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86" r:id="rId2"/>
    <p:sldId id="420" r:id="rId3"/>
    <p:sldId id="453" r:id="rId4"/>
    <p:sldId id="452" r:id="rId5"/>
    <p:sldId id="423" r:id="rId6"/>
    <p:sldId id="472" r:id="rId7"/>
    <p:sldId id="473" r:id="rId8"/>
    <p:sldId id="456" r:id="rId9"/>
    <p:sldId id="427" r:id="rId10"/>
    <p:sldId id="428" r:id="rId11"/>
    <p:sldId id="429" r:id="rId12"/>
    <p:sldId id="457" r:id="rId13"/>
    <p:sldId id="458" r:id="rId14"/>
    <p:sldId id="431" r:id="rId15"/>
    <p:sldId id="432" r:id="rId16"/>
    <p:sldId id="433" r:id="rId17"/>
    <p:sldId id="434" r:id="rId18"/>
    <p:sldId id="459" r:id="rId19"/>
    <p:sldId id="436" r:id="rId20"/>
    <p:sldId id="437" r:id="rId21"/>
    <p:sldId id="474" r:id="rId22"/>
    <p:sldId id="491" r:id="rId23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DDDDD"/>
    <a:srgbClr val="FFCCFF"/>
    <a:srgbClr val="FF99CC"/>
    <a:srgbClr val="000099"/>
    <a:srgbClr val="CC0000"/>
    <a:srgbClr val="FF66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69920" cy="480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l" defTabSz="965969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1" y="0"/>
            <a:ext cx="3169920" cy="480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 defTabSz="965969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813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l" defTabSz="965969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1" y="9120813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 defTabSz="965969">
              <a:defRPr sz="1200">
                <a:latin typeface="Times New Roman" pitchFamily="18" charset="0"/>
              </a:defRPr>
            </a:lvl1pPr>
          </a:lstStyle>
          <a:p>
            <a:fld id="{189097C5-C806-4138-B28E-DB1389C5F3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30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69920" cy="480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l" defTabSz="965969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1" y="0"/>
            <a:ext cx="3169920" cy="480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 defTabSz="965969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136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1" y="4561226"/>
            <a:ext cx="5364480" cy="432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813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l" defTabSz="965969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1" y="9120813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 defTabSz="965969">
              <a:defRPr sz="1200">
                <a:latin typeface="Times New Roman" pitchFamily="18" charset="0"/>
              </a:defRPr>
            </a:lvl1pPr>
          </a:lstStyle>
          <a:p>
            <a:fld id="{4A117CA2-03AF-4007-B974-B639C201E2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37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3D1CB221-23A4-4E2C-80C8-1656197C72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4B0BB61E-499D-4BF1-AA1E-BC3FE6D39A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665F0883-B8F9-46A4-9345-534D30A41F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F3874E71-4C4F-4AA9-AE49-B16EB9DF88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29CA56B5-23DB-4897-8643-89EFEE1F75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D0CDED60-27F5-40C7-9CA8-147308CB24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785B1D5D-B775-49EC-AD31-867085B71A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59AB7DF5-10CD-4BA1-B5B7-571C569EC6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37A053E9-2996-441D-985E-7C6ACC36A1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AE336D7B-A62D-45AB-8AC0-6474FAE410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77068C40-C0D5-4A29-BCD2-6DCEAF5A1F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3-</a:t>
            </a:r>
            <a:fld id="{C7D59B30-C80E-4C8D-A402-21B416834F4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rfc/rfc793.txt" TargetMode="External"/><Relationship Id="rId2" Type="http://schemas.openxmlformats.org/officeDocument/2006/relationships/hyperlink" Target="http://en.wikipedia.org/wiki/Transmission_Control_Protoco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562600" y="6453188"/>
            <a:ext cx="2895600" cy="287337"/>
          </a:xfrm>
          <a:noFill/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mtClean="0">
                <a:ea typeface="ＭＳ Ｐゴシック" pitchFamily="34" charset="-128"/>
                <a:cs typeface="Arial" pitchFamily="34" charset="0"/>
              </a:rPr>
              <a:t>Application Layer</a:t>
            </a:r>
          </a:p>
        </p:txBody>
      </p:sp>
      <p:sp>
        <p:nvSpPr>
          <p:cNvPr id="655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CEB39503-BD8F-4CC6-B5CA-BBDEB272C9D9}" type="slidenum">
              <a:rPr lang="en-US"/>
              <a:pPr/>
              <a:t>1</a:t>
            </a:fld>
            <a:endParaRPr lang="en-US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71475" y="715963"/>
            <a:ext cx="448786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4400" dirty="0">
                <a:solidFill>
                  <a:srgbClr val="000099"/>
                </a:solidFill>
                <a:latin typeface="Gill Sans MT" pitchFamily="34" charset="0"/>
              </a:rPr>
              <a:t>Chapter </a:t>
            </a:r>
            <a:r>
              <a:rPr lang="en-US" sz="4400" dirty="0" smtClean="0">
                <a:solidFill>
                  <a:srgbClr val="000099"/>
                </a:solidFill>
                <a:latin typeface="Gill Sans MT" pitchFamily="34" charset="0"/>
              </a:rPr>
              <a:t>3</a:t>
            </a:r>
            <a:r>
              <a:rPr lang="en-US" sz="4800" dirty="0">
                <a:solidFill>
                  <a:srgbClr val="000099"/>
                </a:solidFill>
                <a:latin typeface="Gill Sans MT" pitchFamily="34" charset="0"/>
              </a:rPr>
              <a:t/>
            </a:r>
            <a:br>
              <a:rPr lang="en-US" sz="4800" dirty="0">
                <a:solidFill>
                  <a:srgbClr val="000099"/>
                </a:solidFill>
                <a:latin typeface="Gill Sans MT" pitchFamily="34" charset="0"/>
              </a:rPr>
            </a:br>
            <a:r>
              <a:rPr lang="en-US" sz="4400" dirty="0" smtClean="0">
                <a:solidFill>
                  <a:srgbClr val="000099"/>
                </a:solidFill>
                <a:latin typeface="Gill Sans MT" pitchFamily="34" charset="0"/>
              </a:rPr>
              <a:t>Transport </a:t>
            </a:r>
            <a:r>
              <a:rPr lang="en-US" sz="4400" dirty="0">
                <a:solidFill>
                  <a:srgbClr val="000099"/>
                </a:solidFill>
                <a:latin typeface="Gill Sans MT" pitchFamily="34" charset="0"/>
              </a:rPr>
              <a:t>Layer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6184900" y="3078163"/>
            <a:ext cx="2881313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 i="1">
                <a:solidFill>
                  <a:srgbClr val="008000"/>
                </a:solidFill>
                <a:latin typeface="Gill Sans MT" pitchFamily="34" charset="0"/>
              </a:rPr>
              <a:t>Computer Networking: A Top Down Approach </a:t>
            </a:r>
            <a:r>
              <a:rPr lang="en-US" sz="280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sz="280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6</a:t>
            </a:r>
            <a:r>
              <a:rPr lang="en-US" baseline="3000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March 2012</a:t>
            </a:r>
          </a:p>
        </p:txBody>
      </p:sp>
      <p:sp>
        <p:nvSpPr>
          <p:cNvPr id="65541" name="Text Box 6"/>
          <p:cNvSpPr txBox="1">
            <a:spLocks noChangeArrowheads="1"/>
          </p:cNvSpPr>
          <p:nvPr/>
        </p:nvSpPr>
        <p:spPr bwMode="auto">
          <a:xfrm>
            <a:off x="369888" y="2465791"/>
            <a:ext cx="5378450" cy="147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A note on the use of these </a:t>
            </a:r>
            <a:r>
              <a:rPr lang="en-US" sz="1800" dirty="0" err="1">
                <a:solidFill>
                  <a:srgbClr val="000000"/>
                </a:solidFill>
              </a:rPr>
              <a:t>ppt</a:t>
            </a:r>
            <a:r>
              <a:rPr lang="en-US" sz="1800" dirty="0">
                <a:solidFill>
                  <a:srgbClr val="000000"/>
                </a:solidFill>
              </a:rPr>
              <a:t> slides: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making these slides freely available to all (faculty, students, readers). They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in PowerPoint form so you see the animations; and can add, modify, and delete slides  (including this one) and slide content to suit your needs. They obviously represent a </a:t>
            </a:r>
            <a:r>
              <a:rPr lang="en-US" altLang="ja-JP" sz="1200" i="1" dirty="0">
                <a:solidFill>
                  <a:srgbClr val="000000"/>
                </a:solidFill>
              </a:rPr>
              <a:t>lot</a:t>
            </a:r>
            <a:r>
              <a:rPr lang="en-US" altLang="ja-JP" sz="1200" dirty="0">
                <a:solidFill>
                  <a:srgbClr val="000000"/>
                </a:solidFill>
              </a:rPr>
              <a:t> of work on our part. In return for use, we only ask the following:</a:t>
            </a:r>
          </a:p>
          <a:p>
            <a:pPr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5542" name="Text Box 7"/>
          <p:cNvSpPr txBox="1">
            <a:spLocks noChangeArrowheads="1"/>
          </p:cNvSpPr>
          <p:nvPr/>
        </p:nvSpPr>
        <p:spPr bwMode="auto">
          <a:xfrm>
            <a:off x="373063" y="3486630"/>
            <a:ext cx="53784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  <a:latin typeface="Gill Sans MT" pitchFamily="34" charset="0"/>
            </a:endParaRPr>
          </a:p>
          <a:p>
            <a:pPr marL="173038" indent="-173038" algn="l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use these slides (e.g., in a class) that you mention their source (after all, 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d like people to use our book!)</a:t>
            </a:r>
          </a:p>
          <a:p>
            <a:pPr marL="173038" indent="-173038" algn="l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post any slides on a www site, that you note that they are adapted from (or perhaps identical to) our slides, and note our copyright of this material.</a:t>
            </a:r>
          </a:p>
          <a:p>
            <a:pPr marL="173038" indent="-173038" algn="l"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Char char="q"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</a:rPr>
              <a:t>Thanks and enjoy!  JFK/KWR</a:t>
            </a: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All material copyright 1996-2012</a:t>
            </a: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J.F Kurose and K.W. Ross, All Rights Reserved</a:t>
            </a:r>
          </a:p>
        </p:txBody>
      </p:sp>
      <p:pic>
        <p:nvPicPr>
          <p:cNvPr id="6554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298" y="5139141"/>
            <a:ext cx="1873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4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38" y="2097088"/>
            <a:ext cx="3656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5" name="Picture 1" descr="6e_cove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2525" y="511175"/>
            <a:ext cx="2306638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79502" y="5575619"/>
            <a:ext cx="5758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/>
              <a:t>The course notes are adapted for </a:t>
            </a:r>
            <a:r>
              <a:rPr lang="en-US" sz="1800" dirty="0" err="1" smtClean="0"/>
              <a:t>Bucknell’s</a:t>
            </a:r>
            <a:r>
              <a:rPr lang="en-US" sz="1800" dirty="0" smtClean="0"/>
              <a:t> CSCI 363</a:t>
            </a:r>
          </a:p>
          <a:p>
            <a:pPr algn="l"/>
            <a:r>
              <a:rPr lang="en-US" sz="1800" dirty="0" err="1" smtClean="0"/>
              <a:t>Xiannong</a:t>
            </a:r>
            <a:r>
              <a:rPr lang="en-US" sz="1800" dirty="0" smtClean="0"/>
              <a:t> </a:t>
            </a:r>
            <a:r>
              <a:rPr lang="en-US" sz="1800" dirty="0" err="1" smtClean="0"/>
              <a:t>Meng</a:t>
            </a:r>
            <a:endParaRPr lang="en-US" sz="1800" dirty="0" smtClean="0"/>
          </a:p>
          <a:p>
            <a:pPr algn="l"/>
            <a:r>
              <a:rPr lang="en-US" sz="1800" smtClean="0"/>
              <a:t>Spring 2016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4505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3C5632DA-48D9-4250-AD75-431EB6D86863}" type="slidenum">
              <a:rPr lang="en-US"/>
              <a:pPr/>
              <a:t>10</a:t>
            </a:fld>
            <a:endParaRPr lang="en-US"/>
          </a:p>
        </p:txBody>
      </p:sp>
      <p:pic>
        <p:nvPicPr>
          <p:cNvPr id="60419" name="Picture 6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" y="803275"/>
            <a:ext cx="45704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5725"/>
            <a:ext cx="7772400" cy="1008063"/>
          </a:xfrm>
        </p:spPr>
        <p:txBody>
          <a:bodyPr/>
          <a:lstStyle/>
          <a:p>
            <a:r>
              <a:rPr lang="en-US" sz="4000" smtClean="0"/>
              <a:t>Pipelined protocols</a:t>
            </a:r>
            <a:endParaRPr lang="en-US" smtClean="0"/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3875" y="1304925"/>
            <a:ext cx="7591425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CC0000"/>
                </a:solidFill>
              </a:rPr>
              <a:t>pipelining:</a:t>
            </a:r>
            <a:r>
              <a:rPr lang="en-US" smtClean="0"/>
              <a:t> sender allows multiple, </a:t>
            </a:r>
            <a:r>
              <a:rPr lang="ja-JP" altLang="en-US" smtClean="0"/>
              <a:t>“</a:t>
            </a:r>
            <a:r>
              <a:rPr lang="en-US" altLang="ja-JP" smtClean="0"/>
              <a:t>in-flight</a:t>
            </a:r>
            <a:r>
              <a:rPr lang="ja-JP" altLang="en-US" smtClean="0"/>
              <a:t>”</a:t>
            </a:r>
            <a:r>
              <a:rPr lang="en-US" altLang="ja-JP" smtClean="0"/>
              <a:t>, yet-to-be-acknowledged pkts</a:t>
            </a:r>
          </a:p>
          <a:p>
            <a:pPr lvl="1"/>
            <a:r>
              <a:rPr lang="en-US" smtClean="0"/>
              <a:t>range of sequence numbers must be increased</a:t>
            </a:r>
          </a:p>
          <a:p>
            <a:pPr lvl="1"/>
            <a:r>
              <a:rPr lang="en-US" smtClean="0"/>
              <a:t>buffering at sender and/or receiver</a:t>
            </a:r>
          </a:p>
        </p:txBody>
      </p:sp>
      <p:sp>
        <p:nvSpPr>
          <p:cNvPr id="4506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90550" y="5419725"/>
            <a:ext cx="8286750" cy="1076325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two generic forms of pipelined protocols: </a:t>
            </a:r>
            <a:r>
              <a:rPr lang="en-US" i="1">
                <a:solidFill>
                  <a:srgbClr val="CC0000"/>
                </a:solidFill>
                <a:ea typeface="ＭＳ Ｐゴシック" charset="0"/>
                <a:cs typeface="+mn-cs"/>
              </a:rPr>
              <a:t>go-Back-N, selective repeat</a:t>
            </a:r>
          </a:p>
        </p:txBody>
      </p:sp>
      <p:pic>
        <p:nvPicPr>
          <p:cNvPr id="60423" name="Picture 5" descr="rdt_pipelined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2588" y="2946400"/>
            <a:ext cx="6105525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0424" name="Group 44"/>
          <p:cNvGrpSpPr>
            <a:grpSpLocks/>
          </p:cNvGrpSpPr>
          <p:nvPr/>
        </p:nvGrpSpPr>
        <p:grpSpPr bwMode="auto">
          <a:xfrm>
            <a:off x="1398588" y="3624263"/>
            <a:ext cx="469900" cy="465137"/>
            <a:chOff x="881" y="2283"/>
            <a:chExt cx="296" cy="293"/>
          </a:xfrm>
        </p:grpSpPr>
        <p:sp>
          <p:nvSpPr>
            <p:cNvPr id="45138" name="Rectangle 43"/>
            <p:cNvSpPr>
              <a:spLocks noChangeArrowheads="1"/>
            </p:cNvSpPr>
            <p:nvPr/>
          </p:nvSpPr>
          <p:spPr bwMode="auto">
            <a:xfrm>
              <a:off x="1026" y="2283"/>
              <a:ext cx="122" cy="2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0498" name="Group 36"/>
            <p:cNvGrpSpPr>
              <a:grpSpLocks/>
            </p:cNvGrpSpPr>
            <p:nvPr/>
          </p:nvGrpSpPr>
          <p:grpSpPr bwMode="auto">
            <a:xfrm flipH="1">
              <a:off x="881" y="2283"/>
              <a:ext cx="296" cy="293"/>
              <a:chOff x="2839" y="3501"/>
              <a:chExt cx="755" cy="803"/>
            </a:xfrm>
          </p:grpSpPr>
          <p:pic>
            <p:nvPicPr>
              <p:cNvPr id="60499" name="Picture 3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0500" name="Freeform 38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60425" name="Freeform 48"/>
          <p:cNvSpPr>
            <a:spLocks/>
          </p:cNvSpPr>
          <p:nvPr/>
        </p:nvSpPr>
        <p:spPr bwMode="auto">
          <a:xfrm>
            <a:off x="7339013" y="3636963"/>
            <a:ext cx="185737" cy="431800"/>
          </a:xfrm>
          <a:custGeom>
            <a:avLst/>
            <a:gdLst>
              <a:gd name="T0" fmla="*/ 2147483647 w 117"/>
              <a:gd name="T1" fmla="*/ 2147483647 h 272"/>
              <a:gd name="T2" fmla="*/ 2147483647 w 117"/>
              <a:gd name="T3" fmla="*/ 2147483647 h 272"/>
              <a:gd name="T4" fmla="*/ 2147483647 w 117"/>
              <a:gd name="T5" fmla="*/ 2147483647 h 272"/>
              <a:gd name="T6" fmla="*/ 0 w 117"/>
              <a:gd name="T7" fmla="*/ 2147483647 h 272"/>
              <a:gd name="T8" fmla="*/ 2147483647 w 117"/>
              <a:gd name="T9" fmla="*/ 2147483647 h 272"/>
              <a:gd name="T10" fmla="*/ 2147483647 w 117"/>
              <a:gd name="T11" fmla="*/ 2147483647 h 272"/>
              <a:gd name="T12" fmla="*/ 2147483647 w 117"/>
              <a:gd name="T13" fmla="*/ 0 h 272"/>
              <a:gd name="T14" fmla="*/ 2147483647 w 117"/>
              <a:gd name="T15" fmla="*/ 2147483647 h 2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7" h="272">
                <a:moveTo>
                  <a:pt x="6" y="6"/>
                </a:moveTo>
                <a:lnTo>
                  <a:pt x="3" y="77"/>
                </a:lnTo>
                <a:lnTo>
                  <a:pt x="59" y="120"/>
                </a:lnTo>
                <a:lnTo>
                  <a:pt x="0" y="146"/>
                </a:lnTo>
                <a:lnTo>
                  <a:pt x="3" y="270"/>
                </a:lnTo>
                <a:lnTo>
                  <a:pt x="117" y="272"/>
                </a:lnTo>
                <a:lnTo>
                  <a:pt x="114" y="0"/>
                </a:lnTo>
                <a:lnTo>
                  <a:pt x="6" y="6"/>
                </a:lnTo>
                <a:close/>
              </a:path>
            </a:pathLst>
          </a:custGeom>
          <a:solidFill>
            <a:schemeClr val="bg1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60426" name="Group 50"/>
          <p:cNvGrpSpPr>
            <a:grpSpLocks/>
          </p:cNvGrpSpPr>
          <p:nvPr/>
        </p:nvGrpSpPr>
        <p:grpSpPr bwMode="auto">
          <a:xfrm>
            <a:off x="4510088" y="3641725"/>
            <a:ext cx="469900" cy="465138"/>
            <a:chOff x="881" y="2283"/>
            <a:chExt cx="296" cy="293"/>
          </a:xfrm>
        </p:grpSpPr>
        <p:sp>
          <p:nvSpPr>
            <p:cNvPr id="45134" name="Rectangle 51"/>
            <p:cNvSpPr>
              <a:spLocks noChangeArrowheads="1"/>
            </p:cNvSpPr>
            <p:nvPr/>
          </p:nvSpPr>
          <p:spPr bwMode="auto">
            <a:xfrm>
              <a:off x="1026" y="2283"/>
              <a:ext cx="122" cy="2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0494" name="Group 52"/>
            <p:cNvGrpSpPr>
              <a:grpSpLocks/>
            </p:cNvGrpSpPr>
            <p:nvPr/>
          </p:nvGrpSpPr>
          <p:grpSpPr bwMode="auto">
            <a:xfrm flipH="1">
              <a:off x="881" y="2283"/>
              <a:ext cx="296" cy="293"/>
              <a:chOff x="2839" y="3501"/>
              <a:chExt cx="755" cy="803"/>
            </a:xfrm>
          </p:grpSpPr>
          <p:pic>
            <p:nvPicPr>
              <p:cNvPr id="60495" name="Picture 5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0496" name="Freeform 54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0427" name="Group 55"/>
          <p:cNvGrpSpPr>
            <a:grpSpLocks/>
          </p:cNvGrpSpPr>
          <p:nvPr/>
        </p:nvGrpSpPr>
        <p:grpSpPr bwMode="auto">
          <a:xfrm>
            <a:off x="4321175" y="3508375"/>
            <a:ext cx="223838" cy="501650"/>
            <a:chOff x="4140" y="429"/>
            <a:chExt cx="1425" cy="2396"/>
          </a:xfrm>
        </p:grpSpPr>
        <p:sp>
          <p:nvSpPr>
            <p:cNvPr id="60461" name="Freeform 56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103" name="Rectangle 57"/>
            <p:cNvSpPr>
              <a:spLocks noChangeArrowheads="1"/>
            </p:cNvSpPr>
            <p:nvPr/>
          </p:nvSpPr>
          <p:spPr bwMode="auto">
            <a:xfrm>
              <a:off x="4211" y="429"/>
              <a:ext cx="1041" cy="2282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63" name="Freeform 58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64" name="Freeform 59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106" name="Rectangle 60"/>
            <p:cNvSpPr>
              <a:spLocks noChangeArrowheads="1"/>
            </p:cNvSpPr>
            <p:nvPr/>
          </p:nvSpPr>
          <p:spPr bwMode="auto">
            <a:xfrm>
              <a:off x="4211" y="694"/>
              <a:ext cx="596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0466" name="Group 61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5132" name="AutoShape 62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33" name="AutoShape 63"/>
              <p:cNvSpPr>
                <a:spLocks noChangeArrowheads="1"/>
              </p:cNvSpPr>
              <p:nvPr/>
            </p:nvSpPr>
            <p:spPr bwMode="auto">
              <a:xfrm>
                <a:off x="623" y="2586"/>
                <a:ext cx="706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108" name="Rectangle 64"/>
            <p:cNvSpPr>
              <a:spLocks noChangeArrowheads="1"/>
            </p:cNvSpPr>
            <p:nvPr/>
          </p:nvSpPr>
          <p:spPr bwMode="auto">
            <a:xfrm>
              <a:off x="4221" y="1020"/>
              <a:ext cx="596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0468" name="Group 65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5130" name="AutoShape 66"/>
              <p:cNvSpPr>
                <a:spLocks noChangeArrowheads="1"/>
              </p:cNvSpPr>
              <p:nvPr/>
            </p:nvSpPr>
            <p:spPr bwMode="auto">
              <a:xfrm>
                <a:off x="613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31" name="AutoShape 67"/>
              <p:cNvSpPr>
                <a:spLocks noChangeArrowheads="1"/>
              </p:cNvSpPr>
              <p:nvPr/>
            </p:nvSpPr>
            <p:spPr bwMode="auto">
              <a:xfrm>
                <a:off x="626" y="2588"/>
                <a:ext cx="706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110" name="Rectangle 68"/>
            <p:cNvSpPr>
              <a:spLocks noChangeArrowheads="1"/>
            </p:cNvSpPr>
            <p:nvPr/>
          </p:nvSpPr>
          <p:spPr bwMode="auto">
            <a:xfrm>
              <a:off x="4221" y="1362"/>
              <a:ext cx="596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1" name="Rectangle 69"/>
            <p:cNvSpPr>
              <a:spLocks noChangeArrowheads="1"/>
            </p:cNvSpPr>
            <p:nvPr/>
          </p:nvSpPr>
          <p:spPr bwMode="auto">
            <a:xfrm>
              <a:off x="4231" y="1657"/>
              <a:ext cx="596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0471" name="Group 70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5128" name="AutoShape 71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18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29" name="AutoShape 72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2" cy="11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472" name="Freeform 73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60473" name="Group 74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5126" name="AutoShape 75"/>
              <p:cNvSpPr>
                <a:spLocks noChangeArrowheads="1"/>
              </p:cNvSpPr>
              <p:nvPr/>
            </p:nvSpPr>
            <p:spPr bwMode="auto">
              <a:xfrm>
                <a:off x="611" y="2565"/>
                <a:ext cx="730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27" name="AutoShape 76"/>
              <p:cNvSpPr>
                <a:spLocks noChangeArrowheads="1"/>
              </p:cNvSpPr>
              <p:nvPr/>
            </p:nvSpPr>
            <p:spPr bwMode="auto">
              <a:xfrm>
                <a:off x="623" y="2580"/>
                <a:ext cx="705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115" name="Rectangle 77"/>
            <p:cNvSpPr>
              <a:spLocks noChangeArrowheads="1"/>
            </p:cNvSpPr>
            <p:nvPr/>
          </p:nvSpPr>
          <p:spPr bwMode="auto">
            <a:xfrm>
              <a:off x="5252" y="429"/>
              <a:ext cx="71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75" name="Freeform 78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76" name="Freeform 79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118" name="Oval 80"/>
            <p:cNvSpPr>
              <a:spLocks noChangeArrowheads="1"/>
            </p:cNvSpPr>
            <p:nvPr/>
          </p:nvSpPr>
          <p:spPr bwMode="auto">
            <a:xfrm>
              <a:off x="5514" y="2613"/>
              <a:ext cx="5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78" name="Freeform 81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120" name="AutoShape 82"/>
            <p:cNvSpPr>
              <a:spLocks noChangeArrowheads="1"/>
            </p:cNvSpPr>
            <p:nvPr/>
          </p:nvSpPr>
          <p:spPr bwMode="auto">
            <a:xfrm>
              <a:off x="4140" y="2681"/>
              <a:ext cx="1203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1" name="AutoShape 83"/>
            <p:cNvSpPr>
              <a:spLocks noChangeArrowheads="1"/>
            </p:cNvSpPr>
            <p:nvPr/>
          </p:nvSpPr>
          <p:spPr bwMode="auto">
            <a:xfrm>
              <a:off x="4211" y="2711"/>
              <a:ext cx="1061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2" name="Oval 84"/>
            <p:cNvSpPr>
              <a:spLocks noChangeArrowheads="1"/>
            </p:cNvSpPr>
            <p:nvPr/>
          </p:nvSpPr>
          <p:spPr bwMode="auto">
            <a:xfrm>
              <a:off x="4312" y="2385"/>
              <a:ext cx="152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3" name="Oval 85"/>
            <p:cNvSpPr>
              <a:spLocks noChangeArrowheads="1"/>
            </p:cNvSpPr>
            <p:nvPr/>
          </p:nvSpPr>
          <p:spPr bwMode="auto">
            <a:xfrm>
              <a:off x="4484" y="2385"/>
              <a:ext cx="162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124" name="Oval 86"/>
            <p:cNvSpPr>
              <a:spLocks noChangeArrowheads="1"/>
            </p:cNvSpPr>
            <p:nvPr/>
          </p:nvSpPr>
          <p:spPr bwMode="auto">
            <a:xfrm>
              <a:off x="4666" y="2378"/>
              <a:ext cx="152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5" name="Rectangle 87"/>
            <p:cNvSpPr>
              <a:spLocks noChangeArrowheads="1"/>
            </p:cNvSpPr>
            <p:nvPr/>
          </p:nvSpPr>
          <p:spPr bwMode="auto">
            <a:xfrm>
              <a:off x="5060" y="1832"/>
              <a:ext cx="91" cy="766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0428" name="Group 88"/>
          <p:cNvGrpSpPr>
            <a:grpSpLocks/>
          </p:cNvGrpSpPr>
          <p:nvPr/>
        </p:nvGrpSpPr>
        <p:grpSpPr bwMode="auto">
          <a:xfrm>
            <a:off x="7385050" y="3503613"/>
            <a:ext cx="223838" cy="501650"/>
            <a:chOff x="4140" y="429"/>
            <a:chExt cx="1425" cy="2396"/>
          </a:xfrm>
        </p:grpSpPr>
        <p:sp>
          <p:nvSpPr>
            <p:cNvPr id="60429" name="Freeform 89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71" name="Rectangle 90"/>
            <p:cNvSpPr>
              <a:spLocks noChangeArrowheads="1"/>
            </p:cNvSpPr>
            <p:nvPr/>
          </p:nvSpPr>
          <p:spPr bwMode="auto">
            <a:xfrm>
              <a:off x="4211" y="429"/>
              <a:ext cx="1041" cy="2282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1" name="Freeform 91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32" name="Freeform 92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74" name="Rectangle 93"/>
            <p:cNvSpPr>
              <a:spLocks noChangeArrowheads="1"/>
            </p:cNvSpPr>
            <p:nvPr/>
          </p:nvSpPr>
          <p:spPr bwMode="auto">
            <a:xfrm>
              <a:off x="4211" y="694"/>
              <a:ext cx="596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0434" name="Group 94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5100" name="AutoShape 95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01" name="AutoShape 96"/>
              <p:cNvSpPr>
                <a:spLocks noChangeArrowheads="1"/>
              </p:cNvSpPr>
              <p:nvPr/>
            </p:nvSpPr>
            <p:spPr bwMode="auto">
              <a:xfrm>
                <a:off x="623" y="2586"/>
                <a:ext cx="706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076" name="Rectangle 97"/>
            <p:cNvSpPr>
              <a:spLocks noChangeArrowheads="1"/>
            </p:cNvSpPr>
            <p:nvPr/>
          </p:nvSpPr>
          <p:spPr bwMode="auto">
            <a:xfrm>
              <a:off x="4221" y="1020"/>
              <a:ext cx="596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0436" name="Group 98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5098" name="AutoShape 99"/>
              <p:cNvSpPr>
                <a:spLocks noChangeArrowheads="1"/>
              </p:cNvSpPr>
              <p:nvPr/>
            </p:nvSpPr>
            <p:spPr bwMode="auto">
              <a:xfrm>
                <a:off x="613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99" name="AutoShape 100"/>
              <p:cNvSpPr>
                <a:spLocks noChangeArrowheads="1"/>
              </p:cNvSpPr>
              <p:nvPr/>
            </p:nvSpPr>
            <p:spPr bwMode="auto">
              <a:xfrm>
                <a:off x="626" y="2588"/>
                <a:ext cx="706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078" name="Rectangle 101"/>
            <p:cNvSpPr>
              <a:spLocks noChangeArrowheads="1"/>
            </p:cNvSpPr>
            <p:nvPr/>
          </p:nvSpPr>
          <p:spPr bwMode="auto">
            <a:xfrm>
              <a:off x="4221" y="1362"/>
              <a:ext cx="596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9" name="Rectangle 102"/>
            <p:cNvSpPr>
              <a:spLocks noChangeArrowheads="1"/>
            </p:cNvSpPr>
            <p:nvPr/>
          </p:nvSpPr>
          <p:spPr bwMode="auto">
            <a:xfrm>
              <a:off x="4231" y="1657"/>
              <a:ext cx="596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0439" name="Group 103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5096" name="AutoShape 104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18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97" name="AutoShape 105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2" cy="11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440" name="Freeform 106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60441" name="Group 107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5094" name="AutoShape 108"/>
              <p:cNvSpPr>
                <a:spLocks noChangeArrowheads="1"/>
              </p:cNvSpPr>
              <p:nvPr/>
            </p:nvSpPr>
            <p:spPr bwMode="auto">
              <a:xfrm>
                <a:off x="611" y="2565"/>
                <a:ext cx="730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95" name="AutoShape 109"/>
              <p:cNvSpPr>
                <a:spLocks noChangeArrowheads="1"/>
              </p:cNvSpPr>
              <p:nvPr/>
            </p:nvSpPr>
            <p:spPr bwMode="auto">
              <a:xfrm>
                <a:off x="623" y="2580"/>
                <a:ext cx="705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083" name="Rectangle 110"/>
            <p:cNvSpPr>
              <a:spLocks noChangeArrowheads="1"/>
            </p:cNvSpPr>
            <p:nvPr/>
          </p:nvSpPr>
          <p:spPr bwMode="auto">
            <a:xfrm>
              <a:off x="5252" y="429"/>
              <a:ext cx="71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3" name="Freeform 111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44" name="Freeform 112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86" name="Oval 113"/>
            <p:cNvSpPr>
              <a:spLocks noChangeArrowheads="1"/>
            </p:cNvSpPr>
            <p:nvPr/>
          </p:nvSpPr>
          <p:spPr bwMode="auto">
            <a:xfrm>
              <a:off x="5514" y="2613"/>
              <a:ext cx="5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6" name="Freeform 114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88" name="AutoShape 115"/>
            <p:cNvSpPr>
              <a:spLocks noChangeArrowheads="1"/>
            </p:cNvSpPr>
            <p:nvPr/>
          </p:nvSpPr>
          <p:spPr bwMode="auto">
            <a:xfrm>
              <a:off x="4140" y="2681"/>
              <a:ext cx="1203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9" name="AutoShape 116"/>
            <p:cNvSpPr>
              <a:spLocks noChangeArrowheads="1"/>
            </p:cNvSpPr>
            <p:nvPr/>
          </p:nvSpPr>
          <p:spPr bwMode="auto">
            <a:xfrm>
              <a:off x="4211" y="2711"/>
              <a:ext cx="1061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0" name="Oval 117"/>
            <p:cNvSpPr>
              <a:spLocks noChangeArrowheads="1"/>
            </p:cNvSpPr>
            <p:nvPr/>
          </p:nvSpPr>
          <p:spPr bwMode="auto">
            <a:xfrm>
              <a:off x="4312" y="2385"/>
              <a:ext cx="152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1" name="Oval 118"/>
            <p:cNvSpPr>
              <a:spLocks noChangeArrowheads="1"/>
            </p:cNvSpPr>
            <p:nvPr/>
          </p:nvSpPr>
          <p:spPr bwMode="auto">
            <a:xfrm>
              <a:off x="4484" y="2385"/>
              <a:ext cx="162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92" name="Oval 119"/>
            <p:cNvSpPr>
              <a:spLocks noChangeArrowheads="1"/>
            </p:cNvSpPr>
            <p:nvPr/>
          </p:nvSpPr>
          <p:spPr bwMode="auto">
            <a:xfrm>
              <a:off x="4666" y="2378"/>
              <a:ext cx="152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3" name="Rectangle 120"/>
            <p:cNvSpPr>
              <a:spLocks noChangeArrowheads="1"/>
            </p:cNvSpPr>
            <p:nvPr/>
          </p:nvSpPr>
          <p:spPr bwMode="auto">
            <a:xfrm>
              <a:off x="5060" y="1832"/>
              <a:ext cx="91" cy="766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DD3C9041-3EC6-47F7-8557-E387F8A59686}" type="slidenum">
              <a:rPr lang="en-US"/>
              <a:pPr/>
              <a:t>11</a:t>
            </a:fld>
            <a:endParaRPr lang="en-US"/>
          </a:p>
        </p:txBody>
      </p:sp>
      <p:pic>
        <p:nvPicPr>
          <p:cNvPr id="61443" name="Picture 60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9913" y="842963"/>
            <a:ext cx="63992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63513"/>
            <a:ext cx="7772400" cy="963612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Pipelining: increased utilization</a:t>
            </a:r>
          </a:p>
        </p:txBody>
      </p:sp>
      <p:sp>
        <p:nvSpPr>
          <p:cNvPr id="61445" name="Line 3"/>
          <p:cNvSpPr>
            <a:spLocks noChangeShapeType="1"/>
          </p:cNvSpPr>
          <p:nvPr/>
        </p:nvSpPr>
        <p:spPr bwMode="auto">
          <a:xfrm>
            <a:off x="3171825" y="1778000"/>
            <a:ext cx="2082800" cy="9318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6" name="Text Box 4"/>
          <p:cNvSpPr txBox="1">
            <a:spLocks noChangeArrowheads="1"/>
          </p:cNvSpPr>
          <p:nvPr/>
        </p:nvSpPr>
        <p:spPr bwMode="auto">
          <a:xfrm>
            <a:off x="0" y="1571625"/>
            <a:ext cx="3086100" cy="3540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>
                <a:latin typeface="Arial" pitchFamily="34" charset="0"/>
              </a:rPr>
              <a:t>first packet bit transmitted, t = 0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1447" name="Line 5"/>
          <p:cNvSpPr>
            <a:spLocks noChangeShapeType="1"/>
          </p:cNvSpPr>
          <p:nvPr/>
        </p:nvSpPr>
        <p:spPr bwMode="auto">
          <a:xfrm>
            <a:off x="3162300" y="1555750"/>
            <a:ext cx="20638" cy="3284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48" name="Line 6"/>
          <p:cNvSpPr>
            <a:spLocks noChangeShapeType="1"/>
          </p:cNvSpPr>
          <p:nvPr/>
        </p:nvSpPr>
        <p:spPr bwMode="auto">
          <a:xfrm>
            <a:off x="5243513" y="1568450"/>
            <a:ext cx="22225" cy="3351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49" name="Text Box 7"/>
          <p:cNvSpPr txBox="1">
            <a:spLocks noChangeArrowheads="1"/>
          </p:cNvSpPr>
          <p:nvPr/>
        </p:nvSpPr>
        <p:spPr bwMode="auto">
          <a:xfrm>
            <a:off x="2701925" y="1228725"/>
            <a:ext cx="1042988" cy="355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>
                <a:latin typeface="Arial" pitchFamily="34" charset="0"/>
              </a:rPr>
              <a:t>sender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1450" name="Text Box 8"/>
          <p:cNvSpPr txBox="1">
            <a:spLocks noChangeArrowheads="1"/>
          </p:cNvSpPr>
          <p:nvPr/>
        </p:nvSpPr>
        <p:spPr bwMode="auto">
          <a:xfrm>
            <a:off x="4730750" y="1228725"/>
            <a:ext cx="1108075" cy="355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>
                <a:latin typeface="Arial" pitchFamily="34" charset="0"/>
              </a:rPr>
              <a:t>receiver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1451" name="Line 9"/>
          <p:cNvSpPr>
            <a:spLocks noChangeShapeType="1"/>
          </p:cNvSpPr>
          <p:nvPr/>
        </p:nvSpPr>
        <p:spPr bwMode="auto">
          <a:xfrm>
            <a:off x="3182938" y="1773238"/>
            <a:ext cx="2049462" cy="31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2" name="Line 10"/>
          <p:cNvSpPr>
            <a:spLocks noChangeShapeType="1"/>
          </p:cNvSpPr>
          <p:nvPr/>
        </p:nvSpPr>
        <p:spPr bwMode="auto">
          <a:xfrm>
            <a:off x="3189288" y="3905250"/>
            <a:ext cx="2049462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3" name="Freeform 11"/>
          <p:cNvSpPr>
            <a:spLocks/>
          </p:cNvSpPr>
          <p:nvPr/>
        </p:nvSpPr>
        <p:spPr bwMode="auto">
          <a:xfrm>
            <a:off x="3167063" y="1770063"/>
            <a:ext cx="2087562" cy="1169987"/>
          </a:xfrm>
          <a:custGeom>
            <a:avLst/>
            <a:gdLst>
              <a:gd name="T0" fmla="*/ 0 w 2902"/>
              <a:gd name="T1" fmla="*/ 0 h 1185"/>
              <a:gd name="T2" fmla="*/ 2147483647 w 2902"/>
              <a:gd name="T3" fmla="*/ 2147483647 h 1185"/>
              <a:gd name="T4" fmla="*/ 2147483647 w 2902"/>
              <a:gd name="T5" fmla="*/ 2147483647 h 1185"/>
              <a:gd name="T6" fmla="*/ 0 w 2902"/>
              <a:gd name="T7" fmla="*/ 2147483647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4" name="Line 12"/>
          <p:cNvSpPr>
            <a:spLocks noChangeShapeType="1"/>
          </p:cNvSpPr>
          <p:nvPr/>
        </p:nvSpPr>
        <p:spPr bwMode="auto">
          <a:xfrm flipH="1">
            <a:off x="3032125" y="1770063"/>
            <a:ext cx="123825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5" name="Line 13"/>
          <p:cNvSpPr>
            <a:spLocks noChangeShapeType="1"/>
          </p:cNvSpPr>
          <p:nvPr/>
        </p:nvSpPr>
        <p:spPr bwMode="auto">
          <a:xfrm flipH="1">
            <a:off x="3032125" y="2014538"/>
            <a:ext cx="1238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6" name="Text Box 14"/>
          <p:cNvSpPr txBox="1">
            <a:spLocks noChangeArrowheads="1"/>
          </p:cNvSpPr>
          <p:nvPr/>
        </p:nvSpPr>
        <p:spPr bwMode="auto">
          <a:xfrm>
            <a:off x="2251075" y="2754313"/>
            <a:ext cx="965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>
                <a:latin typeface="Arial" pitchFamily="34" charset="0"/>
              </a:rPr>
              <a:t>RTT 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1457" name="Line 15"/>
          <p:cNvSpPr>
            <a:spLocks noChangeShapeType="1"/>
          </p:cNvSpPr>
          <p:nvPr/>
        </p:nvSpPr>
        <p:spPr bwMode="auto">
          <a:xfrm>
            <a:off x="3065463" y="3065463"/>
            <a:ext cx="9525" cy="8207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58" name="Line 16"/>
          <p:cNvSpPr>
            <a:spLocks noChangeShapeType="1"/>
          </p:cNvSpPr>
          <p:nvPr/>
        </p:nvSpPr>
        <p:spPr bwMode="auto">
          <a:xfrm flipV="1">
            <a:off x="3070225" y="2036763"/>
            <a:ext cx="1588" cy="7762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59" name="Text Box 17"/>
          <p:cNvSpPr txBox="1">
            <a:spLocks noChangeArrowheads="1"/>
          </p:cNvSpPr>
          <p:nvPr/>
        </p:nvSpPr>
        <p:spPr bwMode="auto">
          <a:xfrm>
            <a:off x="346075" y="1852613"/>
            <a:ext cx="274002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>
                <a:latin typeface="Arial" pitchFamily="34" charset="0"/>
              </a:rPr>
              <a:t>last bit transmitted, t = L / 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1460" name="Line 18"/>
          <p:cNvSpPr>
            <a:spLocks noChangeShapeType="1"/>
          </p:cNvSpPr>
          <p:nvPr/>
        </p:nvSpPr>
        <p:spPr bwMode="auto">
          <a:xfrm flipH="1">
            <a:off x="5232400" y="2695575"/>
            <a:ext cx="1254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1" name="Text Box 19"/>
          <p:cNvSpPr txBox="1">
            <a:spLocks noChangeArrowheads="1"/>
          </p:cNvSpPr>
          <p:nvPr/>
        </p:nvSpPr>
        <p:spPr bwMode="auto">
          <a:xfrm>
            <a:off x="5308600" y="2517775"/>
            <a:ext cx="2641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first packet bit arrives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1462" name="Line 20"/>
          <p:cNvSpPr>
            <a:spLocks noChangeShapeType="1"/>
          </p:cNvSpPr>
          <p:nvPr/>
        </p:nvSpPr>
        <p:spPr bwMode="auto">
          <a:xfrm>
            <a:off x="5254625" y="2946400"/>
            <a:ext cx="1190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3" name="Text Box 21"/>
          <p:cNvSpPr txBox="1">
            <a:spLocks noChangeArrowheads="1"/>
          </p:cNvSpPr>
          <p:nvPr/>
        </p:nvSpPr>
        <p:spPr bwMode="auto">
          <a:xfrm>
            <a:off x="5313363" y="2770188"/>
            <a:ext cx="35814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last packet bit arrives, send ACK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1464" name="Text Box 22"/>
          <p:cNvSpPr txBox="1">
            <a:spLocks noChangeArrowheads="1"/>
          </p:cNvSpPr>
          <p:nvPr/>
        </p:nvSpPr>
        <p:spPr bwMode="auto">
          <a:xfrm>
            <a:off x="493713" y="3562350"/>
            <a:ext cx="2635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>
                <a:latin typeface="Arial" pitchFamily="34" charset="0"/>
              </a:rPr>
              <a:t>ACK arrives, send next </a:t>
            </a:r>
          </a:p>
          <a:p>
            <a:pPr algn="r"/>
            <a:r>
              <a:rPr lang="en-US">
                <a:latin typeface="Arial" pitchFamily="34" charset="0"/>
              </a:rPr>
              <a:t>packet, t = RTT + L / R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61465" name="Group 23"/>
          <p:cNvGrpSpPr>
            <a:grpSpLocks/>
          </p:cNvGrpSpPr>
          <p:nvPr/>
        </p:nvGrpSpPr>
        <p:grpSpPr bwMode="auto">
          <a:xfrm>
            <a:off x="3043238" y="3892550"/>
            <a:ext cx="1466850" cy="608013"/>
            <a:chOff x="12502" y="21425"/>
            <a:chExt cx="3400" cy="1025"/>
          </a:xfrm>
        </p:grpSpPr>
        <p:sp>
          <p:nvSpPr>
            <p:cNvPr id="61494" name="Line 24"/>
            <p:cNvSpPr>
              <a:spLocks noChangeShapeType="1"/>
            </p:cNvSpPr>
            <p:nvPr/>
          </p:nvSpPr>
          <p:spPr bwMode="auto">
            <a:xfrm flipH="1">
              <a:off x="12502" y="21425"/>
              <a:ext cx="28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95" name="Freeform 25"/>
            <p:cNvSpPr>
              <a:spLocks/>
            </p:cNvSpPr>
            <p:nvPr/>
          </p:nvSpPr>
          <p:spPr bwMode="auto">
            <a:xfrm>
              <a:off x="12827" y="21438"/>
              <a:ext cx="3075" cy="987"/>
            </a:xfrm>
            <a:custGeom>
              <a:avLst/>
              <a:gdLst>
                <a:gd name="T0" fmla="*/ 0 w 1845"/>
                <a:gd name="T1" fmla="*/ 0 h 592"/>
                <a:gd name="T2" fmla="*/ 14237 w 1845"/>
                <a:gd name="T3" fmla="*/ 4575 h 592"/>
                <a:gd name="T4" fmla="*/ 8450 w 1845"/>
                <a:gd name="T5" fmla="*/ 4575 h 592"/>
                <a:gd name="T6" fmla="*/ 0 w 1845"/>
                <a:gd name="T7" fmla="*/ 1909 h 592"/>
                <a:gd name="T8" fmla="*/ 0 w 1845"/>
                <a:gd name="T9" fmla="*/ 0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45" h="592">
                  <a:moveTo>
                    <a:pt x="0" y="0"/>
                  </a:moveTo>
                  <a:lnTo>
                    <a:pt x="1845" y="592"/>
                  </a:lnTo>
                  <a:lnTo>
                    <a:pt x="1095" y="592"/>
                  </a:lnTo>
                  <a:lnTo>
                    <a:pt x="0" y="24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496" name="Group 26"/>
            <p:cNvGrpSpPr>
              <a:grpSpLocks/>
            </p:cNvGrpSpPr>
            <p:nvPr/>
          </p:nvGrpSpPr>
          <p:grpSpPr bwMode="auto">
            <a:xfrm>
              <a:off x="12815" y="21425"/>
              <a:ext cx="2776" cy="913"/>
              <a:chOff x="12315" y="13225"/>
              <a:chExt cx="2775" cy="913"/>
            </a:xfrm>
          </p:grpSpPr>
          <p:sp>
            <p:nvSpPr>
              <p:cNvPr id="61499" name="Line 27"/>
              <p:cNvSpPr>
                <a:spLocks noChangeShapeType="1"/>
              </p:cNvSpPr>
              <p:nvPr/>
            </p:nvSpPr>
            <p:spPr bwMode="auto">
              <a:xfrm>
                <a:off x="12315" y="13225"/>
                <a:ext cx="1587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0" name="Line 28"/>
              <p:cNvSpPr>
                <a:spLocks noChangeShapeType="1"/>
              </p:cNvSpPr>
              <p:nvPr/>
            </p:nvSpPr>
            <p:spPr bwMode="auto">
              <a:xfrm>
                <a:off x="13915" y="13737"/>
                <a:ext cx="1175" cy="4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497" name="Line 29"/>
            <p:cNvSpPr>
              <a:spLocks noChangeShapeType="1"/>
            </p:cNvSpPr>
            <p:nvPr/>
          </p:nvSpPr>
          <p:spPr bwMode="auto">
            <a:xfrm>
              <a:off x="12815" y="21837"/>
              <a:ext cx="687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98" name="Line 30"/>
            <p:cNvSpPr>
              <a:spLocks noChangeShapeType="1"/>
            </p:cNvSpPr>
            <p:nvPr/>
          </p:nvSpPr>
          <p:spPr bwMode="auto">
            <a:xfrm>
              <a:off x="13515" y="22048"/>
              <a:ext cx="1175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66" name="Freeform 31"/>
          <p:cNvSpPr>
            <a:spLocks/>
          </p:cNvSpPr>
          <p:nvPr/>
        </p:nvSpPr>
        <p:spPr bwMode="auto">
          <a:xfrm>
            <a:off x="3171825" y="2022475"/>
            <a:ext cx="2087563" cy="1168400"/>
          </a:xfrm>
          <a:custGeom>
            <a:avLst/>
            <a:gdLst>
              <a:gd name="T0" fmla="*/ 0 w 2902"/>
              <a:gd name="T1" fmla="*/ 0 h 1185"/>
              <a:gd name="T2" fmla="*/ 2147483647 w 2902"/>
              <a:gd name="T3" fmla="*/ 2147483647 h 1185"/>
              <a:gd name="T4" fmla="*/ 2147483647 w 2902"/>
              <a:gd name="T5" fmla="*/ 2147483647 h 1185"/>
              <a:gd name="T6" fmla="*/ 0 w 2902"/>
              <a:gd name="T7" fmla="*/ 2147483647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7" name="Freeform 32"/>
          <p:cNvSpPr>
            <a:spLocks/>
          </p:cNvSpPr>
          <p:nvPr/>
        </p:nvSpPr>
        <p:spPr bwMode="auto">
          <a:xfrm>
            <a:off x="3171825" y="2273300"/>
            <a:ext cx="2087563" cy="1168400"/>
          </a:xfrm>
          <a:custGeom>
            <a:avLst/>
            <a:gdLst>
              <a:gd name="T0" fmla="*/ 0 w 2902"/>
              <a:gd name="T1" fmla="*/ 0 h 1185"/>
              <a:gd name="T2" fmla="*/ 2147483647 w 2902"/>
              <a:gd name="T3" fmla="*/ 2147483647 h 1185"/>
              <a:gd name="T4" fmla="*/ 2147483647 w 2902"/>
              <a:gd name="T5" fmla="*/ 2147483647 h 1185"/>
              <a:gd name="T6" fmla="*/ 0 w 2902"/>
              <a:gd name="T7" fmla="*/ 2147483647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8" name="Line 33"/>
          <p:cNvSpPr>
            <a:spLocks noChangeShapeType="1"/>
          </p:cNvSpPr>
          <p:nvPr/>
        </p:nvSpPr>
        <p:spPr bwMode="auto">
          <a:xfrm flipV="1">
            <a:off x="3189288" y="2954338"/>
            <a:ext cx="2065337" cy="931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9" name="Line 34"/>
          <p:cNvSpPr>
            <a:spLocks noChangeShapeType="1"/>
          </p:cNvSpPr>
          <p:nvPr/>
        </p:nvSpPr>
        <p:spPr bwMode="auto">
          <a:xfrm flipV="1">
            <a:off x="3189288" y="3205163"/>
            <a:ext cx="2065337" cy="931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1470" name="Group 35"/>
          <p:cNvGrpSpPr>
            <a:grpSpLocks/>
          </p:cNvGrpSpPr>
          <p:nvPr/>
        </p:nvGrpSpPr>
        <p:grpSpPr bwMode="auto">
          <a:xfrm>
            <a:off x="3032125" y="4130675"/>
            <a:ext cx="1466850" cy="606425"/>
            <a:chOff x="12502" y="21425"/>
            <a:chExt cx="3400" cy="1025"/>
          </a:xfrm>
        </p:grpSpPr>
        <p:sp>
          <p:nvSpPr>
            <p:cNvPr id="61487" name="Line 36"/>
            <p:cNvSpPr>
              <a:spLocks noChangeShapeType="1"/>
            </p:cNvSpPr>
            <p:nvPr/>
          </p:nvSpPr>
          <p:spPr bwMode="auto">
            <a:xfrm flipH="1">
              <a:off x="12502" y="21425"/>
              <a:ext cx="28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88" name="Freeform 37"/>
            <p:cNvSpPr>
              <a:spLocks/>
            </p:cNvSpPr>
            <p:nvPr/>
          </p:nvSpPr>
          <p:spPr bwMode="auto">
            <a:xfrm>
              <a:off x="12827" y="21438"/>
              <a:ext cx="3075" cy="987"/>
            </a:xfrm>
            <a:custGeom>
              <a:avLst/>
              <a:gdLst>
                <a:gd name="T0" fmla="*/ 0 w 1845"/>
                <a:gd name="T1" fmla="*/ 0 h 592"/>
                <a:gd name="T2" fmla="*/ 14237 w 1845"/>
                <a:gd name="T3" fmla="*/ 4575 h 592"/>
                <a:gd name="T4" fmla="*/ 8450 w 1845"/>
                <a:gd name="T5" fmla="*/ 4575 h 592"/>
                <a:gd name="T6" fmla="*/ 0 w 1845"/>
                <a:gd name="T7" fmla="*/ 1909 h 592"/>
                <a:gd name="T8" fmla="*/ 0 w 1845"/>
                <a:gd name="T9" fmla="*/ 0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45" h="592">
                  <a:moveTo>
                    <a:pt x="0" y="0"/>
                  </a:moveTo>
                  <a:lnTo>
                    <a:pt x="1845" y="592"/>
                  </a:lnTo>
                  <a:lnTo>
                    <a:pt x="1095" y="592"/>
                  </a:lnTo>
                  <a:lnTo>
                    <a:pt x="0" y="24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489" name="Group 38"/>
            <p:cNvGrpSpPr>
              <a:grpSpLocks/>
            </p:cNvGrpSpPr>
            <p:nvPr/>
          </p:nvGrpSpPr>
          <p:grpSpPr bwMode="auto">
            <a:xfrm>
              <a:off x="12815" y="21425"/>
              <a:ext cx="2776" cy="913"/>
              <a:chOff x="12315" y="13225"/>
              <a:chExt cx="2775" cy="913"/>
            </a:xfrm>
          </p:grpSpPr>
          <p:sp>
            <p:nvSpPr>
              <p:cNvPr id="61492" name="Line 39"/>
              <p:cNvSpPr>
                <a:spLocks noChangeShapeType="1"/>
              </p:cNvSpPr>
              <p:nvPr/>
            </p:nvSpPr>
            <p:spPr bwMode="auto">
              <a:xfrm>
                <a:off x="12315" y="13225"/>
                <a:ext cx="1587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93" name="Line 40"/>
              <p:cNvSpPr>
                <a:spLocks noChangeShapeType="1"/>
              </p:cNvSpPr>
              <p:nvPr/>
            </p:nvSpPr>
            <p:spPr bwMode="auto">
              <a:xfrm>
                <a:off x="13915" y="13737"/>
                <a:ext cx="1175" cy="4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490" name="Line 41"/>
            <p:cNvSpPr>
              <a:spLocks noChangeShapeType="1"/>
            </p:cNvSpPr>
            <p:nvPr/>
          </p:nvSpPr>
          <p:spPr bwMode="auto">
            <a:xfrm>
              <a:off x="12815" y="21837"/>
              <a:ext cx="687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91" name="Line 42"/>
            <p:cNvSpPr>
              <a:spLocks noChangeShapeType="1"/>
            </p:cNvSpPr>
            <p:nvPr/>
          </p:nvSpPr>
          <p:spPr bwMode="auto">
            <a:xfrm>
              <a:off x="13515" y="22048"/>
              <a:ext cx="1175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471" name="Group 43"/>
          <p:cNvGrpSpPr>
            <a:grpSpLocks/>
          </p:cNvGrpSpPr>
          <p:nvPr/>
        </p:nvGrpSpPr>
        <p:grpSpPr bwMode="auto">
          <a:xfrm>
            <a:off x="3043238" y="4381500"/>
            <a:ext cx="1466850" cy="606425"/>
            <a:chOff x="12502" y="21425"/>
            <a:chExt cx="3400" cy="1025"/>
          </a:xfrm>
        </p:grpSpPr>
        <p:sp>
          <p:nvSpPr>
            <p:cNvPr id="61480" name="Line 44"/>
            <p:cNvSpPr>
              <a:spLocks noChangeShapeType="1"/>
            </p:cNvSpPr>
            <p:nvPr/>
          </p:nvSpPr>
          <p:spPr bwMode="auto">
            <a:xfrm flipH="1">
              <a:off x="12502" y="21425"/>
              <a:ext cx="28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81" name="Freeform 45"/>
            <p:cNvSpPr>
              <a:spLocks/>
            </p:cNvSpPr>
            <p:nvPr/>
          </p:nvSpPr>
          <p:spPr bwMode="auto">
            <a:xfrm>
              <a:off x="12827" y="21438"/>
              <a:ext cx="3075" cy="987"/>
            </a:xfrm>
            <a:custGeom>
              <a:avLst/>
              <a:gdLst>
                <a:gd name="T0" fmla="*/ 0 w 1845"/>
                <a:gd name="T1" fmla="*/ 0 h 592"/>
                <a:gd name="T2" fmla="*/ 14237 w 1845"/>
                <a:gd name="T3" fmla="*/ 4575 h 592"/>
                <a:gd name="T4" fmla="*/ 8450 w 1845"/>
                <a:gd name="T5" fmla="*/ 4575 h 592"/>
                <a:gd name="T6" fmla="*/ 0 w 1845"/>
                <a:gd name="T7" fmla="*/ 1909 h 592"/>
                <a:gd name="T8" fmla="*/ 0 w 1845"/>
                <a:gd name="T9" fmla="*/ 0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45" h="592">
                  <a:moveTo>
                    <a:pt x="0" y="0"/>
                  </a:moveTo>
                  <a:lnTo>
                    <a:pt x="1845" y="592"/>
                  </a:lnTo>
                  <a:lnTo>
                    <a:pt x="1095" y="592"/>
                  </a:lnTo>
                  <a:lnTo>
                    <a:pt x="0" y="24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482" name="Group 46"/>
            <p:cNvGrpSpPr>
              <a:grpSpLocks/>
            </p:cNvGrpSpPr>
            <p:nvPr/>
          </p:nvGrpSpPr>
          <p:grpSpPr bwMode="auto">
            <a:xfrm>
              <a:off x="12815" y="21425"/>
              <a:ext cx="2776" cy="913"/>
              <a:chOff x="12315" y="13225"/>
              <a:chExt cx="2775" cy="913"/>
            </a:xfrm>
          </p:grpSpPr>
          <p:sp>
            <p:nvSpPr>
              <p:cNvPr id="61485" name="Line 47"/>
              <p:cNvSpPr>
                <a:spLocks noChangeShapeType="1"/>
              </p:cNvSpPr>
              <p:nvPr/>
            </p:nvSpPr>
            <p:spPr bwMode="auto">
              <a:xfrm>
                <a:off x="12315" y="13225"/>
                <a:ext cx="1587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86" name="Line 48"/>
              <p:cNvSpPr>
                <a:spLocks noChangeShapeType="1"/>
              </p:cNvSpPr>
              <p:nvPr/>
            </p:nvSpPr>
            <p:spPr bwMode="auto">
              <a:xfrm>
                <a:off x="13915" y="13737"/>
                <a:ext cx="1175" cy="4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483" name="Line 49"/>
            <p:cNvSpPr>
              <a:spLocks noChangeShapeType="1"/>
            </p:cNvSpPr>
            <p:nvPr/>
          </p:nvSpPr>
          <p:spPr bwMode="auto">
            <a:xfrm>
              <a:off x="12815" y="21837"/>
              <a:ext cx="687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84" name="Line 50"/>
            <p:cNvSpPr>
              <a:spLocks noChangeShapeType="1"/>
            </p:cNvSpPr>
            <p:nvPr/>
          </p:nvSpPr>
          <p:spPr bwMode="auto">
            <a:xfrm>
              <a:off x="13515" y="22048"/>
              <a:ext cx="1175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72" name="Line 51"/>
          <p:cNvSpPr>
            <a:spLocks noChangeShapeType="1"/>
          </p:cNvSpPr>
          <p:nvPr/>
        </p:nvSpPr>
        <p:spPr bwMode="auto">
          <a:xfrm flipV="1">
            <a:off x="3194050" y="3457575"/>
            <a:ext cx="2065338" cy="9318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73" name="Text Box 52"/>
          <p:cNvSpPr txBox="1">
            <a:spLocks noChangeArrowheads="1"/>
          </p:cNvSpPr>
          <p:nvPr/>
        </p:nvSpPr>
        <p:spPr bwMode="auto">
          <a:xfrm>
            <a:off x="5310188" y="3024188"/>
            <a:ext cx="3833812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last bit of 2</a:t>
            </a:r>
            <a:r>
              <a:rPr lang="en-US" baseline="30000">
                <a:latin typeface="Arial" pitchFamily="34" charset="0"/>
              </a:rPr>
              <a:t>nd</a:t>
            </a:r>
            <a:r>
              <a:rPr lang="en-US">
                <a:latin typeface="Arial" pitchFamily="34" charset="0"/>
              </a:rPr>
              <a:t> packet arrives, send ACK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1474" name="Line 53"/>
          <p:cNvSpPr>
            <a:spLocks noChangeShapeType="1"/>
          </p:cNvSpPr>
          <p:nvPr/>
        </p:nvSpPr>
        <p:spPr bwMode="auto">
          <a:xfrm flipV="1">
            <a:off x="5254625" y="3182938"/>
            <a:ext cx="112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75" name="Line 54"/>
          <p:cNvSpPr>
            <a:spLocks noChangeShapeType="1"/>
          </p:cNvSpPr>
          <p:nvPr/>
        </p:nvSpPr>
        <p:spPr bwMode="auto">
          <a:xfrm flipV="1">
            <a:off x="5265738" y="3435350"/>
            <a:ext cx="1127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76" name="Text Box 55"/>
          <p:cNvSpPr txBox="1">
            <a:spLocks noChangeArrowheads="1"/>
          </p:cNvSpPr>
          <p:nvPr/>
        </p:nvSpPr>
        <p:spPr bwMode="auto">
          <a:xfrm>
            <a:off x="5305425" y="3257550"/>
            <a:ext cx="38385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last bit of 3</a:t>
            </a:r>
            <a:r>
              <a:rPr lang="en-US" baseline="30000">
                <a:latin typeface="Arial" pitchFamily="34" charset="0"/>
              </a:rPr>
              <a:t>rd</a:t>
            </a:r>
            <a:r>
              <a:rPr lang="en-US">
                <a:latin typeface="Arial" pitchFamily="34" charset="0"/>
              </a:rPr>
              <a:t> packet arrives, send ACK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118" name="Text Box 57"/>
          <p:cNvSpPr txBox="1">
            <a:spLocks noChangeArrowheads="1"/>
          </p:cNvSpPr>
          <p:nvPr/>
        </p:nvSpPr>
        <p:spPr bwMode="auto">
          <a:xfrm>
            <a:off x="5518150" y="4152900"/>
            <a:ext cx="3460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>
                <a:solidFill>
                  <a:srgbClr val="CC0000"/>
                </a:solidFill>
                <a:latin typeface="Arial" charset="0"/>
              </a:rPr>
              <a:t>3-packet pipelining increases</a:t>
            </a:r>
          </a:p>
          <a:p>
            <a:pPr>
              <a:defRPr/>
            </a:pPr>
            <a:r>
              <a:rPr lang="en-US" sz="2000" smtClean="0">
                <a:solidFill>
                  <a:srgbClr val="CC0000"/>
                </a:solidFill>
                <a:latin typeface="Arial" charset="0"/>
              </a:rPr>
              <a:t> utilization by a factor of 3!</a:t>
            </a:r>
          </a:p>
        </p:txBody>
      </p:sp>
      <p:sp>
        <p:nvSpPr>
          <p:cNvPr id="46119" name="Line 58"/>
          <p:cNvSpPr>
            <a:spLocks noChangeShapeType="1"/>
          </p:cNvSpPr>
          <p:nvPr/>
        </p:nvSpPr>
        <p:spPr bwMode="auto">
          <a:xfrm flipH="1">
            <a:off x="6386513" y="4821238"/>
            <a:ext cx="125412" cy="51276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graphicFrame>
        <p:nvGraphicFramePr>
          <p:cNvPr id="61479" name="Object 61"/>
          <p:cNvGraphicFramePr>
            <a:graphicFrameLocks noChangeAspect="1"/>
          </p:cNvGraphicFramePr>
          <p:nvPr/>
        </p:nvGraphicFramePr>
        <p:xfrm>
          <a:off x="1555750" y="5087938"/>
          <a:ext cx="6748463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8" name="Picture" r:id="rId4" imgW="3581400" imgH="495300" progId="Word.Picture.8">
                  <p:embed/>
                </p:oleObj>
              </mc:Choice>
              <mc:Fallback>
                <p:oleObj name="Picture" r:id="rId4" imgW="3581400" imgH="495300" progId="Word.Picture.8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5087938"/>
                        <a:ext cx="6748463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4710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5A063006-E687-4A11-AF2F-205A45DC8A78}" type="slidenum">
              <a:rPr lang="en-US"/>
              <a:pPr/>
              <a:t>12</a:t>
            </a:fld>
            <a:endParaRPr lang="en-US"/>
          </a:p>
        </p:txBody>
      </p:sp>
      <p:pic>
        <p:nvPicPr>
          <p:cNvPr id="62467" name="Picture 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613" y="904875"/>
            <a:ext cx="73136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07963"/>
            <a:ext cx="7772400" cy="93027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Pipelined protocols: overview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55738"/>
            <a:ext cx="3954463" cy="4848225"/>
          </a:xfrm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u="sng" dirty="0" smtClean="0">
                <a:solidFill>
                  <a:srgbClr val="CC0000"/>
                </a:solidFill>
              </a:rPr>
              <a:t>Go-back-N (a.k.a. Sliding </a:t>
            </a:r>
            <a:r>
              <a:rPr lang="en-US" u="sng" smtClean="0">
                <a:solidFill>
                  <a:srgbClr val="CC0000"/>
                </a:solidFill>
              </a:rPr>
              <a:t>Window Protocol):</a:t>
            </a:r>
          </a:p>
          <a:p>
            <a:pPr>
              <a:lnSpc>
                <a:spcPct val="75000"/>
              </a:lnSpc>
            </a:pPr>
            <a:r>
              <a:rPr lang="en-US" dirty="0" smtClean="0"/>
              <a:t>sender can have up to N </a:t>
            </a:r>
            <a:r>
              <a:rPr lang="en-US" dirty="0" err="1" smtClean="0"/>
              <a:t>unacked</a:t>
            </a:r>
            <a:r>
              <a:rPr lang="en-US" dirty="0" smtClean="0"/>
              <a:t> packets in pipeline</a:t>
            </a:r>
          </a:p>
          <a:p>
            <a:pPr>
              <a:lnSpc>
                <a:spcPct val="75000"/>
              </a:lnSpc>
            </a:pPr>
            <a:r>
              <a:rPr lang="en-US" dirty="0" smtClean="0"/>
              <a:t>receiver only sends </a:t>
            </a:r>
            <a:r>
              <a:rPr lang="en-US" i="1" dirty="0" smtClean="0">
                <a:solidFill>
                  <a:srgbClr val="CC0000"/>
                </a:solidFill>
              </a:rPr>
              <a:t>cumulative </a:t>
            </a:r>
            <a:r>
              <a:rPr lang="en-US" i="1" dirty="0" err="1" smtClean="0">
                <a:solidFill>
                  <a:srgbClr val="CC0000"/>
                </a:solidFill>
              </a:rPr>
              <a:t>ack</a:t>
            </a:r>
            <a:endParaRPr lang="en-US" i="1" dirty="0" smtClean="0">
              <a:solidFill>
                <a:srgbClr val="CC0000"/>
              </a:solidFill>
            </a:endParaRPr>
          </a:p>
          <a:p>
            <a:pPr lvl="1"/>
            <a:r>
              <a:rPr lang="en-US" dirty="0" err="1" smtClean="0"/>
              <a:t>doesn</a:t>
            </a:r>
            <a:r>
              <a:rPr lang="ja-JP" altLang="en-US" smtClean="0"/>
              <a:t>’</a:t>
            </a:r>
            <a:r>
              <a:rPr lang="en-US" altLang="ja-JP" dirty="0" smtClean="0"/>
              <a:t>t </a:t>
            </a:r>
            <a:r>
              <a:rPr lang="en-US" altLang="ja-JP" dirty="0" err="1" smtClean="0"/>
              <a:t>ack</a:t>
            </a:r>
            <a:r>
              <a:rPr lang="en-US" altLang="ja-JP" dirty="0" smtClean="0"/>
              <a:t> packet if there</a:t>
            </a:r>
            <a:r>
              <a:rPr lang="ja-JP" altLang="en-US" smtClean="0"/>
              <a:t>’</a:t>
            </a:r>
            <a:r>
              <a:rPr lang="en-US" altLang="ja-JP" dirty="0" smtClean="0"/>
              <a:t>s a gap</a:t>
            </a:r>
          </a:p>
          <a:p>
            <a:pPr>
              <a:lnSpc>
                <a:spcPct val="75000"/>
              </a:lnSpc>
            </a:pPr>
            <a:r>
              <a:rPr lang="en-US" dirty="0" smtClean="0"/>
              <a:t>sender has timer for oldest </a:t>
            </a:r>
            <a:r>
              <a:rPr lang="en-US" dirty="0" err="1" smtClean="0"/>
              <a:t>unacked</a:t>
            </a:r>
            <a:r>
              <a:rPr lang="en-US" dirty="0" smtClean="0"/>
              <a:t> packet</a:t>
            </a:r>
          </a:p>
          <a:p>
            <a:pPr lvl="1"/>
            <a:r>
              <a:rPr lang="en-US" dirty="0" smtClean="0"/>
              <a:t>when timer expires, retransmit </a:t>
            </a:r>
            <a:r>
              <a:rPr lang="en-US" i="1" dirty="0" smtClean="0"/>
              <a:t>all</a:t>
            </a:r>
            <a:r>
              <a:rPr lang="en-US" dirty="0" smtClean="0"/>
              <a:t> </a:t>
            </a:r>
            <a:r>
              <a:rPr lang="en-US" dirty="0" err="1" smtClean="0"/>
              <a:t>unacked</a:t>
            </a:r>
            <a:r>
              <a:rPr lang="en-US" dirty="0" smtClean="0"/>
              <a:t> packets</a:t>
            </a:r>
          </a:p>
        </p:txBody>
      </p:sp>
      <p:sp>
        <p:nvSpPr>
          <p:cNvPr id="4711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73600" y="1455738"/>
            <a:ext cx="4289425" cy="4648200"/>
          </a:xfrm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u="sng" smtClean="0">
                <a:solidFill>
                  <a:srgbClr val="CC0000"/>
                </a:solidFill>
              </a:rPr>
              <a:t>Selective Repeat:</a:t>
            </a:r>
          </a:p>
          <a:p>
            <a:pPr>
              <a:lnSpc>
                <a:spcPct val="75000"/>
              </a:lnSpc>
            </a:pPr>
            <a:r>
              <a:rPr lang="en-US" smtClean="0"/>
              <a:t>sender can have up to N unack</a:t>
            </a:r>
            <a:r>
              <a:rPr lang="ja-JP" altLang="en-US" smtClean="0"/>
              <a:t>’</a:t>
            </a:r>
            <a:r>
              <a:rPr lang="en-US" altLang="ja-JP" smtClean="0"/>
              <a:t>ed packets in pipeline</a:t>
            </a:r>
          </a:p>
          <a:p>
            <a:pPr>
              <a:lnSpc>
                <a:spcPct val="75000"/>
              </a:lnSpc>
            </a:pPr>
            <a:r>
              <a:rPr lang="en-US" smtClean="0"/>
              <a:t>rcvr sends </a:t>
            </a:r>
            <a:r>
              <a:rPr lang="en-US" i="1" smtClean="0">
                <a:solidFill>
                  <a:srgbClr val="CC0000"/>
                </a:solidFill>
              </a:rPr>
              <a:t>individual ack</a:t>
            </a:r>
            <a:r>
              <a:rPr lang="en-US" smtClean="0"/>
              <a:t> for each packet</a:t>
            </a:r>
          </a:p>
          <a:p>
            <a:pPr>
              <a:lnSpc>
                <a:spcPct val="70000"/>
              </a:lnSpc>
            </a:pPr>
            <a:endParaRPr lang="en-US" smtClean="0"/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US" smtClean="0"/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smtClean="0"/>
              <a:t>sender maintains timer for each unacked packet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when timer expires, retransmit only that unacked packet</a:t>
            </a:r>
          </a:p>
          <a:p>
            <a:pPr>
              <a:lnSpc>
                <a:spcPct val="7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4813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AF4B2D50-48CC-4980-940A-73A5C997FE4E}" type="slidenum">
              <a:rPr lang="en-US"/>
              <a:pPr/>
              <a:t>13</a:t>
            </a:fld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9525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Go-Back-N: sender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14450"/>
            <a:ext cx="8324850" cy="1219200"/>
          </a:xfrm>
        </p:spPr>
        <p:txBody>
          <a:bodyPr/>
          <a:lstStyle/>
          <a:p>
            <a:r>
              <a:rPr lang="en-US" sz="2400" smtClean="0"/>
              <a:t>k-bit seq # in pkt header</a:t>
            </a:r>
          </a:p>
          <a:p>
            <a:r>
              <a:rPr lang="ja-JP" altLang="en-US" sz="2400" smtClean="0"/>
              <a:t>“</a:t>
            </a:r>
            <a:r>
              <a:rPr lang="en-US" altLang="ja-JP" sz="2400" smtClean="0"/>
              <a:t>window</a:t>
            </a:r>
            <a:r>
              <a:rPr lang="ja-JP" altLang="en-US" sz="2400" smtClean="0"/>
              <a:t>”</a:t>
            </a:r>
            <a:r>
              <a:rPr lang="en-US" altLang="ja-JP" sz="2400" smtClean="0"/>
              <a:t> of up to N, consecutive unack</a:t>
            </a:r>
            <a:r>
              <a:rPr lang="ja-JP" altLang="en-US" sz="2400" smtClean="0"/>
              <a:t>’</a:t>
            </a:r>
            <a:r>
              <a:rPr lang="en-US" altLang="ja-JP" sz="2400" smtClean="0"/>
              <a:t>ed pkts allowed</a:t>
            </a:r>
          </a:p>
          <a:p>
            <a:endParaRPr lang="en-US" smtClean="0"/>
          </a:p>
          <a:p>
            <a:endParaRPr lang="en-US" smtClean="0"/>
          </a:p>
        </p:txBody>
      </p:sp>
      <p:pic>
        <p:nvPicPr>
          <p:cNvPr id="63493" name="Picture 4" descr="gbn_seqn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075" y="2263775"/>
            <a:ext cx="8099425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5" name="Rectangle 5"/>
          <p:cNvSpPr>
            <a:spLocks noChangeArrowheads="1"/>
          </p:cNvSpPr>
          <p:nvPr/>
        </p:nvSpPr>
        <p:spPr bwMode="auto">
          <a:xfrm>
            <a:off x="476250" y="4149725"/>
            <a:ext cx="83248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ACK(n): ACKs all pkts up to, including seq # n - </a:t>
            </a:r>
            <a:r>
              <a:rPr lang="ja-JP" altLang="en-US" sz="2400" i="1">
                <a:solidFill>
                  <a:srgbClr val="CC0000"/>
                </a:solidFill>
                <a:latin typeface="Gill Sans MT" pitchFamily="34" charset="0"/>
              </a:rPr>
              <a:t>“</a:t>
            </a:r>
            <a:r>
              <a:rPr lang="en-US" altLang="ja-JP" sz="2400" i="1">
                <a:solidFill>
                  <a:srgbClr val="CC0000"/>
                </a:solidFill>
                <a:latin typeface="Gill Sans MT" pitchFamily="34" charset="0"/>
              </a:rPr>
              <a:t>cumulative ACK</a:t>
            </a:r>
            <a:r>
              <a:rPr lang="ja-JP" altLang="en-US" sz="2400" i="1">
                <a:solidFill>
                  <a:srgbClr val="CC0000"/>
                </a:solidFill>
                <a:latin typeface="Gill Sans MT" pitchFamily="34" charset="0"/>
              </a:rPr>
              <a:t>”</a:t>
            </a:r>
            <a:endParaRPr lang="en-US" altLang="ja-JP" sz="2400" i="1">
              <a:solidFill>
                <a:srgbClr val="CC0000"/>
              </a:solidFill>
              <a:latin typeface="Gill Sans MT" pitchFamily="34" charset="0"/>
            </a:endParaRPr>
          </a:p>
          <a:p>
            <a:pPr marL="688975" lvl="1" indent="-231775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400">
                <a:latin typeface="Gill Sans MT" pitchFamily="34" charset="0"/>
              </a:rPr>
              <a:t>may receive duplicate ACKs (see receiver)</a:t>
            </a:r>
            <a:endParaRPr lang="en-US" sz="2000">
              <a:latin typeface="Gill Sans MT" pitchFamily="34" charset="0"/>
            </a:endParaRP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timer for oldest in-flight pkt</a:t>
            </a: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 i="1">
                <a:latin typeface="Gill Sans MT" pitchFamily="34" charset="0"/>
              </a:rPr>
              <a:t>timeout(n):</a:t>
            </a:r>
            <a:r>
              <a:rPr lang="en-US" sz="2400">
                <a:latin typeface="Gill Sans MT" pitchFamily="34" charset="0"/>
              </a:rPr>
              <a:t> retransmit packet n and all higher seq # pkts in window</a:t>
            </a: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endParaRPr lang="en-US" sz="2800">
              <a:latin typeface="Gill Sans MT" pitchFamily="34" charset="0"/>
            </a:endParaRP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endParaRPr lang="en-US" sz="2800">
              <a:latin typeface="Gill Sans MT" pitchFamily="34" charset="0"/>
            </a:endParaRPr>
          </a:p>
        </p:txBody>
      </p:sp>
      <p:sp>
        <p:nvSpPr>
          <p:cNvPr id="48136" name="Rectangle 6"/>
          <p:cNvSpPr>
            <a:spLocks noChangeArrowheads="1"/>
          </p:cNvSpPr>
          <p:nvPr/>
        </p:nvSpPr>
        <p:spPr bwMode="auto">
          <a:xfrm>
            <a:off x="1639888" y="2789238"/>
            <a:ext cx="2206625" cy="636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3496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563" y="850900"/>
            <a:ext cx="50276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491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1A5767D5-75AC-4AB0-8F19-860B999C9EEC}" type="slidenum">
              <a:rPr lang="en-US"/>
              <a:pPr/>
              <a:t>14</a:t>
            </a:fld>
            <a:endParaRPr lang="en-US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207963"/>
            <a:ext cx="7772400" cy="700087"/>
          </a:xfrm>
        </p:spPr>
        <p:txBody>
          <a:bodyPr/>
          <a:lstStyle/>
          <a:p>
            <a:r>
              <a:rPr lang="en-US" sz="3600" smtClean="0"/>
              <a:t>GBN: sender extended FSM</a:t>
            </a:r>
            <a:endParaRPr lang="en-US" smtClean="0"/>
          </a:p>
        </p:txBody>
      </p:sp>
      <p:grpSp>
        <p:nvGrpSpPr>
          <p:cNvPr id="64516" name="Group 3"/>
          <p:cNvGrpSpPr>
            <a:grpSpLocks/>
          </p:cNvGrpSpPr>
          <p:nvPr/>
        </p:nvGrpSpPr>
        <p:grpSpPr bwMode="auto">
          <a:xfrm>
            <a:off x="3535363" y="3743325"/>
            <a:ext cx="800100" cy="657225"/>
            <a:chOff x="1939" y="2515"/>
            <a:chExt cx="504" cy="414"/>
          </a:xfrm>
        </p:grpSpPr>
        <p:sp>
          <p:nvSpPr>
            <p:cNvPr id="64537" name="Oval 4"/>
            <p:cNvSpPr>
              <a:spLocks noChangeArrowheads="1"/>
            </p:cNvSpPr>
            <p:nvPr/>
          </p:nvSpPr>
          <p:spPr bwMode="auto">
            <a:xfrm>
              <a:off x="2004" y="2515"/>
              <a:ext cx="420" cy="41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8" name="Text Box 5"/>
            <p:cNvSpPr txBox="1">
              <a:spLocks noChangeArrowheads="1"/>
            </p:cNvSpPr>
            <p:nvPr/>
          </p:nvSpPr>
          <p:spPr bwMode="auto">
            <a:xfrm>
              <a:off x="1939" y="2611"/>
              <a:ext cx="50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latin typeface="Arial" pitchFamily="34" charset="0"/>
                </a:rPr>
                <a:t>Wait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64517" name="Line 6"/>
          <p:cNvSpPr>
            <a:spLocks noChangeShapeType="1"/>
          </p:cNvSpPr>
          <p:nvPr/>
        </p:nvSpPr>
        <p:spPr bwMode="auto">
          <a:xfrm>
            <a:off x="2028825" y="2830513"/>
            <a:ext cx="1624013" cy="1069975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18" name="Text Box 7"/>
          <p:cNvSpPr txBox="1">
            <a:spLocks noChangeArrowheads="1"/>
          </p:cNvSpPr>
          <p:nvPr/>
        </p:nvSpPr>
        <p:spPr bwMode="auto">
          <a:xfrm>
            <a:off x="4751388" y="3810000"/>
            <a:ext cx="2776537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start_timer</a:t>
            </a:r>
          </a:p>
          <a:p>
            <a:pPr algn="l"/>
            <a:r>
              <a:rPr lang="en-US" sz="1400">
                <a:latin typeface="Arial" pitchFamily="34" charset="0"/>
              </a:rPr>
              <a:t>udt_send(sndpkt[base])</a:t>
            </a:r>
          </a:p>
          <a:p>
            <a:pPr algn="l"/>
            <a:r>
              <a:rPr lang="en-US" sz="1400">
                <a:latin typeface="Arial" pitchFamily="34" charset="0"/>
              </a:rPr>
              <a:t>udt_send(sndpkt[base+1])</a:t>
            </a:r>
          </a:p>
          <a:p>
            <a:pPr algn="l"/>
            <a:r>
              <a:rPr lang="en-US" sz="1400">
                <a:latin typeface="Arial" pitchFamily="34" charset="0"/>
              </a:rPr>
              <a:t>…</a:t>
            </a:r>
          </a:p>
          <a:p>
            <a:pPr algn="l"/>
            <a:r>
              <a:rPr lang="en-US" sz="1400">
                <a:latin typeface="Arial" pitchFamily="34" charset="0"/>
              </a:rPr>
              <a:t>udt_send(sndpkt[nextseqnum-1])</a:t>
            </a:r>
          </a:p>
          <a:p>
            <a:endParaRPr lang="en-US" sz="1400">
              <a:latin typeface="Times New Roman" pitchFamily="18" charset="0"/>
            </a:endParaRPr>
          </a:p>
        </p:txBody>
      </p:sp>
      <p:sp>
        <p:nvSpPr>
          <p:cNvPr id="64519" name="Text Box 8"/>
          <p:cNvSpPr txBox="1">
            <a:spLocks noChangeArrowheads="1"/>
          </p:cNvSpPr>
          <p:nvPr/>
        </p:nvSpPr>
        <p:spPr bwMode="auto">
          <a:xfrm>
            <a:off x="4773613" y="3575050"/>
            <a:ext cx="11001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timeout</a:t>
            </a:r>
            <a:endParaRPr lang="en-US" sz="1400">
              <a:latin typeface="Times New Roman" pitchFamily="18" charset="0"/>
            </a:endParaRPr>
          </a:p>
          <a:p>
            <a:endParaRPr lang="en-US" sz="1400">
              <a:latin typeface="Times New Roman" pitchFamily="18" charset="0"/>
            </a:endParaRPr>
          </a:p>
        </p:txBody>
      </p:sp>
      <p:sp>
        <p:nvSpPr>
          <p:cNvPr id="64520" name="Line 9"/>
          <p:cNvSpPr>
            <a:spLocks noChangeShapeType="1"/>
          </p:cNvSpPr>
          <p:nvPr/>
        </p:nvSpPr>
        <p:spPr bwMode="auto">
          <a:xfrm>
            <a:off x="4857750" y="3851275"/>
            <a:ext cx="16192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1" name="Freeform 10"/>
          <p:cNvSpPr>
            <a:spLocks/>
          </p:cNvSpPr>
          <p:nvPr/>
        </p:nvSpPr>
        <p:spPr bwMode="auto">
          <a:xfrm>
            <a:off x="4360863" y="3498850"/>
            <a:ext cx="393700" cy="1152525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22" name="Text Box 11"/>
          <p:cNvSpPr txBox="1">
            <a:spLocks noChangeArrowheads="1"/>
          </p:cNvSpPr>
          <p:nvPr/>
        </p:nvSpPr>
        <p:spPr bwMode="auto">
          <a:xfrm>
            <a:off x="3194050" y="1069975"/>
            <a:ext cx="23336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rdt_send(data)</a:t>
            </a:r>
            <a:r>
              <a:rPr lang="en-US" sz="1000">
                <a:latin typeface="Arial" pitchFamily="34" charset="0"/>
              </a:rPr>
              <a:t>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4523" name="Line 12"/>
          <p:cNvSpPr>
            <a:spLocks noChangeShapeType="1"/>
          </p:cNvSpPr>
          <p:nvPr/>
        </p:nvSpPr>
        <p:spPr bwMode="auto">
          <a:xfrm>
            <a:off x="3302000" y="1389063"/>
            <a:ext cx="19145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4" name="Text Box 13"/>
          <p:cNvSpPr txBox="1">
            <a:spLocks noChangeArrowheads="1"/>
          </p:cNvSpPr>
          <p:nvPr/>
        </p:nvSpPr>
        <p:spPr bwMode="auto">
          <a:xfrm>
            <a:off x="3194050" y="1411288"/>
            <a:ext cx="55213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if (nextseqnum &lt; base+N) {</a:t>
            </a:r>
          </a:p>
          <a:p>
            <a:pPr algn="l"/>
            <a:r>
              <a:rPr lang="en-US" sz="1400">
                <a:latin typeface="Arial" pitchFamily="34" charset="0"/>
              </a:rPr>
              <a:t>    sndpkt[nextseqnum] = make_pkt(nextseqnum,data,chksum)</a:t>
            </a:r>
          </a:p>
          <a:p>
            <a:pPr algn="l"/>
            <a:r>
              <a:rPr lang="en-US" sz="1400">
                <a:latin typeface="Arial" pitchFamily="34" charset="0"/>
              </a:rPr>
              <a:t>    udt_send(sndpkt[nextseqnum])</a:t>
            </a:r>
          </a:p>
          <a:p>
            <a:pPr algn="l"/>
            <a:r>
              <a:rPr lang="en-US" sz="1400">
                <a:latin typeface="Arial" pitchFamily="34" charset="0"/>
              </a:rPr>
              <a:t>    if (base == nextseqnum)</a:t>
            </a:r>
          </a:p>
          <a:p>
            <a:pPr algn="l"/>
            <a:r>
              <a:rPr lang="en-US" sz="1400">
                <a:latin typeface="Arial" pitchFamily="34" charset="0"/>
              </a:rPr>
              <a:t>       start_timer</a:t>
            </a:r>
          </a:p>
          <a:p>
            <a:pPr algn="l"/>
            <a:r>
              <a:rPr lang="en-US" sz="1400">
                <a:latin typeface="Arial" pitchFamily="34" charset="0"/>
              </a:rPr>
              <a:t>    nextseqnum++</a:t>
            </a:r>
          </a:p>
          <a:p>
            <a:pPr algn="l"/>
            <a:r>
              <a:rPr lang="en-US" sz="1400">
                <a:latin typeface="Arial" pitchFamily="34" charset="0"/>
              </a:rPr>
              <a:t>    }</a:t>
            </a:r>
          </a:p>
          <a:p>
            <a:pPr algn="l"/>
            <a:r>
              <a:rPr lang="en-US" sz="1400">
                <a:latin typeface="Arial" pitchFamily="34" charset="0"/>
              </a:rPr>
              <a:t>else</a:t>
            </a:r>
          </a:p>
          <a:p>
            <a:pPr algn="l"/>
            <a:r>
              <a:rPr lang="en-US" sz="1400">
                <a:latin typeface="Arial" pitchFamily="34" charset="0"/>
              </a:rPr>
              <a:t>  refuse_data(data)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64525" name="Freeform 14"/>
          <p:cNvSpPr>
            <a:spLocks/>
          </p:cNvSpPr>
          <p:nvPr/>
        </p:nvSpPr>
        <p:spPr bwMode="auto">
          <a:xfrm rot="5142103" flipH="1">
            <a:off x="3787776" y="2933700"/>
            <a:ext cx="393700" cy="1152525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26" name="Text Box 15"/>
          <p:cNvSpPr txBox="1">
            <a:spLocks noChangeArrowheads="1"/>
          </p:cNvSpPr>
          <p:nvPr/>
        </p:nvSpPr>
        <p:spPr bwMode="auto">
          <a:xfrm>
            <a:off x="3343275" y="5478463"/>
            <a:ext cx="36861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base = getacknum(rcvpkt)+1</a:t>
            </a:r>
          </a:p>
          <a:p>
            <a:pPr algn="l"/>
            <a:r>
              <a:rPr lang="en-US" sz="1400">
                <a:latin typeface="Arial" pitchFamily="34" charset="0"/>
              </a:rPr>
              <a:t>If (base == nextseqnum)</a:t>
            </a:r>
          </a:p>
          <a:p>
            <a:pPr algn="l"/>
            <a:r>
              <a:rPr lang="en-US" sz="1400">
                <a:latin typeface="Arial" pitchFamily="34" charset="0"/>
              </a:rPr>
              <a:t>    stop_timer</a:t>
            </a:r>
          </a:p>
          <a:p>
            <a:pPr algn="l"/>
            <a:r>
              <a:rPr lang="en-US" sz="1400">
                <a:latin typeface="Arial" pitchFamily="34" charset="0"/>
              </a:rPr>
              <a:t>  else</a:t>
            </a:r>
          </a:p>
          <a:p>
            <a:pPr algn="l"/>
            <a:r>
              <a:rPr lang="en-US" sz="1400">
                <a:latin typeface="Arial" pitchFamily="34" charset="0"/>
              </a:rPr>
              <a:t>    start_timer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64527" name="Text Box 16"/>
          <p:cNvSpPr txBox="1">
            <a:spLocks noChangeArrowheads="1"/>
          </p:cNvSpPr>
          <p:nvPr/>
        </p:nvSpPr>
        <p:spPr bwMode="auto">
          <a:xfrm>
            <a:off x="3355975" y="4978400"/>
            <a:ext cx="2833688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rdt_rcv(rcvpkt) &amp;&amp; </a:t>
            </a:r>
          </a:p>
          <a:p>
            <a:pPr algn="l"/>
            <a:r>
              <a:rPr lang="en-US" sz="1400">
                <a:latin typeface="Arial" pitchFamily="34" charset="0"/>
              </a:rPr>
              <a:t>   notcorrupt(rcvpkt) </a:t>
            </a:r>
          </a:p>
          <a:p>
            <a:endParaRPr lang="en-US" sz="1400">
              <a:latin typeface="Times New Roman" pitchFamily="18" charset="0"/>
            </a:endParaRPr>
          </a:p>
        </p:txBody>
      </p:sp>
      <p:sp>
        <p:nvSpPr>
          <p:cNvPr id="64528" name="Line 17"/>
          <p:cNvSpPr>
            <a:spLocks noChangeShapeType="1"/>
          </p:cNvSpPr>
          <p:nvPr/>
        </p:nvSpPr>
        <p:spPr bwMode="auto">
          <a:xfrm>
            <a:off x="3448050" y="5502275"/>
            <a:ext cx="16192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9" name="Freeform 18"/>
          <p:cNvSpPr>
            <a:spLocks/>
          </p:cNvSpPr>
          <p:nvPr/>
        </p:nvSpPr>
        <p:spPr bwMode="auto">
          <a:xfrm>
            <a:off x="3505200" y="4446588"/>
            <a:ext cx="1054100" cy="674687"/>
          </a:xfrm>
          <a:custGeom>
            <a:avLst/>
            <a:gdLst>
              <a:gd name="T0" fmla="*/ 2147483647 w 664"/>
              <a:gd name="T1" fmla="*/ 2147483647 h 425"/>
              <a:gd name="T2" fmla="*/ 2147483647 w 664"/>
              <a:gd name="T3" fmla="*/ 0 h 4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64" h="425">
                <a:moveTo>
                  <a:pt x="241" y="20"/>
                </a:moveTo>
                <a:cubicBezTo>
                  <a:pt x="0" y="393"/>
                  <a:pt x="664" y="425"/>
                  <a:pt x="388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30" name="Line 19"/>
          <p:cNvSpPr>
            <a:spLocks noChangeShapeType="1"/>
          </p:cNvSpPr>
          <p:nvPr/>
        </p:nvSpPr>
        <p:spPr bwMode="auto">
          <a:xfrm>
            <a:off x="1614488" y="3257550"/>
            <a:ext cx="8032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1" name="Text Box 20"/>
          <p:cNvSpPr txBox="1">
            <a:spLocks noChangeArrowheads="1"/>
          </p:cNvSpPr>
          <p:nvPr/>
        </p:nvSpPr>
        <p:spPr bwMode="auto">
          <a:xfrm>
            <a:off x="1487488" y="3227388"/>
            <a:ext cx="14859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base=1</a:t>
            </a:r>
          </a:p>
          <a:p>
            <a:pPr algn="l"/>
            <a:r>
              <a:rPr lang="en-US" sz="1400">
                <a:latin typeface="Arial" pitchFamily="34" charset="0"/>
              </a:rPr>
              <a:t>nextseqnum=1</a:t>
            </a:r>
            <a:endParaRPr lang="en-US" sz="1400">
              <a:latin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4532" name="Text Box 21"/>
          <p:cNvSpPr txBox="1">
            <a:spLocks noChangeArrowheads="1"/>
          </p:cNvSpPr>
          <p:nvPr/>
        </p:nvSpPr>
        <p:spPr bwMode="auto">
          <a:xfrm>
            <a:off x="1250950" y="4289425"/>
            <a:ext cx="20478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rdt_rcv(rcvpkt) </a:t>
            </a:r>
          </a:p>
          <a:p>
            <a:pPr algn="l"/>
            <a:r>
              <a:rPr lang="en-US" sz="1400">
                <a:latin typeface="Arial" pitchFamily="34" charset="0"/>
              </a:rPr>
              <a:t>   &amp;&amp; corrupt(rcvpkt)</a:t>
            </a:r>
            <a:r>
              <a:rPr lang="en-US" sz="1000">
                <a:latin typeface="Arial" pitchFamily="34" charset="0"/>
              </a:rPr>
              <a:t> </a:t>
            </a:r>
          </a:p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4533" name="Line 22"/>
          <p:cNvSpPr>
            <a:spLocks noChangeShapeType="1"/>
          </p:cNvSpPr>
          <p:nvPr/>
        </p:nvSpPr>
        <p:spPr bwMode="auto">
          <a:xfrm flipV="1">
            <a:off x="1343025" y="4787900"/>
            <a:ext cx="15208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4" name="Freeform 23"/>
          <p:cNvSpPr>
            <a:spLocks/>
          </p:cNvSpPr>
          <p:nvPr/>
        </p:nvSpPr>
        <p:spPr bwMode="auto">
          <a:xfrm>
            <a:off x="2898775" y="4221163"/>
            <a:ext cx="695325" cy="638175"/>
          </a:xfrm>
          <a:custGeom>
            <a:avLst/>
            <a:gdLst>
              <a:gd name="T0" fmla="*/ 2147483647 w 1095"/>
              <a:gd name="T1" fmla="*/ 0 h 1005"/>
              <a:gd name="T2" fmla="*/ 2147483647 w 1095"/>
              <a:gd name="T3" fmla="*/ 2147483647 h 100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95" h="1005">
                <a:moveTo>
                  <a:pt x="1005" y="0"/>
                </a:moveTo>
                <a:cubicBezTo>
                  <a:pt x="0" y="30"/>
                  <a:pt x="645" y="1005"/>
                  <a:pt x="1095" y="16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76" name="Text Box 24"/>
          <p:cNvSpPr txBox="1">
            <a:spLocks noChangeArrowheads="1"/>
          </p:cNvSpPr>
          <p:nvPr/>
        </p:nvSpPr>
        <p:spPr bwMode="auto">
          <a:xfrm>
            <a:off x="1530350" y="2927350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L</a:t>
            </a:r>
          </a:p>
        </p:txBody>
      </p:sp>
      <p:pic>
        <p:nvPicPr>
          <p:cNvPr id="64536" name="Picture 2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263" y="760413"/>
            <a:ext cx="54848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1840796" y="4852123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501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B4AC2A25-63F7-46E9-A4E1-0588EB00D9DC}" type="slidenum">
              <a:rPr lang="en-US"/>
              <a:pPr/>
              <a:t>15</a:t>
            </a:fld>
            <a:endParaRPr lang="en-US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01688" y="3641725"/>
            <a:ext cx="8148637" cy="2854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ACK-only: always send ACK for correctly-received pkt with highest </a:t>
            </a:r>
            <a:r>
              <a:rPr lang="en-US" i="1" smtClean="0">
                <a:solidFill>
                  <a:srgbClr val="CC0000"/>
                </a:solidFill>
              </a:rPr>
              <a:t>in-order</a:t>
            </a:r>
            <a:r>
              <a:rPr lang="en-US" smtClean="0"/>
              <a:t> seq #</a:t>
            </a:r>
          </a:p>
          <a:p>
            <a:pPr lvl="1"/>
            <a:r>
              <a:rPr lang="en-US" smtClean="0"/>
              <a:t>may generate duplicate ACKs</a:t>
            </a:r>
          </a:p>
          <a:p>
            <a:pPr lvl="1"/>
            <a:r>
              <a:rPr lang="en-US" smtClean="0"/>
              <a:t>need only remember </a:t>
            </a:r>
            <a:r>
              <a:rPr lang="en-US" b="1" smtClean="0">
                <a:latin typeface="Courier New" pitchFamily="49" charset="0"/>
              </a:rPr>
              <a:t>expectedseqnum</a:t>
            </a:r>
          </a:p>
          <a:p>
            <a:r>
              <a:rPr lang="en-US" smtClean="0"/>
              <a:t>out-of-order pkt: </a:t>
            </a:r>
          </a:p>
          <a:p>
            <a:pPr lvl="1"/>
            <a:r>
              <a:rPr lang="en-US" smtClean="0"/>
              <a:t>discard (don</a:t>
            </a:r>
            <a:r>
              <a:rPr lang="ja-JP" altLang="en-US" smtClean="0"/>
              <a:t>’</a:t>
            </a:r>
            <a:r>
              <a:rPr lang="en-US" altLang="ja-JP" smtClean="0"/>
              <a:t>t buffer): </a:t>
            </a:r>
            <a:r>
              <a:rPr lang="en-US" altLang="ja-JP" i="1" smtClean="0">
                <a:solidFill>
                  <a:srgbClr val="CC0000"/>
                </a:solidFill>
              </a:rPr>
              <a:t>no receiver buffering!</a:t>
            </a:r>
          </a:p>
          <a:p>
            <a:pPr lvl="1"/>
            <a:r>
              <a:rPr lang="en-US" smtClean="0"/>
              <a:t>re-ACK pkt with highest in-order seq #</a:t>
            </a:r>
          </a:p>
        </p:txBody>
      </p:sp>
      <p:sp>
        <p:nvSpPr>
          <p:cNvPr id="65540" name="Oval 4"/>
          <p:cNvSpPr>
            <a:spLocks noChangeArrowheads="1"/>
          </p:cNvSpPr>
          <p:nvPr/>
        </p:nvSpPr>
        <p:spPr bwMode="auto">
          <a:xfrm>
            <a:off x="3159125" y="2041525"/>
            <a:ext cx="666750" cy="6572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3068638" y="2209800"/>
            <a:ext cx="8001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pitchFamily="34" charset="0"/>
              </a:rPr>
              <a:t>Wait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844550" y="1881188"/>
            <a:ext cx="2298700" cy="474662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2557463" y="1468438"/>
            <a:ext cx="1617662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udt_send(sndpkt)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2597150" y="1192213"/>
            <a:ext cx="72548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default</a:t>
            </a:r>
            <a:endParaRPr lang="en-US" sz="1400">
              <a:latin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2678113" y="1489075"/>
            <a:ext cx="8159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6" name="Freeform 10"/>
          <p:cNvSpPr>
            <a:spLocks/>
          </p:cNvSpPr>
          <p:nvPr/>
        </p:nvSpPr>
        <p:spPr bwMode="auto">
          <a:xfrm>
            <a:off x="3832225" y="1784350"/>
            <a:ext cx="828675" cy="1152525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4325938" y="1554163"/>
            <a:ext cx="3570287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rdt_rcv(rcvpkt)</a:t>
            </a:r>
          </a:p>
          <a:p>
            <a:pPr algn="l"/>
            <a:r>
              <a:rPr lang="en-US" sz="1400">
                <a:latin typeface="Arial" pitchFamily="34" charset="0"/>
              </a:rPr>
              <a:t>  &amp;&amp; notcurrupt(rcvpkt)</a:t>
            </a:r>
          </a:p>
          <a:p>
            <a:pPr algn="l"/>
            <a:r>
              <a:rPr lang="en-US" sz="1400">
                <a:latin typeface="Arial" pitchFamily="34" charset="0"/>
              </a:rPr>
              <a:t>  &amp;&amp; hasseqnum(rcvpkt,expectedseqnum) 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>
            <a:off x="4395788" y="2246313"/>
            <a:ext cx="317500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4330700" y="2289175"/>
            <a:ext cx="4314825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extract(rcvpkt,data)</a:t>
            </a:r>
          </a:p>
          <a:p>
            <a:pPr algn="l"/>
            <a:r>
              <a:rPr lang="en-US" sz="1400">
                <a:latin typeface="Arial" pitchFamily="34" charset="0"/>
              </a:rPr>
              <a:t>deliver_data(data)</a:t>
            </a:r>
          </a:p>
          <a:p>
            <a:pPr algn="l"/>
            <a:r>
              <a:rPr lang="en-US" sz="1400">
                <a:latin typeface="Arial" pitchFamily="34" charset="0"/>
              </a:rPr>
              <a:t>sndpkt = make_pkt(expectedseqnum,ACK,chksum)</a:t>
            </a:r>
          </a:p>
          <a:p>
            <a:pPr algn="l"/>
            <a:r>
              <a:rPr lang="en-US" sz="1400">
                <a:latin typeface="Arial" pitchFamily="34" charset="0"/>
              </a:rPr>
              <a:t>udt_send(sndpkt)</a:t>
            </a:r>
          </a:p>
          <a:p>
            <a:pPr algn="l"/>
            <a:r>
              <a:rPr lang="en-US" sz="1400">
                <a:latin typeface="Arial" pitchFamily="34" charset="0"/>
              </a:rPr>
              <a:t>expectedseqnum++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65550" name="Freeform 14"/>
          <p:cNvSpPr>
            <a:spLocks/>
          </p:cNvSpPr>
          <p:nvPr/>
        </p:nvSpPr>
        <p:spPr bwMode="auto">
          <a:xfrm rot="5142103" flipH="1">
            <a:off x="3305176" y="1260475"/>
            <a:ext cx="393700" cy="1152525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>
            <a:off x="784225" y="2293938"/>
            <a:ext cx="12382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693738" y="2314575"/>
            <a:ext cx="36417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expectedseqnum=1</a:t>
            </a:r>
          </a:p>
          <a:p>
            <a:pPr algn="l"/>
            <a:r>
              <a:rPr lang="en-US" sz="1400">
                <a:latin typeface="Arial" pitchFamily="34" charset="0"/>
              </a:rPr>
              <a:t>sndpkt =    </a:t>
            </a:r>
          </a:p>
          <a:p>
            <a:pPr algn="l"/>
            <a:r>
              <a:rPr lang="en-US" sz="1400">
                <a:latin typeface="Arial" pitchFamily="34" charset="0"/>
              </a:rPr>
              <a:t>  make_pkt(expectedseqnum,ACK,chksum)</a:t>
            </a:r>
          </a:p>
          <a:p>
            <a:pPr algn="l"/>
            <a:endParaRPr lang="en-US" sz="1400">
              <a:latin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0194" name="Text Box 17"/>
          <p:cNvSpPr txBox="1">
            <a:spLocks noChangeArrowheads="1"/>
          </p:cNvSpPr>
          <p:nvPr/>
        </p:nvSpPr>
        <p:spPr bwMode="auto">
          <a:xfrm>
            <a:off x="730250" y="1990725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50195" name="Rectangle 19"/>
          <p:cNvSpPr>
            <a:spLocks noGrp="1" noChangeArrowheads="1"/>
          </p:cNvSpPr>
          <p:nvPr>
            <p:ph type="title"/>
          </p:nvPr>
        </p:nvSpPr>
        <p:spPr>
          <a:xfrm>
            <a:off x="444500" y="207963"/>
            <a:ext cx="7772400" cy="700087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GBN: receiver extended FSM</a:t>
            </a:r>
          </a:p>
        </p:txBody>
      </p:sp>
      <p:pic>
        <p:nvPicPr>
          <p:cNvPr id="65555" name="Picture 2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850" y="806450"/>
            <a:ext cx="7313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512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BA13BB35-E207-487B-B2D6-12DB9D56A650}" type="slidenum">
              <a:rPr lang="en-US"/>
              <a:pPr/>
              <a:t>16</a:t>
            </a:fld>
            <a:endParaRPr lang="en-US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204788"/>
            <a:ext cx="7772400" cy="650875"/>
          </a:xfrm>
        </p:spPr>
        <p:txBody>
          <a:bodyPr/>
          <a:lstStyle/>
          <a:p>
            <a:r>
              <a:rPr lang="en-US" sz="4000" smtClean="0"/>
              <a:t>GBN in action</a:t>
            </a:r>
            <a:endParaRPr lang="en-US" smtClean="0"/>
          </a:p>
        </p:txBody>
      </p:sp>
      <p:sp>
        <p:nvSpPr>
          <p:cNvPr id="51205" name="Text Box 4"/>
          <p:cNvSpPr txBox="1">
            <a:spLocks noChangeArrowheads="1"/>
          </p:cNvSpPr>
          <p:nvPr/>
        </p:nvSpPr>
        <p:spPr bwMode="auto">
          <a:xfrm>
            <a:off x="2632075" y="1412875"/>
            <a:ext cx="1246188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800" smtClean="0"/>
              <a:t>send  pkt0</a:t>
            </a:r>
          </a:p>
          <a:p>
            <a:pPr algn="r">
              <a:defRPr/>
            </a:pPr>
            <a:r>
              <a:rPr lang="en-US" sz="1800" smtClean="0"/>
              <a:t>send  pkt1</a:t>
            </a:r>
          </a:p>
          <a:p>
            <a:pPr algn="r">
              <a:defRPr/>
            </a:pPr>
            <a:r>
              <a:rPr lang="en-US" sz="1800" smtClean="0"/>
              <a:t>send  pkt2</a:t>
            </a:r>
          </a:p>
          <a:p>
            <a:pPr algn="r">
              <a:defRPr/>
            </a:pPr>
            <a:r>
              <a:rPr lang="en-US" sz="1800" smtClean="0"/>
              <a:t>send  pkt3</a:t>
            </a:r>
          </a:p>
          <a:p>
            <a:pPr algn="r">
              <a:defRPr/>
            </a:pPr>
            <a:r>
              <a:rPr lang="en-US" sz="1800" smtClean="0"/>
              <a:t>(wait)</a:t>
            </a:r>
          </a:p>
        </p:txBody>
      </p:sp>
      <p:sp>
        <p:nvSpPr>
          <p:cNvPr id="51206" name="Text Box 5"/>
          <p:cNvSpPr txBox="1">
            <a:spLocks noChangeArrowheads="1"/>
          </p:cNvSpPr>
          <p:nvPr/>
        </p:nvSpPr>
        <p:spPr bwMode="auto">
          <a:xfrm>
            <a:off x="2952750" y="104140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1" u="sng" smtClean="0">
                <a:solidFill>
                  <a:srgbClr val="000099"/>
                </a:solidFill>
              </a:rPr>
              <a:t>sender</a:t>
            </a:r>
          </a:p>
        </p:txBody>
      </p:sp>
      <p:sp>
        <p:nvSpPr>
          <p:cNvPr id="51207" name="Text Box 6"/>
          <p:cNvSpPr txBox="1">
            <a:spLocks noChangeArrowheads="1"/>
          </p:cNvSpPr>
          <p:nvPr/>
        </p:nvSpPr>
        <p:spPr bwMode="auto">
          <a:xfrm>
            <a:off x="5983288" y="1060450"/>
            <a:ext cx="1071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1" u="sng" smtClean="0">
                <a:solidFill>
                  <a:srgbClr val="008000"/>
                </a:solidFill>
              </a:rPr>
              <a:t>receiver</a:t>
            </a:r>
          </a:p>
        </p:txBody>
      </p:sp>
      <p:sp>
        <p:nvSpPr>
          <p:cNvPr id="51208" name="Line 14"/>
          <p:cNvSpPr>
            <a:spLocks noChangeShapeType="1"/>
          </p:cNvSpPr>
          <p:nvPr/>
        </p:nvSpPr>
        <p:spPr bwMode="auto">
          <a:xfrm>
            <a:off x="6057900" y="1658938"/>
            <a:ext cx="11113" cy="4538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1209" name="Text Box 15"/>
          <p:cNvSpPr txBox="1">
            <a:spLocks noChangeArrowheads="1"/>
          </p:cNvSpPr>
          <p:nvPr/>
        </p:nvSpPr>
        <p:spPr bwMode="auto">
          <a:xfrm>
            <a:off x="6000750" y="1854200"/>
            <a:ext cx="25685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1800" smtClean="0"/>
              <a:t>receive pkt0, send ack0</a:t>
            </a:r>
          </a:p>
          <a:p>
            <a:pPr algn="l">
              <a:defRPr/>
            </a:pPr>
            <a:r>
              <a:rPr lang="en-US" sz="1800" smtClean="0"/>
              <a:t>receive pkt1, send ack1</a:t>
            </a:r>
          </a:p>
          <a:p>
            <a:pPr algn="l">
              <a:defRPr/>
            </a:pPr>
            <a:r>
              <a:rPr lang="en-US" sz="1800" smtClean="0"/>
              <a:t> </a:t>
            </a:r>
          </a:p>
          <a:p>
            <a:pPr algn="l">
              <a:defRPr/>
            </a:pPr>
            <a:r>
              <a:rPr lang="en-US" sz="1800" smtClean="0"/>
              <a:t>receive pkt3, discard, </a:t>
            </a:r>
          </a:p>
          <a:p>
            <a:pPr algn="l">
              <a:defRPr/>
            </a:pPr>
            <a:r>
              <a:rPr lang="en-US" sz="1800" smtClean="0"/>
              <a:t>           (re)send ack1</a:t>
            </a:r>
          </a:p>
        </p:txBody>
      </p:sp>
      <p:sp>
        <p:nvSpPr>
          <p:cNvPr id="51210" name="Text Box 22"/>
          <p:cNvSpPr txBox="1">
            <a:spLocks noChangeArrowheads="1"/>
          </p:cNvSpPr>
          <p:nvPr/>
        </p:nvSpPr>
        <p:spPr bwMode="auto">
          <a:xfrm>
            <a:off x="1776413" y="3016250"/>
            <a:ext cx="21542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800"/>
              <a:t>rcv ack0, send pkt4</a:t>
            </a:r>
          </a:p>
          <a:p>
            <a:pPr algn="r"/>
            <a:r>
              <a:rPr lang="en-US" sz="1800"/>
              <a:t>rcv ack1, send pkt5</a:t>
            </a:r>
          </a:p>
          <a:p>
            <a:pPr algn="r"/>
            <a:endParaRPr lang="en-US" sz="1800"/>
          </a:p>
        </p:txBody>
      </p:sp>
      <p:pic>
        <p:nvPicPr>
          <p:cNvPr id="66570" name="Picture 34" descr="alarm_clock_ring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4164013"/>
            <a:ext cx="436563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2" name="Text Box 35"/>
          <p:cNvSpPr txBox="1">
            <a:spLocks noChangeArrowheads="1"/>
          </p:cNvSpPr>
          <p:nvPr/>
        </p:nvSpPr>
        <p:spPr bwMode="auto">
          <a:xfrm>
            <a:off x="2311400" y="4379913"/>
            <a:ext cx="1538288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lnSpc>
                <a:spcPct val="75000"/>
              </a:lnSpc>
              <a:defRPr/>
            </a:pPr>
            <a:r>
              <a:rPr lang="en-US" sz="1800" i="1" smtClean="0">
                <a:solidFill>
                  <a:srgbClr val="FF0000"/>
                </a:solidFill>
              </a:rPr>
              <a:t>pkt 2 timeout</a:t>
            </a:r>
          </a:p>
        </p:txBody>
      </p:sp>
      <p:sp>
        <p:nvSpPr>
          <p:cNvPr id="51213" name="Text Box 36"/>
          <p:cNvSpPr txBox="1">
            <a:spLocks noChangeArrowheads="1"/>
          </p:cNvSpPr>
          <p:nvPr/>
        </p:nvSpPr>
        <p:spPr bwMode="auto">
          <a:xfrm>
            <a:off x="2636838" y="4594225"/>
            <a:ext cx="1246187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lnSpc>
                <a:spcPct val="90000"/>
              </a:lnSpc>
              <a:defRPr/>
            </a:pPr>
            <a:r>
              <a:rPr lang="en-US" sz="1800" smtClean="0"/>
              <a:t>send  pkt2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1800" smtClean="0"/>
              <a:t>send  pkt3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1800" smtClean="0"/>
              <a:t>send  pkt4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1800" smtClean="0"/>
              <a:t>send  pkt5</a:t>
            </a:r>
          </a:p>
        </p:txBody>
      </p:sp>
      <p:sp>
        <p:nvSpPr>
          <p:cNvPr id="51214" name="Line 7"/>
          <p:cNvSpPr>
            <a:spLocks noChangeShapeType="1"/>
          </p:cNvSpPr>
          <p:nvPr/>
        </p:nvSpPr>
        <p:spPr bwMode="auto">
          <a:xfrm>
            <a:off x="3922713" y="1606550"/>
            <a:ext cx="2101850" cy="46831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1215" name="Line 11"/>
          <p:cNvSpPr>
            <a:spLocks noChangeShapeType="1"/>
          </p:cNvSpPr>
          <p:nvPr/>
        </p:nvSpPr>
        <p:spPr bwMode="auto">
          <a:xfrm>
            <a:off x="3921125" y="1881188"/>
            <a:ext cx="2100263" cy="468312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1216" name="Line 12"/>
          <p:cNvSpPr>
            <a:spLocks noChangeShapeType="1"/>
          </p:cNvSpPr>
          <p:nvPr/>
        </p:nvSpPr>
        <p:spPr bwMode="auto">
          <a:xfrm>
            <a:off x="3937000" y="2144713"/>
            <a:ext cx="876300" cy="200025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1217" name="Line 13"/>
          <p:cNvSpPr>
            <a:spLocks noChangeShapeType="1"/>
          </p:cNvSpPr>
          <p:nvPr/>
        </p:nvSpPr>
        <p:spPr bwMode="auto">
          <a:xfrm>
            <a:off x="3943350" y="2430463"/>
            <a:ext cx="2100263" cy="468312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1218" name="Line 17"/>
          <p:cNvSpPr>
            <a:spLocks noChangeShapeType="1"/>
          </p:cNvSpPr>
          <p:nvPr/>
        </p:nvSpPr>
        <p:spPr bwMode="auto">
          <a:xfrm flipH="1">
            <a:off x="3929063" y="2130425"/>
            <a:ext cx="2014537" cy="10668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4699000" y="2179638"/>
            <a:ext cx="3413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4857750" y="2200275"/>
            <a:ext cx="522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1" smtClean="0">
                <a:solidFill>
                  <a:srgbClr val="FF0000"/>
                </a:solidFill>
              </a:rPr>
              <a:t>loss</a:t>
            </a:r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 flipH="1">
            <a:off x="3925888" y="2416175"/>
            <a:ext cx="2014537" cy="11001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1222" name="Line 24"/>
          <p:cNvSpPr>
            <a:spLocks noChangeShapeType="1"/>
          </p:cNvSpPr>
          <p:nvPr/>
        </p:nvSpPr>
        <p:spPr bwMode="auto">
          <a:xfrm>
            <a:off x="3929063" y="3252788"/>
            <a:ext cx="2100262" cy="468312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1223" name="Line 25"/>
          <p:cNvSpPr>
            <a:spLocks noChangeShapeType="1"/>
          </p:cNvSpPr>
          <p:nvPr/>
        </p:nvSpPr>
        <p:spPr bwMode="auto">
          <a:xfrm>
            <a:off x="3960813" y="3571875"/>
            <a:ext cx="2101850" cy="46831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1224" name="Line 26"/>
          <p:cNvSpPr>
            <a:spLocks noChangeShapeType="1"/>
          </p:cNvSpPr>
          <p:nvPr/>
        </p:nvSpPr>
        <p:spPr bwMode="auto">
          <a:xfrm flipH="1">
            <a:off x="3957638" y="2946400"/>
            <a:ext cx="2014537" cy="11001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grpSp>
        <p:nvGrpSpPr>
          <p:cNvPr id="66584" name="Group 29"/>
          <p:cNvGrpSpPr>
            <a:grpSpLocks/>
          </p:cNvGrpSpPr>
          <p:nvPr/>
        </p:nvGrpSpPr>
        <p:grpSpPr bwMode="auto">
          <a:xfrm>
            <a:off x="3817938" y="2135188"/>
            <a:ext cx="103187" cy="2462212"/>
            <a:chOff x="3651" y="1878"/>
            <a:chExt cx="78" cy="963"/>
          </a:xfrm>
        </p:grpSpPr>
        <p:sp>
          <p:nvSpPr>
            <p:cNvPr id="51271" name="Line 30"/>
            <p:cNvSpPr>
              <a:spLocks noChangeShapeType="1"/>
            </p:cNvSpPr>
            <p:nvPr/>
          </p:nvSpPr>
          <p:spPr bwMode="auto">
            <a:xfrm>
              <a:off x="3729" y="1879"/>
              <a:ext cx="0" cy="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51272" name="Line 31"/>
            <p:cNvSpPr>
              <a:spLocks noChangeShapeType="1"/>
            </p:cNvSpPr>
            <p:nvPr/>
          </p:nvSpPr>
          <p:spPr bwMode="auto">
            <a:xfrm flipH="1">
              <a:off x="3651" y="1878"/>
              <a:ext cx="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51273" name="Line 32"/>
            <p:cNvSpPr>
              <a:spLocks noChangeShapeType="1"/>
            </p:cNvSpPr>
            <p:nvPr/>
          </p:nvSpPr>
          <p:spPr bwMode="auto">
            <a:xfrm flipH="1">
              <a:off x="3651" y="2841"/>
              <a:ext cx="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51226" name="Line 37"/>
          <p:cNvSpPr>
            <a:spLocks noChangeShapeType="1"/>
          </p:cNvSpPr>
          <p:nvPr/>
        </p:nvSpPr>
        <p:spPr bwMode="auto">
          <a:xfrm>
            <a:off x="3937000" y="4765675"/>
            <a:ext cx="2100263" cy="46831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1227" name="Line 38"/>
          <p:cNvSpPr>
            <a:spLocks noChangeShapeType="1"/>
          </p:cNvSpPr>
          <p:nvPr/>
        </p:nvSpPr>
        <p:spPr bwMode="auto">
          <a:xfrm>
            <a:off x="3929063" y="5010150"/>
            <a:ext cx="2101850" cy="46831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1228" name="Line 39"/>
          <p:cNvSpPr>
            <a:spLocks noChangeShapeType="1"/>
          </p:cNvSpPr>
          <p:nvPr/>
        </p:nvSpPr>
        <p:spPr bwMode="auto">
          <a:xfrm>
            <a:off x="3922713" y="5243513"/>
            <a:ext cx="2101850" cy="468312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1229" name="Line 40"/>
          <p:cNvSpPr>
            <a:spLocks noChangeShapeType="1"/>
          </p:cNvSpPr>
          <p:nvPr/>
        </p:nvSpPr>
        <p:spPr bwMode="auto">
          <a:xfrm>
            <a:off x="3925888" y="5476875"/>
            <a:ext cx="2100262" cy="46831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1230" name="Text Box 41"/>
          <p:cNvSpPr txBox="1">
            <a:spLocks noChangeArrowheads="1"/>
          </p:cNvSpPr>
          <p:nvPr/>
        </p:nvSpPr>
        <p:spPr bwMode="auto">
          <a:xfrm>
            <a:off x="5997575" y="3378200"/>
            <a:ext cx="241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1800" smtClean="0"/>
              <a:t>receive pkt4, discard, </a:t>
            </a:r>
          </a:p>
          <a:p>
            <a:pPr algn="l">
              <a:defRPr/>
            </a:pPr>
            <a:r>
              <a:rPr lang="en-US" sz="1800" smtClean="0"/>
              <a:t>           (re)send ack1</a:t>
            </a:r>
          </a:p>
        </p:txBody>
      </p:sp>
      <p:sp>
        <p:nvSpPr>
          <p:cNvPr id="51231" name="Text Box 42"/>
          <p:cNvSpPr txBox="1">
            <a:spLocks noChangeArrowheads="1"/>
          </p:cNvSpPr>
          <p:nvPr/>
        </p:nvSpPr>
        <p:spPr bwMode="auto">
          <a:xfrm>
            <a:off x="6016625" y="3898900"/>
            <a:ext cx="241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1800" smtClean="0"/>
              <a:t>receive pkt5, discard, </a:t>
            </a:r>
          </a:p>
          <a:p>
            <a:pPr algn="l">
              <a:defRPr/>
            </a:pPr>
            <a:r>
              <a:rPr lang="en-US" sz="1800" smtClean="0"/>
              <a:t>           (re)send ack1</a:t>
            </a:r>
          </a:p>
        </p:txBody>
      </p:sp>
      <p:sp>
        <p:nvSpPr>
          <p:cNvPr id="51232" name="Text Box 43"/>
          <p:cNvSpPr txBox="1">
            <a:spLocks noChangeArrowheads="1"/>
          </p:cNvSpPr>
          <p:nvPr/>
        </p:nvSpPr>
        <p:spPr bwMode="auto">
          <a:xfrm>
            <a:off x="6027738" y="5053013"/>
            <a:ext cx="2965450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lnSpc>
                <a:spcPct val="90000"/>
              </a:lnSpc>
              <a:defRPr/>
            </a:pPr>
            <a:r>
              <a:rPr lang="en-US" sz="1800" smtClean="0"/>
              <a:t>rcv pkt2, deliver, send ack2</a:t>
            </a:r>
          </a:p>
          <a:p>
            <a:pPr algn="l">
              <a:lnSpc>
                <a:spcPct val="90000"/>
              </a:lnSpc>
              <a:defRPr/>
            </a:pPr>
            <a:r>
              <a:rPr lang="en-US" sz="1800" smtClean="0"/>
              <a:t>rcv pkt3, deliver, send ack3</a:t>
            </a:r>
          </a:p>
          <a:p>
            <a:pPr algn="l">
              <a:lnSpc>
                <a:spcPct val="90000"/>
              </a:lnSpc>
              <a:defRPr/>
            </a:pPr>
            <a:r>
              <a:rPr lang="en-US" sz="1800" smtClean="0"/>
              <a:t>rcv pkt4, deliver, send ack4</a:t>
            </a:r>
          </a:p>
          <a:p>
            <a:pPr algn="l">
              <a:lnSpc>
                <a:spcPct val="90000"/>
              </a:lnSpc>
              <a:defRPr/>
            </a:pPr>
            <a:r>
              <a:rPr lang="en-US" sz="1800" smtClean="0"/>
              <a:t>rcv pkt5, deliver, send ack5</a:t>
            </a:r>
          </a:p>
        </p:txBody>
      </p:sp>
      <p:sp>
        <p:nvSpPr>
          <p:cNvPr id="51233" name="Text Box 44"/>
          <p:cNvSpPr txBox="1">
            <a:spLocks noChangeArrowheads="1"/>
          </p:cNvSpPr>
          <p:nvPr/>
        </p:nvSpPr>
        <p:spPr bwMode="auto">
          <a:xfrm>
            <a:off x="2079625" y="3881438"/>
            <a:ext cx="181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ignore duplicate ACK</a:t>
            </a:r>
          </a:p>
        </p:txBody>
      </p:sp>
      <p:grpSp>
        <p:nvGrpSpPr>
          <p:cNvPr id="66593" name="Group 65"/>
          <p:cNvGrpSpPr>
            <a:grpSpLocks/>
          </p:cNvGrpSpPr>
          <p:nvPr/>
        </p:nvGrpSpPr>
        <p:grpSpPr bwMode="auto">
          <a:xfrm>
            <a:off x="182563" y="1450975"/>
            <a:ext cx="1512887" cy="304800"/>
            <a:chOff x="115" y="914"/>
            <a:chExt cx="953" cy="192"/>
          </a:xfrm>
        </p:grpSpPr>
        <p:sp>
          <p:nvSpPr>
            <p:cNvPr id="51269" name="Rectangle 60"/>
            <p:cNvSpPr>
              <a:spLocks noChangeArrowheads="1"/>
            </p:cNvSpPr>
            <p:nvPr/>
          </p:nvSpPr>
          <p:spPr bwMode="auto">
            <a:xfrm>
              <a:off x="152" y="936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0" name="Text Box 46"/>
            <p:cNvSpPr txBox="1">
              <a:spLocks noChangeArrowheads="1"/>
            </p:cNvSpPr>
            <p:nvPr/>
          </p:nvSpPr>
          <p:spPr bwMode="auto">
            <a:xfrm>
              <a:off x="115" y="914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>
                  <a:solidFill>
                    <a:schemeClr val="bg1"/>
                  </a:solidFill>
                  <a:latin typeface="Arial" charset="0"/>
                </a:rPr>
                <a:t>0 1 2 3 </a:t>
              </a:r>
              <a:r>
                <a:rPr lang="en-US" sz="1400" smtClean="0">
                  <a:latin typeface="Arial" charset="0"/>
                </a:rPr>
                <a:t>4 5 6 7 8 </a:t>
              </a:r>
            </a:p>
          </p:txBody>
        </p:sp>
      </p:grpSp>
      <p:sp>
        <p:nvSpPr>
          <p:cNvPr id="51235" name="Text Box 59"/>
          <p:cNvSpPr txBox="1">
            <a:spLocks noChangeArrowheads="1"/>
          </p:cNvSpPr>
          <p:nvPr/>
        </p:nvSpPr>
        <p:spPr bwMode="auto">
          <a:xfrm>
            <a:off x="139700" y="1104900"/>
            <a:ext cx="2146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1" u="sng" smtClean="0">
                <a:solidFill>
                  <a:srgbClr val="000099"/>
                </a:solidFill>
              </a:rPr>
              <a:t>sender window (N=4)</a:t>
            </a:r>
          </a:p>
        </p:txBody>
      </p:sp>
      <p:grpSp>
        <p:nvGrpSpPr>
          <p:cNvPr id="66595" name="Group 67"/>
          <p:cNvGrpSpPr>
            <a:grpSpLocks/>
          </p:cNvGrpSpPr>
          <p:nvPr/>
        </p:nvGrpSpPr>
        <p:grpSpPr bwMode="auto">
          <a:xfrm>
            <a:off x="179388" y="1736725"/>
            <a:ext cx="1512887" cy="304800"/>
            <a:chOff x="115" y="914"/>
            <a:chExt cx="953" cy="192"/>
          </a:xfrm>
        </p:grpSpPr>
        <p:sp>
          <p:nvSpPr>
            <p:cNvPr id="51267" name="Rectangle 68"/>
            <p:cNvSpPr>
              <a:spLocks noChangeArrowheads="1"/>
            </p:cNvSpPr>
            <p:nvPr/>
          </p:nvSpPr>
          <p:spPr bwMode="auto">
            <a:xfrm>
              <a:off x="152" y="936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8" name="Text Box 69"/>
            <p:cNvSpPr txBox="1">
              <a:spLocks noChangeArrowheads="1"/>
            </p:cNvSpPr>
            <p:nvPr/>
          </p:nvSpPr>
          <p:spPr bwMode="auto">
            <a:xfrm>
              <a:off x="115" y="914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>
                  <a:solidFill>
                    <a:schemeClr val="bg1"/>
                  </a:solidFill>
                  <a:latin typeface="Arial" charset="0"/>
                </a:rPr>
                <a:t>0 1 2 3 </a:t>
              </a:r>
              <a:r>
                <a:rPr lang="en-US" sz="1400" smtClean="0">
                  <a:latin typeface="Arial" charset="0"/>
                </a:rPr>
                <a:t>4 5 6 7 8 </a:t>
              </a:r>
            </a:p>
          </p:txBody>
        </p:sp>
      </p:grpSp>
      <p:grpSp>
        <p:nvGrpSpPr>
          <p:cNvPr id="66596" name="Group 70"/>
          <p:cNvGrpSpPr>
            <a:grpSpLocks/>
          </p:cNvGrpSpPr>
          <p:nvPr/>
        </p:nvGrpSpPr>
        <p:grpSpPr bwMode="auto">
          <a:xfrm>
            <a:off x="187325" y="2022475"/>
            <a:ext cx="1512888" cy="304800"/>
            <a:chOff x="115" y="914"/>
            <a:chExt cx="953" cy="192"/>
          </a:xfrm>
        </p:grpSpPr>
        <p:sp>
          <p:nvSpPr>
            <p:cNvPr id="51265" name="Rectangle 71"/>
            <p:cNvSpPr>
              <a:spLocks noChangeArrowheads="1"/>
            </p:cNvSpPr>
            <p:nvPr/>
          </p:nvSpPr>
          <p:spPr bwMode="auto">
            <a:xfrm>
              <a:off x="152" y="936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6" name="Text Box 72"/>
            <p:cNvSpPr txBox="1">
              <a:spLocks noChangeArrowheads="1"/>
            </p:cNvSpPr>
            <p:nvPr/>
          </p:nvSpPr>
          <p:spPr bwMode="auto">
            <a:xfrm>
              <a:off x="115" y="914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>
                  <a:solidFill>
                    <a:schemeClr val="bg1"/>
                  </a:solidFill>
                  <a:latin typeface="Arial" charset="0"/>
                </a:rPr>
                <a:t>0 1 2 3 </a:t>
              </a:r>
              <a:r>
                <a:rPr lang="en-US" sz="1400" smtClean="0">
                  <a:latin typeface="Arial" charset="0"/>
                </a:rPr>
                <a:t>4 5 6 7 8 </a:t>
              </a:r>
            </a:p>
          </p:txBody>
        </p:sp>
      </p:grpSp>
      <p:grpSp>
        <p:nvGrpSpPr>
          <p:cNvPr id="66597" name="Group 73"/>
          <p:cNvGrpSpPr>
            <a:grpSpLocks/>
          </p:cNvGrpSpPr>
          <p:nvPr/>
        </p:nvGrpSpPr>
        <p:grpSpPr bwMode="auto">
          <a:xfrm>
            <a:off x="184150" y="2297113"/>
            <a:ext cx="1512888" cy="304800"/>
            <a:chOff x="115" y="914"/>
            <a:chExt cx="953" cy="192"/>
          </a:xfrm>
        </p:grpSpPr>
        <p:sp>
          <p:nvSpPr>
            <p:cNvPr id="51263" name="Rectangle 74"/>
            <p:cNvSpPr>
              <a:spLocks noChangeArrowheads="1"/>
            </p:cNvSpPr>
            <p:nvPr/>
          </p:nvSpPr>
          <p:spPr bwMode="auto">
            <a:xfrm>
              <a:off x="152" y="936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4" name="Text Box 75"/>
            <p:cNvSpPr txBox="1">
              <a:spLocks noChangeArrowheads="1"/>
            </p:cNvSpPr>
            <p:nvPr/>
          </p:nvSpPr>
          <p:spPr bwMode="auto">
            <a:xfrm>
              <a:off x="115" y="914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>
                  <a:solidFill>
                    <a:schemeClr val="bg1"/>
                  </a:solidFill>
                  <a:latin typeface="Arial" charset="0"/>
                </a:rPr>
                <a:t>0 1 2 3 </a:t>
              </a:r>
              <a:r>
                <a:rPr lang="en-US" sz="1400" smtClean="0">
                  <a:latin typeface="Arial" charset="0"/>
                </a:rPr>
                <a:t>4 5 6 7 8 </a:t>
              </a:r>
            </a:p>
          </p:txBody>
        </p:sp>
      </p:grpSp>
      <p:sp>
        <p:nvSpPr>
          <p:cNvPr id="51239" name="Rectangle 79"/>
          <p:cNvSpPr>
            <a:spLocks noChangeArrowheads="1"/>
          </p:cNvSpPr>
          <p:nvPr/>
        </p:nvSpPr>
        <p:spPr bwMode="auto">
          <a:xfrm>
            <a:off x="395288" y="3101975"/>
            <a:ext cx="628650" cy="2286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0" name="Text Box 80"/>
          <p:cNvSpPr txBox="1">
            <a:spLocks noChangeArrowheads="1"/>
          </p:cNvSpPr>
          <p:nvPr/>
        </p:nvSpPr>
        <p:spPr bwMode="auto">
          <a:xfrm>
            <a:off x="180975" y="3067050"/>
            <a:ext cx="151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>
                <a:latin typeface="Arial" charset="0"/>
              </a:rPr>
              <a:t>0 </a:t>
            </a:r>
            <a:r>
              <a:rPr lang="en-US" sz="1400" smtClean="0">
                <a:solidFill>
                  <a:schemeClr val="bg1"/>
                </a:solidFill>
                <a:latin typeface="Arial" charset="0"/>
              </a:rPr>
              <a:t>1 2 3 4</a:t>
            </a:r>
            <a:r>
              <a:rPr lang="en-US" sz="1400" smtClean="0">
                <a:latin typeface="Arial" charset="0"/>
              </a:rPr>
              <a:t> 5 6 7 8 </a:t>
            </a:r>
          </a:p>
        </p:txBody>
      </p:sp>
      <p:grpSp>
        <p:nvGrpSpPr>
          <p:cNvPr id="66600" name="Group 84"/>
          <p:cNvGrpSpPr>
            <a:grpSpLocks/>
          </p:cNvGrpSpPr>
          <p:nvPr/>
        </p:nvGrpSpPr>
        <p:grpSpPr bwMode="auto">
          <a:xfrm>
            <a:off x="177800" y="3341688"/>
            <a:ext cx="1512888" cy="304800"/>
            <a:chOff x="112" y="2105"/>
            <a:chExt cx="953" cy="192"/>
          </a:xfrm>
        </p:grpSpPr>
        <p:sp>
          <p:nvSpPr>
            <p:cNvPr id="51261" name="Rectangle 82"/>
            <p:cNvSpPr>
              <a:spLocks noChangeArrowheads="1"/>
            </p:cNvSpPr>
            <p:nvPr/>
          </p:nvSpPr>
          <p:spPr bwMode="auto">
            <a:xfrm>
              <a:off x="338" y="2127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2" name="Text Box 83"/>
            <p:cNvSpPr txBox="1">
              <a:spLocks noChangeArrowheads="1"/>
            </p:cNvSpPr>
            <p:nvPr/>
          </p:nvSpPr>
          <p:spPr bwMode="auto">
            <a:xfrm>
              <a:off x="112" y="2105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>
                  <a:latin typeface="Arial" charset="0"/>
                </a:rPr>
                <a:t>0 1</a:t>
              </a:r>
              <a:r>
                <a:rPr lang="en-US" sz="1400" smtClean="0">
                  <a:solidFill>
                    <a:schemeClr val="bg1"/>
                  </a:solidFill>
                  <a:latin typeface="Arial" charset="0"/>
                </a:rPr>
                <a:t> 2 3 4 5</a:t>
              </a:r>
              <a:r>
                <a:rPr lang="en-US" sz="1400" smtClean="0">
                  <a:latin typeface="Arial" charset="0"/>
                </a:rPr>
                <a:t> 6 7 8 </a:t>
              </a:r>
            </a:p>
          </p:txBody>
        </p:sp>
      </p:grpSp>
      <p:grpSp>
        <p:nvGrpSpPr>
          <p:cNvPr id="66601" name="Group 85"/>
          <p:cNvGrpSpPr>
            <a:grpSpLocks/>
          </p:cNvGrpSpPr>
          <p:nvPr/>
        </p:nvGrpSpPr>
        <p:grpSpPr bwMode="auto">
          <a:xfrm>
            <a:off x="166688" y="4635500"/>
            <a:ext cx="1512887" cy="304800"/>
            <a:chOff x="112" y="2105"/>
            <a:chExt cx="953" cy="192"/>
          </a:xfrm>
        </p:grpSpPr>
        <p:sp>
          <p:nvSpPr>
            <p:cNvPr id="51259" name="Rectangle 86"/>
            <p:cNvSpPr>
              <a:spLocks noChangeArrowheads="1"/>
            </p:cNvSpPr>
            <p:nvPr/>
          </p:nvSpPr>
          <p:spPr bwMode="auto">
            <a:xfrm>
              <a:off x="338" y="2127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0" name="Text Box 87"/>
            <p:cNvSpPr txBox="1">
              <a:spLocks noChangeArrowheads="1"/>
            </p:cNvSpPr>
            <p:nvPr/>
          </p:nvSpPr>
          <p:spPr bwMode="auto">
            <a:xfrm>
              <a:off x="112" y="2105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>
                  <a:latin typeface="Arial" charset="0"/>
                </a:rPr>
                <a:t>0 1</a:t>
              </a:r>
              <a:r>
                <a:rPr lang="en-US" sz="1400" smtClean="0">
                  <a:solidFill>
                    <a:schemeClr val="bg1"/>
                  </a:solidFill>
                  <a:latin typeface="Arial" charset="0"/>
                </a:rPr>
                <a:t> 2 3 4 5</a:t>
              </a:r>
              <a:r>
                <a:rPr lang="en-US" sz="1400" smtClean="0">
                  <a:latin typeface="Arial" charset="0"/>
                </a:rPr>
                <a:t> 6 7 8 </a:t>
              </a:r>
            </a:p>
          </p:txBody>
        </p:sp>
      </p:grpSp>
      <p:grpSp>
        <p:nvGrpSpPr>
          <p:cNvPr id="66602" name="Group 88"/>
          <p:cNvGrpSpPr>
            <a:grpSpLocks/>
          </p:cNvGrpSpPr>
          <p:nvPr/>
        </p:nvGrpSpPr>
        <p:grpSpPr bwMode="auto">
          <a:xfrm>
            <a:off x="174625" y="4876800"/>
            <a:ext cx="1512888" cy="304800"/>
            <a:chOff x="112" y="2105"/>
            <a:chExt cx="953" cy="192"/>
          </a:xfrm>
        </p:grpSpPr>
        <p:sp>
          <p:nvSpPr>
            <p:cNvPr id="51257" name="Rectangle 89"/>
            <p:cNvSpPr>
              <a:spLocks noChangeArrowheads="1"/>
            </p:cNvSpPr>
            <p:nvPr/>
          </p:nvSpPr>
          <p:spPr bwMode="auto">
            <a:xfrm>
              <a:off x="338" y="2127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8" name="Text Box 90"/>
            <p:cNvSpPr txBox="1">
              <a:spLocks noChangeArrowheads="1"/>
            </p:cNvSpPr>
            <p:nvPr/>
          </p:nvSpPr>
          <p:spPr bwMode="auto">
            <a:xfrm>
              <a:off x="112" y="2105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>
                  <a:latin typeface="Arial" charset="0"/>
                </a:rPr>
                <a:t>0 1</a:t>
              </a:r>
              <a:r>
                <a:rPr lang="en-US" sz="1400" smtClean="0">
                  <a:solidFill>
                    <a:schemeClr val="bg1"/>
                  </a:solidFill>
                  <a:latin typeface="Arial" charset="0"/>
                </a:rPr>
                <a:t> 2 3 4 5</a:t>
              </a:r>
              <a:r>
                <a:rPr lang="en-US" sz="1400" smtClean="0">
                  <a:latin typeface="Arial" charset="0"/>
                </a:rPr>
                <a:t> 6 7 8 </a:t>
              </a:r>
            </a:p>
          </p:txBody>
        </p:sp>
      </p:grpSp>
      <p:grpSp>
        <p:nvGrpSpPr>
          <p:cNvPr id="66603" name="Group 91"/>
          <p:cNvGrpSpPr>
            <a:grpSpLocks/>
          </p:cNvGrpSpPr>
          <p:nvPr/>
        </p:nvGrpSpPr>
        <p:grpSpPr bwMode="auto">
          <a:xfrm>
            <a:off x="171450" y="5140325"/>
            <a:ext cx="1512888" cy="304800"/>
            <a:chOff x="112" y="2105"/>
            <a:chExt cx="953" cy="192"/>
          </a:xfrm>
        </p:grpSpPr>
        <p:sp>
          <p:nvSpPr>
            <p:cNvPr id="51255" name="Rectangle 92"/>
            <p:cNvSpPr>
              <a:spLocks noChangeArrowheads="1"/>
            </p:cNvSpPr>
            <p:nvPr/>
          </p:nvSpPr>
          <p:spPr bwMode="auto">
            <a:xfrm>
              <a:off x="338" y="2127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6" name="Text Box 93"/>
            <p:cNvSpPr txBox="1">
              <a:spLocks noChangeArrowheads="1"/>
            </p:cNvSpPr>
            <p:nvPr/>
          </p:nvSpPr>
          <p:spPr bwMode="auto">
            <a:xfrm>
              <a:off x="112" y="2105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>
                  <a:latin typeface="Arial" charset="0"/>
                </a:rPr>
                <a:t>0 1</a:t>
              </a:r>
              <a:r>
                <a:rPr lang="en-US" sz="1400" smtClean="0">
                  <a:solidFill>
                    <a:schemeClr val="bg1"/>
                  </a:solidFill>
                  <a:latin typeface="Arial" charset="0"/>
                </a:rPr>
                <a:t> 2 3 4 5</a:t>
              </a:r>
              <a:r>
                <a:rPr lang="en-US" sz="1400" smtClean="0">
                  <a:latin typeface="Arial" charset="0"/>
                </a:rPr>
                <a:t> 6 7 8 </a:t>
              </a:r>
            </a:p>
          </p:txBody>
        </p:sp>
      </p:grpSp>
      <p:grpSp>
        <p:nvGrpSpPr>
          <p:cNvPr id="66604" name="Group 94"/>
          <p:cNvGrpSpPr>
            <a:grpSpLocks/>
          </p:cNvGrpSpPr>
          <p:nvPr/>
        </p:nvGrpSpPr>
        <p:grpSpPr bwMode="auto">
          <a:xfrm>
            <a:off x="168275" y="5381625"/>
            <a:ext cx="1512888" cy="304800"/>
            <a:chOff x="112" y="2105"/>
            <a:chExt cx="953" cy="192"/>
          </a:xfrm>
        </p:grpSpPr>
        <p:sp>
          <p:nvSpPr>
            <p:cNvPr id="51253" name="Rectangle 95"/>
            <p:cNvSpPr>
              <a:spLocks noChangeArrowheads="1"/>
            </p:cNvSpPr>
            <p:nvPr/>
          </p:nvSpPr>
          <p:spPr bwMode="auto">
            <a:xfrm>
              <a:off x="338" y="2127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4" name="Text Box 96"/>
            <p:cNvSpPr txBox="1">
              <a:spLocks noChangeArrowheads="1"/>
            </p:cNvSpPr>
            <p:nvPr/>
          </p:nvSpPr>
          <p:spPr bwMode="auto">
            <a:xfrm>
              <a:off x="112" y="2105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>
                  <a:latin typeface="Arial" charset="0"/>
                </a:rPr>
                <a:t>0 1</a:t>
              </a:r>
              <a:r>
                <a:rPr lang="en-US" sz="1400" smtClean="0">
                  <a:solidFill>
                    <a:schemeClr val="bg1"/>
                  </a:solidFill>
                  <a:latin typeface="Arial" charset="0"/>
                </a:rPr>
                <a:t> 2 3 4 5</a:t>
              </a:r>
              <a:r>
                <a:rPr lang="en-US" sz="1400" smtClean="0">
                  <a:latin typeface="Arial" charset="0"/>
                </a:rPr>
                <a:t> 6 7 8 </a:t>
              </a:r>
            </a:p>
          </p:txBody>
        </p:sp>
      </p:grpSp>
      <p:pic>
        <p:nvPicPr>
          <p:cNvPr id="66605" name="Picture 97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513" y="744538"/>
            <a:ext cx="3656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7" name="Line 98"/>
          <p:cNvSpPr>
            <a:spLocks noChangeShapeType="1"/>
          </p:cNvSpPr>
          <p:nvPr/>
        </p:nvSpPr>
        <p:spPr bwMode="auto">
          <a:xfrm flipH="1">
            <a:off x="4991100" y="3757613"/>
            <a:ext cx="1033463" cy="56356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1248" name="Line 99"/>
          <p:cNvSpPr>
            <a:spLocks noChangeShapeType="1"/>
          </p:cNvSpPr>
          <p:nvPr/>
        </p:nvSpPr>
        <p:spPr bwMode="auto">
          <a:xfrm flipH="1">
            <a:off x="4997450" y="4067175"/>
            <a:ext cx="1033463" cy="5635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1249" name="Line 100"/>
          <p:cNvSpPr>
            <a:spLocks noChangeShapeType="1"/>
          </p:cNvSpPr>
          <p:nvPr/>
        </p:nvSpPr>
        <p:spPr bwMode="auto">
          <a:xfrm flipH="1">
            <a:off x="4992688" y="5257800"/>
            <a:ext cx="1033462" cy="5635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1250" name="Line 101"/>
          <p:cNvSpPr>
            <a:spLocks noChangeShapeType="1"/>
          </p:cNvSpPr>
          <p:nvPr/>
        </p:nvSpPr>
        <p:spPr bwMode="auto">
          <a:xfrm flipH="1">
            <a:off x="4976813" y="5511800"/>
            <a:ext cx="1033462" cy="5635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1251" name="Line 102"/>
          <p:cNvSpPr>
            <a:spLocks noChangeShapeType="1"/>
          </p:cNvSpPr>
          <p:nvPr/>
        </p:nvSpPr>
        <p:spPr bwMode="auto">
          <a:xfrm flipH="1">
            <a:off x="4960938" y="5754688"/>
            <a:ext cx="1033462" cy="56356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1252" name="Line 103"/>
          <p:cNvSpPr>
            <a:spLocks noChangeShapeType="1"/>
          </p:cNvSpPr>
          <p:nvPr/>
        </p:nvSpPr>
        <p:spPr bwMode="auto">
          <a:xfrm flipH="1">
            <a:off x="4945063" y="5997575"/>
            <a:ext cx="1033462" cy="5635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522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A75F1149-8E6B-4D3E-BD11-07409CE420DC}" type="slidenum">
              <a:rPr lang="en-US"/>
              <a:pPr/>
              <a:t>17</a:t>
            </a:fld>
            <a:endParaRPr lang="en-US"/>
          </a:p>
        </p:txBody>
      </p:sp>
      <p:pic>
        <p:nvPicPr>
          <p:cNvPr id="67587" name="Picture 4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850" y="1000125"/>
            <a:ext cx="3656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Selective repeat</a:t>
            </a:r>
            <a:endParaRPr lang="en-US" smtClean="0"/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2450" y="1466850"/>
            <a:ext cx="7562850" cy="4648200"/>
          </a:xfrm>
        </p:spPr>
        <p:txBody>
          <a:bodyPr/>
          <a:lstStyle/>
          <a:p>
            <a:r>
              <a:rPr lang="en-US" smtClean="0"/>
              <a:t>receiver </a:t>
            </a:r>
            <a:r>
              <a:rPr lang="en-US" i="1" smtClean="0"/>
              <a:t>individually</a:t>
            </a:r>
            <a:r>
              <a:rPr lang="en-US" smtClean="0"/>
              <a:t> acknowledges all correctly received pkts</a:t>
            </a:r>
          </a:p>
          <a:p>
            <a:pPr lvl="1"/>
            <a:r>
              <a:rPr lang="en-US" smtClean="0"/>
              <a:t>buffers pkts, as needed, for eventual in-order delivery to upper layer</a:t>
            </a:r>
          </a:p>
          <a:p>
            <a:r>
              <a:rPr lang="en-US" smtClean="0"/>
              <a:t>sender only resends pkts for which ACK not received</a:t>
            </a:r>
          </a:p>
          <a:p>
            <a:pPr lvl="1"/>
            <a:r>
              <a:rPr lang="en-US" smtClean="0"/>
              <a:t>sender timer for each unACKed pkt</a:t>
            </a:r>
          </a:p>
          <a:p>
            <a:r>
              <a:rPr lang="en-US" smtClean="0"/>
              <a:t>sender window</a:t>
            </a:r>
          </a:p>
          <a:p>
            <a:pPr lvl="1"/>
            <a:r>
              <a:rPr lang="en-US" i="1" smtClean="0"/>
              <a:t>N</a:t>
            </a:r>
            <a:r>
              <a:rPr lang="en-US" smtClean="0"/>
              <a:t> consecutive seq #</a:t>
            </a:r>
            <a:r>
              <a:rPr lang="ja-JP" altLang="en-US" smtClean="0"/>
              <a:t>’</a:t>
            </a:r>
            <a:r>
              <a:rPr lang="en-US" altLang="ja-JP" smtClean="0"/>
              <a:t>s</a:t>
            </a:r>
          </a:p>
          <a:p>
            <a:pPr lvl="1"/>
            <a:r>
              <a:rPr lang="en-US" smtClean="0"/>
              <a:t>limits seq #s of sent, unACKed pkts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532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3C35F709-B5A4-472C-8BE5-0AEC7A02ED75}" type="slidenum">
              <a:rPr lang="en-US"/>
              <a:pPr/>
              <a:t>18</a:t>
            </a:fld>
            <a:endParaRPr lang="en-US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182563"/>
            <a:ext cx="8486775" cy="898525"/>
          </a:xfrm>
        </p:spPr>
        <p:txBody>
          <a:bodyPr/>
          <a:lstStyle/>
          <a:p>
            <a:r>
              <a:rPr lang="en-US" sz="3600" smtClean="0"/>
              <a:t>Selective repeat: sender, receiver windows</a:t>
            </a:r>
            <a:endParaRPr lang="en-US" smtClean="0"/>
          </a:p>
        </p:txBody>
      </p:sp>
      <p:pic>
        <p:nvPicPr>
          <p:cNvPr id="68612" name="Picture 3" descr="sr_seqn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1427516"/>
            <a:ext cx="8235950" cy="491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4" name="Rectangle 4"/>
          <p:cNvSpPr>
            <a:spLocks noChangeArrowheads="1"/>
          </p:cNvSpPr>
          <p:nvPr/>
        </p:nvSpPr>
        <p:spPr bwMode="auto">
          <a:xfrm>
            <a:off x="1393825" y="1917700"/>
            <a:ext cx="2141538" cy="614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5"/>
          <p:cNvSpPr>
            <a:spLocks noChangeArrowheads="1"/>
          </p:cNvSpPr>
          <p:nvPr/>
        </p:nvSpPr>
        <p:spPr bwMode="auto">
          <a:xfrm>
            <a:off x="2017536" y="4527727"/>
            <a:ext cx="2130425" cy="579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8615" name="Picture 6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238" y="822325"/>
            <a:ext cx="7769225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64062" y="6468532"/>
            <a:ext cx="6810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In sender’s window, there should have been one more “sent” packet at the far right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542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FE45BA29-5F1F-4D84-B747-5E358F0A8E7F}" type="slidenum">
              <a:rPr lang="en-US"/>
              <a:pPr/>
              <a:t>19</a:t>
            </a:fld>
            <a:endParaRPr lang="en-US"/>
          </a:p>
        </p:txBody>
      </p:sp>
      <p:pic>
        <p:nvPicPr>
          <p:cNvPr id="69635" name="Picture 13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838" y="898525"/>
            <a:ext cx="4113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24765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Selective repeat</a:t>
            </a:r>
          </a:p>
        </p:txBody>
      </p:sp>
      <p:sp>
        <p:nvSpPr>
          <p:cNvPr id="5427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CC0000"/>
                </a:solidFill>
              </a:rPr>
              <a:t>data from above:</a:t>
            </a:r>
          </a:p>
          <a:p>
            <a:r>
              <a:rPr lang="en-US" sz="2400" smtClean="0"/>
              <a:t>if next available seq # in window, send pkt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CC0000"/>
                </a:solidFill>
              </a:rPr>
              <a:t>timeout(n):</a:t>
            </a:r>
          </a:p>
          <a:p>
            <a:r>
              <a:rPr lang="en-US" sz="2400" smtClean="0"/>
              <a:t>resend pkt n, restart timer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CC0000"/>
                </a:solidFill>
              </a:rPr>
              <a:t>ACK(n)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z="2400" smtClean="0"/>
              <a:t>in </a:t>
            </a:r>
            <a:r>
              <a:rPr lang="en-US" sz="1800" smtClean="0"/>
              <a:t>[sendbase,sendbase+N]:</a:t>
            </a:r>
            <a:endParaRPr lang="en-US" sz="2400" smtClean="0"/>
          </a:p>
          <a:p>
            <a:r>
              <a:rPr lang="en-US" sz="2400" smtClean="0"/>
              <a:t>mark pkt n as received</a:t>
            </a:r>
          </a:p>
          <a:p>
            <a:r>
              <a:rPr lang="en-US" sz="2400" smtClean="0"/>
              <a:t>if n smallest unACKed pkt, advance window base to next unACKed seq # </a:t>
            </a:r>
            <a:endParaRPr lang="en-US" smtClean="0"/>
          </a:p>
          <a:p>
            <a:endParaRPr lang="en-US" smtClean="0"/>
          </a:p>
        </p:txBody>
      </p:sp>
      <p:sp>
        <p:nvSpPr>
          <p:cNvPr id="54279" name="Rectangle 4"/>
          <p:cNvSpPr>
            <a:spLocks noChangeArrowheads="1"/>
          </p:cNvSpPr>
          <p:nvPr/>
        </p:nvSpPr>
        <p:spPr bwMode="auto">
          <a:xfrm>
            <a:off x="495300" y="1457325"/>
            <a:ext cx="3838575" cy="46101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639" name="Group 5"/>
          <p:cNvGrpSpPr>
            <a:grpSpLocks/>
          </p:cNvGrpSpPr>
          <p:nvPr/>
        </p:nvGrpSpPr>
        <p:grpSpPr bwMode="auto">
          <a:xfrm>
            <a:off x="698500" y="1155700"/>
            <a:ext cx="1160463" cy="519113"/>
            <a:chOff x="1100" y="3896"/>
            <a:chExt cx="731" cy="327"/>
          </a:xfrm>
        </p:grpSpPr>
        <p:sp>
          <p:nvSpPr>
            <p:cNvPr id="54286" name="Rectangle 6"/>
            <p:cNvSpPr>
              <a:spLocks noChangeArrowheads="1"/>
            </p:cNvSpPr>
            <p:nvPr/>
          </p:nvSpPr>
          <p:spPr bwMode="auto">
            <a:xfrm>
              <a:off x="1146" y="3984"/>
              <a:ext cx="612" cy="1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7" name="Text Box 7"/>
            <p:cNvSpPr txBox="1">
              <a:spLocks noChangeArrowheads="1"/>
            </p:cNvSpPr>
            <p:nvPr/>
          </p:nvSpPr>
          <p:spPr bwMode="auto">
            <a:xfrm>
              <a:off x="1100" y="3896"/>
              <a:ext cx="731" cy="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800" smtClean="0">
                  <a:solidFill>
                    <a:srgbClr val="000099"/>
                  </a:solidFill>
                  <a:latin typeface="Gill Sans MT" charset="0"/>
                </a:rPr>
                <a:t>sender</a:t>
              </a:r>
            </a:p>
          </p:txBody>
        </p:sp>
      </p:grpSp>
      <p:sp>
        <p:nvSpPr>
          <p:cNvPr id="54281" name="Rectangle 8"/>
          <p:cNvSpPr>
            <a:spLocks noChangeArrowheads="1"/>
          </p:cNvSpPr>
          <p:nvPr/>
        </p:nvSpPr>
        <p:spPr bwMode="auto">
          <a:xfrm>
            <a:off x="5000625" y="1581150"/>
            <a:ext cx="3810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800">
                <a:solidFill>
                  <a:srgbClr val="CC0000"/>
                </a:solidFill>
                <a:latin typeface="Gill Sans MT" pitchFamily="34" charset="0"/>
              </a:rPr>
              <a:t>pkt n in </a:t>
            </a:r>
            <a:r>
              <a:rPr lang="en-US" sz="1800">
                <a:solidFill>
                  <a:srgbClr val="CC0000"/>
                </a:solidFill>
                <a:latin typeface="Gill Sans MT" pitchFamily="34" charset="0"/>
              </a:rPr>
              <a:t>[rcvbase, rcvbase+N-1]</a:t>
            </a:r>
            <a:endParaRPr lang="en-US" sz="2800">
              <a:solidFill>
                <a:srgbClr val="CC0000"/>
              </a:solidFill>
              <a:latin typeface="Gill Sans MT" pitchFamily="34" charset="0"/>
            </a:endParaRP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send ACK(n)</a:t>
            </a: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out-of-order: buffer</a:t>
            </a: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in-order: deliver (also deliver buffered, in-order pkts), advance window to next not-yet-received pkt</a:t>
            </a: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800">
                <a:solidFill>
                  <a:srgbClr val="CC0000"/>
                </a:solidFill>
                <a:latin typeface="Gill Sans MT" pitchFamily="34" charset="0"/>
              </a:rPr>
              <a:t>pkt n in </a:t>
            </a:r>
            <a:r>
              <a:rPr lang="en-US" sz="1800">
                <a:solidFill>
                  <a:srgbClr val="CC0000"/>
                </a:solidFill>
                <a:latin typeface="Gill Sans MT" pitchFamily="34" charset="0"/>
              </a:rPr>
              <a:t>[rcvbase-N,rcvbase-1]</a:t>
            </a:r>
            <a:endParaRPr lang="en-US" sz="2800">
              <a:solidFill>
                <a:srgbClr val="CC0000"/>
              </a:solidFill>
              <a:latin typeface="Gill Sans MT" pitchFamily="34" charset="0"/>
            </a:endParaRP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ACK(n)</a:t>
            </a: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800">
                <a:solidFill>
                  <a:srgbClr val="CC0000"/>
                </a:solidFill>
                <a:latin typeface="Gill Sans MT" pitchFamily="34" charset="0"/>
              </a:rPr>
              <a:t>otherwise:</a:t>
            </a:r>
            <a:r>
              <a:rPr lang="en-US" sz="2400">
                <a:solidFill>
                  <a:srgbClr val="FF0000"/>
                </a:solidFill>
                <a:latin typeface="Gill Sans MT" pitchFamily="34" charset="0"/>
              </a:rPr>
              <a:t> </a:t>
            </a: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ignore </a:t>
            </a:r>
            <a:endParaRPr lang="en-US" sz="2800">
              <a:latin typeface="Gill Sans MT" pitchFamily="34" charset="0"/>
            </a:endParaRP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endParaRPr lang="en-US" sz="2800">
              <a:latin typeface="Gill Sans MT" pitchFamily="34" charset="0"/>
            </a:endParaRPr>
          </a:p>
        </p:txBody>
      </p:sp>
      <p:sp>
        <p:nvSpPr>
          <p:cNvPr id="54282" name="Rectangle 9"/>
          <p:cNvSpPr>
            <a:spLocks noChangeArrowheads="1"/>
          </p:cNvSpPr>
          <p:nvPr/>
        </p:nvSpPr>
        <p:spPr bwMode="auto">
          <a:xfrm>
            <a:off x="4962525" y="1438275"/>
            <a:ext cx="3838575" cy="46101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642" name="Group 10"/>
          <p:cNvGrpSpPr>
            <a:grpSpLocks/>
          </p:cNvGrpSpPr>
          <p:nvPr/>
        </p:nvGrpSpPr>
        <p:grpSpPr bwMode="auto">
          <a:xfrm>
            <a:off x="5186363" y="1127125"/>
            <a:ext cx="1365250" cy="519113"/>
            <a:chOff x="3339" y="158"/>
            <a:chExt cx="860" cy="327"/>
          </a:xfrm>
        </p:grpSpPr>
        <p:sp>
          <p:nvSpPr>
            <p:cNvPr id="54284" name="Rectangle 11"/>
            <p:cNvSpPr>
              <a:spLocks noChangeArrowheads="1"/>
            </p:cNvSpPr>
            <p:nvPr/>
          </p:nvSpPr>
          <p:spPr bwMode="auto">
            <a:xfrm>
              <a:off x="3360" y="264"/>
              <a:ext cx="822" cy="1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5" name="Text Box 12"/>
            <p:cNvSpPr txBox="1">
              <a:spLocks noChangeArrowheads="1"/>
            </p:cNvSpPr>
            <p:nvPr/>
          </p:nvSpPr>
          <p:spPr bwMode="auto">
            <a:xfrm>
              <a:off x="3339" y="158"/>
              <a:ext cx="8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800" smtClean="0">
                  <a:solidFill>
                    <a:srgbClr val="000099"/>
                  </a:solidFill>
                  <a:latin typeface="Gill Sans MT" charset="0"/>
                </a:rPr>
                <a:t>receiver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368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350DA838-0AC6-4D1B-928E-765BD34A9940}" type="slidenum">
              <a:rPr lang="en-US"/>
              <a:pPr/>
              <a:t>2</a:t>
            </a:fld>
            <a:endParaRPr lang="en-US"/>
          </a:p>
        </p:txBody>
      </p:sp>
      <p:pic>
        <p:nvPicPr>
          <p:cNvPr id="52227" name="Picture 4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088" y="922338"/>
            <a:ext cx="5942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488950" y="230188"/>
            <a:ext cx="7772400" cy="985837"/>
          </a:xfrm>
        </p:spPr>
        <p:txBody>
          <a:bodyPr/>
          <a:lstStyle/>
          <a:p>
            <a:r>
              <a:rPr lang="en-US" sz="4000" smtClean="0"/>
              <a:t>rdt2.2: a NAK-free protocol</a:t>
            </a:r>
            <a:endParaRPr lang="en-US" smtClean="0"/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9100" y="1581150"/>
            <a:ext cx="8064500" cy="2749550"/>
          </a:xfrm>
        </p:spPr>
        <p:txBody>
          <a:bodyPr/>
          <a:lstStyle/>
          <a:p>
            <a:r>
              <a:rPr lang="en-US" dirty="0" smtClean="0"/>
              <a:t>same functionality as rdt2.1, using ACKs only</a:t>
            </a:r>
          </a:p>
          <a:p>
            <a:r>
              <a:rPr lang="en-US" dirty="0" smtClean="0"/>
              <a:t>instead of NAK, receiver sends ACK for last </a:t>
            </a:r>
            <a:r>
              <a:rPr lang="en-US" dirty="0" err="1" smtClean="0"/>
              <a:t>pkt</a:t>
            </a:r>
            <a:r>
              <a:rPr lang="en-US" dirty="0" smtClean="0"/>
              <a:t> received fine</a:t>
            </a:r>
          </a:p>
          <a:p>
            <a:pPr lvl="1"/>
            <a:r>
              <a:rPr lang="en-US" dirty="0" smtClean="0"/>
              <a:t>receiver must </a:t>
            </a:r>
            <a:r>
              <a:rPr lang="en-US" i="1" dirty="0" smtClean="0"/>
              <a:t>explicitly</a:t>
            </a:r>
            <a:r>
              <a:rPr lang="en-US" dirty="0" smtClean="0"/>
              <a:t> include </a:t>
            </a:r>
            <a:r>
              <a:rPr lang="en-US" dirty="0" err="1" smtClean="0"/>
              <a:t>seq</a:t>
            </a:r>
            <a:r>
              <a:rPr lang="en-US" dirty="0" smtClean="0"/>
              <a:t> # of </a:t>
            </a:r>
            <a:r>
              <a:rPr lang="en-US" dirty="0" err="1" smtClean="0"/>
              <a:t>pkt</a:t>
            </a:r>
            <a:r>
              <a:rPr lang="en-US" dirty="0" smtClean="0"/>
              <a:t> being </a:t>
            </a:r>
            <a:r>
              <a:rPr lang="en-US" dirty="0" err="1" smtClean="0"/>
              <a:t>ACKed</a:t>
            </a:r>
            <a:r>
              <a:rPr lang="en-US" dirty="0" smtClean="0"/>
              <a:t> </a:t>
            </a:r>
          </a:p>
          <a:p>
            <a:r>
              <a:rPr lang="en-US" dirty="0" smtClean="0"/>
              <a:t>duplicate ACK at sender results in same action as NAK: </a:t>
            </a:r>
            <a:r>
              <a:rPr lang="en-US" i="1" dirty="0" smtClean="0"/>
              <a:t>retransmit current </a:t>
            </a:r>
            <a:r>
              <a:rPr lang="en-US" i="1" dirty="0" err="1" smtClean="0"/>
              <a:t>pkt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552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550AA8C1-3507-4A5C-A589-CFDAD6030BB4}" type="slidenum">
              <a:rPr lang="en-US"/>
              <a:pPr/>
              <a:t>20</a:t>
            </a:fld>
            <a:endParaRPr lang="en-US"/>
          </a:p>
        </p:txBody>
      </p:sp>
      <p:pic>
        <p:nvPicPr>
          <p:cNvPr id="70659" name="Picture 94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650" y="806450"/>
            <a:ext cx="5027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98438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Selective repeat in action</a:t>
            </a: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2665413" y="1490663"/>
            <a:ext cx="1246187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800" smtClean="0"/>
              <a:t>send  pkt0</a:t>
            </a:r>
          </a:p>
          <a:p>
            <a:pPr algn="r">
              <a:defRPr/>
            </a:pPr>
            <a:r>
              <a:rPr lang="en-US" sz="1800" smtClean="0"/>
              <a:t>send  pkt1</a:t>
            </a:r>
          </a:p>
          <a:p>
            <a:pPr algn="r">
              <a:defRPr/>
            </a:pPr>
            <a:r>
              <a:rPr lang="en-US" sz="1800" smtClean="0"/>
              <a:t>send  pkt2</a:t>
            </a:r>
          </a:p>
          <a:p>
            <a:pPr algn="r">
              <a:defRPr/>
            </a:pPr>
            <a:r>
              <a:rPr lang="en-US" sz="1800" smtClean="0"/>
              <a:t>send  pkt3</a:t>
            </a:r>
          </a:p>
          <a:p>
            <a:pPr algn="r">
              <a:defRPr/>
            </a:pPr>
            <a:r>
              <a:rPr lang="en-US" sz="1800" smtClean="0"/>
              <a:t>(wait)</a:t>
            </a: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2986088" y="1119188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1" u="sng" smtClean="0">
                <a:solidFill>
                  <a:srgbClr val="000099"/>
                </a:solidFill>
              </a:rPr>
              <a:t>sender</a:t>
            </a:r>
          </a:p>
        </p:txBody>
      </p:sp>
      <p:sp>
        <p:nvSpPr>
          <p:cNvPr id="55304" name="Text Box 6"/>
          <p:cNvSpPr txBox="1">
            <a:spLocks noChangeArrowheads="1"/>
          </p:cNvSpPr>
          <p:nvPr/>
        </p:nvSpPr>
        <p:spPr bwMode="auto">
          <a:xfrm>
            <a:off x="6016625" y="1138238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1" u="sng" smtClean="0">
                <a:solidFill>
                  <a:srgbClr val="008000"/>
                </a:solidFill>
              </a:rPr>
              <a:t>receiver</a:t>
            </a:r>
          </a:p>
        </p:txBody>
      </p:sp>
      <p:sp>
        <p:nvSpPr>
          <p:cNvPr id="55305" name="Line 7"/>
          <p:cNvSpPr>
            <a:spLocks noChangeShapeType="1"/>
          </p:cNvSpPr>
          <p:nvPr/>
        </p:nvSpPr>
        <p:spPr bwMode="auto">
          <a:xfrm>
            <a:off x="6091238" y="1736725"/>
            <a:ext cx="11112" cy="4538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5306" name="Text Box 8"/>
          <p:cNvSpPr txBox="1">
            <a:spLocks noChangeArrowheads="1"/>
          </p:cNvSpPr>
          <p:nvPr/>
        </p:nvSpPr>
        <p:spPr bwMode="auto">
          <a:xfrm>
            <a:off x="6034088" y="1931988"/>
            <a:ext cx="2568575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1800" smtClean="0"/>
              <a:t>receive pkt0, send ack0</a:t>
            </a:r>
          </a:p>
          <a:p>
            <a:pPr algn="l">
              <a:defRPr/>
            </a:pPr>
            <a:r>
              <a:rPr lang="en-US" sz="1800" smtClean="0"/>
              <a:t>receive pkt1, send ack1</a:t>
            </a:r>
          </a:p>
          <a:p>
            <a:pPr algn="l">
              <a:defRPr/>
            </a:pPr>
            <a:r>
              <a:rPr lang="en-US" sz="1800" smtClean="0"/>
              <a:t> </a:t>
            </a:r>
          </a:p>
          <a:p>
            <a:pPr algn="l">
              <a:defRPr/>
            </a:pPr>
            <a:r>
              <a:rPr lang="en-US" sz="1800" smtClean="0"/>
              <a:t>receive pkt3, buffer, </a:t>
            </a:r>
          </a:p>
          <a:p>
            <a:pPr algn="l">
              <a:defRPr/>
            </a:pPr>
            <a:r>
              <a:rPr lang="en-US" sz="1800" smtClean="0"/>
              <a:t>           send ack3</a:t>
            </a:r>
          </a:p>
        </p:txBody>
      </p:sp>
      <p:sp>
        <p:nvSpPr>
          <p:cNvPr id="55307" name="Text Box 9"/>
          <p:cNvSpPr txBox="1">
            <a:spLocks noChangeArrowheads="1"/>
          </p:cNvSpPr>
          <p:nvPr/>
        </p:nvSpPr>
        <p:spPr bwMode="auto">
          <a:xfrm>
            <a:off x="1809750" y="3094038"/>
            <a:ext cx="21542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800"/>
              <a:t>rcv ack0, send pkt4</a:t>
            </a:r>
          </a:p>
          <a:p>
            <a:pPr algn="r"/>
            <a:r>
              <a:rPr lang="en-US" sz="1800"/>
              <a:t>rcv ack1, send pkt5</a:t>
            </a:r>
          </a:p>
          <a:p>
            <a:pPr algn="r"/>
            <a:endParaRPr lang="en-US" sz="1800"/>
          </a:p>
        </p:txBody>
      </p:sp>
      <p:pic>
        <p:nvPicPr>
          <p:cNvPr id="70667" name="Picture 10" descr="alarm_clock_ring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6438" y="4241800"/>
            <a:ext cx="436562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9" name="Text Box 11"/>
          <p:cNvSpPr txBox="1">
            <a:spLocks noChangeArrowheads="1"/>
          </p:cNvSpPr>
          <p:nvPr/>
        </p:nvSpPr>
        <p:spPr bwMode="auto">
          <a:xfrm>
            <a:off x="2344738" y="4457700"/>
            <a:ext cx="153828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lnSpc>
                <a:spcPct val="75000"/>
              </a:lnSpc>
              <a:defRPr/>
            </a:pPr>
            <a:r>
              <a:rPr lang="en-US" sz="1800" i="1" smtClean="0">
                <a:solidFill>
                  <a:srgbClr val="FF0000"/>
                </a:solidFill>
              </a:rPr>
              <a:t>pkt 2 timeout</a:t>
            </a:r>
          </a:p>
        </p:txBody>
      </p:sp>
      <p:sp>
        <p:nvSpPr>
          <p:cNvPr id="55310" name="Text Box 12"/>
          <p:cNvSpPr txBox="1">
            <a:spLocks noChangeArrowheads="1"/>
          </p:cNvSpPr>
          <p:nvPr/>
        </p:nvSpPr>
        <p:spPr bwMode="auto">
          <a:xfrm>
            <a:off x="2670175" y="4672013"/>
            <a:ext cx="124618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lnSpc>
                <a:spcPct val="90000"/>
              </a:lnSpc>
              <a:defRPr/>
            </a:pPr>
            <a:r>
              <a:rPr lang="en-US" sz="1800" smtClean="0"/>
              <a:t>send  pkt2</a:t>
            </a:r>
          </a:p>
        </p:txBody>
      </p:sp>
      <p:sp>
        <p:nvSpPr>
          <p:cNvPr id="55311" name="Line 14"/>
          <p:cNvSpPr>
            <a:spLocks noChangeShapeType="1"/>
          </p:cNvSpPr>
          <p:nvPr/>
        </p:nvSpPr>
        <p:spPr bwMode="auto">
          <a:xfrm>
            <a:off x="3956050" y="1684338"/>
            <a:ext cx="2101850" cy="468312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5312" name="Line 15"/>
          <p:cNvSpPr>
            <a:spLocks noChangeShapeType="1"/>
          </p:cNvSpPr>
          <p:nvPr/>
        </p:nvSpPr>
        <p:spPr bwMode="auto">
          <a:xfrm>
            <a:off x="3954463" y="1958975"/>
            <a:ext cx="2100262" cy="46831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5313" name="Line 16"/>
          <p:cNvSpPr>
            <a:spLocks noChangeShapeType="1"/>
          </p:cNvSpPr>
          <p:nvPr/>
        </p:nvSpPr>
        <p:spPr bwMode="auto">
          <a:xfrm>
            <a:off x="3970338" y="2222500"/>
            <a:ext cx="876300" cy="200025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5314" name="Line 17"/>
          <p:cNvSpPr>
            <a:spLocks noChangeShapeType="1"/>
          </p:cNvSpPr>
          <p:nvPr/>
        </p:nvSpPr>
        <p:spPr bwMode="auto">
          <a:xfrm>
            <a:off x="3976688" y="2508250"/>
            <a:ext cx="2100262" cy="46831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5315" name="Line 18"/>
          <p:cNvSpPr>
            <a:spLocks noChangeShapeType="1"/>
          </p:cNvSpPr>
          <p:nvPr/>
        </p:nvSpPr>
        <p:spPr bwMode="auto">
          <a:xfrm flipH="1">
            <a:off x="3962400" y="2208213"/>
            <a:ext cx="2014538" cy="10668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5316" name="Text Box 19"/>
          <p:cNvSpPr txBox="1">
            <a:spLocks noChangeArrowheads="1"/>
          </p:cNvSpPr>
          <p:nvPr/>
        </p:nvSpPr>
        <p:spPr bwMode="auto">
          <a:xfrm>
            <a:off x="4732338" y="2257425"/>
            <a:ext cx="341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5317" name="Text Box 20"/>
          <p:cNvSpPr txBox="1">
            <a:spLocks noChangeArrowheads="1"/>
          </p:cNvSpPr>
          <p:nvPr/>
        </p:nvSpPr>
        <p:spPr bwMode="auto">
          <a:xfrm>
            <a:off x="4891088" y="2278063"/>
            <a:ext cx="522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1" smtClean="0">
                <a:solidFill>
                  <a:srgbClr val="FF0000"/>
                </a:solidFill>
              </a:rPr>
              <a:t>loss</a:t>
            </a:r>
          </a:p>
        </p:txBody>
      </p:sp>
      <p:sp>
        <p:nvSpPr>
          <p:cNvPr id="55318" name="Line 21"/>
          <p:cNvSpPr>
            <a:spLocks noChangeShapeType="1"/>
          </p:cNvSpPr>
          <p:nvPr/>
        </p:nvSpPr>
        <p:spPr bwMode="auto">
          <a:xfrm flipH="1">
            <a:off x="3959225" y="2493963"/>
            <a:ext cx="2014538" cy="110013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5319" name="Line 22"/>
          <p:cNvSpPr>
            <a:spLocks noChangeShapeType="1"/>
          </p:cNvSpPr>
          <p:nvPr/>
        </p:nvSpPr>
        <p:spPr bwMode="auto">
          <a:xfrm>
            <a:off x="3962400" y="3330575"/>
            <a:ext cx="2100263" cy="46831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5320" name="Line 23"/>
          <p:cNvSpPr>
            <a:spLocks noChangeShapeType="1"/>
          </p:cNvSpPr>
          <p:nvPr/>
        </p:nvSpPr>
        <p:spPr bwMode="auto">
          <a:xfrm>
            <a:off x="3994150" y="3649663"/>
            <a:ext cx="2101850" cy="468312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5321" name="Line 24"/>
          <p:cNvSpPr>
            <a:spLocks noChangeShapeType="1"/>
          </p:cNvSpPr>
          <p:nvPr/>
        </p:nvSpPr>
        <p:spPr bwMode="auto">
          <a:xfrm flipH="1">
            <a:off x="3990975" y="3024188"/>
            <a:ext cx="2014538" cy="110013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grpSp>
        <p:nvGrpSpPr>
          <p:cNvPr id="70681" name="Group 25"/>
          <p:cNvGrpSpPr>
            <a:grpSpLocks/>
          </p:cNvGrpSpPr>
          <p:nvPr/>
        </p:nvGrpSpPr>
        <p:grpSpPr bwMode="auto">
          <a:xfrm>
            <a:off x="3851275" y="2212975"/>
            <a:ext cx="103188" cy="2462213"/>
            <a:chOff x="3651" y="1878"/>
            <a:chExt cx="78" cy="963"/>
          </a:xfrm>
        </p:grpSpPr>
        <p:sp>
          <p:nvSpPr>
            <p:cNvPr id="55365" name="Line 26"/>
            <p:cNvSpPr>
              <a:spLocks noChangeShapeType="1"/>
            </p:cNvSpPr>
            <p:nvPr/>
          </p:nvSpPr>
          <p:spPr bwMode="auto">
            <a:xfrm>
              <a:off x="3729" y="1879"/>
              <a:ext cx="0" cy="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55366" name="Line 27"/>
            <p:cNvSpPr>
              <a:spLocks noChangeShapeType="1"/>
            </p:cNvSpPr>
            <p:nvPr/>
          </p:nvSpPr>
          <p:spPr bwMode="auto">
            <a:xfrm flipH="1">
              <a:off x="3651" y="1878"/>
              <a:ext cx="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55367" name="Line 28"/>
            <p:cNvSpPr>
              <a:spLocks noChangeShapeType="1"/>
            </p:cNvSpPr>
            <p:nvPr/>
          </p:nvSpPr>
          <p:spPr bwMode="auto">
            <a:xfrm flipH="1">
              <a:off x="3651" y="2841"/>
              <a:ext cx="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55323" name="Line 29"/>
          <p:cNvSpPr>
            <a:spLocks noChangeShapeType="1"/>
          </p:cNvSpPr>
          <p:nvPr/>
        </p:nvSpPr>
        <p:spPr bwMode="auto">
          <a:xfrm>
            <a:off x="3992563" y="4843463"/>
            <a:ext cx="2100262" cy="468312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5324" name="Text Box 33"/>
          <p:cNvSpPr txBox="1">
            <a:spLocks noChangeArrowheads="1"/>
          </p:cNvSpPr>
          <p:nvPr/>
        </p:nvSpPr>
        <p:spPr bwMode="auto">
          <a:xfrm>
            <a:off x="6030913" y="3455988"/>
            <a:ext cx="2300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1800" smtClean="0"/>
              <a:t>receive pkt4, buffer, </a:t>
            </a:r>
          </a:p>
          <a:p>
            <a:pPr algn="l">
              <a:defRPr/>
            </a:pPr>
            <a:r>
              <a:rPr lang="en-US" sz="1800" smtClean="0"/>
              <a:t>           send ack4</a:t>
            </a:r>
          </a:p>
        </p:txBody>
      </p:sp>
      <p:sp>
        <p:nvSpPr>
          <p:cNvPr id="55325" name="Text Box 34"/>
          <p:cNvSpPr txBox="1">
            <a:spLocks noChangeArrowheads="1"/>
          </p:cNvSpPr>
          <p:nvPr/>
        </p:nvSpPr>
        <p:spPr bwMode="auto">
          <a:xfrm>
            <a:off x="6049963" y="3976688"/>
            <a:ext cx="2300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1800" smtClean="0"/>
              <a:t>receive pkt5, buffer, </a:t>
            </a:r>
          </a:p>
          <a:p>
            <a:pPr algn="l">
              <a:defRPr/>
            </a:pPr>
            <a:r>
              <a:rPr lang="en-US" sz="1800" smtClean="0"/>
              <a:t>           send ack5</a:t>
            </a:r>
          </a:p>
        </p:txBody>
      </p:sp>
      <p:sp>
        <p:nvSpPr>
          <p:cNvPr id="55326" name="Text Box 35"/>
          <p:cNvSpPr txBox="1">
            <a:spLocks noChangeArrowheads="1"/>
          </p:cNvSpPr>
          <p:nvPr/>
        </p:nvSpPr>
        <p:spPr bwMode="auto">
          <a:xfrm>
            <a:off x="6061075" y="5130800"/>
            <a:ext cx="2960688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lnSpc>
                <a:spcPct val="90000"/>
              </a:lnSpc>
              <a:defRPr/>
            </a:pPr>
            <a:r>
              <a:rPr lang="en-US" sz="1800" smtClean="0"/>
              <a:t>rcv pkt2; deliver pkt2,</a:t>
            </a:r>
          </a:p>
          <a:p>
            <a:pPr algn="l">
              <a:lnSpc>
                <a:spcPct val="90000"/>
              </a:lnSpc>
              <a:defRPr/>
            </a:pPr>
            <a:r>
              <a:rPr lang="en-US" sz="1800" smtClean="0"/>
              <a:t>pkt3, pkt4, pkt5; send ack2</a:t>
            </a:r>
          </a:p>
        </p:txBody>
      </p:sp>
      <p:sp>
        <p:nvSpPr>
          <p:cNvPr id="55327" name="Text Box 36"/>
          <p:cNvSpPr txBox="1">
            <a:spLocks noChangeArrowheads="1"/>
          </p:cNvSpPr>
          <p:nvPr/>
        </p:nvSpPr>
        <p:spPr bwMode="auto">
          <a:xfrm>
            <a:off x="2174875" y="3959225"/>
            <a:ext cx="1698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record ack3 arrived</a:t>
            </a:r>
          </a:p>
        </p:txBody>
      </p:sp>
      <p:grpSp>
        <p:nvGrpSpPr>
          <p:cNvPr id="70687" name="Group 37"/>
          <p:cNvGrpSpPr>
            <a:grpSpLocks/>
          </p:cNvGrpSpPr>
          <p:nvPr/>
        </p:nvGrpSpPr>
        <p:grpSpPr bwMode="auto">
          <a:xfrm>
            <a:off x="215900" y="1528763"/>
            <a:ext cx="1512888" cy="304800"/>
            <a:chOff x="115" y="914"/>
            <a:chExt cx="953" cy="192"/>
          </a:xfrm>
        </p:grpSpPr>
        <p:sp>
          <p:nvSpPr>
            <p:cNvPr id="55363" name="Rectangle 38"/>
            <p:cNvSpPr>
              <a:spLocks noChangeArrowheads="1"/>
            </p:cNvSpPr>
            <p:nvPr/>
          </p:nvSpPr>
          <p:spPr bwMode="auto">
            <a:xfrm>
              <a:off x="152" y="936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64" name="Text Box 39"/>
            <p:cNvSpPr txBox="1">
              <a:spLocks noChangeArrowheads="1"/>
            </p:cNvSpPr>
            <p:nvPr/>
          </p:nvSpPr>
          <p:spPr bwMode="auto">
            <a:xfrm>
              <a:off x="115" y="914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>
                  <a:solidFill>
                    <a:schemeClr val="bg1"/>
                  </a:solidFill>
                  <a:latin typeface="Arial" charset="0"/>
                </a:rPr>
                <a:t>0 1 2 3 </a:t>
              </a:r>
              <a:r>
                <a:rPr lang="en-US" sz="1400" smtClean="0">
                  <a:latin typeface="Arial" charset="0"/>
                </a:rPr>
                <a:t>4 5 6 7 8 </a:t>
              </a:r>
            </a:p>
          </p:txBody>
        </p:sp>
      </p:grpSp>
      <p:sp>
        <p:nvSpPr>
          <p:cNvPr id="55329" name="Text Box 40"/>
          <p:cNvSpPr txBox="1">
            <a:spLocks noChangeArrowheads="1"/>
          </p:cNvSpPr>
          <p:nvPr/>
        </p:nvSpPr>
        <p:spPr bwMode="auto">
          <a:xfrm>
            <a:off x="173038" y="1182688"/>
            <a:ext cx="2146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1" u="sng" smtClean="0">
                <a:solidFill>
                  <a:srgbClr val="000099"/>
                </a:solidFill>
              </a:rPr>
              <a:t>sender window (N=4)</a:t>
            </a:r>
          </a:p>
        </p:txBody>
      </p:sp>
      <p:sp>
        <p:nvSpPr>
          <p:cNvPr id="55330" name="Rectangle 41"/>
          <p:cNvSpPr>
            <a:spLocks noChangeArrowheads="1"/>
          </p:cNvSpPr>
          <p:nvPr/>
        </p:nvSpPr>
        <p:spPr bwMode="auto">
          <a:xfrm>
            <a:off x="287338" y="2692400"/>
            <a:ext cx="606425" cy="2286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690" name="Group 42"/>
          <p:cNvGrpSpPr>
            <a:grpSpLocks/>
          </p:cNvGrpSpPr>
          <p:nvPr/>
        </p:nvGrpSpPr>
        <p:grpSpPr bwMode="auto">
          <a:xfrm>
            <a:off x="212725" y="1814513"/>
            <a:ext cx="1512888" cy="304800"/>
            <a:chOff x="115" y="914"/>
            <a:chExt cx="953" cy="192"/>
          </a:xfrm>
        </p:grpSpPr>
        <p:sp>
          <p:nvSpPr>
            <p:cNvPr id="55361" name="Rectangle 43"/>
            <p:cNvSpPr>
              <a:spLocks noChangeArrowheads="1"/>
            </p:cNvSpPr>
            <p:nvPr/>
          </p:nvSpPr>
          <p:spPr bwMode="auto">
            <a:xfrm>
              <a:off x="152" y="936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62" name="Text Box 44"/>
            <p:cNvSpPr txBox="1">
              <a:spLocks noChangeArrowheads="1"/>
            </p:cNvSpPr>
            <p:nvPr/>
          </p:nvSpPr>
          <p:spPr bwMode="auto">
            <a:xfrm>
              <a:off x="115" y="914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>
                  <a:solidFill>
                    <a:schemeClr val="bg1"/>
                  </a:solidFill>
                  <a:latin typeface="Arial" charset="0"/>
                </a:rPr>
                <a:t>0 1 2 3 </a:t>
              </a:r>
              <a:r>
                <a:rPr lang="en-US" sz="1400" smtClean="0">
                  <a:latin typeface="Arial" charset="0"/>
                </a:rPr>
                <a:t>4 5 6 7 8 </a:t>
              </a:r>
            </a:p>
          </p:txBody>
        </p:sp>
      </p:grpSp>
      <p:grpSp>
        <p:nvGrpSpPr>
          <p:cNvPr id="70691" name="Group 45"/>
          <p:cNvGrpSpPr>
            <a:grpSpLocks/>
          </p:cNvGrpSpPr>
          <p:nvPr/>
        </p:nvGrpSpPr>
        <p:grpSpPr bwMode="auto">
          <a:xfrm>
            <a:off x="220663" y="2100263"/>
            <a:ext cx="1512887" cy="304800"/>
            <a:chOff x="115" y="914"/>
            <a:chExt cx="953" cy="192"/>
          </a:xfrm>
        </p:grpSpPr>
        <p:sp>
          <p:nvSpPr>
            <p:cNvPr id="55359" name="Rectangle 46"/>
            <p:cNvSpPr>
              <a:spLocks noChangeArrowheads="1"/>
            </p:cNvSpPr>
            <p:nvPr/>
          </p:nvSpPr>
          <p:spPr bwMode="auto">
            <a:xfrm>
              <a:off x="152" y="936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60" name="Text Box 47"/>
            <p:cNvSpPr txBox="1">
              <a:spLocks noChangeArrowheads="1"/>
            </p:cNvSpPr>
            <p:nvPr/>
          </p:nvSpPr>
          <p:spPr bwMode="auto">
            <a:xfrm>
              <a:off x="115" y="914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>
                  <a:solidFill>
                    <a:schemeClr val="bg1"/>
                  </a:solidFill>
                  <a:latin typeface="Arial" charset="0"/>
                </a:rPr>
                <a:t>0 1 2 3 </a:t>
              </a:r>
              <a:r>
                <a:rPr lang="en-US" sz="1400" smtClean="0">
                  <a:latin typeface="Arial" charset="0"/>
                </a:rPr>
                <a:t>4 5 6 7 8 </a:t>
              </a:r>
            </a:p>
          </p:txBody>
        </p:sp>
      </p:grpSp>
      <p:grpSp>
        <p:nvGrpSpPr>
          <p:cNvPr id="70692" name="Group 48"/>
          <p:cNvGrpSpPr>
            <a:grpSpLocks/>
          </p:cNvGrpSpPr>
          <p:nvPr/>
        </p:nvGrpSpPr>
        <p:grpSpPr bwMode="auto">
          <a:xfrm>
            <a:off x="217488" y="2374900"/>
            <a:ext cx="1512887" cy="304800"/>
            <a:chOff x="115" y="914"/>
            <a:chExt cx="953" cy="192"/>
          </a:xfrm>
        </p:grpSpPr>
        <p:sp>
          <p:nvSpPr>
            <p:cNvPr id="55357" name="Rectangle 49"/>
            <p:cNvSpPr>
              <a:spLocks noChangeArrowheads="1"/>
            </p:cNvSpPr>
            <p:nvPr/>
          </p:nvSpPr>
          <p:spPr bwMode="auto">
            <a:xfrm>
              <a:off x="152" y="936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58" name="Text Box 50"/>
            <p:cNvSpPr txBox="1">
              <a:spLocks noChangeArrowheads="1"/>
            </p:cNvSpPr>
            <p:nvPr/>
          </p:nvSpPr>
          <p:spPr bwMode="auto">
            <a:xfrm>
              <a:off x="115" y="914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>
                  <a:solidFill>
                    <a:schemeClr val="bg1"/>
                  </a:solidFill>
                  <a:latin typeface="Arial" charset="0"/>
                </a:rPr>
                <a:t>0 1 2 3 </a:t>
              </a:r>
              <a:r>
                <a:rPr lang="en-US" sz="1400" smtClean="0">
                  <a:latin typeface="Arial" charset="0"/>
                </a:rPr>
                <a:t>4 5 6 7 8 </a:t>
              </a:r>
            </a:p>
          </p:txBody>
        </p:sp>
      </p:grpSp>
      <p:sp>
        <p:nvSpPr>
          <p:cNvPr id="55334" name="Rectangle 51"/>
          <p:cNvSpPr>
            <a:spLocks noChangeArrowheads="1"/>
          </p:cNvSpPr>
          <p:nvPr/>
        </p:nvSpPr>
        <p:spPr bwMode="auto">
          <a:xfrm>
            <a:off x="428625" y="3179763"/>
            <a:ext cx="628650" cy="2286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35" name="Text Box 52"/>
          <p:cNvSpPr txBox="1">
            <a:spLocks noChangeArrowheads="1"/>
          </p:cNvSpPr>
          <p:nvPr/>
        </p:nvSpPr>
        <p:spPr bwMode="auto">
          <a:xfrm>
            <a:off x="214313" y="3144838"/>
            <a:ext cx="15128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>
                <a:latin typeface="Arial" charset="0"/>
              </a:rPr>
              <a:t>0 </a:t>
            </a:r>
            <a:r>
              <a:rPr lang="en-US" sz="1400" smtClean="0">
                <a:solidFill>
                  <a:schemeClr val="bg1"/>
                </a:solidFill>
                <a:latin typeface="Arial" charset="0"/>
              </a:rPr>
              <a:t>1 2 3 4</a:t>
            </a:r>
            <a:r>
              <a:rPr lang="en-US" sz="1400" smtClean="0">
                <a:latin typeface="Arial" charset="0"/>
              </a:rPr>
              <a:t> 5 6 7 8 </a:t>
            </a:r>
          </a:p>
        </p:txBody>
      </p:sp>
      <p:grpSp>
        <p:nvGrpSpPr>
          <p:cNvPr id="70695" name="Group 53"/>
          <p:cNvGrpSpPr>
            <a:grpSpLocks/>
          </p:cNvGrpSpPr>
          <p:nvPr/>
        </p:nvGrpSpPr>
        <p:grpSpPr bwMode="auto">
          <a:xfrm>
            <a:off x="211138" y="3419475"/>
            <a:ext cx="1512887" cy="304800"/>
            <a:chOff x="112" y="2105"/>
            <a:chExt cx="953" cy="192"/>
          </a:xfrm>
        </p:grpSpPr>
        <p:sp>
          <p:nvSpPr>
            <p:cNvPr id="55355" name="Rectangle 54"/>
            <p:cNvSpPr>
              <a:spLocks noChangeArrowheads="1"/>
            </p:cNvSpPr>
            <p:nvPr/>
          </p:nvSpPr>
          <p:spPr bwMode="auto">
            <a:xfrm>
              <a:off x="338" y="2127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56" name="Text Box 55"/>
            <p:cNvSpPr txBox="1">
              <a:spLocks noChangeArrowheads="1"/>
            </p:cNvSpPr>
            <p:nvPr/>
          </p:nvSpPr>
          <p:spPr bwMode="auto">
            <a:xfrm>
              <a:off x="112" y="2105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>
                  <a:latin typeface="Arial" charset="0"/>
                </a:rPr>
                <a:t>0 1</a:t>
              </a:r>
              <a:r>
                <a:rPr lang="en-US" sz="1400" smtClean="0">
                  <a:solidFill>
                    <a:schemeClr val="bg1"/>
                  </a:solidFill>
                  <a:latin typeface="Arial" charset="0"/>
                </a:rPr>
                <a:t> 2 3 4 5</a:t>
              </a:r>
              <a:r>
                <a:rPr lang="en-US" sz="1400" smtClean="0">
                  <a:latin typeface="Arial" charset="0"/>
                </a:rPr>
                <a:t> 6 7 8 </a:t>
              </a:r>
            </a:p>
          </p:txBody>
        </p:sp>
      </p:grpSp>
      <p:grpSp>
        <p:nvGrpSpPr>
          <p:cNvPr id="70696" name="Group 56"/>
          <p:cNvGrpSpPr>
            <a:grpSpLocks/>
          </p:cNvGrpSpPr>
          <p:nvPr/>
        </p:nvGrpSpPr>
        <p:grpSpPr bwMode="auto">
          <a:xfrm>
            <a:off x="200025" y="4713288"/>
            <a:ext cx="1512888" cy="304800"/>
            <a:chOff x="112" y="2105"/>
            <a:chExt cx="953" cy="192"/>
          </a:xfrm>
        </p:grpSpPr>
        <p:sp>
          <p:nvSpPr>
            <p:cNvPr id="55353" name="Rectangle 57"/>
            <p:cNvSpPr>
              <a:spLocks noChangeArrowheads="1"/>
            </p:cNvSpPr>
            <p:nvPr/>
          </p:nvSpPr>
          <p:spPr bwMode="auto">
            <a:xfrm>
              <a:off x="338" y="2127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54" name="Text Box 58"/>
            <p:cNvSpPr txBox="1">
              <a:spLocks noChangeArrowheads="1"/>
            </p:cNvSpPr>
            <p:nvPr/>
          </p:nvSpPr>
          <p:spPr bwMode="auto">
            <a:xfrm>
              <a:off x="112" y="2105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>
                  <a:latin typeface="Arial" charset="0"/>
                </a:rPr>
                <a:t>0 1</a:t>
              </a:r>
              <a:r>
                <a:rPr lang="en-US" sz="1400" smtClean="0">
                  <a:solidFill>
                    <a:schemeClr val="bg1"/>
                  </a:solidFill>
                  <a:latin typeface="Arial" charset="0"/>
                </a:rPr>
                <a:t> 2 3 4 5</a:t>
              </a:r>
              <a:r>
                <a:rPr lang="en-US" sz="1400" smtClean="0">
                  <a:latin typeface="Arial" charset="0"/>
                </a:rPr>
                <a:t> 6 7 8 </a:t>
              </a:r>
            </a:p>
          </p:txBody>
        </p:sp>
      </p:grpSp>
      <p:grpSp>
        <p:nvGrpSpPr>
          <p:cNvPr id="70697" name="Group 59"/>
          <p:cNvGrpSpPr>
            <a:grpSpLocks/>
          </p:cNvGrpSpPr>
          <p:nvPr/>
        </p:nvGrpSpPr>
        <p:grpSpPr bwMode="auto">
          <a:xfrm>
            <a:off x="207963" y="4954588"/>
            <a:ext cx="1512887" cy="304800"/>
            <a:chOff x="112" y="2105"/>
            <a:chExt cx="953" cy="192"/>
          </a:xfrm>
        </p:grpSpPr>
        <p:sp>
          <p:nvSpPr>
            <p:cNvPr id="55351" name="Rectangle 60"/>
            <p:cNvSpPr>
              <a:spLocks noChangeArrowheads="1"/>
            </p:cNvSpPr>
            <p:nvPr/>
          </p:nvSpPr>
          <p:spPr bwMode="auto">
            <a:xfrm>
              <a:off x="338" y="2127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52" name="Text Box 61"/>
            <p:cNvSpPr txBox="1">
              <a:spLocks noChangeArrowheads="1"/>
            </p:cNvSpPr>
            <p:nvPr/>
          </p:nvSpPr>
          <p:spPr bwMode="auto">
            <a:xfrm>
              <a:off x="112" y="2105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>
                  <a:latin typeface="Arial" charset="0"/>
                </a:rPr>
                <a:t>0 1</a:t>
              </a:r>
              <a:r>
                <a:rPr lang="en-US" sz="1400" smtClean="0">
                  <a:solidFill>
                    <a:schemeClr val="bg1"/>
                  </a:solidFill>
                  <a:latin typeface="Arial" charset="0"/>
                </a:rPr>
                <a:t> 2 3 4 5</a:t>
              </a:r>
              <a:r>
                <a:rPr lang="en-US" sz="1400" smtClean="0">
                  <a:latin typeface="Arial" charset="0"/>
                </a:rPr>
                <a:t> 6 7 8 </a:t>
              </a:r>
            </a:p>
          </p:txBody>
        </p:sp>
      </p:grpSp>
      <p:grpSp>
        <p:nvGrpSpPr>
          <p:cNvPr id="70698" name="Group 62"/>
          <p:cNvGrpSpPr>
            <a:grpSpLocks/>
          </p:cNvGrpSpPr>
          <p:nvPr/>
        </p:nvGrpSpPr>
        <p:grpSpPr bwMode="auto">
          <a:xfrm>
            <a:off x="204788" y="5218113"/>
            <a:ext cx="1512887" cy="304800"/>
            <a:chOff x="112" y="2105"/>
            <a:chExt cx="953" cy="192"/>
          </a:xfrm>
        </p:grpSpPr>
        <p:sp>
          <p:nvSpPr>
            <p:cNvPr id="55349" name="Rectangle 63"/>
            <p:cNvSpPr>
              <a:spLocks noChangeArrowheads="1"/>
            </p:cNvSpPr>
            <p:nvPr/>
          </p:nvSpPr>
          <p:spPr bwMode="auto">
            <a:xfrm>
              <a:off x="338" y="2127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50" name="Text Box 64"/>
            <p:cNvSpPr txBox="1">
              <a:spLocks noChangeArrowheads="1"/>
            </p:cNvSpPr>
            <p:nvPr/>
          </p:nvSpPr>
          <p:spPr bwMode="auto">
            <a:xfrm>
              <a:off x="112" y="2105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>
                  <a:latin typeface="Arial" charset="0"/>
                </a:rPr>
                <a:t>0 1</a:t>
              </a:r>
              <a:r>
                <a:rPr lang="en-US" sz="1400" smtClean="0">
                  <a:solidFill>
                    <a:schemeClr val="bg1"/>
                  </a:solidFill>
                  <a:latin typeface="Arial" charset="0"/>
                </a:rPr>
                <a:t> 2 3 4 5</a:t>
              </a:r>
              <a:r>
                <a:rPr lang="en-US" sz="1400" smtClean="0">
                  <a:latin typeface="Arial" charset="0"/>
                </a:rPr>
                <a:t> 6 7 8 </a:t>
              </a:r>
            </a:p>
          </p:txBody>
        </p:sp>
      </p:grpSp>
      <p:grpSp>
        <p:nvGrpSpPr>
          <p:cNvPr id="70699" name="Group 65"/>
          <p:cNvGrpSpPr>
            <a:grpSpLocks/>
          </p:cNvGrpSpPr>
          <p:nvPr/>
        </p:nvGrpSpPr>
        <p:grpSpPr bwMode="auto">
          <a:xfrm>
            <a:off x="201613" y="5459413"/>
            <a:ext cx="1512887" cy="304800"/>
            <a:chOff x="112" y="2105"/>
            <a:chExt cx="953" cy="192"/>
          </a:xfrm>
        </p:grpSpPr>
        <p:sp>
          <p:nvSpPr>
            <p:cNvPr id="55347" name="Rectangle 66"/>
            <p:cNvSpPr>
              <a:spLocks noChangeArrowheads="1"/>
            </p:cNvSpPr>
            <p:nvPr/>
          </p:nvSpPr>
          <p:spPr bwMode="auto">
            <a:xfrm>
              <a:off x="338" y="2127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8" name="Text Box 67"/>
            <p:cNvSpPr txBox="1">
              <a:spLocks noChangeArrowheads="1"/>
            </p:cNvSpPr>
            <p:nvPr/>
          </p:nvSpPr>
          <p:spPr bwMode="auto">
            <a:xfrm>
              <a:off x="112" y="2105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>
                  <a:latin typeface="Arial" charset="0"/>
                </a:rPr>
                <a:t>0 1</a:t>
              </a:r>
              <a:r>
                <a:rPr lang="en-US" sz="1400" smtClean="0">
                  <a:solidFill>
                    <a:schemeClr val="bg1"/>
                  </a:solidFill>
                  <a:latin typeface="Arial" charset="0"/>
                </a:rPr>
                <a:t> 2 3 4 5</a:t>
              </a:r>
              <a:r>
                <a:rPr lang="en-US" sz="1400" smtClean="0">
                  <a:latin typeface="Arial" charset="0"/>
                </a:rPr>
                <a:t> 6 7 8 </a:t>
              </a:r>
            </a:p>
          </p:txBody>
        </p:sp>
      </p:grpSp>
      <p:sp>
        <p:nvSpPr>
          <p:cNvPr id="55341" name="Line 88"/>
          <p:cNvSpPr>
            <a:spLocks noChangeShapeType="1"/>
          </p:cNvSpPr>
          <p:nvPr/>
        </p:nvSpPr>
        <p:spPr bwMode="auto">
          <a:xfrm flipH="1">
            <a:off x="3965575" y="3833813"/>
            <a:ext cx="2070100" cy="134461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5342" name="Line 89"/>
          <p:cNvSpPr>
            <a:spLocks noChangeShapeType="1"/>
          </p:cNvSpPr>
          <p:nvPr/>
        </p:nvSpPr>
        <p:spPr bwMode="auto">
          <a:xfrm flipH="1">
            <a:off x="4017963" y="4141788"/>
            <a:ext cx="2070100" cy="134461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5343" name="Text Box 90"/>
          <p:cNvSpPr txBox="1">
            <a:spLocks noChangeArrowheads="1"/>
          </p:cNvSpPr>
          <p:nvPr/>
        </p:nvSpPr>
        <p:spPr bwMode="auto">
          <a:xfrm>
            <a:off x="2290763" y="5003800"/>
            <a:ext cx="1698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record ack4 arrived</a:t>
            </a:r>
          </a:p>
        </p:txBody>
      </p:sp>
      <p:sp>
        <p:nvSpPr>
          <p:cNvPr id="55344" name="Text Box 91"/>
          <p:cNvSpPr txBox="1">
            <a:spLocks noChangeArrowheads="1"/>
          </p:cNvSpPr>
          <p:nvPr/>
        </p:nvSpPr>
        <p:spPr bwMode="auto">
          <a:xfrm>
            <a:off x="2309813" y="5300663"/>
            <a:ext cx="1698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record ack4 arrived</a:t>
            </a:r>
          </a:p>
        </p:txBody>
      </p:sp>
      <p:sp>
        <p:nvSpPr>
          <p:cNvPr id="55345" name="Line 92"/>
          <p:cNvSpPr>
            <a:spLocks noChangeShapeType="1"/>
          </p:cNvSpPr>
          <p:nvPr/>
        </p:nvSpPr>
        <p:spPr bwMode="auto">
          <a:xfrm flipH="1">
            <a:off x="5129213" y="5353050"/>
            <a:ext cx="922337" cy="5746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5346" name="Text Box 93"/>
          <p:cNvSpPr txBox="1">
            <a:spLocks noChangeArrowheads="1"/>
          </p:cNvSpPr>
          <p:nvPr/>
        </p:nvSpPr>
        <p:spPr bwMode="auto">
          <a:xfrm>
            <a:off x="2384425" y="5861050"/>
            <a:ext cx="3498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1" smtClean="0"/>
              <a:t>Q: what happens when ack2 arrives?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563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3B2A2ED2-9D70-4267-B2CD-87E44B9FF6D1}" type="slidenum">
              <a:rPr lang="en-US"/>
              <a:pPr/>
              <a:t>21</a:t>
            </a:fld>
            <a:endParaRPr lang="en-US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217488"/>
            <a:ext cx="77724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smtClean="0"/>
              <a:t>Selective repeat:</a:t>
            </a:r>
            <a:br>
              <a:rPr lang="en-US" sz="3600" smtClean="0"/>
            </a:br>
            <a:r>
              <a:rPr lang="en-US" sz="3600" smtClean="0"/>
              <a:t>dilemma</a:t>
            </a:r>
            <a:endParaRPr lang="en-US" smtClean="0"/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1524000"/>
            <a:ext cx="3276600" cy="353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example: 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seq #</a:t>
            </a:r>
            <a:r>
              <a:rPr lang="ja-JP" altLang="en-US" sz="2400" smtClean="0"/>
              <a:t>’</a:t>
            </a:r>
            <a:r>
              <a:rPr lang="en-US" altLang="ja-JP" sz="2400" smtClean="0"/>
              <a:t>s: 0, 1, 2, 3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window size=3</a:t>
            </a:r>
            <a:endParaRPr lang="en-US" smtClean="0"/>
          </a:p>
        </p:txBody>
      </p:sp>
      <p:sp>
        <p:nvSpPr>
          <p:cNvPr id="56326" name="Text Box 40"/>
          <p:cNvSpPr txBox="1">
            <a:spLocks noChangeArrowheads="1"/>
          </p:cNvSpPr>
          <p:nvPr/>
        </p:nvSpPr>
        <p:spPr bwMode="auto">
          <a:xfrm>
            <a:off x="7094538" y="195263"/>
            <a:ext cx="145891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1400" smtClean="0"/>
              <a:t>receiver window</a:t>
            </a:r>
          </a:p>
          <a:p>
            <a:pPr algn="l">
              <a:defRPr/>
            </a:pPr>
            <a:r>
              <a:rPr lang="en-US" sz="1400" smtClean="0"/>
              <a:t>(after receipt)</a:t>
            </a:r>
          </a:p>
        </p:txBody>
      </p:sp>
      <p:sp>
        <p:nvSpPr>
          <p:cNvPr id="56327" name="Text Box 41"/>
          <p:cNvSpPr txBox="1">
            <a:spLocks noChangeArrowheads="1"/>
          </p:cNvSpPr>
          <p:nvPr/>
        </p:nvSpPr>
        <p:spPr bwMode="auto">
          <a:xfrm>
            <a:off x="4333875" y="198438"/>
            <a:ext cx="13652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1400" smtClean="0"/>
              <a:t>sender window</a:t>
            </a:r>
          </a:p>
          <a:p>
            <a:pPr algn="l">
              <a:defRPr/>
            </a:pPr>
            <a:r>
              <a:rPr lang="en-US" sz="1400" smtClean="0"/>
              <a:t>(after receipt)</a:t>
            </a:r>
          </a:p>
        </p:txBody>
      </p:sp>
      <p:sp>
        <p:nvSpPr>
          <p:cNvPr id="56328" name="Line 58"/>
          <p:cNvSpPr>
            <a:spLocks noChangeShapeType="1"/>
          </p:cNvSpPr>
          <p:nvPr/>
        </p:nvSpPr>
        <p:spPr bwMode="auto">
          <a:xfrm>
            <a:off x="4419600" y="688975"/>
            <a:ext cx="1109663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6329" name="Line 59"/>
          <p:cNvSpPr>
            <a:spLocks noChangeShapeType="1"/>
          </p:cNvSpPr>
          <p:nvPr/>
        </p:nvSpPr>
        <p:spPr bwMode="auto">
          <a:xfrm>
            <a:off x="7200900" y="688975"/>
            <a:ext cx="1109663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grpSp>
        <p:nvGrpSpPr>
          <p:cNvPr id="373889" name="Group 129"/>
          <p:cNvGrpSpPr>
            <a:grpSpLocks/>
          </p:cNvGrpSpPr>
          <p:nvPr/>
        </p:nvGrpSpPr>
        <p:grpSpPr bwMode="auto">
          <a:xfrm>
            <a:off x="4438650" y="4025900"/>
            <a:ext cx="4276725" cy="2363788"/>
            <a:chOff x="2796" y="2536"/>
            <a:chExt cx="2694" cy="1489"/>
          </a:xfrm>
        </p:grpSpPr>
        <p:grpSp>
          <p:nvGrpSpPr>
            <p:cNvPr id="71733" name="Group 8"/>
            <p:cNvGrpSpPr>
              <a:grpSpLocks/>
            </p:cNvGrpSpPr>
            <p:nvPr/>
          </p:nvGrpSpPr>
          <p:grpSpPr bwMode="auto">
            <a:xfrm>
              <a:off x="2808" y="2584"/>
              <a:ext cx="649" cy="173"/>
              <a:chOff x="1895" y="3931"/>
              <a:chExt cx="649" cy="173"/>
            </a:xfrm>
          </p:grpSpPr>
          <p:sp>
            <p:nvSpPr>
              <p:cNvPr id="56408" name="Rectangle 7"/>
              <p:cNvSpPr>
                <a:spLocks noChangeArrowheads="1"/>
              </p:cNvSpPr>
              <p:nvPr/>
            </p:nvSpPr>
            <p:spPr bwMode="auto">
              <a:xfrm>
                <a:off x="1936" y="3962"/>
                <a:ext cx="253" cy="119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09" name="Text Box 6"/>
              <p:cNvSpPr txBox="1">
                <a:spLocks noChangeArrowheads="1"/>
              </p:cNvSpPr>
              <p:nvPr/>
            </p:nvSpPr>
            <p:spPr bwMode="auto">
              <a:xfrm>
                <a:off x="1895" y="3931"/>
                <a:ext cx="64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smtClean="0">
                    <a:solidFill>
                      <a:schemeClr val="bg1"/>
                    </a:solidFill>
                    <a:latin typeface="Arial" charset="0"/>
                  </a:rPr>
                  <a:t>0 1 2</a:t>
                </a:r>
                <a:r>
                  <a:rPr lang="en-US" sz="1200" smtClean="0">
                    <a:latin typeface="Arial" charset="0"/>
                  </a:rPr>
                  <a:t> 3 0 1 2</a:t>
                </a:r>
              </a:p>
            </p:txBody>
          </p:sp>
        </p:grpSp>
        <p:grpSp>
          <p:nvGrpSpPr>
            <p:cNvPr id="71734" name="Group 9"/>
            <p:cNvGrpSpPr>
              <a:grpSpLocks/>
            </p:cNvGrpSpPr>
            <p:nvPr/>
          </p:nvGrpSpPr>
          <p:grpSpPr bwMode="auto">
            <a:xfrm>
              <a:off x="2820" y="2757"/>
              <a:ext cx="649" cy="173"/>
              <a:chOff x="1895" y="3931"/>
              <a:chExt cx="649" cy="173"/>
            </a:xfrm>
          </p:grpSpPr>
          <p:sp>
            <p:nvSpPr>
              <p:cNvPr id="56406" name="Rectangle 10"/>
              <p:cNvSpPr>
                <a:spLocks noChangeArrowheads="1"/>
              </p:cNvSpPr>
              <p:nvPr/>
            </p:nvSpPr>
            <p:spPr bwMode="auto">
              <a:xfrm>
                <a:off x="1936" y="3962"/>
                <a:ext cx="253" cy="119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07" name="Text Box 11"/>
              <p:cNvSpPr txBox="1">
                <a:spLocks noChangeArrowheads="1"/>
              </p:cNvSpPr>
              <p:nvPr/>
            </p:nvSpPr>
            <p:spPr bwMode="auto">
              <a:xfrm>
                <a:off x="1895" y="3931"/>
                <a:ext cx="64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smtClean="0">
                    <a:solidFill>
                      <a:schemeClr val="bg1"/>
                    </a:solidFill>
                    <a:latin typeface="Arial" charset="0"/>
                  </a:rPr>
                  <a:t>0 1 2</a:t>
                </a:r>
                <a:r>
                  <a:rPr lang="en-US" sz="1200" smtClean="0">
                    <a:latin typeface="Arial" charset="0"/>
                  </a:rPr>
                  <a:t> 3 0 1 2</a:t>
                </a:r>
              </a:p>
            </p:txBody>
          </p:sp>
        </p:grpSp>
        <p:grpSp>
          <p:nvGrpSpPr>
            <p:cNvPr id="71735" name="Group 12"/>
            <p:cNvGrpSpPr>
              <a:grpSpLocks/>
            </p:cNvGrpSpPr>
            <p:nvPr/>
          </p:nvGrpSpPr>
          <p:grpSpPr bwMode="auto">
            <a:xfrm>
              <a:off x="2825" y="2923"/>
              <a:ext cx="649" cy="173"/>
              <a:chOff x="1895" y="3931"/>
              <a:chExt cx="649" cy="173"/>
            </a:xfrm>
          </p:grpSpPr>
          <p:sp>
            <p:nvSpPr>
              <p:cNvPr id="56404" name="Rectangle 13"/>
              <p:cNvSpPr>
                <a:spLocks noChangeArrowheads="1"/>
              </p:cNvSpPr>
              <p:nvPr/>
            </p:nvSpPr>
            <p:spPr bwMode="auto">
              <a:xfrm>
                <a:off x="1936" y="3962"/>
                <a:ext cx="253" cy="119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05" name="Text Box 14"/>
              <p:cNvSpPr txBox="1">
                <a:spLocks noChangeArrowheads="1"/>
              </p:cNvSpPr>
              <p:nvPr/>
            </p:nvSpPr>
            <p:spPr bwMode="auto">
              <a:xfrm>
                <a:off x="1895" y="3931"/>
                <a:ext cx="64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smtClean="0">
                    <a:solidFill>
                      <a:schemeClr val="bg1"/>
                    </a:solidFill>
                    <a:latin typeface="Arial" charset="0"/>
                  </a:rPr>
                  <a:t>0 1 2</a:t>
                </a:r>
                <a:r>
                  <a:rPr lang="en-US" sz="1200" smtClean="0">
                    <a:latin typeface="Arial" charset="0"/>
                  </a:rPr>
                  <a:t> 3 0 1 2</a:t>
                </a:r>
              </a:p>
            </p:txBody>
          </p:sp>
        </p:grpSp>
        <p:sp>
          <p:nvSpPr>
            <p:cNvPr id="56377" name="Line 15"/>
            <p:cNvSpPr>
              <a:spLocks noChangeShapeType="1"/>
            </p:cNvSpPr>
            <p:nvPr/>
          </p:nvSpPr>
          <p:spPr bwMode="auto">
            <a:xfrm>
              <a:off x="3449" y="2671"/>
              <a:ext cx="1151" cy="15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78" name="Line 16"/>
            <p:cNvSpPr>
              <a:spLocks noChangeShapeType="1"/>
            </p:cNvSpPr>
            <p:nvPr/>
          </p:nvSpPr>
          <p:spPr bwMode="auto">
            <a:xfrm>
              <a:off x="3468" y="2851"/>
              <a:ext cx="1139" cy="144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79" name="Line 17"/>
            <p:cNvSpPr>
              <a:spLocks noChangeShapeType="1"/>
            </p:cNvSpPr>
            <p:nvPr/>
          </p:nvSpPr>
          <p:spPr bwMode="auto">
            <a:xfrm>
              <a:off x="3487" y="3031"/>
              <a:ext cx="1124" cy="132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80" name="Text Box 18"/>
            <p:cNvSpPr txBox="1">
              <a:spLocks noChangeArrowheads="1"/>
            </p:cNvSpPr>
            <p:nvPr/>
          </p:nvSpPr>
          <p:spPr bwMode="auto">
            <a:xfrm>
              <a:off x="3520" y="2536"/>
              <a:ext cx="3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/>
                <a:t>pkt0</a:t>
              </a:r>
            </a:p>
          </p:txBody>
        </p:sp>
        <p:sp>
          <p:nvSpPr>
            <p:cNvPr id="56381" name="Text Box 19"/>
            <p:cNvSpPr txBox="1">
              <a:spLocks noChangeArrowheads="1"/>
            </p:cNvSpPr>
            <p:nvPr/>
          </p:nvSpPr>
          <p:spPr bwMode="auto">
            <a:xfrm>
              <a:off x="3518" y="2716"/>
              <a:ext cx="3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/>
                <a:t>pkt1</a:t>
              </a:r>
            </a:p>
          </p:txBody>
        </p:sp>
        <p:sp>
          <p:nvSpPr>
            <p:cNvPr id="56382" name="Text Box 20"/>
            <p:cNvSpPr txBox="1">
              <a:spLocks noChangeArrowheads="1"/>
            </p:cNvSpPr>
            <p:nvPr/>
          </p:nvSpPr>
          <p:spPr bwMode="auto">
            <a:xfrm>
              <a:off x="3516" y="2896"/>
              <a:ext cx="3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/>
                <a:t>pkt2</a:t>
              </a:r>
            </a:p>
          </p:txBody>
        </p:sp>
        <p:grpSp>
          <p:nvGrpSpPr>
            <p:cNvPr id="71742" name="Group 23"/>
            <p:cNvGrpSpPr>
              <a:grpSpLocks/>
            </p:cNvGrpSpPr>
            <p:nvPr/>
          </p:nvGrpSpPr>
          <p:grpSpPr bwMode="auto">
            <a:xfrm>
              <a:off x="2827" y="3573"/>
              <a:ext cx="649" cy="173"/>
              <a:chOff x="1895" y="3931"/>
              <a:chExt cx="649" cy="173"/>
            </a:xfrm>
          </p:grpSpPr>
          <p:sp>
            <p:nvSpPr>
              <p:cNvPr id="56402" name="Rectangle 24"/>
              <p:cNvSpPr>
                <a:spLocks noChangeArrowheads="1"/>
              </p:cNvSpPr>
              <p:nvPr/>
            </p:nvSpPr>
            <p:spPr bwMode="auto">
              <a:xfrm>
                <a:off x="1936" y="3962"/>
                <a:ext cx="253" cy="119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03" name="Text Box 25"/>
              <p:cNvSpPr txBox="1">
                <a:spLocks noChangeArrowheads="1"/>
              </p:cNvSpPr>
              <p:nvPr/>
            </p:nvSpPr>
            <p:spPr bwMode="auto">
              <a:xfrm>
                <a:off x="1895" y="3931"/>
                <a:ext cx="64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smtClean="0">
                    <a:solidFill>
                      <a:schemeClr val="bg1"/>
                    </a:solidFill>
                    <a:latin typeface="Arial" charset="0"/>
                  </a:rPr>
                  <a:t>0 1 2</a:t>
                </a:r>
                <a:r>
                  <a:rPr lang="en-US" sz="1200" smtClean="0">
                    <a:latin typeface="Arial" charset="0"/>
                  </a:rPr>
                  <a:t> 3 0 1 2</a:t>
                </a:r>
              </a:p>
            </p:txBody>
          </p:sp>
        </p:grpSp>
        <p:sp>
          <p:nvSpPr>
            <p:cNvPr id="56384" name="Line 32"/>
            <p:cNvSpPr>
              <a:spLocks noChangeShapeType="1"/>
            </p:cNvSpPr>
            <p:nvPr/>
          </p:nvSpPr>
          <p:spPr bwMode="auto">
            <a:xfrm>
              <a:off x="3489" y="3657"/>
              <a:ext cx="1124" cy="141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85" name="Text Box 35"/>
            <p:cNvSpPr txBox="1">
              <a:spLocks noChangeArrowheads="1"/>
            </p:cNvSpPr>
            <p:nvPr/>
          </p:nvSpPr>
          <p:spPr bwMode="auto">
            <a:xfrm>
              <a:off x="3542" y="3522"/>
              <a:ext cx="3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/>
                <a:t>pkt0</a:t>
              </a:r>
            </a:p>
          </p:txBody>
        </p:sp>
        <p:sp>
          <p:nvSpPr>
            <p:cNvPr id="56386" name="Text Box 39"/>
            <p:cNvSpPr txBox="1">
              <a:spLocks noChangeArrowheads="1"/>
            </p:cNvSpPr>
            <p:nvPr/>
          </p:nvSpPr>
          <p:spPr bwMode="auto">
            <a:xfrm>
              <a:off x="2817" y="3322"/>
              <a:ext cx="871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>
                <a:lnSpc>
                  <a:spcPct val="90000"/>
                </a:lnSpc>
                <a:defRPr/>
              </a:pPr>
              <a:r>
                <a:rPr lang="en-US" sz="1400" smtClean="0"/>
                <a:t>timeout</a:t>
              </a:r>
            </a:p>
            <a:p>
              <a:pPr algn="l">
                <a:lnSpc>
                  <a:spcPct val="90000"/>
                </a:lnSpc>
                <a:defRPr/>
              </a:pPr>
              <a:r>
                <a:rPr lang="en-US" sz="1400" smtClean="0"/>
                <a:t>retransmit pkt0</a:t>
              </a:r>
            </a:p>
          </p:txBody>
        </p:sp>
        <p:sp>
          <p:nvSpPr>
            <p:cNvPr id="56387" name="Rectangle 45"/>
            <p:cNvSpPr>
              <a:spLocks noChangeArrowheads="1"/>
            </p:cNvSpPr>
            <p:nvPr/>
          </p:nvSpPr>
          <p:spPr bwMode="auto">
            <a:xfrm>
              <a:off x="4729" y="2774"/>
              <a:ext cx="253" cy="119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88" name="Text Box 46"/>
            <p:cNvSpPr txBox="1">
              <a:spLocks noChangeArrowheads="1"/>
            </p:cNvSpPr>
            <p:nvPr/>
          </p:nvSpPr>
          <p:spPr bwMode="auto">
            <a:xfrm>
              <a:off x="4610" y="2743"/>
              <a:ext cx="6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smtClean="0">
                  <a:latin typeface="Arial" charset="0"/>
                </a:rPr>
                <a:t>0</a:t>
              </a:r>
              <a:r>
                <a:rPr lang="en-US" sz="1200" smtClean="0">
                  <a:solidFill>
                    <a:schemeClr val="bg1"/>
                  </a:solidFill>
                  <a:latin typeface="Arial" charset="0"/>
                </a:rPr>
                <a:t> 1 2 3</a:t>
              </a:r>
              <a:r>
                <a:rPr lang="en-US" sz="1200" smtClean="0">
                  <a:latin typeface="Arial" charset="0"/>
                </a:rPr>
                <a:t> 0 1 2</a:t>
              </a:r>
            </a:p>
          </p:txBody>
        </p:sp>
        <p:sp>
          <p:nvSpPr>
            <p:cNvPr id="56389" name="Rectangle 50"/>
            <p:cNvSpPr>
              <a:spLocks noChangeArrowheads="1"/>
            </p:cNvSpPr>
            <p:nvPr/>
          </p:nvSpPr>
          <p:spPr bwMode="auto">
            <a:xfrm>
              <a:off x="4805" y="2945"/>
              <a:ext cx="253" cy="119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90" name="Text Box 51"/>
            <p:cNvSpPr txBox="1">
              <a:spLocks noChangeArrowheads="1"/>
            </p:cNvSpPr>
            <p:nvPr/>
          </p:nvSpPr>
          <p:spPr bwMode="auto">
            <a:xfrm>
              <a:off x="4608" y="2916"/>
              <a:ext cx="6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smtClean="0">
                  <a:latin typeface="Arial" charset="0"/>
                </a:rPr>
                <a:t>0 1</a:t>
              </a:r>
              <a:r>
                <a:rPr lang="en-US" sz="1200" smtClean="0">
                  <a:solidFill>
                    <a:schemeClr val="bg1"/>
                  </a:solidFill>
                  <a:latin typeface="Arial" charset="0"/>
                </a:rPr>
                <a:t> 2 3 0</a:t>
              </a:r>
              <a:r>
                <a:rPr lang="en-US" sz="1200" smtClean="0">
                  <a:latin typeface="Arial" charset="0"/>
                </a:rPr>
                <a:t> 1 2</a:t>
              </a:r>
            </a:p>
          </p:txBody>
        </p:sp>
        <p:sp>
          <p:nvSpPr>
            <p:cNvPr id="56391" name="Rectangle 53"/>
            <p:cNvSpPr>
              <a:spLocks noChangeArrowheads="1"/>
            </p:cNvSpPr>
            <p:nvPr/>
          </p:nvSpPr>
          <p:spPr bwMode="auto">
            <a:xfrm>
              <a:off x="4887" y="3111"/>
              <a:ext cx="253" cy="119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92" name="Text Box 54"/>
            <p:cNvSpPr txBox="1">
              <a:spLocks noChangeArrowheads="1"/>
            </p:cNvSpPr>
            <p:nvPr/>
          </p:nvSpPr>
          <p:spPr bwMode="auto">
            <a:xfrm>
              <a:off x="4610" y="3082"/>
              <a:ext cx="6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smtClean="0">
                  <a:latin typeface="Arial" charset="0"/>
                </a:rPr>
                <a:t>0 1 2 </a:t>
              </a:r>
              <a:r>
                <a:rPr lang="en-US" sz="1200" smtClean="0">
                  <a:solidFill>
                    <a:schemeClr val="bg1"/>
                  </a:solidFill>
                  <a:latin typeface="Arial" charset="0"/>
                </a:rPr>
                <a:t>3 0 1</a:t>
              </a:r>
              <a:r>
                <a:rPr lang="en-US" sz="1200" smtClean="0">
                  <a:latin typeface="Arial" charset="0"/>
                </a:rPr>
                <a:t> 2</a:t>
              </a:r>
            </a:p>
          </p:txBody>
        </p:sp>
        <p:sp>
          <p:nvSpPr>
            <p:cNvPr id="56393" name="Line 62"/>
            <p:cNvSpPr>
              <a:spLocks noChangeShapeType="1"/>
            </p:cNvSpPr>
            <p:nvPr/>
          </p:nvSpPr>
          <p:spPr bwMode="auto">
            <a:xfrm flipH="1">
              <a:off x="3744" y="2826"/>
              <a:ext cx="822" cy="344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94" name="Line 63"/>
            <p:cNvSpPr>
              <a:spLocks noChangeShapeType="1"/>
            </p:cNvSpPr>
            <p:nvPr/>
          </p:nvSpPr>
          <p:spPr bwMode="auto">
            <a:xfrm flipH="1">
              <a:off x="3763" y="2992"/>
              <a:ext cx="822" cy="344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95" name="Line 64"/>
            <p:cNvSpPr>
              <a:spLocks noChangeShapeType="1"/>
            </p:cNvSpPr>
            <p:nvPr/>
          </p:nvSpPr>
          <p:spPr bwMode="auto">
            <a:xfrm flipH="1">
              <a:off x="3782" y="3158"/>
              <a:ext cx="822" cy="344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96" name="Text Box 65"/>
            <p:cNvSpPr txBox="1">
              <a:spLocks noChangeArrowheads="1"/>
            </p:cNvSpPr>
            <p:nvPr/>
          </p:nvSpPr>
          <p:spPr bwMode="auto">
            <a:xfrm>
              <a:off x="3628" y="3048"/>
              <a:ext cx="2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56397" name="Text Box 66"/>
            <p:cNvSpPr txBox="1">
              <a:spLocks noChangeArrowheads="1"/>
            </p:cNvSpPr>
            <p:nvPr/>
          </p:nvSpPr>
          <p:spPr bwMode="auto">
            <a:xfrm>
              <a:off x="3640" y="3228"/>
              <a:ext cx="2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56398" name="Text Box 67"/>
            <p:cNvSpPr txBox="1">
              <a:spLocks noChangeArrowheads="1"/>
            </p:cNvSpPr>
            <p:nvPr/>
          </p:nvSpPr>
          <p:spPr bwMode="auto">
            <a:xfrm>
              <a:off x="3659" y="3387"/>
              <a:ext cx="2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56399" name="Text Box 68"/>
            <p:cNvSpPr txBox="1">
              <a:spLocks noChangeArrowheads="1"/>
            </p:cNvSpPr>
            <p:nvPr/>
          </p:nvSpPr>
          <p:spPr bwMode="auto">
            <a:xfrm>
              <a:off x="4578" y="3650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>
                <a:defRPr/>
              </a:pPr>
              <a:r>
                <a:rPr lang="en-US" sz="1200" i="1" smtClean="0">
                  <a:solidFill>
                    <a:srgbClr val="CC0000"/>
                  </a:solidFill>
                </a:rPr>
                <a:t>will accept packet</a:t>
              </a:r>
            </a:p>
            <a:p>
              <a:pPr algn="l">
                <a:defRPr/>
              </a:pPr>
              <a:r>
                <a:rPr lang="en-US" sz="1200" i="1" smtClean="0">
                  <a:solidFill>
                    <a:srgbClr val="CC0000"/>
                  </a:solidFill>
                </a:rPr>
                <a:t>with seq number 0</a:t>
              </a:r>
            </a:p>
          </p:txBody>
        </p:sp>
        <p:sp>
          <p:nvSpPr>
            <p:cNvPr id="56400" name="Line 69"/>
            <p:cNvSpPr>
              <a:spLocks noChangeShapeType="1"/>
            </p:cNvSpPr>
            <p:nvPr/>
          </p:nvSpPr>
          <p:spPr bwMode="auto">
            <a:xfrm flipV="1">
              <a:off x="5022" y="3269"/>
              <a:ext cx="0" cy="40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56401" name="Text Box 117"/>
            <p:cNvSpPr txBox="1">
              <a:spLocks noChangeArrowheads="1"/>
            </p:cNvSpPr>
            <p:nvPr/>
          </p:nvSpPr>
          <p:spPr bwMode="auto">
            <a:xfrm>
              <a:off x="2796" y="3813"/>
              <a:ext cx="6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(b) oops!</a:t>
              </a:r>
            </a:p>
          </p:txBody>
        </p:sp>
      </p:grpSp>
      <p:grpSp>
        <p:nvGrpSpPr>
          <p:cNvPr id="71690" name="Group 128"/>
          <p:cNvGrpSpPr>
            <a:grpSpLocks/>
          </p:cNvGrpSpPr>
          <p:nvPr/>
        </p:nvGrpSpPr>
        <p:grpSpPr bwMode="auto">
          <a:xfrm>
            <a:off x="4449763" y="825500"/>
            <a:ext cx="4294187" cy="2138363"/>
            <a:chOff x="2803" y="520"/>
            <a:chExt cx="2705" cy="1347"/>
          </a:xfrm>
        </p:grpSpPr>
        <p:grpSp>
          <p:nvGrpSpPr>
            <p:cNvPr id="71697" name="Group 72"/>
            <p:cNvGrpSpPr>
              <a:grpSpLocks/>
            </p:cNvGrpSpPr>
            <p:nvPr/>
          </p:nvGrpSpPr>
          <p:grpSpPr bwMode="auto">
            <a:xfrm>
              <a:off x="2819" y="568"/>
              <a:ext cx="649" cy="173"/>
              <a:chOff x="1895" y="3931"/>
              <a:chExt cx="649" cy="173"/>
            </a:xfrm>
          </p:grpSpPr>
          <p:sp>
            <p:nvSpPr>
              <p:cNvPr id="56372" name="Rectangle 73"/>
              <p:cNvSpPr>
                <a:spLocks noChangeArrowheads="1"/>
              </p:cNvSpPr>
              <p:nvPr/>
            </p:nvSpPr>
            <p:spPr bwMode="auto">
              <a:xfrm>
                <a:off x="1936" y="3962"/>
                <a:ext cx="253" cy="119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73" name="Text Box 74"/>
              <p:cNvSpPr txBox="1">
                <a:spLocks noChangeArrowheads="1"/>
              </p:cNvSpPr>
              <p:nvPr/>
            </p:nvSpPr>
            <p:spPr bwMode="auto">
              <a:xfrm>
                <a:off x="1895" y="3931"/>
                <a:ext cx="64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smtClean="0">
                    <a:solidFill>
                      <a:schemeClr val="bg1"/>
                    </a:solidFill>
                    <a:latin typeface="Arial" charset="0"/>
                  </a:rPr>
                  <a:t>0 1 2</a:t>
                </a:r>
                <a:r>
                  <a:rPr lang="en-US" sz="1200" smtClean="0">
                    <a:latin typeface="Arial" charset="0"/>
                  </a:rPr>
                  <a:t> 3 0 1 2</a:t>
                </a:r>
              </a:p>
            </p:txBody>
          </p:sp>
        </p:grpSp>
        <p:grpSp>
          <p:nvGrpSpPr>
            <p:cNvPr id="71698" name="Group 75"/>
            <p:cNvGrpSpPr>
              <a:grpSpLocks/>
            </p:cNvGrpSpPr>
            <p:nvPr/>
          </p:nvGrpSpPr>
          <p:grpSpPr bwMode="auto">
            <a:xfrm>
              <a:off x="2831" y="741"/>
              <a:ext cx="649" cy="173"/>
              <a:chOff x="1895" y="3931"/>
              <a:chExt cx="649" cy="173"/>
            </a:xfrm>
          </p:grpSpPr>
          <p:sp>
            <p:nvSpPr>
              <p:cNvPr id="56370" name="Rectangle 76"/>
              <p:cNvSpPr>
                <a:spLocks noChangeArrowheads="1"/>
              </p:cNvSpPr>
              <p:nvPr/>
            </p:nvSpPr>
            <p:spPr bwMode="auto">
              <a:xfrm>
                <a:off x="1936" y="3962"/>
                <a:ext cx="253" cy="119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71" name="Text Box 77"/>
              <p:cNvSpPr txBox="1">
                <a:spLocks noChangeArrowheads="1"/>
              </p:cNvSpPr>
              <p:nvPr/>
            </p:nvSpPr>
            <p:spPr bwMode="auto">
              <a:xfrm>
                <a:off x="1895" y="3931"/>
                <a:ext cx="64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smtClean="0">
                    <a:solidFill>
                      <a:schemeClr val="bg1"/>
                    </a:solidFill>
                    <a:latin typeface="Arial" charset="0"/>
                  </a:rPr>
                  <a:t>0 1 2</a:t>
                </a:r>
                <a:r>
                  <a:rPr lang="en-US" sz="1200" smtClean="0">
                    <a:latin typeface="Arial" charset="0"/>
                  </a:rPr>
                  <a:t> 3 0 1 2</a:t>
                </a:r>
              </a:p>
            </p:txBody>
          </p:sp>
        </p:grpSp>
        <p:grpSp>
          <p:nvGrpSpPr>
            <p:cNvPr id="71699" name="Group 78"/>
            <p:cNvGrpSpPr>
              <a:grpSpLocks/>
            </p:cNvGrpSpPr>
            <p:nvPr/>
          </p:nvGrpSpPr>
          <p:grpSpPr bwMode="auto">
            <a:xfrm>
              <a:off x="2836" y="907"/>
              <a:ext cx="649" cy="173"/>
              <a:chOff x="1895" y="3931"/>
              <a:chExt cx="649" cy="173"/>
            </a:xfrm>
          </p:grpSpPr>
          <p:sp>
            <p:nvSpPr>
              <p:cNvPr id="56368" name="Rectangle 79"/>
              <p:cNvSpPr>
                <a:spLocks noChangeArrowheads="1"/>
              </p:cNvSpPr>
              <p:nvPr/>
            </p:nvSpPr>
            <p:spPr bwMode="auto">
              <a:xfrm>
                <a:off x="1936" y="3962"/>
                <a:ext cx="253" cy="119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69" name="Text Box 80"/>
              <p:cNvSpPr txBox="1">
                <a:spLocks noChangeArrowheads="1"/>
              </p:cNvSpPr>
              <p:nvPr/>
            </p:nvSpPr>
            <p:spPr bwMode="auto">
              <a:xfrm>
                <a:off x="1895" y="3931"/>
                <a:ext cx="64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smtClean="0">
                    <a:solidFill>
                      <a:schemeClr val="bg1"/>
                    </a:solidFill>
                    <a:latin typeface="Arial" charset="0"/>
                  </a:rPr>
                  <a:t>0 1 2</a:t>
                </a:r>
                <a:r>
                  <a:rPr lang="en-US" sz="1200" smtClean="0">
                    <a:latin typeface="Arial" charset="0"/>
                  </a:rPr>
                  <a:t> 3 0 1 2</a:t>
                </a:r>
              </a:p>
            </p:txBody>
          </p:sp>
        </p:grpSp>
        <p:sp>
          <p:nvSpPr>
            <p:cNvPr id="56341" name="Line 81"/>
            <p:cNvSpPr>
              <a:spLocks noChangeShapeType="1"/>
            </p:cNvSpPr>
            <p:nvPr/>
          </p:nvSpPr>
          <p:spPr bwMode="auto">
            <a:xfrm>
              <a:off x="3460" y="655"/>
              <a:ext cx="1151" cy="15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42" name="Line 82"/>
            <p:cNvSpPr>
              <a:spLocks noChangeShapeType="1"/>
            </p:cNvSpPr>
            <p:nvPr/>
          </p:nvSpPr>
          <p:spPr bwMode="auto">
            <a:xfrm>
              <a:off x="3479" y="835"/>
              <a:ext cx="1139" cy="144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43" name="Line 83"/>
            <p:cNvSpPr>
              <a:spLocks noChangeShapeType="1"/>
            </p:cNvSpPr>
            <p:nvPr/>
          </p:nvSpPr>
          <p:spPr bwMode="auto">
            <a:xfrm>
              <a:off x="3498" y="1015"/>
              <a:ext cx="1124" cy="132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44" name="Text Box 84"/>
            <p:cNvSpPr txBox="1">
              <a:spLocks noChangeArrowheads="1"/>
            </p:cNvSpPr>
            <p:nvPr/>
          </p:nvSpPr>
          <p:spPr bwMode="auto">
            <a:xfrm>
              <a:off x="3489" y="520"/>
              <a:ext cx="3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/>
                <a:t>pkt0</a:t>
              </a:r>
            </a:p>
          </p:txBody>
        </p:sp>
        <p:sp>
          <p:nvSpPr>
            <p:cNvPr id="56345" name="Text Box 85"/>
            <p:cNvSpPr txBox="1">
              <a:spLocks noChangeArrowheads="1"/>
            </p:cNvSpPr>
            <p:nvPr/>
          </p:nvSpPr>
          <p:spPr bwMode="auto">
            <a:xfrm>
              <a:off x="3529" y="700"/>
              <a:ext cx="3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/>
                <a:t>pkt1</a:t>
              </a:r>
            </a:p>
          </p:txBody>
        </p:sp>
        <p:sp>
          <p:nvSpPr>
            <p:cNvPr id="56346" name="Text Box 86"/>
            <p:cNvSpPr txBox="1">
              <a:spLocks noChangeArrowheads="1"/>
            </p:cNvSpPr>
            <p:nvPr/>
          </p:nvSpPr>
          <p:spPr bwMode="auto">
            <a:xfrm>
              <a:off x="3527" y="880"/>
              <a:ext cx="3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/>
                <a:t>pkt2</a:t>
              </a:r>
            </a:p>
          </p:txBody>
        </p:sp>
        <p:sp>
          <p:nvSpPr>
            <p:cNvPr id="56347" name="Rectangle 88"/>
            <p:cNvSpPr>
              <a:spLocks noChangeArrowheads="1"/>
            </p:cNvSpPr>
            <p:nvPr/>
          </p:nvSpPr>
          <p:spPr bwMode="auto">
            <a:xfrm>
              <a:off x="3035" y="1394"/>
              <a:ext cx="253" cy="119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8" name="Text Box 89"/>
            <p:cNvSpPr txBox="1">
              <a:spLocks noChangeArrowheads="1"/>
            </p:cNvSpPr>
            <p:nvPr/>
          </p:nvSpPr>
          <p:spPr bwMode="auto">
            <a:xfrm>
              <a:off x="2838" y="1365"/>
              <a:ext cx="6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smtClean="0">
                  <a:latin typeface="Arial" charset="0"/>
                </a:rPr>
                <a:t>0 1</a:t>
              </a:r>
              <a:r>
                <a:rPr lang="en-US" sz="1200" smtClean="0">
                  <a:solidFill>
                    <a:schemeClr val="bg1"/>
                  </a:solidFill>
                  <a:latin typeface="Arial" charset="0"/>
                </a:rPr>
                <a:t> 2</a:t>
              </a:r>
              <a:r>
                <a:rPr lang="en-US" sz="1200" smtClean="0">
                  <a:latin typeface="Arial" charset="0"/>
                </a:rPr>
                <a:t> </a:t>
              </a:r>
              <a:r>
                <a:rPr lang="en-US" sz="1200" smtClean="0">
                  <a:solidFill>
                    <a:schemeClr val="bg1"/>
                  </a:solidFill>
                  <a:latin typeface="Arial" charset="0"/>
                </a:rPr>
                <a:t>3 0</a:t>
              </a:r>
              <a:r>
                <a:rPr lang="en-US" sz="1200" smtClean="0">
                  <a:latin typeface="Arial" charset="0"/>
                </a:rPr>
                <a:t> 1 2</a:t>
              </a:r>
            </a:p>
          </p:txBody>
        </p:sp>
        <p:sp>
          <p:nvSpPr>
            <p:cNvPr id="56349" name="Line 90"/>
            <p:cNvSpPr>
              <a:spLocks noChangeShapeType="1"/>
            </p:cNvSpPr>
            <p:nvPr/>
          </p:nvSpPr>
          <p:spPr bwMode="auto">
            <a:xfrm>
              <a:off x="3480" y="1473"/>
              <a:ext cx="1124" cy="141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50" name="Text Box 91"/>
            <p:cNvSpPr txBox="1">
              <a:spLocks noChangeArrowheads="1"/>
            </p:cNvSpPr>
            <p:nvPr/>
          </p:nvSpPr>
          <p:spPr bwMode="auto">
            <a:xfrm>
              <a:off x="3545" y="1478"/>
              <a:ext cx="3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/>
                <a:t>pkt0</a:t>
              </a:r>
            </a:p>
          </p:txBody>
        </p:sp>
        <p:sp>
          <p:nvSpPr>
            <p:cNvPr id="56351" name="Rectangle 95"/>
            <p:cNvSpPr>
              <a:spLocks noChangeArrowheads="1"/>
            </p:cNvSpPr>
            <p:nvPr/>
          </p:nvSpPr>
          <p:spPr bwMode="auto">
            <a:xfrm>
              <a:off x="4740" y="758"/>
              <a:ext cx="253" cy="119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2" name="Text Box 96"/>
            <p:cNvSpPr txBox="1">
              <a:spLocks noChangeArrowheads="1"/>
            </p:cNvSpPr>
            <p:nvPr/>
          </p:nvSpPr>
          <p:spPr bwMode="auto">
            <a:xfrm>
              <a:off x="4621" y="727"/>
              <a:ext cx="6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smtClean="0">
                  <a:latin typeface="Arial" charset="0"/>
                </a:rPr>
                <a:t>0</a:t>
              </a:r>
              <a:r>
                <a:rPr lang="en-US" sz="1200" smtClean="0">
                  <a:solidFill>
                    <a:schemeClr val="bg1"/>
                  </a:solidFill>
                  <a:latin typeface="Arial" charset="0"/>
                </a:rPr>
                <a:t> 1 2 3</a:t>
              </a:r>
              <a:r>
                <a:rPr lang="en-US" sz="1200" smtClean="0">
                  <a:latin typeface="Arial" charset="0"/>
                </a:rPr>
                <a:t> 0 1 2</a:t>
              </a:r>
            </a:p>
          </p:txBody>
        </p:sp>
        <p:sp>
          <p:nvSpPr>
            <p:cNvPr id="56353" name="Rectangle 97"/>
            <p:cNvSpPr>
              <a:spLocks noChangeArrowheads="1"/>
            </p:cNvSpPr>
            <p:nvPr/>
          </p:nvSpPr>
          <p:spPr bwMode="auto">
            <a:xfrm>
              <a:off x="4816" y="929"/>
              <a:ext cx="253" cy="119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4" name="Text Box 98"/>
            <p:cNvSpPr txBox="1">
              <a:spLocks noChangeArrowheads="1"/>
            </p:cNvSpPr>
            <p:nvPr/>
          </p:nvSpPr>
          <p:spPr bwMode="auto">
            <a:xfrm>
              <a:off x="4619" y="900"/>
              <a:ext cx="6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smtClean="0">
                  <a:latin typeface="Arial" charset="0"/>
                </a:rPr>
                <a:t>0 1</a:t>
              </a:r>
              <a:r>
                <a:rPr lang="en-US" sz="1200" smtClean="0">
                  <a:solidFill>
                    <a:schemeClr val="bg1"/>
                  </a:solidFill>
                  <a:latin typeface="Arial" charset="0"/>
                </a:rPr>
                <a:t> 2 3 0</a:t>
              </a:r>
              <a:r>
                <a:rPr lang="en-US" sz="1200" smtClean="0">
                  <a:latin typeface="Arial" charset="0"/>
                </a:rPr>
                <a:t> 1 2</a:t>
              </a:r>
            </a:p>
          </p:txBody>
        </p:sp>
        <p:sp>
          <p:nvSpPr>
            <p:cNvPr id="56355" name="Rectangle 99"/>
            <p:cNvSpPr>
              <a:spLocks noChangeArrowheads="1"/>
            </p:cNvSpPr>
            <p:nvPr/>
          </p:nvSpPr>
          <p:spPr bwMode="auto">
            <a:xfrm>
              <a:off x="4898" y="1095"/>
              <a:ext cx="253" cy="119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6" name="Text Box 100"/>
            <p:cNvSpPr txBox="1">
              <a:spLocks noChangeArrowheads="1"/>
            </p:cNvSpPr>
            <p:nvPr/>
          </p:nvSpPr>
          <p:spPr bwMode="auto">
            <a:xfrm>
              <a:off x="4621" y="1066"/>
              <a:ext cx="6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smtClean="0">
                  <a:latin typeface="Arial" charset="0"/>
                </a:rPr>
                <a:t>0 1 2 </a:t>
              </a:r>
              <a:r>
                <a:rPr lang="en-US" sz="1200" smtClean="0">
                  <a:solidFill>
                    <a:schemeClr val="bg1"/>
                  </a:solidFill>
                  <a:latin typeface="Arial" charset="0"/>
                </a:rPr>
                <a:t>3 0 1</a:t>
              </a:r>
              <a:r>
                <a:rPr lang="en-US" sz="1200" smtClean="0">
                  <a:latin typeface="Arial" charset="0"/>
                </a:rPr>
                <a:t> 2</a:t>
              </a:r>
            </a:p>
          </p:txBody>
        </p:sp>
        <p:sp>
          <p:nvSpPr>
            <p:cNvPr id="56357" name="Line 103"/>
            <p:cNvSpPr>
              <a:spLocks noChangeShapeType="1"/>
            </p:cNvSpPr>
            <p:nvPr/>
          </p:nvSpPr>
          <p:spPr bwMode="auto">
            <a:xfrm flipH="1">
              <a:off x="3453" y="810"/>
              <a:ext cx="1124" cy="463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58" name="Line 104"/>
            <p:cNvSpPr>
              <a:spLocks noChangeShapeType="1"/>
            </p:cNvSpPr>
            <p:nvPr/>
          </p:nvSpPr>
          <p:spPr bwMode="auto">
            <a:xfrm flipH="1">
              <a:off x="3465" y="976"/>
              <a:ext cx="1131" cy="478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59" name="Text Box 107"/>
            <p:cNvSpPr txBox="1">
              <a:spLocks noChangeArrowheads="1"/>
            </p:cNvSpPr>
            <p:nvPr/>
          </p:nvSpPr>
          <p:spPr bwMode="auto">
            <a:xfrm>
              <a:off x="3780" y="1245"/>
              <a:ext cx="2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56360" name="Text Box 109"/>
            <p:cNvSpPr txBox="1">
              <a:spLocks noChangeArrowheads="1"/>
            </p:cNvSpPr>
            <p:nvPr/>
          </p:nvSpPr>
          <p:spPr bwMode="auto">
            <a:xfrm>
              <a:off x="4596" y="1501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>
                <a:defRPr/>
              </a:pPr>
              <a:r>
                <a:rPr lang="en-US" sz="1200" i="1" smtClean="0">
                  <a:solidFill>
                    <a:srgbClr val="CC0000"/>
                  </a:solidFill>
                </a:rPr>
                <a:t>will accept packet</a:t>
              </a:r>
            </a:p>
            <a:p>
              <a:pPr algn="l">
                <a:defRPr/>
              </a:pPr>
              <a:r>
                <a:rPr lang="en-US" sz="1200" i="1" smtClean="0">
                  <a:solidFill>
                    <a:srgbClr val="CC0000"/>
                  </a:solidFill>
                </a:rPr>
                <a:t>with seq number 0</a:t>
              </a:r>
            </a:p>
          </p:txBody>
        </p:sp>
        <p:sp>
          <p:nvSpPr>
            <p:cNvPr id="56361" name="Line 110"/>
            <p:cNvSpPr>
              <a:spLocks noChangeShapeType="1"/>
            </p:cNvSpPr>
            <p:nvPr/>
          </p:nvSpPr>
          <p:spPr bwMode="auto">
            <a:xfrm flipH="1" flipV="1">
              <a:off x="5033" y="1253"/>
              <a:ext cx="0" cy="281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62" name="Line 112"/>
            <p:cNvSpPr>
              <a:spLocks noChangeShapeType="1"/>
            </p:cNvSpPr>
            <p:nvPr/>
          </p:nvSpPr>
          <p:spPr bwMode="auto">
            <a:xfrm>
              <a:off x="3475" y="1290"/>
              <a:ext cx="372" cy="46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71722" name="Group 115"/>
            <p:cNvGrpSpPr>
              <a:grpSpLocks/>
            </p:cNvGrpSpPr>
            <p:nvPr/>
          </p:nvGrpSpPr>
          <p:grpSpPr bwMode="auto">
            <a:xfrm>
              <a:off x="2838" y="1185"/>
              <a:ext cx="649" cy="173"/>
              <a:chOff x="2667" y="3750"/>
              <a:chExt cx="649" cy="173"/>
            </a:xfrm>
          </p:grpSpPr>
          <p:sp>
            <p:nvSpPr>
              <p:cNvPr id="56366" name="Rectangle 113"/>
              <p:cNvSpPr>
                <a:spLocks noChangeArrowheads="1"/>
              </p:cNvSpPr>
              <p:nvPr/>
            </p:nvSpPr>
            <p:spPr bwMode="auto">
              <a:xfrm>
                <a:off x="2786" y="3779"/>
                <a:ext cx="253" cy="119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67" name="Text Box 114"/>
              <p:cNvSpPr txBox="1">
                <a:spLocks noChangeArrowheads="1"/>
              </p:cNvSpPr>
              <p:nvPr/>
            </p:nvSpPr>
            <p:spPr bwMode="auto">
              <a:xfrm>
                <a:off x="2667" y="3750"/>
                <a:ext cx="64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smtClean="0">
                    <a:latin typeface="Arial" charset="0"/>
                  </a:rPr>
                  <a:t>0 </a:t>
                </a:r>
                <a:r>
                  <a:rPr lang="en-US" sz="1200" smtClean="0">
                    <a:solidFill>
                      <a:schemeClr val="bg1"/>
                    </a:solidFill>
                    <a:latin typeface="Arial" charset="0"/>
                  </a:rPr>
                  <a:t>1 2</a:t>
                </a:r>
                <a:r>
                  <a:rPr lang="en-US" sz="1200" smtClean="0">
                    <a:latin typeface="Arial" charset="0"/>
                  </a:rPr>
                  <a:t> </a:t>
                </a:r>
                <a:r>
                  <a:rPr lang="en-US" sz="1200" smtClean="0">
                    <a:solidFill>
                      <a:schemeClr val="bg1"/>
                    </a:solidFill>
                    <a:latin typeface="Arial" charset="0"/>
                  </a:rPr>
                  <a:t>3 </a:t>
                </a:r>
                <a:r>
                  <a:rPr lang="en-US" sz="1200" smtClean="0">
                    <a:latin typeface="Arial" charset="0"/>
                  </a:rPr>
                  <a:t>0 1 2</a:t>
                </a:r>
              </a:p>
            </p:txBody>
          </p:sp>
        </p:grpSp>
        <p:sp>
          <p:nvSpPr>
            <p:cNvPr id="56364" name="Text Box 116"/>
            <p:cNvSpPr txBox="1">
              <a:spLocks noChangeArrowheads="1"/>
            </p:cNvSpPr>
            <p:nvPr/>
          </p:nvSpPr>
          <p:spPr bwMode="auto">
            <a:xfrm>
              <a:off x="3547" y="1154"/>
              <a:ext cx="3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/>
                <a:t>pkt3</a:t>
              </a:r>
            </a:p>
          </p:txBody>
        </p:sp>
        <p:sp>
          <p:nvSpPr>
            <p:cNvPr id="56365" name="Text Box 119"/>
            <p:cNvSpPr txBox="1">
              <a:spLocks noChangeArrowheads="1"/>
            </p:cNvSpPr>
            <p:nvPr/>
          </p:nvSpPr>
          <p:spPr bwMode="auto">
            <a:xfrm>
              <a:off x="2803" y="1655"/>
              <a:ext cx="9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(a) no problem</a:t>
              </a:r>
            </a:p>
          </p:txBody>
        </p:sp>
      </p:grpSp>
      <p:grpSp>
        <p:nvGrpSpPr>
          <p:cNvPr id="373882" name="Group 122"/>
          <p:cNvGrpSpPr>
            <a:grpSpLocks/>
          </p:cNvGrpSpPr>
          <p:nvPr/>
        </p:nvGrpSpPr>
        <p:grpSpPr bwMode="auto">
          <a:xfrm>
            <a:off x="6434138" y="890588"/>
            <a:ext cx="517525" cy="5278437"/>
            <a:chOff x="3821" y="550"/>
            <a:chExt cx="326" cy="3325"/>
          </a:xfrm>
        </p:grpSpPr>
        <p:pic>
          <p:nvPicPr>
            <p:cNvPr id="71695" name="Picture 5" descr="curtai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23" y="550"/>
              <a:ext cx="284" cy="1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696" name="Picture 111" descr="curtai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21" y="2564"/>
              <a:ext cx="326" cy="1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73881" name="Text Box 121"/>
          <p:cNvSpPr txBox="1">
            <a:spLocks noChangeArrowheads="1"/>
          </p:cNvSpPr>
          <p:nvPr/>
        </p:nvSpPr>
        <p:spPr bwMode="auto">
          <a:xfrm>
            <a:off x="4695825" y="3049588"/>
            <a:ext cx="3835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receiver can</a:t>
            </a:r>
            <a:r>
              <a:rPr lang="ja-JP" altLang="en-US" i="1"/>
              <a:t>’</a:t>
            </a:r>
            <a:r>
              <a:rPr lang="en-US" altLang="ja-JP" i="1"/>
              <a:t>t see sender side.</a:t>
            </a:r>
          </a:p>
          <a:p>
            <a:r>
              <a:rPr lang="en-US" i="1"/>
              <a:t>receiver behavior identical in both cases!</a:t>
            </a:r>
          </a:p>
          <a:p>
            <a:r>
              <a:rPr lang="en-US" i="1">
                <a:solidFill>
                  <a:srgbClr val="CC0000"/>
                </a:solidFill>
              </a:rPr>
              <a:t>something</a:t>
            </a:r>
            <a:r>
              <a:rPr lang="ja-JP" altLang="en-US" i="1">
                <a:solidFill>
                  <a:srgbClr val="CC0000"/>
                </a:solidFill>
              </a:rPr>
              <a:t>’</a:t>
            </a:r>
            <a:r>
              <a:rPr lang="en-US" altLang="ja-JP" i="1">
                <a:solidFill>
                  <a:srgbClr val="CC0000"/>
                </a:solidFill>
              </a:rPr>
              <a:t>s (very) wrong!</a:t>
            </a:r>
            <a:endParaRPr lang="en-US" i="1">
              <a:solidFill>
                <a:srgbClr val="CC0000"/>
              </a:solidFill>
            </a:endParaRPr>
          </a:p>
        </p:txBody>
      </p:sp>
      <p:pic>
        <p:nvPicPr>
          <p:cNvPr id="71693" name="Picture 123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825" y="1157288"/>
            <a:ext cx="3076575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3884" name="Rectangle 124"/>
          <p:cNvSpPr>
            <a:spLocks noChangeArrowheads="1"/>
          </p:cNvSpPr>
          <p:nvPr/>
        </p:nvSpPr>
        <p:spPr bwMode="auto">
          <a:xfrm>
            <a:off x="546100" y="2732088"/>
            <a:ext cx="32766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receiver sees no difference in two scenarios!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duplicate data accepted as new in (b)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endParaRPr lang="en-US" sz="2400">
              <a:latin typeface="Gill Sans MT" pitchFamily="34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400">
                <a:solidFill>
                  <a:srgbClr val="CC0000"/>
                </a:solidFill>
                <a:latin typeface="Gill Sans MT" pitchFamily="34" charset="0"/>
              </a:rPr>
              <a:t>Q:</a:t>
            </a:r>
            <a:r>
              <a:rPr lang="en-US" sz="2400">
                <a:latin typeface="Gill Sans MT" pitchFamily="34" charset="0"/>
              </a:rPr>
              <a:t> what relationship between seq # size and window size to avoid problem in (b)?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3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73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881" grpId="0"/>
      <p:bldP spid="37388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packet format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TCP header:</a:t>
            </a:r>
          </a:p>
          <a:p>
            <a:pPr lvl="1"/>
            <a:r>
              <a:rPr lang="en-US" dirty="0" smtClean="0">
                <a:hlinkClick r:id="rId2"/>
              </a:rPr>
              <a:t>http://en.wikipedia.org/wiki/Transmission_Control_Protocol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http://www.ietf.org/rfc/rfc793.txt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Transport</a:t>
            </a:r>
            <a:r>
              <a:rPr lang="en-US" sz="1400" smtClean="0"/>
              <a:t> </a:t>
            </a:r>
            <a:r>
              <a:rPr lang="en-US" smtClean="0"/>
              <a:t>Layer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3-</a:t>
            </a:r>
            <a:fld id="{D0CDED60-27F5-40C7-9CA8-147308CB2400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10" name="Picture 9" descr="tcp-head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70667" y="3897138"/>
            <a:ext cx="4914900" cy="1990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59C1C655-62A8-40B4-A51D-84F9F3DF52E9}" type="slidenum">
              <a:rPr lang="en-US"/>
              <a:pPr/>
              <a:t>3</a:t>
            </a:fld>
            <a:endParaRPr lang="en-US"/>
          </a:p>
        </p:txBody>
      </p:sp>
      <p:pic>
        <p:nvPicPr>
          <p:cNvPr id="53251" name="Picture 40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388" y="804863"/>
            <a:ext cx="63992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174625"/>
            <a:ext cx="7772400" cy="885825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rdt2.2: sender, receiver fragments</a:t>
            </a:r>
          </a:p>
        </p:txBody>
      </p:sp>
      <p:grpSp>
        <p:nvGrpSpPr>
          <p:cNvPr id="53253" name="Group 3"/>
          <p:cNvGrpSpPr>
            <a:grpSpLocks/>
          </p:cNvGrpSpPr>
          <p:nvPr/>
        </p:nvGrpSpPr>
        <p:grpSpPr bwMode="auto">
          <a:xfrm>
            <a:off x="2427288" y="1238250"/>
            <a:ext cx="6508750" cy="2841625"/>
            <a:chOff x="1529" y="780"/>
            <a:chExt cx="4100" cy="1790"/>
          </a:xfrm>
        </p:grpSpPr>
        <p:grpSp>
          <p:nvGrpSpPr>
            <p:cNvPr id="53271" name="Group 4"/>
            <p:cNvGrpSpPr>
              <a:grpSpLocks/>
            </p:cNvGrpSpPr>
            <p:nvPr/>
          </p:nvGrpSpPr>
          <p:grpSpPr bwMode="auto">
            <a:xfrm>
              <a:off x="1651" y="1399"/>
              <a:ext cx="669" cy="528"/>
              <a:chOff x="1441" y="2062"/>
              <a:chExt cx="669" cy="528"/>
            </a:xfrm>
          </p:grpSpPr>
          <p:sp>
            <p:nvSpPr>
              <p:cNvPr id="53288" name="Oval 5"/>
              <p:cNvSpPr>
                <a:spLocks noChangeArrowheads="1"/>
              </p:cNvSpPr>
              <p:nvPr/>
            </p:nvSpPr>
            <p:spPr bwMode="auto">
              <a:xfrm>
                <a:off x="1483" y="2062"/>
                <a:ext cx="578" cy="528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89" name="Text Box 6"/>
              <p:cNvSpPr txBox="1">
                <a:spLocks noChangeArrowheads="1"/>
              </p:cNvSpPr>
              <p:nvPr/>
            </p:nvSpPr>
            <p:spPr bwMode="auto">
              <a:xfrm>
                <a:off x="1441" y="2110"/>
                <a:ext cx="669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>
                    <a:latin typeface="Arial" pitchFamily="34" charset="0"/>
                  </a:rPr>
                  <a:t>Wait for call 0 from above</a:t>
                </a:r>
                <a:endParaRPr lang="en-US" sz="1400">
                  <a:latin typeface="Times New Roman" pitchFamily="18" charset="0"/>
                </a:endParaRPr>
              </a:p>
            </p:txBody>
          </p:sp>
        </p:grpSp>
        <p:sp>
          <p:nvSpPr>
            <p:cNvPr id="53272" name="Text Box 7"/>
            <p:cNvSpPr txBox="1">
              <a:spLocks noChangeArrowheads="1"/>
            </p:cNvSpPr>
            <p:nvPr/>
          </p:nvSpPr>
          <p:spPr bwMode="auto">
            <a:xfrm>
              <a:off x="1863" y="957"/>
              <a:ext cx="234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>
                  <a:latin typeface="Arial" pitchFamily="34" charset="0"/>
                </a:rPr>
                <a:t>sndpkt = make_pkt(0, data, checksum)</a:t>
              </a:r>
            </a:p>
            <a:p>
              <a:pPr algn="l"/>
              <a:r>
                <a:rPr lang="en-US">
                  <a:latin typeface="Arial" pitchFamily="34" charset="0"/>
                </a:rPr>
                <a:t>udt_send(sndpkt)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3273" name="Text Box 8"/>
            <p:cNvSpPr txBox="1">
              <a:spLocks noChangeArrowheads="1"/>
            </p:cNvSpPr>
            <p:nvPr/>
          </p:nvSpPr>
          <p:spPr bwMode="auto">
            <a:xfrm>
              <a:off x="1871" y="780"/>
              <a:ext cx="1086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>
                  <a:latin typeface="Arial" pitchFamily="34" charset="0"/>
                </a:rPr>
                <a:t>rdt_send(data)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3274" name="Line 9"/>
            <p:cNvSpPr>
              <a:spLocks noChangeShapeType="1"/>
            </p:cNvSpPr>
            <p:nvPr/>
          </p:nvSpPr>
          <p:spPr bwMode="auto">
            <a:xfrm>
              <a:off x="1910" y="992"/>
              <a:ext cx="22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5" name="Line 10"/>
            <p:cNvSpPr>
              <a:spLocks noChangeShapeType="1"/>
            </p:cNvSpPr>
            <p:nvPr/>
          </p:nvSpPr>
          <p:spPr bwMode="auto">
            <a:xfrm>
              <a:off x="1529" y="1313"/>
              <a:ext cx="264" cy="14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6" name="Freeform 11"/>
            <p:cNvSpPr>
              <a:spLocks/>
            </p:cNvSpPr>
            <p:nvPr/>
          </p:nvSpPr>
          <p:spPr bwMode="auto">
            <a:xfrm flipV="1">
              <a:off x="2096" y="1272"/>
              <a:ext cx="1195" cy="130"/>
            </a:xfrm>
            <a:custGeom>
              <a:avLst/>
              <a:gdLst>
                <a:gd name="T0" fmla="*/ 0 w 2835"/>
                <a:gd name="T1" fmla="*/ 0 h 525"/>
                <a:gd name="T2" fmla="*/ 89 w 2835"/>
                <a:gd name="T3" fmla="*/ 0 h 52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35" h="525">
                  <a:moveTo>
                    <a:pt x="0" y="0"/>
                  </a:moveTo>
                  <a:cubicBezTo>
                    <a:pt x="60" y="525"/>
                    <a:pt x="2835" y="495"/>
                    <a:pt x="2835" y="0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7" name="Freeform 12"/>
            <p:cNvSpPr>
              <a:spLocks/>
            </p:cNvSpPr>
            <p:nvPr/>
          </p:nvSpPr>
          <p:spPr bwMode="auto">
            <a:xfrm rot="-1357180">
              <a:off x="3655" y="1225"/>
              <a:ext cx="285" cy="542"/>
            </a:xfrm>
            <a:custGeom>
              <a:avLst/>
              <a:gdLst>
                <a:gd name="T0" fmla="*/ 0 w 735"/>
                <a:gd name="T1" fmla="*/ 13 h 1080"/>
                <a:gd name="T2" fmla="*/ 0 w 735"/>
                <a:gd name="T3" fmla="*/ 54 h 108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5" h="1080">
                  <a:moveTo>
                    <a:pt x="0" y="195"/>
                  </a:moveTo>
                  <a:cubicBezTo>
                    <a:pt x="690" y="0"/>
                    <a:pt x="735" y="1080"/>
                    <a:pt x="0" y="855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8" name="Text Box 13"/>
            <p:cNvSpPr txBox="1">
              <a:spLocks noChangeArrowheads="1"/>
            </p:cNvSpPr>
            <p:nvPr/>
          </p:nvSpPr>
          <p:spPr bwMode="auto">
            <a:xfrm>
              <a:off x="3978" y="1670"/>
              <a:ext cx="133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b="1">
                  <a:solidFill>
                    <a:srgbClr val="FF0000"/>
                  </a:solidFill>
                  <a:latin typeface="Arial" pitchFamily="34" charset="0"/>
                </a:rPr>
                <a:t>udt_send(sndpkt)</a:t>
              </a:r>
              <a:endParaRPr lang="en-US" b="1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53279" name="Text Box 14"/>
            <p:cNvSpPr txBox="1">
              <a:spLocks noChangeArrowheads="1"/>
            </p:cNvSpPr>
            <p:nvPr/>
          </p:nvSpPr>
          <p:spPr bwMode="auto">
            <a:xfrm>
              <a:off x="3917" y="1174"/>
              <a:ext cx="171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dirty="0" err="1">
                  <a:latin typeface="Arial" pitchFamily="34" charset="0"/>
                </a:rPr>
                <a:t>rdt_rcv</a:t>
              </a:r>
              <a:r>
                <a:rPr lang="en-US" dirty="0">
                  <a:latin typeface="Arial" pitchFamily="34" charset="0"/>
                </a:rPr>
                <a:t>(</a:t>
              </a:r>
              <a:r>
                <a:rPr lang="en-US" dirty="0" err="1">
                  <a:latin typeface="Arial" pitchFamily="34" charset="0"/>
                </a:rPr>
                <a:t>rcvpkt</a:t>
              </a:r>
              <a:r>
                <a:rPr lang="en-US" dirty="0">
                  <a:latin typeface="Arial" pitchFamily="34" charset="0"/>
                </a:rPr>
                <a:t>) &amp;&amp;  </a:t>
              </a:r>
            </a:p>
            <a:p>
              <a:pPr algn="l"/>
              <a:r>
                <a:rPr lang="en-US" dirty="0" smtClean="0">
                  <a:latin typeface="Arial" pitchFamily="34" charset="0"/>
                </a:rPr>
                <a:t>(corrupt(</a:t>
              </a:r>
              <a:r>
                <a:rPr lang="en-US" dirty="0" err="1" smtClean="0">
                  <a:latin typeface="Arial" pitchFamily="34" charset="0"/>
                </a:rPr>
                <a:t>rcvpkt</a:t>
              </a:r>
              <a:r>
                <a:rPr lang="en-US" dirty="0">
                  <a:latin typeface="Arial" pitchFamily="34" charset="0"/>
                </a:rPr>
                <a:t>) ||</a:t>
              </a:r>
            </a:p>
            <a:p>
              <a:pPr algn="l"/>
              <a:r>
                <a:rPr lang="en-US" dirty="0">
                  <a:latin typeface="Arial" pitchFamily="34" charset="0"/>
                </a:rPr>
                <a:t>  </a:t>
              </a:r>
              <a:r>
                <a:rPr lang="en-US" b="1" dirty="0" err="1">
                  <a:solidFill>
                    <a:srgbClr val="FF0000"/>
                  </a:solidFill>
                  <a:latin typeface="Arial" pitchFamily="34" charset="0"/>
                </a:rPr>
                <a:t>isACK</a:t>
              </a:r>
              <a:r>
                <a:rPr lang="en-US" b="1" dirty="0">
                  <a:solidFill>
                    <a:srgbClr val="FF0000"/>
                  </a:solidFill>
                  <a:latin typeface="Arial" pitchFamily="34" charset="0"/>
                </a:rPr>
                <a:t>(rcvpkt,1)</a:t>
              </a:r>
              <a:r>
                <a:rPr lang="en-US" dirty="0">
                  <a:latin typeface="Arial" pitchFamily="34" charset="0"/>
                </a:rPr>
                <a:t> 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53280" name="Line 15"/>
            <p:cNvSpPr>
              <a:spLocks noChangeShapeType="1"/>
            </p:cNvSpPr>
            <p:nvPr/>
          </p:nvSpPr>
          <p:spPr bwMode="auto">
            <a:xfrm flipV="1">
              <a:off x="4043" y="1666"/>
              <a:ext cx="89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81" name="Freeform 16"/>
            <p:cNvSpPr>
              <a:spLocks/>
            </p:cNvSpPr>
            <p:nvPr/>
          </p:nvSpPr>
          <p:spPr bwMode="auto">
            <a:xfrm>
              <a:off x="3747" y="1792"/>
              <a:ext cx="128" cy="774"/>
            </a:xfrm>
            <a:custGeom>
              <a:avLst/>
              <a:gdLst>
                <a:gd name="T0" fmla="*/ 67 w 128"/>
                <a:gd name="T1" fmla="*/ 774 h 774"/>
                <a:gd name="T2" fmla="*/ 0 w 128"/>
                <a:gd name="T3" fmla="*/ 0 h 77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8" h="774">
                  <a:moveTo>
                    <a:pt x="67" y="774"/>
                  </a:moveTo>
                  <a:cubicBezTo>
                    <a:pt x="128" y="425"/>
                    <a:pt x="81" y="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82" name="Text Box 17"/>
            <p:cNvSpPr txBox="1">
              <a:spLocks noChangeArrowheads="1"/>
            </p:cNvSpPr>
            <p:nvPr/>
          </p:nvSpPr>
          <p:spPr bwMode="auto">
            <a:xfrm>
              <a:off x="3838" y="2051"/>
              <a:ext cx="15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>
                  <a:latin typeface="Arial" pitchFamily="34" charset="0"/>
                </a:rPr>
                <a:t>rdt_rcv(rcvpkt)   </a:t>
              </a:r>
            </a:p>
            <a:p>
              <a:pPr algn="l"/>
              <a:r>
                <a:rPr lang="en-US">
                  <a:latin typeface="Arial" pitchFamily="34" charset="0"/>
                </a:rPr>
                <a:t>&amp;&amp; notcorrupt(rcvpkt) </a:t>
              </a:r>
            </a:p>
            <a:p>
              <a:pPr algn="l"/>
              <a:r>
                <a:rPr lang="en-US">
                  <a:latin typeface="Arial" pitchFamily="34" charset="0"/>
                </a:rPr>
                <a:t>&amp;&amp; </a:t>
              </a:r>
              <a:r>
                <a:rPr lang="en-US" b="1">
                  <a:solidFill>
                    <a:srgbClr val="FF0000"/>
                  </a:solidFill>
                  <a:latin typeface="Arial" pitchFamily="34" charset="0"/>
                </a:rPr>
                <a:t>isACK(rcvpkt,0)</a:t>
              </a:r>
              <a:r>
                <a:rPr lang="en-US" sz="1000">
                  <a:latin typeface="Arial" pitchFamily="34" charset="0"/>
                </a:rPr>
                <a:t>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3283" name="Line 18"/>
            <p:cNvSpPr>
              <a:spLocks noChangeShapeType="1"/>
            </p:cNvSpPr>
            <p:nvPr/>
          </p:nvSpPr>
          <p:spPr bwMode="auto">
            <a:xfrm>
              <a:off x="3894" y="2570"/>
              <a:ext cx="117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3284" name="Group 19"/>
            <p:cNvGrpSpPr>
              <a:grpSpLocks/>
            </p:cNvGrpSpPr>
            <p:nvPr/>
          </p:nvGrpSpPr>
          <p:grpSpPr bwMode="auto">
            <a:xfrm>
              <a:off x="3135" y="1365"/>
              <a:ext cx="669" cy="528"/>
              <a:chOff x="1441" y="2062"/>
              <a:chExt cx="669" cy="528"/>
            </a:xfrm>
          </p:grpSpPr>
          <p:sp>
            <p:nvSpPr>
              <p:cNvPr id="53286" name="Oval 20"/>
              <p:cNvSpPr>
                <a:spLocks noChangeArrowheads="1"/>
              </p:cNvSpPr>
              <p:nvPr/>
            </p:nvSpPr>
            <p:spPr bwMode="auto">
              <a:xfrm>
                <a:off x="1483" y="2062"/>
                <a:ext cx="578" cy="528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87" name="Text Box 21"/>
              <p:cNvSpPr txBox="1">
                <a:spLocks noChangeArrowheads="1"/>
              </p:cNvSpPr>
              <p:nvPr/>
            </p:nvSpPr>
            <p:spPr bwMode="auto">
              <a:xfrm>
                <a:off x="1441" y="2110"/>
                <a:ext cx="669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>
                    <a:latin typeface="Arial" pitchFamily="34" charset="0"/>
                  </a:rPr>
                  <a:t>Wait for ACK</a:t>
                </a:r>
              </a:p>
              <a:p>
                <a:r>
                  <a:rPr lang="en-US" sz="1400">
                    <a:latin typeface="Arial" pitchFamily="34" charset="0"/>
                  </a:rPr>
                  <a:t>0</a:t>
                </a:r>
                <a:endParaRPr lang="en-US" sz="1400">
                  <a:latin typeface="Times New Roman" pitchFamily="18" charset="0"/>
                </a:endParaRPr>
              </a:p>
            </p:txBody>
          </p:sp>
        </p:grpSp>
        <p:sp>
          <p:nvSpPr>
            <p:cNvPr id="37926" name="Text Box 22"/>
            <p:cNvSpPr txBox="1">
              <a:spLocks noChangeArrowheads="1"/>
            </p:cNvSpPr>
            <p:nvPr/>
          </p:nvSpPr>
          <p:spPr bwMode="auto">
            <a:xfrm>
              <a:off x="2363" y="1810"/>
              <a:ext cx="93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smtClean="0">
                  <a:solidFill>
                    <a:srgbClr val="000099"/>
                  </a:solidFill>
                </a:rPr>
                <a:t>sender FSM</a:t>
              </a:r>
            </a:p>
            <a:p>
              <a:pPr>
                <a:defRPr/>
              </a:pPr>
              <a:r>
                <a:rPr lang="en-US" sz="2000" smtClean="0">
                  <a:solidFill>
                    <a:srgbClr val="000099"/>
                  </a:solidFill>
                </a:rPr>
                <a:t>fragment</a:t>
              </a:r>
            </a:p>
          </p:txBody>
        </p:sp>
      </p:grpSp>
      <p:sp>
        <p:nvSpPr>
          <p:cNvPr id="37895" name="Line 23"/>
          <p:cNvSpPr>
            <a:spLocks noChangeShapeType="1"/>
          </p:cNvSpPr>
          <p:nvPr/>
        </p:nvSpPr>
        <p:spPr bwMode="auto">
          <a:xfrm>
            <a:off x="665163" y="2603500"/>
            <a:ext cx="7883525" cy="27574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grpSp>
        <p:nvGrpSpPr>
          <p:cNvPr id="346136" name="Group 24"/>
          <p:cNvGrpSpPr>
            <a:grpSpLocks/>
          </p:cNvGrpSpPr>
          <p:nvPr/>
        </p:nvGrpSpPr>
        <p:grpSpPr bwMode="auto">
          <a:xfrm>
            <a:off x="0" y="3917951"/>
            <a:ext cx="7234238" cy="2441575"/>
            <a:chOff x="0" y="2468"/>
            <a:chExt cx="4557" cy="1538"/>
          </a:xfrm>
        </p:grpSpPr>
        <p:sp>
          <p:nvSpPr>
            <p:cNvPr id="53256" name="Text Box 25"/>
            <p:cNvSpPr txBox="1">
              <a:spLocks noChangeArrowheads="1"/>
            </p:cNvSpPr>
            <p:nvPr/>
          </p:nvSpPr>
          <p:spPr bwMode="auto">
            <a:xfrm>
              <a:off x="1849" y="3217"/>
              <a:ext cx="248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dirty="0" err="1">
                  <a:latin typeface="Arial" pitchFamily="34" charset="0"/>
                </a:rPr>
                <a:t>rdt_rcv</a:t>
              </a:r>
              <a:r>
                <a:rPr lang="en-US" dirty="0">
                  <a:latin typeface="Arial" pitchFamily="34" charset="0"/>
                </a:rPr>
                <a:t>(</a:t>
              </a:r>
              <a:r>
                <a:rPr lang="en-US" dirty="0" err="1">
                  <a:latin typeface="Arial" pitchFamily="34" charset="0"/>
                </a:rPr>
                <a:t>rcvpkt</a:t>
              </a:r>
              <a:r>
                <a:rPr lang="en-US" dirty="0">
                  <a:latin typeface="Arial" pitchFamily="34" charset="0"/>
                </a:rPr>
                <a:t>) &amp;&amp; </a:t>
              </a:r>
              <a:r>
                <a:rPr lang="en-US" dirty="0" err="1">
                  <a:latin typeface="Arial" pitchFamily="34" charset="0"/>
                </a:rPr>
                <a:t>notcorrupt</a:t>
              </a:r>
              <a:r>
                <a:rPr lang="en-US" dirty="0">
                  <a:latin typeface="Arial" pitchFamily="34" charset="0"/>
                </a:rPr>
                <a:t>(</a:t>
              </a:r>
              <a:r>
                <a:rPr lang="en-US" dirty="0" err="1">
                  <a:latin typeface="Arial" pitchFamily="34" charset="0"/>
                </a:rPr>
                <a:t>rcvpkt</a:t>
              </a:r>
              <a:r>
                <a:rPr lang="en-US" dirty="0">
                  <a:latin typeface="Arial" pitchFamily="34" charset="0"/>
                </a:rPr>
                <a:t>) </a:t>
              </a:r>
            </a:p>
            <a:p>
              <a:pPr algn="l"/>
              <a:r>
                <a:rPr lang="en-US" dirty="0">
                  <a:latin typeface="Arial" pitchFamily="34" charset="0"/>
                </a:rPr>
                <a:t>  </a:t>
              </a:r>
              <a:r>
                <a:rPr lang="en-US">
                  <a:latin typeface="Arial" pitchFamily="34" charset="0"/>
                </a:rPr>
                <a:t>&amp;&amp; </a:t>
              </a:r>
              <a:r>
                <a:rPr lang="en-US" smtClean="0">
                  <a:latin typeface="Arial" pitchFamily="34" charset="0"/>
                </a:rPr>
                <a:t>has_seq0(</a:t>
              </a:r>
              <a:r>
                <a:rPr lang="en-US" dirty="0" err="1" smtClean="0">
                  <a:latin typeface="Arial" pitchFamily="34" charset="0"/>
                </a:rPr>
                <a:t>rcvpkt</a:t>
              </a:r>
              <a:r>
                <a:rPr lang="en-US" dirty="0">
                  <a:latin typeface="Arial" pitchFamily="34" charset="0"/>
                </a:rPr>
                <a:t>) 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53257" name="Text Box 26"/>
            <p:cNvSpPr txBox="1">
              <a:spLocks noChangeArrowheads="1"/>
            </p:cNvSpPr>
            <p:nvPr/>
          </p:nvSpPr>
          <p:spPr bwMode="auto">
            <a:xfrm>
              <a:off x="1829" y="3568"/>
              <a:ext cx="2630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dirty="0">
                  <a:latin typeface="Arial" pitchFamily="34" charset="0"/>
                </a:rPr>
                <a:t>extract(</a:t>
              </a:r>
              <a:r>
                <a:rPr lang="en-US" dirty="0" err="1">
                  <a:latin typeface="Arial" pitchFamily="34" charset="0"/>
                </a:rPr>
                <a:t>rcvpkt,data</a:t>
              </a:r>
              <a:r>
                <a:rPr lang="en-US" dirty="0">
                  <a:latin typeface="Arial" pitchFamily="34" charset="0"/>
                </a:rPr>
                <a:t>)</a:t>
              </a:r>
            </a:p>
            <a:p>
              <a:pPr algn="l"/>
              <a:r>
                <a:rPr lang="en-US" dirty="0" err="1">
                  <a:latin typeface="Arial" pitchFamily="34" charset="0"/>
                </a:rPr>
                <a:t>deliver_data</a:t>
              </a:r>
              <a:r>
                <a:rPr lang="en-US" dirty="0">
                  <a:latin typeface="Arial" pitchFamily="34" charset="0"/>
                </a:rPr>
                <a:t>(data)</a:t>
              </a:r>
            </a:p>
            <a:p>
              <a:pPr algn="l"/>
              <a:r>
                <a:rPr lang="en-US" b="1" dirty="0" err="1">
                  <a:solidFill>
                    <a:srgbClr val="FF0000"/>
                  </a:solidFill>
                  <a:latin typeface="Arial" pitchFamily="34" charset="0"/>
                </a:rPr>
                <a:t>sndpkt</a:t>
              </a:r>
              <a:r>
                <a:rPr lang="en-US" b="1" dirty="0">
                  <a:solidFill>
                    <a:srgbClr val="FF0000"/>
                  </a:solidFill>
                  <a:latin typeface="Arial" pitchFamily="34" charset="0"/>
                </a:rPr>
                <a:t> = </a:t>
              </a:r>
              <a:r>
                <a:rPr lang="en-US" b="1" dirty="0" err="1" smtClean="0">
                  <a:solidFill>
                    <a:srgbClr val="FF0000"/>
                  </a:solidFill>
                  <a:latin typeface="Arial" pitchFamily="34" charset="0"/>
                </a:rPr>
                <a:t>make_pkt</a:t>
              </a:r>
              <a:r>
                <a:rPr lang="en-US" b="1" dirty="0" smtClean="0">
                  <a:solidFill>
                    <a:srgbClr val="FF0000"/>
                  </a:solidFill>
                  <a:latin typeface="Arial" pitchFamily="34" charset="0"/>
                </a:rPr>
                <a:t>(ACK0, </a:t>
              </a:r>
              <a:r>
                <a:rPr lang="en-US" b="1" dirty="0" err="1">
                  <a:solidFill>
                    <a:srgbClr val="FF0000"/>
                  </a:solidFill>
                  <a:latin typeface="Arial" pitchFamily="34" charset="0"/>
                </a:rPr>
                <a:t>chksum</a:t>
              </a:r>
              <a:r>
                <a:rPr lang="en-US" b="1" dirty="0">
                  <a:solidFill>
                    <a:srgbClr val="FF0000"/>
                  </a:solidFill>
                  <a:latin typeface="Arial" pitchFamily="34" charset="0"/>
                </a:rPr>
                <a:t>)</a:t>
              </a:r>
            </a:p>
            <a:p>
              <a:pPr algn="l"/>
              <a:r>
                <a:rPr lang="en-US" dirty="0" err="1">
                  <a:latin typeface="Arial" pitchFamily="34" charset="0"/>
                </a:rPr>
                <a:t>udt_send</a:t>
              </a:r>
              <a:r>
                <a:rPr lang="en-US" dirty="0">
                  <a:latin typeface="Arial" pitchFamily="34" charset="0"/>
                </a:rPr>
                <a:t>(</a:t>
              </a:r>
              <a:r>
                <a:rPr lang="en-US" dirty="0" err="1">
                  <a:latin typeface="Arial" pitchFamily="34" charset="0"/>
                </a:rPr>
                <a:t>sndpkt</a:t>
              </a:r>
              <a:r>
                <a:rPr lang="en-US" dirty="0">
                  <a:latin typeface="Arial" pitchFamily="34" charset="0"/>
                </a:rPr>
                <a:t>)</a:t>
              </a:r>
              <a:endParaRPr lang="en-US" dirty="0">
                <a:latin typeface="Times New Roman" pitchFamily="18" charset="0"/>
              </a:endParaRPr>
            </a:p>
          </p:txBody>
        </p:sp>
        <p:grpSp>
          <p:nvGrpSpPr>
            <p:cNvPr id="53258" name="Group 27"/>
            <p:cNvGrpSpPr>
              <a:grpSpLocks/>
            </p:cNvGrpSpPr>
            <p:nvPr/>
          </p:nvGrpSpPr>
          <p:grpSpPr bwMode="auto">
            <a:xfrm>
              <a:off x="0" y="2468"/>
              <a:ext cx="3186" cy="1109"/>
              <a:chOff x="0" y="2468"/>
              <a:chExt cx="3186" cy="1109"/>
            </a:xfrm>
          </p:grpSpPr>
          <p:grpSp>
            <p:nvGrpSpPr>
              <p:cNvPr id="53260" name="Group 28"/>
              <p:cNvGrpSpPr>
                <a:grpSpLocks/>
              </p:cNvGrpSpPr>
              <p:nvPr/>
            </p:nvGrpSpPr>
            <p:grpSpPr bwMode="auto">
              <a:xfrm>
                <a:off x="1529" y="2687"/>
                <a:ext cx="534" cy="501"/>
                <a:chOff x="3570" y="3063"/>
                <a:chExt cx="534" cy="501"/>
              </a:xfrm>
            </p:grpSpPr>
            <p:sp>
              <p:nvSpPr>
                <p:cNvPr id="53269" name="Oval 29"/>
                <p:cNvSpPr>
                  <a:spLocks noChangeArrowheads="1"/>
                </p:cNvSpPr>
                <p:nvPr/>
              </p:nvSpPr>
              <p:spPr bwMode="auto">
                <a:xfrm>
                  <a:off x="3570" y="3063"/>
                  <a:ext cx="534" cy="501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7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597" y="3085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sz="1400">
                      <a:latin typeface="Arial" pitchFamily="34" charset="0"/>
                    </a:rPr>
                    <a:t>Wait for </a:t>
                  </a:r>
                </a:p>
                <a:p>
                  <a:r>
                    <a:rPr lang="en-US" sz="1400">
                      <a:latin typeface="Arial" pitchFamily="34" charset="0"/>
                    </a:rPr>
                    <a:t>0 from below</a:t>
                  </a:r>
                  <a:endParaRPr lang="en-US" sz="14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53261" name="Freeform 31"/>
              <p:cNvSpPr>
                <a:spLocks/>
              </p:cNvSpPr>
              <p:nvPr/>
            </p:nvSpPr>
            <p:spPr bwMode="auto">
              <a:xfrm>
                <a:off x="1925" y="2618"/>
                <a:ext cx="520" cy="117"/>
              </a:xfrm>
              <a:custGeom>
                <a:avLst/>
                <a:gdLst>
                  <a:gd name="T0" fmla="*/ 0 w 520"/>
                  <a:gd name="T1" fmla="*/ 117 h 117"/>
                  <a:gd name="T2" fmla="*/ 520 w 520"/>
                  <a:gd name="T3" fmla="*/ 17 h 11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20" h="117">
                    <a:moveTo>
                      <a:pt x="0" y="117"/>
                    </a:moveTo>
                    <a:cubicBezTo>
                      <a:pt x="136" y="17"/>
                      <a:pt x="276" y="0"/>
                      <a:pt x="520" y="17"/>
                    </a:cubicBez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3" name="Line 33"/>
              <p:cNvSpPr>
                <a:spLocks noChangeShapeType="1"/>
              </p:cNvSpPr>
              <p:nvPr/>
            </p:nvSpPr>
            <p:spPr bwMode="auto">
              <a:xfrm>
                <a:off x="1919" y="3577"/>
                <a:ext cx="120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4" name="Freeform 34"/>
              <p:cNvSpPr>
                <a:spLocks/>
              </p:cNvSpPr>
              <p:nvPr/>
            </p:nvSpPr>
            <p:spPr bwMode="auto">
              <a:xfrm flipH="1">
                <a:off x="1237" y="2468"/>
                <a:ext cx="309" cy="856"/>
              </a:xfrm>
              <a:custGeom>
                <a:avLst/>
                <a:gdLst>
                  <a:gd name="T0" fmla="*/ 2 w 619"/>
                  <a:gd name="T1" fmla="*/ 56 h 1815"/>
                  <a:gd name="T2" fmla="*/ 0 w 619"/>
                  <a:gd name="T3" fmla="*/ 38 h 18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19" h="1815">
                    <a:moveTo>
                      <a:pt x="39" y="1136"/>
                    </a:moveTo>
                    <a:cubicBezTo>
                      <a:pt x="619" y="1815"/>
                      <a:pt x="484" y="0"/>
                      <a:pt x="0" y="773"/>
                    </a:cubicBez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5" name="Line 35"/>
              <p:cNvSpPr>
                <a:spLocks noChangeShapeType="1"/>
              </p:cNvSpPr>
              <p:nvPr/>
            </p:nvSpPr>
            <p:spPr bwMode="auto">
              <a:xfrm>
                <a:off x="57" y="3036"/>
                <a:ext cx="121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6" name="Text Box 36"/>
              <p:cNvSpPr txBox="1">
                <a:spLocks noChangeArrowheads="1"/>
              </p:cNvSpPr>
              <p:nvPr/>
            </p:nvSpPr>
            <p:spPr bwMode="auto">
              <a:xfrm>
                <a:off x="6" y="2516"/>
                <a:ext cx="1487" cy="4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en-US" dirty="0" err="1">
                    <a:latin typeface="Arial" pitchFamily="34" charset="0"/>
                  </a:rPr>
                  <a:t>rdt_rcv</a:t>
                </a:r>
                <a:r>
                  <a:rPr lang="en-US" dirty="0">
                    <a:latin typeface="Arial" pitchFamily="34" charset="0"/>
                  </a:rPr>
                  <a:t>(</a:t>
                </a:r>
                <a:r>
                  <a:rPr lang="en-US" dirty="0" err="1">
                    <a:latin typeface="Arial" pitchFamily="34" charset="0"/>
                  </a:rPr>
                  <a:t>rcvpkt</a:t>
                </a:r>
                <a:r>
                  <a:rPr lang="en-US" dirty="0">
                    <a:latin typeface="Arial" pitchFamily="34" charset="0"/>
                  </a:rPr>
                  <a:t>) &amp;&amp; </a:t>
                </a:r>
              </a:p>
              <a:p>
                <a:pPr algn="l"/>
                <a:r>
                  <a:rPr lang="en-US" dirty="0">
                    <a:latin typeface="Arial" pitchFamily="34" charset="0"/>
                  </a:rPr>
                  <a:t>   (corrupt(</a:t>
                </a:r>
                <a:r>
                  <a:rPr lang="en-US" dirty="0" err="1">
                    <a:latin typeface="Arial" pitchFamily="34" charset="0"/>
                  </a:rPr>
                  <a:t>rcvpkt</a:t>
                </a:r>
                <a:r>
                  <a:rPr lang="en-US" dirty="0">
                    <a:latin typeface="Arial" pitchFamily="34" charset="0"/>
                  </a:rPr>
                  <a:t>) ||</a:t>
                </a:r>
              </a:p>
              <a:p>
                <a:pPr algn="l"/>
                <a:r>
                  <a:rPr lang="en-US" dirty="0">
                    <a:latin typeface="Arial" pitchFamily="34" charset="0"/>
                  </a:rPr>
                  <a:t>     </a:t>
                </a:r>
                <a:r>
                  <a:rPr lang="en-US" b="1" dirty="0">
                    <a:solidFill>
                      <a:srgbClr val="FF0000"/>
                    </a:solidFill>
                    <a:latin typeface="Arial" pitchFamily="34" charset="0"/>
                  </a:rPr>
                  <a:t>has_seq1(</a:t>
                </a:r>
                <a:r>
                  <a:rPr lang="en-US" b="1" dirty="0" err="1">
                    <a:solidFill>
                      <a:srgbClr val="FF0000"/>
                    </a:solidFill>
                    <a:latin typeface="Arial" pitchFamily="34" charset="0"/>
                  </a:rPr>
                  <a:t>rcvpkt</a:t>
                </a:r>
                <a:r>
                  <a:rPr lang="en-US" b="1" dirty="0">
                    <a:solidFill>
                      <a:srgbClr val="FF0000"/>
                    </a:solidFill>
                    <a:latin typeface="Arial" pitchFamily="34" charset="0"/>
                  </a:rPr>
                  <a:t>))</a:t>
                </a:r>
                <a:endParaRPr lang="en-US" b="1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267" name="Text Box 37"/>
              <p:cNvSpPr txBox="1">
                <a:spLocks noChangeArrowheads="1"/>
              </p:cNvSpPr>
              <p:nvPr/>
            </p:nvSpPr>
            <p:spPr bwMode="auto">
              <a:xfrm>
                <a:off x="0" y="3096"/>
                <a:ext cx="1799" cy="2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r>
                  <a:rPr lang="en-US" b="1" dirty="0" err="1" smtClean="0">
                    <a:solidFill>
                      <a:srgbClr val="FF0000"/>
                    </a:solidFill>
                    <a:latin typeface="Arial" pitchFamily="34" charset="0"/>
                  </a:rPr>
                  <a:t>sndpkt</a:t>
                </a:r>
                <a:r>
                  <a:rPr lang="en-US" b="1" dirty="0" smtClean="0">
                    <a:solidFill>
                      <a:srgbClr val="FF0000"/>
                    </a:solidFill>
                    <a:latin typeface="Arial" pitchFamily="34" charset="0"/>
                  </a:rPr>
                  <a:t> =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Arial" pitchFamily="34" charset="0"/>
                  </a:rPr>
                  <a:t>make_pkt</a:t>
                </a:r>
                <a:r>
                  <a:rPr lang="en-US" b="1" dirty="0" smtClean="0">
                    <a:solidFill>
                      <a:srgbClr val="FF0000"/>
                    </a:solidFill>
                    <a:latin typeface="Arial" pitchFamily="34" charset="0"/>
                  </a:rPr>
                  <a:t>(ACK1,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Arial" pitchFamily="34" charset="0"/>
                  </a:rPr>
                  <a:t>chksum</a:t>
                </a:r>
                <a:r>
                  <a:rPr lang="en-US" b="1" dirty="0" smtClean="0">
                    <a:solidFill>
                      <a:srgbClr val="FF0000"/>
                    </a:solidFill>
                    <a:latin typeface="Arial" pitchFamily="34" charset="0"/>
                  </a:rPr>
                  <a:t>)</a:t>
                </a:r>
              </a:p>
              <a:p>
                <a:pPr algn="l"/>
                <a:r>
                  <a:rPr lang="en-US" b="1" dirty="0" err="1" smtClean="0">
                    <a:solidFill>
                      <a:srgbClr val="FF0000"/>
                    </a:solidFill>
                    <a:latin typeface="Arial" pitchFamily="34" charset="0"/>
                  </a:rPr>
                  <a:t>udt_send</a:t>
                </a:r>
                <a:r>
                  <a:rPr lang="en-US" b="1" dirty="0" smtClean="0">
                    <a:solidFill>
                      <a:srgbClr val="FF0000"/>
                    </a:solidFill>
                    <a:latin typeface="Arial" pitchFamily="34" charset="0"/>
                  </a:rPr>
                  <a:t>(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Arial" pitchFamily="34" charset="0"/>
                  </a:rPr>
                  <a:t>sndpkt</a:t>
                </a:r>
                <a:r>
                  <a:rPr lang="en-US" b="1" dirty="0">
                    <a:solidFill>
                      <a:srgbClr val="FF0000"/>
                    </a:solidFill>
                    <a:latin typeface="Arial" pitchFamily="34" charset="0"/>
                  </a:rPr>
                  <a:t>)</a:t>
                </a:r>
                <a:endParaRPr lang="en-US" b="1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09" name="Text Box 38"/>
              <p:cNvSpPr txBox="1">
                <a:spLocks noChangeArrowheads="1"/>
              </p:cNvSpPr>
              <p:nvPr/>
            </p:nvSpPr>
            <p:spPr bwMode="auto">
              <a:xfrm>
                <a:off x="2166" y="2709"/>
                <a:ext cx="1020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prstDash val="dash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000" smtClean="0">
                    <a:solidFill>
                      <a:srgbClr val="000099"/>
                    </a:solidFill>
                  </a:rPr>
                  <a:t>receiver FSM</a:t>
                </a:r>
              </a:p>
              <a:p>
                <a:pPr>
                  <a:defRPr/>
                </a:pPr>
                <a:r>
                  <a:rPr lang="en-US" sz="2000" smtClean="0">
                    <a:solidFill>
                      <a:srgbClr val="000099"/>
                    </a:solidFill>
                  </a:rPr>
                  <a:t>fragment</a:t>
                </a:r>
              </a:p>
            </p:txBody>
          </p:sp>
        </p:grpSp>
        <p:sp>
          <p:nvSpPr>
            <p:cNvPr id="37900" name="Text Box 39"/>
            <p:cNvSpPr txBox="1">
              <a:spLocks noChangeArrowheads="1"/>
            </p:cNvSpPr>
            <p:nvPr/>
          </p:nvSpPr>
          <p:spPr bwMode="auto">
            <a:xfrm>
              <a:off x="4318" y="2585"/>
              <a:ext cx="23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latin typeface="Symbol" pitchFamily="18" charset="2"/>
                </a:rPr>
                <a:t>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389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02AEF298-10AF-4960-9298-306C1DB61791}" type="slidenum">
              <a:rPr lang="en-US"/>
              <a:pPr/>
              <a:t>4</a:t>
            </a:fld>
            <a:endParaRPr 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19075"/>
            <a:ext cx="7772400" cy="963613"/>
          </a:xfrm>
        </p:spPr>
        <p:txBody>
          <a:bodyPr/>
          <a:lstStyle/>
          <a:p>
            <a:r>
              <a:rPr lang="en-US" sz="3600" smtClean="0"/>
              <a:t>rdt3.0: channels with errors </a:t>
            </a:r>
            <a:r>
              <a:rPr lang="en-US" sz="3600" i="1" smtClean="0"/>
              <a:t>and</a:t>
            </a:r>
            <a:r>
              <a:rPr lang="en-US" sz="3600" smtClean="0"/>
              <a:t> loss</a:t>
            </a:r>
            <a:endParaRPr lang="en-US" smtClean="0"/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u="sng" smtClean="0">
                <a:solidFill>
                  <a:srgbClr val="CC0000"/>
                </a:solidFill>
              </a:rPr>
              <a:t>new assumption:</a:t>
            </a:r>
            <a:r>
              <a:rPr lang="en-US" smtClean="0"/>
              <a:t> underlying channel can also lose packets (data, ACKs)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checksum, seq. #, ACKs, retransmissions will be of help … but not enough</a:t>
            </a:r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9575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u="sng" smtClean="0">
                <a:solidFill>
                  <a:srgbClr val="CC0000"/>
                </a:solidFill>
              </a:rPr>
              <a:t>approach:</a:t>
            </a:r>
            <a:r>
              <a:rPr lang="en-US" smtClean="0"/>
              <a:t> sender waits </a:t>
            </a:r>
            <a:r>
              <a:rPr lang="ja-JP" altLang="en-US" smtClean="0"/>
              <a:t>“</a:t>
            </a:r>
            <a:r>
              <a:rPr lang="en-US" altLang="ja-JP" smtClean="0"/>
              <a:t>reasonable</a:t>
            </a:r>
            <a:r>
              <a:rPr lang="ja-JP" altLang="en-US" smtClean="0"/>
              <a:t>”</a:t>
            </a:r>
            <a:r>
              <a:rPr lang="en-US" altLang="ja-JP" smtClean="0"/>
              <a:t> amount of time for ACK 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retransmits if no ACK received in this time</a:t>
            </a:r>
          </a:p>
          <a:p>
            <a:pPr>
              <a:lnSpc>
                <a:spcPct val="70000"/>
              </a:lnSpc>
            </a:pPr>
            <a:r>
              <a:rPr lang="en-US" sz="2400" smtClean="0"/>
              <a:t>if pkt (or ACK) just delayed (not lost):</a:t>
            </a:r>
          </a:p>
          <a:p>
            <a:pPr lvl="1"/>
            <a:r>
              <a:rPr lang="en-US" smtClean="0"/>
              <a:t>retransmission will be  duplicate, but seq. #</a:t>
            </a:r>
            <a:r>
              <a:rPr lang="ja-JP" altLang="en-US" smtClean="0"/>
              <a:t>’</a:t>
            </a:r>
            <a:r>
              <a:rPr lang="en-US" altLang="ja-JP" smtClean="0"/>
              <a:t>s already handles this</a:t>
            </a:r>
            <a:endParaRPr lang="en-US" altLang="ja-JP" sz="2000" smtClean="0"/>
          </a:p>
          <a:p>
            <a:pPr lvl="1"/>
            <a:r>
              <a:rPr lang="en-US" smtClean="0"/>
              <a:t>receiver must specify seq # of pkt being ACKed</a:t>
            </a:r>
            <a:endParaRPr lang="en-US" sz="2000" smtClean="0"/>
          </a:p>
          <a:p>
            <a:pPr>
              <a:lnSpc>
                <a:spcPct val="70000"/>
              </a:lnSpc>
            </a:pPr>
            <a:r>
              <a:rPr lang="en-US" sz="2400" smtClean="0"/>
              <a:t>requires countdown timer</a:t>
            </a:r>
          </a:p>
        </p:txBody>
      </p:sp>
      <p:pic>
        <p:nvPicPr>
          <p:cNvPr id="54278" name="Picture 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025" y="879475"/>
            <a:ext cx="68564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399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9FD8E078-5115-4A39-8D53-33DC40A3AB25}" type="slidenum">
              <a:rPr lang="en-US"/>
              <a:pPr/>
              <a:t>5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242888"/>
            <a:ext cx="3560763" cy="893762"/>
          </a:xfrm>
        </p:spPr>
        <p:txBody>
          <a:bodyPr/>
          <a:lstStyle/>
          <a:p>
            <a:r>
              <a:rPr lang="en-US" sz="4000" smtClean="0"/>
              <a:t>rdt3.0 sender</a:t>
            </a:r>
            <a:endParaRPr lang="en-US" smtClean="0"/>
          </a:p>
        </p:txBody>
      </p:sp>
      <p:sp>
        <p:nvSpPr>
          <p:cNvPr id="55300" name="Text Box 3"/>
          <p:cNvSpPr txBox="1">
            <a:spLocks noChangeArrowheads="1"/>
          </p:cNvSpPr>
          <p:nvPr/>
        </p:nvSpPr>
        <p:spPr bwMode="auto">
          <a:xfrm>
            <a:off x="3019425" y="1384300"/>
            <a:ext cx="38608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 dirty="0" err="1">
                <a:latin typeface="Arial" pitchFamily="34" charset="0"/>
              </a:rPr>
              <a:t>sndpkt</a:t>
            </a:r>
            <a:r>
              <a:rPr lang="en-US" sz="1400" dirty="0">
                <a:latin typeface="Arial" pitchFamily="34" charset="0"/>
              </a:rPr>
              <a:t> = </a:t>
            </a:r>
            <a:r>
              <a:rPr lang="en-US" sz="1400" dirty="0" err="1">
                <a:latin typeface="Arial" pitchFamily="34" charset="0"/>
              </a:rPr>
              <a:t>make_pkt</a:t>
            </a:r>
            <a:r>
              <a:rPr lang="en-US" sz="1400" dirty="0">
                <a:latin typeface="Arial" pitchFamily="34" charset="0"/>
              </a:rPr>
              <a:t>(0, data, checksum)</a:t>
            </a:r>
          </a:p>
          <a:p>
            <a:pPr algn="l"/>
            <a:r>
              <a:rPr lang="en-US" sz="1400" dirty="0" err="1">
                <a:latin typeface="Arial" pitchFamily="34" charset="0"/>
              </a:rPr>
              <a:t>udt_send</a:t>
            </a:r>
            <a:r>
              <a:rPr lang="en-US" sz="1400" dirty="0">
                <a:latin typeface="Arial" pitchFamily="34" charset="0"/>
              </a:rPr>
              <a:t>(</a:t>
            </a:r>
            <a:r>
              <a:rPr lang="en-US" sz="1400" dirty="0" err="1">
                <a:latin typeface="Arial" pitchFamily="34" charset="0"/>
              </a:rPr>
              <a:t>sndpkt</a:t>
            </a:r>
            <a:r>
              <a:rPr lang="en-US" sz="1400" dirty="0">
                <a:latin typeface="Arial" pitchFamily="34" charset="0"/>
              </a:rPr>
              <a:t>)</a:t>
            </a:r>
          </a:p>
          <a:p>
            <a:pPr algn="l"/>
            <a:r>
              <a:rPr lang="en-US" sz="1400" dirty="0" err="1">
                <a:solidFill>
                  <a:srgbClr val="FF0000"/>
                </a:solidFill>
                <a:latin typeface="Arial" pitchFamily="34" charset="0"/>
              </a:rPr>
              <a:t>start_timer</a:t>
            </a:r>
            <a:endParaRPr lang="en-US" sz="1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5301" name="Text Box 4"/>
          <p:cNvSpPr txBox="1">
            <a:spLocks noChangeArrowheads="1"/>
          </p:cNvSpPr>
          <p:nvPr/>
        </p:nvSpPr>
        <p:spPr bwMode="auto">
          <a:xfrm>
            <a:off x="3060700" y="1090613"/>
            <a:ext cx="17240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rdt_send(data)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5302" name="Line 5"/>
          <p:cNvSpPr>
            <a:spLocks noChangeShapeType="1"/>
          </p:cNvSpPr>
          <p:nvPr/>
        </p:nvSpPr>
        <p:spPr bwMode="auto">
          <a:xfrm>
            <a:off x="3162300" y="14287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3" name="Line 6"/>
          <p:cNvSpPr>
            <a:spLocks noChangeShapeType="1"/>
          </p:cNvSpPr>
          <p:nvPr/>
        </p:nvSpPr>
        <p:spPr bwMode="auto">
          <a:xfrm>
            <a:off x="2749550" y="1544638"/>
            <a:ext cx="157163" cy="576262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55304" name="Group 7"/>
          <p:cNvGrpSpPr>
            <a:grpSpLocks/>
          </p:cNvGrpSpPr>
          <p:nvPr/>
        </p:nvGrpSpPr>
        <p:grpSpPr bwMode="auto">
          <a:xfrm>
            <a:off x="5360988" y="2090738"/>
            <a:ext cx="889000" cy="865187"/>
            <a:chOff x="445" y="1273"/>
            <a:chExt cx="560" cy="545"/>
          </a:xfrm>
        </p:grpSpPr>
        <p:sp>
          <p:nvSpPr>
            <p:cNvPr id="55352" name="Oval 8"/>
            <p:cNvSpPr>
              <a:spLocks noChangeArrowheads="1"/>
            </p:cNvSpPr>
            <p:nvPr/>
          </p:nvSpPr>
          <p:spPr bwMode="auto">
            <a:xfrm>
              <a:off x="445" y="1273"/>
              <a:ext cx="560" cy="54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53" name="Text Box 9"/>
            <p:cNvSpPr txBox="1">
              <a:spLocks noChangeArrowheads="1"/>
            </p:cNvSpPr>
            <p:nvPr/>
          </p:nvSpPr>
          <p:spPr bwMode="auto">
            <a:xfrm>
              <a:off x="499" y="1309"/>
              <a:ext cx="450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>
                  <a:latin typeface="Arial" pitchFamily="34" charset="0"/>
                </a:rPr>
                <a:t>Wait for ACK0</a:t>
              </a:r>
              <a:endParaRPr lang="en-US" sz="1400">
                <a:latin typeface="Times New Roman" pitchFamily="18" charset="0"/>
              </a:endParaRPr>
            </a:p>
          </p:txBody>
        </p:sp>
      </p:grpSp>
      <p:sp>
        <p:nvSpPr>
          <p:cNvPr id="55305" name="Freeform 10"/>
          <p:cNvSpPr>
            <a:spLocks/>
          </p:cNvSpPr>
          <p:nvPr/>
        </p:nvSpPr>
        <p:spPr bwMode="auto">
          <a:xfrm flipV="1">
            <a:off x="3384550" y="2071688"/>
            <a:ext cx="2090738" cy="163512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06" name="Freeform 11"/>
          <p:cNvSpPr>
            <a:spLocks/>
          </p:cNvSpPr>
          <p:nvPr/>
        </p:nvSpPr>
        <p:spPr bwMode="auto">
          <a:xfrm>
            <a:off x="6069013" y="1674813"/>
            <a:ext cx="871537" cy="666750"/>
          </a:xfrm>
          <a:custGeom>
            <a:avLst/>
            <a:gdLst>
              <a:gd name="T0" fmla="*/ 0 w 549"/>
              <a:gd name="T1" fmla="*/ 2147483647 h 420"/>
              <a:gd name="T2" fmla="*/ 2147483647 w 549"/>
              <a:gd name="T3" fmla="*/ 2147483647 h 4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49" h="420">
                <a:moveTo>
                  <a:pt x="0" y="306"/>
                </a:moveTo>
                <a:cubicBezTo>
                  <a:pt x="78" y="0"/>
                  <a:pt x="549" y="315"/>
                  <a:pt x="87" y="42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07" name="Text Box 12"/>
          <p:cNvSpPr txBox="1">
            <a:spLocks noChangeArrowheads="1"/>
          </p:cNvSpPr>
          <p:nvPr/>
        </p:nvSpPr>
        <p:spPr bwMode="auto">
          <a:xfrm>
            <a:off x="6481763" y="1196975"/>
            <a:ext cx="17049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rdt_rcv(rcvpkt) &amp;&amp;  </a:t>
            </a:r>
          </a:p>
          <a:p>
            <a:pPr algn="l"/>
            <a:r>
              <a:rPr lang="en-US" sz="1400">
                <a:latin typeface="Arial" pitchFamily="34" charset="0"/>
              </a:rPr>
              <a:t>( corrupt(rcvpkt) ||</a:t>
            </a:r>
          </a:p>
          <a:p>
            <a:pPr algn="l"/>
            <a:r>
              <a:rPr lang="en-US" sz="1400">
                <a:latin typeface="Arial" pitchFamily="34" charset="0"/>
              </a:rPr>
              <a:t>isACK(rcvpkt,1) 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5308" name="Line 13"/>
          <p:cNvSpPr>
            <a:spLocks noChangeShapeType="1"/>
          </p:cNvSpPr>
          <p:nvPr/>
        </p:nvSpPr>
        <p:spPr bwMode="auto">
          <a:xfrm>
            <a:off x="6691313" y="1898650"/>
            <a:ext cx="13509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5309" name="Group 14"/>
          <p:cNvGrpSpPr>
            <a:grpSpLocks/>
          </p:cNvGrpSpPr>
          <p:nvPr/>
        </p:nvGrpSpPr>
        <p:grpSpPr bwMode="auto">
          <a:xfrm>
            <a:off x="5453063" y="4005263"/>
            <a:ext cx="1189037" cy="850900"/>
            <a:chOff x="4090" y="3230"/>
            <a:chExt cx="749" cy="536"/>
          </a:xfrm>
        </p:grpSpPr>
        <p:sp>
          <p:nvSpPr>
            <p:cNvPr id="55350" name="Oval 15"/>
            <p:cNvSpPr>
              <a:spLocks noChangeArrowheads="1"/>
            </p:cNvSpPr>
            <p:nvPr/>
          </p:nvSpPr>
          <p:spPr bwMode="auto">
            <a:xfrm>
              <a:off x="4159" y="3230"/>
              <a:ext cx="595" cy="53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51" name="Text Box 16"/>
            <p:cNvSpPr txBox="1">
              <a:spLocks noChangeArrowheads="1"/>
            </p:cNvSpPr>
            <p:nvPr/>
          </p:nvSpPr>
          <p:spPr bwMode="auto">
            <a:xfrm>
              <a:off x="4090" y="3270"/>
              <a:ext cx="749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>
                  <a:latin typeface="Arial" pitchFamily="34" charset="0"/>
                </a:rPr>
                <a:t>Wait for </a:t>
              </a:r>
            </a:p>
            <a:p>
              <a:r>
                <a:rPr lang="en-US" sz="1400">
                  <a:latin typeface="Arial" pitchFamily="34" charset="0"/>
                </a:rPr>
                <a:t>call 1 from above</a:t>
              </a:r>
              <a:endParaRPr lang="en-US" sz="1400">
                <a:latin typeface="Times New Roman" pitchFamily="18" charset="0"/>
              </a:endParaRPr>
            </a:p>
          </p:txBody>
        </p:sp>
      </p:grpSp>
      <p:sp>
        <p:nvSpPr>
          <p:cNvPr id="55310" name="Freeform 17"/>
          <p:cNvSpPr>
            <a:spLocks/>
          </p:cNvSpPr>
          <p:nvPr/>
        </p:nvSpPr>
        <p:spPr bwMode="auto">
          <a:xfrm rot="16200000" flipV="1">
            <a:off x="2140744" y="3402806"/>
            <a:ext cx="1254125" cy="150813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11" name="Freeform 18"/>
          <p:cNvSpPr>
            <a:spLocks/>
          </p:cNvSpPr>
          <p:nvPr/>
        </p:nvSpPr>
        <p:spPr bwMode="auto">
          <a:xfrm>
            <a:off x="3370263" y="4738688"/>
            <a:ext cx="2312987" cy="274637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12" name="Freeform 19"/>
          <p:cNvSpPr>
            <a:spLocks/>
          </p:cNvSpPr>
          <p:nvPr/>
        </p:nvSpPr>
        <p:spPr bwMode="auto">
          <a:xfrm rot="5400000" flipH="1" flipV="1">
            <a:off x="5611019" y="3328194"/>
            <a:ext cx="1184275" cy="166687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13" name="Text Box 20"/>
          <p:cNvSpPr txBox="1">
            <a:spLocks noChangeArrowheads="1"/>
          </p:cNvSpPr>
          <p:nvPr/>
        </p:nvSpPr>
        <p:spPr bwMode="auto">
          <a:xfrm>
            <a:off x="3316288" y="5224463"/>
            <a:ext cx="34448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 dirty="0" err="1">
                <a:latin typeface="Arial" pitchFamily="34" charset="0"/>
              </a:rPr>
              <a:t>sndpkt</a:t>
            </a:r>
            <a:r>
              <a:rPr lang="en-US" sz="1400" dirty="0">
                <a:latin typeface="Arial" pitchFamily="34" charset="0"/>
              </a:rPr>
              <a:t> = </a:t>
            </a:r>
            <a:r>
              <a:rPr lang="en-US" sz="1400" dirty="0" err="1">
                <a:latin typeface="Arial" pitchFamily="34" charset="0"/>
              </a:rPr>
              <a:t>make_pkt</a:t>
            </a:r>
            <a:r>
              <a:rPr lang="en-US" sz="1400" dirty="0">
                <a:latin typeface="Arial" pitchFamily="34" charset="0"/>
              </a:rPr>
              <a:t>(1, data, checksum)</a:t>
            </a:r>
          </a:p>
          <a:p>
            <a:pPr algn="l"/>
            <a:r>
              <a:rPr lang="en-US" sz="1400" dirty="0" err="1">
                <a:latin typeface="Arial" pitchFamily="34" charset="0"/>
              </a:rPr>
              <a:t>udt_send</a:t>
            </a:r>
            <a:r>
              <a:rPr lang="en-US" sz="1400" dirty="0">
                <a:latin typeface="Arial" pitchFamily="34" charset="0"/>
              </a:rPr>
              <a:t>(</a:t>
            </a:r>
            <a:r>
              <a:rPr lang="en-US" sz="1400" dirty="0" err="1">
                <a:latin typeface="Arial" pitchFamily="34" charset="0"/>
              </a:rPr>
              <a:t>sndpkt</a:t>
            </a:r>
            <a:r>
              <a:rPr lang="en-US" sz="1400" dirty="0">
                <a:latin typeface="Arial" pitchFamily="34" charset="0"/>
              </a:rPr>
              <a:t>)</a:t>
            </a:r>
          </a:p>
          <a:p>
            <a:pPr algn="l"/>
            <a:r>
              <a:rPr lang="en-US" sz="1400" dirty="0" err="1">
                <a:solidFill>
                  <a:srgbClr val="FF0000"/>
                </a:solidFill>
                <a:latin typeface="Arial" pitchFamily="34" charset="0"/>
              </a:rPr>
              <a:t>start_timer</a:t>
            </a:r>
            <a:endParaRPr lang="en-US" sz="1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5314" name="Text Box 21"/>
          <p:cNvSpPr txBox="1">
            <a:spLocks noChangeArrowheads="1"/>
          </p:cNvSpPr>
          <p:nvPr/>
        </p:nvSpPr>
        <p:spPr bwMode="auto">
          <a:xfrm>
            <a:off x="3316288" y="4941888"/>
            <a:ext cx="17240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rdt_send(data)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5315" name="Line 22"/>
          <p:cNvSpPr>
            <a:spLocks noChangeShapeType="1"/>
          </p:cNvSpPr>
          <p:nvPr/>
        </p:nvSpPr>
        <p:spPr bwMode="auto">
          <a:xfrm>
            <a:off x="3435350" y="5253038"/>
            <a:ext cx="259873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6" name="Text Box 23"/>
          <p:cNvSpPr txBox="1">
            <a:spLocks noChangeArrowheads="1"/>
          </p:cNvSpPr>
          <p:nvPr/>
        </p:nvSpPr>
        <p:spPr bwMode="auto">
          <a:xfrm>
            <a:off x="6280150" y="3106738"/>
            <a:ext cx="21494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rdt_rcv(rcvpkt)   </a:t>
            </a:r>
          </a:p>
          <a:p>
            <a:pPr algn="l"/>
            <a:r>
              <a:rPr lang="en-US" sz="1400">
                <a:latin typeface="Arial" pitchFamily="34" charset="0"/>
              </a:rPr>
              <a:t>&amp;&amp; notcorrupt(rcvpkt) </a:t>
            </a:r>
          </a:p>
          <a:p>
            <a:pPr algn="l"/>
            <a:r>
              <a:rPr lang="en-US" sz="1400">
                <a:latin typeface="Arial" pitchFamily="34" charset="0"/>
              </a:rPr>
              <a:t>&amp;&amp; isACK(rcvpkt,0)</a:t>
            </a:r>
            <a:r>
              <a:rPr lang="en-US" sz="1000">
                <a:latin typeface="Arial" pitchFamily="34" charset="0"/>
              </a:rPr>
              <a:t>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5317" name="Line 24"/>
          <p:cNvSpPr>
            <a:spLocks noChangeShapeType="1"/>
          </p:cNvSpPr>
          <p:nvPr/>
        </p:nvSpPr>
        <p:spPr bwMode="auto">
          <a:xfrm>
            <a:off x="6396038" y="3817938"/>
            <a:ext cx="14192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8" name="Text Box 25"/>
          <p:cNvSpPr txBox="1">
            <a:spLocks noChangeArrowheads="1"/>
          </p:cNvSpPr>
          <p:nvPr/>
        </p:nvSpPr>
        <p:spPr bwMode="auto">
          <a:xfrm>
            <a:off x="1290638" y="5062538"/>
            <a:ext cx="16224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rdt_rcv(rcvpkt) &amp;&amp;  </a:t>
            </a:r>
          </a:p>
          <a:p>
            <a:pPr algn="l"/>
            <a:r>
              <a:rPr lang="en-US" sz="1400">
                <a:latin typeface="Arial" pitchFamily="34" charset="0"/>
              </a:rPr>
              <a:t>( corrupt(rcvpkt) ||</a:t>
            </a:r>
          </a:p>
          <a:p>
            <a:pPr algn="l"/>
            <a:r>
              <a:rPr lang="en-US" sz="1400">
                <a:latin typeface="Arial" pitchFamily="34" charset="0"/>
              </a:rPr>
              <a:t>isACK(rcvpkt,0) 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5319" name="Line 26"/>
          <p:cNvSpPr>
            <a:spLocks noChangeShapeType="1"/>
          </p:cNvSpPr>
          <p:nvPr/>
        </p:nvSpPr>
        <p:spPr bwMode="auto">
          <a:xfrm>
            <a:off x="1393825" y="5788025"/>
            <a:ext cx="12541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20" name="Text Box 27"/>
          <p:cNvSpPr txBox="1">
            <a:spLocks noChangeArrowheads="1"/>
          </p:cNvSpPr>
          <p:nvPr/>
        </p:nvSpPr>
        <p:spPr bwMode="auto">
          <a:xfrm>
            <a:off x="908050" y="2865438"/>
            <a:ext cx="191293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rdt_rcv(rcvpkt)   </a:t>
            </a:r>
          </a:p>
          <a:p>
            <a:pPr algn="l"/>
            <a:r>
              <a:rPr lang="en-US" sz="1400">
                <a:latin typeface="Arial" pitchFamily="34" charset="0"/>
              </a:rPr>
              <a:t>&amp;&amp; notcorrupt(rcvpkt) </a:t>
            </a:r>
          </a:p>
          <a:p>
            <a:pPr algn="l"/>
            <a:r>
              <a:rPr lang="en-US" sz="1400">
                <a:latin typeface="Arial" pitchFamily="34" charset="0"/>
              </a:rPr>
              <a:t>&amp;&amp; isACK(rcvpkt,1)</a:t>
            </a:r>
            <a:r>
              <a:rPr lang="en-US" sz="1000">
                <a:latin typeface="Arial" pitchFamily="34" charset="0"/>
              </a:rPr>
              <a:t>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5321" name="Line 28"/>
          <p:cNvSpPr>
            <a:spLocks noChangeShapeType="1"/>
          </p:cNvSpPr>
          <p:nvPr/>
        </p:nvSpPr>
        <p:spPr bwMode="auto">
          <a:xfrm>
            <a:off x="1035050" y="3605213"/>
            <a:ext cx="15176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22" name="Text Box 29"/>
          <p:cNvSpPr txBox="1">
            <a:spLocks noChangeArrowheads="1"/>
          </p:cNvSpPr>
          <p:nvPr/>
        </p:nvSpPr>
        <p:spPr bwMode="auto">
          <a:xfrm>
            <a:off x="6300788" y="3798888"/>
            <a:ext cx="15144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 dirty="0" err="1">
                <a:solidFill>
                  <a:srgbClr val="FF0000"/>
                </a:solidFill>
                <a:latin typeface="Arial" pitchFamily="34" charset="0"/>
              </a:rPr>
              <a:t>stop_timer</a:t>
            </a:r>
            <a:endParaRPr lang="en-US" sz="1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5323" name="Text Box 30"/>
          <p:cNvSpPr txBox="1">
            <a:spLocks noChangeArrowheads="1"/>
          </p:cNvSpPr>
          <p:nvPr/>
        </p:nvSpPr>
        <p:spPr bwMode="auto">
          <a:xfrm>
            <a:off x="900113" y="3578225"/>
            <a:ext cx="1514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 dirty="0" err="1">
                <a:solidFill>
                  <a:srgbClr val="FF0000"/>
                </a:solidFill>
                <a:latin typeface="Arial" pitchFamily="34" charset="0"/>
              </a:rPr>
              <a:t>stop_timer</a:t>
            </a:r>
            <a:endParaRPr lang="en-US" sz="1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5324" name="Freeform 31"/>
          <p:cNvSpPr>
            <a:spLocks/>
          </p:cNvSpPr>
          <p:nvPr/>
        </p:nvSpPr>
        <p:spPr bwMode="auto">
          <a:xfrm>
            <a:off x="6238875" y="2338388"/>
            <a:ext cx="461963" cy="682625"/>
          </a:xfrm>
          <a:custGeom>
            <a:avLst/>
            <a:gdLst>
              <a:gd name="T0" fmla="*/ 0 w 291"/>
              <a:gd name="T1" fmla="*/ 2147483647 h 430"/>
              <a:gd name="T2" fmla="*/ 2147483647 w 291"/>
              <a:gd name="T3" fmla="*/ 2147483647 h 43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91" h="430">
                <a:moveTo>
                  <a:pt x="0" y="120"/>
                </a:moveTo>
                <a:cubicBezTo>
                  <a:pt x="291" y="0"/>
                  <a:pt x="259" y="430"/>
                  <a:pt x="15" y="25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25" name="Text Box 32"/>
          <p:cNvSpPr txBox="1">
            <a:spLocks noChangeArrowheads="1"/>
          </p:cNvSpPr>
          <p:nvPr/>
        </p:nvSpPr>
        <p:spPr bwMode="auto">
          <a:xfrm>
            <a:off x="6570663" y="2516188"/>
            <a:ext cx="21161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 dirty="0" err="1">
                <a:latin typeface="Arial" pitchFamily="34" charset="0"/>
              </a:rPr>
              <a:t>udt_send</a:t>
            </a:r>
            <a:r>
              <a:rPr lang="en-US" sz="1400" dirty="0">
                <a:latin typeface="Arial" pitchFamily="34" charset="0"/>
              </a:rPr>
              <a:t>(</a:t>
            </a:r>
            <a:r>
              <a:rPr lang="en-US" sz="1400" dirty="0" err="1">
                <a:latin typeface="Arial" pitchFamily="34" charset="0"/>
              </a:rPr>
              <a:t>sndpkt</a:t>
            </a:r>
            <a:r>
              <a:rPr lang="en-US" sz="1400" dirty="0">
                <a:latin typeface="Arial" pitchFamily="34" charset="0"/>
              </a:rPr>
              <a:t>)</a:t>
            </a:r>
          </a:p>
          <a:p>
            <a:pPr algn="l"/>
            <a:r>
              <a:rPr lang="en-US" sz="1400" dirty="0" err="1">
                <a:solidFill>
                  <a:srgbClr val="FF0000"/>
                </a:solidFill>
                <a:latin typeface="Arial" pitchFamily="34" charset="0"/>
              </a:rPr>
              <a:t>start_timer</a:t>
            </a:r>
            <a:endParaRPr lang="en-US" sz="1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5326" name="Text Box 33"/>
          <p:cNvSpPr txBox="1">
            <a:spLocks noChangeArrowheads="1"/>
          </p:cNvSpPr>
          <p:nvPr/>
        </p:nvSpPr>
        <p:spPr bwMode="auto">
          <a:xfrm>
            <a:off x="6592888" y="2279650"/>
            <a:ext cx="11144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 dirty="0">
                <a:solidFill>
                  <a:srgbClr val="FF0000"/>
                </a:solidFill>
                <a:latin typeface="Arial" pitchFamily="34" charset="0"/>
              </a:rPr>
              <a:t>timeout</a:t>
            </a:r>
            <a:endParaRPr lang="en-US" sz="1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5327" name="Line 34"/>
          <p:cNvSpPr>
            <a:spLocks noChangeShapeType="1"/>
          </p:cNvSpPr>
          <p:nvPr/>
        </p:nvSpPr>
        <p:spPr bwMode="auto">
          <a:xfrm>
            <a:off x="6681788" y="25336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28" name="Freeform 35"/>
          <p:cNvSpPr>
            <a:spLocks/>
          </p:cNvSpPr>
          <p:nvPr/>
        </p:nvSpPr>
        <p:spPr bwMode="auto">
          <a:xfrm>
            <a:off x="2230438" y="4702175"/>
            <a:ext cx="692150" cy="631825"/>
          </a:xfrm>
          <a:custGeom>
            <a:avLst/>
            <a:gdLst>
              <a:gd name="T0" fmla="*/ 2147483647 w 436"/>
              <a:gd name="T1" fmla="*/ 2147483647 h 398"/>
              <a:gd name="T2" fmla="*/ 2147483647 w 436"/>
              <a:gd name="T3" fmla="*/ 0 h 39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36" h="398">
                <a:moveTo>
                  <a:pt x="436" y="101"/>
                </a:moveTo>
                <a:cubicBezTo>
                  <a:pt x="367" y="398"/>
                  <a:pt x="0" y="31"/>
                  <a:pt x="300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29" name="Freeform 36"/>
          <p:cNvSpPr>
            <a:spLocks/>
          </p:cNvSpPr>
          <p:nvPr/>
        </p:nvSpPr>
        <p:spPr bwMode="auto">
          <a:xfrm>
            <a:off x="2030413" y="4413250"/>
            <a:ext cx="571500" cy="420688"/>
          </a:xfrm>
          <a:custGeom>
            <a:avLst/>
            <a:gdLst>
              <a:gd name="T0" fmla="*/ 2147483647 w 900"/>
              <a:gd name="T1" fmla="*/ 2147483647 h 662"/>
              <a:gd name="T2" fmla="*/ 2147483647 w 900"/>
              <a:gd name="T3" fmla="*/ 2147483647 h 66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00" h="662">
                <a:moveTo>
                  <a:pt x="900" y="360"/>
                </a:moveTo>
                <a:cubicBezTo>
                  <a:pt x="171" y="662"/>
                  <a:pt x="0" y="0"/>
                  <a:pt x="825" y="1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30" name="Text Box 37"/>
          <p:cNvSpPr txBox="1">
            <a:spLocks noChangeArrowheads="1"/>
          </p:cNvSpPr>
          <p:nvPr/>
        </p:nvSpPr>
        <p:spPr bwMode="auto">
          <a:xfrm>
            <a:off x="628650" y="4460875"/>
            <a:ext cx="182403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 dirty="0" err="1">
                <a:latin typeface="Arial" pitchFamily="34" charset="0"/>
              </a:rPr>
              <a:t>udt_send</a:t>
            </a:r>
            <a:r>
              <a:rPr lang="en-US" sz="1400" dirty="0">
                <a:latin typeface="Arial" pitchFamily="34" charset="0"/>
              </a:rPr>
              <a:t>(</a:t>
            </a:r>
            <a:r>
              <a:rPr lang="en-US" sz="1400" dirty="0" err="1">
                <a:latin typeface="Arial" pitchFamily="34" charset="0"/>
              </a:rPr>
              <a:t>sndpkt</a:t>
            </a:r>
            <a:r>
              <a:rPr lang="en-US" sz="1400" dirty="0">
                <a:latin typeface="Arial" pitchFamily="34" charset="0"/>
              </a:rPr>
              <a:t>)</a:t>
            </a:r>
          </a:p>
          <a:p>
            <a:pPr algn="l"/>
            <a:r>
              <a:rPr lang="en-US" sz="1400" dirty="0" err="1">
                <a:solidFill>
                  <a:srgbClr val="FF0000"/>
                </a:solidFill>
                <a:latin typeface="Arial" pitchFamily="34" charset="0"/>
              </a:rPr>
              <a:t>start_timer</a:t>
            </a:r>
            <a:endParaRPr lang="en-US" sz="1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5331" name="Text Box 38"/>
          <p:cNvSpPr txBox="1">
            <a:spLocks noChangeArrowheads="1"/>
          </p:cNvSpPr>
          <p:nvPr/>
        </p:nvSpPr>
        <p:spPr bwMode="auto">
          <a:xfrm>
            <a:off x="642938" y="4206875"/>
            <a:ext cx="11144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 dirty="0">
                <a:solidFill>
                  <a:srgbClr val="FF0000"/>
                </a:solidFill>
                <a:latin typeface="Arial" pitchFamily="34" charset="0"/>
              </a:rPr>
              <a:t>timeout</a:t>
            </a:r>
            <a:endParaRPr lang="en-US" sz="1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5332" name="Line 39"/>
          <p:cNvSpPr>
            <a:spLocks noChangeShapeType="1"/>
          </p:cNvSpPr>
          <p:nvPr/>
        </p:nvSpPr>
        <p:spPr bwMode="auto">
          <a:xfrm>
            <a:off x="746125" y="44894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33" name="Freeform 40"/>
          <p:cNvSpPr>
            <a:spLocks/>
          </p:cNvSpPr>
          <p:nvPr/>
        </p:nvSpPr>
        <p:spPr bwMode="auto">
          <a:xfrm>
            <a:off x="6426200" y="4373563"/>
            <a:ext cx="579438" cy="890587"/>
          </a:xfrm>
          <a:custGeom>
            <a:avLst/>
            <a:gdLst>
              <a:gd name="T0" fmla="*/ 2147483647 w 322"/>
              <a:gd name="T1" fmla="*/ 2147483647 h 483"/>
              <a:gd name="T2" fmla="*/ 0 w 322"/>
              <a:gd name="T3" fmla="*/ 2147483647 h 48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22" h="483">
                <a:moveTo>
                  <a:pt x="31" y="120"/>
                </a:moveTo>
                <a:cubicBezTo>
                  <a:pt x="322" y="0"/>
                  <a:pt x="64" y="483"/>
                  <a:pt x="0" y="18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34" name="Text Box 41"/>
          <p:cNvSpPr txBox="1">
            <a:spLocks noChangeArrowheads="1"/>
          </p:cNvSpPr>
          <p:nvPr/>
        </p:nvSpPr>
        <p:spPr bwMode="auto">
          <a:xfrm>
            <a:off x="1036638" y="1874838"/>
            <a:ext cx="1428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rdt_rcv(rcvpkt)</a:t>
            </a:r>
            <a:endParaRPr lang="en-US" sz="1400">
              <a:latin typeface="Times New Roman" pitchFamily="18" charset="0"/>
            </a:endParaRPr>
          </a:p>
        </p:txBody>
      </p:sp>
      <p:grpSp>
        <p:nvGrpSpPr>
          <p:cNvPr id="55335" name="Group 42"/>
          <p:cNvGrpSpPr>
            <a:grpSpLocks/>
          </p:cNvGrpSpPr>
          <p:nvPr/>
        </p:nvGrpSpPr>
        <p:grpSpPr bwMode="auto">
          <a:xfrm>
            <a:off x="2419350" y="2135188"/>
            <a:ext cx="1189038" cy="850900"/>
            <a:chOff x="4090" y="3230"/>
            <a:chExt cx="749" cy="536"/>
          </a:xfrm>
        </p:grpSpPr>
        <p:sp>
          <p:nvSpPr>
            <p:cNvPr id="55348" name="Oval 43"/>
            <p:cNvSpPr>
              <a:spLocks noChangeArrowheads="1"/>
            </p:cNvSpPr>
            <p:nvPr/>
          </p:nvSpPr>
          <p:spPr bwMode="auto">
            <a:xfrm>
              <a:off x="4159" y="3230"/>
              <a:ext cx="595" cy="53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49" name="Text Box 44"/>
            <p:cNvSpPr txBox="1">
              <a:spLocks noChangeArrowheads="1"/>
            </p:cNvSpPr>
            <p:nvPr/>
          </p:nvSpPr>
          <p:spPr bwMode="auto">
            <a:xfrm>
              <a:off x="4090" y="3270"/>
              <a:ext cx="749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>
                  <a:latin typeface="Arial" pitchFamily="34" charset="0"/>
                </a:rPr>
                <a:t>Wait for </a:t>
              </a:r>
            </a:p>
            <a:p>
              <a:r>
                <a:rPr lang="en-US" sz="1400">
                  <a:latin typeface="Arial" pitchFamily="34" charset="0"/>
                </a:rPr>
                <a:t>call 0from above</a:t>
              </a:r>
              <a:endParaRPr lang="en-US" sz="1400">
                <a:latin typeface="Times New Roman" pitchFamily="18" charset="0"/>
              </a:endParaRPr>
            </a:p>
          </p:txBody>
        </p:sp>
      </p:grpSp>
      <p:sp>
        <p:nvSpPr>
          <p:cNvPr id="55336" name="Line 45"/>
          <p:cNvSpPr>
            <a:spLocks noChangeShapeType="1"/>
          </p:cNvSpPr>
          <p:nvPr/>
        </p:nvSpPr>
        <p:spPr bwMode="auto">
          <a:xfrm>
            <a:off x="1123950" y="2160588"/>
            <a:ext cx="11017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5337" name="Group 46"/>
          <p:cNvGrpSpPr>
            <a:grpSpLocks/>
          </p:cNvGrpSpPr>
          <p:nvPr/>
        </p:nvGrpSpPr>
        <p:grpSpPr bwMode="auto">
          <a:xfrm>
            <a:off x="2630488" y="3989388"/>
            <a:ext cx="889000" cy="865187"/>
            <a:chOff x="445" y="1273"/>
            <a:chExt cx="560" cy="545"/>
          </a:xfrm>
        </p:grpSpPr>
        <p:sp>
          <p:nvSpPr>
            <p:cNvPr id="55346" name="Oval 47"/>
            <p:cNvSpPr>
              <a:spLocks noChangeArrowheads="1"/>
            </p:cNvSpPr>
            <p:nvPr/>
          </p:nvSpPr>
          <p:spPr bwMode="auto">
            <a:xfrm>
              <a:off x="445" y="1273"/>
              <a:ext cx="560" cy="54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47" name="Text Box 48"/>
            <p:cNvSpPr txBox="1">
              <a:spLocks noChangeArrowheads="1"/>
            </p:cNvSpPr>
            <p:nvPr/>
          </p:nvSpPr>
          <p:spPr bwMode="auto">
            <a:xfrm>
              <a:off x="499" y="1309"/>
              <a:ext cx="450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>
                  <a:latin typeface="Arial" pitchFamily="34" charset="0"/>
                </a:rPr>
                <a:t>Wait for ACK1</a:t>
              </a:r>
              <a:endParaRPr lang="en-US" sz="1400">
                <a:latin typeface="Times New Roman" pitchFamily="18" charset="0"/>
              </a:endParaRPr>
            </a:p>
          </p:txBody>
        </p:sp>
      </p:grpSp>
      <p:sp>
        <p:nvSpPr>
          <p:cNvPr id="55338" name="Freeform 49"/>
          <p:cNvSpPr>
            <a:spLocks/>
          </p:cNvSpPr>
          <p:nvPr/>
        </p:nvSpPr>
        <p:spPr bwMode="auto">
          <a:xfrm flipH="1" flipV="1">
            <a:off x="2006600" y="1782763"/>
            <a:ext cx="579438" cy="890587"/>
          </a:xfrm>
          <a:custGeom>
            <a:avLst/>
            <a:gdLst>
              <a:gd name="T0" fmla="*/ 2147483647 w 322"/>
              <a:gd name="T1" fmla="*/ 2147483647 h 483"/>
              <a:gd name="T2" fmla="*/ 0 w 322"/>
              <a:gd name="T3" fmla="*/ 2147483647 h 48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22" h="483">
                <a:moveTo>
                  <a:pt x="31" y="120"/>
                </a:moveTo>
                <a:cubicBezTo>
                  <a:pt x="322" y="0"/>
                  <a:pt x="64" y="483"/>
                  <a:pt x="0" y="18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80" name="Text Box 50"/>
          <p:cNvSpPr txBox="1">
            <a:spLocks noChangeArrowheads="1"/>
          </p:cNvSpPr>
          <p:nvPr/>
        </p:nvSpPr>
        <p:spPr bwMode="auto">
          <a:xfrm>
            <a:off x="7224713" y="4852988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55340" name="Text Box 51"/>
          <p:cNvSpPr txBox="1">
            <a:spLocks noChangeArrowheads="1"/>
          </p:cNvSpPr>
          <p:nvPr/>
        </p:nvSpPr>
        <p:spPr bwMode="auto">
          <a:xfrm>
            <a:off x="6757988" y="4603750"/>
            <a:ext cx="1428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rdt_rcv(rcvpkt)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5341" name="Line 52"/>
          <p:cNvSpPr>
            <a:spLocks noChangeShapeType="1"/>
          </p:cNvSpPr>
          <p:nvPr/>
        </p:nvSpPr>
        <p:spPr bwMode="auto">
          <a:xfrm>
            <a:off x="6845300" y="4889500"/>
            <a:ext cx="11017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83" name="Text Box 53"/>
          <p:cNvSpPr txBox="1">
            <a:spLocks noChangeArrowheads="1"/>
          </p:cNvSpPr>
          <p:nvPr/>
        </p:nvSpPr>
        <p:spPr bwMode="auto">
          <a:xfrm>
            <a:off x="7127875" y="1847850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39984" name="Text Box 54"/>
          <p:cNvSpPr txBox="1">
            <a:spLocks noChangeArrowheads="1"/>
          </p:cNvSpPr>
          <p:nvPr/>
        </p:nvSpPr>
        <p:spPr bwMode="auto">
          <a:xfrm>
            <a:off x="1476375" y="2124075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39985" name="Text Box 55"/>
          <p:cNvSpPr txBox="1">
            <a:spLocks noChangeArrowheads="1"/>
          </p:cNvSpPr>
          <p:nvPr/>
        </p:nvSpPr>
        <p:spPr bwMode="auto">
          <a:xfrm>
            <a:off x="1879600" y="5794375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L</a:t>
            </a:r>
          </a:p>
        </p:txBody>
      </p:sp>
      <p:pic>
        <p:nvPicPr>
          <p:cNvPr id="55345" name="Picture 56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" y="877888"/>
            <a:ext cx="3016250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409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F512EA35-A4BB-45DE-B8E2-D8CD2DFE190B}" type="slidenum">
              <a:rPr lang="en-US"/>
              <a:pPr/>
              <a:t>6</a:t>
            </a:fld>
            <a:endParaRPr lang="en-US"/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371475" y="1330325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1" u="sng" smtClean="0">
                <a:solidFill>
                  <a:srgbClr val="000099"/>
                </a:solidFill>
              </a:rPr>
              <a:t>sender</a:t>
            </a:r>
          </a:p>
        </p:txBody>
      </p:sp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2811463" y="1325563"/>
            <a:ext cx="1071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1" u="sng" smtClean="0">
                <a:solidFill>
                  <a:srgbClr val="008000"/>
                </a:solidFill>
              </a:rPr>
              <a:t>receiver</a:t>
            </a:r>
          </a:p>
        </p:txBody>
      </p:sp>
      <p:sp>
        <p:nvSpPr>
          <p:cNvPr id="368648" name="Text Box 8"/>
          <p:cNvSpPr txBox="1">
            <a:spLocks noChangeArrowheads="1"/>
          </p:cNvSpPr>
          <p:nvPr/>
        </p:nvSpPr>
        <p:spPr bwMode="auto">
          <a:xfrm>
            <a:off x="2814638" y="2949575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pkt1</a:t>
            </a:r>
          </a:p>
        </p:txBody>
      </p:sp>
      <p:sp>
        <p:nvSpPr>
          <p:cNvPr id="368650" name="Text Box 10"/>
          <p:cNvSpPr txBox="1">
            <a:spLocks noChangeArrowheads="1"/>
          </p:cNvSpPr>
          <p:nvPr/>
        </p:nvSpPr>
        <p:spPr bwMode="auto">
          <a:xfrm>
            <a:off x="2820988" y="3805238"/>
            <a:ext cx="1000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pkt0</a:t>
            </a:r>
          </a:p>
        </p:txBody>
      </p:sp>
      <p:sp>
        <p:nvSpPr>
          <p:cNvPr id="368651" name="Text Box 11"/>
          <p:cNvSpPr txBox="1">
            <a:spLocks noChangeArrowheads="1"/>
          </p:cNvSpPr>
          <p:nvPr/>
        </p:nvSpPr>
        <p:spPr bwMode="auto">
          <a:xfrm>
            <a:off x="2817813" y="2263775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ack0</a:t>
            </a:r>
          </a:p>
        </p:txBody>
      </p:sp>
      <p:sp>
        <p:nvSpPr>
          <p:cNvPr id="368652" name="Text Box 12"/>
          <p:cNvSpPr txBox="1">
            <a:spLocks noChangeArrowheads="1"/>
          </p:cNvSpPr>
          <p:nvPr/>
        </p:nvSpPr>
        <p:spPr bwMode="auto">
          <a:xfrm>
            <a:off x="2814638" y="3175000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ack1</a:t>
            </a:r>
          </a:p>
        </p:txBody>
      </p:sp>
      <p:sp>
        <p:nvSpPr>
          <p:cNvPr id="368653" name="Text Box 13"/>
          <p:cNvSpPr txBox="1">
            <a:spLocks noChangeArrowheads="1"/>
          </p:cNvSpPr>
          <p:nvPr/>
        </p:nvSpPr>
        <p:spPr bwMode="auto">
          <a:xfrm>
            <a:off x="2814638" y="4000500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ack0</a:t>
            </a:r>
          </a:p>
        </p:txBody>
      </p:sp>
      <p:sp>
        <p:nvSpPr>
          <p:cNvPr id="368654" name="Text Box 14"/>
          <p:cNvSpPr txBox="1">
            <a:spLocks noChangeArrowheads="1"/>
          </p:cNvSpPr>
          <p:nvPr/>
        </p:nvSpPr>
        <p:spPr bwMode="auto">
          <a:xfrm>
            <a:off x="300038" y="251301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ack0</a:t>
            </a:r>
          </a:p>
        </p:txBody>
      </p:sp>
      <p:sp>
        <p:nvSpPr>
          <p:cNvPr id="368655" name="Text Box 15"/>
          <p:cNvSpPr txBox="1">
            <a:spLocks noChangeArrowheads="1"/>
          </p:cNvSpPr>
          <p:nvPr/>
        </p:nvSpPr>
        <p:spPr bwMode="auto">
          <a:xfrm>
            <a:off x="144463" y="36068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pkt0</a:t>
            </a:r>
          </a:p>
        </p:txBody>
      </p:sp>
      <p:sp>
        <p:nvSpPr>
          <p:cNvPr id="368657" name="Text Box 17"/>
          <p:cNvSpPr txBox="1">
            <a:spLocks noChangeArrowheads="1"/>
          </p:cNvSpPr>
          <p:nvPr/>
        </p:nvSpPr>
        <p:spPr bwMode="auto">
          <a:xfrm>
            <a:off x="144463" y="2732088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pkt1</a:t>
            </a:r>
          </a:p>
        </p:txBody>
      </p:sp>
      <p:sp>
        <p:nvSpPr>
          <p:cNvPr id="368658" name="Text Box 18"/>
          <p:cNvSpPr txBox="1">
            <a:spLocks noChangeArrowheads="1"/>
          </p:cNvSpPr>
          <p:nvPr/>
        </p:nvSpPr>
        <p:spPr bwMode="auto">
          <a:xfrm>
            <a:off x="288925" y="336708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ack1</a:t>
            </a:r>
          </a:p>
        </p:txBody>
      </p:sp>
      <p:sp>
        <p:nvSpPr>
          <p:cNvPr id="40975" name="Text Box 7"/>
          <p:cNvSpPr txBox="1">
            <a:spLocks noChangeArrowheads="1"/>
          </p:cNvSpPr>
          <p:nvPr/>
        </p:nvSpPr>
        <p:spPr bwMode="auto">
          <a:xfrm>
            <a:off x="133350" y="1770063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pkt0</a:t>
            </a:r>
          </a:p>
        </p:txBody>
      </p:sp>
      <p:sp>
        <p:nvSpPr>
          <p:cNvPr id="368649" name="Text Box 9"/>
          <p:cNvSpPr txBox="1">
            <a:spLocks noChangeArrowheads="1"/>
          </p:cNvSpPr>
          <p:nvPr/>
        </p:nvSpPr>
        <p:spPr bwMode="auto">
          <a:xfrm>
            <a:off x="2809875" y="2052638"/>
            <a:ext cx="1000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pkt0</a:t>
            </a:r>
          </a:p>
        </p:txBody>
      </p:sp>
      <p:grpSp>
        <p:nvGrpSpPr>
          <p:cNvPr id="368677" name="Group 37"/>
          <p:cNvGrpSpPr>
            <a:grpSpLocks/>
          </p:cNvGrpSpPr>
          <p:nvPr/>
        </p:nvGrpSpPr>
        <p:grpSpPr bwMode="auto">
          <a:xfrm>
            <a:off x="1349375" y="1839913"/>
            <a:ext cx="1471613" cy="512762"/>
            <a:chOff x="850" y="1159"/>
            <a:chExt cx="927" cy="323"/>
          </a:xfrm>
        </p:grpSpPr>
        <p:sp>
          <p:nvSpPr>
            <p:cNvPr id="41040" name="Line 19"/>
            <p:cNvSpPr>
              <a:spLocks noChangeShapeType="1"/>
            </p:cNvSpPr>
            <p:nvPr/>
          </p:nvSpPr>
          <p:spPr bwMode="auto">
            <a:xfrm>
              <a:off x="850" y="1257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41" name="Text Box 28"/>
            <p:cNvSpPr txBox="1">
              <a:spLocks noChangeArrowheads="1"/>
            </p:cNvSpPr>
            <p:nvPr/>
          </p:nvSpPr>
          <p:spPr bwMode="auto">
            <a:xfrm>
              <a:off x="1100" y="1159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8683" name="Group 43"/>
          <p:cNvGrpSpPr>
            <a:grpSpLocks/>
          </p:cNvGrpSpPr>
          <p:nvPr/>
        </p:nvGrpSpPr>
        <p:grpSpPr bwMode="auto">
          <a:xfrm>
            <a:off x="1343025" y="3576638"/>
            <a:ext cx="1471613" cy="487362"/>
            <a:chOff x="846" y="2253"/>
            <a:chExt cx="927" cy="307"/>
          </a:xfrm>
        </p:grpSpPr>
        <p:sp>
          <p:nvSpPr>
            <p:cNvPr id="41038" name="Line 24"/>
            <p:cNvSpPr>
              <a:spLocks noChangeShapeType="1"/>
            </p:cNvSpPr>
            <p:nvPr/>
          </p:nvSpPr>
          <p:spPr bwMode="auto">
            <a:xfrm>
              <a:off x="846" y="2335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39" name="Text Box 29"/>
            <p:cNvSpPr txBox="1">
              <a:spLocks noChangeArrowheads="1"/>
            </p:cNvSpPr>
            <p:nvPr/>
          </p:nvSpPr>
          <p:spPr bwMode="auto">
            <a:xfrm>
              <a:off x="1097" y="2253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8679" name="Group 39"/>
          <p:cNvGrpSpPr>
            <a:grpSpLocks/>
          </p:cNvGrpSpPr>
          <p:nvPr/>
        </p:nvGrpSpPr>
        <p:grpSpPr bwMode="auto">
          <a:xfrm>
            <a:off x="1357313" y="2714625"/>
            <a:ext cx="1471612" cy="504825"/>
            <a:chOff x="855" y="1710"/>
            <a:chExt cx="927" cy="318"/>
          </a:xfrm>
        </p:grpSpPr>
        <p:sp>
          <p:nvSpPr>
            <p:cNvPr id="41036" name="Line 23"/>
            <p:cNvSpPr>
              <a:spLocks noChangeShapeType="1"/>
            </p:cNvSpPr>
            <p:nvPr/>
          </p:nvSpPr>
          <p:spPr bwMode="auto">
            <a:xfrm>
              <a:off x="855" y="1803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37" name="Text Box 30"/>
            <p:cNvSpPr txBox="1">
              <a:spLocks noChangeArrowheads="1"/>
            </p:cNvSpPr>
            <p:nvPr/>
          </p:nvSpPr>
          <p:spPr bwMode="auto">
            <a:xfrm>
              <a:off x="1094" y="1710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</p:grpSp>
      <p:grpSp>
        <p:nvGrpSpPr>
          <p:cNvPr id="368680" name="Group 40"/>
          <p:cNvGrpSpPr>
            <a:grpSpLocks/>
          </p:cNvGrpSpPr>
          <p:nvPr/>
        </p:nvGrpSpPr>
        <p:grpSpPr bwMode="auto">
          <a:xfrm>
            <a:off x="1343025" y="3179763"/>
            <a:ext cx="1471613" cy="471487"/>
            <a:chOff x="846" y="2003"/>
            <a:chExt cx="927" cy="297"/>
          </a:xfrm>
        </p:grpSpPr>
        <p:sp>
          <p:nvSpPr>
            <p:cNvPr id="41034" name="Line 26"/>
            <p:cNvSpPr>
              <a:spLocks noChangeShapeType="1"/>
            </p:cNvSpPr>
            <p:nvPr/>
          </p:nvSpPr>
          <p:spPr bwMode="auto">
            <a:xfrm flipH="1">
              <a:off x="846" y="2075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35" name="Text Box 31"/>
            <p:cNvSpPr txBox="1">
              <a:spLocks noChangeArrowheads="1"/>
            </p:cNvSpPr>
            <p:nvPr/>
          </p:nvSpPr>
          <p:spPr bwMode="auto">
            <a:xfrm>
              <a:off x="1092" y="2003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ack1</a:t>
              </a:r>
            </a:p>
          </p:txBody>
        </p:sp>
      </p:grpSp>
      <p:grpSp>
        <p:nvGrpSpPr>
          <p:cNvPr id="368678" name="Group 38"/>
          <p:cNvGrpSpPr>
            <a:grpSpLocks/>
          </p:cNvGrpSpPr>
          <p:nvPr/>
        </p:nvGrpSpPr>
        <p:grpSpPr bwMode="auto">
          <a:xfrm>
            <a:off x="1335088" y="2339975"/>
            <a:ext cx="1471612" cy="455613"/>
            <a:chOff x="841" y="1474"/>
            <a:chExt cx="927" cy="287"/>
          </a:xfrm>
        </p:grpSpPr>
        <p:sp>
          <p:nvSpPr>
            <p:cNvPr id="41032" name="Line 25"/>
            <p:cNvSpPr>
              <a:spLocks noChangeShapeType="1"/>
            </p:cNvSpPr>
            <p:nvPr/>
          </p:nvSpPr>
          <p:spPr bwMode="auto">
            <a:xfrm flipH="1">
              <a:off x="841" y="153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33" name="Text Box 32"/>
            <p:cNvSpPr txBox="1">
              <a:spLocks noChangeArrowheads="1"/>
            </p:cNvSpPr>
            <p:nvPr/>
          </p:nvSpPr>
          <p:spPr bwMode="auto">
            <a:xfrm>
              <a:off x="1089" y="1474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ack0</a:t>
              </a:r>
            </a:p>
          </p:txBody>
        </p:sp>
      </p:grpSp>
      <p:grpSp>
        <p:nvGrpSpPr>
          <p:cNvPr id="368684" name="Group 44"/>
          <p:cNvGrpSpPr>
            <a:grpSpLocks/>
          </p:cNvGrpSpPr>
          <p:nvPr/>
        </p:nvGrpSpPr>
        <p:grpSpPr bwMode="auto">
          <a:xfrm>
            <a:off x="1328738" y="4032250"/>
            <a:ext cx="1471612" cy="461963"/>
            <a:chOff x="837" y="2540"/>
            <a:chExt cx="927" cy="291"/>
          </a:xfrm>
        </p:grpSpPr>
        <p:sp>
          <p:nvSpPr>
            <p:cNvPr id="41030" name="Line 27"/>
            <p:cNvSpPr>
              <a:spLocks noChangeShapeType="1"/>
            </p:cNvSpPr>
            <p:nvPr/>
          </p:nvSpPr>
          <p:spPr bwMode="auto">
            <a:xfrm flipH="1">
              <a:off x="837" y="260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31" name="Text Box 33"/>
            <p:cNvSpPr txBox="1">
              <a:spLocks noChangeArrowheads="1"/>
            </p:cNvSpPr>
            <p:nvPr/>
          </p:nvSpPr>
          <p:spPr bwMode="auto">
            <a:xfrm>
              <a:off x="1086" y="2540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ack0</a:t>
              </a:r>
            </a:p>
          </p:txBody>
        </p:sp>
      </p:grpSp>
      <p:sp>
        <p:nvSpPr>
          <p:cNvPr id="40983" name="Text Box 45"/>
          <p:cNvSpPr txBox="1">
            <a:spLocks noChangeArrowheads="1"/>
          </p:cNvSpPr>
          <p:nvPr/>
        </p:nvSpPr>
        <p:spPr bwMode="auto">
          <a:xfrm>
            <a:off x="1636713" y="5111750"/>
            <a:ext cx="12525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(a) no loss</a:t>
            </a:r>
          </a:p>
        </p:txBody>
      </p:sp>
      <p:sp>
        <p:nvSpPr>
          <p:cNvPr id="40984" name="Text Box 46"/>
          <p:cNvSpPr txBox="1">
            <a:spLocks noChangeArrowheads="1"/>
          </p:cNvSpPr>
          <p:nvPr/>
        </p:nvSpPr>
        <p:spPr bwMode="auto">
          <a:xfrm>
            <a:off x="4929188" y="132715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1" u="sng" smtClean="0">
                <a:solidFill>
                  <a:srgbClr val="000099"/>
                </a:solidFill>
              </a:rPr>
              <a:t>sender</a:t>
            </a:r>
          </a:p>
        </p:txBody>
      </p:sp>
      <p:sp>
        <p:nvSpPr>
          <p:cNvPr id="40985" name="Text Box 47"/>
          <p:cNvSpPr txBox="1">
            <a:spLocks noChangeArrowheads="1"/>
          </p:cNvSpPr>
          <p:nvPr/>
        </p:nvSpPr>
        <p:spPr bwMode="auto">
          <a:xfrm>
            <a:off x="7369175" y="1322388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1" u="sng" smtClean="0">
                <a:solidFill>
                  <a:srgbClr val="008000"/>
                </a:solidFill>
              </a:rPr>
              <a:t>receiver</a:t>
            </a:r>
          </a:p>
        </p:txBody>
      </p:sp>
      <p:sp>
        <p:nvSpPr>
          <p:cNvPr id="368688" name="Text Box 48"/>
          <p:cNvSpPr txBox="1">
            <a:spLocks noChangeArrowheads="1"/>
          </p:cNvSpPr>
          <p:nvPr/>
        </p:nvSpPr>
        <p:spPr bwMode="auto">
          <a:xfrm>
            <a:off x="7370763" y="4238625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pkt1</a:t>
            </a:r>
          </a:p>
        </p:txBody>
      </p:sp>
      <p:sp>
        <p:nvSpPr>
          <p:cNvPr id="368689" name="Text Box 49"/>
          <p:cNvSpPr txBox="1">
            <a:spLocks noChangeArrowheads="1"/>
          </p:cNvSpPr>
          <p:nvPr/>
        </p:nvSpPr>
        <p:spPr bwMode="auto">
          <a:xfrm>
            <a:off x="7378700" y="5080000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pkt0</a:t>
            </a:r>
          </a:p>
        </p:txBody>
      </p:sp>
      <p:sp>
        <p:nvSpPr>
          <p:cNvPr id="368690" name="Text Box 50"/>
          <p:cNvSpPr txBox="1">
            <a:spLocks noChangeArrowheads="1"/>
          </p:cNvSpPr>
          <p:nvPr/>
        </p:nvSpPr>
        <p:spPr bwMode="auto">
          <a:xfrm>
            <a:off x="7375525" y="2260600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ack0</a:t>
            </a:r>
          </a:p>
        </p:txBody>
      </p:sp>
      <p:sp>
        <p:nvSpPr>
          <p:cNvPr id="368691" name="Text Box 51"/>
          <p:cNvSpPr txBox="1">
            <a:spLocks noChangeArrowheads="1"/>
          </p:cNvSpPr>
          <p:nvPr/>
        </p:nvSpPr>
        <p:spPr bwMode="auto">
          <a:xfrm>
            <a:off x="7372350" y="4449763"/>
            <a:ext cx="1196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ack1</a:t>
            </a:r>
          </a:p>
        </p:txBody>
      </p:sp>
      <p:sp>
        <p:nvSpPr>
          <p:cNvPr id="368692" name="Text Box 52"/>
          <p:cNvSpPr txBox="1">
            <a:spLocks noChangeArrowheads="1"/>
          </p:cNvSpPr>
          <p:nvPr/>
        </p:nvSpPr>
        <p:spPr bwMode="auto">
          <a:xfrm>
            <a:off x="7372350" y="5275263"/>
            <a:ext cx="1196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ack0</a:t>
            </a:r>
          </a:p>
        </p:txBody>
      </p:sp>
      <p:sp>
        <p:nvSpPr>
          <p:cNvPr id="368693" name="Text Box 53"/>
          <p:cNvSpPr txBox="1">
            <a:spLocks noChangeArrowheads="1"/>
          </p:cNvSpPr>
          <p:nvPr/>
        </p:nvSpPr>
        <p:spPr bwMode="auto">
          <a:xfrm>
            <a:off x="4857750" y="250983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ack0</a:t>
            </a:r>
          </a:p>
        </p:txBody>
      </p:sp>
      <p:sp>
        <p:nvSpPr>
          <p:cNvPr id="368694" name="Text Box 54"/>
          <p:cNvSpPr txBox="1">
            <a:spLocks noChangeArrowheads="1"/>
          </p:cNvSpPr>
          <p:nvPr/>
        </p:nvSpPr>
        <p:spPr bwMode="auto">
          <a:xfrm>
            <a:off x="4702175" y="4881563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pkt0</a:t>
            </a:r>
          </a:p>
        </p:txBody>
      </p:sp>
      <p:sp>
        <p:nvSpPr>
          <p:cNvPr id="368695" name="Text Box 55"/>
          <p:cNvSpPr txBox="1">
            <a:spLocks noChangeArrowheads="1"/>
          </p:cNvSpPr>
          <p:nvPr/>
        </p:nvSpPr>
        <p:spPr bwMode="auto">
          <a:xfrm>
            <a:off x="4702175" y="2728913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pkt1</a:t>
            </a:r>
          </a:p>
        </p:txBody>
      </p:sp>
      <p:sp>
        <p:nvSpPr>
          <p:cNvPr id="368696" name="Text Box 56"/>
          <p:cNvSpPr txBox="1">
            <a:spLocks noChangeArrowheads="1"/>
          </p:cNvSpPr>
          <p:nvPr/>
        </p:nvSpPr>
        <p:spPr bwMode="auto">
          <a:xfrm>
            <a:off x="4846638" y="46418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ack1</a:t>
            </a:r>
          </a:p>
        </p:txBody>
      </p:sp>
      <p:sp>
        <p:nvSpPr>
          <p:cNvPr id="40995" name="Text Box 57"/>
          <p:cNvSpPr txBox="1">
            <a:spLocks noChangeArrowheads="1"/>
          </p:cNvSpPr>
          <p:nvPr/>
        </p:nvSpPr>
        <p:spPr bwMode="auto">
          <a:xfrm>
            <a:off x="4691063" y="1766888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pkt0</a:t>
            </a:r>
          </a:p>
        </p:txBody>
      </p:sp>
      <p:sp>
        <p:nvSpPr>
          <p:cNvPr id="368698" name="Text Box 58"/>
          <p:cNvSpPr txBox="1">
            <a:spLocks noChangeArrowheads="1"/>
          </p:cNvSpPr>
          <p:nvPr/>
        </p:nvSpPr>
        <p:spPr bwMode="auto">
          <a:xfrm>
            <a:off x="7367588" y="2049463"/>
            <a:ext cx="1000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pkt0</a:t>
            </a:r>
          </a:p>
        </p:txBody>
      </p:sp>
      <p:grpSp>
        <p:nvGrpSpPr>
          <p:cNvPr id="368699" name="Group 59"/>
          <p:cNvGrpSpPr>
            <a:grpSpLocks/>
          </p:cNvGrpSpPr>
          <p:nvPr/>
        </p:nvGrpSpPr>
        <p:grpSpPr bwMode="auto">
          <a:xfrm>
            <a:off x="5907088" y="1836738"/>
            <a:ext cx="1471612" cy="512762"/>
            <a:chOff x="850" y="1159"/>
            <a:chExt cx="927" cy="323"/>
          </a:xfrm>
        </p:grpSpPr>
        <p:sp>
          <p:nvSpPr>
            <p:cNvPr id="41028" name="Line 60"/>
            <p:cNvSpPr>
              <a:spLocks noChangeShapeType="1"/>
            </p:cNvSpPr>
            <p:nvPr/>
          </p:nvSpPr>
          <p:spPr bwMode="auto">
            <a:xfrm>
              <a:off x="850" y="1257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29" name="Text Box 61"/>
            <p:cNvSpPr txBox="1">
              <a:spLocks noChangeArrowheads="1"/>
            </p:cNvSpPr>
            <p:nvPr/>
          </p:nvSpPr>
          <p:spPr bwMode="auto">
            <a:xfrm>
              <a:off x="1100" y="1159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8702" name="Group 62"/>
          <p:cNvGrpSpPr>
            <a:grpSpLocks/>
          </p:cNvGrpSpPr>
          <p:nvPr/>
        </p:nvGrpSpPr>
        <p:grpSpPr bwMode="auto">
          <a:xfrm>
            <a:off x="5900738" y="4851400"/>
            <a:ext cx="1471612" cy="487363"/>
            <a:chOff x="846" y="2253"/>
            <a:chExt cx="927" cy="307"/>
          </a:xfrm>
        </p:grpSpPr>
        <p:sp>
          <p:nvSpPr>
            <p:cNvPr id="41026" name="Line 63"/>
            <p:cNvSpPr>
              <a:spLocks noChangeShapeType="1"/>
            </p:cNvSpPr>
            <p:nvPr/>
          </p:nvSpPr>
          <p:spPr bwMode="auto">
            <a:xfrm>
              <a:off x="846" y="2335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27" name="Text Box 64"/>
            <p:cNvSpPr txBox="1">
              <a:spLocks noChangeArrowheads="1"/>
            </p:cNvSpPr>
            <p:nvPr/>
          </p:nvSpPr>
          <p:spPr bwMode="auto">
            <a:xfrm>
              <a:off x="1097" y="2253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8708" name="Group 68"/>
          <p:cNvGrpSpPr>
            <a:grpSpLocks/>
          </p:cNvGrpSpPr>
          <p:nvPr/>
        </p:nvGrpSpPr>
        <p:grpSpPr bwMode="auto">
          <a:xfrm>
            <a:off x="5900738" y="4454525"/>
            <a:ext cx="1471612" cy="471488"/>
            <a:chOff x="846" y="2003"/>
            <a:chExt cx="927" cy="297"/>
          </a:xfrm>
        </p:grpSpPr>
        <p:sp>
          <p:nvSpPr>
            <p:cNvPr id="41024" name="Line 69"/>
            <p:cNvSpPr>
              <a:spLocks noChangeShapeType="1"/>
            </p:cNvSpPr>
            <p:nvPr/>
          </p:nvSpPr>
          <p:spPr bwMode="auto">
            <a:xfrm flipH="1">
              <a:off x="846" y="2075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25" name="Text Box 70"/>
            <p:cNvSpPr txBox="1">
              <a:spLocks noChangeArrowheads="1"/>
            </p:cNvSpPr>
            <p:nvPr/>
          </p:nvSpPr>
          <p:spPr bwMode="auto">
            <a:xfrm>
              <a:off x="1092" y="2003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ack1</a:t>
              </a:r>
            </a:p>
          </p:txBody>
        </p:sp>
      </p:grpSp>
      <p:grpSp>
        <p:nvGrpSpPr>
          <p:cNvPr id="368711" name="Group 71"/>
          <p:cNvGrpSpPr>
            <a:grpSpLocks/>
          </p:cNvGrpSpPr>
          <p:nvPr/>
        </p:nvGrpSpPr>
        <p:grpSpPr bwMode="auto">
          <a:xfrm>
            <a:off x="5892800" y="2336800"/>
            <a:ext cx="1471613" cy="455613"/>
            <a:chOff x="841" y="1474"/>
            <a:chExt cx="927" cy="287"/>
          </a:xfrm>
        </p:grpSpPr>
        <p:sp>
          <p:nvSpPr>
            <p:cNvPr id="41022" name="Line 72"/>
            <p:cNvSpPr>
              <a:spLocks noChangeShapeType="1"/>
            </p:cNvSpPr>
            <p:nvPr/>
          </p:nvSpPr>
          <p:spPr bwMode="auto">
            <a:xfrm flipH="1">
              <a:off x="841" y="153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23" name="Text Box 73"/>
            <p:cNvSpPr txBox="1">
              <a:spLocks noChangeArrowheads="1"/>
            </p:cNvSpPr>
            <p:nvPr/>
          </p:nvSpPr>
          <p:spPr bwMode="auto">
            <a:xfrm>
              <a:off x="1089" y="1474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ack0</a:t>
              </a:r>
            </a:p>
          </p:txBody>
        </p:sp>
      </p:grpSp>
      <p:grpSp>
        <p:nvGrpSpPr>
          <p:cNvPr id="368714" name="Group 74"/>
          <p:cNvGrpSpPr>
            <a:grpSpLocks/>
          </p:cNvGrpSpPr>
          <p:nvPr/>
        </p:nvGrpSpPr>
        <p:grpSpPr bwMode="auto">
          <a:xfrm>
            <a:off x="5886450" y="5302250"/>
            <a:ext cx="1471613" cy="466725"/>
            <a:chOff x="837" y="2537"/>
            <a:chExt cx="927" cy="294"/>
          </a:xfrm>
        </p:grpSpPr>
        <p:sp>
          <p:nvSpPr>
            <p:cNvPr id="41020" name="Line 75"/>
            <p:cNvSpPr>
              <a:spLocks noChangeShapeType="1"/>
            </p:cNvSpPr>
            <p:nvPr/>
          </p:nvSpPr>
          <p:spPr bwMode="auto">
            <a:xfrm flipH="1">
              <a:off x="837" y="260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21" name="Text Box 76"/>
            <p:cNvSpPr txBox="1">
              <a:spLocks noChangeArrowheads="1"/>
            </p:cNvSpPr>
            <p:nvPr/>
          </p:nvSpPr>
          <p:spPr bwMode="auto">
            <a:xfrm>
              <a:off x="1091" y="2537"/>
              <a:ext cx="3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8000"/>
                  </a:solidFill>
                </a:rPr>
                <a:t>ack0</a:t>
              </a:r>
            </a:p>
          </p:txBody>
        </p:sp>
      </p:grpSp>
      <p:sp>
        <p:nvSpPr>
          <p:cNvPr id="41002" name="Text Box 78"/>
          <p:cNvSpPr txBox="1">
            <a:spLocks noChangeArrowheads="1"/>
          </p:cNvSpPr>
          <p:nvPr/>
        </p:nvSpPr>
        <p:spPr bwMode="auto">
          <a:xfrm>
            <a:off x="5980113" y="6019800"/>
            <a:ext cx="16716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(b) packet loss</a:t>
            </a:r>
          </a:p>
        </p:txBody>
      </p:sp>
      <p:grpSp>
        <p:nvGrpSpPr>
          <p:cNvPr id="368721" name="Group 81"/>
          <p:cNvGrpSpPr>
            <a:grpSpLocks/>
          </p:cNvGrpSpPr>
          <p:nvPr/>
        </p:nvGrpSpPr>
        <p:grpSpPr bwMode="auto">
          <a:xfrm>
            <a:off x="5915025" y="2711450"/>
            <a:ext cx="1157288" cy="738188"/>
            <a:chOff x="3726" y="1687"/>
            <a:chExt cx="729" cy="465"/>
          </a:xfrm>
        </p:grpSpPr>
        <p:sp>
          <p:nvSpPr>
            <p:cNvPr id="41016" name="Line 66"/>
            <p:cNvSpPr>
              <a:spLocks noChangeShapeType="1"/>
            </p:cNvSpPr>
            <p:nvPr/>
          </p:nvSpPr>
          <p:spPr bwMode="auto">
            <a:xfrm>
              <a:off x="3726" y="1780"/>
              <a:ext cx="548" cy="14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17" name="Text Box 67"/>
            <p:cNvSpPr txBox="1">
              <a:spLocks noChangeArrowheads="1"/>
            </p:cNvSpPr>
            <p:nvPr/>
          </p:nvSpPr>
          <p:spPr bwMode="auto">
            <a:xfrm>
              <a:off x="3965" y="1687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  <p:sp>
          <p:nvSpPr>
            <p:cNvPr id="41018" name="Text Box 79"/>
            <p:cNvSpPr txBox="1">
              <a:spLocks noChangeArrowheads="1"/>
            </p:cNvSpPr>
            <p:nvPr/>
          </p:nvSpPr>
          <p:spPr bwMode="auto">
            <a:xfrm>
              <a:off x="4185" y="1808"/>
              <a:ext cx="2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1019" name="Text Box 80"/>
            <p:cNvSpPr txBox="1">
              <a:spLocks noChangeArrowheads="1"/>
            </p:cNvSpPr>
            <p:nvPr/>
          </p:nvSpPr>
          <p:spPr bwMode="auto">
            <a:xfrm>
              <a:off x="4126" y="1940"/>
              <a:ext cx="32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1" smtClean="0">
                  <a:solidFill>
                    <a:srgbClr val="FF0000"/>
                  </a:solidFill>
                </a:rPr>
                <a:t>loss</a:t>
              </a:r>
            </a:p>
          </p:txBody>
        </p:sp>
      </p:grpSp>
      <p:grpSp>
        <p:nvGrpSpPr>
          <p:cNvPr id="368726" name="Group 86"/>
          <p:cNvGrpSpPr>
            <a:grpSpLocks/>
          </p:cNvGrpSpPr>
          <p:nvPr/>
        </p:nvGrpSpPr>
        <p:grpSpPr bwMode="auto">
          <a:xfrm>
            <a:off x="5795963" y="3014663"/>
            <a:ext cx="122237" cy="1033462"/>
            <a:chOff x="3651" y="1878"/>
            <a:chExt cx="78" cy="963"/>
          </a:xfrm>
        </p:grpSpPr>
        <p:sp>
          <p:nvSpPr>
            <p:cNvPr id="41013" name="Line 82"/>
            <p:cNvSpPr>
              <a:spLocks noChangeShapeType="1"/>
            </p:cNvSpPr>
            <p:nvPr/>
          </p:nvSpPr>
          <p:spPr bwMode="auto">
            <a:xfrm>
              <a:off x="3729" y="1879"/>
              <a:ext cx="0" cy="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14" name="Line 84"/>
            <p:cNvSpPr>
              <a:spLocks noChangeShapeType="1"/>
            </p:cNvSpPr>
            <p:nvPr/>
          </p:nvSpPr>
          <p:spPr bwMode="auto">
            <a:xfrm flipH="1">
              <a:off x="3651" y="1878"/>
              <a:ext cx="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15" name="Line 85"/>
            <p:cNvSpPr>
              <a:spLocks noChangeShapeType="1"/>
            </p:cNvSpPr>
            <p:nvPr/>
          </p:nvSpPr>
          <p:spPr bwMode="auto">
            <a:xfrm flipH="1">
              <a:off x="3651" y="2841"/>
              <a:ext cx="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68728" name="Group 88"/>
          <p:cNvGrpSpPr>
            <a:grpSpLocks/>
          </p:cNvGrpSpPr>
          <p:nvPr/>
        </p:nvGrpSpPr>
        <p:grpSpPr bwMode="auto">
          <a:xfrm>
            <a:off x="5924550" y="4003675"/>
            <a:ext cx="1471613" cy="504825"/>
            <a:chOff x="855" y="1710"/>
            <a:chExt cx="927" cy="318"/>
          </a:xfrm>
        </p:grpSpPr>
        <p:sp>
          <p:nvSpPr>
            <p:cNvPr id="41011" name="Line 89"/>
            <p:cNvSpPr>
              <a:spLocks noChangeShapeType="1"/>
            </p:cNvSpPr>
            <p:nvPr/>
          </p:nvSpPr>
          <p:spPr bwMode="auto">
            <a:xfrm>
              <a:off x="855" y="1803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12" name="Text Box 90"/>
            <p:cNvSpPr txBox="1">
              <a:spLocks noChangeArrowheads="1"/>
            </p:cNvSpPr>
            <p:nvPr/>
          </p:nvSpPr>
          <p:spPr bwMode="auto">
            <a:xfrm>
              <a:off x="1094" y="1710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</p:grpSp>
      <p:grpSp>
        <p:nvGrpSpPr>
          <p:cNvPr id="368732" name="Group 92"/>
          <p:cNvGrpSpPr>
            <a:grpSpLocks/>
          </p:cNvGrpSpPr>
          <p:nvPr/>
        </p:nvGrpSpPr>
        <p:grpSpPr bwMode="auto">
          <a:xfrm>
            <a:off x="4492625" y="3627438"/>
            <a:ext cx="1377950" cy="731837"/>
            <a:chOff x="2802" y="2348"/>
            <a:chExt cx="868" cy="461"/>
          </a:xfrm>
        </p:grpSpPr>
        <p:pic>
          <p:nvPicPr>
            <p:cNvPr id="56368" name="Picture 87" descr="alarm_clock_ringi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46" y="2348"/>
              <a:ext cx="275" cy="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10" name="Text Box 91"/>
            <p:cNvSpPr txBox="1">
              <a:spLocks noChangeArrowheads="1"/>
            </p:cNvSpPr>
            <p:nvPr/>
          </p:nvSpPr>
          <p:spPr bwMode="auto">
            <a:xfrm>
              <a:off x="2802" y="2491"/>
              <a:ext cx="868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>
                <a:lnSpc>
                  <a:spcPct val="75000"/>
                </a:lnSpc>
                <a:defRPr/>
              </a:pPr>
              <a:r>
                <a:rPr lang="en-US" sz="1800" i="1" smtClean="0">
                  <a:solidFill>
                    <a:srgbClr val="FF0000"/>
                  </a:solidFill>
                </a:rPr>
                <a:t>timeout</a:t>
              </a:r>
            </a:p>
            <a:p>
              <a:pPr algn="r">
                <a:lnSpc>
                  <a:spcPct val="75000"/>
                </a:lnSpc>
                <a:defRPr/>
              </a:pPr>
              <a:r>
                <a:rPr lang="en-US" sz="1800" smtClean="0"/>
                <a:t>resend pkt1</a:t>
              </a:r>
            </a:p>
          </p:txBody>
        </p:sp>
      </p:grpSp>
      <p:sp>
        <p:nvSpPr>
          <p:cNvPr id="41007" name="Rectangle 95"/>
          <p:cNvSpPr>
            <a:spLocks noGrp="1" noChangeArrowheads="1"/>
          </p:cNvSpPr>
          <p:nvPr>
            <p:ph type="title"/>
          </p:nvPr>
        </p:nvSpPr>
        <p:spPr>
          <a:xfrm>
            <a:off x="377825" y="252413"/>
            <a:ext cx="3937000" cy="61912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rdt3.0 in action</a:t>
            </a:r>
          </a:p>
        </p:txBody>
      </p:sp>
      <p:pic>
        <p:nvPicPr>
          <p:cNvPr id="56367" name="Picture 96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275" y="768350"/>
            <a:ext cx="3382963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8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8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6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68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68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6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68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6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6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6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68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6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68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36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6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68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6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36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6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6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68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36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6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6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68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6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36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36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36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36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36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36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8" dur="500"/>
                                        <p:tgtEl>
                                          <p:spTgt spid="36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0" grpId="0"/>
      <p:bldP spid="368651" grpId="0"/>
      <p:bldP spid="368652" grpId="0"/>
      <p:bldP spid="368654" grpId="0"/>
      <p:bldP spid="368655" grpId="0"/>
      <p:bldP spid="368657" grpId="0"/>
      <p:bldP spid="368658" grpId="0"/>
      <p:bldP spid="368689" grpId="0"/>
      <p:bldP spid="368690" grpId="0"/>
      <p:bldP spid="368691" grpId="0"/>
      <p:bldP spid="368693" grpId="0"/>
      <p:bldP spid="368694" grpId="0"/>
      <p:bldP spid="368695" grpId="0"/>
      <p:bldP spid="3686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419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8E116635-0102-45C6-B47B-3372778B20F5}" type="slidenum">
              <a:rPr lang="en-US"/>
              <a:pPr/>
              <a:t>7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377825" y="252413"/>
            <a:ext cx="3937000" cy="619125"/>
          </a:xfrm>
        </p:spPr>
        <p:txBody>
          <a:bodyPr/>
          <a:lstStyle/>
          <a:p>
            <a:r>
              <a:rPr lang="en-US" sz="4000" smtClean="0"/>
              <a:t>rdt3.0 in action</a:t>
            </a:r>
            <a:endParaRPr lang="en-US" smtClean="0"/>
          </a:p>
        </p:txBody>
      </p:sp>
      <p:pic>
        <p:nvPicPr>
          <p:cNvPr id="57348" name="Picture 3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275" y="768350"/>
            <a:ext cx="3382963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670" name="Text Box 6"/>
          <p:cNvSpPr txBox="1">
            <a:spLocks noChangeArrowheads="1"/>
          </p:cNvSpPr>
          <p:nvPr/>
        </p:nvSpPr>
        <p:spPr bwMode="auto">
          <a:xfrm>
            <a:off x="2892425" y="2713038"/>
            <a:ext cx="1000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pkt1</a:t>
            </a:r>
          </a:p>
        </p:txBody>
      </p:sp>
      <p:sp>
        <p:nvSpPr>
          <p:cNvPr id="369673" name="Text Box 9"/>
          <p:cNvSpPr txBox="1">
            <a:spLocks noChangeArrowheads="1"/>
          </p:cNvSpPr>
          <p:nvPr/>
        </p:nvSpPr>
        <p:spPr bwMode="auto">
          <a:xfrm>
            <a:off x="2892425" y="2938463"/>
            <a:ext cx="1196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ack1</a:t>
            </a:r>
          </a:p>
        </p:txBody>
      </p:sp>
      <p:sp>
        <p:nvSpPr>
          <p:cNvPr id="369678" name="Text Box 14"/>
          <p:cNvSpPr txBox="1">
            <a:spLocks noChangeArrowheads="1"/>
          </p:cNvSpPr>
          <p:nvPr/>
        </p:nvSpPr>
        <p:spPr bwMode="auto">
          <a:xfrm>
            <a:off x="2873375" y="4129088"/>
            <a:ext cx="1568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(detect duplicate)</a:t>
            </a:r>
          </a:p>
        </p:txBody>
      </p:sp>
      <p:grpSp>
        <p:nvGrpSpPr>
          <p:cNvPr id="369687" name="Group 23"/>
          <p:cNvGrpSpPr>
            <a:grpSpLocks/>
          </p:cNvGrpSpPr>
          <p:nvPr/>
        </p:nvGrpSpPr>
        <p:grpSpPr bwMode="auto">
          <a:xfrm>
            <a:off x="1423988" y="2486025"/>
            <a:ext cx="1471612" cy="504825"/>
            <a:chOff x="855" y="1710"/>
            <a:chExt cx="927" cy="318"/>
          </a:xfrm>
        </p:grpSpPr>
        <p:sp>
          <p:nvSpPr>
            <p:cNvPr id="42103" name="Line 24"/>
            <p:cNvSpPr>
              <a:spLocks noChangeShapeType="1"/>
            </p:cNvSpPr>
            <p:nvPr/>
          </p:nvSpPr>
          <p:spPr bwMode="auto">
            <a:xfrm>
              <a:off x="855" y="1803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104" name="Text Box 25"/>
            <p:cNvSpPr txBox="1">
              <a:spLocks noChangeArrowheads="1"/>
            </p:cNvSpPr>
            <p:nvPr/>
          </p:nvSpPr>
          <p:spPr bwMode="auto">
            <a:xfrm>
              <a:off x="1094" y="1710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</p:grpSp>
      <p:sp>
        <p:nvSpPr>
          <p:cNvPr id="41994" name="Text Box 36"/>
          <p:cNvSpPr txBox="1">
            <a:spLocks noChangeArrowheads="1"/>
          </p:cNvSpPr>
          <p:nvPr/>
        </p:nvSpPr>
        <p:spPr bwMode="auto">
          <a:xfrm>
            <a:off x="436563" y="110490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1" u="sng" smtClean="0">
                <a:solidFill>
                  <a:srgbClr val="000099"/>
                </a:solidFill>
              </a:rPr>
              <a:t>sender</a:t>
            </a:r>
          </a:p>
        </p:txBody>
      </p:sp>
      <p:sp>
        <p:nvSpPr>
          <p:cNvPr id="41995" name="Text Box 37"/>
          <p:cNvSpPr txBox="1">
            <a:spLocks noChangeArrowheads="1"/>
          </p:cNvSpPr>
          <p:nvPr/>
        </p:nvSpPr>
        <p:spPr bwMode="auto">
          <a:xfrm>
            <a:off x="2876550" y="1100138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1" u="sng" smtClean="0">
                <a:solidFill>
                  <a:srgbClr val="008000"/>
                </a:solidFill>
              </a:rPr>
              <a:t>receiver</a:t>
            </a:r>
          </a:p>
        </p:txBody>
      </p:sp>
      <p:sp>
        <p:nvSpPr>
          <p:cNvPr id="369702" name="Text Box 38"/>
          <p:cNvSpPr txBox="1">
            <a:spLocks noChangeArrowheads="1"/>
          </p:cNvSpPr>
          <p:nvPr/>
        </p:nvSpPr>
        <p:spPr bwMode="auto">
          <a:xfrm>
            <a:off x="2889250" y="3860800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pkt1</a:t>
            </a:r>
          </a:p>
        </p:txBody>
      </p:sp>
      <p:sp>
        <p:nvSpPr>
          <p:cNvPr id="369703" name="Text Box 39"/>
          <p:cNvSpPr txBox="1">
            <a:spLocks noChangeArrowheads="1"/>
          </p:cNvSpPr>
          <p:nvPr/>
        </p:nvSpPr>
        <p:spPr bwMode="auto">
          <a:xfrm>
            <a:off x="2886075" y="4857750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pkt0</a:t>
            </a:r>
          </a:p>
        </p:txBody>
      </p:sp>
      <p:sp>
        <p:nvSpPr>
          <p:cNvPr id="369704" name="Text Box 40"/>
          <p:cNvSpPr txBox="1">
            <a:spLocks noChangeArrowheads="1"/>
          </p:cNvSpPr>
          <p:nvPr/>
        </p:nvSpPr>
        <p:spPr bwMode="auto">
          <a:xfrm>
            <a:off x="2882900" y="2038350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ack0</a:t>
            </a:r>
          </a:p>
        </p:txBody>
      </p:sp>
      <p:sp>
        <p:nvSpPr>
          <p:cNvPr id="369705" name="Text Box 41"/>
          <p:cNvSpPr txBox="1">
            <a:spLocks noChangeArrowheads="1"/>
          </p:cNvSpPr>
          <p:nvPr/>
        </p:nvSpPr>
        <p:spPr bwMode="auto">
          <a:xfrm>
            <a:off x="2901950" y="4283075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ack1</a:t>
            </a:r>
          </a:p>
        </p:txBody>
      </p:sp>
      <p:sp>
        <p:nvSpPr>
          <p:cNvPr id="369706" name="Text Box 42"/>
          <p:cNvSpPr txBox="1">
            <a:spLocks noChangeArrowheads="1"/>
          </p:cNvSpPr>
          <p:nvPr/>
        </p:nvSpPr>
        <p:spPr bwMode="auto">
          <a:xfrm>
            <a:off x="2879725" y="5053013"/>
            <a:ext cx="1196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ack0</a:t>
            </a:r>
          </a:p>
        </p:txBody>
      </p:sp>
      <p:sp>
        <p:nvSpPr>
          <p:cNvPr id="369707" name="Text Box 43"/>
          <p:cNvSpPr txBox="1">
            <a:spLocks noChangeArrowheads="1"/>
          </p:cNvSpPr>
          <p:nvPr/>
        </p:nvSpPr>
        <p:spPr bwMode="auto">
          <a:xfrm>
            <a:off x="365125" y="228758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ack0</a:t>
            </a:r>
          </a:p>
        </p:txBody>
      </p:sp>
      <p:sp>
        <p:nvSpPr>
          <p:cNvPr id="369708" name="Text Box 44"/>
          <p:cNvSpPr txBox="1">
            <a:spLocks noChangeArrowheads="1"/>
          </p:cNvSpPr>
          <p:nvPr/>
        </p:nvSpPr>
        <p:spPr bwMode="auto">
          <a:xfrm>
            <a:off x="209550" y="4659313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pkt0</a:t>
            </a:r>
          </a:p>
        </p:txBody>
      </p:sp>
      <p:sp>
        <p:nvSpPr>
          <p:cNvPr id="369709" name="Text Box 45"/>
          <p:cNvSpPr txBox="1">
            <a:spLocks noChangeArrowheads="1"/>
          </p:cNvSpPr>
          <p:nvPr/>
        </p:nvSpPr>
        <p:spPr bwMode="auto">
          <a:xfrm>
            <a:off x="209550" y="2506663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pkt1</a:t>
            </a:r>
          </a:p>
        </p:txBody>
      </p:sp>
      <p:sp>
        <p:nvSpPr>
          <p:cNvPr id="369710" name="Text Box 46"/>
          <p:cNvSpPr txBox="1">
            <a:spLocks noChangeArrowheads="1"/>
          </p:cNvSpPr>
          <p:nvPr/>
        </p:nvSpPr>
        <p:spPr bwMode="auto">
          <a:xfrm>
            <a:off x="354013" y="441960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ack1</a:t>
            </a:r>
          </a:p>
        </p:txBody>
      </p:sp>
      <p:sp>
        <p:nvSpPr>
          <p:cNvPr id="42005" name="Text Box 47"/>
          <p:cNvSpPr txBox="1">
            <a:spLocks noChangeArrowheads="1"/>
          </p:cNvSpPr>
          <p:nvPr/>
        </p:nvSpPr>
        <p:spPr bwMode="auto">
          <a:xfrm>
            <a:off x="198438" y="1544638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pkt0</a:t>
            </a:r>
          </a:p>
        </p:txBody>
      </p:sp>
      <p:sp>
        <p:nvSpPr>
          <p:cNvPr id="369712" name="Text Box 48"/>
          <p:cNvSpPr txBox="1">
            <a:spLocks noChangeArrowheads="1"/>
          </p:cNvSpPr>
          <p:nvPr/>
        </p:nvSpPr>
        <p:spPr bwMode="auto">
          <a:xfrm>
            <a:off x="2874963" y="1827213"/>
            <a:ext cx="1000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pkt0</a:t>
            </a:r>
          </a:p>
        </p:txBody>
      </p:sp>
      <p:grpSp>
        <p:nvGrpSpPr>
          <p:cNvPr id="369713" name="Group 49"/>
          <p:cNvGrpSpPr>
            <a:grpSpLocks/>
          </p:cNvGrpSpPr>
          <p:nvPr/>
        </p:nvGrpSpPr>
        <p:grpSpPr bwMode="auto">
          <a:xfrm>
            <a:off x="1414463" y="1614488"/>
            <a:ext cx="1471612" cy="512762"/>
            <a:chOff x="850" y="1159"/>
            <a:chExt cx="927" cy="323"/>
          </a:xfrm>
        </p:grpSpPr>
        <p:sp>
          <p:nvSpPr>
            <p:cNvPr id="42101" name="Line 50"/>
            <p:cNvSpPr>
              <a:spLocks noChangeShapeType="1"/>
            </p:cNvSpPr>
            <p:nvPr/>
          </p:nvSpPr>
          <p:spPr bwMode="auto">
            <a:xfrm>
              <a:off x="850" y="1257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102" name="Text Box 51"/>
            <p:cNvSpPr txBox="1">
              <a:spLocks noChangeArrowheads="1"/>
            </p:cNvSpPr>
            <p:nvPr/>
          </p:nvSpPr>
          <p:spPr bwMode="auto">
            <a:xfrm>
              <a:off x="1100" y="1159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9716" name="Group 52"/>
          <p:cNvGrpSpPr>
            <a:grpSpLocks/>
          </p:cNvGrpSpPr>
          <p:nvPr/>
        </p:nvGrpSpPr>
        <p:grpSpPr bwMode="auto">
          <a:xfrm>
            <a:off x="1408113" y="4629150"/>
            <a:ext cx="1471612" cy="487363"/>
            <a:chOff x="846" y="2253"/>
            <a:chExt cx="927" cy="307"/>
          </a:xfrm>
        </p:grpSpPr>
        <p:sp>
          <p:nvSpPr>
            <p:cNvPr id="42099" name="Line 53"/>
            <p:cNvSpPr>
              <a:spLocks noChangeShapeType="1"/>
            </p:cNvSpPr>
            <p:nvPr/>
          </p:nvSpPr>
          <p:spPr bwMode="auto">
            <a:xfrm>
              <a:off x="846" y="2335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100" name="Text Box 54"/>
            <p:cNvSpPr txBox="1">
              <a:spLocks noChangeArrowheads="1"/>
            </p:cNvSpPr>
            <p:nvPr/>
          </p:nvSpPr>
          <p:spPr bwMode="auto">
            <a:xfrm>
              <a:off x="1097" y="2253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9719" name="Group 55"/>
          <p:cNvGrpSpPr>
            <a:grpSpLocks/>
          </p:cNvGrpSpPr>
          <p:nvPr/>
        </p:nvGrpSpPr>
        <p:grpSpPr bwMode="auto">
          <a:xfrm>
            <a:off x="1408113" y="4232275"/>
            <a:ext cx="1471612" cy="471488"/>
            <a:chOff x="846" y="2003"/>
            <a:chExt cx="927" cy="297"/>
          </a:xfrm>
        </p:grpSpPr>
        <p:sp>
          <p:nvSpPr>
            <p:cNvPr id="42097" name="Line 56"/>
            <p:cNvSpPr>
              <a:spLocks noChangeShapeType="1"/>
            </p:cNvSpPr>
            <p:nvPr/>
          </p:nvSpPr>
          <p:spPr bwMode="auto">
            <a:xfrm flipH="1">
              <a:off x="846" y="2075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98" name="Text Box 57"/>
            <p:cNvSpPr txBox="1">
              <a:spLocks noChangeArrowheads="1"/>
            </p:cNvSpPr>
            <p:nvPr/>
          </p:nvSpPr>
          <p:spPr bwMode="auto">
            <a:xfrm>
              <a:off x="1092" y="2003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ack1</a:t>
              </a:r>
            </a:p>
          </p:txBody>
        </p:sp>
      </p:grpSp>
      <p:grpSp>
        <p:nvGrpSpPr>
          <p:cNvPr id="369722" name="Group 58"/>
          <p:cNvGrpSpPr>
            <a:grpSpLocks/>
          </p:cNvGrpSpPr>
          <p:nvPr/>
        </p:nvGrpSpPr>
        <p:grpSpPr bwMode="auto">
          <a:xfrm>
            <a:off x="1400175" y="2114550"/>
            <a:ext cx="1471613" cy="455613"/>
            <a:chOff x="841" y="1474"/>
            <a:chExt cx="927" cy="287"/>
          </a:xfrm>
        </p:grpSpPr>
        <p:sp>
          <p:nvSpPr>
            <p:cNvPr id="42095" name="Line 59"/>
            <p:cNvSpPr>
              <a:spLocks noChangeShapeType="1"/>
            </p:cNvSpPr>
            <p:nvPr/>
          </p:nvSpPr>
          <p:spPr bwMode="auto">
            <a:xfrm flipH="1">
              <a:off x="841" y="153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96" name="Text Box 60"/>
            <p:cNvSpPr txBox="1">
              <a:spLocks noChangeArrowheads="1"/>
            </p:cNvSpPr>
            <p:nvPr/>
          </p:nvSpPr>
          <p:spPr bwMode="auto">
            <a:xfrm>
              <a:off x="1089" y="1474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ack0</a:t>
              </a:r>
            </a:p>
          </p:txBody>
        </p:sp>
      </p:grpSp>
      <p:grpSp>
        <p:nvGrpSpPr>
          <p:cNvPr id="369725" name="Group 61"/>
          <p:cNvGrpSpPr>
            <a:grpSpLocks/>
          </p:cNvGrpSpPr>
          <p:nvPr/>
        </p:nvGrpSpPr>
        <p:grpSpPr bwMode="auto">
          <a:xfrm>
            <a:off x="1393825" y="5084763"/>
            <a:ext cx="1471613" cy="461962"/>
            <a:chOff x="837" y="2540"/>
            <a:chExt cx="927" cy="291"/>
          </a:xfrm>
        </p:grpSpPr>
        <p:sp>
          <p:nvSpPr>
            <p:cNvPr id="42093" name="Line 62"/>
            <p:cNvSpPr>
              <a:spLocks noChangeShapeType="1"/>
            </p:cNvSpPr>
            <p:nvPr/>
          </p:nvSpPr>
          <p:spPr bwMode="auto">
            <a:xfrm flipH="1">
              <a:off x="837" y="260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94" name="Text Box 63"/>
            <p:cNvSpPr txBox="1">
              <a:spLocks noChangeArrowheads="1"/>
            </p:cNvSpPr>
            <p:nvPr/>
          </p:nvSpPr>
          <p:spPr bwMode="auto">
            <a:xfrm>
              <a:off x="1086" y="2540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ack0</a:t>
              </a:r>
            </a:p>
          </p:txBody>
        </p:sp>
      </p:grpSp>
      <p:sp>
        <p:nvSpPr>
          <p:cNvPr id="42012" name="Text Box 64"/>
          <p:cNvSpPr txBox="1">
            <a:spLocks noChangeArrowheads="1"/>
          </p:cNvSpPr>
          <p:nvPr/>
        </p:nvSpPr>
        <p:spPr bwMode="auto">
          <a:xfrm>
            <a:off x="1192213" y="5797550"/>
            <a:ext cx="1393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(c) ACK loss</a:t>
            </a:r>
          </a:p>
        </p:txBody>
      </p:sp>
      <p:grpSp>
        <p:nvGrpSpPr>
          <p:cNvPr id="369745" name="Group 81"/>
          <p:cNvGrpSpPr>
            <a:grpSpLocks/>
          </p:cNvGrpSpPr>
          <p:nvPr/>
        </p:nvGrpSpPr>
        <p:grpSpPr bwMode="auto">
          <a:xfrm>
            <a:off x="1679575" y="2886075"/>
            <a:ext cx="1212850" cy="719138"/>
            <a:chOff x="1324" y="1931"/>
            <a:chExt cx="764" cy="453"/>
          </a:xfrm>
        </p:grpSpPr>
        <p:sp>
          <p:nvSpPr>
            <p:cNvPr id="42089" name="Line 27"/>
            <p:cNvSpPr>
              <a:spLocks noChangeShapeType="1"/>
            </p:cNvSpPr>
            <p:nvPr/>
          </p:nvSpPr>
          <p:spPr bwMode="auto">
            <a:xfrm flipH="1">
              <a:off x="1514" y="2031"/>
              <a:ext cx="574" cy="132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90" name="Text Box 28"/>
            <p:cNvSpPr txBox="1">
              <a:spLocks noChangeArrowheads="1"/>
            </p:cNvSpPr>
            <p:nvPr/>
          </p:nvSpPr>
          <p:spPr bwMode="auto">
            <a:xfrm>
              <a:off x="1456" y="1931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ack1</a:t>
              </a:r>
            </a:p>
          </p:txBody>
        </p:sp>
        <p:sp>
          <p:nvSpPr>
            <p:cNvPr id="42091" name="Text Box 68"/>
            <p:cNvSpPr txBox="1">
              <a:spLocks noChangeArrowheads="1"/>
            </p:cNvSpPr>
            <p:nvPr/>
          </p:nvSpPr>
          <p:spPr bwMode="auto">
            <a:xfrm>
              <a:off x="1383" y="2040"/>
              <a:ext cx="2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2092" name="Text Box 69"/>
            <p:cNvSpPr txBox="1">
              <a:spLocks noChangeArrowheads="1"/>
            </p:cNvSpPr>
            <p:nvPr/>
          </p:nvSpPr>
          <p:spPr bwMode="auto">
            <a:xfrm>
              <a:off x="1324" y="2172"/>
              <a:ext cx="32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1" smtClean="0">
                  <a:solidFill>
                    <a:srgbClr val="FF0000"/>
                  </a:solidFill>
                </a:rPr>
                <a:t>loss</a:t>
              </a:r>
            </a:p>
          </p:txBody>
        </p:sp>
      </p:grpSp>
      <p:grpSp>
        <p:nvGrpSpPr>
          <p:cNvPr id="369734" name="Group 70"/>
          <p:cNvGrpSpPr>
            <a:grpSpLocks/>
          </p:cNvGrpSpPr>
          <p:nvPr/>
        </p:nvGrpSpPr>
        <p:grpSpPr bwMode="auto">
          <a:xfrm>
            <a:off x="1303338" y="2792413"/>
            <a:ext cx="122237" cy="1033462"/>
            <a:chOff x="3651" y="1878"/>
            <a:chExt cx="78" cy="963"/>
          </a:xfrm>
        </p:grpSpPr>
        <p:sp>
          <p:nvSpPr>
            <p:cNvPr id="42086" name="Line 71"/>
            <p:cNvSpPr>
              <a:spLocks noChangeShapeType="1"/>
            </p:cNvSpPr>
            <p:nvPr/>
          </p:nvSpPr>
          <p:spPr bwMode="auto">
            <a:xfrm>
              <a:off x="3729" y="1879"/>
              <a:ext cx="0" cy="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87" name="Line 72"/>
            <p:cNvSpPr>
              <a:spLocks noChangeShapeType="1"/>
            </p:cNvSpPr>
            <p:nvPr/>
          </p:nvSpPr>
          <p:spPr bwMode="auto">
            <a:xfrm flipH="1">
              <a:off x="3651" y="1878"/>
              <a:ext cx="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88" name="Line 73"/>
            <p:cNvSpPr>
              <a:spLocks noChangeShapeType="1"/>
            </p:cNvSpPr>
            <p:nvPr/>
          </p:nvSpPr>
          <p:spPr bwMode="auto">
            <a:xfrm flipH="1">
              <a:off x="3651" y="2841"/>
              <a:ext cx="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69738" name="Group 74"/>
          <p:cNvGrpSpPr>
            <a:grpSpLocks/>
          </p:cNvGrpSpPr>
          <p:nvPr/>
        </p:nvGrpSpPr>
        <p:grpSpPr bwMode="auto">
          <a:xfrm>
            <a:off x="1431925" y="3781425"/>
            <a:ext cx="1471613" cy="504825"/>
            <a:chOff x="855" y="1710"/>
            <a:chExt cx="927" cy="318"/>
          </a:xfrm>
        </p:grpSpPr>
        <p:sp>
          <p:nvSpPr>
            <p:cNvPr id="42084" name="Line 75"/>
            <p:cNvSpPr>
              <a:spLocks noChangeShapeType="1"/>
            </p:cNvSpPr>
            <p:nvPr/>
          </p:nvSpPr>
          <p:spPr bwMode="auto">
            <a:xfrm>
              <a:off x="855" y="1803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85" name="Text Box 76"/>
            <p:cNvSpPr txBox="1">
              <a:spLocks noChangeArrowheads="1"/>
            </p:cNvSpPr>
            <p:nvPr/>
          </p:nvSpPr>
          <p:spPr bwMode="auto">
            <a:xfrm>
              <a:off x="1094" y="1710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</p:grpSp>
      <p:grpSp>
        <p:nvGrpSpPr>
          <p:cNvPr id="369741" name="Group 77"/>
          <p:cNvGrpSpPr>
            <a:grpSpLocks/>
          </p:cNvGrpSpPr>
          <p:nvPr/>
        </p:nvGrpSpPr>
        <p:grpSpPr bwMode="auto">
          <a:xfrm>
            <a:off x="0" y="3405188"/>
            <a:ext cx="1377950" cy="731837"/>
            <a:chOff x="2802" y="2348"/>
            <a:chExt cx="868" cy="461"/>
          </a:xfrm>
        </p:grpSpPr>
        <p:pic>
          <p:nvPicPr>
            <p:cNvPr id="57441" name="Picture 78" descr="alarm_clock_ringi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46" y="2348"/>
              <a:ext cx="275" cy="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083" name="Text Box 79"/>
            <p:cNvSpPr txBox="1">
              <a:spLocks noChangeArrowheads="1"/>
            </p:cNvSpPr>
            <p:nvPr/>
          </p:nvSpPr>
          <p:spPr bwMode="auto">
            <a:xfrm>
              <a:off x="2802" y="2491"/>
              <a:ext cx="868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>
                <a:lnSpc>
                  <a:spcPct val="75000"/>
                </a:lnSpc>
                <a:defRPr/>
              </a:pPr>
              <a:r>
                <a:rPr lang="en-US" sz="1800" i="1" smtClean="0">
                  <a:solidFill>
                    <a:srgbClr val="FF0000"/>
                  </a:solidFill>
                </a:rPr>
                <a:t>timeout</a:t>
              </a:r>
            </a:p>
            <a:p>
              <a:pPr algn="r">
                <a:lnSpc>
                  <a:spcPct val="75000"/>
                </a:lnSpc>
                <a:defRPr/>
              </a:pPr>
              <a:r>
                <a:rPr lang="en-US" sz="1800" smtClean="0"/>
                <a:t>resend pkt1</a:t>
              </a:r>
            </a:p>
          </p:txBody>
        </p:sp>
      </p:grpSp>
      <p:sp>
        <p:nvSpPr>
          <p:cNvPr id="369746" name="Text Box 82"/>
          <p:cNvSpPr txBox="1">
            <a:spLocks noChangeArrowheads="1"/>
          </p:cNvSpPr>
          <p:nvPr/>
        </p:nvSpPr>
        <p:spPr bwMode="auto">
          <a:xfrm>
            <a:off x="7594600" y="2374900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pkt1</a:t>
            </a:r>
          </a:p>
        </p:txBody>
      </p:sp>
      <p:sp>
        <p:nvSpPr>
          <p:cNvPr id="369747" name="Text Box 83"/>
          <p:cNvSpPr txBox="1">
            <a:spLocks noChangeArrowheads="1"/>
          </p:cNvSpPr>
          <p:nvPr/>
        </p:nvSpPr>
        <p:spPr bwMode="auto">
          <a:xfrm>
            <a:off x="7594600" y="2600325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ack1</a:t>
            </a:r>
          </a:p>
        </p:txBody>
      </p:sp>
      <p:sp>
        <p:nvSpPr>
          <p:cNvPr id="369748" name="Text Box 84"/>
          <p:cNvSpPr txBox="1">
            <a:spLocks noChangeArrowheads="1"/>
          </p:cNvSpPr>
          <p:nvPr/>
        </p:nvSpPr>
        <p:spPr bwMode="auto">
          <a:xfrm>
            <a:off x="7556500" y="3810000"/>
            <a:ext cx="1568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(detect duplicate)</a:t>
            </a:r>
          </a:p>
        </p:txBody>
      </p:sp>
      <p:grpSp>
        <p:nvGrpSpPr>
          <p:cNvPr id="369749" name="Group 85"/>
          <p:cNvGrpSpPr>
            <a:grpSpLocks/>
          </p:cNvGrpSpPr>
          <p:nvPr/>
        </p:nvGrpSpPr>
        <p:grpSpPr bwMode="auto">
          <a:xfrm>
            <a:off x="6126163" y="2147888"/>
            <a:ext cx="1471612" cy="504825"/>
            <a:chOff x="855" y="1710"/>
            <a:chExt cx="927" cy="318"/>
          </a:xfrm>
        </p:grpSpPr>
        <p:sp>
          <p:nvSpPr>
            <p:cNvPr id="42080" name="Line 86"/>
            <p:cNvSpPr>
              <a:spLocks noChangeShapeType="1"/>
            </p:cNvSpPr>
            <p:nvPr/>
          </p:nvSpPr>
          <p:spPr bwMode="auto">
            <a:xfrm>
              <a:off x="855" y="1803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81" name="Text Box 87"/>
            <p:cNvSpPr txBox="1">
              <a:spLocks noChangeArrowheads="1"/>
            </p:cNvSpPr>
            <p:nvPr/>
          </p:nvSpPr>
          <p:spPr bwMode="auto">
            <a:xfrm>
              <a:off x="1094" y="1710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</p:grpSp>
      <p:sp>
        <p:nvSpPr>
          <p:cNvPr id="42021" name="Text Box 88"/>
          <p:cNvSpPr txBox="1">
            <a:spLocks noChangeArrowheads="1"/>
          </p:cNvSpPr>
          <p:nvPr/>
        </p:nvSpPr>
        <p:spPr bwMode="auto">
          <a:xfrm>
            <a:off x="5138738" y="766763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1" u="sng" smtClean="0">
                <a:solidFill>
                  <a:srgbClr val="000099"/>
                </a:solidFill>
              </a:rPr>
              <a:t>sender</a:t>
            </a:r>
          </a:p>
        </p:txBody>
      </p:sp>
      <p:sp>
        <p:nvSpPr>
          <p:cNvPr id="42022" name="Text Box 89"/>
          <p:cNvSpPr txBox="1">
            <a:spLocks noChangeArrowheads="1"/>
          </p:cNvSpPr>
          <p:nvPr/>
        </p:nvSpPr>
        <p:spPr bwMode="auto">
          <a:xfrm>
            <a:off x="7578725" y="762000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1" u="sng" smtClean="0">
                <a:solidFill>
                  <a:srgbClr val="008000"/>
                </a:solidFill>
              </a:rPr>
              <a:t>receiver</a:t>
            </a:r>
          </a:p>
        </p:txBody>
      </p:sp>
      <p:sp>
        <p:nvSpPr>
          <p:cNvPr id="369754" name="Text Box 90"/>
          <p:cNvSpPr txBox="1">
            <a:spLocks noChangeArrowheads="1"/>
          </p:cNvSpPr>
          <p:nvPr/>
        </p:nvSpPr>
        <p:spPr bwMode="auto">
          <a:xfrm>
            <a:off x="7572375" y="3541713"/>
            <a:ext cx="1000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pkt1</a:t>
            </a:r>
          </a:p>
        </p:txBody>
      </p:sp>
      <p:sp>
        <p:nvSpPr>
          <p:cNvPr id="369756" name="Text Box 92"/>
          <p:cNvSpPr txBox="1">
            <a:spLocks noChangeArrowheads="1"/>
          </p:cNvSpPr>
          <p:nvPr/>
        </p:nvSpPr>
        <p:spPr bwMode="auto">
          <a:xfrm>
            <a:off x="7585075" y="1700213"/>
            <a:ext cx="1196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ack0</a:t>
            </a:r>
          </a:p>
        </p:txBody>
      </p:sp>
      <p:sp>
        <p:nvSpPr>
          <p:cNvPr id="369759" name="Text Box 95"/>
          <p:cNvSpPr txBox="1">
            <a:spLocks noChangeArrowheads="1"/>
          </p:cNvSpPr>
          <p:nvPr/>
        </p:nvSpPr>
        <p:spPr bwMode="auto">
          <a:xfrm>
            <a:off x="5067300" y="19494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ack0</a:t>
            </a:r>
          </a:p>
        </p:txBody>
      </p:sp>
      <p:sp>
        <p:nvSpPr>
          <p:cNvPr id="369761" name="Text Box 97"/>
          <p:cNvSpPr txBox="1">
            <a:spLocks noChangeArrowheads="1"/>
          </p:cNvSpPr>
          <p:nvPr/>
        </p:nvSpPr>
        <p:spPr bwMode="auto">
          <a:xfrm>
            <a:off x="4911725" y="2168525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pkt1</a:t>
            </a:r>
          </a:p>
        </p:txBody>
      </p:sp>
      <p:sp>
        <p:nvSpPr>
          <p:cNvPr id="42027" name="Text Box 99"/>
          <p:cNvSpPr txBox="1">
            <a:spLocks noChangeArrowheads="1"/>
          </p:cNvSpPr>
          <p:nvPr/>
        </p:nvSpPr>
        <p:spPr bwMode="auto">
          <a:xfrm>
            <a:off x="4900613" y="12065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pkt0</a:t>
            </a:r>
          </a:p>
        </p:txBody>
      </p:sp>
      <p:sp>
        <p:nvSpPr>
          <p:cNvPr id="369764" name="Text Box 100"/>
          <p:cNvSpPr txBox="1">
            <a:spLocks noChangeArrowheads="1"/>
          </p:cNvSpPr>
          <p:nvPr/>
        </p:nvSpPr>
        <p:spPr bwMode="auto">
          <a:xfrm>
            <a:off x="7577138" y="1489075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pkt0</a:t>
            </a:r>
          </a:p>
        </p:txBody>
      </p:sp>
      <p:grpSp>
        <p:nvGrpSpPr>
          <p:cNvPr id="369765" name="Group 101"/>
          <p:cNvGrpSpPr>
            <a:grpSpLocks/>
          </p:cNvGrpSpPr>
          <p:nvPr/>
        </p:nvGrpSpPr>
        <p:grpSpPr bwMode="auto">
          <a:xfrm>
            <a:off x="6116638" y="1276350"/>
            <a:ext cx="1471612" cy="512763"/>
            <a:chOff x="850" y="1159"/>
            <a:chExt cx="927" cy="323"/>
          </a:xfrm>
        </p:grpSpPr>
        <p:sp>
          <p:nvSpPr>
            <p:cNvPr id="42078" name="Line 102"/>
            <p:cNvSpPr>
              <a:spLocks noChangeShapeType="1"/>
            </p:cNvSpPr>
            <p:nvPr/>
          </p:nvSpPr>
          <p:spPr bwMode="auto">
            <a:xfrm>
              <a:off x="850" y="1257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79" name="Text Box 103"/>
            <p:cNvSpPr txBox="1">
              <a:spLocks noChangeArrowheads="1"/>
            </p:cNvSpPr>
            <p:nvPr/>
          </p:nvSpPr>
          <p:spPr bwMode="auto">
            <a:xfrm>
              <a:off x="1100" y="1159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9774" name="Group 110"/>
          <p:cNvGrpSpPr>
            <a:grpSpLocks/>
          </p:cNvGrpSpPr>
          <p:nvPr/>
        </p:nvGrpSpPr>
        <p:grpSpPr bwMode="auto">
          <a:xfrm>
            <a:off x="6102350" y="1776413"/>
            <a:ext cx="1471613" cy="455612"/>
            <a:chOff x="841" y="1474"/>
            <a:chExt cx="927" cy="287"/>
          </a:xfrm>
        </p:grpSpPr>
        <p:sp>
          <p:nvSpPr>
            <p:cNvPr id="42076" name="Line 111"/>
            <p:cNvSpPr>
              <a:spLocks noChangeShapeType="1"/>
            </p:cNvSpPr>
            <p:nvPr/>
          </p:nvSpPr>
          <p:spPr bwMode="auto">
            <a:xfrm flipH="1">
              <a:off x="841" y="153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77" name="Text Box 112"/>
            <p:cNvSpPr txBox="1">
              <a:spLocks noChangeArrowheads="1"/>
            </p:cNvSpPr>
            <p:nvPr/>
          </p:nvSpPr>
          <p:spPr bwMode="auto">
            <a:xfrm>
              <a:off x="1089" y="1474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ack0</a:t>
              </a:r>
            </a:p>
          </p:txBody>
        </p:sp>
      </p:grpSp>
      <p:sp>
        <p:nvSpPr>
          <p:cNvPr id="42031" name="Text Box 116"/>
          <p:cNvSpPr txBox="1">
            <a:spLocks noChangeArrowheads="1"/>
          </p:cNvSpPr>
          <p:nvPr/>
        </p:nvSpPr>
        <p:spPr bwMode="auto">
          <a:xfrm>
            <a:off x="4757738" y="5764213"/>
            <a:ext cx="3867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(d) premature timeout/ delayed ACK</a:t>
            </a:r>
          </a:p>
        </p:txBody>
      </p:sp>
      <p:grpSp>
        <p:nvGrpSpPr>
          <p:cNvPr id="369786" name="Group 122"/>
          <p:cNvGrpSpPr>
            <a:grpSpLocks/>
          </p:cNvGrpSpPr>
          <p:nvPr/>
        </p:nvGrpSpPr>
        <p:grpSpPr bwMode="auto">
          <a:xfrm>
            <a:off x="6005513" y="2454275"/>
            <a:ext cx="122237" cy="1033463"/>
            <a:chOff x="3651" y="1878"/>
            <a:chExt cx="78" cy="963"/>
          </a:xfrm>
        </p:grpSpPr>
        <p:sp>
          <p:nvSpPr>
            <p:cNvPr id="42073" name="Line 123"/>
            <p:cNvSpPr>
              <a:spLocks noChangeShapeType="1"/>
            </p:cNvSpPr>
            <p:nvPr/>
          </p:nvSpPr>
          <p:spPr bwMode="auto">
            <a:xfrm>
              <a:off x="3729" y="1879"/>
              <a:ext cx="0" cy="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74" name="Line 124"/>
            <p:cNvSpPr>
              <a:spLocks noChangeShapeType="1"/>
            </p:cNvSpPr>
            <p:nvPr/>
          </p:nvSpPr>
          <p:spPr bwMode="auto">
            <a:xfrm flipH="1">
              <a:off x="3651" y="1878"/>
              <a:ext cx="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75" name="Line 125"/>
            <p:cNvSpPr>
              <a:spLocks noChangeShapeType="1"/>
            </p:cNvSpPr>
            <p:nvPr/>
          </p:nvSpPr>
          <p:spPr bwMode="auto">
            <a:xfrm flipH="1">
              <a:off x="3651" y="2841"/>
              <a:ext cx="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69790" name="Group 126"/>
          <p:cNvGrpSpPr>
            <a:grpSpLocks/>
          </p:cNvGrpSpPr>
          <p:nvPr/>
        </p:nvGrpSpPr>
        <p:grpSpPr bwMode="auto">
          <a:xfrm>
            <a:off x="6134100" y="3443288"/>
            <a:ext cx="1471613" cy="504825"/>
            <a:chOff x="855" y="1710"/>
            <a:chExt cx="927" cy="318"/>
          </a:xfrm>
        </p:grpSpPr>
        <p:sp>
          <p:nvSpPr>
            <p:cNvPr id="42071" name="Line 127"/>
            <p:cNvSpPr>
              <a:spLocks noChangeShapeType="1"/>
            </p:cNvSpPr>
            <p:nvPr/>
          </p:nvSpPr>
          <p:spPr bwMode="auto">
            <a:xfrm>
              <a:off x="855" y="1803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72" name="Text Box 128"/>
            <p:cNvSpPr txBox="1">
              <a:spLocks noChangeArrowheads="1"/>
            </p:cNvSpPr>
            <p:nvPr/>
          </p:nvSpPr>
          <p:spPr bwMode="auto">
            <a:xfrm>
              <a:off x="1094" y="1710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</p:grpSp>
      <p:grpSp>
        <p:nvGrpSpPr>
          <p:cNvPr id="369793" name="Group 129"/>
          <p:cNvGrpSpPr>
            <a:grpSpLocks/>
          </p:cNvGrpSpPr>
          <p:nvPr/>
        </p:nvGrpSpPr>
        <p:grpSpPr bwMode="auto">
          <a:xfrm>
            <a:off x="4702175" y="3067050"/>
            <a:ext cx="1377950" cy="731838"/>
            <a:chOff x="2802" y="2348"/>
            <a:chExt cx="868" cy="461"/>
          </a:xfrm>
        </p:grpSpPr>
        <p:pic>
          <p:nvPicPr>
            <p:cNvPr id="57428" name="Picture 130" descr="alarm_clock_ringi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46" y="2348"/>
              <a:ext cx="275" cy="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070" name="Text Box 131"/>
            <p:cNvSpPr txBox="1">
              <a:spLocks noChangeArrowheads="1"/>
            </p:cNvSpPr>
            <p:nvPr/>
          </p:nvSpPr>
          <p:spPr bwMode="auto">
            <a:xfrm>
              <a:off x="2802" y="2491"/>
              <a:ext cx="868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>
                <a:lnSpc>
                  <a:spcPct val="75000"/>
                </a:lnSpc>
                <a:defRPr/>
              </a:pPr>
              <a:r>
                <a:rPr lang="en-US" sz="1800" i="1" smtClean="0">
                  <a:solidFill>
                    <a:srgbClr val="FF0000"/>
                  </a:solidFill>
                </a:rPr>
                <a:t>timeout</a:t>
              </a:r>
            </a:p>
            <a:p>
              <a:pPr algn="r">
                <a:lnSpc>
                  <a:spcPct val="75000"/>
                </a:lnSpc>
                <a:defRPr/>
              </a:pPr>
              <a:r>
                <a:rPr lang="en-US" sz="1800" smtClean="0"/>
                <a:t>resend pkt1</a:t>
              </a:r>
            </a:p>
          </p:txBody>
        </p:sp>
      </p:grpSp>
      <p:grpSp>
        <p:nvGrpSpPr>
          <p:cNvPr id="369797" name="Group 133"/>
          <p:cNvGrpSpPr>
            <a:grpSpLocks/>
          </p:cNvGrpSpPr>
          <p:nvPr/>
        </p:nvGrpSpPr>
        <p:grpSpPr bwMode="auto">
          <a:xfrm>
            <a:off x="6523038" y="2706688"/>
            <a:ext cx="1071562" cy="752475"/>
            <a:chOff x="4081" y="1705"/>
            <a:chExt cx="703" cy="453"/>
          </a:xfrm>
        </p:grpSpPr>
        <p:sp>
          <p:nvSpPr>
            <p:cNvPr id="42066" name="Line 118"/>
            <p:cNvSpPr>
              <a:spLocks noChangeShapeType="1"/>
            </p:cNvSpPr>
            <p:nvPr/>
          </p:nvSpPr>
          <p:spPr bwMode="auto">
            <a:xfrm flipH="1">
              <a:off x="4343" y="1705"/>
              <a:ext cx="441" cy="329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67" name="Text Box 119"/>
            <p:cNvSpPr txBox="1">
              <a:spLocks noChangeArrowheads="1"/>
            </p:cNvSpPr>
            <p:nvPr/>
          </p:nvSpPr>
          <p:spPr bwMode="auto">
            <a:xfrm>
              <a:off x="4081" y="1794"/>
              <a:ext cx="435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ack1</a:t>
              </a:r>
            </a:p>
          </p:txBody>
        </p:sp>
        <p:sp>
          <p:nvSpPr>
            <p:cNvPr id="42068" name="Line 132"/>
            <p:cNvSpPr>
              <a:spLocks noChangeShapeType="1"/>
            </p:cNvSpPr>
            <p:nvPr/>
          </p:nvSpPr>
          <p:spPr bwMode="auto">
            <a:xfrm flipH="1">
              <a:off x="4186" y="2047"/>
              <a:ext cx="146" cy="11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369800" name="Line 136"/>
          <p:cNvSpPr>
            <a:spLocks noChangeShapeType="1"/>
          </p:cNvSpPr>
          <p:nvPr/>
        </p:nvSpPr>
        <p:spPr bwMode="auto">
          <a:xfrm flipH="1">
            <a:off x="6024563" y="3251200"/>
            <a:ext cx="909637" cy="7397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grpSp>
        <p:nvGrpSpPr>
          <p:cNvPr id="369817" name="Group 153"/>
          <p:cNvGrpSpPr>
            <a:grpSpLocks/>
          </p:cNvGrpSpPr>
          <p:nvPr/>
        </p:nvGrpSpPr>
        <p:grpSpPr bwMode="auto">
          <a:xfrm>
            <a:off x="4892675" y="3738563"/>
            <a:ext cx="4227513" cy="1752600"/>
            <a:chOff x="3082" y="2355"/>
            <a:chExt cx="2663" cy="1104"/>
          </a:xfrm>
        </p:grpSpPr>
        <p:sp>
          <p:nvSpPr>
            <p:cNvPr id="42038" name="Text Box 93"/>
            <p:cNvSpPr txBox="1">
              <a:spLocks noChangeArrowheads="1"/>
            </p:cNvSpPr>
            <p:nvPr/>
          </p:nvSpPr>
          <p:spPr bwMode="auto">
            <a:xfrm>
              <a:off x="4790" y="2491"/>
              <a:ext cx="7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smtClean="0"/>
                <a:t>send ack1</a:t>
              </a:r>
            </a:p>
          </p:txBody>
        </p:sp>
        <p:sp>
          <p:nvSpPr>
            <p:cNvPr id="42039" name="Text Box 96"/>
            <p:cNvSpPr txBox="1">
              <a:spLocks noChangeArrowheads="1"/>
            </p:cNvSpPr>
            <p:nvPr/>
          </p:nvSpPr>
          <p:spPr bwMode="auto">
            <a:xfrm>
              <a:off x="3082" y="2842"/>
              <a:ext cx="7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smtClean="0"/>
                <a:t>send pkt0</a:t>
              </a:r>
            </a:p>
          </p:txBody>
        </p:sp>
        <p:sp>
          <p:nvSpPr>
            <p:cNvPr id="42040" name="Text Box 98"/>
            <p:cNvSpPr txBox="1">
              <a:spLocks noChangeArrowheads="1"/>
            </p:cNvSpPr>
            <p:nvPr/>
          </p:nvSpPr>
          <p:spPr bwMode="auto">
            <a:xfrm>
              <a:off x="3155" y="2703"/>
              <a:ext cx="6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smtClean="0"/>
                <a:t>rcv ack1</a:t>
              </a:r>
            </a:p>
          </p:txBody>
        </p:sp>
        <p:grpSp>
          <p:nvGrpSpPr>
            <p:cNvPr id="57400" name="Group 148"/>
            <p:cNvGrpSpPr>
              <a:grpSpLocks/>
            </p:cNvGrpSpPr>
            <p:nvPr/>
          </p:nvGrpSpPr>
          <p:grpSpPr bwMode="auto">
            <a:xfrm>
              <a:off x="3843" y="2895"/>
              <a:ext cx="927" cy="247"/>
              <a:chOff x="3849" y="2883"/>
              <a:chExt cx="927" cy="247"/>
            </a:xfrm>
          </p:grpSpPr>
          <p:sp>
            <p:nvSpPr>
              <p:cNvPr id="42064" name="Line 105"/>
              <p:cNvSpPr>
                <a:spLocks noChangeShapeType="1"/>
              </p:cNvSpPr>
              <p:nvPr/>
            </p:nvSpPr>
            <p:spPr bwMode="auto">
              <a:xfrm>
                <a:off x="3849" y="2905"/>
                <a:ext cx="927" cy="225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2065" name="Text Box 106"/>
              <p:cNvSpPr txBox="1">
                <a:spLocks noChangeArrowheads="1"/>
              </p:cNvSpPr>
              <p:nvPr/>
            </p:nvSpPr>
            <p:spPr bwMode="auto">
              <a:xfrm>
                <a:off x="4334" y="2883"/>
                <a:ext cx="35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mtClean="0">
                    <a:solidFill>
                      <a:srgbClr val="000099"/>
                    </a:solidFill>
                    <a:latin typeface="Arial" charset="0"/>
                  </a:rPr>
                  <a:t>pkt0</a:t>
                </a:r>
              </a:p>
            </p:txBody>
          </p:sp>
        </p:grpSp>
        <p:grpSp>
          <p:nvGrpSpPr>
            <p:cNvPr id="57401" name="Group 150"/>
            <p:cNvGrpSpPr>
              <a:grpSpLocks/>
            </p:cNvGrpSpPr>
            <p:nvPr/>
          </p:nvGrpSpPr>
          <p:grpSpPr bwMode="auto">
            <a:xfrm>
              <a:off x="3873" y="2603"/>
              <a:ext cx="927" cy="261"/>
              <a:chOff x="2229" y="3431"/>
              <a:chExt cx="927" cy="261"/>
            </a:xfrm>
          </p:grpSpPr>
          <p:sp>
            <p:nvSpPr>
              <p:cNvPr id="42062" name="Line 108"/>
              <p:cNvSpPr>
                <a:spLocks noChangeShapeType="1"/>
              </p:cNvSpPr>
              <p:nvPr/>
            </p:nvSpPr>
            <p:spPr bwMode="auto">
              <a:xfrm flipH="1">
                <a:off x="2229" y="3467"/>
                <a:ext cx="927" cy="225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2063" name="Text Box 109"/>
              <p:cNvSpPr txBox="1">
                <a:spLocks noChangeArrowheads="1"/>
              </p:cNvSpPr>
              <p:nvPr/>
            </p:nvSpPr>
            <p:spPr bwMode="auto">
              <a:xfrm>
                <a:off x="2283" y="3431"/>
                <a:ext cx="38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mtClean="0">
                    <a:solidFill>
                      <a:srgbClr val="008000"/>
                    </a:solidFill>
                    <a:latin typeface="Arial" charset="0"/>
                  </a:rPr>
                  <a:t>ack1</a:t>
                </a:r>
              </a:p>
            </p:txBody>
          </p:sp>
        </p:grpSp>
        <p:grpSp>
          <p:nvGrpSpPr>
            <p:cNvPr id="57402" name="Group 113"/>
            <p:cNvGrpSpPr>
              <a:grpSpLocks/>
            </p:cNvGrpSpPr>
            <p:nvPr/>
          </p:nvGrpSpPr>
          <p:grpSpPr bwMode="auto">
            <a:xfrm>
              <a:off x="3840" y="3110"/>
              <a:ext cx="927" cy="291"/>
              <a:chOff x="837" y="2540"/>
              <a:chExt cx="927" cy="291"/>
            </a:xfrm>
          </p:grpSpPr>
          <p:sp>
            <p:nvSpPr>
              <p:cNvPr id="42060" name="Line 114"/>
              <p:cNvSpPr>
                <a:spLocks noChangeShapeType="1"/>
              </p:cNvSpPr>
              <p:nvPr/>
            </p:nvSpPr>
            <p:spPr bwMode="auto">
              <a:xfrm flipH="1">
                <a:off x="837" y="2606"/>
                <a:ext cx="927" cy="225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2061" name="Text Box 115"/>
              <p:cNvSpPr txBox="1">
                <a:spLocks noChangeArrowheads="1"/>
              </p:cNvSpPr>
              <p:nvPr/>
            </p:nvSpPr>
            <p:spPr bwMode="auto">
              <a:xfrm>
                <a:off x="1086" y="2540"/>
                <a:ext cx="38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mtClean="0">
                    <a:solidFill>
                      <a:srgbClr val="008000"/>
                    </a:solidFill>
                    <a:latin typeface="Arial" charset="0"/>
                  </a:rPr>
                  <a:t>ack0</a:t>
                </a:r>
              </a:p>
            </p:txBody>
          </p:sp>
        </p:grpSp>
        <p:grpSp>
          <p:nvGrpSpPr>
            <p:cNvPr id="57403" name="Group 137"/>
            <p:cNvGrpSpPr>
              <a:grpSpLocks/>
            </p:cNvGrpSpPr>
            <p:nvPr/>
          </p:nvGrpSpPr>
          <p:grpSpPr bwMode="auto">
            <a:xfrm>
              <a:off x="3121" y="2355"/>
              <a:ext cx="740" cy="375"/>
              <a:chOff x="2839" y="3285"/>
              <a:chExt cx="740" cy="375"/>
            </a:xfrm>
          </p:grpSpPr>
          <p:sp>
            <p:nvSpPr>
              <p:cNvPr id="42058" name="Text Box 134"/>
              <p:cNvSpPr txBox="1">
                <a:spLocks noChangeArrowheads="1"/>
              </p:cNvSpPr>
              <p:nvPr/>
            </p:nvSpPr>
            <p:spPr bwMode="auto">
              <a:xfrm>
                <a:off x="2839" y="3429"/>
                <a:ext cx="7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800" smtClean="0"/>
                  <a:t>send pkt0</a:t>
                </a:r>
              </a:p>
            </p:txBody>
          </p:sp>
          <p:sp>
            <p:nvSpPr>
              <p:cNvPr id="42059" name="Text Box 135"/>
              <p:cNvSpPr txBox="1">
                <a:spLocks noChangeArrowheads="1"/>
              </p:cNvSpPr>
              <p:nvPr/>
            </p:nvSpPr>
            <p:spPr bwMode="auto">
              <a:xfrm>
                <a:off x="2916" y="3285"/>
                <a:ext cx="64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800" smtClean="0"/>
                  <a:t>rcv ack1</a:t>
                </a:r>
              </a:p>
            </p:txBody>
          </p:sp>
        </p:grpSp>
        <p:grpSp>
          <p:nvGrpSpPr>
            <p:cNvPr id="57404" name="Group 138"/>
            <p:cNvGrpSpPr>
              <a:grpSpLocks/>
            </p:cNvGrpSpPr>
            <p:nvPr/>
          </p:nvGrpSpPr>
          <p:grpSpPr bwMode="auto">
            <a:xfrm>
              <a:off x="3817" y="2418"/>
              <a:ext cx="975" cy="359"/>
              <a:chOff x="850" y="1159"/>
              <a:chExt cx="927" cy="323"/>
            </a:xfrm>
          </p:grpSpPr>
          <p:sp>
            <p:nvSpPr>
              <p:cNvPr id="42056" name="Line 139"/>
              <p:cNvSpPr>
                <a:spLocks noChangeShapeType="1"/>
              </p:cNvSpPr>
              <p:nvPr/>
            </p:nvSpPr>
            <p:spPr bwMode="auto">
              <a:xfrm>
                <a:off x="850" y="1257"/>
                <a:ext cx="927" cy="225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2057" name="Text Box 140"/>
              <p:cNvSpPr txBox="1">
                <a:spLocks noChangeArrowheads="1"/>
              </p:cNvSpPr>
              <p:nvPr/>
            </p:nvSpPr>
            <p:spPr bwMode="auto">
              <a:xfrm>
                <a:off x="1109" y="1159"/>
                <a:ext cx="340" cy="1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mtClean="0">
                    <a:solidFill>
                      <a:srgbClr val="000099"/>
                    </a:solidFill>
                    <a:latin typeface="Arial" charset="0"/>
                  </a:rPr>
                  <a:t>pkt0</a:t>
                </a:r>
              </a:p>
            </p:txBody>
          </p:sp>
        </p:grpSp>
        <p:grpSp>
          <p:nvGrpSpPr>
            <p:cNvPr id="57405" name="Group 142"/>
            <p:cNvGrpSpPr>
              <a:grpSpLocks/>
            </p:cNvGrpSpPr>
            <p:nvPr/>
          </p:nvGrpSpPr>
          <p:grpSpPr bwMode="auto">
            <a:xfrm>
              <a:off x="4782" y="2661"/>
              <a:ext cx="754" cy="354"/>
              <a:chOff x="4776" y="2967"/>
              <a:chExt cx="754" cy="354"/>
            </a:xfrm>
          </p:grpSpPr>
          <p:sp>
            <p:nvSpPr>
              <p:cNvPr id="42054" name="Text Box 143"/>
              <p:cNvSpPr txBox="1">
                <a:spLocks noChangeArrowheads="1"/>
              </p:cNvSpPr>
              <p:nvPr/>
            </p:nvSpPr>
            <p:spPr bwMode="auto">
              <a:xfrm>
                <a:off x="4780" y="2967"/>
                <a:ext cx="63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800" smtClean="0"/>
                  <a:t>rcv pkt0</a:t>
                </a:r>
              </a:p>
            </p:txBody>
          </p:sp>
          <p:sp>
            <p:nvSpPr>
              <p:cNvPr id="42055" name="Text Box 144"/>
              <p:cNvSpPr txBox="1">
                <a:spLocks noChangeArrowheads="1"/>
              </p:cNvSpPr>
              <p:nvPr/>
            </p:nvSpPr>
            <p:spPr bwMode="auto">
              <a:xfrm>
                <a:off x="4776" y="3090"/>
                <a:ext cx="75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800" smtClean="0"/>
                  <a:t>send ack0</a:t>
                </a:r>
              </a:p>
            </p:txBody>
          </p:sp>
        </p:grpSp>
        <p:grpSp>
          <p:nvGrpSpPr>
            <p:cNvPr id="57406" name="Group 149"/>
            <p:cNvGrpSpPr>
              <a:grpSpLocks/>
            </p:cNvGrpSpPr>
            <p:nvPr/>
          </p:nvGrpSpPr>
          <p:grpSpPr bwMode="auto">
            <a:xfrm>
              <a:off x="3840" y="2756"/>
              <a:ext cx="927" cy="309"/>
              <a:chOff x="3792" y="2738"/>
              <a:chExt cx="927" cy="309"/>
            </a:xfrm>
          </p:grpSpPr>
          <p:sp>
            <p:nvSpPr>
              <p:cNvPr id="42052" name="Line 146"/>
              <p:cNvSpPr>
                <a:spLocks noChangeShapeType="1"/>
              </p:cNvSpPr>
              <p:nvPr/>
            </p:nvSpPr>
            <p:spPr bwMode="auto">
              <a:xfrm flipH="1">
                <a:off x="3792" y="2822"/>
                <a:ext cx="927" cy="225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2053" name="Text Box 147"/>
              <p:cNvSpPr txBox="1">
                <a:spLocks noChangeArrowheads="1"/>
              </p:cNvSpPr>
              <p:nvPr/>
            </p:nvSpPr>
            <p:spPr bwMode="auto">
              <a:xfrm>
                <a:off x="4089" y="2738"/>
                <a:ext cx="38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mtClean="0">
                    <a:solidFill>
                      <a:srgbClr val="008000"/>
                    </a:solidFill>
                    <a:latin typeface="Arial" charset="0"/>
                  </a:rPr>
                  <a:t>ack0</a:t>
                </a:r>
              </a:p>
            </p:txBody>
          </p:sp>
        </p:grpSp>
        <p:grpSp>
          <p:nvGrpSpPr>
            <p:cNvPr id="57407" name="Group 152"/>
            <p:cNvGrpSpPr>
              <a:grpSpLocks/>
            </p:cNvGrpSpPr>
            <p:nvPr/>
          </p:nvGrpSpPr>
          <p:grpSpPr bwMode="auto">
            <a:xfrm>
              <a:off x="4757" y="2967"/>
              <a:ext cx="988" cy="492"/>
              <a:chOff x="4757" y="2967"/>
              <a:chExt cx="988" cy="492"/>
            </a:xfrm>
          </p:grpSpPr>
          <p:sp>
            <p:nvSpPr>
              <p:cNvPr id="42049" name="Text Box 91"/>
              <p:cNvSpPr txBox="1">
                <a:spLocks noChangeArrowheads="1"/>
              </p:cNvSpPr>
              <p:nvPr/>
            </p:nvSpPr>
            <p:spPr bwMode="auto">
              <a:xfrm>
                <a:off x="4780" y="2967"/>
                <a:ext cx="63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800" smtClean="0"/>
                  <a:t>rcv pkt0</a:t>
                </a:r>
              </a:p>
            </p:txBody>
          </p:sp>
          <p:sp>
            <p:nvSpPr>
              <p:cNvPr id="42050" name="Text Box 94"/>
              <p:cNvSpPr txBox="1">
                <a:spLocks noChangeArrowheads="1"/>
              </p:cNvSpPr>
              <p:nvPr/>
            </p:nvSpPr>
            <p:spPr bwMode="auto">
              <a:xfrm>
                <a:off x="4782" y="3228"/>
                <a:ext cx="75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800" smtClean="0"/>
                  <a:t>send ack0</a:t>
                </a:r>
              </a:p>
            </p:txBody>
          </p:sp>
          <p:sp>
            <p:nvSpPr>
              <p:cNvPr id="42051" name="Text Box 151"/>
              <p:cNvSpPr txBox="1">
                <a:spLocks noChangeArrowheads="1"/>
              </p:cNvSpPr>
              <p:nvPr/>
            </p:nvSpPr>
            <p:spPr bwMode="auto">
              <a:xfrm>
                <a:off x="4757" y="3128"/>
                <a:ext cx="98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smtClean="0"/>
                  <a:t>(detect duplicate)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6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6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6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69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69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69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36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69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9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6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69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6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6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6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6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6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6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69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36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69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369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369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369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69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369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6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36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36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1000"/>
                                        <p:tgtEl>
                                          <p:spTgt spid="369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369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369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369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369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369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36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36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73" grpId="0"/>
      <p:bldP spid="369678" grpId="0"/>
      <p:bldP spid="369703" grpId="0"/>
      <p:bldP spid="369704" grpId="0"/>
      <p:bldP spid="369705" grpId="0"/>
      <p:bldP spid="369707" grpId="0"/>
      <p:bldP spid="369708" grpId="0"/>
      <p:bldP spid="369709" grpId="0"/>
      <p:bldP spid="369710" grpId="0"/>
      <p:bldP spid="369747" grpId="0"/>
      <p:bldP spid="369748" grpId="0"/>
      <p:bldP spid="369756" grpId="0"/>
      <p:bldP spid="369759" grpId="0"/>
      <p:bldP spid="3697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430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4F472398-FF88-46D1-92CF-65190F776B82}" type="slidenum">
              <a:rPr lang="en-US"/>
              <a:pPr/>
              <a:t>8</a:t>
            </a:fld>
            <a:endParaRPr lang="en-US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Performance of rdt3.0</a:t>
            </a:r>
            <a:endParaRPr lang="en-US" smtClean="0"/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55738"/>
            <a:ext cx="8372475" cy="990600"/>
          </a:xfrm>
        </p:spPr>
        <p:txBody>
          <a:bodyPr/>
          <a:lstStyle/>
          <a:p>
            <a:r>
              <a:rPr lang="en-US" smtClean="0"/>
              <a:t>rdt3.0 is correct, but performance stinks</a:t>
            </a:r>
          </a:p>
          <a:p>
            <a:r>
              <a:rPr lang="en-US" smtClean="0"/>
              <a:t>e.g.: 1 Gbps link, 15 ms prop. delay, 8000 bit packet:</a:t>
            </a:r>
          </a:p>
          <a:p>
            <a:endParaRPr lang="en-US" smtClean="0"/>
          </a:p>
        </p:txBody>
      </p:sp>
      <p:sp>
        <p:nvSpPr>
          <p:cNvPr id="43014" name="Rectangle 4"/>
          <p:cNvSpPr>
            <a:spLocks noChangeArrowheads="1"/>
          </p:cNvSpPr>
          <p:nvPr/>
        </p:nvSpPr>
        <p:spPr bwMode="auto">
          <a:xfrm>
            <a:off x="457200" y="3513138"/>
            <a:ext cx="8372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688975" lvl="1" indent="-231775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400">
                <a:latin typeface="Gill Sans MT" pitchFamily="34" charset="0"/>
              </a:rPr>
              <a:t>U </a:t>
            </a:r>
            <a:r>
              <a:rPr lang="en-US" sz="2400" baseline="-25000">
                <a:latin typeface="Gill Sans MT" pitchFamily="34" charset="0"/>
              </a:rPr>
              <a:t>sender</a:t>
            </a:r>
            <a:r>
              <a:rPr lang="en-US" sz="2400">
                <a:latin typeface="Gill Sans MT" pitchFamily="34" charset="0"/>
              </a:rPr>
              <a:t>: </a:t>
            </a:r>
            <a:r>
              <a:rPr lang="en-US" sz="2400" i="1">
                <a:solidFill>
                  <a:srgbClr val="CC0000"/>
                </a:solidFill>
                <a:latin typeface="Gill Sans MT" pitchFamily="34" charset="0"/>
              </a:rPr>
              <a:t>utilization</a:t>
            </a:r>
            <a:r>
              <a:rPr lang="en-US" sz="2400">
                <a:latin typeface="Gill Sans MT" pitchFamily="34" charset="0"/>
              </a:rPr>
              <a:t> – fraction of time sender busy sending</a:t>
            </a:r>
          </a:p>
        </p:txBody>
      </p:sp>
      <p:graphicFrame>
        <p:nvGraphicFramePr>
          <p:cNvPr id="58374" name="Object 5"/>
          <p:cNvGraphicFramePr>
            <a:graphicFrameLocks noChangeAspect="1"/>
          </p:cNvGraphicFramePr>
          <p:nvPr/>
        </p:nvGraphicFramePr>
        <p:xfrm>
          <a:off x="1690688" y="3970338"/>
          <a:ext cx="6748462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3" name="Picture" r:id="rId3" imgW="3581400" imgH="495300" progId="Word.Picture.8">
                  <p:embed/>
                </p:oleObj>
              </mc:Choice>
              <mc:Fallback>
                <p:oleObj name="Picture" r:id="rId3" imgW="3581400" imgH="495300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8" y="3970338"/>
                        <a:ext cx="6748462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6" name="Rectangle 7"/>
          <p:cNvSpPr>
            <a:spLocks noChangeArrowheads="1"/>
          </p:cNvSpPr>
          <p:nvPr/>
        </p:nvSpPr>
        <p:spPr bwMode="auto">
          <a:xfrm>
            <a:off x="533400" y="4960938"/>
            <a:ext cx="8372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688975" lvl="1" indent="-231775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lang="en-US" sz="2400">
                <a:latin typeface="Gill Sans MT" charset="0"/>
                <a:ea typeface="ＭＳ Ｐゴシック" charset="0"/>
              </a:rPr>
              <a:t>if RTT=30 msec, 1KB pkt every 30 msec: 33kB/sec thruput over 1 Gbps link</a:t>
            </a: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800">
                <a:latin typeface="Gill Sans MT" charset="0"/>
                <a:ea typeface="ＭＳ Ｐゴシック" charset="0"/>
              </a:rPr>
              <a:t>network protocol limits use of physical resources!</a:t>
            </a:r>
          </a:p>
        </p:txBody>
      </p:sp>
      <p:pic>
        <p:nvPicPr>
          <p:cNvPr id="58376" name="Picture 9" descr="underline_base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9125" y="1006475"/>
            <a:ext cx="5027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8377" name="Group 24"/>
          <p:cNvGrpSpPr>
            <a:grpSpLocks/>
          </p:cNvGrpSpPr>
          <p:nvPr/>
        </p:nvGrpSpPr>
        <p:grpSpPr bwMode="auto">
          <a:xfrm>
            <a:off x="1789113" y="2438400"/>
            <a:ext cx="5903912" cy="812800"/>
            <a:chOff x="137" y="1675"/>
            <a:chExt cx="3719" cy="512"/>
          </a:xfrm>
        </p:grpSpPr>
        <p:sp>
          <p:nvSpPr>
            <p:cNvPr id="43019" name="Text Box 10"/>
            <p:cNvSpPr txBox="1">
              <a:spLocks noChangeArrowheads="1"/>
            </p:cNvSpPr>
            <p:nvPr/>
          </p:nvSpPr>
          <p:spPr bwMode="auto">
            <a:xfrm>
              <a:off x="137" y="1795"/>
              <a:ext cx="7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400" i="1" smtClean="0">
                  <a:latin typeface="Arial" charset="0"/>
                </a:rPr>
                <a:t>D</a:t>
              </a:r>
              <a:r>
                <a:rPr lang="en-US" sz="2400" i="1" baseline="-25000" smtClean="0">
                  <a:latin typeface="Arial" charset="0"/>
                </a:rPr>
                <a:t>trans</a:t>
              </a:r>
              <a:r>
                <a:rPr lang="en-US" sz="2400" i="1" smtClean="0">
                  <a:latin typeface="Arial" charset="0"/>
                </a:rPr>
                <a:t> =</a:t>
              </a:r>
            </a:p>
          </p:txBody>
        </p:sp>
        <p:grpSp>
          <p:nvGrpSpPr>
            <p:cNvPr id="58379" name="Group 14"/>
            <p:cNvGrpSpPr>
              <a:grpSpLocks/>
            </p:cNvGrpSpPr>
            <p:nvPr/>
          </p:nvGrpSpPr>
          <p:grpSpPr bwMode="auto">
            <a:xfrm>
              <a:off x="827" y="1677"/>
              <a:ext cx="255" cy="496"/>
              <a:chOff x="155" y="2937"/>
              <a:chExt cx="255" cy="496"/>
            </a:xfrm>
          </p:grpSpPr>
          <p:sp>
            <p:nvSpPr>
              <p:cNvPr id="43029" name="Text Box 11"/>
              <p:cNvSpPr txBox="1">
                <a:spLocks noChangeArrowheads="1"/>
              </p:cNvSpPr>
              <p:nvPr/>
            </p:nvSpPr>
            <p:spPr bwMode="auto">
              <a:xfrm>
                <a:off x="176" y="2937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i="1"/>
                  <a:t>L</a:t>
                </a:r>
              </a:p>
            </p:txBody>
          </p:sp>
          <p:sp>
            <p:nvSpPr>
              <p:cNvPr id="43030" name="Text Box 12"/>
              <p:cNvSpPr txBox="1">
                <a:spLocks noChangeArrowheads="1"/>
              </p:cNvSpPr>
              <p:nvPr/>
            </p:nvSpPr>
            <p:spPr bwMode="auto">
              <a:xfrm>
                <a:off x="155" y="3145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i="1">
                    <a:latin typeface="Arial" pitchFamily="34" charset="0"/>
                  </a:rPr>
                  <a:t>R</a:t>
                </a:r>
              </a:p>
            </p:txBody>
          </p:sp>
          <p:sp>
            <p:nvSpPr>
              <p:cNvPr id="43031" name="Line 13"/>
              <p:cNvSpPr>
                <a:spLocks noChangeShapeType="1"/>
              </p:cNvSpPr>
              <p:nvPr/>
            </p:nvSpPr>
            <p:spPr bwMode="auto">
              <a:xfrm>
                <a:off x="204" y="3192"/>
                <a:ext cx="18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58380" name="Group 19"/>
            <p:cNvGrpSpPr>
              <a:grpSpLocks/>
            </p:cNvGrpSpPr>
            <p:nvPr/>
          </p:nvGrpSpPr>
          <p:grpSpPr bwMode="auto">
            <a:xfrm>
              <a:off x="1233" y="1675"/>
              <a:ext cx="1225" cy="512"/>
              <a:chOff x="1401" y="1693"/>
              <a:chExt cx="1225" cy="512"/>
            </a:xfrm>
          </p:grpSpPr>
          <p:sp>
            <p:nvSpPr>
              <p:cNvPr id="43025" name="Text Box 6"/>
              <p:cNvSpPr txBox="1">
                <a:spLocks noChangeArrowheads="1"/>
              </p:cNvSpPr>
              <p:nvPr/>
            </p:nvSpPr>
            <p:spPr bwMode="auto">
              <a:xfrm>
                <a:off x="2085" y="1748"/>
                <a:ext cx="16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latin typeface="Comic Sans MS" pitchFamily="66" charset="0"/>
                  </a:rPr>
                  <a:t> 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3026" name="Text Box 16"/>
              <p:cNvSpPr txBox="1">
                <a:spLocks noChangeArrowheads="1"/>
              </p:cNvSpPr>
              <p:nvPr/>
            </p:nvSpPr>
            <p:spPr bwMode="auto">
              <a:xfrm>
                <a:off x="1563" y="1693"/>
                <a:ext cx="89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400" i="1" smtClean="0">
                    <a:latin typeface="Arial" charset="0"/>
                  </a:rPr>
                  <a:t>8000 bits</a:t>
                </a:r>
              </a:p>
            </p:txBody>
          </p:sp>
          <p:sp>
            <p:nvSpPr>
              <p:cNvPr id="43027" name="Text Box 17"/>
              <p:cNvSpPr txBox="1">
                <a:spLocks noChangeArrowheads="1"/>
              </p:cNvSpPr>
              <p:nvPr/>
            </p:nvSpPr>
            <p:spPr bwMode="auto">
              <a:xfrm>
                <a:off x="1401" y="1917"/>
                <a:ext cx="122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400" i="1" smtClean="0"/>
                  <a:t>10</a:t>
                </a:r>
                <a:r>
                  <a:rPr lang="en-US" sz="2400" i="1" baseline="30000" smtClean="0"/>
                  <a:t>9 </a:t>
                </a:r>
                <a:r>
                  <a:rPr lang="en-US" sz="2400" i="1" smtClean="0"/>
                  <a:t>bits/sec</a:t>
                </a:r>
              </a:p>
            </p:txBody>
          </p:sp>
          <p:sp>
            <p:nvSpPr>
              <p:cNvPr id="43028" name="Line 18"/>
              <p:cNvSpPr>
                <a:spLocks noChangeShapeType="1"/>
              </p:cNvSpPr>
              <p:nvPr/>
            </p:nvSpPr>
            <p:spPr bwMode="auto">
              <a:xfrm>
                <a:off x="1604" y="1950"/>
                <a:ext cx="97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43022" name="Text Box 20"/>
            <p:cNvSpPr txBox="1">
              <a:spLocks noChangeArrowheads="1"/>
            </p:cNvSpPr>
            <p:nvPr/>
          </p:nvSpPr>
          <p:spPr bwMode="auto">
            <a:xfrm>
              <a:off x="1093" y="1789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pitchFamily="34" charset="0"/>
                </a:rPr>
                <a:t>=</a:t>
              </a:r>
            </a:p>
          </p:txBody>
        </p:sp>
        <p:sp>
          <p:nvSpPr>
            <p:cNvPr id="43023" name="Text Box 22"/>
            <p:cNvSpPr txBox="1">
              <a:spLocks noChangeArrowheads="1"/>
            </p:cNvSpPr>
            <p:nvPr/>
          </p:nvSpPr>
          <p:spPr bwMode="auto">
            <a:xfrm>
              <a:off x="2509" y="1789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pitchFamily="34" charset="0"/>
                </a:rPr>
                <a:t>=</a:t>
              </a:r>
            </a:p>
          </p:txBody>
        </p:sp>
        <p:sp>
          <p:nvSpPr>
            <p:cNvPr id="43024" name="Text Box 23"/>
            <p:cNvSpPr txBox="1">
              <a:spLocks noChangeArrowheads="1"/>
            </p:cNvSpPr>
            <p:nvPr/>
          </p:nvSpPr>
          <p:spPr bwMode="auto">
            <a:xfrm>
              <a:off x="2715" y="1777"/>
              <a:ext cx="11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400" i="1" smtClean="0">
                  <a:latin typeface="Arial" charset="0"/>
                </a:rPr>
                <a:t>8 microsecs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BD0E3B98-991B-44D3-AEC1-0EA71E9077BA}" type="slidenum">
              <a:rPr lang="en-US"/>
              <a:pPr/>
              <a:t>9</a:t>
            </a:fld>
            <a:endParaRPr lang="en-US"/>
          </a:p>
        </p:txBody>
      </p:sp>
      <p:pic>
        <p:nvPicPr>
          <p:cNvPr id="59395" name="Picture 32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950" y="960438"/>
            <a:ext cx="667226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63525"/>
            <a:ext cx="7772400" cy="1008063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rdt3.0: stop-and-wait operation</a:t>
            </a:r>
          </a:p>
        </p:txBody>
      </p:sp>
      <p:sp>
        <p:nvSpPr>
          <p:cNvPr id="59397" name="Line 3"/>
          <p:cNvSpPr>
            <a:spLocks noChangeShapeType="1"/>
          </p:cNvSpPr>
          <p:nvPr/>
        </p:nvSpPr>
        <p:spPr bwMode="auto">
          <a:xfrm>
            <a:off x="3557588" y="2001838"/>
            <a:ext cx="2227262" cy="922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398" name="Text Box 4"/>
          <p:cNvSpPr txBox="1">
            <a:spLocks noChangeArrowheads="1"/>
          </p:cNvSpPr>
          <p:nvPr/>
        </p:nvSpPr>
        <p:spPr bwMode="auto">
          <a:xfrm>
            <a:off x="233363" y="1797050"/>
            <a:ext cx="3232150" cy="352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>
                <a:latin typeface="Arial" pitchFamily="34" charset="0"/>
              </a:rPr>
              <a:t>first packet bit transmitted, t = 0</a:t>
            </a:r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3546475" y="1782763"/>
            <a:ext cx="23813" cy="2913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00" name="Line 6"/>
          <p:cNvSpPr>
            <a:spLocks noChangeShapeType="1"/>
          </p:cNvSpPr>
          <p:nvPr/>
        </p:nvSpPr>
        <p:spPr bwMode="auto">
          <a:xfrm>
            <a:off x="5773738" y="1795463"/>
            <a:ext cx="22225" cy="28908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01" name="Text Box 7"/>
          <p:cNvSpPr txBox="1">
            <a:spLocks noChangeArrowheads="1"/>
          </p:cNvSpPr>
          <p:nvPr/>
        </p:nvSpPr>
        <p:spPr bwMode="auto">
          <a:xfrm>
            <a:off x="3017838" y="1446213"/>
            <a:ext cx="885825" cy="3508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>
                <a:latin typeface="Arial" pitchFamily="34" charset="0"/>
              </a:rPr>
              <a:t>sender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9402" name="Text Box 8"/>
          <p:cNvSpPr txBox="1">
            <a:spLocks noChangeArrowheads="1"/>
          </p:cNvSpPr>
          <p:nvPr/>
        </p:nvSpPr>
        <p:spPr bwMode="auto">
          <a:xfrm>
            <a:off x="5195888" y="1446213"/>
            <a:ext cx="946150" cy="3508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>
                <a:latin typeface="Arial" pitchFamily="34" charset="0"/>
              </a:rPr>
              <a:t>receiver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9403" name="Line 9"/>
          <p:cNvSpPr>
            <a:spLocks noChangeShapeType="1"/>
          </p:cNvSpPr>
          <p:nvPr/>
        </p:nvSpPr>
        <p:spPr bwMode="auto">
          <a:xfrm>
            <a:off x="3570288" y="1997075"/>
            <a:ext cx="2190750" cy="31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4" name="Line 10"/>
          <p:cNvSpPr>
            <a:spLocks noChangeShapeType="1"/>
          </p:cNvSpPr>
          <p:nvPr/>
        </p:nvSpPr>
        <p:spPr bwMode="auto">
          <a:xfrm>
            <a:off x="3575050" y="4108450"/>
            <a:ext cx="21923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5" name="Line 11"/>
          <p:cNvSpPr>
            <a:spLocks noChangeShapeType="1"/>
          </p:cNvSpPr>
          <p:nvPr/>
        </p:nvSpPr>
        <p:spPr bwMode="auto">
          <a:xfrm flipV="1">
            <a:off x="3575050" y="3165475"/>
            <a:ext cx="2209800" cy="922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6" name="Freeform 12"/>
          <p:cNvSpPr>
            <a:spLocks/>
          </p:cNvSpPr>
          <p:nvPr/>
        </p:nvSpPr>
        <p:spPr bwMode="auto">
          <a:xfrm>
            <a:off x="3552825" y="1995488"/>
            <a:ext cx="2232025" cy="1155700"/>
          </a:xfrm>
          <a:custGeom>
            <a:avLst/>
            <a:gdLst>
              <a:gd name="T0" fmla="*/ 0 w 2902"/>
              <a:gd name="T1" fmla="*/ 0 h 1185"/>
              <a:gd name="T2" fmla="*/ 2147483647 w 2902"/>
              <a:gd name="T3" fmla="*/ 2147483647 h 1185"/>
              <a:gd name="T4" fmla="*/ 2147483647 w 2902"/>
              <a:gd name="T5" fmla="*/ 2147483647 h 1185"/>
              <a:gd name="T6" fmla="*/ 0 w 2902"/>
              <a:gd name="T7" fmla="*/ 2147483647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7" name="Line 13"/>
          <p:cNvSpPr>
            <a:spLocks noChangeShapeType="1"/>
          </p:cNvSpPr>
          <p:nvPr/>
        </p:nvSpPr>
        <p:spPr bwMode="auto">
          <a:xfrm flipH="1">
            <a:off x="3408363" y="1995488"/>
            <a:ext cx="1317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8" name="Line 14"/>
          <p:cNvSpPr>
            <a:spLocks noChangeShapeType="1"/>
          </p:cNvSpPr>
          <p:nvPr/>
        </p:nvSpPr>
        <p:spPr bwMode="auto">
          <a:xfrm flipH="1">
            <a:off x="3408363" y="2236788"/>
            <a:ext cx="1317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9" name="Line 15"/>
          <p:cNvSpPr>
            <a:spLocks noChangeShapeType="1"/>
          </p:cNvSpPr>
          <p:nvPr/>
        </p:nvSpPr>
        <p:spPr bwMode="auto">
          <a:xfrm flipH="1">
            <a:off x="3419475" y="4095750"/>
            <a:ext cx="133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0" name="Text Box 16"/>
          <p:cNvSpPr txBox="1">
            <a:spLocks noChangeArrowheads="1"/>
          </p:cNvSpPr>
          <p:nvPr/>
        </p:nvSpPr>
        <p:spPr bwMode="auto">
          <a:xfrm>
            <a:off x="2755900" y="2968625"/>
            <a:ext cx="847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>
                <a:solidFill>
                  <a:srgbClr val="CC0000"/>
                </a:solidFill>
                <a:latin typeface="Arial" pitchFamily="34" charset="0"/>
              </a:rPr>
              <a:t>RTT</a:t>
            </a:r>
            <a:r>
              <a:rPr lang="en-US" sz="1000">
                <a:latin typeface="Arial" pitchFamily="34" charset="0"/>
              </a:rPr>
              <a:t>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9411" name="Line 17"/>
          <p:cNvSpPr>
            <a:spLocks noChangeShapeType="1"/>
          </p:cNvSpPr>
          <p:nvPr/>
        </p:nvSpPr>
        <p:spPr bwMode="auto">
          <a:xfrm>
            <a:off x="3443288" y="3276600"/>
            <a:ext cx="11112" cy="811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12" name="Line 18"/>
          <p:cNvSpPr>
            <a:spLocks noChangeShapeType="1"/>
          </p:cNvSpPr>
          <p:nvPr/>
        </p:nvSpPr>
        <p:spPr bwMode="auto">
          <a:xfrm flipV="1">
            <a:off x="3448050" y="2259013"/>
            <a:ext cx="3175" cy="768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13" name="Text Box 19"/>
          <p:cNvSpPr txBox="1">
            <a:spLocks noChangeArrowheads="1"/>
          </p:cNvSpPr>
          <p:nvPr/>
        </p:nvSpPr>
        <p:spPr bwMode="auto">
          <a:xfrm>
            <a:off x="0" y="2074863"/>
            <a:ext cx="3465513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>
                <a:latin typeface="Arial" pitchFamily="34" charset="0"/>
              </a:rPr>
              <a:t>last packet bit transmitted, </a:t>
            </a:r>
            <a:r>
              <a:rPr lang="en-US">
                <a:solidFill>
                  <a:srgbClr val="CC0000"/>
                </a:solidFill>
                <a:latin typeface="Arial" pitchFamily="34" charset="0"/>
              </a:rPr>
              <a:t>t = L / R</a:t>
            </a:r>
            <a:endParaRPr lang="en-US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59414" name="Line 20"/>
          <p:cNvSpPr>
            <a:spLocks noChangeShapeType="1"/>
          </p:cNvSpPr>
          <p:nvPr/>
        </p:nvSpPr>
        <p:spPr bwMode="auto">
          <a:xfrm flipH="1">
            <a:off x="5761038" y="2909888"/>
            <a:ext cx="133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5" name="Text Box 21"/>
          <p:cNvSpPr txBox="1">
            <a:spLocks noChangeArrowheads="1"/>
          </p:cNvSpPr>
          <p:nvPr/>
        </p:nvSpPr>
        <p:spPr bwMode="auto">
          <a:xfrm>
            <a:off x="5842000" y="2733675"/>
            <a:ext cx="24257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first packet bit arrives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9416" name="Line 22"/>
          <p:cNvSpPr>
            <a:spLocks noChangeShapeType="1"/>
          </p:cNvSpPr>
          <p:nvPr/>
        </p:nvSpPr>
        <p:spPr bwMode="auto">
          <a:xfrm>
            <a:off x="5784850" y="3159125"/>
            <a:ext cx="127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7" name="Text Box 23"/>
          <p:cNvSpPr txBox="1">
            <a:spLocks noChangeArrowheads="1"/>
          </p:cNvSpPr>
          <p:nvPr/>
        </p:nvSpPr>
        <p:spPr bwMode="auto">
          <a:xfrm>
            <a:off x="5848350" y="2986088"/>
            <a:ext cx="3114675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last packet bit arrives, send ACK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9418" name="Text Box 24"/>
          <p:cNvSpPr txBox="1">
            <a:spLocks noChangeArrowheads="1"/>
          </p:cNvSpPr>
          <p:nvPr/>
        </p:nvSpPr>
        <p:spPr bwMode="auto">
          <a:xfrm>
            <a:off x="825500" y="3768725"/>
            <a:ext cx="268605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>
                <a:latin typeface="Arial" pitchFamily="34" charset="0"/>
              </a:rPr>
              <a:t>ACK arrives, send next </a:t>
            </a:r>
          </a:p>
          <a:p>
            <a:pPr algn="r"/>
            <a:r>
              <a:rPr lang="en-US">
                <a:latin typeface="Arial" pitchFamily="34" charset="0"/>
              </a:rPr>
              <a:t>packet, </a:t>
            </a:r>
            <a:r>
              <a:rPr lang="en-US">
                <a:solidFill>
                  <a:srgbClr val="CC0000"/>
                </a:solidFill>
                <a:latin typeface="Arial" pitchFamily="34" charset="0"/>
              </a:rPr>
              <a:t>t = RTT + L / R</a:t>
            </a:r>
            <a:endParaRPr lang="en-US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59419" name="Freeform 25"/>
          <p:cNvSpPr>
            <a:spLocks/>
          </p:cNvSpPr>
          <p:nvPr/>
        </p:nvSpPr>
        <p:spPr bwMode="auto">
          <a:xfrm>
            <a:off x="3570288" y="4103688"/>
            <a:ext cx="1419225" cy="577850"/>
          </a:xfrm>
          <a:custGeom>
            <a:avLst/>
            <a:gdLst>
              <a:gd name="T0" fmla="*/ 0 w 1845"/>
              <a:gd name="T1" fmla="*/ 0 h 592"/>
              <a:gd name="T2" fmla="*/ 2147483647 w 1845"/>
              <a:gd name="T3" fmla="*/ 2147483647 h 592"/>
              <a:gd name="T4" fmla="*/ 2147483647 w 1845"/>
              <a:gd name="T5" fmla="*/ 2147483647 h 592"/>
              <a:gd name="T6" fmla="*/ 0 w 1845"/>
              <a:gd name="T7" fmla="*/ 2147483647 h 592"/>
              <a:gd name="T8" fmla="*/ 0 w 1845"/>
              <a:gd name="T9" fmla="*/ 0 h 5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45" h="592">
                <a:moveTo>
                  <a:pt x="0" y="0"/>
                </a:moveTo>
                <a:lnTo>
                  <a:pt x="1845" y="592"/>
                </a:lnTo>
                <a:lnTo>
                  <a:pt x="1095" y="592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9420" name="Group 26"/>
          <p:cNvGrpSpPr>
            <a:grpSpLocks/>
          </p:cNvGrpSpPr>
          <p:nvPr/>
        </p:nvGrpSpPr>
        <p:grpSpPr bwMode="auto">
          <a:xfrm>
            <a:off x="3563938" y="4095750"/>
            <a:ext cx="1281112" cy="534988"/>
            <a:chOff x="12315" y="13225"/>
            <a:chExt cx="2775" cy="913"/>
          </a:xfrm>
        </p:grpSpPr>
        <p:sp>
          <p:nvSpPr>
            <p:cNvPr id="59424" name="Line 27"/>
            <p:cNvSpPr>
              <a:spLocks noChangeShapeType="1"/>
            </p:cNvSpPr>
            <p:nvPr/>
          </p:nvSpPr>
          <p:spPr bwMode="auto">
            <a:xfrm>
              <a:off x="12315" y="13225"/>
              <a:ext cx="1587" cy="5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25" name="Line 28"/>
            <p:cNvSpPr>
              <a:spLocks noChangeShapeType="1"/>
            </p:cNvSpPr>
            <p:nvPr/>
          </p:nvSpPr>
          <p:spPr bwMode="auto">
            <a:xfrm>
              <a:off x="13915" y="13737"/>
              <a:ext cx="1175" cy="4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421" name="Line 29"/>
          <p:cNvSpPr>
            <a:spLocks noChangeShapeType="1"/>
          </p:cNvSpPr>
          <p:nvPr/>
        </p:nvSpPr>
        <p:spPr bwMode="auto">
          <a:xfrm>
            <a:off x="3563938" y="4337050"/>
            <a:ext cx="317500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22" name="Line 30"/>
          <p:cNvSpPr>
            <a:spLocks noChangeShapeType="1"/>
          </p:cNvSpPr>
          <p:nvPr/>
        </p:nvSpPr>
        <p:spPr bwMode="auto">
          <a:xfrm>
            <a:off x="3887788" y="4460875"/>
            <a:ext cx="541337" cy="2349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9423" name="Object 35"/>
          <p:cNvGraphicFramePr>
            <a:graphicFrameLocks noChangeAspect="1"/>
          </p:cNvGraphicFramePr>
          <p:nvPr/>
        </p:nvGraphicFramePr>
        <p:xfrm>
          <a:off x="1255713" y="4862513"/>
          <a:ext cx="6748462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2" name="Picture" r:id="rId4" imgW="3581400" imgH="495300" progId="Word.Picture.8">
                  <p:embed/>
                </p:oleObj>
              </mc:Choice>
              <mc:Fallback>
                <p:oleObj name="Picture" r:id="rId4" imgW="3581400" imgH="495300" progId="Word.Picture.8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5713" y="4862513"/>
                        <a:ext cx="6748462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19043</TotalTime>
  <Words>2175</Words>
  <Application>Microsoft Office PowerPoint</Application>
  <PresentationFormat>On-screen Show (4:3)</PresentationFormat>
  <Paragraphs>539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Picture</vt:lpstr>
      <vt:lpstr>PowerPoint Presentation</vt:lpstr>
      <vt:lpstr>rdt2.2: a NAK-free protocol</vt:lpstr>
      <vt:lpstr>rdt2.2: sender, receiver fragments</vt:lpstr>
      <vt:lpstr>rdt3.0: channels with errors and loss</vt:lpstr>
      <vt:lpstr>rdt3.0 sender</vt:lpstr>
      <vt:lpstr>rdt3.0 in action</vt:lpstr>
      <vt:lpstr>rdt3.0 in action</vt:lpstr>
      <vt:lpstr>Performance of rdt3.0</vt:lpstr>
      <vt:lpstr>rdt3.0: stop-and-wait operation</vt:lpstr>
      <vt:lpstr>Pipelined protocols</vt:lpstr>
      <vt:lpstr>Pipelining: increased utilization</vt:lpstr>
      <vt:lpstr>Pipelined protocols: overview</vt:lpstr>
      <vt:lpstr>Go-Back-N: sender</vt:lpstr>
      <vt:lpstr>GBN: sender extended FSM</vt:lpstr>
      <vt:lpstr>GBN: receiver extended FSM</vt:lpstr>
      <vt:lpstr>GBN in action</vt:lpstr>
      <vt:lpstr>Selective repeat</vt:lpstr>
      <vt:lpstr>Selective repeat: sender, receiver windows</vt:lpstr>
      <vt:lpstr>Selective repeat</vt:lpstr>
      <vt:lpstr>Selective repeat in action</vt:lpstr>
      <vt:lpstr>Selective repeat: dilemma</vt:lpstr>
      <vt:lpstr>TCP packet format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Edition: Chapter 3</dc:title>
  <dc:creator>Jim Kurose &amp; Keith Ross</dc:creator>
  <cp:lastModifiedBy>Xiannong Meng</cp:lastModifiedBy>
  <cp:revision>308</cp:revision>
  <cp:lastPrinted>2000-04-27T09:23:27Z</cp:lastPrinted>
  <dcterms:created xsi:type="dcterms:W3CDTF">1999-10-08T19:08:27Z</dcterms:created>
  <dcterms:modified xsi:type="dcterms:W3CDTF">2016-02-11T17:51:21Z</dcterms:modified>
</cp:coreProperties>
</file>