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86" r:id="rId2"/>
    <p:sldId id="420" r:id="rId3"/>
    <p:sldId id="453" r:id="rId4"/>
    <p:sldId id="452" r:id="rId5"/>
    <p:sldId id="423" r:id="rId6"/>
    <p:sldId id="472" r:id="rId7"/>
    <p:sldId id="473" r:id="rId8"/>
    <p:sldId id="456" r:id="rId9"/>
    <p:sldId id="427" r:id="rId10"/>
    <p:sldId id="428" r:id="rId11"/>
    <p:sldId id="429" r:id="rId12"/>
    <p:sldId id="457" r:id="rId13"/>
    <p:sldId id="458" r:id="rId14"/>
    <p:sldId id="431" r:id="rId15"/>
    <p:sldId id="432" r:id="rId16"/>
    <p:sldId id="433" r:id="rId17"/>
    <p:sldId id="434" r:id="rId18"/>
    <p:sldId id="459" r:id="rId19"/>
    <p:sldId id="436" r:id="rId20"/>
    <p:sldId id="437" r:id="rId21"/>
    <p:sldId id="474" r:id="rId22"/>
    <p:sldId id="491" r:id="rId23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000099"/>
    <a:srgbClr val="CC0000"/>
    <a:srgbClr val="FF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fld id="{189097C5-C806-4138-B28E-DB1389C5F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30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1226"/>
            <a:ext cx="5364480" cy="432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fld id="{4A117CA2-03AF-4007-B974-B639C201E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37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3D1CB221-23A4-4E2C-80C8-1656197C7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B0BB61E-499D-4BF1-AA1E-BC3FE6D39A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665F0883-B8F9-46A4-9345-534D30A41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F3874E71-4C4F-4AA9-AE49-B16EB9DF88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9CA56B5-23DB-4897-8643-89EFEE1F7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D0CDED60-27F5-40C7-9CA8-147308CB24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85B1D5D-B775-49EC-AD31-867085B71A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59AB7DF5-10CD-4BA1-B5B7-571C569EC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37A053E9-2996-441D-985E-7C6ACC36A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E336D7B-A62D-45AB-8AC0-6474FAE41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7068C40-C0D5-4A29-BCD2-6DCEAF5A1F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3-</a:t>
            </a:r>
            <a:fld id="{C7D59B30-C80E-4C8D-A402-21B416834F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793.txt" TargetMode="External"/><Relationship Id="rId2" Type="http://schemas.openxmlformats.org/officeDocument/2006/relationships/hyperlink" Target="http://en.wikipedia.org/wiki/Transmission_Control_Protoco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3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Transport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50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C5632DA-48D9-4250-AD75-431EB6D86863}" type="slidenum">
              <a:rPr lang="en-US"/>
              <a:pPr/>
              <a:t>10</a:t>
            </a:fld>
            <a:endParaRPr lang="en-US"/>
          </a:p>
        </p:txBody>
      </p:sp>
      <p:pic>
        <p:nvPicPr>
          <p:cNvPr id="60419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80327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5725"/>
            <a:ext cx="7772400" cy="1008063"/>
          </a:xfrm>
        </p:spPr>
        <p:txBody>
          <a:bodyPr/>
          <a:lstStyle/>
          <a:p>
            <a:r>
              <a:rPr lang="en-US" sz="4000" smtClean="0"/>
              <a:t>Pipelined protocols</a:t>
            </a:r>
            <a:endParaRPr lang="en-US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304925"/>
            <a:ext cx="75914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pipelining:</a:t>
            </a:r>
            <a:r>
              <a:rPr lang="en-US" smtClean="0"/>
              <a:t> sender allows multiple, </a:t>
            </a:r>
            <a:r>
              <a:rPr lang="ja-JP" altLang="en-US" smtClean="0"/>
              <a:t>“</a:t>
            </a:r>
            <a:r>
              <a:rPr lang="en-US" altLang="ja-JP" smtClean="0"/>
              <a:t>in-flight</a:t>
            </a:r>
            <a:r>
              <a:rPr lang="ja-JP" altLang="en-US" smtClean="0"/>
              <a:t>”</a:t>
            </a:r>
            <a:r>
              <a:rPr lang="en-US" altLang="ja-JP" smtClean="0"/>
              <a:t>, yet-to-be-acknowledged pkts</a:t>
            </a:r>
          </a:p>
          <a:p>
            <a:pPr lvl="1"/>
            <a:r>
              <a:rPr lang="en-US" smtClean="0"/>
              <a:t>range of sequence numbers must be increased</a:t>
            </a:r>
          </a:p>
          <a:p>
            <a:pPr lvl="1"/>
            <a:r>
              <a:rPr lang="en-US" smtClean="0"/>
              <a:t>buffering at sender and/or receiver</a:t>
            </a:r>
          </a:p>
        </p:txBody>
      </p:sp>
      <p:sp>
        <p:nvSpPr>
          <p:cNvPr id="450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0550" y="5419725"/>
            <a:ext cx="8286750" cy="10763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two generic forms of pipelined protocols: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go-Back-N, selective repeat</a:t>
            </a:r>
          </a:p>
        </p:txBody>
      </p:sp>
      <p:pic>
        <p:nvPicPr>
          <p:cNvPr id="60423" name="Picture 5" descr="rdt_pipelined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2588" y="2946400"/>
            <a:ext cx="6105525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0424" name="Group 44"/>
          <p:cNvGrpSpPr>
            <a:grpSpLocks/>
          </p:cNvGrpSpPr>
          <p:nvPr/>
        </p:nvGrpSpPr>
        <p:grpSpPr bwMode="auto">
          <a:xfrm>
            <a:off x="1398588" y="3624263"/>
            <a:ext cx="469900" cy="465137"/>
            <a:chOff x="881" y="2283"/>
            <a:chExt cx="296" cy="293"/>
          </a:xfrm>
        </p:grpSpPr>
        <p:sp>
          <p:nvSpPr>
            <p:cNvPr id="45138" name="Rectangle 43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98" name="Group 36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60499" name="Picture 3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0500" name="Freeform 3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60425" name="Freeform 48"/>
          <p:cNvSpPr>
            <a:spLocks/>
          </p:cNvSpPr>
          <p:nvPr/>
        </p:nvSpPr>
        <p:spPr bwMode="auto">
          <a:xfrm>
            <a:off x="7339013" y="3636963"/>
            <a:ext cx="185737" cy="431800"/>
          </a:xfrm>
          <a:custGeom>
            <a:avLst/>
            <a:gdLst>
              <a:gd name="T0" fmla="*/ 2147483647 w 117"/>
              <a:gd name="T1" fmla="*/ 2147483647 h 272"/>
              <a:gd name="T2" fmla="*/ 2147483647 w 117"/>
              <a:gd name="T3" fmla="*/ 2147483647 h 272"/>
              <a:gd name="T4" fmla="*/ 2147483647 w 117"/>
              <a:gd name="T5" fmla="*/ 2147483647 h 272"/>
              <a:gd name="T6" fmla="*/ 0 w 117"/>
              <a:gd name="T7" fmla="*/ 2147483647 h 272"/>
              <a:gd name="T8" fmla="*/ 2147483647 w 117"/>
              <a:gd name="T9" fmla="*/ 2147483647 h 272"/>
              <a:gd name="T10" fmla="*/ 2147483647 w 117"/>
              <a:gd name="T11" fmla="*/ 2147483647 h 272"/>
              <a:gd name="T12" fmla="*/ 2147483647 w 117"/>
              <a:gd name="T13" fmla="*/ 0 h 272"/>
              <a:gd name="T14" fmla="*/ 2147483647 w 117"/>
              <a:gd name="T15" fmla="*/ 2147483647 h 2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7" h="272">
                <a:moveTo>
                  <a:pt x="6" y="6"/>
                </a:moveTo>
                <a:lnTo>
                  <a:pt x="3" y="77"/>
                </a:lnTo>
                <a:lnTo>
                  <a:pt x="59" y="120"/>
                </a:lnTo>
                <a:lnTo>
                  <a:pt x="0" y="146"/>
                </a:lnTo>
                <a:lnTo>
                  <a:pt x="3" y="270"/>
                </a:lnTo>
                <a:lnTo>
                  <a:pt x="117" y="272"/>
                </a:lnTo>
                <a:lnTo>
                  <a:pt x="114" y="0"/>
                </a:lnTo>
                <a:lnTo>
                  <a:pt x="6" y="6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60426" name="Group 50"/>
          <p:cNvGrpSpPr>
            <a:grpSpLocks/>
          </p:cNvGrpSpPr>
          <p:nvPr/>
        </p:nvGrpSpPr>
        <p:grpSpPr bwMode="auto">
          <a:xfrm>
            <a:off x="4510088" y="3641725"/>
            <a:ext cx="469900" cy="465138"/>
            <a:chOff x="881" y="2283"/>
            <a:chExt cx="296" cy="293"/>
          </a:xfrm>
        </p:grpSpPr>
        <p:sp>
          <p:nvSpPr>
            <p:cNvPr id="45134" name="Rectangle 51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94" name="Group 52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60495" name="Picture 5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0496" name="Freeform 5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0427" name="Group 55"/>
          <p:cNvGrpSpPr>
            <a:grpSpLocks/>
          </p:cNvGrpSpPr>
          <p:nvPr/>
        </p:nvGrpSpPr>
        <p:grpSpPr bwMode="auto">
          <a:xfrm>
            <a:off x="4321175" y="3508375"/>
            <a:ext cx="223838" cy="501650"/>
            <a:chOff x="4140" y="429"/>
            <a:chExt cx="1425" cy="2396"/>
          </a:xfrm>
        </p:grpSpPr>
        <p:sp>
          <p:nvSpPr>
            <p:cNvPr id="60461" name="Freeform 5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03" name="Rectangle 57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3" name="Freeform 5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64" name="Freeform 5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06" name="Rectangle 60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66" name="Group 6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32" name="AutoShape 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33" name="AutoShape 63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108" name="Rectangle 64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68" name="Group 6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30" name="AutoShape 66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31" name="AutoShape 67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110" name="Rectangle 68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1" name="Rectangle 69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71" name="Group 7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28" name="AutoShape 7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9" name="AutoShape 72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72" name="Freeform 7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73" name="Group 7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26" name="AutoShape 75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7" name="AutoShape 76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115" name="Rectangle 77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5" name="Freeform 7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76" name="Freeform 7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18" name="Oval 80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8" name="Freeform 8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120" name="AutoShape 82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1" name="AutoShape 83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2" name="Oval 84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3" name="Oval 85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124" name="Oval 86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25" name="Rectangle 87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28" name="Group 88"/>
          <p:cNvGrpSpPr>
            <a:grpSpLocks/>
          </p:cNvGrpSpPr>
          <p:nvPr/>
        </p:nvGrpSpPr>
        <p:grpSpPr bwMode="auto">
          <a:xfrm>
            <a:off x="7385050" y="3503613"/>
            <a:ext cx="223838" cy="501650"/>
            <a:chOff x="4140" y="429"/>
            <a:chExt cx="1425" cy="2396"/>
          </a:xfrm>
        </p:grpSpPr>
        <p:sp>
          <p:nvSpPr>
            <p:cNvPr id="60429" name="Freeform 8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Rectangle 90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1" name="Freeform 9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32" name="Freeform 9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74" name="Rectangle 93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4" name="Group 9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00" name="AutoShape 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01" name="AutoShape 96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76" name="Rectangle 97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6" name="Group 9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098" name="AutoShape 99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99" name="AutoShape 100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78" name="Rectangle 101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102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9" name="Group 10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096" name="AutoShape 10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97" name="AutoShape 105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40" name="Freeform 10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41" name="Group 10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094" name="AutoShape 108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95" name="AutoShape 109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083" name="Rectangle 110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3" name="Freeform 11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44" name="Freeform 11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Oval 113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Freeform 11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AutoShape 115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AutoShape 116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Oval 117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Oval 118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92" name="Oval 119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Rectangle 120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DD3C9041-3EC6-47F7-8557-E387F8A59686}" type="slidenum">
              <a:rPr lang="en-US"/>
              <a:pPr/>
              <a:t>11</a:t>
            </a:fld>
            <a:endParaRPr lang="en-US"/>
          </a:p>
        </p:txBody>
      </p:sp>
      <p:pic>
        <p:nvPicPr>
          <p:cNvPr id="61443" name="Picture 6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13" y="84296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3513"/>
            <a:ext cx="7772400" cy="963612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Pipelining: increased utilization</a:t>
            </a:r>
          </a:p>
        </p:txBody>
      </p:sp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first packet bit transmitted, t = 0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47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2701925" y="1228725"/>
            <a:ext cx="1042988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sender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50" name="Text Box 8"/>
          <p:cNvSpPr txBox="1">
            <a:spLocks noChangeArrowheads="1"/>
          </p:cNvSpPr>
          <p:nvPr/>
        </p:nvSpPr>
        <p:spPr bwMode="auto">
          <a:xfrm>
            <a:off x="4730750" y="1228725"/>
            <a:ext cx="1108075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receiver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51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5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RTT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57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8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346075" y="1852613"/>
            <a:ext cx="27400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last bit transmitted, t = L / 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60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2641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first packet bit arrives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62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3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581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last packet bit arrives, send ACK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64" name="Text Box 22"/>
          <p:cNvSpPr txBox="1">
            <a:spLocks noChangeArrowheads="1"/>
          </p:cNvSpPr>
          <p:nvPr/>
        </p:nvSpPr>
        <p:spPr bwMode="auto">
          <a:xfrm>
            <a:off x="493713" y="3562350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ACK arrives, send next </a:t>
            </a:r>
          </a:p>
          <a:p>
            <a:pPr algn="r"/>
            <a:r>
              <a:rPr lang="en-US">
                <a:latin typeface="Arial" pitchFamily="34" charset="0"/>
              </a:rPr>
              <a:t>packet, t = RTT + L / 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61465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61494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5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4237 w 1845"/>
                <a:gd name="T3" fmla="*/ 4575 h 592"/>
                <a:gd name="T4" fmla="*/ 8450 w 1845"/>
                <a:gd name="T5" fmla="*/ 4575 h 592"/>
                <a:gd name="T6" fmla="*/ 0 w 1845"/>
                <a:gd name="T7" fmla="*/ 1909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96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99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00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97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8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66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7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8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9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70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61487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8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4237 w 1845"/>
                <a:gd name="T3" fmla="*/ 4575 h 592"/>
                <a:gd name="T4" fmla="*/ 8450 w 1845"/>
                <a:gd name="T5" fmla="*/ 4575 h 592"/>
                <a:gd name="T6" fmla="*/ 0 w 1845"/>
                <a:gd name="T7" fmla="*/ 1909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89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92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93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90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1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71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61480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1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4237 w 1845"/>
                <a:gd name="T3" fmla="*/ 4575 h 592"/>
                <a:gd name="T4" fmla="*/ 8450 w 1845"/>
                <a:gd name="T5" fmla="*/ 4575 h 592"/>
                <a:gd name="T6" fmla="*/ 0 w 1845"/>
                <a:gd name="T7" fmla="*/ 1909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82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61485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6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83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4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2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3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last bit of 2</a:t>
            </a:r>
            <a:r>
              <a:rPr lang="en-US" baseline="30000">
                <a:latin typeface="Arial" pitchFamily="34" charset="0"/>
              </a:rPr>
              <a:t>nd</a:t>
            </a:r>
            <a:r>
              <a:rPr lang="en-US">
                <a:latin typeface="Arial" pitchFamily="34" charset="0"/>
              </a:rPr>
              <a:t> packet arrives, send ACK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74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5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6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last bit of 3</a:t>
            </a:r>
            <a:r>
              <a:rPr lang="en-US" baseline="30000">
                <a:latin typeface="Arial" pitchFamily="34" charset="0"/>
              </a:rPr>
              <a:t>rd</a:t>
            </a:r>
            <a:r>
              <a:rPr lang="en-US">
                <a:latin typeface="Arial" pitchFamily="34" charset="0"/>
              </a:rPr>
              <a:t> packet arrives, send ACK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118" name="Text Box 57"/>
          <p:cNvSpPr txBox="1">
            <a:spLocks noChangeArrowheads="1"/>
          </p:cNvSpPr>
          <p:nvPr/>
        </p:nvSpPr>
        <p:spPr bwMode="auto">
          <a:xfrm>
            <a:off x="5518150" y="4152900"/>
            <a:ext cx="3460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C0000"/>
                </a:solidFill>
                <a:latin typeface="Arial" charset="0"/>
              </a:rPr>
              <a:t>3-packet pipelining increases</a:t>
            </a:r>
          </a:p>
          <a:p>
            <a:pPr>
              <a:defRPr/>
            </a:pPr>
            <a:r>
              <a:rPr lang="en-US" sz="2000" smtClean="0">
                <a:solidFill>
                  <a:srgbClr val="CC0000"/>
                </a:solidFill>
                <a:latin typeface="Arial" charset="0"/>
              </a:rPr>
              <a:t> utilization by a factor of 3!</a:t>
            </a:r>
          </a:p>
        </p:txBody>
      </p:sp>
      <p:sp>
        <p:nvSpPr>
          <p:cNvPr id="46119" name="Line 58"/>
          <p:cNvSpPr>
            <a:spLocks noChangeShapeType="1"/>
          </p:cNvSpPr>
          <p:nvPr/>
        </p:nvSpPr>
        <p:spPr bwMode="auto">
          <a:xfrm flipH="1">
            <a:off x="6386513" y="4821238"/>
            <a:ext cx="125412" cy="5127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aphicFrame>
        <p:nvGraphicFramePr>
          <p:cNvPr id="61479" name="Object 61"/>
          <p:cNvGraphicFramePr>
            <a:graphicFrameLocks noChangeAspect="1"/>
          </p:cNvGraphicFramePr>
          <p:nvPr/>
        </p:nvGraphicFramePr>
        <p:xfrm>
          <a:off x="1555750" y="5087938"/>
          <a:ext cx="67484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Picture" r:id="rId4" imgW="3581400" imgH="495300" progId="Word.Picture.8">
                  <p:embed/>
                </p:oleObj>
              </mc:Choice>
              <mc:Fallback>
                <p:oleObj name="Picture" r:id="rId4" imgW="3581400" imgH="495300" progId="Word.Picture.8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5087938"/>
                        <a:ext cx="67484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5A063006-E687-4A11-AF2F-205A45DC8A78}" type="slidenum">
              <a:rPr lang="en-US"/>
              <a:pPr/>
              <a:t>12</a:t>
            </a:fld>
            <a:endParaRPr lang="en-US"/>
          </a:p>
        </p:txBody>
      </p:sp>
      <p:pic>
        <p:nvPicPr>
          <p:cNvPr id="62467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3" y="9048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9302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Pipelined protocols: overview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55738"/>
            <a:ext cx="3954463" cy="4848225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u="sng" dirty="0" smtClean="0">
                <a:solidFill>
                  <a:srgbClr val="CC0000"/>
                </a:solidFill>
              </a:rPr>
              <a:t>Go-back-N (a.k.a. Sliding </a:t>
            </a:r>
            <a:r>
              <a:rPr lang="en-US" u="sng" smtClean="0">
                <a:solidFill>
                  <a:srgbClr val="CC0000"/>
                </a:solidFill>
              </a:rPr>
              <a:t>Window Protocol):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sender can have up to N </a:t>
            </a:r>
            <a:r>
              <a:rPr lang="en-US" dirty="0" err="1" smtClean="0"/>
              <a:t>unacked</a:t>
            </a:r>
            <a:r>
              <a:rPr lang="en-US" dirty="0" smtClean="0"/>
              <a:t> packets in pipeline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receiver only sends </a:t>
            </a:r>
            <a:r>
              <a:rPr lang="en-US" i="1" dirty="0" smtClean="0">
                <a:solidFill>
                  <a:srgbClr val="CC0000"/>
                </a:solidFill>
              </a:rPr>
              <a:t>cumulative </a:t>
            </a:r>
            <a:r>
              <a:rPr lang="en-US" i="1" dirty="0" err="1" smtClean="0">
                <a:solidFill>
                  <a:srgbClr val="CC0000"/>
                </a:solidFill>
              </a:rPr>
              <a:t>ack</a:t>
            </a:r>
            <a:endParaRPr lang="en-US" i="1" dirty="0" smtClean="0">
              <a:solidFill>
                <a:srgbClr val="CC0000"/>
              </a:solidFill>
            </a:endParaRPr>
          </a:p>
          <a:p>
            <a:pPr lvl="1"/>
            <a:r>
              <a:rPr lang="en-US" dirty="0" err="1" smtClean="0"/>
              <a:t>doesn</a:t>
            </a:r>
            <a:r>
              <a:rPr lang="ja-JP" altLang="en-US" smtClean="0"/>
              <a:t>’</a:t>
            </a:r>
            <a:r>
              <a:rPr lang="en-US" altLang="ja-JP" dirty="0" smtClean="0"/>
              <a:t>t </a:t>
            </a:r>
            <a:r>
              <a:rPr lang="en-US" altLang="ja-JP" dirty="0" err="1" smtClean="0"/>
              <a:t>ack</a:t>
            </a:r>
            <a:r>
              <a:rPr lang="en-US" altLang="ja-JP" dirty="0" smtClean="0"/>
              <a:t> packet if there</a:t>
            </a:r>
            <a:r>
              <a:rPr lang="ja-JP" altLang="en-US" smtClean="0"/>
              <a:t>’</a:t>
            </a:r>
            <a:r>
              <a:rPr lang="en-US" altLang="ja-JP" dirty="0" smtClean="0"/>
              <a:t>s a gap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sender has timer for oldest </a:t>
            </a:r>
            <a:r>
              <a:rPr lang="en-US" dirty="0" err="1" smtClean="0"/>
              <a:t>unacked</a:t>
            </a:r>
            <a:r>
              <a:rPr lang="en-US" dirty="0" smtClean="0"/>
              <a:t> packet</a:t>
            </a:r>
          </a:p>
          <a:p>
            <a:pPr lvl="1"/>
            <a:r>
              <a:rPr lang="en-US" dirty="0" smtClean="0"/>
              <a:t>when timer expires, retransmit </a:t>
            </a:r>
            <a:r>
              <a:rPr lang="en-US" i="1" dirty="0" smtClean="0"/>
              <a:t>all</a:t>
            </a:r>
            <a:r>
              <a:rPr lang="en-US" dirty="0" smtClean="0"/>
              <a:t> </a:t>
            </a:r>
            <a:r>
              <a:rPr lang="en-US" dirty="0" err="1" smtClean="0"/>
              <a:t>unacked</a:t>
            </a:r>
            <a:r>
              <a:rPr lang="en-US" dirty="0" smtClean="0"/>
              <a:t> packets</a:t>
            </a:r>
          </a:p>
        </p:txBody>
      </p:sp>
      <p:sp>
        <p:nvSpPr>
          <p:cNvPr id="471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3600" y="1455738"/>
            <a:ext cx="4289425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u="sng" smtClean="0">
                <a:solidFill>
                  <a:srgbClr val="CC0000"/>
                </a:solidFill>
              </a:rPr>
              <a:t>Selective Repeat:</a:t>
            </a:r>
          </a:p>
          <a:p>
            <a:pPr>
              <a:lnSpc>
                <a:spcPct val="75000"/>
              </a:lnSpc>
            </a:pPr>
            <a:r>
              <a:rPr lang="en-US" smtClean="0"/>
              <a:t>sender can have up to N unack</a:t>
            </a:r>
            <a:r>
              <a:rPr lang="ja-JP" altLang="en-US" smtClean="0"/>
              <a:t>’</a:t>
            </a:r>
            <a:r>
              <a:rPr lang="en-US" altLang="ja-JP" smtClean="0"/>
              <a:t>ed packets in pipeline</a:t>
            </a:r>
          </a:p>
          <a:p>
            <a:pPr>
              <a:lnSpc>
                <a:spcPct val="75000"/>
              </a:lnSpc>
            </a:pPr>
            <a:r>
              <a:rPr lang="en-US" smtClean="0"/>
              <a:t>rcvr sends </a:t>
            </a:r>
            <a:r>
              <a:rPr lang="en-US" i="1" smtClean="0">
                <a:solidFill>
                  <a:srgbClr val="CC0000"/>
                </a:solidFill>
              </a:rPr>
              <a:t>individual ack</a:t>
            </a:r>
            <a:r>
              <a:rPr lang="en-US" smtClean="0"/>
              <a:t> for each packet</a:t>
            </a:r>
          </a:p>
          <a:p>
            <a:pPr>
              <a:lnSpc>
                <a:spcPct val="70000"/>
              </a:lnSpc>
            </a:pPr>
            <a:endParaRPr lang="en-US" smtClean="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smtClean="0"/>
              <a:t>sender maintains timer for each unacked packet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when timer expires, retransmit only that unacked packet</a:t>
            </a:r>
          </a:p>
          <a:p>
            <a:pPr>
              <a:lnSpc>
                <a:spcPct val="7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F4B2D50-48CC-4980-940A-73A5C997FE4E}" type="slidenum">
              <a:rPr lang="en-US"/>
              <a:pPr/>
              <a:t>13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525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Go-Back-N: sender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14450"/>
            <a:ext cx="8324850" cy="1219200"/>
          </a:xfrm>
        </p:spPr>
        <p:txBody>
          <a:bodyPr/>
          <a:lstStyle/>
          <a:p>
            <a:r>
              <a:rPr lang="en-US" sz="2400" smtClean="0"/>
              <a:t>k-bit seq # in pkt header</a:t>
            </a:r>
          </a:p>
          <a:p>
            <a:r>
              <a:rPr lang="ja-JP" altLang="en-US" sz="2400" smtClean="0"/>
              <a:t>“</a:t>
            </a:r>
            <a:r>
              <a:rPr lang="en-US" altLang="ja-JP" sz="2400" smtClean="0"/>
              <a:t>window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of up to N, consecutive unack</a:t>
            </a:r>
            <a:r>
              <a:rPr lang="ja-JP" altLang="en-US" sz="2400" smtClean="0"/>
              <a:t>’</a:t>
            </a:r>
            <a:r>
              <a:rPr lang="en-US" altLang="ja-JP" sz="2400" smtClean="0"/>
              <a:t>ed pkts allowed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63493" name="Picture 4" descr="gbn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75" y="2263775"/>
            <a:ext cx="80994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476250" y="4149725"/>
            <a:ext cx="832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ACK(n): ACKs all pkts up to, including seq # n - </a:t>
            </a:r>
            <a:r>
              <a:rPr lang="ja-JP" altLang="en-US" sz="2400" i="1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400" i="1">
                <a:solidFill>
                  <a:srgbClr val="CC0000"/>
                </a:solidFill>
                <a:latin typeface="Gill Sans MT" pitchFamily="34" charset="0"/>
              </a:rPr>
              <a:t>cumulative ACK</a:t>
            </a:r>
            <a:r>
              <a:rPr lang="ja-JP" altLang="en-US" sz="2400" i="1">
                <a:solidFill>
                  <a:srgbClr val="CC0000"/>
                </a:solidFill>
                <a:latin typeface="Gill Sans MT" pitchFamily="34" charset="0"/>
              </a:rPr>
              <a:t>”</a:t>
            </a:r>
            <a:endParaRPr lang="en-US" altLang="ja-JP" sz="2400" i="1">
              <a:solidFill>
                <a:srgbClr val="CC0000"/>
              </a:solidFill>
              <a:latin typeface="Gill Sans MT" pitchFamily="34" charset="0"/>
            </a:endParaRP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Gill Sans MT" pitchFamily="34" charset="0"/>
              </a:rPr>
              <a:t>may receive duplicate ACKs (see receiver)</a:t>
            </a:r>
            <a:endParaRPr lang="en-US" sz="20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timer for oldest in-flight pkt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1">
                <a:latin typeface="Gill Sans MT" pitchFamily="34" charset="0"/>
              </a:rPr>
              <a:t>timeout(n):</a:t>
            </a:r>
            <a:r>
              <a:rPr lang="en-US" sz="2400">
                <a:latin typeface="Gill Sans MT" pitchFamily="34" charset="0"/>
              </a:rPr>
              <a:t> retransmit packet n and all higher seq # pkts in window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1639888" y="2789238"/>
            <a:ext cx="2206625" cy="636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349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563" y="850900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A5767D5-75AC-4AB0-8F19-860B999C9EEC}" type="slidenum">
              <a:rPr lang="en-US"/>
              <a:pPr/>
              <a:t>14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700087"/>
          </a:xfrm>
        </p:spPr>
        <p:txBody>
          <a:bodyPr/>
          <a:lstStyle/>
          <a:p>
            <a:r>
              <a:rPr lang="en-US" sz="3600" smtClean="0"/>
              <a:t>GBN: sender extended FSM</a:t>
            </a:r>
            <a:endParaRPr lang="en-US" smtClean="0"/>
          </a:p>
        </p:txBody>
      </p:sp>
      <p:grpSp>
        <p:nvGrpSpPr>
          <p:cNvPr id="64516" name="Group 3"/>
          <p:cNvGrpSpPr>
            <a:grpSpLocks/>
          </p:cNvGrpSpPr>
          <p:nvPr/>
        </p:nvGrpSpPr>
        <p:grpSpPr bwMode="auto">
          <a:xfrm>
            <a:off x="3535363" y="3743325"/>
            <a:ext cx="800100" cy="657225"/>
            <a:chOff x="1939" y="2515"/>
            <a:chExt cx="504" cy="414"/>
          </a:xfrm>
        </p:grpSpPr>
        <p:sp>
          <p:nvSpPr>
            <p:cNvPr id="64537" name="Oval 4"/>
            <p:cNvSpPr>
              <a:spLocks noChangeArrowheads="1"/>
            </p:cNvSpPr>
            <p:nvPr/>
          </p:nvSpPr>
          <p:spPr bwMode="auto">
            <a:xfrm>
              <a:off x="2004" y="2515"/>
              <a:ext cx="420" cy="41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8" name="Text Box 5"/>
            <p:cNvSpPr txBox="1">
              <a:spLocks noChangeArrowheads="1"/>
            </p:cNvSpPr>
            <p:nvPr/>
          </p:nvSpPr>
          <p:spPr bwMode="auto">
            <a:xfrm>
              <a:off x="1939" y="2611"/>
              <a:ext cx="50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64517" name="Line 6"/>
          <p:cNvSpPr>
            <a:spLocks noChangeShapeType="1"/>
          </p:cNvSpPr>
          <p:nvPr/>
        </p:nvSpPr>
        <p:spPr bwMode="auto">
          <a:xfrm>
            <a:off x="2028825" y="2830513"/>
            <a:ext cx="1624013" cy="106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18" name="Text Box 7"/>
          <p:cNvSpPr txBox="1">
            <a:spLocks noChangeArrowheads="1"/>
          </p:cNvSpPr>
          <p:nvPr/>
        </p:nvSpPr>
        <p:spPr bwMode="auto">
          <a:xfrm>
            <a:off x="4751388" y="3810000"/>
            <a:ext cx="2776537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start_timer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udt_send(sndpkt[base])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udt_send(sndpkt[base+1])</a:t>
            </a:r>
          </a:p>
          <a:p>
            <a:pPr algn="l"/>
            <a:r>
              <a:rPr lang="en-US" sz="1400">
                <a:latin typeface="Arial" pitchFamily="34" charset="0"/>
              </a:rPr>
              <a:t>…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udt_send(sndpkt[nextseqnum-1])</a:t>
            </a: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64519" name="Text Box 8"/>
          <p:cNvSpPr txBox="1">
            <a:spLocks noChangeArrowheads="1"/>
          </p:cNvSpPr>
          <p:nvPr/>
        </p:nvSpPr>
        <p:spPr bwMode="auto">
          <a:xfrm>
            <a:off x="4773613" y="3575050"/>
            <a:ext cx="11001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timeout</a:t>
            </a:r>
            <a:endParaRPr lang="en-US" sz="1400">
              <a:latin typeface="Times New Roman" pitchFamily="18" charset="0"/>
            </a:endParaRP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64520" name="Line 9"/>
          <p:cNvSpPr>
            <a:spLocks noChangeShapeType="1"/>
          </p:cNvSpPr>
          <p:nvPr/>
        </p:nvSpPr>
        <p:spPr bwMode="auto">
          <a:xfrm>
            <a:off x="4857750" y="3851275"/>
            <a:ext cx="16192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1" name="Freeform 10"/>
          <p:cNvSpPr>
            <a:spLocks/>
          </p:cNvSpPr>
          <p:nvPr/>
        </p:nvSpPr>
        <p:spPr bwMode="auto">
          <a:xfrm>
            <a:off x="4360863" y="3498850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2" name="Text Box 11"/>
          <p:cNvSpPr txBox="1">
            <a:spLocks noChangeArrowheads="1"/>
          </p:cNvSpPr>
          <p:nvPr/>
        </p:nvSpPr>
        <p:spPr bwMode="auto">
          <a:xfrm>
            <a:off x="3194050" y="1069975"/>
            <a:ext cx="23336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4523" name="Line 12"/>
          <p:cNvSpPr>
            <a:spLocks noChangeShapeType="1"/>
          </p:cNvSpPr>
          <p:nvPr/>
        </p:nvSpPr>
        <p:spPr bwMode="auto">
          <a:xfrm>
            <a:off x="3302000" y="1389063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Text Box 13"/>
          <p:cNvSpPr txBox="1">
            <a:spLocks noChangeArrowheads="1"/>
          </p:cNvSpPr>
          <p:nvPr/>
        </p:nvSpPr>
        <p:spPr bwMode="auto">
          <a:xfrm>
            <a:off x="3194050" y="1411288"/>
            <a:ext cx="55213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if (nextseqnum &lt; base+N) {</a:t>
            </a:r>
          </a:p>
          <a:p>
            <a:pPr algn="l"/>
            <a:r>
              <a:rPr lang="en-US" sz="1400">
                <a:latin typeface="Arial" pitchFamily="34" charset="0"/>
              </a:rPr>
              <a:t>    sndpkt[nextseqnum] = make_pkt(nextseqnum,data,chksum)</a:t>
            </a:r>
          </a:p>
          <a:p>
            <a:pPr algn="l"/>
            <a:r>
              <a:rPr lang="en-US" sz="1400">
                <a:latin typeface="Arial" pitchFamily="34" charset="0"/>
              </a:rPr>
              <a:t>    udt_send(sndpkt[nextseqnum])</a:t>
            </a:r>
          </a:p>
          <a:p>
            <a:pPr algn="l"/>
            <a:r>
              <a:rPr lang="en-US" sz="1400">
                <a:latin typeface="Arial" pitchFamily="34" charset="0"/>
              </a:rPr>
              <a:t>    if (base == nextseqnum)</a:t>
            </a:r>
          </a:p>
          <a:p>
            <a:pPr algn="l"/>
            <a:r>
              <a:rPr lang="en-US" sz="1400">
                <a:latin typeface="Arial" pitchFamily="34" charset="0"/>
              </a:rPr>
              <a:t>       start_timer</a:t>
            </a:r>
          </a:p>
          <a:p>
            <a:pPr algn="l"/>
            <a:r>
              <a:rPr lang="en-US" sz="1400">
                <a:latin typeface="Arial" pitchFamily="34" charset="0"/>
              </a:rPr>
              <a:t>    nextseqnum++</a:t>
            </a:r>
          </a:p>
          <a:p>
            <a:pPr algn="l"/>
            <a:r>
              <a:rPr lang="en-US" sz="1400">
                <a:latin typeface="Arial" pitchFamily="34" charset="0"/>
              </a:rPr>
              <a:t>    }</a:t>
            </a:r>
          </a:p>
          <a:p>
            <a:pPr algn="l"/>
            <a:r>
              <a:rPr lang="en-US" sz="1400">
                <a:latin typeface="Arial" pitchFamily="34" charset="0"/>
              </a:rPr>
              <a:t>else</a:t>
            </a:r>
          </a:p>
          <a:p>
            <a:pPr algn="l"/>
            <a:r>
              <a:rPr lang="en-US" sz="1400">
                <a:latin typeface="Arial" pitchFamily="34" charset="0"/>
              </a:rPr>
              <a:t>  refuse_data(data)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4525" name="Freeform 14"/>
          <p:cNvSpPr>
            <a:spLocks/>
          </p:cNvSpPr>
          <p:nvPr/>
        </p:nvSpPr>
        <p:spPr bwMode="auto">
          <a:xfrm rot="5142103" flipH="1">
            <a:off x="3787776" y="2933700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6" name="Text Box 15"/>
          <p:cNvSpPr txBox="1">
            <a:spLocks noChangeArrowheads="1"/>
          </p:cNvSpPr>
          <p:nvPr/>
        </p:nvSpPr>
        <p:spPr bwMode="auto">
          <a:xfrm>
            <a:off x="3343275" y="5478463"/>
            <a:ext cx="36861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base = getacknum(rcvpkt)+1</a:t>
            </a:r>
          </a:p>
          <a:p>
            <a:pPr algn="l"/>
            <a:r>
              <a:rPr lang="en-US" sz="1400">
                <a:latin typeface="Arial" pitchFamily="34" charset="0"/>
              </a:rPr>
              <a:t>If (base == nextseqnum)</a:t>
            </a:r>
          </a:p>
          <a:p>
            <a:pPr algn="l"/>
            <a:r>
              <a:rPr lang="en-US" sz="1400">
                <a:latin typeface="Arial" pitchFamily="34" charset="0"/>
              </a:rPr>
              <a:t>    stop_timer</a:t>
            </a:r>
          </a:p>
          <a:p>
            <a:pPr algn="l"/>
            <a:r>
              <a:rPr lang="en-US" sz="1400">
                <a:latin typeface="Arial" pitchFamily="34" charset="0"/>
              </a:rPr>
              <a:t>  else</a:t>
            </a:r>
          </a:p>
          <a:p>
            <a:pPr algn="l"/>
            <a:r>
              <a:rPr lang="en-US" sz="1400">
                <a:latin typeface="Arial" pitchFamily="34" charset="0"/>
              </a:rPr>
              <a:t>    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4527" name="Text Box 16"/>
          <p:cNvSpPr txBox="1">
            <a:spLocks noChangeArrowheads="1"/>
          </p:cNvSpPr>
          <p:nvPr/>
        </p:nvSpPr>
        <p:spPr bwMode="auto">
          <a:xfrm>
            <a:off x="3355975" y="4978400"/>
            <a:ext cx="28336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</a:t>
            </a:r>
          </a:p>
          <a:p>
            <a:pPr algn="l"/>
            <a:r>
              <a:rPr lang="en-US" sz="1400">
                <a:latin typeface="Arial" pitchFamily="34" charset="0"/>
              </a:rPr>
              <a:t>   notcorrupt(rcvpkt) </a:t>
            </a: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64528" name="Line 17"/>
          <p:cNvSpPr>
            <a:spLocks noChangeShapeType="1"/>
          </p:cNvSpPr>
          <p:nvPr/>
        </p:nvSpPr>
        <p:spPr bwMode="auto">
          <a:xfrm>
            <a:off x="3448050" y="5502275"/>
            <a:ext cx="1619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Freeform 18"/>
          <p:cNvSpPr>
            <a:spLocks/>
          </p:cNvSpPr>
          <p:nvPr/>
        </p:nvSpPr>
        <p:spPr bwMode="auto">
          <a:xfrm>
            <a:off x="3505200" y="4446588"/>
            <a:ext cx="1054100" cy="674687"/>
          </a:xfrm>
          <a:custGeom>
            <a:avLst/>
            <a:gdLst>
              <a:gd name="T0" fmla="*/ 2147483647 w 664"/>
              <a:gd name="T1" fmla="*/ 2147483647 h 425"/>
              <a:gd name="T2" fmla="*/ 2147483647 w 664"/>
              <a:gd name="T3" fmla="*/ 0 h 4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425">
                <a:moveTo>
                  <a:pt x="241" y="20"/>
                </a:moveTo>
                <a:cubicBezTo>
                  <a:pt x="0" y="393"/>
                  <a:pt x="664" y="425"/>
                  <a:pt x="388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0" name="Line 19"/>
          <p:cNvSpPr>
            <a:spLocks noChangeShapeType="1"/>
          </p:cNvSpPr>
          <p:nvPr/>
        </p:nvSpPr>
        <p:spPr bwMode="auto">
          <a:xfrm>
            <a:off x="1614488" y="3257550"/>
            <a:ext cx="8032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Text Box 20"/>
          <p:cNvSpPr txBox="1">
            <a:spLocks noChangeArrowheads="1"/>
          </p:cNvSpPr>
          <p:nvPr/>
        </p:nvSpPr>
        <p:spPr bwMode="auto">
          <a:xfrm>
            <a:off x="1487488" y="3227388"/>
            <a:ext cx="14859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base=1</a:t>
            </a:r>
          </a:p>
          <a:p>
            <a:pPr algn="l"/>
            <a:r>
              <a:rPr lang="en-US" sz="1400">
                <a:latin typeface="Arial" pitchFamily="34" charset="0"/>
              </a:rPr>
              <a:t>nextseqnum=1</a:t>
            </a:r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4532" name="Text Box 21"/>
          <p:cNvSpPr txBox="1">
            <a:spLocks noChangeArrowheads="1"/>
          </p:cNvSpPr>
          <p:nvPr/>
        </p:nvSpPr>
        <p:spPr bwMode="auto">
          <a:xfrm>
            <a:off x="1250950" y="4289425"/>
            <a:ext cx="20478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</a:t>
            </a:r>
          </a:p>
          <a:p>
            <a:pPr algn="l"/>
            <a:r>
              <a:rPr lang="en-US" sz="1400">
                <a:latin typeface="Arial" pitchFamily="34" charset="0"/>
              </a:rPr>
              <a:t>   &amp;&amp; corrupt(rcvpkt)</a:t>
            </a:r>
            <a:r>
              <a:rPr lang="en-US" sz="1000">
                <a:latin typeface="Arial" pitchFamily="34" charset="0"/>
              </a:rPr>
              <a:t> 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4533" name="Line 22"/>
          <p:cNvSpPr>
            <a:spLocks noChangeShapeType="1"/>
          </p:cNvSpPr>
          <p:nvPr/>
        </p:nvSpPr>
        <p:spPr bwMode="auto">
          <a:xfrm flipV="1">
            <a:off x="1343025" y="4787900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Freeform 23"/>
          <p:cNvSpPr>
            <a:spLocks/>
          </p:cNvSpPr>
          <p:nvPr/>
        </p:nvSpPr>
        <p:spPr bwMode="auto">
          <a:xfrm>
            <a:off x="2898775" y="4221163"/>
            <a:ext cx="695325" cy="638175"/>
          </a:xfrm>
          <a:custGeom>
            <a:avLst/>
            <a:gdLst>
              <a:gd name="T0" fmla="*/ 2147483647 w 1095"/>
              <a:gd name="T1" fmla="*/ 0 h 1005"/>
              <a:gd name="T2" fmla="*/ 2147483647 w 1095"/>
              <a:gd name="T3" fmla="*/ 2147483647 h 100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95" h="1005">
                <a:moveTo>
                  <a:pt x="1005" y="0"/>
                </a:moveTo>
                <a:cubicBezTo>
                  <a:pt x="0" y="30"/>
                  <a:pt x="645" y="1005"/>
                  <a:pt x="1095" y="16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1530350" y="29273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Symbol" pitchFamily="18" charset="2"/>
              </a:rPr>
              <a:t>L</a:t>
            </a:r>
          </a:p>
        </p:txBody>
      </p:sp>
      <p:pic>
        <p:nvPicPr>
          <p:cNvPr id="64536" name="Picture 2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760413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840796" y="4852123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4AC2A25-63F7-46E9-A4E1-0588EB00D9DC}" type="slidenum">
              <a:rPr lang="en-US"/>
              <a:pPr/>
              <a:t>15</a:t>
            </a:fld>
            <a:endParaRPr lang="en-US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01688" y="3641725"/>
            <a:ext cx="8148637" cy="2854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ACK-only: always send ACK for correctly-received pkt with highest </a:t>
            </a:r>
            <a:r>
              <a:rPr lang="en-US" i="1" smtClean="0">
                <a:solidFill>
                  <a:srgbClr val="CC0000"/>
                </a:solidFill>
              </a:rPr>
              <a:t>in-order</a:t>
            </a:r>
            <a:r>
              <a:rPr lang="en-US" smtClean="0"/>
              <a:t> seq #</a:t>
            </a:r>
          </a:p>
          <a:p>
            <a:pPr lvl="1"/>
            <a:r>
              <a:rPr lang="en-US" smtClean="0"/>
              <a:t>may generate duplicate ACKs</a:t>
            </a:r>
          </a:p>
          <a:p>
            <a:pPr lvl="1"/>
            <a:r>
              <a:rPr lang="en-US" smtClean="0"/>
              <a:t>need only remember </a:t>
            </a:r>
            <a:r>
              <a:rPr lang="en-US" b="1" smtClean="0">
                <a:latin typeface="Courier New" pitchFamily="49" charset="0"/>
              </a:rPr>
              <a:t>expectedseqnum</a:t>
            </a:r>
          </a:p>
          <a:p>
            <a:r>
              <a:rPr lang="en-US" smtClean="0"/>
              <a:t>out-of-order pkt: </a:t>
            </a:r>
          </a:p>
          <a:p>
            <a:pPr lvl="1"/>
            <a:r>
              <a:rPr lang="en-US" smtClean="0"/>
              <a:t>discard (don</a:t>
            </a:r>
            <a:r>
              <a:rPr lang="ja-JP" altLang="en-US" smtClean="0"/>
              <a:t>’</a:t>
            </a:r>
            <a:r>
              <a:rPr lang="en-US" altLang="ja-JP" smtClean="0"/>
              <a:t>t buffer): </a:t>
            </a:r>
            <a:r>
              <a:rPr lang="en-US" altLang="ja-JP" i="1" smtClean="0">
                <a:solidFill>
                  <a:srgbClr val="CC0000"/>
                </a:solidFill>
              </a:rPr>
              <a:t>no receiver buffering!</a:t>
            </a:r>
          </a:p>
          <a:p>
            <a:pPr lvl="1"/>
            <a:r>
              <a:rPr lang="en-US" smtClean="0"/>
              <a:t>re-ACK pkt with highest in-order seq #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3159125" y="2041525"/>
            <a:ext cx="666750" cy="6572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068638" y="2209800"/>
            <a:ext cx="800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844550" y="1881188"/>
            <a:ext cx="2298700" cy="4746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557463" y="1468438"/>
            <a:ext cx="161766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2597150" y="1192213"/>
            <a:ext cx="7254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default</a:t>
            </a:r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2678113" y="1489075"/>
            <a:ext cx="815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Freeform 10"/>
          <p:cNvSpPr>
            <a:spLocks/>
          </p:cNvSpPr>
          <p:nvPr/>
        </p:nvSpPr>
        <p:spPr bwMode="auto">
          <a:xfrm>
            <a:off x="3832225" y="1784350"/>
            <a:ext cx="828675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4325938" y="1554163"/>
            <a:ext cx="357028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notcurrupt(rcvpkt)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hasseqnum(rcvpkt,expectedseqnum)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4395788" y="2246313"/>
            <a:ext cx="3175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4330700" y="2289175"/>
            <a:ext cx="4314825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extract(rcvpkt,data)</a:t>
            </a:r>
          </a:p>
          <a:p>
            <a:pPr algn="l"/>
            <a:r>
              <a:rPr lang="en-US" sz="1400">
                <a:latin typeface="Arial" pitchFamily="34" charset="0"/>
              </a:rPr>
              <a:t>deliver_data(data)</a:t>
            </a:r>
          </a:p>
          <a:p>
            <a:pPr algn="l"/>
            <a:r>
              <a:rPr lang="en-US" sz="1400">
                <a:latin typeface="Arial" pitchFamily="34" charset="0"/>
              </a:rPr>
              <a:t>sndpkt = make_pkt(expectedseqnum,ACK,chksum)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expectedseqnum++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5550" name="Freeform 14"/>
          <p:cNvSpPr>
            <a:spLocks/>
          </p:cNvSpPr>
          <p:nvPr/>
        </p:nvSpPr>
        <p:spPr bwMode="auto">
          <a:xfrm rot="5142103" flipH="1">
            <a:off x="3305176" y="1260475"/>
            <a:ext cx="393700" cy="1152525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784225" y="2293938"/>
            <a:ext cx="1238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693738" y="2314575"/>
            <a:ext cx="36417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expectedseqnum=1</a:t>
            </a:r>
          </a:p>
          <a:p>
            <a:pPr algn="l"/>
            <a:r>
              <a:rPr lang="en-US" sz="1400">
                <a:latin typeface="Arial" pitchFamily="34" charset="0"/>
              </a:rPr>
              <a:t>sndpkt =    </a:t>
            </a:r>
          </a:p>
          <a:p>
            <a:pPr algn="l"/>
            <a:r>
              <a:rPr lang="en-US" sz="1400">
                <a:latin typeface="Arial" pitchFamily="34" charset="0"/>
              </a:rPr>
              <a:t>  make_pkt(expectedseqnum,ACK,chksum)</a:t>
            </a:r>
          </a:p>
          <a:p>
            <a:pPr algn="l"/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0194" name="Text Box 17"/>
          <p:cNvSpPr txBox="1">
            <a:spLocks noChangeArrowheads="1"/>
          </p:cNvSpPr>
          <p:nvPr/>
        </p:nvSpPr>
        <p:spPr bwMode="auto">
          <a:xfrm>
            <a:off x="730250" y="199072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50195" name="Rectangle 19"/>
          <p:cNvSpPr>
            <a:spLocks noGrp="1" noChangeArrowheads="1"/>
          </p:cNvSpPr>
          <p:nvPr>
            <p:ph type="title"/>
          </p:nvPr>
        </p:nvSpPr>
        <p:spPr>
          <a:xfrm>
            <a:off x="444500" y="207963"/>
            <a:ext cx="7772400" cy="700087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GBN: receiver extended FSM</a:t>
            </a:r>
          </a:p>
        </p:txBody>
      </p:sp>
      <p:pic>
        <p:nvPicPr>
          <p:cNvPr id="65555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" y="806450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A13BB35-E207-487B-B2D6-12DB9D56A650}" type="slidenum">
              <a:rPr lang="en-US"/>
              <a:pPr/>
              <a:t>16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04788"/>
            <a:ext cx="7772400" cy="650875"/>
          </a:xfrm>
        </p:spPr>
        <p:txBody>
          <a:bodyPr/>
          <a:lstStyle/>
          <a:p>
            <a:r>
              <a:rPr lang="en-US" sz="4000" smtClean="0"/>
              <a:t>GBN in action</a:t>
            </a:r>
            <a:endParaRPr lang="en-US" smtClean="0"/>
          </a:p>
        </p:txBody>
      </p:sp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2632075" y="1412875"/>
            <a:ext cx="12461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/>
              <a:t>send  pkt0</a:t>
            </a:r>
          </a:p>
          <a:p>
            <a:pPr algn="r">
              <a:defRPr/>
            </a:pPr>
            <a:r>
              <a:rPr lang="en-US" sz="1800" smtClean="0"/>
              <a:t>send  pkt1</a:t>
            </a:r>
          </a:p>
          <a:p>
            <a:pPr algn="r">
              <a:defRPr/>
            </a:pPr>
            <a:r>
              <a:rPr lang="en-US" sz="1800" smtClean="0"/>
              <a:t>send  pkt2</a:t>
            </a:r>
          </a:p>
          <a:p>
            <a:pPr algn="r">
              <a:defRPr/>
            </a:pPr>
            <a:r>
              <a:rPr lang="en-US" sz="1800" smtClean="0"/>
              <a:t>send  pkt3</a:t>
            </a:r>
          </a:p>
          <a:p>
            <a:pPr algn="r">
              <a:defRPr/>
            </a:pPr>
            <a:r>
              <a:rPr lang="en-US" sz="1800" smtClean="0"/>
              <a:t>(wait)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2952750" y="104140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5983288" y="1060450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1208" name="Line 14"/>
          <p:cNvSpPr>
            <a:spLocks noChangeShapeType="1"/>
          </p:cNvSpPr>
          <p:nvPr/>
        </p:nvSpPr>
        <p:spPr bwMode="auto">
          <a:xfrm>
            <a:off x="6057900" y="1658938"/>
            <a:ext cx="11113" cy="453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09" name="Text Box 15"/>
          <p:cNvSpPr txBox="1">
            <a:spLocks noChangeArrowheads="1"/>
          </p:cNvSpPr>
          <p:nvPr/>
        </p:nvSpPr>
        <p:spPr bwMode="auto">
          <a:xfrm>
            <a:off x="6000750" y="1854200"/>
            <a:ext cx="25685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pkt0, send ack0</a:t>
            </a:r>
          </a:p>
          <a:p>
            <a:pPr algn="l">
              <a:defRPr/>
            </a:pPr>
            <a:r>
              <a:rPr lang="en-US" sz="1800" smtClean="0"/>
              <a:t>receive pkt1, send ack1</a:t>
            </a:r>
          </a:p>
          <a:p>
            <a:pPr algn="l">
              <a:defRPr/>
            </a:pPr>
            <a:r>
              <a:rPr lang="en-US" sz="1800" smtClean="0"/>
              <a:t> </a:t>
            </a:r>
          </a:p>
          <a:p>
            <a:pPr algn="l">
              <a:defRPr/>
            </a:pPr>
            <a:r>
              <a:rPr lang="en-US" sz="1800" smtClean="0"/>
              <a:t>receive pkt3, discard, </a:t>
            </a:r>
          </a:p>
          <a:p>
            <a:pPr algn="l">
              <a:defRPr/>
            </a:pPr>
            <a:r>
              <a:rPr lang="en-US" sz="1800" smtClean="0"/>
              <a:t>           (re)send ack1</a:t>
            </a:r>
          </a:p>
        </p:txBody>
      </p:sp>
      <p:sp>
        <p:nvSpPr>
          <p:cNvPr id="51210" name="Text Box 22"/>
          <p:cNvSpPr txBox="1">
            <a:spLocks noChangeArrowheads="1"/>
          </p:cNvSpPr>
          <p:nvPr/>
        </p:nvSpPr>
        <p:spPr bwMode="auto">
          <a:xfrm>
            <a:off x="1776413" y="3016250"/>
            <a:ext cx="21542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/>
              <a:t>rcv ack0, send pkt4</a:t>
            </a:r>
          </a:p>
          <a:p>
            <a:pPr algn="r"/>
            <a:r>
              <a:rPr lang="en-US" sz="1800"/>
              <a:t>rcv ack1, send pkt5</a:t>
            </a:r>
          </a:p>
          <a:p>
            <a:pPr algn="r"/>
            <a:endParaRPr lang="en-US" sz="1800"/>
          </a:p>
        </p:txBody>
      </p:sp>
      <p:pic>
        <p:nvPicPr>
          <p:cNvPr id="66570" name="Picture 34" descr="alarm_clock_ring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4164013"/>
            <a:ext cx="43656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2" name="Text Box 35"/>
          <p:cNvSpPr txBox="1">
            <a:spLocks noChangeArrowheads="1"/>
          </p:cNvSpPr>
          <p:nvPr/>
        </p:nvSpPr>
        <p:spPr bwMode="auto">
          <a:xfrm>
            <a:off x="2311400" y="4379913"/>
            <a:ext cx="153828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75000"/>
              </a:lnSpc>
              <a:defRPr/>
            </a:pPr>
            <a:r>
              <a:rPr lang="en-US" sz="1800" i="1" smtClean="0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1213" name="Text Box 36"/>
          <p:cNvSpPr txBox="1">
            <a:spLocks noChangeArrowheads="1"/>
          </p:cNvSpPr>
          <p:nvPr/>
        </p:nvSpPr>
        <p:spPr bwMode="auto">
          <a:xfrm>
            <a:off x="2636838" y="4594225"/>
            <a:ext cx="1246187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90000"/>
              </a:lnSpc>
              <a:defRPr/>
            </a:pPr>
            <a:r>
              <a:rPr lang="en-US" sz="1800" smtClean="0"/>
              <a:t>send  pkt2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 smtClean="0"/>
              <a:t>send  pkt3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 smtClean="0"/>
              <a:t>send  pkt4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 smtClean="0"/>
              <a:t>send  pkt5</a:t>
            </a:r>
          </a:p>
        </p:txBody>
      </p:sp>
      <p:sp>
        <p:nvSpPr>
          <p:cNvPr id="51214" name="Line 7"/>
          <p:cNvSpPr>
            <a:spLocks noChangeShapeType="1"/>
          </p:cNvSpPr>
          <p:nvPr/>
        </p:nvSpPr>
        <p:spPr bwMode="auto">
          <a:xfrm>
            <a:off x="3922713" y="1606550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15" name="Line 11"/>
          <p:cNvSpPr>
            <a:spLocks noChangeShapeType="1"/>
          </p:cNvSpPr>
          <p:nvPr/>
        </p:nvSpPr>
        <p:spPr bwMode="auto">
          <a:xfrm>
            <a:off x="3921125" y="1881188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16" name="Line 12"/>
          <p:cNvSpPr>
            <a:spLocks noChangeShapeType="1"/>
          </p:cNvSpPr>
          <p:nvPr/>
        </p:nvSpPr>
        <p:spPr bwMode="auto">
          <a:xfrm>
            <a:off x="3937000" y="2144713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17" name="Line 13"/>
          <p:cNvSpPr>
            <a:spLocks noChangeShapeType="1"/>
          </p:cNvSpPr>
          <p:nvPr/>
        </p:nvSpPr>
        <p:spPr bwMode="auto">
          <a:xfrm>
            <a:off x="3943350" y="2430463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18" name="Line 17"/>
          <p:cNvSpPr>
            <a:spLocks noChangeShapeType="1"/>
          </p:cNvSpPr>
          <p:nvPr/>
        </p:nvSpPr>
        <p:spPr bwMode="auto">
          <a:xfrm flipH="1">
            <a:off x="3929063" y="2130425"/>
            <a:ext cx="2014537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4699000" y="2179638"/>
            <a:ext cx="34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857750" y="2200275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3925888" y="2416175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2" name="Line 24"/>
          <p:cNvSpPr>
            <a:spLocks noChangeShapeType="1"/>
          </p:cNvSpPr>
          <p:nvPr/>
        </p:nvSpPr>
        <p:spPr bwMode="auto">
          <a:xfrm>
            <a:off x="3929063" y="3252788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3" name="Line 25"/>
          <p:cNvSpPr>
            <a:spLocks noChangeShapeType="1"/>
          </p:cNvSpPr>
          <p:nvPr/>
        </p:nvSpPr>
        <p:spPr bwMode="auto">
          <a:xfrm>
            <a:off x="3960813" y="3571875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4" name="Line 26"/>
          <p:cNvSpPr>
            <a:spLocks noChangeShapeType="1"/>
          </p:cNvSpPr>
          <p:nvPr/>
        </p:nvSpPr>
        <p:spPr bwMode="auto">
          <a:xfrm flipH="1">
            <a:off x="3957638" y="2946400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66584" name="Group 29"/>
          <p:cNvGrpSpPr>
            <a:grpSpLocks/>
          </p:cNvGrpSpPr>
          <p:nvPr/>
        </p:nvGrpSpPr>
        <p:grpSpPr bwMode="auto">
          <a:xfrm>
            <a:off x="3817938" y="2135188"/>
            <a:ext cx="103187" cy="2462212"/>
            <a:chOff x="3651" y="1878"/>
            <a:chExt cx="78" cy="963"/>
          </a:xfrm>
        </p:grpSpPr>
        <p:sp>
          <p:nvSpPr>
            <p:cNvPr id="51271" name="Line 30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2" name="Line 31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3" name="Line 32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1226" name="Line 37"/>
          <p:cNvSpPr>
            <a:spLocks noChangeShapeType="1"/>
          </p:cNvSpPr>
          <p:nvPr/>
        </p:nvSpPr>
        <p:spPr bwMode="auto">
          <a:xfrm>
            <a:off x="3937000" y="4765675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7" name="Line 38"/>
          <p:cNvSpPr>
            <a:spLocks noChangeShapeType="1"/>
          </p:cNvSpPr>
          <p:nvPr/>
        </p:nvSpPr>
        <p:spPr bwMode="auto">
          <a:xfrm>
            <a:off x="3929063" y="5010150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8" name="Line 39"/>
          <p:cNvSpPr>
            <a:spLocks noChangeShapeType="1"/>
          </p:cNvSpPr>
          <p:nvPr/>
        </p:nvSpPr>
        <p:spPr bwMode="auto">
          <a:xfrm>
            <a:off x="3922713" y="524351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29" name="Line 40"/>
          <p:cNvSpPr>
            <a:spLocks noChangeShapeType="1"/>
          </p:cNvSpPr>
          <p:nvPr/>
        </p:nvSpPr>
        <p:spPr bwMode="auto">
          <a:xfrm>
            <a:off x="3925888" y="5476875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30" name="Text Box 41"/>
          <p:cNvSpPr txBox="1">
            <a:spLocks noChangeArrowheads="1"/>
          </p:cNvSpPr>
          <p:nvPr/>
        </p:nvSpPr>
        <p:spPr bwMode="auto">
          <a:xfrm>
            <a:off x="5997575" y="33782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pkt4, discard, </a:t>
            </a:r>
          </a:p>
          <a:p>
            <a:pPr algn="l">
              <a:defRPr/>
            </a:pPr>
            <a:r>
              <a:rPr lang="en-US" sz="1800" smtClean="0"/>
              <a:t>           (re)send ack1</a:t>
            </a:r>
          </a:p>
        </p:txBody>
      </p:sp>
      <p:sp>
        <p:nvSpPr>
          <p:cNvPr id="51231" name="Text Box 42"/>
          <p:cNvSpPr txBox="1">
            <a:spLocks noChangeArrowheads="1"/>
          </p:cNvSpPr>
          <p:nvPr/>
        </p:nvSpPr>
        <p:spPr bwMode="auto">
          <a:xfrm>
            <a:off x="6016625" y="38989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pkt5, discard, </a:t>
            </a:r>
          </a:p>
          <a:p>
            <a:pPr algn="l">
              <a:defRPr/>
            </a:pPr>
            <a:r>
              <a:rPr lang="en-US" sz="1800" smtClean="0"/>
              <a:t>           (re)send ack1</a:t>
            </a:r>
          </a:p>
        </p:txBody>
      </p:sp>
      <p:sp>
        <p:nvSpPr>
          <p:cNvPr id="51232" name="Text Box 43"/>
          <p:cNvSpPr txBox="1">
            <a:spLocks noChangeArrowheads="1"/>
          </p:cNvSpPr>
          <p:nvPr/>
        </p:nvSpPr>
        <p:spPr bwMode="auto">
          <a:xfrm>
            <a:off x="6027738" y="5053013"/>
            <a:ext cx="296545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800" smtClean="0"/>
              <a:t>rcv pkt2, deliver, send ack2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800" smtClean="0"/>
              <a:t>rcv pkt3, deliver, send ack3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800" smtClean="0"/>
              <a:t>rcv pkt4, deliver, send ack4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800" smtClean="0"/>
              <a:t>rcv pkt5, deliver, send ack5</a:t>
            </a:r>
          </a:p>
        </p:txBody>
      </p:sp>
      <p:sp>
        <p:nvSpPr>
          <p:cNvPr id="51233" name="Text Box 44"/>
          <p:cNvSpPr txBox="1">
            <a:spLocks noChangeArrowheads="1"/>
          </p:cNvSpPr>
          <p:nvPr/>
        </p:nvSpPr>
        <p:spPr bwMode="auto">
          <a:xfrm>
            <a:off x="2079625" y="3881438"/>
            <a:ext cx="181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ignore duplicate ACK</a:t>
            </a:r>
          </a:p>
        </p:txBody>
      </p:sp>
      <p:grpSp>
        <p:nvGrpSpPr>
          <p:cNvPr id="66593" name="Group 65"/>
          <p:cNvGrpSpPr>
            <a:grpSpLocks/>
          </p:cNvGrpSpPr>
          <p:nvPr/>
        </p:nvGrpSpPr>
        <p:grpSpPr bwMode="auto">
          <a:xfrm>
            <a:off x="182563" y="1450975"/>
            <a:ext cx="1512887" cy="304800"/>
            <a:chOff x="115" y="914"/>
            <a:chExt cx="953" cy="192"/>
          </a:xfrm>
        </p:grpSpPr>
        <p:sp>
          <p:nvSpPr>
            <p:cNvPr id="51269" name="Rectangle 60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0" name="Text Box 46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sp>
        <p:nvSpPr>
          <p:cNvPr id="51235" name="Text Box 59"/>
          <p:cNvSpPr txBox="1">
            <a:spLocks noChangeArrowheads="1"/>
          </p:cNvSpPr>
          <p:nvPr/>
        </p:nvSpPr>
        <p:spPr bwMode="auto">
          <a:xfrm>
            <a:off x="139700" y="1104900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u="sng" smtClean="0">
                <a:solidFill>
                  <a:srgbClr val="000099"/>
                </a:solidFill>
              </a:rPr>
              <a:t>sender window (N=4)</a:t>
            </a:r>
          </a:p>
        </p:txBody>
      </p:sp>
      <p:grpSp>
        <p:nvGrpSpPr>
          <p:cNvPr id="66595" name="Group 67"/>
          <p:cNvGrpSpPr>
            <a:grpSpLocks/>
          </p:cNvGrpSpPr>
          <p:nvPr/>
        </p:nvGrpSpPr>
        <p:grpSpPr bwMode="auto">
          <a:xfrm>
            <a:off x="179388" y="1736725"/>
            <a:ext cx="1512887" cy="304800"/>
            <a:chOff x="115" y="914"/>
            <a:chExt cx="953" cy="192"/>
          </a:xfrm>
        </p:grpSpPr>
        <p:sp>
          <p:nvSpPr>
            <p:cNvPr id="51267" name="Rectangle 6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8" name="Text Box 6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grpSp>
        <p:nvGrpSpPr>
          <p:cNvPr id="66596" name="Group 70"/>
          <p:cNvGrpSpPr>
            <a:grpSpLocks/>
          </p:cNvGrpSpPr>
          <p:nvPr/>
        </p:nvGrpSpPr>
        <p:grpSpPr bwMode="auto">
          <a:xfrm>
            <a:off x="187325" y="2022475"/>
            <a:ext cx="1512888" cy="304800"/>
            <a:chOff x="115" y="914"/>
            <a:chExt cx="953" cy="192"/>
          </a:xfrm>
        </p:grpSpPr>
        <p:sp>
          <p:nvSpPr>
            <p:cNvPr id="51265" name="Rectangle 71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6" name="Text Box 72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grpSp>
        <p:nvGrpSpPr>
          <p:cNvPr id="66597" name="Group 73"/>
          <p:cNvGrpSpPr>
            <a:grpSpLocks/>
          </p:cNvGrpSpPr>
          <p:nvPr/>
        </p:nvGrpSpPr>
        <p:grpSpPr bwMode="auto">
          <a:xfrm>
            <a:off x="184150" y="2297113"/>
            <a:ext cx="1512888" cy="304800"/>
            <a:chOff x="115" y="914"/>
            <a:chExt cx="953" cy="192"/>
          </a:xfrm>
        </p:grpSpPr>
        <p:sp>
          <p:nvSpPr>
            <p:cNvPr id="51263" name="Rectangle 74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4" name="Text Box 75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sp>
        <p:nvSpPr>
          <p:cNvPr id="51239" name="Rectangle 79"/>
          <p:cNvSpPr>
            <a:spLocks noChangeArrowheads="1"/>
          </p:cNvSpPr>
          <p:nvPr/>
        </p:nvSpPr>
        <p:spPr bwMode="auto">
          <a:xfrm>
            <a:off x="395288" y="3101975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0" name="Text Box 80"/>
          <p:cNvSpPr txBox="1">
            <a:spLocks noChangeArrowheads="1"/>
          </p:cNvSpPr>
          <p:nvPr/>
        </p:nvSpPr>
        <p:spPr bwMode="auto">
          <a:xfrm>
            <a:off x="180975" y="3067050"/>
            <a:ext cx="151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</a:rPr>
              <a:t>0 </a:t>
            </a:r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1 2 3 4</a:t>
            </a:r>
            <a:r>
              <a:rPr lang="en-US" sz="1400" smtClean="0">
                <a:latin typeface="Arial" charset="0"/>
              </a:rPr>
              <a:t> 5 6 7 8 </a:t>
            </a:r>
          </a:p>
        </p:txBody>
      </p:sp>
      <p:grpSp>
        <p:nvGrpSpPr>
          <p:cNvPr id="66600" name="Group 84"/>
          <p:cNvGrpSpPr>
            <a:grpSpLocks/>
          </p:cNvGrpSpPr>
          <p:nvPr/>
        </p:nvGrpSpPr>
        <p:grpSpPr bwMode="auto">
          <a:xfrm>
            <a:off x="177800" y="3341688"/>
            <a:ext cx="1512888" cy="304800"/>
            <a:chOff x="112" y="2105"/>
            <a:chExt cx="953" cy="192"/>
          </a:xfrm>
        </p:grpSpPr>
        <p:sp>
          <p:nvSpPr>
            <p:cNvPr id="51261" name="Rectangle 8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Text Box 8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1" name="Group 85"/>
          <p:cNvGrpSpPr>
            <a:grpSpLocks/>
          </p:cNvGrpSpPr>
          <p:nvPr/>
        </p:nvGrpSpPr>
        <p:grpSpPr bwMode="auto">
          <a:xfrm>
            <a:off x="166688" y="4635500"/>
            <a:ext cx="1512887" cy="304800"/>
            <a:chOff x="112" y="2105"/>
            <a:chExt cx="953" cy="192"/>
          </a:xfrm>
        </p:grpSpPr>
        <p:sp>
          <p:nvSpPr>
            <p:cNvPr id="51259" name="Rectangle 8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Text Box 8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2" name="Group 88"/>
          <p:cNvGrpSpPr>
            <a:grpSpLocks/>
          </p:cNvGrpSpPr>
          <p:nvPr/>
        </p:nvGrpSpPr>
        <p:grpSpPr bwMode="auto">
          <a:xfrm>
            <a:off x="174625" y="4876800"/>
            <a:ext cx="1512888" cy="304800"/>
            <a:chOff x="112" y="2105"/>
            <a:chExt cx="953" cy="192"/>
          </a:xfrm>
        </p:grpSpPr>
        <p:sp>
          <p:nvSpPr>
            <p:cNvPr id="51257" name="Rectangle 89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Text Box 90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3" name="Group 91"/>
          <p:cNvGrpSpPr>
            <a:grpSpLocks/>
          </p:cNvGrpSpPr>
          <p:nvPr/>
        </p:nvGrpSpPr>
        <p:grpSpPr bwMode="auto">
          <a:xfrm>
            <a:off x="171450" y="5140325"/>
            <a:ext cx="1512888" cy="304800"/>
            <a:chOff x="112" y="2105"/>
            <a:chExt cx="953" cy="192"/>
          </a:xfrm>
        </p:grpSpPr>
        <p:sp>
          <p:nvSpPr>
            <p:cNvPr id="51255" name="Rectangle 9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Text Box 9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66604" name="Group 94"/>
          <p:cNvGrpSpPr>
            <a:grpSpLocks/>
          </p:cNvGrpSpPr>
          <p:nvPr/>
        </p:nvGrpSpPr>
        <p:grpSpPr bwMode="auto">
          <a:xfrm>
            <a:off x="168275" y="5381625"/>
            <a:ext cx="1512888" cy="304800"/>
            <a:chOff x="112" y="2105"/>
            <a:chExt cx="953" cy="192"/>
          </a:xfrm>
        </p:grpSpPr>
        <p:sp>
          <p:nvSpPr>
            <p:cNvPr id="51253" name="Rectangle 95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4" name="Text Box 96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pic>
        <p:nvPicPr>
          <p:cNvPr id="66605" name="Picture 9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3" y="74453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7" name="Line 98"/>
          <p:cNvSpPr>
            <a:spLocks noChangeShapeType="1"/>
          </p:cNvSpPr>
          <p:nvPr/>
        </p:nvSpPr>
        <p:spPr bwMode="auto">
          <a:xfrm flipH="1">
            <a:off x="4991100" y="3757613"/>
            <a:ext cx="1033463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48" name="Line 99"/>
          <p:cNvSpPr>
            <a:spLocks noChangeShapeType="1"/>
          </p:cNvSpPr>
          <p:nvPr/>
        </p:nvSpPr>
        <p:spPr bwMode="auto">
          <a:xfrm flipH="1">
            <a:off x="4997450" y="4067175"/>
            <a:ext cx="1033463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49" name="Line 100"/>
          <p:cNvSpPr>
            <a:spLocks noChangeShapeType="1"/>
          </p:cNvSpPr>
          <p:nvPr/>
        </p:nvSpPr>
        <p:spPr bwMode="auto">
          <a:xfrm flipH="1">
            <a:off x="4992688" y="5257800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50" name="Line 101"/>
          <p:cNvSpPr>
            <a:spLocks noChangeShapeType="1"/>
          </p:cNvSpPr>
          <p:nvPr/>
        </p:nvSpPr>
        <p:spPr bwMode="auto">
          <a:xfrm flipH="1">
            <a:off x="4976813" y="5511800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51" name="Line 102"/>
          <p:cNvSpPr>
            <a:spLocks noChangeShapeType="1"/>
          </p:cNvSpPr>
          <p:nvPr/>
        </p:nvSpPr>
        <p:spPr bwMode="auto">
          <a:xfrm flipH="1">
            <a:off x="4960938" y="5754688"/>
            <a:ext cx="1033462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1252" name="Line 103"/>
          <p:cNvSpPr>
            <a:spLocks noChangeShapeType="1"/>
          </p:cNvSpPr>
          <p:nvPr/>
        </p:nvSpPr>
        <p:spPr bwMode="auto">
          <a:xfrm flipH="1">
            <a:off x="4945063" y="5997575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75F1149-8E6B-4D3E-BD11-07409CE420DC}" type="slidenum">
              <a:rPr lang="en-US"/>
              <a:pPr/>
              <a:t>17</a:t>
            </a:fld>
            <a:endParaRPr lang="en-US"/>
          </a:p>
        </p:txBody>
      </p:sp>
      <p:pic>
        <p:nvPicPr>
          <p:cNvPr id="67587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" y="100012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Selective repeat</a:t>
            </a:r>
            <a:endParaRPr lang="en-US" smtClean="0"/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466850"/>
            <a:ext cx="7562850" cy="4648200"/>
          </a:xfrm>
        </p:spPr>
        <p:txBody>
          <a:bodyPr/>
          <a:lstStyle/>
          <a:p>
            <a:r>
              <a:rPr lang="en-US" smtClean="0"/>
              <a:t>receiver </a:t>
            </a:r>
            <a:r>
              <a:rPr lang="en-US" i="1" smtClean="0"/>
              <a:t>individually</a:t>
            </a:r>
            <a:r>
              <a:rPr lang="en-US" smtClean="0"/>
              <a:t> acknowledges all correctly received pkts</a:t>
            </a:r>
          </a:p>
          <a:p>
            <a:pPr lvl="1"/>
            <a:r>
              <a:rPr lang="en-US" smtClean="0"/>
              <a:t>buffers pkts, as needed, for eventual in-order delivery to upper layer</a:t>
            </a:r>
          </a:p>
          <a:p>
            <a:r>
              <a:rPr lang="en-US" smtClean="0"/>
              <a:t>sender only resends pkts for which ACK not received</a:t>
            </a:r>
          </a:p>
          <a:p>
            <a:pPr lvl="1"/>
            <a:r>
              <a:rPr lang="en-US" smtClean="0"/>
              <a:t>sender timer for each unACKed pkt</a:t>
            </a:r>
          </a:p>
          <a:p>
            <a:r>
              <a:rPr lang="en-US" smtClean="0"/>
              <a:t>sender window</a:t>
            </a:r>
          </a:p>
          <a:p>
            <a:pPr lvl="1"/>
            <a:r>
              <a:rPr lang="en-US" i="1" smtClean="0"/>
              <a:t>N</a:t>
            </a:r>
            <a:r>
              <a:rPr lang="en-US" smtClean="0"/>
              <a:t> consecutive seq #</a:t>
            </a:r>
            <a:r>
              <a:rPr lang="ja-JP" altLang="en-US" smtClean="0"/>
              <a:t>’</a:t>
            </a:r>
            <a:r>
              <a:rPr lang="en-US" altLang="ja-JP" smtClean="0"/>
              <a:t>s</a:t>
            </a:r>
          </a:p>
          <a:p>
            <a:pPr lvl="1"/>
            <a:r>
              <a:rPr lang="en-US" smtClean="0"/>
              <a:t>limits seq #s of sent, unACKed pkts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C35F709-B5A4-472C-8BE5-0AEC7A02ED75}" type="slidenum">
              <a:rPr lang="en-US"/>
              <a:pPr/>
              <a:t>18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82563"/>
            <a:ext cx="8486775" cy="898525"/>
          </a:xfrm>
        </p:spPr>
        <p:txBody>
          <a:bodyPr/>
          <a:lstStyle/>
          <a:p>
            <a:r>
              <a:rPr lang="en-US" sz="3600" smtClean="0"/>
              <a:t>Selective repeat: sender, receiver windows</a:t>
            </a:r>
            <a:endParaRPr lang="en-US" smtClean="0"/>
          </a:p>
        </p:txBody>
      </p:sp>
      <p:pic>
        <p:nvPicPr>
          <p:cNvPr id="68612" name="Picture 3" descr="sr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427516"/>
            <a:ext cx="8235950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Rectangle 4"/>
          <p:cNvSpPr>
            <a:spLocks noChangeArrowheads="1"/>
          </p:cNvSpPr>
          <p:nvPr/>
        </p:nvSpPr>
        <p:spPr bwMode="auto">
          <a:xfrm>
            <a:off x="1393825" y="1917700"/>
            <a:ext cx="2141538" cy="614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5"/>
          <p:cNvSpPr>
            <a:spLocks noChangeArrowheads="1"/>
          </p:cNvSpPr>
          <p:nvPr/>
        </p:nvSpPr>
        <p:spPr bwMode="auto">
          <a:xfrm>
            <a:off x="2017536" y="4527727"/>
            <a:ext cx="2130425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15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238" y="82232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64062" y="6468532"/>
            <a:ext cx="6810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In sender’s window, there should have been one more “sent” packet at the far right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FE45BA29-5F1F-4D84-B747-5E358F0A8E7F}" type="slidenum">
              <a:rPr lang="en-US"/>
              <a:pPr/>
              <a:t>19</a:t>
            </a:fld>
            <a:endParaRPr lang="en-US"/>
          </a:p>
        </p:txBody>
      </p:sp>
      <p:pic>
        <p:nvPicPr>
          <p:cNvPr id="69635" name="Picture 1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838" y="898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24765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Selective repeat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data from above:</a:t>
            </a:r>
          </a:p>
          <a:p>
            <a:r>
              <a:rPr lang="en-US" sz="2400" smtClean="0"/>
              <a:t>if next available seq # in window, send pkt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timeout(n):</a:t>
            </a:r>
          </a:p>
          <a:p>
            <a:r>
              <a:rPr lang="en-US" sz="2400" smtClean="0"/>
              <a:t>resend pkt n, restart timer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</a:rPr>
              <a:t>ACK(n)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in </a:t>
            </a:r>
            <a:r>
              <a:rPr lang="en-US" sz="1800" smtClean="0"/>
              <a:t>[sendbase,sendbase+N]:</a:t>
            </a:r>
            <a:endParaRPr lang="en-US" sz="2400" smtClean="0"/>
          </a:p>
          <a:p>
            <a:r>
              <a:rPr lang="en-US" sz="2400" smtClean="0"/>
              <a:t>mark pkt n as received</a:t>
            </a:r>
          </a:p>
          <a:p>
            <a:r>
              <a:rPr lang="en-US" sz="2400" smtClean="0"/>
              <a:t>if n smallest unACKed pkt, advance window base to next unACKed seq # </a:t>
            </a:r>
            <a:endParaRPr lang="en-US" smtClean="0"/>
          </a:p>
          <a:p>
            <a:endParaRPr lang="en-US" smtClean="0"/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495300" y="1457325"/>
            <a:ext cx="3838575" cy="461010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39" name="Group 5"/>
          <p:cNvGrpSpPr>
            <a:grpSpLocks/>
          </p:cNvGrpSpPr>
          <p:nvPr/>
        </p:nvGrpSpPr>
        <p:grpSpPr bwMode="auto">
          <a:xfrm>
            <a:off x="698500" y="1155700"/>
            <a:ext cx="1160463" cy="519113"/>
            <a:chOff x="1100" y="3896"/>
            <a:chExt cx="731" cy="327"/>
          </a:xfrm>
        </p:grpSpPr>
        <p:sp>
          <p:nvSpPr>
            <p:cNvPr id="54286" name="Rectangle 6"/>
            <p:cNvSpPr>
              <a:spLocks noChangeArrowheads="1"/>
            </p:cNvSpPr>
            <p:nvPr/>
          </p:nvSpPr>
          <p:spPr bwMode="auto">
            <a:xfrm>
              <a:off x="1146" y="3984"/>
              <a:ext cx="61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Text Box 7"/>
            <p:cNvSpPr txBox="1">
              <a:spLocks noChangeArrowheads="1"/>
            </p:cNvSpPr>
            <p:nvPr/>
          </p:nvSpPr>
          <p:spPr bwMode="auto">
            <a:xfrm>
              <a:off x="1100" y="3896"/>
              <a:ext cx="731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800" smtClean="0">
                  <a:solidFill>
                    <a:srgbClr val="000099"/>
                  </a:solidFill>
                  <a:latin typeface="Gill Sans MT" charset="0"/>
                </a:rPr>
                <a:t>sender</a:t>
              </a:r>
            </a:p>
          </p:txBody>
        </p:sp>
      </p:grpSp>
      <p:sp>
        <p:nvSpPr>
          <p:cNvPr id="54281" name="Rectangle 8"/>
          <p:cNvSpPr>
            <a:spLocks noChangeArrowheads="1"/>
          </p:cNvSpPr>
          <p:nvPr/>
        </p:nvSpPr>
        <p:spPr bwMode="auto">
          <a:xfrm>
            <a:off x="5000625" y="158115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pkt n in </a:t>
            </a:r>
            <a:r>
              <a:rPr lang="en-US" sz="1800">
                <a:solidFill>
                  <a:srgbClr val="CC0000"/>
                </a:solidFill>
                <a:latin typeface="Gill Sans MT" pitchFamily="34" charset="0"/>
              </a:rPr>
              <a:t>[rcvbase, rcvbase+N-1]</a:t>
            </a:r>
            <a:endParaRPr lang="en-US" sz="280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send ACK(n)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out-of-order: buffer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in-order: deliver (also deliver buffered, in-order pkts), advance window to next not-yet-received pkt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pkt n in </a:t>
            </a:r>
            <a:r>
              <a:rPr lang="en-US" sz="1800">
                <a:solidFill>
                  <a:srgbClr val="CC0000"/>
                </a:solidFill>
                <a:latin typeface="Gill Sans MT" pitchFamily="34" charset="0"/>
              </a:rPr>
              <a:t>[rcvbase-N,rcvbase-1]</a:t>
            </a:r>
            <a:endParaRPr lang="en-US" sz="2800">
              <a:solidFill>
                <a:srgbClr val="CC0000"/>
              </a:solidFill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ACK(n)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otherwise:</a:t>
            </a:r>
            <a:r>
              <a:rPr lang="en-US" sz="2400">
                <a:solidFill>
                  <a:srgbClr val="FF0000"/>
                </a:solidFill>
                <a:latin typeface="Gill Sans MT" pitchFamily="34" charset="0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ignore </a:t>
            </a:r>
            <a:endParaRPr lang="en-US" sz="2800">
              <a:latin typeface="Gill Sans MT" pitchFamily="34" charset="0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4962525" y="1438275"/>
            <a:ext cx="3838575" cy="461010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2" name="Group 10"/>
          <p:cNvGrpSpPr>
            <a:grpSpLocks/>
          </p:cNvGrpSpPr>
          <p:nvPr/>
        </p:nvGrpSpPr>
        <p:grpSpPr bwMode="auto">
          <a:xfrm>
            <a:off x="5186363" y="1127125"/>
            <a:ext cx="1365250" cy="519113"/>
            <a:chOff x="3339" y="158"/>
            <a:chExt cx="860" cy="327"/>
          </a:xfrm>
        </p:grpSpPr>
        <p:sp>
          <p:nvSpPr>
            <p:cNvPr id="54284" name="Rectangle 11"/>
            <p:cNvSpPr>
              <a:spLocks noChangeArrowheads="1"/>
            </p:cNvSpPr>
            <p:nvPr/>
          </p:nvSpPr>
          <p:spPr bwMode="auto">
            <a:xfrm>
              <a:off x="3360" y="264"/>
              <a:ext cx="82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Text Box 12"/>
            <p:cNvSpPr txBox="1">
              <a:spLocks noChangeArrowheads="1"/>
            </p:cNvSpPr>
            <p:nvPr/>
          </p:nvSpPr>
          <p:spPr bwMode="auto">
            <a:xfrm>
              <a:off x="3339" y="158"/>
              <a:ext cx="8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800" smtClean="0">
                  <a:solidFill>
                    <a:srgbClr val="000099"/>
                  </a:solidFill>
                  <a:latin typeface="Gill Sans MT" charset="0"/>
                </a:rPr>
                <a:t>receiver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50DA838-0AC6-4D1B-928E-765BD34A9940}" type="slidenum">
              <a:rPr lang="en-US"/>
              <a:pPr/>
              <a:t>2</a:t>
            </a:fld>
            <a:endParaRPr lang="en-US"/>
          </a:p>
        </p:txBody>
      </p:sp>
      <p:pic>
        <p:nvPicPr>
          <p:cNvPr id="52227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88" y="922338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230188"/>
            <a:ext cx="7772400" cy="985837"/>
          </a:xfrm>
        </p:spPr>
        <p:txBody>
          <a:bodyPr/>
          <a:lstStyle/>
          <a:p>
            <a:r>
              <a:rPr lang="en-US" sz="4000" smtClean="0"/>
              <a:t>rdt2.2: a NAK-free protocol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581150"/>
            <a:ext cx="8064500" cy="2749550"/>
          </a:xfrm>
        </p:spPr>
        <p:txBody>
          <a:bodyPr/>
          <a:lstStyle/>
          <a:p>
            <a:r>
              <a:rPr lang="en-US" dirty="0" smtClean="0"/>
              <a:t>same functionality as rdt2.1, using ACKs only</a:t>
            </a:r>
          </a:p>
          <a:p>
            <a:r>
              <a:rPr lang="en-US" dirty="0" smtClean="0"/>
              <a:t>instead of NAK, receiver sends ACK for last </a:t>
            </a:r>
            <a:r>
              <a:rPr lang="en-US" dirty="0" err="1" smtClean="0"/>
              <a:t>pkt</a:t>
            </a:r>
            <a:r>
              <a:rPr lang="en-US" dirty="0" smtClean="0"/>
              <a:t> received fine</a:t>
            </a:r>
          </a:p>
          <a:p>
            <a:pPr lvl="1"/>
            <a:r>
              <a:rPr lang="en-US" dirty="0" smtClean="0"/>
              <a:t>receiver must </a:t>
            </a:r>
            <a:r>
              <a:rPr lang="en-US" i="1" dirty="0" smtClean="0"/>
              <a:t>explicitly</a:t>
            </a:r>
            <a:r>
              <a:rPr lang="en-US" dirty="0" smtClean="0"/>
              <a:t> include </a:t>
            </a:r>
            <a:r>
              <a:rPr lang="en-US" dirty="0" err="1" smtClean="0"/>
              <a:t>seq</a:t>
            </a:r>
            <a:r>
              <a:rPr lang="en-US" dirty="0" smtClean="0"/>
              <a:t> # of </a:t>
            </a:r>
            <a:r>
              <a:rPr lang="en-US" dirty="0" err="1" smtClean="0"/>
              <a:t>pkt</a:t>
            </a:r>
            <a:r>
              <a:rPr lang="en-US" dirty="0" smtClean="0"/>
              <a:t> being </a:t>
            </a:r>
            <a:r>
              <a:rPr lang="en-US" dirty="0" err="1" smtClean="0"/>
              <a:t>ACKed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duplicate ACK at sender results in same action as NAK: </a:t>
            </a:r>
            <a:r>
              <a:rPr lang="en-US" i="1" dirty="0" smtClean="0"/>
              <a:t>retransmit current </a:t>
            </a:r>
            <a:r>
              <a:rPr lang="en-US" i="1" dirty="0" err="1" smtClean="0"/>
              <a:t>pkt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550AA8C1-3507-4A5C-A589-CFDAD6030BB4}" type="slidenum">
              <a:rPr lang="en-US"/>
              <a:pPr/>
              <a:t>20</a:t>
            </a:fld>
            <a:endParaRPr lang="en-US"/>
          </a:p>
        </p:txBody>
      </p:sp>
      <p:pic>
        <p:nvPicPr>
          <p:cNvPr id="70659" name="Picture 9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650" y="806450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98438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Selective repeat in action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65413" y="1490663"/>
            <a:ext cx="124618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smtClean="0"/>
              <a:t>send  pkt0</a:t>
            </a:r>
          </a:p>
          <a:p>
            <a:pPr algn="r">
              <a:defRPr/>
            </a:pPr>
            <a:r>
              <a:rPr lang="en-US" sz="1800" smtClean="0"/>
              <a:t>send  pkt1</a:t>
            </a:r>
          </a:p>
          <a:p>
            <a:pPr algn="r">
              <a:defRPr/>
            </a:pPr>
            <a:r>
              <a:rPr lang="en-US" sz="1800" smtClean="0"/>
              <a:t>send  pkt2</a:t>
            </a:r>
          </a:p>
          <a:p>
            <a:pPr algn="r">
              <a:defRPr/>
            </a:pPr>
            <a:r>
              <a:rPr lang="en-US" sz="1800" smtClean="0"/>
              <a:t>send  pkt3</a:t>
            </a:r>
          </a:p>
          <a:p>
            <a:pPr algn="r">
              <a:defRPr/>
            </a:pPr>
            <a:r>
              <a:rPr lang="en-US" sz="1800" smtClean="0"/>
              <a:t>(wait)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2986088" y="1119188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6016625" y="113823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>
            <a:off x="6091238" y="1736725"/>
            <a:ext cx="11112" cy="453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6034088" y="1931988"/>
            <a:ext cx="25685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pkt0, send ack0</a:t>
            </a:r>
          </a:p>
          <a:p>
            <a:pPr algn="l">
              <a:defRPr/>
            </a:pPr>
            <a:r>
              <a:rPr lang="en-US" sz="1800" smtClean="0"/>
              <a:t>receive pkt1, send ack1</a:t>
            </a:r>
          </a:p>
          <a:p>
            <a:pPr algn="l">
              <a:defRPr/>
            </a:pPr>
            <a:r>
              <a:rPr lang="en-US" sz="1800" smtClean="0"/>
              <a:t> </a:t>
            </a:r>
          </a:p>
          <a:p>
            <a:pPr algn="l">
              <a:defRPr/>
            </a:pPr>
            <a:r>
              <a:rPr lang="en-US" sz="1800" smtClean="0"/>
              <a:t>receive pkt3, buffer, </a:t>
            </a:r>
          </a:p>
          <a:p>
            <a:pPr algn="l">
              <a:defRPr/>
            </a:pPr>
            <a:r>
              <a:rPr lang="en-US" sz="1800" smtClean="0"/>
              <a:t>           send ack3</a:t>
            </a:r>
          </a:p>
        </p:txBody>
      </p:sp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1809750" y="3094038"/>
            <a:ext cx="21542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/>
              <a:t>rcv ack0, send pkt4</a:t>
            </a:r>
          </a:p>
          <a:p>
            <a:pPr algn="r"/>
            <a:r>
              <a:rPr lang="en-US" sz="1800"/>
              <a:t>rcv ack1, send pkt5</a:t>
            </a:r>
          </a:p>
          <a:p>
            <a:pPr algn="r"/>
            <a:endParaRPr lang="en-US" sz="1800"/>
          </a:p>
        </p:txBody>
      </p:sp>
      <p:pic>
        <p:nvPicPr>
          <p:cNvPr id="70667" name="Picture 10" descr="alarm_clock_ring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6438" y="4241800"/>
            <a:ext cx="436562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2344738" y="4457700"/>
            <a:ext cx="153828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75000"/>
              </a:lnSpc>
              <a:defRPr/>
            </a:pPr>
            <a:r>
              <a:rPr lang="en-US" sz="1800" i="1" smtClean="0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5310" name="Text Box 12"/>
          <p:cNvSpPr txBox="1">
            <a:spLocks noChangeArrowheads="1"/>
          </p:cNvSpPr>
          <p:nvPr/>
        </p:nvSpPr>
        <p:spPr bwMode="auto">
          <a:xfrm>
            <a:off x="2670175" y="4672013"/>
            <a:ext cx="12461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90000"/>
              </a:lnSpc>
              <a:defRPr/>
            </a:pPr>
            <a:r>
              <a:rPr lang="en-US" sz="1800" smtClean="0"/>
              <a:t>send  pkt2</a:t>
            </a:r>
          </a:p>
        </p:txBody>
      </p:sp>
      <p:sp>
        <p:nvSpPr>
          <p:cNvPr id="55311" name="Line 14"/>
          <p:cNvSpPr>
            <a:spLocks noChangeShapeType="1"/>
          </p:cNvSpPr>
          <p:nvPr/>
        </p:nvSpPr>
        <p:spPr bwMode="auto">
          <a:xfrm>
            <a:off x="3956050" y="1684338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2" name="Line 15"/>
          <p:cNvSpPr>
            <a:spLocks noChangeShapeType="1"/>
          </p:cNvSpPr>
          <p:nvPr/>
        </p:nvSpPr>
        <p:spPr bwMode="auto">
          <a:xfrm>
            <a:off x="3954463" y="1958975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3" name="Line 16"/>
          <p:cNvSpPr>
            <a:spLocks noChangeShapeType="1"/>
          </p:cNvSpPr>
          <p:nvPr/>
        </p:nvSpPr>
        <p:spPr bwMode="auto">
          <a:xfrm>
            <a:off x="3970338" y="2222500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4" name="Line 17"/>
          <p:cNvSpPr>
            <a:spLocks noChangeShapeType="1"/>
          </p:cNvSpPr>
          <p:nvPr/>
        </p:nvSpPr>
        <p:spPr bwMode="auto">
          <a:xfrm>
            <a:off x="3976688" y="2508250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5" name="Line 18"/>
          <p:cNvSpPr>
            <a:spLocks noChangeShapeType="1"/>
          </p:cNvSpPr>
          <p:nvPr/>
        </p:nvSpPr>
        <p:spPr bwMode="auto">
          <a:xfrm flipH="1">
            <a:off x="3962400" y="2208213"/>
            <a:ext cx="2014538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6" name="Text Box 19"/>
          <p:cNvSpPr txBox="1">
            <a:spLocks noChangeArrowheads="1"/>
          </p:cNvSpPr>
          <p:nvPr/>
        </p:nvSpPr>
        <p:spPr bwMode="auto">
          <a:xfrm>
            <a:off x="4732338" y="2257425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5317" name="Text Box 20"/>
          <p:cNvSpPr txBox="1">
            <a:spLocks noChangeArrowheads="1"/>
          </p:cNvSpPr>
          <p:nvPr/>
        </p:nvSpPr>
        <p:spPr bwMode="auto">
          <a:xfrm>
            <a:off x="4891088" y="2278063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5318" name="Line 21"/>
          <p:cNvSpPr>
            <a:spLocks noChangeShapeType="1"/>
          </p:cNvSpPr>
          <p:nvPr/>
        </p:nvSpPr>
        <p:spPr bwMode="auto">
          <a:xfrm flipH="1">
            <a:off x="3959225" y="2493963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19" name="Line 22"/>
          <p:cNvSpPr>
            <a:spLocks noChangeShapeType="1"/>
          </p:cNvSpPr>
          <p:nvPr/>
        </p:nvSpPr>
        <p:spPr bwMode="auto">
          <a:xfrm>
            <a:off x="3962400" y="3330575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20" name="Line 23"/>
          <p:cNvSpPr>
            <a:spLocks noChangeShapeType="1"/>
          </p:cNvSpPr>
          <p:nvPr/>
        </p:nvSpPr>
        <p:spPr bwMode="auto">
          <a:xfrm>
            <a:off x="3994150" y="364966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21" name="Line 24"/>
          <p:cNvSpPr>
            <a:spLocks noChangeShapeType="1"/>
          </p:cNvSpPr>
          <p:nvPr/>
        </p:nvSpPr>
        <p:spPr bwMode="auto">
          <a:xfrm flipH="1">
            <a:off x="3990975" y="3024188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70681" name="Group 25"/>
          <p:cNvGrpSpPr>
            <a:grpSpLocks/>
          </p:cNvGrpSpPr>
          <p:nvPr/>
        </p:nvGrpSpPr>
        <p:grpSpPr bwMode="auto">
          <a:xfrm>
            <a:off x="3851275" y="2212975"/>
            <a:ext cx="103188" cy="2462213"/>
            <a:chOff x="3651" y="1878"/>
            <a:chExt cx="78" cy="963"/>
          </a:xfrm>
        </p:grpSpPr>
        <p:sp>
          <p:nvSpPr>
            <p:cNvPr id="55365" name="Line 26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6" name="Line 27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7" name="Line 28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5323" name="Line 29"/>
          <p:cNvSpPr>
            <a:spLocks noChangeShapeType="1"/>
          </p:cNvSpPr>
          <p:nvPr/>
        </p:nvSpPr>
        <p:spPr bwMode="auto">
          <a:xfrm>
            <a:off x="3992563" y="4843463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24" name="Text Box 33"/>
          <p:cNvSpPr txBox="1">
            <a:spLocks noChangeArrowheads="1"/>
          </p:cNvSpPr>
          <p:nvPr/>
        </p:nvSpPr>
        <p:spPr bwMode="auto">
          <a:xfrm>
            <a:off x="6030913" y="34559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pkt4, buffer, </a:t>
            </a:r>
          </a:p>
          <a:p>
            <a:pPr algn="l">
              <a:defRPr/>
            </a:pPr>
            <a:r>
              <a:rPr lang="en-US" sz="1800" smtClean="0"/>
              <a:t>           send ack4</a:t>
            </a:r>
          </a:p>
        </p:txBody>
      </p:sp>
      <p:sp>
        <p:nvSpPr>
          <p:cNvPr id="55325" name="Text Box 34"/>
          <p:cNvSpPr txBox="1">
            <a:spLocks noChangeArrowheads="1"/>
          </p:cNvSpPr>
          <p:nvPr/>
        </p:nvSpPr>
        <p:spPr bwMode="auto">
          <a:xfrm>
            <a:off x="6049963" y="39766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/>
              <a:t>receive pkt5, buffer, </a:t>
            </a:r>
          </a:p>
          <a:p>
            <a:pPr algn="l">
              <a:defRPr/>
            </a:pPr>
            <a:r>
              <a:rPr lang="en-US" sz="1800" smtClean="0"/>
              <a:t>           send ack5</a:t>
            </a:r>
          </a:p>
        </p:txBody>
      </p:sp>
      <p:sp>
        <p:nvSpPr>
          <p:cNvPr id="55326" name="Text Box 35"/>
          <p:cNvSpPr txBox="1">
            <a:spLocks noChangeArrowheads="1"/>
          </p:cNvSpPr>
          <p:nvPr/>
        </p:nvSpPr>
        <p:spPr bwMode="auto">
          <a:xfrm>
            <a:off x="6061075" y="5130800"/>
            <a:ext cx="2960688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800" smtClean="0"/>
              <a:t>rcv pkt2; deliver pkt2,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800" smtClean="0"/>
              <a:t>pkt3, pkt4, pkt5; send ack2</a:t>
            </a:r>
          </a:p>
        </p:txBody>
      </p:sp>
      <p:sp>
        <p:nvSpPr>
          <p:cNvPr id="55327" name="Text Box 36"/>
          <p:cNvSpPr txBox="1">
            <a:spLocks noChangeArrowheads="1"/>
          </p:cNvSpPr>
          <p:nvPr/>
        </p:nvSpPr>
        <p:spPr bwMode="auto">
          <a:xfrm>
            <a:off x="2174875" y="3959225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record ack3 arrived</a:t>
            </a:r>
          </a:p>
        </p:txBody>
      </p:sp>
      <p:grpSp>
        <p:nvGrpSpPr>
          <p:cNvPr id="70687" name="Group 37"/>
          <p:cNvGrpSpPr>
            <a:grpSpLocks/>
          </p:cNvGrpSpPr>
          <p:nvPr/>
        </p:nvGrpSpPr>
        <p:grpSpPr bwMode="auto">
          <a:xfrm>
            <a:off x="215900" y="1528763"/>
            <a:ext cx="1512888" cy="304800"/>
            <a:chOff x="115" y="914"/>
            <a:chExt cx="953" cy="192"/>
          </a:xfrm>
        </p:grpSpPr>
        <p:sp>
          <p:nvSpPr>
            <p:cNvPr id="55363" name="Rectangle 3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4" name="Text Box 3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sp>
        <p:nvSpPr>
          <p:cNvPr id="55329" name="Text Box 40"/>
          <p:cNvSpPr txBox="1">
            <a:spLocks noChangeArrowheads="1"/>
          </p:cNvSpPr>
          <p:nvPr/>
        </p:nvSpPr>
        <p:spPr bwMode="auto">
          <a:xfrm>
            <a:off x="173038" y="1182688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u="sng" smtClean="0">
                <a:solidFill>
                  <a:srgbClr val="000099"/>
                </a:solidFill>
              </a:rPr>
              <a:t>sender window (N=4)</a:t>
            </a:r>
          </a:p>
        </p:txBody>
      </p:sp>
      <p:sp>
        <p:nvSpPr>
          <p:cNvPr id="55330" name="Rectangle 41"/>
          <p:cNvSpPr>
            <a:spLocks noChangeArrowheads="1"/>
          </p:cNvSpPr>
          <p:nvPr/>
        </p:nvSpPr>
        <p:spPr bwMode="auto">
          <a:xfrm>
            <a:off x="287338" y="2692400"/>
            <a:ext cx="606425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90" name="Group 42"/>
          <p:cNvGrpSpPr>
            <a:grpSpLocks/>
          </p:cNvGrpSpPr>
          <p:nvPr/>
        </p:nvGrpSpPr>
        <p:grpSpPr bwMode="auto">
          <a:xfrm>
            <a:off x="212725" y="1814513"/>
            <a:ext cx="1512888" cy="304800"/>
            <a:chOff x="115" y="914"/>
            <a:chExt cx="953" cy="192"/>
          </a:xfrm>
        </p:grpSpPr>
        <p:sp>
          <p:nvSpPr>
            <p:cNvPr id="55361" name="Rectangle 43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2" name="Text Box 44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grpSp>
        <p:nvGrpSpPr>
          <p:cNvPr id="70691" name="Group 45"/>
          <p:cNvGrpSpPr>
            <a:grpSpLocks/>
          </p:cNvGrpSpPr>
          <p:nvPr/>
        </p:nvGrpSpPr>
        <p:grpSpPr bwMode="auto">
          <a:xfrm>
            <a:off x="220663" y="2100263"/>
            <a:ext cx="1512887" cy="304800"/>
            <a:chOff x="115" y="914"/>
            <a:chExt cx="953" cy="192"/>
          </a:xfrm>
        </p:grpSpPr>
        <p:sp>
          <p:nvSpPr>
            <p:cNvPr id="55359" name="Rectangle 46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0" name="Text Box 47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grpSp>
        <p:nvGrpSpPr>
          <p:cNvPr id="70692" name="Group 48"/>
          <p:cNvGrpSpPr>
            <a:grpSpLocks/>
          </p:cNvGrpSpPr>
          <p:nvPr/>
        </p:nvGrpSpPr>
        <p:grpSpPr bwMode="auto">
          <a:xfrm>
            <a:off x="217488" y="2374900"/>
            <a:ext cx="1512887" cy="304800"/>
            <a:chOff x="115" y="914"/>
            <a:chExt cx="953" cy="192"/>
          </a:xfrm>
        </p:grpSpPr>
        <p:sp>
          <p:nvSpPr>
            <p:cNvPr id="55357" name="Rectangle 49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8" name="Text Box 50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0 1 2 3 </a:t>
              </a:r>
              <a:r>
                <a:rPr lang="en-US" sz="1400" smtClean="0">
                  <a:latin typeface="Arial" charset="0"/>
                </a:rPr>
                <a:t>4 5 6 7 8 </a:t>
              </a:r>
            </a:p>
          </p:txBody>
        </p:sp>
      </p:grpSp>
      <p:sp>
        <p:nvSpPr>
          <p:cNvPr id="55334" name="Rectangle 51"/>
          <p:cNvSpPr>
            <a:spLocks noChangeArrowheads="1"/>
          </p:cNvSpPr>
          <p:nvPr/>
        </p:nvSpPr>
        <p:spPr bwMode="auto">
          <a:xfrm>
            <a:off x="428625" y="3179763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5" name="Text Box 52"/>
          <p:cNvSpPr txBox="1">
            <a:spLocks noChangeArrowheads="1"/>
          </p:cNvSpPr>
          <p:nvPr/>
        </p:nvSpPr>
        <p:spPr bwMode="auto">
          <a:xfrm>
            <a:off x="214313" y="3144838"/>
            <a:ext cx="1512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</a:rPr>
              <a:t>0 </a:t>
            </a:r>
            <a:r>
              <a:rPr lang="en-US" sz="1400" smtClean="0">
                <a:solidFill>
                  <a:schemeClr val="bg1"/>
                </a:solidFill>
                <a:latin typeface="Arial" charset="0"/>
              </a:rPr>
              <a:t>1 2 3 4</a:t>
            </a:r>
            <a:r>
              <a:rPr lang="en-US" sz="1400" smtClean="0">
                <a:latin typeface="Arial" charset="0"/>
              </a:rPr>
              <a:t> 5 6 7 8 </a:t>
            </a:r>
          </a:p>
        </p:txBody>
      </p:sp>
      <p:grpSp>
        <p:nvGrpSpPr>
          <p:cNvPr id="70695" name="Group 53"/>
          <p:cNvGrpSpPr>
            <a:grpSpLocks/>
          </p:cNvGrpSpPr>
          <p:nvPr/>
        </p:nvGrpSpPr>
        <p:grpSpPr bwMode="auto">
          <a:xfrm>
            <a:off x="211138" y="3419475"/>
            <a:ext cx="1512887" cy="304800"/>
            <a:chOff x="112" y="2105"/>
            <a:chExt cx="953" cy="192"/>
          </a:xfrm>
        </p:grpSpPr>
        <p:sp>
          <p:nvSpPr>
            <p:cNvPr id="55355" name="Rectangle 54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6" name="Text Box 55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6" name="Group 56"/>
          <p:cNvGrpSpPr>
            <a:grpSpLocks/>
          </p:cNvGrpSpPr>
          <p:nvPr/>
        </p:nvGrpSpPr>
        <p:grpSpPr bwMode="auto">
          <a:xfrm>
            <a:off x="200025" y="4713288"/>
            <a:ext cx="1512888" cy="304800"/>
            <a:chOff x="112" y="2105"/>
            <a:chExt cx="953" cy="192"/>
          </a:xfrm>
        </p:grpSpPr>
        <p:sp>
          <p:nvSpPr>
            <p:cNvPr id="55353" name="Rectangle 57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4" name="Text Box 58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7" name="Group 59"/>
          <p:cNvGrpSpPr>
            <a:grpSpLocks/>
          </p:cNvGrpSpPr>
          <p:nvPr/>
        </p:nvGrpSpPr>
        <p:grpSpPr bwMode="auto">
          <a:xfrm>
            <a:off x="207963" y="4954588"/>
            <a:ext cx="1512887" cy="304800"/>
            <a:chOff x="112" y="2105"/>
            <a:chExt cx="953" cy="192"/>
          </a:xfrm>
        </p:grpSpPr>
        <p:sp>
          <p:nvSpPr>
            <p:cNvPr id="55351" name="Rectangle 60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2" name="Text Box 61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8" name="Group 62"/>
          <p:cNvGrpSpPr>
            <a:grpSpLocks/>
          </p:cNvGrpSpPr>
          <p:nvPr/>
        </p:nvGrpSpPr>
        <p:grpSpPr bwMode="auto">
          <a:xfrm>
            <a:off x="204788" y="5218113"/>
            <a:ext cx="1512887" cy="304800"/>
            <a:chOff x="112" y="2105"/>
            <a:chExt cx="953" cy="192"/>
          </a:xfrm>
        </p:grpSpPr>
        <p:sp>
          <p:nvSpPr>
            <p:cNvPr id="55349" name="Rectangle 63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0" name="Text Box 64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grpSp>
        <p:nvGrpSpPr>
          <p:cNvPr id="70699" name="Group 65"/>
          <p:cNvGrpSpPr>
            <a:grpSpLocks/>
          </p:cNvGrpSpPr>
          <p:nvPr/>
        </p:nvGrpSpPr>
        <p:grpSpPr bwMode="auto">
          <a:xfrm>
            <a:off x="201613" y="5459413"/>
            <a:ext cx="1512887" cy="304800"/>
            <a:chOff x="112" y="2105"/>
            <a:chExt cx="953" cy="192"/>
          </a:xfrm>
        </p:grpSpPr>
        <p:sp>
          <p:nvSpPr>
            <p:cNvPr id="55347" name="Rectangle 6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8" name="Text Box 6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</a:rPr>
                <a:t>0 1</a:t>
              </a:r>
              <a:r>
                <a:rPr lang="en-US" sz="1400" smtClean="0">
                  <a:solidFill>
                    <a:schemeClr val="bg1"/>
                  </a:solidFill>
                  <a:latin typeface="Arial" charset="0"/>
                </a:rPr>
                <a:t> 2 3 4 5</a:t>
              </a:r>
              <a:r>
                <a:rPr lang="en-US" sz="1400" smtClean="0">
                  <a:latin typeface="Arial" charset="0"/>
                </a:rPr>
                <a:t> 6 7 8 </a:t>
              </a:r>
            </a:p>
          </p:txBody>
        </p:sp>
      </p:grpSp>
      <p:sp>
        <p:nvSpPr>
          <p:cNvPr id="55341" name="Line 88"/>
          <p:cNvSpPr>
            <a:spLocks noChangeShapeType="1"/>
          </p:cNvSpPr>
          <p:nvPr/>
        </p:nvSpPr>
        <p:spPr bwMode="auto">
          <a:xfrm flipH="1">
            <a:off x="3965575" y="3833813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42" name="Line 89"/>
          <p:cNvSpPr>
            <a:spLocks noChangeShapeType="1"/>
          </p:cNvSpPr>
          <p:nvPr/>
        </p:nvSpPr>
        <p:spPr bwMode="auto">
          <a:xfrm flipH="1">
            <a:off x="4017963" y="4141788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43" name="Text Box 90"/>
          <p:cNvSpPr txBox="1">
            <a:spLocks noChangeArrowheads="1"/>
          </p:cNvSpPr>
          <p:nvPr/>
        </p:nvSpPr>
        <p:spPr bwMode="auto">
          <a:xfrm>
            <a:off x="2290763" y="5003800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record ack4 arrived</a:t>
            </a:r>
          </a:p>
        </p:txBody>
      </p:sp>
      <p:sp>
        <p:nvSpPr>
          <p:cNvPr id="55344" name="Text Box 91"/>
          <p:cNvSpPr txBox="1">
            <a:spLocks noChangeArrowheads="1"/>
          </p:cNvSpPr>
          <p:nvPr/>
        </p:nvSpPr>
        <p:spPr bwMode="auto">
          <a:xfrm>
            <a:off x="2309813" y="5300663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record ack4 arrived</a:t>
            </a:r>
          </a:p>
        </p:txBody>
      </p:sp>
      <p:sp>
        <p:nvSpPr>
          <p:cNvPr id="55345" name="Line 92"/>
          <p:cNvSpPr>
            <a:spLocks noChangeShapeType="1"/>
          </p:cNvSpPr>
          <p:nvPr/>
        </p:nvSpPr>
        <p:spPr bwMode="auto">
          <a:xfrm flipH="1">
            <a:off x="5129213" y="5353050"/>
            <a:ext cx="922337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5346" name="Text Box 93"/>
          <p:cNvSpPr txBox="1">
            <a:spLocks noChangeArrowheads="1"/>
          </p:cNvSpPr>
          <p:nvPr/>
        </p:nvSpPr>
        <p:spPr bwMode="auto">
          <a:xfrm>
            <a:off x="2384425" y="5861050"/>
            <a:ext cx="3498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Q: what happens when ack2 arrives?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B2A2ED2-9D70-4267-B2CD-87E44B9FF6D1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17488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smtClean="0"/>
              <a:t>Selective repeat:</a:t>
            </a:r>
            <a:br>
              <a:rPr lang="en-US" sz="3600" smtClean="0"/>
            </a:br>
            <a:r>
              <a:rPr lang="en-US" sz="3600" smtClean="0"/>
              <a:t>dilemma</a:t>
            </a:r>
            <a:endParaRPr lang="en-US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524000"/>
            <a:ext cx="3276600" cy="353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example: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seq #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s: 0, 1, 2, 3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window size=3</a:t>
            </a:r>
            <a:endParaRPr lang="en-US" smtClean="0"/>
          </a:p>
        </p:txBody>
      </p:sp>
      <p:sp>
        <p:nvSpPr>
          <p:cNvPr id="56326" name="Text Box 40"/>
          <p:cNvSpPr txBox="1">
            <a:spLocks noChangeArrowheads="1"/>
          </p:cNvSpPr>
          <p:nvPr/>
        </p:nvSpPr>
        <p:spPr bwMode="auto">
          <a:xfrm>
            <a:off x="7094538" y="195263"/>
            <a:ext cx="1458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receiver window</a:t>
            </a:r>
          </a:p>
          <a:p>
            <a:pPr algn="l">
              <a:defRPr/>
            </a:pPr>
            <a:r>
              <a:rPr lang="en-US" sz="1400" smtClean="0"/>
              <a:t>(after receipt)</a:t>
            </a:r>
          </a:p>
        </p:txBody>
      </p:sp>
      <p:sp>
        <p:nvSpPr>
          <p:cNvPr id="56327" name="Text Box 41"/>
          <p:cNvSpPr txBox="1">
            <a:spLocks noChangeArrowheads="1"/>
          </p:cNvSpPr>
          <p:nvPr/>
        </p:nvSpPr>
        <p:spPr bwMode="auto">
          <a:xfrm>
            <a:off x="4333875" y="198438"/>
            <a:ext cx="1365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/>
              <a:t>sender window</a:t>
            </a:r>
          </a:p>
          <a:p>
            <a:pPr algn="l">
              <a:defRPr/>
            </a:pPr>
            <a:r>
              <a:rPr lang="en-US" sz="1400" smtClean="0"/>
              <a:t>(after receipt)</a:t>
            </a:r>
          </a:p>
        </p:txBody>
      </p:sp>
      <p:sp>
        <p:nvSpPr>
          <p:cNvPr id="56328" name="Line 58"/>
          <p:cNvSpPr>
            <a:spLocks noChangeShapeType="1"/>
          </p:cNvSpPr>
          <p:nvPr/>
        </p:nvSpPr>
        <p:spPr bwMode="auto">
          <a:xfrm>
            <a:off x="4419600" y="688975"/>
            <a:ext cx="1109663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56329" name="Line 59"/>
          <p:cNvSpPr>
            <a:spLocks noChangeShapeType="1"/>
          </p:cNvSpPr>
          <p:nvPr/>
        </p:nvSpPr>
        <p:spPr bwMode="auto">
          <a:xfrm>
            <a:off x="7200900" y="688975"/>
            <a:ext cx="1109663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73889" name="Group 129"/>
          <p:cNvGrpSpPr>
            <a:grpSpLocks/>
          </p:cNvGrpSpPr>
          <p:nvPr/>
        </p:nvGrpSpPr>
        <p:grpSpPr bwMode="auto">
          <a:xfrm>
            <a:off x="4438650" y="4025900"/>
            <a:ext cx="4276725" cy="2363788"/>
            <a:chOff x="2796" y="2536"/>
            <a:chExt cx="2694" cy="1489"/>
          </a:xfrm>
        </p:grpSpPr>
        <p:grpSp>
          <p:nvGrpSpPr>
            <p:cNvPr id="71733" name="Group 8"/>
            <p:cNvGrpSpPr>
              <a:grpSpLocks/>
            </p:cNvGrpSpPr>
            <p:nvPr/>
          </p:nvGrpSpPr>
          <p:grpSpPr bwMode="auto">
            <a:xfrm>
              <a:off x="2808" y="2584"/>
              <a:ext cx="649" cy="173"/>
              <a:chOff x="1895" y="3931"/>
              <a:chExt cx="649" cy="173"/>
            </a:xfrm>
          </p:grpSpPr>
          <p:sp>
            <p:nvSpPr>
              <p:cNvPr id="56408" name="Rectangle 7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9" name="Text Box 6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734" name="Group 9"/>
            <p:cNvGrpSpPr>
              <a:grpSpLocks/>
            </p:cNvGrpSpPr>
            <p:nvPr/>
          </p:nvGrpSpPr>
          <p:grpSpPr bwMode="auto">
            <a:xfrm>
              <a:off x="2820" y="2757"/>
              <a:ext cx="649" cy="173"/>
              <a:chOff x="1895" y="3931"/>
              <a:chExt cx="649" cy="173"/>
            </a:xfrm>
          </p:grpSpPr>
          <p:sp>
            <p:nvSpPr>
              <p:cNvPr id="56406" name="Rectangle 10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7" name="Text Box 11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735" name="Group 12"/>
            <p:cNvGrpSpPr>
              <a:grpSpLocks/>
            </p:cNvGrpSpPr>
            <p:nvPr/>
          </p:nvGrpSpPr>
          <p:grpSpPr bwMode="auto">
            <a:xfrm>
              <a:off x="2825" y="2923"/>
              <a:ext cx="649" cy="173"/>
              <a:chOff x="1895" y="3931"/>
              <a:chExt cx="649" cy="173"/>
            </a:xfrm>
          </p:grpSpPr>
          <p:sp>
            <p:nvSpPr>
              <p:cNvPr id="56404" name="Rectangle 1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5" name="Text Box 1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77" name="Line 15"/>
            <p:cNvSpPr>
              <a:spLocks noChangeShapeType="1"/>
            </p:cNvSpPr>
            <p:nvPr/>
          </p:nvSpPr>
          <p:spPr bwMode="auto">
            <a:xfrm>
              <a:off x="3449" y="2671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8" name="Line 16"/>
            <p:cNvSpPr>
              <a:spLocks noChangeShapeType="1"/>
            </p:cNvSpPr>
            <p:nvPr/>
          </p:nvSpPr>
          <p:spPr bwMode="auto">
            <a:xfrm>
              <a:off x="3468" y="2851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9" name="Line 17"/>
            <p:cNvSpPr>
              <a:spLocks noChangeShapeType="1"/>
            </p:cNvSpPr>
            <p:nvPr/>
          </p:nvSpPr>
          <p:spPr bwMode="auto">
            <a:xfrm>
              <a:off x="3487" y="3031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0" name="Text Box 18"/>
            <p:cNvSpPr txBox="1">
              <a:spLocks noChangeArrowheads="1"/>
            </p:cNvSpPr>
            <p:nvPr/>
          </p:nvSpPr>
          <p:spPr bwMode="auto">
            <a:xfrm>
              <a:off x="3520" y="253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pkt0</a:t>
              </a:r>
            </a:p>
          </p:txBody>
        </p:sp>
        <p:sp>
          <p:nvSpPr>
            <p:cNvPr id="56381" name="Text Box 19"/>
            <p:cNvSpPr txBox="1">
              <a:spLocks noChangeArrowheads="1"/>
            </p:cNvSpPr>
            <p:nvPr/>
          </p:nvSpPr>
          <p:spPr bwMode="auto">
            <a:xfrm>
              <a:off x="3518" y="271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pkt1</a:t>
              </a:r>
            </a:p>
          </p:txBody>
        </p:sp>
        <p:sp>
          <p:nvSpPr>
            <p:cNvPr id="56382" name="Text Box 20"/>
            <p:cNvSpPr txBox="1">
              <a:spLocks noChangeArrowheads="1"/>
            </p:cNvSpPr>
            <p:nvPr/>
          </p:nvSpPr>
          <p:spPr bwMode="auto">
            <a:xfrm>
              <a:off x="3516" y="289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pkt2</a:t>
              </a:r>
            </a:p>
          </p:txBody>
        </p:sp>
        <p:grpSp>
          <p:nvGrpSpPr>
            <p:cNvPr id="71742" name="Group 23"/>
            <p:cNvGrpSpPr>
              <a:grpSpLocks/>
            </p:cNvGrpSpPr>
            <p:nvPr/>
          </p:nvGrpSpPr>
          <p:grpSpPr bwMode="auto">
            <a:xfrm>
              <a:off x="2827" y="3573"/>
              <a:ext cx="649" cy="173"/>
              <a:chOff x="1895" y="3931"/>
              <a:chExt cx="649" cy="173"/>
            </a:xfrm>
          </p:grpSpPr>
          <p:sp>
            <p:nvSpPr>
              <p:cNvPr id="56402" name="Rectangle 24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03" name="Text Box 25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84" name="Line 32"/>
            <p:cNvSpPr>
              <a:spLocks noChangeShapeType="1"/>
            </p:cNvSpPr>
            <p:nvPr/>
          </p:nvSpPr>
          <p:spPr bwMode="auto">
            <a:xfrm>
              <a:off x="3489" y="3657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5" name="Text Box 35"/>
            <p:cNvSpPr txBox="1">
              <a:spLocks noChangeArrowheads="1"/>
            </p:cNvSpPr>
            <p:nvPr/>
          </p:nvSpPr>
          <p:spPr bwMode="auto">
            <a:xfrm>
              <a:off x="3542" y="3522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pkt0</a:t>
              </a:r>
            </a:p>
          </p:txBody>
        </p:sp>
        <p:sp>
          <p:nvSpPr>
            <p:cNvPr id="56386" name="Text Box 39"/>
            <p:cNvSpPr txBox="1">
              <a:spLocks noChangeArrowheads="1"/>
            </p:cNvSpPr>
            <p:nvPr/>
          </p:nvSpPr>
          <p:spPr bwMode="auto">
            <a:xfrm>
              <a:off x="2817" y="3322"/>
              <a:ext cx="87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timeout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/>
                <a:t>retransmit pkt0</a:t>
              </a:r>
            </a:p>
          </p:txBody>
        </p:sp>
        <p:sp>
          <p:nvSpPr>
            <p:cNvPr id="56387" name="Rectangle 45"/>
            <p:cNvSpPr>
              <a:spLocks noChangeArrowheads="1"/>
            </p:cNvSpPr>
            <p:nvPr/>
          </p:nvSpPr>
          <p:spPr bwMode="auto">
            <a:xfrm>
              <a:off x="4729" y="2774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88" name="Text Box 46"/>
            <p:cNvSpPr txBox="1">
              <a:spLocks noChangeArrowheads="1"/>
            </p:cNvSpPr>
            <p:nvPr/>
          </p:nvSpPr>
          <p:spPr bwMode="auto">
            <a:xfrm>
              <a:off x="4610" y="2743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 1 2 3</a:t>
              </a:r>
              <a:r>
                <a:rPr lang="en-US" sz="1200" smtClean="0">
                  <a:latin typeface="Arial" charset="0"/>
                </a:rPr>
                <a:t> 0 1 2</a:t>
              </a:r>
            </a:p>
          </p:txBody>
        </p:sp>
        <p:sp>
          <p:nvSpPr>
            <p:cNvPr id="56389" name="Rectangle 50"/>
            <p:cNvSpPr>
              <a:spLocks noChangeArrowheads="1"/>
            </p:cNvSpPr>
            <p:nvPr/>
          </p:nvSpPr>
          <p:spPr bwMode="auto">
            <a:xfrm>
              <a:off x="4805" y="294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0" name="Text Box 51"/>
            <p:cNvSpPr txBox="1">
              <a:spLocks noChangeArrowheads="1"/>
            </p:cNvSpPr>
            <p:nvPr/>
          </p:nvSpPr>
          <p:spPr bwMode="auto">
            <a:xfrm>
              <a:off x="4608" y="291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0 1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 2 3 0</a:t>
              </a:r>
              <a:r>
                <a:rPr lang="en-US" sz="1200" smtClean="0">
                  <a:latin typeface="Arial" charset="0"/>
                </a:rPr>
                <a:t> 1 2</a:t>
              </a:r>
            </a:p>
          </p:txBody>
        </p:sp>
        <p:sp>
          <p:nvSpPr>
            <p:cNvPr id="56391" name="Rectangle 53"/>
            <p:cNvSpPr>
              <a:spLocks noChangeArrowheads="1"/>
            </p:cNvSpPr>
            <p:nvPr/>
          </p:nvSpPr>
          <p:spPr bwMode="auto">
            <a:xfrm>
              <a:off x="4887" y="3111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92" name="Text Box 54"/>
            <p:cNvSpPr txBox="1">
              <a:spLocks noChangeArrowheads="1"/>
            </p:cNvSpPr>
            <p:nvPr/>
          </p:nvSpPr>
          <p:spPr bwMode="auto">
            <a:xfrm>
              <a:off x="4610" y="3082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0 1 2 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3 0 1</a:t>
              </a:r>
              <a:r>
                <a:rPr lang="en-US" sz="1200" smtClean="0">
                  <a:latin typeface="Arial" charset="0"/>
                </a:rPr>
                <a:t> 2</a:t>
              </a:r>
            </a:p>
          </p:txBody>
        </p:sp>
        <p:sp>
          <p:nvSpPr>
            <p:cNvPr id="56393" name="Line 62"/>
            <p:cNvSpPr>
              <a:spLocks noChangeShapeType="1"/>
            </p:cNvSpPr>
            <p:nvPr/>
          </p:nvSpPr>
          <p:spPr bwMode="auto">
            <a:xfrm flipH="1">
              <a:off x="3744" y="2826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4" name="Line 63"/>
            <p:cNvSpPr>
              <a:spLocks noChangeShapeType="1"/>
            </p:cNvSpPr>
            <p:nvPr/>
          </p:nvSpPr>
          <p:spPr bwMode="auto">
            <a:xfrm flipH="1">
              <a:off x="3763" y="2992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5" name="Line 64"/>
            <p:cNvSpPr>
              <a:spLocks noChangeShapeType="1"/>
            </p:cNvSpPr>
            <p:nvPr/>
          </p:nvSpPr>
          <p:spPr bwMode="auto">
            <a:xfrm flipH="1">
              <a:off x="3782" y="3158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6" name="Text Box 65"/>
            <p:cNvSpPr txBox="1">
              <a:spLocks noChangeArrowheads="1"/>
            </p:cNvSpPr>
            <p:nvPr/>
          </p:nvSpPr>
          <p:spPr bwMode="auto">
            <a:xfrm>
              <a:off x="3628" y="304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7" name="Text Box 66"/>
            <p:cNvSpPr txBox="1">
              <a:spLocks noChangeArrowheads="1"/>
            </p:cNvSpPr>
            <p:nvPr/>
          </p:nvSpPr>
          <p:spPr bwMode="auto">
            <a:xfrm>
              <a:off x="3640" y="322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8" name="Text Box 67"/>
            <p:cNvSpPr txBox="1">
              <a:spLocks noChangeArrowheads="1"/>
            </p:cNvSpPr>
            <p:nvPr/>
          </p:nvSpPr>
          <p:spPr bwMode="auto">
            <a:xfrm>
              <a:off x="3659" y="3387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9" name="Text Box 68"/>
            <p:cNvSpPr txBox="1">
              <a:spLocks noChangeArrowheads="1"/>
            </p:cNvSpPr>
            <p:nvPr/>
          </p:nvSpPr>
          <p:spPr bwMode="auto">
            <a:xfrm>
              <a:off x="4578" y="365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will accept packet</a:t>
              </a:r>
            </a:p>
            <a:p>
              <a:pPr algn="l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with seq number 0</a:t>
              </a:r>
            </a:p>
          </p:txBody>
        </p:sp>
        <p:sp>
          <p:nvSpPr>
            <p:cNvPr id="56400" name="Line 69"/>
            <p:cNvSpPr>
              <a:spLocks noChangeShapeType="1"/>
            </p:cNvSpPr>
            <p:nvPr/>
          </p:nvSpPr>
          <p:spPr bwMode="auto">
            <a:xfrm flipV="1">
              <a:off x="5022" y="3269"/>
              <a:ext cx="0" cy="4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401" name="Text Box 117"/>
            <p:cNvSpPr txBox="1">
              <a:spLocks noChangeArrowheads="1"/>
            </p:cNvSpPr>
            <p:nvPr/>
          </p:nvSpPr>
          <p:spPr bwMode="auto">
            <a:xfrm>
              <a:off x="2796" y="3813"/>
              <a:ext cx="6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(b) oops!</a:t>
              </a:r>
            </a:p>
          </p:txBody>
        </p:sp>
      </p:grpSp>
      <p:grpSp>
        <p:nvGrpSpPr>
          <p:cNvPr id="71690" name="Group 128"/>
          <p:cNvGrpSpPr>
            <a:grpSpLocks/>
          </p:cNvGrpSpPr>
          <p:nvPr/>
        </p:nvGrpSpPr>
        <p:grpSpPr bwMode="auto">
          <a:xfrm>
            <a:off x="4449763" y="825500"/>
            <a:ext cx="4294187" cy="2138363"/>
            <a:chOff x="2803" y="520"/>
            <a:chExt cx="2705" cy="1347"/>
          </a:xfrm>
        </p:grpSpPr>
        <p:grpSp>
          <p:nvGrpSpPr>
            <p:cNvPr id="71697" name="Group 72"/>
            <p:cNvGrpSpPr>
              <a:grpSpLocks/>
            </p:cNvGrpSpPr>
            <p:nvPr/>
          </p:nvGrpSpPr>
          <p:grpSpPr bwMode="auto">
            <a:xfrm>
              <a:off x="2819" y="568"/>
              <a:ext cx="649" cy="173"/>
              <a:chOff x="1895" y="3931"/>
              <a:chExt cx="649" cy="173"/>
            </a:xfrm>
          </p:grpSpPr>
          <p:sp>
            <p:nvSpPr>
              <p:cNvPr id="56372" name="Rectangle 7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3" name="Text Box 7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698" name="Group 75"/>
            <p:cNvGrpSpPr>
              <a:grpSpLocks/>
            </p:cNvGrpSpPr>
            <p:nvPr/>
          </p:nvGrpSpPr>
          <p:grpSpPr bwMode="auto">
            <a:xfrm>
              <a:off x="2831" y="741"/>
              <a:ext cx="649" cy="173"/>
              <a:chOff x="1895" y="3931"/>
              <a:chExt cx="649" cy="173"/>
            </a:xfrm>
          </p:grpSpPr>
          <p:sp>
            <p:nvSpPr>
              <p:cNvPr id="56370" name="Rectangle 76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1" name="Text Box 77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71699" name="Group 78"/>
            <p:cNvGrpSpPr>
              <a:grpSpLocks/>
            </p:cNvGrpSpPr>
            <p:nvPr/>
          </p:nvGrpSpPr>
          <p:grpSpPr bwMode="auto">
            <a:xfrm>
              <a:off x="2836" y="907"/>
              <a:ext cx="649" cy="173"/>
              <a:chOff x="1895" y="3931"/>
              <a:chExt cx="649" cy="173"/>
            </a:xfrm>
          </p:grpSpPr>
          <p:sp>
            <p:nvSpPr>
              <p:cNvPr id="56368" name="Rectangle 79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9" name="Text Box 80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0 1 2</a:t>
                </a:r>
                <a:r>
                  <a:rPr lang="en-US" sz="1200" smtClean="0"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41" name="Line 81"/>
            <p:cNvSpPr>
              <a:spLocks noChangeShapeType="1"/>
            </p:cNvSpPr>
            <p:nvPr/>
          </p:nvSpPr>
          <p:spPr bwMode="auto">
            <a:xfrm>
              <a:off x="3460" y="655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2" name="Line 82"/>
            <p:cNvSpPr>
              <a:spLocks noChangeShapeType="1"/>
            </p:cNvSpPr>
            <p:nvPr/>
          </p:nvSpPr>
          <p:spPr bwMode="auto">
            <a:xfrm>
              <a:off x="3479" y="835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3" name="Line 83"/>
            <p:cNvSpPr>
              <a:spLocks noChangeShapeType="1"/>
            </p:cNvSpPr>
            <p:nvPr/>
          </p:nvSpPr>
          <p:spPr bwMode="auto">
            <a:xfrm>
              <a:off x="3498" y="1015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4" name="Text Box 84"/>
            <p:cNvSpPr txBox="1">
              <a:spLocks noChangeArrowheads="1"/>
            </p:cNvSpPr>
            <p:nvPr/>
          </p:nvSpPr>
          <p:spPr bwMode="auto">
            <a:xfrm>
              <a:off x="3489" y="52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pkt0</a:t>
              </a:r>
            </a:p>
          </p:txBody>
        </p:sp>
        <p:sp>
          <p:nvSpPr>
            <p:cNvPr id="56345" name="Text Box 85"/>
            <p:cNvSpPr txBox="1">
              <a:spLocks noChangeArrowheads="1"/>
            </p:cNvSpPr>
            <p:nvPr/>
          </p:nvSpPr>
          <p:spPr bwMode="auto">
            <a:xfrm>
              <a:off x="3529" y="70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pkt1</a:t>
              </a:r>
            </a:p>
          </p:txBody>
        </p:sp>
        <p:sp>
          <p:nvSpPr>
            <p:cNvPr id="56346" name="Text Box 86"/>
            <p:cNvSpPr txBox="1">
              <a:spLocks noChangeArrowheads="1"/>
            </p:cNvSpPr>
            <p:nvPr/>
          </p:nvSpPr>
          <p:spPr bwMode="auto">
            <a:xfrm>
              <a:off x="3527" y="88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pkt2</a:t>
              </a:r>
            </a:p>
          </p:txBody>
        </p:sp>
        <p:sp>
          <p:nvSpPr>
            <p:cNvPr id="56347" name="Rectangle 88"/>
            <p:cNvSpPr>
              <a:spLocks noChangeArrowheads="1"/>
            </p:cNvSpPr>
            <p:nvPr/>
          </p:nvSpPr>
          <p:spPr bwMode="auto">
            <a:xfrm>
              <a:off x="3035" y="1394"/>
              <a:ext cx="253" cy="11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8" name="Text Box 89"/>
            <p:cNvSpPr txBox="1">
              <a:spLocks noChangeArrowheads="1"/>
            </p:cNvSpPr>
            <p:nvPr/>
          </p:nvSpPr>
          <p:spPr bwMode="auto">
            <a:xfrm>
              <a:off x="2838" y="1365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0 1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 2</a:t>
              </a:r>
              <a:r>
                <a:rPr lang="en-US" sz="1200" smtClean="0">
                  <a:latin typeface="Arial" charset="0"/>
                </a:rPr>
                <a:t> 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3 0</a:t>
              </a:r>
              <a:r>
                <a:rPr lang="en-US" sz="1200" smtClean="0">
                  <a:latin typeface="Arial" charset="0"/>
                </a:rPr>
                <a:t> 1 2</a:t>
              </a:r>
            </a:p>
          </p:txBody>
        </p:sp>
        <p:sp>
          <p:nvSpPr>
            <p:cNvPr id="56349" name="Line 90"/>
            <p:cNvSpPr>
              <a:spLocks noChangeShapeType="1"/>
            </p:cNvSpPr>
            <p:nvPr/>
          </p:nvSpPr>
          <p:spPr bwMode="auto">
            <a:xfrm>
              <a:off x="3480" y="1473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0" name="Text Box 91"/>
            <p:cNvSpPr txBox="1">
              <a:spLocks noChangeArrowheads="1"/>
            </p:cNvSpPr>
            <p:nvPr/>
          </p:nvSpPr>
          <p:spPr bwMode="auto">
            <a:xfrm>
              <a:off x="3545" y="1478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pkt0</a:t>
              </a:r>
            </a:p>
          </p:txBody>
        </p:sp>
        <p:sp>
          <p:nvSpPr>
            <p:cNvPr id="56351" name="Rectangle 95"/>
            <p:cNvSpPr>
              <a:spLocks noChangeArrowheads="1"/>
            </p:cNvSpPr>
            <p:nvPr/>
          </p:nvSpPr>
          <p:spPr bwMode="auto">
            <a:xfrm>
              <a:off x="4740" y="758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2" name="Text Box 96"/>
            <p:cNvSpPr txBox="1">
              <a:spLocks noChangeArrowheads="1"/>
            </p:cNvSpPr>
            <p:nvPr/>
          </p:nvSpPr>
          <p:spPr bwMode="auto">
            <a:xfrm>
              <a:off x="4621" y="727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 1 2 3</a:t>
              </a:r>
              <a:r>
                <a:rPr lang="en-US" sz="1200" smtClean="0">
                  <a:latin typeface="Arial" charset="0"/>
                </a:rPr>
                <a:t> 0 1 2</a:t>
              </a:r>
            </a:p>
          </p:txBody>
        </p:sp>
        <p:sp>
          <p:nvSpPr>
            <p:cNvPr id="56353" name="Rectangle 97"/>
            <p:cNvSpPr>
              <a:spLocks noChangeArrowheads="1"/>
            </p:cNvSpPr>
            <p:nvPr/>
          </p:nvSpPr>
          <p:spPr bwMode="auto">
            <a:xfrm>
              <a:off x="4816" y="929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4" name="Text Box 98"/>
            <p:cNvSpPr txBox="1">
              <a:spLocks noChangeArrowheads="1"/>
            </p:cNvSpPr>
            <p:nvPr/>
          </p:nvSpPr>
          <p:spPr bwMode="auto">
            <a:xfrm>
              <a:off x="4619" y="900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0 1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 2 3 0</a:t>
              </a:r>
              <a:r>
                <a:rPr lang="en-US" sz="1200" smtClean="0">
                  <a:latin typeface="Arial" charset="0"/>
                </a:rPr>
                <a:t> 1 2</a:t>
              </a:r>
            </a:p>
          </p:txBody>
        </p:sp>
        <p:sp>
          <p:nvSpPr>
            <p:cNvPr id="56355" name="Rectangle 99"/>
            <p:cNvSpPr>
              <a:spLocks noChangeArrowheads="1"/>
            </p:cNvSpPr>
            <p:nvPr/>
          </p:nvSpPr>
          <p:spPr bwMode="auto">
            <a:xfrm>
              <a:off x="4898" y="109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6" name="Text Box 100"/>
            <p:cNvSpPr txBox="1">
              <a:spLocks noChangeArrowheads="1"/>
            </p:cNvSpPr>
            <p:nvPr/>
          </p:nvSpPr>
          <p:spPr bwMode="auto">
            <a:xfrm>
              <a:off x="4621" y="106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0 1 2 </a:t>
              </a:r>
              <a:r>
                <a:rPr lang="en-US" sz="1200" smtClean="0">
                  <a:solidFill>
                    <a:schemeClr val="bg1"/>
                  </a:solidFill>
                  <a:latin typeface="Arial" charset="0"/>
                </a:rPr>
                <a:t>3 0 1</a:t>
              </a:r>
              <a:r>
                <a:rPr lang="en-US" sz="1200" smtClean="0">
                  <a:latin typeface="Arial" charset="0"/>
                </a:rPr>
                <a:t> 2</a:t>
              </a:r>
            </a:p>
          </p:txBody>
        </p:sp>
        <p:sp>
          <p:nvSpPr>
            <p:cNvPr id="56357" name="Line 103"/>
            <p:cNvSpPr>
              <a:spLocks noChangeShapeType="1"/>
            </p:cNvSpPr>
            <p:nvPr/>
          </p:nvSpPr>
          <p:spPr bwMode="auto">
            <a:xfrm flipH="1">
              <a:off x="3453" y="810"/>
              <a:ext cx="1124" cy="463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8" name="Line 104"/>
            <p:cNvSpPr>
              <a:spLocks noChangeShapeType="1"/>
            </p:cNvSpPr>
            <p:nvPr/>
          </p:nvSpPr>
          <p:spPr bwMode="auto">
            <a:xfrm flipH="1">
              <a:off x="3465" y="976"/>
              <a:ext cx="1131" cy="478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9" name="Text Box 107"/>
            <p:cNvSpPr txBox="1">
              <a:spLocks noChangeArrowheads="1"/>
            </p:cNvSpPr>
            <p:nvPr/>
          </p:nvSpPr>
          <p:spPr bwMode="auto">
            <a:xfrm>
              <a:off x="3780" y="1245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60" name="Text Box 109"/>
            <p:cNvSpPr txBox="1">
              <a:spLocks noChangeArrowheads="1"/>
            </p:cNvSpPr>
            <p:nvPr/>
          </p:nvSpPr>
          <p:spPr bwMode="auto">
            <a:xfrm>
              <a:off x="4596" y="1501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will accept packet</a:t>
              </a:r>
            </a:p>
            <a:p>
              <a:pPr algn="l">
                <a:defRPr/>
              </a:pPr>
              <a:r>
                <a:rPr lang="en-US" sz="1200" i="1" smtClean="0">
                  <a:solidFill>
                    <a:srgbClr val="CC0000"/>
                  </a:solidFill>
                </a:rPr>
                <a:t>with seq number 0</a:t>
              </a:r>
            </a:p>
          </p:txBody>
        </p:sp>
        <p:sp>
          <p:nvSpPr>
            <p:cNvPr id="56361" name="Line 110"/>
            <p:cNvSpPr>
              <a:spLocks noChangeShapeType="1"/>
            </p:cNvSpPr>
            <p:nvPr/>
          </p:nvSpPr>
          <p:spPr bwMode="auto">
            <a:xfrm flipH="1" flipV="1">
              <a:off x="5033" y="1253"/>
              <a:ext cx="0" cy="281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62" name="Line 112"/>
            <p:cNvSpPr>
              <a:spLocks noChangeShapeType="1"/>
            </p:cNvSpPr>
            <p:nvPr/>
          </p:nvSpPr>
          <p:spPr bwMode="auto">
            <a:xfrm>
              <a:off x="3475" y="1290"/>
              <a:ext cx="372" cy="4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1722" name="Group 115"/>
            <p:cNvGrpSpPr>
              <a:grpSpLocks/>
            </p:cNvGrpSpPr>
            <p:nvPr/>
          </p:nvGrpSpPr>
          <p:grpSpPr bwMode="auto">
            <a:xfrm>
              <a:off x="2838" y="1185"/>
              <a:ext cx="649" cy="173"/>
              <a:chOff x="2667" y="3750"/>
              <a:chExt cx="649" cy="173"/>
            </a:xfrm>
          </p:grpSpPr>
          <p:sp>
            <p:nvSpPr>
              <p:cNvPr id="56366" name="Rectangle 113"/>
              <p:cNvSpPr>
                <a:spLocks noChangeArrowheads="1"/>
              </p:cNvSpPr>
              <p:nvPr/>
            </p:nvSpPr>
            <p:spPr bwMode="auto">
              <a:xfrm>
                <a:off x="2786" y="3779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67" name="Text Box 114"/>
              <p:cNvSpPr txBox="1">
                <a:spLocks noChangeArrowheads="1"/>
              </p:cNvSpPr>
              <p:nvPr/>
            </p:nvSpPr>
            <p:spPr bwMode="auto">
              <a:xfrm>
                <a:off x="2667" y="3750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>
                    <a:latin typeface="Arial" charset="0"/>
                  </a:rPr>
                  <a:t>0 </a:t>
                </a: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1 2</a:t>
                </a:r>
                <a:r>
                  <a:rPr lang="en-US" sz="1200" smtClean="0">
                    <a:latin typeface="Arial" charset="0"/>
                  </a:rPr>
                  <a:t> </a:t>
                </a:r>
                <a:r>
                  <a:rPr lang="en-US" sz="1200" smtClean="0">
                    <a:solidFill>
                      <a:schemeClr val="bg1"/>
                    </a:solidFill>
                    <a:latin typeface="Arial" charset="0"/>
                  </a:rPr>
                  <a:t>3 </a:t>
                </a:r>
                <a:r>
                  <a:rPr lang="en-US" sz="1200" smtClean="0">
                    <a:latin typeface="Arial" charset="0"/>
                  </a:rPr>
                  <a:t>0 1 2</a:t>
                </a:r>
              </a:p>
            </p:txBody>
          </p:sp>
        </p:grpSp>
        <p:sp>
          <p:nvSpPr>
            <p:cNvPr id="56364" name="Text Box 116"/>
            <p:cNvSpPr txBox="1">
              <a:spLocks noChangeArrowheads="1"/>
            </p:cNvSpPr>
            <p:nvPr/>
          </p:nvSpPr>
          <p:spPr bwMode="auto">
            <a:xfrm>
              <a:off x="3547" y="1154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pkt3</a:t>
              </a:r>
            </a:p>
          </p:txBody>
        </p:sp>
        <p:sp>
          <p:nvSpPr>
            <p:cNvPr id="56365" name="Text Box 119"/>
            <p:cNvSpPr txBox="1">
              <a:spLocks noChangeArrowheads="1"/>
            </p:cNvSpPr>
            <p:nvPr/>
          </p:nvSpPr>
          <p:spPr bwMode="auto">
            <a:xfrm>
              <a:off x="2803" y="1655"/>
              <a:ext cx="9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(a) no problem</a:t>
              </a:r>
            </a:p>
          </p:txBody>
        </p:sp>
      </p:grpSp>
      <p:grpSp>
        <p:nvGrpSpPr>
          <p:cNvPr id="373882" name="Group 122"/>
          <p:cNvGrpSpPr>
            <a:grpSpLocks/>
          </p:cNvGrpSpPr>
          <p:nvPr/>
        </p:nvGrpSpPr>
        <p:grpSpPr bwMode="auto">
          <a:xfrm>
            <a:off x="6434138" y="890588"/>
            <a:ext cx="517525" cy="5278437"/>
            <a:chOff x="3821" y="550"/>
            <a:chExt cx="326" cy="3325"/>
          </a:xfrm>
        </p:grpSpPr>
        <p:pic>
          <p:nvPicPr>
            <p:cNvPr id="71695" name="Picture 5" descr="curt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3" y="550"/>
              <a:ext cx="284" cy="1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696" name="Picture 111" descr="curt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1" y="2564"/>
              <a:ext cx="326" cy="1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73881" name="Text Box 121"/>
          <p:cNvSpPr txBox="1">
            <a:spLocks noChangeArrowheads="1"/>
          </p:cNvSpPr>
          <p:nvPr/>
        </p:nvSpPr>
        <p:spPr bwMode="auto">
          <a:xfrm>
            <a:off x="4695825" y="3049588"/>
            <a:ext cx="3835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receiver can</a:t>
            </a:r>
            <a:r>
              <a:rPr lang="ja-JP" altLang="en-US" i="1"/>
              <a:t>’</a:t>
            </a:r>
            <a:r>
              <a:rPr lang="en-US" altLang="ja-JP" i="1"/>
              <a:t>t see sender side.</a:t>
            </a:r>
          </a:p>
          <a:p>
            <a:r>
              <a:rPr lang="en-US" i="1"/>
              <a:t>receiver behavior identical in both cases!</a:t>
            </a:r>
          </a:p>
          <a:p>
            <a:r>
              <a:rPr lang="en-US" i="1">
                <a:solidFill>
                  <a:srgbClr val="CC0000"/>
                </a:solidFill>
              </a:rPr>
              <a:t>something</a:t>
            </a:r>
            <a:r>
              <a:rPr lang="ja-JP" altLang="en-US" i="1">
                <a:solidFill>
                  <a:srgbClr val="CC0000"/>
                </a:solidFill>
              </a:rPr>
              <a:t>’</a:t>
            </a:r>
            <a:r>
              <a:rPr lang="en-US" altLang="ja-JP" i="1">
                <a:solidFill>
                  <a:srgbClr val="CC0000"/>
                </a:solidFill>
              </a:rPr>
              <a:t>s (very) wrong!</a:t>
            </a:r>
            <a:endParaRPr lang="en-US" i="1">
              <a:solidFill>
                <a:srgbClr val="CC0000"/>
              </a:solidFill>
            </a:endParaRPr>
          </a:p>
        </p:txBody>
      </p:sp>
      <p:pic>
        <p:nvPicPr>
          <p:cNvPr id="71693" name="Picture 1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25" y="1157288"/>
            <a:ext cx="3076575" cy="1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3884" name="Rectangle 124"/>
          <p:cNvSpPr>
            <a:spLocks noChangeArrowheads="1"/>
          </p:cNvSpPr>
          <p:nvPr/>
        </p:nvSpPr>
        <p:spPr bwMode="auto">
          <a:xfrm>
            <a:off x="546100" y="2732088"/>
            <a:ext cx="32766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receiver sees no difference in two scenarios!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duplicate data accepted as new in (b)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2400">
              <a:latin typeface="Gill Sans MT" pitchFamily="34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Q:</a:t>
            </a:r>
            <a:r>
              <a:rPr lang="en-US" sz="2400">
                <a:latin typeface="Gill Sans MT" pitchFamily="34" charset="0"/>
              </a:rPr>
              <a:t> what relationship between seq # size and window size to avoid problem in (b)?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7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81" grpId="0"/>
      <p:bldP spid="3738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packet format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header:</a:t>
            </a:r>
          </a:p>
          <a:p>
            <a:pPr lvl="1"/>
            <a:r>
              <a:rPr lang="en-US" dirty="0" smtClean="0">
                <a:hlinkClick r:id="rId2"/>
              </a:rPr>
              <a:t>http://en.wikipedia.org/wiki/Transmission_Control_Protocol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http://www.ietf.org/rfc/rfc793.txt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D0CDED60-27F5-40C7-9CA8-147308CB240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" name="Picture 9" descr="tcp-h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70667" y="3897138"/>
            <a:ext cx="4914900" cy="1990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59C1C655-62A8-40B4-A51D-84F9F3DF52E9}" type="slidenum">
              <a:rPr lang="en-US"/>
              <a:pPr/>
              <a:t>3</a:t>
            </a:fld>
            <a:endParaRPr lang="en-US"/>
          </a:p>
        </p:txBody>
      </p:sp>
      <p:pic>
        <p:nvPicPr>
          <p:cNvPr id="53251" name="Picture 4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388" y="804863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4625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rdt2.2: sender, receiver fragments</a:t>
            </a:r>
          </a:p>
        </p:txBody>
      </p:sp>
      <p:grpSp>
        <p:nvGrpSpPr>
          <p:cNvPr id="53253" name="Group 3"/>
          <p:cNvGrpSpPr>
            <a:grpSpLocks/>
          </p:cNvGrpSpPr>
          <p:nvPr/>
        </p:nvGrpSpPr>
        <p:grpSpPr bwMode="auto">
          <a:xfrm>
            <a:off x="2427288" y="1238250"/>
            <a:ext cx="6508750" cy="2841625"/>
            <a:chOff x="1529" y="780"/>
            <a:chExt cx="4100" cy="1790"/>
          </a:xfrm>
        </p:grpSpPr>
        <p:grpSp>
          <p:nvGrpSpPr>
            <p:cNvPr id="53271" name="Group 4"/>
            <p:cNvGrpSpPr>
              <a:grpSpLocks/>
            </p:cNvGrpSpPr>
            <p:nvPr/>
          </p:nvGrpSpPr>
          <p:grpSpPr bwMode="auto">
            <a:xfrm>
              <a:off x="1651" y="1399"/>
              <a:ext cx="669" cy="528"/>
              <a:chOff x="1441" y="2062"/>
              <a:chExt cx="669" cy="528"/>
            </a:xfrm>
          </p:grpSpPr>
          <p:sp>
            <p:nvSpPr>
              <p:cNvPr id="53288" name="Oval 5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9" name="Text Box 6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Arial" pitchFamily="34" charset="0"/>
                  </a:rPr>
                  <a:t>Wait for call 0 from above</a:t>
                </a:r>
                <a:endParaRPr lang="en-US" sz="1400">
                  <a:latin typeface="Times New Roman" pitchFamily="18" charset="0"/>
                </a:endParaRPr>
              </a:p>
            </p:txBody>
          </p:sp>
        </p:grpSp>
        <p:sp>
          <p:nvSpPr>
            <p:cNvPr id="53272" name="Text Box 7"/>
            <p:cNvSpPr txBox="1">
              <a:spLocks noChangeArrowheads="1"/>
            </p:cNvSpPr>
            <p:nvPr/>
          </p:nvSpPr>
          <p:spPr bwMode="auto">
            <a:xfrm>
              <a:off x="1863" y="957"/>
              <a:ext cx="234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>
                  <a:latin typeface="Arial" pitchFamily="34" charset="0"/>
                </a:rPr>
                <a:t>sndpkt = make_pkt(0, data, checksum)</a:t>
              </a:r>
            </a:p>
            <a:p>
              <a:pPr algn="l"/>
              <a:r>
                <a:rPr lang="en-US">
                  <a:latin typeface="Arial" pitchFamily="34" charset="0"/>
                </a:rPr>
                <a:t>udt_send(sndpkt)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3273" name="Text Box 8"/>
            <p:cNvSpPr txBox="1">
              <a:spLocks noChangeArrowheads="1"/>
            </p:cNvSpPr>
            <p:nvPr/>
          </p:nvSpPr>
          <p:spPr bwMode="auto">
            <a:xfrm>
              <a:off x="1871" y="780"/>
              <a:ext cx="1086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>
                  <a:latin typeface="Arial" pitchFamily="34" charset="0"/>
                </a:rPr>
                <a:t>rdt_send(data)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53274" name="Line 9"/>
            <p:cNvSpPr>
              <a:spLocks noChangeShapeType="1"/>
            </p:cNvSpPr>
            <p:nvPr/>
          </p:nvSpPr>
          <p:spPr bwMode="auto">
            <a:xfrm>
              <a:off x="1910" y="992"/>
              <a:ext cx="22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5" name="Line 10"/>
            <p:cNvSpPr>
              <a:spLocks noChangeShapeType="1"/>
            </p:cNvSpPr>
            <p:nvPr/>
          </p:nvSpPr>
          <p:spPr bwMode="auto">
            <a:xfrm>
              <a:off x="1529" y="1313"/>
              <a:ext cx="264" cy="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6" name="Freeform 11"/>
            <p:cNvSpPr>
              <a:spLocks/>
            </p:cNvSpPr>
            <p:nvPr/>
          </p:nvSpPr>
          <p:spPr bwMode="auto">
            <a:xfrm flipV="1">
              <a:off x="2096" y="1272"/>
              <a:ext cx="1195" cy="130"/>
            </a:xfrm>
            <a:custGeom>
              <a:avLst/>
              <a:gdLst>
                <a:gd name="T0" fmla="*/ 0 w 2835"/>
                <a:gd name="T1" fmla="*/ 0 h 525"/>
                <a:gd name="T2" fmla="*/ 89 w 2835"/>
                <a:gd name="T3" fmla="*/ 0 h 5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35" h="525">
                  <a:moveTo>
                    <a:pt x="0" y="0"/>
                  </a:moveTo>
                  <a:cubicBezTo>
                    <a:pt x="60" y="525"/>
                    <a:pt x="2835" y="495"/>
                    <a:pt x="2835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7" name="Freeform 12"/>
            <p:cNvSpPr>
              <a:spLocks/>
            </p:cNvSpPr>
            <p:nvPr/>
          </p:nvSpPr>
          <p:spPr bwMode="auto">
            <a:xfrm rot="-1357180">
              <a:off x="3655" y="1225"/>
              <a:ext cx="285" cy="542"/>
            </a:xfrm>
            <a:custGeom>
              <a:avLst/>
              <a:gdLst>
                <a:gd name="T0" fmla="*/ 0 w 735"/>
                <a:gd name="T1" fmla="*/ 13 h 1080"/>
                <a:gd name="T2" fmla="*/ 0 w 735"/>
                <a:gd name="T3" fmla="*/ 54 h 10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5" h="1080">
                  <a:moveTo>
                    <a:pt x="0" y="195"/>
                  </a:moveTo>
                  <a:cubicBezTo>
                    <a:pt x="690" y="0"/>
                    <a:pt x="735" y="1080"/>
                    <a:pt x="0" y="855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8" name="Text Box 13"/>
            <p:cNvSpPr txBox="1">
              <a:spLocks noChangeArrowheads="1"/>
            </p:cNvSpPr>
            <p:nvPr/>
          </p:nvSpPr>
          <p:spPr bwMode="auto">
            <a:xfrm>
              <a:off x="3978" y="1670"/>
              <a:ext cx="133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b="1">
                  <a:solidFill>
                    <a:srgbClr val="FF0000"/>
                  </a:solidFill>
                  <a:latin typeface="Arial" pitchFamily="34" charset="0"/>
                </a:rPr>
                <a:t>udt_send(sndpkt)</a:t>
              </a:r>
              <a:endParaRPr lang="en-US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53279" name="Text Box 14"/>
            <p:cNvSpPr txBox="1">
              <a:spLocks noChangeArrowheads="1"/>
            </p:cNvSpPr>
            <p:nvPr/>
          </p:nvSpPr>
          <p:spPr bwMode="auto">
            <a:xfrm>
              <a:off x="3917" y="1174"/>
              <a:ext cx="1712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rdt_rcv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&amp;&amp;  </a:t>
              </a:r>
            </a:p>
            <a:p>
              <a:pPr algn="l"/>
              <a:r>
                <a:rPr lang="en-US" dirty="0" smtClean="0">
                  <a:latin typeface="Arial" pitchFamily="34" charset="0"/>
                </a:rPr>
                <a:t>(corrupt(</a:t>
              </a:r>
              <a:r>
                <a:rPr lang="en-US" dirty="0" err="1" smtClean="0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||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</a:t>
              </a:r>
              <a:r>
                <a:rPr lang="en-US" b="1" dirty="0" err="1">
                  <a:solidFill>
                    <a:srgbClr val="FF0000"/>
                  </a:solidFill>
                  <a:latin typeface="Arial" pitchFamily="34" charset="0"/>
                </a:rPr>
                <a:t>isACK</a:t>
              </a:r>
              <a:r>
                <a:rPr lang="en-US" b="1" dirty="0">
                  <a:solidFill>
                    <a:srgbClr val="FF0000"/>
                  </a:solidFill>
                  <a:latin typeface="Arial" pitchFamily="34" charset="0"/>
                </a:rPr>
                <a:t>(rcvpkt,1)</a:t>
              </a:r>
              <a:r>
                <a:rPr lang="en-US" dirty="0">
                  <a:latin typeface="Arial" pitchFamily="34" charset="0"/>
                </a:rPr>
                <a:t> )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53280" name="Line 15"/>
            <p:cNvSpPr>
              <a:spLocks noChangeShapeType="1"/>
            </p:cNvSpPr>
            <p:nvPr/>
          </p:nvSpPr>
          <p:spPr bwMode="auto">
            <a:xfrm flipV="1">
              <a:off x="4043" y="1666"/>
              <a:ext cx="89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1" name="Freeform 16"/>
            <p:cNvSpPr>
              <a:spLocks/>
            </p:cNvSpPr>
            <p:nvPr/>
          </p:nvSpPr>
          <p:spPr bwMode="auto">
            <a:xfrm>
              <a:off x="3747" y="1792"/>
              <a:ext cx="128" cy="774"/>
            </a:xfrm>
            <a:custGeom>
              <a:avLst/>
              <a:gdLst>
                <a:gd name="T0" fmla="*/ 67 w 128"/>
                <a:gd name="T1" fmla="*/ 774 h 774"/>
                <a:gd name="T2" fmla="*/ 0 w 128"/>
                <a:gd name="T3" fmla="*/ 0 h 7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8" h="774">
                  <a:moveTo>
                    <a:pt x="67" y="774"/>
                  </a:moveTo>
                  <a:cubicBezTo>
                    <a:pt x="128" y="425"/>
                    <a:pt x="81" y="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2" name="Text Box 17"/>
            <p:cNvSpPr txBox="1">
              <a:spLocks noChangeArrowheads="1"/>
            </p:cNvSpPr>
            <p:nvPr/>
          </p:nvSpPr>
          <p:spPr bwMode="auto">
            <a:xfrm>
              <a:off x="3838" y="2051"/>
              <a:ext cx="15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>
                  <a:latin typeface="Arial" pitchFamily="34" charset="0"/>
                </a:rPr>
                <a:t>rdt_rcv(rcvpkt)   </a:t>
              </a:r>
            </a:p>
            <a:p>
              <a:pPr algn="l"/>
              <a:r>
                <a:rPr lang="en-US">
                  <a:latin typeface="Arial" pitchFamily="34" charset="0"/>
                </a:rPr>
                <a:t>&amp;&amp; notcorrupt(rcvpkt) </a:t>
              </a:r>
            </a:p>
            <a:p>
              <a:pPr algn="l"/>
              <a:r>
                <a:rPr lang="en-US">
                  <a:latin typeface="Arial" pitchFamily="34" charset="0"/>
                </a:rPr>
                <a:t>&amp;&amp; </a:t>
              </a:r>
              <a:r>
                <a:rPr lang="en-US" b="1">
                  <a:solidFill>
                    <a:srgbClr val="FF0000"/>
                  </a:solidFill>
                  <a:latin typeface="Arial" pitchFamily="34" charset="0"/>
                </a:rPr>
                <a:t>isACK(rcvpkt,0)</a:t>
              </a:r>
              <a:r>
                <a:rPr lang="en-US" sz="1000">
                  <a:latin typeface="Arial" pitchFamily="34" charset="0"/>
                </a:rPr>
                <a:t>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83" name="Line 18"/>
            <p:cNvSpPr>
              <a:spLocks noChangeShapeType="1"/>
            </p:cNvSpPr>
            <p:nvPr/>
          </p:nvSpPr>
          <p:spPr bwMode="auto">
            <a:xfrm>
              <a:off x="3894" y="2570"/>
              <a:ext cx="11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84" name="Group 19"/>
            <p:cNvGrpSpPr>
              <a:grpSpLocks/>
            </p:cNvGrpSpPr>
            <p:nvPr/>
          </p:nvGrpSpPr>
          <p:grpSpPr bwMode="auto">
            <a:xfrm>
              <a:off x="3135" y="1365"/>
              <a:ext cx="669" cy="528"/>
              <a:chOff x="1441" y="2062"/>
              <a:chExt cx="669" cy="528"/>
            </a:xfrm>
          </p:grpSpPr>
          <p:sp>
            <p:nvSpPr>
              <p:cNvPr id="53286" name="Oval 20"/>
              <p:cNvSpPr>
                <a:spLocks noChangeArrowheads="1"/>
              </p:cNvSpPr>
              <p:nvPr/>
            </p:nvSpPr>
            <p:spPr bwMode="auto">
              <a:xfrm>
                <a:off x="1483" y="2062"/>
                <a:ext cx="578" cy="52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87" name="Text Box 21"/>
              <p:cNvSpPr txBox="1">
                <a:spLocks noChangeArrowheads="1"/>
              </p:cNvSpPr>
              <p:nvPr/>
            </p:nvSpPr>
            <p:spPr bwMode="auto">
              <a:xfrm>
                <a:off x="1441" y="2110"/>
                <a:ext cx="669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Arial" pitchFamily="34" charset="0"/>
                  </a:rPr>
                  <a:t>Wait for ACK</a:t>
                </a:r>
              </a:p>
              <a:p>
                <a:r>
                  <a:rPr lang="en-US" sz="1400">
                    <a:latin typeface="Arial" pitchFamily="34" charset="0"/>
                  </a:rPr>
                  <a:t>0</a:t>
                </a:r>
                <a:endParaRPr lang="en-US" sz="1400">
                  <a:latin typeface="Times New Roman" pitchFamily="18" charset="0"/>
                </a:endParaRPr>
              </a:p>
            </p:txBody>
          </p:sp>
        </p:grpSp>
        <p:sp>
          <p:nvSpPr>
            <p:cNvPr id="37926" name="Text Box 22"/>
            <p:cNvSpPr txBox="1">
              <a:spLocks noChangeArrowheads="1"/>
            </p:cNvSpPr>
            <p:nvPr/>
          </p:nvSpPr>
          <p:spPr bwMode="auto">
            <a:xfrm>
              <a:off x="2363" y="1810"/>
              <a:ext cx="93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sender FSM</a:t>
              </a:r>
            </a:p>
            <a:p>
              <a:pPr>
                <a:defRPr/>
              </a:pPr>
              <a:r>
                <a:rPr lang="en-US" sz="2000" smtClean="0">
                  <a:solidFill>
                    <a:srgbClr val="000099"/>
                  </a:solidFill>
                </a:rPr>
                <a:t>fragment</a:t>
              </a:r>
            </a:p>
          </p:txBody>
        </p:sp>
      </p:grpSp>
      <p:sp>
        <p:nvSpPr>
          <p:cNvPr id="37895" name="Line 23"/>
          <p:cNvSpPr>
            <a:spLocks noChangeShapeType="1"/>
          </p:cNvSpPr>
          <p:nvPr/>
        </p:nvSpPr>
        <p:spPr bwMode="auto">
          <a:xfrm>
            <a:off x="665163" y="2603500"/>
            <a:ext cx="7883525" cy="2757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46136" name="Group 24"/>
          <p:cNvGrpSpPr>
            <a:grpSpLocks/>
          </p:cNvGrpSpPr>
          <p:nvPr/>
        </p:nvGrpSpPr>
        <p:grpSpPr bwMode="auto">
          <a:xfrm>
            <a:off x="0" y="3917951"/>
            <a:ext cx="7234238" cy="2441575"/>
            <a:chOff x="0" y="2468"/>
            <a:chExt cx="4557" cy="1538"/>
          </a:xfrm>
        </p:grpSpPr>
        <p:sp>
          <p:nvSpPr>
            <p:cNvPr id="53256" name="Text Box 25"/>
            <p:cNvSpPr txBox="1">
              <a:spLocks noChangeArrowheads="1"/>
            </p:cNvSpPr>
            <p:nvPr/>
          </p:nvSpPr>
          <p:spPr bwMode="auto">
            <a:xfrm>
              <a:off x="1849" y="3217"/>
              <a:ext cx="2482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rdt_rcv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&amp;&amp; </a:t>
              </a:r>
              <a:r>
                <a:rPr lang="en-US" dirty="0" err="1">
                  <a:latin typeface="Arial" pitchFamily="34" charset="0"/>
                </a:rPr>
                <a:t>notcorrupt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</a:t>
              </a:r>
              <a:r>
                <a:rPr lang="en-US">
                  <a:latin typeface="Arial" pitchFamily="34" charset="0"/>
                </a:rPr>
                <a:t>&amp;&amp; </a:t>
              </a:r>
              <a:r>
                <a:rPr lang="en-US" smtClean="0">
                  <a:latin typeface="Arial" pitchFamily="34" charset="0"/>
                </a:rPr>
                <a:t>has_seq0(</a:t>
              </a:r>
              <a:r>
                <a:rPr lang="en-US" dirty="0" err="1" smtClean="0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53257" name="Text Box 26"/>
            <p:cNvSpPr txBox="1">
              <a:spLocks noChangeArrowheads="1"/>
            </p:cNvSpPr>
            <p:nvPr/>
          </p:nvSpPr>
          <p:spPr bwMode="auto">
            <a:xfrm>
              <a:off x="1829" y="3568"/>
              <a:ext cx="2630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>
                  <a:latin typeface="Arial" pitchFamily="34" charset="0"/>
                </a:rPr>
                <a:t>extract(</a:t>
              </a:r>
              <a:r>
                <a:rPr lang="en-US" dirty="0" err="1">
                  <a:latin typeface="Arial" pitchFamily="34" charset="0"/>
                </a:rPr>
                <a:t>rcvpkt,data</a:t>
              </a:r>
              <a:r>
                <a:rPr lang="en-US" dirty="0">
                  <a:latin typeface="Arial" pitchFamily="34" charset="0"/>
                </a:rPr>
                <a:t>)</a:t>
              </a:r>
            </a:p>
            <a:p>
              <a:pPr algn="l"/>
              <a:r>
                <a:rPr lang="en-US" dirty="0" err="1">
                  <a:latin typeface="Arial" pitchFamily="34" charset="0"/>
                </a:rPr>
                <a:t>deliver_data</a:t>
              </a:r>
              <a:r>
                <a:rPr lang="en-US" dirty="0">
                  <a:latin typeface="Arial" pitchFamily="34" charset="0"/>
                </a:rPr>
                <a:t>(data)</a:t>
              </a:r>
            </a:p>
            <a:p>
              <a:pPr algn="l"/>
              <a:r>
                <a:rPr lang="en-US" b="1" dirty="0" err="1">
                  <a:solidFill>
                    <a:srgbClr val="FF0000"/>
                  </a:solidFill>
                  <a:latin typeface="Arial" pitchFamily="34" charset="0"/>
                </a:rPr>
                <a:t>sndpkt</a:t>
              </a:r>
              <a:r>
                <a:rPr lang="en-US" b="1" dirty="0">
                  <a:solidFill>
                    <a:srgbClr val="FF0000"/>
                  </a:solidFill>
                  <a:latin typeface="Arial" pitchFamily="34" charset="0"/>
                </a:rPr>
                <a:t> = </a:t>
              </a:r>
              <a:r>
                <a:rPr lang="en-US" b="1" dirty="0" err="1" smtClean="0">
                  <a:solidFill>
                    <a:srgbClr val="FF0000"/>
                  </a:solidFill>
                  <a:latin typeface="Arial" pitchFamily="34" charset="0"/>
                </a:rPr>
                <a:t>make_pkt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</a:rPr>
                <a:t>(ACK0, </a:t>
              </a:r>
              <a:r>
                <a:rPr lang="en-US" b="1" dirty="0" err="1">
                  <a:solidFill>
                    <a:srgbClr val="FF0000"/>
                  </a:solidFill>
                  <a:latin typeface="Arial" pitchFamily="34" charset="0"/>
                </a:rPr>
                <a:t>chksum</a:t>
              </a:r>
              <a:r>
                <a:rPr lang="en-US" b="1" dirty="0">
                  <a:solidFill>
                    <a:srgbClr val="FF0000"/>
                  </a:solidFill>
                  <a:latin typeface="Arial" pitchFamily="34" charset="0"/>
                </a:rPr>
                <a:t>)</a:t>
              </a:r>
            </a:p>
            <a:p>
              <a:pPr algn="l"/>
              <a:r>
                <a:rPr lang="en-US" dirty="0" err="1">
                  <a:latin typeface="Arial" pitchFamily="34" charset="0"/>
                </a:rPr>
                <a:t>udt_send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sndpkt</a:t>
              </a:r>
              <a:r>
                <a:rPr lang="en-US" dirty="0">
                  <a:latin typeface="Arial" pitchFamily="34" charset="0"/>
                </a:rPr>
                <a:t>)</a:t>
              </a:r>
              <a:endParaRPr lang="en-US" dirty="0">
                <a:latin typeface="Times New Roman" pitchFamily="18" charset="0"/>
              </a:endParaRPr>
            </a:p>
          </p:txBody>
        </p:sp>
        <p:grpSp>
          <p:nvGrpSpPr>
            <p:cNvPr id="53258" name="Group 27"/>
            <p:cNvGrpSpPr>
              <a:grpSpLocks/>
            </p:cNvGrpSpPr>
            <p:nvPr/>
          </p:nvGrpSpPr>
          <p:grpSpPr bwMode="auto">
            <a:xfrm>
              <a:off x="0" y="2468"/>
              <a:ext cx="3186" cy="1109"/>
              <a:chOff x="0" y="2468"/>
              <a:chExt cx="3186" cy="1109"/>
            </a:xfrm>
          </p:grpSpPr>
          <p:grpSp>
            <p:nvGrpSpPr>
              <p:cNvPr id="53260" name="Group 28"/>
              <p:cNvGrpSpPr>
                <a:grpSpLocks/>
              </p:cNvGrpSpPr>
              <p:nvPr/>
            </p:nvGrpSpPr>
            <p:grpSpPr bwMode="auto">
              <a:xfrm>
                <a:off x="1529" y="2687"/>
                <a:ext cx="534" cy="501"/>
                <a:chOff x="3570" y="3063"/>
                <a:chExt cx="534" cy="501"/>
              </a:xfrm>
            </p:grpSpPr>
            <p:sp>
              <p:nvSpPr>
                <p:cNvPr id="53269" name="Oval 29"/>
                <p:cNvSpPr>
                  <a:spLocks noChangeArrowheads="1"/>
                </p:cNvSpPr>
                <p:nvPr/>
              </p:nvSpPr>
              <p:spPr bwMode="auto">
                <a:xfrm>
                  <a:off x="3570" y="3063"/>
                  <a:ext cx="534" cy="501"/>
                </a:xfrm>
                <a:prstGeom prst="ellips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597" y="3085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1400">
                      <a:latin typeface="Arial" pitchFamily="34" charset="0"/>
                    </a:rPr>
                    <a:t>Wait for </a:t>
                  </a:r>
                </a:p>
                <a:p>
                  <a:r>
                    <a:rPr lang="en-US" sz="1400">
                      <a:latin typeface="Arial" pitchFamily="34" charset="0"/>
                    </a:rPr>
                    <a:t>0 from below</a:t>
                  </a:r>
                  <a:endParaRPr lang="en-US" sz="1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53261" name="Freeform 31"/>
              <p:cNvSpPr>
                <a:spLocks/>
              </p:cNvSpPr>
              <p:nvPr/>
            </p:nvSpPr>
            <p:spPr bwMode="auto">
              <a:xfrm>
                <a:off x="1925" y="2618"/>
                <a:ext cx="520" cy="117"/>
              </a:xfrm>
              <a:custGeom>
                <a:avLst/>
                <a:gdLst>
                  <a:gd name="T0" fmla="*/ 0 w 520"/>
                  <a:gd name="T1" fmla="*/ 117 h 117"/>
                  <a:gd name="T2" fmla="*/ 520 w 520"/>
                  <a:gd name="T3" fmla="*/ 17 h 1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0" h="117">
                    <a:moveTo>
                      <a:pt x="0" y="117"/>
                    </a:moveTo>
                    <a:cubicBezTo>
                      <a:pt x="136" y="17"/>
                      <a:pt x="276" y="0"/>
                      <a:pt x="520" y="17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Line 33"/>
              <p:cNvSpPr>
                <a:spLocks noChangeShapeType="1"/>
              </p:cNvSpPr>
              <p:nvPr/>
            </p:nvSpPr>
            <p:spPr bwMode="auto">
              <a:xfrm>
                <a:off x="1919" y="3577"/>
                <a:ext cx="120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4" name="Freeform 34"/>
              <p:cNvSpPr>
                <a:spLocks/>
              </p:cNvSpPr>
              <p:nvPr/>
            </p:nvSpPr>
            <p:spPr bwMode="auto">
              <a:xfrm flipH="1">
                <a:off x="1237" y="2468"/>
                <a:ext cx="309" cy="856"/>
              </a:xfrm>
              <a:custGeom>
                <a:avLst/>
                <a:gdLst>
                  <a:gd name="T0" fmla="*/ 2 w 619"/>
                  <a:gd name="T1" fmla="*/ 56 h 1815"/>
                  <a:gd name="T2" fmla="*/ 0 w 619"/>
                  <a:gd name="T3" fmla="*/ 38 h 18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9" h="1815">
                    <a:moveTo>
                      <a:pt x="39" y="1136"/>
                    </a:moveTo>
                    <a:cubicBezTo>
                      <a:pt x="619" y="1815"/>
                      <a:pt x="484" y="0"/>
                      <a:pt x="0" y="773"/>
                    </a:cubicBez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5" name="Line 35"/>
              <p:cNvSpPr>
                <a:spLocks noChangeShapeType="1"/>
              </p:cNvSpPr>
              <p:nvPr/>
            </p:nvSpPr>
            <p:spPr bwMode="auto">
              <a:xfrm>
                <a:off x="57" y="3036"/>
                <a:ext cx="121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6" name="Text Box 36"/>
              <p:cNvSpPr txBox="1">
                <a:spLocks noChangeArrowheads="1"/>
              </p:cNvSpPr>
              <p:nvPr/>
            </p:nvSpPr>
            <p:spPr bwMode="auto">
              <a:xfrm>
                <a:off x="6" y="2516"/>
                <a:ext cx="1487" cy="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dirty="0" err="1">
                    <a:latin typeface="Arial" pitchFamily="34" charset="0"/>
                  </a:rPr>
                  <a:t>rdt_rcv</a:t>
                </a:r>
                <a:r>
                  <a:rPr lang="en-US" dirty="0">
                    <a:latin typeface="Arial" pitchFamily="34" charset="0"/>
                  </a:rPr>
                  <a:t>(</a:t>
                </a:r>
                <a:r>
                  <a:rPr lang="en-US" dirty="0" err="1">
                    <a:latin typeface="Arial" pitchFamily="34" charset="0"/>
                  </a:rPr>
                  <a:t>rcvpkt</a:t>
                </a:r>
                <a:r>
                  <a:rPr lang="en-US" dirty="0">
                    <a:latin typeface="Arial" pitchFamily="34" charset="0"/>
                  </a:rPr>
                  <a:t>) &amp;&amp; </a:t>
                </a:r>
              </a:p>
              <a:p>
                <a:pPr algn="l"/>
                <a:r>
                  <a:rPr lang="en-US" dirty="0">
                    <a:latin typeface="Arial" pitchFamily="34" charset="0"/>
                  </a:rPr>
                  <a:t>   (corrupt(</a:t>
                </a:r>
                <a:r>
                  <a:rPr lang="en-US" dirty="0" err="1">
                    <a:latin typeface="Arial" pitchFamily="34" charset="0"/>
                  </a:rPr>
                  <a:t>rcvpkt</a:t>
                </a:r>
                <a:r>
                  <a:rPr lang="en-US" dirty="0">
                    <a:latin typeface="Arial" pitchFamily="34" charset="0"/>
                  </a:rPr>
                  <a:t>) ||</a:t>
                </a:r>
              </a:p>
              <a:p>
                <a:pPr algn="l"/>
                <a:r>
                  <a:rPr lang="en-US" dirty="0">
                    <a:latin typeface="Arial" pitchFamily="34" charset="0"/>
                  </a:rPr>
                  <a:t>     </a:t>
                </a:r>
                <a:r>
                  <a:rPr lang="en-US" b="1" dirty="0">
                    <a:solidFill>
                      <a:srgbClr val="FF0000"/>
                    </a:solidFill>
                    <a:latin typeface="Arial" pitchFamily="34" charset="0"/>
                  </a:rPr>
                  <a:t>has_seq1(</a:t>
                </a:r>
                <a:r>
                  <a:rPr lang="en-US" b="1" dirty="0" err="1">
                    <a:solidFill>
                      <a:srgbClr val="FF0000"/>
                    </a:solidFill>
                    <a:latin typeface="Arial" pitchFamily="34" charset="0"/>
                  </a:rPr>
                  <a:t>rcvpkt</a:t>
                </a:r>
                <a:r>
                  <a:rPr lang="en-US" b="1" dirty="0">
                    <a:solidFill>
                      <a:srgbClr val="FF0000"/>
                    </a:solidFill>
                    <a:latin typeface="Arial" pitchFamily="34" charset="0"/>
                  </a:rPr>
                  <a:t>))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267" name="Text Box 37"/>
              <p:cNvSpPr txBox="1">
                <a:spLocks noChangeArrowheads="1"/>
              </p:cNvSpPr>
              <p:nvPr/>
            </p:nvSpPr>
            <p:spPr bwMode="auto">
              <a:xfrm>
                <a:off x="0" y="3096"/>
                <a:ext cx="1799" cy="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b="1" dirty="0" err="1" smtClean="0">
                    <a:solidFill>
                      <a:srgbClr val="FF0000"/>
                    </a:solidFill>
                    <a:latin typeface="Arial" pitchFamily="34" charset="0"/>
                  </a:rPr>
                  <a:t>sndpkt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itchFamily="34" charset="0"/>
                  </a:rPr>
                  <a:t> =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itchFamily="34" charset="0"/>
                  </a:rPr>
                  <a:t>make_pkt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itchFamily="34" charset="0"/>
                  </a:rPr>
                  <a:t>(ACK1,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itchFamily="34" charset="0"/>
                  </a:rPr>
                  <a:t>chksum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itchFamily="34" charset="0"/>
                  </a:rPr>
                  <a:t>)</a:t>
                </a:r>
              </a:p>
              <a:p>
                <a:pPr algn="l"/>
                <a:r>
                  <a:rPr lang="en-US" b="1" dirty="0" err="1" smtClean="0">
                    <a:solidFill>
                      <a:srgbClr val="FF0000"/>
                    </a:solidFill>
                    <a:latin typeface="Arial" pitchFamily="34" charset="0"/>
                  </a:rPr>
                  <a:t>udt_send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itchFamily="34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itchFamily="34" charset="0"/>
                  </a:rPr>
                  <a:t>sndpkt</a:t>
                </a:r>
                <a:r>
                  <a:rPr lang="en-US" b="1" dirty="0">
                    <a:solidFill>
                      <a:srgbClr val="FF0000"/>
                    </a:solidFill>
                    <a:latin typeface="Arial" pitchFamily="34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09" name="Text Box 38"/>
              <p:cNvSpPr txBox="1">
                <a:spLocks noChangeArrowheads="1"/>
              </p:cNvSpPr>
              <p:nvPr/>
            </p:nvSpPr>
            <p:spPr bwMode="auto">
              <a:xfrm>
                <a:off x="2166" y="2709"/>
                <a:ext cx="10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prstDash val="dash"/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receiver FSM</a:t>
                </a:r>
              </a:p>
              <a:p>
                <a:pPr>
                  <a:defRPr/>
                </a:pPr>
                <a:r>
                  <a:rPr lang="en-US" sz="2000" smtClean="0">
                    <a:solidFill>
                      <a:srgbClr val="000099"/>
                    </a:solidFill>
                  </a:rPr>
                  <a:t>fragment</a:t>
                </a:r>
              </a:p>
            </p:txBody>
          </p:sp>
        </p:grpSp>
        <p:sp>
          <p:nvSpPr>
            <p:cNvPr id="37900" name="Text Box 39"/>
            <p:cNvSpPr txBox="1">
              <a:spLocks noChangeArrowheads="1"/>
            </p:cNvSpPr>
            <p:nvPr/>
          </p:nvSpPr>
          <p:spPr bwMode="auto">
            <a:xfrm>
              <a:off x="4318" y="2585"/>
              <a:ext cx="2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Symbol" pitchFamily="18" charset="2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02AEF298-10AF-4960-9298-306C1DB61791}" type="slidenum">
              <a:rPr lang="en-US"/>
              <a:pPr/>
              <a:t>4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9075"/>
            <a:ext cx="7772400" cy="963613"/>
          </a:xfrm>
        </p:spPr>
        <p:txBody>
          <a:bodyPr/>
          <a:lstStyle/>
          <a:p>
            <a:r>
              <a:rPr lang="en-US" sz="3600" smtClean="0"/>
              <a:t>rdt3.0: channels with errors </a:t>
            </a:r>
            <a:r>
              <a:rPr lang="en-US" sz="3600" i="1" smtClean="0"/>
              <a:t>and</a:t>
            </a:r>
            <a:r>
              <a:rPr lang="en-US" sz="3600" smtClean="0"/>
              <a:t> loss</a:t>
            </a:r>
            <a:endParaRPr lang="en-US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CC0000"/>
                </a:solidFill>
              </a:rPr>
              <a:t>new assumption:</a:t>
            </a:r>
            <a:r>
              <a:rPr lang="en-US" smtClean="0"/>
              <a:t> underlying channel can also lose packets (data, ACKs)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checksum, seq. #, ACKs, retransmissions will be of help … but not enough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9575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CC0000"/>
                </a:solidFill>
              </a:rPr>
              <a:t>approach:</a:t>
            </a:r>
            <a:r>
              <a:rPr lang="en-US" smtClean="0"/>
              <a:t> sender waits </a:t>
            </a:r>
            <a:r>
              <a:rPr lang="ja-JP" altLang="en-US" smtClean="0"/>
              <a:t>“</a:t>
            </a:r>
            <a:r>
              <a:rPr lang="en-US" altLang="ja-JP" smtClean="0"/>
              <a:t>reasonable</a:t>
            </a:r>
            <a:r>
              <a:rPr lang="ja-JP" altLang="en-US" smtClean="0"/>
              <a:t>”</a:t>
            </a:r>
            <a:r>
              <a:rPr lang="en-US" altLang="ja-JP" smtClean="0"/>
              <a:t> amount of time for ACK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retransmits if no ACK received in this time</a:t>
            </a:r>
          </a:p>
          <a:p>
            <a:pPr>
              <a:lnSpc>
                <a:spcPct val="70000"/>
              </a:lnSpc>
            </a:pPr>
            <a:r>
              <a:rPr lang="en-US" sz="2400" smtClean="0"/>
              <a:t>if pkt (or ACK) just delayed (not lost):</a:t>
            </a:r>
          </a:p>
          <a:p>
            <a:pPr lvl="1"/>
            <a:r>
              <a:rPr lang="en-US" smtClean="0"/>
              <a:t>retransmission will be  duplicate, but seq. #</a:t>
            </a:r>
            <a:r>
              <a:rPr lang="ja-JP" altLang="en-US" smtClean="0"/>
              <a:t>’</a:t>
            </a:r>
            <a:r>
              <a:rPr lang="en-US" altLang="ja-JP" smtClean="0"/>
              <a:t>s already handles this</a:t>
            </a:r>
            <a:endParaRPr lang="en-US" altLang="ja-JP" sz="2000" smtClean="0"/>
          </a:p>
          <a:p>
            <a:pPr lvl="1"/>
            <a:r>
              <a:rPr lang="en-US" smtClean="0"/>
              <a:t>receiver must specify seq # of pkt being ACKed</a:t>
            </a:r>
            <a:endParaRPr lang="en-US" sz="2000" smtClean="0"/>
          </a:p>
          <a:p>
            <a:pPr>
              <a:lnSpc>
                <a:spcPct val="70000"/>
              </a:lnSpc>
            </a:pPr>
            <a:r>
              <a:rPr lang="en-US" sz="2400" smtClean="0"/>
              <a:t>requires countdown timer</a:t>
            </a:r>
          </a:p>
        </p:txBody>
      </p:sp>
      <p:pic>
        <p:nvPicPr>
          <p:cNvPr id="54278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87947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FD8E078-5115-4A39-8D53-33DC40A3AB25}" type="slidenum">
              <a:rPr lang="en-US"/>
              <a:pPr/>
              <a:t>5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42888"/>
            <a:ext cx="3560763" cy="893762"/>
          </a:xfrm>
        </p:spPr>
        <p:txBody>
          <a:bodyPr/>
          <a:lstStyle/>
          <a:p>
            <a:r>
              <a:rPr lang="en-US" sz="4000" smtClean="0"/>
              <a:t>rdt3.0 sender</a:t>
            </a:r>
            <a:endParaRPr lang="en-US" smtClean="0"/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3019425" y="1384300"/>
            <a:ext cx="386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</a:rPr>
              <a:t>make_pkt</a:t>
            </a:r>
            <a:r>
              <a:rPr lang="en-US" sz="1400" dirty="0">
                <a:latin typeface="Arial" pitchFamily="34" charset="0"/>
              </a:rPr>
              <a:t>(0, data, checksum)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</a:p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start_timer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3060700" y="1090613"/>
            <a:ext cx="1724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>
            <a:off x="3162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3" name="Line 6"/>
          <p:cNvSpPr>
            <a:spLocks noChangeShapeType="1"/>
          </p:cNvSpPr>
          <p:nvPr/>
        </p:nvSpPr>
        <p:spPr bwMode="auto">
          <a:xfrm>
            <a:off x="2749550" y="1544638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5304" name="Group 7"/>
          <p:cNvGrpSpPr>
            <a:grpSpLocks/>
          </p:cNvGrpSpPr>
          <p:nvPr/>
        </p:nvGrpSpPr>
        <p:grpSpPr bwMode="auto">
          <a:xfrm>
            <a:off x="5360988" y="2090738"/>
            <a:ext cx="889000" cy="865187"/>
            <a:chOff x="445" y="1273"/>
            <a:chExt cx="560" cy="545"/>
          </a:xfrm>
        </p:grpSpPr>
        <p:sp>
          <p:nvSpPr>
            <p:cNvPr id="55352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53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ACK0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5305" name="Freeform 10"/>
          <p:cNvSpPr>
            <a:spLocks/>
          </p:cNvSpPr>
          <p:nvPr/>
        </p:nvSpPr>
        <p:spPr bwMode="auto">
          <a:xfrm flipV="1">
            <a:off x="3384550" y="2071688"/>
            <a:ext cx="2090738" cy="16351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Freeform 11"/>
          <p:cNvSpPr>
            <a:spLocks/>
          </p:cNvSpPr>
          <p:nvPr/>
        </p:nvSpPr>
        <p:spPr bwMode="auto">
          <a:xfrm>
            <a:off x="6069013" y="1674813"/>
            <a:ext cx="871537" cy="666750"/>
          </a:xfrm>
          <a:custGeom>
            <a:avLst/>
            <a:gdLst>
              <a:gd name="T0" fmla="*/ 0 w 549"/>
              <a:gd name="T1" fmla="*/ 2147483647 h 420"/>
              <a:gd name="T2" fmla="*/ 2147483647 w 549"/>
              <a:gd name="T3" fmla="*/ 2147483647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Text Box 12"/>
          <p:cNvSpPr txBox="1">
            <a:spLocks noChangeArrowheads="1"/>
          </p:cNvSpPr>
          <p:nvPr/>
        </p:nvSpPr>
        <p:spPr bwMode="auto">
          <a:xfrm>
            <a:off x="6481763" y="1196975"/>
            <a:ext cx="1704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 </a:t>
            </a:r>
          </a:p>
          <a:p>
            <a:pPr algn="l"/>
            <a:r>
              <a:rPr lang="en-US" sz="1400">
                <a:latin typeface="Arial" pitchFamily="34" charset="0"/>
              </a:rPr>
              <a:t>( corrupt(rcvpkt) ||</a:t>
            </a:r>
          </a:p>
          <a:p>
            <a:pPr algn="l"/>
            <a:r>
              <a:rPr lang="en-US" sz="1400">
                <a:latin typeface="Arial" pitchFamily="34" charset="0"/>
              </a:rPr>
              <a:t>isACK(rcvpkt,1) 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5308" name="Line 13"/>
          <p:cNvSpPr>
            <a:spLocks noChangeShapeType="1"/>
          </p:cNvSpPr>
          <p:nvPr/>
        </p:nvSpPr>
        <p:spPr bwMode="auto">
          <a:xfrm>
            <a:off x="6691313" y="1898650"/>
            <a:ext cx="13509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309" name="Group 14"/>
          <p:cNvGrpSpPr>
            <a:grpSpLocks/>
          </p:cNvGrpSpPr>
          <p:nvPr/>
        </p:nvGrpSpPr>
        <p:grpSpPr bwMode="auto">
          <a:xfrm>
            <a:off x="5453063" y="4005263"/>
            <a:ext cx="1189037" cy="850900"/>
            <a:chOff x="4090" y="3230"/>
            <a:chExt cx="749" cy="536"/>
          </a:xfrm>
        </p:grpSpPr>
        <p:sp>
          <p:nvSpPr>
            <p:cNvPr id="55350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51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call 1 from above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5310" name="Freeform 17"/>
          <p:cNvSpPr>
            <a:spLocks/>
          </p:cNvSpPr>
          <p:nvPr/>
        </p:nvSpPr>
        <p:spPr bwMode="auto">
          <a:xfrm rot="16200000" flipV="1">
            <a:off x="2140744" y="3402806"/>
            <a:ext cx="1254125" cy="150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Freeform 18"/>
          <p:cNvSpPr>
            <a:spLocks/>
          </p:cNvSpPr>
          <p:nvPr/>
        </p:nvSpPr>
        <p:spPr bwMode="auto">
          <a:xfrm>
            <a:off x="3370263" y="4738688"/>
            <a:ext cx="2312987" cy="27463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2" name="Freeform 19"/>
          <p:cNvSpPr>
            <a:spLocks/>
          </p:cNvSpPr>
          <p:nvPr/>
        </p:nvSpPr>
        <p:spPr bwMode="auto">
          <a:xfrm rot="5400000" flipH="1" flipV="1">
            <a:off x="5611019" y="3328194"/>
            <a:ext cx="1184275" cy="16668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3316288" y="5224463"/>
            <a:ext cx="3444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</a:rPr>
              <a:t>make_pkt</a:t>
            </a:r>
            <a:r>
              <a:rPr lang="en-US" sz="1400" dirty="0">
                <a:latin typeface="Arial" pitchFamily="34" charset="0"/>
              </a:rPr>
              <a:t>(1, data, checksum)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</a:p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start_timer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14" name="Text Box 21"/>
          <p:cNvSpPr txBox="1">
            <a:spLocks noChangeArrowheads="1"/>
          </p:cNvSpPr>
          <p:nvPr/>
        </p:nvSpPr>
        <p:spPr bwMode="auto">
          <a:xfrm>
            <a:off x="3316288" y="4941888"/>
            <a:ext cx="1724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5315" name="Line 22"/>
          <p:cNvSpPr>
            <a:spLocks noChangeShapeType="1"/>
          </p:cNvSpPr>
          <p:nvPr/>
        </p:nvSpPr>
        <p:spPr bwMode="auto">
          <a:xfrm>
            <a:off x="3435350" y="5253038"/>
            <a:ext cx="25987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6" name="Text Box 23"/>
          <p:cNvSpPr txBox="1">
            <a:spLocks noChangeArrowheads="1"/>
          </p:cNvSpPr>
          <p:nvPr/>
        </p:nvSpPr>
        <p:spPr bwMode="auto">
          <a:xfrm>
            <a:off x="6280150" y="3106738"/>
            <a:ext cx="21494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  </a:t>
            </a:r>
          </a:p>
          <a:p>
            <a:pPr algn="l"/>
            <a:r>
              <a:rPr lang="en-US" sz="1400">
                <a:latin typeface="Arial" pitchFamily="34" charset="0"/>
              </a:rPr>
              <a:t>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&amp;&amp; isACK(rcvpkt,0)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5317" name="Line 24"/>
          <p:cNvSpPr>
            <a:spLocks noChangeShapeType="1"/>
          </p:cNvSpPr>
          <p:nvPr/>
        </p:nvSpPr>
        <p:spPr bwMode="auto">
          <a:xfrm>
            <a:off x="6396038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8" name="Text Box 25"/>
          <p:cNvSpPr txBox="1">
            <a:spLocks noChangeArrowheads="1"/>
          </p:cNvSpPr>
          <p:nvPr/>
        </p:nvSpPr>
        <p:spPr bwMode="auto">
          <a:xfrm>
            <a:off x="1290638" y="5062538"/>
            <a:ext cx="1622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 </a:t>
            </a:r>
          </a:p>
          <a:p>
            <a:pPr algn="l"/>
            <a:r>
              <a:rPr lang="en-US" sz="1400">
                <a:latin typeface="Arial" pitchFamily="34" charset="0"/>
              </a:rPr>
              <a:t>( corrupt(rcvpkt) ||</a:t>
            </a:r>
          </a:p>
          <a:p>
            <a:pPr algn="l"/>
            <a:r>
              <a:rPr lang="en-US" sz="1400">
                <a:latin typeface="Arial" pitchFamily="34" charset="0"/>
              </a:rPr>
              <a:t>isACK(rcvpkt,0) 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5319" name="Line 26"/>
          <p:cNvSpPr>
            <a:spLocks noChangeShapeType="1"/>
          </p:cNvSpPr>
          <p:nvPr/>
        </p:nvSpPr>
        <p:spPr bwMode="auto">
          <a:xfrm>
            <a:off x="1393825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0" name="Text Box 27"/>
          <p:cNvSpPr txBox="1">
            <a:spLocks noChangeArrowheads="1"/>
          </p:cNvSpPr>
          <p:nvPr/>
        </p:nvSpPr>
        <p:spPr bwMode="auto">
          <a:xfrm>
            <a:off x="908050" y="2865438"/>
            <a:ext cx="19129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  </a:t>
            </a:r>
          </a:p>
          <a:p>
            <a:pPr algn="l"/>
            <a:r>
              <a:rPr lang="en-US" sz="1400">
                <a:latin typeface="Arial" pitchFamily="34" charset="0"/>
              </a:rPr>
              <a:t>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&amp;&amp; isACK(rcvpkt,1)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5321" name="Line 28"/>
          <p:cNvSpPr>
            <a:spLocks noChangeShapeType="1"/>
          </p:cNvSpPr>
          <p:nvPr/>
        </p:nvSpPr>
        <p:spPr bwMode="auto">
          <a:xfrm>
            <a:off x="1035050" y="3605213"/>
            <a:ext cx="15176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2" name="Text Box 29"/>
          <p:cNvSpPr txBox="1">
            <a:spLocks noChangeArrowheads="1"/>
          </p:cNvSpPr>
          <p:nvPr/>
        </p:nvSpPr>
        <p:spPr bwMode="auto">
          <a:xfrm>
            <a:off x="6300788" y="3798888"/>
            <a:ext cx="15144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stop_timer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23" name="Text Box 30"/>
          <p:cNvSpPr txBox="1">
            <a:spLocks noChangeArrowheads="1"/>
          </p:cNvSpPr>
          <p:nvPr/>
        </p:nvSpPr>
        <p:spPr bwMode="auto">
          <a:xfrm>
            <a:off x="900113" y="3578225"/>
            <a:ext cx="1514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stop_timer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24" name="Freeform 31"/>
          <p:cNvSpPr>
            <a:spLocks/>
          </p:cNvSpPr>
          <p:nvPr/>
        </p:nvSpPr>
        <p:spPr bwMode="auto">
          <a:xfrm>
            <a:off x="6238875" y="2338388"/>
            <a:ext cx="461963" cy="682625"/>
          </a:xfrm>
          <a:custGeom>
            <a:avLst/>
            <a:gdLst>
              <a:gd name="T0" fmla="*/ 0 w 291"/>
              <a:gd name="T1" fmla="*/ 2147483647 h 430"/>
              <a:gd name="T2" fmla="*/ 2147483647 w 291"/>
              <a:gd name="T3" fmla="*/ 2147483647 h 4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25" name="Text Box 32"/>
          <p:cNvSpPr txBox="1">
            <a:spLocks noChangeArrowheads="1"/>
          </p:cNvSpPr>
          <p:nvPr/>
        </p:nvSpPr>
        <p:spPr bwMode="auto">
          <a:xfrm>
            <a:off x="6570663" y="2516188"/>
            <a:ext cx="21161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</a:p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start_timer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26" name="Text Box 33"/>
          <p:cNvSpPr txBox="1">
            <a:spLocks noChangeArrowheads="1"/>
          </p:cNvSpPr>
          <p:nvPr/>
        </p:nvSpPr>
        <p:spPr bwMode="auto">
          <a:xfrm>
            <a:off x="6592888" y="2279650"/>
            <a:ext cx="1114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FF0000"/>
                </a:solidFill>
                <a:latin typeface="Arial" pitchFamily="34" charset="0"/>
              </a:rPr>
              <a:t>timeout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27" name="Line 34"/>
          <p:cNvSpPr>
            <a:spLocks noChangeShapeType="1"/>
          </p:cNvSpPr>
          <p:nvPr/>
        </p:nvSpPr>
        <p:spPr bwMode="auto">
          <a:xfrm>
            <a:off x="6681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8" name="Freeform 35"/>
          <p:cNvSpPr>
            <a:spLocks/>
          </p:cNvSpPr>
          <p:nvPr/>
        </p:nvSpPr>
        <p:spPr bwMode="auto">
          <a:xfrm>
            <a:off x="2230438" y="4702175"/>
            <a:ext cx="692150" cy="631825"/>
          </a:xfrm>
          <a:custGeom>
            <a:avLst/>
            <a:gdLst>
              <a:gd name="T0" fmla="*/ 2147483647 w 436"/>
              <a:gd name="T1" fmla="*/ 2147483647 h 398"/>
              <a:gd name="T2" fmla="*/ 2147483647 w 436"/>
              <a:gd name="T3" fmla="*/ 0 h 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29" name="Freeform 36"/>
          <p:cNvSpPr>
            <a:spLocks/>
          </p:cNvSpPr>
          <p:nvPr/>
        </p:nvSpPr>
        <p:spPr bwMode="auto">
          <a:xfrm>
            <a:off x="2030413" y="4413250"/>
            <a:ext cx="571500" cy="420688"/>
          </a:xfrm>
          <a:custGeom>
            <a:avLst/>
            <a:gdLst>
              <a:gd name="T0" fmla="*/ 2147483647 w 900"/>
              <a:gd name="T1" fmla="*/ 2147483647 h 662"/>
              <a:gd name="T2" fmla="*/ 2147483647 w 900"/>
              <a:gd name="T3" fmla="*/ 2147483647 h 66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30" name="Text Box 37"/>
          <p:cNvSpPr txBox="1">
            <a:spLocks noChangeArrowheads="1"/>
          </p:cNvSpPr>
          <p:nvPr/>
        </p:nvSpPr>
        <p:spPr bwMode="auto">
          <a:xfrm>
            <a:off x="628650" y="4460875"/>
            <a:ext cx="18240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</a:p>
          <a:p>
            <a:pPr algn="l"/>
            <a:r>
              <a:rPr lang="en-US" sz="1400" dirty="0" err="1">
                <a:solidFill>
                  <a:srgbClr val="FF0000"/>
                </a:solidFill>
                <a:latin typeface="Arial" pitchFamily="34" charset="0"/>
              </a:rPr>
              <a:t>start_timer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31" name="Text Box 38"/>
          <p:cNvSpPr txBox="1">
            <a:spLocks noChangeArrowheads="1"/>
          </p:cNvSpPr>
          <p:nvPr/>
        </p:nvSpPr>
        <p:spPr bwMode="auto">
          <a:xfrm>
            <a:off x="642938" y="4206875"/>
            <a:ext cx="1114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FF0000"/>
                </a:solidFill>
                <a:latin typeface="Arial" pitchFamily="34" charset="0"/>
              </a:rPr>
              <a:t>timeout</a:t>
            </a:r>
            <a:endParaRPr lang="en-US" sz="1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5332" name="Line 39"/>
          <p:cNvSpPr>
            <a:spLocks noChangeShapeType="1"/>
          </p:cNvSpPr>
          <p:nvPr/>
        </p:nvSpPr>
        <p:spPr bwMode="auto">
          <a:xfrm>
            <a:off x="746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33" name="Freeform 40"/>
          <p:cNvSpPr>
            <a:spLocks/>
          </p:cNvSpPr>
          <p:nvPr/>
        </p:nvSpPr>
        <p:spPr bwMode="auto">
          <a:xfrm>
            <a:off x="6426200" y="43735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34" name="Text Box 41"/>
          <p:cNvSpPr txBox="1">
            <a:spLocks noChangeArrowheads="1"/>
          </p:cNvSpPr>
          <p:nvPr/>
        </p:nvSpPr>
        <p:spPr bwMode="auto">
          <a:xfrm>
            <a:off x="1036638" y="1874838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  <a:endParaRPr lang="en-US" sz="1400">
              <a:latin typeface="Times New Roman" pitchFamily="18" charset="0"/>
            </a:endParaRPr>
          </a:p>
        </p:txBody>
      </p:sp>
      <p:grpSp>
        <p:nvGrpSpPr>
          <p:cNvPr id="55335" name="Group 42"/>
          <p:cNvGrpSpPr>
            <a:grpSpLocks/>
          </p:cNvGrpSpPr>
          <p:nvPr/>
        </p:nvGrpSpPr>
        <p:grpSpPr bwMode="auto">
          <a:xfrm>
            <a:off x="2419350" y="2135188"/>
            <a:ext cx="1189038" cy="850900"/>
            <a:chOff x="4090" y="3230"/>
            <a:chExt cx="749" cy="536"/>
          </a:xfrm>
        </p:grpSpPr>
        <p:sp>
          <p:nvSpPr>
            <p:cNvPr id="55348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49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call 0from above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5336" name="Line 45"/>
          <p:cNvSpPr>
            <a:spLocks noChangeShapeType="1"/>
          </p:cNvSpPr>
          <p:nvPr/>
        </p:nvSpPr>
        <p:spPr bwMode="auto">
          <a:xfrm>
            <a:off x="1123950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337" name="Group 46"/>
          <p:cNvGrpSpPr>
            <a:grpSpLocks/>
          </p:cNvGrpSpPr>
          <p:nvPr/>
        </p:nvGrpSpPr>
        <p:grpSpPr bwMode="auto">
          <a:xfrm>
            <a:off x="2630488" y="3989388"/>
            <a:ext cx="889000" cy="865187"/>
            <a:chOff x="445" y="1273"/>
            <a:chExt cx="560" cy="545"/>
          </a:xfrm>
        </p:grpSpPr>
        <p:sp>
          <p:nvSpPr>
            <p:cNvPr id="55346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47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ACK1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5338" name="Freeform 49"/>
          <p:cNvSpPr>
            <a:spLocks/>
          </p:cNvSpPr>
          <p:nvPr/>
        </p:nvSpPr>
        <p:spPr bwMode="auto">
          <a:xfrm flipH="1" flipV="1">
            <a:off x="2006600" y="1782763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80" name="Text Box 50"/>
          <p:cNvSpPr txBox="1">
            <a:spLocks noChangeArrowheads="1"/>
          </p:cNvSpPr>
          <p:nvPr/>
        </p:nvSpPr>
        <p:spPr bwMode="auto">
          <a:xfrm>
            <a:off x="7224713" y="48529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55340" name="Text Box 51"/>
          <p:cNvSpPr txBox="1">
            <a:spLocks noChangeArrowheads="1"/>
          </p:cNvSpPr>
          <p:nvPr/>
        </p:nvSpPr>
        <p:spPr bwMode="auto">
          <a:xfrm>
            <a:off x="6757988" y="4603750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5341" name="Line 52"/>
          <p:cNvSpPr>
            <a:spLocks noChangeShapeType="1"/>
          </p:cNvSpPr>
          <p:nvPr/>
        </p:nvSpPr>
        <p:spPr bwMode="auto">
          <a:xfrm>
            <a:off x="6845300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3" name="Text Box 53"/>
          <p:cNvSpPr txBox="1">
            <a:spLocks noChangeArrowheads="1"/>
          </p:cNvSpPr>
          <p:nvPr/>
        </p:nvSpPr>
        <p:spPr bwMode="auto">
          <a:xfrm>
            <a:off x="7127875" y="18478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39984" name="Text Box 54"/>
          <p:cNvSpPr txBox="1">
            <a:spLocks noChangeArrowheads="1"/>
          </p:cNvSpPr>
          <p:nvPr/>
        </p:nvSpPr>
        <p:spPr bwMode="auto">
          <a:xfrm>
            <a:off x="1476375" y="21240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39985" name="Text Box 55"/>
          <p:cNvSpPr txBox="1">
            <a:spLocks noChangeArrowheads="1"/>
          </p:cNvSpPr>
          <p:nvPr/>
        </p:nvSpPr>
        <p:spPr bwMode="auto">
          <a:xfrm>
            <a:off x="1879600" y="57943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pic>
        <p:nvPicPr>
          <p:cNvPr id="55345" name="Picture 5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877888"/>
            <a:ext cx="30162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F512EA35-A4BB-45DE-B8E2-D8CD2DFE190B}" type="slidenum">
              <a:rPr lang="en-US"/>
              <a:pPr/>
              <a:t>6</a:t>
            </a:fld>
            <a:endParaRPr lang="en-US"/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71475" y="13303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2811463" y="1325563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2814638" y="29495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2820988" y="38052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sp>
        <p:nvSpPr>
          <p:cNvPr id="368651" name="Text Box 11"/>
          <p:cNvSpPr txBox="1">
            <a:spLocks noChangeArrowheads="1"/>
          </p:cNvSpPr>
          <p:nvPr/>
        </p:nvSpPr>
        <p:spPr bwMode="auto">
          <a:xfrm>
            <a:off x="2817813" y="22637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8652" name="Text Box 12"/>
          <p:cNvSpPr txBox="1">
            <a:spLocks noChangeArrowheads="1"/>
          </p:cNvSpPr>
          <p:nvPr/>
        </p:nvSpPr>
        <p:spPr bwMode="auto">
          <a:xfrm>
            <a:off x="2814638" y="31750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ack1</a:t>
            </a:r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2814638" y="40005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300038" y="25130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ack0</a:t>
            </a: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144463" y="36068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144463" y="27320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pkt1</a:t>
            </a:r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288925" y="33670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ack1</a:t>
            </a:r>
          </a:p>
        </p:txBody>
      </p:sp>
      <p:sp>
        <p:nvSpPr>
          <p:cNvPr id="40975" name="Text Box 7"/>
          <p:cNvSpPr txBox="1">
            <a:spLocks noChangeArrowheads="1"/>
          </p:cNvSpPr>
          <p:nvPr/>
        </p:nvSpPr>
        <p:spPr bwMode="auto">
          <a:xfrm>
            <a:off x="133350" y="17700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2809875" y="20526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grpSp>
        <p:nvGrpSpPr>
          <p:cNvPr id="368677" name="Group 37"/>
          <p:cNvGrpSpPr>
            <a:grpSpLocks/>
          </p:cNvGrpSpPr>
          <p:nvPr/>
        </p:nvGrpSpPr>
        <p:grpSpPr bwMode="auto">
          <a:xfrm>
            <a:off x="1349375" y="1839913"/>
            <a:ext cx="1471613" cy="512762"/>
            <a:chOff x="850" y="1159"/>
            <a:chExt cx="927" cy="323"/>
          </a:xfrm>
        </p:grpSpPr>
        <p:sp>
          <p:nvSpPr>
            <p:cNvPr id="41040" name="Line 19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41" name="Text Box 28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83" name="Group 43"/>
          <p:cNvGrpSpPr>
            <a:grpSpLocks/>
          </p:cNvGrpSpPr>
          <p:nvPr/>
        </p:nvGrpSpPr>
        <p:grpSpPr bwMode="auto">
          <a:xfrm>
            <a:off x="1343025" y="3576638"/>
            <a:ext cx="1471613" cy="487362"/>
            <a:chOff x="846" y="2253"/>
            <a:chExt cx="927" cy="307"/>
          </a:xfrm>
        </p:grpSpPr>
        <p:sp>
          <p:nvSpPr>
            <p:cNvPr id="41038" name="Line 24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9" name="Text Box 29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79" name="Group 39"/>
          <p:cNvGrpSpPr>
            <a:grpSpLocks/>
          </p:cNvGrpSpPr>
          <p:nvPr/>
        </p:nvGrpSpPr>
        <p:grpSpPr bwMode="auto">
          <a:xfrm>
            <a:off x="1357313" y="2714625"/>
            <a:ext cx="1471612" cy="504825"/>
            <a:chOff x="855" y="1710"/>
            <a:chExt cx="927" cy="318"/>
          </a:xfrm>
        </p:grpSpPr>
        <p:sp>
          <p:nvSpPr>
            <p:cNvPr id="41036" name="Line 23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7" name="Text Box 3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680" name="Group 40"/>
          <p:cNvGrpSpPr>
            <a:grpSpLocks/>
          </p:cNvGrpSpPr>
          <p:nvPr/>
        </p:nvGrpSpPr>
        <p:grpSpPr bwMode="auto">
          <a:xfrm>
            <a:off x="1343025" y="3179763"/>
            <a:ext cx="1471613" cy="471487"/>
            <a:chOff x="846" y="2003"/>
            <a:chExt cx="927" cy="297"/>
          </a:xfrm>
        </p:grpSpPr>
        <p:sp>
          <p:nvSpPr>
            <p:cNvPr id="41034" name="Line 2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5" name="Text Box 31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678" name="Group 38"/>
          <p:cNvGrpSpPr>
            <a:grpSpLocks/>
          </p:cNvGrpSpPr>
          <p:nvPr/>
        </p:nvGrpSpPr>
        <p:grpSpPr bwMode="auto">
          <a:xfrm>
            <a:off x="1335088" y="2339975"/>
            <a:ext cx="1471612" cy="455613"/>
            <a:chOff x="841" y="1474"/>
            <a:chExt cx="927" cy="287"/>
          </a:xfrm>
        </p:grpSpPr>
        <p:sp>
          <p:nvSpPr>
            <p:cNvPr id="41032" name="Line 25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3" name="Text Box 3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684" name="Group 44"/>
          <p:cNvGrpSpPr>
            <a:grpSpLocks/>
          </p:cNvGrpSpPr>
          <p:nvPr/>
        </p:nvGrpSpPr>
        <p:grpSpPr bwMode="auto">
          <a:xfrm>
            <a:off x="1328738" y="4032250"/>
            <a:ext cx="1471612" cy="461963"/>
            <a:chOff x="837" y="2540"/>
            <a:chExt cx="927" cy="291"/>
          </a:xfrm>
        </p:grpSpPr>
        <p:sp>
          <p:nvSpPr>
            <p:cNvPr id="41030" name="Line 27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1" name="Text Box 3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0983" name="Text Box 45"/>
          <p:cNvSpPr txBox="1">
            <a:spLocks noChangeArrowheads="1"/>
          </p:cNvSpPr>
          <p:nvPr/>
        </p:nvSpPr>
        <p:spPr bwMode="auto">
          <a:xfrm>
            <a:off x="1636713" y="5111750"/>
            <a:ext cx="1252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(a) no loss</a:t>
            </a:r>
          </a:p>
        </p:txBody>
      </p:sp>
      <p:sp>
        <p:nvSpPr>
          <p:cNvPr id="40984" name="Text Box 46"/>
          <p:cNvSpPr txBox="1">
            <a:spLocks noChangeArrowheads="1"/>
          </p:cNvSpPr>
          <p:nvPr/>
        </p:nvSpPr>
        <p:spPr bwMode="auto">
          <a:xfrm>
            <a:off x="4929188" y="132715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85" name="Text Box 47"/>
          <p:cNvSpPr txBox="1">
            <a:spLocks noChangeArrowheads="1"/>
          </p:cNvSpPr>
          <p:nvPr/>
        </p:nvSpPr>
        <p:spPr bwMode="auto">
          <a:xfrm>
            <a:off x="7369175" y="13223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88" name="Text Box 48"/>
          <p:cNvSpPr txBox="1">
            <a:spLocks noChangeArrowheads="1"/>
          </p:cNvSpPr>
          <p:nvPr/>
        </p:nvSpPr>
        <p:spPr bwMode="auto">
          <a:xfrm>
            <a:off x="7370763" y="423862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8689" name="Text Box 49"/>
          <p:cNvSpPr txBox="1">
            <a:spLocks noChangeArrowheads="1"/>
          </p:cNvSpPr>
          <p:nvPr/>
        </p:nvSpPr>
        <p:spPr bwMode="auto">
          <a:xfrm>
            <a:off x="7378700" y="50800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sp>
        <p:nvSpPr>
          <p:cNvPr id="368690" name="Text Box 50"/>
          <p:cNvSpPr txBox="1">
            <a:spLocks noChangeArrowheads="1"/>
          </p:cNvSpPr>
          <p:nvPr/>
        </p:nvSpPr>
        <p:spPr bwMode="auto">
          <a:xfrm>
            <a:off x="7375525" y="2260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8691" name="Text Box 51"/>
          <p:cNvSpPr txBox="1">
            <a:spLocks noChangeArrowheads="1"/>
          </p:cNvSpPr>
          <p:nvPr/>
        </p:nvSpPr>
        <p:spPr bwMode="auto">
          <a:xfrm>
            <a:off x="7372350" y="44497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ack1</a:t>
            </a:r>
          </a:p>
        </p:txBody>
      </p:sp>
      <p:sp>
        <p:nvSpPr>
          <p:cNvPr id="368692" name="Text Box 52"/>
          <p:cNvSpPr txBox="1">
            <a:spLocks noChangeArrowheads="1"/>
          </p:cNvSpPr>
          <p:nvPr/>
        </p:nvSpPr>
        <p:spPr bwMode="auto">
          <a:xfrm>
            <a:off x="7372350" y="52752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8693" name="Text Box 53"/>
          <p:cNvSpPr txBox="1">
            <a:spLocks noChangeArrowheads="1"/>
          </p:cNvSpPr>
          <p:nvPr/>
        </p:nvSpPr>
        <p:spPr bwMode="auto">
          <a:xfrm>
            <a:off x="4857750" y="25098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ack0</a:t>
            </a:r>
          </a:p>
        </p:txBody>
      </p:sp>
      <p:sp>
        <p:nvSpPr>
          <p:cNvPr id="368694" name="Text Box 54"/>
          <p:cNvSpPr txBox="1">
            <a:spLocks noChangeArrowheads="1"/>
          </p:cNvSpPr>
          <p:nvPr/>
        </p:nvSpPr>
        <p:spPr bwMode="auto">
          <a:xfrm>
            <a:off x="4702175" y="48815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8695" name="Text Box 55"/>
          <p:cNvSpPr txBox="1">
            <a:spLocks noChangeArrowheads="1"/>
          </p:cNvSpPr>
          <p:nvPr/>
        </p:nvSpPr>
        <p:spPr bwMode="auto">
          <a:xfrm>
            <a:off x="4702175" y="2728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pkt1</a:t>
            </a:r>
          </a:p>
        </p:txBody>
      </p:sp>
      <p:sp>
        <p:nvSpPr>
          <p:cNvPr id="368696" name="Text Box 56"/>
          <p:cNvSpPr txBox="1">
            <a:spLocks noChangeArrowheads="1"/>
          </p:cNvSpPr>
          <p:nvPr/>
        </p:nvSpPr>
        <p:spPr bwMode="auto">
          <a:xfrm>
            <a:off x="4846638" y="46418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ack1</a:t>
            </a:r>
          </a:p>
        </p:txBody>
      </p:sp>
      <p:sp>
        <p:nvSpPr>
          <p:cNvPr id="40995" name="Text Box 57"/>
          <p:cNvSpPr txBox="1">
            <a:spLocks noChangeArrowheads="1"/>
          </p:cNvSpPr>
          <p:nvPr/>
        </p:nvSpPr>
        <p:spPr bwMode="auto">
          <a:xfrm>
            <a:off x="4691063" y="17668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8698" name="Text Box 58"/>
          <p:cNvSpPr txBox="1">
            <a:spLocks noChangeArrowheads="1"/>
          </p:cNvSpPr>
          <p:nvPr/>
        </p:nvSpPr>
        <p:spPr bwMode="auto">
          <a:xfrm>
            <a:off x="7367588" y="204946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grpSp>
        <p:nvGrpSpPr>
          <p:cNvPr id="368699" name="Group 59"/>
          <p:cNvGrpSpPr>
            <a:grpSpLocks/>
          </p:cNvGrpSpPr>
          <p:nvPr/>
        </p:nvGrpSpPr>
        <p:grpSpPr bwMode="auto">
          <a:xfrm>
            <a:off x="5907088" y="1836738"/>
            <a:ext cx="1471612" cy="512762"/>
            <a:chOff x="850" y="1159"/>
            <a:chExt cx="927" cy="323"/>
          </a:xfrm>
        </p:grpSpPr>
        <p:sp>
          <p:nvSpPr>
            <p:cNvPr id="41028" name="Line 6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9" name="Text Box 6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2" name="Group 62"/>
          <p:cNvGrpSpPr>
            <a:grpSpLocks/>
          </p:cNvGrpSpPr>
          <p:nvPr/>
        </p:nvGrpSpPr>
        <p:grpSpPr bwMode="auto">
          <a:xfrm>
            <a:off x="5900738" y="4851400"/>
            <a:ext cx="1471612" cy="487363"/>
            <a:chOff x="846" y="2253"/>
            <a:chExt cx="927" cy="307"/>
          </a:xfrm>
        </p:grpSpPr>
        <p:sp>
          <p:nvSpPr>
            <p:cNvPr id="41026" name="Line 6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7" name="Text Box 6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8" name="Group 68"/>
          <p:cNvGrpSpPr>
            <a:grpSpLocks/>
          </p:cNvGrpSpPr>
          <p:nvPr/>
        </p:nvGrpSpPr>
        <p:grpSpPr bwMode="auto">
          <a:xfrm>
            <a:off x="5900738" y="4454525"/>
            <a:ext cx="1471612" cy="471488"/>
            <a:chOff x="846" y="2003"/>
            <a:chExt cx="927" cy="297"/>
          </a:xfrm>
        </p:grpSpPr>
        <p:sp>
          <p:nvSpPr>
            <p:cNvPr id="41024" name="Line 69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5" name="Text Box 70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711" name="Group 71"/>
          <p:cNvGrpSpPr>
            <a:grpSpLocks/>
          </p:cNvGrpSpPr>
          <p:nvPr/>
        </p:nvGrpSpPr>
        <p:grpSpPr bwMode="auto">
          <a:xfrm>
            <a:off x="5892800" y="2336800"/>
            <a:ext cx="1471613" cy="455613"/>
            <a:chOff x="841" y="1474"/>
            <a:chExt cx="927" cy="287"/>
          </a:xfrm>
        </p:grpSpPr>
        <p:sp>
          <p:nvSpPr>
            <p:cNvPr id="41022" name="Line 72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3" name="Text Box 73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714" name="Group 74"/>
          <p:cNvGrpSpPr>
            <a:grpSpLocks/>
          </p:cNvGrpSpPr>
          <p:nvPr/>
        </p:nvGrpSpPr>
        <p:grpSpPr bwMode="auto">
          <a:xfrm>
            <a:off x="5886450" y="5302250"/>
            <a:ext cx="1471613" cy="466725"/>
            <a:chOff x="837" y="2537"/>
            <a:chExt cx="927" cy="294"/>
          </a:xfrm>
        </p:grpSpPr>
        <p:sp>
          <p:nvSpPr>
            <p:cNvPr id="41020" name="Line 75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1" name="Text Box 76"/>
            <p:cNvSpPr txBox="1">
              <a:spLocks noChangeArrowheads="1"/>
            </p:cNvSpPr>
            <p:nvPr/>
          </p:nvSpPr>
          <p:spPr bwMode="auto">
            <a:xfrm>
              <a:off x="1091" y="2537"/>
              <a:ext cx="3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</a:rPr>
                <a:t>ack0</a:t>
              </a:r>
            </a:p>
          </p:txBody>
        </p:sp>
      </p:grpSp>
      <p:sp>
        <p:nvSpPr>
          <p:cNvPr id="41002" name="Text Box 78"/>
          <p:cNvSpPr txBox="1">
            <a:spLocks noChangeArrowheads="1"/>
          </p:cNvSpPr>
          <p:nvPr/>
        </p:nvSpPr>
        <p:spPr bwMode="auto">
          <a:xfrm>
            <a:off x="5980113" y="6019800"/>
            <a:ext cx="1671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(b) packet loss</a:t>
            </a:r>
          </a:p>
        </p:txBody>
      </p:sp>
      <p:grpSp>
        <p:nvGrpSpPr>
          <p:cNvPr id="368721" name="Group 81"/>
          <p:cNvGrpSpPr>
            <a:grpSpLocks/>
          </p:cNvGrpSpPr>
          <p:nvPr/>
        </p:nvGrpSpPr>
        <p:grpSpPr bwMode="auto">
          <a:xfrm>
            <a:off x="5915025" y="2711450"/>
            <a:ext cx="1157288" cy="738188"/>
            <a:chOff x="3726" y="1687"/>
            <a:chExt cx="729" cy="465"/>
          </a:xfrm>
        </p:grpSpPr>
        <p:sp>
          <p:nvSpPr>
            <p:cNvPr id="41016" name="Line 66"/>
            <p:cNvSpPr>
              <a:spLocks noChangeShapeType="1"/>
            </p:cNvSpPr>
            <p:nvPr/>
          </p:nvSpPr>
          <p:spPr bwMode="auto">
            <a:xfrm>
              <a:off x="3726" y="1780"/>
              <a:ext cx="548" cy="1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7" name="Text Box 67"/>
            <p:cNvSpPr txBox="1">
              <a:spLocks noChangeArrowheads="1"/>
            </p:cNvSpPr>
            <p:nvPr/>
          </p:nvSpPr>
          <p:spPr bwMode="auto">
            <a:xfrm>
              <a:off x="3965" y="1687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  <p:sp>
          <p:nvSpPr>
            <p:cNvPr id="41018" name="Text Box 79"/>
            <p:cNvSpPr txBox="1">
              <a:spLocks noChangeArrowheads="1"/>
            </p:cNvSpPr>
            <p:nvPr/>
          </p:nvSpPr>
          <p:spPr bwMode="auto">
            <a:xfrm>
              <a:off x="4185" y="180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019" name="Text Box 80"/>
            <p:cNvSpPr txBox="1">
              <a:spLocks noChangeArrowheads="1"/>
            </p:cNvSpPr>
            <p:nvPr/>
          </p:nvSpPr>
          <p:spPr bwMode="auto">
            <a:xfrm>
              <a:off x="4126" y="1940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8726" name="Group 86"/>
          <p:cNvGrpSpPr>
            <a:grpSpLocks/>
          </p:cNvGrpSpPr>
          <p:nvPr/>
        </p:nvGrpSpPr>
        <p:grpSpPr bwMode="auto">
          <a:xfrm>
            <a:off x="5795963" y="3014663"/>
            <a:ext cx="122237" cy="1033462"/>
            <a:chOff x="3651" y="1878"/>
            <a:chExt cx="78" cy="963"/>
          </a:xfrm>
        </p:grpSpPr>
        <p:sp>
          <p:nvSpPr>
            <p:cNvPr id="41013" name="Line 82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4" name="Line 8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5" name="Line 8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8728" name="Group 88"/>
          <p:cNvGrpSpPr>
            <a:grpSpLocks/>
          </p:cNvGrpSpPr>
          <p:nvPr/>
        </p:nvGrpSpPr>
        <p:grpSpPr bwMode="auto">
          <a:xfrm>
            <a:off x="5924550" y="4003675"/>
            <a:ext cx="1471613" cy="504825"/>
            <a:chOff x="855" y="1710"/>
            <a:chExt cx="927" cy="318"/>
          </a:xfrm>
        </p:grpSpPr>
        <p:sp>
          <p:nvSpPr>
            <p:cNvPr id="41011" name="Line 89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2" name="Text Box 9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732" name="Group 92"/>
          <p:cNvGrpSpPr>
            <a:grpSpLocks/>
          </p:cNvGrpSpPr>
          <p:nvPr/>
        </p:nvGrpSpPr>
        <p:grpSpPr bwMode="auto">
          <a:xfrm>
            <a:off x="4492625" y="3627438"/>
            <a:ext cx="1377950" cy="731837"/>
            <a:chOff x="2802" y="2348"/>
            <a:chExt cx="868" cy="461"/>
          </a:xfrm>
        </p:grpSpPr>
        <p:pic>
          <p:nvPicPr>
            <p:cNvPr id="56368" name="Picture 87" descr="alarm_clock_ringi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10" name="Text Box 9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 smtClean="0"/>
                <a:t>resend pkt1</a:t>
              </a:r>
            </a:p>
          </p:txBody>
        </p:sp>
      </p:grpSp>
      <p:sp>
        <p:nvSpPr>
          <p:cNvPr id="41007" name="Rectangle 95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rdt3.0 in action</a:t>
            </a:r>
          </a:p>
        </p:txBody>
      </p:sp>
      <p:pic>
        <p:nvPicPr>
          <p:cNvPr id="56367" name="Picture 9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6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6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6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6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6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6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6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6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1" grpId="0"/>
      <p:bldP spid="368652" grpId="0"/>
      <p:bldP spid="368654" grpId="0"/>
      <p:bldP spid="368655" grpId="0"/>
      <p:bldP spid="368657" grpId="0"/>
      <p:bldP spid="368658" grpId="0"/>
      <p:bldP spid="368689" grpId="0"/>
      <p:bldP spid="368690" grpId="0"/>
      <p:bldP spid="368691" grpId="0"/>
      <p:bldP spid="368693" grpId="0"/>
      <p:bldP spid="368694" grpId="0"/>
      <p:bldP spid="368695" grpId="0"/>
      <p:bldP spid="3686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8E116635-0102-45C6-B47B-3372778B20F5}" type="slidenum">
              <a:rPr lang="en-US"/>
              <a:pPr/>
              <a:t>7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52413"/>
            <a:ext cx="3937000" cy="619125"/>
          </a:xfrm>
        </p:spPr>
        <p:txBody>
          <a:bodyPr/>
          <a:lstStyle/>
          <a:p>
            <a:r>
              <a:rPr lang="en-US" sz="4000" smtClean="0"/>
              <a:t>rdt3.0 in action</a:t>
            </a:r>
            <a:endParaRPr lang="en-US" smtClean="0"/>
          </a:p>
        </p:txBody>
      </p:sp>
      <p:pic>
        <p:nvPicPr>
          <p:cNvPr id="57348" name="Picture 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275" y="768350"/>
            <a:ext cx="3382963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2892425" y="27130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2892425" y="29384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ack1</a:t>
            </a: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2873375" y="4129088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(detect duplicate)</a:t>
            </a:r>
          </a:p>
        </p:txBody>
      </p:sp>
      <p:grpSp>
        <p:nvGrpSpPr>
          <p:cNvPr id="369687" name="Group 23"/>
          <p:cNvGrpSpPr>
            <a:grpSpLocks/>
          </p:cNvGrpSpPr>
          <p:nvPr/>
        </p:nvGrpSpPr>
        <p:grpSpPr bwMode="auto">
          <a:xfrm>
            <a:off x="1423988" y="2486025"/>
            <a:ext cx="1471612" cy="504825"/>
            <a:chOff x="855" y="1710"/>
            <a:chExt cx="927" cy="318"/>
          </a:xfrm>
        </p:grpSpPr>
        <p:sp>
          <p:nvSpPr>
            <p:cNvPr id="42103" name="Line 24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4" name="Text Box 25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1994" name="Text Box 36"/>
          <p:cNvSpPr txBox="1">
            <a:spLocks noChangeArrowheads="1"/>
          </p:cNvSpPr>
          <p:nvPr/>
        </p:nvSpPr>
        <p:spPr bwMode="auto">
          <a:xfrm>
            <a:off x="436563" y="1104900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1995" name="Text Box 37"/>
          <p:cNvSpPr txBox="1">
            <a:spLocks noChangeArrowheads="1"/>
          </p:cNvSpPr>
          <p:nvPr/>
        </p:nvSpPr>
        <p:spPr bwMode="auto">
          <a:xfrm>
            <a:off x="2876550" y="110013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2889250" y="38608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2886075" y="485775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sp>
        <p:nvSpPr>
          <p:cNvPr id="369704" name="Text Box 40"/>
          <p:cNvSpPr txBox="1">
            <a:spLocks noChangeArrowheads="1"/>
          </p:cNvSpPr>
          <p:nvPr/>
        </p:nvSpPr>
        <p:spPr bwMode="auto">
          <a:xfrm>
            <a:off x="2882900" y="203835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9705" name="Text Box 41"/>
          <p:cNvSpPr txBox="1">
            <a:spLocks noChangeArrowheads="1"/>
          </p:cNvSpPr>
          <p:nvPr/>
        </p:nvSpPr>
        <p:spPr bwMode="auto">
          <a:xfrm>
            <a:off x="2901950" y="428307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ack1</a:t>
            </a:r>
          </a:p>
        </p:txBody>
      </p:sp>
      <p:sp>
        <p:nvSpPr>
          <p:cNvPr id="369706" name="Text Box 42"/>
          <p:cNvSpPr txBox="1">
            <a:spLocks noChangeArrowheads="1"/>
          </p:cNvSpPr>
          <p:nvPr/>
        </p:nvSpPr>
        <p:spPr bwMode="auto">
          <a:xfrm>
            <a:off x="2879725" y="50530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9707" name="Text Box 43"/>
          <p:cNvSpPr txBox="1">
            <a:spLocks noChangeArrowheads="1"/>
          </p:cNvSpPr>
          <p:nvPr/>
        </p:nvSpPr>
        <p:spPr bwMode="auto">
          <a:xfrm>
            <a:off x="365125" y="22875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ack0</a:t>
            </a:r>
          </a:p>
        </p:txBody>
      </p:sp>
      <p:sp>
        <p:nvSpPr>
          <p:cNvPr id="369708" name="Text Box 44"/>
          <p:cNvSpPr txBox="1">
            <a:spLocks noChangeArrowheads="1"/>
          </p:cNvSpPr>
          <p:nvPr/>
        </p:nvSpPr>
        <p:spPr bwMode="auto">
          <a:xfrm>
            <a:off x="209550" y="46593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9709" name="Text Box 45"/>
          <p:cNvSpPr txBox="1">
            <a:spLocks noChangeArrowheads="1"/>
          </p:cNvSpPr>
          <p:nvPr/>
        </p:nvSpPr>
        <p:spPr bwMode="auto">
          <a:xfrm>
            <a:off x="209550" y="25066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pkt1</a:t>
            </a:r>
          </a:p>
        </p:txBody>
      </p:sp>
      <p:sp>
        <p:nvSpPr>
          <p:cNvPr id="369710" name="Text Box 46"/>
          <p:cNvSpPr txBox="1">
            <a:spLocks noChangeArrowheads="1"/>
          </p:cNvSpPr>
          <p:nvPr/>
        </p:nvSpPr>
        <p:spPr bwMode="auto">
          <a:xfrm>
            <a:off x="354013" y="44196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ack1</a:t>
            </a:r>
          </a:p>
        </p:txBody>
      </p:sp>
      <p:sp>
        <p:nvSpPr>
          <p:cNvPr id="42005" name="Text Box 47"/>
          <p:cNvSpPr txBox="1">
            <a:spLocks noChangeArrowheads="1"/>
          </p:cNvSpPr>
          <p:nvPr/>
        </p:nvSpPr>
        <p:spPr bwMode="auto">
          <a:xfrm>
            <a:off x="198438" y="154463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9712" name="Text Box 48"/>
          <p:cNvSpPr txBox="1">
            <a:spLocks noChangeArrowheads="1"/>
          </p:cNvSpPr>
          <p:nvPr/>
        </p:nvSpPr>
        <p:spPr bwMode="auto">
          <a:xfrm>
            <a:off x="2874963" y="18272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grpSp>
        <p:nvGrpSpPr>
          <p:cNvPr id="369713" name="Group 49"/>
          <p:cNvGrpSpPr>
            <a:grpSpLocks/>
          </p:cNvGrpSpPr>
          <p:nvPr/>
        </p:nvGrpSpPr>
        <p:grpSpPr bwMode="auto">
          <a:xfrm>
            <a:off x="1414463" y="1614488"/>
            <a:ext cx="1471612" cy="512762"/>
            <a:chOff x="850" y="1159"/>
            <a:chExt cx="927" cy="323"/>
          </a:xfrm>
        </p:grpSpPr>
        <p:sp>
          <p:nvSpPr>
            <p:cNvPr id="42101" name="Line 5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2" name="Text Box 5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6" name="Group 52"/>
          <p:cNvGrpSpPr>
            <a:grpSpLocks/>
          </p:cNvGrpSpPr>
          <p:nvPr/>
        </p:nvGrpSpPr>
        <p:grpSpPr bwMode="auto">
          <a:xfrm>
            <a:off x="1408113" y="4629150"/>
            <a:ext cx="1471612" cy="487363"/>
            <a:chOff x="846" y="2253"/>
            <a:chExt cx="927" cy="307"/>
          </a:xfrm>
        </p:grpSpPr>
        <p:sp>
          <p:nvSpPr>
            <p:cNvPr id="42099" name="Line 5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0" name="Text Box 5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9" name="Group 55"/>
          <p:cNvGrpSpPr>
            <a:grpSpLocks/>
          </p:cNvGrpSpPr>
          <p:nvPr/>
        </p:nvGrpSpPr>
        <p:grpSpPr bwMode="auto">
          <a:xfrm>
            <a:off x="1408113" y="4232275"/>
            <a:ext cx="1471612" cy="471488"/>
            <a:chOff x="846" y="2003"/>
            <a:chExt cx="927" cy="297"/>
          </a:xfrm>
        </p:grpSpPr>
        <p:sp>
          <p:nvSpPr>
            <p:cNvPr id="42097" name="Line 5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8" name="Text Box 57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9722" name="Group 58"/>
          <p:cNvGrpSpPr>
            <a:grpSpLocks/>
          </p:cNvGrpSpPr>
          <p:nvPr/>
        </p:nvGrpSpPr>
        <p:grpSpPr bwMode="auto">
          <a:xfrm>
            <a:off x="1400175" y="2114550"/>
            <a:ext cx="1471613" cy="455613"/>
            <a:chOff x="841" y="1474"/>
            <a:chExt cx="927" cy="287"/>
          </a:xfrm>
        </p:grpSpPr>
        <p:sp>
          <p:nvSpPr>
            <p:cNvPr id="42095" name="Line 59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6" name="Text Box 60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9725" name="Group 61"/>
          <p:cNvGrpSpPr>
            <a:grpSpLocks/>
          </p:cNvGrpSpPr>
          <p:nvPr/>
        </p:nvGrpSpPr>
        <p:grpSpPr bwMode="auto">
          <a:xfrm>
            <a:off x="1393825" y="5084763"/>
            <a:ext cx="1471613" cy="461962"/>
            <a:chOff x="837" y="2540"/>
            <a:chExt cx="927" cy="291"/>
          </a:xfrm>
        </p:grpSpPr>
        <p:sp>
          <p:nvSpPr>
            <p:cNvPr id="42093" name="Line 62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4" name="Text Box 6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12" name="Text Box 64"/>
          <p:cNvSpPr txBox="1">
            <a:spLocks noChangeArrowheads="1"/>
          </p:cNvSpPr>
          <p:nvPr/>
        </p:nvSpPr>
        <p:spPr bwMode="auto">
          <a:xfrm>
            <a:off x="1192213" y="5797550"/>
            <a:ext cx="139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(c) ACK loss</a:t>
            </a:r>
          </a:p>
        </p:txBody>
      </p:sp>
      <p:grpSp>
        <p:nvGrpSpPr>
          <p:cNvPr id="369745" name="Group 81"/>
          <p:cNvGrpSpPr>
            <a:grpSpLocks/>
          </p:cNvGrpSpPr>
          <p:nvPr/>
        </p:nvGrpSpPr>
        <p:grpSpPr bwMode="auto">
          <a:xfrm>
            <a:off x="1679575" y="2886075"/>
            <a:ext cx="1212850" cy="719138"/>
            <a:chOff x="1324" y="1931"/>
            <a:chExt cx="764" cy="453"/>
          </a:xfrm>
        </p:grpSpPr>
        <p:sp>
          <p:nvSpPr>
            <p:cNvPr id="42089" name="Line 27"/>
            <p:cNvSpPr>
              <a:spLocks noChangeShapeType="1"/>
            </p:cNvSpPr>
            <p:nvPr/>
          </p:nvSpPr>
          <p:spPr bwMode="auto">
            <a:xfrm flipH="1">
              <a:off x="1514" y="2031"/>
              <a:ext cx="574" cy="1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0" name="Text Box 28"/>
            <p:cNvSpPr txBox="1">
              <a:spLocks noChangeArrowheads="1"/>
            </p:cNvSpPr>
            <p:nvPr/>
          </p:nvSpPr>
          <p:spPr bwMode="auto">
            <a:xfrm>
              <a:off x="1456" y="1931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91" name="Text Box 68"/>
            <p:cNvSpPr txBox="1">
              <a:spLocks noChangeArrowheads="1"/>
            </p:cNvSpPr>
            <p:nvPr/>
          </p:nvSpPr>
          <p:spPr bwMode="auto">
            <a:xfrm>
              <a:off x="1383" y="2040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92" name="Text Box 69"/>
            <p:cNvSpPr txBox="1">
              <a:spLocks noChangeArrowheads="1"/>
            </p:cNvSpPr>
            <p:nvPr/>
          </p:nvSpPr>
          <p:spPr bwMode="auto">
            <a:xfrm>
              <a:off x="1324" y="2172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smtClean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9734" name="Group 70"/>
          <p:cNvGrpSpPr>
            <a:grpSpLocks/>
          </p:cNvGrpSpPr>
          <p:nvPr/>
        </p:nvGrpSpPr>
        <p:grpSpPr bwMode="auto">
          <a:xfrm>
            <a:off x="1303338" y="2792413"/>
            <a:ext cx="122237" cy="1033462"/>
            <a:chOff x="3651" y="1878"/>
            <a:chExt cx="78" cy="963"/>
          </a:xfrm>
        </p:grpSpPr>
        <p:sp>
          <p:nvSpPr>
            <p:cNvPr id="42086" name="Line 71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7" name="Line 72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8" name="Line 73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38" name="Group 74"/>
          <p:cNvGrpSpPr>
            <a:grpSpLocks/>
          </p:cNvGrpSpPr>
          <p:nvPr/>
        </p:nvGrpSpPr>
        <p:grpSpPr bwMode="auto">
          <a:xfrm>
            <a:off x="1431925" y="3781425"/>
            <a:ext cx="1471613" cy="504825"/>
            <a:chOff x="855" y="1710"/>
            <a:chExt cx="927" cy="318"/>
          </a:xfrm>
        </p:grpSpPr>
        <p:sp>
          <p:nvSpPr>
            <p:cNvPr id="42084" name="Line 75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5" name="Text Box 76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41" name="Group 77"/>
          <p:cNvGrpSpPr>
            <a:grpSpLocks/>
          </p:cNvGrpSpPr>
          <p:nvPr/>
        </p:nvGrpSpPr>
        <p:grpSpPr bwMode="auto">
          <a:xfrm>
            <a:off x="0" y="3405188"/>
            <a:ext cx="1377950" cy="731837"/>
            <a:chOff x="2802" y="2348"/>
            <a:chExt cx="868" cy="461"/>
          </a:xfrm>
        </p:grpSpPr>
        <p:pic>
          <p:nvPicPr>
            <p:cNvPr id="57441" name="Picture 78" descr="alarm_clock_ringi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83" name="Text Box 79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 smtClean="0"/>
                <a:t>resend pkt1</a:t>
              </a:r>
            </a:p>
          </p:txBody>
        </p:sp>
      </p:grpSp>
      <p:sp>
        <p:nvSpPr>
          <p:cNvPr id="369746" name="Text Box 82"/>
          <p:cNvSpPr txBox="1">
            <a:spLocks noChangeArrowheads="1"/>
          </p:cNvSpPr>
          <p:nvPr/>
        </p:nvSpPr>
        <p:spPr bwMode="auto">
          <a:xfrm>
            <a:off x="7594600" y="2374900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9747" name="Text Box 83"/>
          <p:cNvSpPr txBox="1">
            <a:spLocks noChangeArrowheads="1"/>
          </p:cNvSpPr>
          <p:nvPr/>
        </p:nvSpPr>
        <p:spPr bwMode="auto">
          <a:xfrm>
            <a:off x="7594600" y="2600325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ack1</a:t>
            </a:r>
          </a:p>
        </p:txBody>
      </p:sp>
      <p:sp>
        <p:nvSpPr>
          <p:cNvPr id="369748" name="Text Box 84"/>
          <p:cNvSpPr txBox="1">
            <a:spLocks noChangeArrowheads="1"/>
          </p:cNvSpPr>
          <p:nvPr/>
        </p:nvSpPr>
        <p:spPr bwMode="auto">
          <a:xfrm>
            <a:off x="7556500" y="3810000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(detect duplicate)</a:t>
            </a:r>
          </a:p>
        </p:txBody>
      </p:sp>
      <p:grpSp>
        <p:nvGrpSpPr>
          <p:cNvPr id="369749" name="Group 85"/>
          <p:cNvGrpSpPr>
            <a:grpSpLocks/>
          </p:cNvGrpSpPr>
          <p:nvPr/>
        </p:nvGrpSpPr>
        <p:grpSpPr bwMode="auto">
          <a:xfrm>
            <a:off x="6126163" y="2147888"/>
            <a:ext cx="1471612" cy="504825"/>
            <a:chOff x="855" y="1710"/>
            <a:chExt cx="927" cy="318"/>
          </a:xfrm>
        </p:grpSpPr>
        <p:sp>
          <p:nvSpPr>
            <p:cNvPr id="42080" name="Line 86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1" name="Text Box 87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2021" name="Text Box 88"/>
          <p:cNvSpPr txBox="1">
            <a:spLocks noChangeArrowheads="1"/>
          </p:cNvSpPr>
          <p:nvPr/>
        </p:nvSpPr>
        <p:spPr bwMode="auto">
          <a:xfrm>
            <a:off x="5138738" y="76676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2022" name="Text Box 89"/>
          <p:cNvSpPr txBox="1">
            <a:spLocks noChangeArrowheads="1"/>
          </p:cNvSpPr>
          <p:nvPr/>
        </p:nvSpPr>
        <p:spPr bwMode="auto">
          <a:xfrm>
            <a:off x="7578725" y="7620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smtClean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54" name="Text Box 90"/>
          <p:cNvSpPr txBox="1">
            <a:spLocks noChangeArrowheads="1"/>
          </p:cNvSpPr>
          <p:nvPr/>
        </p:nvSpPr>
        <p:spPr bwMode="auto">
          <a:xfrm>
            <a:off x="7572375" y="35417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pkt1</a:t>
            </a:r>
          </a:p>
        </p:txBody>
      </p:sp>
      <p:sp>
        <p:nvSpPr>
          <p:cNvPr id="369756" name="Text Box 92"/>
          <p:cNvSpPr txBox="1">
            <a:spLocks noChangeArrowheads="1"/>
          </p:cNvSpPr>
          <p:nvPr/>
        </p:nvSpPr>
        <p:spPr bwMode="auto">
          <a:xfrm>
            <a:off x="7585075" y="17002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ack0</a:t>
            </a:r>
          </a:p>
        </p:txBody>
      </p:sp>
      <p:sp>
        <p:nvSpPr>
          <p:cNvPr id="369759" name="Text Box 95"/>
          <p:cNvSpPr txBox="1">
            <a:spLocks noChangeArrowheads="1"/>
          </p:cNvSpPr>
          <p:nvPr/>
        </p:nvSpPr>
        <p:spPr bwMode="auto">
          <a:xfrm>
            <a:off x="5067300" y="19494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ack0</a:t>
            </a:r>
          </a:p>
        </p:txBody>
      </p:sp>
      <p:sp>
        <p:nvSpPr>
          <p:cNvPr id="369761" name="Text Box 97"/>
          <p:cNvSpPr txBox="1">
            <a:spLocks noChangeArrowheads="1"/>
          </p:cNvSpPr>
          <p:nvPr/>
        </p:nvSpPr>
        <p:spPr bwMode="auto">
          <a:xfrm>
            <a:off x="4911725" y="2168525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pkt1</a:t>
            </a:r>
          </a:p>
        </p:txBody>
      </p:sp>
      <p:sp>
        <p:nvSpPr>
          <p:cNvPr id="42027" name="Text Box 99"/>
          <p:cNvSpPr txBox="1">
            <a:spLocks noChangeArrowheads="1"/>
          </p:cNvSpPr>
          <p:nvPr/>
        </p:nvSpPr>
        <p:spPr bwMode="auto">
          <a:xfrm>
            <a:off x="4900613" y="120650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send pkt0</a:t>
            </a:r>
          </a:p>
        </p:txBody>
      </p:sp>
      <p:sp>
        <p:nvSpPr>
          <p:cNvPr id="369764" name="Text Box 100"/>
          <p:cNvSpPr txBox="1">
            <a:spLocks noChangeArrowheads="1"/>
          </p:cNvSpPr>
          <p:nvPr/>
        </p:nvSpPr>
        <p:spPr bwMode="auto">
          <a:xfrm>
            <a:off x="7577138" y="1489075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rcv pkt0</a:t>
            </a:r>
          </a:p>
        </p:txBody>
      </p:sp>
      <p:grpSp>
        <p:nvGrpSpPr>
          <p:cNvPr id="369765" name="Group 101"/>
          <p:cNvGrpSpPr>
            <a:grpSpLocks/>
          </p:cNvGrpSpPr>
          <p:nvPr/>
        </p:nvGrpSpPr>
        <p:grpSpPr bwMode="auto">
          <a:xfrm>
            <a:off x="6116638" y="1276350"/>
            <a:ext cx="1471612" cy="512763"/>
            <a:chOff x="850" y="1159"/>
            <a:chExt cx="927" cy="323"/>
          </a:xfrm>
        </p:grpSpPr>
        <p:sp>
          <p:nvSpPr>
            <p:cNvPr id="42078" name="Line 102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9" name="Text Box 103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74" name="Group 110"/>
          <p:cNvGrpSpPr>
            <a:grpSpLocks/>
          </p:cNvGrpSpPr>
          <p:nvPr/>
        </p:nvGrpSpPr>
        <p:grpSpPr bwMode="auto">
          <a:xfrm>
            <a:off x="6102350" y="1776413"/>
            <a:ext cx="1471613" cy="455612"/>
            <a:chOff x="841" y="1474"/>
            <a:chExt cx="927" cy="287"/>
          </a:xfrm>
        </p:grpSpPr>
        <p:sp>
          <p:nvSpPr>
            <p:cNvPr id="42076" name="Line 111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7" name="Text Box 11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31" name="Text Box 116"/>
          <p:cNvSpPr txBox="1">
            <a:spLocks noChangeArrowheads="1"/>
          </p:cNvSpPr>
          <p:nvPr/>
        </p:nvSpPr>
        <p:spPr bwMode="auto">
          <a:xfrm>
            <a:off x="4757738" y="5764213"/>
            <a:ext cx="386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(d) premature timeout/ delayed ACK</a:t>
            </a:r>
          </a:p>
        </p:txBody>
      </p:sp>
      <p:grpSp>
        <p:nvGrpSpPr>
          <p:cNvPr id="369786" name="Group 122"/>
          <p:cNvGrpSpPr>
            <a:grpSpLocks/>
          </p:cNvGrpSpPr>
          <p:nvPr/>
        </p:nvGrpSpPr>
        <p:grpSpPr bwMode="auto">
          <a:xfrm>
            <a:off x="6005513" y="2454275"/>
            <a:ext cx="122237" cy="1033463"/>
            <a:chOff x="3651" y="1878"/>
            <a:chExt cx="78" cy="963"/>
          </a:xfrm>
        </p:grpSpPr>
        <p:sp>
          <p:nvSpPr>
            <p:cNvPr id="42073" name="Line 123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4" name="Line 12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5" name="Line 12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90" name="Group 126"/>
          <p:cNvGrpSpPr>
            <a:grpSpLocks/>
          </p:cNvGrpSpPr>
          <p:nvPr/>
        </p:nvGrpSpPr>
        <p:grpSpPr bwMode="auto">
          <a:xfrm>
            <a:off x="6134100" y="3443288"/>
            <a:ext cx="1471613" cy="504825"/>
            <a:chOff x="855" y="1710"/>
            <a:chExt cx="927" cy="318"/>
          </a:xfrm>
        </p:grpSpPr>
        <p:sp>
          <p:nvSpPr>
            <p:cNvPr id="42071" name="Line 127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2" name="Text Box 128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93" name="Group 129"/>
          <p:cNvGrpSpPr>
            <a:grpSpLocks/>
          </p:cNvGrpSpPr>
          <p:nvPr/>
        </p:nvGrpSpPr>
        <p:grpSpPr bwMode="auto">
          <a:xfrm>
            <a:off x="4702175" y="3067050"/>
            <a:ext cx="1377950" cy="731838"/>
            <a:chOff x="2802" y="2348"/>
            <a:chExt cx="868" cy="461"/>
          </a:xfrm>
        </p:grpSpPr>
        <p:pic>
          <p:nvPicPr>
            <p:cNvPr id="57428" name="Picture 130" descr="alarm_clock_ringi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70" name="Text Box 13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 smtClean="0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 smtClean="0"/>
                <a:t>resend pkt1</a:t>
              </a:r>
            </a:p>
          </p:txBody>
        </p:sp>
      </p:grpSp>
      <p:grpSp>
        <p:nvGrpSpPr>
          <p:cNvPr id="369797" name="Group 133"/>
          <p:cNvGrpSpPr>
            <a:grpSpLocks/>
          </p:cNvGrpSpPr>
          <p:nvPr/>
        </p:nvGrpSpPr>
        <p:grpSpPr bwMode="auto">
          <a:xfrm>
            <a:off x="6523038" y="2706688"/>
            <a:ext cx="1071562" cy="752475"/>
            <a:chOff x="4081" y="1705"/>
            <a:chExt cx="703" cy="453"/>
          </a:xfrm>
        </p:grpSpPr>
        <p:sp>
          <p:nvSpPr>
            <p:cNvPr id="42066" name="Line 118"/>
            <p:cNvSpPr>
              <a:spLocks noChangeShapeType="1"/>
            </p:cNvSpPr>
            <p:nvPr/>
          </p:nvSpPr>
          <p:spPr bwMode="auto">
            <a:xfrm flipH="1">
              <a:off x="4343" y="1705"/>
              <a:ext cx="441" cy="329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67" name="Text Box 119"/>
            <p:cNvSpPr txBox="1">
              <a:spLocks noChangeArrowheads="1"/>
            </p:cNvSpPr>
            <p:nvPr/>
          </p:nvSpPr>
          <p:spPr bwMode="auto">
            <a:xfrm>
              <a:off x="4081" y="1794"/>
              <a:ext cx="435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68" name="Line 132"/>
            <p:cNvSpPr>
              <a:spLocks noChangeShapeType="1"/>
            </p:cNvSpPr>
            <p:nvPr/>
          </p:nvSpPr>
          <p:spPr bwMode="auto">
            <a:xfrm flipH="1">
              <a:off x="4186" y="2047"/>
              <a:ext cx="146" cy="11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69800" name="Line 136"/>
          <p:cNvSpPr>
            <a:spLocks noChangeShapeType="1"/>
          </p:cNvSpPr>
          <p:nvPr/>
        </p:nvSpPr>
        <p:spPr bwMode="auto">
          <a:xfrm flipH="1">
            <a:off x="6024563" y="3251200"/>
            <a:ext cx="909637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369817" name="Group 153"/>
          <p:cNvGrpSpPr>
            <a:grpSpLocks/>
          </p:cNvGrpSpPr>
          <p:nvPr/>
        </p:nvGrpSpPr>
        <p:grpSpPr bwMode="auto">
          <a:xfrm>
            <a:off x="4892675" y="3738563"/>
            <a:ext cx="4227513" cy="1752600"/>
            <a:chOff x="3082" y="2355"/>
            <a:chExt cx="2663" cy="1104"/>
          </a:xfrm>
        </p:grpSpPr>
        <p:sp>
          <p:nvSpPr>
            <p:cNvPr id="42038" name="Text Box 93"/>
            <p:cNvSpPr txBox="1">
              <a:spLocks noChangeArrowheads="1"/>
            </p:cNvSpPr>
            <p:nvPr/>
          </p:nvSpPr>
          <p:spPr bwMode="auto">
            <a:xfrm>
              <a:off x="4790" y="2491"/>
              <a:ext cx="7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send ack1</a:t>
              </a:r>
            </a:p>
          </p:txBody>
        </p:sp>
        <p:sp>
          <p:nvSpPr>
            <p:cNvPr id="42039" name="Text Box 96"/>
            <p:cNvSpPr txBox="1">
              <a:spLocks noChangeArrowheads="1"/>
            </p:cNvSpPr>
            <p:nvPr/>
          </p:nvSpPr>
          <p:spPr bwMode="auto">
            <a:xfrm>
              <a:off x="3082" y="2842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send pkt0</a:t>
              </a:r>
            </a:p>
          </p:txBody>
        </p:sp>
        <p:sp>
          <p:nvSpPr>
            <p:cNvPr id="42040" name="Text Box 98"/>
            <p:cNvSpPr txBox="1">
              <a:spLocks noChangeArrowheads="1"/>
            </p:cNvSpPr>
            <p:nvPr/>
          </p:nvSpPr>
          <p:spPr bwMode="auto">
            <a:xfrm>
              <a:off x="3155" y="2703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/>
                <a:t>rcv ack1</a:t>
              </a:r>
            </a:p>
          </p:txBody>
        </p:sp>
        <p:grpSp>
          <p:nvGrpSpPr>
            <p:cNvPr id="57400" name="Group 148"/>
            <p:cNvGrpSpPr>
              <a:grpSpLocks/>
            </p:cNvGrpSpPr>
            <p:nvPr/>
          </p:nvGrpSpPr>
          <p:grpSpPr bwMode="auto">
            <a:xfrm>
              <a:off x="3843" y="2895"/>
              <a:ext cx="927" cy="247"/>
              <a:chOff x="3849" y="2883"/>
              <a:chExt cx="927" cy="247"/>
            </a:xfrm>
          </p:grpSpPr>
          <p:sp>
            <p:nvSpPr>
              <p:cNvPr id="42064" name="Line 105"/>
              <p:cNvSpPr>
                <a:spLocks noChangeShapeType="1"/>
              </p:cNvSpPr>
              <p:nvPr/>
            </p:nvSpPr>
            <p:spPr bwMode="auto">
              <a:xfrm>
                <a:off x="3849" y="2905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5" name="Text Box 106"/>
              <p:cNvSpPr txBox="1">
                <a:spLocks noChangeArrowheads="1"/>
              </p:cNvSpPr>
              <p:nvPr/>
            </p:nvSpPr>
            <p:spPr bwMode="auto">
              <a:xfrm>
                <a:off x="4334" y="2883"/>
                <a:ext cx="3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1" name="Group 150"/>
            <p:cNvGrpSpPr>
              <a:grpSpLocks/>
            </p:cNvGrpSpPr>
            <p:nvPr/>
          </p:nvGrpSpPr>
          <p:grpSpPr bwMode="auto">
            <a:xfrm>
              <a:off x="3873" y="2603"/>
              <a:ext cx="927" cy="261"/>
              <a:chOff x="2229" y="3431"/>
              <a:chExt cx="927" cy="261"/>
            </a:xfrm>
          </p:grpSpPr>
          <p:sp>
            <p:nvSpPr>
              <p:cNvPr id="42062" name="Line 108"/>
              <p:cNvSpPr>
                <a:spLocks noChangeShapeType="1"/>
              </p:cNvSpPr>
              <p:nvPr/>
            </p:nvSpPr>
            <p:spPr bwMode="auto">
              <a:xfrm flipH="1">
                <a:off x="2229" y="346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3" name="Text Box 109"/>
              <p:cNvSpPr txBox="1">
                <a:spLocks noChangeArrowheads="1"/>
              </p:cNvSpPr>
              <p:nvPr/>
            </p:nvSpPr>
            <p:spPr bwMode="auto">
              <a:xfrm>
                <a:off x="2283" y="3431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ack1</a:t>
                </a:r>
              </a:p>
            </p:txBody>
          </p:sp>
        </p:grpSp>
        <p:grpSp>
          <p:nvGrpSpPr>
            <p:cNvPr id="57402" name="Group 113"/>
            <p:cNvGrpSpPr>
              <a:grpSpLocks/>
            </p:cNvGrpSpPr>
            <p:nvPr/>
          </p:nvGrpSpPr>
          <p:grpSpPr bwMode="auto">
            <a:xfrm>
              <a:off x="3840" y="3110"/>
              <a:ext cx="927" cy="291"/>
              <a:chOff x="837" y="2540"/>
              <a:chExt cx="927" cy="291"/>
            </a:xfrm>
          </p:grpSpPr>
          <p:sp>
            <p:nvSpPr>
              <p:cNvPr id="42060" name="Line 114"/>
              <p:cNvSpPr>
                <a:spLocks noChangeShapeType="1"/>
              </p:cNvSpPr>
              <p:nvPr/>
            </p:nvSpPr>
            <p:spPr bwMode="auto">
              <a:xfrm flipH="1">
                <a:off x="837" y="2606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1" name="Text Box 115"/>
              <p:cNvSpPr txBox="1">
                <a:spLocks noChangeArrowheads="1"/>
              </p:cNvSpPr>
              <p:nvPr/>
            </p:nvSpPr>
            <p:spPr bwMode="auto">
              <a:xfrm>
                <a:off x="1086" y="2540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3" name="Group 137"/>
            <p:cNvGrpSpPr>
              <a:grpSpLocks/>
            </p:cNvGrpSpPr>
            <p:nvPr/>
          </p:nvGrpSpPr>
          <p:grpSpPr bwMode="auto">
            <a:xfrm>
              <a:off x="3121" y="2355"/>
              <a:ext cx="740" cy="375"/>
              <a:chOff x="2839" y="3285"/>
              <a:chExt cx="740" cy="375"/>
            </a:xfrm>
          </p:grpSpPr>
          <p:sp>
            <p:nvSpPr>
              <p:cNvPr id="42058" name="Text Box 134"/>
              <p:cNvSpPr txBox="1">
                <a:spLocks noChangeArrowheads="1"/>
              </p:cNvSpPr>
              <p:nvPr/>
            </p:nvSpPr>
            <p:spPr bwMode="auto">
              <a:xfrm>
                <a:off x="2839" y="3429"/>
                <a:ext cx="7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send pkt0</a:t>
                </a:r>
              </a:p>
            </p:txBody>
          </p:sp>
          <p:sp>
            <p:nvSpPr>
              <p:cNvPr id="42059" name="Text Box 135"/>
              <p:cNvSpPr txBox="1">
                <a:spLocks noChangeArrowheads="1"/>
              </p:cNvSpPr>
              <p:nvPr/>
            </p:nvSpPr>
            <p:spPr bwMode="auto">
              <a:xfrm>
                <a:off x="2916" y="3285"/>
                <a:ext cx="6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rcv ack1</a:t>
                </a:r>
              </a:p>
            </p:txBody>
          </p:sp>
        </p:grpSp>
        <p:grpSp>
          <p:nvGrpSpPr>
            <p:cNvPr id="57404" name="Group 138"/>
            <p:cNvGrpSpPr>
              <a:grpSpLocks/>
            </p:cNvGrpSpPr>
            <p:nvPr/>
          </p:nvGrpSpPr>
          <p:grpSpPr bwMode="auto">
            <a:xfrm>
              <a:off x="3817" y="2418"/>
              <a:ext cx="975" cy="359"/>
              <a:chOff x="850" y="1159"/>
              <a:chExt cx="927" cy="323"/>
            </a:xfrm>
          </p:grpSpPr>
          <p:sp>
            <p:nvSpPr>
              <p:cNvPr id="42056" name="Line 139"/>
              <p:cNvSpPr>
                <a:spLocks noChangeShapeType="1"/>
              </p:cNvSpPr>
              <p:nvPr/>
            </p:nvSpPr>
            <p:spPr bwMode="auto">
              <a:xfrm>
                <a:off x="850" y="125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7" name="Text Box 140"/>
              <p:cNvSpPr txBox="1">
                <a:spLocks noChangeArrowheads="1"/>
              </p:cNvSpPr>
              <p:nvPr/>
            </p:nvSpPr>
            <p:spPr bwMode="auto">
              <a:xfrm>
                <a:off x="1109" y="1159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57405" name="Group 142"/>
            <p:cNvGrpSpPr>
              <a:grpSpLocks/>
            </p:cNvGrpSpPr>
            <p:nvPr/>
          </p:nvGrpSpPr>
          <p:grpSpPr bwMode="auto">
            <a:xfrm>
              <a:off x="4782" y="2661"/>
              <a:ext cx="754" cy="354"/>
              <a:chOff x="4776" y="2967"/>
              <a:chExt cx="754" cy="354"/>
            </a:xfrm>
          </p:grpSpPr>
          <p:sp>
            <p:nvSpPr>
              <p:cNvPr id="42054" name="Text Box 143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rcv pkt0</a:t>
                </a:r>
              </a:p>
            </p:txBody>
          </p:sp>
          <p:sp>
            <p:nvSpPr>
              <p:cNvPr id="42055" name="Text Box 144"/>
              <p:cNvSpPr txBox="1">
                <a:spLocks noChangeArrowheads="1"/>
              </p:cNvSpPr>
              <p:nvPr/>
            </p:nvSpPr>
            <p:spPr bwMode="auto">
              <a:xfrm>
                <a:off x="4776" y="3090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send ack0</a:t>
                </a:r>
              </a:p>
            </p:txBody>
          </p:sp>
        </p:grpSp>
        <p:grpSp>
          <p:nvGrpSpPr>
            <p:cNvPr id="57406" name="Group 149"/>
            <p:cNvGrpSpPr>
              <a:grpSpLocks/>
            </p:cNvGrpSpPr>
            <p:nvPr/>
          </p:nvGrpSpPr>
          <p:grpSpPr bwMode="auto">
            <a:xfrm>
              <a:off x="3840" y="2756"/>
              <a:ext cx="927" cy="309"/>
              <a:chOff x="3792" y="2738"/>
              <a:chExt cx="927" cy="309"/>
            </a:xfrm>
          </p:grpSpPr>
          <p:sp>
            <p:nvSpPr>
              <p:cNvPr id="42052" name="Line 146"/>
              <p:cNvSpPr>
                <a:spLocks noChangeShapeType="1"/>
              </p:cNvSpPr>
              <p:nvPr/>
            </p:nvSpPr>
            <p:spPr bwMode="auto">
              <a:xfrm flipH="1">
                <a:off x="3792" y="2822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3" name="Text Box 147"/>
              <p:cNvSpPr txBox="1">
                <a:spLocks noChangeArrowheads="1"/>
              </p:cNvSpPr>
              <p:nvPr/>
            </p:nvSpPr>
            <p:spPr bwMode="auto">
              <a:xfrm>
                <a:off x="4089" y="2738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57407" name="Group 152"/>
            <p:cNvGrpSpPr>
              <a:grpSpLocks/>
            </p:cNvGrpSpPr>
            <p:nvPr/>
          </p:nvGrpSpPr>
          <p:grpSpPr bwMode="auto">
            <a:xfrm>
              <a:off x="4757" y="2967"/>
              <a:ext cx="988" cy="492"/>
              <a:chOff x="4757" y="2967"/>
              <a:chExt cx="988" cy="492"/>
            </a:xfrm>
          </p:grpSpPr>
          <p:sp>
            <p:nvSpPr>
              <p:cNvPr id="42049" name="Text Box 91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rcv pkt0</a:t>
                </a:r>
              </a:p>
            </p:txBody>
          </p:sp>
          <p:sp>
            <p:nvSpPr>
              <p:cNvPr id="42050" name="Text Box 94"/>
              <p:cNvSpPr txBox="1">
                <a:spLocks noChangeArrowheads="1"/>
              </p:cNvSpPr>
              <p:nvPr/>
            </p:nvSpPr>
            <p:spPr bwMode="auto">
              <a:xfrm>
                <a:off x="4782" y="3228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/>
                  <a:t>send ack0</a:t>
                </a:r>
              </a:p>
            </p:txBody>
          </p:sp>
          <p:sp>
            <p:nvSpPr>
              <p:cNvPr id="42051" name="Text Box 151"/>
              <p:cNvSpPr txBox="1">
                <a:spLocks noChangeArrowheads="1"/>
              </p:cNvSpPr>
              <p:nvPr/>
            </p:nvSpPr>
            <p:spPr bwMode="auto">
              <a:xfrm>
                <a:off x="4757" y="3128"/>
                <a:ext cx="9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/>
                  <a:t>(detect duplicate)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6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36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6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6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6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6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73" grpId="0"/>
      <p:bldP spid="369678" grpId="0"/>
      <p:bldP spid="369703" grpId="0"/>
      <p:bldP spid="369704" grpId="0"/>
      <p:bldP spid="369705" grpId="0"/>
      <p:bldP spid="369707" grpId="0"/>
      <p:bldP spid="369708" grpId="0"/>
      <p:bldP spid="369709" grpId="0"/>
      <p:bldP spid="369710" grpId="0"/>
      <p:bldP spid="369747" grpId="0"/>
      <p:bldP spid="369748" grpId="0"/>
      <p:bldP spid="369756" grpId="0"/>
      <p:bldP spid="369759" grpId="0"/>
      <p:bldP spid="3697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4F472398-FF88-46D1-92CF-65190F776B82}" type="slidenum">
              <a:rPr lang="en-US"/>
              <a:pPr/>
              <a:t>8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Performance of rdt3.0</a:t>
            </a:r>
            <a:endParaRPr lang="en-US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55738"/>
            <a:ext cx="8372475" cy="990600"/>
          </a:xfrm>
        </p:spPr>
        <p:txBody>
          <a:bodyPr/>
          <a:lstStyle/>
          <a:p>
            <a:r>
              <a:rPr lang="en-US" smtClean="0"/>
              <a:t>rdt3.0 is correct, but performance stinks</a:t>
            </a:r>
          </a:p>
          <a:p>
            <a:r>
              <a:rPr lang="en-US" smtClean="0"/>
              <a:t>e.g.: 1 Gbps link, 15 ms prop. delay, 8000 bit packet:</a:t>
            </a:r>
          </a:p>
          <a:p>
            <a:endParaRPr lang="en-US" smtClean="0"/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457200" y="3513138"/>
            <a:ext cx="8372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latin typeface="Gill Sans MT" pitchFamily="34" charset="0"/>
              </a:rPr>
              <a:t>U </a:t>
            </a:r>
            <a:r>
              <a:rPr lang="en-US" sz="2400" baseline="-25000">
                <a:latin typeface="Gill Sans MT" pitchFamily="34" charset="0"/>
              </a:rPr>
              <a:t>sender</a:t>
            </a:r>
            <a:r>
              <a:rPr lang="en-US" sz="2400">
                <a:latin typeface="Gill Sans MT" pitchFamily="34" charset="0"/>
              </a:rPr>
              <a:t>: </a:t>
            </a:r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utilization</a:t>
            </a:r>
            <a:r>
              <a:rPr lang="en-US" sz="2400">
                <a:latin typeface="Gill Sans MT" pitchFamily="34" charset="0"/>
              </a:rPr>
              <a:t> – fraction of time sender busy sending</a:t>
            </a:r>
          </a:p>
        </p:txBody>
      </p:sp>
      <p:graphicFrame>
        <p:nvGraphicFramePr>
          <p:cNvPr id="58374" name="Object 5"/>
          <p:cNvGraphicFramePr>
            <a:graphicFrameLocks noChangeAspect="1"/>
          </p:cNvGraphicFramePr>
          <p:nvPr/>
        </p:nvGraphicFramePr>
        <p:xfrm>
          <a:off x="1690688" y="3970338"/>
          <a:ext cx="67484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Picture" r:id="rId3" imgW="3581400" imgH="495300" progId="Word.Picture.8">
                  <p:embed/>
                </p:oleObj>
              </mc:Choice>
              <mc:Fallback>
                <p:oleObj name="Picture" r:id="rId3" imgW="3581400" imgH="4953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3970338"/>
                        <a:ext cx="674846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533400" y="4960938"/>
            <a:ext cx="8372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if RTT=30 msec, 1KB pkt every 30 msec: 33kB/sec thruput over 1 Gbps link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network protocol limits use of physical resources!</a:t>
            </a:r>
          </a:p>
        </p:txBody>
      </p:sp>
      <p:pic>
        <p:nvPicPr>
          <p:cNvPr id="58376" name="Picture 9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9125" y="100647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8377" name="Group 24"/>
          <p:cNvGrpSpPr>
            <a:grpSpLocks/>
          </p:cNvGrpSpPr>
          <p:nvPr/>
        </p:nvGrpSpPr>
        <p:grpSpPr bwMode="auto">
          <a:xfrm>
            <a:off x="1789113" y="2438400"/>
            <a:ext cx="5903912" cy="812800"/>
            <a:chOff x="137" y="1675"/>
            <a:chExt cx="3719" cy="512"/>
          </a:xfrm>
        </p:grpSpPr>
        <p:sp>
          <p:nvSpPr>
            <p:cNvPr id="43019" name="Text Box 10"/>
            <p:cNvSpPr txBox="1">
              <a:spLocks noChangeArrowheads="1"/>
            </p:cNvSpPr>
            <p:nvPr/>
          </p:nvSpPr>
          <p:spPr bwMode="auto">
            <a:xfrm>
              <a:off x="137" y="1795"/>
              <a:ext cx="7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i="1" smtClean="0">
                  <a:latin typeface="Arial" charset="0"/>
                </a:rPr>
                <a:t>D</a:t>
              </a:r>
              <a:r>
                <a:rPr lang="en-US" sz="2400" i="1" baseline="-25000" smtClean="0">
                  <a:latin typeface="Arial" charset="0"/>
                </a:rPr>
                <a:t>trans</a:t>
              </a:r>
              <a:r>
                <a:rPr lang="en-US" sz="2400" i="1" smtClean="0">
                  <a:latin typeface="Arial" charset="0"/>
                </a:rPr>
                <a:t> =</a:t>
              </a:r>
            </a:p>
          </p:txBody>
        </p:sp>
        <p:grpSp>
          <p:nvGrpSpPr>
            <p:cNvPr id="58379" name="Group 14"/>
            <p:cNvGrpSpPr>
              <a:grpSpLocks/>
            </p:cNvGrpSpPr>
            <p:nvPr/>
          </p:nvGrpSpPr>
          <p:grpSpPr bwMode="auto">
            <a:xfrm>
              <a:off x="827" y="1677"/>
              <a:ext cx="255" cy="496"/>
              <a:chOff x="155" y="2937"/>
              <a:chExt cx="255" cy="496"/>
            </a:xfrm>
          </p:grpSpPr>
          <p:sp>
            <p:nvSpPr>
              <p:cNvPr id="43029" name="Text Box 11"/>
              <p:cNvSpPr txBox="1">
                <a:spLocks noChangeArrowheads="1"/>
              </p:cNvSpPr>
              <p:nvPr/>
            </p:nvSpPr>
            <p:spPr bwMode="auto">
              <a:xfrm>
                <a:off x="176" y="2937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/>
                  <a:t>L</a:t>
                </a:r>
              </a:p>
            </p:txBody>
          </p:sp>
          <p:sp>
            <p:nvSpPr>
              <p:cNvPr id="43030" name="Text Box 12"/>
              <p:cNvSpPr txBox="1">
                <a:spLocks noChangeArrowheads="1"/>
              </p:cNvSpPr>
              <p:nvPr/>
            </p:nvSpPr>
            <p:spPr bwMode="auto">
              <a:xfrm>
                <a:off x="155" y="3145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43031" name="Line 13"/>
              <p:cNvSpPr>
                <a:spLocks noChangeShapeType="1"/>
              </p:cNvSpPr>
              <p:nvPr/>
            </p:nvSpPr>
            <p:spPr bwMode="auto">
              <a:xfrm>
                <a:off x="204" y="3192"/>
                <a:ext cx="1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58380" name="Group 19"/>
            <p:cNvGrpSpPr>
              <a:grpSpLocks/>
            </p:cNvGrpSpPr>
            <p:nvPr/>
          </p:nvGrpSpPr>
          <p:grpSpPr bwMode="auto">
            <a:xfrm>
              <a:off x="1233" y="1675"/>
              <a:ext cx="1225" cy="512"/>
              <a:chOff x="1401" y="1693"/>
              <a:chExt cx="1225" cy="512"/>
            </a:xfrm>
          </p:grpSpPr>
          <p:sp>
            <p:nvSpPr>
              <p:cNvPr id="43025" name="Text Box 6"/>
              <p:cNvSpPr txBox="1">
                <a:spLocks noChangeArrowheads="1"/>
              </p:cNvSpPr>
              <p:nvPr/>
            </p:nvSpPr>
            <p:spPr bwMode="auto">
              <a:xfrm>
                <a:off x="2085" y="1748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Comic Sans MS" pitchFamily="66" charset="0"/>
                  </a:rPr>
                  <a:t>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3026" name="Text Box 16"/>
              <p:cNvSpPr txBox="1">
                <a:spLocks noChangeArrowheads="1"/>
              </p:cNvSpPr>
              <p:nvPr/>
            </p:nvSpPr>
            <p:spPr bwMode="auto">
              <a:xfrm>
                <a:off x="1563" y="1693"/>
                <a:ext cx="8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>
                    <a:latin typeface="Arial" charset="0"/>
                  </a:rPr>
                  <a:t>8000 bits</a:t>
                </a:r>
              </a:p>
            </p:txBody>
          </p:sp>
          <p:sp>
            <p:nvSpPr>
              <p:cNvPr id="43027" name="Text Box 17"/>
              <p:cNvSpPr txBox="1">
                <a:spLocks noChangeArrowheads="1"/>
              </p:cNvSpPr>
              <p:nvPr/>
            </p:nvSpPr>
            <p:spPr bwMode="auto">
              <a:xfrm>
                <a:off x="1401" y="1917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/>
                  <a:t>10</a:t>
                </a:r>
                <a:r>
                  <a:rPr lang="en-US" sz="2400" i="1" baseline="30000" smtClean="0"/>
                  <a:t>9 </a:t>
                </a:r>
                <a:r>
                  <a:rPr lang="en-US" sz="2400" i="1" smtClean="0"/>
                  <a:t>bits/sec</a:t>
                </a:r>
              </a:p>
            </p:txBody>
          </p:sp>
          <p:sp>
            <p:nvSpPr>
              <p:cNvPr id="43028" name="Line 18"/>
              <p:cNvSpPr>
                <a:spLocks noChangeShapeType="1"/>
              </p:cNvSpPr>
              <p:nvPr/>
            </p:nvSpPr>
            <p:spPr bwMode="auto">
              <a:xfrm>
                <a:off x="1604" y="1950"/>
                <a:ext cx="9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3022" name="Text Box 20"/>
            <p:cNvSpPr txBox="1">
              <a:spLocks noChangeArrowheads="1"/>
            </p:cNvSpPr>
            <p:nvPr/>
          </p:nvSpPr>
          <p:spPr bwMode="auto">
            <a:xfrm>
              <a:off x="1093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</a:rPr>
                <a:t>=</a:t>
              </a:r>
            </a:p>
          </p:txBody>
        </p:sp>
        <p:sp>
          <p:nvSpPr>
            <p:cNvPr id="43023" name="Text Box 22"/>
            <p:cNvSpPr txBox="1">
              <a:spLocks noChangeArrowheads="1"/>
            </p:cNvSpPr>
            <p:nvPr/>
          </p:nvSpPr>
          <p:spPr bwMode="auto">
            <a:xfrm>
              <a:off x="2509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pitchFamily="34" charset="0"/>
                </a:rPr>
                <a:t>=</a:t>
              </a:r>
            </a:p>
          </p:txBody>
        </p:sp>
        <p:sp>
          <p:nvSpPr>
            <p:cNvPr id="43024" name="Text Box 23"/>
            <p:cNvSpPr txBox="1">
              <a:spLocks noChangeArrowheads="1"/>
            </p:cNvSpPr>
            <p:nvPr/>
          </p:nvSpPr>
          <p:spPr bwMode="auto">
            <a:xfrm>
              <a:off x="2715" y="1777"/>
              <a:ext cx="11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i="1" smtClean="0">
                  <a:latin typeface="Arial" charset="0"/>
                </a:rPr>
                <a:t>8 microsecs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D0E3B98-991B-44D3-AEC1-0EA71E9077BA}" type="slidenum">
              <a:rPr lang="en-US"/>
              <a:pPr/>
              <a:t>9</a:t>
            </a:fld>
            <a:endParaRPr lang="en-US"/>
          </a:p>
        </p:txBody>
      </p:sp>
      <p:pic>
        <p:nvPicPr>
          <p:cNvPr id="59395" name="Picture 3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960438"/>
            <a:ext cx="667226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3525"/>
            <a:ext cx="7772400" cy="1008063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rdt3.0: stop-and-wait operation</a:t>
            </a:r>
          </a:p>
        </p:txBody>
      </p:sp>
      <p:sp>
        <p:nvSpPr>
          <p:cNvPr id="59397" name="Line 3"/>
          <p:cNvSpPr>
            <a:spLocks noChangeShapeType="1"/>
          </p:cNvSpPr>
          <p:nvPr/>
        </p:nvSpPr>
        <p:spPr bwMode="auto">
          <a:xfrm>
            <a:off x="3557588" y="2001838"/>
            <a:ext cx="222726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233363" y="1797050"/>
            <a:ext cx="3232150" cy="352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first packet bit transmitted, t = 0</a:t>
            </a:r>
          </a:p>
        </p:txBody>
      </p:sp>
      <p:sp>
        <p:nvSpPr>
          <p:cNvPr id="59399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Line 6"/>
          <p:cNvSpPr>
            <a:spLocks noChangeShapeType="1"/>
          </p:cNvSpPr>
          <p:nvPr/>
        </p:nvSpPr>
        <p:spPr bwMode="auto">
          <a:xfrm>
            <a:off x="5773738" y="1795463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3017838" y="1446213"/>
            <a:ext cx="885825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sender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02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946150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receiver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>
            <a:off x="3570288" y="1997075"/>
            <a:ext cx="219075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>
            <a:off x="3575050" y="4108450"/>
            <a:ext cx="21923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Freeform 12"/>
          <p:cNvSpPr>
            <a:spLocks/>
          </p:cNvSpPr>
          <p:nvPr/>
        </p:nvSpPr>
        <p:spPr bwMode="auto">
          <a:xfrm>
            <a:off x="3552825" y="1995488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8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solidFill>
                  <a:srgbClr val="CC0000"/>
                </a:solidFill>
                <a:latin typeface="Arial" pitchFamily="34" charset="0"/>
              </a:rPr>
              <a:t>RTT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9411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Text Box 19"/>
          <p:cNvSpPr txBox="1">
            <a:spLocks noChangeArrowheads="1"/>
          </p:cNvSpPr>
          <p:nvPr/>
        </p:nvSpPr>
        <p:spPr bwMode="auto">
          <a:xfrm>
            <a:off x="0" y="2074863"/>
            <a:ext cx="346551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last packet bit transmitted, </a:t>
            </a:r>
            <a:r>
              <a:rPr lang="en-US">
                <a:solidFill>
                  <a:srgbClr val="CC0000"/>
                </a:solidFill>
                <a:latin typeface="Arial" pitchFamily="34" charset="0"/>
              </a:rPr>
              <a:t>t = L / R</a:t>
            </a:r>
            <a:endParaRPr lang="en-US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Text Box 21"/>
          <p:cNvSpPr txBox="1">
            <a:spLocks noChangeArrowheads="1"/>
          </p:cNvSpPr>
          <p:nvPr/>
        </p:nvSpPr>
        <p:spPr bwMode="auto">
          <a:xfrm>
            <a:off x="5842000" y="2733675"/>
            <a:ext cx="24257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first packet bit arrives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>
            <a:off x="5784850" y="3159125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5848350" y="2986088"/>
            <a:ext cx="3114675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last packet bit arrives, send ACK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825500" y="3768725"/>
            <a:ext cx="26860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ACK arrives, send next </a:t>
            </a:r>
          </a:p>
          <a:p>
            <a:pPr algn="r"/>
            <a:r>
              <a:rPr lang="en-US">
                <a:latin typeface="Arial" pitchFamily="34" charset="0"/>
              </a:rPr>
              <a:t>packet, </a:t>
            </a:r>
            <a:r>
              <a:rPr lang="en-US">
                <a:solidFill>
                  <a:srgbClr val="CC0000"/>
                </a:solidFill>
                <a:latin typeface="Arial" pitchFamily="34" charset="0"/>
              </a:rPr>
              <a:t>t = RTT + L / R</a:t>
            </a:r>
            <a:endParaRPr lang="en-US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59419" name="Freeform 25"/>
          <p:cNvSpPr>
            <a:spLocks/>
          </p:cNvSpPr>
          <p:nvPr/>
        </p:nvSpPr>
        <p:spPr bwMode="auto">
          <a:xfrm>
            <a:off x="3570288" y="4103688"/>
            <a:ext cx="1419225" cy="577850"/>
          </a:xfrm>
          <a:custGeom>
            <a:avLst/>
            <a:gdLst>
              <a:gd name="T0" fmla="*/ 0 w 1845"/>
              <a:gd name="T1" fmla="*/ 0 h 592"/>
              <a:gd name="T2" fmla="*/ 2147483647 w 1845"/>
              <a:gd name="T3" fmla="*/ 2147483647 h 592"/>
              <a:gd name="T4" fmla="*/ 2147483647 w 1845"/>
              <a:gd name="T5" fmla="*/ 2147483647 h 592"/>
              <a:gd name="T6" fmla="*/ 0 w 1845"/>
              <a:gd name="T7" fmla="*/ 21474836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9420" name="Group 26"/>
          <p:cNvGrpSpPr>
            <a:grpSpLocks/>
          </p:cNvGrpSpPr>
          <p:nvPr/>
        </p:nvGrpSpPr>
        <p:grpSpPr bwMode="auto">
          <a:xfrm>
            <a:off x="3563938" y="4095750"/>
            <a:ext cx="1281112" cy="534988"/>
            <a:chOff x="12315" y="13225"/>
            <a:chExt cx="2775" cy="913"/>
          </a:xfrm>
        </p:grpSpPr>
        <p:sp>
          <p:nvSpPr>
            <p:cNvPr id="59424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5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3563938" y="4337050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3887788" y="4460875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9423" name="Object 35"/>
          <p:cNvGraphicFramePr>
            <a:graphicFrameLocks noChangeAspect="1"/>
          </p:cNvGraphicFramePr>
          <p:nvPr/>
        </p:nvGraphicFramePr>
        <p:xfrm>
          <a:off x="1255713" y="4862513"/>
          <a:ext cx="67484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2" name="Picture" r:id="rId4" imgW="3581400" imgH="495300" progId="Word.Picture.8">
                  <p:embed/>
                </p:oleObj>
              </mc:Choice>
              <mc:Fallback>
                <p:oleObj name="Picture" r:id="rId4" imgW="3581400" imgH="495300" progId="Word.Picture.8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4862513"/>
                        <a:ext cx="674846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19043</TotalTime>
  <Words>2175</Words>
  <Application>Microsoft Office PowerPoint</Application>
  <PresentationFormat>On-screen Show (4:3)</PresentationFormat>
  <Paragraphs>539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Picture</vt:lpstr>
      <vt:lpstr>PowerPoint Presentation</vt:lpstr>
      <vt:lpstr>rdt2.2: a NAK-free protocol</vt:lpstr>
      <vt:lpstr>rdt2.2: sender, receiver fragments</vt:lpstr>
      <vt:lpstr>rdt3.0: channels with errors and loss</vt:lpstr>
      <vt:lpstr>rdt3.0 sender</vt:lpstr>
      <vt:lpstr>rdt3.0 in action</vt:lpstr>
      <vt:lpstr>rdt3.0 in action</vt:lpstr>
      <vt:lpstr>Performance of rdt3.0</vt:lpstr>
      <vt:lpstr>rdt3.0: stop-and-wait operation</vt:lpstr>
      <vt:lpstr>Pipelined protocols</vt:lpstr>
      <vt:lpstr>Pipelining: increased utilization</vt:lpstr>
      <vt:lpstr>Pipelined protocols: overview</vt:lpstr>
      <vt:lpstr>Go-Back-N: sender</vt:lpstr>
      <vt:lpstr>GBN: sender extended FSM</vt:lpstr>
      <vt:lpstr>GBN: receiver extended FSM</vt:lpstr>
      <vt:lpstr>GBN in action</vt:lpstr>
      <vt:lpstr>Selective repeat</vt:lpstr>
      <vt:lpstr>Selective repeat: sender, receiver windows</vt:lpstr>
      <vt:lpstr>Selective repeat</vt:lpstr>
      <vt:lpstr>Selective repeat in action</vt:lpstr>
      <vt:lpstr>Selective repeat: dilemma</vt:lpstr>
      <vt:lpstr>TCP packet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3</dc:title>
  <dc:creator>Jim Kurose &amp; Keith Ross</dc:creator>
  <cp:lastModifiedBy>Xiannong Meng</cp:lastModifiedBy>
  <cp:revision>308</cp:revision>
  <cp:lastPrinted>2000-04-27T09:23:27Z</cp:lastPrinted>
  <dcterms:created xsi:type="dcterms:W3CDTF">1999-10-08T19:08:27Z</dcterms:created>
  <dcterms:modified xsi:type="dcterms:W3CDTF">2016-02-11T17:51:21Z</dcterms:modified>
</cp:coreProperties>
</file>