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93" r:id="rId2"/>
    <p:sldId id="475" r:id="rId3"/>
    <p:sldId id="320" r:id="rId4"/>
    <p:sldId id="321" r:id="rId5"/>
    <p:sldId id="494" r:id="rId6"/>
    <p:sldId id="322" r:id="rId7"/>
    <p:sldId id="485" r:id="rId8"/>
    <p:sldId id="496" r:id="rId9"/>
    <p:sldId id="497" r:id="rId10"/>
    <p:sldId id="495" r:id="rId11"/>
    <p:sldId id="378" r:id="rId12"/>
    <p:sldId id="379" r:id="rId13"/>
    <p:sldId id="498" r:id="rId14"/>
    <p:sldId id="381" r:id="rId15"/>
    <p:sldId id="499" r:id="rId16"/>
    <p:sldId id="476" r:id="rId17"/>
    <p:sldId id="383" r:id="rId18"/>
    <p:sldId id="384" r:id="rId19"/>
    <p:sldId id="478" r:id="rId20"/>
    <p:sldId id="326" r:id="rId21"/>
    <p:sldId id="480" r:id="rId22"/>
    <p:sldId id="325" r:id="rId23"/>
    <p:sldId id="451" r:id="rId24"/>
    <p:sldId id="386" r:id="rId2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000099"/>
    <a:srgbClr val="CC0000"/>
    <a:srgbClr val="FF66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9DD49BAE-914B-42B9-8847-4E26175597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7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136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l" defTabSz="96602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7" tIns="48328" rIns="96657" bIns="48328" numCol="1" anchor="b" anchorCtr="0" compatLnSpc="1">
            <a:prstTxWarp prst="textNoShape">
              <a:avLst/>
            </a:prstTxWarp>
          </a:bodyPr>
          <a:lstStyle>
            <a:lvl1pPr algn="r" defTabSz="966027">
              <a:defRPr sz="1200">
                <a:latin typeface="Times New Roman" pitchFamily="18" charset="0"/>
              </a:defRPr>
            </a:lvl1pPr>
          </a:lstStyle>
          <a:p>
            <a:fld id="{FBAF71A2-3AB5-42A5-AB71-B531B8B843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579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96C3072-E951-4AB5-A381-3DAA6C47476F}" type="slidenum">
              <a:rPr lang="en-US"/>
              <a:pPr/>
              <a:t>20</a:t>
            </a:fld>
            <a:endParaRPr lang="en-US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0EBCC25A-6716-47F8-AD16-BF085B6A376A}" type="slidenum">
              <a:rPr lang="en-US"/>
              <a:pPr/>
              <a:t>21</a:t>
            </a:fld>
            <a:endParaRPr lang="en-US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7250E0EB-B2C9-4912-8A3C-3FA8C4C56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B6D3433-BE17-4D21-91D6-DE10C616B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5F0A151E-049B-4602-BB0D-0093502E0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E3B4723-C2F1-43C4-B497-471267DE8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8DB60AFC-18DE-466E-9999-9DA6E0EC93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F8597E6-861C-4EB3-98ED-EA7A0E48B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9ECE95EF-038B-40B0-A048-1B5EE7376B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C8FF3553-451C-41DB-8F72-92AC31A09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2F24255-196B-4FD7-A039-01DF4711F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E88DDA06-BC8D-4110-B439-E2A05FB43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3-</a:t>
            </a:r>
            <a:fld id="{A77096BF-D4E0-4029-AE6D-4DFBFDDCC6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Transport</a:t>
            </a:r>
            <a:r>
              <a:rPr lang="en-US" sz="1400"/>
              <a:t> </a:t>
            </a:r>
            <a:r>
              <a:rPr lang="en-US"/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3-</a:t>
            </a:r>
            <a:fld id="{A90B68DD-8407-4AF6-82B3-FBD21CD394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tools.ietf.org/html/rfc1122" TargetMode="External"/><Relationship Id="rId7" Type="http://schemas.openxmlformats.org/officeDocument/2006/relationships/hyperlink" Target="http://tools.ietf.org/search/rfc5681" TargetMode="External"/><Relationship Id="rId2" Type="http://schemas.openxmlformats.org/officeDocument/2006/relationships/hyperlink" Target="http://www.ietf.org/rfc/rfc793.tx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tools.ietf.org/search/rfc2581" TargetMode="External"/><Relationship Id="rId5" Type="http://schemas.openxmlformats.org/officeDocument/2006/relationships/hyperlink" Target="http://tools.ietf.org/html/rfc2018" TargetMode="External"/><Relationship Id="rId4" Type="http://schemas.openxmlformats.org/officeDocument/2006/relationships/hyperlink" Target="http://www.ietf.org/rfc/rfc1323.tx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</a:t>
            </a: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3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Transport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  <p:sp>
        <p:nvSpPr>
          <p:cNvPr id="12" name="Footer Placeholder 5"/>
          <p:cNvSpPr txBox="1">
            <a:spLocks/>
          </p:cNvSpPr>
          <p:nvPr/>
        </p:nvSpPr>
        <p:spPr bwMode="auto">
          <a:xfrm>
            <a:off x="5729288" y="6326714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Transport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Layer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13" name="Slide Number Placeholder 6"/>
          <p:cNvSpPr txBox="1">
            <a:spLocks/>
          </p:cNvSpPr>
          <p:nvPr/>
        </p:nvSpPr>
        <p:spPr bwMode="auto">
          <a:xfrm>
            <a:off x="8477250" y="638933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t>3-</a:t>
            </a:r>
            <a:fld id="{BA0608BD-3B12-4C95-859F-09DDD27EC2C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E5D9885-2B90-4266-8F62-43A50350F044}" type="slidenum">
              <a:rPr lang="en-US"/>
              <a:pPr/>
              <a:t>10</a:t>
            </a:fld>
            <a:endParaRPr lang="en-US"/>
          </a:p>
        </p:txBody>
      </p:sp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279775" y="4483100"/>
            <a:ext cx="2590800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>
            <a:off x="3294063" y="2714625"/>
            <a:ext cx="2586037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</a:t>
            </a:r>
            <a:r>
              <a:rPr lang="en-US" sz="4000">
                <a:ea typeface="ＭＳ Ｐゴシック" charset="0"/>
                <a:cs typeface="+mj-cs"/>
              </a:rPr>
              <a:t>ACK</a:t>
            </a:r>
            <a:r>
              <a:rPr lang="en-US">
                <a:ea typeface="ＭＳ Ｐゴシック" charset="0"/>
                <a:cs typeface="+mj-cs"/>
              </a:rPr>
              <a:t>s</a:t>
            </a: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2484438" y="2320925"/>
            <a:ext cx="80962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/>
              <a:t>User</a:t>
            </a:r>
          </a:p>
          <a:p>
            <a:pPr algn="r">
              <a:lnSpc>
                <a:spcPct val="90000"/>
              </a:lnSpc>
            </a:pPr>
            <a:r>
              <a:rPr lang="en-US"/>
              <a:t>types</a:t>
            </a:r>
          </a:p>
          <a:p>
            <a:pPr algn="r">
              <a:lnSpc>
                <a:spcPct val="90000"/>
              </a:lnSpc>
            </a:pPr>
            <a:r>
              <a:rPr lang="ja-JP" altLang="en-US"/>
              <a:t>‘</a:t>
            </a:r>
            <a:r>
              <a:rPr lang="en-US" altLang="ja-JP"/>
              <a:t>C</a:t>
            </a:r>
            <a:r>
              <a:rPr lang="ja-JP" altLang="en-US"/>
              <a:t>’</a:t>
            </a:r>
            <a:endParaRPr lang="en-US" sz="1000"/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2233613" y="3933825"/>
            <a:ext cx="108426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/>
              <a:t>host ACKs</a:t>
            </a:r>
          </a:p>
          <a:p>
            <a:pPr algn="r">
              <a:lnSpc>
                <a:spcPct val="90000"/>
              </a:lnSpc>
            </a:pPr>
            <a:r>
              <a:rPr lang="en-US"/>
              <a:t>receipt </a:t>
            </a:r>
          </a:p>
          <a:p>
            <a:pPr algn="r">
              <a:lnSpc>
                <a:spcPct val="90000"/>
              </a:lnSpc>
            </a:pPr>
            <a:r>
              <a:rPr lang="en-US"/>
              <a:t>of echoed</a:t>
            </a:r>
          </a:p>
          <a:p>
            <a:pPr algn="r">
              <a:lnSpc>
                <a:spcPct val="90000"/>
              </a:lnSpc>
            </a:pPr>
            <a:r>
              <a:rPr lang="ja-JP" altLang="en-US"/>
              <a:t>‘</a:t>
            </a:r>
            <a:r>
              <a:rPr lang="en-US" altLang="ja-JP"/>
              <a:t>C</a:t>
            </a:r>
            <a:r>
              <a:rPr lang="ja-JP" altLang="en-US"/>
              <a:t>’</a:t>
            </a:r>
            <a:endParaRPr lang="en-US" sz="1000"/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5894388" y="3055938"/>
            <a:ext cx="11382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host ACKs</a:t>
            </a:r>
          </a:p>
          <a:p>
            <a:pPr algn="l"/>
            <a:r>
              <a:rPr lang="en-US"/>
              <a:t>receipt of</a:t>
            </a:r>
          </a:p>
          <a:p>
            <a:pPr algn="l"/>
            <a:r>
              <a:rPr lang="ja-JP" altLang="en-US"/>
              <a:t>‘</a:t>
            </a:r>
            <a:r>
              <a:rPr lang="en-US" altLang="ja-JP"/>
              <a:t>C</a:t>
            </a:r>
            <a:r>
              <a:rPr lang="ja-JP" altLang="en-US"/>
              <a:t>’</a:t>
            </a:r>
            <a:r>
              <a:rPr lang="en-US" altLang="ja-JP"/>
              <a:t>, echoes</a:t>
            </a:r>
          </a:p>
          <a:p>
            <a:pPr algn="l"/>
            <a:r>
              <a:rPr lang="en-US"/>
              <a:t>back </a:t>
            </a:r>
            <a:r>
              <a:rPr lang="ja-JP" altLang="en-US"/>
              <a:t>‘</a:t>
            </a:r>
            <a:r>
              <a:rPr lang="en-US" altLang="ja-JP"/>
              <a:t>C</a:t>
            </a:r>
            <a:r>
              <a:rPr lang="ja-JP" altLang="en-US"/>
              <a:t>’</a:t>
            </a:r>
            <a:endParaRPr lang="en-US"/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H="1">
            <a:off x="3284538" y="3487738"/>
            <a:ext cx="2554287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3478213" y="5291138"/>
            <a:ext cx="2379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simple telnet scenario</a:t>
            </a:r>
            <a:endParaRPr lang="en-US" sz="1000">
              <a:solidFill>
                <a:srgbClr val="000099"/>
              </a:solidFill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468938" y="1430338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B</a:t>
            </a:r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2898775" y="1436688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A</a:t>
            </a:r>
          </a:p>
        </p:txBody>
      </p:sp>
      <p:sp>
        <p:nvSpPr>
          <p:cNvPr id="61455" name="Rectangle 18"/>
          <p:cNvSpPr>
            <a:spLocks noChangeArrowheads="1"/>
          </p:cNvSpPr>
          <p:nvPr/>
        </p:nvSpPr>
        <p:spPr bwMode="auto">
          <a:xfrm>
            <a:off x="4106863" y="2806700"/>
            <a:ext cx="814387" cy="379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Text Box 19"/>
          <p:cNvSpPr txBox="1">
            <a:spLocks noChangeArrowheads="1"/>
          </p:cNvSpPr>
          <p:nvPr/>
        </p:nvSpPr>
        <p:spPr bwMode="auto">
          <a:xfrm>
            <a:off x="3398838" y="2859088"/>
            <a:ext cx="242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Seq=42, ACK=79, data = </a:t>
            </a:r>
            <a:r>
              <a:rPr lang="ja-JP" altLang="en-US" sz="1400"/>
              <a:t>‘</a:t>
            </a:r>
            <a:r>
              <a:rPr lang="en-US" altLang="ja-JP" sz="1400"/>
              <a:t>C</a:t>
            </a:r>
            <a:r>
              <a:rPr lang="ja-JP" altLang="en-US" sz="1400"/>
              <a:t>’</a:t>
            </a:r>
            <a:endParaRPr lang="en-US" sz="1400"/>
          </a:p>
        </p:txBody>
      </p:sp>
      <p:sp>
        <p:nvSpPr>
          <p:cNvPr id="61457" name="Rectangle 20"/>
          <p:cNvSpPr>
            <a:spLocks noChangeArrowheads="1"/>
          </p:cNvSpPr>
          <p:nvPr/>
        </p:nvSpPr>
        <p:spPr bwMode="auto">
          <a:xfrm>
            <a:off x="4141788" y="3765550"/>
            <a:ext cx="823912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Text Box 21"/>
          <p:cNvSpPr txBox="1">
            <a:spLocks noChangeArrowheads="1"/>
          </p:cNvSpPr>
          <p:nvPr/>
        </p:nvSpPr>
        <p:spPr bwMode="auto">
          <a:xfrm>
            <a:off x="3402013" y="3754438"/>
            <a:ext cx="2417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Seq=79, ACK=43, data = </a:t>
            </a:r>
            <a:r>
              <a:rPr lang="ja-JP" altLang="en-US" sz="1400">
                <a:latin typeface="Arial" pitchFamily="34" charset="0"/>
              </a:rPr>
              <a:t>‘</a:t>
            </a:r>
            <a:r>
              <a:rPr lang="en-US" altLang="ja-JP" sz="1400">
                <a:latin typeface="Arial" pitchFamily="34" charset="0"/>
              </a:rPr>
              <a:t>C</a:t>
            </a:r>
            <a:r>
              <a:rPr lang="ja-JP" altLang="en-US" sz="1400">
                <a:latin typeface="Arial" pitchFamily="34" charset="0"/>
              </a:rPr>
              <a:t>’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61459" name="Rectangle 22"/>
          <p:cNvSpPr>
            <a:spLocks noChangeArrowheads="1"/>
          </p:cNvSpPr>
          <p:nvPr/>
        </p:nvSpPr>
        <p:spPr bwMode="auto">
          <a:xfrm>
            <a:off x="4208463" y="4613275"/>
            <a:ext cx="958850" cy="35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Text Box 23"/>
          <p:cNvSpPr txBox="1">
            <a:spLocks noChangeArrowheads="1"/>
          </p:cNvSpPr>
          <p:nvPr/>
        </p:nvSpPr>
        <p:spPr bwMode="auto">
          <a:xfrm>
            <a:off x="3887788" y="4627563"/>
            <a:ext cx="156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>
                <a:latin typeface="Arial" pitchFamily="34" charset="0"/>
              </a:rPr>
              <a:t>Seq=43, ACK=80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61461" name="Line 24"/>
          <p:cNvSpPr>
            <a:spLocks noChangeShapeType="1"/>
          </p:cNvSpPr>
          <p:nvPr/>
        </p:nvSpPr>
        <p:spPr bwMode="auto">
          <a:xfrm>
            <a:off x="3271838" y="2473325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1462" name="Line 25"/>
          <p:cNvSpPr>
            <a:spLocks noChangeShapeType="1"/>
          </p:cNvSpPr>
          <p:nvPr/>
        </p:nvSpPr>
        <p:spPr bwMode="auto">
          <a:xfrm>
            <a:off x="5934075" y="2525713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763838" y="1652588"/>
            <a:ext cx="755650" cy="782637"/>
            <a:chOff x="-44" y="1473"/>
            <a:chExt cx="981" cy="1105"/>
          </a:xfrm>
        </p:grpSpPr>
        <p:pic>
          <p:nvPicPr>
            <p:cNvPr id="76826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27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 flipH="1">
            <a:off x="5626100" y="1692275"/>
            <a:ext cx="788988" cy="862013"/>
            <a:chOff x="-44" y="1473"/>
            <a:chExt cx="981" cy="1105"/>
          </a:xfrm>
        </p:grpSpPr>
        <p:pic>
          <p:nvPicPr>
            <p:cNvPr id="76824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825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24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7AF63B3-0716-4F29-BEDD-BC4B5EC49769}" type="slidenum">
              <a:rPr lang="en-US"/>
              <a:pPr/>
              <a:t>11</a:t>
            </a:fld>
            <a:endParaRPr lang="en-US"/>
          </a:p>
        </p:txBody>
      </p:sp>
      <p:pic>
        <p:nvPicPr>
          <p:cNvPr id="77827" name="Picture 102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r>
              <a:rPr lang="en-US" smtClean="0"/>
              <a:t>TCP round trip time, timeout</a:t>
            </a:r>
            <a:endParaRPr lang="en-US" sz="4800" smtClean="0"/>
          </a:p>
        </p:txBody>
      </p:sp>
      <p:sp>
        <p:nvSpPr>
          <p:cNvPr id="6247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436688"/>
            <a:ext cx="37163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u="sng">
                <a:solidFill>
                  <a:srgbClr val="FF0000"/>
                </a:solidFill>
                <a:ea typeface="ＭＳ Ｐゴシック" charset="0"/>
                <a:cs typeface="+mn-cs"/>
              </a:rPr>
              <a:t>Q:</a:t>
            </a:r>
            <a:r>
              <a:rPr lang="en-US" sz="3200">
                <a:ea typeface="ＭＳ Ｐゴシック" charset="0"/>
                <a:cs typeface="+mn-cs"/>
              </a:rPr>
              <a:t> how to set TCP timeout value?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>
                <a:ea typeface="ＭＳ Ｐゴシック" charset="0"/>
                <a:cs typeface="+mn-cs"/>
              </a:rPr>
              <a:t>longer than RTT</a:t>
            </a:r>
          </a:p>
          <a:p>
            <a:pPr lvl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but RTT varies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i="1">
                <a:ea typeface="ＭＳ Ｐゴシック" charset="0"/>
                <a:cs typeface="+mn-cs"/>
              </a:rPr>
              <a:t>too short:</a:t>
            </a:r>
            <a:r>
              <a:rPr lang="en-US">
                <a:ea typeface="ＭＳ Ｐゴシック" charset="0"/>
                <a:cs typeface="+mn-cs"/>
              </a:rPr>
              <a:t> premature timeout, unnecessary retransmissions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i="1">
                <a:ea typeface="ＭＳ Ｐゴシック" charset="0"/>
                <a:cs typeface="+mn-cs"/>
              </a:rPr>
              <a:t>too long:</a:t>
            </a:r>
            <a:r>
              <a:rPr lang="en-US">
                <a:ea typeface="ＭＳ Ｐゴシック" charset="0"/>
                <a:cs typeface="+mn-cs"/>
              </a:rPr>
              <a:t> slow reaction to segment loss</a:t>
            </a:r>
          </a:p>
        </p:txBody>
      </p:sp>
      <p:sp>
        <p:nvSpPr>
          <p:cNvPr id="624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485900"/>
            <a:ext cx="4059237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smtClean="0">
                <a:solidFill>
                  <a:srgbClr val="FF0000"/>
                </a:solidFill>
              </a:rPr>
              <a:t>Q:</a:t>
            </a:r>
            <a:r>
              <a:rPr lang="en-US" smtClean="0"/>
              <a:t> how to estimate RTT?</a:t>
            </a:r>
          </a:p>
          <a:p>
            <a:r>
              <a:rPr lang="en-US" sz="2400" b="1" smtClean="0">
                <a:solidFill>
                  <a:srgbClr val="000099"/>
                </a:solidFill>
                <a:latin typeface="Courier New" pitchFamily="49" charset="0"/>
              </a:rPr>
              <a:t>SampleRTT</a:t>
            </a:r>
            <a:r>
              <a:rPr lang="en-US" sz="2400" smtClean="0">
                <a:solidFill>
                  <a:srgbClr val="000099"/>
                </a:solidFill>
              </a:rPr>
              <a:t>:</a:t>
            </a:r>
            <a:r>
              <a:rPr lang="en-US" sz="2400" smtClean="0"/>
              <a:t> measured time from segment transmission until ACK receipt</a:t>
            </a:r>
          </a:p>
          <a:p>
            <a:pPr lvl="1"/>
            <a:r>
              <a:rPr lang="en-US" smtClean="0"/>
              <a:t>ignore retransmissions</a:t>
            </a:r>
          </a:p>
          <a:p>
            <a:r>
              <a:rPr lang="en-US" sz="2400" b="1" smtClean="0">
                <a:latin typeface="Courier New" pitchFamily="49" charset="0"/>
              </a:rPr>
              <a:t>SampleRTT</a:t>
            </a:r>
            <a:r>
              <a:rPr lang="en-US" sz="2400" smtClean="0"/>
              <a:t> will vary, want estimated RTT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smoother</a:t>
            </a:r>
            <a:r>
              <a:rPr lang="ja-JP" altLang="en-US" sz="2400" smtClean="0"/>
              <a:t>”</a:t>
            </a:r>
            <a:endParaRPr lang="en-US" altLang="ja-JP" smtClean="0"/>
          </a:p>
          <a:p>
            <a:pPr lvl="1"/>
            <a:r>
              <a:rPr lang="en-US" smtClean="0"/>
              <a:t>average several </a:t>
            </a:r>
            <a:r>
              <a:rPr lang="en-US" i="1" smtClean="0"/>
              <a:t>recent</a:t>
            </a:r>
            <a:r>
              <a:rPr lang="en-US" smtClean="0"/>
              <a:t> measurements, not just current </a:t>
            </a:r>
            <a:r>
              <a:rPr lang="en-US" b="1" smtClean="0">
                <a:latin typeface="Courier New" pitchFamily="49" charset="0"/>
              </a:rPr>
              <a:t>SampleRTT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B7E1CC6-2564-4843-A925-8959CA7212C2}" type="slidenum">
              <a:rPr lang="en-US"/>
              <a:pPr/>
              <a:t>12</a:t>
            </a:fld>
            <a:endParaRPr lang="en-US"/>
          </a:p>
        </p:txBody>
      </p:sp>
      <p:grpSp>
        <p:nvGrpSpPr>
          <p:cNvPr id="78851" name="Group 14"/>
          <p:cNvGrpSpPr>
            <a:grpSpLocks/>
          </p:cNvGrpSpPr>
          <p:nvPr/>
        </p:nvGrpSpPr>
        <p:grpSpPr bwMode="auto">
          <a:xfrm>
            <a:off x="1708150" y="2565400"/>
            <a:ext cx="6272213" cy="4292600"/>
            <a:chOff x="782" y="1865"/>
            <a:chExt cx="3951" cy="2704"/>
          </a:xfrm>
        </p:grpSpPr>
        <p:pic>
          <p:nvPicPr>
            <p:cNvPr id="78866" name="Picture 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508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smtClean="0">
                <a:latin typeface="Courier New" charset="0"/>
              </a:rPr>
              <a:t>EstimatedRTT = (1- </a:t>
            </a:r>
            <a:r>
              <a:rPr lang="en-US" sz="2000" b="1" smtClean="0"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latin typeface="Courier New" charset="0"/>
              </a:rPr>
              <a:t>)*EstimatedRTT + </a:t>
            </a:r>
            <a:r>
              <a:rPr lang="en-US" sz="2000" b="1" smtClean="0"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latin typeface="Courier New" charset="0"/>
              </a:rPr>
              <a:t>*SampleRTT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163638" y="1836738"/>
            <a:ext cx="7067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exponential weighted moving average</a:t>
            </a:r>
          </a:p>
          <a:p>
            <a:pPr marL="342900" indent="-342900" algn="l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influence of past sample decreases exponentially fast</a:t>
            </a:r>
          </a:p>
          <a:p>
            <a:pPr marL="342900" indent="-342900" algn="l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400">
                <a:latin typeface="Gill Sans MT" charset="0"/>
                <a:ea typeface="ＭＳ Ｐゴシック" charset="0"/>
              </a:rPr>
              <a:t>typical value: </a:t>
            </a:r>
            <a:r>
              <a:rPr lang="en-US" sz="2400" b="1">
                <a:latin typeface="Courier New" charset="0"/>
                <a:ea typeface="ＭＳ Ｐゴシック" charset="0"/>
                <a:sym typeface="Symbol" charset="0"/>
              </a:rPr>
              <a:t> =</a:t>
            </a:r>
            <a:r>
              <a:rPr lang="en-US" sz="2400">
                <a:latin typeface="Gill Sans MT" charset="0"/>
                <a:ea typeface="ＭＳ Ｐゴシック" charset="0"/>
              </a:rPr>
              <a:t> 0.125</a:t>
            </a: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3497" name="Text Box 18"/>
          <p:cNvSpPr txBox="1">
            <a:spLocks noChangeArrowheads="1"/>
          </p:cNvSpPr>
          <p:nvPr/>
        </p:nvSpPr>
        <p:spPr bwMode="auto">
          <a:xfrm rot="10800000">
            <a:off x="1531938" y="3535363"/>
            <a:ext cx="428625" cy="1747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RTT (milliseconds)</a:t>
            </a:r>
          </a:p>
        </p:txBody>
      </p:sp>
      <p:sp>
        <p:nvSpPr>
          <p:cNvPr id="63498" name="Text Box 19"/>
          <p:cNvSpPr txBox="1">
            <a:spLocks noChangeArrowheads="1"/>
          </p:cNvSpPr>
          <p:nvPr/>
        </p:nvSpPr>
        <p:spPr bwMode="auto">
          <a:xfrm>
            <a:off x="2265363" y="3168650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al" charset="0"/>
              </a:rPr>
              <a:t>RTT:</a:t>
            </a:r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smtClean="0">
                <a:latin typeface="Arial" charset="0"/>
              </a:rPr>
              <a:t>gaia.cs.umass.edu</a:t>
            </a:r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smtClean="0">
                <a:latin typeface="Arial" charset="0"/>
              </a:rPr>
              <a:t>to</a:t>
            </a:r>
            <a:r>
              <a:rPr lang="en-US" sz="14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smtClean="0">
                <a:latin typeface="Arial" charset="0"/>
              </a:rPr>
              <a:t>fantasia.eurecom.fr</a:t>
            </a:r>
          </a:p>
        </p:txBody>
      </p:sp>
      <p:sp>
        <p:nvSpPr>
          <p:cNvPr id="63499" name="Text Box 20"/>
          <p:cNvSpPr txBox="1">
            <a:spLocks noChangeArrowheads="1"/>
          </p:cNvSpPr>
          <p:nvPr/>
        </p:nvSpPr>
        <p:spPr bwMode="auto">
          <a:xfrm>
            <a:off x="6221413" y="5230813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sampleRTT</a:t>
            </a:r>
          </a:p>
        </p:txBody>
      </p:sp>
      <p:sp>
        <p:nvSpPr>
          <p:cNvPr id="63500" name="Text Box 21"/>
          <p:cNvSpPr txBox="1">
            <a:spLocks noChangeArrowheads="1"/>
          </p:cNvSpPr>
          <p:nvPr/>
        </p:nvSpPr>
        <p:spPr bwMode="auto">
          <a:xfrm>
            <a:off x="6215063" y="5548313"/>
            <a:ext cx="143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EstimatedRTT</a:t>
            </a:r>
          </a:p>
        </p:txBody>
      </p:sp>
      <p:sp>
        <p:nvSpPr>
          <p:cNvPr id="63501" name="AutoShape 22"/>
          <p:cNvSpPr>
            <a:spLocks noChangeArrowheads="1"/>
          </p:cNvSpPr>
          <p:nvPr/>
        </p:nvSpPr>
        <p:spPr bwMode="auto">
          <a:xfrm>
            <a:off x="6005513" y="5343525"/>
            <a:ext cx="147637" cy="142875"/>
          </a:xfrm>
          <a:prstGeom prst="diamond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2" name="AutoShape 23"/>
          <p:cNvSpPr>
            <a:spLocks noChangeArrowheads="1"/>
          </p:cNvSpPr>
          <p:nvPr/>
        </p:nvSpPr>
        <p:spPr bwMode="auto">
          <a:xfrm rot="2776382">
            <a:off x="6011069" y="5633244"/>
            <a:ext cx="147637" cy="142875"/>
          </a:xfrm>
          <a:prstGeom prst="diamond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4041775" y="6386513"/>
            <a:ext cx="1512888" cy="336550"/>
            <a:chOff x="2343" y="3645"/>
            <a:chExt cx="953" cy="212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2592" y="3695"/>
              <a:ext cx="527" cy="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6" name="Text Box 17"/>
            <p:cNvSpPr txBox="1">
              <a:spLocks noChangeArrowheads="1"/>
            </p:cNvSpPr>
            <p:nvPr/>
          </p:nvSpPr>
          <p:spPr bwMode="auto">
            <a:xfrm>
              <a:off x="2343" y="3645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time (seconds)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34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3B7E1CC6-2564-4843-A925-8959CA7212C2}" type="slidenum">
              <a:rPr lang="en-US"/>
              <a:pPr/>
              <a:t>13</a:t>
            </a:fld>
            <a:endParaRPr lang="en-US"/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err="1" smtClean="0">
                <a:latin typeface="Courier New" charset="0"/>
              </a:rPr>
              <a:t>EstimatedRTT</a:t>
            </a:r>
            <a:r>
              <a:rPr lang="en-US" sz="2000" b="1" dirty="0" smtClean="0">
                <a:latin typeface="Courier New" charset="0"/>
              </a:rPr>
              <a:t> = (1- </a:t>
            </a:r>
            <a:r>
              <a:rPr lang="en-US" sz="2000" b="1" dirty="0" smtClean="0">
                <a:latin typeface="Courier New" charset="0"/>
                <a:sym typeface="Symbol" charset="0"/>
              </a:rPr>
              <a:t></a:t>
            </a:r>
            <a:r>
              <a:rPr lang="en-US" sz="2000" b="1" dirty="0" smtClean="0">
                <a:latin typeface="Courier New" charset="0"/>
              </a:rPr>
              <a:t>)*</a:t>
            </a:r>
            <a:r>
              <a:rPr lang="en-US" sz="2000" b="1" dirty="0" err="1" smtClean="0">
                <a:latin typeface="Courier New" charset="0"/>
              </a:rPr>
              <a:t>EstimatedRTT</a:t>
            </a:r>
            <a:r>
              <a:rPr lang="en-US" sz="2000" b="1" dirty="0" smtClean="0">
                <a:latin typeface="Courier New" charset="0"/>
              </a:rPr>
              <a:t> + </a:t>
            </a:r>
            <a:r>
              <a:rPr lang="en-US" sz="2000" b="1" dirty="0" smtClean="0">
                <a:latin typeface="Courier New" charset="0"/>
                <a:sym typeface="Symbol" charset="0"/>
              </a:rPr>
              <a:t></a:t>
            </a:r>
            <a:r>
              <a:rPr lang="en-US" sz="2000" b="1" dirty="0" smtClean="0">
                <a:latin typeface="Courier New" charset="0"/>
              </a:rPr>
              <a:t>*</a:t>
            </a:r>
            <a:r>
              <a:rPr lang="en-US" sz="2000" b="1" dirty="0" err="1" smtClean="0">
                <a:latin typeface="Courier New" charset="0"/>
              </a:rPr>
              <a:t>SampleRTT</a:t>
            </a:r>
            <a:endParaRPr lang="en-US" sz="2000" b="1" dirty="0" smtClean="0">
              <a:latin typeface="Courier New" charset="0"/>
            </a:endParaRP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ＭＳ Ｐゴシック" charset="0"/>
                <a:cs typeface="+mj-cs"/>
              </a:rPr>
              <a:t>TCP round trip time, </a:t>
            </a:r>
            <a:r>
              <a:rPr lang="en-US" sz="3600" dirty="0" smtClean="0">
                <a:ea typeface="ＭＳ Ｐゴシック" charset="0"/>
                <a:cs typeface="+mj-cs"/>
              </a:rPr>
              <a:t>timeout example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159726" y="2355986"/>
          <a:ext cx="717023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078"/>
                <a:gridCol w="2390078"/>
                <a:gridCol w="23900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Packet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Estimate RTT (ms)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RTT (ms)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14981" y="1806501"/>
            <a:ext cx="1853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charset="0"/>
                <a:sym typeface="Symbol" charset="0"/>
              </a:rPr>
              <a:t> = 0.125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45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E7BFF3D-3671-4853-BECB-D9996B7CA2FB}" type="slidenum">
              <a:rPr lang="en-US"/>
              <a:pPr/>
              <a:t>14</a:t>
            </a:fld>
            <a:endParaRPr lang="en-US"/>
          </a:p>
        </p:txBody>
      </p:sp>
      <p:sp>
        <p:nvSpPr>
          <p:cNvPr id="6451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595438"/>
            <a:ext cx="7918450" cy="149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99"/>
                </a:solidFill>
              </a:rPr>
              <a:t>timeout interval:</a:t>
            </a:r>
            <a:r>
              <a:rPr lang="en-US" sz="2400" b="1" smtClean="0">
                <a:latin typeface="Courier New" pitchFamily="49" charset="0"/>
              </a:rPr>
              <a:t> EstimatedRTT</a:t>
            </a:r>
            <a:r>
              <a:rPr lang="en-US" sz="2400" smtClean="0"/>
              <a:t> plus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safety margin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 lvl="1">
              <a:lnSpc>
                <a:spcPct val="90000"/>
              </a:lnSpc>
            </a:pPr>
            <a:r>
              <a:rPr lang="en-US" sz="2000" smtClean="0"/>
              <a:t>large variation in </a:t>
            </a:r>
            <a:r>
              <a:rPr lang="en-US" sz="2000" b="1" smtClean="0">
                <a:latin typeface="Courier New" pitchFamily="49" charset="0"/>
              </a:rPr>
              <a:t>EstimatedRTT -&gt;</a:t>
            </a:r>
            <a:r>
              <a:rPr lang="en-US" sz="2000" smtClean="0"/>
              <a:t> larger safety margin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sz="2400" smtClean="0"/>
              <a:t>estimate SampleRTT deviation from EstimatedRTT: 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2871788"/>
            <a:ext cx="697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b="1" smtClean="0">
                <a:latin typeface="Courier New" charset="0"/>
              </a:rPr>
              <a:t>DevRTT = (1-</a:t>
            </a:r>
            <a:r>
              <a:rPr lang="en-US" sz="2000" b="1" smtClean="0"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latin typeface="Courier New" charset="0"/>
              </a:rPr>
              <a:t>)*DevRTT +</a:t>
            </a:r>
          </a:p>
          <a:p>
            <a:pPr algn="l">
              <a:defRPr/>
            </a:pPr>
            <a:r>
              <a:rPr lang="en-US" sz="2000" b="1" smtClean="0">
                <a:latin typeface="Courier New" charset="0"/>
              </a:rPr>
              <a:t>             </a:t>
            </a:r>
            <a:r>
              <a:rPr lang="en-US" sz="2000" b="1" smtClean="0"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latin typeface="Courier New" charset="0"/>
              </a:rPr>
              <a:t>*|SampleRTT-EstimatedRTT|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3084513" y="35925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000" b="1" smtClean="0">
                <a:latin typeface="Courier New" charset="0"/>
              </a:rPr>
              <a:t>(typically, </a:t>
            </a:r>
            <a:r>
              <a:rPr lang="en-US" sz="2000" b="1" smtClean="0">
                <a:latin typeface="Courier New" charset="0"/>
                <a:sym typeface="Symbol" charset="0"/>
              </a:rPr>
              <a:t> = 0.25)</a:t>
            </a:r>
          </a:p>
        </p:txBody>
      </p:sp>
      <p:sp>
        <p:nvSpPr>
          <p:cNvPr id="64521" name="Rectangle 13"/>
          <p:cNvSpPr>
            <a:spLocks noChangeArrowheads="1"/>
          </p:cNvSpPr>
          <p:nvPr/>
        </p:nvSpPr>
        <p:spPr bwMode="auto">
          <a:xfrm>
            <a:off x="565150" y="4368800"/>
            <a:ext cx="79184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defRPr/>
            </a:pPr>
            <a:r>
              <a:rPr lang="en-US" sz="2400" b="1">
                <a:latin typeface="Courier New" charset="0"/>
                <a:ea typeface="ＭＳ Ｐゴシック" charset="0"/>
              </a:rPr>
              <a:t>TimeoutInterval = EstimatedRTT + 4*DevRTT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4010025" y="5122863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solidFill>
                  <a:srgbClr val="000099"/>
                </a:solidFill>
              </a:rPr>
              <a:t>estimated RTT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6442075" y="5141913"/>
            <a:ext cx="191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rgbClr val="000099"/>
                </a:solidFill>
              </a:rPr>
              <a:t>“</a:t>
            </a:r>
            <a:r>
              <a:rPr lang="en-US" altLang="ja-JP" sz="2000">
                <a:solidFill>
                  <a:srgbClr val="000099"/>
                </a:solidFill>
              </a:rPr>
              <a:t>safety margin</a:t>
            </a:r>
            <a:r>
              <a:rPr lang="ja-JP" altLang="en-US" sz="2000">
                <a:solidFill>
                  <a:srgbClr val="000099"/>
                </a:solidFill>
              </a:rPr>
              <a:t>”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64524" name="Line 17"/>
          <p:cNvSpPr>
            <a:spLocks noChangeShapeType="1"/>
          </p:cNvSpPr>
          <p:nvPr/>
        </p:nvSpPr>
        <p:spPr bwMode="auto">
          <a:xfrm flipV="1">
            <a:off x="4806950" y="476250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4525" name="Line 19"/>
          <p:cNvSpPr>
            <a:spLocks noChangeShapeType="1"/>
          </p:cNvSpPr>
          <p:nvPr/>
        </p:nvSpPr>
        <p:spPr bwMode="auto">
          <a:xfrm flipV="1">
            <a:off x="7378700" y="476885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9885" name="Picture 20" descr="alarm_clock_ring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1163" y="4773613"/>
            <a:ext cx="7524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45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2E7BFF3D-3671-4853-BECB-D9996B7CA2FB}" type="slidenum">
              <a:rPr lang="en-US"/>
              <a:pPr/>
              <a:t>15</a:t>
            </a:fld>
            <a:endParaRPr lang="en-US"/>
          </a:p>
        </p:txBody>
      </p:sp>
      <p:sp>
        <p:nvSpPr>
          <p:cNvPr id="6451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50179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ea typeface="ＭＳ Ｐゴシック" charset="0"/>
                <a:cs typeface="+mj-cs"/>
              </a:rPr>
              <a:t>TCP round trip time, </a:t>
            </a:r>
            <a:r>
              <a:rPr lang="en-US" sz="3600" dirty="0" smtClean="0">
                <a:ea typeface="ＭＳ Ｐゴシック" charset="0"/>
                <a:cs typeface="+mj-cs"/>
              </a:rPr>
              <a:t>timeout example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1500215"/>
            <a:ext cx="6975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2400" b="1" dirty="0" err="1" smtClean="0">
                <a:latin typeface="Courier New" charset="0"/>
              </a:rPr>
              <a:t>DevRTT</a:t>
            </a:r>
            <a:r>
              <a:rPr lang="en-US" sz="2400" b="1" dirty="0" smtClean="0">
                <a:latin typeface="Courier New" charset="0"/>
              </a:rPr>
              <a:t> = (1-</a:t>
            </a:r>
            <a:r>
              <a:rPr lang="en-US" sz="2400" b="1" dirty="0" smtClean="0">
                <a:latin typeface="Courier New" charset="0"/>
                <a:sym typeface="Symbol" charset="0"/>
              </a:rPr>
              <a:t>0.25</a:t>
            </a:r>
            <a:r>
              <a:rPr lang="en-US" sz="2400" b="1" dirty="0" smtClean="0">
                <a:latin typeface="Courier New" charset="0"/>
              </a:rPr>
              <a:t>)*5 +</a:t>
            </a:r>
          </a:p>
          <a:p>
            <a:pPr algn="l">
              <a:defRPr/>
            </a:pPr>
            <a:r>
              <a:rPr lang="en-US" sz="2400" b="1" dirty="0" smtClean="0">
                <a:latin typeface="Courier New" charset="0"/>
              </a:rPr>
              <a:t>             </a:t>
            </a:r>
            <a:r>
              <a:rPr lang="en-US" sz="2400" b="1" dirty="0" smtClean="0">
                <a:latin typeface="Courier New" charset="0"/>
                <a:sym typeface="Symbol" charset="0"/>
              </a:rPr>
              <a:t>0.25</a:t>
            </a:r>
            <a:r>
              <a:rPr lang="en-US" sz="2400" b="1" dirty="0" smtClean="0">
                <a:latin typeface="Courier New" charset="0"/>
              </a:rPr>
              <a:t>*|38-20| = 9 ms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565150" y="2696150"/>
            <a:ext cx="7918450" cy="1233488"/>
            <a:chOff x="565150" y="4368800"/>
            <a:chExt cx="7918450" cy="1233488"/>
          </a:xfrm>
        </p:grpSpPr>
        <p:sp>
          <p:nvSpPr>
            <p:cNvPr id="64521" name="Rectangle 13"/>
            <p:cNvSpPr>
              <a:spLocks noChangeArrowheads="1"/>
            </p:cNvSpPr>
            <p:nvPr/>
          </p:nvSpPr>
          <p:spPr bwMode="auto">
            <a:xfrm>
              <a:off x="565150" y="4368800"/>
              <a:ext cx="7918450" cy="692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l">
                <a:defRPr/>
              </a:pPr>
              <a:r>
                <a:rPr lang="en-US" sz="2400" b="1" dirty="0" err="1">
                  <a:latin typeface="Courier New" charset="0"/>
                  <a:ea typeface="ＭＳ Ｐゴシック" charset="0"/>
                </a:rPr>
                <a:t>TimeoutInterval</a:t>
              </a:r>
              <a:r>
                <a:rPr lang="en-US" sz="2400" b="1" dirty="0">
                  <a:latin typeface="Courier New" charset="0"/>
                  <a:ea typeface="ＭＳ Ｐゴシック" charset="0"/>
                </a:rPr>
                <a:t> = </a:t>
              </a:r>
              <a:r>
                <a:rPr lang="en-US" sz="2400" b="1" dirty="0" err="1">
                  <a:latin typeface="Courier New" charset="0"/>
                  <a:ea typeface="ＭＳ Ｐゴシック" charset="0"/>
                </a:rPr>
                <a:t>EstimatedRTT</a:t>
              </a:r>
              <a:r>
                <a:rPr lang="en-US" sz="2400" b="1" dirty="0">
                  <a:latin typeface="Courier New" charset="0"/>
                  <a:ea typeface="ＭＳ Ｐゴシック" charset="0"/>
                </a:rPr>
                <a:t> + 4*</a:t>
              </a:r>
              <a:r>
                <a:rPr lang="en-US" sz="2400" b="1" dirty="0" err="1">
                  <a:latin typeface="Courier New" charset="0"/>
                  <a:ea typeface="ＭＳ Ｐゴシック" charset="0"/>
                </a:rPr>
                <a:t>DevRTT</a:t>
              </a:r>
              <a:endParaRPr lang="en-US" sz="2400" b="1" dirty="0">
                <a:latin typeface="Courier New" charset="0"/>
                <a:ea typeface="ＭＳ Ｐゴシック" charset="0"/>
              </a:endParaRPr>
            </a:p>
          </p:txBody>
        </p:sp>
        <p:sp>
          <p:nvSpPr>
            <p:cNvPr id="64522" name="Text Box 14"/>
            <p:cNvSpPr txBox="1">
              <a:spLocks noChangeArrowheads="1"/>
            </p:cNvSpPr>
            <p:nvPr/>
          </p:nvSpPr>
          <p:spPr bwMode="auto">
            <a:xfrm>
              <a:off x="4010025" y="5122863"/>
              <a:ext cx="18113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estimated RTT</a:t>
              </a:r>
            </a:p>
          </p:txBody>
        </p:sp>
        <p:sp>
          <p:nvSpPr>
            <p:cNvPr id="64523" name="Text Box 16"/>
            <p:cNvSpPr txBox="1">
              <a:spLocks noChangeArrowheads="1"/>
            </p:cNvSpPr>
            <p:nvPr/>
          </p:nvSpPr>
          <p:spPr bwMode="auto">
            <a:xfrm>
              <a:off x="6442075" y="5141913"/>
              <a:ext cx="19177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2000">
                  <a:solidFill>
                    <a:srgbClr val="000099"/>
                  </a:solidFill>
                </a:rPr>
                <a:t>“</a:t>
              </a:r>
              <a:r>
                <a:rPr lang="en-US" altLang="ja-JP" sz="2000">
                  <a:solidFill>
                    <a:srgbClr val="000099"/>
                  </a:solidFill>
                </a:rPr>
                <a:t>safety margin</a:t>
              </a:r>
              <a:r>
                <a:rPr lang="ja-JP" altLang="en-US" sz="2000">
                  <a:solidFill>
                    <a:srgbClr val="000099"/>
                  </a:solidFill>
                </a:rPr>
                <a:t>”</a:t>
              </a:r>
              <a:endParaRPr lang="en-US" sz="2000">
                <a:solidFill>
                  <a:srgbClr val="000099"/>
                </a:solidFill>
              </a:endParaRPr>
            </a:p>
          </p:txBody>
        </p:sp>
        <p:sp>
          <p:nvSpPr>
            <p:cNvPr id="64524" name="Line 17"/>
            <p:cNvSpPr>
              <a:spLocks noChangeShapeType="1"/>
            </p:cNvSpPr>
            <p:nvPr/>
          </p:nvSpPr>
          <p:spPr bwMode="auto">
            <a:xfrm flipV="1">
              <a:off x="4806950" y="4762500"/>
              <a:ext cx="0" cy="446088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4525" name="Line 19"/>
            <p:cNvSpPr>
              <a:spLocks noChangeShapeType="1"/>
            </p:cNvSpPr>
            <p:nvPr/>
          </p:nvSpPr>
          <p:spPr bwMode="auto">
            <a:xfrm flipV="1">
              <a:off x="7378700" y="4768850"/>
              <a:ext cx="0" cy="446088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pic>
          <p:nvPicPr>
            <p:cNvPr id="79885" name="Picture 20" descr="alarm_clock_ringi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81163" y="4773613"/>
              <a:ext cx="752475" cy="828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1471199" y="4427039"/>
            <a:ext cx="5449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/>
              <a:t>In our example:</a:t>
            </a:r>
          </a:p>
          <a:p>
            <a:r>
              <a:rPr lang="en-US" sz="2400" dirty="0" err="1" smtClean="0"/>
              <a:t>TimeoutInterval</a:t>
            </a:r>
            <a:r>
              <a:rPr lang="en-US" sz="2400" dirty="0" smtClean="0"/>
              <a:t> = 20 + 4 * 9 = 56 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55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53DD822-DFAF-4EE4-9CA2-A4FA038843B4}" type="slidenum">
              <a:rPr lang="en-US"/>
              <a:pPr/>
              <a:t>16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655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80902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39813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65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5E848FD-A126-4B2A-825D-4DC30A145ED4}" type="slidenum">
              <a:rPr lang="en-US"/>
              <a:pPr/>
              <a:t>17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0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reliable data transfer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00188"/>
            <a:ext cx="4070350" cy="4648200"/>
          </a:xfrm>
        </p:spPr>
        <p:txBody>
          <a:bodyPr/>
          <a:lstStyle/>
          <a:p>
            <a:r>
              <a:rPr lang="en-US" smtClean="0"/>
              <a:t>TCP creates rdt service on top of IP</a:t>
            </a:r>
            <a:r>
              <a:rPr lang="ja-JP" altLang="en-US" smtClean="0"/>
              <a:t>’</a:t>
            </a:r>
            <a:r>
              <a:rPr lang="en-US" altLang="ja-JP" smtClean="0"/>
              <a:t>s unreliable service</a:t>
            </a:r>
          </a:p>
          <a:p>
            <a:pPr lvl="1"/>
            <a:r>
              <a:rPr lang="en-US" smtClean="0"/>
              <a:t>pipelined segments</a:t>
            </a:r>
          </a:p>
          <a:p>
            <a:pPr lvl="1"/>
            <a:r>
              <a:rPr lang="en-US" smtClean="0"/>
              <a:t>cumulative acks</a:t>
            </a:r>
          </a:p>
          <a:p>
            <a:pPr lvl="1"/>
            <a:r>
              <a:rPr lang="en-US" smtClean="0"/>
              <a:t>single retransmission timer</a:t>
            </a:r>
          </a:p>
          <a:p>
            <a:r>
              <a:rPr lang="en-US" smtClean="0"/>
              <a:t>retransmissions  triggered by:</a:t>
            </a:r>
          </a:p>
          <a:p>
            <a:pPr lvl="1"/>
            <a:r>
              <a:rPr lang="en-US" smtClean="0"/>
              <a:t>timeout events</a:t>
            </a:r>
          </a:p>
          <a:p>
            <a:pPr lvl="1"/>
            <a:r>
              <a:rPr lang="en-US" smtClean="0"/>
              <a:t>duplicate acks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2911475"/>
            <a:ext cx="3933825" cy="21193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let</a:t>
            </a:r>
            <a:r>
              <a:rPr lang="ja-JP" altLang="en-US" smtClean="0"/>
              <a:t>’</a:t>
            </a:r>
            <a:r>
              <a:rPr lang="en-US" altLang="ja-JP" smtClean="0"/>
              <a:t>s initially consider simplified TCP sender:</a:t>
            </a:r>
          </a:p>
          <a:p>
            <a:pPr lvl="1"/>
            <a:r>
              <a:rPr lang="en-US" smtClean="0"/>
              <a:t>ignore duplicate acks</a:t>
            </a:r>
          </a:p>
          <a:p>
            <a:pPr lvl="1"/>
            <a:r>
              <a:rPr lang="en-US" smtClean="0"/>
              <a:t>ignore flow control, congestion control</a:t>
            </a:r>
          </a:p>
        </p:txBody>
      </p:sp>
      <p:pic>
        <p:nvPicPr>
          <p:cNvPr id="81926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996950"/>
            <a:ext cx="59420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75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8A2AA986-3587-4E58-A033-662431EB38B0}" type="slidenum">
              <a:rPr lang="en-US"/>
              <a:pPr/>
              <a:t>18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events: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68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</a:rPr>
              <a:t>data rcvd from app:</a:t>
            </a:r>
          </a:p>
          <a:p>
            <a:r>
              <a:rPr lang="en-US" smtClean="0"/>
              <a:t>create segment with seq #</a:t>
            </a:r>
          </a:p>
          <a:p>
            <a:r>
              <a:rPr lang="en-US" smtClean="0"/>
              <a:t>seq # is byte-stream number of first data byte in  segment</a:t>
            </a:r>
          </a:p>
          <a:p>
            <a:r>
              <a:rPr lang="en-US" smtClean="0"/>
              <a:t>start timer if not already running </a:t>
            </a:r>
          </a:p>
          <a:p>
            <a:pPr lvl="1"/>
            <a:r>
              <a:rPr lang="en-US" smtClean="0"/>
              <a:t>think of timer as for oldest unacked segment</a:t>
            </a:r>
          </a:p>
          <a:p>
            <a:pPr lvl="1"/>
            <a:r>
              <a:rPr lang="en-US" smtClean="0"/>
              <a:t>expiration interval: </a:t>
            </a:r>
            <a:r>
              <a:rPr lang="en-US" sz="2000" b="1" smtClean="0">
                <a:latin typeface="Courier New" pitchFamily="49" charset="0"/>
              </a:rPr>
              <a:t>TimeOutInterval</a:t>
            </a:r>
            <a:r>
              <a:rPr lang="en-US" smtClean="0">
                <a:latin typeface="Courier New" pitchFamily="49" charset="0"/>
              </a:rPr>
              <a:t> </a:t>
            </a:r>
            <a:endParaRPr lang="en-US" smtClean="0"/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66813"/>
            <a:ext cx="3810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</a:rPr>
              <a:t>timeout:</a:t>
            </a:r>
          </a:p>
          <a:p>
            <a:r>
              <a:rPr lang="en-US" smtClean="0"/>
              <a:t>retransmit segment that caused timeout</a:t>
            </a:r>
          </a:p>
          <a:p>
            <a:r>
              <a:rPr lang="en-US" smtClean="0"/>
              <a:t>restart timer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i="1" smtClean="0">
                <a:solidFill>
                  <a:srgbClr val="CC0000"/>
                </a:solidFill>
              </a:rPr>
              <a:t>ack rcvd:</a:t>
            </a:r>
          </a:p>
          <a:p>
            <a:r>
              <a:rPr lang="en-US" smtClean="0"/>
              <a:t>if ack acknowledges previously unacked segments</a:t>
            </a:r>
          </a:p>
          <a:p>
            <a:pPr lvl="1"/>
            <a:r>
              <a:rPr lang="en-US" smtClean="0"/>
              <a:t>update what is known to be ACKed</a:t>
            </a:r>
          </a:p>
          <a:p>
            <a:pPr lvl="1"/>
            <a:r>
              <a:rPr lang="en-US" smtClean="0"/>
              <a:t>start timer if there are  still unacked segments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2950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808038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86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DD2A062-8F81-40F6-A290-7B6B155C3E8B}" type="slidenum">
              <a:rPr lang="en-US"/>
              <a:pPr/>
              <a:t>19</a:t>
            </a:fld>
            <a:endParaRPr lang="en-US"/>
          </a:p>
        </p:txBody>
      </p:sp>
      <p:pic>
        <p:nvPicPr>
          <p:cNvPr id="83971" name="Picture 29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898525"/>
            <a:ext cx="50276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Oval 7"/>
          <p:cNvSpPr>
            <a:spLocks noChangeArrowheads="1"/>
          </p:cNvSpPr>
          <p:nvPr/>
        </p:nvSpPr>
        <p:spPr bwMode="auto">
          <a:xfrm>
            <a:off x="2897188" y="2730500"/>
            <a:ext cx="1071562" cy="97155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2822575" y="2778125"/>
            <a:ext cx="1071563" cy="971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87325"/>
            <a:ext cx="7734300" cy="898525"/>
          </a:xfrm>
        </p:spPr>
        <p:txBody>
          <a:bodyPr/>
          <a:lstStyle/>
          <a:p>
            <a:r>
              <a:rPr lang="en-US" dirty="0" smtClean="0"/>
              <a:t>TCP sender </a:t>
            </a:r>
            <a:r>
              <a:rPr lang="en-US" sz="3200" dirty="0" smtClean="0"/>
              <a:t>(simplified Fig. 3.33, p. 243)</a:t>
            </a:r>
            <a:endParaRPr lang="en-US" dirty="0" smtClean="0"/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2979738" y="2781300"/>
            <a:ext cx="74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wait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for </a:t>
            </a:r>
          </a:p>
          <a:p>
            <a:pPr>
              <a:defRPr/>
            </a:pPr>
            <a:r>
              <a:rPr lang="en-US" sz="1800" smtClean="0">
                <a:latin typeface="Arial" charset="0"/>
              </a:rPr>
              <a:t>event</a:t>
            </a:r>
          </a:p>
        </p:txBody>
      </p:sp>
      <p:sp>
        <p:nvSpPr>
          <p:cNvPr id="68617" name="Line 8"/>
          <p:cNvSpPr>
            <a:spLocks noChangeShapeType="1"/>
          </p:cNvSpPr>
          <p:nvPr/>
        </p:nvSpPr>
        <p:spPr bwMode="auto">
          <a:xfrm>
            <a:off x="1855788" y="2247900"/>
            <a:ext cx="1071562" cy="688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314325" y="2874963"/>
            <a:ext cx="254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>
                <a:latin typeface="Arial" charset="0"/>
              </a:rPr>
              <a:t>NextSeqNum = InitialSeqNum</a:t>
            </a:r>
          </a:p>
          <a:p>
            <a:pPr algn="l">
              <a:defRPr/>
            </a:pPr>
            <a:r>
              <a:rPr lang="en-US" sz="1400" smtClean="0">
                <a:latin typeface="Arial" charset="0"/>
              </a:rPr>
              <a:t>SendBase = InitialSeqNum</a:t>
            </a: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417513" y="2889250"/>
            <a:ext cx="2179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1287463" y="2571750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Symbol" pitchFamily="18" charset="2"/>
              </a:rPr>
              <a:t>L</a:t>
            </a:r>
          </a:p>
        </p:txBody>
      </p:sp>
      <p:grpSp>
        <p:nvGrpSpPr>
          <p:cNvPr id="83980" name="Group 23"/>
          <p:cNvGrpSpPr>
            <a:grpSpLocks/>
          </p:cNvGrpSpPr>
          <p:nvPr/>
        </p:nvGrpSpPr>
        <p:grpSpPr bwMode="auto">
          <a:xfrm>
            <a:off x="4605338" y="1333500"/>
            <a:ext cx="4251325" cy="1928813"/>
            <a:chOff x="3003" y="1263"/>
            <a:chExt cx="2678" cy="1215"/>
          </a:xfrm>
        </p:grpSpPr>
        <p:sp>
          <p:nvSpPr>
            <p:cNvPr id="68633" name="Text Box 12"/>
            <p:cNvSpPr txBox="1">
              <a:spLocks noChangeArrowheads="1"/>
            </p:cNvSpPr>
            <p:nvPr/>
          </p:nvSpPr>
          <p:spPr bwMode="auto">
            <a:xfrm>
              <a:off x="3019" y="1456"/>
              <a:ext cx="2662" cy="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lnSpc>
                  <a:spcPct val="105000"/>
                </a:lnSpc>
              </a:pPr>
              <a:r>
                <a:rPr lang="en-US"/>
                <a:t>create segment, seq. #: NextSeqNum</a:t>
              </a:r>
            </a:p>
            <a:p>
              <a:pPr algn="l">
                <a:lnSpc>
                  <a:spcPct val="105000"/>
                </a:lnSpc>
              </a:pPr>
              <a:r>
                <a:rPr lang="en-US"/>
                <a:t>pass segment to IP (i.e., </a:t>
              </a:r>
              <a:r>
                <a:rPr lang="ja-JP" altLang="en-US"/>
                <a:t>“</a:t>
              </a:r>
              <a:r>
                <a:rPr lang="en-US" altLang="ja-JP"/>
                <a:t>send</a:t>
              </a:r>
              <a:r>
                <a:rPr lang="ja-JP" altLang="en-US"/>
                <a:t>”</a:t>
              </a:r>
              <a:r>
                <a:rPr lang="en-US" altLang="ja-JP"/>
                <a:t>)</a:t>
              </a:r>
            </a:p>
            <a:p>
              <a:pPr algn="l">
                <a:lnSpc>
                  <a:spcPct val="105000"/>
                </a:lnSpc>
              </a:pPr>
              <a:r>
                <a:rPr lang="en-US"/>
                <a:t>NextSeqNum = NextSeqNum + length(data) </a:t>
              </a:r>
            </a:p>
            <a:p>
              <a:pPr algn="l">
                <a:lnSpc>
                  <a:spcPct val="105000"/>
                </a:lnSpc>
              </a:pPr>
              <a:r>
                <a:rPr lang="en-US"/>
                <a:t>if (timer currently not running)</a:t>
              </a:r>
            </a:p>
            <a:p>
              <a:pPr algn="l">
                <a:lnSpc>
                  <a:spcPct val="105000"/>
                </a:lnSpc>
              </a:pPr>
              <a:r>
                <a:rPr lang="en-US"/>
                <a:t>    start timer</a:t>
              </a:r>
            </a:p>
            <a:p>
              <a:pPr algn="l"/>
              <a:r>
                <a:rPr lang="en-US"/>
                <a:t>                 </a:t>
              </a:r>
            </a:p>
          </p:txBody>
        </p:sp>
        <p:sp>
          <p:nvSpPr>
            <p:cNvPr id="68634" name="Text Box 13"/>
            <p:cNvSpPr txBox="1">
              <a:spLocks noChangeArrowheads="1"/>
            </p:cNvSpPr>
            <p:nvPr/>
          </p:nvSpPr>
          <p:spPr bwMode="auto">
            <a:xfrm>
              <a:off x="3003" y="1263"/>
              <a:ext cx="2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data received from application above</a:t>
              </a:r>
            </a:p>
          </p:txBody>
        </p:sp>
        <p:sp>
          <p:nvSpPr>
            <p:cNvPr id="68635" name="Line 15"/>
            <p:cNvSpPr>
              <a:spLocks noChangeShapeType="1"/>
            </p:cNvSpPr>
            <p:nvPr/>
          </p:nvSpPr>
          <p:spPr bwMode="auto">
            <a:xfrm>
              <a:off x="3081" y="1490"/>
              <a:ext cx="1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1" name="Group 20"/>
          <p:cNvGrpSpPr>
            <a:grpSpLocks/>
          </p:cNvGrpSpPr>
          <p:nvPr/>
        </p:nvGrpSpPr>
        <p:grpSpPr bwMode="auto">
          <a:xfrm>
            <a:off x="4805363" y="3406775"/>
            <a:ext cx="3298825" cy="1147763"/>
            <a:chOff x="1270" y="3518"/>
            <a:chExt cx="2078" cy="723"/>
          </a:xfrm>
        </p:grpSpPr>
        <p:sp>
          <p:nvSpPr>
            <p:cNvPr id="68630" name="Text Box 16"/>
            <p:cNvSpPr txBox="1">
              <a:spLocks noChangeArrowheads="1"/>
            </p:cNvSpPr>
            <p:nvPr/>
          </p:nvSpPr>
          <p:spPr bwMode="auto">
            <a:xfrm>
              <a:off x="1275" y="3721"/>
              <a:ext cx="207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l">
                <a:defRPr/>
              </a:pPr>
              <a:r>
                <a:rPr lang="en-US" smtClean="0"/>
                <a:t>retransmit not-yet-acked segment         	with smallest seq. #</a:t>
              </a:r>
            </a:p>
            <a:p>
              <a:pPr algn="l">
                <a:defRPr/>
              </a:pPr>
              <a:r>
                <a:rPr lang="en-US" smtClean="0"/>
                <a:t>start timer</a:t>
              </a:r>
            </a:p>
          </p:txBody>
        </p:sp>
        <p:sp>
          <p:nvSpPr>
            <p:cNvPr id="68631" name="Text Box 17"/>
            <p:cNvSpPr txBox="1">
              <a:spLocks noChangeArrowheads="1"/>
            </p:cNvSpPr>
            <p:nvPr/>
          </p:nvSpPr>
          <p:spPr bwMode="auto">
            <a:xfrm>
              <a:off x="1270" y="3518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timeout</a:t>
              </a:r>
            </a:p>
          </p:txBody>
        </p:sp>
        <p:sp>
          <p:nvSpPr>
            <p:cNvPr id="68632" name="Line 18"/>
            <p:cNvSpPr>
              <a:spLocks noChangeShapeType="1"/>
            </p:cNvSpPr>
            <p:nvPr/>
          </p:nvSpPr>
          <p:spPr bwMode="auto">
            <a:xfrm>
              <a:off x="1342" y="3741"/>
              <a:ext cx="1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2" name="Group 24"/>
          <p:cNvGrpSpPr>
            <a:grpSpLocks/>
          </p:cNvGrpSpPr>
          <p:nvPr/>
        </p:nvGrpSpPr>
        <p:grpSpPr bwMode="auto">
          <a:xfrm>
            <a:off x="952500" y="4513263"/>
            <a:ext cx="4703763" cy="2181225"/>
            <a:chOff x="678" y="2592"/>
            <a:chExt cx="2963" cy="1374"/>
          </a:xfrm>
        </p:grpSpPr>
        <p:sp>
          <p:nvSpPr>
            <p:cNvPr id="68627" name="Text Box 3"/>
            <p:cNvSpPr txBox="1">
              <a:spLocks noChangeArrowheads="1"/>
            </p:cNvSpPr>
            <p:nvPr/>
          </p:nvSpPr>
          <p:spPr bwMode="auto">
            <a:xfrm>
              <a:off x="678" y="2830"/>
              <a:ext cx="2963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dirty="0">
                  <a:latin typeface="Arial" pitchFamily="34" charset="0"/>
                </a:rPr>
                <a:t>if (y &gt; </a:t>
              </a:r>
              <a:r>
                <a:rPr lang="en-US" dirty="0" err="1">
                  <a:latin typeface="Arial" pitchFamily="34" charset="0"/>
                </a:rPr>
                <a:t>SendBase</a:t>
              </a:r>
              <a:r>
                <a:rPr lang="en-US" dirty="0">
                  <a:latin typeface="Arial" pitchFamily="34" charset="0"/>
                </a:rPr>
                <a:t>) { 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  </a:t>
              </a:r>
              <a:r>
                <a:rPr lang="en-US" dirty="0" err="1">
                  <a:latin typeface="Arial" pitchFamily="34" charset="0"/>
                </a:rPr>
                <a:t>SendBase</a:t>
              </a:r>
              <a:r>
                <a:rPr lang="en-US" dirty="0">
                  <a:latin typeface="Arial" pitchFamily="34" charset="0"/>
                </a:rPr>
                <a:t> = y 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  /* SendBase–1: last cumulatively </a:t>
              </a:r>
              <a:r>
                <a:rPr lang="en-US" dirty="0" err="1">
                  <a:latin typeface="Arial" pitchFamily="34" charset="0"/>
                </a:rPr>
                <a:t>ACKed</a:t>
              </a:r>
              <a:r>
                <a:rPr lang="en-US" dirty="0">
                  <a:latin typeface="Arial" pitchFamily="34" charset="0"/>
                </a:rPr>
                <a:t> byte */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  if (there are currently not-yet-</a:t>
              </a:r>
              <a:r>
                <a:rPr lang="en-US" dirty="0" err="1">
                  <a:latin typeface="Arial" pitchFamily="34" charset="0"/>
                </a:rPr>
                <a:t>acked</a:t>
              </a:r>
              <a:r>
                <a:rPr lang="en-US" dirty="0">
                  <a:latin typeface="Arial" pitchFamily="34" charset="0"/>
                </a:rPr>
                <a:t> segments)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       start timer</a:t>
              </a:r>
            </a:p>
            <a:p>
              <a:pPr algn="l"/>
              <a:r>
                <a:rPr lang="en-US" dirty="0">
                  <a:latin typeface="Arial" pitchFamily="34" charset="0"/>
                </a:rPr>
                <a:t>       else stop timer </a:t>
              </a:r>
            </a:p>
            <a:p>
              <a:pPr algn="l"/>
              <a:r>
                <a:rPr lang="en-US">
                  <a:latin typeface="Arial" pitchFamily="34" charset="0"/>
                </a:rPr>
                <a:t> </a:t>
              </a:r>
              <a:r>
                <a:rPr lang="en-US" smtClean="0">
                  <a:latin typeface="Arial" pitchFamily="34" charset="0"/>
                </a:rPr>
                <a:t>} 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68628" name="Text Box 21"/>
            <p:cNvSpPr txBox="1">
              <a:spLocks noChangeArrowheads="1"/>
            </p:cNvSpPr>
            <p:nvPr/>
          </p:nvSpPr>
          <p:spPr bwMode="auto">
            <a:xfrm>
              <a:off x="705" y="2592"/>
              <a:ext cx="22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ACK received, with ACK field value y </a:t>
              </a:r>
            </a:p>
          </p:txBody>
        </p:sp>
        <p:sp>
          <p:nvSpPr>
            <p:cNvPr id="68629" name="Line 22"/>
            <p:cNvSpPr>
              <a:spLocks noChangeShapeType="1"/>
            </p:cNvSpPr>
            <p:nvPr/>
          </p:nvSpPr>
          <p:spPr bwMode="auto">
            <a:xfrm>
              <a:off x="748" y="2815"/>
              <a:ext cx="20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3983" name="Freeform 26"/>
          <p:cNvSpPr>
            <a:spLocks/>
          </p:cNvSpPr>
          <p:nvPr/>
        </p:nvSpPr>
        <p:spPr bwMode="auto">
          <a:xfrm>
            <a:off x="3649663" y="1644650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4" name="Freeform 27"/>
          <p:cNvSpPr>
            <a:spLocks/>
          </p:cNvSpPr>
          <p:nvPr/>
        </p:nvSpPr>
        <p:spPr bwMode="auto">
          <a:xfrm rot="4468137">
            <a:off x="3972719" y="3117057"/>
            <a:ext cx="1254125" cy="1258887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3985" name="Freeform 28"/>
          <p:cNvSpPr>
            <a:spLocks/>
          </p:cNvSpPr>
          <p:nvPr/>
        </p:nvSpPr>
        <p:spPr bwMode="auto">
          <a:xfrm rot="10674503">
            <a:off x="1914525" y="3616325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/>
              <a:t>Transport</a:t>
            </a:r>
            <a:r>
              <a:rPr lang="en-US" sz="1400" dirty="0"/>
              <a:t> </a:t>
            </a:r>
            <a:r>
              <a:rPr lang="en-US" sz="1200" dirty="0"/>
              <a:t>Layer</a:t>
            </a:r>
          </a:p>
        </p:txBody>
      </p:sp>
      <p:sp>
        <p:nvSpPr>
          <p:cNvPr id="573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A0608BD-3B12-4C95-859F-09DDD27EC2CC}" type="slidenum">
              <a:rPr lang="en-US"/>
              <a:pPr/>
              <a:t>2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Chapter 3 outline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3.1 transport-layer services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3.2 multiplexing and demultiplexing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3.3 connectionless transport: UDP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3.4 principles of reliable data transfer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251325" cy="4648200"/>
          </a:xfrm>
        </p:spPr>
        <p:txBody>
          <a:bodyPr/>
          <a:lstStyle/>
          <a:p>
            <a:pPr marL="566738" indent="-566738"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3.5 connection-oriented transport: TCP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segment structure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reliable data transfer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flow control</a:t>
            </a:r>
          </a:p>
          <a:p>
            <a:pPr marL="912813"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connection management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3.6 principles of congestion control</a:t>
            </a:r>
          </a:p>
          <a:p>
            <a:pPr marL="566738" indent="-566738"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3.7 TCP congestion control</a:t>
            </a:r>
          </a:p>
        </p:txBody>
      </p:sp>
      <p:pic>
        <p:nvPicPr>
          <p:cNvPr id="72710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313" y="1017588"/>
            <a:ext cx="438785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96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1775DE18-796F-4D93-BEE6-457AAE6FC21D}" type="slidenum">
              <a:rPr lang="en-US"/>
              <a:pPr/>
              <a:t>20</a:t>
            </a:fld>
            <a:endParaRPr lang="en-US"/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r>
              <a:rPr lang="en-US" sz="4000" smtClean="0"/>
              <a:t>TCP: retransmission scenarios</a:t>
            </a:r>
            <a:endParaRPr lang="en-US" smtClean="0"/>
          </a:p>
        </p:txBody>
      </p:sp>
      <p:sp>
        <p:nvSpPr>
          <p:cNvPr id="69637" name="Text Box 105"/>
          <p:cNvSpPr txBox="1">
            <a:spLocks noChangeArrowheads="1"/>
          </p:cNvSpPr>
          <p:nvPr/>
        </p:nvSpPr>
        <p:spPr bwMode="auto">
          <a:xfrm>
            <a:off x="1282700" y="5946775"/>
            <a:ext cx="192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lost ACK scenario</a:t>
            </a:r>
            <a:endParaRPr lang="en-US" sz="1000"/>
          </a:p>
        </p:txBody>
      </p:sp>
      <p:sp>
        <p:nvSpPr>
          <p:cNvPr id="69638" name="Line 99"/>
          <p:cNvSpPr>
            <a:spLocks noChangeShapeType="1"/>
          </p:cNvSpPr>
          <p:nvPr/>
        </p:nvSpPr>
        <p:spPr bwMode="auto">
          <a:xfrm>
            <a:off x="1065213" y="4184650"/>
            <a:ext cx="2351087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39" name="Line 100"/>
          <p:cNvSpPr>
            <a:spLocks noChangeShapeType="1"/>
          </p:cNvSpPr>
          <p:nvPr/>
        </p:nvSpPr>
        <p:spPr bwMode="auto">
          <a:xfrm>
            <a:off x="1077913" y="241617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40" name="Line 104"/>
          <p:cNvSpPr>
            <a:spLocks noChangeShapeType="1"/>
          </p:cNvSpPr>
          <p:nvPr/>
        </p:nvSpPr>
        <p:spPr bwMode="auto">
          <a:xfrm flipH="1">
            <a:off x="2114550" y="3078163"/>
            <a:ext cx="1273175" cy="427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41" name="Text Box 107"/>
          <p:cNvSpPr txBox="1">
            <a:spLocks noChangeArrowheads="1"/>
          </p:cNvSpPr>
          <p:nvPr/>
        </p:nvSpPr>
        <p:spPr bwMode="auto">
          <a:xfrm>
            <a:off x="3016250" y="125730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B</a:t>
            </a:r>
          </a:p>
        </p:txBody>
      </p:sp>
      <p:sp>
        <p:nvSpPr>
          <p:cNvPr id="69642" name="Text Box 111"/>
          <p:cNvSpPr txBox="1">
            <a:spLocks noChangeArrowheads="1"/>
          </p:cNvSpPr>
          <p:nvPr/>
        </p:nvSpPr>
        <p:spPr bwMode="auto">
          <a:xfrm>
            <a:off x="682625" y="127476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A</a:t>
            </a:r>
          </a:p>
        </p:txBody>
      </p:sp>
      <p:sp>
        <p:nvSpPr>
          <p:cNvPr id="69643" name="Rectangle 112"/>
          <p:cNvSpPr>
            <a:spLocks noChangeArrowheads="1"/>
          </p:cNvSpPr>
          <p:nvPr/>
        </p:nvSpPr>
        <p:spPr bwMode="auto">
          <a:xfrm>
            <a:off x="1781175" y="249713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Text Box 113"/>
          <p:cNvSpPr txBox="1">
            <a:spLocks noChangeArrowheads="1"/>
          </p:cNvSpPr>
          <p:nvPr/>
        </p:nvSpPr>
        <p:spPr bwMode="auto">
          <a:xfrm>
            <a:off x="1222375" y="254952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Seq=92, 8 bytes of data</a:t>
            </a:r>
          </a:p>
        </p:txBody>
      </p:sp>
      <p:sp>
        <p:nvSpPr>
          <p:cNvPr id="69645" name="Rectangle 114"/>
          <p:cNvSpPr>
            <a:spLocks noChangeArrowheads="1"/>
          </p:cNvSpPr>
          <p:nvPr/>
        </p:nvSpPr>
        <p:spPr bwMode="auto">
          <a:xfrm>
            <a:off x="2349500" y="3163888"/>
            <a:ext cx="747713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Text Box 115"/>
          <p:cNvSpPr txBox="1">
            <a:spLocks noChangeArrowheads="1"/>
          </p:cNvSpPr>
          <p:nvPr/>
        </p:nvSpPr>
        <p:spPr bwMode="auto">
          <a:xfrm>
            <a:off x="2270125" y="311943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ACK=100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69647" name="Line 118"/>
          <p:cNvSpPr>
            <a:spLocks noChangeShapeType="1"/>
          </p:cNvSpPr>
          <p:nvPr/>
        </p:nvSpPr>
        <p:spPr bwMode="auto">
          <a:xfrm>
            <a:off x="1057275" y="217487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48" name="Line 119"/>
          <p:cNvSpPr>
            <a:spLocks noChangeShapeType="1"/>
          </p:cNvSpPr>
          <p:nvPr/>
        </p:nvSpPr>
        <p:spPr bwMode="auto">
          <a:xfrm>
            <a:off x="3484563" y="217011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49" name="Rectangle 122"/>
          <p:cNvSpPr>
            <a:spLocks noChangeArrowheads="1"/>
          </p:cNvSpPr>
          <p:nvPr/>
        </p:nvSpPr>
        <p:spPr bwMode="auto">
          <a:xfrm>
            <a:off x="1674813" y="4178300"/>
            <a:ext cx="989012" cy="430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Text Box 123"/>
          <p:cNvSpPr txBox="1">
            <a:spLocks noChangeArrowheads="1"/>
          </p:cNvSpPr>
          <p:nvPr/>
        </p:nvSpPr>
        <p:spPr bwMode="auto">
          <a:xfrm>
            <a:off x="1211263" y="4259263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Seq=92, 8 bytes of data</a:t>
            </a:r>
          </a:p>
        </p:txBody>
      </p:sp>
      <p:sp>
        <p:nvSpPr>
          <p:cNvPr id="69651" name="Text Box 124"/>
          <p:cNvSpPr txBox="1">
            <a:spLocks noChangeArrowheads="1"/>
          </p:cNvSpPr>
          <p:nvPr/>
        </p:nvSpPr>
        <p:spPr bwMode="auto">
          <a:xfrm>
            <a:off x="1903413" y="330993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9652" name="Text Box 126"/>
          <p:cNvSpPr txBox="1">
            <a:spLocks noChangeArrowheads="1"/>
          </p:cNvSpPr>
          <p:nvPr/>
        </p:nvSpPr>
        <p:spPr bwMode="auto">
          <a:xfrm rot="10800000">
            <a:off x="684213" y="296386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timeout</a:t>
            </a:r>
          </a:p>
        </p:txBody>
      </p:sp>
      <p:sp>
        <p:nvSpPr>
          <p:cNvPr id="69653" name="Line 127"/>
          <p:cNvSpPr>
            <a:spLocks noChangeShapeType="1"/>
          </p:cNvSpPr>
          <p:nvPr/>
        </p:nvSpPr>
        <p:spPr bwMode="auto">
          <a:xfrm flipH="1">
            <a:off x="1054100" y="4776788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54" name="Rectangle 128"/>
          <p:cNvSpPr>
            <a:spLocks noChangeArrowheads="1"/>
          </p:cNvSpPr>
          <p:nvPr/>
        </p:nvSpPr>
        <p:spPr bwMode="auto">
          <a:xfrm>
            <a:off x="1887538" y="50339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55" name="Text Box 129"/>
          <p:cNvSpPr txBox="1">
            <a:spLocks noChangeArrowheads="1"/>
          </p:cNvSpPr>
          <p:nvPr/>
        </p:nvSpPr>
        <p:spPr bwMode="auto">
          <a:xfrm>
            <a:off x="1808163" y="4989513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ACK=100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85015" name="Group 134"/>
          <p:cNvGrpSpPr>
            <a:grpSpLocks/>
          </p:cNvGrpSpPr>
          <p:nvPr/>
        </p:nvGrpSpPr>
        <p:grpSpPr bwMode="auto">
          <a:xfrm>
            <a:off x="825500" y="2420938"/>
            <a:ext cx="104775" cy="508000"/>
            <a:chOff x="3099" y="1749"/>
            <a:chExt cx="66" cy="320"/>
          </a:xfrm>
        </p:grpSpPr>
        <p:sp>
          <p:nvSpPr>
            <p:cNvPr id="69710" name="Line 132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11" name="Line 133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16" name="Group 135"/>
          <p:cNvGrpSpPr>
            <a:grpSpLocks/>
          </p:cNvGrpSpPr>
          <p:nvPr/>
        </p:nvGrpSpPr>
        <p:grpSpPr bwMode="auto">
          <a:xfrm rot="10800000">
            <a:off x="820738" y="3663950"/>
            <a:ext cx="104775" cy="508000"/>
            <a:chOff x="3099" y="1749"/>
            <a:chExt cx="66" cy="320"/>
          </a:xfrm>
        </p:grpSpPr>
        <p:sp>
          <p:nvSpPr>
            <p:cNvPr id="69708" name="Line 136"/>
            <p:cNvSpPr>
              <a:spLocks noChangeShapeType="1"/>
            </p:cNvSpPr>
            <p:nvPr/>
          </p:nvSpPr>
          <p:spPr bwMode="auto">
            <a:xfrm flipV="1">
              <a:off x="3130" y="1750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9" name="Line 137"/>
            <p:cNvSpPr>
              <a:spLocks noChangeShapeType="1"/>
            </p:cNvSpPr>
            <p:nvPr/>
          </p:nvSpPr>
          <p:spPr bwMode="auto">
            <a:xfrm>
              <a:off x="3100" y="1753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9658" name="Text Box 172"/>
          <p:cNvSpPr txBox="1">
            <a:spLocks noChangeArrowheads="1"/>
          </p:cNvSpPr>
          <p:nvPr/>
        </p:nvSpPr>
        <p:spPr bwMode="auto">
          <a:xfrm>
            <a:off x="5945188" y="5953125"/>
            <a:ext cx="2073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premature timeout</a:t>
            </a:r>
            <a:endParaRPr lang="en-US" sz="1000"/>
          </a:p>
        </p:txBody>
      </p:sp>
      <p:sp>
        <p:nvSpPr>
          <p:cNvPr id="69659" name="Line 173"/>
          <p:cNvSpPr>
            <a:spLocks noChangeShapeType="1"/>
          </p:cNvSpPr>
          <p:nvPr/>
        </p:nvSpPr>
        <p:spPr bwMode="auto">
          <a:xfrm>
            <a:off x="5781675" y="419100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60" name="Line 174"/>
          <p:cNvSpPr>
            <a:spLocks noChangeShapeType="1"/>
          </p:cNvSpPr>
          <p:nvPr/>
        </p:nvSpPr>
        <p:spPr bwMode="auto">
          <a:xfrm>
            <a:off x="5815013" y="242252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61" name="Line 175"/>
          <p:cNvSpPr>
            <a:spLocks noChangeShapeType="1"/>
          </p:cNvSpPr>
          <p:nvPr/>
        </p:nvSpPr>
        <p:spPr bwMode="auto">
          <a:xfrm flipH="1">
            <a:off x="5789613" y="3084513"/>
            <a:ext cx="2335212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62" name="Text Box 177"/>
          <p:cNvSpPr txBox="1">
            <a:spLocks noChangeArrowheads="1"/>
          </p:cNvSpPr>
          <p:nvPr/>
        </p:nvSpPr>
        <p:spPr bwMode="auto">
          <a:xfrm>
            <a:off x="7753350" y="126365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B</a:t>
            </a:r>
          </a:p>
        </p:txBody>
      </p:sp>
      <p:sp>
        <p:nvSpPr>
          <p:cNvPr id="69663" name="Text Box 181"/>
          <p:cNvSpPr txBox="1">
            <a:spLocks noChangeArrowheads="1"/>
          </p:cNvSpPr>
          <p:nvPr/>
        </p:nvSpPr>
        <p:spPr bwMode="auto">
          <a:xfrm>
            <a:off x="5419725" y="128111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A</a:t>
            </a:r>
          </a:p>
        </p:txBody>
      </p:sp>
      <p:sp>
        <p:nvSpPr>
          <p:cNvPr id="69664" name="Rectangle 182"/>
          <p:cNvSpPr>
            <a:spLocks noChangeArrowheads="1"/>
          </p:cNvSpPr>
          <p:nvPr/>
        </p:nvSpPr>
        <p:spPr bwMode="auto">
          <a:xfrm>
            <a:off x="6518275" y="250348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65" name="Text Box 183"/>
          <p:cNvSpPr txBox="1">
            <a:spLocks noChangeArrowheads="1"/>
          </p:cNvSpPr>
          <p:nvPr/>
        </p:nvSpPr>
        <p:spPr bwMode="auto">
          <a:xfrm>
            <a:off x="5959475" y="255587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Seq=92, 8 bytes of data</a:t>
            </a:r>
          </a:p>
        </p:txBody>
      </p:sp>
      <p:grpSp>
        <p:nvGrpSpPr>
          <p:cNvPr id="85025" name="Group 202"/>
          <p:cNvGrpSpPr>
            <a:grpSpLocks/>
          </p:cNvGrpSpPr>
          <p:nvPr/>
        </p:nvGrpSpPr>
        <p:grpSpPr bwMode="auto">
          <a:xfrm>
            <a:off x="6691313" y="3576638"/>
            <a:ext cx="949325" cy="304800"/>
            <a:chOff x="4215" y="2253"/>
            <a:chExt cx="598" cy="192"/>
          </a:xfrm>
        </p:grpSpPr>
        <p:sp>
          <p:nvSpPr>
            <p:cNvPr id="69706" name="Rectangle 184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7" name="Text Box 185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69667" name="Line 186"/>
          <p:cNvSpPr>
            <a:spLocks noChangeShapeType="1"/>
          </p:cNvSpPr>
          <p:nvPr/>
        </p:nvSpPr>
        <p:spPr bwMode="auto">
          <a:xfrm>
            <a:off x="5794375" y="218122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68" name="Line 187"/>
          <p:cNvSpPr>
            <a:spLocks noChangeShapeType="1"/>
          </p:cNvSpPr>
          <p:nvPr/>
        </p:nvSpPr>
        <p:spPr bwMode="auto">
          <a:xfrm>
            <a:off x="8199438" y="217646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69" name="Rectangle 188"/>
          <p:cNvSpPr>
            <a:spLocks noChangeArrowheads="1"/>
          </p:cNvSpPr>
          <p:nvPr/>
        </p:nvSpPr>
        <p:spPr bwMode="auto">
          <a:xfrm>
            <a:off x="6807200" y="4308475"/>
            <a:ext cx="1057275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0" name="Text Box 189"/>
          <p:cNvSpPr txBox="1">
            <a:spLocks noChangeArrowheads="1"/>
          </p:cNvSpPr>
          <p:nvPr/>
        </p:nvSpPr>
        <p:spPr bwMode="auto">
          <a:xfrm>
            <a:off x="6727825" y="4341813"/>
            <a:ext cx="1212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Seq=92,  8</a:t>
            </a:r>
          </a:p>
          <a:p>
            <a:pPr algn="l">
              <a:defRPr/>
            </a:pPr>
            <a:r>
              <a:rPr lang="en-US" sz="1400" smtClean="0"/>
              <a:t>bytes of data</a:t>
            </a:r>
          </a:p>
        </p:txBody>
      </p:sp>
      <p:sp>
        <p:nvSpPr>
          <p:cNvPr id="69671" name="Text Box 191"/>
          <p:cNvSpPr txBox="1">
            <a:spLocks noChangeArrowheads="1"/>
          </p:cNvSpPr>
          <p:nvPr/>
        </p:nvSpPr>
        <p:spPr bwMode="auto">
          <a:xfrm rot="10800000">
            <a:off x="5421313" y="297021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timeout</a:t>
            </a:r>
          </a:p>
        </p:txBody>
      </p:sp>
      <p:sp>
        <p:nvSpPr>
          <p:cNvPr id="69672" name="Line 192"/>
          <p:cNvSpPr>
            <a:spLocks noChangeShapeType="1"/>
          </p:cNvSpPr>
          <p:nvPr/>
        </p:nvSpPr>
        <p:spPr bwMode="auto">
          <a:xfrm flipH="1">
            <a:off x="5813425" y="4894263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9673" name="Rectangle 193"/>
          <p:cNvSpPr>
            <a:spLocks noChangeArrowheads="1"/>
          </p:cNvSpPr>
          <p:nvPr/>
        </p:nvSpPr>
        <p:spPr bwMode="auto">
          <a:xfrm>
            <a:off x="6646863" y="5151438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74" name="Text Box 194"/>
          <p:cNvSpPr txBox="1">
            <a:spLocks noChangeArrowheads="1"/>
          </p:cNvSpPr>
          <p:nvPr/>
        </p:nvSpPr>
        <p:spPr bwMode="auto">
          <a:xfrm>
            <a:off x="6567488" y="510698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ACK=120</a:t>
            </a:r>
            <a:endParaRPr lang="en-US" sz="1000">
              <a:latin typeface="Times New Roman" pitchFamily="18" charset="0"/>
            </a:endParaRPr>
          </a:p>
        </p:txBody>
      </p:sp>
      <p:grpSp>
        <p:nvGrpSpPr>
          <p:cNvPr id="85034" name="Group 195"/>
          <p:cNvGrpSpPr>
            <a:grpSpLocks/>
          </p:cNvGrpSpPr>
          <p:nvPr/>
        </p:nvGrpSpPr>
        <p:grpSpPr bwMode="auto">
          <a:xfrm>
            <a:off x="5562600" y="2427288"/>
            <a:ext cx="104775" cy="508000"/>
            <a:chOff x="3099" y="1749"/>
            <a:chExt cx="66" cy="320"/>
          </a:xfrm>
        </p:grpSpPr>
        <p:sp>
          <p:nvSpPr>
            <p:cNvPr id="69704" name="Line 196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5" name="Line 197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5" name="Group 198"/>
          <p:cNvGrpSpPr>
            <a:grpSpLocks/>
          </p:cNvGrpSpPr>
          <p:nvPr/>
        </p:nvGrpSpPr>
        <p:grpSpPr bwMode="auto">
          <a:xfrm rot="10800000">
            <a:off x="5557838" y="3670300"/>
            <a:ext cx="104775" cy="508000"/>
            <a:chOff x="3099" y="1749"/>
            <a:chExt cx="66" cy="320"/>
          </a:xfrm>
        </p:grpSpPr>
        <p:sp>
          <p:nvSpPr>
            <p:cNvPr id="69702" name="Line 199"/>
            <p:cNvSpPr>
              <a:spLocks noChangeShapeType="1"/>
            </p:cNvSpPr>
            <p:nvPr/>
          </p:nvSpPr>
          <p:spPr bwMode="auto">
            <a:xfrm flipV="1">
              <a:off x="3131" y="1750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3" name="Line 200"/>
            <p:cNvSpPr>
              <a:spLocks noChangeShapeType="1"/>
            </p:cNvSpPr>
            <p:nvPr/>
          </p:nvSpPr>
          <p:spPr bwMode="auto">
            <a:xfrm>
              <a:off x="3101" y="1753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6" name="Group 206"/>
          <p:cNvGrpSpPr>
            <a:grpSpLocks/>
          </p:cNvGrpSpPr>
          <p:nvPr/>
        </p:nvGrpSpPr>
        <p:grpSpPr bwMode="auto">
          <a:xfrm>
            <a:off x="5800725" y="2808288"/>
            <a:ext cx="2346325" cy="571500"/>
            <a:chOff x="3759" y="1622"/>
            <a:chExt cx="1478" cy="360"/>
          </a:xfrm>
        </p:grpSpPr>
        <p:sp>
          <p:nvSpPr>
            <p:cNvPr id="69699" name="Line 203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0" name="Rectangle 204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01" name="Text Box 205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Seq=100, 20 bytes of data</a:t>
              </a:r>
            </a:p>
          </p:txBody>
        </p:sp>
      </p:grpSp>
      <p:sp>
        <p:nvSpPr>
          <p:cNvPr id="69678" name="Line 207"/>
          <p:cNvSpPr>
            <a:spLocks noChangeShapeType="1"/>
          </p:cNvSpPr>
          <p:nvPr/>
        </p:nvSpPr>
        <p:spPr bwMode="auto">
          <a:xfrm flipH="1">
            <a:off x="5794375" y="3440113"/>
            <a:ext cx="2335213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85038" name="Group 208"/>
          <p:cNvGrpSpPr>
            <a:grpSpLocks/>
          </p:cNvGrpSpPr>
          <p:nvPr/>
        </p:nvGrpSpPr>
        <p:grpSpPr bwMode="auto">
          <a:xfrm>
            <a:off x="6931025" y="3852863"/>
            <a:ext cx="949325" cy="304800"/>
            <a:chOff x="4215" y="2253"/>
            <a:chExt cx="598" cy="192"/>
          </a:xfrm>
        </p:grpSpPr>
        <p:sp>
          <p:nvSpPr>
            <p:cNvPr id="69697" name="Rectangle 20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98" name="Text Box 21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ACK=120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69680" name="Text Box 211"/>
          <p:cNvSpPr txBox="1">
            <a:spLocks noChangeArrowheads="1"/>
          </p:cNvSpPr>
          <p:nvPr/>
        </p:nvSpPr>
        <p:spPr bwMode="auto">
          <a:xfrm>
            <a:off x="4427538" y="4495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SendBase=100</a:t>
            </a:r>
          </a:p>
        </p:txBody>
      </p:sp>
      <p:sp>
        <p:nvSpPr>
          <p:cNvPr id="69681" name="Text Box 212"/>
          <p:cNvSpPr txBox="1">
            <a:spLocks noChangeArrowheads="1"/>
          </p:cNvSpPr>
          <p:nvPr/>
        </p:nvSpPr>
        <p:spPr bwMode="auto">
          <a:xfrm>
            <a:off x="4446588" y="4837113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SendBase=120</a:t>
            </a:r>
          </a:p>
        </p:txBody>
      </p:sp>
      <p:sp>
        <p:nvSpPr>
          <p:cNvPr id="69682" name="Text Box 213"/>
          <p:cNvSpPr txBox="1">
            <a:spLocks noChangeArrowheads="1"/>
          </p:cNvSpPr>
          <p:nvPr/>
        </p:nvSpPr>
        <p:spPr bwMode="auto">
          <a:xfrm>
            <a:off x="4465638" y="5511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SendBase=120</a:t>
            </a:r>
          </a:p>
        </p:txBody>
      </p:sp>
      <p:sp>
        <p:nvSpPr>
          <p:cNvPr id="69683" name="Text Box 214"/>
          <p:cNvSpPr txBox="1">
            <a:spLocks noChangeArrowheads="1"/>
          </p:cNvSpPr>
          <p:nvPr/>
        </p:nvSpPr>
        <p:spPr bwMode="auto">
          <a:xfrm>
            <a:off x="4492625" y="2266950"/>
            <a:ext cx="126682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SendBase=92</a:t>
            </a:r>
          </a:p>
        </p:txBody>
      </p:sp>
      <p:pic>
        <p:nvPicPr>
          <p:cNvPr id="85043" name="Picture 218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5044" name="Group 219"/>
          <p:cNvGrpSpPr>
            <a:grpSpLocks/>
          </p:cNvGrpSpPr>
          <p:nvPr/>
        </p:nvGrpSpPr>
        <p:grpSpPr bwMode="auto">
          <a:xfrm>
            <a:off x="5372100" y="1543050"/>
            <a:ext cx="630238" cy="533400"/>
            <a:chOff x="-44" y="1473"/>
            <a:chExt cx="981" cy="1105"/>
          </a:xfrm>
        </p:grpSpPr>
        <p:pic>
          <p:nvPicPr>
            <p:cNvPr id="85054" name="Picture 220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55" name="Freeform 2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5045" name="Group 225"/>
          <p:cNvGrpSpPr>
            <a:grpSpLocks/>
          </p:cNvGrpSpPr>
          <p:nvPr/>
        </p:nvGrpSpPr>
        <p:grpSpPr bwMode="auto">
          <a:xfrm flipH="1">
            <a:off x="7939088" y="1549400"/>
            <a:ext cx="631825" cy="622300"/>
            <a:chOff x="-44" y="1473"/>
            <a:chExt cx="981" cy="1105"/>
          </a:xfrm>
        </p:grpSpPr>
        <p:pic>
          <p:nvPicPr>
            <p:cNvPr id="85052" name="Picture 226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53" name="Freeform 2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5046" name="Group 228"/>
          <p:cNvGrpSpPr>
            <a:grpSpLocks/>
          </p:cNvGrpSpPr>
          <p:nvPr/>
        </p:nvGrpSpPr>
        <p:grpSpPr bwMode="auto">
          <a:xfrm>
            <a:off x="647700" y="1547813"/>
            <a:ext cx="630238" cy="533400"/>
            <a:chOff x="-44" y="1473"/>
            <a:chExt cx="981" cy="1105"/>
          </a:xfrm>
        </p:grpSpPr>
        <p:pic>
          <p:nvPicPr>
            <p:cNvPr id="85050" name="Picture 229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51" name="Freeform 2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5047" name="Group 231"/>
          <p:cNvGrpSpPr>
            <a:grpSpLocks/>
          </p:cNvGrpSpPr>
          <p:nvPr/>
        </p:nvGrpSpPr>
        <p:grpSpPr bwMode="auto">
          <a:xfrm flipH="1">
            <a:off x="3225800" y="1531938"/>
            <a:ext cx="709613" cy="600075"/>
            <a:chOff x="-44" y="1473"/>
            <a:chExt cx="981" cy="1105"/>
          </a:xfrm>
        </p:grpSpPr>
        <p:pic>
          <p:nvPicPr>
            <p:cNvPr id="85048" name="Picture 232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5049" name="Freeform 23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06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7EE81D86-2E4D-486C-A1D8-9FE3F7FC8DA3}" type="slidenum">
              <a:rPr lang="en-US"/>
              <a:pPr/>
              <a:t>21</a:t>
            </a:fld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r>
              <a:rPr lang="en-US" sz="4000" smtClean="0"/>
              <a:t>TCP: retransmission scenarios</a:t>
            </a:r>
            <a:endParaRPr lang="en-US" smtClean="0"/>
          </a:p>
        </p:txBody>
      </p:sp>
      <p:sp>
        <p:nvSpPr>
          <p:cNvPr id="70661" name="Text Box 22"/>
          <p:cNvSpPr txBox="1">
            <a:spLocks noChangeArrowheads="1"/>
          </p:cNvSpPr>
          <p:nvPr/>
        </p:nvSpPr>
        <p:spPr bwMode="auto">
          <a:xfrm>
            <a:off x="1958975" y="34686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0662" name="Text Box 34"/>
          <p:cNvSpPr txBox="1">
            <a:spLocks noChangeArrowheads="1"/>
          </p:cNvSpPr>
          <p:nvPr/>
        </p:nvSpPr>
        <p:spPr bwMode="auto">
          <a:xfrm>
            <a:off x="1639888" y="5975350"/>
            <a:ext cx="175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cumulative ACK</a:t>
            </a:r>
            <a:endParaRPr lang="en-US" sz="1000"/>
          </a:p>
        </p:txBody>
      </p:sp>
      <p:sp>
        <p:nvSpPr>
          <p:cNvPr id="70663" name="Line 35"/>
          <p:cNvSpPr>
            <a:spLocks noChangeShapeType="1"/>
          </p:cNvSpPr>
          <p:nvPr/>
        </p:nvSpPr>
        <p:spPr bwMode="auto">
          <a:xfrm>
            <a:off x="1368425" y="454025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4" name="Line 36"/>
          <p:cNvSpPr>
            <a:spLocks noChangeShapeType="1"/>
          </p:cNvSpPr>
          <p:nvPr/>
        </p:nvSpPr>
        <p:spPr bwMode="auto">
          <a:xfrm>
            <a:off x="1344613" y="2444750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5" name="Line 37"/>
          <p:cNvSpPr>
            <a:spLocks noChangeShapeType="1"/>
          </p:cNvSpPr>
          <p:nvPr/>
        </p:nvSpPr>
        <p:spPr bwMode="auto">
          <a:xfrm flipH="1">
            <a:off x="2222500" y="3106738"/>
            <a:ext cx="1431925" cy="573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66" name="Text Box 39"/>
          <p:cNvSpPr txBox="1">
            <a:spLocks noChangeArrowheads="1"/>
          </p:cNvSpPr>
          <p:nvPr/>
        </p:nvSpPr>
        <p:spPr bwMode="auto">
          <a:xfrm>
            <a:off x="3270250" y="1273175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B</a:t>
            </a:r>
          </a:p>
        </p:txBody>
      </p:sp>
      <p:sp>
        <p:nvSpPr>
          <p:cNvPr id="70667" name="Text Box 43"/>
          <p:cNvSpPr txBox="1">
            <a:spLocks noChangeArrowheads="1"/>
          </p:cNvSpPr>
          <p:nvPr/>
        </p:nvSpPr>
        <p:spPr bwMode="auto">
          <a:xfrm>
            <a:off x="949325" y="1303338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mtClean="0"/>
              <a:t>Host A</a:t>
            </a:r>
          </a:p>
        </p:txBody>
      </p:sp>
      <p:sp>
        <p:nvSpPr>
          <p:cNvPr id="70668" name="Rectangle 44"/>
          <p:cNvSpPr>
            <a:spLocks noChangeArrowheads="1"/>
          </p:cNvSpPr>
          <p:nvPr/>
        </p:nvSpPr>
        <p:spPr bwMode="auto">
          <a:xfrm>
            <a:off x="2047875" y="2525713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9" name="Text Box 45"/>
          <p:cNvSpPr txBox="1">
            <a:spLocks noChangeArrowheads="1"/>
          </p:cNvSpPr>
          <p:nvPr/>
        </p:nvSpPr>
        <p:spPr bwMode="auto">
          <a:xfrm>
            <a:off x="1489075" y="2578100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Seq=92, 8 bytes of data</a:t>
            </a:r>
          </a:p>
        </p:txBody>
      </p:sp>
      <p:grpSp>
        <p:nvGrpSpPr>
          <p:cNvPr id="87053" name="Group 46"/>
          <p:cNvGrpSpPr>
            <a:grpSpLocks/>
          </p:cNvGrpSpPr>
          <p:nvPr/>
        </p:nvGrpSpPr>
        <p:grpSpPr bwMode="auto">
          <a:xfrm>
            <a:off x="2244725" y="3306763"/>
            <a:ext cx="949325" cy="304800"/>
            <a:chOff x="4215" y="2253"/>
            <a:chExt cx="598" cy="192"/>
          </a:xfrm>
        </p:grpSpPr>
        <p:sp>
          <p:nvSpPr>
            <p:cNvPr id="70699" name="Rectangle 47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00" name="Text Box 48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ACK=100</a:t>
              </a:r>
              <a:endParaRPr lang="en-US" sz="1000">
                <a:latin typeface="Times New Roman" pitchFamily="18" charset="0"/>
              </a:endParaRPr>
            </a:p>
          </p:txBody>
        </p:sp>
      </p:grpSp>
      <p:sp>
        <p:nvSpPr>
          <p:cNvPr id="70671" name="Line 49"/>
          <p:cNvSpPr>
            <a:spLocks noChangeShapeType="1"/>
          </p:cNvSpPr>
          <p:nvPr/>
        </p:nvSpPr>
        <p:spPr bwMode="auto">
          <a:xfrm>
            <a:off x="1323975" y="2203450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72" name="Line 50"/>
          <p:cNvSpPr>
            <a:spLocks noChangeShapeType="1"/>
          </p:cNvSpPr>
          <p:nvPr/>
        </p:nvSpPr>
        <p:spPr bwMode="auto">
          <a:xfrm>
            <a:off x="3729038" y="2198688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0673" name="Rectangle 51"/>
          <p:cNvSpPr>
            <a:spLocks noChangeArrowheads="1"/>
          </p:cNvSpPr>
          <p:nvPr/>
        </p:nvSpPr>
        <p:spPr bwMode="auto">
          <a:xfrm>
            <a:off x="2065338" y="4613275"/>
            <a:ext cx="93345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4" name="Text Box 52"/>
          <p:cNvSpPr txBox="1">
            <a:spLocks noChangeArrowheads="1"/>
          </p:cNvSpPr>
          <p:nvPr/>
        </p:nvSpPr>
        <p:spPr bwMode="auto">
          <a:xfrm>
            <a:off x="1339850" y="4700588"/>
            <a:ext cx="2652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400" smtClean="0"/>
              <a:t>Seq=120,  15 bytes of data</a:t>
            </a:r>
          </a:p>
        </p:txBody>
      </p:sp>
      <p:sp>
        <p:nvSpPr>
          <p:cNvPr id="70675" name="Rectangle 55"/>
          <p:cNvSpPr>
            <a:spLocks noChangeArrowheads="1"/>
          </p:cNvSpPr>
          <p:nvPr/>
        </p:nvSpPr>
        <p:spPr bwMode="auto">
          <a:xfrm>
            <a:off x="2176463" y="51736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9" name="Group 75"/>
          <p:cNvGrpSpPr>
            <a:grpSpLocks/>
          </p:cNvGrpSpPr>
          <p:nvPr/>
        </p:nvGrpSpPr>
        <p:grpSpPr bwMode="auto">
          <a:xfrm>
            <a:off x="949325" y="2449513"/>
            <a:ext cx="396875" cy="2406650"/>
            <a:chOff x="3414" y="1529"/>
            <a:chExt cx="250" cy="1103"/>
          </a:xfrm>
        </p:grpSpPr>
        <p:sp>
          <p:nvSpPr>
            <p:cNvPr id="70692" name="Text Box 53"/>
            <p:cNvSpPr txBox="1">
              <a:spLocks noChangeArrowheads="1"/>
            </p:cNvSpPr>
            <p:nvPr/>
          </p:nvSpPr>
          <p:spPr bwMode="auto">
            <a:xfrm rot="10800000">
              <a:off x="3414" y="1931"/>
              <a:ext cx="25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timeout</a:t>
              </a:r>
            </a:p>
          </p:txBody>
        </p:sp>
        <p:grpSp>
          <p:nvGrpSpPr>
            <p:cNvPr id="87076" name="Group 57"/>
            <p:cNvGrpSpPr>
              <a:grpSpLocks/>
            </p:cNvGrpSpPr>
            <p:nvPr/>
          </p:nvGrpSpPr>
          <p:grpSpPr bwMode="auto">
            <a:xfrm>
              <a:off x="3504" y="1529"/>
              <a:ext cx="66" cy="320"/>
              <a:chOff x="3099" y="1749"/>
              <a:chExt cx="66" cy="320"/>
            </a:xfrm>
          </p:grpSpPr>
          <p:sp>
            <p:nvSpPr>
              <p:cNvPr id="70697" name="Line 58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8" name="Line 59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87077" name="Group 60"/>
            <p:cNvGrpSpPr>
              <a:grpSpLocks/>
            </p:cNvGrpSpPr>
            <p:nvPr/>
          </p:nvGrpSpPr>
          <p:grpSpPr bwMode="auto">
            <a:xfrm rot="10800000">
              <a:off x="3501" y="2312"/>
              <a:ext cx="66" cy="320"/>
              <a:chOff x="3099" y="1749"/>
              <a:chExt cx="66" cy="320"/>
            </a:xfrm>
          </p:grpSpPr>
          <p:sp>
            <p:nvSpPr>
              <p:cNvPr id="70695" name="Line 61"/>
              <p:cNvSpPr>
                <a:spLocks noChangeShapeType="1"/>
              </p:cNvSpPr>
              <p:nvPr/>
            </p:nvSpPr>
            <p:spPr bwMode="auto">
              <a:xfrm flipV="1">
                <a:off x="3130" y="1750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6" name="Line 62"/>
              <p:cNvSpPr>
                <a:spLocks noChangeShapeType="1"/>
              </p:cNvSpPr>
              <p:nvPr/>
            </p:nvSpPr>
            <p:spPr bwMode="auto">
              <a:xfrm>
                <a:off x="3100" y="1753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7060" name="Group 63"/>
          <p:cNvGrpSpPr>
            <a:grpSpLocks/>
          </p:cNvGrpSpPr>
          <p:nvPr/>
        </p:nvGrpSpPr>
        <p:grpSpPr bwMode="auto">
          <a:xfrm>
            <a:off x="1330325" y="2830513"/>
            <a:ext cx="2346325" cy="571500"/>
            <a:chOff x="3759" y="1622"/>
            <a:chExt cx="1478" cy="360"/>
          </a:xfrm>
        </p:grpSpPr>
        <p:sp>
          <p:nvSpPr>
            <p:cNvPr id="70689" name="Line 64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0" name="Rectangle 65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91" name="Text Box 66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400" smtClean="0"/>
                <a:t>Seq=100, 20 bytes of data</a:t>
              </a:r>
            </a:p>
          </p:txBody>
        </p:sp>
      </p:grpSp>
      <p:sp>
        <p:nvSpPr>
          <p:cNvPr id="70678" name="Line 67"/>
          <p:cNvSpPr>
            <a:spLocks noChangeShapeType="1"/>
          </p:cNvSpPr>
          <p:nvPr/>
        </p:nvSpPr>
        <p:spPr bwMode="auto">
          <a:xfrm flipH="1">
            <a:off x="1335088" y="3462338"/>
            <a:ext cx="232410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grpSp>
        <p:nvGrpSpPr>
          <p:cNvPr id="87062" name="Group 68"/>
          <p:cNvGrpSpPr>
            <a:grpSpLocks/>
          </p:cNvGrpSpPr>
          <p:nvPr/>
        </p:nvGrpSpPr>
        <p:grpSpPr bwMode="auto">
          <a:xfrm>
            <a:off x="1978025" y="3863975"/>
            <a:ext cx="949325" cy="304800"/>
            <a:chOff x="4215" y="2253"/>
            <a:chExt cx="598" cy="192"/>
          </a:xfrm>
        </p:grpSpPr>
        <p:sp>
          <p:nvSpPr>
            <p:cNvPr id="70687" name="Rectangle 6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88" name="Text Box 7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Arial" pitchFamily="34" charset="0"/>
                </a:rPr>
                <a:t>ACK=120</a:t>
              </a:r>
              <a:endParaRPr lang="en-US" sz="1000">
                <a:latin typeface="Times New Roman" pitchFamily="18" charset="0"/>
              </a:endParaRPr>
            </a:p>
          </p:txBody>
        </p:sp>
      </p:grpSp>
      <p:pic>
        <p:nvPicPr>
          <p:cNvPr id="87063" name="Picture 77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7064" name="Group 84"/>
          <p:cNvGrpSpPr>
            <a:grpSpLocks/>
          </p:cNvGrpSpPr>
          <p:nvPr/>
        </p:nvGrpSpPr>
        <p:grpSpPr bwMode="auto">
          <a:xfrm>
            <a:off x="903288" y="1565275"/>
            <a:ext cx="630237" cy="533400"/>
            <a:chOff x="-44" y="1473"/>
            <a:chExt cx="981" cy="1105"/>
          </a:xfrm>
        </p:grpSpPr>
        <p:pic>
          <p:nvPicPr>
            <p:cNvPr id="87068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9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7065" name="Group 87"/>
          <p:cNvGrpSpPr>
            <a:grpSpLocks/>
          </p:cNvGrpSpPr>
          <p:nvPr/>
        </p:nvGrpSpPr>
        <p:grpSpPr bwMode="auto">
          <a:xfrm flipH="1">
            <a:off x="3481388" y="1560513"/>
            <a:ext cx="674687" cy="590550"/>
            <a:chOff x="-44" y="1473"/>
            <a:chExt cx="981" cy="1105"/>
          </a:xfrm>
        </p:grpSpPr>
        <p:pic>
          <p:nvPicPr>
            <p:cNvPr id="8706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06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BE5C88EE-274A-443F-AED9-7218AB692346}" type="slidenum">
              <a:rPr lang="en-US"/>
              <a:pPr/>
              <a:t>22</a:t>
            </a:fld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0838"/>
            <a:ext cx="7772400" cy="6699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ACK generation</a:t>
            </a:r>
            <a:r>
              <a:rPr lang="en-US">
                <a:ea typeface="ＭＳ Ｐゴシック" charset="0"/>
                <a:cs typeface="+mj-cs"/>
              </a:rPr>
              <a:t> </a:t>
            </a:r>
            <a:r>
              <a:rPr lang="en-US" sz="1800">
                <a:ea typeface="ＭＳ Ｐゴシック" charset="0"/>
                <a:cs typeface="+mj-cs"/>
              </a:rPr>
              <a:t>[RFC 1122, RFC 2581]</a:t>
            </a: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337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event at receiver</a:t>
            </a:r>
            <a:endParaRPr lang="en-US" sz="1800" i="1">
              <a:solidFill>
                <a:srgbClr val="CC0000"/>
              </a:solidFill>
              <a:latin typeface="Arial" pitchFamily="34" charset="0"/>
            </a:endParaRPr>
          </a:p>
          <a:p>
            <a:pPr algn="l"/>
            <a:endParaRPr lang="en-US" sz="1800" i="1">
              <a:solidFill>
                <a:srgbClr val="CC0000"/>
              </a:solidFill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in-order segment with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#. All data up to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 already ACKed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in-order segment with</a:t>
            </a:r>
          </a:p>
          <a:p>
            <a:pPr algn="l"/>
            <a:r>
              <a:rPr lang="en-US" sz="1800">
                <a:latin typeface="Arial" pitchFamily="34" charset="0"/>
              </a:rPr>
              <a:t>expected seq #. One other </a:t>
            </a:r>
          </a:p>
          <a:p>
            <a:pPr algn="l"/>
            <a:r>
              <a:rPr lang="en-US" sz="1800">
                <a:latin typeface="Arial" pitchFamily="34" charset="0"/>
              </a:rPr>
              <a:t>segment has ACK pending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out-of-order segment</a:t>
            </a:r>
          </a:p>
          <a:p>
            <a:pPr algn="l"/>
            <a:r>
              <a:rPr lang="en-US" sz="1800">
                <a:latin typeface="Arial" pitchFamily="34" charset="0"/>
              </a:rPr>
              <a:t>higher-than-expect seq. # .</a:t>
            </a:r>
          </a:p>
          <a:p>
            <a:pPr algn="l"/>
            <a:r>
              <a:rPr lang="en-US" sz="1800">
                <a:latin typeface="Arial" pitchFamily="34" charset="0"/>
              </a:rPr>
              <a:t>Gap detected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arrival of segment that </a:t>
            </a:r>
          </a:p>
          <a:p>
            <a:pPr algn="l"/>
            <a:r>
              <a:rPr lang="en-US" sz="1800">
                <a:latin typeface="Arial" pitchFamily="34" charset="0"/>
              </a:rPr>
              <a:t>partially or completely fills gap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000">
              <a:latin typeface="Times New Roman" pitchFamily="18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40703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solidFill>
                  <a:srgbClr val="CC0000"/>
                </a:solidFill>
                <a:latin typeface="Arial" pitchFamily="34" charset="0"/>
              </a:rPr>
              <a:t>TCP receiver action</a:t>
            </a:r>
            <a:endParaRPr lang="en-US" sz="1800" i="1">
              <a:solidFill>
                <a:srgbClr val="CC0000"/>
              </a:solidFill>
              <a:latin typeface="Arial" pitchFamily="34" charset="0"/>
            </a:endParaRPr>
          </a:p>
          <a:p>
            <a:pPr algn="l"/>
            <a:endParaRPr lang="en-US" sz="1800" i="1">
              <a:solidFill>
                <a:srgbClr val="CC0000"/>
              </a:solidFill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delayed ACK. Wait up to 500ms</a:t>
            </a:r>
          </a:p>
          <a:p>
            <a:pPr algn="l"/>
            <a:r>
              <a:rPr lang="en-US" sz="1800">
                <a:latin typeface="Arial" pitchFamily="34" charset="0"/>
              </a:rPr>
              <a:t>for next segment. If no next segment,</a:t>
            </a:r>
          </a:p>
          <a:p>
            <a:pPr algn="l"/>
            <a:r>
              <a:rPr lang="en-US" sz="1800">
                <a:latin typeface="Arial" pitchFamily="34" charset="0"/>
              </a:rPr>
              <a:t>send ACK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immediately send single cumulative </a:t>
            </a:r>
          </a:p>
          <a:p>
            <a:pPr algn="l"/>
            <a:r>
              <a:rPr lang="en-US" sz="1800">
                <a:latin typeface="Arial" pitchFamily="34" charset="0"/>
              </a:rPr>
              <a:t>ACK, ACKing both in-order segments 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immediately send </a:t>
            </a:r>
            <a:r>
              <a:rPr lang="en-US" sz="1800" i="1">
                <a:solidFill>
                  <a:srgbClr val="CC0000"/>
                </a:solidFill>
                <a:latin typeface="Arial" pitchFamily="34" charset="0"/>
              </a:rPr>
              <a:t>duplicate ACK</a:t>
            </a:r>
            <a:r>
              <a:rPr lang="en-US" sz="1800">
                <a:solidFill>
                  <a:srgbClr val="CC0000"/>
                </a:solidFill>
                <a:latin typeface="Arial" pitchFamily="34" charset="0"/>
              </a:rPr>
              <a:t>,</a:t>
            </a:r>
            <a:r>
              <a:rPr lang="en-US" sz="1800">
                <a:latin typeface="Arial" pitchFamily="34" charset="0"/>
              </a:rPr>
              <a:t> </a:t>
            </a:r>
          </a:p>
          <a:p>
            <a:pPr algn="l"/>
            <a:r>
              <a:rPr lang="en-US" sz="1800">
                <a:latin typeface="Arial" pitchFamily="34" charset="0"/>
              </a:rPr>
              <a:t>indicating seq. # of next expected byte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r>
              <a:rPr lang="en-US" sz="1800">
                <a:latin typeface="Arial" pitchFamily="34" charset="0"/>
              </a:rPr>
              <a:t>immediate send ACK, provided that</a:t>
            </a:r>
          </a:p>
          <a:p>
            <a:pPr algn="l"/>
            <a:r>
              <a:rPr lang="en-US" sz="1800">
                <a:latin typeface="Arial" pitchFamily="34" charset="0"/>
              </a:rPr>
              <a:t>segment starts at lower end of gap</a:t>
            </a:r>
          </a:p>
          <a:p>
            <a:pPr algn="l"/>
            <a:endParaRPr lang="en-US" sz="1800">
              <a:latin typeface="Arial" pitchFamily="34" charset="0"/>
            </a:endParaRPr>
          </a:p>
          <a:p>
            <a:pPr algn="l"/>
            <a:endParaRPr lang="en-US" sz="1000">
              <a:latin typeface="Times New Roman" pitchFamily="18" charset="0"/>
            </a:endParaRPr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89095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52500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9" name="Line 11"/>
          <p:cNvSpPr>
            <a:spLocks noChangeShapeType="1"/>
          </p:cNvSpPr>
          <p:nvPr/>
        </p:nvSpPr>
        <p:spPr bwMode="auto">
          <a:xfrm>
            <a:off x="768350" y="21447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1690" name="Line 12"/>
          <p:cNvSpPr>
            <a:spLocks noChangeShapeType="1"/>
          </p:cNvSpPr>
          <p:nvPr/>
        </p:nvSpPr>
        <p:spPr bwMode="auto">
          <a:xfrm>
            <a:off x="752475" y="31988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1691" name="Line 13"/>
          <p:cNvSpPr>
            <a:spLocks noChangeShapeType="1"/>
          </p:cNvSpPr>
          <p:nvPr/>
        </p:nvSpPr>
        <p:spPr bwMode="auto">
          <a:xfrm>
            <a:off x="769938" y="4297363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1692" name="Line 14"/>
          <p:cNvSpPr>
            <a:spLocks noChangeShapeType="1"/>
          </p:cNvSpPr>
          <p:nvPr/>
        </p:nvSpPr>
        <p:spPr bwMode="auto">
          <a:xfrm>
            <a:off x="763588" y="5386388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37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E2F51C38-328B-4801-98A8-E7148EE315F6}" type="slidenum">
              <a:rPr lang="en-US"/>
              <a:pPr/>
              <a:t>23</a:t>
            </a:fld>
            <a:endParaRPr lang="en-US"/>
          </a:p>
        </p:txBody>
      </p:sp>
      <p:sp>
        <p:nvSpPr>
          <p:cNvPr id="73745" name="Text Box 29"/>
          <p:cNvSpPr txBox="1">
            <a:spLocks noChangeArrowheads="1"/>
          </p:cNvSpPr>
          <p:nvPr/>
        </p:nvSpPr>
        <p:spPr bwMode="auto">
          <a:xfrm>
            <a:off x="4373815" y="4676939"/>
            <a:ext cx="35435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F</a:t>
            </a:r>
            <a:r>
              <a:rPr lang="en-US" sz="2000" dirty="0" smtClean="0"/>
              <a:t>ast </a:t>
            </a:r>
            <a:r>
              <a:rPr lang="en-US" sz="2000" dirty="0"/>
              <a:t>retransmit after sender </a:t>
            </a:r>
          </a:p>
          <a:p>
            <a:r>
              <a:rPr lang="en-US" sz="2000" dirty="0"/>
              <a:t>receipt of triple duplicate ACK</a:t>
            </a:r>
            <a:endParaRPr lang="en-US" sz="1050" dirty="0"/>
          </a:p>
        </p:txBody>
      </p:sp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7583311" cy="9064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ＭＳ Ｐゴシック" charset="0"/>
                <a:cs typeface="+mj-cs"/>
              </a:rPr>
              <a:t>TCP retransmit scenario</a:t>
            </a:r>
            <a:endParaRPr lang="en-US" dirty="0">
              <a:ea typeface="ＭＳ Ｐゴシック" charset="0"/>
              <a:cs typeface="+mj-cs"/>
            </a:endParaRPr>
          </a:p>
        </p:txBody>
      </p:sp>
      <p:pic>
        <p:nvPicPr>
          <p:cNvPr id="91162" name="Picture 8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6" name="Rectangle 84"/>
          <p:cNvSpPr>
            <a:spLocks noChangeArrowheads="1"/>
          </p:cNvSpPr>
          <p:nvPr/>
        </p:nvSpPr>
        <p:spPr bwMode="auto">
          <a:xfrm>
            <a:off x="3284538" y="2562225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Rectangle 85"/>
          <p:cNvSpPr>
            <a:spLocks noChangeArrowheads="1"/>
          </p:cNvSpPr>
          <p:nvPr/>
        </p:nvSpPr>
        <p:spPr bwMode="auto">
          <a:xfrm>
            <a:off x="3246438" y="4770438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957246" y="1139825"/>
            <a:ext cx="3233737" cy="4868863"/>
            <a:chOff x="2684463" y="1139825"/>
            <a:chExt cx="3233737" cy="4868863"/>
          </a:xfrm>
        </p:grpSpPr>
        <p:sp>
          <p:nvSpPr>
            <p:cNvPr id="73732" name="Line 3"/>
            <p:cNvSpPr>
              <a:spLocks noChangeShapeType="1"/>
            </p:cNvSpPr>
            <p:nvPr/>
          </p:nvSpPr>
          <p:spPr bwMode="auto">
            <a:xfrm>
              <a:off x="3068638" y="2319338"/>
              <a:ext cx="2533650" cy="59055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684463" y="1139825"/>
              <a:ext cx="3233737" cy="4868863"/>
              <a:chOff x="2684463" y="1139825"/>
              <a:chExt cx="3233737" cy="4868863"/>
            </a:xfrm>
          </p:grpSpPr>
          <p:sp>
            <p:nvSpPr>
              <p:cNvPr id="73743" name="Text Box 20"/>
              <p:cNvSpPr txBox="1">
                <a:spLocks noChangeArrowheads="1"/>
              </p:cNvSpPr>
              <p:nvPr/>
            </p:nvSpPr>
            <p:spPr bwMode="auto">
              <a:xfrm>
                <a:off x="4741863" y="2714625"/>
                <a:ext cx="28257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Arial" pitchFamily="34" charset="0"/>
                  </a:rPr>
                  <a:t>X</a:t>
                </a:r>
                <a:endParaRPr lang="en-US" sz="1000" dirty="0">
                  <a:latin typeface="Times New Roman" pitchFamily="18" charset="0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2684463" y="1139825"/>
                <a:ext cx="3233737" cy="4868863"/>
                <a:chOff x="2684463" y="1139825"/>
                <a:chExt cx="3233737" cy="4868863"/>
              </a:xfrm>
            </p:grpSpPr>
            <p:sp>
              <p:nvSpPr>
                <p:cNvPr id="73733" name="Line 9"/>
                <p:cNvSpPr>
                  <a:spLocks noChangeShapeType="1"/>
                </p:cNvSpPr>
                <p:nvPr/>
              </p:nvSpPr>
              <p:spPr bwMode="auto">
                <a:xfrm>
                  <a:off x="3068638" y="2547938"/>
                  <a:ext cx="1757362" cy="414337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4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3065463" y="2014538"/>
                  <a:ext cx="3175" cy="399415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5" name="Line 11"/>
                <p:cNvSpPr>
                  <a:spLocks noChangeShapeType="1"/>
                </p:cNvSpPr>
                <p:nvPr/>
              </p:nvSpPr>
              <p:spPr bwMode="auto">
                <a:xfrm>
                  <a:off x="5583238" y="2090738"/>
                  <a:ext cx="11112" cy="390366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6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3032125" y="2962275"/>
                  <a:ext cx="2519363" cy="809625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7" name="Line 14"/>
                <p:cNvSpPr>
                  <a:spLocks noChangeShapeType="1"/>
                </p:cNvSpPr>
                <p:nvPr/>
              </p:nvSpPr>
              <p:spPr bwMode="auto">
                <a:xfrm>
                  <a:off x="3068638" y="27765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8" name="Line 15"/>
                <p:cNvSpPr>
                  <a:spLocks noChangeShapeType="1"/>
                </p:cNvSpPr>
                <p:nvPr/>
              </p:nvSpPr>
              <p:spPr bwMode="auto">
                <a:xfrm>
                  <a:off x="3068638" y="32337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39" name="Line 16"/>
                <p:cNvSpPr>
                  <a:spLocks noChangeShapeType="1"/>
                </p:cNvSpPr>
                <p:nvPr/>
              </p:nvSpPr>
              <p:spPr bwMode="auto">
                <a:xfrm>
                  <a:off x="3068638" y="3005138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033713" y="3386138"/>
                  <a:ext cx="2530475" cy="83026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068638" y="3614738"/>
                  <a:ext cx="2506662" cy="88741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2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068638" y="3843338"/>
                  <a:ext cx="2495550" cy="900112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4" name="Line 24"/>
                <p:cNvSpPr>
                  <a:spLocks noChangeShapeType="1"/>
                </p:cNvSpPr>
                <p:nvPr/>
              </p:nvSpPr>
              <p:spPr bwMode="auto">
                <a:xfrm>
                  <a:off x="3094038" y="4784725"/>
                  <a:ext cx="2533650" cy="59055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Tahoma" charset="0"/>
                    <a:ea typeface="ＭＳ Ｐゴシック" charset="0"/>
                  </a:endParaRPr>
                </a:p>
              </p:txBody>
            </p:sp>
            <p:sp>
              <p:nvSpPr>
                <p:cNvPr id="73746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110163" y="1139825"/>
                  <a:ext cx="773112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dirty="0" smtClean="0"/>
                    <a:t>Host B</a:t>
                  </a:r>
                </a:p>
              </p:txBody>
            </p:sp>
            <p:sp>
              <p:nvSpPr>
                <p:cNvPr id="73747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776538" y="1157288"/>
                  <a:ext cx="776287" cy="3365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dirty="0" smtClean="0"/>
                    <a:t>Host A</a:t>
                  </a:r>
                </a:p>
              </p:txBody>
            </p:sp>
            <p:sp>
              <p:nvSpPr>
                <p:cNvPr id="7374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3216275" y="2239963"/>
                  <a:ext cx="2085975" cy="304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dirty="0" err="1" smtClean="0"/>
                    <a:t>Seq</a:t>
                  </a:r>
                  <a:r>
                    <a:rPr lang="en-US" sz="1400" dirty="0" smtClean="0"/>
                    <a:t>=92, 8 bytes of data</a:t>
                  </a:r>
                </a:p>
              </p:txBody>
            </p:sp>
            <p:grpSp>
              <p:nvGrpSpPr>
                <p:cNvPr id="91156" name="Group 41"/>
                <p:cNvGrpSpPr>
                  <a:grpSpLocks/>
                </p:cNvGrpSpPr>
                <p:nvPr/>
              </p:nvGrpSpPr>
              <p:grpSpPr bwMode="auto">
                <a:xfrm>
                  <a:off x="3170238" y="3489325"/>
                  <a:ext cx="949325" cy="304800"/>
                  <a:chOff x="4215" y="2253"/>
                  <a:chExt cx="598" cy="192"/>
                </a:xfrm>
              </p:grpSpPr>
              <p:sp>
                <p:nvSpPr>
                  <p:cNvPr id="7377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265" y="2274"/>
                    <a:ext cx="471" cy="155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80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5" y="2253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57" name="Group 78"/>
                <p:cNvGrpSpPr>
                  <a:grpSpLocks/>
                </p:cNvGrpSpPr>
                <p:nvPr/>
              </p:nvGrpSpPr>
              <p:grpSpPr bwMode="auto">
                <a:xfrm>
                  <a:off x="2684463" y="2292350"/>
                  <a:ext cx="396875" cy="3524250"/>
                  <a:chOff x="397" y="868"/>
                  <a:chExt cx="250" cy="2220"/>
                </a:xfrm>
              </p:grpSpPr>
              <p:sp>
                <p:nvSpPr>
                  <p:cNvPr id="73772" name="Text Box 50"/>
                  <p:cNvSpPr txBox="1">
                    <a:spLocks noChangeArrowheads="1"/>
                  </p:cNvSpPr>
                  <p:nvPr/>
                </p:nvSpPr>
                <p:spPr bwMode="auto">
                  <a:xfrm rot="10800000">
                    <a:off x="397" y="1778"/>
                    <a:ext cx="250" cy="43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>
                    <a:spAutoFit/>
                  </a:bodyPr>
                  <a:lstStyle>
                    <a:lvl1pPr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1pPr>
                    <a:lvl2pPr marL="742950" indent="-28575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2pPr>
                    <a:lvl3pPr marL="11430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3pPr>
                    <a:lvl4pPr marL="16002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4pPr>
                    <a:lvl5pPr marL="2057400" indent="-228600"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Tahoma" charset="0"/>
                        <a:ea typeface="ＭＳ Ｐゴシック" charset="0"/>
                      </a:defRPr>
                    </a:lvl9pPr>
                  </a:lstStyle>
                  <a:p>
                    <a:pPr>
                      <a:defRPr/>
                    </a:pPr>
                    <a:r>
                      <a:rPr lang="en-US" sz="1400" smtClean="0"/>
                      <a:t>timeout</a:t>
                    </a:r>
                  </a:p>
                </p:txBody>
              </p:sp>
              <p:grpSp>
                <p:nvGrpSpPr>
                  <p:cNvPr id="91180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88" y="868"/>
                    <a:ext cx="66" cy="893"/>
                    <a:chOff x="3099" y="1749"/>
                    <a:chExt cx="66" cy="320"/>
                  </a:xfrm>
                </p:grpSpPr>
                <p:sp>
                  <p:nvSpPr>
                    <p:cNvPr id="73777" name="Line 5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29" y="1749"/>
                      <a:ext cx="0" cy="3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3778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99" y="1752"/>
                      <a:ext cx="6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</p:grpSp>
              <p:grpSp>
                <p:nvGrpSpPr>
                  <p:cNvPr id="91181" name="Group 54"/>
                  <p:cNvGrpSpPr>
                    <a:grpSpLocks/>
                  </p:cNvGrpSpPr>
                  <p:nvPr/>
                </p:nvGrpSpPr>
                <p:grpSpPr bwMode="auto">
                  <a:xfrm rot="10800000">
                    <a:off x="485" y="2224"/>
                    <a:ext cx="66" cy="864"/>
                    <a:chOff x="3099" y="1749"/>
                    <a:chExt cx="66" cy="320"/>
                  </a:xfrm>
                </p:grpSpPr>
                <p:sp>
                  <p:nvSpPr>
                    <p:cNvPr id="73775" name="Line 5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130" y="1749"/>
                      <a:ext cx="0" cy="3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  <p:sp>
                  <p:nvSpPr>
                    <p:cNvPr id="73776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00" y="1752"/>
                      <a:ext cx="6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/>
                    <a:lstStyle/>
                    <a:p>
                      <a:pPr>
                        <a:defRPr/>
                      </a:pPr>
                      <a:endParaRPr lang="en-US">
                        <a:latin typeface="Tahoma" charset="0"/>
                        <a:ea typeface="ＭＳ Ｐゴシック" charset="0"/>
                      </a:endParaRPr>
                    </a:p>
                  </p:txBody>
                </p:sp>
              </p:grpSp>
            </p:grpSp>
            <p:grpSp>
              <p:nvGrpSpPr>
                <p:cNvPr id="91158" name="Group 71"/>
                <p:cNvGrpSpPr>
                  <a:grpSpLocks/>
                </p:cNvGrpSpPr>
                <p:nvPr/>
              </p:nvGrpSpPr>
              <p:grpSpPr bwMode="auto">
                <a:xfrm>
                  <a:off x="3181350" y="3800475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7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71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59" name="Group 72"/>
                <p:cNvGrpSpPr>
                  <a:grpSpLocks/>
                </p:cNvGrpSpPr>
                <p:nvPr/>
              </p:nvGrpSpPr>
              <p:grpSpPr bwMode="auto">
                <a:xfrm>
                  <a:off x="3167063" y="4130675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68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69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91160" name="Group 75"/>
                <p:cNvGrpSpPr>
                  <a:grpSpLocks/>
                </p:cNvGrpSpPr>
                <p:nvPr/>
              </p:nvGrpSpPr>
              <p:grpSpPr bwMode="auto">
                <a:xfrm>
                  <a:off x="3175000" y="4427538"/>
                  <a:ext cx="949325" cy="304800"/>
                  <a:chOff x="35" y="1825"/>
                  <a:chExt cx="598" cy="192"/>
                </a:xfrm>
              </p:grpSpPr>
              <p:sp>
                <p:nvSpPr>
                  <p:cNvPr id="73766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1859"/>
                    <a:ext cx="471" cy="12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3767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" y="1825"/>
                    <a:ext cx="598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>
                        <a:latin typeface="Arial" pitchFamily="34" charset="0"/>
                      </a:rPr>
                      <a:t>ACK=100</a:t>
                    </a:r>
                    <a:endParaRPr lang="en-US" sz="10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73757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3192463" y="2506663"/>
                  <a:ext cx="2281237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smtClean="0"/>
                    <a:t>Seq=100, 20 bytes of data</a:t>
                  </a:r>
                </a:p>
              </p:txBody>
            </p:sp>
            <p:sp>
              <p:nvSpPr>
                <p:cNvPr id="73759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3154363" y="4714875"/>
                  <a:ext cx="2281237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>
                    <a:defRPr/>
                  </a:pPr>
                  <a:r>
                    <a:rPr lang="en-US" sz="1400" smtClean="0"/>
                    <a:t>Seq=100, 20 bytes of data</a:t>
                  </a:r>
                </a:p>
              </p:txBody>
            </p:sp>
            <p:grpSp>
              <p:nvGrpSpPr>
                <p:cNvPr id="91167" name="Group 93"/>
                <p:cNvGrpSpPr>
                  <a:grpSpLocks/>
                </p:cNvGrpSpPr>
                <p:nvPr/>
              </p:nvGrpSpPr>
              <p:grpSpPr bwMode="auto">
                <a:xfrm>
                  <a:off x="2686050" y="1397000"/>
                  <a:ext cx="630238" cy="533400"/>
                  <a:chOff x="-44" y="1473"/>
                  <a:chExt cx="981" cy="1105"/>
                </a:xfrm>
              </p:grpSpPr>
              <p:pic>
                <p:nvPicPr>
                  <p:cNvPr id="91171" name="Picture 9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1172" name="Freeform 9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1168" name="Group 96"/>
                <p:cNvGrpSpPr>
                  <a:grpSpLocks/>
                </p:cNvGrpSpPr>
                <p:nvPr/>
              </p:nvGrpSpPr>
              <p:grpSpPr bwMode="auto">
                <a:xfrm flipH="1">
                  <a:off x="5264150" y="1423988"/>
                  <a:ext cx="654050" cy="579437"/>
                  <a:chOff x="-44" y="1473"/>
                  <a:chExt cx="981" cy="1105"/>
                </a:xfrm>
              </p:grpSpPr>
              <p:pic>
                <p:nvPicPr>
                  <p:cNvPr id="91169" name="Picture 97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/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91170" name="Freeform 98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56" name="TextBox 55"/>
          <p:cNvSpPr txBox="1"/>
          <p:nvPr/>
        </p:nvSpPr>
        <p:spPr>
          <a:xfrm>
            <a:off x="4073530" y="2709333"/>
            <a:ext cx="5266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smtClean="0"/>
              <a:t>What does it mean if the sender </a:t>
            </a:r>
          </a:p>
          <a:p>
            <a:pPr algn="l"/>
            <a:r>
              <a:rPr lang="en-US" sz="2000" dirty="0" smtClean="0"/>
              <a:t>receives multiple ACKs for the same packet? 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4474048" y="3815644"/>
            <a:ext cx="290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 earlier packet is lost!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/>
      <p:bldP spid="56" grpId="0"/>
      <p:bldP spid="5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727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D482805C-6D23-4247-B2DA-DCD60E2ED922}" type="slidenum">
              <a:rPr lang="en-US"/>
              <a:pPr/>
              <a:t>24</a:t>
            </a:fld>
            <a:endParaRPr lang="en-US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97000"/>
            <a:ext cx="3810000" cy="4648200"/>
          </a:xfrm>
        </p:spPr>
        <p:txBody>
          <a:bodyPr/>
          <a:lstStyle/>
          <a:p>
            <a:r>
              <a:rPr lang="en-US" dirty="0" smtClean="0"/>
              <a:t>time-out period  often relatively long:</a:t>
            </a:r>
          </a:p>
          <a:p>
            <a:pPr lvl="1"/>
            <a:r>
              <a:rPr lang="en-US" dirty="0" smtClean="0"/>
              <a:t>long delay before resending lost packet</a:t>
            </a:r>
          </a:p>
          <a:p>
            <a:r>
              <a:rPr lang="en-US" dirty="0" smtClean="0"/>
              <a:t>detect lost segments via duplicate ACKs.</a:t>
            </a:r>
          </a:p>
          <a:p>
            <a:pPr lvl="1"/>
            <a:r>
              <a:rPr lang="en-US" dirty="0" smtClean="0"/>
              <a:t>sender often sends many segments back-to-back</a:t>
            </a:r>
          </a:p>
          <a:p>
            <a:pPr lvl="1"/>
            <a:r>
              <a:rPr lang="en-US" dirty="0" smtClean="0"/>
              <a:t>if segment is lost, there will likely be many duplicate ACKs.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751388" y="1679575"/>
            <a:ext cx="3643312" cy="4276725"/>
            <a:chOff x="4751388" y="1679575"/>
            <a:chExt cx="3643312" cy="4276725"/>
          </a:xfrm>
        </p:grpSpPr>
        <p:grpSp>
          <p:nvGrpSpPr>
            <p:cNvPr id="12" name="Group 11"/>
            <p:cNvGrpSpPr/>
            <p:nvPr/>
          </p:nvGrpSpPr>
          <p:grpSpPr>
            <a:xfrm>
              <a:off x="4751388" y="1679575"/>
              <a:ext cx="3643312" cy="4276725"/>
              <a:chOff x="4751388" y="1679575"/>
              <a:chExt cx="3643312" cy="4276725"/>
            </a:xfrm>
          </p:grpSpPr>
          <p:sp>
            <p:nvSpPr>
              <p:cNvPr id="72710" name="Rectangle 5"/>
              <p:cNvSpPr>
                <a:spLocks noChangeArrowheads="1"/>
              </p:cNvSpPr>
              <p:nvPr/>
            </p:nvSpPr>
            <p:spPr bwMode="auto">
              <a:xfrm>
                <a:off x="4827588" y="2143125"/>
                <a:ext cx="3567112" cy="38131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itchFamily="2" charset="2"/>
                  <a:buNone/>
                </a:pPr>
                <a:r>
                  <a:rPr lang="en-US" sz="2800" dirty="0">
                    <a:latin typeface="Gill Sans MT" pitchFamily="34" charset="0"/>
                  </a:rPr>
                  <a:t>if sender receives 3 ACKs for same data</a:t>
                </a:r>
              </a:p>
              <a:p>
                <a:pPr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itchFamily="2" charset="2"/>
                  <a:buNone/>
                </a:pPr>
                <a:r>
                  <a:rPr lang="en-US" sz="2400" dirty="0">
                    <a:latin typeface="Gill Sans MT" pitchFamily="34" charset="0"/>
                  </a:rPr>
                  <a:t>(</a:t>
                </a:r>
                <a:r>
                  <a:rPr lang="ja-JP" altLang="en-US" sz="2400">
                    <a:latin typeface="Gill Sans MT" pitchFamily="34" charset="0"/>
                  </a:rPr>
                  <a:t>“</a:t>
                </a:r>
                <a:r>
                  <a:rPr lang="en-US" altLang="ja-JP" sz="2400" dirty="0">
                    <a:latin typeface="Gill Sans MT" pitchFamily="34" charset="0"/>
                  </a:rPr>
                  <a:t>triple duplicate ACKs</a:t>
                </a:r>
                <a:r>
                  <a:rPr lang="ja-JP" altLang="en-US" sz="2400">
                    <a:latin typeface="Gill Sans MT" pitchFamily="34" charset="0"/>
                  </a:rPr>
                  <a:t>”</a:t>
                </a:r>
                <a:r>
                  <a:rPr lang="en-US" altLang="ja-JP" sz="2400" dirty="0">
                    <a:latin typeface="Gill Sans MT" pitchFamily="34" charset="0"/>
                  </a:rPr>
                  <a:t>),</a:t>
                </a:r>
                <a:r>
                  <a:rPr lang="en-US" altLang="ja-JP" sz="2800" dirty="0">
                    <a:latin typeface="Gill Sans MT" pitchFamily="34" charset="0"/>
                  </a:rPr>
                  <a:t> resend </a:t>
                </a:r>
                <a:r>
                  <a:rPr lang="en-US" altLang="ja-JP" sz="2800" dirty="0" err="1">
                    <a:latin typeface="Gill Sans MT" pitchFamily="34" charset="0"/>
                  </a:rPr>
                  <a:t>unacked</a:t>
                </a:r>
                <a:r>
                  <a:rPr lang="en-US" altLang="ja-JP" sz="2800" dirty="0">
                    <a:latin typeface="Gill Sans MT" pitchFamily="34" charset="0"/>
                  </a:rPr>
                  <a:t> segment with smallest </a:t>
                </a:r>
                <a:r>
                  <a:rPr lang="en-US" altLang="ja-JP" sz="2800" dirty="0" err="1">
                    <a:latin typeface="Gill Sans MT" pitchFamily="34" charset="0"/>
                  </a:rPr>
                  <a:t>seq</a:t>
                </a:r>
                <a:r>
                  <a:rPr lang="en-US" altLang="ja-JP" sz="2800" dirty="0">
                    <a:latin typeface="Gill Sans MT" pitchFamily="34" charset="0"/>
                  </a:rPr>
                  <a:t> #</a:t>
                </a:r>
              </a:p>
              <a:p>
                <a:pPr marL="463550" lvl="1" indent="-238125" algn="l">
                  <a:lnSpc>
                    <a:spcPct val="85000"/>
                  </a:lnSpc>
                  <a:spcBef>
                    <a:spcPct val="20000"/>
                  </a:spcBef>
                  <a:buClr>
                    <a:srgbClr val="000099"/>
                  </a:buClr>
                  <a:buFont typeface="Wingdings" pitchFamily="2" charset="2"/>
                  <a:buChar char="§"/>
                </a:pPr>
                <a:r>
                  <a:rPr lang="en-US" sz="2400" dirty="0">
                    <a:latin typeface="Gill Sans MT" pitchFamily="34" charset="0"/>
                  </a:rPr>
                  <a:t>likely that </a:t>
                </a:r>
                <a:r>
                  <a:rPr lang="en-US" sz="2400" dirty="0" err="1">
                    <a:latin typeface="Gill Sans MT" pitchFamily="34" charset="0"/>
                  </a:rPr>
                  <a:t>unacked</a:t>
                </a:r>
                <a:r>
                  <a:rPr lang="en-US" sz="2400" dirty="0">
                    <a:latin typeface="Gill Sans MT" pitchFamily="34" charset="0"/>
                  </a:rPr>
                  <a:t> segment lost, so don</a:t>
                </a:r>
                <a:r>
                  <a:rPr lang="ja-JP" altLang="en-US" sz="2400">
                    <a:latin typeface="Gill Sans MT" pitchFamily="34" charset="0"/>
                  </a:rPr>
                  <a:t>’</a:t>
                </a:r>
                <a:r>
                  <a:rPr lang="en-US" altLang="ja-JP" sz="2400" dirty="0">
                    <a:latin typeface="Gill Sans MT" pitchFamily="34" charset="0"/>
                  </a:rPr>
                  <a:t>t wait for timeout</a:t>
                </a:r>
                <a:endParaRPr lang="en-US" sz="2400" dirty="0">
                  <a:latin typeface="Gill Sans MT" pitchFamily="34" charset="0"/>
                </a:endParaRPr>
              </a:p>
            </p:txBody>
          </p:sp>
          <p:sp>
            <p:nvSpPr>
              <p:cNvPr id="72711" name="Rectangle 6"/>
              <p:cNvSpPr>
                <a:spLocks noChangeArrowheads="1"/>
              </p:cNvSpPr>
              <p:nvPr/>
            </p:nvSpPr>
            <p:spPr bwMode="auto">
              <a:xfrm>
                <a:off x="4751388" y="1914525"/>
                <a:ext cx="3509962" cy="3681413"/>
              </a:xfrm>
              <a:prstGeom prst="rect">
                <a:avLst/>
              </a:prstGeom>
              <a:noFill/>
              <a:ln w="19050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2" name="Text Box 7"/>
              <p:cNvSpPr txBox="1">
                <a:spLocks noChangeArrowheads="1"/>
              </p:cNvSpPr>
              <p:nvPr/>
            </p:nvSpPr>
            <p:spPr bwMode="auto">
              <a:xfrm>
                <a:off x="4883150" y="1679575"/>
                <a:ext cx="2773363" cy="4572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400" i="1" dirty="0" smtClean="0">
                    <a:solidFill>
                      <a:srgbClr val="CC0000"/>
                    </a:solidFill>
                  </a:rPr>
                  <a:t>TCP fast retransmit</a:t>
                </a:r>
              </a:p>
            </p:txBody>
          </p:sp>
        </p:grpSp>
        <p:sp>
          <p:nvSpPr>
            <p:cNvPr id="72713" name="Rectangle 9"/>
            <p:cNvSpPr>
              <a:spLocks noChangeArrowheads="1"/>
            </p:cNvSpPr>
            <p:nvPr/>
          </p:nvSpPr>
          <p:spPr bwMode="auto">
            <a:xfrm>
              <a:off x="4794250" y="2925763"/>
              <a:ext cx="3408363" cy="541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itchFamily="2" charset="2"/>
                <a:buNone/>
              </a:pPr>
              <a:r>
                <a:rPr lang="en-US" sz="2400" dirty="0">
                  <a:latin typeface="Gill Sans MT" pitchFamily="34" charset="0"/>
                </a:rPr>
                <a:t>(</a:t>
              </a:r>
              <a:r>
                <a:rPr lang="ja-JP" altLang="en-US" sz="2400">
                  <a:latin typeface="Gill Sans MT" pitchFamily="34" charset="0"/>
                </a:rPr>
                <a:t>“</a:t>
              </a:r>
              <a:r>
                <a:rPr lang="en-US" altLang="ja-JP" sz="2400" dirty="0">
                  <a:latin typeface="Gill Sans MT" pitchFamily="34" charset="0"/>
                </a:rPr>
                <a:t>triple duplicate ACKs</a:t>
              </a:r>
              <a:r>
                <a:rPr lang="ja-JP" altLang="en-US" sz="2400">
                  <a:latin typeface="Gill Sans MT" pitchFamily="34" charset="0"/>
                </a:rPr>
                <a:t>”</a:t>
              </a:r>
              <a:r>
                <a:rPr lang="en-US" altLang="ja-JP" sz="2400" dirty="0">
                  <a:latin typeface="Gill Sans MT" pitchFamily="34" charset="0"/>
                </a:rPr>
                <a:t>),</a:t>
              </a:r>
              <a:r>
                <a:rPr lang="en-US" altLang="ja-JP" sz="2800" dirty="0">
                  <a:latin typeface="Gill Sans MT" pitchFamily="34" charset="0"/>
                </a:rPr>
                <a:t> </a:t>
              </a:r>
              <a:endParaRPr lang="en-US" sz="2800" dirty="0">
                <a:latin typeface="Gill Sans MT" pitchFamily="34" charset="0"/>
              </a:endParaRPr>
            </a:p>
          </p:txBody>
        </p:sp>
      </p:grpSp>
      <p:pic>
        <p:nvPicPr>
          <p:cNvPr id="90121" name="Picture 10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83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A0341A4-5A33-4D2E-B357-1CDA57C19B60}" type="slidenum">
              <a:rPr lang="en-US"/>
              <a:pPr/>
              <a:t>3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599" y="252413"/>
            <a:ext cx="8551333" cy="885825"/>
          </a:xfrm>
        </p:spPr>
        <p:txBody>
          <a:bodyPr/>
          <a:lstStyle/>
          <a:p>
            <a:r>
              <a:rPr lang="en-US" sz="4000" dirty="0" smtClean="0"/>
              <a:t>TCP: Overview    </a:t>
            </a:r>
            <a:r>
              <a:rPr lang="en-US" sz="2000" dirty="0" smtClean="0"/>
              <a:t>RFCs: </a:t>
            </a:r>
            <a:r>
              <a:rPr lang="en-US" sz="2000" dirty="0" smtClean="0">
                <a:hlinkClick r:id="rId2"/>
              </a:rPr>
              <a:t>793</a:t>
            </a:r>
            <a:r>
              <a:rPr lang="en-US" sz="2000" dirty="0" smtClean="0"/>
              <a:t>,</a:t>
            </a:r>
            <a:r>
              <a:rPr lang="en-US" sz="2000" dirty="0" smtClean="0">
                <a:hlinkClick r:id="rId3"/>
              </a:rPr>
              <a:t>1122</a:t>
            </a:r>
            <a:r>
              <a:rPr lang="en-US" sz="2000" dirty="0" smtClean="0"/>
              <a:t>,</a:t>
            </a:r>
            <a:r>
              <a:rPr lang="en-US" sz="2000" dirty="0" smtClean="0">
                <a:hlinkClick r:id="rId4"/>
              </a:rPr>
              <a:t>1323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5"/>
              </a:rPr>
              <a:t>2018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6"/>
              </a:rPr>
              <a:t>2581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7"/>
              </a:rPr>
              <a:t>5681</a:t>
            </a:r>
            <a:endParaRPr lang="en-US" sz="4000" dirty="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10125" y="1552575"/>
            <a:ext cx="3895725" cy="4648200"/>
          </a:xfrm>
        </p:spPr>
        <p:txBody>
          <a:bodyPr/>
          <a:lstStyle/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full duplex data: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bi-directional data flow in same connection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MSS: maximum segment size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connection-oriented:</a:t>
            </a:r>
            <a:r>
              <a:rPr lang="en-US">
                <a:ea typeface="ＭＳ Ｐゴシック" charset="0"/>
                <a:cs typeface="+mn-cs"/>
              </a:rPr>
              <a:t> 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handshaking (exchange of control msgs) inits sender, receiver state before data exchange</a:t>
            </a:r>
          </a:p>
          <a:p>
            <a:pPr>
              <a:buFont typeface="Wingdings" charset="0"/>
              <a:buChar char="v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flow controlled: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>
                <a:ea typeface="ＭＳ Ｐゴシック" charset="0"/>
              </a:rPr>
              <a:t>sender will not overwhelm receiver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543050"/>
            <a:ext cx="3981450" cy="4648200"/>
          </a:xfrm>
        </p:spPr>
        <p:txBody>
          <a:bodyPr/>
          <a:lstStyle/>
          <a:p>
            <a:r>
              <a:rPr lang="en-US" smtClean="0">
                <a:solidFill>
                  <a:srgbClr val="CC0000"/>
                </a:solidFill>
              </a:rPr>
              <a:t>point-to-point:</a:t>
            </a:r>
          </a:p>
          <a:p>
            <a:pPr lvl="1"/>
            <a:r>
              <a:rPr lang="en-US" smtClean="0"/>
              <a:t>one sender, one receiver</a:t>
            </a:r>
            <a:r>
              <a:rPr lang="en-US" smtClean="0">
                <a:solidFill>
                  <a:srgbClr val="FF0000"/>
                </a:solidFill>
              </a:rPr>
              <a:t> </a:t>
            </a:r>
          </a:p>
          <a:p>
            <a:r>
              <a:rPr lang="en-US" smtClean="0">
                <a:solidFill>
                  <a:srgbClr val="CC0000"/>
                </a:solidFill>
              </a:rPr>
              <a:t>reliable, in-order </a:t>
            </a:r>
            <a:r>
              <a:rPr lang="en-US" i="1" smtClean="0">
                <a:solidFill>
                  <a:srgbClr val="CC0000"/>
                </a:solidFill>
              </a:rPr>
              <a:t>byte steam:</a:t>
            </a:r>
          </a:p>
          <a:p>
            <a:pPr lvl="1"/>
            <a:r>
              <a:rPr lang="en-US" smtClean="0"/>
              <a:t>no </a:t>
            </a:r>
            <a:r>
              <a:rPr lang="ja-JP" altLang="en-US" smtClean="0"/>
              <a:t>“</a:t>
            </a:r>
            <a:r>
              <a:rPr lang="en-US" altLang="ja-JP" smtClean="0"/>
              <a:t>message boundaries</a:t>
            </a:r>
            <a:r>
              <a:rPr lang="ja-JP" altLang="en-US" smtClean="0"/>
              <a:t>”</a:t>
            </a:r>
            <a:endParaRPr lang="en-US" altLang="ja-JP" smtClean="0"/>
          </a:p>
          <a:p>
            <a:r>
              <a:rPr lang="en-US" smtClean="0">
                <a:solidFill>
                  <a:srgbClr val="CC0000"/>
                </a:solidFill>
              </a:rPr>
              <a:t>pipelined:</a:t>
            </a:r>
          </a:p>
          <a:p>
            <a:pPr lvl="1"/>
            <a:r>
              <a:rPr lang="en-US" smtClean="0"/>
              <a:t>TCP congestion and flow control set window size</a:t>
            </a:r>
            <a:endParaRPr lang="en-US" i="1" smtClean="0"/>
          </a:p>
          <a:p>
            <a:endParaRPr lang="en-US" smtClean="0"/>
          </a:p>
        </p:txBody>
      </p:sp>
      <p:pic>
        <p:nvPicPr>
          <p:cNvPr id="73734" name="Picture 6" descr="underline_bas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2438" y="925513"/>
            <a:ext cx="8228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B6BB292-C69F-4499-83B1-874E189608DC}" type="slidenum">
              <a:rPr lang="en-US"/>
              <a:pPr/>
              <a:t>4</a:t>
            </a:fld>
            <a:endParaRPr lang="en-US"/>
          </a:p>
        </p:txBody>
      </p:sp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r>
              <a:rPr lang="en-US" sz="4000" smtClean="0"/>
              <a:t>TCP segment structure</a:t>
            </a:r>
            <a:endParaRPr lang="en-US" smtClean="0"/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Arial" pitchFamily="34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source port #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dest port #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32 bits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application</a:t>
            </a:r>
          </a:p>
          <a:p>
            <a:r>
              <a:rPr lang="en-US" sz="2000">
                <a:latin typeface="Arial" pitchFamily="34" charset="0"/>
              </a:rPr>
              <a:t>data </a:t>
            </a:r>
          </a:p>
          <a:p>
            <a:r>
              <a:rPr lang="en-US" sz="2000">
                <a:latin typeface="Arial" pitchFamily="34" charset="0"/>
              </a:rPr>
              <a:t>(variable length)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>
                <a:latin typeface="Arial" pitchFamily="34" charset="0"/>
              </a:rPr>
              <a:t>sequence number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smtClean="0"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F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S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R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P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A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</a:rPr>
              <a:t>U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head</a:t>
            </a:r>
          </a:p>
          <a:p>
            <a:r>
              <a:rPr lang="en-US" sz="1400">
                <a:latin typeface="Arial" pitchFamily="34" charset="0"/>
              </a:rPr>
              <a:t>len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Arial" pitchFamily="34" charset="0"/>
              </a:rPr>
              <a:t>not</a:t>
            </a:r>
          </a:p>
          <a:p>
            <a:r>
              <a:rPr lang="en-US" sz="1400">
                <a:latin typeface="Arial" pitchFamily="34" charset="0"/>
              </a:rPr>
              <a:t>used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" pitchFamily="34" charset="0"/>
              </a:rPr>
              <a:t>options (variable length)</a:t>
            </a:r>
            <a:endParaRPr lang="en-US" sz="2400">
              <a:latin typeface="Arial" pitchFamily="34" charset="0"/>
            </a:endParaRPr>
          </a:p>
        </p:txBody>
      </p:sp>
      <p:sp>
        <p:nvSpPr>
          <p:cNvPr id="59435" name="Text Box 41"/>
          <p:cNvSpPr txBox="1">
            <a:spLocks noChangeArrowheads="1"/>
          </p:cNvSpPr>
          <p:nvPr/>
        </p:nvSpPr>
        <p:spPr bwMode="auto">
          <a:xfrm>
            <a:off x="261938" y="1427163"/>
            <a:ext cx="220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Arial" pitchFamily="34" charset="0"/>
              </a:rPr>
              <a:t>URG: urgent data </a:t>
            </a:r>
          </a:p>
          <a:p>
            <a:pPr algn="r"/>
            <a:r>
              <a:rPr lang="en-US" sz="1800">
                <a:latin typeface="Arial" pitchFamily="34" charset="0"/>
              </a:rPr>
              <a:t>(generally not used)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Arial" pitchFamily="34" charset="0"/>
              </a:rPr>
              <a:t>ACK: ACK #</a:t>
            </a:r>
          </a:p>
          <a:p>
            <a:pPr algn="r"/>
            <a:r>
              <a:rPr lang="en-US" sz="1800">
                <a:latin typeface="Arial" pitchFamily="34" charset="0"/>
              </a:rPr>
              <a:t>valid</a:t>
            </a:r>
            <a:endParaRPr lang="en-US" sz="1000">
              <a:latin typeface="Arial" pitchFamily="34" charset="0"/>
            </a:endParaRPr>
          </a:p>
        </p:txBody>
      </p:sp>
      <p:sp>
        <p:nvSpPr>
          <p:cNvPr id="59437" name="Text Box 43"/>
          <p:cNvSpPr txBox="1">
            <a:spLocks noChangeArrowheads="1"/>
          </p:cNvSpPr>
          <p:nvPr/>
        </p:nvSpPr>
        <p:spPr bwMode="auto">
          <a:xfrm>
            <a:off x="169863" y="282733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PSH: push data now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(generally not used)</a:t>
            </a: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RST, SYN, FIN: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connection estab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(setup, teardown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commands)</a:t>
            </a:r>
          </a:p>
        </p:txBody>
      </p:sp>
      <p:sp>
        <p:nvSpPr>
          <p:cNvPr id="59439" name="Line 45"/>
          <p:cNvSpPr>
            <a:spLocks noChangeShapeType="1"/>
          </p:cNvSpPr>
          <p:nvPr/>
        </p:nvSpPr>
        <p:spPr bwMode="auto">
          <a:xfrm>
            <a:off x="2371725" y="1800225"/>
            <a:ext cx="1495425" cy="1028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1" name="Line 47"/>
          <p:cNvSpPr>
            <a:spLocks noChangeShapeType="1"/>
          </p:cNvSpPr>
          <p:nvPr/>
        </p:nvSpPr>
        <p:spPr bwMode="auto">
          <a:xfrm flipV="1">
            <a:off x="2397125" y="3041650"/>
            <a:ext cx="18272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# bytes 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rcvr willing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771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defRPr/>
            </a:pPr>
            <a:r>
              <a:rPr lang="en-US" sz="1800" smtClean="0">
                <a:latin typeface="Arial" charset="0"/>
              </a:rPr>
              <a:t>counting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by bytes 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of data</a:t>
            </a:r>
          </a:p>
          <a:p>
            <a:pPr algn="l">
              <a:defRPr/>
            </a:pPr>
            <a:r>
              <a:rPr lang="en-US" sz="1800" smtClean="0">
                <a:latin typeface="Arial" charset="0"/>
              </a:rPr>
              <a:t>(not segments!)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800" smtClean="0">
                <a:latin typeface="Arial" charset="0"/>
              </a:rPr>
              <a:t>Internet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checksum</a:t>
            </a:r>
          </a:p>
          <a:p>
            <a:pPr algn="r">
              <a:defRPr/>
            </a:pPr>
            <a:r>
              <a:rPr lang="en-US" sz="1800" smtClean="0"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TCP header is defined in </a:t>
            </a:r>
            <a:r>
              <a:rPr lang="en-US" dirty="0" err="1" smtClean="0"/>
              <a:t>tcp.h</a:t>
            </a:r>
            <a:r>
              <a:rPr lang="en-US" dirty="0" smtClean="0"/>
              <a:t> in the directory of 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netinet</a:t>
            </a:r>
            <a:r>
              <a:rPr lang="en-US" dirty="0" smtClean="0"/>
              <a:t>/</a:t>
            </a:r>
          </a:p>
          <a:p>
            <a:r>
              <a:rPr lang="en-US" dirty="0" smtClean="0"/>
              <a:t>View it from Linux file system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Transport</a:t>
            </a:r>
            <a:r>
              <a:rPr lang="en-US" sz="1400" smtClean="0"/>
              <a:t> </a:t>
            </a:r>
            <a:r>
              <a:rPr lang="en-US" smtClean="0"/>
              <a:t>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3-</a:t>
            </a:r>
            <a:fld id="{C8FF3553-451C-41DB-8F72-92AC31A09F8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041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6E3DD95C-0D21-4382-9063-D88DB4989427}" type="slidenum">
              <a:rPr lang="en-US"/>
              <a:pPr/>
              <a:t>6</a:t>
            </a:fld>
            <a:endParaRPr lang="en-US"/>
          </a:p>
        </p:txBody>
      </p:sp>
      <p:pic>
        <p:nvPicPr>
          <p:cNvPr id="75779" name="Picture 3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ACKs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339850"/>
            <a:ext cx="3927475" cy="4648200"/>
          </a:xfrm>
        </p:spPr>
        <p:txBody>
          <a:bodyPr/>
          <a:lstStyle/>
          <a:p>
            <a:pPr marL="234950" indent="-123825">
              <a:buFont typeface="Wingdings" pitchFamily="2" charset="2"/>
              <a:buNone/>
            </a:pPr>
            <a:r>
              <a:rPr lang="en-US" sz="2400" u="sng" smtClean="0">
                <a:solidFill>
                  <a:srgbClr val="CC0000"/>
                </a:solidFill>
              </a:rPr>
              <a:t>sequence numbers:</a:t>
            </a:r>
            <a:endParaRPr 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smtClean="0"/>
              <a:t>byte stream </a:t>
            </a:r>
            <a:r>
              <a:rPr lang="ja-JP" altLang="en-US" smtClean="0"/>
              <a:t>“</a:t>
            </a:r>
            <a:r>
              <a:rPr lang="en-US" altLang="ja-JP" smtClean="0"/>
              <a:t>number</a:t>
            </a:r>
            <a:r>
              <a:rPr lang="ja-JP" altLang="en-US" smtClean="0"/>
              <a:t>”</a:t>
            </a:r>
            <a:r>
              <a:rPr lang="en-US" altLang="ja-JP" smtClean="0"/>
              <a:t> of first byte in segment</a:t>
            </a:r>
            <a:r>
              <a:rPr lang="ja-JP" altLang="en-US" smtClean="0"/>
              <a:t>’</a:t>
            </a:r>
            <a:r>
              <a:rPr lang="en-US" altLang="ja-JP" smtClean="0"/>
              <a:t>s data</a:t>
            </a:r>
            <a:endParaRPr lang="en-US" altLang="ja-JP" sz="2000" smtClean="0"/>
          </a:p>
          <a:p>
            <a:pPr marL="234950" indent="-123825">
              <a:buFont typeface="Wingdings" pitchFamily="2" charset="2"/>
              <a:buNone/>
            </a:pPr>
            <a:r>
              <a:rPr lang="en-US" sz="2400" u="sng" smtClean="0">
                <a:solidFill>
                  <a:srgbClr val="CC0000"/>
                </a:solidFill>
              </a:rPr>
              <a:t>acknowledgements:</a:t>
            </a:r>
            <a:endParaRPr 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smtClean="0"/>
              <a:t>seq # of next byte expected from other side</a:t>
            </a:r>
          </a:p>
          <a:p>
            <a:pPr marL="512763" lvl="1" indent="-163513"/>
            <a:r>
              <a:rPr lang="en-US" smtClean="0"/>
              <a:t>cumulative ACK</a:t>
            </a:r>
          </a:p>
          <a:p>
            <a:pPr marL="234950" indent="-123825"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</a:rPr>
              <a:t>Q:</a:t>
            </a:r>
            <a:r>
              <a:rPr lang="en-US" sz="2400" smtClean="0"/>
              <a:t> how receiver handles out-of-order segments</a:t>
            </a:r>
          </a:p>
          <a:p>
            <a:pPr marL="512763" lvl="1" indent="-163513"/>
            <a:r>
              <a:rPr lang="en-US" smtClean="0"/>
              <a:t>A: TCP spec doesn</a:t>
            </a:r>
            <a:r>
              <a:rPr lang="ja-JP" altLang="en-US" smtClean="0"/>
              <a:t>’</a:t>
            </a:r>
            <a:r>
              <a:rPr lang="en-US" altLang="ja-JP" smtClean="0"/>
              <a:t>t say, - up to implementor</a:t>
            </a:r>
            <a:endParaRPr lang="en-US" smtClean="0"/>
          </a:p>
        </p:txBody>
      </p:sp>
      <p:grpSp>
        <p:nvGrpSpPr>
          <p:cNvPr id="187584" name="Group 192"/>
          <p:cNvGrpSpPr>
            <a:grpSpLocks/>
          </p:cNvGrpSpPr>
          <p:nvPr/>
        </p:nvGrpSpPr>
        <p:grpSpPr bwMode="auto">
          <a:xfrm>
            <a:off x="5770563" y="3816350"/>
            <a:ext cx="2897187" cy="2541588"/>
            <a:chOff x="3599" y="2404"/>
            <a:chExt cx="1825" cy="1601"/>
          </a:xfrm>
        </p:grpSpPr>
        <p:sp>
          <p:nvSpPr>
            <p:cNvPr id="60505" name="Rectangle 167"/>
            <p:cNvSpPr>
              <a:spLocks noChangeArrowheads="1"/>
            </p:cNvSpPr>
            <p:nvPr/>
          </p:nvSpPr>
          <p:spPr bwMode="auto">
            <a:xfrm>
              <a:off x="3753" y="3587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65" name="Group 148"/>
            <p:cNvGrpSpPr>
              <a:grpSpLocks/>
            </p:cNvGrpSpPr>
            <p:nvPr/>
          </p:nvGrpSpPr>
          <p:grpSpPr bwMode="auto">
            <a:xfrm>
              <a:off x="3733" y="3291"/>
              <a:ext cx="1252" cy="714"/>
              <a:chOff x="1976" y="2984"/>
              <a:chExt cx="1252" cy="714"/>
            </a:xfrm>
          </p:grpSpPr>
          <p:sp>
            <p:nvSpPr>
              <p:cNvPr id="60509" name="Rectangle 149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510" name="Text Box 150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511" name="Text Box 151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512" name="Text Box 152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513" name="Text Box 153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514" name="Text Box 154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515" name="Line 155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6" name="Line 156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7" name="Line 157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8" name="Line 158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9" name="Line 159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0" name="Line 160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1" name="Text Box 161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latin typeface="Arial" charset="0"/>
                  </a:rPr>
                  <a:t>rwnd</a:t>
                </a:r>
              </a:p>
            </p:txBody>
          </p:sp>
          <p:sp>
            <p:nvSpPr>
              <p:cNvPr id="60522" name="Text Box 162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523" name="Line 163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4" name="Line 164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507" name="Text Box 166"/>
            <p:cNvSpPr txBox="1">
              <a:spLocks noChangeArrowheads="1"/>
            </p:cNvSpPr>
            <p:nvPr/>
          </p:nvSpPr>
          <p:spPr bwMode="auto">
            <a:xfrm>
              <a:off x="3704" y="3092"/>
              <a:ext cx="17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incoming segment to sender</a:t>
              </a:r>
            </a:p>
          </p:txBody>
        </p:sp>
        <p:sp>
          <p:nvSpPr>
            <p:cNvPr id="75867" name="Freeform 168"/>
            <p:cNvSpPr>
              <a:spLocks/>
            </p:cNvSpPr>
            <p:nvPr/>
          </p:nvSpPr>
          <p:spPr bwMode="auto">
            <a:xfrm flipH="1" flipV="1">
              <a:off x="3599" y="2404"/>
              <a:ext cx="107" cy="119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2698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7587" name="Group 195"/>
          <p:cNvGrpSpPr>
            <a:grpSpLocks/>
          </p:cNvGrpSpPr>
          <p:nvPr/>
        </p:nvGrpSpPr>
        <p:grpSpPr bwMode="auto">
          <a:xfrm>
            <a:off x="6546850" y="5849938"/>
            <a:ext cx="358775" cy="304800"/>
            <a:chOff x="5144" y="3677"/>
            <a:chExt cx="226" cy="192"/>
          </a:xfrm>
        </p:grpSpPr>
        <p:sp>
          <p:nvSpPr>
            <p:cNvPr id="60503" name="Rectangle 194"/>
            <p:cNvSpPr>
              <a:spLocks noChangeArrowheads="1"/>
            </p:cNvSpPr>
            <p:nvPr/>
          </p:nvSpPr>
          <p:spPr bwMode="auto">
            <a:xfrm>
              <a:off x="5212" y="3716"/>
              <a:ext cx="88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504" name="Text Box 193"/>
            <p:cNvSpPr txBox="1">
              <a:spLocks noChangeArrowheads="1"/>
            </p:cNvSpPr>
            <p:nvPr/>
          </p:nvSpPr>
          <p:spPr bwMode="auto">
            <a:xfrm>
              <a:off x="5144" y="3677"/>
              <a:ext cx="2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bg1"/>
                  </a:solidFill>
                  <a:latin typeface="Arial Narrow" pitchFamily="34" charset="0"/>
                </a:rPr>
                <a:t>A</a:t>
              </a:r>
            </a:p>
          </p:txBody>
        </p:sp>
      </p:grpSp>
      <p:sp>
        <p:nvSpPr>
          <p:cNvPr id="60425" name="Rectangle 37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39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40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Rectangle 41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Rectangle 42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Rectangle 43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Rectangle 45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Rectangle 46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Rectangle 47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Rectangle 50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Rectangle 51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Rectangle 52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7" name="Rectangle 53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8" name="Rectangle 54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9" name="Rectangle 55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0" name="Rectangle 56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1" name="Rectangle 57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2" name="Rectangle 58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3" name="Rectangle 59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4" name="Rectangle 60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5" name="Rectangle 61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6" name="Rectangle 62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7" name="Rectangle 63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8" name="Rectangle 64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49" name="Rectangle 65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0" name="Rectangle 66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1" name="Rectangle 68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2" name="Rectangle 69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3" name="Rectangle 70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4" name="Rectangle 71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5" name="Rectangle 72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6" name="Rectangle 73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7" name="Rectangle 74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8" name="Rectangle 75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59" name="Rectangle 76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60" name="Rectangle 78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61" name="Rectangle 79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62" name="Line 80"/>
          <p:cNvSpPr>
            <a:spLocks noChangeShapeType="1"/>
          </p:cNvSpPr>
          <p:nvPr/>
        </p:nvSpPr>
        <p:spPr bwMode="auto">
          <a:xfrm>
            <a:off x="4762500" y="3890963"/>
            <a:ext cx="868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3" name="Line 82"/>
          <p:cNvSpPr>
            <a:spLocks noChangeShapeType="1"/>
          </p:cNvSpPr>
          <p:nvPr/>
        </p:nvSpPr>
        <p:spPr bwMode="auto">
          <a:xfrm>
            <a:off x="5697538" y="3892550"/>
            <a:ext cx="8683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4" name="Line 83"/>
          <p:cNvSpPr>
            <a:spLocks noChangeShapeType="1"/>
          </p:cNvSpPr>
          <p:nvPr/>
        </p:nvSpPr>
        <p:spPr bwMode="auto">
          <a:xfrm>
            <a:off x="7191375" y="3890963"/>
            <a:ext cx="801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5" name="Line 84"/>
          <p:cNvSpPr>
            <a:spLocks noChangeShapeType="1"/>
          </p:cNvSpPr>
          <p:nvPr/>
        </p:nvSpPr>
        <p:spPr bwMode="auto">
          <a:xfrm>
            <a:off x="6621463" y="3892550"/>
            <a:ext cx="528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6" name="Line 87"/>
          <p:cNvSpPr>
            <a:spLocks noChangeShapeType="1"/>
          </p:cNvSpPr>
          <p:nvPr/>
        </p:nvSpPr>
        <p:spPr bwMode="auto">
          <a:xfrm>
            <a:off x="4854575" y="3914775"/>
            <a:ext cx="0" cy="2333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7" name="Line 88"/>
          <p:cNvSpPr>
            <a:spLocks noChangeShapeType="1"/>
          </p:cNvSpPr>
          <p:nvPr/>
        </p:nvSpPr>
        <p:spPr bwMode="auto">
          <a:xfrm>
            <a:off x="608330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8" name="Line 89"/>
          <p:cNvSpPr>
            <a:spLocks noChangeShapeType="1"/>
          </p:cNvSpPr>
          <p:nvPr/>
        </p:nvSpPr>
        <p:spPr bwMode="auto">
          <a:xfrm>
            <a:off x="690245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69" name="Line 90"/>
          <p:cNvSpPr>
            <a:spLocks noChangeShapeType="1"/>
          </p:cNvSpPr>
          <p:nvPr/>
        </p:nvSpPr>
        <p:spPr bwMode="auto">
          <a:xfrm>
            <a:off x="7559675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60470" name="Text Box 91"/>
          <p:cNvSpPr txBox="1">
            <a:spLocks noChangeArrowheads="1"/>
          </p:cNvSpPr>
          <p:nvPr/>
        </p:nvSpPr>
        <p:spPr bwMode="auto">
          <a:xfrm>
            <a:off x="4730750" y="4138613"/>
            <a:ext cx="693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smtClean="0"/>
              <a:t>sent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smtClean="0"/>
              <a:t>ACKed</a:t>
            </a:r>
          </a:p>
        </p:txBody>
      </p:sp>
      <p:sp>
        <p:nvSpPr>
          <p:cNvPr id="60471" name="Text Box 92"/>
          <p:cNvSpPr txBox="1">
            <a:spLocks noChangeArrowheads="1"/>
          </p:cNvSpPr>
          <p:nvPr/>
        </p:nvSpPr>
        <p:spPr bwMode="auto">
          <a:xfrm>
            <a:off x="5711825" y="4144963"/>
            <a:ext cx="10668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400"/>
              <a:t>sent, not-yet ACKed</a:t>
            </a:r>
          </a:p>
          <a:p>
            <a:pPr algn="l">
              <a:lnSpc>
                <a:spcPct val="90000"/>
              </a:lnSpc>
            </a:pPr>
            <a:r>
              <a:rPr lang="en-US" sz="1400"/>
              <a:t>(</a:t>
            </a:r>
            <a:r>
              <a:rPr lang="ja-JP" altLang="en-US" sz="1400"/>
              <a:t>“</a:t>
            </a:r>
            <a:r>
              <a:rPr lang="en-US" altLang="ja-JP" sz="1400"/>
              <a:t>in-flight</a:t>
            </a:r>
            <a:r>
              <a:rPr lang="ja-JP" altLang="en-US" sz="1400"/>
              <a:t>”</a:t>
            </a:r>
            <a:r>
              <a:rPr lang="en-US" altLang="ja-JP" sz="1400"/>
              <a:t>)</a:t>
            </a:r>
            <a:endParaRPr lang="en-US" sz="1400"/>
          </a:p>
        </p:txBody>
      </p:sp>
      <p:sp>
        <p:nvSpPr>
          <p:cNvPr id="60472" name="Text Box 93"/>
          <p:cNvSpPr txBox="1">
            <a:spLocks noChangeArrowheads="1"/>
          </p:cNvSpPr>
          <p:nvPr/>
        </p:nvSpPr>
        <p:spPr bwMode="auto">
          <a:xfrm>
            <a:off x="6691313" y="4140200"/>
            <a:ext cx="1066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smtClean="0"/>
              <a:t>usable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smtClean="0"/>
              <a:t>but not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smtClean="0"/>
              <a:t>yet sent</a:t>
            </a:r>
          </a:p>
        </p:txBody>
      </p:sp>
      <p:sp>
        <p:nvSpPr>
          <p:cNvPr id="60473" name="Text Box 94"/>
          <p:cNvSpPr txBox="1">
            <a:spLocks noChangeArrowheads="1"/>
          </p:cNvSpPr>
          <p:nvPr/>
        </p:nvSpPr>
        <p:spPr bwMode="auto">
          <a:xfrm>
            <a:off x="7448550" y="4144963"/>
            <a:ext cx="819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en-US" sz="1400" smtClean="0"/>
              <a:t>not 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1400" smtClean="0"/>
              <a:t>usable</a:t>
            </a:r>
          </a:p>
        </p:txBody>
      </p:sp>
      <p:sp>
        <p:nvSpPr>
          <p:cNvPr id="60474" name="Text Box 96"/>
          <p:cNvSpPr txBox="1">
            <a:spLocks noChangeArrowheads="1"/>
          </p:cNvSpPr>
          <p:nvPr/>
        </p:nvSpPr>
        <p:spPr bwMode="auto">
          <a:xfrm>
            <a:off x="5791200" y="2573338"/>
            <a:ext cx="11318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smtClean="0"/>
              <a:t>window size</a:t>
            </a:r>
          </a:p>
          <a:p>
            <a:pPr>
              <a:lnSpc>
                <a:spcPct val="90000"/>
              </a:lnSpc>
              <a:defRPr/>
            </a:pPr>
            <a:r>
              <a:rPr lang="en-US" sz="1400" i="1" smtClean="0"/>
              <a:t> N</a:t>
            </a:r>
          </a:p>
        </p:txBody>
      </p:sp>
      <p:grpSp>
        <p:nvGrpSpPr>
          <p:cNvPr id="75834" name="Group 99"/>
          <p:cNvGrpSpPr>
            <a:grpSpLocks/>
          </p:cNvGrpSpPr>
          <p:nvPr/>
        </p:nvGrpSpPr>
        <p:grpSpPr bwMode="auto">
          <a:xfrm>
            <a:off x="6557963" y="2797175"/>
            <a:ext cx="593725" cy="136525"/>
            <a:chOff x="4250" y="1692"/>
            <a:chExt cx="374" cy="86"/>
          </a:xfrm>
        </p:grpSpPr>
        <p:sp>
          <p:nvSpPr>
            <p:cNvPr id="60501" name="Line 97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2" name="Line 98"/>
            <p:cNvSpPr>
              <a:spLocks noChangeShapeType="1"/>
            </p:cNvSpPr>
            <p:nvPr/>
          </p:nvSpPr>
          <p:spPr bwMode="auto">
            <a:xfrm>
              <a:off x="4622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75835" name="Group 100"/>
          <p:cNvGrpSpPr>
            <a:grpSpLocks/>
          </p:cNvGrpSpPr>
          <p:nvPr/>
        </p:nvGrpSpPr>
        <p:grpSpPr bwMode="auto">
          <a:xfrm rot="10800000">
            <a:off x="5665788" y="2822575"/>
            <a:ext cx="593725" cy="136525"/>
            <a:chOff x="4250" y="1692"/>
            <a:chExt cx="374" cy="86"/>
          </a:xfrm>
        </p:grpSpPr>
        <p:sp>
          <p:nvSpPr>
            <p:cNvPr id="60499" name="Line 101"/>
            <p:cNvSpPr>
              <a:spLocks noChangeShapeType="1"/>
            </p:cNvSpPr>
            <p:nvPr/>
          </p:nvSpPr>
          <p:spPr bwMode="auto">
            <a:xfrm>
              <a:off x="4251" y="1739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0" name="Line 102"/>
            <p:cNvSpPr>
              <a:spLocks noChangeShapeType="1"/>
            </p:cNvSpPr>
            <p:nvPr/>
          </p:nvSpPr>
          <p:spPr bwMode="auto">
            <a:xfrm>
              <a:off x="4623" y="1693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0477" name="Text Box 196"/>
          <p:cNvSpPr txBox="1">
            <a:spLocks noChangeArrowheads="1"/>
          </p:cNvSpPr>
          <p:nvPr/>
        </p:nvSpPr>
        <p:spPr bwMode="auto">
          <a:xfrm>
            <a:off x="4946650" y="3592513"/>
            <a:ext cx="317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>
              <a:defRPr/>
            </a:pPr>
            <a:r>
              <a:rPr lang="en-US" sz="1400" i="1" smtClean="0"/>
              <a:t>sender sequence number space </a:t>
            </a:r>
          </a:p>
        </p:txBody>
      </p:sp>
      <p:grpSp>
        <p:nvGrpSpPr>
          <p:cNvPr id="187591" name="Group 199"/>
          <p:cNvGrpSpPr>
            <a:grpSpLocks/>
          </p:cNvGrpSpPr>
          <p:nvPr/>
        </p:nvGrpSpPr>
        <p:grpSpPr bwMode="auto">
          <a:xfrm>
            <a:off x="4449763" y="1068388"/>
            <a:ext cx="2952750" cy="1954212"/>
            <a:chOff x="2768" y="673"/>
            <a:chExt cx="1860" cy="1231"/>
          </a:xfrm>
        </p:grpSpPr>
        <p:sp>
          <p:nvSpPr>
            <p:cNvPr id="60479" name="Rectangle 171"/>
            <p:cNvSpPr>
              <a:spLocks noChangeArrowheads="1"/>
            </p:cNvSpPr>
            <p:nvPr/>
          </p:nvSpPr>
          <p:spPr bwMode="auto">
            <a:xfrm>
              <a:off x="2840" y="1028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5839" name="Group 172"/>
            <p:cNvGrpSpPr>
              <a:grpSpLocks/>
            </p:cNvGrpSpPr>
            <p:nvPr/>
          </p:nvGrpSpPr>
          <p:grpSpPr bwMode="auto">
            <a:xfrm>
              <a:off x="2820" y="872"/>
              <a:ext cx="1252" cy="714"/>
              <a:chOff x="1976" y="2984"/>
              <a:chExt cx="1252" cy="714"/>
            </a:xfrm>
          </p:grpSpPr>
          <p:sp>
            <p:nvSpPr>
              <p:cNvPr id="60483" name="Rectangle 173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484" name="Text Box 174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485" name="Text Box 175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486" name="Text Box 176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solidFill>
                      <a:schemeClr val="bg1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487" name="Text Box 177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488" name="Text Box 178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489" name="Line 179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0" name="Line 180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1" name="Line 181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2" name="Line 182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3" name="Line 183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4" name="Line 184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5" name="Text Box 185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smtClean="0">
                    <a:latin typeface="Arial" charset="0"/>
                  </a:rPr>
                  <a:t>rwnd</a:t>
                </a:r>
              </a:p>
            </p:txBody>
          </p:sp>
          <p:sp>
            <p:nvSpPr>
              <p:cNvPr id="60496" name="Text Box 186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000" smtClean="0"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497" name="Line 187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8" name="Line 188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81" name="Text Box 189"/>
            <p:cNvSpPr txBox="1">
              <a:spLocks noChangeArrowheads="1"/>
            </p:cNvSpPr>
            <p:nvPr/>
          </p:nvSpPr>
          <p:spPr bwMode="auto">
            <a:xfrm>
              <a:off x="2768" y="673"/>
              <a:ext cx="18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outgoing segment from sender</a:t>
              </a:r>
            </a:p>
          </p:txBody>
        </p:sp>
        <p:sp>
          <p:nvSpPr>
            <p:cNvPr id="75841" name="Freeform 190"/>
            <p:cNvSpPr>
              <a:spLocks/>
            </p:cNvSpPr>
            <p:nvPr/>
          </p:nvSpPr>
          <p:spPr bwMode="auto">
            <a:xfrm>
              <a:off x="4050" y="1080"/>
              <a:ext cx="107" cy="82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611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TCP seq. numbers, </a:t>
            </a:r>
            <a:r>
              <a:rPr lang="en-US" sz="4000" dirty="0" smtClean="0">
                <a:ea typeface="ＭＳ Ｐゴシック" charset="0"/>
                <a:cs typeface="+mj-cs"/>
              </a:rPr>
              <a:t>ACK</a:t>
            </a:r>
            <a:r>
              <a:rPr lang="en-US" dirty="0" smtClean="0">
                <a:ea typeface="ＭＳ Ｐゴシック" charset="0"/>
                <a:cs typeface="+mj-cs"/>
              </a:rPr>
              <a:t>s (1)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 sends B a 500,000 bytes file, and Maximum Segment Size (MSS) is 1,000 bytes, the first byte is numbered 0, B only sends </a:t>
            </a:r>
            <a:r>
              <a:rPr lang="en-US" dirty="0" err="1" smtClean="0"/>
              <a:t>ack</a:t>
            </a:r>
            <a:r>
              <a:rPr lang="en-US" dirty="0" smtClean="0"/>
              <a:t>, no other information</a:t>
            </a:r>
          </a:p>
          <a:p>
            <a:r>
              <a:rPr lang="en-US" dirty="0" smtClean="0"/>
              <a:t>The file is segmented into 500 segments,</a:t>
            </a:r>
          </a:p>
          <a:p>
            <a:pPr lvl="1"/>
            <a:r>
              <a:rPr lang="en-US" dirty="0" smtClean="0"/>
              <a:t>0-999, 1000-1999, … 499,000-499,999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seq</a:t>
            </a:r>
            <a:r>
              <a:rPr lang="en-US" dirty="0" smtClean="0"/>
              <a:t>, </a:t>
            </a:r>
            <a:r>
              <a:rPr lang="en-US" dirty="0" err="1" smtClean="0"/>
              <a:t>ack</a:t>
            </a:r>
            <a:r>
              <a:rPr lang="en-US" dirty="0" smtClean="0"/>
              <a:t>) from A to B would be (0, n/a), (1000, n/a) …</a:t>
            </a:r>
            <a:endParaRPr lang="en-US" dirty="0"/>
          </a:p>
        </p:txBody>
      </p:sp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E5D9885-2B90-4266-8F62-43A50350F044}" type="slidenum">
              <a:rPr lang="en-US"/>
              <a:pPr/>
              <a:t>7</a:t>
            </a:fld>
            <a:endParaRPr lang="en-US"/>
          </a:p>
        </p:txBody>
      </p:sp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09475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TCP seq. numbers, </a:t>
            </a:r>
            <a:r>
              <a:rPr lang="en-US" sz="4000" dirty="0" smtClean="0">
                <a:ea typeface="ＭＳ Ｐゴシック" charset="0"/>
                <a:cs typeface="+mj-cs"/>
              </a:rPr>
              <a:t>ACK</a:t>
            </a:r>
            <a:r>
              <a:rPr lang="en-US" dirty="0" smtClean="0">
                <a:ea typeface="ＭＳ Ｐゴシック" charset="0"/>
                <a:cs typeface="+mj-cs"/>
              </a:rPr>
              <a:t>s (2)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533400" y="1343727"/>
            <a:ext cx="7772400" cy="4648200"/>
          </a:xfrm>
        </p:spPr>
        <p:txBody>
          <a:bodyPr/>
          <a:lstStyle/>
          <a:p>
            <a:r>
              <a:rPr lang="en-US" dirty="0" smtClean="0"/>
              <a:t>If B also sends something data to A, the </a:t>
            </a:r>
            <a:r>
              <a:rPr lang="en-US" dirty="0" err="1" smtClean="0"/>
              <a:t>acks</a:t>
            </a:r>
            <a:r>
              <a:rPr lang="en-US" dirty="0" smtClean="0"/>
              <a:t> can be “piggy-backed” in data segments</a:t>
            </a:r>
          </a:p>
          <a:p>
            <a:r>
              <a:rPr lang="en-US" dirty="0" smtClean="0"/>
              <a:t>We may see the (</a:t>
            </a:r>
            <a:r>
              <a:rPr lang="en-US" dirty="0" err="1" smtClean="0"/>
              <a:t>seq</a:t>
            </a:r>
            <a:r>
              <a:rPr lang="en-US" dirty="0" smtClean="0"/>
              <a:t>, </a:t>
            </a:r>
            <a:r>
              <a:rPr lang="en-US" dirty="0" err="1" smtClean="0"/>
              <a:t>ack</a:t>
            </a:r>
            <a:r>
              <a:rPr lang="en-US" dirty="0" smtClean="0"/>
              <a:t>) between A and B as</a:t>
            </a:r>
          </a:p>
          <a:p>
            <a:pPr lvl="1"/>
            <a:r>
              <a:rPr lang="en-US" dirty="0" smtClean="0"/>
              <a:t>A(0, n/a), B(0, 1000), A(1000, 5), B(5, 2000), …</a:t>
            </a:r>
          </a:p>
          <a:p>
            <a:pPr lvl="1"/>
            <a:r>
              <a:rPr lang="en-US" dirty="0" smtClean="0"/>
              <a:t>Where B(0, 1000) means B is sending packet starting from 0, and B has received packets up to 999 from A, expecting packet 1000 from A</a:t>
            </a:r>
          </a:p>
          <a:p>
            <a:pPr lvl="1"/>
            <a:r>
              <a:rPr lang="en-US" dirty="0" smtClean="0"/>
              <a:t>A(0, n/a) means A is sending packets starting from 0, the </a:t>
            </a:r>
            <a:r>
              <a:rPr lang="en-US" dirty="0" err="1" smtClean="0"/>
              <a:t>ack</a:t>
            </a:r>
            <a:r>
              <a:rPr lang="en-US" dirty="0" smtClean="0"/>
              <a:t> field is not used because nothing has received from B yet</a:t>
            </a:r>
            <a:endParaRPr lang="en-US" dirty="0"/>
          </a:p>
        </p:txBody>
      </p:sp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dirty="0"/>
              <a:t>Transport</a:t>
            </a:r>
            <a:r>
              <a:rPr lang="en-US" sz="1400" dirty="0"/>
              <a:t> </a:t>
            </a:r>
            <a:r>
              <a:rPr lang="en-US" sz="1200" dirty="0"/>
              <a:t>Layer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E5D9885-2B90-4266-8F62-43A50350F044}" type="slidenum">
              <a:rPr lang="en-US"/>
              <a:pPr/>
              <a:t>8</a:t>
            </a:fld>
            <a:endParaRPr lang="en-US"/>
          </a:p>
        </p:txBody>
      </p:sp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09475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+mj-cs"/>
              </a:rPr>
              <a:t>TCP seq. numbers, </a:t>
            </a:r>
            <a:r>
              <a:rPr lang="en-US" sz="4000" dirty="0" smtClean="0">
                <a:ea typeface="ＭＳ Ｐゴシック" charset="0"/>
                <a:cs typeface="+mj-cs"/>
              </a:rPr>
              <a:t>ACK</a:t>
            </a:r>
            <a:r>
              <a:rPr lang="en-US" dirty="0" smtClean="0">
                <a:ea typeface="ＭＳ Ｐゴシック" charset="0"/>
                <a:cs typeface="+mj-cs"/>
              </a:rPr>
              <a:t>s (3)</a:t>
            </a:r>
            <a:endParaRPr lang="en-US" dirty="0">
              <a:ea typeface="ＭＳ Ｐゴシック" charset="0"/>
              <a:cs typeface="+mj-cs"/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533400" y="1399482"/>
            <a:ext cx="7772400" cy="4648200"/>
          </a:xfrm>
        </p:spPr>
        <p:txBody>
          <a:bodyPr/>
          <a:lstStyle/>
          <a:p>
            <a:r>
              <a:rPr lang="en-US" dirty="0" smtClean="0"/>
              <a:t>Packets could arrive out of order, for example A has received all the bytes from 0 through 535, and from 900 through 999, but missing packets between 536 and 899. How to handle? Two options</a:t>
            </a:r>
          </a:p>
          <a:p>
            <a:pPr lvl="1"/>
            <a:r>
              <a:rPr lang="en-US" dirty="0" err="1" smtClean="0"/>
              <a:t>Ack</a:t>
            </a:r>
            <a:r>
              <a:rPr lang="en-US" dirty="0" smtClean="0"/>
              <a:t> through 535, discard 900 through 999</a:t>
            </a:r>
          </a:p>
          <a:p>
            <a:pPr lvl="1"/>
            <a:r>
              <a:rPr lang="en-US" dirty="0" err="1" smtClean="0"/>
              <a:t>Ack</a:t>
            </a:r>
            <a:r>
              <a:rPr lang="en-US" dirty="0" smtClean="0"/>
              <a:t> through 535, buffer 900 through 999 for later reassemble</a:t>
            </a:r>
          </a:p>
          <a:p>
            <a:r>
              <a:rPr lang="en-US" dirty="0" smtClean="0"/>
              <a:t>TCP standards didn’t specify what to do.</a:t>
            </a:r>
          </a:p>
          <a:p>
            <a:r>
              <a:rPr lang="en-US" dirty="0" smtClean="0"/>
              <a:t>The application layer always sees ordered data, nothing out-of-order is available to application.</a:t>
            </a:r>
          </a:p>
        </p:txBody>
      </p:sp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/>
              <a:t>Transport</a:t>
            </a:r>
            <a:r>
              <a:rPr lang="en-US" sz="1400"/>
              <a:t> </a:t>
            </a:r>
            <a:r>
              <a:rPr lang="en-US" sz="1200"/>
              <a:t>Layer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3-</a:t>
            </a:r>
            <a:fld id="{9E5D9885-2B90-4266-8F62-43A50350F044}" type="slidenum">
              <a:rPr lang="en-US"/>
              <a:pPr/>
              <a:t>9</a:t>
            </a:fld>
            <a:endParaRPr lang="en-US"/>
          </a:p>
        </p:txBody>
      </p:sp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1094750"/>
            <a:ext cx="59420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17943</TotalTime>
  <Words>1899</Words>
  <Application>Microsoft Office PowerPoint</Application>
  <PresentationFormat>On-screen Show (4:3)</PresentationFormat>
  <Paragraphs>428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PowerPoint Presentation</vt:lpstr>
      <vt:lpstr>Chapter 3 outline</vt:lpstr>
      <vt:lpstr>TCP: Overview    RFCs: 793,1122,1323, 2018, 2581, 5681</vt:lpstr>
      <vt:lpstr>TCP segment structure</vt:lpstr>
      <vt:lpstr>TCP header file</vt:lpstr>
      <vt:lpstr>TCP seq. numbers, ACKs</vt:lpstr>
      <vt:lpstr>TCP seq. numbers, ACKs (1)</vt:lpstr>
      <vt:lpstr>TCP seq. numbers, ACKs (2)</vt:lpstr>
      <vt:lpstr>TCP seq. numbers, ACKs (3)</vt:lpstr>
      <vt:lpstr>TCP seq. numbers, ACKs</vt:lpstr>
      <vt:lpstr>TCP round trip time, timeout</vt:lpstr>
      <vt:lpstr>TCP round trip time, timeout</vt:lpstr>
      <vt:lpstr>TCP round trip time, timeout example</vt:lpstr>
      <vt:lpstr>TCP round trip time, timeout</vt:lpstr>
      <vt:lpstr>TCP round trip time, timeout example</vt:lpstr>
      <vt:lpstr>Chapter 3 outline</vt:lpstr>
      <vt:lpstr>TCP reliable data transfer</vt:lpstr>
      <vt:lpstr>TCP sender events:</vt:lpstr>
      <vt:lpstr>TCP sender (simplified Fig. 3.33, p. 243)</vt:lpstr>
      <vt:lpstr>TCP: retransmission scenarios</vt:lpstr>
      <vt:lpstr>TCP: retransmission scenarios</vt:lpstr>
      <vt:lpstr>TCP ACK generation [RFC 1122, RFC 2581]</vt:lpstr>
      <vt:lpstr>TCP retransmit scenario</vt:lpstr>
      <vt:lpstr>TCP fast retransmit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3</dc:title>
  <dc:creator>Jim Kurose &amp; Keith Ross</dc:creator>
  <cp:lastModifiedBy>Xiannong Meng</cp:lastModifiedBy>
  <cp:revision>299</cp:revision>
  <cp:lastPrinted>2000-04-27T09:23:27Z</cp:lastPrinted>
  <dcterms:created xsi:type="dcterms:W3CDTF">1999-10-08T19:08:27Z</dcterms:created>
  <dcterms:modified xsi:type="dcterms:W3CDTF">2016-02-19T13:15:42Z</dcterms:modified>
</cp:coreProperties>
</file>