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93" r:id="rId2"/>
    <p:sldId id="475" r:id="rId3"/>
    <p:sldId id="320" r:id="rId4"/>
    <p:sldId id="321" r:id="rId5"/>
    <p:sldId id="494" r:id="rId6"/>
    <p:sldId id="322" r:id="rId7"/>
    <p:sldId id="485" r:id="rId8"/>
    <p:sldId id="496" r:id="rId9"/>
    <p:sldId id="497" r:id="rId10"/>
    <p:sldId id="495" r:id="rId11"/>
    <p:sldId id="378" r:id="rId12"/>
    <p:sldId id="379" r:id="rId13"/>
    <p:sldId id="498" r:id="rId14"/>
    <p:sldId id="381" r:id="rId15"/>
    <p:sldId id="499" r:id="rId16"/>
    <p:sldId id="476" r:id="rId17"/>
    <p:sldId id="383" r:id="rId18"/>
    <p:sldId id="384" r:id="rId19"/>
    <p:sldId id="478" r:id="rId20"/>
    <p:sldId id="326" r:id="rId21"/>
    <p:sldId id="480" r:id="rId22"/>
    <p:sldId id="325" r:id="rId23"/>
    <p:sldId id="451" r:id="rId24"/>
    <p:sldId id="386" r:id="rId25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000099"/>
    <a:srgbClr val="CC0000"/>
    <a:srgbClr val="FF66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fld id="{9DD49BAE-914B-42B9-8847-4E2617559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78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36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1226"/>
            <a:ext cx="5364480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fld id="{FBAF71A2-3AB5-42A5-AB71-B531B8B843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57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196C3072-E951-4AB5-A381-3DAA6C47476F}" type="slidenum">
              <a:rPr lang="en-US"/>
              <a:pPr/>
              <a:t>20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EBCC25A-6716-47F8-AD16-BF085B6A376A}" type="slidenum">
              <a:rPr lang="en-US"/>
              <a:pPr/>
              <a:t>21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7250E0EB-B2C9-4912-8A3C-3FA8C4C56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AB6D3433-BE17-4D21-91D6-DE10C616B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5F0A151E-049B-4602-BB0D-0093502E0D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E3B4723-C2F1-43C4-B497-471267DE8A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8DB60AFC-18DE-466E-9999-9DA6E0EC93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F8597E6-861C-4EB3-98ED-EA7A0E48B8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9ECE95EF-038B-40B0-A048-1B5EE7376B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C8FF3553-451C-41DB-8F72-92AC31A09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2F24255-196B-4FD7-A039-01DF4711F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88DDA06-BC8D-4110-B439-E2A05FB431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A77096BF-D4E0-4029-AE6D-4DFBFDDCC6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3-</a:t>
            </a:r>
            <a:fld id="{A90B68DD-8407-4AF6-82B3-FBD21CD394F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tools.ietf.org/html/rfc1122" TargetMode="External"/><Relationship Id="rId7" Type="http://schemas.openxmlformats.org/officeDocument/2006/relationships/hyperlink" Target="http://tools.ietf.org/search/rfc5681" TargetMode="External"/><Relationship Id="rId2" Type="http://schemas.openxmlformats.org/officeDocument/2006/relationships/hyperlink" Target="http://www.ietf.org/rfc/rfc793.tx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tools.ietf.org/search/rfc2581" TargetMode="External"/><Relationship Id="rId5" Type="http://schemas.openxmlformats.org/officeDocument/2006/relationships/hyperlink" Target="http://tools.ietf.org/html/rfc2018" TargetMode="External"/><Relationship Id="rId4" Type="http://schemas.openxmlformats.org/officeDocument/2006/relationships/hyperlink" Target="http://www.ietf.org/rfc/rfc1323.tx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3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Transport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smtClean="0"/>
              <a:t>Spring 2016</a:t>
            </a:r>
            <a:endParaRPr lang="en-US" sz="1800" dirty="0"/>
          </a:p>
        </p:txBody>
      </p:sp>
      <p:sp>
        <p:nvSpPr>
          <p:cNvPr id="12" name="Footer Placeholder 5"/>
          <p:cNvSpPr txBox="1">
            <a:spLocks/>
          </p:cNvSpPr>
          <p:nvPr/>
        </p:nvSpPr>
        <p:spPr bwMode="auto">
          <a:xfrm>
            <a:off x="5729288" y="6326714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Transport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Layer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13" name="Slide Number Placeholder 6"/>
          <p:cNvSpPr txBox="1">
            <a:spLocks/>
          </p:cNvSpPr>
          <p:nvPr/>
        </p:nvSpPr>
        <p:spPr bwMode="auto">
          <a:xfrm>
            <a:off x="8477250" y="638933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MS PGothic" pitchFamily="34" charset="-128"/>
                <a:cs typeface="+mn-cs"/>
              </a:rPr>
              <a:t>3-</a:t>
            </a:r>
            <a:fld id="{BA0608BD-3B12-4C95-859F-09DDD27EC2C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14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9E5D9885-2B90-4266-8F62-43A50350F044}" type="slidenum">
              <a:rPr lang="en-US"/>
              <a:pPr/>
              <a:t>10</a:t>
            </a:fld>
            <a:endParaRPr lang="en-US"/>
          </a:p>
        </p:txBody>
      </p:sp>
      <p:pic>
        <p:nvPicPr>
          <p:cNvPr id="76803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815975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5" name="Line 3"/>
          <p:cNvSpPr>
            <a:spLocks noChangeShapeType="1"/>
          </p:cNvSpPr>
          <p:nvPr/>
        </p:nvSpPr>
        <p:spPr bwMode="auto">
          <a:xfrm>
            <a:off x="3279775" y="4483100"/>
            <a:ext cx="2590800" cy="5064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1446" name="Line 4"/>
          <p:cNvSpPr>
            <a:spLocks noChangeShapeType="1"/>
          </p:cNvSpPr>
          <p:nvPr/>
        </p:nvSpPr>
        <p:spPr bwMode="auto">
          <a:xfrm>
            <a:off x="3294063" y="2714625"/>
            <a:ext cx="2586037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1447" name="Rectangle 5"/>
          <p:cNvSpPr>
            <a:spLocks noGrp="1" noChangeArrowheads="1"/>
          </p:cNvSpPr>
          <p:nvPr>
            <p:ph type="title"/>
          </p:nvPr>
        </p:nvSpPr>
        <p:spPr>
          <a:xfrm>
            <a:off x="366713" y="150813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seq. numbers, </a:t>
            </a:r>
            <a:r>
              <a:rPr lang="en-US" sz="4000">
                <a:ea typeface="ＭＳ Ｐゴシック" charset="0"/>
                <a:cs typeface="+mj-cs"/>
              </a:rPr>
              <a:t>ACK</a:t>
            </a:r>
            <a:r>
              <a:rPr lang="en-US">
                <a:ea typeface="ＭＳ Ｐゴシック" charset="0"/>
                <a:cs typeface="+mj-cs"/>
              </a:rPr>
              <a:t>s</a:t>
            </a:r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2484438" y="2320925"/>
            <a:ext cx="809625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/>
              <a:t>User</a:t>
            </a:r>
          </a:p>
          <a:p>
            <a:pPr algn="r">
              <a:lnSpc>
                <a:spcPct val="90000"/>
              </a:lnSpc>
            </a:pPr>
            <a:r>
              <a:rPr lang="en-US"/>
              <a:t>types</a:t>
            </a:r>
          </a:p>
          <a:p>
            <a:pPr algn="r">
              <a:lnSpc>
                <a:spcPct val="90000"/>
              </a:lnSpc>
            </a:pPr>
            <a:r>
              <a:rPr lang="ja-JP" altLang="en-US"/>
              <a:t>‘</a:t>
            </a:r>
            <a:r>
              <a:rPr lang="en-US" altLang="ja-JP"/>
              <a:t>C</a:t>
            </a:r>
            <a:r>
              <a:rPr lang="ja-JP" altLang="en-US"/>
              <a:t>’</a:t>
            </a:r>
            <a:endParaRPr lang="en-US" sz="1000"/>
          </a:p>
        </p:txBody>
      </p:sp>
      <p:sp>
        <p:nvSpPr>
          <p:cNvPr id="61449" name="Text Box 8"/>
          <p:cNvSpPr txBox="1">
            <a:spLocks noChangeArrowheads="1"/>
          </p:cNvSpPr>
          <p:nvPr/>
        </p:nvSpPr>
        <p:spPr bwMode="auto">
          <a:xfrm>
            <a:off x="2233613" y="3933825"/>
            <a:ext cx="1084262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/>
              <a:t>host ACKs</a:t>
            </a:r>
          </a:p>
          <a:p>
            <a:pPr algn="r">
              <a:lnSpc>
                <a:spcPct val="90000"/>
              </a:lnSpc>
            </a:pPr>
            <a:r>
              <a:rPr lang="en-US"/>
              <a:t>receipt </a:t>
            </a:r>
          </a:p>
          <a:p>
            <a:pPr algn="r">
              <a:lnSpc>
                <a:spcPct val="90000"/>
              </a:lnSpc>
            </a:pPr>
            <a:r>
              <a:rPr lang="en-US"/>
              <a:t>of echoed</a:t>
            </a:r>
          </a:p>
          <a:p>
            <a:pPr algn="r">
              <a:lnSpc>
                <a:spcPct val="90000"/>
              </a:lnSpc>
            </a:pPr>
            <a:r>
              <a:rPr lang="ja-JP" altLang="en-US"/>
              <a:t>‘</a:t>
            </a:r>
            <a:r>
              <a:rPr lang="en-US" altLang="ja-JP"/>
              <a:t>C</a:t>
            </a:r>
            <a:r>
              <a:rPr lang="ja-JP" altLang="en-US"/>
              <a:t>’</a:t>
            </a:r>
            <a:endParaRPr lang="en-US" sz="1000"/>
          </a:p>
        </p:txBody>
      </p:sp>
      <p:sp>
        <p:nvSpPr>
          <p:cNvPr id="61450" name="Text Box 9"/>
          <p:cNvSpPr txBox="1">
            <a:spLocks noChangeArrowheads="1"/>
          </p:cNvSpPr>
          <p:nvPr/>
        </p:nvSpPr>
        <p:spPr bwMode="auto">
          <a:xfrm>
            <a:off x="5894388" y="3055938"/>
            <a:ext cx="113823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host ACKs</a:t>
            </a:r>
          </a:p>
          <a:p>
            <a:pPr algn="l"/>
            <a:r>
              <a:rPr lang="en-US"/>
              <a:t>receipt of</a:t>
            </a:r>
          </a:p>
          <a:p>
            <a:pPr algn="l"/>
            <a:r>
              <a:rPr lang="ja-JP" altLang="en-US"/>
              <a:t>‘</a:t>
            </a:r>
            <a:r>
              <a:rPr lang="en-US" altLang="ja-JP"/>
              <a:t>C</a:t>
            </a:r>
            <a:r>
              <a:rPr lang="ja-JP" altLang="en-US"/>
              <a:t>’</a:t>
            </a:r>
            <a:r>
              <a:rPr lang="en-US" altLang="ja-JP"/>
              <a:t>, echoes</a:t>
            </a:r>
          </a:p>
          <a:p>
            <a:pPr algn="l"/>
            <a:r>
              <a:rPr lang="en-US"/>
              <a:t>back </a:t>
            </a:r>
            <a:r>
              <a:rPr lang="ja-JP" altLang="en-US"/>
              <a:t>‘</a:t>
            </a:r>
            <a:r>
              <a:rPr lang="en-US" altLang="ja-JP"/>
              <a:t>C</a:t>
            </a:r>
            <a:r>
              <a:rPr lang="ja-JP" altLang="en-US"/>
              <a:t>’</a:t>
            </a:r>
            <a:endParaRPr lang="en-US"/>
          </a:p>
        </p:txBody>
      </p:sp>
      <p:sp>
        <p:nvSpPr>
          <p:cNvPr id="61451" name="Line 10"/>
          <p:cNvSpPr>
            <a:spLocks noChangeShapeType="1"/>
          </p:cNvSpPr>
          <p:nvPr/>
        </p:nvSpPr>
        <p:spPr bwMode="auto">
          <a:xfrm flipH="1">
            <a:off x="3284538" y="3487738"/>
            <a:ext cx="2554287" cy="800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1452" name="Text Box 11"/>
          <p:cNvSpPr txBox="1">
            <a:spLocks noChangeArrowheads="1"/>
          </p:cNvSpPr>
          <p:nvPr/>
        </p:nvSpPr>
        <p:spPr bwMode="auto">
          <a:xfrm>
            <a:off x="3478213" y="5291138"/>
            <a:ext cx="2379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</a:rPr>
              <a:t>simple telnet scenario</a:t>
            </a:r>
            <a:endParaRPr lang="en-US" sz="1000">
              <a:solidFill>
                <a:srgbClr val="000099"/>
              </a:solidFill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5468938" y="1430338"/>
            <a:ext cx="77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Host B</a:t>
            </a:r>
          </a:p>
        </p:txBody>
      </p:sp>
      <p:sp>
        <p:nvSpPr>
          <p:cNvPr id="61454" name="Text Box 17"/>
          <p:cNvSpPr txBox="1">
            <a:spLocks noChangeArrowheads="1"/>
          </p:cNvSpPr>
          <p:nvPr/>
        </p:nvSpPr>
        <p:spPr bwMode="auto">
          <a:xfrm>
            <a:off x="2898775" y="1436688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Host A</a:t>
            </a:r>
          </a:p>
        </p:txBody>
      </p:sp>
      <p:sp>
        <p:nvSpPr>
          <p:cNvPr id="61455" name="Rectangle 18"/>
          <p:cNvSpPr>
            <a:spLocks noChangeArrowheads="1"/>
          </p:cNvSpPr>
          <p:nvPr/>
        </p:nvSpPr>
        <p:spPr bwMode="auto">
          <a:xfrm>
            <a:off x="4106863" y="2806700"/>
            <a:ext cx="814387" cy="3794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Text Box 19"/>
          <p:cNvSpPr txBox="1">
            <a:spLocks noChangeArrowheads="1"/>
          </p:cNvSpPr>
          <p:nvPr/>
        </p:nvSpPr>
        <p:spPr bwMode="auto">
          <a:xfrm>
            <a:off x="3398838" y="2859088"/>
            <a:ext cx="2422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Seq=42, ACK=79, data = </a:t>
            </a:r>
            <a:r>
              <a:rPr lang="ja-JP" altLang="en-US" sz="1400"/>
              <a:t>‘</a:t>
            </a:r>
            <a:r>
              <a:rPr lang="en-US" altLang="ja-JP" sz="1400"/>
              <a:t>C</a:t>
            </a:r>
            <a:r>
              <a:rPr lang="ja-JP" altLang="en-US" sz="1400"/>
              <a:t>’</a:t>
            </a:r>
            <a:endParaRPr lang="en-US" sz="1400"/>
          </a:p>
        </p:txBody>
      </p:sp>
      <p:sp>
        <p:nvSpPr>
          <p:cNvPr id="61457" name="Rectangle 20"/>
          <p:cNvSpPr>
            <a:spLocks noChangeArrowheads="1"/>
          </p:cNvSpPr>
          <p:nvPr/>
        </p:nvSpPr>
        <p:spPr bwMode="auto">
          <a:xfrm>
            <a:off x="4141788" y="3765550"/>
            <a:ext cx="823912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Text Box 21"/>
          <p:cNvSpPr txBox="1">
            <a:spLocks noChangeArrowheads="1"/>
          </p:cNvSpPr>
          <p:nvPr/>
        </p:nvSpPr>
        <p:spPr bwMode="auto">
          <a:xfrm>
            <a:off x="3402013" y="3754438"/>
            <a:ext cx="2417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Seq=79, ACK=43, data = </a:t>
            </a:r>
            <a:r>
              <a:rPr lang="ja-JP" altLang="en-US" sz="1400">
                <a:latin typeface="Arial" pitchFamily="34" charset="0"/>
              </a:rPr>
              <a:t>‘</a:t>
            </a:r>
            <a:r>
              <a:rPr lang="en-US" altLang="ja-JP" sz="1400">
                <a:latin typeface="Arial" pitchFamily="34" charset="0"/>
              </a:rPr>
              <a:t>C</a:t>
            </a:r>
            <a:r>
              <a:rPr lang="ja-JP" altLang="en-US" sz="1400">
                <a:latin typeface="Arial" pitchFamily="34" charset="0"/>
              </a:rPr>
              <a:t>’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61459" name="Rectangle 22"/>
          <p:cNvSpPr>
            <a:spLocks noChangeArrowheads="1"/>
          </p:cNvSpPr>
          <p:nvPr/>
        </p:nvSpPr>
        <p:spPr bwMode="auto">
          <a:xfrm>
            <a:off x="4208463" y="4613275"/>
            <a:ext cx="958850" cy="357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Text Box 23"/>
          <p:cNvSpPr txBox="1">
            <a:spLocks noChangeArrowheads="1"/>
          </p:cNvSpPr>
          <p:nvPr/>
        </p:nvSpPr>
        <p:spPr bwMode="auto">
          <a:xfrm>
            <a:off x="3887788" y="4627563"/>
            <a:ext cx="1565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>
                <a:latin typeface="Arial" pitchFamily="34" charset="0"/>
              </a:rPr>
              <a:t>Seq=43, ACK=80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61461" name="Line 24"/>
          <p:cNvSpPr>
            <a:spLocks noChangeShapeType="1"/>
          </p:cNvSpPr>
          <p:nvPr/>
        </p:nvSpPr>
        <p:spPr bwMode="auto">
          <a:xfrm>
            <a:off x="3271838" y="2473325"/>
            <a:ext cx="0" cy="25876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1462" name="Line 25"/>
          <p:cNvSpPr>
            <a:spLocks noChangeShapeType="1"/>
          </p:cNvSpPr>
          <p:nvPr/>
        </p:nvSpPr>
        <p:spPr bwMode="auto">
          <a:xfrm>
            <a:off x="5934075" y="2525713"/>
            <a:ext cx="0" cy="25876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763838" y="1652588"/>
            <a:ext cx="755650" cy="782637"/>
            <a:chOff x="-44" y="1473"/>
            <a:chExt cx="981" cy="1105"/>
          </a:xfrm>
        </p:grpSpPr>
        <p:pic>
          <p:nvPicPr>
            <p:cNvPr id="76826" name="Picture 2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827" name="Freeform 2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 flipH="1">
            <a:off x="5626100" y="1692275"/>
            <a:ext cx="788988" cy="862013"/>
            <a:chOff x="-44" y="1473"/>
            <a:chExt cx="981" cy="1105"/>
          </a:xfrm>
        </p:grpSpPr>
        <p:pic>
          <p:nvPicPr>
            <p:cNvPr id="76824" name="Picture 31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825" name="Freeform 3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24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17AF63B3-0716-4F29-BEDD-BC4B5EC49769}" type="slidenum">
              <a:rPr lang="en-US"/>
              <a:pPr/>
              <a:t>11</a:t>
            </a:fld>
            <a:endParaRPr lang="en-US"/>
          </a:p>
        </p:txBody>
      </p:sp>
      <p:pic>
        <p:nvPicPr>
          <p:cNvPr id="77827" name="Picture 102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r>
              <a:rPr lang="en-US" smtClean="0"/>
              <a:t>TCP round trip time, timeout</a:t>
            </a:r>
            <a:endParaRPr lang="en-US" sz="4800" smtClean="0"/>
          </a:p>
        </p:txBody>
      </p:sp>
      <p:sp>
        <p:nvSpPr>
          <p:cNvPr id="62470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1436688"/>
            <a:ext cx="3716338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u="sng">
                <a:solidFill>
                  <a:srgbClr val="FF0000"/>
                </a:solidFill>
                <a:ea typeface="ＭＳ Ｐゴシック" charset="0"/>
                <a:cs typeface="+mn-cs"/>
              </a:rPr>
              <a:t>Q:</a:t>
            </a:r>
            <a:r>
              <a:rPr lang="en-US" sz="3200">
                <a:ea typeface="ＭＳ Ｐゴシック" charset="0"/>
                <a:cs typeface="+mn-cs"/>
              </a:rPr>
              <a:t> how to set TCP timeout value?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longer than RTT</a:t>
            </a:r>
          </a:p>
          <a:p>
            <a:pPr lvl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but RTT varies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i="1">
                <a:ea typeface="ＭＳ Ｐゴシック" charset="0"/>
                <a:cs typeface="+mn-cs"/>
              </a:rPr>
              <a:t>too short:</a:t>
            </a:r>
            <a:r>
              <a:rPr lang="en-US">
                <a:ea typeface="ＭＳ Ｐゴシック" charset="0"/>
                <a:cs typeface="+mn-cs"/>
              </a:rPr>
              <a:t> premature timeout, unnecessary retransmissions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i="1">
                <a:ea typeface="ＭＳ Ｐゴシック" charset="0"/>
                <a:cs typeface="+mn-cs"/>
              </a:rPr>
              <a:t>too long:</a:t>
            </a:r>
            <a:r>
              <a:rPr lang="en-US">
                <a:ea typeface="ＭＳ Ｐゴシック" charset="0"/>
                <a:cs typeface="+mn-cs"/>
              </a:rPr>
              <a:t> slow reaction to segment loss</a:t>
            </a:r>
          </a:p>
        </p:txBody>
      </p:sp>
      <p:sp>
        <p:nvSpPr>
          <p:cNvPr id="62471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485900"/>
            <a:ext cx="4059237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>
                <a:solidFill>
                  <a:srgbClr val="FF0000"/>
                </a:solidFill>
              </a:rPr>
              <a:t>Q:</a:t>
            </a:r>
            <a:r>
              <a:rPr lang="en-US" smtClean="0"/>
              <a:t> how to estimate RTT?</a:t>
            </a:r>
          </a:p>
          <a:p>
            <a:r>
              <a:rPr lang="en-US" sz="2400" b="1" smtClean="0">
                <a:solidFill>
                  <a:srgbClr val="000099"/>
                </a:solidFill>
                <a:latin typeface="Courier New" pitchFamily="49" charset="0"/>
              </a:rPr>
              <a:t>SampleRTT</a:t>
            </a:r>
            <a:r>
              <a:rPr lang="en-US" sz="2400" smtClean="0">
                <a:solidFill>
                  <a:srgbClr val="000099"/>
                </a:solidFill>
              </a:rPr>
              <a:t>:</a:t>
            </a:r>
            <a:r>
              <a:rPr lang="en-US" sz="2400" smtClean="0"/>
              <a:t> measured time from segment transmission until ACK receipt</a:t>
            </a:r>
          </a:p>
          <a:p>
            <a:pPr lvl="1"/>
            <a:r>
              <a:rPr lang="en-US" smtClean="0"/>
              <a:t>ignore retransmissions</a:t>
            </a:r>
          </a:p>
          <a:p>
            <a:r>
              <a:rPr lang="en-US" sz="2400" b="1" smtClean="0">
                <a:latin typeface="Courier New" pitchFamily="49" charset="0"/>
              </a:rPr>
              <a:t>SampleRTT</a:t>
            </a:r>
            <a:r>
              <a:rPr lang="en-US" sz="2400" smtClean="0"/>
              <a:t> will vary, want estimated RTT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smoother</a:t>
            </a:r>
            <a:r>
              <a:rPr lang="ja-JP" altLang="en-US" sz="2400" smtClean="0"/>
              <a:t>”</a:t>
            </a:r>
            <a:endParaRPr lang="en-US" altLang="ja-JP" smtClean="0"/>
          </a:p>
          <a:p>
            <a:pPr lvl="1"/>
            <a:r>
              <a:rPr lang="en-US" smtClean="0"/>
              <a:t>average several </a:t>
            </a:r>
            <a:r>
              <a:rPr lang="en-US" i="1" smtClean="0"/>
              <a:t>recent</a:t>
            </a:r>
            <a:r>
              <a:rPr lang="en-US" smtClean="0"/>
              <a:t> measurements, not just current </a:t>
            </a:r>
            <a:r>
              <a:rPr lang="en-US" b="1" smtClean="0">
                <a:latin typeface="Courier New" pitchFamily="49" charset="0"/>
              </a:rPr>
              <a:t>SampleRTT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34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B7E1CC6-2564-4843-A925-8959CA7212C2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78851" name="Group 14"/>
          <p:cNvGrpSpPr>
            <a:grpSpLocks/>
          </p:cNvGrpSpPr>
          <p:nvPr/>
        </p:nvGrpSpPr>
        <p:grpSpPr bwMode="auto">
          <a:xfrm>
            <a:off x="1708150" y="2565400"/>
            <a:ext cx="6272213" cy="4292600"/>
            <a:chOff x="782" y="1865"/>
            <a:chExt cx="3951" cy="2704"/>
          </a:xfrm>
        </p:grpSpPr>
        <p:pic>
          <p:nvPicPr>
            <p:cNvPr id="78866" name="Picture 1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2" y="1865"/>
              <a:ext cx="3951" cy="2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08" name="Rectangle 13"/>
            <p:cNvSpPr>
              <a:spLocks noChangeArrowheads="1"/>
            </p:cNvSpPr>
            <p:nvPr/>
          </p:nvSpPr>
          <p:spPr bwMode="auto">
            <a:xfrm>
              <a:off x="2070" y="1926"/>
              <a:ext cx="1404" cy="1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533400" y="1362075"/>
            <a:ext cx="7515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smtClean="0">
                <a:latin typeface="Courier New" charset="0"/>
              </a:rPr>
              <a:t>EstimatedRTT = (1- </a:t>
            </a:r>
            <a:r>
              <a:rPr lang="en-US" sz="2000" b="1" smtClean="0">
                <a:latin typeface="Courier New" charset="0"/>
                <a:sym typeface="Symbol" charset="0"/>
              </a:rPr>
              <a:t></a:t>
            </a:r>
            <a:r>
              <a:rPr lang="en-US" sz="2000" b="1" smtClean="0">
                <a:latin typeface="Courier New" charset="0"/>
              </a:rPr>
              <a:t>)*EstimatedRTT + </a:t>
            </a:r>
            <a:r>
              <a:rPr lang="en-US" sz="2000" b="1" smtClean="0">
                <a:latin typeface="Courier New" charset="0"/>
                <a:sym typeface="Symbol" charset="0"/>
              </a:rPr>
              <a:t></a:t>
            </a:r>
            <a:r>
              <a:rPr lang="en-US" sz="2000" b="1" smtClean="0">
                <a:latin typeface="Courier New" charset="0"/>
              </a:rPr>
              <a:t>*SampleRTT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1163638" y="1836738"/>
            <a:ext cx="706755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exponential weighted moving average</a:t>
            </a:r>
          </a:p>
          <a:p>
            <a:pPr marL="342900" indent="-342900" algn="l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influence of past sample decreases exponentially fast</a:t>
            </a:r>
          </a:p>
          <a:p>
            <a:pPr marL="342900" indent="-342900" algn="l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typical value: </a:t>
            </a:r>
            <a:r>
              <a:rPr lang="en-US" sz="2400" b="1">
                <a:latin typeface="Courier New" charset="0"/>
                <a:ea typeface="ＭＳ Ｐゴシック" charset="0"/>
                <a:sym typeface="Symbol" charset="0"/>
              </a:rPr>
              <a:t> =</a:t>
            </a:r>
            <a:r>
              <a:rPr lang="en-US" sz="2400">
                <a:latin typeface="Gill Sans MT" charset="0"/>
                <a:ea typeface="ＭＳ Ｐゴシック" charset="0"/>
              </a:rPr>
              <a:t> 0.125</a:t>
            </a:r>
          </a:p>
        </p:txBody>
      </p:sp>
      <p:pic>
        <p:nvPicPr>
          <p:cNvPr id="78854" name="Picture 1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6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</a:p>
        </p:txBody>
      </p:sp>
      <p:sp>
        <p:nvSpPr>
          <p:cNvPr id="63497" name="Text Box 18"/>
          <p:cNvSpPr txBox="1">
            <a:spLocks noChangeArrowheads="1"/>
          </p:cNvSpPr>
          <p:nvPr/>
        </p:nvSpPr>
        <p:spPr bwMode="auto">
          <a:xfrm rot="10800000">
            <a:off x="1531938" y="3535363"/>
            <a:ext cx="428625" cy="1747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RTT (milliseconds)</a:t>
            </a:r>
          </a:p>
        </p:txBody>
      </p:sp>
      <p:sp>
        <p:nvSpPr>
          <p:cNvPr id="63498" name="Text Box 19"/>
          <p:cNvSpPr txBox="1">
            <a:spLocks noChangeArrowheads="1"/>
          </p:cNvSpPr>
          <p:nvPr/>
        </p:nvSpPr>
        <p:spPr bwMode="auto">
          <a:xfrm>
            <a:off x="2265363" y="3168650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</a:rPr>
              <a:t>RTT:</a:t>
            </a:r>
            <a:r>
              <a:rPr lang="en-US" sz="14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smtClean="0">
                <a:latin typeface="Arial" charset="0"/>
              </a:rPr>
              <a:t>gaia.cs.umass.edu</a:t>
            </a:r>
            <a:r>
              <a:rPr lang="en-US" sz="14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smtClean="0">
                <a:latin typeface="Arial" charset="0"/>
              </a:rPr>
              <a:t>to</a:t>
            </a:r>
            <a:r>
              <a:rPr lang="en-US" sz="14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smtClean="0">
                <a:latin typeface="Arial" charset="0"/>
              </a:rPr>
              <a:t>fantasia.eurecom.fr</a:t>
            </a:r>
          </a:p>
        </p:txBody>
      </p:sp>
      <p:sp>
        <p:nvSpPr>
          <p:cNvPr id="63499" name="Text Box 20"/>
          <p:cNvSpPr txBox="1">
            <a:spLocks noChangeArrowheads="1"/>
          </p:cNvSpPr>
          <p:nvPr/>
        </p:nvSpPr>
        <p:spPr bwMode="auto">
          <a:xfrm>
            <a:off x="6221413" y="5230813"/>
            <a:ext cx="1181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sampleRTT</a:t>
            </a:r>
          </a:p>
        </p:txBody>
      </p:sp>
      <p:sp>
        <p:nvSpPr>
          <p:cNvPr id="63500" name="Text Box 21"/>
          <p:cNvSpPr txBox="1">
            <a:spLocks noChangeArrowheads="1"/>
          </p:cNvSpPr>
          <p:nvPr/>
        </p:nvSpPr>
        <p:spPr bwMode="auto">
          <a:xfrm>
            <a:off x="6215063" y="5548313"/>
            <a:ext cx="1431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EstimatedRTT</a:t>
            </a:r>
          </a:p>
        </p:txBody>
      </p:sp>
      <p:sp>
        <p:nvSpPr>
          <p:cNvPr id="63501" name="AutoShape 22"/>
          <p:cNvSpPr>
            <a:spLocks noChangeArrowheads="1"/>
          </p:cNvSpPr>
          <p:nvPr/>
        </p:nvSpPr>
        <p:spPr bwMode="auto">
          <a:xfrm>
            <a:off x="6005513" y="5343525"/>
            <a:ext cx="147637" cy="142875"/>
          </a:xfrm>
          <a:prstGeom prst="diamond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2" name="AutoShape 23"/>
          <p:cNvSpPr>
            <a:spLocks noChangeArrowheads="1"/>
          </p:cNvSpPr>
          <p:nvPr/>
        </p:nvSpPr>
        <p:spPr bwMode="auto">
          <a:xfrm rot="2776382">
            <a:off x="6011069" y="5633244"/>
            <a:ext cx="147637" cy="142875"/>
          </a:xfrm>
          <a:prstGeom prst="diamond">
            <a:avLst/>
          </a:prstGeom>
          <a:solidFill>
            <a:srgbClr val="FF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3" name="Rectangle 24"/>
          <p:cNvSpPr>
            <a:spLocks noChangeArrowheads="1"/>
          </p:cNvSpPr>
          <p:nvPr/>
        </p:nvSpPr>
        <p:spPr bwMode="auto">
          <a:xfrm>
            <a:off x="4108450" y="6389688"/>
            <a:ext cx="1863725" cy="4683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8863" name="Group 15"/>
          <p:cNvGrpSpPr>
            <a:grpSpLocks/>
          </p:cNvGrpSpPr>
          <p:nvPr/>
        </p:nvGrpSpPr>
        <p:grpSpPr bwMode="auto">
          <a:xfrm>
            <a:off x="4041775" y="6386513"/>
            <a:ext cx="1512888" cy="336550"/>
            <a:chOff x="2343" y="3645"/>
            <a:chExt cx="953" cy="212"/>
          </a:xfrm>
        </p:grpSpPr>
        <p:sp>
          <p:nvSpPr>
            <p:cNvPr id="63505" name="Rectangle 16"/>
            <p:cNvSpPr>
              <a:spLocks noChangeArrowheads="1"/>
            </p:cNvSpPr>
            <p:nvPr/>
          </p:nvSpPr>
          <p:spPr bwMode="auto">
            <a:xfrm>
              <a:off x="2592" y="3695"/>
              <a:ext cx="527" cy="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6" name="Text Box 17"/>
            <p:cNvSpPr txBox="1">
              <a:spLocks noChangeArrowheads="1"/>
            </p:cNvSpPr>
            <p:nvPr/>
          </p:nvSpPr>
          <p:spPr bwMode="auto">
            <a:xfrm>
              <a:off x="2343" y="3645"/>
              <a:ext cx="95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time (seconds)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34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B7E1CC6-2564-4843-A925-8959CA7212C2}" type="slidenum">
              <a:rPr lang="en-US"/>
              <a:pPr/>
              <a:t>13</a:t>
            </a:fld>
            <a:endParaRPr lang="en-US"/>
          </a:p>
        </p:txBody>
      </p: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533400" y="1362075"/>
            <a:ext cx="7515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dirty="0" err="1" smtClean="0">
                <a:latin typeface="Courier New" charset="0"/>
              </a:rPr>
              <a:t>EstimatedRTT</a:t>
            </a:r>
            <a:r>
              <a:rPr lang="en-US" sz="2000" b="1" dirty="0" smtClean="0">
                <a:latin typeface="Courier New" charset="0"/>
              </a:rPr>
              <a:t> = (1- </a:t>
            </a:r>
            <a:r>
              <a:rPr lang="en-US" sz="2000" b="1" dirty="0" smtClean="0">
                <a:latin typeface="Courier New" charset="0"/>
                <a:sym typeface="Symbol" charset="0"/>
              </a:rPr>
              <a:t></a:t>
            </a:r>
            <a:r>
              <a:rPr lang="en-US" sz="2000" b="1" dirty="0" smtClean="0">
                <a:latin typeface="Courier New" charset="0"/>
              </a:rPr>
              <a:t>)*</a:t>
            </a:r>
            <a:r>
              <a:rPr lang="en-US" sz="2000" b="1" dirty="0" err="1" smtClean="0">
                <a:latin typeface="Courier New" charset="0"/>
              </a:rPr>
              <a:t>EstimatedRTT</a:t>
            </a:r>
            <a:r>
              <a:rPr lang="en-US" sz="2000" b="1" dirty="0" smtClean="0">
                <a:latin typeface="Courier New" charset="0"/>
              </a:rPr>
              <a:t> + </a:t>
            </a:r>
            <a:r>
              <a:rPr lang="en-US" sz="2000" b="1" dirty="0" smtClean="0">
                <a:latin typeface="Courier New" charset="0"/>
                <a:sym typeface="Symbol" charset="0"/>
              </a:rPr>
              <a:t></a:t>
            </a:r>
            <a:r>
              <a:rPr lang="en-US" sz="2000" b="1" dirty="0" smtClean="0">
                <a:latin typeface="Courier New" charset="0"/>
              </a:rPr>
              <a:t>*</a:t>
            </a:r>
            <a:r>
              <a:rPr lang="en-US" sz="2000" b="1" dirty="0" err="1" smtClean="0">
                <a:latin typeface="Courier New" charset="0"/>
              </a:rPr>
              <a:t>SampleRTT</a:t>
            </a:r>
            <a:endParaRPr lang="en-US" sz="2000" b="1" dirty="0" smtClean="0">
              <a:latin typeface="Courier New" charset="0"/>
            </a:endParaRPr>
          </a:p>
        </p:txBody>
      </p:sp>
      <p:pic>
        <p:nvPicPr>
          <p:cNvPr id="78854" name="Picture 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6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a typeface="ＭＳ Ｐゴシック" charset="0"/>
                <a:cs typeface="+mj-cs"/>
              </a:rPr>
              <a:t>TCP round trip time, </a:t>
            </a:r>
            <a:r>
              <a:rPr lang="en-US" sz="3600" dirty="0" smtClean="0">
                <a:ea typeface="ＭＳ Ｐゴシック" charset="0"/>
                <a:cs typeface="+mj-cs"/>
              </a:rPr>
              <a:t>timeout example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63503" name="Rectangle 24"/>
          <p:cNvSpPr>
            <a:spLocks noChangeArrowheads="1"/>
          </p:cNvSpPr>
          <p:nvPr/>
        </p:nvSpPr>
        <p:spPr bwMode="auto">
          <a:xfrm>
            <a:off x="4108450" y="6389688"/>
            <a:ext cx="1863725" cy="4683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159726" y="2355986"/>
          <a:ext cx="717023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078"/>
                <a:gridCol w="2390078"/>
                <a:gridCol w="23900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Packet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Estimate RTT (ms)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Sample</a:t>
                      </a:r>
                      <a:r>
                        <a:rPr lang="en-US" baseline="0" dirty="0" smtClean="0"/>
                        <a:t> RTT (ms)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614981" y="1806501"/>
            <a:ext cx="1853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charset="0"/>
                <a:sym typeface="Symbol" charset="0"/>
              </a:rPr>
              <a:t> = 0.125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45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2E7BFF3D-3671-4853-BECB-D9996B7CA2FB}" type="slidenum">
              <a:rPr lang="en-US"/>
              <a:pPr/>
              <a:t>14</a:t>
            </a:fld>
            <a:endParaRPr lang="en-US"/>
          </a:p>
        </p:txBody>
      </p:sp>
      <p:sp>
        <p:nvSpPr>
          <p:cNvPr id="6451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55625" y="1595438"/>
            <a:ext cx="7918450" cy="1495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99"/>
                </a:solidFill>
              </a:rPr>
              <a:t>timeout interval:</a:t>
            </a:r>
            <a:r>
              <a:rPr lang="en-US" sz="2400" b="1" smtClean="0">
                <a:latin typeface="Courier New" pitchFamily="49" charset="0"/>
              </a:rPr>
              <a:t> EstimatedRTT</a:t>
            </a:r>
            <a:r>
              <a:rPr lang="en-US" sz="2400" smtClean="0"/>
              <a:t> plus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safety margin</a:t>
            </a:r>
            <a:r>
              <a:rPr lang="ja-JP" altLang="en-US" sz="2400" smtClean="0"/>
              <a:t>”</a:t>
            </a:r>
            <a:endParaRPr lang="en-US" altLang="ja-JP" sz="2400" smtClean="0"/>
          </a:p>
          <a:p>
            <a:pPr lvl="1">
              <a:lnSpc>
                <a:spcPct val="90000"/>
              </a:lnSpc>
            </a:pPr>
            <a:r>
              <a:rPr lang="en-US" sz="2000" smtClean="0"/>
              <a:t>large variation in </a:t>
            </a:r>
            <a:r>
              <a:rPr lang="en-US" sz="2000" b="1" smtClean="0">
                <a:latin typeface="Courier New" pitchFamily="49" charset="0"/>
              </a:rPr>
              <a:t>EstimatedRTT -&gt;</a:t>
            </a:r>
            <a:r>
              <a:rPr lang="en-US" sz="2000" smtClean="0"/>
              <a:t> larger safety margin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en-US" sz="2400" smtClean="0"/>
              <a:t>estimate SampleRTT deviation from EstimatedRTT: </a:t>
            </a: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1169988" y="2871788"/>
            <a:ext cx="697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000" b="1" smtClean="0">
                <a:latin typeface="Courier New" charset="0"/>
              </a:rPr>
              <a:t>DevRTT = (1-</a:t>
            </a:r>
            <a:r>
              <a:rPr lang="en-US" sz="2000" b="1" smtClean="0">
                <a:latin typeface="Courier New" charset="0"/>
                <a:sym typeface="Symbol" charset="0"/>
              </a:rPr>
              <a:t></a:t>
            </a:r>
            <a:r>
              <a:rPr lang="en-US" sz="2000" b="1" smtClean="0">
                <a:latin typeface="Courier New" charset="0"/>
              </a:rPr>
              <a:t>)*DevRTT +</a:t>
            </a:r>
          </a:p>
          <a:p>
            <a:pPr algn="l">
              <a:defRPr/>
            </a:pPr>
            <a:r>
              <a:rPr lang="en-US" sz="2000" b="1" smtClean="0">
                <a:latin typeface="Courier New" charset="0"/>
              </a:rPr>
              <a:t>             </a:t>
            </a:r>
            <a:r>
              <a:rPr lang="en-US" sz="2000" b="1" smtClean="0">
                <a:latin typeface="Courier New" charset="0"/>
                <a:sym typeface="Symbol" charset="0"/>
              </a:rPr>
              <a:t></a:t>
            </a:r>
            <a:r>
              <a:rPr lang="en-US" sz="2000" b="1" smtClean="0">
                <a:latin typeface="Courier New" charset="0"/>
              </a:rPr>
              <a:t>*|SampleRTT-EstimatedRTT|</a:t>
            </a:r>
          </a:p>
        </p:txBody>
      </p:sp>
      <p:pic>
        <p:nvPicPr>
          <p:cNvPr id="79877" name="Picture 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</a:p>
        </p:txBody>
      </p:sp>
      <p:sp>
        <p:nvSpPr>
          <p:cNvPr id="64520" name="Text Box 12"/>
          <p:cNvSpPr txBox="1">
            <a:spLocks noChangeArrowheads="1"/>
          </p:cNvSpPr>
          <p:nvPr/>
        </p:nvSpPr>
        <p:spPr bwMode="auto">
          <a:xfrm>
            <a:off x="3084513" y="3592513"/>
            <a:ext cx="3386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000" b="1" smtClean="0">
                <a:latin typeface="Courier New" charset="0"/>
              </a:rPr>
              <a:t>(typically, </a:t>
            </a:r>
            <a:r>
              <a:rPr lang="en-US" sz="2000" b="1" smtClean="0">
                <a:latin typeface="Courier New" charset="0"/>
                <a:sym typeface="Symbol" charset="0"/>
              </a:rPr>
              <a:t> = 0.25)</a:t>
            </a:r>
          </a:p>
        </p:txBody>
      </p:sp>
      <p:sp>
        <p:nvSpPr>
          <p:cNvPr id="64521" name="Rectangle 13"/>
          <p:cNvSpPr>
            <a:spLocks noChangeArrowheads="1"/>
          </p:cNvSpPr>
          <p:nvPr/>
        </p:nvSpPr>
        <p:spPr bwMode="auto">
          <a:xfrm>
            <a:off x="565150" y="4368800"/>
            <a:ext cx="791845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defRPr/>
            </a:pPr>
            <a:r>
              <a:rPr lang="en-US" sz="2400" b="1">
                <a:latin typeface="Courier New" charset="0"/>
                <a:ea typeface="ＭＳ Ｐゴシック" charset="0"/>
              </a:rPr>
              <a:t>TimeoutInterval = EstimatedRTT + 4*DevRTT</a:t>
            </a:r>
          </a:p>
        </p:txBody>
      </p:sp>
      <p:sp>
        <p:nvSpPr>
          <p:cNvPr id="64522" name="Text Box 14"/>
          <p:cNvSpPr txBox="1">
            <a:spLocks noChangeArrowheads="1"/>
          </p:cNvSpPr>
          <p:nvPr/>
        </p:nvSpPr>
        <p:spPr bwMode="auto">
          <a:xfrm>
            <a:off x="4010025" y="5122863"/>
            <a:ext cx="1811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000099"/>
                </a:solidFill>
              </a:rPr>
              <a:t>estimated RTT</a:t>
            </a:r>
          </a:p>
        </p:txBody>
      </p:sp>
      <p:sp>
        <p:nvSpPr>
          <p:cNvPr id="64523" name="Text Box 16"/>
          <p:cNvSpPr txBox="1">
            <a:spLocks noChangeArrowheads="1"/>
          </p:cNvSpPr>
          <p:nvPr/>
        </p:nvSpPr>
        <p:spPr bwMode="auto">
          <a:xfrm>
            <a:off x="6442075" y="5141913"/>
            <a:ext cx="191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000">
                <a:solidFill>
                  <a:srgbClr val="000099"/>
                </a:solidFill>
              </a:rPr>
              <a:t>“</a:t>
            </a:r>
            <a:r>
              <a:rPr lang="en-US" altLang="ja-JP" sz="2000">
                <a:solidFill>
                  <a:srgbClr val="000099"/>
                </a:solidFill>
              </a:rPr>
              <a:t>safety margin</a:t>
            </a:r>
            <a:r>
              <a:rPr lang="ja-JP" altLang="en-US" sz="2000">
                <a:solidFill>
                  <a:srgbClr val="000099"/>
                </a:solidFill>
              </a:rPr>
              <a:t>”</a:t>
            </a:r>
            <a:endParaRPr lang="en-US" sz="2000">
              <a:solidFill>
                <a:srgbClr val="000099"/>
              </a:solidFill>
            </a:endParaRPr>
          </a:p>
        </p:txBody>
      </p:sp>
      <p:sp>
        <p:nvSpPr>
          <p:cNvPr id="64524" name="Line 17"/>
          <p:cNvSpPr>
            <a:spLocks noChangeShapeType="1"/>
          </p:cNvSpPr>
          <p:nvPr/>
        </p:nvSpPr>
        <p:spPr bwMode="auto">
          <a:xfrm flipV="1">
            <a:off x="4806950" y="4762500"/>
            <a:ext cx="0" cy="446088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4525" name="Line 19"/>
          <p:cNvSpPr>
            <a:spLocks noChangeShapeType="1"/>
          </p:cNvSpPr>
          <p:nvPr/>
        </p:nvSpPr>
        <p:spPr bwMode="auto">
          <a:xfrm flipV="1">
            <a:off x="7378700" y="4768850"/>
            <a:ext cx="0" cy="446088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79885" name="Picture 20" descr="alarm_clock_ring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1163" y="4773613"/>
            <a:ext cx="7524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45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2E7BFF3D-3671-4853-BECB-D9996B7CA2FB}" type="slidenum">
              <a:rPr lang="en-US"/>
              <a:pPr/>
              <a:t>15</a:t>
            </a:fld>
            <a:endParaRPr lang="en-US"/>
          </a:p>
        </p:txBody>
      </p:sp>
      <p:sp>
        <p:nvSpPr>
          <p:cNvPr id="64519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50179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a typeface="ＭＳ Ｐゴシック" charset="0"/>
                <a:cs typeface="+mj-cs"/>
              </a:rPr>
              <a:t>TCP round trip time, </a:t>
            </a:r>
            <a:r>
              <a:rPr lang="en-US" sz="3600" dirty="0" smtClean="0">
                <a:ea typeface="ＭＳ Ｐゴシック" charset="0"/>
                <a:cs typeface="+mj-cs"/>
              </a:rPr>
              <a:t>timeout example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1169988" y="1500215"/>
            <a:ext cx="69754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400" b="1" dirty="0" err="1" smtClean="0">
                <a:latin typeface="Courier New" charset="0"/>
              </a:rPr>
              <a:t>DevRTT</a:t>
            </a:r>
            <a:r>
              <a:rPr lang="en-US" sz="2400" b="1" dirty="0" smtClean="0">
                <a:latin typeface="Courier New" charset="0"/>
              </a:rPr>
              <a:t> = (1-</a:t>
            </a:r>
            <a:r>
              <a:rPr lang="en-US" sz="2400" b="1" dirty="0" smtClean="0">
                <a:latin typeface="Courier New" charset="0"/>
                <a:sym typeface="Symbol" charset="0"/>
              </a:rPr>
              <a:t>0.25</a:t>
            </a:r>
            <a:r>
              <a:rPr lang="en-US" sz="2400" b="1" dirty="0" smtClean="0">
                <a:latin typeface="Courier New" charset="0"/>
              </a:rPr>
              <a:t>)*5 +</a:t>
            </a:r>
          </a:p>
          <a:p>
            <a:pPr algn="l">
              <a:defRPr/>
            </a:pPr>
            <a:r>
              <a:rPr lang="en-US" sz="2400" b="1" dirty="0" smtClean="0">
                <a:latin typeface="Courier New" charset="0"/>
              </a:rPr>
              <a:t>             </a:t>
            </a:r>
            <a:r>
              <a:rPr lang="en-US" sz="2400" b="1" dirty="0" smtClean="0">
                <a:latin typeface="Courier New" charset="0"/>
                <a:sym typeface="Symbol" charset="0"/>
              </a:rPr>
              <a:t>0.25</a:t>
            </a:r>
            <a:r>
              <a:rPr lang="en-US" sz="2400" b="1" dirty="0" smtClean="0">
                <a:latin typeface="Courier New" charset="0"/>
              </a:rPr>
              <a:t>*|38-20| = 9 ms</a:t>
            </a:r>
          </a:p>
        </p:txBody>
      </p:sp>
      <p:pic>
        <p:nvPicPr>
          <p:cNvPr id="79877" name="Picture 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4"/>
          <p:cNvGrpSpPr/>
          <p:nvPr/>
        </p:nvGrpSpPr>
        <p:grpSpPr>
          <a:xfrm>
            <a:off x="565150" y="2696150"/>
            <a:ext cx="7918450" cy="1233488"/>
            <a:chOff x="565150" y="4368800"/>
            <a:chExt cx="7918450" cy="1233488"/>
          </a:xfrm>
        </p:grpSpPr>
        <p:sp>
          <p:nvSpPr>
            <p:cNvPr id="64521" name="Rectangle 13"/>
            <p:cNvSpPr>
              <a:spLocks noChangeArrowheads="1"/>
            </p:cNvSpPr>
            <p:nvPr/>
          </p:nvSpPr>
          <p:spPr bwMode="auto">
            <a:xfrm>
              <a:off x="565150" y="4368800"/>
              <a:ext cx="7918450" cy="692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defRPr/>
              </a:pPr>
              <a:r>
                <a:rPr lang="en-US" sz="2400" b="1" dirty="0" err="1">
                  <a:latin typeface="Courier New" charset="0"/>
                  <a:ea typeface="ＭＳ Ｐゴシック" charset="0"/>
                </a:rPr>
                <a:t>TimeoutInterval</a:t>
              </a:r>
              <a:r>
                <a:rPr lang="en-US" sz="2400" b="1" dirty="0">
                  <a:latin typeface="Courier New" charset="0"/>
                  <a:ea typeface="ＭＳ Ｐゴシック" charset="0"/>
                </a:rPr>
                <a:t> = </a:t>
              </a:r>
              <a:r>
                <a:rPr lang="en-US" sz="2400" b="1" dirty="0" err="1">
                  <a:latin typeface="Courier New" charset="0"/>
                  <a:ea typeface="ＭＳ Ｐゴシック" charset="0"/>
                </a:rPr>
                <a:t>EstimatedRTT</a:t>
              </a:r>
              <a:r>
                <a:rPr lang="en-US" sz="2400" b="1" dirty="0">
                  <a:latin typeface="Courier New" charset="0"/>
                  <a:ea typeface="ＭＳ Ｐゴシック" charset="0"/>
                </a:rPr>
                <a:t> + 4*</a:t>
              </a:r>
              <a:r>
                <a:rPr lang="en-US" sz="2400" b="1" dirty="0" err="1">
                  <a:latin typeface="Courier New" charset="0"/>
                  <a:ea typeface="ＭＳ Ｐゴシック" charset="0"/>
                </a:rPr>
                <a:t>DevRTT</a:t>
              </a:r>
              <a:endParaRPr lang="en-US" sz="2400" b="1" dirty="0">
                <a:latin typeface="Courier New" charset="0"/>
                <a:ea typeface="ＭＳ Ｐゴシック" charset="0"/>
              </a:endParaRPr>
            </a:p>
          </p:txBody>
        </p:sp>
        <p:sp>
          <p:nvSpPr>
            <p:cNvPr id="64522" name="Text Box 14"/>
            <p:cNvSpPr txBox="1">
              <a:spLocks noChangeArrowheads="1"/>
            </p:cNvSpPr>
            <p:nvPr/>
          </p:nvSpPr>
          <p:spPr bwMode="auto">
            <a:xfrm>
              <a:off x="4010025" y="5122863"/>
              <a:ext cx="18113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solidFill>
                    <a:srgbClr val="000099"/>
                  </a:solidFill>
                </a:rPr>
                <a:t>estimated RTT</a:t>
              </a:r>
            </a:p>
          </p:txBody>
        </p:sp>
        <p:sp>
          <p:nvSpPr>
            <p:cNvPr id="64523" name="Text Box 16"/>
            <p:cNvSpPr txBox="1">
              <a:spLocks noChangeArrowheads="1"/>
            </p:cNvSpPr>
            <p:nvPr/>
          </p:nvSpPr>
          <p:spPr bwMode="auto">
            <a:xfrm>
              <a:off x="6442075" y="5141913"/>
              <a:ext cx="1917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2000">
                  <a:solidFill>
                    <a:srgbClr val="000099"/>
                  </a:solidFill>
                </a:rPr>
                <a:t>“</a:t>
              </a:r>
              <a:r>
                <a:rPr lang="en-US" altLang="ja-JP" sz="2000">
                  <a:solidFill>
                    <a:srgbClr val="000099"/>
                  </a:solidFill>
                </a:rPr>
                <a:t>safety margin</a:t>
              </a:r>
              <a:r>
                <a:rPr lang="ja-JP" altLang="en-US" sz="2000">
                  <a:solidFill>
                    <a:srgbClr val="000099"/>
                  </a:solidFill>
                </a:rPr>
                <a:t>”</a:t>
              </a:r>
              <a:endParaRPr lang="en-US" sz="2000">
                <a:solidFill>
                  <a:srgbClr val="000099"/>
                </a:solidFill>
              </a:endParaRPr>
            </a:p>
          </p:txBody>
        </p:sp>
        <p:sp>
          <p:nvSpPr>
            <p:cNvPr id="64524" name="Line 17"/>
            <p:cNvSpPr>
              <a:spLocks noChangeShapeType="1"/>
            </p:cNvSpPr>
            <p:nvPr/>
          </p:nvSpPr>
          <p:spPr bwMode="auto">
            <a:xfrm flipV="1">
              <a:off x="4806950" y="4762500"/>
              <a:ext cx="0" cy="446088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4525" name="Line 19"/>
            <p:cNvSpPr>
              <a:spLocks noChangeShapeType="1"/>
            </p:cNvSpPr>
            <p:nvPr/>
          </p:nvSpPr>
          <p:spPr bwMode="auto">
            <a:xfrm flipV="1">
              <a:off x="7378700" y="4768850"/>
              <a:ext cx="0" cy="446088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pic>
          <p:nvPicPr>
            <p:cNvPr id="79885" name="Picture 20" descr="alarm_clock_ringi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81163" y="4773613"/>
              <a:ext cx="752475" cy="828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TextBox 18"/>
          <p:cNvSpPr txBox="1"/>
          <p:nvPr/>
        </p:nvSpPr>
        <p:spPr>
          <a:xfrm>
            <a:off x="1471199" y="4427039"/>
            <a:ext cx="54496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/>
              <a:t>In our example:</a:t>
            </a:r>
          </a:p>
          <a:p>
            <a:r>
              <a:rPr lang="en-US" sz="2400" dirty="0" err="1" smtClean="0"/>
              <a:t>TimeoutInterval</a:t>
            </a:r>
            <a:r>
              <a:rPr lang="en-US" sz="2400" dirty="0" smtClean="0"/>
              <a:t> = 20 + 4 * 9 = 56 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55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D53DD822-DFAF-4EE4-9CA2-A4FA038843B4}" type="slidenum">
              <a:rPr lang="en-US"/>
              <a:pPr/>
              <a:t>16</a:t>
            </a:fld>
            <a:endParaRPr lang="en-US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 outline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3.4 principles of reliable data transfer</a:t>
            </a:r>
          </a:p>
        </p:txBody>
      </p:sp>
      <p:sp>
        <p:nvSpPr>
          <p:cNvPr id="6554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3.5 connection-oriented transport: TCP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segment structure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reliable data transfer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flow control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3.7 TCP congestion control</a:t>
            </a:r>
          </a:p>
        </p:txBody>
      </p:sp>
      <p:pic>
        <p:nvPicPr>
          <p:cNvPr id="80902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1039813"/>
            <a:ext cx="43878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65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75E848FD-A126-4B2A-825D-4DC30A145ED4}" type="slidenum">
              <a:rPr lang="en-US"/>
              <a:pPr/>
              <a:t>17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0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reliable data transfer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00188"/>
            <a:ext cx="4070350" cy="4648200"/>
          </a:xfrm>
        </p:spPr>
        <p:txBody>
          <a:bodyPr/>
          <a:lstStyle/>
          <a:p>
            <a:r>
              <a:rPr lang="en-US" smtClean="0"/>
              <a:t>TCP creates rdt service on top of IP</a:t>
            </a:r>
            <a:r>
              <a:rPr lang="ja-JP" altLang="en-US" smtClean="0"/>
              <a:t>’</a:t>
            </a:r>
            <a:r>
              <a:rPr lang="en-US" altLang="ja-JP" smtClean="0"/>
              <a:t>s unreliable service</a:t>
            </a:r>
          </a:p>
          <a:p>
            <a:pPr lvl="1"/>
            <a:r>
              <a:rPr lang="en-US" smtClean="0"/>
              <a:t>pipelined segments</a:t>
            </a:r>
          </a:p>
          <a:p>
            <a:pPr lvl="1"/>
            <a:r>
              <a:rPr lang="en-US" smtClean="0"/>
              <a:t>cumulative acks</a:t>
            </a:r>
          </a:p>
          <a:p>
            <a:pPr lvl="1"/>
            <a:r>
              <a:rPr lang="en-US" smtClean="0"/>
              <a:t>single retransmission timer</a:t>
            </a:r>
          </a:p>
          <a:p>
            <a:r>
              <a:rPr lang="en-US" smtClean="0"/>
              <a:t>retransmissions  triggered by:</a:t>
            </a:r>
          </a:p>
          <a:p>
            <a:pPr lvl="1"/>
            <a:r>
              <a:rPr lang="en-US" smtClean="0"/>
              <a:t>timeout events</a:t>
            </a:r>
          </a:p>
          <a:p>
            <a:pPr lvl="1"/>
            <a:r>
              <a:rPr lang="en-US" smtClean="0"/>
              <a:t>duplicate acks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2911475"/>
            <a:ext cx="3933825" cy="21193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let</a:t>
            </a:r>
            <a:r>
              <a:rPr lang="ja-JP" altLang="en-US" smtClean="0"/>
              <a:t>’</a:t>
            </a:r>
            <a:r>
              <a:rPr lang="en-US" altLang="ja-JP" smtClean="0"/>
              <a:t>s initially consider simplified TCP sender:</a:t>
            </a:r>
          </a:p>
          <a:p>
            <a:pPr lvl="1"/>
            <a:r>
              <a:rPr lang="en-US" smtClean="0"/>
              <a:t>ignore duplicate acks</a:t>
            </a:r>
          </a:p>
          <a:p>
            <a:pPr lvl="1"/>
            <a:r>
              <a:rPr lang="en-US" smtClean="0"/>
              <a:t>ignore flow control, congestion control</a:t>
            </a:r>
          </a:p>
        </p:txBody>
      </p:sp>
      <p:pic>
        <p:nvPicPr>
          <p:cNvPr id="81926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913" y="996950"/>
            <a:ext cx="5942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75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8A2AA986-3587-4E58-A033-662431EB38B0}" type="slidenum">
              <a:rPr lang="en-US"/>
              <a:pPr/>
              <a:t>18</a:t>
            </a:fld>
            <a:endParaRPr lang="en-US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sender events: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668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</a:rPr>
              <a:t>data rcvd from app:</a:t>
            </a:r>
          </a:p>
          <a:p>
            <a:r>
              <a:rPr lang="en-US" smtClean="0"/>
              <a:t>create segment with seq #</a:t>
            </a:r>
          </a:p>
          <a:p>
            <a:r>
              <a:rPr lang="en-US" smtClean="0"/>
              <a:t>seq # is byte-stream number of first data byte in  segment</a:t>
            </a:r>
          </a:p>
          <a:p>
            <a:r>
              <a:rPr lang="en-US" smtClean="0"/>
              <a:t>start timer if not already running </a:t>
            </a:r>
          </a:p>
          <a:p>
            <a:pPr lvl="1"/>
            <a:r>
              <a:rPr lang="en-US" smtClean="0"/>
              <a:t>think of timer as for oldest unacked segment</a:t>
            </a:r>
          </a:p>
          <a:p>
            <a:pPr lvl="1"/>
            <a:r>
              <a:rPr lang="en-US" smtClean="0"/>
              <a:t>expiration interval: </a:t>
            </a:r>
            <a:r>
              <a:rPr lang="en-US" sz="2000" b="1" smtClean="0">
                <a:latin typeface="Courier New" pitchFamily="49" charset="0"/>
              </a:rPr>
              <a:t>TimeOutInterval</a:t>
            </a:r>
            <a:r>
              <a:rPr lang="en-US" smtClean="0">
                <a:latin typeface="Courier New" pitchFamily="49" charset="0"/>
              </a:rPr>
              <a:t> </a:t>
            </a:r>
            <a:endParaRPr lang="en-US" smtClean="0"/>
          </a:p>
        </p:txBody>
      </p:sp>
      <p:sp>
        <p:nvSpPr>
          <p:cNvPr id="6759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1668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</a:rPr>
              <a:t>timeout:</a:t>
            </a:r>
          </a:p>
          <a:p>
            <a:r>
              <a:rPr lang="en-US" smtClean="0"/>
              <a:t>retransmit segment that caused timeout</a:t>
            </a:r>
          </a:p>
          <a:p>
            <a:r>
              <a:rPr lang="en-US" smtClean="0"/>
              <a:t>restart timer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</a:t>
            </a:r>
            <a:r>
              <a:rPr lang="en-US" i="1" smtClean="0">
                <a:solidFill>
                  <a:srgbClr val="CC0000"/>
                </a:solidFill>
              </a:rPr>
              <a:t>ack rcvd:</a:t>
            </a:r>
          </a:p>
          <a:p>
            <a:r>
              <a:rPr lang="en-US" smtClean="0"/>
              <a:t>if ack acknowledges previously unacked segments</a:t>
            </a:r>
          </a:p>
          <a:p>
            <a:pPr lvl="1"/>
            <a:r>
              <a:rPr lang="en-US" smtClean="0"/>
              <a:t>update what is known to be ACKed</a:t>
            </a:r>
          </a:p>
          <a:p>
            <a:pPr lvl="1"/>
            <a:r>
              <a:rPr lang="en-US" smtClean="0"/>
              <a:t>start timer if there are  still unacked segments</a:t>
            </a:r>
          </a:p>
          <a:p>
            <a:pPr lvl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82950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808038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86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7DD2A062-8F81-40F6-A290-7B6B155C3E8B}" type="slidenum">
              <a:rPr lang="en-US"/>
              <a:pPr/>
              <a:t>19</a:t>
            </a:fld>
            <a:endParaRPr lang="en-US"/>
          </a:p>
        </p:txBody>
      </p:sp>
      <p:pic>
        <p:nvPicPr>
          <p:cNvPr id="83971" name="Picture 2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" y="898525"/>
            <a:ext cx="5027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3" name="Oval 7"/>
          <p:cNvSpPr>
            <a:spLocks noChangeArrowheads="1"/>
          </p:cNvSpPr>
          <p:nvPr/>
        </p:nvSpPr>
        <p:spPr bwMode="auto">
          <a:xfrm>
            <a:off x="2897188" y="2730500"/>
            <a:ext cx="1071562" cy="971550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Oval 6"/>
          <p:cNvSpPr>
            <a:spLocks noChangeArrowheads="1"/>
          </p:cNvSpPr>
          <p:nvPr/>
        </p:nvSpPr>
        <p:spPr bwMode="auto">
          <a:xfrm>
            <a:off x="2822575" y="2778125"/>
            <a:ext cx="1071563" cy="9715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87325"/>
            <a:ext cx="7734300" cy="898525"/>
          </a:xfrm>
        </p:spPr>
        <p:txBody>
          <a:bodyPr/>
          <a:lstStyle/>
          <a:p>
            <a:r>
              <a:rPr lang="en-US" dirty="0" smtClean="0"/>
              <a:t>TCP sender </a:t>
            </a:r>
            <a:r>
              <a:rPr lang="en-US" sz="3200" dirty="0" smtClean="0"/>
              <a:t>(simplified Fig. 3.33, p. 243)</a:t>
            </a:r>
            <a:endParaRPr lang="en-US" dirty="0" smtClean="0"/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2979738" y="2781300"/>
            <a:ext cx="742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wait</a:t>
            </a:r>
          </a:p>
          <a:p>
            <a:pPr>
              <a:defRPr/>
            </a:pPr>
            <a:r>
              <a:rPr lang="en-US" sz="1800" smtClean="0">
                <a:latin typeface="Arial" charset="0"/>
              </a:rPr>
              <a:t>for </a:t>
            </a:r>
          </a:p>
          <a:p>
            <a:pPr>
              <a:defRPr/>
            </a:pPr>
            <a:r>
              <a:rPr lang="en-US" sz="1800" smtClean="0">
                <a:latin typeface="Arial" charset="0"/>
              </a:rPr>
              <a:t>event</a:t>
            </a:r>
          </a:p>
        </p:txBody>
      </p:sp>
      <p:sp>
        <p:nvSpPr>
          <p:cNvPr id="68617" name="Line 8"/>
          <p:cNvSpPr>
            <a:spLocks noChangeShapeType="1"/>
          </p:cNvSpPr>
          <p:nvPr/>
        </p:nvSpPr>
        <p:spPr bwMode="auto">
          <a:xfrm>
            <a:off x="1855788" y="2247900"/>
            <a:ext cx="1071562" cy="6889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8618" name="Text Box 9"/>
          <p:cNvSpPr txBox="1">
            <a:spLocks noChangeArrowheads="1"/>
          </p:cNvSpPr>
          <p:nvPr/>
        </p:nvSpPr>
        <p:spPr bwMode="auto">
          <a:xfrm>
            <a:off x="314325" y="2874963"/>
            <a:ext cx="2546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>
                <a:latin typeface="Arial" charset="0"/>
              </a:rPr>
              <a:t>NextSeqNum = InitialSeqNum</a:t>
            </a:r>
          </a:p>
          <a:p>
            <a:pPr algn="l">
              <a:defRPr/>
            </a:pPr>
            <a:r>
              <a:rPr lang="en-US" sz="1400" smtClean="0">
                <a:latin typeface="Arial" charset="0"/>
              </a:rPr>
              <a:t>SendBase = InitialSeqNum</a:t>
            </a:r>
          </a:p>
        </p:txBody>
      </p:sp>
      <p:sp>
        <p:nvSpPr>
          <p:cNvPr id="68619" name="Line 10"/>
          <p:cNvSpPr>
            <a:spLocks noChangeShapeType="1"/>
          </p:cNvSpPr>
          <p:nvPr/>
        </p:nvSpPr>
        <p:spPr bwMode="auto">
          <a:xfrm>
            <a:off x="417513" y="2889250"/>
            <a:ext cx="2179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8620" name="Text Box 11"/>
          <p:cNvSpPr txBox="1">
            <a:spLocks noChangeArrowheads="1"/>
          </p:cNvSpPr>
          <p:nvPr/>
        </p:nvSpPr>
        <p:spPr bwMode="auto">
          <a:xfrm>
            <a:off x="1287463" y="2571750"/>
            <a:ext cx="34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Symbol" pitchFamily="18" charset="2"/>
              </a:rPr>
              <a:t>L</a:t>
            </a:r>
          </a:p>
        </p:txBody>
      </p:sp>
      <p:grpSp>
        <p:nvGrpSpPr>
          <p:cNvPr id="83980" name="Group 23"/>
          <p:cNvGrpSpPr>
            <a:grpSpLocks/>
          </p:cNvGrpSpPr>
          <p:nvPr/>
        </p:nvGrpSpPr>
        <p:grpSpPr bwMode="auto">
          <a:xfrm>
            <a:off x="4605338" y="1333500"/>
            <a:ext cx="4251325" cy="1928813"/>
            <a:chOff x="3003" y="1263"/>
            <a:chExt cx="2678" cy="1215"/>
          </a:xfrm>
        </p:grpSpPr>
        <p:sp>
          <p:nvSpPr>
            <p:cNvPr id="68633" name="Text Box 12"/>
            <p:cNvSpPr txBox="1">
              <a:spLocks noChangeArrowheads="1"/>
            </p:cNvSpPr>
            <p:nvPr/>
          </p:nvSpPr>
          <p:spPr bwMode="auto">
            <a:xfrm>
              <a:off x="3019" y="1456"/>
              <a:ext cx="2662" cy="10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105000"/>
                </a:lnSpc>
              </a:pPr>
              <a:r>
                <a:rPr lang="en-US"/>
                <a:t>create segment, seq. #: NextSeqNum</a:t>
              </a:r>
            </a:p>
            <a:p>
              <a:pPr algn="l">
                <a:lnSpc>
                  <a:spcPct val="105000"/>
                </a:lnSpc>
              </a:pPr>
              <a:r>
                <a:rPr lang="en-US"/>
                <a:t>pass segment to IP (i.e., </a:t>
              </a:r>
              <a:r>
                <a:rPr lang="ja-JP" altLang="en-US"/>
                <a:t>“</a:t>
              </a:r>
              <a:r>
                <a:rPr lang="en-US" altLang="ja-JP"/>
                <a:t>send</a:t>
              </a:r>
              <a:r>
                <a:rPr lang="ja-JP" altLang="en-US"/>
                <a:t>”</a:t>
              </a:r>
              <a:r>
                <a:rPr lang="en-US" altLang="ja-JP"/>
                <a:t>)</a:t>
              </a:r>
            </a:p>
            <a:p>
              <a:pPr algn="l">
                <a:lnSpc>
                  <a:spcPct val="105000"/>
                </a:lnSpc>
              </a:pPr>
              <a:r>
                <a:rPr lang="en-US"/>
                <a:t>NextSeqNum = NextSeqNum + length(data) </a:t>
              </a:r>
            </a:p>
            <a:p>
              <a:pPr algn="l">
                <a:lnSpc>
                  <a:spcPct val="105000"/>
                </a:lnSpc>
              </a:pPr>
              <a:r>
                <a:rPr lang="en-US"/>
                <a:t>if (timer currently not running)</a:t>
              </a:r>
            </a:p>
            <a:p>
              <a:pPr algn="l">
                <a:lnSpc>
                  <a:spcPct val="105000"/>
                </a:lnSpc>
              </a:pPr>
              <a:r>
                <a:rPr lang="en-US"/>
                <a:t>    start timer</a:t>
              </a:r>
            </a:p>
            <a:p>
              <a:pPr algn="l"/>
              <a:r>
                <a:rPr lang="en-US"/>
                <a:t>                 </a:t>
              </a:r>
            </a:p>
          </p:txBody>
        </p:sp>
        <p:sp>
          <p:nvSpPr>
            <p:cNvPr id="68634" name="Text Box 13"/>
            <p:cNvSpPr txBox="1">
              <a:spLocks noChangeArrowheads="1"/>
            </p:cNvSpPr>
            <p:nvPr/>
          </p:nvSpPr>
          <p:spPr bwMode="auto">
            <a:xfrm>
              <a:off x="3003" y="1263"/>
              <a:ext cx="2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data received from application above</a:t>
              </a:r>
            </a:p>
          </p:txBody>
        </p:sp>
        <p:sp>
          <p:nvSpPr>
            <p:cNvPr id="68635" name="Line 15"/>
            <p:cNvSpPr>
              <a:spLocks noChangeShapeType="1"/>
            </p:cNvSpPr>
            <p:nvPr/>
          </p:nvSpPr>
          <p:spPr bwMode="auto">
            <a:xfrm>
              <a:off x="3081" y="1490"/>
              <a:ext cx="17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3981" name="Group 20"/>
          <p:cNvGrpSpPr>
            <a:grpSpLocks/>
          </p:cNvGrpSpPr>
          <p:nvPr/>
        </p:nvGrpSpPr>
        <p:grpSpPr bwMode="auto">
          <a:xfrm>
            <a:off x="4805363" y="3406775"/>
            <a:ext cx="3298825" cy="1147763"/>
            <a:chOff x="1270" y="3518"/>
            <a:chExt cx="2078" cy="723"/>
          </a:xfrm>
        </p:grpSpPr>
        <p:sp>
          <p:nvSpPr>
            <p:cNvPr id="68630" name="Text Box 16"/>
            <p:cNvSpPr txBox="1">
              <a:spLocks noChangeArrowheads="1"/>
            </p:cNvSpPr>
            <p:nvPr/>
          </p:nvSpPr>
          <p:spPr bwMode="auto">
            <a:xfrm>
              <a:off x="1275" y="3721"/>
              <a:ext cx="2073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mtClean="0"/>
                <a:t>retransmit not-yet-acked segment         	with smallest seq. #</a:t>
              </a:r>
            </a:p>
            <a:p>
              <a:pPr algn="l">
                <a:defRPr/>
              </a:pPr>
              <a:r>
                <a:rPr lang="en-US" smtClean="0"/>
                <a:t>start timer</a:t>
              </a:r>
            </a:p>
          </p:txBody>
        </p:sp>
        <p:sp>
          <p:nvSpPr>
            <p:cNvPr id="68631" name="Text Box 17"/>
            <p:cNvSpPr txBox="1">
              <a:spLocks noChangeArrowheads="1"/>
            </p:cNvSpPr>
            <p:nvPr/>
          </p:nvSpPr>
          <p:spPr bwMode="auto">
            <a:xfrm>
              <a:off x="1270" y="3518"/>
              <a:ext cx="5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timeout</a:t>
              </a:r>
            </a:p>
          </p:txBody>
        </p:sp>
        <p:sp>
          <p:nvSpPr>
            <p:cNvPr id="68632" name="Line 18"/>
            <p:cNvSpPr>
              <a:spLocks noChangeShapeType="1"/>
            </p:cNvSpPr>
            <p:nvPr/>
          </p:nvSpPr>
          <p:spPr bwMode="auto">
            <a:xfrm>
              <a:off x="1342" y="3741"/>
              <a:ext cx="1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3982" name="Group 24"/>
          <p:cNvGrpSpPr>
            <a:grpSpLocks/>
          </p:cNvGrpSpPr>
          <p:nvPr/>
        </p:nvGrpSpPr>
        <p:grpSpPr bwMode="auto">
          <a:xfrm>
            <a:off x="952500" y="4513263"/>
            <a:ext cx="4703763" cy="2181225"/>
            <a:chOff x="678" y="2592"/>
            <a:chExt cx="2963" cy="1374"/>
          </a:xfrm>
        </p:grpSpPr>
        <p:sp>
          <p:nvSpPr>
            <p:cNvPr id="68627" name="Text Box 3"/>
            <p:cNvSpPr txBox="1">
              <a:spLocks noChangeArrowheads="1"/>
            </p:cNvSpPr>
            <p:nvPr/>
          </p:nvSpPr>
          <p:spPr bwMode="auto">
            <a:xfrm>
              <a:off x="678" y="2830"/>
              <a:ext cx="2963" cy="1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dirty="0">
                  <a:latin typeface="Arial" pitchFamily="34" charset="0"/>
                </a:rPr>
                <a:t>if (y &gt; </a:t>
              </a:r>
              <a:r>
                <a:rPr lang="en-US" dirty="0" err="1">
                  <a:latin typeface="Arial" pitchFamily="34" charset="0"/>
                </a:rPr>
                <a:t>SendBase</a:t>
              </a:r>
              <a:r>
                <a:rPr lang="en-US" dirty="0">
                  <a:latin typeface="Arial" pitchFamily="34" charset="0"/>
                </a:rPr>
                <a:t>) { </a:t>
              </a:r>
            </a:p>
            <a:p>
              <a:pPr algn="l"/>
              <a:r>
                <a:rPr lang="en-US" dirty="0">
                  <a:latin typeface="Arial" pitchFamily="34" charset="0"/>
                </a:rPr>
                <a:t>    </a:t>
              </a:r>
              <a:r>
                <a:rPr lang="en-US" dirty="0" err="1">
                  <a:latin typeface="Arial" pitchFamily="34" charset="0"/>
                </a:rPr>
                <a:t>SendBase</a:t>
              </a:r>
              <a:r>
                <a:rPr lang="en-US" dirty="0">
                  <a:latin typeface="Arial" pitchFamily="34" charset="0"/>
                </a:rPr>
                <a:t> = y </a:t>
              </a:r>
            </a:p>
            <a:p>
              <a:pPr algn="l"/>
              <a:r>
                <a:rPr lang="en-US" dirty="0">
                  <a:latin typeface="Arial" pitchFamily="34" charset="0"/>
                </a:rPr>
                <a:t>    /* SendBase–1: last cumulatively </a:t>
              </a:r>
              <a:r>
                <a:rPr lang="en-US" dirty="0" err="1">
                  <a:latin typeface="Arial" pitchFamily="34" charset="0"/>
                </a:rPr>
                <a:t>ACKed</a:t>
              </a:r>
              <a:r>
                <a:rPr lang="en-US" dirty="0">
                  <a:latin typeface="Arial" pitchFamily="34" charset="0"/>
                </a:rPr>
                <a:t> byte */</a:t>
              </a:r>
            </a:p>
            <a:p>
              <a:pPr algn="l"/>
              <a:r>
                <a:rPr lang="en-US" dirty="0">
                  <a:latin typeface="Arial" pitchFamily="34" charset="0"/>
                </a:rPr>
                <a:t>    if (there are currently not-yet-</a:t>
              </a:r>
              <a:r>
                <a:rPr lang="en-US" dirty="0" err="1">
                  <a:latin typeface="Arial" pitchFamily="34" charset="0"/>
                </a:rPr>
                <a:t>acked</a:t>
              </a:r>
              <a:r>
                <a:rPr lang="en-US" dirty="0">
                  <a:latin typeface="Arial" pitchFamily="34" charset="0"/>
                </a:rPr>
                <a:t> segments)</a:t>
              </a:r>
            </a:p>
            <a:p>
              <a:pPr algn="l"/>
              <a:r>
                <a:rPr lang="en-US" dirty="0">
                  <a:latin typeface="Arial" pitchFamily="34" charset="0"/>
                </a:rPr>
                <a:t>         start timer</a:t>
              </a:r>
            </a:p>
            <a:p>
              <a:pPr algn="l"/>
              <a:r>
                <a:rPr lang="en-US" dirty="0">
                  <a:latin typeface="Arial" pitchFamily="34" charset="0"/>
                </a:rPr>
                <a:t>       else stop timer </a:t>
              </a:r>
            </a:p>
            <a:p>
              <a:pPr algn="l"/>
              <a:r>
                <a:rPr lang="en-US">
                  <a:latin typeface="Arial" pitchFamily="34" charset="0"/>
                </a:rPr>
                <a:t> </a:t>
              </a:r>
              <a:r>
                <a:rPr lang="en-US" smtClean="0">
                  <a:latin typeface="Arial" pitchFamily="34" charset="0"/>
                </a:rPr>
                <a:t>}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8628" name="Text Box 21"/>
            <p:cNvSpPr txBox="1">
              <a:spLocks noChangeArrowheads="1"/>
            </p:cNvSpPr>
            <p:nvPr/>
          </p:nvSpPr>
          <p:spPr bwMode="auto">
            <a:xfrm>
              <a:off x="705" y="2592"/>
              <a:ext cx="22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ACK received, with ACK field value y </a:t>
              </a:r>
            </a:p>
          </p:txBody>
        </p:sp>
        <p:sp>
          <p:nvSpPr>
            <p:cNvPr id="68629" name="Line 22"/>
            <p:cNvSpPr>
              <a:spLocks noChangeShapeType="1"/>
            </p:cNvSpPr>
            <p:nvPr/>
          </p:nvSpPr>
          <p:spPr bwMode="auto">
            <a:xfrm>
              <a:off x="748" y="2815"/>
              <a:ext cx="20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3983" name="Freeform 26"/>
          <p:cNvSpPr>
            <a:spLocks/>
          </p:cNvSpPr>
          <p:nvPr/>
        </p:nvSpPr>
        <p:spPr bwMode="auto">
          <a:xfrm>
            <a:off x="3649663" y="1644650"/>
            <a:ext cx="1254125" cy="1258888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84" name="Freeform 27"/>
          <p:cNvSpPr>
            <a:spLocks/>
          </p:cNvSpPr>
          <p:nvPr/>
        </p:nvSpPr>
        <p:spPr bwMode="auto">
          <a:xfrm rot="4468137">
            <a:off x="3972719" y="3117057"/>
            <a:ext cx="1254125" cy="1258887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85" name="Freeform 28"/>
          <p:cNvSpPr>
            <a:spLocks/>
          </p:cNvSpPr>
          <p:nvPr/>
        </p:nvSpPr>
        <p:spPr bwMode="auto">
          <a:xfrm rot="10674503">
            <a:off x="1914525" y="3616325"/>
            <a:ext cx="1254125" cy="1258888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/>
              <a:t>Transport</a:t>
            </a:r>
            <a:r>
              <a:rPr lang="en-US" sz="1400" dirty="0"/>
              <a:t> </a:t>
            </a:r>
            <a:r>
              <a:rPr lang="en-US" sz="1200" dirty="0"/>
              <a:t>Layer</a:t>
            </a:r>
          </a:p>
        </p:txBody>
      </p:sp>
      <p:sp>
        <p:nvSpPr>
          <p:cNvPr id="573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BA0608BD-3B12-4C95-859F-09DDD27EC2CC}" type="slidenum">
              <a:rPr lang="en-US"/>
              <a:pPr/>
              <a:t>2</a:t>
            </a:fld>
            <a:endParaRPr lang="en-US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 outline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3.4 principles of reliable data transfer</a:t>
            </a:r>
          </a:p>
        </p:txBody>
      </p:sp>
      <p:sp>
        <p:nvSpPr>
          <p:cNvPr id="573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3.5 connection-oriented transport: TCP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segment structure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reliable data transfer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flow control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3.7 TCP congestion control</a:t>
            </a:r>
          </a:p>
        </p:txBody>
      </p:sp>
      <p:pic>
        <p:nvPicPr>
          <p:cNvPr id="72710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1017588"/>
            <a:ext cx="43878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96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1775DE18-796F-4D93-BEE6-457AAE6FC21D}" type="slidenum">
              <a:rPr lang="en-US"/>
              <a:pPr/>
              <a:t>20</a:t>
            </a:fld>
            <a:endParaRPr lang="en-US"/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r>
              <a:rPr lang="en-US" sz="4000" smtClean="0"/>
              <a:t>TCP: retransmission scenarios</a:t>
            </a:r>
            <a:endParaRPr lang="en-US" smtClean="0"/>
          </a:p>
        </p:txBody>
      </p:sp>
      <p:sp>
        <p:nvSpPr>
          <p:cNvPr id="69637" name="Text Box 105"/>
          <p:cNvSpPr txBox="1">
            <a:spLocks noChangeArrowheads="1"/>
          </p:cNvSpPr>
          <p:nvPr/>
        </p:nvSpPr>
        <p:spPr bwMode="auto">
          <a:xfrm>
            <a:off x="1282700" y="5946775"/>
            <a:ext cx="1922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lost ACK scenario</a:t>
            </a:r>
            <a:endParaRPr lang="en-US" sz="1000"/>
          </a:p>
        </p:txBody>
      </p:sp>
      <p:sp>
        <p:nvSpPr>
          <p:cNvPr id="69638" name="Line 99"/>
          <p:cNvSpPr>
            <a:spLocks noChangeShapeType="1"/>
          </p:cNvSpPr>
          <p:nvPr/>
        </p:nvSpPr>
        <p:spPr bwMode="auto">
          <a:xfrm>
            <a:off x="1065213" y="4184650"/>
            <a:ext cx="2351087" cy="5064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39" name="Line 100"/>
          <p:cNvSpPr>
            <a:spLocks noChangeShapeType="1"/>
          </p:cNvSpPr>
          <p:nvPr/>
        </p:nvSpPr>
        <p:spPr bwMode="auto">
          <a:xfrm>
            <a:off x="1077913" y="2416175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40" name="Line 104"/>
          <p:cNvSpPr>
            <a:spLocks noChangeShapeType="1"/>
          </p:cNvSpPr>
          <p:nvPr/>
        </p:nvSpPr>
        <p:spPr bwMode="auto">
          <a:xfrm flipH="1">
            <a:off x="2114550" y="3078163"/>
            <a:ext cx="1273175" cy="4270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41" name="Text Box 107"/>
          <p:cNvSpPr txBox="1">
            <a:spLocks noChangeArrowheads="1"/>
          </p:cNvSpPr>
          <p:nvPr/>
        </p:nvSpPr>
        <p:spPr bwMode="auto">
          <a:xfrm>
            <a:off x="3016250" y="1257300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Host B</a:t>
            </a:r>
          </a:p>
        </p:txBody>
      </p:sp>
      <p:sp>
        <p:nvSpPr>
          <p:cNvPr id="69642" name="Text Box 111"/>
          <p:cNvSpPr txBox="1">
            <a:spLocks noChangeArrowheads="1"/>
          </p:cNvSpPr>
          <p:nvPr/>
        </p:nvSpPr>
        <p:spPr bwMode="auto">
          <a:xfrm>
            <a:off x="682625" y="1274763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Host A</a:t>
            </a:r>
          </a:p>
        </p:txBody>
      </p:sp>
      <p:sp>
        <p:nvSpPr>
          <p:cNvPr id="69643" name="Rectangle 112"/>
          <p:cNvSpPr>
            <a:spLocks noChangeArrowheads="1"/>
          </p:cNvSpPr>
          <p:nvPr/>
        </p:nvSpPr>
        <p:spPr bwMode="auto">
          <a:xfrm>
            <a:off x="1781175" y="2497138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Text Box 113"/>
          <p:cNvSpPr txBox="1">
            <a:spLocks noChangeArrowheads="1"/>
          </p:cNvSpPr>
          <p:nvPr/>
        </p:nvSpPr>
        <p:spPr bwMode="auto">
          <a:xfrm>
            <a:off x="1222375" y="2549525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Seq=92, 8 bytes of data</a:t>
            </a:r>
          </a:p>
        </p:txBody>
      </p:sp>
      <p:sp>
        <p:nvSpPr>
          <p:cNvPr id="69645" name="Rectangle 114"/>
          <p:cNvSpPr>
            <a:spLocks noChangeArrowheads="1"/>
          </p:cNvSpPr>
          <p:nvPr/>
        </p:nvSpPr>
        <p:spPr bwMode="auto">
          <a:xfrm>
            <a:off x="2349500" y="3163888"/>
            <a:ext cx="747713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Text Box 115"/>
          <p:cNvSpPr txBox="1">
            <a:spLocks noChangeArrowheads="1"/>
          </p:cNvSpPr>
          <p:nvPr/>
        </p:nvSpPr>
        <p:spPr bwMode="auto">
          <a:xfrm>
            <a:off x="2270125" y="3119438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ACK=100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69647" name="Line 118"/>
          <p:cNvSpPr>
            <a:spLocks noChangeShapeType="1"/>
          </p:cNvSpPr>
          <p:nvPr/>
        </p:nvSpPr>
        <p:spPr bwMode="auto">
          <a:xfrm>
            <a:off x="1057275" y="2174875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48" name="Line 119"/>
          <p:cNvSpPr>
            <a:spLocks noChangeShapeType="1"/>
          </p:cNvSpPr>
          <p:nvPr/>
        </p:nvSpPr>
        <p:spPr bwMode="auto">
          <a:xfrm>
            <a:off x="3484563" y="2170113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49" name="Rectangle 122"/>
          <p:cNvSpPr>
            <a:spLocks noChangeArrowheads="1"/>
          </p:cNvSpPr>
          <p:nvPr/>
        </p:nvSpPr>
        <p:spPr bwMode="auto">
          <a:xfrm>
            <a:off x="1674813" y="4178300"/>
            <a:ext cx="989012" cy="4302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0" name="Text Box 123"/>
          <p:cNvSpPr txBox="1">
            <a:spLocks noChangeArrowheads="1"/>
          </p:cNvSpPr>
          <p:nvPr/>
        </p:nvSpPr>
        <p:spPr bwMode="auto">
          <a:xfrm>
            <a:off x="1211263" y="4259263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Seq=92, 8 bytes of data</a:t>
            </a:r>
          </a:p>
        </p:txBody>
      </p:sp>
      <p:sp>
        <p:nvSpPr>
          <p:cNvPr id="69651" name="Text Box 124"/>
          <p:cNvSpPr txBox="1">
            <a:spLocks noChangeArrowheads="1"/>
          </p:cNvSpPr>
          <p:nvPr/>
        </p:nvSpPr>
        <p:spPr bwMode="auto">
          <a:xfrm>
            <a:off x="1903413" y="330993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9652" name="Text Box 126"/>
          <p:cNvSpPr txBox="1">
            <a:spLocks noChangeArrowheads="1"/>
          </p:cNvSpPr>
          <p:nvPr/>
        </p:nvSpPr>
        <p:spPr bwMode="auto">
          <a:xfrm rot="10800000">
            <a:off x="684213" y="2963863"/>
            <a:ext cx="3968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timeout</a:t>
            </a:r>
          </a:p>
        </p:txBody>
      </p:sp>
      <p:sp>
        <p:nvSpPr>
          <p:cNvPr id="69653" name="Line 127"/>
          <p:cNvSpPr>
            <a:spLocks noChangeShapeType="1"/>
          </p:cNvSpPr>
          <p:nvPr/>
        </p:nvSpPr>
        <p:spPr bwMode="auto">
          <a:xfrm flipH="1">
            <a:off x="1054100" y="4776788"/>
            <a:ext cx="2338388" cy="7826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54" name="Rectangle 128"/>
          <p:cNvSpPr>
            <a:spLocks noChangeArrowheads="1"/>
          </p:cNvSpPr>
          <p:nvPr/>
        </p:nvSpPr>
        <p:spPr bwMode="auto">
          <a:xfrm>
            <a:off x="1887538" y="50339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5" name="Text Box 129"/>
          <p:cNvSpPr txBox="1">
            <a:spLocks noChangeArrowheads="1"/>
          </p:cNvSpPr>
          <p:nvPr/>
        </p:nvSpPr>
        <p:spPr bwMode="auto">
          <a:xfrm>
            <a:off x="1808163" y="4989513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ACK=100</a:t>
            </a:r>
            <a:endParaRPr lang="en-US" sz="1000">
              <a:latin typeface="Times New Roman" pitchFamily="18" charset="0"/>
            </a:endParaRPr>
          </a:p>
        </p:txBody>
      </p:sp>
      <p:grpSp>
        <p:nvGrpSpPr>
          <p:cNvPr id="85015" name="Group 134"/>
          <p:cNvGrpSpPr>
            <a:grpSpLocks/>
          </p:cNvGrpSpPr>
          <p:nvPr/>
        </p:nvGrpSpPr>
        <p:grpSpPr bwMode="auto">
          <a:xfrm>
            <a:off x="825500" y="2420938"/>
            <a:ext cx="104775" cy="508000"/>
            <a:chOff x="3099" y="1749"/>
            <a:chExt cx="66" cy="320"/>
          </a:xfrm>
        </p:grpSpPr>
        <p:sp>
          <p:nvSpPr>
            <p:cNvPr id="69710" name="Line 132"/>
            <p:cNvSpPr>
              <a:spLocks noChangeShapeType="1"/>
            </p:cNvSpPr>
            <p:nvPr/>
          </p:nvSpPr>
          <p:spPr bwMode="auto">
            <a:xfrm flipV="1">
              <a:off x="3129" y="1749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11" name="Line 133"/>
            <p:cNvSpPr>
              <a:spLocks noChangeShapeType="1"/>
            </p:cNvSpPr>
            <p:nvPr/>
          </p:nvSpPr>
          <p:spPr bwMode="auto">
            <a:xfrm>
              <a:off x="3099" y="1752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16" name="Group 135"/>
          <p:cNvGrpSpPr>
            <a:grpSpLocks/>
          </p:cNvGrpSpPr>
          <p:nvPr/>
        </p:nvGrpSpPr>
        <p:grpSpPr bwMode="auto">
          <a:xfrm rot="10800000">
            <a:off x="820738" y="3663950"/>
            <a:ext cx="104775" cy="508000"/>
            <a:chOff x="3099" y="1749"/>
            <a:chExt cx="66" cy="320"/>
          </a:xfrm>
        </p:grpSpPr>
        <p:sp>
          <p:nvSpPr>
            <p:cNvPr id="69708" name="Line 136"/>
            <p:cNvSpPr>
              <a:spLocks noChangeShapeType="1"/>
            </p:cNvSpPr>
            <p:nvPr/>
          </p:nvSpPr>
          <p:spPr bwMode="auto">
            <a:xfrm flipV="1">
              <a:off x="3130" y="1750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9" name="Line 137"/>
            <p:cNvSpPr>
              <a:spLocks noChangeShapeType="1"/>
            </p:cNvSpPr>
            <p:nvPr/>
          </p:nvSpPr>
          <p:spPr bwMode="auto">
            <a:xfrm>
              <a:off x="3100" y="1753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9658" name="Text Box 172"/>
          <p:cNvSpPr txBox="1">
            <a:spLocks noChangeArrowheads="1"/>
          </p:cNvSpPr>
          <p:nvPr/>
        </p:nvSpPr>
        <p:spPr bwMode="auto">
          <a:xfrm>
            <a:off x="5945188" y="5953125"/>
            <a:ext cx="2073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premature timeout</a:t>
            </a:r>
            <a:endParaRPr lang="en-US" sz="1000"/>
          </a:p>
        </p:txBody>
      </p:sp>
      <p:sp>
        <p:nvSpPr>
          <p:cNvPr id="69659" name="Line 173"/>
          <p:cNvSpPr>
            <a:spLocks noChangeShapeType="1"/>
          </p:cNvSpPr>
          <p:nvPr/>
        </p:nvSpPr>
        <p:spPr bwMode="auto">
          <a:xfrm>
            <a:off x="5781675" y="419100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60" name="Line 174"/>
          <p:cNvSpPr>
            <a:spLocks noChangeShapeType="1"/>
          </p:cNvSpPr>
          <p:nvPr/>
        </p:nvSpPr>
        <p:spPr bwMode="auto">
          <a:xfrm>
            <a:off x="5815013" y="2422525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61" name="Line 175"/>
          <p:cNvSpPr>
            <a:spLocks noChangeShapeType="1"/>
          </p:cNvSpPr>
          <p:nvPr/>
        </p:nvSpPr>
        <p:spPr bwMode="auto">
          <a:xfrm flipH="1">
            <a:off x="5789613" y="3084513"/>
            <a:ext cx="2335212" cy="1589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62" name="Text Box 177"/>
          <p:cNvSpPr txBox="1">
            <a:spLocks noChangeArrowheads="1"/>
          </p:cNvSpPr>
          <p:nvPr/>
        </p:nvSpPr>
        <p:spPr bwMode="auto">
          <a:xfrm>
            <a:off x="7753350" y="1263650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Host B</a:t>
            </a:r>
          </a:p>
        </p:txBody>
      </p:sp>
      <p:sp>
        <p:nvSpPr>
          <p:cNvPr id="69663" name="Text Box 181"/>
          <p:cNvSpPr txBox="1">
            <a:spLocks noChangeArrowheads="1"/>
          </p:cNvSpPr>
          <p:nvPr/>
        </p:nvSpPr>
        <p:spPr bwMode="auto">
          <a:xfrm>
            <a:off x="5419725" y="1281113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Host A</a:t>
            </a:r>
          </a:p>
        </p:txBody>
      </p:sp>
      <p:sp>
        <p:nvSpPr>
          <p:cNvPr id="69664" name="Rectangle 182"/>
          <p:cNvSpPr>
            <a:spLocks noChangeArrowheads="1"/>
          </p:cNvSpPr>
          <p:nvPr/>
        </p:nvSpPr>
        <p:spPr bwMode="auto">
          <a:xfrm>
            <a:off x="6518275" y="2503488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65" name="Text Box 183"/>
          <p:cNvSpPr txBox="1">
            <a:spLocks noChangeArrowheads="1"/>
          </p:cNvSpPr>
          <p:nvPr/>
        </p:nvSpPr>
        <p:spPr bwMode="auto">
          <a:xfrm>
            <a:off x="5959475" y="2555875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Seq=92, 8 bytes of data</a:t>
            </a:r>
          </a:p>
        </p:txBody>
      </p:sp>
      <p:grpSp>
        <p:nvGrpSpPr>
          <p:cNvPr id="85025" name="Group 202"/>
          <p:cNvGrpSpPr>
            <a:grpSpLocks/>
          </p:cNvGrpSpPr>
          <p:nvPr/>
        </p:nvGrpSpPr>
        <p:grpSpPr bwMode="auto">
          <a:xfrm>
            <a:off x="6691313" y="3576638"/>
            <a:ext cx="949325" cy="304800"/>
            <a:chOff x="4215" y="2253"/>
            <a:chExt cx="598" cy="192"/>
          </a:xfrm>
        </p:grpSpPr>
        <p:sp>
          <p:nvSpPr>
            <p:cNvPr id="69706" name="Rectangle 184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7" name="Text Box 185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ACK=100</a:t>
              </a:r>
              <a:endParaRPr lang="en-US" sz="1000">
                <a:latin typeface="Times New Roman" pitchFamily="18" charset="0"/>
              </a:endParaRPr>
            </a:p>
          </p:txBody>
        </p:sp>
      </p:grpSp>
      <p:sp>
        <p:nvSpPr>
          <p:cNvPr id="69667" name="Line 186"/>
          <p:cNvSpPr>
            <a:spLocks noChangeShapeType="1"/>
          </p:cNvSpPr>
          <p:nvPr/>
        </p:nvSpPr>
        <p:spPr bwMode="auto">
          <a:xfrm>
            <a:off x="5794375" y="2181225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68" name="Line 187"/>
          <p:cNvSpPr>
            <a:spLocks noChangeShapeType="1"/>
          </p:cNvSpPr>
          <p:nvPr/>
        </p:nvSpPr>
        <p:spPr bwMode="auto">
          <a:xfrm>
            <a:off x="8199438" y="2176463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69" name="Rectangle 188"/>
          <p:cNvSpPr>
            <a:spLocks noChangeArrowheads="1"/>
          </p:cNvSpPr>
          <p:nvPr/>
        </p:nvSpPr>
        <p:spPr bwMode="auto">
          <a:xfrm>
            <a:off x="6807200" y="4308475"/>
            <a:ext cx="1057275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70" name="Text Box 189"/>
          <p:cNvSpPr txBox="1">
            <a:spLocks noChangeArrowheads="1"/>
          </p:cNvSpPr>
          <p:nvPr/>
        </p:nvSpPr>
        <p:spPr bwMode="auto">
          <a:xfrm>
            <a:off x="6727825" y="4341813"/>
            <a:ext cx="1212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/>
              <a:t>Seq=92,  8</a:t>
            </a:r>
          </a:p>
          <a:p>
            <a:pPr algn="l">
              <a:defRPr/>
            </a:pPr>
            <a:r>
              <a:rPr lang="en-US" sz="1400" smtClean="0"/>
              <a:t>bytes of data</a:t>
            </a:r>
          </a:p>
        </p:txBody>
      </p:sp>
      <p:sp>
        <p:nvSpPr>
          <p:cNvPr id="69671" name="Text Box 191"/>
          <p:cNvSpPr txBox="1">
            <a:spLocks noChangeArrowheads="1"/>
          </p:cNvSpPr>
          <p:nvPr/>
        </p:nvSpPr>
        <p:spPr bwMode="auto">
          <a:xfrm rot="10800000">
            <a:off x="5421313" y="2970213"/>
            <a:ext cx="3968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timeout</a:t>
            </a:r>
          </a:p>
        </p:txBody>
      </p:sp>
      <p:sp>
        <p:nvSpPr>
          <p:cNvPr id="69672" name="Line 192"/>
          <p:cNvSpPr>
            <a:spLocks noChangeShapeType="1"/>
          </p:cNvSpPr>
          <p:nvPr/>
        </p:nvSpPr>
        <p:spPr bwMode="auto">
          <a:xfrm flipH="1">
            <a:off x="5813425" y="4894263"/>
            <a:ext cx="2338388" cy="7826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9673" name="Rectangle 193"/>
          <p:cNvSpPr>
            <a:spLocks noChangeArrowheads="1"/>
          </p:cNvSpPr>
          <p:nvPr/>
        </p:nvSpPr>
        <p:spPr bwMode="auto">
          <a:xfrm>
            <a:off x="6646863" y="5151438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74" name="Text Box 194"/>
          <p:cNvSpPr txBox="1">
            <a:spLocks noChangeArrowheads="1"/>
          </p:cNvSpPr>
          <p:nvPr/>
        </p:nvSpPr>
        <p:spPr bwMode="auto">
          <a:xfrm>
            <a:off x="6567488" y="5106988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ACK=120</a:t>
            </a:r>
            <a:endParaRPr lang="en-US" sz="1000">
              <a:latin typeface="Times New Roman" pitchFamily="18" charset="0"/>
            </a:endParaRPr>
          </a:p>
        </p:txBody>
      </p:sp>
      <p:grpSp>
        <p:nvGrpSpPr>
          <p:cNvPr id="85034" name="Group 195"/>
          <p:cNvGrpSpPr>
            <a:grpSpLocks/>
          </p:cNvGrpSpPr>
          <p:nvPr/>
        </p:nvGrpSpPr>
        <p:grpSpPr bwMode="auto">
          <a:xfrm>
            <a:off x="5562600" y="2427288"/>
            <a:ext cx="104775" cy="508000"/>
            <a:chOff x="3099" y="1749"/>
            <a:chExt cx="66" cy="320"/>
          </a:xfrm>
        </p:grpSpPr>
        <p:sp>
          <p:nvSpPr>
            <p:cNvPr id="69704" name="Line 196"/>
            <p:cNvSpPr>
              <a:spLocks noChangeShapeType="1"/>
            </p:cNvSpPr>
            <p:nvPr/>
          </p:nvSpPr>
          <p:spPr bwMode="auto">
            <a:xfrm flipV="1">
              <a:off x="3129" y="1749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5" name="Line 197"/>
            <p:cNvSpPr>
              <a:spLocks noChangeShapeType="1"/>
            </p:cNvSpPr>
            <p:nvPr/>
          </p:nvSpPr>
          <p:spPr bwMode="auto">
            <a:xfrm>
              <a:off x="3099" y="1752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35" name="Group 198"/>
          <p:cNvGrpSpPr>
            <a:grpSpLocks/>
          </p:cNvGrpSpPr>
          <p:nvPr/>
        </p:nvGrpSpPr>
        <p:grpSpPr bwMode="auto">
          <a:xfrm rot="10800000">
            <a:off x="5557838" y="3670300"/>
            <a:ext cx="104775" cy="508000"/>
            <a:chOff x="3099" y="1749"/>
            <a:chExt cx="66" cy="320"/>
          </a:xfrm>
        </p:grpSpPr>
        <p:sp>
          <p:nvSpPr>
            <p:cNvPr id="69702" name="Line 199"/>
            <p:cNvSpPr>
              <a:spLocks noChangeShapeType="1"/>
            </p:cNvSpPr>
            <p:nvPr/>
          </p:nvSpPr>
          <p:spPr bwMode="auto">
            <a:xfrm flipV="1">
              <a:off x="3131" y="1750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3" name="Line 200"/>
            <p:cNvSpPr>
              <a:spLocks noChangeShapeType="1"/>
            </p:cNvSpPr>
            <p:nvPr/>
          </p:nvSpPr>
          <p:spPr bwMode="auto">
            <a:xfrm>
              <a:off x="3101" y="1753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36" name="Group 206"/>
          <p:cNvGrpSpPr>
            <a:grpSpLocks/>
          </p:cNvGrpSpPr>
          <p:nvPr/>
        </p:nvGrpSpPr>
        <p:grpSpPr bwMode="auto">
          <a:xfrm>
            <a:off x="5800725" y="2808288"/>
            <a:ext cx="2346325" cy="571500"/>
            <a:chOff x="3759" y="1622"/>
            <a:chExt cx="1478" cy="360"/>
          </a:xfrm>
        </p:grpSpPr>
        <p:sp>
          <p:nvSpPr>
            <p:cNvPr id="69699" name="Line 203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0" name="Rectangle 204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1" name="Text Box 205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Seq=100, 20 bytes of data</a:t>
              </a:r>
            </a:p>
          </p:txBody>
        </p:sp>
      </p:grpSp>
      <p:sp>
        <p:nvSpPr>
          <p:cNvPr id="69678" name="Line 207"/>
          <p:cNvSpPr>
            <a:spLocks noChangeShapeType="1"/>
          </p:cNvSpPr>
          <p:nvPr/>
        </p:nvSpPr>
        <p:spPr bwMode="auto">
          <a:xfrm flipH="1">
            <a:off x="5794375" y="3440113"/>
            <a:ext cx="2335213" cy="1589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85038" name="Group 208"/>
          <p:cNvGrpSpPr>
            <a:grpSpLocks/>
          </p:cNvGrpSpPr>
          <p:nvPr/>
        </p:nvGrpSpPr>
        <p:grpSpPr bwMode="auto">
          <a:xfrm>
            <a:off x="6931025" y="3852863"/>
            <a:ext cx="949325" cy="304800"/>
            <a:chOff x="4215" y="2253"/>
            <a:chExt cx="598" cy="192"/>
          </a:xfrm>
        </p:grpSpPr>
        <p:sp>
          <p:nvSpPr>
            <p:cNvPr id="69697" name="Rectangle 20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8" name="Text Box 21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ACK=120</a:t>
              </a:r>
              <a:endParaRPr lang="en-US" sz="1000">
                <a:latin typeface="Times New Roman" pitchFamily="18" charset="0"/>
              </a:endParaRPr>
            </a:p>
          </p:txBody>
        </p:sp>
      </p:grpSp>
      <p:sp>
        <p:nvSpPr>
          <p:cNvPr id="69680" name="Text Box 211"/>
          <p:cNvSpPr txBox="1">
            <a:spLocks noChangeArrowheads="1"/>
          </p:cNvSpPr>
          <p:nvPr/>
        </p:nvSpPr>
        <p:spPr bwMode="auto">
          <a:xfrm>
            <a:off x="4427538" y="4495800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SendBase=100</a:t>
            </a:r>
          </a:p>
        </p:txBody>
      </p:sp>
      <p:sp>
        <p:nvSpPr>
          <p:cNvPr id="69681" name="Text Box 212"/>
          <p:cNvSpPr txBox="1">
            <a:spLocks noChangeArrowheads="1"/>
          </p:cNvSpPr>
          <p:nvPr/>
        </p:nvSpPr>
        <p:spPr bwMode="auto">
          <a:xfrm>
            <a:off x="4446588" y="4837113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SendBase=120</a:t>
            </a:r>
          </a:p>
        </p:txBody>
      </p:sp>
      <p:sp>
        <p:nvSpPr>
          <p:cNvPr id="69682" name="Text Box 213"/>
          <p:cNvSpPr txBox="1">
            <a:spLocks noChangeArrowheads="1"/>
          </p:cNvSpPr>
          <p:nvPr/>
        </p:nvSpPr>
        <p:spPr bwMode="auto">
          <a:xfrm>
            <a:off x="4465638" y="5511800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SendBase=120</a:t>
            </a:r>
          </a:p>
        </p:txBody>
      </p:sp>
      <p:sp>
        <p:nvSpPr>
          <p:cNvPr id="69683" name="Text Box 214"/>
          <p:cNvSpPr txBox="1">
            <a:spLocks noChangeArrowheads="1"/>
          </p:cNvSpPr>
          <p:nvPr/>
        </p:nvSpPr>
        <p:spPr bwMode="auto">
          <a:xfrm>
            <a:off x="4492625" y="2266950"/>
            <a:ext cx="1266825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SendBase=92</a:t>
            </a:r>
          </a:p>
        </p:txBody>
      </p:sp>
      <p:pic>
        <p:nvPicPr>
          <p:cNvPr id="85043" name="Picture 2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5044" name="Group 219"/>
          <p:cNvGrpSpPr>
            <a:grpSpLocks/>
          </p:cNvGrpSpPr>
          <p:nvPr/>
        </p:nvGrpSpPr>
        <p:grpSpPr bwMode="auto">
          <a:xfrm>
            <a:off x="5372100" y="1543050"/>
            <a:ext cx="630238" cy="533400"/>
            <a:chOff x="-44" y="1473"/>
            <a:chExt cx="981" cy="1105"/>
          </a:xfrm>
        </p:grpSpPr>
        <p:pic>
          <p:nvPicPr>
            <p:cNvPr id="85054" name="Picture 220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55" name="Freeform 22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5045" name="Group 225"/>
          <p:cNvGrpSpPr>
            <a:grpSpLocks/>
          </p:cNvGrpSpPr>
          <p:nvPr/>
        </p:nvGrpSpPr>
        <p:grpSpPr bwMode="auto">
          <a:xfrm flipH="1">
            <a:off x="7939088" y="1549400"/>
            <a:ext cx="631825" cy="622300"/>
            <a:chOff x="-44" y="1473"/>
            <a:chExt cx="981" cy="1105"/>
          </a:xfrm>
        </p:grpSpPr>
        <p:pic>
          <p:nvPicPr>
            <p:cNvPr id="85052" name="Picture 226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53" name="Freeform 2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5046" name="Group 228"/>
          <p:cNvGrpSpPr>
            <a:grpSpLocks/>
          </p:cNvGrpSpPr>
          <p:nvPr/>
        </p:nvGrpSpPr>
        <p:grpSpPr bwMode="auto">
          <a:xfrm>
            <a:off x="647700" y="1547813"/>
            <a:ext cx="630238" cy="533400"/>
            <a:chOff x="-44" y="1473"/>
            <a:chExt cx="981" cy="1105"/>
          </a:xfrm>
        </p:grpSpPr>
        <p:pic>
          <p:nvPicPr>
            <p:cNvPr id="85050" name="Picture 229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51" name="Freeform 2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5047" name="Group 231"/>
          <p:cNvGrpSpPr>
            <a:grpSpLocks/>
          </p:cNvGrpSpPr>
          <p:nvPr/>
        </p:nvGrpSpPr>
        <p:grpSpPr bwMode="auto">
          <a:xfrm flipH="1">
            <a:off x="3225800" y="1531938"/>
            <a:ext cx="709613" cy="600075"/>
            <a:chOff x="-44" y="1473"/>
            <a:chExt cx="981" cy="1105"/>
          </a:xfrm>
        </p:grpSpPr>
        <p:pic>
          <p:nvPicPr>
            <p:cNvPr id="85048" name="Picture 232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49" name="Freeform 23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06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7EE81D86-2E4D-486C-A1D8-9FE3F7FC8DA3}" type="slidenum">
              <a:rPr lang="en-US"/>
              <a:pPr/>
              <a:t>21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r>
              <a:rPr lang="en-US" sz="4000" smtClean="0"/>
              <a:t>TCP: retransmission scenarios</a:t>
            </a:r>
            <a:endParaRPr lang="en-US" smtClean="0"/>
          </a:p>
        </p:txBody>
      </p:sp>
      <p:sp>
        <p:nvSpPr>
          <p:cNvPr id="70661" name="Text Box 22"/>
          <p:cNvSpPr txBox="1">
            <a:spLocks noChangeArrowheads="1"/>
          </p:cNvSpPr>
          <p:nvPr/>
        </p:nvSpPr>
        <p:spPr bwMode="auto">
          <a:xfrm>
            <a:off x="1958975" y="346868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0662" name="Text Box 34"/>
          <p:cNvSpPr txBox="1">
            <a:spLocks noChangeArrowheads="1"/>
          </p:cNvSpPr>
          <p:nvPr/>
        </p:nvSpPr>
        <p:spPr bwMode="auto">
          <a:xfrm>
            <a:off x="1639888" y="5975350"/>
            <a:ext cx="1751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cumulative ACK</a:t>
            </a:r>
            <a:endParaRPr lang="en-US" sz="1000"/>
          </a:p>
        </p:txBody>
      </p:sp>
      <p:sp>
        <p:nvSpPr>
          <p:cNvPr id="70663" name="Line 35"/>
          <p:cNvSpPr>
            <a:spLocks noChangeShapeType="1"/>
          </p:cNvSpPr>
          <p:nvPr/>
        </p:nvSpPr>
        <p:spPr bwMode="auto">
          <a:xfrm>
            <a:off x="1368425" y="454025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0664" name="Line 36"/>
          <p:cNvSpPr>
            <a:spLocks noChangeShapeType="1"/>
          </p:cNvSpPr>
          <p:nvPr/>
        </p:nvSpPr>
        <p:spPr bwMode="auto">
          <a:xfrm>
            <a:off x="1344613" y="2444750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0665" name="Line 37"/>
          <p:cNvSpPr>
            <a:spLocks noChangeShapeType="1"/>
          </p:cNvSpPr>
          <p:nvPr/>
        </p:nvSpPr>
        <p:spPr bwMode="auto">
          <a:xfrm flipH="1">
            <a:off x="2222500" y="3106738"/>
            <a:ext cx="1431925" cy="573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0666" name="Text Box 39"/>
          <p:cNvSpPr txBox="1">
            <a:spLocks noChangeArrowheads="1"/>
          </p:cNvSpPr>
          <p:nvPr/>
        </p:nvSpPr>
        <p:spPr bwMode="auto">
          <a:xfrm>
            <a:off x="3270250" y="1273175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Host B</a:t>
            </a:r>
          </a:p>
        </p:txBody>
      </p:sp>
      <p:sp>
        <p:nvSpPr>
          <p:cNvPr id="70667" name="Text Box 43"/>
          <p:cNvSpPr txBox="1">
            <a:spLocks noChangeArrowheads="1"/>
          </p:cNvSpPr>
          <p:nvPr/>
        </p:nvSpPr>
        <p:spPr bwMode="auto">
          <a:xfrm>
            <a:off x="949325" y="1303338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Host A</a:t>
            </a:r>
          </a:p>
        </p:txBody>
      </p:sp>
      <p:sp>
        <p:nvSpPr>
          <p:cNvPr id="70668" name="Rectangle 44"/>
          <p:cNvSpPr>
            <a:spLocks noChangeArrowheads="1"/>
          </p:cNvSpPr>
          <p:nvPr/>
        </p:nvSpPr>
        <p:spPr bwMode="auto">
          <a:xfrm>
            <a:off x="2047875" y="2525713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Text Box 45"/>
          <p:cNvSpPr txBox="1">
            <a:spLocks noChangeArrowheads="1"/>
          </p:cNvSpPr>
          <p:nvPr/>
        </p:nvSpPr>
        <p:spPr bwMode="auto">
          <a:xfrm>
            <a:off x="1489075" y="2578100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Seq=92, 8 bytes of data</a:t>
            </a:r>
          </a:p>
        </p:txBody>
      </p:sp>
      <p:grpSp>
        <p:nvGrpSpPr>
          <p:cNvPr id="87053" name="Group 46"/>
          <p:cNvGrpSpPr>
            <a:grpSpLocks/>
          </p:cNvGrpSpPr>
          <p:nvPr/>
        </p:nvGrpSpPr>
        <p:grpSpPr bwMode="auto">
          <a:xfrm>
            <a:off x="2244725" y="3306763"/>
            <a:ext cx="949325" cy="304800"/>
            <a:chOff x="4215" y="2253"/>
            <a:chExt cx="598" cy="192"/>
          </a:xfrm>
        </p:grpSpPr>
        <p:sp>
          <p:nvSpPr>
            <p:cNvPr id="70699" name="Rectangle 47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0" name="Text Box 48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ACK=100</a:t>
              </a:r>
              <a:endParaRPr lang="en-US" sz="1000">
                <a:latin typeface="Times New Roman" pitchFamily="18" charset="0"/>
              </a:endParaRPr>
            </a:p>
          </p:txBody>
        </p:sp>
      </p:grpSp>
      <p:sp>
        <p:nvSpPr>
          <p:cNvPr id="70671" name="Line 49"/>
          <p:cNvSpPr>
            <a:spLocks noChangeShapeType="1"/>
          </p:cNvSpPr>
          <p:nvPr/>
        </p:nvSpPr>
        <p:spPr bwMode="auto">
          <a:xfrm>
            <a:off x="1323975" y="2203450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0672" name="Line 50"/>
          <p:cNvSpPr>
            <a:spLocks noChangeShapeType="1"/>
          </p:cNvSpPr>
          <p:nvPr/>
        </p:nvSpPr>
        <p:spPr bwMode="auto">
          <a:xfrm>
            <a:off x="3729038" y="2198688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0673" name="Rectangle 51"/>
          <p:cNvSpPr>
            <a:spLocks noChangeArrowheads="1"/>
          </p:cNvSpPr>
          <p:nvPr/>
        </p:nvSpPr>
        <p:spPr bwMode="auto">
          <a:xfrm>
            <a:off x="2065338" y="4613275"/>
            <a:ext cx="933450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Text Box 52"/>
          <p:cNvSpPr txBox="1">
            <a:spLocks noChangeArrowheads="1"/>
          </p:cNvSpPr>
          <p:nvPr/>
        </p:nvSpPr>
        <p:spPr bwMode="auto">
          <a:xfrm>
            <a:off x="1339850" y="4700588"/>
            <a:ext cx="2652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/>
              <a:t>Seq=120,  15 bytes of data</a:t>
            </a:r>
          </a:p>
        </p:txBody>
      </p:sp>
      <p:sp>
        <p:nvSpPr>
          <p:cNvPr id="70675" name="Rectangle 55"/>
          <p:cNvSpPr>
            <a:spLocks noChangeArrowheads="1"/>
          </p:cNvSpPr>
          <p:nvPr/>
        </p:nvSpPr>
        <p:spPr bwMode="auto">
          <a:xfrm>
            <a:off x="2176463" y="51736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059" name="Group 75"/>
          <p:cNvGrpSpPr>
            <a:grpSpLocks/>
          </p:cNvGrpSpPr>
          <p:nvPr/>
        </p:nvGrpSpPr>
        <p:grpSpPr bwMode="auto">
          <a:xfrm>
            <a:off x="949325" y="2449513"/>
            <a:ext cx="396875" cy="2406650"/>
            <a:chOff x="3414" y="1529"/>
            <a:chExt cx="250" cy="1103"/>
          </a:xfrm>
        </p:grpSpPr>
        <p:sp>
          <p:nvSpPr>
            <p:cNvPr id="70692" name="Text Box 53"/>
            <p:cNvSpPr txBox="1">
              <a:spLocks noChangeArrowheads="1"/>
            </p:cNvSpPr>
            <p:nvPr/>
          </p:nvSpPr>
          <p:spPr bwMode="auto">
            <a:xfrm rot="10800000">
              <a:off x="3414" y="1931"/>
              <a:ext cx="250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timeout</a:t>
              </a:r>
            </a:p>
          </p:txBody>
        </p:sp>
        <p:grpSp>
          <p:nvGrpSpPr>
            <p:cNvPr id="87076" name="Group 57"/>
            <p:cNvGrpSpPr>
              <a:grpSpLocks/>
            </p:cNvGrpSpPr>
            <p:nvPr/>
          </p:nvGrpSpPr>
          <p:grpSpPr bwMode="auto">
            <a:xfrm>
              <a:off x="3504" y="1529"/>
              <a:ext cx="66" cy="320"/>
              <a:chOff x="3099" y="1749"/>
              <a:chExt cx="66" cy="320"/>
            </a:xfrm>
          </p:grpSpPr>
          <p:sp>
            <p:nvSpPr>
              <p:cNvPr id="70697" name="Line 58"/>
              <p:cNvSpPr>
                <a:spLocks noChangeShapeType="1"/>
              </p:cNvSpPr>
              <p:nvPr/>
            </p:nvSpPr>
            <p:spPr bwMode="auto">
              <a:xfrm flipV="1">
                <a:off x="3129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0698" name="Line 59"/>
              <p:cNvSpPr>
                <a:spLocks noChangeShapeType="1"/>
              </p:cNvSpPr>
              <p:nvPr/>
            </p:nvSpPr>
            <p:spPr bwMode="auto">
              <a:xfrm>
                <a:off x="3099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87077" name="Group 60"/>
            <p:cNvGrpSpPr>
              <a:grpSpLocks/>
            </p:cNvGrpSpPr>
            <p:nvPr/>
          </p:nvGrpSpPr>
          <p:grpSpPr bwMode="auto">
            <a:xfrm rot="10800000">
              <a:off x="3501" y="2312"/>
              <a:ext cx="66" cy="320"/>
              <a:chOff x="3099" y="1749"/>
              <a:chExt cx="66" cy="320"/>
            </a:xfrm>
          </p:grpSpPr>
          <p:sp>
            <p:nvSpPr>
              <p:cNvPr id="70695" name="Line 61"/>
              <p:cNvSpPr>
                <a:spLocks noChangeShapeType="1"/>
              </p:cNvSpPr>
              <p:nvPr/>
            </p:nvSpPr>
            <p:spPr bwMode="auto">
              <a:xfrm flipV="1">
                <a:off x="3130" y="1750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0696" name="Line 62"/>
              <p:cNvSpPr>
                <a:spLocks noChangeShapeType="1"/>
              </p:cNvSpPr>
              <p:nvPr/>
            </p:nvSpPr>
            <p:spPr bwMode="auto">
              <a:xfrm>
                <a:off x="3100" y="1753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7060" name="Group 63"/>
          <p:cNvGrpSpPr>
            <a:grpSpLocks/>
          </p:cNvGrpSpPr>
          <p:nvPr/>
        </p:nvGrpSpPr>
        <p:grpSpPr bwMode="auto">
          <a:xfrm>
            <a:off x="1330325" y="2830513"/>
            <a:ext cx="2346325" cy="571500"/>
            <a:chOff x="3759" y="1622"/>
            <a:chExt cx="1478" cy="360"/>
          </a:xfrm>
        </p:grpSpPr>
        <p:sp>
          <p:nvSpPr>
            <p:cNvPr id="70689" name="Line 64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90" name="Rectangle 65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1" name="Text Box 66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Seq=100, 20 bytes of data</a:t>
              </a:r>
            </a:p>
          </p:txBody>
        </p:sp>
      </p:grpSp>
      <p:sp>
        <p:nvSpPr>
          <p:cNvPr id="70678" name="Line 67"/>
          <p:cNvSpPr>
            <a:spLocks noChangeShapeType="1"/>
          </p:cNvSpPr>
          <p:nvPr/>
        </p:nvSpPr>
        <p:spPr bwMode="auto">
          <a:xfrm flipH="1">
            <a:off x="1335088" y="3462338"/>
            <a:ext cx="2324100" cy="1025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87062" name="Group 68"/>
          <p:cNvGrpSpPr>
            <a:grpSpLocks/>
          </p:cNvGrpSpPr>
          <p:nvPr/>
        </p:nvGrpSpPr>
        <p:grpSpPr bwMode="auto">
          <a:xfrm>
            <a:off x="1978025" y="3863975"/>
            <a:ext cx="949325" cy="304800"/>
            <a:chOff x="4215" y="2253"/>
            <a:chExt cx="598" cy="192"/>
          </a:xfrm>
        </p:grpSpPr>
        <p:sp>
          <p:nvSpPr>
            <p:cNvPr id="70687" name="Rectangle 6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8" name="Text Box 7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ACK=120</a:t>
              </a:r>
              <a:endParaRPr lang="en-US" sz="1000">
                <a:latin typeface="Times New Roman" pitchFamily="18" charset="0"/>
              </a:endParaRPr>
            </a:p>
          </p:txBody>
        </p:sp>
      </p:grpSp>
      <p:pic>
        <p:nvPicPr>
          <p:cNvPr id="87063" name="Picture 7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7064" name="Group 84"/>
          <p:cNvGrpSpPr>
            <a:grpSpLocks/>
          </p:cNvGrpSpPr>
          <p:nvPr/>
        </p:nvGrpSpPr>
        <p:grpSpPr bwMode="auto">
          <a:xfrm>
            <a:off x="903288" y="1565275"/>
            <a:ext cx="630237" cy="533400"/>
            <a:chOff x="-44" y="1473"/>
            <a:chExt cx="981" cy="1105"/>
          </a:xfrm>
        </p:grpSpPr>
        <p:pic>
          <p:nvPicPr>
            <p:cNvPr id="87068" name="Picture 8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9" name="Freeform 8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7065" name="Group 87"/>
          <p:cNvGrpSpPr>
            <a:grpSpLocks/>
          </p:cNvGrpSpPr>
          <p:nvPr/>
        </p:nvGrpSpPr>
        <p:grpSpPr bwMode="auto">
          <a:xfrm flipH="1">
            <a:off x="3481388" y="1560513"/>
            <a:ext cx="674687" cy="590550"/>
            <a:chOff x="-44" y="1473"/>
            <a:chExt cx="981" cy="1105"/>
          </a:xfrm>
        </p:grpSpPr>
        <p:pic>
          <p:nvPicPr>
            <p:cNvPr id="87066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7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16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BE5C88EE-274A-443F-AED9-7218AB692346}" type="slidenum">
              <a:rPr lang="en-US"/>
              <a:pPr/>
              <a:t>22</a:t>
            </a:fld>
            <a:endParaRPr lang="en-US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0838"/>
            <a:ext cx="7772400" cy="66992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 ACK generation</a:t>
            </a:r>
            <a:r>
              <a:rPr lang="en-US">
                <a:ea typeface="ＭＳ Ｐゴシック" charset="0"/>
                <a:cs typeface="+mj-cs"/>
              </a:rPr>
              <a:t> </a:t>
            </a:r>
            <a:r>
              <a:rPr lang="en-US" sz="1800">
                <a:ea typeface="ＭＳ Ｐゴシック" charset="0"/>
                <a:cs typeface="+mj-cs"/>
              </a:rPr>
              <a:t>[RFC 1122, RFC 2581]</a:t>
            </a:r>
          </a:p>
        </p:txBody>
      </p:sp>
      <p:sp>
        <p:nvSpPr>
          <p:cNvPr id="71685" name="Text Box 3"/>
          <p:cNvSpPr txBox="1">
            <a:spLocks noChangeArrowheads="1"/>
          </p:cNvSpPr>
          <p:nvPr/>
        </p:nvSpPr>
        <p:spPr bwMode="auto">
          <a:xfrm>
            <a:off x="752475" y="1554163"/>
            <a:ext cx="333375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i="1">
                <a:solidFill>
                  <a:srgbClr val="CC0000"/>
                </a:solidFill>
                <a:latin typeface="Arial" pitchFamily="34" charset="0"/>
              </a:rPr>
              <a:t>event at receiver</a:t>
            </a:r>
            <a:endParaRPr lang="en-US" sz="1800" i="1">
              <a:solidFill>
                <a:srgbClr val="CC0000"/>
              </a:solidFill>
              <a:latin typeface="Arial" pitchFamily="34" charset="0"/>
            </a:endParaRPr>
          </a:p>
          <a:p>
            <a:pPr algn="l"/>
            <a:endParaRPr lang="en-US" sz="1800" i="1">
              <a:solidFill>
                <a:srgbClr val="CC0000"/>
              </a:solidFill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arrival of in-order segment with</a:t>
            </a:r>
          </a:p>
          <a:p>
            <a:pPr algn="l"/>
            <a:r>
              <a:rPr lang="en-US" sz="1800">
                <a:latin typeface="Arial" pitchFamily="34" charset="0"/>
              </a:rPr>
              <a:t>expected seq #. All data up to</a:t>
            </a:r>
          </a:p>
          <a:p>
            <a:pPr algn="l"/>
            <a:r>
              <a:rPr lang="en-US" sz="1800">
                <a:latin typeface="Arial" pitchFamily="34" charset="0"/>
              </a:rPr>
              <a:t>expected seq # already ACKed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arrival of in-order segment with</a:t>
            </a:r>
          </a:p>
          <a:p>
            <a:pPr algn="l"/>
            <a:r>
              <a:rPr lang="en-US" sz="1800">
                <a:latin typeface="Arial" pitchFamily="34" charset="0"/>
              </a:rPr>
              <a:t>expected seq #. One other </a:t>
            </a:r>
          </a:p>
          <a:p>
            <a:pPr algn="l"/>
            <a:r>
              <a:rPr lang="en-US" sz="1800">
                <a:latin typeface="Arial" pitchFamily="34" charset="0"/>
              </a:rPr>
              <a:t>segment has ACK pending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arrival of out-of-order segment</a:t>
            </a:r>
          </a:p>
          <a:p>
            <a:pPr algn="l"/>
            <a:r>
              <a:rPr lang="en-US" sz="1800">
                <a:latin typeface="Arial" pitchFamily="34" charset="0"/>
              </a:rPr>
              <a:t>higher-than-expect seq. # .</a:t>
            </a:r>
          </a:p>
          <a:p>
            <a:pPr algn="l"/>
            <a:r>
              <a:rPr lang="en-US" sz="1800">
                <a:latin typeface="Arial" pitchFamily="34" charset="0"/>
              </a:rPr>
              <a:t>Gap detected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arrival of segment that </a:t>
            </a:r>
          </a:p>
          <a:p>
            <a:pPr algn="l"/>
            <a:r>
              <a:rPr lang="en-US" sz="1800">
                <a:latin typeface="Arial" pitchFamily="34" charset="0"/>
              </a:rPr>
              <a:t>partially or completely fills gap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endParaRPr lang="en-US" sz="1000">
              <a:latin typeface="Times New Roman" pitchFamily="18" charset="0"/>
            </a:endParaRPr>
          </a:p>
        </p:txBody>
      </p:sp>
      <p:sp>
        <p:nvSpPr>
          <p:cNvPr id="71686" name="Text Box 4"/>
          <p:cNvSpPr txBox="1">
            <a:spLocks noChangeArrowheads="1"/>
          </p:cNvSpPr>
          <p:nvPr/>
        </p:nvSpPr>
        <p:spPr bwMode="auto">
          <a:xfrm>
            <a:off x="4514850" y="1544638"/>
            <a:ext cx="407035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i="1">
                <a:solidFill>
                  <a:srgbClr val="CC0000"/>
                </a:solidFill>
                <a:latin typeface="Arial" pitchFamily="34" charset="0"/>
              </a:rPr>
              <a:t>TCP receiver action</a:t>
            </a:r>
            <a:endParaRPr lang="en-US" sz="1800" i="1">
              <a:solidFill>
                <a:srgbClr val="CC0000"/>
              </a:solidFill>
              <a:latin typeface="Arial" pitchFamily="34" charset="0"/>
            </a:endParaRPr>
          </a:p>
          <a:p>
            <a:pPr algn="l"/>
            <a:endParaRPr lang="en-US" sz="1800" i="1">
              <a:solidFill>
                <a:srgbClr val="CC0000"/>
              </a:solidFill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delayed ACK. Wait up to 500ms</a:t>
            </a:r>
          </a:p>
          <a:p>
            <a:pPr algn="l"/>
            <a:r>
              <a:rPr lang="en-US" sz="1800">
                <a:latin typeface="Arial" pitchFamily="34" charset="0"/>
              </a:rPr>
              <a:t>for next segment. If no next segment,</a:t>
            </a:r>
          </a:p>
          <a:p>
            <a:pPr algn="l"/>
            <a:r>
              <a:rPr lang="en-US" sz="1800">
                <a:latin typeface="Arial" pitchFamily="34" charset="0"/>
              </a:rPr>
              <a:t>send ACK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immediately send single cumulative </a:t>
            </a:r>
          </a:p>
          <a:p>
            <a:pPr algn="l"/>
            <a:r>
              <a:rPr lang="en-US" sz="1800">
                <a:latin typeface="Arial" pitchFamily="34" charset="0"/>
              </a:rPr>
              <a:t>ACK, ACKing both in-order segments 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immediately send </a:t>
            </a:r>
            <a:r>
              <a:rPr lang="en-US" sz="1800" i="1">
                <a:solidFill>
                  <a:srgbClr val="CC0000"/>
                </a:solidFill>
                <a:latin typeface="Arial" pitchFamily="34" charset="0"/>
              </a:rPr>
              <a:t>duplicate ACK</a:t>
            </a:r>
            <a:r>
              <a:rPr lang="en-US" sz="1800">
                <a:solidFill>
                  <a:srgbClr val="CC0000"/>
                </a:solidFill>
                <a:latin typeface="Arial" pitchFamily="34" charset="0"/>
              </a:rPr>
              <a:t>,</a:t>
            </a:r>
            <a:r>
              <a:rPr lang="en-US" sz="1800">
                <a:latin typeface="Arial" pitchFamily="34" charset="0"/>
              </a:rPr>
              <a:t> </a:t>
            </a:r>
          </a:p>
          <a:p>
            <a:pPr algn="l"/>
            <a:r>
              <a:rPr lang="en-US" sz="1800">
                <a:latin typeface="Arial" pitchFamily="34" charset="0"/>
              </a:rPr>
              <a:t>indicating seq. # of next expected byte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immediate send ACK, provided that</a:t>
            </a:r>
          </a:p>
          <a:p>
            <a:pPr algn="l"/>
            <a:r>
              <a:rPr lang="en-US" sz="1800">
                <a:latin typeface="Arial" pitchFamily="34" charset="0"/>
              </a:rPr>
              <a:t>segment starts at lower end of gap</a:t>
            </a:r>
          </a:p>
          <a:p>
            <a:pPr algn="l"/>
            <a:endParaRPr lang="en-US" sz="1800">
              <a:latin typeface="Arial" pitchFamily="34" charset="0"/>
            </a:endParaRPr>
          </a:p>
          <a:p>
            <a:pPr algn="l"/>
            <a:endParaRPr lang="en-US" sz="1000">
              <a:latin typeface="Times New Roman" pitchFamily="18" charset="0"/>
            </a:endParaRPr>
          </a:p>
        </p:txBody>
      </p:sp>
      <p:sp>
        <p:nvSpPr>
          <p:cNvPr id="71687" name="Line 9"/>
          <p:cNvSpPr>
            <a:spLocks noChangeShapeType="1"/>
          </p:cNvSpPr>
          <p:nvPr/>
        </p:nvSpPr>
        <p:spPr bwMode="auto">
          <a:xfrm>
            <a:off x="4324350" y="1704975"/>
            <a:ext cx="0" cy="43529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89095" name="Picture 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952500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9" name="Line 11"/>
          <p:cNvSpPr>
            <a:spLocks noChangeShapeType="1"/>
          </p:cNvSpPr>
          <p:nvPr/>
        </p:nvSpPr>
        <p:spPr bwMode="auto">
          <a:xfrm>
            <a:off x="768350" y="2144713"/>
            <a:ext cx="7494588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1690" name="Line 12"/>
          <p:cNvSpPr>
            <a:spLocks noChangeShapeType="1"/>
          </p:cNvSpPr>
          <p:nvPr/>
        </p:nvSpPr>
        <p:spPr bwMode="auto">
          <a:xfrm>
            <a:off x="752475" y="3198813"/>
            <a:ext cx="7494588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1691" name="Line 13"/>
          <p:cNvSpPr>
            <a:spLocks noChangeShapeType="1"/>
          </p:cNvSpPr>
          <p:nvPr/>
        </p:nvSpPr>
        <p:spPr bwMode="auto">
          <a:xfrm>
            <a:off x="769938" y="4297363"/>
            <a:ext cx="749458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1692" name="Line 14"/>
          <p:cNvSpPr>
            <a:spLocks noChangeShapeType="1"/>
          </p:cNvSpPr>
          <p:nvPr/>
        </p:nvSpPr>
        <p:spPr bwMode="auto">
          <a:xfrm>
            <a:off x="763588" y="5386388"/>
            <a:ext cx="749458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37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E2F51C38-328B-4801-98A8-E7148EE315F6}" type="slidenum">
              <a:rPr lang="en-US"/>
              <a:pPr/>
              <a:t>23</a:t>
            </a:fld>
            <a:endParaRPr lang="en-US"/>
          </a:p>
        </p:txBody>
      </p:sp>
      <p:sp>
        <p:nvSpPr>
          <p:cNvPr id="73745" name="Text Box 29"/>
          <p:cNvSpPr txBox="1">
            <a:spLocks noChangeArrowheads="1"/>
          </p:cNvSpPr>
          <p:nvPr/>
        </p:nvSpPr>
        <p:spPr bwMode="auto">
          <a:xfrm>
            <a:off x="4373815" y="4676939"/>
            <a:ext cx="354353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dirty="0"/>
              <a:t>F</a:t>
            </a:r>
            <a:r>
              <a:rPr lang="en-US" sz="2000" dirty="0" smtClean="0"/>
              <a:t>ast </a:t>
            </a:r>
            <a:r>
              <a:rPr lang="en-US" sz="2000" dirty="0"/>
              <a:t>retransmit after sender </a:t>
            </a:r>
          </a:p>
          <a:p>
            <a:r>
              <a:rPr lang="en-US" sz="2000" dirty="0"/>
              <a:t>receipt of triple duplicate ACK</a:t>
            </a:r>
            <a:endParaRPr lang="en-US" sz="1050" dirty="0"/>
          </a:p>
        </p:txBody>
      </p:sp>
      <p:sp>
        <p:nvSpPr>
          <p:cNvPr id="73754" name="Rectangle 81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7583311" cy="9064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TCP retransmit scenario</a:t>
            </a:r>
            <a:endParaRPr lang="en-US" dirty="0">
              <a:ea typeface="ＭＳ Ｐゴシック" charset="0"/>
              <a:cs typeface="+mj-cs"/>
            </a:endParaRPr>
          </a:p>
        </p:txBody>
      </p:sp>
      <p:pic>
        <p:nvPicPr>
          <p:cNvPr id="91162" name="Picture 8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6" name="Rectangle 84"/>
          <p:cNvSpPr>
            <a:spLocks noChangeArrowheads="1"/>
          </p:cNvSpPr>
          <p:nvPr/>
        </p:nvSpPr>
        <p:spPr bwMode="auto">
          <a:xfrm>
            <a:off x="3284538" y="2562225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8" name="Rectangle 85"/>
          <p:cNvSpPr>
            <a:spLocks noChangeArrowheads="1"/>
          </p:cNvSpPr>
          <p:nvPr/>
        </p:nvSpPr>
        <p:spPr bwMode="auto">
          <a:xfrm>
            <a:off x="3246438" y="4770438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957246" y="1139825"/>
            <a:ext cx="3233737" cy="4868863"/>
            <a:chOff x="2684463" y="1139825"/>
            <a:chExt cx="3233737" cy="4868863"/>
          </a:xfrm>
        </p:grpSpPr>
        <p:sp>
          <p:nvSpPr>
            <p:cNvPr id="73732" name="Line 3"/>
            <p:cNvSpPr>
              <a:spLocks noChangeShapeType="1"/>
            </p:cNvSpPr>
            <p:nvPr/>
          </p:nvSpPr>
          <p:spPr bwMode="auto">
            <a:xfrm>
              <a:off x="3068638" y="2319338"/>
              <a:ext cx="2533650" cy="5905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2684463" y="1139825"/>
              <a:ext cx="3233737" cy="4868863"/>
              <a:chOff x="2684463" y="1139825"/>
              <a:chExt cx="3233737" cy="4868863"/>
            </a:xfrm>
          </p:grpSpPr>
          <p:sp>
            <p:nvSpPr>
              <p:cNvPr id="73743" name="Text Box 20"/>
              <p:cNvSpPr txBox="1">
                <a:spLocks noChangeArrowheads="1"/>
              </p:cNvSpPr>
              <p:nvPr/>
            </p:nvSpPr>
            <p:spPr bwMode="auto">
              <a:xfrm>
                <a:off x="4741863" y="2714625"/>
                <a:ext cx="282575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</a:rPr>
                  <a:t>X</a:t>
                </a:r>
                <a:endParaRPr lang="en-US" sz="1000" dirty="0">
                  <a:latin typeface="Times New Roman" pitchFamily="18" charset="0"/>
                </a:endParaRPr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2684463" y="1139825"/>
                <a:ext cx="3233737" cy="4868863"/>
                <a:chOff x="2684463" y="1139825"/>
                <a:chExt cx="3233737" cy="4868863"/>
              </a:xfrm>
            </p:grpSpPr>
            <p:sp>
              <p:nvSpPr>
                <p:cNvPr id="73733" name="Line 9"/>
                <p:cNvSpPr>
                  <a:spLocks noChangeShapeType="1"/>
                </p:cNvSpPr>
                <p:nvPr/>
              </p:nvSpPr>
              <p:spPr bwMode="auto">
                <a:xfrm>
                  <a:off x="3068638" y="2547938"/>
                  <a:ext cx="1757362" cy="414337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4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3065463" y="2014538"/>
                  <a:ext cx="3175" cy="399415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5" name="Line 11"/>
                <p:cNvSpPr>
                  <a:spLocks noChangeShapeType="1"/>
                </p:cNvSpPr>
                <p:nvPr/>
              </p:nvSpPr>
              <p:spPr bwMode="auto">
                <a:xfrm>
                  <a:off x="5583238" y="2090738"/>
                  <a:ext cx="11112" cy="39036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6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3032125" y="2962275"/>
                  <a:ext cx="2519363" cy="809625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7" name="Line 14"/>
                <p:cNvSpPr>
                  <a:spLocks noChangeShapeType="1"/>
                </p:cNvSpPr>
                <p:nvPr/>
              </p:nvSpPr>
              <p:spPr bwMode="auto">
                <a:xfrm>
                  <a:off x="3068638" y="2776538"/>
                  <a:ext cx="2533650" cy="59055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8" name="Line 15"/>
                <p:cNvSpPr>
                  <a:spLocks noChangeShapeType="1"/>
                </p:cNvSpPr>
                <p:nvPr/>
              </p:nvSpPr>
              <p:spPr bwMode="auto">
                <a:xfrm>
                  <a:off x="3068638" y="3233738"/>
                  <a:ext cx="2533650" cy="59055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9" name="Line 16"/>
                <p:cNvSpPr>
                  <a:spLocks noChangeShapeType="1"/>
                </p:cNvSpPr>
                <p:nvPr/>
              </p:nvSpPr>
              <p:spPr bwMode="auto">
                <a:xfrm>
                  <a:off x="3068638" y="3005138"/>
                  <a:ext cx="2533650" cy="59055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40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3033713" y="3386138"/>
                  <a:ext cx="2530475" cy="830262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41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3068638" y="3614738"/>
                  <a:ext cx="2506662" cy="887412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42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068638" y="3843338"/>
                  <a:ext cx="2495550" cy="900112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44" name="Line 24"/>
                <p:cNvSpPr>
                  <a:spLocks noChangeShapeType="1"/>
                </p:cNvSpPr>
                <p:nvPr/>
              </p:nvSpPr>
              <p:spPr bwMode="auto">
                <a:xfrm>
                  <a:off x="3094038" y="4784725"/>
                  <a:ext cx="2533650" cy="59055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46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5110163" y="1139825"/>
                  <a:ext cx="773112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dirty="0" smtClean="0"/>
                    <a:t>Host B</a:t>
                  </a:r>
                </a:p>
              </p:txBody>
            </p:sp>
            <p:sp>
              <p:nvSpPr>
                <p:cNvPr id="73747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776538" y="1157288"/>
                  <a:ext cx="776287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dirty="0" smtClean="0"/>
                    <a:t>Host A</a:t>
                  </a:r>
                </a:p>
              </p:txBody>
            </p:sp>
            <p:sp>
              <p:nvSpPr>
                <p:cNvPr id="7374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216275" y="2239963"/>
                  <a:ext cx="2085975" cy="3048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sz="1400" dirty="0" err="1" smtClean="0"/>
                    <a:t>Seq</a:t>
                  </a:r>
                  <a:r>
                    <a:rPr lang="en-US" sz="1400" dirty="0" smtClean="0"/>
                    <a:t>=92, 8 bytes of data</a:t>
                  </a:r>
                </a:p>
              </p:txBody>
            </p:sp>
            <p:grpSp>
              <p:nvGrpSpPr>
                <p:cNvPr id="91156" name="Group 41"/>
                <p:cNvGrpSpPr>
                  <a:grpSpLocks/>
                </p:cNvGrpSpPr>
                <p:nvPr/>
              </p:nvGrpSpPr>
              <p:grpSpPr bwMode="auto">
                <a:xfrm>
                  <a:off x="3170238" y="3489325"/>
                  <a:ext cx="949325" cy="304800"/>
                  <a:chOff x="4215" y="2253"/>
                  <a:chExt cx="598" cy="192"/>
                </a:xfrm>
              </p:grpSpPr>
              <p:sp>
                <p:nvSpPr>
                  <p:cNvPr id="73779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265" y="2274"/>
                    <a:ext cx="471" cy="1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80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15" y="2253"/>
                    <a:ext cx="59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Arial" pitchFamily="34" charset="0"/>
                      </a:rPr>
                      <a:t>ACK=100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91157" name="Group 78"/>
                <p:cNvGrpSpPr>
                  <a:grpSpLocks/>
                </p:cNvGrpSpPr>
                <p:nvPr/>
              </p:nvGrpSpPr>
              <p:grpSpPr bwMode="auto">
                <a:xfrm>
                  <a:off x="2684463" y="2292350"/>
                  <a:ext cx="396875" cy="3524250"/>
                  <a:chOff x="397" y="868"/>
                  <a:chExt cx="250" cy="2220"/>
                </a:xfrm>
              </p:grpSpPr>
              <p:sp>
                <p:nvSpPr>
                  <p:cNvPr id="73772" name="Text Box 50"/>
                  <p:cNvSpPr txBox="1">
                    <a:spLocks noChangeArrowheads="1"/>
                  </p:cNvSpPr>
                  <p:nvPr/>
                </p:nvSpPr>
                <p:spPr bwMode="auto">
                  <a:xfrm rot="10800000">
                    <a:off x="397" y="1778"/>
                    <a:ext cx="250" cy="4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>
                    <a:spAutoFit/>
                  </a:bodyPr>
                  <a:lstStyle>
                    <a:lvl1pPr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1pPr>
                    <a:lvl2pPr marL="742950" indent="-28575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2pPr>
                    <a:lvl3pPr marL="11430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3pPr>
                    <a:lvl4pPr marL="16002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4pPr>
                    <a:lvl5pPr marL="20574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400" smtClean="0"/>
                      <a:t>timeout</a:t>
                    </a:r>
                  </a:p>
                </p:txBody>
              </p:sp>
              <p:grpSp>
                <p:nvGrpSpPr>
                  <p:cNvPr id="91180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488" y="868"/>
                    <a:ext cx="66" cy="893"/>
                    <a:chOff x="3099" y="1749"/>
                    <a:chExt cx="66" cy="320"/>
                  </a:xfrm>
                </p:grpSpPr>
                <p:sp>
                  <p:nvSpPr>
                    <p:cNvPr id="73777" name="Line 5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29" y="1749"/>
                      <a:ext cx="0" cy="3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>
                        <a:defRPr/>
                      </a:pPr>
                      <a:endParaRPr lang="en-US">
                        <a:latin typeface="Tahoma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3778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99" y="1752"/>
                      <a:ext cx="6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>
                        <a:defRPr/>
                      </a:pPr>
                      <a:endParaRPr lang="en-US">
                        <a:latin typeface="Tahoma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1181" name="Group 54"/>
                  <p:cNvGrpSpPr>
                    <a:grpSpLocks/>
                  </p:cNvGrpSpPr>
                  <p:nvPr/>
                </p:nvGrpSpPr>
                <p:grpSpPr bwMode="auto">
                  <a:xfrm rot="10800000">
                    <a:off x="485" y="2224"/>
                    <a:ext cx="66" cy="864"/>
                    <a:chOff x="3099" y="1749"/>
                    <a:chExt cx="66" cy="320"/>
                  </a:xfrm>
                </p:grpSpPr>
                <p:sp>
                  <p:nvSpPr>
                    <p:cNvPr id="73775" name="Line 5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30" y="1749"/>
                      <a:ext cx="0" cy="3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>
                        <a:defRPr/>
                      </a:pPr>
                      <a:endParaRPr lang="en-US">
                        <a:latin typeface="Tahoma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3776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00" y="1752"/>
                      <a:ext cx="6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>
                        <a:defRPr/>
                      </a:pPr>
                      <a:endParaRPr lang="en-US">
                        <a:latin typeface="Tahoma" charset="0"/>
                        <a:ea typeface="ＭＳ Ｐゴシック" charset="0"/>
                      </a:endParaRPr>
                    </a:p>
                  </p:txBody>
                </p:sp>
              </p:grpSp>
            </p:grpSp>
            <p:grpSp>
              <p:nvGrpSpPr>
                <p:cNvPr id="91158" name="Group 71"/>
                <p:cNvGrpSpPr>
                  <a:grpSpLocks/>
                </p:cNvGrpSpPr>
                <p:nvPr/>
              </p:nvGrpSpPr>
              <p:grpSpPr bwMode="auto">
                <a:xfrm>
                  <a:off x="3181350" y="3800475"/>
                  <a:ext cx="949325" cy="304800"/>
                  <a:chOff x="35" y="1825"/>
                  <a:chExt cx="598" cy="192"/>
                </a:xfrm>
              </p:grpSpPr>
              <p:sp>
                <p:nvSpPr>
                  <p:cNvPr id="73770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01" y="1859"/>
                    <a:ext cx="471" cy="12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71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" y="1825"/>
                    <a:ext cx="59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Arial" pitchFamily="34" charset="0"/>
                      </a:rPr>
                      <a:t>ACK=100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91159" name="Group 72"/>
                <p:cNvGrpSpPr>
                  <a:grpSpLocks/>
                </p:cNvGrpSpPr>
                <p:nvPr/>
              </p:nvGrpSpPr>
              <p:grpSpPr bwMode="auto">
                <a:xfrm>
                  <a:off x="3167063" y="4130675"/>
                  <a:ext cx="949325" cy="304800"/>
                  <a:chOff x="35" y="1825"/>
                  <a:chExt cx="598" cy="192"/>
                </a:xfrm>
              </p:grpSpPr>
              <p:sp>
                <p:nvSpPr>
                  <p:cNvPr id="73768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101" y="1859"/>
                    <a:ext cx="471" cy="12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69" name="Text Box 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" y="1825"/>
                    <a:ext cx="59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Arial" pitchFamily="34" charset="0"/>
                      </a:rPr>
                      <a:t>ACK=100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91160" name="Group 75"/>
                <p:cNvGrpSpPr>
                  <a:grpSpLocks/>
                </p:cNvGrpSpPr>
                <p:nvPr/>
              </p:nvGrpSpPr>
              <p:grpSpPr bwMode="auto">
                <a:xfrm>
                  <a:off x="3175000" y="4427538"/>
                  <a:ext cx="949325" cy="304800"/>
                  <a:chOff x="35" y="1825"/>
                  <a:chExt cx="598" cy="192"/>
                </a:xfrm>
              </p:grpSpPr>
              <p:sp>
                <p:nvSpPr>
                  <p:cNvPr id="73766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101" y="1859"/>
                    <a:ext cx="471" cy="12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67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" y="1825"/>
                    <a:ext cx="59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Arial" pitchFamily="34" charset="0"/>
                      </a:rPr>
                      <a:t>ACK=100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73757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3192463" y="2506663"/>
                  <a:ext cx="2281237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sz="1400" smtClean="0"/>
                    <a:t>Seq=100, 20 bytes of data</a:t>
                  </a:r>
                </a:p>
              </p:txBody>
            </p:sp>
            <p:sp>
              <p:nvSpPr>
                <p:cNvPr id="73759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3154363" y="4714875"/>
                  <a:ext cx="2281237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sz="1400" smtClean="0"/>
                    <a:t>Seq=100, 20 bytes of data</a:t>
                  </a:r>
                </a:p>
              </p:txBody>
            </p:sp>
            <p:grpSp>
              <p:nvGrpSpPr>
                <p:cNvPr id="91167" name="Group 93"/>
                <p:cNvGrpSpPr>
                  <a:grpSpLocks/>
                </p:cNvGrpSpPr>
                <p:nvPr/>
              </p:nvGrpSpPr>
              <p:grpSpPr bwMode="auto">
                <a:xfrm>
                  <a:off x="2686050" y="1397000"/>
                  <a:ext cx="630238" cy="533400"/>
                  <a:chOff x="-44" y="1473"/>
                  <a:chExt cx="981" cy="1105"/>
                </a:xfrm>
              </p:grpSpPr>
              <p:pic>
                <p:nvPicPr>
                  <p:cNvPr id="91171" name="Picture 94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91172" name="Freeform 95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1168" name="Group 96"/>
                <p:cNvGrpSpPr>
                  <a:grpSpLocks/>
                </p:cNvGrpSpPr>
                <p:nvPr/>
              </p:nvGrpSpPr>
              <p:grpSpPr bwMode="auto">
                <a:xfrm flipH="1">
                  <a:off x="5264150" y="1423988"/>
                  <a:ext cx="654050" cy="579437"/>
                  <a:chOff x="-44" y="1473"/>
                  <a:chExt cx="981" cy="1105"/>
                </a:xfrm>
              </p:grpSpPr>
              <p:pic>
                <p:nvPicPr>
                  <p:cNvPr id="91169" name="Picture 97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91170" name="Freeform 98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56" name="TextBox 55"/>
          <p:cNvSpPr txBox="1"/>
          <p:nvPr/>
        </p:nvSpPr>
        <p:spPr>
          <a:xfrm>
            <a:off x="4073530" y="2709333"/>
            <a:ext cx="5266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What does it mean if the sender </a:t>
            </a:r>
          </a:p>
          <a:p>
            <a:pPr algn="l"/>
            <a:r>
              <a:rPr lang="en-US" sz="2000" dirty="0" smtClean="0"/>
              <a:t>receives multiple ACKs for the same packet? 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4474048" y="3815644"/>
            <a:ext cx="290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 earlier packet is lost!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5" grpId="0"/>
      <p:bldP spid="56" grpId="0"/>
      <p:bldP spid="5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27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D482805C-6D23-4247-B2DA-DCD60E2ED922}" type="slidenum">
              <a:rPr lang="en-US"/>
              <a:pPr/>
              <a:t>24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5040313" cy="906462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fast retransmit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1397000"/>
            <a:ext cx="3810000" cy="4648200"/>
          </a:xfrm>
        </p:spPr>
        <p:txBody>
          <a:bodyPr/>
          <a:lstStyle/>
          <a:p>
            <a:r>
              <a:rPr lang="en-US" dirty="0" smtClean="0"/>
              <a:t>time-out period  often relatively long:</a:t>
            </a:r>
          </a:p>
          <a:p>
            <a:pPr lvl="1"/>
            <a:r>
              <a:rPr lang="en-US" dirty="0" smtClean="0"/>
              <a:t>long delay before resending lost packet</a:t>
            </a:r>
          </a:p>
          <a:p>
            <a:r>
              <a:rPr lang="en-US" dirty="0" smtClean="0"/>
              <a:t>detect lost segments via duplicate ACKs.</a:t>
            </a:r>
          </a:p>
          <a:p>
            <a:pPr lvl="1"/>
            <a:r>
              <a:rPr lang="en-US" dirty="0" smtClean="0"/>
              <a:t>sender often sends many segments back-to-back</a:t>
            </a:r>
          </a:p>
          <a:p>
            <a:pPr lvl="1"/>
            <a:r>
              <a:rPr lang="en-US" dirty="0" smtClean="0"/>
              <a:t>if segment is lost, there will likely be many duplicate ACKs.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4751388" y="1679575"/>
            <a:ext cx="3643312" cy="4276725"/>
            <a:chOff x="4751388" y="1679575"/>
            <a:chExt cx="3643312" cy="4276725"/>
          </a:xfrm>
        </p:grpSpPr>
        <p:grpSp>
          <p:nvGrpSpPr>
            <p:cNvPr id="12" name="Group 11"/>
            <p:cNvGrpSpPr/>
            <p:nvPr/>
          </p:nvGrpSpPr>
          <p:grpSpPr>
            <a:xfrm>
              <a:off x="4751388" y="1679575"/>
              <a:ext cx="3643312" cy="4276725"/>
              <a:chOff x="4751388" y="1679575"/>
              <a:chExt cx="3643312" cy="4276725"/>
            </a:xfrm>
          </p:grpSpPr>
          <p:sp>
            <p:nvSpPr>
              <p:cNvPr id="72710" name="Rectangle 5"/>
              <p:cNvSpPr>
                <a:spLocks noChangeArrowheads="1"/>
              </p:cNvSpPr>
              <p:nvPr/>
            </p:nvSpPr>
            <p:spPr bwMode="auto">
              <a:xfrm>
                <a:off x="4827588" y="2143125"/>
                <a:ext cx="3567112" cy="38131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65000"/>
                  <a:buFont typeface="Wingdings" pitchFamily="2" charset="2"/>
                  <a:buNone/>
                </a:pPr>
                <a:r>
                  <a:rPr lang="en-US" sz="2800" dirty="0">
                    <a:latin typeface="Gill Sans MT" pitchFamily="34" charset="0"/>
                  </a:rPr>
                  <a:t>if sender receives 3 ACKs for same data</a:t>
                </a:r>
              </a:p>
              <a:p>
                <a:pPr algn="l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65000"/>
                  <a:buFont typeface="Wingdings" pitchFamily="2" charset="2"/>
                  <a:buNone/>
                </a:pPr>
                <a:r>
                  <a:rPr lang="en-US" sz="2400" dirty="0">
                    <a:latin typeface="Gill Sans MT" pitchFamily="34" charset="0"/>
                  </a:rPr>
                  <a:t>(</a:t>
                </a:r>
                <a:r>
                  <a:rPr lang="ja-JP" altLang="en-US" sz="2400">
                    <a:latin typeface="Gill Sans MT" pitchFamily="34" charset="0"/>
                  </a:rPr>
                  <a:t>“</a:t>
                </a:r>
                <a:r>
                  <a:rPr lang="en-US" altLang="ja-JP" sz="2400" dirty="0">
                    <a:latin typeface="Gill Sans MT" pitchFamily="34" charset="0"/>
                  </a:rPr>
                  <a:t>triple duplicate ACKs</a:t>
                </a:r>
                <a:r>
                  <a:rPr lang="ja-JP" altLang="en-US" sz="2400">
                    <a:latin typeface="Gill Sans MT" pitchFamily="34" charset="0"/>
                  </a:rPr>
                  <a:t>”</a:t>
                </a:r>
                <a:r>
                  <a:rPr lang="en-US" altLang="ja-JP" sz="2400" dirty="0">
                    <a:latin typeface="Gill Sans MT" pitchFamily="34" charset="0"/>
                  </a:rPr>
                  <a:t>),</a:t>
                </a:r>
                <a:r>
                  <a:rPr lang="en-US" altLang="ja-JP" sz="2800" dirty="0">
                    <a:latin typeface="Gill Sans MT" pitchFamily="34" charset="0"/>
                  </a:rPr>
                  <a:t> resend </a:t>
                </a:r>
                <a:r>
                  <a:rPr lang="en-US" altLang="ja-JP" sz="2800" dirty="0" err="1">
                    <a:latin typeface="Gill Sans MT" pitchFamily="34" charset="0"/>
                  </a:rPr>
                  <a:t>unacked</a:t>
                </a:r>
                <a:r>
                  <a:rPr lang="en-US" altLang="ja-JP" sz="2800" dirty="0">
                    <a:latin typeface="Gill Sans MT" pitchFamily="34" charset="0"/>
                  </a:rPr>
                  <a:t> segment with smallest </a:t>
                </a:r>
                <a:r>
                  <a:rPr lang="en-US" altLang="ja-JP" sz="2800" dirty="0" err="1">
                    <a:latin typeface="Gill Sans MT" pitchFamily="34" charset="0"/>
                  </a:rPr>
                  <a:t>seq</a:t>
                </a:r>
                <a:r>
                  <a:rPr lang="en-US" altLang="ja-JP" sz="2800" dirty="0">
                    <a:latin typeface="Gill Sans MT" pitchFamily="34" charset="0"/>
                  </a:rPr>
                  <a:t> #</a:t>
                </a:r>
              </a:p>
              <a:p>
                <a:pPr marL="463550" lvl="1" indent="-238125" algn="l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Wingdings" pitchFamily="2" charset="2"/>
                  <a:buChar char="§"/>
                </a:pPr>
                <a:r>
                  <a:rPr lang="en-US" sz="2400" dirty="0">
                    <a:latin typeface="Gill Sans MT" pitchFamily="34" charset="0"/>
                  </a:rPr>
                  <a:t>likely that </a:t>
                </a:r>
                <a:r>
                  <a:rPr lang="en-US" sz="2400" dirty="0" err="1">
                    <a:latin typeface="Gill Sans MT" pitchFamily="34" charset="0"/>
                  </a:rPr>
                  <a:t>unacked</a:t>
                </a:r>
                <a:r>
                  <a:rPr lang="en-US" sz="2400" dirty="0">
                    <a:latin typeface="Gill Sans MT" pitchFamily="34" charset="0"/>
                  </a:rPr>
                  <a:t> segment lost, so don</a:t>
                </a:r>
                <a:r>
                  <a:rPr lang="ja-JP" altLang="en-US" sz="2400">
                    <a:latin typeface="Gill Sans MT" pitchFamily="34" charset="0"/>
                  </a:rPr>
                  <a:t>’</a:t>
                </a:r>
                <a:r>
                  <a:rPr lang="en-US" altLang="ja-JP" sz="2400" dirty="0">
                    <a:latin typeface="Gill Sans MT" pitchFamily="34" charset="0"/>
                  </a:rPr>
                  <a:t>t wait for timeout</a:t>
                </a:r>
                <a:endParaRPr lang="en-US" sz="2400" dirty="0">
                  <a:latin typeface="Gill Sans MT" pitchFamily="34" charset="0"/>
                </a:endParaRPr>
              </a:p>
            </p:txBody>
          </p:sp>
          <p:sp>
            <p:nvSpPr>
              <p:cNvPr id="72711" name="Rectangle 6"/>
              <p:cNvSpPr>
                <a:spLocks noChangeArrowheads="1"/>
              </p:cNvSpPr>
              <p:nvPr/>
            </p:nvSpPr>
            <p:spPr bwMode="auto">
              <a:xfrm>
                <a:off x="4751388" y="1914525"/>
                <a:ext cx="3509962" cy="3681413"/>
              </a:xfrm>
              <a:prstGeom prst="rect">
                <a:avLst/>
              </a:prstGeom>
              <a:noFill/>
              <a:ln w="19050">
                <a:solidFill>
                  <a:srgbClr val="CC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2" name="Text Box 7"/>
              <p:cNvSpPr txBox="1">
                <a:spLocks noChangeArrowheads="1"/>
              </p:cNvSpPr>
              <p:nvPr/>
            </p:nvSpPr>
            <p:spPr bwMode="auto">
              <a:xfrm>
                <a:off x="4883150" y="1679575"/>
                <a:ext cx="2773363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 dirty="0" smtClean="0">
                    <a:solidFill>
                      <a:srgbClr val="CC0000"/>
                    </a:solidFill>
                  </a:rPr>
                  <a:t>TCP fast retransmit</a:t>
                </a:r>
              </a:p>
            </p:txBody>
          </p:sp>
        </p:grpSp>
        <p:sp>
          <p:nvSpPr>
            <p:cNvPr id="72713" name="Rectangle 9"/>
            <p:cNvSpPr>
              <a:spLocks noChangeArrowheads="1"/>
            </p:cNvSpPr>
            <p:nvPr/>
          </p:nvSpPr>
          <p:spPr bwMode="auto">
            <a:xfrm>
              <a:off x="4794250" y="2925763"/>
              <a:ext cx="3408363" cy="5413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pitchFamily="2" charset="2"/>
                <a:buNone/>
              </a:pPr>
              <a:r>
                <a:rPr lang="en-US" sz="2400" dirty="0">
                  <a:latin typeface="Gill Sans MT" pitchFamily="34" charset="0"/>
                </a:rPr>
                <a:t>(</a:t>
              </a:r>
              <a:r>
                <a:rPr lang="ja-JP" altLang="en-US" sz="2400">
                  <a:latin typeface="Gill Sans MT" pitchFamily="34" charset="0"/>
                </a:rPr>
                <a:t>“</a:t>
              </a:r>
              <a:r>
                <a:rPr lang="en-US" altLang="ja-JP" sz="2400" dirty="0">
                  <a:latin typeface="Gill Sans MT" pitchFamily="34" charset="0"/>
                </a:rPr>
                <a:t>triple duplicate ACKs</a:t>
              </a:r>
              <a:r>
                <a:rPr lang="ja-JP" altLang="en-US" sz="2400">
                  <a:latin typeface="Gill Sans MT" pitchFamily="34" charset="0"/>
                </a:rPr>
                <a:t>”</a:t>
              </a:r>
              <a:r>
                <a:rPr lang="en-US" altLang="ja-JP" sz="2400" dirty="0">
                  <a:latin typeface="Gill Sans MT" pitchFamily="34" charset="0"/>
                </a:rPr>
                <a:t>),</a:t>
              </a:r>
              <a:r>
                <a:rPr lang="en-US" altLang="ja-JP" sz="2800" dirty="0">
                  <a:latin typeface="Gill Sans MT" pitchFamily="34" charset="0"/>
                </a:rPr>
                <a:t> </a:t>
              </a:r>
              <a:endParaRPr lang="en-US" sz="2800" dirty="0">
                <a:latin typeface="Gill Sans MT" pitchFamily="34" charset="0"/>
              </a:endParaRPr>
            </a:p>
          </p:txBody>
        </p:sp>
      </p:grpSp>
      <p:pic>
        <p:nvPicPr>
          <p:cNvPr id="90121" name="Picture 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83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9A0341A4-5A33-4D2E-B357-1CDA57C19B60}" type="slidenum">
              <a:rPr lang="en-US"/>
              <a:pPr/>
              <a:t>3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599" y="252413"/>
            <a:ext cx="8551333" cy="885825"/>
          </a:xfrm>
        </p:spPr>
        <p:txBody>
          <a:bodyPr/>
          <a:lstStyle/>
          <a:p>
            <a:r>
              <a:rPr lang="en-US" sz="4000" dirty="0" smtClean="0"/>
              <a:t>TCP: Overview    </a:t>
            </a:r>
            <a:r>
              <a:rPr lang="en-US" sz="2000" dirty="0" smtClean="0"/>
              <a:t>RFCs: </a:t>
            </a:r>
            <a:r>
              <a:rPr lang="en-US" sz="2000" dirty="0" smtClean="0">
                <a:hlinkClick r:id="rId2"/>
              </a:rPr>
              <a:t>793</a:t>
            </a:r>
            <a:r>
              <a:rPr lang="en-US" sz="2000" dirty="0" smtClean="0"/>
              <a:t>,</a:t>
            </a:r>
            <a:r>
              <a:rPr lang="en-US" sz="2000" dirty="0" smtClean="0">
                <a:hlinkClick r:id="rId3"/>
              </a:rPr>
              <a:t>1122</a:t>
            </a:r>
            <a:r>
              <a:rPr lang="en-US" sz="2000" dirty="0" smtClean="0"/>
              <a:t>,</a:t>
            </a:r>
            <a:r>
              <a:rPr lang="en-US" sz="2000" dirty="0" smtClean="0">
                <a:hlinkClick r:id="rId4"/>
              </a:rPr>
              <a:t>1323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5"/>
              </a:rPr>
              <a:t>2018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6"/>
              </a:rPr>
              <a:t>2581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7"/>
              </a:rPr>
              <a:t>5681</a:t>
            </a:r>
            <a:endParaRPr lang="en-US" sz="4000" dirty="0" smtClean="0"/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10125" y="1552575"/>
            <a:ext cx="3895725" cy="4648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full duplex data: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bi-directional data flow in same connection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MSS: maximum segment size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connection-oriented:</a:t>
            </a:r>
            <a:r>
              <a:rPr lang="en-US">
                <a:ea typeface="ＭＳ Ｐゴシック" charset="0"/>
                <a:cs typeface="+mn-cs"/>
              </a:rPr>
              <a:t> 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handshaking (exchange of control msgs) inits sender, receiver state before data exchange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flow controlled: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sender will not overwhelm receiver</a:t>
            </a:r>
          </a:p>
        </p:txBody>
      </p:sp>
      <p:sp>
        <p:nvSpPr>
          <p:cNvPr id="583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543050"/>
            <a:ext cx="3981450" cy="4648200"/>
          </a:xfrm>
        </p:spPr>
        <p:txBody>
          <a:bodyPr/>
          <a:lstStyle/>
          <a:p>
            <a:r>
              <a:rPr lang="en-US" smtClean="0">
                <a:solidFill>
                  <a:srgbClr val="CC0000"/>
                </a:solidFill>
              </a:rPr>
              <a:t>point-to-point:</a:t>
            </a:r>
          </a:p>
          <a:p>
            <a:pPr lvl="1"/>
            <a:r>
              <a:rPr lang="en-US" smtClean="0"/>
              <a:t>one sender, one receiver</a:t>
            </a:r>
            <a:r>
              <a:rPr lang="en-US" smtClean="0">
                <a:solidFill>
                  <a:srgbClr val="FF0000"/>
                </a:solidFill>
              </a:rPr>
              <a:t> </a:t>
            </a:r>
          </a:p>
          <a:p>
            <a:r>
              <a:rPr lang="en-US" smtClean="0">
                <a:solidFill>
                  <a:srgbClr val="CC0000"/>
                </a:solidFill>
              </a:rPr>
              <a:t>reliable, in-order </a:t>
            </a:r>
            <a:r>
              <a:rPr lang="en-US" i="1" smtClean="0">
                <a:solidFill>
                  <a:srgbClr val="CC0000"/>
                </a:solidFill>
              </a:rPr>
              <a:t>byte steam:</a:t>
            </a:r>
          </a:p>
          <a:p>
            <a:pPr lvl="1"/>
            <a:r>
              <a:rPr lang="en-US" smtClean="0"/>
              <a:t>no </a:t>
            </a:r>
            <a:r>
              <a:rPr lang="ja-JP" altLang="en-US" smtClean="0"/>
              <a:t>“</a:t>
            </a:r>
            <a:r>
              <a:rPr lang="en-US" altLang="ja-JP" smtClean="0"/>
              <a:t>message boundaries</a:t>
            </a:r>
            <a:r>
              <a:rPr lang="ja-JP" altLang="en-US" smtClean="0"/>
              <a:t>”</a:t>
            </a:r>
            <a:endParaRPr lang="en-US" altLang="ja-JP" smtClean="0"/>
          </a:p>
          <a:p>
            <a:r>
              <a:rPr lang="en-US" smtClean="0">
                <a:solidFill>
                  <a:srgbClr val="CC0000"/>
                </a:solidFill>
              </a:rPr>
              <a:t>pipelined:</a:t>
            </a:r>
          </a:p>
          <a:p>
            <a:pPr lvl="1"/>
            <a:r>
              <a:rPr lang="en-US" smtClean="0"/>
              <a:t>TCP congestion and flow control set window size</a:t>
            </a:r>
            <a:endParaRPr lang="en-US" i="1" smtClean="0"/>
          </a:p>
          <a:p>
            <a:endParaRPr lang="en-US" smtClean="0"/>
          </a:p>
        </p:txBody>
      </p:sp>
      <p:pic>
        <p:nvPicPr>
          <p:cNvPr id="73734" name="Picture 6" descr="underline_bas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2438" y="925513"/>
            <a:ext cx="8228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93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9B6BB292-C69F-4499-83B1-874E189608DC}" type="slidenum">
              <a:rPr lang="en-US"/>
              <a:pPr/>
              <a:t>4</a:t>
            </a:fld>
            <a:endParaRPr lang="en-US"/>
          </a:p>
        </p:txBody>
      </p:sp>
      <p:pic>
        <p:nvPicPr>
          <p:cNvPr id="74755" name="Picture 5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238" y="773113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7772400" cy="781050"/>
          </a:xfrm>
        </p:spPr>
        <p:txBody>
          <a:bodyPr/>
          <a:lstStyle/>
          <a:p>
            <a:r>
              <a:rPr lang="en-US" sz="4000" smtClean="0"/>
              <a:t>TCP segment structure</a:t>
            </a:r>
            <a:endParaRPr lang="en-US" smtClean="0"/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2897188" y="1512888"/>
            <a:ext cx="3951287" cy="482441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2811463" y="1628775"/>
            <a:ext cx="3951287" cy="4805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Arial" pitchFamily="34" charset="0"/>
            </a:endParaRPr>
          </a:p>
        </p:txBody>
      </p:sp>
      <p:sp>
        <p:nvSpPr>
          <p:cNvPr id="59400" name="Text Box 6"/>
          <p:cNvSpPr txBox="1">
            <a:spLocks noChangeArrowheads="1"/>
          </p:cNvSpPr>
          <p:nvPr/>
        </p:nvSpPr>
        <p:spPr bwMode="auto">
          <a:xfrm>
            <a:off x="2955925" y="1587500"/>
            <a:ext cx="166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source port #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01" name="Text Box 7"/>
          <p:cNvSpPr txBox="1">
            <a:spLocks noChangeArrowheads="1"/>
          </p:cNvSpPr>
          <p:nvPr/>
        </p:nvSpPr>
        <p:spPr bwMode="auto">
          <a:xfrm>
            <a:off x="5056188" y="1592263"/>
            <a:ext cx="1381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dest port #</a:t>
            </a:r>
            <a:endParaRPr lang="en-US" sz="1800">
              <a:latin typeface="Arial" pitchFamily="34" charset="0"/>
            </a:endParaRPr>
          </a:p>
        </p:txBody>
      </p:sp>
      <p:sp>
        <p:nvSpPr>
          <p:cNvPr id="59402" name="Line 8"/>
          <p:cNvSpPr>
            <a:spLocks noChangeShapeType="1"/>
          </p:cNvSpPr>
          <p:nvPr/>
        </p:nvSpPr>
        <p:spPr bwMode="auto">
          <a:xfrm>
            <a:off x="2814638" y="2003425"/>
            <a:ext cx="39465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03" name="Line 9"/>
          <p:cNvSpPr>
            <a:spLocks noChangeShapeType="1"/>
          </p:cNvSpPr>
          <p:nvPr/>
        </p:nvSpPr>
        <p:spPr bwMode="auto">
          <a:xfrm flipV="1">
            <a:off x="2808288" y="2382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04" name="Line 10"/>
          <p:cNvSpPr>
            <a:spLocks noChangeShapeType="1"/>
          </p:cNvSpPr>
          <p:nvPr/>
        </p:nvSpPr>
        <p:spPr bwMode="auto">
          <a:xfrm flipV="1">
            <a:off x="4754563" y="1628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05" name="Text Box 11"/>
          <p:cNvSpPr txBox="1">
            <a:spLocks noChangeArrowheads="1"/>
          </p:cNvSpPr>
          <p:nvPr/>
        </p:nvSpPr>
        <p:spPr bwMode="auto">
          <a:xfrm>
            <a:off x="4297363" y="109855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</a:rPr>
              <a:t>32 bits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06" name="Line 12"/>
          <p:cNvSpPr>
            <a:spLocks noChangeShapeType="1"/>
          </p:cNvSpPr>
          <p:nvPr/>
        </p:nvSpPr>
        <p:spPr bwMode="auto">
          <a:xfrm>
            <a:off x="5297488" y="1344613"/>
            <a:ext cx="1427162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07" name="Line 13"/>
          <p:cNvSpPr>
            <a:spLocks noChangeShapeType="1"/>
          </p:cNvSpPr>
          <p:nvPr/>
        </p:nvSpPr>
        <p:spPr bwMode="auto">
          <a:xfrm rot="10800000">
            <a:off x="2789238" y="1355725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08" name="Text Box 14"/>
          <p:cNvSpPr txBox="1">
            <a:spLocks noChangeArrowheads="1"/>
          </p:cNvSpPr>
          <p:nvPr/>
        </p:nvSpPr>
        <p:spPr bwMode="auto">
          <a:xfrm>
            <a:off x="3863975" y="4567238"/>
            <a:ext cx="2005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application</a:t>
            </a:r>
          </a:p>
          <a:p>
            <a:r>
              <a:rPr lang="en-US" sz="2000">
                <a:latin typeface="Arial" pitchFamily="34" charset="0"/>
              </a:rPr>
              <a:t>data </a:t>
            </a:r>
          </a:p>
          <a:p>
            <a:r>
              <a:rPr lang="en-US" sz="2000">
                <a:latin typeface="Arial" pitchFamily="34" charset="0"/>
              </a:rPr>
              <a:t>(variable length)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09" name="Text Box 15"/>
          <p:cNvSpPr txBox="1">
            <a:spLocks noChangeArrowheads="1"/>
          </p:cNvSpPr>
          <p:nvPr/>
        </p:nvSpPr>
        <p:spPr bwMode="auto">
          <a:xfrm>
            <a:off x="3444875" y="1982788"/>
            <a:ext cx="2486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sequence number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10" name="Line 16"/>
          <p:cNvSpPr>
            <a:spLocks noChangeShapeType="1"/>
          </p:cNvSpPr>
          <p:nvPr/>
        </p:nvSpPr>
        <p:spPr bwMode="auto">
          <a:xfrm flipV="1">
            <a:off x="2817813" y="2763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11" name="Text Box 17"/>
          <p:cNvSpPr txBox="1">
            <a:spLocks noChangeArrowheads="1"/>
          </p:cNvSpPr>
          <p:nvPr/>
        </p:nvSpPr>
        <p:spPr bwMode="auto">
          <a:xfrm>
            <a:off x="3044825" y="2382838"/>
            <a:ext cx="3409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latin typeface="Arial" charset="0"/>
              </a:rPr>
              <a:t>acknowledgement number</a:t>
            </a:r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2813050" y="3159125"/>
            <a:ext cx="3951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 flipV="1">
            <a:off x="2808288" y="3549650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 flipV="1">
            <a:off x="2808288" y="411162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4768850" y="2767013"/>
            <a:ext cx="4763" cy="777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16" name="Text Box 22"/>
          <p:cNvSpPr txBox="1">
            <a:spLocks noChangeArrowheads="1"/>
          </p:cNvSpPr>
          <p:nvPr/>
        </p:nvSpPr>
        <p:spPr bwMode="auto">
          <a:xfrm>
            <a:off x="4870450" y="2770188"/>
            <a:ext cx="174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receive window</a:t>
            </a:r>
          </a:p>
        </p:txBody>
      </p:sp>
      <p:sp>
        <p:nvSpPr>
          <p:cNvPr id="59417" name="Text Box 23"/>
          <p:cNvSpPr txBox="1">
            <a:spLocks noChangeArrowheads="1"/>
          </p:cNvSpPr>
          <p:nvPr/>
        </p:nvSpPr>
        <p:spPr bwMode="auto">
          <a:xfrm>
            <a:off x="4895850" y="316547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Urg data pointer</a:t>
            </a:r>
          </a:p>
        </p:txBody>
      </p:sp>
      <p:sp>
        <p:nvSpPr>
          <p:cNvPr id="59418" name="Text Box 24"/>
          <p:cNvSpPr txBox="1">
            <a:spLocks noChangeArrowheads="1"/>
          </p:cNvSpPr>
          <p:nvPr/>
        </p:nvSpPr>
        <p:spPr bwMode="auto">
          <a:xfrm>
            <a:off x="3179763" y="3146425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checksum</a:t>
            </a:r>
          </a:p>
        </p:txBody>
      </p:sp>
      <p:sp>
        <p:nvSpPr>
          <p:cNvPr id="59419" name="Text Box 25"/>
          <p:cNvSpPr txBox="1">
            <a:spLocks noChangeArrowheads="1"/>
          </p:cNvSpPr>
          <p:nvPr/>
        </p:nvSpPr>
        <p:spPr bwMode="auto">
          <a:xfrm>
            <a:off x="4532313" y="2798763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F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20" name="Line 26"/>
          <p:cNvSpPr>
            <a:spLocks noChangeShapeType="1"/>
          </p:cNvSpPr>
          <p:nvPr/>
        </p:nvSpPr>
        <p:spPr bwMode="auto">
          <a:xfrm flipV="1">
            <a:off x="4611688" y="2757488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1" name="Line 27"/>
          <p:cNvSpPr>
            <a:spLocks noChangeShapeType="1"/>
          </p:cNvSpPr>
          <p:nvPr/>
        </p:nvSpPr>
        <p:spPr bwMode="auto">
          <a:xfrm flipV="1">
            <a:off x="444976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2" name="Line 28"/>
          <p:cNvSpPr>
            <a:spLocks noChangeShapeType="1"/>
          </p:cNvSpPr>
          <p:nvPr/>
        </p:nvSpPr>
        <p:spPr bwMode="auto">
          <a:xfrm flipV="1">
            <a:off x="4283075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3" name="Line 29"/>
          <p:cNvSpPr>
            <a:spLocks noChangeShapeType="1"/>
          </p:cNvSpPr>
          <p:nvPr/>
        </p:nvSpPr>
        <p:spPr bwMode="auto">
          <a:xfrm flipV="1">
            <a:off x="4121150" y="2767013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4" name="Line 30"/>
          <p:cNvSpPr>
            <a:spLocks noChangeShapeType="1"/>
          </p:cNvSpPr>
          <p:nvPr/>
        </p:nvSpPr>
        <p:spPr bwMode="auto">
          <a:xfrm flipV="1">
            <a:off x="3963988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5" name="Line 31"/>
          <p:cNvSpPr>
            <a:spLocks noChangeShapeType="1"/>
          </p:cNvSpPr>
          <p:nvPr/>
        </p:nvSpPr>
        <p:spPr bwMode="auto">
          <a:xfrm flipV="1">
            <a:off x="3792538" y="2771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26" name="Text Box 32"/>
          <p:cNvSpPr txBox="1">
            <a:spLocks noChangeArrowheads="1"/>
          </p:cNvSpPr>
          <p:nvPr/>
        </p:nvSpPr>
        <p:spPr bwMode="auto">
          <a:xfrm>
            <a:off x="4365625" y="27940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S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27" name="Text Box 33"/>
          <p:cNvSpPr txBox="1">
            <a:spLocks noChangeArrowheads="1"/>
          </p:cNvSpPr>
          <p:nvPr/>
        </p:nvSpPr>
        <p:spPr bwMode="auto">
          <a:xfrm>
            <a:off x="4192588" y="27940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R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28" name="Text Box 34"/>
          <p:cNvSpPr txBox="1">
            <a:spLocks noChangeArrowheads="1"/>
          </p:cNvSpPr>
          <p:nvPr/>
        </p:nvSpPr>
        <p:spPr bwMode="auto">
          <a:xfrm>
            <a:off x="40306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P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29" name="Text Box 35"/>
          <p:cNvSpPr txBox="1">
            <a:spLocks noChangeArrowheads="1"/>
          </p:cNvSpPr>
          <p:nvPr/>
        </p:nvSpPr>
        <p:spPr bwMode="auto">
          <a:xfrm>
            <a:off x="38782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A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30" name="Text Box 36"/>
          <p:cNvSpPr txBox="1">
            <a:spLocks noChangeArrowheads="1"/>
          </p:cNvSpPr>
          <p:nvPr/>
        </p:nvSpPr>
        <p:spPr bwMode="auto">
          <a:xfrm>
            <a:off x="3711575" y="2789238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U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31" name="Text Box 37"/>
          <p:cNvSpPr txBox="1">
            <a:spLocks noChangeArrowheads="1"/>
          </p:cNvSpPr>
          <p:nvPr/>
        </p:nvSpPr>
        <p:spPr bwMode="auto">
          <a:xfrm>
            <a:off x="2759075" y="2697163"/>
            <a:ext cx="577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head</a:t>
            </a:r>
          </a:p>
          <a:p>
            <a:r>
              <a:rPr lang="en-US" sz="1400">
                <a:latin typeface="Arial" pitchFamily="34" charset="0"/>
              </a:rPr>
              <a:t>len</a:t>
            </a:r>
            <a:endParaRPr lang="en-US" sz="1800">
              <a:latin typeface="Arial" pitchFamily="34" charset="0"/>
            </a:endParaRPr>
          </a:p>
        </p:txBody>
      </p:sp>
      <p:sp>
        <p:nvSpPr>
          <p:cNvPr id="59432" name="Text Box 38"/>
          <p:cNvSpPr txBox="1">
            <a:spLocks noChangeArrowheads="1"/>
          </p:cNvSpPr>
          <p:nvPr/>
        </p:nvSpPr>
        <p:spPr bwMode="auto">
          <a:xfrm>
            <a:off x="3238500" y="2697163"/>
            <a:ext cx="5683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not</a:t>
            </a:r>
          </a:p>
          <a:p>
            <a:r>
              <a:rPr lang="en-US" sz="1400">
                <a:latin typeface="Arial" pitchFamily="34" charset="0"/>
              </a:rPr>
              <a:t>used</a:t>
            </a:r>
            <a:endParaRPr lang="en-US" sz="1800">
              <a:latin typeface="Arial" pitchFamily="34" charset="0"/>
            </a:endParaRPr>
          </a:p>
        </p:txBody>
      </p:sp>
      <p:sp>
        <p:nvSpPr>
          <p:cNvPr id="59433" name="Line 39"/>
          <p:cNvSpPr>
            <a:spLocks noChangeShapeType="1"/>
          </p:cNvSpPr>
          <p:nvPr/>
        </p:nvSpPr>
        <p:spPr bwMode="auto">
          <a:xfrm flipV="1">
            <a:off x="328771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34" name="Text Box 40"/>
          <p:cNvSpPr txBox="1">
            <a:spLocks noChangeArrowheads="1"/>
          </p:cNvSpPr>
          <p:nvPr/>
        </p:nvSpPr>
        <p:spPr bwMode="auto">
          <a:xfrm>
            <a:off x="3317875" y="3648075"/>
            <a:ext cx="289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options (variable length)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59435" name="Text Box 41"/>
          <p:cNvSpPr txBox="1">
            <a:spLocks noChangeArrowheads="1"/>
          </p:cNvSpPr>
          <p:nvPr/>
        </p:nvSpPr>
        <p:spPr bwMode="auto">
          <a:xfrm>
            <a:off x="261938" y="1427163"/>
            <a:ext cx="220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Arial" pitchFamily="34" charset="0"/>
              </a:rPr>
              <a:t>URG: urgent data </a:t>
            </a:r>
          </a:p>
          <a:p>
            <a:pPr algn="r"/>
            <a:r>
              <a:rPr lang="en-US" sz="1800">
                <a:latin typeface="Arial" pitchFamily="34" charset="0"/>
              </a:rPr>
              <a:t>(generally not used)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59436" name="Text Box 42"/>
          <p:cNvSpPr txBox="1">
            <a:spLocks noChangeArrowheads="1"/>
          </p:cNvSpPr>
          <p:nvPr/>
        </p:nvSpPr>
        <p:spPr bwMode="auto">
          <a:xfrm>
            <a:off x="976313" y="2151063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Arial" pitchFamily="34" charset="0"/>
              </a:rPr>
              <a:t>ACK: ACK #</a:t>
            </a:r>
          </a:p>
          <a:p>
            <a:pPr algn="r"/>
            <a:r>
              <a:rPr lang="en-US" sz="1800">
                <a:latin typeface="Arial" pitchFamily="34" charset="0"/>
              </a:rPr>
              <a:t>valid</a:t>
            </a:r>
            <a:endParaRPr lang="en-US" sz="1000">
              <a:latin typeface="Arial" pitchFamily="34" charset="0"/>
            </a:endParaRPr>
          </a:p>
        </p:txBody>
      </p:sp>
      <p:sp>
        <p:nvSpPr>
          <p:cNvPr id="59437" name="Text Box 43"/>
          <p:cNvSpPr txBox="1">
            <a:spLocks noChangeArrowheads="1"/>
          </p:cNvSpPr>
          <p:nvPr/>
        </p:nvSpPr>
        <p:spPr bwMode="auto">
          <a:xfrm>
            <a:off x="169863" y="2827338"/>
            <a:ext cx="226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smtClean="0">
                <a:latin typeface="Arial" charset="0"/>
              </a:rPr>
              <a:t>PSH: push data now</a:t>
            </a:r>
          </a:p>
          <a:p>
            <a:pPr algn="r">
              <a:defRPr/>
            </a:pPr>
            <a:r>
              <a:rPr lang="en-US" sz="1800" smtClean="0">
                <a:latin typeface="Arial" charset="0"/>
              </a:rPr>
              <a:t>(generally not used)</a:t>
            </a:r>
          </a:p>
        </p:txBody>
      </p:sp>
      <p:sp>
        <p:nvSpPr>
          <p:cNvPr id="59438" name="Text Box 44"/>
          <p:cNvSpPr txBox="1">
            <a:spLocks noChangeArrowheads="1"/>
          </p:cNvSpPr>
          <p:nvPr/>
        </p:nvSpPr>
        <p:spPr bwMode="auto">
          <a:xfrm>
            <a:off x="544513" y="3627438"/>
            <a:ext cx="1911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smtClean="0">
                <a:latin typeface="Arial" charset="0"/>
              </a:rPr>
              <a:t>RST, SYN, FIN:</a:t>
            </a:r>
          </a:p>
          <a:p>
            <a:pPr algn="r">
              <a:defRPr/>
            </a:pPr>
            <a:r>
              <a:rPr lang="en-US" sz="1800" smtClean="0">
                <a:latin typeface="Arial" charset="0"/>
              </a:rPr>
              <a:t>connection estab</a:t>
            </a:r>
          </a:p>
          <a:p>
            <a:pPr algn="r">
              <a:defRPr/>
            </a:pPr>
            <a:r>
              <a:rPr lang="en-US" sz="1800" smtClean="0">
                <a:latin typeface="Arial" charset="0"/>
              </a:rPr>
              <a:t>(setup, teardown</a:t>
            </a:r>
          </a:p>
          <a:p>
            <a:pPr algn="r">
              <a:defRPr/>
            </a:pPr>
            <a:r>
              <a:rPr lang="en-US" sz="1800" smtClean="0">
                <a:latin typeface="Arial" charset="0"/>
              </a:rPr>
              <a:t>commands)</a:t>
            </a:r>
          </a:p>
        </p:txBody>
      </p:sp>
      <p:sp>
        <p:nvSpPr>
          <p:cNvPr id="59439" name="Line 45"/>
          <p:cNvSpPr>
            <a:spLocks noChangeShapeType="1"/>
          </p:cNvSpPr>
          <p:nvPr/>
        </p:nvSpPr>
        <p:spPr bwMode="auto">
          <a:xfrm>
            <a:off x="2371725" y="1800225"/>
            <a:ext cx="1495425" cy="1028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40" name="Line 46"/>
          <p:cNvSpPr>
            <a:spLocks noChangeShapeType="1"/>
          </p:cNvSpPr>
          <p:nvPr/>
        </p:nvSpPr>
        <p:spPr bwMode="auto">
          <a:xfrm>
            <a:off x="2376488" y="2487613"/>
            <a:ext cx="1658937" cy="4413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41" name="Line 47"/>
          <p:cNvSpPr>
            <a:spLocks noChangeShapeType="1"/>
          </p:cNvSpPr>
          <p:nvPr/>
        </p:nvSpPr>
        <p:spPr bwMode="auto">
          <a:xfrm flipV="1">
            <a:off x="2397125" y="3041650"/>
            <a:ext cx="1827213" cy="2444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4801" name="Freeform 48"/>
          <p:cNvSpPr>
            <a:spLocks/>
          </p:cNvSpPr>
          <p:nvPr/>
        </p:nvSpPr>
        <p:spPr bwMode="auto">
          <a:xfrm>
            <a:off x="2390775" y="3105150"/>
            <a:ext cx="2314575" cy="704850"/>
          </a:xfrm>
          <a:custGeom>
            <a:avLst/>
            <a:gdLst>
              <a:gd name="T0" fmla="*/ 0 w 1458"/>
              <a:gd name="T1" fmla="*/ 2147483647 h 444"/>
              <a:gd name="T2" fmla="*/ 2147483647 w 1458"/>
              <a:gd name="T3" fmla="*/ 0 h 444"/>
              <a:gd name="T4" fmla="*/ 2147483647 w 1458"/>
              <a:gd name="T5" fmla="*/ 2147483647 h 4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43" name="Text Box 49"/>
          <p:cNvSpPr txBox="1">
            <a:spLocks noChangeArrowheads="1"/>
          </p:cNvSpPr>
          <p:nvPr/>
        </p:nvSpPr>
        <p:spPr bwMode="auto">
          <a:xfrm>
            <a:off x="7439025" y="3008313"/>
            <a:ext cx="12509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>
                <a:latin typeface="Arial" charset="0"/>
              </a:rPr>
              <a:t># bytes 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</a:rPr>
              <a:t>rcvr willing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</a:rPr>
              <a:t>to accept</a:t>
            </a:r>
          </a:p>
        </p:txBody>
      </p:sp>
      <p:sp>
        <p:nvSpPr>
          <p:cNvPr id="59444" name="Text Box 50"/>
          <p:cNvSpPr txBox="1">
            <a:spLocks noChangeArrowheads="1"/>
          </p:cNvSpPr>
          <p:nvPr/>
        </p:nvSpPr>
        <p:spPr bwMode="auto">
          <a:xfrm>
            <a:off x="7132638" y="1522413"/>
            <a:ext cx="17716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>
                <a:latin typeface="Arial" charset="0"/>
              </a:rPr>
              <a:t>counting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</a:rPr>
              <a:t>by bytes 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</a:rPr>
              <a:t>of data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</a:rPr>
              <a:t>(not segments!)</a:t>
            </a:r>
          </a:p>
        </p:txBody>
      </p:sp>
      <p:sp>
        <p:nvSpPr>
          <p:cNvPr id="59445" name="Text Box 51"/>
          <p:cNvSpPr txBox="1">
            <a:spLocks noChangeArrowheads="1"/>
          </p:cNvSpPr>
          <p:nvPr/>
        </p:nvSpPr>
        <p:spPr bwMode="auto">
          <a:xfrm>
            <a:off x="982663" y="4960938"/>
            <a:ext cx="13652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smtClean="0">
                <a:latin typeface="Arial" charset="0"/>
              </a:rPr>
              <a:t>Internet</a:t>
            </a:r>
          </a:p>
          <a:p>
            <a:pPr algn="r">
              <a:defRPr/>
            </a:pPr>
            <a:r>
              <a:rPr lang="en-US" sz="1800" smtClean="0">
                <a:latin typeface="Arial" charset="0"/>
              </a:rPr>
              <a:t>checksum</a:t>
            </a:r>
          </a:p>
          <a:p>
            <a:pPr algn="r">
              <a:defRPr/>
            </a:pPr>
            <a:r>
              <a:rPr lang="en-US" sz="1800" smtClean="0">
                <a:latin typeface="Arial" charset="0"/>
              </a:rPr>
              <a:t>(as in UDP)</a:t>
            </a:r>
          </a:p>
        </p:txBody>
      </p:sp>
      <p:sp>
        <p:nvSpPr>
          <p:cNvPr id="59446" name="Line 52"/>
          <p:cNvSpPr>
            <a:spLocks noChangeShapeType="1"/>
          </p:cNvSpPr>
          <p:nvPr/>
        </p:nvSpPr>
        <p:spPr bwMode="auto">
          <a:xfrm flipV="1">
            <a:off x="2266950" y="3429000"/>
            <a:ext cx="2105025" cy="1981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47" name="Line 53"/>
          <p:cNvSpPr>
            <a:spLocks noChangeShapeType="1"/>
          </p:cNvSpPr>
          <p:nvPr/>
        </p:nvSpPr>
        <p:spPr bwMode="auto">
          <a:xfrm flipH="1" flipV="1">
            <a:off x="6686550" y="3019425"/>
            <a:ext cx="809625" cy="4667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48" name="Line 54"/>
          <p:cNvSpPr>
            <a:spLocks noChangeShapeType="1"/>
          </p:cNvSpPr>
          <p:nvPr/>
        </p:nvSpPr>
        <p:spPr bwMode="auto">
          <a:xfrm flipH="1">
            <a:off x="6619875" y="1724025"/>
            <a:ext cx="552450" cy="885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9449" name="Line 55"/>
          <p:cNvSpPr>
            <a:spLocks noChangeShapeType="1"/>
          </p:cNvSpPr>
          <p:nvPr/>
        </p:nvSpPr>
        <p:spPr bwMode="auto">
          <a:xfrm flipH="1">
            <a:off x="6581775" y="1714500"/>
            <a:ext cx="571500" cy="5238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header 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TCP header is defined in </a:t>
            </a:r>
            <a:r>
              <a:rPr lang="en-US" dirty="0" err="1" smtClean="0"/>
              <a:t>tcp.h</a:t>
            </a:r>
            <a:r>
              <a:rPr lang="en-US" dirty="0" smtClean="0"/>
              <a:t> in the directory of /</a:t>
            </a:r>
            <a:r>
              <a:rPr lang="en-US" dirty="0" err="1" smtClean="0"/>
              <a:t>usr</a:t>
            </a:r>
            <a:r>
              <a:rPr lang="en-US" dirty="0" smtClean="0"/>
              <a:t>/include/</a:t>
            </a:r>
            <a:r>
              <a:rPr lang="en-US" dirty="0" err="1" smtClean="0"/>
              <a:t>netinet</a:t>
            </a:r>
            <a:r>
              <a:rPr lang="en-US" dirty="0" smtClean="0"/>
              <a:t>/</a:t>
            </a:r>
          </a:p>
          <a:p>
            <a:r>
              <a:rPr lang="en-US" dirty="0" smtClean="0"/>
              <a:t>View it from Linux file system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</a:t>
            </a:r>
            <a:r>
              <a:rPr lang="en-US" sz="1400" smtClean="0"/>
              <a:t> </a:t>
            </a:r>
            <a:r>
              <a:rPr lang="en-US" smtClean="0"/>
              <a:t>Layer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C8FF3553-451C-41DB-8F72-92AC31A09F8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04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6E3DD95C-0D21-4382-9063-D88DB4989427}" type="slidenum">
              <a:rPr lang="en-US"/>
              <a:pPr/>
              <a:t>6</a:t>
            </a:fld>
            <a:endParaRPr lang="en-US"/>
          </a:p>
        </p:txBody>
      </p:sp>
      <p:pic>
        <p:nvPicPr>
          <p:cNvPr id="75779" name="Picture 3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815975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Rectangle 4"/>
          <p:cNvSpPr>
            <a:spLocks noGrp="1" noChangeArrowheads="1"/>
          </p:cNvSpPr>
          <p:nvPr>
            <p:ph type="title"/>
          </p:nvPr>
        </p:nvSpPr>
        <p:spPr>
          <a:xfrm>
            <a:off x="366713" y="150813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seq. numbers, ACKs</a:t>
            </a:r>
          </a:p>
        </p:txBody>
      </p:sp>
      <p:sp>
        <p:nvSpPr>
          <p:cNvPr id="6042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5600" y="1339850"/>
            <a:ext cx="3927475" cy="4648200"/>
          </a:xfrm>
        </p:spPr>
        <p:txBody>
          <a:bodyPr/>
          <a:lstStyle/>
          <a:p>
            <a:pPr marL="234950" indent="-123825">
              <a:buFont typeface="Wingdings" pitchFamily="2" charset="2"/>
              <a:buNone/>
            </a:pPr>
            <a:r>
              <a:rPr lang="en-US" sz="2400" u="sng" smtClean="0">
                <a:solidFill>
                  <a:srgbClr val="CC0000"/>
                </a:solidFill>
              </a:rPr>
              <a:t>sequence numbers:</a:t>
            </a:r>
            <a:endParaRPr lang="en-US" sz="2400" smtClean="0">
              <a:solidFill>
                <a:srgbClr val="CC0000"/>
              </a:solidFill>
            </a:endParaRPr>
          </a:p>
          <a:p>
            <a:pPr marL="512763" lvl="1" indent="-163513"/>
            <a:r>
              <a:rPr lang="en-US" smtClean="0"/>
              <a:t>byte stream </a:t>
            </a:r>
            <a:r>
              <a:rPr lang="ja-JP" altLang="en-US" smtClean="0"/>
              <a:t>“</a:t>
            </a:r>
            <a:r>
              <a:rPr lang="en-US" altLang="ja-JP" smtClean="0"/>
              <a:t>number</a:t>
            </a:r>
            <a:r>
              <a:rPr lang="ja-JP" altLang="en-US" smtClean="0"/>
              <a:t>”</a:t>
            </a:r>
            <a:r>
              <a:rPr lang="en-US" altLang="ja-JP" smtClean="0"/>
              <a:t> of first byte in segment</a:t>
            </a:r>
            <a:r>
              <a:rPr lang="ja-JP" altLang="en-US" smtClean="0"/>
              <a:t>’</a:t>
            </a:r>
            <a:r>
              <a:rPr lang="en-US" altLang="ja-JP" smtClean="0"/>
              <a:t>s data</a:t>
            </a:r>
            <a:endParaRPr lang="en-US" altLang="ja-JP" sz="2000" smtClean="0"/>
          </a:p>
          <a:p>
            <a:pPr marL="234950" indent="-123825">
              <a:buFont typeface="Wingdings" pitchFamily="2" charset="2"/>
              <a:buNone/>
            </a:pPr>
            <a:r>
              <a:rPr lang="en-US" sz="2400" u="sng" smtClean="0">
                <a:solidFill>
                  <a:srgbClr val="CC0000"/>
                </a:solidFill>
              </a:rPr>
              <a:t>acknowledgements:</a:t>
            </a:r>
            <a:endParaRPr lang="en-US" sz="2400" smtClean="0">
              <a:solidFill>
                <a:srgbClr val="CC0000"/>
              </a:solidFill>
            </a:endParaRPr>
          </a:p>
          <a:p>
            <a:pPr marL="512763" lvl="1" indent="-163513"/>
            <a:r>
              <a:rPr lang="en-US" smtClean="0"/>
              <a:t>seq # of next byte expected from other side</a:t>
            </a:r>
          </a:p>
          <a:p>
            <a:pPr marL="512763" lvl="1" indent="-163513"/>
            <a:r>
              <a:rPr lang="en-US" smtClean="0"/>
              <a:t>cumulative ACK</a:t>
            </a:r>
          </a:p>
          <a:p>
            <a:pPr marL="234950" indent="-123825"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</a:rPr>
              <a:t>Q:</a:t>
            </a:r>
            <a:r>
              <a:rPr lang="en-US" sz="2400" smtClean="0"/>
              <a:t> how receiver handles out-of-order segments</a:t>
            </a:r>
          </a:p>
          <a:p>
            <a:pPr marL="512763" lvl="1" indent="-163513"/>
            <a:r>
              <a:rPr lang="en-US" smtClean="0"/>
              <a:t>A: TCP spec doesn</a:t>
            </a:r>
            <a:r>
              <a:rPr lang="ja-JP" altLang="en-US" smtClean="0"/>
              <a:t>’</a:t>
            </a:r>
            <a:r>
              <a:rPr lang="en-US" altLang="ja-JP" smtClean="0"/>
              <a:t>t say, - up to implementor</a:t>
            </a:r>
            <a:endParaRPr lang="en-US" smtClean="0"/>
          </a:p>
        </p:txBody>
      </p:sp>
      <p:grpSp>
        <p:nvGrpSpPr>
          <p:cNvPr id="187584" name="Group 192"/>
          <p:cNvGrpSpPr>
            <a:grpSpLocks/>
          </p:cNvGrpSpPr>
          <p:nvPr/>
        </p:nvGrpSpPr>
        <p:grpSpPr bwMode="auto">
          <a:xfrm>
            <a:off x="5770563" y="3816350"/>
            <a:ext cx="2897187" cy="2541588"/>
            <a:chOff x="3599" y="2404"/>
            <a:chExt cx="1825" cy="1601"/>
          </a:xfrm>
        </p:grpSpPr>
        <p:sp>
          <p:nvSpPr>
            <p:cNvPr id="60505" name="Rectangle 167"/>
            <p:cNvSpPr>
              <a:spLocks noChangeArrowheads="1"/>
            </p:cNvSpPr>
            <p:nvPr/>
          </p:nvSpPr>
          <p:spPr bwMode="auto">
            <a:xfrm>
              <a:off x="3753" y="3587"/>
              <a:ext cx="1202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5865" name="Group 148"/>
            <p:cNvGrpSpPr>
              <a:grpSpLocks/>
            </p:cNvGrpSpPr>
            <p:nvPr/>
          </p:nvGrpSpPr>
          <p:grpSpPr bwMode="auto">
            <a:xfrm>
              <a:off x="3733" y="3291"/>
              <a:ext cx="1252" cy="714"/>
              <a:chOff x="1976" y="2984"/>
              <a:chExt cx="1252" cy="714"/>
            </a:xfrm>
          </p:grpSpPr>
          <p:sp>
            <p:nvSpPr>
              <p:cNvPr id="60509" name="Rectangle 149"/>
              <p:cNvSpPr>
                <a:spLocks noChangeArrowheads="1"/>
              </p:cNvSpPr>
              <p:nvPr/>
            </p:nvSpPr>
            <p:spPr bwMode="auto">
              <a:xfrm>
                <a:off x="1994" y="2995"/>
                <a:ext cx="1210" cy="7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510" name="Text Box 150"/>
              <p:cNvSpPr txBox="1">
                <a:spLocks noChangeArrowheads="1"/>
              </p:cNvSpPr>
              <p:nvPr/>
            </p:nvSpPr>
            <p:spPr bwMode="auto">
              <a:xfrm>
                <a:off x="2001" y="2984"/>
                <a:ext cx="5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0511" name="Text Box 151"/>
              <p:cNvSpPr txBox="1">
                <a:spLocks noChangeArrowheads="1"/>
              </p:cNvSpPr>
              <p:nvPr/>
            </p:nvSpPr>
            <p:spPr bwMode="auto">
              <a:xfrm>
                <a:off x="2648" y="2987"/>
                <a:ext cx="49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0512" name="Text Box 152"/>
              <p:cNvSpPr txBox="1">
                <a:spLocks noChangeArrowheads="1"/>
              </p:cNvSpPr>
              <p:nvPr/>
            </p:nvSpPr>
            <p:spPr bwMode="auto">
              <a:xfrm>
                <a:off x="2154" y="3117"/>
                <a:ext cx="91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0513" name="Text Box 153"/>
              <p:cNvSpPr txBox="1">
                <a:spLocks noChangeArrowheads="1"/>
              </p:cNvSpPr>
              <p:nvPr/>
            </p:nvSpPr>
            <p:spPr bwMode="auto">
              <a:xfrm>
                <a:off x="1976" y="3257"/>
                <a:ext cx="125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0514" name="Text Box 154"/>
              <p:cNvSpPr txBox="1">
                <a:spLocks noChangeArrowheads="1"/>
              </p:cNvSpPr>
              <p:nvPr/>
            </p:nvSpPr>
            <p:spPr bwMode="auto">
              <a:xfrm>
                <a:off x="2053" y="3544"/>
                <a:ext cx="47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0515" name="Line 155"/>
              <p:cNvSpPr>
                <a:spLocks noChangeShapeType="1"/>
              </p:cNvSpPr>
              <p:nvPr/>
            </p:nvSpPr>
            <p:spPr bwMode="auto">
              <a:xfrm>
                <a:off x="1994" y="313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6" name="Line 156"/>
              <p:cNvSpPr>
                <a:spLocks noChangeShapeType="1"/>
              </p:cNvSpPr>
              <p:nvPr/>
            </p:nvSpPr>
            <p:spPr bwMode="auto">
              <a:xfrm>
                <a:off x="1994" y="327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7" name="Line 157"/>
              <p:cNvSpPr>
                <a:spLocks noChangeShapeType="1"/>
              </p:cNvSpPr>
              <p:nvPr/>
            </p:nvSpPr>
            <p:spPr bwMode="auto">
              <a:xfrm>
                <a:off x="1992" y="341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8" name="Line 158"/>
              <p:cNvSpPr>
                <a:spLocks noChangeShapeType="1"/>
              </p:cNvSpPr>
              <p:nvPr/>
            </p:nvSpPr>
            <p:spPr bwMode="auto">
              <a:xfrm>
                <a:off x="2588" y="2994"/>
                <a:ext cx="0" cy="1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9" name="Line 159"/>
              <p:cNvSpPr>
                <a:spLocks noChangeShapeType="1"/>
              </p:cNvSpPr>
              <p:nvPr/>
            </p:nvSpPr>
            <p:spPr bwMode="auto">
              <a:xfrm>
                <a:off x="2588" y="3416"/>
                <a:ext cx="0" cy="2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0" name="Line 160"/>
              <p:cNvSpPr>
                <a:spLocks noChangeShapeType="1"/>
              </p:cNvSpPr>
              <p:nvPr/>
            </p:nvSpPr>
            <p:spPr bwMode="auto">
              <a:xfrm>
                <a:off x="1994" y="354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1" name="Text Box 161"/>
              <p:cNvSpPr txBox="1">
                <a:spLocks noChangeArrowheads="1"/>
              </p:cNvSpPr>
              <p:nvPr/>
            </p:nvSpPr>
            <p:spPr bwMode="auto">
              <a:xfrm>
                <a:off x="2708" y="3390"/>
                <a:ext cx="32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latin typeface="Arial" charset="0"/>
                  </a:rPr>
                  <a:t>rwnd</a:t>
                </a:r>
              </a:p>
            </p:txBody>
          </p:sp>
          <p:sp>
            <p:nvSpPr>
              <p:cNvPr id="60522" name="Text Box 162"/>
              <p:cNvSpPr txBox="1">
                <a:spLocks noChangeArrowheads="1"/>
              </p:cNvSpPr>
              <p:nvPr/>
            </p:nvSpPr>
            <p:spPr bwMode="auto">
              <a:xfrm>
                <a:off x="2651" y="3544"/>
                <a:ext cx="4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0523" name="Line 163"/>
              <p:cNvSpPr>
                <a:spLocks noChangeShapeType="1"/>
              </p:cNvSpPr>
              <p:nvPr/>
            </p:nvSpPr>
            <p:spPr bwMode="auto">
              <a:xfrm>
                <a:off x="2398" y="3413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4" name="Line 164"/>
              <p:cNvSpPr>
                <a:spLocks noChangeShapeType="1"/>
              </p:cNvSpPr>
              <p:nvPr/>
            </p:nvSpPr>
            <p:spPr bwMode="auto">
              <a:xfrm>
                <a:off x="2143" y="3412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0507" name="Text Box 166"/>
            <p:cNvSpPr txBox="1">
              <a:spLocks noChangeArrowheads="1"/>
            </p:cNvSpPr>
            <p:nvPr/>
          </p:nvSpPr>
          <p:spPr bwMode="auto">
            <a:xfrm>
              <a:off x="3704" y="3092"/>
              <a:ext cx="172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incoming segment to sender</a:t>
              </a:r>
            </a:p>
          </p:txBody>
        </p:sp>
        <p:sp>
          <p:nvSpPr>
            <p:cNvPr id="75867" name="Freeform 168"/>
            <p:cNvSpPr>
              <a:spLocks/>
            </p:cNvSpPr>
            <p:nvPr/>
          </p:nvSpPr>
          <p:spPr bwMode="auto">
            <a:xfrm flipH="1" flipV="1">
              <a:off x="3599" y="2404"/>
              <a:ext cx="107" cy="1194"/>
            </a:xfrm>
            <a:custGeom>
              <a:avLst/>
              <a:gdLst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2698 h 9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52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7587" name="Group 195"/>
          <p:cNvGrpSpPr>
            <a:grpSpLocks/>
          </p:cNvGrpSpPr>
          <p:nvPr/>
        </p:nvGrpSpPr>
        <p:grpSpPr bwMode="auto">
          <a:xfrm>
            <a:off x="6546850" y="5849938"/>
            <a:ext cx="358775" cy="304800"/>
            <a:chOff x="5144" y="3677"/>
            <a:chExt cx="226" cy="192"/>
          </a:xfrm>
        </p:grpSpPr>
        <p:sp>
          <p:nvSpPr>
            <p:cNvPr id="60503" name="Rectangle 194"/>
            <p:cNvSpPr>
              <a:spLocks noChangeArrowheads="1"/>
            </p:cNvSpPr>
            <p:nvPr/>
          </p:nvSpPr>
          <p:spPr bwMode="auto">
            <a:xfrm>
              <a:off x="5212" y="3716"/>
              <a:ext cx="88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04" name="Text Box 193"/>
            <p:cNvSpPr txBox="1">
              <a:spLocks noChangeArrowheads="1"/>
            </p:cNvSpPr>
            <p:nvPr/>
          </p:nvSpPr>
          <p:spPr bwMode="auto">
            <a:xfrm>
              <a:off x="5144" y="3677"/>
              <a:ext cx="2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bg1"/>
                  </a:solidFill>
                  <a:latin typeface="Arial Narrow" pitchFamily="34" charset="0"/>
                </a:rPr>
                <a:t>A</a:t>
              </a:r>
            </a:p>
          </p:txBody>
        </p:sp>
      </p:grpSp>
      <p:sp>
        <p:nvSpPr>
          <p:cNvPr id="60425" name="Rectangle 37"/>
          <p:cNvSpPr>
            <a:spLocks noChangeArrowheads="1"/>
          </p:cNvSpPr>
          <p:nvPr/>
        </p:nvSpPr>
        <p:spPr bwMode="auto">
          <a:xfrm>
            <a:off x="4697413" y="3038475"/>
            <a:ext cx="65087" cy="6223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Rectangle 39"/>
          <p:cNvSpPr>
            <a:spLocks noChangeArrowheads="1"/>
          </p:cNvSpPr>
          <p:nvPr/>
        </p:nvSpPr>
        <p:spPr bwMode="auto">
          <a:xfrm>
            <a:off x="4794250" y="304006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Rectangle 40"/>
          <p:cNvSpPr>
            <a:spLocks noChangeArrowheads="1"/>
          </p:cNvSpPr>
          <p:nvPr/>
        </p:nvSpPr>
        <p:spPr bwMode="auto">
          <a:xfrm>
            <a:off x="48926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Rectangle 41"/>
          <p:cNvSpPr>
            <a:spLocks noChangeArrowheads="1"/>
          </p:cNvSpPr>
          <p:nvPr/>
        </p:nvSpPr>
        <p:spPr bwMode="auto">
          <a:xfrm>
            <a:off x="4989513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Rectangle 42"/>
          <p:cNvSpPr>
            <a:spLocks noChangeArrowheads="1"/>
          </p:cNvSpPr>
          <p:nvPr/>
        </p:nvSpPr>
        <p:spPr bwMode="auto">
          <a:xfrm>
            <a:off x="5084763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Rectangle 43"/>
          <p:cNvSpPr>
            <a:spLocks noChangeArrowheads="1"/>
          </p:cNvSpPr>
          <p:nvPr/>
        </p:nvSpPr>
        <p:spPr bwMode="auto">
          <a:xfrm>
            <a:off x="5181600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1" name="Rectangle 45"/>
          <p:cNvSpPr>
            <a:spLocks noChangeArrowheads="1"/>
          </p:cNvSpPr>
          <p:nvPr/>
        </p:nvSpPr>
        <p:spPr bwMode="auto">
          <a:xfrm>
            <a:off x="52736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Rectangle 46"/>
          <p:cNvSpPr>
            <a:spLocks noChangeArrowheads="1"/>
          </p:cNvSpPr>
          <p:nvPr/>
        </p:nvSpPr>
        <p:spPr bwMode="auto">
          <a:xfrm>
            <a:off x="536892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Rectangle 47"/>
          <p:cNvSpPr>
            <a:spLocks noChangeArrowheads="1"/>
          </p:cNvSpPr>
          <p:nvPr/>
        </p:nvSpPr>
        <p:spPr bwMode="auto">
          <a:xfrm>
            <a:off x="54641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Rectangle 50"/>
          <p:cNvSpPr>
            <a:spLocks noChangeArrowheads="1"/>
          </p:cNvSpPr>
          <p:nvPr/>
        </p:nvSpPr>
        <p:spPr bwMode="auto">
          <a:xfrm>
            <a:off x="5570538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5" name="Rectangle 51"/>
          <p:cNvSpPr>
            <a:spLocks noChangeArrowheads="1"/>
          </p:cNvSpPr>
          <p:nvPr/>
        </p:nvSpPr>
        <p:spPr bwMode="auto">
          <a:xfrm>
            <a:off x="5668963" y="304006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Rectangle 52"/>
          <p:cNvSpPr>
            <a:spLocks noChangeArrowheads="1"/>
          </p:cNvSpPr>
          <p:nvPr/>
        </p:nvSpPr>
        <p:spPr bwMode="auto">
          <a:xfrm>
            <a:off x="576580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7" name="Rectangle 53"/>
          <p:cNvSpPr>
            <a:spLocks noChangeArrowheads="1"/>
          </p:cNvSpPr>
          <p:nvPr/>
        </p:nvSpPr>
        <p:spPr bwMode="auto">
          <a:xfrm>
            <a:off x="586263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8" name="Rectangle 54"/>
          <p:cNvSpPr>
            <a:spLocks noChangeArrowheads="1"/>
          </p:cNvSpPr>
          <p:nvPr/>
        </p:nvSpPr>
        <p:spPr bwMode="auto">
          <a:xfrm>
            <a:off x="5959475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9" name="Rectangle 55"/>
          <p:cNvSpPr>
            <a:spLocks noChangeArrowheads="1"/>
          </p:cNvSpPr>
          <p:nvPr/>
        </p:nvSpPr>
        <p:spPr bwMode="auto">
          <a:xfrm>
            <a:off x="6054725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0" name="Rectangle 56"/>
          <p:cNvSpPr>
            <a:spLocks noChangeArrowheads="1"/>
          </p:cNvSpPr>
          <p:nvPr/>
        </p:nvSpPr>
        <p:spPr bwMode="auto">
          <a:xfrm>
            <a:off x="614680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1" name="Rectangle 57"/>
          <p:cNvSpPr>
            <a:spLocks noChangeArrowheads="1"/>
          </p:cNvSpPr>
          <p:nvPr/>
        </p:nvSpPr>
        <p:spPr bwMode="auto">
          <a:xfrm>
            <a:off x="624205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2" name="Rectangle 58"/>
          <p:cNvSpPr>
            <a:spLocks noChangeArrowheads="1"/>
          </p:cNvSpPr>
          <p:nvPr/>
        </p:nvSpPr>
        <p:spPr bwMode="auto">
          <a:xfrm>
            <a:off x="633888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3" name="Rectangle 59"/>
          <p:cNvSpPr>
            <a:spLocks noChangeArrowheads="1"/>
          </p:cNvSpPr>
          <p:nvPr/>
        </p:nvSpPr>
        <p:spPr bwMode="auto">
          <a:xfrm>
            <a:off x="642778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4" name="Rectangle 60"/>
          <p:cNvSpPr>
            <a:spLocks noChangeArrowheads="1"/>
          </p:cNvSpPr>
          <p:nvPr/>
        </p:nvSpPr>
        <p:spPr bwMode="auto">
          <a:xfrm>
            <a:off x="652303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5" name="Rectangle 61"/>
          <p:cNvSpPr>
            <a:spLocks noChangeArrowheads="1"/>
          </p:cNvSpPr>
          <p:nvPr/>
        </p:nvSpPr>
        <p:spPr bwMode="auto">
          <a:xfrm>
            <a:off x="6616700" y="3036888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6" name="Rectangle 62"/>
          <p:cNvSpPr>
            <a:spLocks noChangeArrowheads="1"/>
          </p:cNvSpPr>
          <p:nvPr/>
        </p:nvSpPr>
        <p:spPr bwMode="auto">
          <a:xfrm>
            <a:off x="6708775" y="3036888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7" name="Rectangle 63"/>
          <p:cNvSpPr>
            <a:spLocks noChangeArrowheads="1"/>
          </p:cNvSpPr>
          <p:nvPr/>
        </p:nvSpPr>
        <p:spPr bwMode="auto">
          <a:xfrm>
            <a:off x="680561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8" name="Rectangle 64"/>
          <p:cNvSpPr>
            <a:spLocks noChangeArrowheads="1"/>
          </p:cNvSpPr>
          <p:nvPr/>
        </p:nvSpPr>
        <p:spPr bwMode="auto">
          <a:xfrm>
            <a:off x="690086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9" name="Rectangle 65"/>
          <p:cNvSpPr>
            <a:spLocks noChangeArrowheads="1"/>
          </p:cNvSpPr>
          <p:nvPr/>
        </p:nvSpPr>
        <p:spPr bwMode="auto">
          <a:xfrm>
            <a:off x="698976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0" name="Rectangle 66"/>
          <p:cNvSpPr>
            <a:spLocks noChangeArrowheads="1"/>
          </p:cNvSpPr>
          <p:nvPr/>
        </p:nvSpPr>
        <p:spPr bwMode="auto">
          <a:xfrm>
            <a:off x="708501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1" name="Rectangle 68"/>
          <p:cNvSpPr>
            <a:spLocks noChangeArrowheads="1"/>
          </p:cNvSpPr>
          <p:nvPr/>
        </p:nvSpPr>
        <p:spPr bwMode="auto">
          <a:xfrm>
            <a:off x="71818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2" name="Rectangle 69"/>
          <p:cNvSpPr>
            <a:spLocks noChangeArrowheads="1"/>
          </p:cNvSpPr>
          <p:nvPr/>
        </p:nvSpPr>
        <p:spPr bwMode="auto">
          <a:xfrm>
            <a:off x="7278688" y="304006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3" name="Rectangle 70"/>
          <p:cNvSpPr>
            <a:spLocks noChangeArrowheads="1"/>
          </p:cNvSpPr>
          <p:nvPr/>
        </p:nvSpPr>
        <p:spPr bwMode="auto">
          <a:xfrm>
            <a:off x="7375525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4" name="Rectangle 71"/>
          <p:cNvSpPr>
            <a:spLocks noChangeArrowheads="1"/>
          </p:cNvSpPr>
          <p:nvPr/>
        </p:nvSpPr>
        <p:spPr bwMode="auto">
          <a:xfrm>
            <a:off x="74739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5" name="Rectangle 72"/>
          <p:cNvSpPr>
            <a:spLocks noChangeArrowheads="1"/>
          </p:cNvSpPr>
          <p:nvPr/>
        </p:nvSpPr>
        <p:spPr bwMode="auto">
          <a:xfrm>
            <a:off x="756920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6" name="Rectangle 73"/>
          <p:cNvSpPr>
            <a:spLocks noChangeArrowheads="1"/>
          </p:cNvSpPr>
          <p:nvPr/>
        </p:nvSpPr>
        <p:spPr bwMode="auto">
          <a:xfrm>
            <a:off x="76644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7" name="Rectangle 74"/>
          <p:cNvSpPr>
            <a:spLocks noChangeArrowheads="1"/>
          </p:cNvSpPr>
          <p:nvPr/>
        </p:nvSpPr>
        <p:spPr bwMode="auto">
          <a:xfrm>
            <a:off x="7756525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8" name="Rectangle 75"/>
          <p:cNvSpPr>
            <a:spLocks noChangeArrowheads="1"/>
          </p:cNvSpPr>
          <p:nvPr/>
        </p:nvSpPr>
        <p:spPr bwMode="auto">
          <a:xfrm>
            <a:off x="7853363" y="3038475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9" name="Rectangle 76"/>
          <p:cNvSpPr>
            <a:spLocks noChangeArrowheads="1"/>
          </p:cNvSpPr>
          <p:nvPr/>
        </p:nvSpPr>
        <p:spPr bwMode="auto">
          <a:xfrm>
            <a:off x="7948613" y="3038475"/>
            <a:ext cx="65087" cy="622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60" name="Rectangle 78"/>
          <p:cNvSpPr>
            <a:spLocks noChangeArrowheads="1"/>
          </p:cNvSpPr>
          <p:nvPr/>
        </p:nvSpPr>
        <p:spPr bwMode="auto">
          <a:xfrm>
            <a:off x="4654550" y="3776663"/>
            <a:ext cx="340836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61" name="Rectangle 79"/>
          <p:cNvSpPr>
            <a:spLocks noChangeArrowheads="1"/>
          </p:cNvSpPr>
          <p:nvPr/>
        </p:nvSpPr>
        <p:spPr bwMode="auto">
          <a:xfrm>
            <a:off x="4740275" y="2928938"/>
            <a:ext cx="340836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62" name="Line 80"/>
          <p:cNvSpPr>
            <a:spLocks noChangeShapeType="1"/>
          </p:cNvSpPr>
          <p:nvPr/>
        </p:nvSpPr>
        <p:spPr bwMode="auto">
          <a:xfrm>
            <a:off x="4762500" y="3890963"/>
            <a:ext cx="868363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0463" name="Line 82"/>
          <p:cNvSpPr>
            <a:spLocks noChangeShapeType="1"/>
          </p:cNvSpPr>
          <p:nvPr/>
        </p:nvSpPr>
        <p:spPr bwMode="auto">
          <a:xfrm>
            <a:off x="5697538" y="3892550"/>
            <a:ext cx="868362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0464" name="Line 83"/>
          <p:cNvSpPr>
            <a:spLocks noChangeShapeType="1"/>
          </p:cNvSpPr>
          <p:nvPr/>
        </p:nvSpPr>
        <p:spPr bwMode="auto">
          <a:xfrm>
            <a:off x="7191375" y="3890963"/>
            <a:ext cx="8016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0465" name="Line 84"/>
          <p:cNvSpPr>
            <a:spLocks noChangeShapeType="1"/>
          </p:cNvSpPr>
          <p:nvPr/>
        </p:nvSpPr>
        <p:spPr bwMode="auto">
          <a:xfrm>
            <a:off x="6621463" y="3892550"/>
            <a:ext cx="5286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0466" name="Line 87"/>
          <p:cNvSpPr>
            <a:spLocks noChangeShapeType="1"/>
          </p:cNvSpPr>
          <p:nvPr/>
        </p:nvSpPr>
        <p:spPr bwMode="auto">
          <a:xfrm>
            <a:off x="4854575" y="3914775"/>
            <a:ext cx="0" cy="2333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0467" name="Line 88"/>
          <p:cNvSpPr>
            <a:spLocks noChangeShapeType="1"/>
          </p:cNvSpPr>
          <p:nvPr/>
        </p:nvSpPr>
        <p:spPr bwMode="auto">
          <a:xfrm>
            <a:off x="6083300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0468" name="Line 89"/>
          <p:cNvSpPr>
            <a:spLocks noChangeShapeType="1"/>
          </p:cNvSpPr>
          <p:nvPr/>
        </p:nvSpPr>
        <p:spPr bwMode="auto">
          <a:xfrm>
            <a:off x="6902450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0469" name="Line 90"/>
          <p:cNvSpPr>
            <a:spLocks noChangeShapeType="1"/>
          </p:cNvSpPr>
          <p:nvPr/>
        </p:nvSpPr>
        <p:spPr bwMode="auto">
          <a:xfrm>
            <a:off x="7559675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0470" name="Text Box 91"/>
          <p:cNvSpPr txBox="1">
            <a:spLocks noChangeArrowheads="1"/>
          </p:cNvSpPr>
          <p:nvPr/>
        </p:nvSpPr>
        <p:spPr bwMode="auto">
          <a:xfrm>
            <a:off x="4730750" y="4138613"/>
            <a:ext cx="6937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smtClean="0"/>
              <a:t>sent 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smtClean="0"/>
              <a:t>ACKed</a:t>
            </a:r>
          </a:p>
        </p:txBody>
      </p:sp>
      <p:sp>
        <p:nvSpPr>
          <p:cNvPr id="60471" name="Text Box 92"/>
          <p:cNvSpPr txBox="1">
            <a:spLocks noChangeArrowheads="1"/>
          </p:cNvSpPr>
          <p:nvPr/>
        </p:nvSpPr>
        <p:spPr bwMode="auto">
          <a:xfrm>
            <a:off x="5711825" y="4144963"/>
            <a:ext cx="1066800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400"/>
              <a:t>sent, not-yet ACKed</a:t>
            </a:r>
          </a:p>
          <a:p>
            <a:pPr algn="l">
              <a:lnSpc>
                <a:spcPct val="90000"/>
              </a:lnSpc>
            </a:pPr>
            <a:r>
              <a:rPr lang="en-US" sz="1400"/>
              <a:t>(</a:t>
            </a:r>
            <a:r>
              <a:rPr lang="ja-JP" altLang="en-US" sz="1400"/>
              <a:t>“</a:t>
            </a:r>
            <a:r>
              <a:rPr lang="en-US" altLang="ja-JP" sz="1400"/>
              <a:t>in-flight</a:t>
            </a:r>
            <a:r>
              <a:rPr lang="ja-JP" altLang="en-US" sz="1400"/>
              <a:t>”</a:t>
            </a:r>
            <a:r>
              <a:rPr lang="en-US" altLang="ja-JP" sz="1400"/>
              <a:t>)</a:t>
            </a:r>
            <a:endParaRPr lang="en-US" sz="1400"/>
          </a:p>
        </p:txBody>
      </p:sp>
      <p:sp>
        <p:nvSpPr>
          <p:cNvPr id="60472" name="Text Box 93"/>
          <p:cNvSpPr txBox="1">
            <a:spLocks noChangeArrowheads="1"/>
          </p:cNvSpPr>
          <p:nvPr/>
        </p:nvSpPr>
        <p:spPr bwMode="auto">
          <a:xfrm>
            <a:off x="6691313" y="4140200"/>
            <a:ext cx="10668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smtClean="0"/>
              <a:t>usable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smtClean="0"/>
              <a:t>but not 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smtClean="0"/>
              <a:t>yet sent</a:t>
            </a:r>
          </a:p>
        </p:txBody>
      </p:sp>
      <p:sp>
        <p:nvSpPr>
          <p:cNvPr id="60473" name="Text Box 94"/>
          <p:cNvSpPr txBox="1">
            <a:spLocks noChangeArrowheads="1"/>
          </p:cNvSpPr>
          <p:nvPr/>
        </p:nvSpPr>
        <p:spPr bwMode="auto">
          <a:xfrm>
            <a:off x="7448550" y="4144963"/>
            <a:ext cx="819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smtClean="0"/>
              <a:t>not 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smtClean="0"/>
              <a:t>usable</a:t>
            </a:r>
          </a:p>
        </p:txBody>
      </p:sp>
      <p:sp>
        <p:nvSpPr>
          <p:cNvPr id="60474" name="Text Box 96"/>
          <p:cNvSpPr txBox="1">
            <a:spLocks noChangeArrowheads="1"/>
          </p:cNvSpPr>
          <p:nvPr/>
        </p:nvSpPr>
        <p:spPr bwMode="auto">
          <a:xfrm>
            <a:off x="5791200" y="2573338"/>
            <a:ext cx="11318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400" smtClean="0"/>
              <a:t>window size</a:t>
            </a:r>
          </a:p>
          <a:p>
            <a:pPr>
              <a:lnSpc>
                <a:spcPct val="90000"/>
              </a:lnSpc>
              <a:defRPr/>
            </a:pPr>
            <a:r>
              <a:rPr lang="en-US" sz="1400" i="1" smtClean="0"/>
              <a:t> N</a:t>
            </a:r>
          </a:p>
        </p:txBody>
      </p:sp>
      <p:grpSp>
        <p:nvGrpSpPr>
          <p:cNvPr id="75834" name="Group 99"/>
          <p:cNvGrpSpPr>
            <a:grpSpLocks/>
          </p:cNvGrpSpPr>
          <p:nvPr/>
        </p:nvGrpSpPr>
        <p:grpSpPr bwMode="auto">
          <a:xfrm>
            <a:off x="6557963" y="2797175"/>
            <a:ext cx="593725" cy="136525"/>
            <a:chOff x="4250" y="1692"/>
            <a:chExt cx="374" cy="86"/>
          </a:xfrm>
        </p:grpSpPr>
        <p:sp>
          <p:nvSpPr>
            <p:cNvPr id="60501" name="Line 97"/>
            <p:cNvSpPr>
              <a:spLocks noChangeShapeType="1"/>
            </p:cNvSpPr>
            <p:nvPr/>
          </p:nvSpPr>
          <p:spPr bwMode="auto">
            <a:xfrm>
              <a:off x="4250" y="1738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2" name="Line 98"/>
            <p:cNvSpPr>
              <a:spLocks noChangeShapeType="1"/>
            </p:cNvSpPr>
            <p:nvPr/>
          </p:nvSpPr>
          <p:spPr bwMode="auto">
            <a:xfrm>
              <a:off x="4622" y="1692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75835" name="Group 100"/>
          <p:cNvGrpSpPr>
            <a:grpSpLocks/>
          </p:cNvGrpSpPr>
          <p:nvPr/>
        </p:nvGrpSpPr>
        <p:grpSpPr bwMode="auto">
          <a:xfrm rot="10800000">
            <a:off x="5665788" y="2822575"/>
            <a:ext cx="593725" cy="136525"/>
            <a:chOff x="4250" y="1692"/>
            <a:chExt cx="374" cy="86"/>
          </a:xfrm>
        </p:grpSpPr>
        <p:sp>
          <p:nvSpPr>
            <p:cNvPr id="60499" name="Line 101"/>
            <p:cNvSpPr>
              <a:spLocks noChangeShapeType="1"/>
            </p:cNvSpPr>
            <p:nvPr/>
          </p:nvSpPr>
          <p:spPr bwMode="auto">
            <a:xfrm>
              <a:off x="4251" y="1739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0" name="Line 102"/>
            <p:cNvSpPr>
              <a:spLocks noChangeShapeType="1"/>
            </p:cNvSpPr>
            <p:nvPr/>
          </p:nvSpPr>
          <p:spPr bwMode="auto">
            <a:xfrm>
              <a:off x="4623" y="1693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0477" name="Text Box 196"/>
          <p:cNvSpPr txBox="1">
            <a:spLocks noChangeArrowheads="1"/>
          </p:cNvSpPr>
          <p:nvPr/>
        </p:nvSpPr>
        <p:spPr bwMode="auto">
          <a:xfrm>
            <a:off x="4946650" y="3592513"/>
            <a:ext cx="3178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lvl="1">
              <a:defRPr/>
            </a:pPr>
            <a:r>
              <a:rPr lang="en-US" sz="1400" i="1" smtClean="0"/>
              <a:t>sender sequence number space </a:t>
            </a:r>
          </a:p>
        </p:txBody>
      </p:sp>
      <p:grpSp>
        <p:nvGrpSpPr>
          <p:cNvPr id="187591" name="Group 199"/>
          <p:cNvGrpSpPr>
            <a:grpSpLocks/>
          </p:cNvGrpSpPr>
          <p:nvPr/>
        </p:nvGrpSpPr>
        <p:grpSpPr bwMode="auto">
          <a:xfrm>
            <a:off x="4449763" y="1068388"/>
            <a:ext cx="2952750" cy="1954212"/>
            <a:chOff x="2768" y="673"/>
            <a:chExt cx="1860" cy="1231"/>
          </a:xfrm>
        </p:grpSpPr>
        <p:sp>
          <p:nvSpPr>
            <p:cNvPr id="60479" name="Rectangle 171"/>
            <p:cNvSpPr>
              <a:spLocks noChangeArrowheads="1"/>
            </p:cNvSpPr>
            <p:nvPr/>
          </p:nvSpPr>
          <p:spPr bwMode="auto">
            <a:xfrm>
              <a:off x="2840" y="1028"/>
              <a:ext cx="1202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5839" name="Group 172"/>
            <p:cNvGrpSpPr>
              <a:grpSpLocks/>
            </p:cNvGrpSpPr>
            <p:nvPr/>
          </p:nvGrpSpPr>
          <p:grpSpPr bwMode="auto">
            <a:xfrm>
              <a:off x="2820" y="872"/>
              <a:ext cx="1252" cy="714"/>
              <a:chOff x="1976" y="2984"/>
              <a:chExt cx="1252" cy="714"/>
            </a:xfrm>
          </p:grpSpPr>
          <p:sp>
            <p:nvSpPr>
              <p:cNvPr id="60483" name="Rectangle 173"/>
              <p:cNvSpPr>
                <a:spLocks noChangeArrowheads="1"/>
              </p:cNvSpPr>
              <p:nvPr/>
            </p:nvSpPr>
            <p:spPr bwMode="auto">
              <a:xfrm>
                <a:off x="1994" y="2995"/>
                <a:ext cx="1210" cy="7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84" name="Text Box 174"/>
              <p:cNvSpPr txBox="1">
                <a:spLocks noChangeArrowheads="1"/>
              </p:cNvSpPr>
              <p:nvPr/>
            </p:nvSpPr>
            <p:spPr bwMode="auto">
              <a:xfrm>
                <a:off x="2001" y="2984"/>
                <a:ext cx="5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0485" name="Text Box 175"/>
              <p:cNvSpPr txBox="1">
                <a:spLocks noChangeArrowheads="1"/>
              </p:cNvSpPr>
              <p:nvPr/>
            </p:nvSpPr>
            <p:spPr bwMode="auto">
              <a:xfrm>
                <a:off x="2648" y="2987"/>
                <a:ext cx="49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0486" name="Text Box 176"/>
              <p:cNvSpPr txBox="1">
                <a:spLocks noChangeArrowheads="1"/>
              </p:cNvSpPr>
              <p:nvPr/>
            </p:nvSpPr>
            <p:spPr bwMode="auto">
              <a:xfrm>
                <a:off x="2154" y="3117"/>
                <a:ext cx="91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0487" name="Text Box 177"/>
              <p:cNvSpPr txBox="1">
                <a:spLocks noChangeArrowheads="1"/>
              </p:cNvSpPr>
              <p:nvPr/>
            </p:nvSpPr>
            <p:spPr bwMode="auto">
              <a:xfrm>
                <a:off x="1976" y="3257"/>
                <a:ext cx="125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0488" name="Text Box 178"/>
              <p:cNvSpPr txBox="1">
                <a:spLocks noChangeArrowheads="1"/>
              </p:cNvSpPr>
              <p:nvPr/>
            </p:nvSpPr>
            <p:spPr bwMode="auto">
              <a:xfrm>
                <a:off x="2053" y="3544"/>
                <a:ext cx="47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0489" name="Line 179"/>
              <p:cNvSpPr>
                <a:spLocks noChangeShapeType="1"/>
              </p:cNvSpPr>
              <p:nvPr/>
            </p:nvSpPr>
            <p:spPr bwMode="auto">
              <a:xfrm>
                <a:off x="1994" y="313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0" name="Line 180"/>
              <p:cNvSpPr>
                <a:spLocks noChangeShapeType="1"/>
              </p:cNvSpPr>
              <p:nvPr/>
            </p:nvSpPr>
            <p:spPr bwMode="auto">
              <a:xfrm>
                <a:off x="1994" y="327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1" name="Line 181"/>
              <p:cNvSpPr>
                <a:spLocks noChangeShapeType="1"/>
              </p:cNvSpPr>
              <p:nvPr/>
            </p:nvSpPr>
            <p:spPr bwMode="auto">
              <a:xfrm>
                <a:off x="1992" y="341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2" name="Line 182"/>
              <p:cNvSpPr>
                <a:spLocks noChangeShapeType="1"/>
              </p:cNvSpPr>
              <p:nvPr/>
            </p:nvSpPr>
            <p:spPr bwMode="auto">
              <a:xfrm>
                <a:off x="2588" y="2994"/>
                <a:ext cx="0" cy="1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3" name="Line 183"/>
              <p:cNvSpPr>
                <a:spLocks noChangeShapeType="1"/>
              </p:cNvSpPr>
              <p:nvPr/>
            </p:nvSpPr>
            <p:spPr bwMode="auto">
              <a:xfrm>
                <a:off x="2588" y="3416"/>
                <a:ext cx="0" cy="2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4" name="Line 184"/>
              <p:cNvSpPr>
                <a:spLocks noChangeShapeType="1"/>
              </p:cNvSpPr>
              <p:nvPr/>
            </p:nvSpPr>
            <p:spPr bwMode="auto">
              <a:xfrm>
                <a:off x="1994" y="354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5" name="Text Box 185"/>
              <p:cNvSpPr txBox="1">
                <a:spLocks noChangeArrowheads="1"/>
              </p:cNvSpPr>
              <p:nvPr/>
            </p:nvSpPr>
            <p:spPr bwMode="auto">
              <a:xfrm>
                <a:off x="2708" y="3390"/>
                <a:ext cx="32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latin typeface="Arial" charset="0"/>
                  </a:rPr>
                  <a:t>rwnd</a:t>
                </a:r>
              </a:p>
            </p:txBody>
          </p:sp>
          <p:sp>
            <p:nvSpPr>
              <p:cNvPr id="60496" name="Text Box 186"/>
              <p:cNvSpPr txBox="1">
                <a:spLocks noChangeArrowheads="1"/>
              </p:cNvSpPr>
              <p:nvPr/>
            </p:nvSpPr>
            <p:spPr bwMode="auto">
              <a:xfrm>
                <a:off x="2651" y="3544"/>
                <a:ext cx="4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0497" name="Line 187"/>
              <p:cNvSpPr>
                <a:spLocks noChangeShapeType="1"/>
              </p:cNvSpPr>
              <p:nvPr/>
            </p:nvSpPr>
            <p:spPr bwMode="auto">
              <a:xfrm>
                <a:off x="2398" y="3413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8" name="Line 188"/>
              <p:cNvSpPr>
                <a:spLocks noChangeShapeType="1"/>
              </p:cNvSpPr>
              <p:nvPr/>
            </p:nvSpPr>
            <p:spPr bwMode="auto">
              <a:xfrm>
                <a:off x="2143" y="3412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0481" name="Text Box 189"/>
            <p:cNvSpPr txBox="1">
              <a:spLocks noChangeArrowheads="1"/>
            </p:cNvSpPr>
            <p:nvPr/>
          </p:nvSpPr>
          <p:spPr bwMode="auto">
            <a:xfrm>
              <a:off x="2768" y="673"/>
              <a:ext cx="18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outgoing segment from sender</a:t>
              </a:r>
            </a:p>
          </p:txBody>
        </p:sp>
        <p:sp>
          <p:nvSpPr>
            <p:cNvPr id="75841" name="Freeform 190"/>
            <p:cNvSpPr>
              <a:spLocks/>
            </p:cNvSpPr>
            <p:nvPr/>
          </p:nvSpPr>
          <p:spPr bwMode="auto">
            <a:xfrm>
              <a:off x="4050" y="1080"/>
              <a:ext cx="107" cy="824"/>
            </a:xfrm>
            <a:custGeom>
              <a:avLst/>
              <a:gdLst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611 h 9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52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TCP seq. numbers, </a:t>
            </a:r>
            <a:r>
              <a:rPr lang="en-US" sz="4000" dirty="0" smtClean="0">
                <a:ea typeface="ＭＳ Ｐゴシック" charset="0"/>
                <a:cs typeface="+mj-cs"/>
              </a:rPr>
              <a:t>ACK</a:t>
            </a:r>
            <a:r>
              <a:rPr lang="en-US" dirty="0" smtClean="0">
                <a:ea typeface="ＭＳ Ｐゴシック" charset="0"/>
                <a:cs typeface="+mj-cs"/>
              </a:rPr>
              <a:t>s (1)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 sends B a 500,000 bytes file, and Maximum Segment Size (MSS) is 1,000 bytes, the first byte is numbered 0, B only sends </a:t>
            </a:r>
            <a:r>
              <a:rPr lang="en-US" dirty="0" err="1" smtClean="0"/>
              <a:t>ack</a:t>
            </a:r>
            <a:r>
              <a:rPr lang="en-US" dirty="0" smtClean="0"/>
              <a:t>, no other information</a:t>
            </a:r>
          </a:p>
          <a:p>
            <a:r>
              <a:rPr lang="en-US" dirty="0" smtClean="0"/>
              <a:t>The file is segmented into 500 segments,</a:t>
            </a:r>
          </a:p>
          <a:p>
            <a:pPr lvl="1"/>
            <a:r>
              <a:rPr lang="en-US" dirty="0" smtClean="0"/>
              <a:t>0-999, 1000-1999, … 499,000-499,999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seq</a:t>
            </a:r>
            <a:r>
              <a:rPr lang="en-US" dirty="0" smtClean="0"/>
              <a:t>, </a:t>
            </a:r>
            <a:r>
              <a:rPr lang="en-US" dirty="0" err="1" smtClean="0"/>
              <a:t>ack</a:t>
            </a:r>
            <a:r>
              <a:rPr lang="en-US" dirty="0" smtClean="0"/>
              <a:t>) from A to B would be (0, n/a), (1000, n/a) …</a:t>
            </a:r>
            <a:endParaRPr lang="en-US" dirty="0"/>
          </a:p>
        </p:txBody>
      </p:sp>
      <p:sp>
        <p:nvSpPr>
          <p:cNvPr id="614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14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9E5D9885-2B90-4266-8F62-43A50350F044}" type="slidenum">
              <a:rPr lang="en-US"/>
              <a:pPr/>
              <a:t>7</a:t>
            </a:fld>
            <a:endParaRPr lang="en-US"/>
          </a:p>
        </p:txBody>
      </p:sp>
      <p:pic>
        <p:nvPicPr>
          <p:cNvPr id="76803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1094750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TCP seq. numbers, </a:t>
            </a:r>
            <a:r>
              <a:rPr lang="en-US" sz="4000" dirty="0" smtClean="0">
                <a:ea typeface="ＭＳ Ｐゴシック" charset="0"/>
                <a:cs typeface="+mj-cs"/>
              </a:rPr>
              <a:t>ACK</a:t>
            </a:r>
            <a:r>
              <a:rPr lang="en-US" dirty="0" smtClean="0">
                <a:ea typeface="ＭＳ Ｐゴシック" charset="0"/>
                <a:cs typeface="+mj-cs"/>
              </a:rPr>
              <a:t>s (2)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533400" y="1343727"/>
            <a:ext cx="7772400" cy="4648200"/>
          </a:xfrm>
        </p:spPr>
        <p:txBody>
          <a:bodyPr/>
          <a:lstStyle/>
          <a:p>
            <a:r>
              <a:rPr lang="en-US" dirty="0" smtClean="0"/>
              <a:t>If B also sends something data to A, the </a:t>
            </a:r>
            <a:r>
              <a:rPr lang="en-US" dirty="0" err="1" smtClean="0"/>
              <a:t>acks</a:t>
            </a:r>
            <a:r>
              <a:rPr lang="en-US" dirty="0" smtClean="0"/>
              <a:t> can be “piggy-backed” in data segments</a:t>
            </a:r>
          </a:p>
          <a:p>
            <a:r>
              <a:rPr lang="en-US" dirty="0" smtClean="0"/>
              <a:t>We may see the (</a:t>
            </a:r>
            <a:r>
              <a:rPr lang="en-US" dirty="0" err="1" smtClean="0"/>
              <a:t>seq</a:t>
            </a:r>
            <a:r>
              <a:rPr lang="en-US" dirty="0" smtClean="0"/>
              <a:t>, </a:t>
            </a:r>
            <a:r>
              <a:rPr lang="en-US" dirty="0" err="1" smtClean="0"/>
              <a:t>ack</a:t>
            </a:r>
            <a:r>
              <a:rPr lang="en-US" dirty="0" smtClean="0"/>
              <a:t>) between A and B as</a:t>
            </a:r>
          </a:p>
          <a:p>
            <a:pPr lvl="1"/>
            <a:r>
              <a:rPr lang="en-US" dirty="0" smtClean="0"/>
              <a:t>A(0, n/a), B(0, 1000), A(1000, 5), B(5, 2000), …</a:t>
            </a:r>
          </a:p>
          <a:p>
            <a:pPr lvl="1"/>
            <a:r>
              <a:rPr lang="en-US" dirty="0" smtClean="0"/>
              <a:t>Where B(0, 1000) means B is sending packet starting from 0, and B has received packets up to 999 from A, expecting packet 1000 from A</a:t>
            </a:r>
          </a:p>
          <a:p>
            <a:pPr lvl="1"/>
            <a:r>
              <a:rPr lang="en-US" dirty="0" smtClean="0"/>
              <a:t>A(0, n/a) means A is sending packets starting from 0, the </a:t>
            </a:r>
            <a:r>
              <a:rPr lang="en-US" dirty="0" err="1" smtClean="0"/>
              <a:t>ack</a:t>
            </a:r>
            <a:r>
              <a:rPr lang="en-US" dirty="0" smtClean="0"/>
              <a:t> field is not used because nothing has received from B yet</a:t>
            </a:r>
            <a:endParaRPr lang="en-US" dirty="0"/>
          </a:p>
        </p:txBody>
      </p:sp>
      <p:sp>
        <p:nvSpPr>
          <p:cNvPr id="614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/>
              <a:t>Transport</a:t>
            </a:r>
            <a:r>
              <a:rPr lang="en-US" sz="1400" dirty="0"/>
              <a:t> </a:t>
            </a:r>
            <a:r>
              <a:rPr lang="en-US" sz="1200" dirty="0"/>
              <a:t>Layer</a:t>
            </a:r>
          </a:p>
        </p:txBody>
      </p:sp>
      <p:sp>
        <p:nvSpPr>
          <p:cNvPr id="614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9E5D9885-2B90-4266-8F62-43A50350F044}" type="slidenum">
              <a:rPr lang="en-US"/>
              <a:pPr/>
              <a:t>8</a:t>
            </a:fld>
            <a:endParaRPr lang="en-US"/>
          </a:p>
        </p:txBody>
      </p:sp>
      <p:pic>
        <p:nvPicPr>
          <p:cNvPr id="76803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1094750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TCP seq. numbers, </a:t>
            </a:r>
            <a:r>
              <a:rPr lang="en-US" sz="4000" dirty="0" smtClean="0">
                <a:ea typeface="ＭＳ Ｐゴシック" charset="0"/>
                <a:cs typeface="+mj-cs"/>
              </a:rPr>
              <a:t>ACK</a:t>
            </a:r>
            <a:r>
              <a:rPr lang="en-US" dirty="0" smtClean="0">
                <a:ea typeface="ＭＳ Ｐゴシック" charset="0"/>
                <a:cs typeface="+mj-cs"/>
              </a:rPr>
              <a:t>s (3)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533400" y="1399482"/>
            <a:ext cx="7772400" cy="4648200"/>
          </a:xfrm>
        </p:spPr>
        <p:txBody>
          <a:bodyPr/>
          <a:lstStyle/>
          <a:p>
            <a:r>
              <a:rPr lang="en-US" dirty="0" smtClean="0"/>
              <a:t>Packets could arrive out of order, for example A has received all the bytes from 0 through 535, and from 900 through 999, but missing packets between 536 and 899. How to handle? Two options</a:t>
            </a:r>
          </a:p>
          <a:p>
            <a:pPr lvl="1"/>
            <a:r>
              <a:rPr lang="en-US" dirty="0" err="1" smtClean="0"/>
              <a:t>Ack</a:t>
            </a:r>
            <a:r>
              <a:rPr lang="en-US" dirty="0" smtClean="0"/>
              <a:t> through 535, discard 900 through 999</a:t>
            </a:r>
          </a:p>
          <a:p>
            <a:pPr lvl="1"/>
            <a:r>
              <a:rPr lang="en-US" dirty="0" err="1" smtClean="0"/>
              <a:t>Ack</a:t>
            </a:r>
            <a:r>
              <a:rPr lang="en-US" dirty="0" smtClean="0"/>
              <a:t> through 535, buffer 900 through 999 for later reassemble</a:t>
            </a:r>
          </a:p>
          <a:p>
            <a:r>
              <a:rPr lang="en-US" dirty="0" smtClean="0"/>
              <a:t>TCP standards didn’t specify what to do.</a:t>
            </a:r>
          </a:p>
          <a:p>
            <a:r>
              <a:rPr lang="en-US" dirty="0" smtClean="0"/>
              <a:t>The application layer always sees ordered data, nothing out-of-order is available to application.</a:t>
            </a:r>
          </a:p>
        </p:txBody>
      </p:sp>
      <p:sp>
        <p:nvSpPr>
          <p:cNvPr id="614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14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9E5D9885-2B90-4266-8F62-43A50350F044}" type="slidenum">
              <a:rPr lang="en-US"/>
              <a:pPr/>
              <a:t>9</a:t>
            </a:fld>
            <a:endParaRPr lang="en-US"/>
          </a:p>
        </p:txBody>
      </p:sp>
      <p:pic>
        <p:nvPicPr>
          <p:cNvPr id="76803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1094750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17943</TotalTime>
  <Words>1899</Words>
  <Application>Microsoft Office PowerPoint</Application>
  <PresentationFormat>On-screen Show (4:3)</PresentationFormat>
  <Paragraphs>428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PowerPoint Presentation</vt:lpstr>
      <vt:lpstr>Chapter 3 outline</vt:lpstr>
      <vt:lpstr>TCP: Overview    RFCs: 793,1122,1323, 2018, 2581, 5681</vt:lpstr>
      <vt:lpstr>TCP segment structure</vt:lpstr>
      <vt:lpstr>TCP header file</vt:lpstr>
      <vt:lpstr>TCP seq. numbers, ACKs</vt:lpstr>
      <vt:lpstr>TCP seq. numbers, ACKs (1)</vt:lpstr>
      <vt:lpstr>TCP seq. numbers, ACKs (2)</vt:lpstr>
      <vt:lpstr>TCP seq. numbers, ACKs (3)</vt:lpstr>
      <vt:lpstr>TCP seq. numbers, ACKs</vt:lpstr>
      <vt:lpstr>TCP round trip time, timeout</vt:lpstr>
      <vt:lpstr>TCP round trip time, timeout</vt:lpstr>
      <vt:lpstr>TCP round trip time, timeout example</vt:lpstr>
      <vt:lpstr>TCP round trip time, timeout</vt:lpstr>
      <vt:lpstr>TCP round trip time, timeout example</vt:lpstr>
      <vt:lpstr>Chapter 3 outline</vt:lpstr>
      <vt:lpstr>TCP reliable data transfer</vt:lpstr>
      <vt:lpstr>TCP sender events:</vt:lpstr>
      <vt:lpstr>TCP sender (simplified Fig. 3.33, p. 243)</vt:lpstr>
      <vt:lpstr>TCP: retransmission scenarios</vt:lpstr>
      <vt:lpstr>TCP: retransmission scenarios</vt:lpstr>
      <vt:lpstr>TCP ACK generation [RFC 1122, RFC 2581]</vt:lpstr>
      <vt:lpstr>TCP retransmit scenario</vt:lpstr>
      <vt:lpstr>TCP fast retransmit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3</dc:title>
  <dc:creator>Jim Kurose &amp; Keith Ross</dc:creator>
  <cp:lastModifiedBy>Xiannong Meng</cp:lastModifiedBy>
  <cp:revision>299</cp:revision>
  <cp:lastPrinted>2000-04-27T09:23:27Z</cp:lastPrinted>
  <dcterms:created xsi:type="dcterms:W3CDTF">1999-10-08T19:08:27Z</dcterms:created>
  <dcterms:modified xsi:type="dcterms:W3CDTF">2016-02-19T13:15:42Z</dcterms:modified>
</cp:coreProperties>
</file>