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93" r:id="rId2"/>
    <p:sldId id="480" r:id="rId3"/>
    <p:sldId id="451" r:id="rId4"/>
    <p:sldId id="386" r:id="rId5"/>
    <p:sldId id="481" r:id="rId6"/>
    <p:sldId id="482" r:id="rId7"/>
    <p:sldId id="483" r:id="rId8"/>
    <p:sldId id="484" r:id="rId9"/>
    <p:sldId id="486" r:id="rId10"/>
    <p:sldId id="487" r:id="rId11"/>
    <p:sldId id="488" r:id="rId12"/>
    <p:sldId id="489" r:id="rId13"/>
    <p:sldId id="490" r:id="rId14"/>
    <p:sldId id="492" r:id="rId15"/>
    <p:sldId id="491" r:id="rId16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000099"/>
    <a:srgbClr val="CC0000"/>
    <a:srgbClr val="FF66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fld id="{9DD49BAE-914B-42B9-8847-4E2617559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78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36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1226"/>
            <a:ext cx="5364480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l" defTabSz="966027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027">
              <a:defRPr sz="1200">
                <a:latin typeface="Times New Roman" pitchFamily="18" charset="0"/>
              </a:defRPr>
            </a:lvl1pPr>
          </a:lstStyle>
          <a:p>
            <a:fld id="{FBAF71A2-3AB5-42A5-AB71-B531B8B843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57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EBCC25A-6716-47F8-AD16-BF085B6A376A}" type="slidenum">
              <a:rPr lang="en-US"/>
              <a:pPr/>
              <a:t>2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7250E0EB-B2C9-4912-8A3C-3FA8C4C56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AB6D3433-BE17-4D21-91D6-DE10C616B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5F0A151E-049B-4602-BB0D-0093502E0D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E3B4723-C2F1-43C4-B497-471267DE8A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8DB60AFC-18DE-466E-9999-9DA6E0EC93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F8597E6-861C-4EB3-98ED-EA7A0E48B8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9ECE95EF-038B-40B0-A048-1B5EE7376B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C8FF3553-451C-41DB-8F72-92AC31A09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2F24255-196B-4FD7-A039-01DF4711F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88DDA06-BC8D-4110-B439-E2A05FB431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A77096BF-D4E0-4029-AE6D-4DFBFDDCC6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3-</a:t>
            </a:r>
            <a:fld id="{A90B68DD-8407-4AF6-82B3-FBD21CD394F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3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Transport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smtClean="0"/>
              <a:t>Spring 2016</a:t>
            </a:r>
            <a:endParaRPr lang="en-US" sz="1800" dirty="0"/>
          </a:p>
        </p:txBody>
      </p:sp>
      <p:sp>
        <p:nvSpPr>
          <p:cNvPr id="12" name="Footer Placeholder 5"/>
          <p:cNvSpPr txBox="1">
            <a:spLocks/>
          </p:cNvSpPr>
          <p:nvPr/>
        </p:nvSpPr>
        <p:spPr bwMode="auto">
          <a:xfrm>
            <a:off x="5729288" y="6326714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Transport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Layer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13" name="Slide Number Placeholder 6"/>
          <p:cNvSpPr txBox="1">
            <a:spLocks/>
          </p:cNvSpPr>
          <p:nvPr/>
        </p:nvSpPr>
        <p:spPr bwMode="auto">
          <a:xfrm>
            <a:off x="8477250" y="638933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MS PGothic" pitchFamily="34" charset="-128"/>
                <a:cs typeface="+mn-cs"/>
              </a:rPr>
              <a:t>3-</a:t>
            </a:r>
            <a:fld id="{BA0608BD-3B12-4C95-859F-09DDD27EC2C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98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43AF0002-4AD0-4090-9D43-76984E2CA728}" type="slidenum">
              <a:rPr lang="en-US"/>
              <a:pPr/>
              <a:t>10</a:t>
            </a:fld>
            <a:endParaRPr lang="en-US"/>
          </a:p>
        </p:txBody>
      </p:sp>
      <p:sp>
        <p:nvSpPr>
          <p:cNvPr id="79876" name="Rectangle 63"/>
          <p:cNvSpPr>
            <a:spLocks noGrp="1" noChangeArrowheads="1"/>
          </p:cNvSpPr>
          <p:nvPr>
            <p:ph type="body" sz="half" idx="1"/>
          </p:nvPr>
        </p:nvSpPr>
        <p:spPr>
          <a:xfrm>
            <a:off x="4508500" y="1674813"/>
            <a:ext cx="4014788" cy="25034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u="sng" smtClean="0">
                <a:solidFill>
                  <a:srgbClr val="CC0000"/>
                </a:solidFill>
              </a:rPr>
              <a:t>Q:</a:t>
            </a:r>
            <a:r>
              <a:rPr lang="en-US" smtClean="0"/>
              <a:t> will 2-way handshake always work in network?</a:t>
            </a:r>
          </a:p>
          <a:p>
            <a:r>
              <a:rPr lang="en-US" sz="2400" smtClean="0"/>
              <a:t>variable delays</a:t>
            </a:r>
          </a:p>
          <a:p>
            <a:r>
              <a:rPr lang="en-US" sz="2400" smtClean="0"/>
              <a:t>retransmitted messages (e.g. req_conn(x)) due to message loss</a:t>
            </a:r>
          </a:p>
          <a:p>
            <a:r>
              <a:rPr lang="en-US" sz="2400" smtClean="0"/>
              <a:t>message reordering</a:t>
            </a:r>
          </a:p>
          <a:p>
            <a:r>
              <a:rPr lang="en-US" sz="2400" smtClean="0"/>
              <a:t>can</a:t>
            </a:r>
            <a:r>
              <a:rPr lang="ja-JP" altLang="en-US" sz="2400" smtClean="0"/>
              <a:t>’</a:t>
            </a:r>
            <a:r>
              <a:rPr lang="en-US" altLang="ja-JP" sz="2400" smtClean="0"/>
              <a:t>t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see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other side</a:t>
            </a:r>
            <a:endParaRPr lang="en-US" sz="2400" smtClean="0"/>
          </a:p>
        </p:txBody>
      </p:sp>
      <p:pic>
        <p:nvPicPr>
          <p:cNvPr id="97284" name="Picture 62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1113" y="1957388"/>
            <a:ext cx="50800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5" name="Picture 63" descr="Bo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0350" y="1992313"/>
            <a:ext cx="6223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9" name="Text Box 49"/>
          <p:cNvSpPr txBox="1">
            <a:spLocks noChangeArrowheads="1"/>
          </p:cNvSpPr>
          <p:nvPr/>
        </p:nvSpPr>
        <p:spPr bwMode="auto">
          <a:xfrm>
            <a:off x="541338" y="1335088"/>
            <a:ext cx="2652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/>
              <a:t>2-way handshake:</a:t>
            </a:r>
          </a:p>
        </p:txBody>
      </p:sp>
      <p:sp>
        <p:nvSpPr>
          <p:cNvPr id="79880" name="Line 50"/>
          <p:cNvSpPr>
            <a:spLocks noChangeShapeType="1"/>
          </p:cNvSpPr>
          <p:nvPr/>
        </p:nvSpPr>
        <p:spPr bwMode="auto">
          <a:xfrm>
            <a:off x="1590675" y="2689225"/>
            <a:ext cx="1479550" cy="3159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9881" name="Line 51"/>
          <p:cNvSpPr>
            <a:spLocks noChangeShapeType="1"/>
          </p:cNvSpPr>
          <p:nvPr/>
        </p:nvSpPr>
        <p:spPr bwMode="auto">
          <a:xfrm>
            <a:off x="1546225" y="2606675"/>
            <a:ext cx="0" cy="1095375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9882" name="Line 53"/>
          <p:cNvSpPr>
            <a:spLocks noChangeShapeType="1"/>
          </p:cNvSpPr>
          <p:nvPr/>
        </p:nvSpPr>
        <p:spPr bwMode="auto">
          <a:xfrm>
            <a:off x="3076575" y="2633663"/>
            <a:ext cx="0" cy="1095375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9883" name="Line 54"/>
          <p:cNvSpPr>
            <a:spLocks noChangeShapeType="1"/>
          </p:cNvSpPr>
          <p:nvPr/>
        </p:nvSpPr>
        <p:spPr bwMode="auto">
          <a:xfrm flipH="1">
            <a:off x="1543050" y="3086100"/>
            <a:ext cx="1479550" cy="3159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9884" name="Rectangle 56"/>
          <p:cNvSpPr>
            <a:spLocks noChangeArrowheads="1"/>
          </p:cNvSpPr>
          <p:nvPr/>
        </p:nvSpPr>
        <p:spPr bwMode="auto">
          <a:xfrm>
            <a:off x="1828800" y="2674938"/>
            <a:ext cx="890588" cy="32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55"/>
          <p:cNvSpPr txBox="1">
            <a:spLocks noChangeArrowheads="1"/>
          </p:cNvSpPr>
          <p:nvPr/>
        </p:nvSpPr>
        <p:spPr bwMode="auto">
          <a:xfrm>
            <a:off x="1795463" y="2652713"/>
            <a:ext cx="979487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Let</a:t>
            </a:r>
            <a:r>
              <a:rPr lang="ja-JP" altLang="en-US"/>
              <a:t>’</a:t>
            </a:r>
            <a:r>
              <a:rPr lang="en-US" altLang="ja-JP"/>
              <a:t>s talk</a:t>
            </a:r>
            <a:endParaRPr lang="en-US"/>
          </a:p>
        </p:txBody>
      </p:sp>
      <p:sp>
        <p:nvSpPr>
          <p:cNvPr id="79886" name="Rectangle 57"/>
          <p:cNvSpPr>
            <a:spLocks noChangeArrowheads="1"/>
          </p:cNvSpPr>
          <p:nvPr/>
        </p:nvSpPr>
        <p:spPr bwMode="auto">
          <a:xfrm>
            <a:off x="2085975" y="3098800"/>
            <a:ext cx="439738" cy="32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Text Box 58"/>
          <p:cNvSpPr txBox="1">
            <a:spLocks noChangeArrowheads="1"/>
          </p:cNvSpPr>
          <p:nvPr/>
        </p:nvSpPr>
        <p:spPr bwMode="auto">
          <a:xfrm>
            <a:off x="2070100" y="3076575"/>
            <a:ext cx="4476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OK</a:t>
            </a:r>
          </a:p>
        </p:txBody>
      </p:sp>
      <p:sp>
        <p:nvSpPr>
          <p:cNvPr id="79888" name="Text Box 60"/>
          <p:cNvSpPr txBox="1">
            <a:spLocks noChangeArrowheads="1"/>
          </p:cNvSpPr>
          <p:nvPr/>
        </p:nvSpPr>
        <p:spPr bwMode="auto">
          <a:xfrm>
            <a:off x="3081338" y="2909888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</a:rPr>
              <a:t>ESTAB</a:t>
            </a:r>
          </a:p>
        </p:txBody>
      </p:sp>
      <p:sp>
        <p:nvSpPr>
          <p:cNvPr id="79889" name="Text Box 61"/>
          <p:cNvSpPr txBox="1">
            <a:spLocks noChangeArrowheads="1"/>
          </p:cNvSpPr>
          <p:nvPr/>
        </p:nvSpPr>
        <p:spPr bwMode="auto">
          <a:xfrm>
            <a:off x="688975" y="324326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</a:rPr>
              <a:t>ESTAB</a:t>
            </a:r>
          </a:p>
        </p:txBody>
      </p:sp>
      <p:sp>
        <p:nvSpPr>
          <p:cNvPr id="79890" name="Oval 66"/>
          <p:cNvSpPr>
            <a:spLocks noChangeArrowheads="1"/>
          </p:cNvSpPr>
          <p:nvPr/>
        </p:nvSpPr>
        <p:spPr bwMode="auto">
          <a:xfrm>
            <a:off x="1500188" y="3360738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79891" name="Oval 67"/>
          <p:cNvSpPr>
            <a:spLocks noChangeArrowheads="1"/>
          </p:cNvSpPr>
          <p:nvPr/>
        </p:nvSpPr>
        <p:spPr bwMode="auto">
          <a:xfrm>
            <a:off x="3028950" y="3017838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79892" name="Text Box 72"/>
          <p:cNvSpPr txBox="1">
            <a:spLocks noChangeArrowheads="1"/>
          </p:cNvSpPr>
          <p:nvPr/>
        </p:nvSpPr>
        <p:spPr bwMode="auto">
          <a:xfrm>
            <a:off x="512763" y="4645025"/>
            <a:ext cx="9731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choose x</a:t>
            </a:r>
          </a:p>
          <a:p>
            <a:pPr algn="r"/>
            <a:endParaRPr lang="en-US"/>
          </a:p>
        </p:txBody>
      </p:sp>
      <p:sp>
        <p:nvSpPr>
          <p:cNvPr id="79893" name="Line 73"/>
          <p:cNvSpPr>
            <a:spLocks noChangeShapeType="1"/>
          </p:cNvSpPr>
          <p:nvPr/>
        </p:nvSpPr>
        <p:spPr bwMode="auto">
          <a:xfrm>
            <a:off x="1619250" y="4818063"/>
            <a:ext cx="1479550" cy="3159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9894" name="Line 74"/>
          <p:cNvSpPr>
            <a:spLocks noChangeShapeType="1"/>
          </p:cNvSpPr>
          <p:nvPr/>
        </p:nvSpPr>
        <p:spPr bwMode="auto">
          <a:xfrm>
            <a:off x="1574800" y="4735513"/>
            <a:ext cx="0" cy="1095375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9895" name="Line 75"/>
          <p:cNvSpPr>
            <a:spLocks noChangeShapeType="1"/>
          </p:cNvSpPr>
          <p:nvPr/>
        </p:nvSpPr>
        <p:spPr bwMode="auto">
          <a:xfrm>
            <a:off x="3105150" y="4762500"/>
            <a:ext cx="0" cy="1095375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9896" name="Line 76"/>
          <p:cNvSpPr>
            <a:spLocks noChangeShapeType="1"/>
          </p:cNvSpPr>
          <p:nvPr/>
        </p:nvSpPr>
        <p:spPr bwMode="auto">
          <a:xfrm flipH="1">
            <a:off x="1571625" y="5214938"/>
            <a:ext cx="1479550" cy="3159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9897" name="Rectangle 77"/>
          <p:cNvSpPr>
            <a:spLocks noChangeArrowheads="1"/>
          </p:cNvSpPr>
          <p:nvPr/>
        </p:nvSpPr>
        <p:spPr bwMode="auto">
          <a:xfrm>
            <a:off x="1936750" y="4803775"/>
            <a:ext cx="777875" cy="32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8" name="Text Box 78"/>
          <p:cNvSpPr txBox="1">
            <a:spLocks noChangeArrowheads="1"/>
          </p:cNvSpPr>
          <p:nvPr/>
        </p:nvSpPr>
        <p:spPr bwMode="auto">
          <a:xfrm>
            <a:off x="1706563" y="4770438"/>
            <a:ext cx="1273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req_conn(x)</a:t>
            </a:r>
          </a:p>
        </p:txBody>
      </p:sp>
      <p:sp>
        <p:nvSpPr>
          <p:cNvPr id="79899" name="Rectangle 79"/>
          <p:cNvSpPr>
            <a:spLocks noChangeArrowheads="1"/>
          </p:cNvSpPr>
          <p:nvPr/>
        </p:nvSpPr>
        <p:spPr bwMode="auto">
          <a:xfrm>
            <a:off x="2114550" y="5227638"/>
            <a:ext cx="439738" cy="32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00" name="Text Box 81"/>
          <p:cNvSpPr txBox="1">
            <a:spLocks noChangeArrowheads="1"/>
          </p:cNvSpPr>
          <p:nvPr/>
        </p:nvSpPr>
        <p:spPr bwMode="auto">
          <a:xfrm>
            <a:off x="3109913" y="503872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</a:rPr>
              <a:t>ESTAB</a:t>
            </a:r>
          </a:p>
        </p:txBody>
      </p:sp>
      <p:sp>
        <p:nvSpPr>
          <p:cNvPr id="79901" name="Text Box 82"/>
          <p:cNvSpPr txBox="1">
            <a:spLocks noChangeArrowheads="1"/>
          </p:cNvSpPr>
          <p:nvPr/>
        </p:nvSpPr>
        <p:spPr bwMode="auto">
          <a:xfrm>
            <a:off x="717550" y="5372100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</a:rPr>
              <a:t>ESTAB</a:t>
            </a:r>
          </a:p>
        </p:txBody>
      </p:sp>
      <p:sp>
        <p:nvSpPr>
          <p:cNvPr id="79902" name="Oval 83"/>
          <p:cNvSpPr>
            <a:spLocks noChangeArrowheads="1"/>
          </p:cNvSpPr>
          <p:nvPr/>
        </p:nvSpPr>
        <p:spPr bwMode="auto">
          <a:xfrm>
            <a:off x="1528763" y="5489575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79903" name="Oval 84"/>
          <p:cNvSpPr>
            <a:spLocks noChangeArrowheads="1"/>
          </p:cNvSpPr>
          <p:nvPr/>
        </p:nvSpPr>
        <p:spPr bwMode="auto">
          <a:xfrm>
            <a:off x="3057525" y="5146675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79904" name="Rectangle 86"/>
          <p:cNvSpPr>
            <a:spLocks noChangeArrowheads="1"/>
          </p:cNvSpPr>
          <p:nvPr/>
        </p:nvSpPr>
        <p:spPr bwMode="auto">
          <a:xfrm>
            <a:off x="1816100" y="5233988"/>
            <a:ext cx="1071563" cy="260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05" name="Text Box 85"/>
          <p:cNvSpPr txBox="1">
            <a:spLocks noChangeArrowheads="1"/>
          </p:cNvSpPr>
          <p:nvPr/>
        </p:nvSpPr>
        <p:spPr bwMode="auto">
          <a:xfrm>
            <a:off x="1700213" y="5195888"/>
            <a:ext cx="1274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acc_conn(x)</a:t>
            </a:r>
          </a:p>
        </p:txBody>
      </p:sp>
      <p:pic>
        <p:nvPicPr>
          <p:cNvPr id="97313" name="Picture 90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425" y="733425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907" name="Rectangle 91"/>
          <p:cNvSpPr>
            <a:spLocks noGrp="1" noChangeArrowheads="1"/>
          </p:cNvSpPr>
          <p:nvPr>
            <p:ph type="title"/>
          </p:nvPr>
        </p:nvSpPr>
        <p:spPr>
          <a:xfrm>
            <a:off x="533400" y="133350"/>
            <a:ext cx="7772400" cy="849313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Agreeing to establish a connection</a:t>
            </a:r>
          </a:p>
        </p:txBody>
      </p:sp>
      <p:grpSp>
        <p:nvGrpSpPr>
          <p:cNvPr id="97315" name="Group 92"/>
          <p:cNvGrpSpPr>
            <a:grpSpLocks/>
          </p:cNvGrpSpPr>
          <p:nvPr/>
        </p:nvGrpSpPr>
        <p:grpSpPr bwMode="auto">
          <a:xfrm>
            <a:off x="1209675" y="4202113"/>
            <a:ext cx="574675" cy="520700"/>
            <a:chOff x="-44" y="1473"/>
            <a:chExt cx="981" cy="1105"/>
          </a:xfrm>
        </p:grpSpPr>
        <p:pic>
          <p:nvPicPr>
            <p:cNvPr id="97349" name="Picture 93" descr="desktop_computer_stylized_medium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350" name="Freeform 9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7316" name="Group 95"/>
          <p:cNvGrpSpPr>
            <a:grpSpLocks/>
          </p:cNvGrpSpPr>
          <p:nvPr/>
        </p:nvGrpSpPr>
        <p:grpSpPr bwMode="auto">
          <a:xfrm>
            <a:off x="2971800" y="4183063"/>
            <a:ext cx="336550" cy="512762"/>
            <a:chOff x="4140" y="429"/>
            <a:chExt cx="1425" cy="2396"/>
          </a:xfrm>
        </p:grpSpPr>
        <p:sp>
          <p:nvSpPr>
            <p:cNvPr id="97317" name="Freeform 9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911" name="Rectangle 97"/>
            <p:cNvSpPr>
              <a:spLocks noChangeArrowheads="1"/>
            </p:cNvSpPr>
            <p:nvPr/>
          </p:nvSpPr>
          <p:spPr bwMode="auto">
            <a:xfrm>
              <a:off x="4207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19" name="Freeform 9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20" name="Freeform 9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914" name="Rectangle 100"/>
            <p:cNvSpPr>
              <a:spLocks noChangeArrowheads="1"/>
            </p:cNvSpPr>
            <p:nvPr/>
          </p:nvSpPr>
          <p:spPr bwMode="auto">
            <a:xfrm>
              <a:off x="4214" y="696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322" name="Group 10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940" name="AutoShape 102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41" name="AutoShape 103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88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916" name="Rectangle 104"/>
            <p:cNvSpPr>
              <a:spLocks noChangeArrowheads="1"/>
            </p:cNvSpPr>
            <p:nvPr/>
          </p:nvSpPr>
          <p:spPr bwMode="auto">
            <a:xfrm>
              <a:off x="4221" y="1022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324" name="Group 10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9938" name="AutoShape 106"/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9" name="AutoShape 107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918" name="Rectangle 108"/>
            <p:cNvSpPr>
              <a:spLocks noChangeArrowheads="1"/>
            </p:cNvSpPr>
            <p:nvPr/>
          </p:nvSpPr>
          <p:spPr bwMode="auto">
            <a:xfrm>
              <a:off x="4214" y="1356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9" name="Rectangle 109"/>
            <p:cNvSpPr>
              <a:spLocks noChangeArrowheads="1"/>
            </p:cNvSpPr>
            <p:nvPr/>
          </p:nvSpPr>
          <p:spPr bwMode="auto">
            <a:xfrm>
              <a:off x="4227" y="1653"/>
              <a:ext cx="59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327" name="Group 11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9936" name="AutoShape 111"/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0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7" name="AutoShape 112"/>
              <p:cNvSpPr>
                <a:spLocks noChangeArrowheads="1"/>
              </p:cNvSpPr>
              <p:nvPr/>
            </p:nvSpPr>
            <p:spPr bwMode="auto">
              <a:xfrm>
                <a:off x="635" y="2585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328" name="Freeform 11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97329" name="Group 11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9934" name="AutoShape 115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8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5" name="AutoShape 116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923" name="Rectangle 117"/>
            <p:cNvSpPr>
              <a:spLocks noChangeArrowheads="1"/>
            </p:cNvSpPr>
            <p:nvPr/>
          </p:nvSpPr>
          <p:spPr bwMode="auto">
            <a:xfrm>
              <a:off x="5249" y="429"/>
              <a:ext cx="67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31" name="Freeform 11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32" name="Freeform 11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926" name="Oval 120"/>
            <p:cNvSpPr>
              <a:spLocks noChangeArrowheads="1"/>
            </p:cNvSpPr>
            <p:nvPr/>
          </p:nvSpPr>
          <p:spPr bwMode="auto">
            <a:xfrm>
              <a:off x="5518" y="2610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34" name="Freeform 12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928" name="AutoShape 122"/>
            <p:cNvSpPr>
              <a:spLocks noChangeArrowheads="1"/>
            </p:cNvSpPr>
            <p:nvPr/>
          </p:nvSpPr>
          <p:spPr bwMode="auto">
            <a:xfrm>
              <a:off x="4140" y="2677"/>
              <a:ext cx="1196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9" name="AutoShape 123"/>
            <p:cNvSpPr>
              <a:spLocks noChangeArrowheads="1"/>
            </p:cNvSpPr>
            <p:nvPr/>
          </p:nvSpPr>
          <p:spPr bwMode="auto">
            <a:xfrm>
              <a:off x="4207" y="2714"/>
              <a:ext cx="1069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0" name="Oval 124"/>
            <p:cNvSpPr>
              <a:spLocks noChangeArrowheads="1"/>
            </p:cNvSpPr>
            <p:nvPr/>
          </p:nvSpPr>
          <p:spPr bwMode="auto">
            <a:xfrm>
              <a:off x="4308" y="2380"/>
              <a:ext cx="155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1" name="Oval 125"/>
            <p:cNvSpPr>
              <a:spLocks noChangeArrowheads="1"/>
            </p:cNvSpPr>
            <p:nvPr/>
          </p:nvSpPr>
          <p:spPr bwMode="auto">
            <a:xfrm>
              <a:off x="4483" y="2387"/>
              <a:ext cx="161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932" name="Oval 126"/>
            <p:cNvSpPr>
              <a:spLocks noChangeArrowheads="1"/>
            </p:cNvSpPr>
            <p:nvPr/>
          </p:nvSpPr>
          <p:spPr bwMode="auto">
            <a:xfrm>
              <a:off x="4664" y="2380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3" name="Rectangle 127"/>
            <p:cNvSpPr>
              <a:spLocks noChangeArrowheads="1"/>
            </p:cNvSpPr>
            <p:nvPr/>
          </p:nvSpPr>
          <p:spPr bwMode="auto">
            <a:xfrm>
              <a:off x="5061" y="1838"/>
              <a:ext cx="87" cy="757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08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566D6F49-E075-412D-982C-0220FB02B392}" type="slidenum">
              <a:rPr lang="en-US"/>
              <a:pPr/>
              <a:t>11</a:t>
            </a:fld>
            <a:endParaRPr lang="en-US"/>
          </a:p>
        </p:txBody>
      </p:sp>
      <p:pic>
        <p:nvPicPr>
          <p:cNvPr id="98307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" y="733425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33350"/>
            <a:ext cx="7772400" cy="849313"/>
          </a:xfrm>
        </p:spPr>
        <p:txBody>
          <a:bodyPr/>
          <a:lstStyle/>
          <a:p>
            <a:r>
              <a:rPr lang="en-US" sz="3600" smtClean="0"/>
              <a:t>Agreeing to establish a connection</a:t>
            </a:r>
            <a:endParaRPr lang="en-US" smtClean="0"/>
          </a:p>
        </p:txBody>
      </p:sp>
      <p:sp>
        <p:nvSpPr>
          <p:cNvPr id="80902" name="Text Box 7"/>
          <p:cNvSpPr txBox="1">
            <a:spLocks noChangeArrowheads="1"/>
          </p:cNvSpPr>
          <p:nvPr/>
        </p:nvSpPr>
        <p:spPr bwMode="auto">
          <a:xfrm>
            <a:off x="595313" y="1076325"/>
            <a:ext cx="4929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/>
              <a:t>2-way handshake failure scenarios:</a:t>
            </a:r>
          </a:p>
        </p:txBody>
      </p:sp>
      <p:sp>
        <p:nvSpPr>
          <p:cNvPr id="80903" name="Line 25"/>
          <p:cNvSpPr>
            <a:spLocks noChangeShapeType="1"/>
          </p:cNvSpPr>
          <p:nvPr/>
        </p:nvSpPr>
        <p:spPr bwMode="auto">
          <a:xfrm flipH="1">
            <a:off x="1793875" y="2301875"/>
            <a:ext cx="1588" cy="2470150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80904" name="Line 39"/>
          <p:cNvSpPr>
            <a:spLocks noChangeShapeType="1"/>
          </p:cNvSpPr>
          <p:nvPr/>
        </p:nvSpPr>
        <p:spPr bwMode="auto">
          <a:xfrm flipH="1">
            <a:off x="3322638" y="2374900"/>
            <a:ext cx="1587" cy="3960813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393311" name="Group 95"/>
          <p:cNvGrpSpPr>
            <a:grpSpLocks/>
          </p:cNvGrpSpPr>
          <p:nvPr/>
        </p:nvGrpSpPr>
        <p:grpSpPr bwMode="auto">
          <a:xfrm>
            <a:off x="490538" y="2927350"/>
            <a:ext cx="3646487" cy="3549650"/>
            <a:chOff x="309" y="1844"/>
            <a:chExt cx="2297" cy="2236"/>
          </a:xfrm>
        </p:grpSpPr>
        <p:sp>
          <p:nvSpPr>
            <p:cNvPr id="81035" name="Text Box 42"/>
            <p:cNvSpPr txBox="1">
              <a:spLocks noChangeArrowheads="1"/>
            </p:cNvSpPr>
            <p:nvPr/>
          </p:nvSpPr>
          <p:spPr bwMode="auto">
            <a:xfrm>
              <a:off x="309" y="1844"/>
              <a:ext cx="802" cy="4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lnSpc>
                  <a:spcPct val="85000"/>
                </a:lnSpc>
              </a:pPr>
              <a:r>
                <a:rPr lang="en-US" dirty="0" smtClean="0"/>
                <a:t>2.retransmit</a:t>
              </a:r>
              <a:endParaRPr lang="en-US" dirty="0"/>
            </a:p>
            <a:p>
              <a:pPr algn="r">
                <a:lnSpc>
                  <a:spcPct val="85000"/>
                </a:lnSpc>
              </a:pPr>
              <a:r>
                <a:rPr lang="en-US" dirty="0" err="1"/>
                <a:t>req_conn</a:t>
              </a:r>
              <a:r>
                <a:rPr lang="en-US" dirty="0"/>
                <a:t>(x)</a:t>
              </a:r>
            </a:p>
            <a:p>
              <a:pPr algn="r"/>
              <a:endParaRPr lang="en-US" dirty="0"/>
            </a:p>
          </p:txBody>
        </p:sp>
        <p:sp>
          <p:nvSpPr>
            <p:cNvPr id="98443" name="Freeform 43"/>
            <p:cNvSpPr>
              <a:spLocks/>
            </p:cNvSpPr>
            <p:nvPr/>
          </p:nvSpPr>
          <p:spPr bwMode="auto">
            <a:xfrm>
              <a:off x="1137" y="2027"/>
              <a:ext cx="962" cy="1612"/>
            </a:xfrm>
            <a:custGeom>
              <a:avLst/>
              <a:gdLst>
                <a:gd name="T0" fmla="*/ 0 w 962"/>
                <a:gd name="T1" fmla="*/ 0 h 1612"/>
                <a:gd name="T2" fmla="*/ 306 w 962"/>
                <a:gd name="T3" fmla="*/ 234 h 1612"/>
                <a:gd name="T4" fmla="*/ 467 w 962"/>
                <a:gd name="T5" fmla="*/ 1342 h 1612"/>
                <a:gd name="T6" fmla="*/ 962 w 962"/>
                <a:gd name="T7" fmla="*/ 1612 h 1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2" h="1612">
                  <a:moveTo>
                    <a:pt x="0" y="0"/>
                  </a:moveTo>
                  <a:cubicBezTo>
                    <a:pt x="50" y="40"/>
                    <a:pt x="228" y="10"/>
                    <a:pt x="306" y="234"/>
                  </a:cubicBezTo>
                  <a:cubicBezTo>
                    <a:pt x="384" y="458"/>
                    <a:pt x="358" y="1112"/>
                    <a:pt x="467" y="1342"/>
                  </a:cubicBezTo>
                  <a:cubicBezTo>
                    <a:pt x="576" y="1572"/>
                    <a:pt x="779" y="1601"/>
                    <a:pt x="962" y="1612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037" name="Text Box 44"/>
            <p:cNvSpPr txBox="1">
              <a:spLocks noChangeArrowheads="1"/>
            </p:cNvSpPr>
            <p:nvPr/>
          </p:nvSpPr>
          <p:spPr bwMode="auto">
            <a:xfrm>
              <a:off x="2120" y="3517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1038" name="Oval 45"/>
            <p:cNvSpPr>
              <a:spLocks noChangeArrowheads="1"/>
            </p:cNvSpPr>
            <p:nvPr/>
          </p:nvSpPr>
          <p:spPr bwMode="auto">
            <a:xfrm>
              <a:off x="2072" y="3597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grpSp>
          <p:nvGrpSpPr>
            <p:cNvPr id="98446" name="Group 46"/>
            <p:cNvGrpSpPr>
              <a:grpSpLocks/>
            </p:cNvGrpSpPr>
            <p:nvPr/>
          </p:nvGrpSpPr>
          <p:grpSpPr bwMode="auto">
            <a:xfrm>
              <a:off x="1198" y="2407"/>
              <a:ext cx="802" cy="212"/>
              <a:chOff x="1065" y="2085"/>
              <a:chExt cx="802" cy="212"/>
            </a:xfrm>
          </p:grpSpPr>
          <p:sp>
            <p:nvSpPr>
              <p:cNvPr id="81041" name="Rectangle 47"/>
              <p:cNvSpPr>
                <a:spLocks noChangeArrowheads="1"/>
              </p:cNvSpPr>
              <p:nvPr/>
            </p:nvSpPr>
            <p:spPr bwMode="auto">
              <a:xfrm>
                <a:off x="1137" y="2123"/>
                <a:ext cx="675" cy="1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42" name="Text Box 48"/>
              <p:cNvSpPr txBox="1">
                <a:spLocks noChangeArrowheads="1"/>
              </p:cNvSpPr>
              <p:nvPr/>
            </p:nvSpPr>
            <p:spPr bwMode="auto">
              <a:xfrm>
                <a:off x="1065" y="2085"/>
                <a:ext cx="80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req_conn(x)</a:t>
                </a:r>
              </a:p>
            </p:txBody>
          </p:sp>
        </p:grpSp>
        <p:sp>
          <p:nvSpPr>
            <p:cNvPr id="81040" name="Text Box 49"/>
            <p:cNvSpPr txBox="1">
              <a:spLocks noChangeArrowheads="1"/>
            </p:cNvSpPr>
            <p:nvPr/>
          </p:nvSpPr>
          <p:spPr bwMode="auto">
            <a:xfrm>
              <a:off x="980" y="3714"/>
              <a:ext cx="1336" cy="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half open connection!</a:t>
              </a:r>
            </a:p>
            <a:p>
              <a:pPr>
                <a:defRPr/>
              </a:pPr>
              <a:r>
                <a:rPr lang="en-US" smtClean="0"/>
                <a:t>(no client!)</a:t>
              </a:r>
            </a:p>
          </p:txBody>
        </p:sp>
      </p:grpSp>
      <p:grpSp>
        <p:nvGrpSpPr>
          <p:cNvPr id="393309" name="Group 93"/>
          <p:cNvGrpSpPr>
            <a:grpSpLocks/>
          </p:cNvGrpSpPr>
          <p:nvPr/>
        </p:nvGrpSpPr>
        <p:grpSpPr bwMode="auto">
          <a:xfrm>
            <a:off x="622300" y="4456113"/>
            <a:ext cx="3830638" cy="715962"/>
            <a:chOff x="406" y="2807"/>
            <a:chExt cx="2413" cy="451"/>
          </a:xfrm>
        </p:grpSpPr>
        <p:sp>
          <p:nvSpPr>
            <p:cNvPr id="81031" name="Line 40"/>
            <p:cNvSpPr>
              <a:spLocks noChangeShapeType="1"/>
            </p:cNvSpPr>
            <p:nvPr/>
          </p:nvSpPr>
          <p:spPr bwMode="auto">
            <a:xfrm>
              <a:off x="1097" y="2964"/>
              <a:ext cx="1515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1032" name="Text Box 83"/>
            <p:cNvSpPr txBox="1">
              <a:spLocks noChangeArrowheads="1"/>
            </p:cNvSpPr>
            <p:nvPr/>
          </p:nvSpPr>
          <p:spPr bwMode="auto">
            <a:xfrm>
              <a:off x="406" y="2937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mtClean="0"/>
                <a:t>client terminates</a:t>
              </a:r>
            </a:p>
          </p:txBody>
        </p:sp>
        <p:sp>
          <p:nvSpPr>
            <p:cNvPr id="81033" name="Text Box 84"/>
            <p:cNvSpPr txBox="1">
              <a:spLocks noChangeArrowheads="1"/>
            </p:cNvSpPr>
            <p:nvPr/>
          </p:nvSpPr>
          <p:spPr bwMode="auto">
            <a:xfrm>
              <a:off x="2081" y="2938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mtClean="0"/>
                <a:t>server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mtClean="0"/>
                <a:t>forgets x</a:t>
              </a:r>
            </a:p>
          </p:txBody>
        </p:sp>
        <p:sp>
          <p:nvSpPr>
            <p:cNvPr id="81034" name="Text Box 85"/>
            <p:cNvSpPr txBox="1">
              <a:spLocks noChangeArrowheads="1"/>
            </p:cNvSpPr>
            <p:nvPr/>
          </p:nvSpPr>
          <p:spPr bwMode="auto">
            <a:xfrm>
              <a:off x="1269" y="2807"/>
              <a:ext cx="706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defRPr/>
              </a:pPr>
              <a:r>
                <a:rPr lang="en-US" sz="1400" smtClean="0"/>
                <a:t>connection 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1400" smtClean="0"/>
                <a:t>x completes</a:t>
              </a:r>
            </a:p>
          </p:txBody>
        </p:sp>
      </p:grpSp>
      <p:grpSp>
        <p:nvGrpSpPr>
          <p:cNvPr id="393315" name="Group 99"/>
          <p:cNvGrpSpPr>
            <a:grpSpLocks/>
          </p:cNvGrpSpPr>
          <p:nvPr/>
        </p:nvGrpSpPr>
        <p:grpSpPr bwMode="auto">
          <a:xfrm>
            <a:off x="4810125" y="2914650"/>
            <a:ext cx="4048125" cy="3417888"/>
            <a:chOff x="3030" y="1831"/>
            <a:chExt cx="2550" cy="2153"/>
          </a:xfrm>
        </p:grpSpPr>
        <p:sp>
          <p:nvSpPr>
            <p:cNvPr id="81020" name="Text Box 69"/>
            <p:cNvSpPr txBox="1">
              <a:spLocks noChangeArrowheads="1"/>
            </p:cNvSpPr>
            <p:nvPr/>
          </p:nvSpPr>
          <p:spPr bwMode="auto">
            <a:xfrm>
              <a:off x="3030" y="1831"/>
              <a:ext cx="802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lnSpc>
                  <a:spcPct val="85000"/>
                </a:lnSpc>
              </a:pPr>
              <a:r>
                <a:rPr lang="en-US" dirty="0"/>
                <a:t>retransmit</a:t>
              </a:r>
            </a:p>
            <a:p>
              <a:pPr algn="r">
                <a:lnSpc>
                  <a:spcPct val="85000"/>
                </a:lnSpc>
              </a:pPr>
              <a:r>
                <a:rPr lang="en-US" dirty="0" err="1"/>
                <a:t>req_conn</a:t>
              </a:r>
              <a:r>
                <a:rPr lang="en-US" dirty="0"/>
                <a:t>(x)</a:t>
              </a:r>
            </a:p>
            <a:p>
              <a:pPr algn="r"/>
              <a:endParaRPr lang="en-US" dirty="0"/>
            </a:p>
          </p:txBody>
        </p:sp>
        <p:sp>
          <p:nvSpPr>
            <p:cNvPr id="98428" name="Freeform 70"/>
            <p:cNvSpPr>
              <a:spLocks/>
            </p:cNvSpPr>
            <p:nvPr/>
          </p:nvSpPr>
          <p:spPr bwMode="auto">
            <a:xfrm>
              <a:off x="3858" y="2021"/>
              <a:ext cx="962" cy="1612"/>
            </a:xfrm>
            <a:custGeom>
              <a:avLst/>
              <a:gdLst>
                <a:gd name="T0" fmla="*/ 0 w 962"/>
                <a:gd name="T1" fmla="*/ 0 h 1612"/>
                <a:gd name="T2" fmla="*/ 306 w 962"/>
                <a:gd name="T3" fmla="*/ 234 h 1612"/>
                <a:gd name="T4" fmla="*/ 467 w 962"/>
                <a:gd name="T5" fmla="*/ 1342 h 1612"/>
                <a:gd name="T6" fmla="*/ 962 w 962"/>
                <a:gd name="T7" fmla="*/ 1612 h 1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2" h="1612">
                  <a:moveTo>
                    <a:pt x="0" y="0"/>
                  </a:moveTo>
                  <a:cubicBezTo>
                    <a:pt x="50" y="40"/>
                    <a:pt x="228" y="10"/>
                    <a:pt x="306" y="234"/>
                  </a:cubicBezTo>
                  <a:cubicBezTo>
                    <a:pt x="384" y="458"/>
                    <a:pt x="358" y="1112"/>
                    <a:pt x="467" y="1342"/>
                  </a:cubicBezTo>
                  <a:cubicBezTo>
                    <a:pt x="576" y="1572"/>
                    <a:pt x="779" y="1601"/>
                    <a:pt x="962" y="1612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022" name="Text Box 71"/>
            <p:cNvSpPr txBox="1">
              <a:spLocks noChangeArrowheads="1"/>
            </p:cNvSpPr>
            <p:nvPr/>
          </p:nvSpPr>
          <p:spPr bwMode="auto">
            <a:xfrm>
              <a:off x="4841" y="3504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1023" name="Oval 72"/>
            <p:cNvSpPr>
              <a:spLocks noChangeArrowheads="1"/>
            </p:cNvSpPr>
            <p:nvPr/>
          </p:nvSpPr>
          <p:spPr bwMode="auto">
            <a:xfrm>
              <a:off x="4793" y="3584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81024" name="Rectangle 74"/>
            <p:cNvSpPr>
              <a:spLocks noChangeArrowheads="1"/>
            </p:cNvSpPr>
            <p:nvPr/>
          </p:nvSpPr>
          <p:spPr bwMode="auto">
            <a:xfrm>
              <a:off x="3991" y="3178"/>
              <a:ext cx="675" cy="1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25" name="Text Box 75"/>
            <p:cNvSpPr txBox="1">
              <a:spLocks noChangeArrowheads="1"/>
            </p:cNvSpPr>
            <p:nvPr/>
          </p:nvSpPr>
          <p:spPr bwMode="auto">
            <a:xfrm>
              <a:off x="4059" y="3140"/>
              <a:ext cx="80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req_conn(x)</a:t>
              </a:r>
            </a:p>
          </p:txBody>
        </p:sp>
        <p:sp>
          <p:nvSpPr>
            <p:cNvPr id="98433" name="Freeform 86"/>
            <p:cNvSpPr>
              <a:spLocks/>
            </p:cNvSpPr>
            <p:nvPr/>
          </p:nvSpPr>
          <p:spPr bwMode="auto">
            <a:xfrm>
              <a:off x="3847" y="2645"/>
              <a:ext cx="946" cy="1195"/>
            </a:xfrm>
            <a:custGeom>
              <a:avLst/>
              <a:gdLst>
                <a:gd name="T0" fmla="*/ 0 w 946"/>
                <a:gd name="T1" fmla="*/ 15 h 1195"/>
                <a:gd name="T2" fmla="*/ 199 w 946"/>
                <a:gd name="T3" fmla="*/ 164 h 1195"/>
                <a:gd name="T4" fmla="*/ 320 w 946"/>
                <a:gd name="T5" fmla="*/ 960 h 1195"/>
                <a:gd name="T6" fmla="*/ 946 w 946"/>
                <a:gd name="T7" fmla="*/ 1138 h 11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6" h="1195">
                  <a:moveTo>
                    <a:pt x="0" y="15"/>
                  </a:moveTo>
                  <a:cubicBezTo>
                    <a:pt x="32" y="40"/>
                    <a:pt x="114" y="0"/>
                    <a:pt x="199" y="164"/>
                  </a:cubicBezTo>
                  <a:cubicBezTo>
                    <a:pt x="284" y="328"/>
                    <a:pt x="195" y="798"/>
                    <a:pt x="320" y="960"/>
                  </a:cubicBezTo>
                  <a:cubicBezTo>
                    <a:pt x="477" y="1195"/>
                    <a:pt x="816" y="1101"/>
                    <a:pt x="946" y="1138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027" name="Rectangle 88"/>
            <p:cNvSpPr>
              <a:spLocks noChangeArrowheads="1"/>
            </p:cNvSpPr>
            <p:nvPr/>
          </p:nvSpPr>
          <p:spPr bwMode="auto">
            <a:xfrm>
              <a:off x="4068" y="3612"/>
              <a:ext cx="448" cy="1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28" name="Text Box 87"/>
            <p:cNvSpPr txBox="1">
              <a:spLocks noChangeArrowheads="1"/>
            </p:cNvSpPr>
            <p:nvPr/>
          </p:nvSpPr>
          <p:spPr bwMode="auto">
            <a:xfrm>
              <a:off x="3870" y="3584"/>
              <a:ext cx="6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data(x+1)</a:t>
              </a:r>
            </a:p>
          </p:txBody>
        </p:sp>
        <p:sp>
          <p:nvSpPr>
            <p:cNvPr id="81029" name="Text Box 89"/>
            <p:cNvSpPr txBox="1">
              <a:spLocks noChangeArrowheads="1"/>
            </p:cNvSpPr>
            <p:nvPr/>
          </p:nvSpPr>
          <p:spPr bwMode="auto">
            <a:xfrm>
              <a:off x="3062" y="2494"/>
              <a:ext cx="802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lnSpc>
                  <a:spcPct val="85000"/>
                </a:lnSpc>
              </a:pPr>
              <a:r>
                <a:rPr lang="en-US"/>
                <a:t>retransmit</a:t>
              </a:r>
            </a:p>
            <a:p>
              <a:pPr algn="r">
                <a:lnSpc>
                  <a:spcPct val="85000"/>
                </a:lnSpc>
              </a:pPr>
              <a:r>
                <a:rPr lang="en-US"/>
                <a:t>data(x+1)</a:t>
              </a:r>
            </a:p>
            <a:p>
              <a:pPr algn="r"/>
              <a:endParaRPr lang="en-US"/>
            </a:p>
          </p:txBody>
        </p:sp>
        <p:sp>
          <p:nvSpPr>
            <p:cNvPr id="81030" name="Text Box 90"/>
            <p:cNvSpPr txBox="1">
              <a:spLocks noChangeArrowheads="1"/>
            </p:cNvSpPr>
            <p:nvPr/>
          </p:nvSpPr>
          <p:spPr bwMode="auto">
            <a:xfrm>
              <a:off x="4842" y="3664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mtClean="0"/>
                <a:t>accept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mtClean="0"/>
                <a:t>data(x+1)</a:t>
              </a:r>
            </a:p>
          </p:txBody>
        </p:sp>
      </p:grpSp>
      <p:grpSp>
        <p:nvGrpSpPr>
          <p:cNvPr id="98315" name="Group 102"/>
          <p:cNvGrpSpPr>
            <a:grpSpLocks/>
          </p:cNvGrpSpPr>
          <p:nvPr/>
        </p:nvGrpSpPr>
        <p:grpSpPr bwMode="auto">
          <a:xfrm>
            <a:off x="585788" y="1746250"/>
            <a:ext cx="3571876" cy="2136775"/>
            <a:chOff x="369" y="1100"/>
            <a:chExt cx="2250" cy="1346"/>
          </a:xfrm>
        </p:grpSpPr>
        <p:sp>
          <p:nvSpPr>
            <p:cNvPr id="80971" name="Text Box 103"/>
            <p:cNvSpPr txBox="1">
              <a:spLocks noChangeArrowheads="1"/>
            </p:cNvSpPr>
            <p:nvPr/>
          </p:nvSpPr>
          <p:spPr bwMode="auto">
            <a:xfrm>
              <a:off x="369" y="1393"/>
              <a:ext cx="72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dirty="0" smtClean="0"/>
                <a:t>1.choose </a:t>
              </a:r>
              <a:r>
                <a:rPr lang="en-US" dirty="0"/>
                <a:t>x</a:t>
              </a:r>
            </a:p>
            <a:p>
              <a:pPr algn="r"/>
              <a:endParaRPr lang="en-US" dirty="0"/>
            </a:p>
          </p:txBody>
        </p:sp>
        <p:sp>
          <p:nvSpPr>
            <p:cNvPr id="80972" name="Line 104"/>
            <p:cNvSpPr>
              <a:spLocks noChangeShapeType="1"/>
            </p:cNvSpPr>
            <p:nvPr/>
          </p:nvSpPr>
          <p:spPr bwMode="auto">
            <a:xfrm>
              <a:off x="1159" y="1516"/>
              <a:ext cx="932" cy="199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0973" name="Line 105"/>
            <p:cNvSpPr>
              <a:spLocks noChangeShapeType="1"/>
            </p:cNvSpPr>
            <p:nvPr/>
          </p:nvSpPr>
          <p:spPr bwMode="auto">
            <a:xfrm flipH="1">
              <a:off x="1121" y="1739"/>
              <a:ext cx="990" cy="60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0974" name="Rectangle 106"/>
            <p:cNvSpPr>
              <a:spLocks noChangeArrowheads="1"/>
            </p:cNvSpPr>
            <p:nvPr/>
          </p:nvSpPr>
          <p:spPr bwMode="auto">
            <a:xfrm>
              <a:off x="1359" y="1507"/>
              <a:ext cx="490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5" name="Text Box 107"/>
            <p:cNvSpPr txBox="1">
              <a:spLocks noChangeArrowheads="1"/>
            </p:cNvSpPr>
            <p:nvPr/>
          </p:nvSpPr>
          <p:spPr bwMode="auto">
            <a:xfrm>
              <a:off x="1214" y="1486"/>
              <a:ext cx="80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err="1" smtClean="0"/>
                <a:t>req_conn</a:t>
              </a:r>
              <a:r>
                <a:rPr lang="en-US" dirty="0" smtClean="0"/>
                <a:t>(x)</a:t>
              </a:r>
            </a:p>
          </p:txBody>
        </p:sp>
        <p:sp>
          <p:nvSpPr>
            <p:cNvPr id="80976" name="Rectangle 108"/>
            <p:cNvSpPr>
              <a:spLocks noChangeArrowheads="1"/>
            </p:cNvSpPr>
            <p:nvPr/>
          </p:nvSpPr>
          <p:spPr bwMode="auto">
            <a:xfrm>
              <a:off x="1471" y="1774"/>
              <a:ext cx="277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7" name="Text Box 109"/>
            <p:cNvSpPr txBox="1">
              <a:spLocks noChangeArrowheads="1"/>
            </p:cNvSpPr>
            <p:nvPr/>
          </p:nvSpPr>
          <p:spPr bwMode="auto">
            <a:xfrm>
              <a:off x="2133" y="1649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0978" name="Text Box 110"/>
            <p:cNvSpPr txBox="1">
              <a:spLocks noChangeArrowheads="1"/>
            </p:cNvSpPr>
            <p:nvPr/>
          </p:nvSpPr>
          <p:spPr bwMode="auto">
            <a:xfrm>
              <a:off x="583" y="2234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0979" name="Oval 111"/>
            <p:cNvSpPr>
              <a:spLocks noChangeArrowheads="1"/>
            </p:cNvSpPr>
            <p:nvPr/>
          </p:nvSpPr>
          <p:spPr bwMode="auto">
            <a:xfrm>
              <a:off x="1095" y="2298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80980" name="Oval 112"/>
            <p:cNvSpPr>
              <a:spLocks noChangeArrowheads="1"/>
            </p:cNvSpPr>
            <p:nvPr/>
          </p:nvSpPr>
          <p:spPr bwMode="auto">
            <a:xfrm>
              <a:off x="2065" y="1723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grpSp>
          <p:nvGrpSpPr>
            <p:cNvPr id="98388" name="Group 113"/>
            <p:cNvGrpSpPr>
              <a:grpSpLocks/>
            </p:cNvGrpSpPr>
            <p:nvPr/>
          </p:nvGrpSpPr>
          <p:grpSpPr bwMode="auto">
            <a:xfrm>
              <a:off x="1277" y="1861"/>
              <a:ext cx="803" cy="212"/>
              <a:chOff x="1065" y="2085"/>
              <a:chExt cx="803" cy="212"/>
            </a:xfrm>
          </p:grpSpPr>
          <p:sp>
            <p:nvSpPr>
              <p:cNvPr id="81018" name="Rectangle 114"/>
              <p:cNvSpPr>
                <a:spLocks noChangeArrowheads="1"/>
              </p:cNvSpPr>
              <p:nvPr/>
            </p:nvSpPr>
            <p:spPr bwMode="auto">
              <a:xfrm>
                <a:off x="1137" y="2123"/>
                <a:ext cx="675" cy="1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19" name="Text Box 115"/>
              <p:cNvSpPr txBox="1">
                <a:spLocks noChangeArrowheads="1"/>
              </p:cNvSpPr>
              <p:nvPr/>
            </p:nvSpPr>
            <p:spPr bwMode="auto">
              <a:xfrm>
                <a:off x="1065" y="2085"/>
                <a:ext cx="80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acc_conn(x)</a:t>
                </a:r>
              </a:p>
            </p:txBody>
          </p:sp>
        </p:grpSp>
        <p:grpSp>
          <p:nvGrpSpPr>
            <p:cNvPr id="98389" name="Group 116"/>
            <p:cNvGrpSpPr>
              <a:grpSpLocks/>
            </p:cNvGrpSpPr>
            <p:nvPr/>
          </p:nvGrpSpPr>
          <p:grpSpPr bwMode="auto">
            <a:xfrm>
              <a:off x="834" y="1112"/>
              <a:ext cx="391" cy="307"/>
              <a:chOff x="-44" y="1473"/>
              <a:chExt cx="981" cy="1105"/>
            </a:xfrm>
          </p:grpSpPr>
          <p:pic>
            <p:nvPicPr>
              <p:cNvPr id="98423" name="Picture 11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8424" name="Freeform 11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8390" name="Group 119"/>
            <p:cNvGrpSpPr>
              <a:grpSpLocks/>
            </p:cNvGrpSpPr>
            <p:nvPr/>
          </p:nvGrpSpPr>
          <p:grpSpPr bwMode="auto">
            <a:xfrm>
              <a:off x="1973" y="1100"/>
              <a:ext cx="212" cy="323"/>
              <a:chOff x="4140" y="429"/>
              <a:chExt cx="1425" cy="2396"/>
            </a:xfrm>
          </p:grpSpPr>
          <p:sp>
            <p:nvSpPr>
              <p:cNvPr id="98391" name="Freeform 12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85" name="Rectangle 121"/>
              <p:cNvSpPr>
                <a:spLocks noChangeArrowheads="1"/>
              </p:cNvSpPr>
              <p:nvPr/>
            </p:nvSpPr>
            <p:spPr bwMode="auto">
              <a:xfrm>
                <a:off x="4207" y="429"/>
                <a:ext cx="1049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93" name="Freeform 12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4" name="Freeform 12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88" name="Rectangle 124"/>
              <p:cNvSpPr>
                <a:spLocks noChangeArrowheads="1"/>
              </p:cNvSpPr>
              <p:nvPr/>
            </p:nvSpPr>
            <p:spPr bwMode="auto">
              <a:xfrm>
                <a:off x="4214" y="696"/>
                <a:ext cx="592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8396" name="Group 12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1014" name="AutoShape 126"/>
                <p:cNvSpPr>
                  <a:spLocks noChangeArrowheads="1"/>
                </p:cNvSpPr>
                <p:nvPr/>
              </p:nvSpPr>
              <p:spPr bwMode="auto">
                <a:xfrm>
                  <a:off x="617" y="2566"/>
                  <a:ext cx="721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015" name="AutoShape 127"/>
                <p:cNvSpPr>
                  <a:spLocks noChangeArrowheads="1"/>
                </p:cNvSpPr>
                <p:nvPr/>
              </p:nvSpPr>
              <p:spPr bwMode="auto">
                <a:xfrm>
                  <a:off x="634" y="2581"/>
                  <a:ext cx="688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0990" name="Rectangle 128"/>
              <p:cNvSpPr>
                <a:spLocks noChangeArrowheads="1"/>
              </p:cNvSpPr>
              <p:nvPr/>
            </p:nvSpPr>
            <p:spPr bwMode="auto">
              <a:xfrm>
                <a:off x="4221" y="1022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8398" name="Group 12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1012" name="AutoShape 130"/>
                <p:cNvSpPr>
                  <a:spLocks noChangeArrowheads="1"/>
                </p:cNvSpPr>
                <p:nvPr/>
              </p:nvSpPr>
              <p:spPr bwMode="auto">
                <a:xfrm>
                  <a:off x="611" y="2567"/>
                  <a:ext cx="73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013" name="AutoShape 131"/>
                <p:cNvSpPr>
                  <a:spLocks noChangeArrowheads="1"/>
                </p:cNvSpPr>
                <p:nvPr/>
              </p:nvSpPr>
              <p:spPr bwMode="auto">
                <a:xfrm>
                  <a:off x="628" y="2582"/>
                  <a:ext cx="696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0992" name="Rectangle 132"/>
              <p:cNvSpPr>
                <a:spLocks noChangeArrowheads="1"/>
              </p:cNvSpPr>
              <p:nvPr/>
            </p:nvSpPr>
            <p:spPr bwMode="auto">
              <a:xfrm>
                <a:off x="4214" y="1356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93" name="Rectangle 133"/>
              <p:cNvSpPr>
                <a:spLocks noChangeArrowheads="1"/>
              </p:cNvSpPr>
              <p:nvPr/>
            </p:nvSpPr>
            <p:spPr bwMode="auto">
              <a:xfrm>
                <a:off x="4227" y="1653"/>
                <a:ext cx="598" cy="5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8401" name="Group 13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1010" name="AutoShape 135"/>
                <p:cNvSpPr>
                  <a:spLocks noChangeArrowheads="1"/>
                </p:cNvSpPr>
                <p:nvPr/>
              </p:nvSpPr>
              <p:spPr bwMode="auto">
                <a:xfrm>
                  <a:off x="618" y="2571"/>
                  <a:ext cx="720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011" name="AutoShape 136"/>
                <p:cNvSpPr>
                  <a:spLocks noChangeArrowheads="1"/>
                </p:cNvSpPr>
                <p:nvPr/>
              </p:nvSpPr>
              <p:spPr bwMode="auto">
                <a:xfrm>
                  <a:off x="635" y="2585"/>
                  <a:ext cx="687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8402" name="Freeform 13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8403" name="Group 13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1008" name="AutoShape 139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8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009" name="AutoShape 140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5" cy="11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0997" name="Rectangle 141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67" cy="2292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405" name="Freeform 14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6" name="Freeform 14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000" name="Oval 144"/>
              <p:cNvSpPr>
                <a:spLocks noChangeArrowheads="1"/>
              </p:cNvSpPr>
              <p:nvPr/>
            </p:nvSpPr>
            <p:spPr bwMode="auto">
              <a:xfrm>
                <a:off x="5518" y="2610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408" name="Freeform 14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002" name="AutoShape 146"/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196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03" name="AutoShape 147"/>
              <p:cNvSpPr>
                <a:spLocks noChangeArrowheads="1"/>
              </p:cNvSpPr>
              <p:nvPr/>
            </p:nvSpPr>
            <p:spPr bwMode="auto">
              <a:xfrm>
                <a:off x="4207" y="2714"/>
                <a:ext cx="1069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04" name="Oval 148"/>
              <p:cNvSpPr>
                <a:spLocks noChangeArrowheads="1"/>
              </p:cNvSpPr>
              <p:nvPr/>
            </p:nvSpPr>
            <p:spPr bwMode="auto">
              <a:xfrm>
                <a:off x="4308" y="2380"/>
                <a:ext cx="155" cy="14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05" name="Oval 149"/>
              <p:cNvSpPr>
                <a:spLocks noChangeArrowheads="1"/>
              </p:cNvSpPr>
              <p:nvPr/>
            </p:nvSpPr>
            <p:spPr bwMode="auto">
              <a:xfrm>
                <a:off x="4483" y="2387"/>
                <a:ext cx="161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006" name="Oval 150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5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07" name="Rectangle 151"/>
              <p:cNvSpPr>
                <a:spLocks noChangeArrowheads="1"/>
              </p:cNvSpPr>
              <p:nvPr/>
            </p:nvSpPr>
            <p:spPr bwMode="auto">
              <a:xfrm>
                <a:off x="5061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93368" name="Group 152"/>
          <p:cNvGrpSpPr>
            <a:grpSpLocks/>
          </p:cNvGrpSpPr>
          <p:nvPr/>
        </p:nvGrpSpPr>
        <p:grpSpPr bwMode="auto">
          <a:xfrm>
            <a:off x="5000625" y="1757363"/>
            <a:ext cx="3933825" cy="4568825"/>
            <a:chOff x="3150" y="1107"/>
            <a:chExt cx="2478" cy="2878"/>
          </a:xfrm>
        </p:grpSpPr>
        <p:sp>
          <p:nvSpPr>
            <p:cNvPr id="80910" name="Line 153"/>
            <p:cNvSpPr>
              <a:spLocks noChangeShapeType="1"/>
            </p:cNvSpPr>
            <p:nvPr/>
          </p:nvSpPr>
          <p:spPr bwMode="auto">
            <a:xfrm flipH="1">
              <a:off x="4822" y="1490"/>
              <a:ext cx="1" cy="249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0911" name="Text Box 154"/>
            <p:cNvSpPr txBox="1">
              <a:spLocks noChangeArrowheads="1"/>
            </p:cNvSpPr>
            <p:nvPr/>
          </p:nvSpPr>
          <p:spPr bwMode="auto">
            <a:xfrm>
              <a:off x="3150" y="2983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mtClean="0"/>
                <a:t>client terminates</a:t>
              </a:r>
            </a:p>
          </p:txBody>
        </p:sp>
        <p:sp>
          <p:nvSpPr>
            <p:cNvPr id="80912" name="Line 155"/>
            <p:cNvSpPr>
              <a:spLocks noChangeShapeType="1"/>
            </p:cNvSpPr>
            <p:nvPr/>
          </p:nvSpPr>
          <p:spPr bwMode="auto">
            <a:xfrm flipH="1">
              <a:off x="3845" y="1451"/>
              <a:ext cx="15" cy="154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0913" name="Line 156"/>
            <p:cNvSpPr>
              <a:spLocks noChangeShapeType="1"/>
            </p:cNvSpPr>
            <p:nvPr/>
          </p:nvSpPr>
          <p:spPr bwMode="auto">
            <a:xfrm flipH="1">
              <a:off x="3850" y="1726"/>
              <a:ext cx="990" cy="60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0914" name="Rectangle 157"/>
            <p:cNvSpPr>
              <a:spLocks noChangeArrowheads="1"/>
            </p:cNvSpPr>
            <p:nvPr/>
          </p:nvSpPr>
          <p:spPr bwMode="auto">
            <a:xfrm>
              <a:off x="4200" y="1761"/>
              <a:ext cx="277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5" name="Text Box 158"/>
            <p:cNvSpPr txBox="1">
              <a:spLocks noChangeArrowheads="1"/>
            </p:cNvSpPr>
            <p:nvPr/>
          </p:nvSpPr>
          <p:spPr bwMode="auto">
            <a:xfrm>
              <a:off x="3312" y="2221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0916" name="Oval 159"/>
            <p:cNvSpPr>
              <a:spLocks noChangeArrowheads="1"/>
            </p:cNvSpPr>
            <p:nvPr/>
          </p:nvSpPr>
          <p:spPr bwMode="auto">
            <a:xfrm>
              <a:off x="3817" y="2299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80917" name="Text Box 160"/>
            <p:cNvSpPr txBox="1">
              <a:spLocks noChangeArrowheads="1"/>
            </p:cNvSpPr>
            <p:nvPr/>
          </p:nvSpPr>
          <p:spPr bwMode="auto">
            <a:xfrm>
              <a:off x="3213" y="1380"/>
              <a:ext cx="613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choose x</a:t>
              </a:r>
            </a:p>
            <a:p>
              <a:pPr algn="r"/>
              <a:endParaRPr lang="en-US"/>
            </a:p>
          </p:txBody>
        </p:sp>
        <p:sp>
          <p:nvSpPr>
            <p:cNvPr id="80918" name="Line 161"/>
            <p:cNvSpPr>
              <a:spLocks noChangeShapeType="1"/>
            </p:cNvSpPr>
            <p:nvPr/>
          </p:nvSpPr>
          <p:spPr bwMode="auto">
            <a:xfrm>
              <a:off x="3888" y="1503"/>
              <a:ext cx="932" cy="199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0919" name="Rectangle 162"/>
            <p:cNvSpPr>
              <a:spLocks noChangeArrowheads="1"/>
            </p:cNvSpPr>
            <p:nvPr/>
          </p:nvSpPr>
          <p:spPr bwMode="auto">
            <a:xfrm>
              <a:off x="4088" y="1494"/>
              <a:ext cx="490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0" name="Text Box 163"/>
            <p:cNvSpPr txBox="1">
              <a:spLocks noChangeArrowheads="1"/>
            </p:cNvSpPr>
            <p:nvPr/>
          </p:nvSpPr>
          <p:spPr bwMode="auto">
            <a:xfrm>
              <a:off x="3943" y="1473"/>
              <a:ext cx="80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req_conn(x)</a:t>
              </a:r>
            </a:p>
          </p:txBody>
        </p:sp>
        <p:sp>
          <p:nvSpPr>
            <p:cNvPr id="80921" name="Text Box 164"/>
            <p:cNvSpPr txBox="1">
              <a:spLocks noChangeArrowheads="1"/>
            </p:cNvSpPr>
            <p:nvPr/>
          </p:nvSpPr>
          <p:spPr bwMode="auto">
            <a:xfrm>
              <a:off x="4862" y="1636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0922" name="Oval 165"/>
            <p:cNvSpPr>
              <a:spLocks noChangeArrowheads="1"/>
            </p:cNvSpPr>
            <p:nvPr/>
          </p:nvSpPr>
          <p:spPr bwMode="auto">
            <a:xfrm>
              <a:off x="4794" y="1710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grpSp>
          <p:nvGrpSpPr>
            <p:cNvPr id="98330" name="Group 166"/>
            <p:cNvGrpSpPr>
              <a:grpSpLocks/>
            </p:cNvGrpSpPr>
            <p:nvPr/>
          </p:nvGrpSpPr>
          <p:grpSpPr bwMode="auto">
            <a:xfrm>
              <a:off x="4006" y="1848"/>
              <a:ext cx="803" cy="212"/>
              <a:chOff x="1065" y="2085"/>
              <a:chExt cx="803" cy="212"/>
            </a:xfrm>
          </p:grpSpPr>
          <p:sp>
            <p:nvSpPr>
              <p:cNvPr id="80969" name="Rectangle 167"/>
              <p:cNvSpPr>
                <a:spLocks noChangeArrowheads="1"/>
              </p:cNvSpPr>
              <p:nvPr/>
            </p:nvSpPr>
            <p:spPr bwMode="auto">
              <a:xfrm>
                <a:off x="1137" y="2123"/>
                <a:ext cx="675" cy="1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0" name="Text Box 168"/>
              <p:cNvSpPr txBox="1">
                <a:spLocks noChangeArrowheads="1"/>
              </p:cNvSpPr>
              <p:nvPr/>
            </p:nvSpPr>
            <p:spPr bwMode="auto">
              <a:xfrm>
                <a:off x="1065" y="2085"/>
                <a:ext cx="80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acc_conn(x)</a:t>
                </a:r>
              </a:p>
            </p:txBody>
          </p:sp>
        </p:grpSp>
        <p:sp>
          <p:nvSpPr>
            <p:cNvPr id="80924" name="Line 169"/>
            <p:cNvSpPr>
              <a:spLocks noChangeShapeType="1"/>
            </p:cNvSpPr>
            <p:nvPr/>
          </p:nvSpPr>
          <p:spPr bwMode="auto">
            <a:xfrm>
              <a:off x="3877" y="2345"/>
              <a:ext cx="932" cy="199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0925" name="Rectangle 170"/>
            <p:cNvSpPr>
              <a:spLocks noChangeArrowheads="1"/>
            </p:cNvSpPr>
            <p:nvPr/>
          </p:nvSpPr>
          <p:spPr bwMode="auto">
            <a:xfrm>
              <a:off x="4077" y="2336"/>
              <a:ext cx="490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6" name="Text Box 171"/>
            <p:cNvSpPr txBox="1">
              <a:spLocks noChangeArrowheads="1"/>
            </p:cNvSpPr>
            <p:nvPr/>
          </p:nvSpPr>
          <p:spPr bwMode="auto">
            <a:xfrm>
              <a:off x="3989" y="2315"/>
              <a:ext cx="6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data(x+1)</a:t>
              </a:r>
            </a:p>
          </p:txBody>
        </p:sp>
        <p:sp>
          <p:nvSpPr>
            <p:cNvPr id="80927" name="Oval 172"/>
            <p:cNvSpPr>
              <a:spLocks noChangeArrowheads="1"/>
            </p:cNvSpPr>
            <p:nvPr/>
          </p:nvSpPr>
          <p:spPr bwMode="auto">
            <a:xfrm>
              <a:off x="4790" y="2524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80928" name="Text Box 173"/>
            <p:cNvSpPr txBox="1">
              <a:spLocks noChangeArrowheads="1"/>
            </p:cNvSpPr>
            <p:nvPr/>
          </p:nvSpPr>
          <p:spPr bwMode="auto">
            <a:xfrm>
              <a:off x="4890" y="2373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mtClean="0"/>
                <a:t>accept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mtClean="0"/>
                <a:t>data(x+1)</a:t>
              </a:r>
            </a:p>
          </p:txBody>
        </p:sp>
        <p:grpSp>
          <p:nvGrpSpPr>
            <p:cNvPr id="98336" name="Group 174"/>
            <p:cNvGrpSpPr>
              <a:grpSpLocks/>
            </p:cNvGrpSpPr>
            <p:nvPr/>
          </p:nvGrpSpPr>
          <p:grpSpPr bwMode="auto">
            <a:xfrm>
              <a:off x="3826" y="2803"/>
              <a:ext cx="1515" cy="300"/>
              <a:chOff x="3818" y="2796"/>
              <a:chExt cx="1515" cy="300"/>
            </a:xfrm>
          </p:grpSpPr>
          <p:sp>
            <p:nvSpPr>
              <p:cNvPr id="80967" name="Line 175"/>
              <p:cNvSpPr>
                <a:spLocks noChangeShapeType="1"/>
              </p:cNvSpPr>
              <p:nvPr/>
            </p:nvSpPr>
            <p:spPr bwMode="auto">
              <a:xfrm>
                <a:off x="3818" y="2951"/>
                <a:ext cx="1515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0968" name="Text Box 176"/>
              <p:cNvSpPr txBox="1">
                <a:spLocks noChangeArrowheads="1"/>
              </p:cNvSpPr>
              <p:nvPr/>
            </p:nvSpPr>
            <p:spPr bwMode="auto">
              <a:xfrm>
                <a:off x="3989" y="2796"/>
                <a:ext cx="706" cy="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  <a:defRPr/>
                </a:pPr>
                <a:r>
                  <a:rPr lang="en-US" sz="1400" smtClean="0"/>
                  <a:t>connection </a:t>
                </a:r>
              </a:p>
              <a:p>
                <a:pPr>
                  <a:lnSpc>
                    <a:spcPct val="90000"/>
                  </a:lnSpc>
                  <a:defRPr/>
                </a:pPr>
                <a:r>
                  <a:rPr lang="en-US" sz="1400" smtClean="0"/>
                  <a:t>x completes</a:t>
                </a:r>
              </a:p>
            </p:txBody>
          </p:sp>
        </p:grpSp>
        <p:sp>
          <p:nvSpPr>
            <p:cNvPr id="80930" name="Text Box 177"/>
            <p:cNvSpPr txBox="1">
              <a:spLocks noChangeArrowheads="1"/>
            </p:cNvSpPr>
            <p:nvPr/>
          </p:nvSpPr>
          <p:spPr bwMode="auto">
            <a:xfrm>
              <a:off x="4830" y="2962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mtClean="0"/>
                <a:t>server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mtClean="0"/>
                <a:t>forgets x</a:t>
              </a:r>
            </a:p>
          </p:txBody>
        </p:sp>
        <p:grpSp>
          <p:nvGrpSpPr>
            <p:cNvPr id="98338" name="Group 178"/>
            <p:cNvGrpSpPr>
              <a:grpSpLocks/>
            </p:cNvGrpSpPr>
            <p:nvPr/>
          </p:nvGrpSpPr>
          <p:grpSpPr bwMode="auto">
            <a:xfrm>
              <a:off x="3570" y="1119"/>
              <a:ext cx="391" cy="307"/>
              <a:chOff x="-44" y="1473"/>
              <a:chExt cx="981" cy="1105"/>
            </a:xfrm>
          </p:grpSpPr>
          <p:pic>
            <p:nvPicPr>
              <p:cNvPr id="98372" name="Picture 17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8373" name="Freeform 18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8339" name="Group 181"/>
            <p:cNvGrpSpPr>
              <a:grpSpLocks/>
            </p:cNvGrpSpPr>
            <p:nvPr/>
          </p:nvGrpSpPr>
          <p:grpSpPr bwMode="auto">
            <a:xfrm>
              <a:off x="4709" y="1107"/>
              <a:ext cx="212" cy="323"/>
              <a:chOff x="4140" y="429"/>
              <a:chExt cx="1425" cy="2396"/>
            </a:xfrm>
          </p:grpSpPr>
          <p:sp>
            <p:nvSpPr>
              <p:cNvPr id="98340" name="Freeform 18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34" name="Rectangle 183"/>
              <p:cNvSpPr>
                <a:spLocks noChangeArrowheads="1"/>
              </p:cNvSpPr>
              <p:nvPr/>
            </p:nvSpPr>
            <p:spPr bwMode="auto">
              <a:xfrm>
                <a:off x="4207" y="429"/>
                <a:ext cx="1049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42" name="Freeform 18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43" name="Freeform 18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37" name="Rectangle 186"/>
              <p:cNvSpPr>
                <a:spLocks noChangeArrowheads="1"/>
              </p:cNvSpPr>
              <p:nvPr/>
            </p:nvSpPr>
            <p:spPr bwMode="auto">
              <a:xfrm>
                <a:off x="4214" y="696"/>
                <a:ext cx="592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8345" name="Group 18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0963" name="AutoShape 188"/>
                <p:cNvSpPr>
                  <a:spLocks noChangeArrowheads="1"/>
                </p:cNvSpPr>
                <p:nvPr/>
              </p:nvSpPr>
              <p:spPr bwMode="auto">
                <a:xfrm>
                  <a:off x="617" y="2566"/>
                  <a:ext cx="721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964" name="AutoShape 189"/>
                <p:cNvSpPr>
                  <a:spLocks noChangeArrowheads="1"/>
                </p:cNvSpPr>
                <p:nvPr/>
              </p:nvSpPr>
              <p:spPr bwMode="auto">
                <a:xfrm>
                  <a:off x="634" y="2581"/>
                  <a:ext cx="688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0939" name="Rectangle 190"/>
              <p:cNvSpPr>
                <a:spLocks noChangeArrowheads="1"/>
              </p:cNvSpPr>
              <p:nvPr/>
            </p:nvSpPr>
            <p:spPr bwMode="auto">
              <a:xfrm>
                <a:off x="4221" y="1022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8347" name="Group 19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0961" name="AutoShape 192"/>
                <p:cNvSpPr>
                  <a:spLocks noChangeArrowheads="1"/>
                </p:cNvSpPr>
                <p:nvPr/>
              </p:nvSpPr>
              <p:spPr bwMode="auto">
                <a:xfrm>
                  <a:off x="611" y="2567"/>
                  <a:ext cx="73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962" name="AutoShape 193"/>
                <p:cNvSpPr>
                  <a:spLocks noChangeArrowheads="1"/>
                </p:cNvSpPr>
                <p:nvPr/>
              </p:nvSpPr>
              <p:spPr bwMode="auto">
                <a:xfrm>
                  <a:off x="628" y="2582"/>
                  <a:ext cx="696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0941" name="Rectangle 194"/>
              <p:cNvSpPr>
                <a:spLocks noChangeArrowheads="1"/>
              </p:cNvSpPr>
              <p:nvPr/>
            </p:nvSpPr>
            <p:spPr bwMode="auto">
              <a:xfrm>
                <a:off x="4214" y="1356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2" name="Rectangle 195"/>
              <p:cNvSpPr>
                <a:spLocks noChangeArrowheads="1"/>
              </p:cNvSpPr>
              <p:nvPr/>
            </p:nvSpPr>
            <p:spPr bwMode="auto">
              <a:xfrm>
                <a:off x="4227" y="1653"/>
                <a:ext cx="598" cy="5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8350" name="Group 19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0959" name="AutoShape 197"/>
                <p:cNvSpPr>
                  <a:spLocks noChangeArrowheads="1"/>
                </p:cNvSpPr>
                <p:nvPr/>
              </p:nvSpPr>
              <p:spPr bwMode="auto">
                <a:xfrm>
                  <a:off x="618" y="2571"/>
                  <a:ext cx="720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960" name="AutoShape 198"/>
                <p:cNvSpPr>
                  <a:spLocks noChangeArrowheads="1"/>
                </p:cNvSpPr>
                <p:nvPr/>
              </p:nvSpPr>
              <p:spPr bwMode="auto">
                <a:xfrm>
                  <a:off x="635" y="2585"/>
                  <a:ext cx="687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8351" name="Freeform 19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8352" name="Group 20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0957" name="AutoShape 201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8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958" name="AutoShape 202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5" cy="11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0946" name="Rectangle 20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67" cy="2292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54" name="Freeform 20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55" name="Freeform 20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9" name="Oval 206"/>
              <p:cNvSpPr>
                <a:spLocks noChangeArrowheads="1"/>
              </p:cNvSpPr>
              <p:nvPr/>
            </p:nvSpPr>
            <p:spPr bwMode="auto">
              <a:xfrm>
                <a:off x="5518" y="2610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57" name="Freeform 20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1" name="AutoShape 208"/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196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2" name="AutoShape 209"/>
              <p:cNvSpPr>
                <a:spLocks noChangeArrowheads="1"/>
              </p:cNvSpPr>
              <p:nvPr/>
            </p:nvSpPr>
            <p:spPr bwMode="auto">
              <a:xfrm>
                <a:off x="4207" y="2714"/>
                <a:ext cx="1069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3" name="Oval 210"/>
              <p:cNvSpPr>
                <a:spLocks noChangeArrowheads="1"/>
              </p:cNvSpPr>
              <p:nvPr/>
            </p:nvSpPr>
            <p:spPr bwMode="auto">
              <a:xfrm>
                <a:off x="4308" y="2380"/>
                <a:ext cx="155" cy="14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4" name="Oval 211"/>
              <p:cNvSpPr>
                <a:spLocks noChangeArrowheads="1"/>
              </p:cNvSpPr>
              <p:nvPr/>
            </p:nvSpPr>
            <p:spPr bwMode="auto">
              <a:xfrm>
                <a:off x="4483" y="2387"/>
                <a:ext cx="161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955" name="Oval 212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5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6" name="Rectangle 213"/>
              <p:cNvSpPr>
                <a:spLocks noChangeArrowheads="1"/>
              </p:cNvSpPr>
              <p:nvPr/>
            </p:nvSpPr>
            <p:spPr bwMode="auto">
              <a:xfrm>
                <a:off x="5061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19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11B80188-A22C-4CB4-A933-AEEDE366DDFE}" type="slidenum">
              <a:rPr lang="en-US"/>
              <a:pPr/>
              <a:t>12</a:t>
            </a:fld>
            <a:endParaRPr lang="en-US"/>
          </a:p>
        </p:txBody>
      </p:sp>
      <p:pic>
        <p:nvPicPr>
          <p:cNvPr id="99331" name="Picture 8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79463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5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63" y="166688"/>
            <a:ext cx="5356225" cy="849312"/>
          </a:xfrm>
        </p:spPr>
        <p:txBody>
          <a:bodyPr/>
          <a:lstStyle/>
          <a:p>
            <a:r>
              <a:rPr lang="en-US" sz="3600" smtClean="0"/>
              <a:t>TCP 3-way handshake</a:t>
            </a:r>
            <a:endParaRPr lang="en-US" smtClean="0"/>
          </a:p>
        </p:txBody>
      </p:sp>
      <p:sp>
        <p:nvSpPr>
          <p:cNvPr id="81926" name="Line 5"/>
          <p:cNvSpPr>
            <a:spLocks noChangeShapeType="1"/>
          </p:cNvSpPr>
          <p:nvPr/>
        </p:nvSpPr>
        <p:spPr bwMode="auto">
          <a:xfrm flipH="1">
            <a:off x="3282950" y="2314575"/>
            <a:ext cx="1588" cy="2470150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394342" name="Group 102"/>
          <p:cNvGrpSpPr>
            <a:grpSpLocks/>
          </p:cNvGrpSpPr>
          <p:nvPr/>
        </p:nvGrpSpPr>
        <p:grpSpPr bwMode="auto">
          <a:xfrm>
            <a:off x="1296988" y="2241550"/>
            <a:ext cx="4494212" cy="955675"/>
            <a:chOff x="810" y="1363"/>
            <a:chExt cx="2831" cy="602"/>
          </a:xfrm>
        </p:grpSpPr>
        <p:sp>
          <p:nvSpPr>
            <p:cNvPr id="81992" name="Line 10"/>
            <p:cNvSpPr>
              <a:spLocks noChangeShapeType="1"/>
            </p:cNvSpPr>
            <p:nvPr/>
          </p:nvSpPr>
          <p:spPr bwMode="auto">
            <a:xfrm>
              <a:off x="2062" y="1502"/>
              <a:ext cx="1579" cy="463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93" name="Rectangle 12"/>
            <p:cNvSpPr>
              <a:spLocks noChangeArrowheads="1"/>
            </p:cNvSpPr>
            <p:nvPr/>
          </p:nvSpPr>
          <p:spPr bwMode="auto">
            <a:xfrm>
              <a:off x="2518" y="1565"/>
              <a:ext cx="590" cy="2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4" name="Text Box 13"/>
            <p:cNvSpPr txBox="1">
              <a:spLocks noChangeArrowheads="1"/>
            </p:cNvSpPr>
            <p:nvPr/>
          </p:nvSpPr>
          <p:spPr bwMode="auto">
            <a:xfrm>
              <a:off x="2310" y="1624"/>
              <a:ext cx="10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SYNbit=1, Seq=x</a:t>
              </a:r>
            </a:p>
          </p:txBody>
        </p:sp>
        <p:sp>
          <p:nvSpPr>
            <p:cNvPr id="81995" name="Text Box 21"/>
            <p:cNvSpPr txBox="1">
              <a:spLocks noChangeArrowheads="1"/>
            </p:cNvSpPr>
            <p:nvPr/>
          </p:nvSpPr>
          <p:spPr bwMode="auto">
            <a:xfrm>
              <a:off x="810" y="1363"/>
              <a:ext cx="1230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choose init seq num, x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send TCP SYN msg</a:t>
              </a:r>
            </a:p>
          </p:txBody>
        </p:sp>
      </p:grpSp>
      <p:sp>
        <p:nvSpPr>
          <p:cNvPr id="81928" name="Line 22"/>
          <p:cNvSpPr>
            <a:spLocks noChangeShapeType="1"/>
          </p:cNvSpPr>
          <p:nvPr/>
        </p:nvSpPr>
        <p:spPr bwMode="auto">
          <a:xfrm flipH="1">
            <a:off x="5872163" y="2384425"/>
            <a:ext cx="1587" cy="3417888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394332" name="Text Box 92"/>
          <p:cNvSpPr txBox="1">
            <a:spLocks noChangeArrowheads="1"/>
          </p:cNvSpPr>
          <p:nvPr/>
        </p:nvSpPr>
        <p:spPr bwMode="auto">
          <a:xfrm>
            <a:off x="8058150" y="52228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</a:rPr>
              <a:t>ESTAB</a:t>
            </a:r>
          </a:p>
        </p:txBody>
      </p:sp>
      <p:grpSp>
        <p:nvGrpSpPr>
          <p:cNvPr id="394349" name="Group 109"/>
          <p:cNvGrpSpPr>
            <a:grpSpLocks/>
          </p:cNvGrpSpPr>
          <p:nvPr/>
        </p:nvGrpSpPr>
        <p:grpSpPr bwMode="auto">
          <a:xfrm>
            <a:off x="3281363" y="2911475"/>
            <a:ext cx="4519612" cy="1425575"/>
            <a:chOff x="2060" y="1785"/>
            <a:chExt cx="2847" cy="898"/>
          </a:xfrm>
        </p:grpSpPr>
        <p:sp>
          <p:nvSpPr>
            <p:cNvPr id="81988" name="Line 11"/>
            <p:cNvSpPr>
              <a:spLocks noChangeShapeType="1"/>
            </p:cNvSpPr>
            <p:nvPr/>
          </p:nvSpPr>
          <p:spPr bwMode="auto">
            <a:xfrm flipH="1">
              <a:off x="2060" y="2031"/>
              <a:ext cx="1580" cy="65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89" name="Rectangle 14"/>
            <p:cNvSpPr>
              <a:spLocks noChangeArrowheads="1"/>
            </p:cNvSpPr>
            <p:nvPr/>
          </p:nvSpPr>
          <p:spPr bwMode="auto">
            <a:xfrm>
              <a:off x="2381" y="2206"/>
              <a:ext cx="896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0" name="Text Box 83"/>
            <p:cNvSpPr txBox="1">
              <a:spLocks noChangeArrowheads="1"/>
            </p:cNvSpPr>
            <p:nvPr/>
          </p:nvSpPr>
          <p:spPr bwMode="auto">
            <a:xfrm>
              <a:off x="2159" y="2169"/>
              <a:ext cx="153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SYNbit=1, Seq=y</a:t>
              </a:r>
            </a:p>
            <a:p>
              <a:pPr>
                <a:defRPr/>
              </a:pPr>
              <a:r>
                <a:rPr lang="en-US" smtClean="0"/>
                <a:t>ACKbit=1; ACKnum=x+1</a:t>
              </a:r>
            </a:p>
          </p:txBody>
        </p:sp>
        <p:sp>
          <p:nvSpPr>
            <p:cNvPr id="81991" name="Text Box 93"/>
            <p:cNvSpPr txBox="1">
              <a:spLocks noChangeArrowheads="1"/>
            </p:cNvSpPr>
            <p:nvPr/>
          </p:nvSpPr>
          <p:spPr bwMode="auto">
            <a:xfrm>
              <a:off x="3676" y="1785"/>
              <a:ext cx="1231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choose init seq num, y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send TCP SYNACK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msg, acking SYN</a:t>
              </a:r>
            </a:p>
          </p:txBody>
        </p:sp>
      </p:grpSp>
      <p:grpSp>
        <p:nvGrpSpPr>
          <p:cNvPr id="394350" name="Group 110"/>
          <p:cNvGrpSpPr>
            <a:grpSpLocks/>
          </p:cNvGrpSpPr>
          <p:nvPr/>
        </p:nvGrpSpPr>
        <p:grpSpPr bwMode="auto">
          <a:xfrm>
            <a:off x="998538" y="4010025"/>
            <a:ext cx="6630987" cy="1373188"/>
            <a:chOff x="622" y="2477"/>
            <a:chExt cx="4177" cy="865"/>
          </a:xfrm>
        </p:grpSpPr>
        <p:sp>
          <p:nvSpPr>
            <p:cNvPr id="81983" name="Line 84"/>
            <p:cNvSpPr>
              <a:spLocks noChangeShapeType="1"/>
            </p:cNvSpPr>
            <p:nvPr/>
          </p:nvSpPr>
          <p:spPr bwMode="auto">
            <a:xfrm>
              <a:off x="2073" y="2728"/>
              <a:ext cx="1579" cy="463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84" name="Rectangle 89"/>
            <p:cNvSpPr>
              <a:spLocks noChangeArrowheads="1"/>
            </p:cNvSpPr>
            <p:nvPr/>
          </p:nvSpPr>
          <p:spPr bwMode="auto">
            <a:xfrm>
              <a:off x="2486" y="2806"/>
              <a:ext cx="775" cy="2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5" name="Text Box 90"/>
            <p:cNvSpPr txBox="1">
              <a:spLocks noChangeArrowheads="1"/>
            </p:cNvSpPr>
            <p:nvPr/>
          </p:nvSpPr>
          <p:spPr bwMode="auto">
            <a:xfrm>
              <a:off x="2092" y="285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ACKbit=1, ACKnum=y+1</a:t>
              </a:r>
            </a:p>
          </p:txBody>
        </p:sp>
        <p:sp>
          <p:nvSpPr>
            <p:cNvPr id="81986" name="Text Box 94"/>
            <p:cNvSpPr txBox="1">
              <a:spLocks noChangeArrowheads="1"/>
            </p:cNvSpPr>
            <p:nvPr/>
          </p:nvSpPr>
          <p:spPr bwMode="auto">
            <a:xfrm>
              <a:off x="622" y="2477"/>
              <a:ext cx="1422" cy="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received SYNACK(x) 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indicates server is live;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send ACK for SYNACK;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this segment may contain 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client-to-server data</a:t>
              </a:r>
            </a:p>
          </p:txBody>
        </p:sp>
        <p:sp>
          <p:nvSpPr>
            <p:cNvPr id="81987" name="Text Box 95"/>
            <p:cNvSpPr txBox="1">
              <a:spLocks noChangeArrowheads="1"/>
            </p:cNvSpPr>
            <p:nvPr/>
          </p:nvSpPr>
          <p:spPr bwMode="auto">
            <a:xfrm>
              <a:off x="3640" y="3042"/>
              <a:ext cx="1159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received ACK(y) 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indicates client is live</a:t>
              </a:r>
            </a:p>
          </p:txBody>
        </p:sp>
      </p:grpSp>
      <p:grpSp>
        <p:nvGrpSpPr>
          <p:cNvPr id="394345" name="Group 105"/>
          <p:cNvGrpSpPr>
            <a:grpSpLocks/>
          </p:cNvGrpSpPr>
          <p:nvPr/>
        </p:nvGrpSpPr>
        <p:grpSpPr bwMode="auto">
          <a:xfrm>
            <a:off x="300038" y="2279650"/>
            <a:ext cx="1030287" cy="700088"/>
            <a:chOff x="182" y="1387"/>
            <a:chExt cx="649" cy="441"/>
          </a:xfrm>
        </p:grpSpPr>
        <p:sp>
          <p:nvSpPr>
            <p:cNvPr id="81981" name="Text Box 91"/>
            <p:cNvSpPr txBox="1">
              <a:spLocks noChangeArrowheads="1"/>
            </p:cNvSpPr>
            <p:nvPr/>
          </p:nvSpPr>
          <p:spPr bwMode="auto">
            <a:xfrm>
              <a:off x="182" y="1616"/>
              <a:ext cx="64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SYNSENT</a:t>
              </a:r>
            </a:p>
          </p:txBody>
        </p:sp>
        <p:sp>
          <p:nvSpPr>
            <p:cNvPr id="81982" name="Line 103"/>
            <p:cNvSpPr>
              <a:spLocks noChangeShapeType="1"/>
            </p:cNvSpPr>
            <p:nvPr/>
          </p:nvSpPr>
          <p:spPr bwMode="auto">
            <a:xfrm>
              <a:off x="462" y="1387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4351" name="Group 111"/>
          <p:cNvGrpSpPr>
            <a:grpSpLocks/>
          </p:cNvGrpSpPr>
          <p:nvPr/>
        </p:nvGrpSpPr>
        <p:grpSpPr bwMode="auto">
          <a:xfrm>
            <a:off x="301625" y="2940050"/>
            <a:ext cx="771525" cy="1622425"/>
            <a:chOff x="183" y="1803"/>
            <a:chExt cx="486" cy="1022"/>
          </a:xfrm>
        </p:grpSpPr>
        <p:sp>
          <p:nvSpPr>
            <p:cNvPr id="81979" name="Text Box 16"/>
            <p:cNvSpPr txBox="1">
              <a:spLocks noChangeArrowheads="1"/>
            </p:cNvSpPr>
            <p:nvPr/>
          </p:nvSpPr>
          <p:spPr bwMode="auto">
            <a:xfrm>
              <a:off x="183" y="2613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1980" name="Line 104"/>
            <p:cNvSpPr>
              <a:spLocks noChangeShapeType="1"/>
            </p:cNvSpPr>
            <p:nvPr/>
          </p:nvSpPr>
          <p:spPr bwMode="auto">
            <a:xfrm>
              <a:off x="465" y="1803"/>
              <a:ext cx="0" cy="7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4348" name="Group 108"/>
          <p:cNvGrpSpPr>
            <a:grpSpLocks/>
          </p:cNvGrpSpPr>
          <p:nvPr/>
        </p:nvGrpSpPr>
        <p:grpSpPr bwMode="auto">
          <a:xfrm>
            <a:off x="7754938" y="2335213"/>
            <a:ext cx="1119187" cy="1192212"/>
            <a:chOff x="4878" y="1422"/>
            <a:chExt cx="705" cy="751"/>
          </a:xfrm>
        </p:grpSpPr>
        <p:sp>
          <p:nvSpPr>
            <p:cNvPr id="81977" name="Text Box 99"/>
            <p:cNvSpPr txBox="1">
              <a:spLocks noChangeArrowheads="1"/>
            </p:cNvSpPr>
            <p:nvPr/>
          </p:nvSpPr>
          <p:spPr bwMode="auto">
            <a:xfrm>
              <a:off x="4878" y="1961"/>
              <a:ext cx="7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SYN RCVD</a:t>
              </a:r>
            </a:p>
          </p:txBody>
        </p:sp>
        <p:sp>
          <p:nvSpPr>
            <p:cNvPr id="81978" name="Line 106"/>
            <p:cNvSpPr>
              <a:spLocks noChangeShapeType="1"/>
            </p:cNvSpPr>
            <p:nvPr/>
          </p:nvSpPr>
          <p:spPr bwMode="auto">
            <a:xfrm>
              <a:off x="5339" y="1422"/>
              <a:ext cx="0" cy="5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394347" name="Line 107"/>
          <p:cNvSpPr>
            <a:spLocks noChangeShapeType="1"/>
          </p:cNvSpPr>
          <p:nvPr/>
        </p:nvSpPr>
        <p:spPr bwMode="auto">
          <a:xfrm>
            <a:off x="8469313" y="3536950"/>
            <a:ext cx="0" cy="170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99343" name="Group 113"/>
          <p:cNvGrpSpPr>
            <a:grpSpLocks/>
          </p:cNvGrpSpPr>
          <p:nvPr/>
        </p:nvGrpSpPr>
        <p:grpSpPr bwMode="auto">
          <a:xfrm>
            <a:off x="306388" y="1590675"/>
            <a:ext cx="8551862" cy="736600"/>
            <a:chOff x="193" y="1002"/>
            <a:chExt cx="5387" cy="464"/>
          </a:xfrm>
        </p:grpSpPr>
        <p:sp>
          <p:nvSpPr>
            <p:cNvPr id="81937" name="Text Box 114"/>
            <p:cNvSpPr txBox="1">
              <a:spLocks noChangeArrowheads="1"/>
            </p:cNvSpPr>
            <p:nvPr/>
          </p:nvSpPr>
          <p:spPr bwMode="auto">
            <a:xfrm>
              <a:off x="195" y="1002"/>
              <a:ext cx="731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i="1">
                  <a:solidFill>
                    <a:srgbClr val="000099"/>
                  </a:solidFill>
                </a:rPr>
                <a:t>client state</a:t>
              </a:r>
            </a:p>
            <a:p>
              <a:pPr algn="r"/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81938" name="Text Box 115"/>
            <p:cNvSpPr txBox="1">
              <a:spLocks noChangeArrowheads="1"/>
            </p:cNvSpPr>
            <p:nvPr/>
          </p:nvSpPr>
          <p:spPr bwMode="auto">
            <a:xfrm>
              <a:off x="193" y="1243"/>
              <a:ext cx="5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LISTEN</a:t>
              </a:r>
            </a:p>
          </p:txBody>
        </p:sp>
        <p:sp>
          <p:nvSpPr>
            <p:cNvPr id="81939" name="Text Box 116"/>
            <p:cNvSpPr txBox="1">
              <a:spLocks noChangeArrowheads="1"/>
            </p:cNvSpPr>
            <p:nvPr/>
          </p:nvSpPr>
          <p:spPr bwMode="auto">
            <a:xfrm>
              <a:off x="4800" y="1013"/>
              <a:ext cx="78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i="1">
                  <a:solidFill>
                    <a:srgbClr val="000099"/>
                  </a:solidFill>
                </a:rPr>
                <a:t>server state</a:t>
              </a:r>
            </a:p>
            <a:p>
              <a:pPr algn="r"/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81940" name="Text Box 117"/>
            <p:cNvSpPr txBox="1">
              <a:spLocks noChangeArrowheads="1"/>
            </p:cNvSpPr>
            <p:nvPr/>
          </p:nvSpPr>
          <p:spPr bwMode="auto">
            <a:xfrm>
              <a:off x="5038" y="1254"/>
              <a:ext cx="5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LISTEN</a:t>
              </a:r>
            </a:p>
          </p:txBody>
        </p:sp>
        <p:grpSp>
          <p:nvGrpSpPr>
            <p:cNvPr id="99348" name="Group 118"/>
            <p:cNvGrpSpPr>
              <a:grpSpLocks/>
            </p:cNvGrpSpPr>
            <p:nvPr/>
          </p:nvGrpSpPr>
          <p:grpSpPr bwMode="auto">
            <a:xfrm>
              <a:off x="1914" y="1049"/>
              <a:ext cx="405" cy="378"/>
              <a:chOff x="-44" y="1473"/>
              <a:chExt cx="981" cy="1105"/>
            </a:xfrm>
          </p:grpSpPr>
          <p:pic>
            <p:nvPicPr>
              <p:cNvPr id="99382" name="Picture 11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9383" name="Freeform 12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9349" name="Group 121"/>
            <p:cNvGrpSpPr>
              <a:grpSpLocks/>
            </p:cNvGrpSpPr>
            <p:nvPr/>
          </p:nvGrpSpPr>
          <p:grpSpPr bwMode="auto">
            <a:xfrm>
              <a:off x="3572" y="1051"/>
              <a:ext cx="212" cy="323"/>
              <a:chOff x="4140" y="429"/>
              <a:chExt cx="1425" cy="2396"/>
            </a:xfrm>
          </p:grpSpPr>
          <p:sp>
            <p:nvSpPr>
              <p:cNvPr id="99350" name="Freeform 12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44" name="Rectangle 123"/>
              <p:cNvSpPr>
                <a:spLocks noChangeArrowheads="1"/>
              </p:cNvSpPr>
              <p:nvPr/>
            </p:nvSpPr>
            <p:spPr bwMode="auto">
              <a:xfrm>
                <a:off x="4207" y="429"/>
                <a:ext cx="1049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52" name="Freeform 12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353" name="Freeform 12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47" name="Rectangle 126"/>
              <p:cNvSpPr>
                <a:spLocks noChangeArrowheads="1"/>
              </p:cNvSpPr>
              <p:nvPr/>
            </p:nvSpPr>
            <p:spPr bwMode="auto">
              <a:xfrm>
                <a:off x="4214" y="696"/>
                <a:ext cx="592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9355" name="Group 12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1973" name="AutoShape 128"/>
                <p:cNvSpPr>
                  <a:spLocks noChangeArrowheads="1"/>
                </p:cNvSpPr>
                <p:nvPr/>
              </p:nvSpPr>
              <p:spPr bwMode="auto">
                <a:xfrm>
                  <a:off x="617" y="2566"/>
                  <a:ext cx="721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974" name="AutoShape 129"/>
                <p:cNvSpPr>
                  <a:spLocks noChangeArrowheads="1"/>
                </p:cNvSpPr>
                <p:nvPr/>
              </p:nvSpPr>
              <p:spPr bwMode="auto">
                <a:xfrm>
                  <a:off x="634" y="2581"/>
                  <a:ext cx="688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1949" name="Rectangle 130"/>
              <p:cNvSpPr>
                <a:spLocks noChangeArrowheads="1"/>
              </p:cNvSpPr>
              <p:nvPr/>
            </p:nvSpPr>
            <p:spPr bwMode="auto">
              <a:xfrm>
                <a:off x="4221" y="1022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9357" name="Group 13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1971" name="AutoShape 132"/>
                <p:cNvSpPr>
                  <a:spLocks noChangeArrowheads="1"/>
                </p:cNvSpPr>
                <p:nvPr/>
              </p:nvSpPr>
              <p:spPr bwMode="auto">
                <a:xfrm>
                  <a:off x="611" y="2567"/>
                  <a:ext cx="73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972" name="AutoShape 133"/>
                <p:cNvSpPr>
                  <a:spLocks noChangeArrowheads="1"/>
                </p:cNvSpPr>
                <p:nvPr/>
              </p:nvSpPr>
              <p:spPr bwMode="auto">
                <a:xfrm>
                  <a:off x="628" y="2582"/>
                  <a:ext cx="696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1951" name="Rectangle 134"/>
              <p:cNvSpPr>
                <a:spLocks noChangeArrowheads="1"/>
              </p:cNvSpPr>
              <p:nvPr/>
            </p:nvSpPr>
            <p:spPr bwMode="auto">
              <a:xfrm>
                <a:off x="4214" y="1356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2" name="Rectangle 135"/>
              <p:cNvSpPr>
                <a:spLocks noChangeArrowheads="1"/>
              </p:cNvSpPr>
              <p:nvPr/>
            </p:nvSpPr>
            <p:spPr bwMode="auto">
              <a:xfrm>
                <a:off x="4227" y="1653"/>
                <a:ext cx="598" cy="5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9360" name="Group 13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1969" name="AutoShape 137"/>
                <p:cNvSpPr>
                  <a:spLocks noChangeArrowheads="1"/>
                </p:cNvSpPr>
                <p:nvPr/>
              </p:nvSpPr>
              <p:spPr bwMode="auto">
                <a:xfrm>
                  <a:off x="618" y="2571"/>
                  <a:ext cx="720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970" name="AutoShape 138"/>
                <p:cNvSpPr>
                  <a:spLocks noChangeArrowheads="1"/>
                </p:cNvSpPr>
                <p:nvPr/>
              </p:nvSpPr>
              <p:spPr bwMode="auto">
                <a:xfrm>
                  <a:off x="635" y="2585"/>
                  <a:ext cx="687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9361" name="Freeform 13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9362" name="Group 14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1967" name="AutoShape 141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8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968" name="AutoShape 142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5" cy="11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1956" name="Rectangle 14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67" cy="2292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64" name="Freeform 14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365" name="Freeform 14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59" name="Oval 146"/>
              <p:cNvSpPr>
                <a:spLocks noChangeArrowheads="1"/>
              </p:cNvSpPr>
              <p:nvPr/>
            </p:nvSpPr>
            <p:spPr bwMode="auto">
              <a:xfrm>
                <a:off x="5518" y="2610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67" name="Freeform 14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61" name="AutoShape 148"/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196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2" name="AutoShape 149"/>
              <p:cNvSpPr>
                <a:spLocks noChangeArrowheads="1"/>
              </p:cNvSpPr>
              <p:nvPr/>
            </p:nvSpPr>
            <p:spPr bwMode="auto">
              <a:xfrm>
                <a:off x="4207" y="2714"/>
                <a:ext cx="1069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3" name="Oval 150"/>
              <p:cNvSpPr>
                <a:spLocks noChangeArrowheads="1"/>
              </p:cNvSpPr>
              <p:nvPr/>
            </p:nvSpPr>
            <p:spPr bwMode="auto">
              <a:xfrm>
                <a:off x="4308" y="2380"/>
                <a:ext cx="155" cy="14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4" name="Oval 151"/>
              <p:cNvSpPr>
                <a:spLocks noChangeArrowheads="1"/>
              </p:cNvSpPr>
              <p:nvPr/>
            </p:nvSpPr>
            <p:spPr bwMode="auto">
              <a:xfrm>
                <a:off x="4483" y="2387"/>
                <a:ext cx="161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965" name="Oval 152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5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6" name="Rectangle 153"/>
              <p:cNvSpPr>
                <a:spLocks noChangeArrowheads="1"/>
              </p:cNvSpPr>
              <p:nvPr/>
            </p:nvSpPr>
            <p:spPr bwMode="auto">
              <a:xfrm>
                <a:off x="5061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9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9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3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29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AF2BCF6D-A060-4145-9FA5-E1CCA9103BB3}" type="slidenum">
              <a:rPr lang="en-US"/>
              <a:pPr/>
              <a:t>13</a:t>
            </a:fld>
            <a:endParaRPr lang="en-US"/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63" y="166688"/>
            <a:ext cx="5356225" cy="849312"/>
          </a:xfrm>
        </p:spPr>
        <p:txBody>
          <a:bodyPr/>
          <a:lstStyle/>
          <a:p>
            <a:r>
              <a:rPr lang="en-US" sz="3600" smtClean="0"/>
              <a:t>TCP 3-way handshake: FSM</a:t>
            </a:r>
            <a:endParaRPr lang="en-US" smtClean="0"/>
          </a:p>
        </p:txBody>
      </p:sp>
      <p:pic>
        <p:nvPicPr>
          <p:cNvPr id="100356" name="Picture 4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050" y="827088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0357" name="Group 47"/>
          <p:cNvGrpSpPr>
            <a:grpSpLocks/>
          </p:cNvGrpSpPr>
          <p:nvPr/>
        </p:nvGrpSpPr>
        <p:grpSpPr bwMode="auto">
          <a:xfrm>
            <a:off x="3690938" y="1246188"/>
            <a:ext cx="876300" cy="827087"/>
            <a:chOff x="1778" y="1720"/>
            <a:chExt cx="722" cy="642"/>
          </a:xfrm>
        </p:grpSpPr>
        <p:sp>
          <p:nvSpPr>
            <p:cNvPr id="82988" name="Oval 41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9" name="Oval 42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51" name="Text Box 43"/>
          <p:cNvSpPr txBox="1">
            <a:spLocks noChangeArrowheads="1"/>
          </p:cNvSpPr>
          <p:nvPr/>
        </p:nvSpPr>
        <p:spPr bwMode="auto">
          <a:xfrm>
            <a:off x="3686175" y="146685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closed</a:t>
            </a:r>
          </a:p>
        </p:txBody>
      </p:sp>
      <p:sp>
        <p:nvSpPr>
          <p:cNvPr id="82952" name="Text Box 46"/>
          <p:cNvSpPr txBox="1">
            <a:spLocks noChangeArrowheads="1"/>
          </p:cNvSpPr>
          <p:nvPr/>
        </p:nvSpPr>
        <p:spPr bwMode="auto">
          <a:xfrm>
            <a:off x="3597275" y="2498725"/>
            <a:ext cx="341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Symbol" pitchFamily="18" charset="2"/>
              </a:rPr>
              <a:t>L</a:t>
            </a:r>
          </a:p>
        </p:txBody>
      </p:sp>
      <p:grpSp>
        <p:nvGrpSpPr>
          <p:cNvPr id="100360" name="Group 48"/>
          <p:cNvGrpSpPr>
            <a:grpSpLocks/>
          </p:cNvGrpSpPr>
          <p:nvPr/>
        </p:nvGrpSpPr>
        <p:grpSpPr bwMode="auto">
          <a:xfrm>
            <a:off x="3652838" y="3175000"/>
            <a:ext cx="876300" cy="827088"/>
            <a:chOff x="1778" y="1720"/>
            <a:chExt cx="722" cy="642"/>
          </a:xfrm>
        </p:grpSpPr>
        <p:sp>
          <p:nvSpPr>
            <p:cNvPr id="82986" name="Oval 49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7" name="Oval 50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54" name="Text Box 51"/>
          <p:cNvSpPr txBox="1">
            <a:spLocks noChangeArrowheads="1"/>
          </p:cNvSpPr>
          <p:nvPr/>
        </p:nvSpPr>
        <p:spPr bwMode="auto">
          <a:xfrm>
            <a:off x="3711575" y="3395663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</a:rPr>
              <a:t>listen</a:t>
            </a:r>
          </a:p>
        </p:txBody>
      </p:sp>
      <p:grpSp>
        <p:nvGrpSpPr>
          <p:cNvPr id="100362" name="Group 52"/>
          <p:cNvGrpSpPr>
            <a:grpSpLocks/>
          </p:cNvGrpSpPr>
          <p:nvPr/>
        </p:nvGrpSpPr>
        <p:grpSpPr bwMode="auto">
          <a:xfrm>
            <a:off x="1643063" y="4227513"/>
            <a:ext cx="876300" cy="827087"/>
            <a:chOff x="1778" y="1720"/>
            <a:chExt cx="722" cy="642"/>
          </a:xfrm>
        </p:grpSpPr>
        <p:sp>
          <p:nvSpPr>
            <p:cNvPr id="82984" name="Oval 53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5" name="Oval 54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56" name="Text Box 55"/>
          <p:cNvSpPr txBox="1">
            <a:spLocks noChangeArrowheads="1"/>
          </p:cNvSpPr>
          <p:nvPr/>
        </p:nvSpPr>
        <p:spPr bwMode="auto">
          <a:xfrm>
            <a:off x="1733550" y="4425950"/>
            <a:ext cx="6540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Arial" charset="0"/>
              </a:rPr>
              <a:t>SYN</a:t>
            </a:r>
          </a:p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Arial" charset="0"/>
              </a:rPr>
              <a:t>rcvd</a:t>
            </a:r>
          </a:p>
        </p:txBody>
      </p:sp>
      <p:grpSp>
        <p:nvGrpSpPr>
          <p:cNvPr id="100364" name="Group 56"/>
          <p:cNvGrpSpPr>
            <a:grpSpLocks/>
          </p:cNvGrpSpPr>
          <p:nvPr/>
        </p:nvGrpSpPr>
        <p:grpSpPr bwMode="auto">
          <a:xfrm>
            <a:off x="5119688" y="4189413"/>
            <a:ext cx="876300" cy="827087"/>
            <a:chOff x="1778" y="1720"/>
            <a:chExt cx="722" cy="642"/>
          </a:xfrm>
        </p:grpSpPr>
        <p:sp>
          <p:nvSpPr>
            <p:cNvPr id="82982" name="Oval 57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3" name="Oval 58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58" name="Text Box 59"/>
          <p:cNvSpPr txBox="1">
            <a:spLocks noChangeArrowheads="1"/>
          </p:cNvSpPr>
          <p:nvPr/>
        </p:nvSpPr>
        <p:spPr bwMode="auto">
          <a:xfrm>
            <a:off x="5210175" y="4387850"/>
            <a:ext cx="6540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Arial" charset="0"/>
              </a:rPr>
              <a:t>SYN</a:t>
            </a:r>
          </a:p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Arial" charset="0"/>
              </a:rPr>
              <a:t>sent</a:t>
            </a:r>
          </a:p>
        </p:txBody>
      </p:sp>
      <p:grpSp>
        <p:nvGrpSpPr>
          <p:cNvPr id="100366" name="Group 60"/>
          <p:cNvGrpSpPr>
            <a:grpSpLocks/>
          </p:cNvGrpSpPr>
          <p:nvPr/>
        </p:nvGrpSpPr>
        <p:grpSpPr bwMode="auto">
          <a:xfrm>
            <a:off x="3686175" y="5060950"/>
            <a:ext cx="876300" cy="827088"/>
            <a:chOff x="1778" y="1720"/>
            <a:chExt cx="722" cy="642"/>
          </a:xfrm>
        </p:grpSpPr>
        <p:sp>
          <p:nvSpPr>
            <p:cNvPr id="82980" name="Oval 61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1" name="Oval 62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60" name="Text Box 63"/>
          <p:cNvSpPr txBox="1">
            <a:spLocks noChangeArrowheads="1"/>
          </p:cNvSpPr>
          <p:nvPr/>
        </p:nvSpPr>
        <p:spPr bwMode="auto">
          <a:xfrm>
            <a:off x="3648075" y="5348288"/>
            <a:ext cx="9334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Arial" charset="0"/>
              </a:rPr>
              <a:t>ESTAB</a:t>
            </a:r>
          </a:p>
        </p:txBody>
      </p:sp>
      <p:sp>
        <p:nvSpPr>
          <p:cNvPr id="82961" name="Text Box 66"/>
          <p:cNvSpPr txBox="1">
            <a:spLocks noChangeArrowheads="1"/>
          </p:cNvSpPr>
          <p:nvPr/>
        </p:nvSpPr>
        <p:spPr bwMode="auto">
          <a:xfrm>
            <a:off x="5526088" y="2687638"/>
            <a:ext cx="28940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200" b="1" dirty="0" smtClean="0">
                <a:latin typeface="Courier New" charset="0"/>
              </a:rPr>
              <a:t>Socket </a:t>
            </a:r>
            <a:r>
              <a:rPr lang="en-US" sz="1200" b="1" dirty="0" err="1" smtClean="0">
                <a:latin typeface="Courier New" charset="0"/>
              </a:rPr>
              <a:t>clientSocket</a:t>
            </a:r>
            <a:r>
              <a:rPr lang="en-US" sz="1200" b="1" dirty="0" smtClean="0">
                <a:latin typeface="Courier New" charset="0"/>
              </a:rPr>
              <a:t> =   </a:t>
            </a:r>
          </a:p>
          <a:p>
            <a:pPr algn="l">
              <a:defRPr/>
            </a:pPr>
            <a:r>
              <a:rPr lang="en-US" sz="1200" b="1" dirty="0" smtClean="0">
                <a:latin typeface="Courier New" charset="0"/>
              </a:rPr>
              <a:t>  new Socket("</a:t>
            </a:r>
            <a:r>
              <a:rPr lang="en-US" sz="1200" b="1" dirty="0" err="1" smtClean="0">
                <a:latin typeface="Courier New" charset="0"/>
              </a:rPr>
              <a:t>hostname","port</a:t>
            </a:r>
            <a:r>
              <a:rPr lang="en-US" sz="1200" b="1" dirty="0" smtClean="0">
                <a:latin typeface="Courier New" charset="0"/>
              </a:rPr>
              <a:t> number");</a:t>
            </a:r>
          </a:p>
        </p:txBody>
      </p:sp>
      <p:sp>
        <p:nvSpPr>
          <p:cNvPr id="82962" name="Line 67"/>
          <p:cNvSpPr>
            <a:spLocks noChangeShapeType="1"/>
          </p:cNvSpPr>
          <p:nvPr/>
        </p:nvSpPr>
        <p:spPr bwMode="auto">
          <a:xfrm>
            <a:off x="5656263" y="3317875"/>
            <a:ext cx="2528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82963" name="Text Box 68"/>
          <p:cNvSpPr txBox="1">
            <a:spLocks noChangeArrowheads="1"/>
          </p:cNvSpPr>
          <p:nvPr/>
        </p:nvSpPr>
        <p:spPr bwMode="auto">
          <a:xfrm>
            <a:off x="5621338" y="3351213"/>
            <a:ext cx="1262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SYN(seq=x)</a:t>
            </a:r>
          </a:p>
        </p:txBody>
      </p:sp>
      <p:sp>
        <p:nvSpPr>
          <p:cNvPr id="100371" name="Freeform 69"/>
          <p:cNvSpPr>
            <a:spLocks/>
          </p:cNvSpPr>
          <p:nvPr/>
        </p:nvSpPr>
        <p:spPr bwMode="auto">
          <a:xfrm>
            <a:off x="4583113" y="1727200"/>
            <a:ext cx="914400" cy="2384425"/>
          </a:xfrm>
          <a:custGeom>
            <a:avLst/>
            <a:gdLst>
              <a:gd name="T0" fmla="*/ 0 w 576"/>
              <a:gd name="T1" fmla="*/ 0 h 1138"/>
              <a:gd name="T2" fmla="*/ 2147483647 w 576"/>
              <a:gd name="T3" fmla="*/ 0 h 1138"/>
              <a:gd name="T4" fmla="*/ 2147483647 w 576"/>
              <a:gd name="T5" fmla="*/ 2147483647 h 11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1138">
                <a:moveTo>
                  <a:pt x="0" y="0"/>
                </a:moveTo>
                <a:lnTo>
                  <a:pt x="576" y="0"/>
                </a:lnTo>
                <a:lnTo>
                  <a:pt x="576" y="113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965" name="Line 70"/>
          <p:cNvSpPr>
            <a:spLocks noChangeShapeType="1"/>
          </p:cNvSpPr>
          <p:nvPr/>
        </p:nvSpPr>
        <p:spPr bwMode="auto">
          <a:xfrm>
            <a:off x="4075113" y="2133600"/>
            <a:ext cx="0" cy="10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82966" name="Text Box 71"/>
          <p:cNvSpPr txBox="1">
            <a:spLocks noChangeArrowheads="1"/>
          </p:cNvSpPr>
          <p:nvPr/>
        </p:nvSpPr>
        <p:spPr bwMode="auto">
          <a:xfrm>
            <a:off x="1524000" y="2074863"/>
            <a:ext cx="257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200" b="1" dirty="0" smtClean="0">
                <a:latin typeface="Courier New" charset="0"/>
              </a:rPr>
              <a:t>Socket </a:t>
            </a:r>
            <a:r>
              <a:rPr lang="en-US" sz="1200" b="1" dirty="0" err="1" smtClean="0">
                <a:latin typeface="Courier New" charset="0"/>
              </a:rPr>
              <a:t>serverSocket</a:t>
            </a:r>
            <a:r>
              <a:rPr lang="en-US" sz="1200" b="1" dirty="0" smtClean="0">
                <a:latin typeface="Courier New" charset="0"/>
              </a:rPr>
              <a:t> = </a:t>
            </a:r>
            <a:r>
              <a:rPr lang="en-US" sz="1200" b="1" dirty="0" err="1" smtClean="0">
                <a:latin typeface="Courier New" charset="0"/>
              </a:rPr>
              <a:t>welcomeSocket.accept</a:t>
            </a:r>
            <a:r>
              <a:rPr lang="en-US" sz="1200" b="1" dirty="0" smtClean="0">
                <a:latin typeface="Courier New" charset="0"/>
              </a:rPr>
              <a:t>();</a:t>
            </a:r>
          </a:p>
        </p:txBody>
      </p:sp>
      <p:sp>
        <p:nvSpPr>
          <p:cNvPr id="82967" name="Line 72"/>
          <p:cNvSpPr>
            <a:spLocks noChangeShapeType="1"/>
          </p:cNvSpPr>
          <p:nvPr/>
        </p:nvSpPr>
        <p:spPr bwMode="auto">
          <a:xfrm>
            <a:off x="1882775" y="2522538"/>
            <a:ext cx="196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00375" name="Freeform 73"/>
          <p:cNvSpPr>
            <a:spLocks/>
          </p:cNvSpPr>
          <p:nvPr/>
        </p:nvSpPr>
        <p:spPr bwMode="auto">
          <a:xfrm>
            <a:off x="2051050" y="3836988"/>
            <a:ext cx="1579563" cy="373062"/>
          </a:xfrm>
          <a:custGeom>
            <a:avLst/>
            <a:gdLst>
              <a:gd name="T0" fmla="*/ 2147483647 w 1123"/>
              <a:gd name="T1" fmla="*/ 0 h 235"/>
              <a:gd name="T2" fmla="*/ 0 w 1123"/>
              <a:gd name="T3" fmla="*/ 0 h 235"/>
              <a:gd name="T4" fmla="*/ 0 w 1123"/>
              <a:gd name="T5" fmla="*/ 2147483647 h 2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3" h="235">
                <a:moveTo>
                  <a:pt x="1123" y="0"/>
                </a:moveTo>
                <a:lnTo>
                  <a:pt x="0" y="0"/>
                </a:lnTo>
                <a:lnTo>
                  <a:pt x="0" y="2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969" name="Text Box 74"/>
          <p:cNvSpPr txBox="1">
            <a:spLocks noChangeArrowheads="1"/>
          </p:cNvSpPr>
          <p:nvPr/>
        </p:nvSpPr>
        <p:spPr bwMode="auto">
          <a:xfrm>
            <a:off x="1785938" y="28384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SYN(x)</a:t>
            </a:r>
          </a:p>
        </p:txBody>
      </p:sp>
      <p:sp>
        <p:nvSpPr>
          <p:cNvPr id="82970" name="Line 75"/>
          <p:cNvSpPr>
            <a:spLocks noChangeShapeType="1"/>
          </p:cNvSpPr>
          <p:nvPr/>
        </p:nvSpPr>
        <p:spPr bwMode="auto">
          <a:xfrm>
            <a:off x="1246188" y="3136900"/>
            <a:ext cx="196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82971" name="Text Box 76"/>
          <p:cNvSpPr txBox="1">
            <a:spLocks noChangeArrowheads="1"/>
          </p:cNvSpPr>
          <p:nvPr/>
        </p:nvSpPr>
        <p:spPr bwMode="auto">
          <a:xfrm>
            <a:off x="930275" y="2989263"/>
            <a:ext cx="26066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endParaRPr lang="en-US" sz="1400"/>
          </a:p>
          <a:p>
            <a:pPr>
              <a:lnSpc>
                <a:spcPct val="90000"/>
              </a:lnSpc>
            </a:pPr>
            <a:r>
              <a:rPr lang="en-US" sz="1400"/>
              <a:t>SYNACK(seq=y,ACKnum=x+1)</a:t>
            </a:r>
          </a:p>
          <a:p>
            <a:pPr>
              <a:lnSpc>
                <a:spcPct val="90000"/>
              </a:lnSpc>
            </a:pPr>
            <a:r>
              <a:rPr lang="en-US" sz="1400"/>
              <a:t>create new socket for </a:t>
            </a:r>
          </a:p>
          <a:p>
            <a:pPr>
              <a:lnSpc>
                <a:spcPct val="90000"/>
              </a:lnSpc>
            </a:pPr>
            <a:r>
              <a:rPr lang="en-US" sz="1400"/>
              <a:t>communication back to client</a:t>
            </a:r>
          </a:p>
        </p:txBody>
      </p:sp>
      <p:sp>
        <p:nvSpPr>
          <p:cNvPr id="100379" name="Freeform 77"/>
          <p:cNvSpPr>
            <a:spLocks/>
          </p:cNvSpPr>
          <p:nvPr/>
        </p:nvSpPr>
        <p:spPr bwMode="auto">
          <a:xfrm flipV="1">
            <a:off x="2046288" y="5076825"/>
            <a:ext cx="1579562" cy="373063"/>
          </a:xfrm>
          <a:custGeom>
            <a:avLst/>
            <a:gdLst>
              <a:gd name="T0" fmla="*/ 2147483647 w 1123"/>
              <a:gd name="T1" fmla="*/ 0 h 235"/>
              <a:gd name="T2" fmla="*/ 0 w 1123"/>
              <a:gd name="T3" fmla="*/ 0 h 235"/>
              <a:gd name="T4" fmla="*/ 0 w 1123"/>
              <a:gd name="T5" fmla="*/ 2147483647 h 2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3" h="235">
                <a:moveTo>
                  <a:pt x="1123" y="0"/>
                </a:moveTo>
                <a:lnTo>
                  <a:pt x="0" y="0"/>
                </a:lnTo>
                <a:lnTo>
                  <a:pt x="0" y="2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380" name="Freeform 78"/>
          <p:cNvSpPr>
            <a:spLocks/>
          </p:cNvSpPr>
          <p:nvPr/>
        </p:nvSpPr>
        <p:spPr bwMode="auto">
          <a:xfrm flipH="1" flipV="1">
            <a:off x="4613275" y="5094288"/>
            <a:ext cx="947738" cy="373062"/>
          </a:xfrm>
          <a:custGeom>
            <a:avLst/>
            <a:gdLst>
              <a:gd name="T0" fmla="*/ 2147483647 w 1123"/>
              <a:gd name="T1" fmla="*/ 0 h 235"/>
              <a:gd name="T2" fmla="*/ 0 w 1123"/>
              <a:gd name="T3" fmla="*/ 0 h 235"/>
              <a:gd name="T4" fmla="*/ 0 w 1123"/>
              <a:gd name="T5" fmla="*/ 2147483647 h 2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3" h="235">
                <a:moveTo>
                  <a:pt x="1123" y="0"/>
                </a:moveTo>
                <a:lnTo>
                  <a:pt x="0" y="0"/>
                </a:lnTo>
                <a:lnTo>
                  <a:pt x="0" y="2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974" name="Text Box 79"/>
          <p:cNvSpPr txBox="1">
            <a:spLocks noChangeArrowheads="1"/>
          </p:cNvSpPr>
          <p:nvPr/>
        </p:nvSpPr>
        <p:spPr bwMode="auto">
          <a:xfrm>
            <a:off x="5608638" y="4970463"/>
            <a:ext cx="2606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endParaRPr lang="en-US" sz="1400"/>
          </a:p>
          <a:p>
            <a:pPr>
              <a:lnSpc>
                <a:spcPct val="90000"/>
              </a:lnSpc>
            </a:pPr>
            <a:r>
              <a:rPr lang="en-US" sz="1400"/>
              <a:t>SYNACK(seq=y,ACKnum=x+1)</a:t>
            </a:r>
          </a:p>
          <a:p>
            <a:pPr>
              <a:lnSpc>
                <a:spcPct val="90000"/>
              </a:lnSpc>
            </a:pPr>
            <a:endParaRPr lang="en-US" sz="1400"/>
          </a:p>
        </p:txBody>
      </p:sp>
      <p:sp>
        <p:nvSpPr>
          <p:cNvPr id="82975" name="Line 80"/>
          <p:cNvSpPr>
            <a:spLocks noChangeShapeType="1"/>
          </p:cNvSpPr>
          <p:nvPr/>
        </p:nvSpPr>
        <p:spPr bwMode="auto">
          <a:xfrm>
            <a:off x="5718175" y="5435600"/>
            <a:ext cx="2528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82976" name="Text Box 81"/>
          <p:cNvSpPr txBox="1">
            <a:spLocks noChangeArrowheads="1"/>
          </p:cNvSpPr>
          <p:nvPr/>
        </p:nvSpPr>
        <p:spPr bwMode="auto">
          <a:xfrm>
            <a:off x="6018213" y="5248275"/>
            <a:ext cx="17446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endParaRPr lang="en-US" sz="1400"/>
          </a:p>
          <a:p>
            <a:pPr>
              <a:lnSpc>
                <a:spcPct val="90000"/>
              </a:lnSpc>
            </a:pPr>
            <a:r>
              <a:rPr lang="en-US" sz="1400"/>
              <a:t>ACK(ACKnum=y+1)</a:t>
            </a:r>
          </a:p>
          <a:p>
            <a:pPr>
              <a:lnSpc>
                <a:spcPct val="90000"/>
              </a:lnSpc>
            </a:pPr>
            <a:endParaRPr lang="en-US" sz="1400"/>
          </a:p>
        </p:txBody>
      </p:sp>
      <p:sp>
        <p:nvSpPr>
          <p:cNvPr id="82977" name="Line 82"/>
          <p:cNvSpPr>
            <a:spLocks noChangeShapeType="1"/>
          </p:cNvSpPr>
          <p:nvPr/>
        </p:nvSpPr>
        <p:spPr bwMode="auto">
          <a:xfrm>
            <a:off x="849313" y="5822950"/>
            <a:ext cx="196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82978" name="Text Box 83"/>
          <p:cNvSpPr txBox="1">
            <a:spLocks noChangeArrowheads="1"/>
          </p:cNvSpPr>
          <p:nvPr/>
        </p:nvSpPr>
        <p:spPr bwMode="auto">
          <a:xfrm>
            <a:off x="909638" y="5356225"/>
            <a:ext cx="17446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endParaRPr lang="en-US" sz="1400"/>
          </a:p>
          <a:p>
            <a:pPr>
              <a:lnSpc>
                <a:spcPct val="90000"/>
              </a:lnSpc>
            </a:pPr>
            <a:r>
              <a:rPr lang="en-US" sz="1400"/>
              <a:t>ACK(ACKnum=y+1)</a:t>
            </a:r>
          </a:p>
          <a:p>
            <a:pPr>
              <a:lnSpc>
                <a:spcPct val="90000"/>
              </a:lnSpc>
            </a:pPr>
            <a:endParaRPr lang="en-US" sz="1400"/>
          </a:p>
        </p:txBody>
      </p:sp>
      <p:sp>
        <p:nvSpPr>
          <p:cNvPr id="82979" name="Text Box 84"/>
          <p:cNvSpPr txBox="1">
            <a:spLocks noChangeArrowheads="1"/>
          </p:cNvSpPr>
          <p:nvPr/>
        </p:nvSpPr>
        <p:spPr bwMode="auto">
          <a:xfrm>
            <a:off x="1560513" y="5788025"/>
            <a:ext cx="34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Symbol" pitchFamily="18" charset="2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39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41C73668-4342-4509-B584-27C2925142AC}" type="slidenum">
              <a:rPr lang="en-US"/>
              <a:pPr/>
              <a:t>14</a:t>
            </a:fld>
            <a:endParaRPr lang="en-US"/>
          </a:p>
        </p:txBody>
      </p:sp>
      <p:pic>
        <p:nvPicPr>
          <p:cNvPr id="101379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725" y="838200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3" name="Rectangle 45"/>
          <p:cNvSpPr>
            <a:spLocks noGrp="1" noChangeArrowheads="1"/>
          </p:cNvSpPr>
          <p:nvPr>
            <p:ph type="title"/>
          </p:nvPr>
        </p:nvSpPr>
        <p:spPr>
          <a:xfrm>
            <a:off x="433388" y="241300"/>
            <a:ext cx="7772400" cy="7270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closing a connection</a:t>
            </a:r>
          </a:p>
        </p:txBody>
      </p:sp>
      <p:sp>
        <p:nvSpPr>
          <p:cNvPr id="83974" name="Rectangle 47"/>
          <p:cNvSpPr>
            <a:spLocks noGrp="1" noChangeArrowheads="1"/>
          </p:cNvSpPr>
          <p:nvPr>
            <p:ph type="body" sz="half" idx="2"/>
          </p:nvPr>
        </p:nvSpPr>
        <p:spPr>
          <a:xfrm>
            <a:off x="736600" y="1328738"/>
            <a:ext cx="7683500" cy="4648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client, server each close their side of connection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send TCP segment with FIN bit = 1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respond to received FIN with ACK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on receiving FIN, ACK can be combined with own FIN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simultaneous FIN exchanges can be handled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49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826D5771-4558-4632-A1EC-C8D432F148B6}" type="slidenum">
              <a:rPr lang="en-US"/>
              <a:pPr/>
              <a:t>15</a:t>
            </a:fld>
            <a:endParaRPr lang="en-US"/>
          </a:p>
        </p:txBody>
      </p:sp>
      <p:pic>
        <p:nvPicPr>
          <p:cNvPr id="102403" name="Picture 6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725" y="838200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7" name="Line 4"/>
          <p:cNvSpPr>
            <a:spLocks noChangeShapeType="1"/>
          </p:cNvSpPr>
          <p:nvPr/>
        </p:nvSpPr>
        <p:spPr bwMode="auto">
          <a:xfrm flipH="1">
            <a:off x="3471863" y="2081213"/>
            <a:ext cx="1587" cy="3948112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84998" name="Line 10"/>
          <p:cNvSpPr>
            <a:spLocks noChangeShapeType="1"/>
          </p:cNvSpPr>
          <p:nvPr/>
        </p:nvSpPr>
        <p:spPr bwMode="auto">
          <a:xfrm flipH="1">
            <a:off x="6061075" y="2151063"/>
            <a:ext cx="1588" cy="3417887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396362" name="Group 74"/>
          <p:cNvGrpSpPr>
            <a:grpSpLocks/>
          </p:cNvGrpSpPr>
          <p:nvPr/>
        </p:nvGrpSpPr>
        <p:grpSpPr bwMode="auto">
          <a:xfrm>
            <a:off x="544513" y="2762250"/>
            <a:ext cx="1335087" cy="854075"/>
            <a:chOff x="343" y="1740"/>
            <a:chExt cx="841" cy="538"/>
          </a:xfrm>
        </p:grpSpPr>
        <p:sp>
          <p:nvSpPr>
            <p:cNvPr id="85085" name="Text Box 34"/>
            <p:cNvSpPr txBox="1">
              <a:spLocks noChangeArrowheads="1"/>
            </p:cNvSpPr>
            <p:nvPr/>
          </p:nvSpPr>
          <p:spPr bwMode="auto">
            <a:xfrm>
              <a:off x="343" y="2066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FIN_WAIT_2</a:t>
              </a:r>
            </a:p>
          </p:txBody>
        </p:sp>
        <p:sp>
          <p:nvSpPr>
            <p:cNvPr id="85086" name="Line 35"/>
            <p:cNvSpPr>
              <a:spLocks noChangeShapeType="1"/>
            </p:cNvSpPr>
            <p:nvPr/>
          </p:nvSpPr>
          <p:spPr bwMode="auto">
            <a:xfrm>
              <a:off x="634" y="1740"/>
              <a:ext cx="0" cy="3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1" name="Group 73"/>
          <p:cNvGrpSpPr>
            <a:grpSpLocks/>
          </p:cNvGrpSpPr>
          <p:nvPr/>
        </p:nvGrpSpPr>
        <p:grpSpPr bwMode="auto">
          <a:xfrm>
            <a:off x="7175500" y="2101850"/>
            <a:ext cx="1390650" cy="960438"/>
            <a:chOff x="4520" y="1324"/>
            <a:chExt cx="876" cy="605"/>
          </a:xfrm>
        </p:grpSpPr>
        <p:sp>
          <p:nvSpPr>
            <p:cNvPr id="85083" name="Text Box 37"/>
            <p:cNvSpPr txBox="1">
              <a:spLocks noChangeArrowheads="1"/>
            </p:cNvSpPr>
            <p:nvPr/>
          </p:nvSpPr>
          <p:spPr bwMode="auto">
            <a:xfrm>
              <a:off x="4520" y="1717"/>
              <a:ext cx="8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CLOSE_WAIT</a:t>
              </a:r>
            </a:p>
          </p:txBody>
        </p:sp>
        <p:sp>
          <p:nvSpPr>
            <p:cNvPr id="85084" name="Line 38"/>
            <p:cNvSpPr>
              <a:spLocks noChangeShapeType="1"/>
            </p:cNvSpPr>
            <p:nvPr/>
          </p:nvSpPr>
          <p:spPr bwMode="auto">
            <a:xfrm>
              <a:off x="5171" y="1324"/>
              <a:ext cx="0" cy="4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3" name="Group 75"/>
          <p:cNvGrpSpPr>
            <a:grpSpLocks/>
          </p:cNvGrpSpPr>
          <p:nvPr/>
        </p:nvGrpSpPr>
        <p:grpSpPr bwMode="auto">
          <a:xfrm>
            <a:off x="3513138" y="3870325"/>
            <a:ext cx="2495550" cy="579438"/>
            <a:chOff x="2213" y="2438"/>
            <a:chExt cx="1572" cy="365"/>
          </a:xfrm>
        </p:grpSpPr>
        <p:sp>
          <p:nvSpPr>
            <p:cNvPr id="85080" name="Line 41"/>
            <p:cNvSpPr>
              <a:spLocks noChangeShapeType="1"/>
            </p:cNvSpPr>
            <p:nvPr/>
          </p:nvSpPr>
          <p:spPr bwMode="auto">
            <a:xfrm flipH="1">
              <a:off x="2213" y="2483"/>
              <a:ext cx="1572" cy="32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81" name="Rectangle 42"/>
            <p:cNvSpPr>
              <a:spLocks noChangeArrowheads="1"/>
            </p:cNvSpPr>
            <p:nvPr/>
          </p:nvSpPr>
          <p:spPr bwMode="auto">
            <a:xfrm>
              <a:off x="2669" y="2438"/>
              <a:ext cx="590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2" name="Text Box 43"/>
            <p:cNvSpPr txBox="1">
              <a:spLocks noChangeArrowheads="1"/>
            </p:cNvSpPr>
            <p:nvPr/>
          </p:nvSpPr>
          <p:spPr bwMode="auto">
            <a:xfrm>
              <a:off x="2455" y="2562"/>
              <a:ext cx="10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FINbit=1, seq=y</a:t>
              </a:r>
            </a:p>
          </p:txBody>
        </p:sp>
      </p:grpSp>
      <p:grpSp>
        <p:nvGrpSpPr>
          <p:cNvPr id="396368" name="Group 80"/>
          <p:cNvGrpSpPr>
            <a:grpSpLocks/>
          </p:cNvGrpSpPr>
          <p:nvPr/>
        </p:nvGrpSpPr>
        <p:grpSpPr bwMode="auto">
          <a:xfrm>
            <a:off x="3543300" y="4578350"/>
            <a:ext cx="2508250" cy="582613"/>
            <a:chOff x="2232" y="2884"/>
            <a:chExt cx="1580" cy="367"/>
          </a:xfrm>
        </p:grpSpPr>
        <p:sp>
          <p:nvSpPr>
            <p:cNvPr id="85077" name="Line 44"/>
            <p:cNvSpPr>
              <a:spLocks noChangeShapeType="1"/>
            </p:cNvSpPr>
            <p:nvPr/>
          </p:nvSpPr>
          <p:spPr bwMode="auto">
            <a:xfrm>
              <a:off x="2232" y="2884"/>
              <a:ext cx="1580" cy="36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78" name="Rectangle 46"/>
            <p:cNvSpPr>
              <a:spLocks noChangeArrowheads="1"/>
            </p:cNvSpPr>
            <p:nvPr/>
          </p:nvSpPr>
          <p:spPr bwMode="auto">
            <a:xfrm>
              <a:off x="2553" y="2995"/>
              <a:ext cx="896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9" name="Text Box 47"/>
            <p:cNvSpPr txBox="1">
              <a:spLocks noChangeArrowheads="1"/>
            </p:cNvSpPr>
            <p:nvPr/>
          </p:nvSpPr>
          <p:spPr bwMode="auto">
            <a:xfrm>
              <a:off x="2246" y="2958"/>
              <a:ext cx="15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ACKbit=1; ACKnum=y+1</a:t>
              </a:r>
            </a:p>
          </p:txBody>
        </p:sp>
      </p:grpSp>
      <p:grpSp>
        <p:nvGrpSpPr>
          <p:cNvPr id="396360" name="Group 72"/>
          <p:cNvGrpSpPr>
            <a:grpSpLocks/>
          </p:cNvGrpSpPr>
          <p:nvPr/>
        </p:nvGrpSpPr>
        <p:grpSpPr bwMode="auto">
          <a:xfrm>
            <a:off x="2090738" y="2901950"/>
            <a:ext cx="4930775" cy="854075"/>
            <a:chOff x="1317" y="1828"/>
            <a:chExt cx="3106" cy="538"/>
          </a:xfrm>
        </p:grpSpPr>
        <p:sp>
          <p:nvSpPr>
            <p:cNvPr id="85072" name="Line 13"/>
            <p:cNvSpPr>
              <a:spLocks noChangeShapeType="1"/>
            </p:cNvSpPr>
            <p:nvPr/>
          </p:nvSpPr>
          <p:spPr bwMode="auto">
            <a:xfrm flipH="1">
              <a:off x="2186" y="1828"/>
              <a:ext cx="1580" cy="36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73" name="Rectangle 14"/>
            <p:cNvSpPr>
              <a:spLocks noChangeArrowheads="1"/>
            </p:cNvSpPr>
            <p:nvPr/>
          </p:nvSpPr>
          <p:spPr bwMode="auto">
            <a:xfrm>
              <a:off x="2507" y="1912"/>
              <a:ext cx="896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4" name="Text Box 15"/>
            <p:cNvSpPr txBox="1">
              <a:spLocks noChangeArrowheads="1"/>
            </p:cNvSpPr>
            <p:nvPr/>
          </p:nvSpPr>
          <p:spPr bwMode="auto">
            <a:xfrm>
              <a:off x="2200" y="1875"/>
              <a:ext cx="15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ACKbit=1; ACKnum=x+1</a:t>
              </a:r>
            </a:p>
          </p:txBody>
        </p:sp>
        <p:sp>
          <p:nvSpPr>
            <p:cNvPr id="85075" name="Text Box 21"/>
            <p:cNvSpPr txBox="1">
              <a:spLocks noChangeArrowheads="1"/>
            </p:cNvSpPr>
            <p:nvPr/>
          </p:nvSpPr>
          <p:spPr bwMode="auto">
            <a:xfrm>
              <a:off x="1317" y="2066"/>
              <a:ext cx="867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 wait for server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close</a:t>
              </a:r>
            </a:p>
          </p:txBody>
        </p:sp>
        <p:sp>
          <p:nvSpPr>
            <p:cNvPr id="85076" name="Text Box 49"/>
            <p:cNvSpPr txBox="1">
              <a:spLocks noChangeArrowheads="1"/>
            </p:cNvSpPr>
            <p:nvPr/>
          </p:nvSpPr>
          <p:spPr bwMode="auto">
            <a:xfrm>
              <a:off x="3822" y="1979"/>
              <a:ext cx="601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can still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send data</a:t>
              </a:r>
            </a:p>
          </p:txBody>
        </p:sp>
      </p:grpSp>
      <p:grpSp>
        <p:nvGrpSpPr>
          <p:cNvPr id="396366" name="Group 78"/>
          <p:cNvGrpSpPr>
            <a:grpSpLocks/>
          </p:cNvGrpSpPr>
          <p:nvPr/>
        </p:nvGrpSpPr>
        <p:grpSpPr bwMode="auto">
          <a:xfrm>
            <a:off x="6059488" y="3032125"/>
            <a:ext cx="2501900" cy="1735138"/>
            <a:chOff x="3817" y="1910"/>
            <a:chExt cx="1576" cy="1093"/>
          </a:xfrm>
        </p:grpSpPr>
        <p:sp>
          <p:nvSpPr>
            <p:cNvPr id="85068" name="Text Box 50"/>
            <p:cNvSpPr txBox="1">
              <a:spLocks noChangeArrowheads="1"/>
            </p:cNvSpPr>
            <p:nvPr/>
          </p:nvSpPr>
          <p:spPr bwMode="auto">
            <a:xfrm>
              <a:off x="3817" y="2703"/>
              <a:ext cx="792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can no longer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send data</a:t>
              </a:r>
            </a:p>
          </p:txBody>
        </p:sp>
        <p:grpSp>
          <p:nvGrpSpPr>
            <p:cNvPr id="102476" name="Group 76"/>
            <p:cNvGrpSpPr>
              <a:grpSpLocks/>
            </p:cNvGrpSpPr>
            <p:nvPr/>
          </p:nvGrpSpPr>
          <p:grpSpPr bwMode="auto">
            <a:xfrm>
              <a:off x="4691" y="1910"/>
              <a:ext cx="702" cy="723"/>
              <a:chOff x="4691" y="1910"/>
              <a:chExt cx="702" cy="723"/>
            </a:xfrm>
          </p:grpSpPr>
          <p:sp>
            <p:nvSpPr>
              <p:cNvPr id="85070" name="Line 39"/>
              <p:cNvSpPr>
                <a:spLocks noChangeShapeType="1"/>
              </p:cNvSpPr>
              <p:nvPr/>
            </p:nvSpPr>
            <p:spPr bwMode="auto">
              <a:xfrm>
                <a:off x="5167" y="1910"/>
                <a:ext cx="0" cy="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71" name="Text Box 55"/>
              <p:cNvSpPr txBox="1">
                <a:spLocks noChangeArrowheads="1"/>
              </p:cNvSpPr>
              <p:nvPr/>
            </p:nvSpPr>
            <p:spPr bwMode="auto">
              <a:xfrm>
                <a:off x="4691" y="2421"/>
                <a:ext cx="70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/>
                  <a:t>LAST_ACK</a:t>
                </a:r>
              </a:p>
            </p:txBody>
          </p:sp>
        </p:grpSp>
      </p:grpSp>
      <p:grpSp>
        <p:nvGrpSpPr>
          <p:cNvPr id="396370" name="Group 82"/>
          <p:cNvGrpSpPr>
            <a:grpSpLocks/>
          </p:cNvGrpSpPr>
          <p:nvPr/>
        </p:nvGrpSpPr>
        <p:grpSpPr bwMode="auto">
          <a:xfrm>
            <a:off x="7642225" y="4213225"/>
            <a:ext cx="917575" cy="1223963"/>
            <a:chOff x="4814" y="2654"/>
            <a:chExt cx="578" cy="771"/>
          </a:xfrm>
        </p:grpSpPr>
        <p:sp>
          <p:nvSpPr>
            <p:cNvPr id="85066" name="Text Box 11"/>
            <p:cNvSpPr txBox="1">
              <a:spLocks noChangeArrowheads="1"/>
            </p:cNvSpPr>
            <p:nvPr/>
          </p:nvSpPr>
          <p:spPr bwMode="auto">
            <a:xfrm>
              <a:off x="4814" y="3213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CLOSED</a:t>
              </a:r>
            </a:p>
          </p:txBody>
        </p:sp>
        <p:sp>
          <p:nvSpPr>
            <p:cNvPr id="85067" name="Line 57"/>
            <p:cNvSpPr>
              <a:spLocks noChangeShapeType="1"/>
            </p:cNvSpPr>
            <p:nvPr/>
          </p:nvSpPr>
          <p:spPr bwMode="auto">
            <a:xfrm>
              <a:off x="5173" y="265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5" name="Group 77"/>
          <p:cNvGrpSpPr>
            <a:grpSpLocks/>
          </p:cNvGrpSpPr>
          <p:nvPr/>
        </p:nvGrpSpPr>
        <p:grpSpPr bwMode="auto">
          <a:xfrm>
            <a:off x="585788" y="3605213"/>
            <a:ext cx="1400175" cy="1044575"/>
            <a:chOff x="369" y="2271"/>
            <a:chExt cx="882" cy="658"/>
          </a:xfrm>
        </p:grpSpPr>
        <p:sp>
          <p:nvSpPr>
            <p:cNvPr id="85064" name="Text Box 58"/>
            <p:cNvSpPr txBox="1">
              <a:spLocks noChangeArrowheads="1"/>
            </p:cNvSpPr>
            <p:nvPr/>
          </p:nvSpPr>
          <p:spPr bwMode="auto">
            <a:xfrm>
              <a:off x="369" y="2717"/>
              <a:ext cx="88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TIMED_WAIT</a:t>
              </a:r>
            </a:p>
          </p:txBody>
        </p:sp>
        <p:sp>
          <p:nvSpPr>
            <p:cNvPr id="85065" name="Line 60"/>
            <p:cNvSpPr>
              <a:spLocks noChangeShapeType="1"/>
            </p:cNvSpPr>
            <p:nvPr/>
          </p:nvSpPr>
          <p:spPr bwMode="auto">
            <a:xfrm>
              <a:off x="638" y="2271"/>
              <a:ext cx="0" cy="4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9" name="Group 81"/>
          <p:cNvGrpSpPr>
            <a:grpSpLocks/>
          </p:cNvGrpSpPr>
          <p:nvPr/>
        </p:nvGrpSpPr>
        <p:grpSpPr bwMode="auto">
          <a:xfrm>
            <a:off x="674688" y="4486275"/>
            <a:ext cx="2743200" cy="1768475"/>
            <a:chOff x="425" y="2826"/>
            <a:chExt cx="1728" cy="1114"/>
          </a:xfrm>
        </p:grpSpPr>
        <p:sp>
          <p:nvSpPr>
            <p:cNvPr id="85058" name="Line 52"/>
            <p:cNvSpPr>
              <a:spLocks noChangeShapeType="1"/>
            </p:cNvSpPr>
            <p:nvPr/>
          </p:nvSpPr>
          <p:spPr bwMode="auto">
            <a:xfrm>
              <a:off x="1820" y="2833"/>
              <a:ext cx="7" cy="10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59" name="Text Box 51"/>
            <p:cNvSpPr txBox="1">
              <a:spLocks noChangeArrowheads="1"/>
            </p:cNvSpPr>
            <p:nvPr/>
          </p:nvSpPr>
          <p:spPr bwMode="auto">
            <a:xfrm>
              <a:off x="1216" y="3093"/>
              <a:ext cx="937" cy="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 timed wait 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for 2*max 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segment lifetime</a:t>
              </a:r>
            </a:p>
          </p:txBody>
        </p:sp>
        <p:sp>
          <p:nvSpPr>
            <p:cNvPr id="85060" name="Line 53"/>
            <p:cNvSpPr>
              <a:spLocks noChangeShapeType="1"/>
            </p:cNvSpPr>
            <p:nvPr/>
          </p:nvSpPr>
          <p:spPr bwMode="auto">
            <a:xfrm>
              <a:off x="1742" y="2826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61" name="Line 54"/>
            <p:cNvSpPr>
              <a:spLocks noChangeShapeType="1"/>
            </p:cNvSpPr>
            <p:nvPr/>
          </p:nvSpPr>
          <p:spPr bwMode="auto">
            <a:xfrm>
              <a:off x="1759" y="3889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62" name="Text Box 59"/>
            <p:cNvSpPr txBox="1">
              <a:spLocks noChangeArrowheads="1"/>
            </p:cNvSpPr>
            <p:nvPr/>
          </p:nvSpPr>
          <p:spPr bwMode="auto">
            <a:xfrm>
              <a:off x="425" y="3728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CLOSED</a:t>
              </a:r>
            </a:p>
          </p:txBody>
        </p:sp>
        <p:sp>
          <p:nvSpPr>
            <p:cNvPr id="85063" name="Line 61"/>
            <p:cNvSpPr>
              <a:spLocks noChangeShapeType="1"/>
            </p:cNvSpPr>
            <p:nvPr/>
          </p:nvSpPr>
          <p:spPr bwMode="auto">
            <a:xfrm>
              <a:off x="631" y="2918"/>
              <a:ext cx="0" cy="8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5008" name="Rectangle 62"/>
          <p:cNvSpPr>
            <a:spLocks noGrp="1" noChangeArrowheads="1"/>
          </p:cNvSpPr>
          <p:nvPr>
            <p:ph type="title"/>
          </p:nvPr>
        </p:nvSpPr>
        <p:spPr>
          <a:xfrm>
            <a:off x="433388" y="241300"/>
            <a:ext cx="7772400" cy="7270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closing a connection</a:t>
            </a:r>
          </a:p>
        </p:txBody>
      </p:sp>
      <p:grpSp>
        <p:nvGrpSpPr>
          <p:cNvPr id="396359" name="Group 71"/>
          <p:cNvGrpSpPr>
            <a:grpSpLocks/>
          </p:cNvGrpSpPr>
          <p:nvPr/>
        </p:nvGrpSpPr>
        <p:grpSpPr bwMode="auto">
          <a:xfrm>
            <a:off x="550863" y="2046288"/>
            <a:ext cx="1335087" cy="700087"/>
            <a:chOff x="347" y="1289"/>
            <a:chExt cx="841" cy="441"/>
          </a:xfrm>
        </p:grpSpPr>
        <p:sp>
          <p:nvSpPr>
            <p:cNvPr id="85056" name="Text Box 31"/>
            <p:cNvSpPr txBox="1">
              <a:spLocks noChangeArrowheads="1"/>
            </p:cNvSpPr>
            <p:nvPr/>
          </p:nvSpPr>
          <p:spPr bwMode="auto">
            <a:xfrm>
              <a:off x="347" y="1518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FIN_WAIT_1</a:t>
              </a:r>
            </a:p>
          </p:txBody>
        </p:sp>
        <p:sp>
          <p:nvSpPr>
            <p:cNvPr id="85057" name="Line 32"/>
            <p:cNvSpPr>
              <a:spLocks noChangeShapeType="1"/>
            </p:cNvSpPr>
            <p:nvPr/>
          </p:nvSpPr>
          <p:spPr bwMode="auto">
            <a:xfrm>
              <a:off x="630" y="1289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58" name="Group 70"/>
          <p:cNvGrpSpPr>
            <a:grpSpLocks/>
          </p:cNvGrpSpPr>
          <p:nvPr/>
        </p:nvGrpSpPr>
        <p:grpSpPr bwMode="auto">
          <a:xfrm>
            <a:off x="1204913" y="2100263"/>
            <a:ext cx="4775200" cy="1014412"/>
            <a:chOff x="759" y="1323"/>
            <a:chExt cx="3008" cy="639"/>
          </a:xfrm>
        </p:grpSpPr>
        <p:sp>
          <p:nvSpPr>
            <p:cNvPr id="85051" name="Line 6"/>
            <p:cNvSpPr>
              <a:spLocks noChangeShapeType="1"/>
            </p:cNvSpPr>
            <p:nvPr/>
          </p:nvSpPr>
          <p:spPr bwMode="auto">
            <a:xfrm>
              <a:off x="2195" y="1442"/>
              <a:ext cx="1572" cy="32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52" name="Rectangle 7"/>
            <p:cNvSpPr>
              <a:spLocks noChangeArrowheads="1"/>
            </p:cNvSpPr>
            <p:nvPr/>
          </p:nvSpPr>
          <p:spPr bwMode="auto">
            <a:xfrm>
              <a:off x="2644" y="1369"/>
              <a:ext cx="590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3" name="Text Box 8"/>
            <p:cNvSpPr txBox="1">
              <a:spLocks noChangeArrowheads="1"/>
            </p:cNvSpPr>
            <p:nvPr/>
          </p:nvSpPr>
          <p:spPr bwMode="auto">
            <a:xfrm>
              <a:off x="2430" y="1493"/>
              <a:ext cx="10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FINbit=1, seq=x</a:t>
              </a:r>
            </a:p>
          </p:txBody>
        </p:sp>
        <p:sp>
          <p:nvSpPr>
            <p:cNvPr id="85054" name="Text Box 9"/>
            <p:cNvSpPr txBox="1">
              <a:spLocks noChangeArrowheads="1"/>
            </p:cNvSpPr>
            <p:nvPr/>
          </p:nvSpPr>
          <p:spPr bwMode="auto">
            <a:xfrm>
              <a:off x="1209" y="1541"/>
              <a:ext cx="913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can no longer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send but can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/>
                <a:t> receive data</a:t>
              </a:r>
            </a:p>
          </p:txBody>
        </p:sp>
        <p:sp>
          <p:nvSpPr>
            <p:cNvPr id="85055" name="Text Box 67"/>
            <p:cNvSpPr txBox="1">
              <a:spLocks noChangeArrowheads="1"/>
            </p:cNvSpPr>
            <p:nvPr/>
          </p:nvSpPr>
          <p:spPr bwMode="auto">
            <a:xfrm>
              <a:off x="759" y="1323"/>
              <a:ext cx="14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Courier New" charset="0"/>
                </a:rPr>
                <a:t>clientSocket.close()</a:t>
              </a:r>
            </a:p>
          </p:txBody>
        </p:sp>
      </p:grpSp>
      <p:sp>
        <p:nvSpPr>
          <p:cNvPr id="85011" name="Text Box 84"/>
          <p:cNvSpPr txBox="1">
            <a:spLocks noChangeArrowheads="1"/>
          </p:cNvSpPr>
          <p:nvPr/>
        </p:nvSpPr>
        <p:spPr bwMode="auto">
          <a:xfrm>
            <a:off x="498475" y="1368425"/>
            <a:ext cx="11604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i="1">
                <a:solidFill>
                  <a:srgbClr val="000099"/>
                </a:solidFill>
              </a:rPr>
              <a:t>client state</a:t>
            </a:r>
          </a:p>
          <a:p>
            <a:pPr algn="r"/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85012" name="Text Box 85"/>
          <p:cNvSpPr txBox="1">
            <a:spLocks noChangeArrowheads="1"/>
          </p:cNvSpPr>
          <p:nvPr/>
        </p:nvSpPr>
        <p:spPr bwMode="auto">
          <a:xfrm>
            <a:off x="7353300" y="1385888"/>
            <a:ext cx="1238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i="1">
                <a:solidFill>
                  <a:srgbClr val="000099"/>
                </a:solidFill>
              </a:rPr>
              <a:t>server state</a:t>
            </a:r>
          </a:p>
          <a:p>
            <a:pPr algn="r"/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85013" name="Text Box 86"/>
          <p:cNvSpPr txBox="1">
            <a:spLocks noChangeArrowheads="1"/>
          </p:cNvSpPr>
          <p:nvPr/>
        </p:nvSpPr>
        <p:spPr bwMode="auto">
          <a:xfrm>
            <a:off x="7769225" y="17684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ESTAB</a:t>
            </a:r>
          </a:p>
        </p:txBody>
      </p:sp>
      <p:sp>
        <p:nvSpPr>
          <p:cNvPr id="85014" name="Text Box 87"/>
          <p:cNvSpPr txBox="1">
            <a:spLocks noChangeArrowheads="1"/>
          </p:cNvSpPr>
          <p:nvPr/>
        </p:nvSpPr>
        <p:spPr bwMode="auto">
          <a:xfrm>
            <a:off x="533400" y="175101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ESTAB</a:t>
            </a:r>
          </a:p>
        </p:txBody>
      </p:sp>
      <p:grpSp>
        <p:nvGrpSpPr>
          <p:cNvPr id="102422" name="Group 88"/>
          <p:cNvGrpSpPr>
            <a:grpSpLocks/>
          </p:cNvGrpSpPr>
          <p:nvPr/>
        </p:nvGrpSpPr>
        <p:grpSpPr bwMode="auto">
          <a:xfrm>
            <a:off x="3140075" y="1443038"/>
            <a:ext cx="642938" cy="600075"/>
            <a:chOff x="-44" y="1473"/>
            <a:chExt cx="981" cy="1105"/>
          </a:xfrm>
        </p:grpSpPr>
        <p:pic>
          <p:nvPicPr>
            <p:cNvPr id="102456" name="Picture 8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57" name="Freeform 9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2423" name="Group 91"/>
          <p:cNvGrpSpPr>
            <a:grpSpLocks/>
          </p:cNvGrpSpPr>
          <p:nvPr/>
        </p:nvGrpSpPr>
        <p:grpSpPr bwMode="auto">
          <a:xfrm>
            <a:off x="5772150" y="1446213"/>
            <a:ext cx="336550" cy="512762"/>
            <a:chOff x="4140" y="429"/>
            <a:chExt cx="1425" cy="2396"/>
          </a:xfrm>
        </p:grpSpPr>
        <p:sp>
          <p:nvSpPr>
            <p:cNvPr id="102424" name="Freeform 9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018" name="Rectangle 93"/>
            <p:cNvSpPr>
              <a:spLocks noChangeArrowheads="1"/>
            </p:cNvSpPr>
            <p:nvPr/>
          </p:nvSpPr>
          <p:spPr bwMode="auto">
            <a:xfrm>
              <a:off x="4207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6" name="Freeform 9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27" name="Freeform 9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021" name="Rectangle 96"/>
            <p:cNvSpPr>
              <a:spLocks noChangeArrowheads="1"/>
            </p:cNvSpPr>
            <p:nvPr/>
          </p:nvSpPr>
          <p:spPr bwMode="auto">
            <a:xfrm>
              <a:off x="4214" y="696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29" name="Group 9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5047" name="AutoShape 98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8" name="AutoShape 99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88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5023" name="Rectangle 100"/>
            <p:cNvSpPr>
              <a:spLocks noChangeArrowheads="1"/>
            </p:cNvSpPr>
            <p:nvPr/>
          </p:nvSpPr>
          <p:spPr bwMode="auto">
            <a:xfrm>
              <a:off x="4221" y="1022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31" name="Group 10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5045" name="AutoShape 102"/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6" name="AutoShape 103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5025" name="Rectangle 104"/>
            <p:cNvSpPr>
              <a:spLocks noChangeArrowheads="1"/>
            </p:cNvSpPr>
            <p:nvPr/>
          </p:nvSpPr>
          <p:spPr bwMode="auto">
            <a:xfrm>
              <a:off x="4214" y="1356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6" name="Rectangle 105"/>
            <p:cNvSpPr>
              <a:spLocks noChangeArrowheads="1"/>
            </p:cNvSpPr>
            <p:nvPr/>
          </p:nvSpPr>
          <p:spPr bwMode="auto">
            <a:xfrm>
              <a:off x="4227" y="1653"/>
              <a:ext cx="59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34" name="Group 10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5043" name="AutoShape 107"/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0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4" name="AutoShape 108"/>
              <p:cNvSpPr>
                <a:spLocks noChangeArrowheads="1"/>
              </p:cNvSpPr>
              <p:nvPr/>
            </p:nvSpPr>
            <p:spPr bwMode="auto">
              <a:xfrm>
                <a:off x="635" y="2585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35" name="Freeform 10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436" name="Group 11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5041" name="AutoShape 11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8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2" name="AutoShape 112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5030" name="Rectangle 113"/>
            <p:cNvSpPr>
              <a:spLocks noChangeArrowheads="1"/>
            </p:cNvSpPr>
            <p:nvPr/>
          </p:nvSpPr>
          <p:spPr bwMode="auto">
            <a:xfrm>
              <a:off x="5249" y="429"/>
              <a:ext cx="67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8" name="Freeform 11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39" name="Freeform 11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033" name="Oval 116"/>
            <p:cNvSpPr>
              <a:spLocks noChangeArrowheads="1"/>
            </p:cNvSpPr>
            <p:nvPr/>
          </p:nvSpPr>
          <p:spPr bwMode="auto">
            <a:xfrm>
              <a:off x="5518" y="2610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1" name="Freeform 11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035" name="AutoShape 118"/>
            <p:cNvSpPr>
              <a:spLocks noChangeArrowheads="1"/>
            </p:cNvSpPr>
            <p:nvPr/>
          </p:nvSpPr>
          <p:spPr bwMode="auto">
            <a:xfrm>
              <a:off x="4140" y="2677"/>
              <a:ext cx="1196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6" name="AutoShape 119"/>
            <p:cNvSpPr>
              <a:spLocks noChangeArrowheads="1"/>
            </p:cNvSpPr>
            <p:nvPr/>
          </p:nvSpPr>
          <p:spPr bwMode="auto">
            <a:xfrm>
              <a:off x="4207" y="2714"/>
              <a:ext cx="1069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7" name="Oval 120"/>
            <p:cNvSpPr>
              <a:spLocks noChangeArrowheads="1"/>
            </p:cNvSpPr>
            <p:nvPr/>
          </p:nvSpPr>
          <p:spPr bwMode="auto">
            <a:xfrm>
              <a:off x="4308" y="2380"/>
              <a:ext cx="155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8" name="Oval 121"/>
            <p:cNvSpPr>
              <a:spLocks noChangeArrowheads="1"/>
            </p:cNvSpPr>
            <p:nvPr/>
          </p:nvSpPr>
          <p:spPr bwMode="auto">
            <a:xfrm>
              <a:off x="4483" y="2387"/>
              <a:ext cx="161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39" name="Oval 122"/>
            <p:cNvSpPr>
              <a:spLocks noChangeArrowheads="1"/>
            </p:cNvSpPr>
            <p:nvPr/>
          </p:nvSpPr>
          <p:spPr bwMode="auto">
            <a:xfrm>
              <a:off x="4664" y="2380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0" name="Rectangle 123"/>
            <p:cNvSpPr>
              <a:spLocks noChangeArrowheads="1"/>
            </p:cNvSpPr>
            <p:nvPr/>
          </p:nvSpPr>
          <p:spPr bwMode="auto">
            <a:xfrm>
              <a:off x="5061" y="1838"/>
              <a:ext cx="87" cy="757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9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9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9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9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9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06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7EE81D86-2E4D-486C-A1D8-9FE3F7FC8DA3}" type="slidenum">
              <a:rPr lang="en-US"/>
              <a:pPr/>
              <a:t>2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r>
              <a:rPr lang="en-US" sz="4000" smtClean="0"/>
              <a:t>TCP: retransmission scenarios</a:t>
            </a:r>
            <a:endParaRPr lang="en-US" smtClean="0"/>
          </a:p>
        </p:txBody>
      </p:sp>
      <p:sp>
        <p:nvSpPr>
          <p:cNvPr id="70661" name="Text Box 22"/>
          <p:cNvSpPr txBox="1">
            <a:spLocks noChangeArrowheads="1"/>
          </p:cNvSpPr>
          <p:nvPr/>
        </p:nvSpPr>
        <p:spPr bwMode="auto">
          <a:xfrm>
            <a:off x="1958975" y="346868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0662" name="Text Box 34"/>
          <p:cNvSpPr txBox="1">
            <a:spLocks noChangeArrowheads="1"/>
          </p:cNvSpPr>
          <p:nvPr/>
        </p:nvSpPr>
        <p:spPr bwMode="auto">
          <a:xfrm>
            <a:off x="1639888" y="5975350"/>
            <a:ext cx="1751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cumulative ACK</a:t>
            </a:r>
            <a:endParaRPr lang="en-US" sz="1000"/>
          </a:p>
        </p:txBody>
      </p:sp>
      <p:sp>
        <p:nvSpPr>
          <p:cNvPr id="70663" name="Line 35"/>
          <p:cNvSpPr>
            <a:spLocks noChangeShapeType="1"/>
          </p:cNvSpPr>
          <p:nvPr/>
        </p:nvSpPr>
        <p:spPr bwMode="auto">
          <a:xfrm>
            <a:off x="1368425" y="454025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0664" name="Line 36"/>
          <p:cNvSpPr>
            <a:spLocks noChangeShapeType="1"/>
          </p:cNvSpPr>
          <p:nvPr/>
        </p:nvSpPr>
        <p:spPr bwMode="auto">
          <a:xfrm>
            <a:off x="1344613" y="2444750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0665" name="Line 37"/>
          <p:cNvSpPr>
            <a:spLocks noChangeShapeType="1"/>
          </p:cNvSpPr>
          <p:nvPr/>
        </p:nvSpPr>
        <p:spPr bwMode="auto">
          <a:xfrm flipH="1">
            <a:off x="2222500" y="3106738"/>
            <a:ext cx="1431925" cy="573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0666" name="Text Box 39"/>
          <p:cNvSpPr txBox="1">
            <a:spLocks noChangeArrowheads="1"/>
          </p:cNvSpPr>
          <p:nvPr/>
        </p:nvSpPr>
        <p:spPr bwMode="auto">
          <a:xfrm>
            <a:off x="3270250" y="1273175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Host B</a:t>
            </a:r>
          </a:p>
        </p:txBody>
      </p:sp>
      <p:sp>
        <p:nvSpPr>
          <p:cNvPr id="70667" name="Text Box 43"/>
          <p:cNvSpPr txBox="1">
            <a:spLocks noChangeArrowheads="1"/>
          </p:cNvSpPr>
          <p:nvPr/>
        </p:nvSpPr>
        <p:spPr bwMode="auto">
          <a:xfrm>
            <a:off x="949325" y="1303338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Host A</a:t>
            </a:r>
          </a:p>
        </p:txBody>
      </p:sp>
      <p:sp>
        <p:nvSpPr>
          <p:cNvPr id="70668" name="Rectangle 44"/>
          <p:cNvSpPr>
            <a:spLocks noChangeArrowheads="1"/>
          </p:cNvSpPr>
          <p:nvPr/>
        </p:nvSpPr>
        <p:spPr bwMode="auto">
          <a:xfrm>
            <a:off x="2047875" y="2525713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Text Box 45"/>
          <p:cNvSpPr txBox="1">
            <a:spLocks noChangeArrowheads="1"/>
          </p:cNvSpPr>
          <p:nvPr/>
        </p:nvSpPr>
        <p:spPr bwMode="auto">
          <a:xfrm>
            <a:off x="1489075" y="2578100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Seq=92, 8 bytes of data</a:t>
            </a:r>
          </a:p>
        </p:txBody>
      </p:sp>
      <p:grpSp>
        <p:nvGrpSpPr>
          <p:cNvPr id="87053" name="Group 46"/>
          <p:cNvGrpSpPr>
            <a:grpSpLocks/>
          </p:cNvGrpSpPr>
          <p:nvPr/>
        </p:nvGrpSpPr>
        <p:grpSpPr bwMode="auto">
          <a:xfrm>
            <a:off x="2244725" y="3306763"/>
            <a:ext cx="949325" cy="304800"/>
            <a:chOff x="4215" y="2253"/>
            <a:chExt cx="598" cy="192"/>
          </a:xfrm>
        </p:grpSpPr>
        <p:sp>
          <p:nvSpPr>
            <p:cNvPr id="70699" name="Rectangle 47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0" name="Text Box 48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ACK=100</a:t>
              </a:r>
              <a:endParaRPr lang="en-US" sz="1000">
                <a:latin typeface="Times New Roman" pitchFamily="18" charset="0"/>
              </a:endParaRPr>
            </a:p>
          </p:txBody>
        </p:sp>
      </p:grpSp>
      <p:sp>
        <p:nvSpPr>
          <p:cNvPr id="70671" name="Line 49"/>
          <p:cNvSpPr>
            <a:spLocks noChangeShapeType="1"/>
          </p:cNvSpPr>
          <p:nvPr/>
        </p:nvSpPr>
        <p:spPr bwMode="auto">
          <a:xfrm>
            <a:off x="1323975" y="2203450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0672" name="Line 50"/>
          <p:cNvSpPr>
            <a:spLocks noChangeShapeType="1"/>
          </p:cNvSpPr>
          <p:nvPr/>
        </p:nvSpPr>
        <p:spPr bwMode="auto">
          <a:xfrm>
            <a:off x="3729038" y="2198688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0673" name="Rectangle 51"/>
          <p:cNvSpPr>
            <a:spLocks noChangeArrowheads="1"/>
          </p:cNvSpPr>
          <p:nvPr/>
        </p:nvSpPr>
        <p:spPr bwMode="auto">
          <a:xfrm>
            <a:off x="2065338" y="4613275"/>
            <a:ext cx="933450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Text Box 52"/>
          <p:cNvSpPr txBox="1">
            <a:spLocks noChangeArrowheads="1"/>
          </p:cNvSpPr>
          <p:nvPr/>
        </p:nvSpPr>
        <p:spPr bwMode="auto">
          <a:xfrm>
            <a:off x="1339850" y="4700588"/>
            <a:ext cx="2652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/>
              <a:t>Seq=120,  15 bytes of data</a:t>
            </a:r>
          </a:p>
        </p:txBody>
      </p:sp>
      <p:sp>
        <p:nvSpPr>
          <p:cNvPr id="70675" name="Rectangle 55"/>
          <p:cNvSpPr>
            <a:spLocks noChangeArrowheads="1"/>
          </p:cNvSpPr>
          <p:nvPr/>
        </p:nvSpPr>
        <p:spPr bwMode="auto">
          <a:xfrm>
            <a:off x="2176463" y="51736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059" name="Group 75"/>
          <p:cNvGrpSpPr>
            <a:grpSpLocks/>
          </p:cNvGrpSpPr>
          <p:nvPr/>
        </p:nvGrpSpPr>
        <p:grpSpPr bwMode="auto">
          <a:xfrm>
            <a:off x="949325" y="2449513"/>
            <a:ext cx="396875" cy="2406650"/>
            <a:chOff x="3414" y="1529"/>
            <a:chExt cx="250" cy="1103"/>
          </a:xfrm>
        </p:grpSpPr>
        <p:sp>
          <p:nvSpPr>
            <p:cNvPr id="70692" name="Text Box 53"/>
            <p:cNvSpPr txBox="1">
              <a:spLocks noChangeArrowheads="1"/>
            </p:cNvSpPr>
            <p:nvPr/>
          </p:nvSpPr>
          <p:spPr bwMode="auto">
            <a:xfrm rot="10800000">
              <a:off x="3414" y="1931"/>
              <a:ext cx="250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timeout</a:t>
              </a:r>
            </a:p>
          </p:txBody>
        </p:sp>
        <p:grpSp>
          <p:nvGrpSpPr>
            <p:cNvPr id="87076" name="Group 57"/>
            <p:cNvGrpSpPr>
              <a:grpSpLocks/>
            </p:cNvGrpSpPr>
            <p:nvPr/>
          </p:nvGrpSpPr>
          <p:grpSpPr bwMode="auto">
            <a:xfrm>
              <a:off x="3504" y="1529"/>
              <a:ext cx="66" cy="320"/>
              <a:chOff x="3099" y="1749"/>
              <a:chExt cx="66" cy="320"/>
            </a:xfrm>
          </p:grpSpPr>
          <p:sp>
            <p:nvSpPr>
              <p:cNvPr id="70697" name="Line 58"/>
              <p:cNvSpPr>
                <a:spLocks noChangeShapeType="1"/>
              </p:cNvSpPr>
              <p:nvPr/>
            </p:nvSpPr>
            <p:spPr bwMode="auto">
              <a:xfrm flipV="1">
                <a:off x="3129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0698" name="Line 59"/>
              <p:cNvSpPr>
                <a:spLocks noChangeShapeType="1"/>
              </p:cNvSpPr>
              <p:nvPr/>
            </p:nvSpPr>
            <p:spPr bwMode="auto">
              <a:xfrm>
                <a:off x="3099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87077" name="Group 60"/>
            <p:cNvGrpSpPr>
              <a:grpSpLocks/>
            </p:cNvGrpSpPr>
            <p:nvPr/>
          </p:nvGrpSpPr>
          <p:grpSpPr bwMode="auto">
            <a:xfrm rot="10800000">
              <a:off x="3501" y="2312"/>
              <a:ext cx="66" cy="320"/>
              <a:chOff x="3099" y="1749"/>
              <a:chExt cx="66" cy="320"/>
            </a:xfrm>
          </p:grpSpPr>
          <p:sp>
            <p:nvSpPr>
              <p:cNvPr id="70695" name="Line 61"/>
              <p:cNvSpPr>
                <a:spLocks noChangeShapeType="1"/>
              </p:cNvSpPr>
              <p:nvPr/>
            </p:nvSpPr>
            <p:spPr bwMode="auto">
              <a:xfrm flipV="1">
                <a:off x="3130" y="1750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0696" name="Line 62"/>
              <p:cNvSpPr>
                <a:spLocks noChangeShapeType="1"/>
              </p:cNvSpPr>
              <p:nvPr/>
            </p:nvSpPr>
            <p:spPr bwMode="auto">
              <a:xfrm>
                <a:off x="3100" y="1753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7060" name="Group 63"/>
          <p:cNvGrpSpPr>
            <a:grpSpLocks/>
          </p:cNvGrpSpPr>
          <p:nvPr/>
        </p:nvGrpSpPr>
        <p:grpSpPr bwMode="auto">
          <a:xfrm>
            <a:off x="1330325" y="2830513"/>
            <a:ext cx="2346325" cy="571500"/>
            <a:chOff x="3759" y="1622"/>
            <a:chExt cx="1478" cy="360"/>
          </a:xfrm>
        </p:grpSpPr>
        <p:sp>
          <p:nvSpPr>
            <p:cNvPr id="70689" name="Line 64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90" name="Rectangle 65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1" name="Text Box 66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Seq=100, 20 bytes of data</a:t>
              </a:r>
            </a:p>
          </p:txBody>
        </p:sp>
      </p:grpSp>
      <p:sp>
        <p:nvSpPr>
          <p:cNvPr id="70678" name="Line 67"/>
          <p:cNvSpPr>
            <a:spLocks noChangeShapeType="1"/>
          </p:cNvSpPr>
          <p:nvPr/>
        </p:nvSpPr>
        <p:spPr bwMode="auto">
          <a:xfrm flipH="1">
            <a:off x="1335088" y="3462338"/>
            <a:ext cx="2324100" cy="1025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87062" name="Group 68"/>
          <p:cNvGrpSpPr>
            <a:grpSpLocks/>
          </p:cNvGrpSpPr>
          <p:nvPr/>
        </p:nvGrpSpPr>
        <p:grpSpPr bwMode="auto">
          <a:xfrm>
            <a:off x="1978025" y="3863975"/>
            <a:ext cx="949325" cy="304800"/>
            <a:chOff x="4215" y="2253"/>
            <a:chExt cx="598" cy="192"/>
          </a:xfrm>
        </p:grpSpPr>
        <p:sp>
          <p:nvSpPr>
            <p:cNvPr id="70687" name="Rectangle 6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8" name="Text Box 7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</a:rPr>
                <a:t>ACK=120</a:t>
              </a:r>
              <a:endParaRPr lang="en-US" sz="1000">
                <a:latin typeface="Times New Roman" pitchFamily="18" charset="0"/>
              </a:endParaRPr>
            </a:p>
          </p:txBody>
        </p:sp>
      </p:grpSp>
      <p:pic>
        <p:nvPicPr>
          <p:cNvPr id="87063" name="Picture 7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7064" name="Group 84"/>
          <p:cNvGrpSpPr>
            <a:grpSpLocks/>
          </p:cNvGrpSpPr>
          <p:nvPr/>
        </p:nvGrpSpPr>
        <p:grpSpPr bwMode="auto">
          <a:xfrm>
            <a:off x="903288" y="1565275"/>
            <a:ext cx="630237" cy="533400"/>
            <a:chOff x="-44" y="1473"/>
            <a:chExt cx="981" cy="1105"/>
          </a:xfrm>
        </p:grpSpPr>
        <p:pic>
          <p:nvPicPr>
            <p:cNvPr id="87068" name="Picture 8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9" name="Freeform 8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7065" name="Group 87"/>
          <p:cNvGrpSpPr>
            <a:grpSpLocks/>
          </p:cNvGrpSpPr>
          <p:nvPr/>
        </p:nvGrpSpPr>
        <p:grpSpPr bwMode="auto">
          <a:xfrm flipH="1">
            <a:off x="3481388" y="1560513"/>
            <a:ext cx="674687" cy="590550"/>
            <a:chOff x="-44" y="1473"/>
            <a:chExt cx="981" cy="1105"/>
          </a:xfrm>
        </p:grpSpPr>
        <p:pic>
          <p:nvPicPr>
            <p:cNvPr id="87066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7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37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E2F51C38-328B-4801-98A8-E7148EE315F6}" type="slidenum">
              <a:rPr lang="en-US"/>
              <a:pPr/>
              <a:t>3</a:t>
            </a:fld>
            <a:endParaRPr lang="en-US"/>
          </a:p>
        </p:txBody>
      </p:sp>
      <p:sp>
        <p:nvSpPr>
          <p:cNvPr id="73745" name="Text Box 29"/>
          <p:cNvSpPr txBox="1">
            <a:spLocks noChangeArrowheads="1"/>
          </p:cNvSpPr>
          <p:nvPr/>
        </p:nvSpPr>
        <p:spPr bwMode="auto">
          <a:xfrm>
            <a:off x="4373815" y="4676939"/>
            <a:ext cx="354353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dirty="0"/>
              <a:t>F</a:t>
            </a:r>
            <a:r>
              <a:rPr lang="en-US" sz="2000" dirty="0" smtClean="0"/>
              <a:t>ast </a:t>
            </a:r>
            <a:r>
              <a:rPr lang="en-US" sz="2000" dirty="0"/>
              <a:t>retransmit after sender </a:t>
            </a:r>
          </a:p>
          <a:p>
            <a:r>
              <a:rPr lang="en-US" sz="2000" dirty="0"/>
              <a:t>receipt of triple duplicate ACK</a:t>
            </a:r>
            <a:endParaRPr lang="en-US" sz="1050" dirty="0"/>
          </a:p>
        </p:txBody>
      </p:sp>
      <p:sp>
        <p:nvSpPr>
          <p:cNvPr id="73754" name="Rectangle 81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7583311" cy="9064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TCP retransmit scenario</a:t>
            </a:r>
            <a:endParaRPr lang="en-US" dirty="0">
              <a:ea typeface="ＭＳ Ｐゴシック" charset="0"/>
              <a:cs typeface="+mj-cs"/>
            </a:endParaRPr>
          </a:p>
        </p:txBody>
      </p:sp>
      <p:pic>
        <p:nvPicPr>
          <p:cNvPr id="91162" name="Picture 8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6" name="Rectangle 84"/>
          <p:cNvSpPr>
            <a:spLocks noChangeArrowheads="1"/>
          </p:cNvSpPr>
          <p:nvPr/>
        </p:nvSpPr>
        <p:spPr bwMode="auto">
          <a:xfrm>
            <a:off x="3284538" y="2562225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8" name="Rectangle 85"/>
          <p:cNvSpPr>
            <a:spLocks noChangeArrowheads="1"/>
          </p:cNvSpPr>
          <p:nvPr/>
        </p:nvSpPr>
        <p:spPr bwMode="auto">
          <a:xfrm>
            <a:off x="3246438" y="4770438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957246" y="1139825"/>
            <a:ext cx="3233737" cy="4868863"/>
            <a:chOff x="2684463" y="1139825"/>
            <a:chExt cx="3233737" cy="4868863"/>
          </a:xfrm>
        </p:grpSpPr>
        <p:sp>
          <p:nvSpPr>
            <p:cNvPr id="73732" name="Line 3"/>
            <p:cNvSpPr>
              <a:spLocks noChangeShapeType="1"/>
            </p:cNvSpPr>
            <p:nvPr/>
          </p:nvSpPr>
          <p:spPr bwMode="auto">
            <a:xfrm>
              <a:off x="3068638" y="2319338"/>
              <a:ext cx="2533650" cy="5905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2684463" y="1139825"/>
              <a:ext cx="3233737" cy="4868863"/>
              <a:chOff x="2684463" y="1139825"/>
              <a:chExt cx="3233737" cy="4868863"/>
            </a:xfrm>
          </p:grpSpPr>
          <p:sp>
            <p:nvSpPr>
              <p:cNvPr id="73743" name="Text Box 20"/>
              <p:cNvSpPr txBox="1">
                <a:spLocks noChangeArrowheads="1"/>
              </p:cNvSpPr>
              <p:nvPr/>
            </p:nvSpPr>
            <p:spPr bwMode="auto">
              <a:xfrm>
                <a:off x="4741863" y="2714625"/>
                <a:ext cx="282575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</a:rPr>
                  <a:t>X</a:t>
                </a:r>
                <a:endParaRPr lang="en-US" sz="1000" dirty="0">
                  <a:latin typeface="Times New Roman" pitchFamily="18" charset="0"/>
                </a:endParaRPr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2684463" y="1139825"/>
                <a:ext cx="3233737" cy="4868863"/>
                <a:chOff x="2684463" y="1139825"/>
                <a:chExt cx="3233737" cy="4868863"/>
              </a:xfrm>
            </p:grpSpPr>
            <p:sp>
              <p:nvSpPr>
                <p:cNvPr id="73733" name="Line 9"/>
                <p:cNvSpPr>
                  <a:spLocks noChangeShapeType="1"/>
                </p:cNvSpPr>
                <p:nvPr/>
              </p:nvSpPr>
              <p:spPr bwMode="auto">
                <a:xfrm>
                  <a:off x="3068638" y="2547938"/>
                  <a:ext cx="1757362" cy="414337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4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3065463" y="2014538"/>
                  <a:ext cx="3175" cy="399415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5" name="Line 11"/>
                <p:cNvSpPr>
                  <a:spLocks noChangeShapeType="1"/>
                </p:cNvSpPr>
                <p:nvPr/>
              </p:nvSpPr>
              <p:spPr bwMode="auto">
                <a:xfrm>
                  <a:off x="5583238" y="2090738"/>
                  <a:ext cx="11112" cy="39036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6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3032125" y="2962275"/>
                  <a:ext cx="2519363" cy="809625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7" name="Line 14"/>
                <p:cNvSpPr>
                  <a:spLocks noChangeShapeType="1"/>
                </p:cNvSpPr>
                <p:nvPr/>
              </p:nvSpPr>
              <p:spPr bwMode="auto">
                <a:xfrm>
                  <a:off x="3068638" y="2776538"/>
                  <a:ext cx="2533650" cy="59055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8" name="Line 15"/>
                <p:cNvSpPr>
                  <a:spLocks noChangeShapeType="1"/>
                </p:cNvSpPr>
                <p:nvPr/>
              </p:nvSpPr>
              <p:spPr bwMode="auto">
                <a:xfrm>
                  <a:off x="3068638" y="3233738"/>
                  <a:ext cx="2533650" cy="59055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39" name="Line 16"/>
                <p:cNvSpPr>
                  <a:spLocks noChangeShapeType="1"/>
                </p:cNvSpPr>
                <p:nvPr/>
              </p:nvSpPr>
              <p:spPr bwMode="auto">
                <a:xfrm>
                  <a:off x="3068638" y="3005138"/>
                  <a:ext cx="2533650" cy="59055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40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3033713" y="3386138"/>
                  <a:ext cx="2530475" cy="830262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41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3068638" y="3614738"/>
                  <a:ext cx="2506662" cy="887412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42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068638" y="3843338"/>
                  <a:ext cx="2495550" cy="900112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44" name="Line 24"/>
                <p:cNvSpPr>
                  <a:spLocks noChangeShapeType="1"/>
                </p:cNvSpPr>
                <p:nvPr/>
              </p:nvSpPr>
              <p:spPr bwMode="auto">
                <a:xfrm>
                  <a:off x="3094038" y="4784725"/>
                  <a:ext cx="2533650" cy="59055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73746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5110163" y="1139825"/>
                  <a:ext cx="773112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dirty="0" smtClean="0"/>
                    <a:t>Host B</a:t>
                  </a:r>
                </a:p>
              </p:txBody>
            </p:sp>
            <p:sp>
              <p:nvSpPr>
                <p:cNvPr id="73747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776538" y="1157288"/>
                  <a:ext cx="776287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dirty="0" smtClean="0"/>
                    <a:t>Host A</a:t>
                  </a:r>
                </a:p>
              </p:txBody>
            </p:sp>
            <p:sp>
              <p:nvSpPr>
                <p:cNvPr id="7374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216275" y="2239963"/>
                  <a:ext cx="2085975" cy="3048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sz="1400" dirty="0" err="1" smtClean="0"/>
                    <a:t>Seq</a:t>
                  </a:r>
                  <a:r>
                    <a:rPr lang="en-US" sz="1400" dirty="0" smtClean="0"/>
                    <a:t>=92, 8 bytes of data</a:t>
                  </a:r>
                </a:p>
              </p:txBody>
            </p:sp>
            <p:grpSp>
              <p:nvGrpSpPr>
                <p:cNvPr id="91156" name="Group 41"/>
                <p:cNvGrpSpPr>
                  <a:grpSpLocks/>
                </p:cNvGrpSpPr>
                <p:nvPr/>
              </p:nvGrpSpPr>
              <p:grpSpPr bwMode="auto">
                <a:xfrm>
                  <a:off x="3170238" y="3489325"/>
                  <a:ext cx="949325" cy="304800"/>
                  <a:chOff x="4215" y="2253"/>
                  <a:chExt cx="598" cy="192"/>
                </a:xfrm>
              </p:grpSpPr>
              <p:sp>
                <p:nvSpPr>
                  <p:cNvPr id="73779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265" y="2274"/>
                    <a:ext cx="471" cy="1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80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15" y="2253"/>
                    <a:ext cx="59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Arial" pitchFamily="34" charset="0"/>
                      </a:rPr>
                      <a:t>ACK=100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91157" name="Group 78"/>
                <p:cNvGrpSpPr>
                  <a:grpSpLocks/>
                </p:cNvGrpSpPr>
                <p:nvPr/>
              </p:nvGrpSpPr>
              <p:grpSpPr bwMode="auto">
                <a:xfrm>
                  <a:off x="2684463" y="2292350"/>
                  <a:ext cx="396875" cy="3524250"/>
                  <a:chOff x="397" y="868"/>
                  <a:chExt cx="250" cy="2220"/>
                </a:xfrm>
              </p:grpSpPr>
              <p:sp>
                <p:nvSpPr>
                  <p:cNvPr id="73772" name="Text Box 50"/>
                  <p:cNvSpPr txBox="1">
                    <a:spLocks noChangeArrowheads="1"/>
                  </p:cNvSpPr>
                  <p:nvPr/>
                </p:nvSpPr>
                <p:spPr bwMode="auto">
                  <a:xfrm rot="10800000">
                    <a:off x="397" y="1778"/>
                    <a:ext cx="250" cy="4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>
                    <a:spAutoFit/>
                  </a:bodyPr>
                  <a:lstStyle>
                    <a:lvl1pPr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1pPr>
                    <a:lvl2pPr marL="742950" indent="-28575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2pPr>
                    <a:lvl3pPr marL="11430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3pPr>
                    <a:lvl4pPr marL="16002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4pPr>
                    <a:lvl5pPr marL="20574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400" smtClean="0"/>
                      <a:t>timeout</a:t>
                    </a:r>
                  </a:p>
                </p:txBody>
              </p:sp>
              <p:grpSp>
                <p:nvGrpSpPr>
                  <p:cNvPr id="91180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488" y="868"/>
                    <a:ext cx="66" cy="893"/>
                    <a:chOff x="3099" y="1749"/>
                    <a:chExt cx="66" cy="320"/>
                  </a:xfrm>
                </p:grpSpPr>
                <p:sp>
                  <p:nvSpPr>
                    <p:cNvPr id="73777" name="Line 5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29" y="1749"/>
                      <a:ext cx="0" cy="3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>
                        <a:defRPr/>
                      </a:pPr>
                      <a:endParaRPr lang="en-US">
                        <a:latin typeface="Tahoma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3778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99" y="1752"/>
                      <a:ext cx="6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>
                        <a:defRPr/>
                      </a:pPr>
                      <a:endParaRPr lang="en-US">
                        <a:latin typeface="Tahoma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91181" name="Group 54"/>
                  <p:cNvGrpSpPr>
                    <a:grpSpLocks/>
                  </p:cNvGrpSpPr>
                  <p:nvPr/>
                </p:nvGrpSpPr>
                <p:grpSpPr bwMode="auto">
                  <a:xfrm rot="10800000">
                    <a:off x="485" y="2224"/>
                    <a:ext cx="66" cy="864"/>
                    <a:chOff x="3099" y="1749"/>
                    <a:chExt cx="66" cy="320"/>
                  </a:xfrm>
                </p:grpSpPr>
                <p:sp>
                  <p:nvSpPr>
                    <p:cNvPr id="73775" name="Line 5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30" y="1749"/>
                      <a:ext cx="0" cy="3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>
                        <a:defRPr/>
                      </a:pPr>
                      <a:endParaRPr lang="en-US">
                        <a:latin typeface="Tahoma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3776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00" y="1752"/>
                      <a:ext cx="6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>
                        <a:defRPr/>
                      </a:pPr>
                      <a:endParaRPr lang="en-US">
                        <a:latin typeface="Tahoma" charset="0"/>
                        <a:ea typeface="ＭＳ Ｐゴシック" charset="0"/>
                      </a:endParaRPr>
                    </a:p>
                  </p:txBody>
                </p:sp>
              </p:grpSp>
            </p:grpSp>
            <p:grpSp>
              <p:nvGrpSpPr>
                <p:cNvPr id="91158" name="Group 71"/>
                <p:cNvGrpSpPr>
                  <a:grpSpLocks/>
                </p:cNvGrpSpPr>
                <p:nvPr/>
              </p:nvGrpSpPr>
              <p:grpSpPr bwMode="auto">
                <a:xfrm>
                  <a:off x="3181350" y="3800475"/>
                  <a:ext cx="949325" cy="304800"/>
                  <a:chOff x="35" y="1825"/>
                  <a:chExt cx="598" cy="192"/>
                </a:xfrm>
              </p:grpSpPr>
              <p:sp>
                <p:nvSpPr>
                  <p:cNvPr id="73770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01" y="1859"/>
                    <a:ext cx="471" cy="12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71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" y="1825"/>
                    <a:ext cx="59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Arial" pitchFamily="34" charset="0"/>
                      </a:rPr>
                      <a:t>ACK=100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91159" name="Group 72"/>
                <p:cNvGrpSpPr>
                  <a:grpSpLocks/>
                </p:cNvGrpSpPr>
                <p:nvPr/>
              </p:nvGrpSpPr>
              <p:grpSpPr bwMode="auto">
                <a:xfrm>
                  <a:off x="3167063" y="4130675"/>
                  <a:ext cx="949325" cy="304800"/>
                  <a:chOff x="35" y="1825"/>
                  <a:chExt cx="598" cy="192"/>
                </a:xfrm>
              </p:grpSpPr>
              <p:sp>
                <p:nvSpPr>
                  <p:cNvPr id="73768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101" y="1859"/>
                    <a:ext cx="471" cy="12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69" name="Text Box 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" y="1825"/>
                    <a:ext cx="59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Arial" pitchFamily="34" charset="0"/>
                      </a:rPr>
                      <a:t>ACK=100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91160" name="Group 75"/>
                <p:cNvGrpSpPr>
                  <a:grpSpLocks/>
                </p:cNvGrpSpPr>
                <p:nvPr/>
              </p:nvGrpSpPr>
              <p:grpSpPr bwMode="auto">
                <a:xfrm>
                  <a:off x="3175000" y="4427538"/>
                  <a:ext cx="949325" cy="304800"/>
                  <a:chOff x="35" y="1825"/>
                  <a:chExt cx="598" cy="192"/>
                </a:xfrm>
              </p:grpSpPr>
              <p:sp>
                <p:nvSpPr>
                  <p:cNvPr id="73766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101" y="1859"/>
                    <a:ext cx="471" cy="12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67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" y="1825"/>
                    <a:ext cx="59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Arial" pitchFamily="34" charset="0"/>
                      </a:rPr>
                      <a:t>ACK=100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73757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3192463" y="2506663"/>
                  <a:ext cx="2281237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sz="1400" smtClean="0"/>
                    <a:t>Seq=100, 20 bytes of data</a:t>
                  </a:r>
                </a:p>
              </p:txBody>
            </p:sp>
            <p:sp>
              <p:nvSpPr>
                <p:cNvPr id="73759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3154363" y="4714875"/>
                  <a:ext cx="2281237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sz="1400" smtClean="0"/>
                    <a:t>Seq=100, 20 bytes of data</a:t>
                  </a:r>
                </a:p>
              </p:txBody>
            </p:sp>
            <p:grpSp>
              <p:nvGrpSpPr>
                <p:cNvPr id="91167" name="Group 93"/>
                <p:cNvGrpSpPr>
                  <a:grpSpLocks/>
                </p:cNvGrpSpPr>
                <p:nvPr/>
              </p:nvGrpSpPr>
              <p:grpSpPr bwMode="auto">
                <a:xfrm>
                  <a:off x="2686050" y="1397000"/>
                  <a:ext cx="630238" cy="533400"/>
                  <a:chOff x="-44" y="1473"/>
                  <a:chExt cx="981" cy="1105"/>
                </a:xfrm>
              </p:grpSpPr>
              <p:pic>
                <p:nvPicPr>
                  <p:cNvPr id="91171" name="Picture 94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91172" name="Freeform 95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1168" name="Group 96"/>
                <p:cNvGrpSpPr>
                  <a:grpSpLocks/>
                </p:cNvGrpSpPr>
                <p:nvPr/>
              </p:nvGrpSpPr>
              <p:grpSpPr bwMode="auto">
                <a:xfrm flipH="1">
                  <a:off x="5264150" y="1423988"/>
                  <a:ext cx="654050" cy="579437"/>
                  <a:chOff x="-44" y="1473"/>
                  <a:chExt cx="981" cy="1105"/>
                </a:xfrm>
              </p:grpSpPr>
              <p:pic>
                <p:nvPicPr>
                  <p:cNvPr id="91169" name="Picture 97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91170" name="Freeform 98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56" name="TextBox 55"/>
          <p:cNvSpPr txBox="1"/>
          <p:nvPr/>
        </p:nvSpPr>
        <p:spPr>
          <a:xfrm>
            <a:off x="4073530" y="2709333"/>
            <a:ext cx="5266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What does it mean if the sender </a:t>
            </a:r>
          </a:p>
          <a:p>
            <a:pPr algn="l"/>
            <a:r>
              <a:rPr lang="en-US" sz="2000" dirty="0" smtClean="0"/>
              <a:t>receives multiple ACKs for the same packet? 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4474048" y="3815644"/>
            <a:ext cx="290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 earlier packet is lost!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5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27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D482805C-6D23-4247-B2DA-DCD60E2ED922}" type="slidenum">
              <a:rPr lang="en-US"/>
              <a:pPr/>
              <a:t>4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5040313" cy="906462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fast retransmit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1397000"/>
            <a:ext cx="3810000" cy="4648200"/>
          </a:xfrm>
        </p:spPr>
        <p:txBody>
          <a:bodyPr/>
          <a:lstStyle/>
          <a:p>
            <a:r>
              <a:rPr lang="en-US" dirty="0" smtClean="0"/>
              <a:t>time-out period  often relatively long:</a:t>
            </a:r>
          </a:p>
          <a:p>
            <a:pPr lvl="1"/>
            <a:r>
              <a:rPr lang="en-US" dirty="0" smtClean="0"/>
              <a:t>long delay before resending lost packet</a:t>
            </a:r>
          </a:p>
          <a:p>
            <a:r>
              <a:rPr lang="en-US" dirty="0" smtClean="0"/>
              <a:t>detect lost segments via duplicate ACKs.</a:t>
            </a:r>
          </a:p>
          <a:p>
            <a:pPr lvl="1"/>
            <a:r>
              <a:rPr lang="en-US" dirty="0" smtClean="0"/>
              <a:t>sender often sends many segments back-to-back</a:t>
            </a:r>
          </a:p>
          <a:p>
            <a:pPr lvl="1"/>
            <a:r>
              <a:rPr lang="en-US" dirty="0" smtClean="0"/>
              <a:t>if segment is lost, there will likely be many duplicate ACKs.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4751388" y="1679575"/>
            <a:ext cx="3643312" cy="4276725"/>
            <a:chOff x="4751388" y="1679575"/>
            <a:chExt cx="3643312" cy="4276725"/>
          </a:xfrm>
        </p:grpSpPr>
        <p:grpSp>
          <p:nvGrpSpPr>
            <p:cNvPr id="12" name="Group 11"/>
            <p:cNvGrpSpPr/>
            <p:nvPr/>
          </p:nvGrpSpPr>
          <p:grpSpPr>
            <a:xfrm>
              <a:off x="4751388" y="1679575"/>
              <a:ext cx="3643312" cy="4276725"/>
              <a:chOff x="4751388" y="1679575"/>
              <a:chExt cx="3643312" cy="4276725"/>
            </a:xfrm>
          </p:grpSpPr>
          <p:sp>
            <p:nvSpPr>
              <p:cNvPr id="72710" name="Rectangle 5"/>
              <p:cNvSpPr>
                <a:spLocks noChangeArrowheads="1"/>
              </p:cNvSpPr>
              <p:nvPr/>
            </p:nvSpPr>
            <p:spPr bwMode="auto">
              <a:xfrm>
                <a:off x="4827588" y="2143125"/>
                <a:ext cx="3567112" cy="38131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65000"/>
                  <a:buFont typeface="Wingdings" pitchFamily="2" charset="2"/>
                  <a:buNone/>
                </a:pPr>
                <a:r>
                  <a:rPr lang="en-US" sz="2800" dirty="0">
                    <a:latin typeface="Gill Sans MT" pitchFamily="34" charset="0"/>
                  </a:rPr>
                  <a:t>if sender receives 3 ACKs for same data</a:t>
                </a:r>
              </a:p>
              <a:p>
                <a:pPr algn="l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65000"/>
                  <a:buFont typeface="Wingdings" pitchFamily="2" charset="2"/>
                  <a:buNone/>
                </a:pPr>
                <a:r>
                  <a:rPr lang="en-US" sz="2400" dirty="0">
                    <a:latin typeface="Gill Sans MT" pitchFamily="34" charset="0"/>
                  </a:rPr>
                  <a:t>(</a:t>
                </a:r>
                <a:r>
                  <a:rPr lang="ja-JP" altLang="en-US" sz="2400">
                    <a:latin typeface="Gill Sans MT" pitchFamily="34" charset="0"/>
                  </a:rPr>
                  <a:t>“</a:t>
                </a:r>
                <a:r>
                  <a:rPr lang="en-US" altLang="ja-JP" sz="2400" dirty="0">
                    <a:latin typeface="Gill Sans MT" pitchFamily="34" charset="0"/>
                  </a:rPr>
                  <a:t>triple duplicate ACKs</a:t>
                </a:r>
                <a:r>
                  <a:rPr lang="ja-JP" altLang="en-US" sz="2400">
                    <a:latin typeface="Gill Sans MT" pitchFamily="34" charset="0"/>
                  </a:rPr>
                  <a:t>”</a:t>
                </a:r>
                <a:r>
                  <a:rPr lang="en-US" altLang="ja-JP" sz="2400" dirty="0">
                    <a:latin typeface="Gill Sans MT" pitchFamily="34" charset="0"/>
                  </a:rPr>
                  <a:t>),</a:t>
                </a:r>
                <a:r>
                  <a:rPr lang="en-US" altLang="ja-JP" sz="2800" dirty="0">
                    <a:latin typeface="Gill Sans MT" pitchFamily="34" charset="0"/>
                  </a:rPr>
                  <a:t> resend </a:t>
                </a:r>
                <a:r>
                  <a:rPr lang="en-US" altLang="ja-JP" sz="2800" dirty="0" err="1">
                    <a:latin typeface="Gill Sans MT" pitchFamily="34" charset="0"/>
                  </a:rPr>
                  <a:t>unacked</a:t>
                </a:r>
                <a:r>
                  <a:rPr lang="en-US" altLang="ja-JP" sz="2800" dirty="0">
                    <a:latin typeface="Gill Sans MT" pitchFamily="34" charset="0"/>
                  </a:rPr>
                  <a:t> segment with smallest </a:t>
                </a:r>
                <a:r>
                  <a:rPr lang="en-US" altLang="ja-JP" sz="2800" dirty="0" err="1">
                    <a:latin typeface="Gill Sans MT" pitchFamily="34" charset="0"/>
                  </a:rPr>
                  <a:t>seq</a:t>
                </a:r>
                <a:r>
                  <a:rPr lang="en-US" altLang="ja-JP" sz="2800" dirty="0">
                    <a:latin typeface="Gill Sans MT" pitchFamily="34" charset="0"/>
                  </a:rPr>
                  <a:t> #</a:t>
                </a:r>
              </a:p>
              <a:p>
                <a:pPr marL="463550" lvl="1" indent="-238125" algn="l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Wingdings" pitchFamily="2" charset="2"/>
                  <a:buChar char="§"/>
                </a:pPr>
                <a:r>
                  <a:rPr lang="en-US" sz="2400" dirty="0">
                    <a:latin typeface="Gill Sans MT" pitchFamily="34" charset="0"/>
                  </a:rPr>
                  <a:t>likely that </a:t>
                </a:r>
                <a:r>
                  <a:rPr lang="en-US" sz="2400" dirty="0" err="1">
                    <a:latin typeface="Gill Sans MT" pitchFamily="34" charset="0"/>
                  </a:rPr>
                  <a:t>unacked</a:t>
                </a:r>
                <a:r>
                  <a:rPr lang="en-US" sz="2400" dirty="0">
                    <a:latin typeface="Gill Sans MT" pitchFamily="34" charset="0"/>
                  </a:rPr>
                  <a:t> segment lost, so don</a:t>
                </a:r>
                <a:r>
                  <a:rPr lang="ja-JP" altLang="en-US" sz="2400">
                    <a:latin typeface="Gill Sans MT" pitchFamily="34" charset="0"/>
                  </a:rPr>
                  <a:t>’</a:t>
                </a:r>
                <a:r>
                  <a:rPr lang="en-US" altLang="ja-JP" sz="2400" dirty="0">
                    <a:latin typeface="Gill Sans MT" pitchFamily="34" charset="0"/>
                  </a:rPr>
                  <a:t>t wait for timeout</a:t>
                </a:r>
                <a:endParaRPr lang="en-US" sz="2400" dirty="0">
                  <a:latin typeface="Gill Sans MT" pitchFamily="34" charset="0"/>
                </a:endParaRPr>
              </a:p>
            </p:txBody>
          </p:sp>
          <p:sp>
            <p:nvSpPr>
              <p:cNvPr id="72711" name="Rectangle 6"/>
              <p:cNvSpPr>
                <a:spLocks noChangeArrowheads="1"/>
              </p:cNvSpPr>
              <p:nvPr/>
            </p:nvSpPr>
            <p:spPr bwMode="auto">
              <a:xfrm>
                <a:off x="4751388" y="1914525"/>
                <a:ext cx="3509962" cy="3681413"/>
              </a:xfrm>
              <a:prstGeom prst="rect">
                <a:avLst/>
              </a:prstGeom>
              <a:noFill/>
              <a:ln w="19050">
                <a:solidFill>
                  <a:srgbClr val="CC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2" name="Text Box 7"/>
              <p:cNvSpPr txBox="1">
                <a:spLocks noChangeArrowheads="1"/>
              </p:cNvSpPr>
              <p:nvPr/>
            </p:nvSpPr>
            <p:spPr bwMode="auto">
              <a:xfrm>
                <a:off x="4883150" y="1679575"/>
                <a:ext cx="2773363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 dirty="0" smtClean="0">
                    <a:solidFill>
                      <a:srgbClr val="CC0000"/>
                    </a:solidFill>
                  </a:rPr>
                  <a:t>TCP fast retransmit</a:t>
                </a:r>
              </a:p>
            </p:txBody>
          </p:sp>
        </p:grpSp>
        <p:sp>
          <p:nvSpPr>
            <p:cNvPr id="72713" name="Rectangle 9"/>
            <p:cNvSpPr>
              <a:spLocks noChangeArrowheads="1"/>
            </p:cNvSpPr>
            <p:nvPr/>
          </p:nvSpPr>
          <p:spPr bwMode="auto">
            <a:xfrm>
              <a:off x="4794250" y="2925763"/>
              <a:ext cx="3408363" cy="5413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pitchFamily="2" charset="2"/>
                <a:buNone/>
              </a:pPr>
              <a:r>
                <a:rPr lang="en-US" sz="2400" dirty="0">
                  <a:latin typeface="Gill Sans MT" pitchFamily="34" charset="0"/>
                </a:rPr>
                <a:t>(</a:t>
              </a:r>
              <a:r>
                <a:rPr lang="ja-JP" altLang="en-US" sz="2400">
                  <a:latin typeface="Gill Sans MT" pitchFamily="34" charset="0"/>
                </a:rPr>
                <a:t>“</a:t>
              </a:r>
              <a:r>
                <a:rPr lang="en-US" altLang="ja-JP" sz="2400" dirty="0">
                  <a:latin typeface="Gill Sans MT" pitchFamily="34" charset="0"/>
                </a:rPr>
                <a:t>triple duplicate ACKs</a:t>
              </a:r>
              <a:r>
                <a:rPr lang="ja-JP" altLang="en-US" sz="2400">
                  <a:latin typeface="Gill Sans MT" pitchFamily="34" charset="0"/>
                </a:rPr>
                <a:t>”</a:t>
              </a:r>
              <a:r>
                <a:rPr lang="en-US" altLang="ja-JP" sz="2400" dirty="0">
                  <a:latin typeface="Gill Sans MT" pitchFamily="34" charset="0"/>
                </a:rPr>
                <a:t>),</a:t>
              </a:r>
              <a:r>
                <a:rPr lang="en-US" altLang="ja-JP" sz="2800" dirty="0">
                  <a:latin typeface="Gill Sans MT" pitchFamily="34" charset="0"/>
                </a:rPr>
                <a:t> </a:t>
              </a:r>
              <a:endParaRPr lang="en-US" sz="2800" dirty="0">
                <a:latin typeface="Gill Sans MT" pitchFamily="34" charset="0"/>
              </a:endParaRPr>
            </a:p>
          </p:txBody>
        </p:sp>
      </p:grpSp>
      <p:pic>
        <p:nvPicPr>
          <p:cNvPr id="90121" name="Picture 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47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B27F8EA-DD1B-454E-A8A0-1637880854E0}" type="slidenum">
              <a:rPr lang="en-US"/>
              <a:pPr/>
              <a:t>5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 outline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3.4 principles of reliable data transfer</a:t>
            </a:r>
          </a:p>
        </p:txBody>
      </p:sp>
      <p:sp>
        <p:nvSpPr>
          <p:cNvPr id="747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3.5 connection-oriented transport: TCP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segment structure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reliable data transfer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flow control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3.7 TCP congestion control</a:t>
            </a:r>
          </a:p>
        </p:txBody>
      </p:sp>
      <p:pic>
        <p:nvPicPr>
          <p:cNvPr id="92166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1039813"/>
            <a:ext cx="43878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65010CCF-32CC-4718-8768-BDD08512C8B5}" type="slidenum">
              <a:rPr lang="en-US"/>
              <a:pPr/>
              <a:t>6</a:t>
            </a:fld>
            <a:endParaRPr lang="en-US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flow control</a:t>
            </a:r>
          </a:p>
        </p:txBody>
      </p:sp>
      <p:sp>
        <p:nvSpPr>
          <p:cNvPr id="75781" name="Rectangle 72"/>
          <p:cNvSpPr>
            <a:spLocks noChangeArrowheads="1"/>
          </p:cNvSpPr>
          <p:nvPr/>
        </p:nvSpPr>
        <p:spPr bwMode="auto">
          <a:xfrm>
            <a:off x="5410200" y="855663"/>
            <a:ext cx="2524125" cy="38544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89" name="Freeform 32"/>
          <p:cNvSpPr>
            <a:spLocks/>
          </p:cNvSpPr>
          <p:nvPr/>
        </p:nvSpPr>
        <p:spPr bwMode="auto">
          <a:xfrm>
            <a:off x="7851775" y="849313"/>
            <a:ext cx="581025" cy="42068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3" name="Rectangle 40"/>
          <p:cNvSpPr>
            <a:spLocks noChangeArrowheads="1"/>
          </p:cNvSpPr>
          <p:nvPr/>
        </p:nvSpPr>
        <p:spPr bwMode="auto">
          <a:xfrm>
            <a:off x="5324475" y="957263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4" name="Oval 31"/>
          <p:cNvSpPr>
            <a:spLocks noChangeArrowheads="1"/>
          </p:cNvSpPr>
          <p:nvPr/>
        </p:nvSpPr>
        <p:spPr bwMode="auto">
          <a:xfrm>
            <a:off x="5864225" y="1014413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application</a:t>
            </a:r>
          </a:p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process</a:t>
            </a:r>
          </a:p>
        </p:txBody>
      </p:sp>
      <p:grpSp>
        <p:nvGrpSpPr>
          <p:cNvPr id="93192" name="Group 47"/>
          <p:cNvGrpSpPr>
            <a:grpSpLocks/>
          </p:cNvGrpSpPr>
          <p:nvPr/>
        </p:nvGrpSpPr>
        <p:grpSpPr bwMode="auto">
          <a:xfrm>
            <a:off x="5632450" y="2082800"/>
            <a:ext cx="1795463" cy="688975"/>
            <a:chOff x="1173" y="2345"/>
            <a:chExt cx="1131" cy="434"/>
          </a:xfrm>
        </p:grpSpPr>
        <p:sp>
          <p:nvSpPr>
            <p:cNvPr id="75832" name="Rectangle 44"/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3" name="Text Box 46"/>
            <p:cNvSpPr txBox="1">
              <a:spLocks noChangeArrowheads="1"/>
            </p:cNvSpPr>
            <p:nvPr/>
          </p:nvSpPr>
          <p:spPr bwMode="auto">
            <a:xfrm>
              <a:off x="1235" y="2368"/>
              <a:ext cx="99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TCP socket</a:t>
              </a:r>
            </a:p>
            <a:p>
              <a:pPr>
                <a:defRPr/>
              </a:pPr>
              <a:r>
                <a:rPr lang="en-US" smtClean="0"/>
                <a:t>receiver buffers</a:t>
              </a:r>
            </a:p>
          </p:txBody>
        </p:sp>
      </p:grpSp>
      <p:sp>
        <p:nvSpPr>
          <p:cNvPr id="75786" name="Oval 48"/>
          <p:cNvSpPr>
            <a:spLocks noChangeArrowheads="1"/>
          </p:cNvSpPr>
          <p:nvPr/>
        </p:nvSpPr>
        <p:spPr bwMode="auto">
          <a:xfrm>
            <a:off x="5800725" y="3106738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75787" name="Text Box 64"/>
          <p:cNvSpPr txBox="1">
            <a:spLocks noChangeArrowheads="1"/>
          </p:cNvSpPr>
          <p:nvPr/>
        </p:nvSpPr>
        <p:spPr bwMode="auto">
          <a:xfrm>
            <a:off x="6704013" y="3130550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/>
              <a:t>TCP</a:t>
            </a:r>
          </a:p>
          <a:p>
            <a:pPr algn="l">
              <a:defRPr/>
            </a:pPr>
            <a:r>
              <a:rPr lang="en-US" sz="1400" smtClean="0"/>
              <a:t>code</a:t>
            </a:r>
          </a:p>
        </p:txBody>
      </p:sp>
      <p:sp>
        <p:nvSpPr>
          <p:cNvPr id="75788" name="Oval 65"/>
          <p:cNvSpPr>
            <a:spLocks noChangeArrowheads="1"/>
          </p:cNvSpPr>
          <p:nvPr/>
        </p:nvSpPr>
        <p:spPr bwMode="auto">
          <a:xfrm>
            <a:off x="5808663" y="4092575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75789" name="Text Box 66"/>
          <p:cNvSpPr txBox="1">
            <a:spLocks noChangeArrowheads="1"/>
          </p:cNvSpPr>
          <p:nvPr/>
        </p:nvSpPr>
        <p:spPr bwMode="auto">
          <a:xfrm>
            <a:off x="6711950" y="4116388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/>
              <a:t>IP</a:t>
            </a:r>
          </a:p>
          <a:p>
            <a:pPr algn="l">
              <a:defRPr/>
            </a:pPr>
            <a:r>
              <a:rPr lang="en-US" sz="1400" smtClean="0"/>
              <a:t>code</a:t>
            </a:r>
          </a:p>
        </p:txBody>
      </p:sp>
      <p:sp>
        <p:nvSpPr>
          <p:cNvPr id="93197" name="Freeform 61"/>
          <p:cNvSpPr>
            <a:spLocks/>
          </p:cNvSpPr>
          <p:nvPr/>
        </p:nvSpPr>
        <p:spPr bwMode="auto">
          <a:xfrm>
            <a:off x="6310313" y="2649538"/>
            <a:ext cx="530225" cy="2505075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75791" name="Line 68"/>
          <p:cNvSpPr>
            <a:spLocks noChangeShapeType="1"/>
          </p:cNvSpPr>
          <p:nvPr/>
        </p:nvSpPr>
        <p:spPr bwMode="auto">
          <a:xfrm>
            <a:off x="5318125" y="3841750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5792" name="Line 69"/>
          <p:cNvSpPr>
            <a:spLocks noChangeShapeType="1"/>
          </p:cNvSpPr>
          <p:nvPr/>
        </p:nvSpPr>
        <p:spPr bwMode="auto">
          <a:xfrm>
            <a:off x="5330825" y="1990725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93200" name="Group 56"/>
          <p:cNvGrpSpPr>
            <a:grpSpLocks/>
          </p:cNvGrpSpPr>
          <p:nvPr/>
        </p:nvGrpSpPr>
        <p:grpSpPr bwMode="auto">
          <a:xfrm>
            <a:off x="6307138" y="1874838"/>
            <a:ext cx="533400" cy="206375"/>
            <a:chOff x="2003" y="1816"/>
            <a:chExt cx="336" cy="130"/>
          </a:xfrm>
        </p:grpSpPr>
        <p:sp>
          <p:nvSpPr>
            <p:cNvPr id="75828" name="Rectangle 16"/>
            <p:cNvSpPr>
              <a:spLocks noChangeArrowheads="1"/>
            </p:cNvSpPr>
            <p:nvPr/>
          </p:nvSpPr>
          <p:spPr bwMode="auto">
            <a:xfrm>
              <a:off x="2003" y="181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9" name="Rectangle 17"/>
            <p:cNvSpPr>
              <a:spLocks noChangeArrowheads="1"/>
            </p:cNvSpPr>
            <p:nvPr/>
          </p:nvSpPr>
          <p:spPr bwMode="auto">
            <a:xfrm>
              <a:off x="2105" y="1833"/>
              <a:ext cx="110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0" name="Rectangle 18"/>
            <p:cNvSpPr>
              <a:spLocks noChangeArrowheads="1"/>
            </p:cNvSpPr>
            <p:nvPr/>
          </p:nvSpPr>
          <p:spPr bwMode="auto">
            <a:xfrm>
              <a:off x="2229" y="189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1" name="Rectangle 19"/>
            <p:cNvSpPr>
              <a:spLocks noChangeArrowheads="1"/>
            </p:cNvSpPr>
            <p:nvPr/>
          </p:nvSpPr>
          <p:spPr bwMode="auto">
            <a:xfrm>
              <a:off x="2058" y="189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201" name="Freeform 63"/>
          <p:cNvSpPr>
            <a:spLocks/>
          </p:cNvSpPr>
          <p:nvPr/>
        </p:nvSpPr>
        <p:spPr bwMode="auto">
          <a:xfrm rot="10800000">
            <a:off x="6299200" y="1544638"/>
            <a:ext cx="530225" cy="595312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93202" name="Group 77"/>
          <p:cNvGrpSpPr>
            <a:grpSpLocks/>
          </p:cNvGrpSpPr>
          <p:nvPr/>
        </p:nvGrpSpPr>
        <p:grpSpPr bwMode="auto">
          <a:xfrm>
            <a:off x="5489575" y="4827588"/>
            <a:ext cx="1006475" cy="211137"/>
            <a:chOff x="314" y="1591"/>
            <a:chExt cx="634" cy="133"/>
          </a:xfrm>
        </p:grpSpPr>
        <p:sp>
          <p:nvSpPr>
            <p:cNvPr id="75825" name="Rectangle 74"/>
            <p:cNvSpPr>
              <a:spLocks noChangeArrowheads="1"/>
            </p:cNvSpPr>
            <p:nvPr/>
          </p:nvSpPr>
          <p:spPr bwMode="auto">
            <a:xfrm>
              <a:off x="314" y="1591"/>
              <a:ext cx="634" cy="1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6" name="Line 75"/>
            <p:cNvSpPr>
              <a:spLocks noChangeShapeType="1"/>
            </p:cNvSpPr>
            <p:nvPr/>
          </p:nvSpPr>
          <p:spPr bwMode="auto">
            <a:xfrm>
              <a:off x="388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7" name="Line 76"/>
            <p:cNvSpPr>
              <a:spLocks noChangeShapeType="1"/>
            </p:cNvSpPr>
            <p:nvPr/>
          </p:nvSpPr>
          <p:spPr bwMode="auto">
            <a:xfrm>
              <a:off x="484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796" name="Rectangle 80"/>
          <p:cNvSpPr>
            <a:spLocks noChangeArrowheads="1"/>
          </p:cNvSpPr>
          <p:nvPr/>
        </p:nvSpPr>
        <p:spPr bwMode="auto">
          <a:xfrm>
            <a:off x="5608638" y="3892550"/>
            <a:ext cx="876300" cy="209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7" name="Rectangle 86"/>
          <p:cNvSpPr>
            <a:spLocks noChangeArrowheads="1"/>
          </p:cNvSpPr>
          <p:nvPr/>
        </p:nvSpPr>
        <p:spPr bwMode="auto">
          <a:xfrm>
            <a:off x="5765800" y="28511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8" name="Rectangle 91"/>
          <p:cNvSpPr>
            <a:spLocks noChangeArrowheads="1"/>
          </p:cNvSpPr>
          <p:nvPr/>
        </p:nvSpPr>
        <p:spPr bwMode="auto">
          <a:xfrm>
            <a:off x="5773738" y="38925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9" name="Rectangle 92"/>
          <p:cNvSpPr>
            <a:spLocks noChangeArrowheads="1"/>
          </p:cNvSpPr>
          <p:nvPr/>
        </p:nvSpPr>
        <p:spPr bwMode="auto">
          <a:xfrm>
            <a:off x="5768975" y="4824413"/>
            <a:ext cx="733425" cy="2127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207" name="Group 99"/>
          <p:cNvGrpSpPr>
            <a:grpSpLocks/>
          </p:cNvGrpSpPr>
          <p:nvPr/>
        </p:nvGrpSpPr>
        <p:grpSpPr bwMode="auto">
          <a:xfrm>
            <a:off x="8002588" y="1657350"/>
            <a:ext cx="1146175" cy="703263"/>
            <a:chOff x="638" y="1651"/>
            <a:chExt cx="722" cy="443"/>
          </a:xfrm>
        </p:grpSpPr>
        <p:sp>
          <p:nvSpPr>
            <p:cNvPr id="75822" name="Text Box 95"/>
            <p:cNvSpPr txBox="1">
              <a:spLocks noChangeArrowheads="1"/>
            </p:cNvSpPr>
            <p:nvPr/>
          </p:nvSpPr>
          <p:spPr bwMode="auto">
            <a:xfrm>
              <a:off x="638" y="1651"/>
              <a:ext cx="7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application</a:t>
              </a:r>
            </a:p>
          </p:txBody>
        </p:sp>
        <p:sp>
          <p:nvSpPr>
            <p:cNvPr id="75823" name="Text Box 96"/>
            <p:cNvSpPr txBox="1">
              <a:spLocks noChangeArrowheads="1"/>
            </p:cNvSpPr>
            <p:nvPr/>
          </p:nvSpPr>
          <p:spPr bwMode="auto">
            <a:xfrm>
              <a:off x="647" y="1882"/>
              <a:ext cx="2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OS</a:t>
              </a:r>
            </a:p>
          </p:txBody>
        </p:sp>
        <p:sp>
          <p:nvSpPr>
            <p:cNvPr id="75824" name="Line 98"/>
            <p:cNvSpPr>
              <a:spLocks noChangeShapeType="1"/>
            </p:cNvSpPr>
            <p:nvPr/>
          </p:nvSpPr>
          <p:spPr bwMode="auto">
            <a:xfrm>
              <a:off x="711" y="1870"/>
              <a:ext cx="5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801" name="Text Box 103"/>
          <p:cNvSpPr txBox="1">
            <a:spLocks noChangeArrowheads="1"/>
          </p:cNvSpPr>
          <p:nvPr/>
        </p:nvSpPr>
        <p:spPr bwMode="auto">
          <a:xfrm>
            <a:off x="5305425" y="5637213"/>
            <a:ext cx="2714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/>
              <a:t>receiver protocol stack</a:t>
            </a:r>
          </a:p>
        </p:txBody>
      </p:sp>
      <p:sp>
        <p:nvSpPr>
          <p:cNvPr id="75802" name="Text Box 104"/>
          <p:cNvSpPr txBox="1">
            <a:spLocks noChangeArrowheads="1"/>
          </p:cNvSpPr>
          <p:nvPr/>
        </p:nvSpPr>
        <p:spPr bwMode="auto">
          <a:xfrm>
            <a:off x="2014538" y="1314450"/>
            <a:ext cx="31924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/>
              <a:t>application may </a:t>
            </a:r>
          </a:p>
          <a:p>
            <a:pPr algn="r"/>
            <a:r>
              <a:rPr lang="en-US"/>
              <a:t>remove data from </a:t>
            </a:r>
          </a:p>
          <a:p>
            <a:pPr algn="r"/>
            <a:r>
              <a:rPr lang="en-US"/>
              <a:t>TCP socket buffers …. </a:t>
            </a:r>
          </a:p>
        </p:txBody>
      </p:sp>
      <p:sp>
        <p:nvSpPr>
          <p:cNvPr id="75803" name="Line 105"/>
          <p:cNvSpPr>
            <a:spLocks noChangeShapeType="1"/>
          </p:cNvSpPr>
          <p:nvPr/>
        </p:nvSpPr>
        <p:spPr bwMode="auto">
          <a:xfrm>
            <a:off x="5224463" y="1730375"/>
            <a:ext cx="1041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5804" name="Text Box 106"/>
          <p:cNvSpPr txBox="1">
            <a:spLocks noChangeArrowheads="1"/>
          </p:cNvSpPr>
          <p:nvPr/>
        </p:nvSpPr>
        <p:spPr bwMode="auto">
          <a:xfrm>
            <a:off x="3098800" y="2525713"/>
            <a:ext cx="20812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/>
              <a:t>… slower than TCP </a:t>
            </a:r>
          </a:p>
          <a:p>
            <a:pPr algn="r"/>
            <a:r>
              <a:rPr lang="en-US"/>
              <a:t>receiver is delivering</a:t>
            </a:r>
          </a:p>
          <a:p>
            <a:pPr algn="r"/>
            <a:r>
              <a:rPr lang="en-US"/>
              <a:t>(sender is sending)</a:t>
            </a:r>
          </a:p>
        </p:txBody>
      </p:sp>
      <p:sp>
        <p:nvSpPr>
          <p:cNvPr id="75805" name="Line 108"/>
          <p:cNvSpPr>
            <a:spLocks noChangeShapeType="1"/>
          </p:cNvSpPr>
          <p:nvPr/>
        </p:nvSpPr>
        <p:spPr bwMode="auto">
          <a:xfrm>
            <a:off x="5145088" y="2935288"/>
            <a:ext cx="544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5806" name="Line 115"/>
          <p:cNvSpPr>
            <a:spLocks noChangeShapeType="1"/>
          </p:cNvSpPr>
          <p:nvPr/>
        </p:nvSpPr>
        <p:spPr bwMode="auto">
          <a:xfrm>
            <a:off x="6383338" y="5189538"/>
            <a:ext cx="0" cy="34925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5807" name="Text Box 116"/>
          <p:cNvSpPr txBox="1">
            <a:spLocks noChangeArrowheads="1"/>
          </p:cNvSpPr>
          <p:nvPr/>
        </p:nvSpPr>
        <p:spPr bwMode="auto">
          <a:xfrm>
            <a:off x="5291138" y="5249863"/>
            <a:ext cx="1133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from sender</a:t>
            </a:r>
          </a:p>
        </p:txBody>
      </p:sp>
      <p:grpSp>
        <p:nvGrpSpPr>
          <p:cNvPr id="384123" name="Group 123"/>
          <p:cNvGrpSpPr>
            <a:grpSpLocks/>
          </p:cNvGrpSpPr>
          <p:nvPr/>
        </p:nvGrpSpPr>
        <p:grpSpPr bwMode="auto">
          <a:xfrm>
            <a:off x="363538" y="4194175"/>
            <a:ext cx="5395912" cy="1755775"/>
            <a:chOff x="221" y="2091"/>
            <a:chExt cx="3399" cy="1106"/>
          </a:xfrm>
        </p:grpSpPr>
        <p:sp>
          <p:nvSpPr>
            <p:cNvPr id="75815" name="Line 82"/>
            <p:cNvSpPr>
              <a:spLocks noChangeShapeType="1"/>
            </p:cNvSpPr>
            <p:nvPr/>
          </p:nvSpPr>
          <p:spPr bwMode="auto">
            <a:xfrm>
              <a:off x="3620" y="2455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16" name="Rectangle 110"/>
            <p:cNvSpPr>
              <a:spLocks noChangeArrowheads="1"/>
            </p:cNvSpPr>
            <p:nvPr/>
          </p:nvSpPr>
          <p:spPr bwMode="auto">
            <a:xfrm>
              <a:off x="221" y="2219"/>
              <a:ext cx="2295" cy="9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7" name="Text Box 111"/>
            <p:cNvSpPr txBox="1">
              <a:spLocks noChangeArrowheads="1"/>
            </p:cNvSpPr>
            <p:nvPr/>
          </p:nvSpPr>
          <p:spPr bwMode="auto">
            <a:xfrm>
              <a:off x="279" y="2315"/>
              <a:ext cx="226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000">
                  <a:latin typeface="Gill Sans MT" pitchFamily="34" charset="0"/>
                </a:rPr>
                <a:t>receiver controls sender, so sender won</a:t>
              </a:r>
              <a:r>
                <a:rPr lang="ja-JP" altLang="en-US" sz="2000">
                  <a:latin typeface="Gill Sans MT" pitchFamily="34" charset="0"/>
                </a:rPr>
                <a:t>’</a:t>
              </a:r>
              <a:r>
                <a:rPr lang="en-US" altLang="ja-JP" sz="2000">
                  <a:latin typeface="Gill Sans MT" pitchFamily="34" charset="0"/>
                </a:rPr>
                <a:t>t overflow receiver</a:t>
              </a:r>
              <a:r>
                <a:rPr lang="ja-JP" altLang="en-US" sz="2000">
                  <a:latin typeface="Gill Sans MT" pitchFamily="34" charset="0"/>
                </a:rPr>
                <a:t>’</a:t>
              </a:r>
              <a:r>
                <a:rPr lang="en-US" altLang="ja-JP" sz="2000">
                  <a:latin typeface="Gill Sans MT" pitchFamily="34" charset="0"/>
                </a:rPr>
                <a:t>s buffer by transmitting too much, too fast</a:t>
              </a:r>
              <a:endParaRPr lang="en-US" sz="1000">
                <a:latin typeface="Gill Sans MT" pitchFamily="34" charset="0"/>
              </a:endParaRPr>
            </a:p>
          </p:txBody>
        </p:sp>
        <p:grpSp>
          <p:nvGrpSpPr>
            <p:cNvPr id="93224" name="Group 112"/>
            <p:cNvGrpSpPr>
              <a:grpSpLocks/>
            </p:cNvGrpSpPr>
            <p:nvPr/>
          </p:nvGrpSpPr>
          <p:grpSpPr bwMode="auto">
            <a:xfrm>
              <a:off x="510" y="2091"/>
              <a:ext cx="1217" cy="327"/>
              <a:chOff x="3486" y="272"/>
              <a:chExt cx="1134" cy="327"/>
            </a:xfrm>
          </p:grpSpPr>
          <p:sp>
            <p:nvSpPr>
              <p:cNvPr id="75820" name="Rectangle 113"/>
              <p:cNvSpPr>
                <a:spLocks noChangeArrowheads="1"/>
              </p:cNvSpPr>
              <p:nvPr/>
            </p:nvSpPr>
            <p:spPr bwMode="auto">
              <a:xfrm>
                <a:off x="3486" y="330"/>
                <a:ext cx="1134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21" name="Text Box 114"/>
              <p:cNvSpPr txBox="1">
                <a:spLocks noChangeArrowheads="1"/>
              </p:cNvSpPr>
              <p:nvPr/>
            </p:nvSpPr>
            <p:spPr bwMode="auto">
              <a:xfrm>
                <a:off x="3539" y="272"/>
                <a:ext cx="101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800" i="1" smtClean="0">
                    <a:solidFill>
                      <a:srgbClr val="CC0000"/>
                    </a:solidFill>
                    <a:latin typeface="Gill Sans MT" charset="0"/>
                  </a:rPr>
                  <a:t>flow control</a:t>
                </a:r>
              </a:p>
            </p:txBody>
          </p:sp>
        </p:grpSp>
        <p:sp>
          <p:nvSpPr>
            <p:cNvPr id="75819" name="Line 117"/>
            <p:cNvSpPr>
              <a:spLocks noChangeShapeType="1"/>
            </p:cNvSpPr>
            <p:nvPr/>
          </p:nvSpPr>
          <p:spPr bwMode="auto">
            <a:xfrm>
              <a:off x="3445" y="2578"/>
              <a:ext cx="0" cy="2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809" name="Line 118"/>
          <p:cNvSpPr>
            <a:spLocks noChangeShapeType="1"/>
          </p:cNvSpPr>
          <p:nvPr/>
        </p:nvSpPr>
        <p:spPr bwMode="auto">
          <a:xfrm>
            <a:off x="7847013" y="4767263"/>
            <a:ext cx="0" cy="463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93217" name="Picture 12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3218" name="Group 124"/>
          <p:cNvGrpSpPr>
            <a:grpSpLocks/>
          </p:cNvGrpSpPr>
          <p:nvPr/>
        </p:nvGrpSpPr>
        <p:grpSpPr bwMode="auto">
          <a:xfrm flipH="1">
            <a:off x="8085138" y="4360863"/>
            <a:ext cx="869950" cy="906462"/>
            <a:chOff x="-44" y="1473"/>
            <a:chExt cx="981" cy="1105"/>
          </a:xfrm>
        </p:grpSpPr>
        <p:pic>
          <p:nvPicPr>
            <p:cNvPr id="93219" name="Picture 12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220" name="Freeform 1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68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8FE34997-2668-4859-B70F-F70FCA180139}" type="slidenum">
              <a:rPr lang="en-US"/>
              <a:pPr/>
              <a:t>7</a:t>
            </a:fld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flow control</a:t>
            </a:r>
          </a:p>
        </p:txBody>
      </p:sp>
      <p:pic>
        <p:nvPicPr>
          <p:cNvPr id="94212" name="Picture 5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4213" name="Group 72"/>
          <p:cNvGrpSpPr>
            <a:grpSpLocks/>
          </p:cNvGrpSpPr>
          <p:nvPr/>
        </p:nvGrpSpPr>
        <p:grpSpPr bwMode="auto">
          <a:xfrm>
            <a:off x="5995988" y="2230438"/>
            <a:ext cx="2578100" cy="2155825"/>
            <a:chOff x="512" y="1294"/>
            <a:chExt cx="1888" cy="1358"/>
          </a:xfrm>
        </p:grpSpPr>
        <p:grpSp>
          <p:nvGrpSpPr>
            <p:cNvPr id="94227" name="Group 17"/>
            <p:cNvGrpSpPr>
              <a:grpSpLocks/>
            </p:cNvGrpSpPr>
            <p:nvPr/>
          </p:nvGrpSpPr>
          <p:grpSpPr bwMode="auto">
            <a:xfrm>
              <a:off x="1232" y="1410"/>
              <a:ext cx="336" cy="130"/>
              <a:chOff x="2003" y="1816"/>
              <a:chExt cx="336" cy="130"/>
            </a:xfrm>
          </p:grpSpPr>
          <p:sp>
            <p:nvSpPr>
              <p:cNvPr id="76829" name="Rectangle 18"/>
              <p:cNvSpPr>
                <a:spLocks noChangeArrowheads="1"/>
              </p:cNvSpPr>
              <p:nvPr/>
            </p:nvSpPr>
            <p:spPr bwMode="auto">
              <a:xfrm>
                <a:off x="2003" y="1816"/>
                <a:ext cx="336" cy="13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0" name="Rectangle 19"/>
              <p:cNvSpPr>
                <a:spLocks noChangeArrowheads="1"/>
              </p:cNvSpPr>
              <p:nvPr/>
            </p:nvSpPr>
            <p:spPr bwMode="auto">
              <a:xfrm>
                <a:off x="2105" y="1833"/>
                <a:ext cx="108" cy="9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1" name="Rectangle 20"/>
              <p:cNvSpPr>
                <a:spLocks noChangeArrowheads="1"/>
              </p:cNvSpPr>
              <p:nvPr/>
            </p:nvSpPr>
            <p:spPr bwMode="auto">
              <a:xfrm>
                <a:off x="2228" y="1891"/>
                <a:ext cx="28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2" name="Rectangle 21"/>
              <p:cNvSpPr>
                <a:spLocks noChangeArrowheads="1"/>
              </p:cNvSpPr>
              <p:nvPr/>
            </p:nvSpPr>
            <p:spPr bwMode="auto">
              <a:xfrm>
                <a:off x="2056" y="1892"/>
                <a:ext cx="29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821" name="Rectangle 52"/>
            <p:cNvSpPr>
              <a:spLocks noChangeArrowheads="1"/>
            </p:cNvSpPr>
            <p:nvPr/>
          </p:nvSpPr>
          <p:spPr bwMode="auto">
            <a:xfrm>
              <a:off x="526" y="1522"/>
              <a:ext cx="1871" cy="8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2" name="Line 53"/>
            <p:cNvSpPr>
              <a:spLocks noChangeShapeType="1"/>
            </p:cNvSpPr>
            <p:nvPr/>
          </p:nvSpPr>
          <p:spPr bwMode="auto">
            <a:xfrm>
              <a:off x="512" y="1863"/>
              <a:ext cx="18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3" name="AutoShape 54"/>
            <p:cNvSpPr>
              <a:spLocks noChangeArrowheads="1"/>
            </p:cNvSpPr>
            <p:nvPr/>
          </p:nvSpPr>
          <p:spPr bwMode="auto">
            <a:xfrm>
              <a:off x="1310" y="129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4" name="Rectangle 55" descr="Dark upward diagonal"/>
            <p:cNvSpPr>
              <a:spLocks noChangeArrowheads="1"/>
            </p:cNvSpPr>
            <p:nvPr/>
          </p:nvSpPr>
          <p:spPr bwMode="auto">
            <a:xfrm>
              <a:off x="534" y="1856"/>
              <a:ext cx="1848" cy="555"/>
            </a:xfrm>
            <a:prstGeom prst="rect">
              <a:avLst/>
            </a:prstGeom>
            <a:pattFill prst="dkUpDiag">
              <a:fgClr>
                <a:srgbClr val="FFFF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5" name="AutoShape 56"/>
            <p:cNvSpPr>
              <a:spLocks noChangeArrowheads="1"/>
            </p:cNvSpPr>
            <p:nvPr/>
          </p:nvSpPr>
          <p:spPr bwMode="auto">
            <a:xfrm>
              <a:off x="1312" y="236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6" name="Text Box 57"/>
            <p:cNvSpPr txBox="1">
              <a:spLocks noChangeArrowheads="1"/>
            </p:cNvSpPr>
            <p:nvPr/>
          </p:nvSpPr>
          <p:spPr bwMode="auto">
            <a:xfrm>
              <a:off x="814" y="1568"/>
              <a:ext cx="12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/>
                <a:t>buffered data</a:t>
              </a:r>
            </a:p>
          </p:txBody>
        </p:sp>
        <p:sp>
          <p:nvSpPr>
            <p:cNvPr id="76827" name="Line 58"/>
            <p:cNvSpPr>
              <a:spLocks noChangeShapeType="1"/>
            </p:cNvSpPr>
            <p:nvPr/>
          </p:nvSpPr>
          <p:spPr bwMode="auto">
            <a:xfrm>
              <a:off x="522" y="1857"/>
              <a:ext cx="1878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8" name="Text Box 59"/>
            <p:cNvSpPr txBox="1">
              <a:spLocks noChangeArrowheads="1"/>
            </p:cNvSpPr>
            <p:nvPr/>
          </p:nvSpPr>
          <p:spPr bwMode="auto">
            <a:xfrm>
              <a:off x="653" y="2020"/>
              <a:ext cx="15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/>
                <a:t>free buffer space</a:t>
              </a:r>
            </a:p>
          </p:txBody>
        </p:sp>
      </p:grpSp>
      <p:sp>
        <p:nvSpPr>
          <p:cNvPr id="76807" name="Text Box 62"/>
          <p:cNvSpPr txBox="1">
            <a:spLocks noChangeArrowheads="1"/>
          </p:cNvSpPr>
          <p:nvPr/>
        </p:nvSpPr>
        <p:spPr bwMode="auto">
          <a:xfrm>
            <a:off x="5108575" y="3375025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latin typeface="Courier New" charset="0"/>
              </a:rPr>
              <a:t>rwnd</a:t>
            </a:r>
          </a:p>
        </p:txBody>
      </p:sp>
      <p:sp>
        <p:nvSpPr>
          <p:cNvPr id="76808" name="Line 64"/>
          <p:cNvSpPr>
            <a:spLocks noChangeShapeType="1"/>
          </p:cNvSpPr>
          <p:nvPr/>
        </p:nvSpPr>
        <p:spPr bwMode="auto">
          <a:xfrm>
            <a:off x="5619750" y="3108325"/>
            <a:ext cx="0" cy="322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6809" name="Line 65"/>
          <p:cNvSpPr>
            <a:spLocks noChangeShapeType="1"/>
          </p:cNvSpPr>
          <p:nvPr/>
        </p:nvSpPr>
        <p:spPr bwMode="auto">
          <a:xfrm flipV="1">
            <a:off x="5619750" y="3633788"/>
            <a:ext cx="0" cy="322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6810" name="Line 66"/>
          <p:cNvSpPr>
            <a:spLocks noChangeShapeType="1"/>
          </p:cNvSpPr>
          <p:nvPr/>
        </p:nvSpPr>
        <p:spPr bwMode="auto">
          <a:xfrm>
            <a:off x="5465763" y="3965575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6811" name="Line 67"/>
          <p:cNvSpPr>
            <a:spLocks noChangeShapeType="1"/>
          </p:cNvSpPr>
          <p:nvPr/>
        </p:nvSpPr>
        <p:spPr bwMode="auto">
          <a:xfrm>
            <a:off x="5514975" y="3097213"/>
            <a:ext cx="196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6812" name="Line 68"/>
          <p:cNvSpPr>
            <a:spLocks noChangeShapeType="1"/>
          </p:cNvSpPr>
          <p:nvPr/>
        </p:nvSpPr>
        <p:spPr bwMode="auto">
          <a:xfrm>
            <a:off x="5487988" y="2571750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6813" name="Line 69"/>
          <p:cNvSpPr>
            <a:spLocks noChangeShapeType="1"/>
          </p:cNvSpPr>
          <p:nvPr/>
        </p:nvSpPr>
        <p:spPr bwMode="auto">
          <a:xfrm>
            <a:off x="5876925" y="257651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6814" name="Line 70"/>
          <p:cNvSpPr>
            <a:spLocks noChangeShapeType="1"/>
          </p:cNvSpPr>
          <p:nvPr/>
        </p:nvSpPr>
        <p:spPr bwMode="auto">
          <a:xfrm flipH="1">
            <a:off x="5875338" y="3000375"/>
            <a:ext cx="0" cy="954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6815" name="Text Box 71"/>
          <p:cNvSpPr txBox="1">
            <a:spLocks noChangeArrowheads="1"/>
          </p:cNvSpPr>
          <p:nvPr/>
        </p:nvSpPr>
        <p:spPr bwMode="auto">
          <a:xfrm>
            <a:off x="4722813" y="2736850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b="1" smtClean="0">
                <a:latin typeface="Courier New" charset="0"/>
              </a:rPr>
              <a:t>RcvBuffer</a:t>
            </a:r>
          </a:p>
        </p:txBody>
      </p:sp>
      <p:sp>
        <p:nvSpPr>
          <p:cNvPr id="76816" name="Text Box 73"/>
          <p:cNvSpPr txBox="1">
            <a:spLocks noChangeArrowheads="1"/>
          </p:cNvSpPr>
          <p:nvPr/>
        </p:nvSpPr>
        <p:spPr bwMode="auto">
          <a:xfrm>
            <a:off x="6153150" y="4365625"/>
            <a:ext cx="2220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/>
              <a:t>TCP segment payloads</a:t>
            </a:r>
          </a:p>
        </p:txBody>
      </p:sp>
      <p:sp>
        <p:nvSpPr>
          <p:cNvPr id="76817" name="Text Box 74"/>
          <p:cNvSpPr txBox="1">
            <a:spLocks noChangeArrowheads="1"/>
          </p:cNvSpPr>
          <p:nvPr/>
        </p:nvSpPr>
        <p:spPr bwMode="auto">
          <a:xfrm>
            <a:off x="6226175" y="1865313"/>
            <a:ext cx="2130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/>
              <a:t>to application process</a:t>
            </a:r>
          </a:p>
        </p:txBody>
      </p:sp>
      <p:sp>
        <p:nvSpPr>
          <p:cNvPr id="76818" name="Rectangle 75"/>
          <p:cNvSpPr>
            <a:spLocks noGrp="1" noChangeArrowheads="1"/>
          </p:cNvSpPr>
          <p:nvPr>
            <p:ph type="body" sz="half" idx="2"/>
          </p:nvPr>
        </p:nvSpPr>
        <p:spPr>
          <a:xfrm>
            <a:off x="203200" y="1549400"/>
            <a:ext cx="4470399" cy="4906963"/>
          </a:xfrm>
        </p:spPr>
        <p:txBody>
          <a:bodyPr/>
          <a:lstStyle/>
          <a:p>
            <a:r>
              <a:rPr lang="en-US" sz="2400" dirty="0" smtClean="0"/>
              <a:t>receiver </a:t>
            </a:r>
            <a:r>
              <a:rPr lang="ja-JP" altLang="en-US" sz="2400" dirty="0" smtClean="0"/>
              <a:t>“</a:t>
            </a:r>
            <a:r>
              <a:rPr lang="en-US" altLang="ja-JP" sz="2400" dirty="0" smtClean="0"/>
              <a:t>advertises</a:t>
            </a:r>
            <a:r>
              <a:rPr lang="ja-JP" altLang="en-US" sz="2400" dirty="0" smtClean="0"/>
              <a:t>”</a:t>
            </a:r>
            <a:r>
              <a:rPr lang="en-US" altLang="ja-JP" sz="2400" dirty="0" smtClean="0"/>
              <a:t> free buffer space by including </a:t>
            </a:r>
            <a:r>
              <a:rPr lang="en-US" altLang="ja-JP" sz="2400" b="1" dirty="0" err="1" smtClean="0">
                <a:latin typeface="Courier New" pitchFamily="49" charset="0"/>
              </a:rPr>
              <a:t>rwnd</a:t>
            </a:r>
            <a:r>
              <a:rPr lang="en-US" altLang="ja-JP" sz="2400" dirty="0" smtClean="0"/>
              <a:t> value in TCP header of receiver-to-sender segments</a:t>
            </a:r>
          </a:p>
          <a:p>
            <a:pPr lvl="1"/>
            <a:r>
              <a:rPr lang="en-US" sz="2000" b="1" dirty="0" err="1" smtClean="0">
                <a:latin typeface="Courier New" pitchFamily="49" charset="0"/>
              </a:rPr>
              <a:t>RcvBuffer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dirty="0" smtClean="0"/>
              <a:t>size set via socket options (typical default is 4096 bytes, see </a:t>
            </a:r>
            <a:r>
              <a:rPr lang="en-US" sz="2000" i="1" dirty="0" err="1" smtClean="0"/>
              <a:t>setsockopt</a:t>
            </a:r>
            <a:r>
              <a:rPr lang="en-US" sz="2000" i="1" dirty="0" smtClean="0"/>
              <a:t>() </a:t>
            </a:r>
            <a:r>
              <a:rPr lang="en-US" sz="2000" dirty="0" smtClean="0"/>
              <a:t>and</a:t>
            </a:r>
            <a:r>
              <a:rPr lang="en-US" sz="2000" i="1" dirty="0" smtClean="0"/>
              <a:t> socket(7)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many operating systems </a:t>
            </a:r>
            <a:r>
              <a:rPr lang="en-US" sz="2000" dirty="0" err="1" smtClean="0"/>
              <a:t>autoadjust</a:t>
            </a:r>
            <a:r>
              <a:rPr lang="en-US" sz="2000" dirty="0" smtClean="0"/>
              <a:t> </a:t>
            </a:r>
            <a:r>
              <a:rPr lang="en-US" sz="2000" b="1" dirty="0" err="1" smtClean="0">
                <a:latin typeface="Courier New" pitchFamily="49" charset="0"/>
              </a:rPr>
              <a:t>RcvBuffer</a:t>
            </a:r>
            <a:endParaRPr lang="en-US" sz="2000" dirty="0" smtClean="0"/>
          </a:p>
          <a:p>
            <a:r>
              <a:rPr lang="en-US" sz="2400" dirty="0" smtClean="0"/>
              <a:t>sender limits amount of </a:t>
            </a:r>
            <a:r>
              <a:rPr lang="en-US" sz="2400" dirty="0" err="1" smtClean="0"/>
              <a:t>unacked</a:t>
            </a:r>
            <a:r>
              <a:rPr lang="en-US" sz="2400" dirty="0" smtClean="0"/>
              <a:t> (</a:t>
            </a:r>
            <a:r>
              <a:rPr lang="ja-JP" altLang="en-US" sz="2400" dirty="0" smtClean="0"/>
              <a:t>“</a:t>
            </a:r>
            <a:r>
              <a:rPr lang="en-US" altLang="ja-JP" sz="2400" dirty="0" smtClean="0"/>
              <a:t>in-flight</a:t>
            </a:r>
            <a:r>
              <a:rPr lang="ja-JP" altLang="en-US" sz="2400" dirty="0" smtClean="0"/>
              <a:t>”</a:t>
            </a:r>
            <a:r>
              <a:rPr lang="en-US" altLang="ja-JP" sz="2400" dirty="0" smtClean="0"/>
              <a:t>) data to receiver</a:t>
            </a:r>
            <a:r>
              <a:rPr lang="ja-JP" altLang="en-US" sz="2400" dirty="0" smtClean="0"/>
              <a:t>’</a:t>
            </a:r>
            <a:r>
              <a:rPr lang="en-US" altLang="ja-JP" sz="2400" dirty="0" smtClean="0"/>
              <a:t>s </a:t>
            </a:r>
            <a:r>
              <a:rPr lang="en-US" altLang="ja-JP" sz="2400" b="1" dirty="0" err="1" smtClean="0">
                <a:latin typeface="Courier New" pitchFamily="49" charset="0"/>
              </a:rPr>
              <a:t>rwnd</a:t>
            </a:r>
            <a:r>
              <a:rPr lang="en-US" altLang="ja-JP" sz="2400" b="1" dirty="0" smtClean="0">
                <a:latin typeface="Courier New" pitchFamily="49" charset="0"/>
              </a:rPr>
              <a:t> </a:t>
            </a:r>
            <a:r>
              <a:rPr lang="en-US" altLang="ja-JP" sz="2400" dirty="0" smtClean="0"/>
              <a:t>value </a:t>
            </a:r>
          </a:p>
          <a:p>
            <a:r>
              <a:rPr lang="en-US" sz="2400" dirty="0" smtClean="0"/>
              <a:t>guarantees receive buffer will not overflow</a:t>
            </a:r>
          </a:p>
        </p:txBody>
      </p:sp>
      <p:sp>
        <p:nvSpPr>
          <p:cNvPr id="76819" name="Text Box 76"/>
          <p:cNvSpPr txBox="1">
            <a:spLocks noChangeArrowheads="1"/>
          </p:cNvSpPr>
          <p:nvPr/>
        </p:nvSpPr>
        <p:spPr bwMode="auto">
          <a:xfrm>
            <a:off x="5837238" y="5018088"/>
            <a:ext cx="2695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smtClean="0"/>
              <a:t>receiver-side buffering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78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B96667E8-FDF9-4137-B33F-E36570058E7C}" type="slidenum">
              <a:rPr lang="en-US"/>
              <a:pPr/>
              <a:t>8</a:t>
            </a:fld>
            <a:endParaRPr lang="en-US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 outline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3.4 principles of reliable data transfer</a:t>
            </a:r>
          </a:p>
        </p:txBody>
      </p:sp>
      <p:sp>
        <p:nvSpPr>
          <p:cNvPr id="778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3.5 connection-oriented transport: TCP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segment structure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reliable data transfer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flow control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3.7 TCP congestion control</a:t>
            </a:r>
          </a:p>
        </p:txBody>
      </p:sp>
      <p:pic>
        <p:nvPicPr>
          <p:cNvPr id="95238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1039813"/>
            <a:ext cx="43878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13D20CC-8483-44F5-8799-582D8D39FD96}" type="slidenum">
              <a:rPr lang="en-US"/>
              <a:pPr/>
              <a:t>9</a:t>
            </a:fld>
            <a:endParaRPr lang="en-US"/>
          </a:p>
        </p:txBody>
      </p:sp>
      <p:pic>
        <p:nvPicPr>
          <p:cNvPr id="96259" name="Picture 88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675" y="833438"/>
            <a:ext cx="5027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3" name="Rectangle 62"/>
          <p:cNvSpPr>
            <a:spLocks noChangeArrowheads="1"/>
          </p:cNvSpPr>
          <p:nvPr/>
        </p:nvSpPr>
        <p:spPr bwMode="auto">
          <a:xfrm>
            <a:off x="1249363" y="2936875"/>
            <a:ext cx="2279650" cy="2414588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Rectangle 45"/>
          <p:cNvSpPr>
            <a:spLocks noChangeArrowheads="1"/>
          </p:cNvSpPr>
          <p:nvPr/>
        </p:nvSpPr>
        <p:spPr bwMode="auto">
          <a:xfrm>
            <a:off x="1209675" y="2990850"/>
            <a:ext cx="2270125" cy="2471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193675"/>
            <a:ext cx="7772400" cy="911225"/>
          </a:xfrm>
        </p:spPr>
        <p:txBody>
          <a:bodyPr/>
          <a:lstStyle/>
          <a:p>
            <a:r>
              <a:rPr lang="en-US" sz="3600" smtClean="0"/>
              <a:t>Connection Management</a:t>
            </a:r>
            <a:endParaRPr lang="en-US" smtClean="0"/>
          </a:p>
        </p:txBody>
      </p:sp>
      <p:sp>
        <p:nvSpPr>
          <p:cNvPr id="78856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60400" y="1073150"/>
            <a:ext cx="8335963" cy="2187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smtClean="0"/>
              <a:t>before exchanging data, sender/receiver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handshake</a:t>
            </a:r>
            <a:r>
              <a:rPr lang="ja-JP" altLang="en-US" sz="2800" smtClean="0"/>
              <a:t>”</a:t>
            </a:r>
            <a:r>
              <a:rPr lang="en-US" altLang="ja-JP" sz="2800" smtClean="0"/>
              <a:t>:</a:t>
            </a:r>
          </a:p>
          <a:p>
            <a:r>
              <a:rPr lang="en-US" sz="2400" smtClean="0"/>
              <a:t>agree to establish connection (each knowing the other willing to establish connection)</a:t>
            </a:r>
          </a:p>
          <a:p>
            <a:r>
              <a:rPr lang="en-US" sz="2400" smtClean="0"/>
              <a:t>agree on connection parameters</a:t>
            </a:r>
          </a:p>
        </p:txBody>
      </p:sp>
      <p:sp>
        <p:nvSpPr>
          <p:cNvPr id="78857" name="Line 55"/>
          <p:cNvSpPr>
            <a:spLocks noChangeShapeType="1"/>
          </p:cNvSpPr>
          <p:nvPr/>
        </p:nvSpPr>
        <p:spPr bwMode="auto">
          <a:xfrm>
            <a:off x="1209675" y="3432175"/>
            <a:ext cx="2270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8858" name="Text Box 6"/>
          <p:cNvSpPr txBox="1">
            <a:spLocks noChangeArrowheads="1"/>
          </p:cNvSpPr>
          <p:nvPr/>
        </p:nvSpPr>
        <p:spPr bwMode="auto">
          <a:xfrm>
            <a:off x="1223963" y="3544888"/>
            <a:ext cx="2335212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23018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/>
              <a:t>connection state: ESTAB</a:t>
            </a:r>
          </a:p>
          <a:p>
            <a:pPr algn="l">
              <a:defRPr/>
            </a:pPr>
            <a:r>
              <a:rPr lang="en-US" sz="1400" smtClean="0"/>
              <a:t>connection variables:</a:t>
            </a:r>
          </a:p>
          <a:p>
            <a:pPr lvl="1" algn="l">
              <a:defRPr/>
            </a:pPr>
            <a:r>
              <a:rPr lang="en-US" sz="1400" smtClean="0"/>
              <a:t>seq # client-to-server</a:t>
            </a:r>
          </a:p>
          <a:p>
            <a:pPr lvl="1" algn="l">
              <a:defRPr/>
            </a:pPr>
            <a:r>
              <a:rPr lang="en-US" sz="1400" smtClean="0"/>
              <a:t>         server-to-client</a:t>
            </a:r>
          </a:p>
          <a:p>
            <a:pPr lvl="1" algn="l">
              <a:defRPr/>
            </a:pPr>
            <a:r>
              <a:rPr lang="en-US" sz="1400" b="1" smtClean="0">
                <a:latin typeface="Courier New" charset="0"/>
              </a:rPr>
              <a:t>rcvBuffer</a:t>
            </a:r>
            <a:r>
              <a:rPr lang="en-US" sz="1400" smtClean="0"/>
              <a:t> size</a:t>
            </a:r>
          </a:p>
          <a:p>
            <a:pPr lvl="1" algn="l">
              <a:defRPr/>
            </a:pPr>
            <a:r>
              <a:rPr lang="en-US" sz="1400" smtClean="0"/>
              <a:t>   at server,client </a:t>
            </a:r>
          </a:p>
          <a:p>
            <a:pPr lvl="1" algn="l">
              <a:defRPr/>
            </a:pPr>
            <a:r>
              <a:rPr lang="en-US" sz="1400" smtClean="0"/>
              <a:t>           </a:t>
            </a:r>
          </a:p>
        </p:txBody>
      </p:sp>
      <p:grpSp>
        <p:nvGrpSpPr>
          <p:cNvPr id="96266" name="Group 46"/>
          <p:cNvGrpSpPr>
            <a:grpSpLocks/>
          </p:cNvGrpSpPr>
          <p:nvPr/>
        </p:nvGrpSpPr>
        <p:grpSpPr bwMode="auto">
          <a:xfrm>
            <a:off x="2157413" y="3346450"/>
            <a:ext cx="438150" cy="206375"/>
            <a:chOff x="344" y="1846"/>
            <a:chExt cx="336" cy="130"/>
          </a:xfrm>
        </p:grpSpPr>
        <p:sp>
          <p:nvSpPr>
            <p:cNvPr id="78921" name="Rectangle 47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22" name="Rectangle 48"/>
            <p:cNvSpPr>
              <a:spLocks noChangeArrowheads="1"/>
            </p:cNvSpPr>
            <p:nvPr/>
          </p:nvSpPr>
          <p:spPr bwMode="auto">
            <a:xfrm>
              <a:off x="454" y="1863"/>
              <a:ext cx="112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23" name="Rectangle 49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24" name="Rectangle 50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60" name="Text Box 54"/>
          <p:cNvSpPr txBox="1">
            <a:spLocks noChangeArrowheads="1"/>
          </p:cNvSpPr>
          <p:nvPr/>
        </p:nvSpPr>
        <p:spPr bwMode="auto">
          <a:xfrm>
            <a:off x="1154113" y="3048000"/>
            <a:ext cx="114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application</a:t>
            </a:r>
          </a:p>
        </p:txBody>
      </p:sp>
      <p:sp>
        <p:nvSpPr>
          <p:cNvPr id="78861" name="Line 56"/>
          <p:cNvSpPr>
            <a:spLocks noChangeShapeType="1"/>
          </p:cNvSpPr>
          <p:nvPr/>
        </p:nvSpPr>
        <p:spPr bwMode="auto">
          <a:xfrm>
            <a:off x="1216025" y="4927600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8862" name="Text Box 57"/>
          <p:cNvSpPr txBox="1">
            <a:spLocks noChangeArrowheads="1"/>
          </p:cNvSpPr>
          <p:nvPr/>
        </p:nvSpPr>
        <p:spPr bwMode="auto">
          <a:xfrm>
            <a:off x="1168400" y="4995863"/>
            <a:ext cx="908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network</a:t>
            </a:r>
          </a:p>
        </p:txBody>
      </p:sp>
      <p:sp>
        <p:nvSpPr>
          <p:cNvPr id="78863" name="Rectangle 58"/>
          <p:cNvSpPr>
            <a:spLocks noChangeArrowheads="1"/>
          </p:cNvSpPr>
          <p:nvPr/>
        </p:nvSpPr>
        <p:spPr bwMode="auto">
          <a:xfrm>
            <a:off x="1181100" y="5349875"/>
            <a:ext cx="2335213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Line 59"/>
          <p:cNvSpPr>
            <a:spLocks noChangeShapeType="1"/>
          </p:cNvSpPr>
          <p:nvPr/>
        </p:nvSpPr>
        <p:spPr bwMode="auto">
          <a:xfrm>
            <a:off x="1209675" y="5338763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8865" name="Line 60"/>
          <p:cNvSpPr>
            <a:spLocks noChangeShapeType="1"/>
          </p:cNvSpPr>
          <p:nvPr/>
        </p:nvSpPr>
        <p:spPr bwMode="auto">
          <a:xfrm>
            <a:off x="3473450" y="5310188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6273" name="Freeform 8"/>
          <p:cNvSpPr>
            <a:spLocks/>
          </p:cNvSpPr>
          <p:nvPr/>
        </p:nvSpPr>
        <p:spPr bwMode="auto">
          <a:xfrm flipH="1">
            <a:off x="736600" y="2994025"/>
            <a:ext cx="468313" cy="249078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7" name="Rectangle 63"/>
          <p:cNvSpPr>
            <a:spLocks noChangeArrowheads="1"/>
          </p:cNvSpPr>
          <p:nvPr/>
        </p:nvSpPr>
        <p:spPr bwMode="auto">
          <a:xfrm>
            <a:off x="5551488" y="2943225"/>
            <a:ext cx="2279650" cy="2414588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8" name="Rectangle 64"/>
          <p:cNvSpPr>
            <a:spLocks noChangeArrowheads="1"/>
          </p:cNvSpPr>
          <p:nvPr/>
        </p:nvSpPr>
        <p:spPr bwMode="auto">
          <a:xfrm>
            <a:off x="5511800" y="2997200"/>
            <a:ext cx="2270125" cy="2471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9" name="Line 65"/>
          <p:cNvSpPr>
            <a:spLocks noChangeShapeType="1"/>
          </p:cNvSpPr>
          <p:nvPr/>
        </p:nvSpPr>
        <p:spPr bwMode="auto">
          <a:xfrm>
            <a:off x="5511800" y="3438525"/>
            <a:ext cx="2270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8870" name="Text Box 66"/>
          <p:cNvSpPr txBox="1">
            <a:spLocks noChangeArrowheads="1"/>
          </p:cNvSpPr>
          <p:nvPr/>
        </p:nvSpPr>
        <p:spPr bwMode="auto">
          <a:xfrm>
            <a:off x="5526088" y="3551238"/>
            <a:ext cx="2335212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23018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/>
              <a:t>connection state: ESTAB</a:t>
            </a:r>
          </a:p>
          <a:p>
            <a:pPr algn="l">
              <a:defRPr/>
            </a:pPr>
            <a:r>
              <a:rPr lang="en-US" sz="1400" smtClean="0"/>
              <a:t>connection Variables:</a:t>
            </a:r>
          </a:p>
          <a:p>
            <a:pPr lvl="1" algn="l">
              <a:defRPr/>
            </a:pPr>
            <a:r>
              <a:rPr lang="en-US" sz="1400" smtClean="0"/>
              <a:t>seq # client-to-server</a:t>
            </a:r>
          </a:p>
          <a:p>
            <a:pPr lvl="1" algn="l">
              <a:defRPr/>
            </a:pPr>
            <a:r>
              <a:rPr lang="en-US" sz="1400" smtClean="0"/>
              <a:t>          server-to-client</a:t>
            </a:r>
          </a:p>
          <a:p>
            <a:pPr lvl="1" algn="l">
              <a:defRPr/>
            </a:pPr>
            <a:r>
              <a:rPr lang="en-US" sz="1400" b="1" smtClean="0">
                <a:latin typeface="Courier New" charset="0"/>
              </a:rPr>
              <a:t>rcvBuffer</a:t>
            </a:r>
            <a:r>
              <a:rPr lang="en-US" sz="1400" smtClean="0"/>
              <a:t> size</a:t>
            </a:r>
          </a:p>
          <a:p>
            <a:pPr lvl="1" algn="l">
              <a:defRPr/>
            </a:pPr>
            <a:r>
              <a:rPr lang="en-US" sz="1400" smtClean="0"/>
              <a:t>   at server,client </a:t>
            </a:r>
          </a:p>
          <a:p>
            <a:pPr lvl="1" algn="l">
              <a:defRPr/>
            </a:pPr>
            <a:r>
              <a:rPr lang="en-US" sz="1400" smtClean="0"/>
              <a:t>           </a:t>
            </a:r>
          </a:p>
        </p:txBody>
      </p:sp>
      <p:grpSp>
        <p:nvGrpSpPr>
          <p:cNvPr id="96278" name="Group 67"/>
          <p:cNvGrpSpPr>
            <a:grpSpLocks/>
          </p:cNvGrpSpPr>
          <p:nvPr/>
        </p:nvGrpSpPr>
        <p:grpSpPr bwMode="auto">
          <a:xfrm>
            <a:off x="6459538" y="3352800"/>
            <a:ext cx="438150" cy="206375"/>
            <a:chOff x="344" y="1846"/>
            <a:chExt cx="336" cy="130"/>
          </a:xfrm>
        </p:grpSpPr>
        <p:sp>
          <p:nvSpPr>
            <p:cNvPr id="78917" name="Rectangle 68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8" name="Rectangle 69"/>
            <p:cNvSpPr>
              <a:spLocks noChangeArrowheads="1"/>
            </p:cNvSpPr>
            <p:nvPr/>
          </p:nvSpPr>
          <p:spPr bwMode="auto">
            <a:xfrm>
              <a:off x="454" y="1863"/>
              <a:ext cx="112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9" name="Rectangle 70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20" name="Rectangle 71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72" name="Text Box 72"/>
          <p:cNvSpPr txBox="1">
            <a:spLocks noChangeArrowheads="1"/>
          </p:cNvSpPr>
          <p:nvPr/>
        </p:nvSpPr>
        <p:spPr bwMode="auto">
          <a:xfrm>
            <a:off x="5456238" y="3054350"/>
            <a:ext cx="114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application</a:t>
            </a:r>
          </a:p>
        </p:txBody>
      </p:sp>
      <p:sp>
        <p:nvSpPr>
          <p:cNvPr id="78873" name="Line 73"/>
          <p:cNvSpPr>
            <a:spLocks noChangeShapeType="1"/>
          </p:cNvSpPr>
          <p:nvPr/>
        </p:nvSpPr>
        <p:spPr bwMode="auto">
          <a:xfrm>
            <a:off x="5518150" y="4933950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8874" name="Text Box 74"/>
          <p:cNvSpPr txBox="1">
            <a:spLocks noChangeArrowheads="1"/>
          </p:cNvSpPr>
          <p:nvPr/>
        </p:nvSpPr>
        <p:spPr bwMode="auto">
          <a:xfrm>
            <a:off x="5470525" y="5002213"/>
            <a:ext cx="908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network</a:t>
            </a:r>
          </a:p>
        </p:txBody>
      </p:sp>
      <p:sp>
        <p:nvSpPr>
          <p:cNvPr id="78875" name="Rectangle 75"/>
          <p:cNvSpPr>
            <a:spLocks noChangeArrowheads="1"/>
          </p:cNvSpPr>
          <p:nvPr/>
        </p:nvSpPr>
        <p:spPr bwMode="auto">
          <a:xfrm>
            <a:off x="5483225" y="5356225"/>
            <a:ext cx="2335213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6" name="Line 76"/>
          <p:cNvSpPr>
            <a:spLocks noChangeShapeType="1"/>
          </p:cNvSpPr>
          <p:nvPr/>
        </p:nvSpPr>
        <p:spPr bwMode="auto">
          <a:xfrm>
            <a:off x="5511800" y="5345113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78877" name="Line 77"/>
          <p:cNvSpPr>
            <a:spLocks noChangeShapeType="1"/>
          </p:cNvSpPr>
          <p:nvPr/>
        </p:nvSpPr>
        <p:spPr bwMode="auto">
          <a:xfrm>
            <a:off x="7775575" y="5316538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6285" name="Freeform 78"/>
          <p:cNvSpPr>
            <a:spLocks/>
          </p:cNvSpPr>
          <p:nvPr/>
        </p:nvSpPr>
        <p:spPr bwMode="auto">
          <a:xfrm>
            <a:off x="7793038" y="2933700"/>
            <a:ext cx="468312" cy="249078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79" name="Text Box 83"/>
          <p:cNvSpPr txBox="1">
            <a:spLocks noChangeArrowheads="1"/>
          </p:cNvSpPr>
          <p:nvPr/>
        </p:nvSpPr>
        <p:spPr bwMode="auto">
          <a:xfrm>
            <a:off x="1087438" y="5815013"/>
            <a:ext cx="28940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200" b="1" dirty="0" smtClean="0">
                <a:latin typeface="Courier New" charset="0"/>
              </a:rPr>
              <a:t>Socket </a:t>
            </a:r>
            <a:r>
              <a:rPr lang="en-US" sz="1200" b="1" dirty="0" err="1" smtClean="0">
                <a:latin typeface="Courier New" charset="0"/>
              </a:rPr>
              <a:t>clientSocket</a:t>
            </a:r>
            <a:r>
              <a:rPr lang="en-US" sz="1200" b="1" dirty="0" smtClean="0">
                <a:latin typeface="Courier New" charset="0"/>
              </a:rPr>
              <a:t> =   </a:t>
            </a:r>
          </a:p>
          <a:p>
            <a:pPr algn="l">
              <a:defRPr/>
            </a:pPr>
            <a:r>
              <a:rPr lang="en-US" sz="1200" b="1" dirty="0" smtClean="0">
                <a:latin typeface="Courier New" charset="0"/>
              </a:rPr>
              <a:t>  new Socket("</a:t>
            </a:r>
            <a:r>
              <a:rPr lang="en-US" sz="1200" b="1" dirty="0" err="1" smtClean="0">
                <a:latin typeface="Courier New" charset="0"/>
              </a:rPr>
              <a:t>hostname","port</a:t>
            </a:r>
            <a:r>
              <a:rPr lang="en-US" sz="1200" b="1" dirty="0" smtClean="0">
                <a:latin typeface="Courier New" charset="0"/>
              </a:rPr>
              <a:t> number");</a:t>
            </a:r>
          </a:p>
        </p:txBody>
      </p:sp>
      <p:sp>
        <p:nvSpPr>
          <p:cNvPr id="78880" name="Text Box 85"/>
          <p:cNvSpPr txBox="1">
            <a:spLocks noChangeArrowheads="1"/>
          </p:cNvSpPr>
          <p:nvPr/>
        </p:nvSpPr>
        <p:spPr bwMode="auto">
          <a:xfrm>
            <a:off x="5387975" y="5829300"/>
            <a:ext cx="289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200" b="1" dirty="0" smtClean="0">
                <a:latin typeface="Courier New" charset="0"/>
              </a:rPr>
              <a:t>Socket </a:t>
            </a:r>
            <a:r>
              <a:rPr lang="en-US" sz="1200" b="1" dirty="0" err="1" smtClean="0">
                <a:latin typeface="Courier New" charset="0"/>
              </a:rPr>
              <a:t>connectionSocket</a:t>
            </a:r>
            <a:r>
              <a:rPr lang="en-US" sz="1200" b="1" dirty="0" smtClean="0">
                <a:latin typeface="Courier New" charset="0"/>
              </a:rPr>
              <a:t> = </a:t>
            </a:r>
            <a:r>
              <a:rPr lang="en-US" sz="1200" b="1" dirty="0" err="1" smtClean="0">
                <a:latin typeface="Courier New" charset="0"/>
              </a:rPr>
              <a:t>welcomeSocket.accept</a:t>
            </a:r>
            <a:r>
              <a:rPr lang="en-US" sz="1200" b="1" dirty="0" smtClean="0">
                <a:latin typeface="Courier New" charset="0"/>
              </a:rPr>
              <a:t>();</a:t>
            </a:r>
          </a:p>
        </p:txBody>
      </p:sp>
      <p:grpSp>
        <p:nvGrpSpPr>
          <p:cNvPr id="96288" name="Group 89"/>
          <p:cNvGrpSpPr>
            <a:grpSpLocks/>
          </p:cNvGrpSpPr>
          <p:nvPr/>
        </p:nvGrpSpPr>
        <p:grpSpPr bwMode="auto">
          <a:xfrm>
            <a:off x="260350" y="5026025"/>
            <a:ext cx="698500" cy="612775"/>
            <a:chOff x="-44" y="1473"/>
            <a:chExt cx="981" cy="1105"/>
          </a:xfrm>
        </p:grpSpPr>
        <p:pic>
          <p:nvPicPr>
            <p:cNvPr id="96322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323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6289" name="Group 92"/>
          <p:cNvGrpSpPr>
            <a:grpSpLocks/>
          </p:cNvGrpSpPr>
          <p:nvPr/>
        </p:nvGrpSpPr>
        <p:grpSpPr bwMode="auto">
          <a:xfrm>
            <a:off x="8075613" y="4924425"/>
            <a:ext cx="415925" cy="627063"/>
            <a:chOff x="4140" y="429"/>
            <a:chExt cx="1425" cy="2396"/>
          </a:xfrm>
        </p:grpSpPr>
        <p:sp>
          <p:nvSpPr>
            <p:cNvPr id="96290" name="Freeform 9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8884" name="Rectangle 94"/>
            <p:cNvSpPr>
              <a:spLocks noChangeArrowheads="1"/>
            </p:cNvSpPr>
            <p:nvPr/>
          </p:nvSpPr>
          <p:spPr bwMode="auto">
            <a:xfrm>
              <a:off x="4205" y="429"/>
              <a:ext cx="1050" cy="2287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2" name="Freeform 9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293" name="Freeform 9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8887" name="Rectangle 97"/>
            <p:cNvSpPr>
              <a:spLocks noChangeArrowheads="1"/>
            </p:cNvSpPr>
            <p:nvPr/>
          </p:nvSpPr>
          <p:spPr bwMode="auto">
            <a:xfrm>
              <a:off x="4211" y="696"/>
              <a:ext cx="598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295" name="Group 9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8913" name="AutoShape 99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4" name="AutoShape 100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8889" name="Rectangle 101"/>
            <p:cNvSpPr>
              <a:spLocks noChangeArrowheads="1"/>
            </p:cNvSpPr>
            <p:nvPr/>
          </p:nvSpPr>
          <p:spPr bwMode="auto">
            <a:xfrm>
              <a:off x="4222" y="1017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297" name="Group 10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8911" name="AutoShape 103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2" name="AutoShape 104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7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8891" name="Rectangle 105"/>
            <p:cNvSpPr>
              <a:spLocks noChangeArrowheads="1"/>
            </p:cNvSpPr>
            <p:nvPr/>
          </p:nvSpPr>
          <p:spPr bwMode="auto">
            <a:xfrm>
              <a:off x="4216" y="1357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2" name="Rectangle 106"/>
            <p:cNvSpPr>
              <a:spLocks noChangeArrowheads="1"/>
            </p:cNvSpPr>
            <p:nvPr/>
          </p:nvSpPr>
          <p:spPr bwMode="auto">
            <a:xfrm>
              <a:off x="4227" y="1654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300" name="Group 10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8909" name="AutoShape 108"/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25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0" name="AutoShape 109"/>
              <p:cNvSpPr>
                <a:spLocks noChangeArrowheads="1"/>
              </p:cNvSpPr>
              <p:nvPr/>
            </p:nvSpPr>
            <p:spPr bwMode="auto">
              <a:xfrm>
                <a:off x="625" y="2588"/>
                <a:ext cx="691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6301" name="Freeform 11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96302" name="Group 11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8907" name="AutoShape 112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5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8" name="AutoShape 113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8896" name="Rectangle 114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4" name="Freeform 11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305" name="Freeform 11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8899" name="Oval 117"/>
            <p:cNvSpPr>
              <a:spLocks noChangeArrowheads="1"/>
            </p:cNvSpPr>
            <p:nvPr/>
          </p:nvSpPr>
          <p:spPr bwMode="auto">
            <a:xfrm>
              <a:off x="5516" y="2613"/>
              <a:ext cx="49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7" name="Freeform 11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8901" name="AutoShape 119"/>
            <p:cNvSpPr>
              <a:spLocks noChangeArrowheads="1"/>
            </p:cNvSpPr>
            <p:nvPr/>
          </p:nvSpPr>
          <p:spPr bwMode="auto">
            <a:xfrm>
              <a:off x="4140" y="2679"/>
              <a:ext cx="1197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2" name="AutoShape 120"/>
            <p:cNvSpPr>
              <a:spLocks noChangeArrowheads="1"/>
            </p:cNvSpPr>
            <p:nvPr/>
          </p:nvSpPr>
          <p:spPr bwMode="auto">
            <a:xfrm>
              <a:off x="4205" y="2710"/>
              <a:ext cx="1071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3" name="Oval 121"/>
            <p:cNvSpPr>
              <a:spLocks noChangeArrowheads="1"/>
            </p:cNvSpPr>
            <p:nvPr/>
          </p:nvSpPr>
          <p:spPr bwMode="auto">
            <a:xfrm>
              <a:off x="4309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4" name="Oval 122"/>
            <p:cNvSpPr>
              <a:spLocks noChangeArrowheads="1"/>
            </p:cNvSpPr>
            <p:nvPr/>
          </p:nvSpPr>
          <p:spPr bwMode="auto">
            <a:xfrm>
              <a:off x="4488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905" name="Oval 123"/>
            <p:cNvSpPr>
              <a:spLocks noChangeArrowheads="1"/>
            </p:cNvSpPr>
            <p:nvPr/>
          </p:nvSpPr>
          <p:spPr bwMode="auto">
            <a:xfrm>
              <a:off x="4662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6" name="Rectangle 124"/>
            <p:cNvSpPr>
              <a:spLocks noChangeArrowheads="1"/>
            </p:cNvSpPr>
            <p:nvPr/>
          </p:nvSpPr>
          <p:spPr bwMode="auto">
            <a:xfrm>
              <a:off x="5065" y="1836"/>
              <a:ext cx="82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18063</TotalTime>
  <Words>1101</Words>
  <Application>Microsoft Office PowerPoint</Application>
  <PresentationFormat>On-screen Show (4:3)</PresentationFormat>
  <Paragraphs>309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TCP: retransmission scenarios</vt:lpstr>
      <vt:lpstr>TCP retransmit scenario</vt:lpstr>
      <vt:lpstr>TCP fast retransmit</vt:lpstr>
      <vt:lpstr>Chapter 3 outline</vt:lpstr>
      <vt:lpstr>TCP flow control</vt:lpstr>
      <vt:lpstr>TCP flow control</vt:lpstr>
      <vt:lpstr>Chapter 3 outline</vt:lpstr>
      <vt:lpstr>Connection Management</vt:lpstr>
      <vt:lpstr>Agreeing to establish a connection</vt:lpstr>
      <vt:lpstr>Agreeing to establish a connection</vt:lpstr>
      <vt:lpstr>TCP 3-way handshake</vt:lpstr>
      <vt:lpstr>TCP 3-way handshake: FSM</vt:lpstr>
      <vt:lpstr>TCP: closing a connection</vt:lpstr>
      <vt:lpstr>TCP: closing a connection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3</dc:title>
  <dc:creator>Jim Kurose &amp; Keith Ross</dc:creator>
  <cp:lastModifiedBy>Xiannong Meng</cp:lastModifiedBy>
  <cp:revision>302</cp:revision>
  <cp:lastPrinted>2000-04-27T09:23:27Z</cp:lastPrinted>
  <dcterms:created xsi:type="dcterms:W3CDTF">1999-10-08T19:08:27Z</dcterms:created>
  <dcterms:modified xsi:type="dcterms:W3CDTF">2016-02-19T13:16:31Z</dcterms:modified>
</cp:coreProperties>
</file>