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499" r:id="rId2"/>
    <p:sldId id="493" r:id="rId3"/>
    <p:sldId id="334" r:id="rId4"/>
    <p:sldId id="494" r:id="rId5"/>
    <p:sldId id="495" r:id="rId6"/>
    <p:sldId id="461" r:id="rId7"/>
    <p:sldId id="496" r:id="rId8"/>
    <p:sldId id="497" r:id="rId9"/>
    <p:sldId id="464" r:id="rId10"/>
    <p:sldId id="465" r:id="rId11"/>
    <p:sldId id="338" r:id="rId12"/>
    <p:sldId id="339" r:id="rId13"/>
    <p:sldId id="340" r:id="rId14"/>
    <p:sldId id="498" r:id="rId15"/>
    <p:sldId id="395" r:id="rId16"/>
    <p:sldId id="394" r:id="rId17"/>
    <p:sldId id="398" r:id="rId18"/>
    <p:sldId id="397" r:id="rId19"/>
    <p:sldId id="500" r:id="rId20"/>
    <p:sldId id="399" r:id="rId21"/>
    <p:sldId id="400" r:id="rId22"/>
    <p:sldId id="443" r:id="rId23"/>
    <p:sldId id="444" r:id="rId24"/>
    <p:sldId id="347" r:id="rId25"/>
    <p:sldId id="348" r:id="rId26"/>
    <p:sldId id="401" r:id="rId27"/>
    <p:sldId id="501" r:id="rId28"/>
    <p:sldId id="354" r:id="rId29"/>
  </p:sldIdLst>
  <p:sldSz cx="9144000" cy="6858000" type="screen4x3"/>
  <p:notesSz cx="7315200" cy="96012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DDDDDD"/>
    <a:srgbClr val="FFCCFF"/>
    <a:srgbClr val="FF99CC"/>
    <a:srgbClr val="000099"/>
    <a:srgbClr val="CC0000"/>
    <a:srgbClr val="FF66FF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t" anchorCtr="0" compatLnSpc="1">
            <a:prstTxWarp prst="textNoShape">
              <a:avLst/>
            </a:prstTxWarp>
          </a:bodyPr>
          <a:lstStyle>
            <a:lvl1pPr algn="l" defTabSz="966027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280" y="0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t" anchorCtr="0" compatLnSpc="1">
            <a:prstTxWarp prst="textNoShape">
              <a:avLst/>
            </a:prstTxWarp>
          </a:bodyPr>
          <a:lstStyle>
            <a:lvl1pPr algn="r" defTabSz="966027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813"/>
            <a:ext cx="3169920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b" anchorCtr="0" compatLnSpc="1">
            <a:prstTxWarp prst="textNoShape">
              <a:avLst/>
            </a:prstTxWarp>
          </a:bodyPr>
          <a:lstStyle>
            <a:lvl1pPr algn="l" defTabSz="966027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280" y="9120813"/>
            <a:ext cx="3169920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b" anchorCtr="0" compatLnSpc="1">
            <a:prstTxWarp prst="textNoShape">
              <a:avLst/>
            </a:prstTxWarp>
          </a:bodyPr>
          <a:lstStyle>
            <a:lvl1pPr algn="r" defTabSz="966027">
              <a:defRPr sz="1200">
                <a:latin typeface="Times New Roman" pitchFamily="18" charset="0"/>
              </a:defRPr>
            </a:lvl1pPr>
          </a:lstStyle>
          <a:p>
            <a:fld id="{612A95CD-DEB9-4712-B224-E8AC1325C2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7075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t" anchorCtr="0" compatLnSpc="1">
            <a:prstTxWarp prst="textNoShape">
              <a:avLst/>
            </a:prstTxWarp>
          </a:bodyPr>
          <a:lstStyle>
            <a:lvl1pPr algn="l" defTabSz="966027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280" y="0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t" anchorCtr="0" compatLnSpc="1">
            <a:prstTxWarp prst="textNoShape">
              <a:avLst/>
            </a:prstTxWarp>
          </a:bodyPr>
          <a:lstStyle>
            <a:lvl1pPr algn="r" defTabSz="966027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136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0" y="4561226"/>
            <a:ext cx="5364480" cy="432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813"/>
            <a:ext cx="3169920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b" anchorCtr="0" compatLnSpc="1">
            <a:prstTxWarp prst="textNoShape">
              <a:avLst/>
            </a:prstTxWarp>
          </a:bodyPr>
          <a:lstStyle>
            <a:lvl1pPr algn="l" defTabSz="966027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280" y="9120813"/>
            <a:ext cx="3169920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b" anchorCtr="0" compatLnSpc="1">
            <a:prstTxWarp prst="textNoShape">
              <a:avLst/>
            </a:prstTxWarp>
          </a:bodyPr>
          <a:lstStyle>
            <a:lvl1pPr algn="r" defTabSz="966027">
              <a:defRPr sz="1200">
                <a:latin typeface="Times New Roman" pitchFamily="18" charset="0"/>
              </a:defRPr>
            </a:lvl1pPr>
          </a:lstStyle>
          <a:p>
            <a:fld id="{27A5F1C9-373D-4DCB-BC55-1B15C2907A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9150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A5F1C9-373D-4DCB-BC55-1B15C2907AAF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3180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A5F1C9-373D-4DCB-BC55-1B15C2907AAF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018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9E0C36BF-71B1-4482-B7E0-0261528FC0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84974CCF-5BDA-40AE-AB9C-3642D1CED9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CBC34F6E-A678-4A10-8A4F-96D9084603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3C2DB27B-4932-4D45-81E5-643D0F7A2C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E0735BB4-35E0-4314-9125-32E0867F5B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F9FFD8DD-1ED0-4930-8054-FA8F0216DD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487463D8-B508-46B8-9875-CC695BAD12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324BC938-94D2-42D6-AFA6-D5E9E17A72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07062B02-AF4C-4FE5-89FE-5EEF075AB3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26AA524E-4F60-4413-842A-4C639301EA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A6BF484F-6EDF-44D8-ACF1-BB5DB286BE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r>
              <a:rPr lang="en-US"/>
              <a:t>3-</a:t>
            </a:r>
            <a:fld id="{3D6CD25C-1B5E-4E7C-AD50-A6D9B7BBBDD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://netsrv.csc.ncsu.edu/export/cubic_a_new_tcp_2008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l.cam.ac.uk/research/dtg/www/publications/public/arb33/scalable_improve_hswan.pdf" TargetMode="External"/><Relationship Id="rId5" Type="http://schemas.openxmlformats.org/officeDocument/2006/relationships/hyperlink" Target="https://tools.ietf.org/html/rfc3649" TargetMode="External"/><Relationship Id="rId4" Type="http://schemas.openxmlformats.org/officeDocument/2006/relationships/hyperlink" Target="http://infocom2004.ieee-infocom.org/Papers/52_2.PDF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fsu.edu/~baker/devices/lxr/http/source/linux/net/ipv4/tcp_cong.c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lxr.free-electrons.com/source/net/ipv4/tcp_cong.c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371475" y="715963"/>
            <a:ext cx="4487863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4400" dirty="0">
                <a:solidFill>
                  <a:srgbClr val="000099"/>
                </a:solidFill>
                <a:latin typeface="Gill Sans MT" pitchFamily="34" charset="0"/>
              </a:rPr>
              <a:t>Chapter </a:t>
            </a:r>
            <a:r>
              <a:rPr lang="en-US" sz="4400" dirty="0" smtClean="0">
                <a:solidFill>
                  <a:srgbClr val="000099"/>
                </a:solidFill>
                <a:latin typeface="Gill Sans MT" pitchFamily="34" charset="0"/>
              </a:rPr>
              <a:t>3</a:t>
            </a:r>
            <a:r>
              <a:rPr lang="en-US" sz="4800" dirty="0">
                <a:solidFill>
                  <a:srgbClr val="000099"/>
                </a:solidFill>
                <a:latin typeface="Gill Sans MT" pitchFamily="34" charset="0"/>
              </a:rPr>
              <a:t/>
            </a:r>
            <a:br>
              <a:rPr lang="en-US" sz="4800" dirty="0">
                <a:solidFill>
                  <a:srgbClr val="000099"/>
                </a:solidFill>
                <a:latin typeface="Gill Sans MT" pitchFamily="34" charset="0"/>
              </a:rPr>
            </a:br>
            <a:r>
              <a:rPr lang="en-US" sz="4400" dirty="0" smtClean="0">
                <a:solidFill>
                  <a:srgbClr val="000099"/>
                </a:solidFill>
                <a:latin typeface="Gill Sans MT" pitchFamily="34" charset="0"/>
              </a:rPr>
              <a:t>Transport </a:t>
            </a:r>
            <a:r>
              <a:rPr lang="en-US" sz="4400" dirty="0">
                <a:solidFill>
                  <a:srgbClr val="000099"/>
                </a:solidFill>
                <a:latin typeface="Gill Sans MT" pitchFamily="34" charset="0"/>
              </a:rPr>
              <a:t>Layer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6184900" y="3078163"/>
            <a:ext cx="2881313" cy="286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800" i="1" dirty="0">
                <a:solidFill>
                  <a:srgbClr val="008000"/>
                </a:solidFill>
                <a:latin typeface="Gill Sans MT" pitchFamily="34" charset="0"/>
              </a:rPr>
              <a:t>Computer Networking: A Top Down Approach </a:t>
            </a:r>
            <a:r>
              <a:rPr lang="en-US" sz="2800" dirty="0">
                <a:solidFill>
                  <a:srgbClr val="008000"/>
                </a:solidFill>
                <a:latin typeface="Gill Sans MT" pitchFamily="34" charset="0"/>
              </a:rPr>
              <a:t/>
            </a:r>
            <a:br>
              <a:rPr lang="en-US" sz="2800" dirty="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 dirty="0">
                <a:solidFill>
                  <a:srgbClr val="008000"/>
                </a:solidFill>
                <a:latin typeface="Gill Sans MT" pitchFamily="34" charset="0"/>
              </a:rPr>
              <a:t>6</a:t>
            </a:r>
            <a:r>
              <a:rPr lang="en-US" baseline="30000" dirty="0">
                <a:solidFill>
                  <a:srgbClr val="008000"/>
                </a:solidFill>
                <a:latin typeface="Gill Sans MT" pitchFamily="34" charset="0"/>
              </a:rPr>
              <a:t>th</a:t>
            </a:r>
            <a:r>
              <a:rPr lang="en-US" dirty="0">
                <a:solidFill>
                  <a:srgbClr val="008000"/>
                </a:solidFill>
                <a:latin typeface="Gill Sans MT" pitchFamily="34" charset="0"/>
              </a:rPr>
              <a:t> edition </a:t>
            </a:r>
            <a:br>
              <a:rPr lang="en-US" dirty="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 dirty="0">
                <a:solidFill>
                  <a:srgbClr val="008000"/>
                </a:solidFill>
                <a:latin typeface="Gill Sans MT" pitchFamily="34" charset="0"/>
              </a:rPr>
              <a:t>Jim Kurose, Keith Ross</a:t>
            </a:r>
            <a:br>
              <a:rPr lang="en-US" dirty="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 dirty="0">
                <a:solidFill>
                  <a:srgbClr val="008000"/>
                </a:solidFill>
                <a:latin typeface="Gill Sans MT" pitchFamily="34" charset="0"/>
              </a:rPr>
              <a:t>Addison-Wesley</a:t>
            </a:r>
            <a:br>
              <a:rPr lang="en-US" dirty="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 dirty="0">
                <a:solidFill>
                  <a:srgbClr val="008000"/>
                </a:solidFill>
                <a:latin typeface="Gill Sans MT" pitchFamily="34" charset="0"/>
              </a:rPr>
              <a:t>March 2012</a:t>
            </a:r>
          </a:p>
        </p:txBody>
      </p:sp>
      <p:sp>
        <p:nvSpPr>
          <p:cNvPr id="65541" name="Text Box 6"/>
          <p:cNvSpPr txBox="1">
            <a:spLocks noChangeArrowheads="1"/>
          </p:cNvSpPr>
          <p:nvPr/>
        </p:nvSpPr>
        <p:spPr bwMode="auto">
          <a:xfrm>
            <a:off x="369888" y="2465791"/>
            <a:ext cx="5378450" cy="1475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0000"/>
                </a:solidFill>
              </a:rPr>
              <a:t>A note on the use of these </a:t>
            </a:r>
            <a:r>
              <a:rPr lang="en-US" sz="1800" dirty="0" err="1">
                <a:solidFill>
                  <a:srgbClr val="000000"/>
                </a:solidFill>
              </a:rPr>
              <a:t>ppt</a:t>
            </a:r>
            <a:r>
              <a:rPr lang="en-US" sz="1800" dirty="0">
                <a:solidFill>
                  <a:srgbClr val="000000"/>
                </a:solidFill>
              </a:rPr>
              <a:t> slides: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We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re making these slides freely available to all (faculty, students, readers). They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re in PowerPoint form so you see the animations; and can add, modify, and delete slides  (including this one) and slide content to suit your needs. They obviously represent a </a:t>
            </a:r>
            <a:r>
              <a:rPr lang="en-US" altLang="ja-JP" sz="1200" i="1" dirty="0">
                <a:solidFill>
                  <a:srgbClr val="000000"/>
                </a:solidFill>
              </a:rPr>
              <a:t>lot</a:t>
            </a:r>
            <a:r>
              <a:rPr lang="en-US" altLang="ja-JP" sz="1200" dirty="0">
                <a:solidFill>
                  <a:srgbClr val="000000"/>
                </a:solidFill>
              </a:rPr>
              <a:t> of work on our part. In return for use, we only ask the following:</a:t>
            </a:r>
          </a:p>
          <a:p>
            <a:pPr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5542" name="Text Box 7"/>
          <p:cNvSpPr txBox="1">
            <a:spLocks noChangeArrowheads="1"/>
          </p:cNvSpPr>
          <p:nvPr/>
        </p:nvSpPr>
        <p:spPr bwMode="auto">
          <a:xfrm>
            <a:off x="373063" y="3486630"/>
            <a:ext cx="53784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3038" indent="-173038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400" dirty="0">
              <a:solidFill>
                <a:srgbClr val="000000"/>
              </a:solidFill>
              <a:latin typeface="Gill Sans MT" pitchFamily="34" charset="0"/>
            </a:endParaRPr>
          </a:p>
          <a:p>
            <a:pPr marL="173038" indent="-173038" algn="l">
              <a:spcBef>
                <a:spcPct val="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dirty="0">
                <a:solidFill>
                  <a:srgbClr val="000000"/>
                </a:solidFill>
              </a:rPr>
              <a:t>If you use these slides (e.g., in a class) that you mention their source (after all, we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d like people to use our book!)</a:t>
            </a:r>
          </a:p>
          <a:p>
            <a:pPr marL="173038" indent="-173038" algn="l">
              <a:spcBef>
                <a:spcPct val="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dirty="0">
                <a:solidFill>
                  <a:srgbClr val="000000"/>
                </a:solidFill>
              </a:rPr>
              <a:t>If you post any slides on a www site, that you note that they are adapted from (or perhaps identical to) our slides, and note our copyright of this material.</a:t>
            </a:r>
          </a:p>
          <a:p>
            <a:pPr marL="173038" indent="-173038" algn="l">
              <a:spcBef>
                <a:spcPct val="0"/>
              </a:spcBef>
              <a:buClr>
                <a:srgbClr val="3333CC"/>
              </a:buClr>
              <a:buSzTx/>
              <a:buFont typeface="Wingdings" pitchFamily="2" charset="2"/>
              <a:buChar char="q"/>
            </a:pPr>
            <a:endParaRPr lang="en-US" sz="1200" dirty="0">
              <a:solidFill>
                <a:srgbClr val="000000"/>
              </a:solidFill>
            </a:endParaRP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>
                <a:srgbClr val="3333CC"/>
              </a:buClr>
              <a:buSzTx/>
              <a:buFont typeface="Wingdings" pitchFamily="2" charset="2"/>
              <a:buNone/>
            </a:pPr>
            <a:r>
              <a:rPr lang="en-US" sz="1200" dirty="0">
                <a:solidFill>
                  <a:srgbClr val="000000"/>
                </a:solidFill>
              </a:rPr>
              <a:t>Thanks and enjoy!  JFK/KWR</a:t>
            </a: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200" dirty="0">
              <a:solidFill>
                <a:srgbClr val="000000"/>
              </a:solidFill>
            </a:endParaRP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     All material copyright 1996-2012</a:t>
            </a: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     J.F Kurose and K.W. Ross, All Rights Reserved</a:t>
            </a:r>
          </a:p>
        </p:txBody>
      </p:sp>
      <p:pic>
        <p:nvPicPr>
          <p:cNvPr id="65543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0298" y="5139141"/>
            <a:ext cx="18732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4" name="Picture 9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2438" y="2097088"/>
            <a:ext cx="36560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5" name="Picture 1" descr="6e_cover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32525" y="511175"/>
            <a:ext cx="2306638" cy="277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479502" y="5575619"/>
            <a:ext cx="57589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 smtClean="0"/>
              <a:t>The course notes are adapted for </a:t>
            </a:r>
            <a:r>
              <a:rPr lang="en-US" sz="1800" dirty="0" err="1" smtClean="0"/>
              <a:t>Bucknell’s</a:t>
            </a:r>
            <a:r>
              <a:rPr lang="en-US" sz="1800" dirty="0" smtClean="0"/>
              <a:t> CSCI 363</a:t>
            </a:r>
          </a:p>
          <a:p>
            <a:pPr algn="l"/>
            <a:r>
              <a:rPr lang="en-US" sz="1800" dirty="0" err="1" smtClean="0"/>
              <a:t>Xiannong</a:t>
            </a:r>
            <a:r>
              <a:rPr lang="en-US" sz="1800" dirty="0" smtClean="0"/>
              <a:t> </a:t>
            </a:r>
            <a:r>
              <a:rPr lang="en-US" sz="1800" dirty="0" err="1" smtClean="0"/>
              <a:t>Meng</a:t>
            </a:r>
            <a:endParaRPr lang="en-US" sz="1800" dirty="0" smtClean="0"/>
          </a:p>
          <a:p>
            <a:pPr algn="l"/>
            <a:r>
              <a:rPr lang="en-US" sz="1800" dirty="0" smtClean="0"/>
              <a:t>Spring 2016</a:t>
            </a:r>
            <a:endParaRPr lang="en-US" sz="1800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576888" y="6445250"/>
            <a:ext cx="2895600" cy="28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7256556E-966F-4A27-87B5-FF8C3A9F30A6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9421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238701DC-4820-4BDD-B522-3C3237DED607}" type="slidenum">
              <a:rPr lang="en-US"/>
              <a:pPr/>
              <a:t>10</a:t>
            </a:fld>
            <a:endParaRPr lang="en-US"/>
          </a:p>
        </p:txBody>
      </p:sp>
      <p:sp>
        <p:nvSpPr>
          <p:cNvPr id="94212" name="Line 245"/>
          <p:cNvSpPr>
            <a:spLocks noChangeShapeType="1"/>
          </p:cNvSpPr>
          <p:nvPr/>
        </p:nvSpPr>
        <p:spPr bwMode="auto">
          <a:xfrm>
            <a:off x="5092700" y="1244600"/>
            <a:ext cx="0" cy="171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94213" name="Text Box 247"/>
          <p:cNvSpPr txBox="1">
            <a:spLocks noChangeArrowheads="1"/>
          </p:cNvSpPr>
          <p:nvPr/>
        </p:nvSpPr>
        <p:spPr bwMode="auto">
          <a:xfrm>
            <a:off x="4697413" y="1292225"/>
            <a:ext cx="4603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>
              <a:defRPr/>
            </a:pPr>
            <a:r>
              <a:rPr lang="en-US" sz="1400" smtClean="0">
                <a:latin typeface="Arial" charset="0"/>
                <a:cs typeface="Arial" charset="0"/>
              </a:rPr>
              <a:t>R/2</a:t>
            </a:r>
          </a:p>
        </p:txBody>
      </p:sp>
      <p:sp>
        <p:nvSpPr>
          <p:cNvPr id="94214" name="Line 248"/>
          <p:cNvSpPr>
            <a:spLocks noChangeShapeType="1"/>
          </p:cNvSpPr>
          <p:nvPr/>
        </p:nvSpPr>
        <p:spPr bwMode="auto">
          <a:xfrm rot="5400000">
            <a:off x="6435725" y="114300"/>
            <a:ext cx="0" cy="26987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94215" name="Text Box 253"/>
          <p:cNvSpPr txBox="1">
            <a:spLocks noChangeArrowheads="1"/>
          </p:cNvSpPr>
          <p:nvPr/>
        </p:nvSpPr>
        <p:spPr bwMode="auto">
          <a:xfrm rot="-5400000">
            <a:off x="4475163" y="2027237"/>
            <a:ext cx="6175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>
              <a:defRPr/>
            </a:pPr>
            <a:r>
              <a:rPr lang="en-US" sz="1800" smtClean="0">
                <a:latin typeface="Symbol" charset="0"/>
                <a:cs typeface="Arial" charset="0"/>
              </a:rPr>
              <a:t>l</a:t>
            </a:r>
            <a:r>
              <a:rPr lang="en-US" sz="1800" baseline="-25000" smtClean="0">
                <a:latin typeface="Arial" charset="0"/>
                <a:cs typeface="Arial" charset="0"/>
              </a:rPr>
              <a:t>out</a:t>
            </a:r>
          </a:p>
        </p:txBody>
      </p:sp>
      <p:sp>
        <p:nvSpPr>
          <p:cNvPr id="94216" name="Line 254"/>
          <p:cNvSpPr>
            <a:spLocks noChangeShapeType="1"/>
          </p:cNvSpPr>
          <p:nvPr/>
        </p:nvSpPr>
        <p:spPr bwMode="auto">
          <a:xfrm rot="10800000" flipH="1">
            <a:off x="5051425" y="1463675"/>
            <a:ext cx="1617663" cy="1524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grpSp>
        <p:nvGrpSpPr>
          <p:cNvPr id="111624" name="Group 255"/>
          <p:cNvGrpSpPr>
            <a:grpSpLocks/>
          </p:cNvGrpSpPr>
          <p:nvPr/>
        </p:nvGrpSpPr>
        <p:grpSpPr bwMode="auto">
          <a:xfrm>
            <a:off x="6646863" y="1479550"/>
            <a:ext cx="2260600" cy="1479550"/>
            <a:chOff x="4187" y="932"/>
            <a:chExt cx="1424" cy="932"/>
          </a:xfrm>
        </p:grpSpPr>
        <p:sp>
          <p:nvSpPr>
            <p:cNvPr id="94228" name="Line 256"/>
            <p:cNvSpPr>
              <a:spLocks noChangeShapeType="1"/>
            </p:cNvSpPr>
            <p:nvPr/>
          </p:nvSpPr>
          <p:spPr bwMode="auto">
            <a:xfrm rot="10800000">
              <a:off x="4196" y="932"/>
              <a:ext cx="0" cy="9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94229" name="Oval 257"/>
            <p:cNvSpPr>
              <a:spLocks noChangeArrowheads="1"/>
            </p:cNvSpPr>
            <p:nvPr/>
          </p:nvSpPr>
          <p:spPr bwMode="auto">
            <a:xfrm>
              <a:off x="4187" y="1026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30" name="Text Box 258"/>
            <p:cNvSpPr txBox="1">
              <a:spLocks noChangeArrowheads="1"/>
            </p:cNvSpPr>
            <p:nvPr/>
          </p:nvSpPr>
          <p:spPr bwMode="auto">
            <a:xfrm>
              <a:off x="4426" y="1106"/>
              <a:ext cx="1185" cy="7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defRPr/>
              </a:pPr>
              <a:r>
                <a:rPr lang="en-US" sz="1400" smtClean="0">
                  <a:latin typeface="Arial" charset="0"/>
                </a:rPr>
                <a:t>when sending at R/2, some packets are retransmissions including duplicated that are delivered!</a:t>
              </a:r>
            </a:p>
          </p:txBody>
        </p:sp>
        <p:sp>
          <p:nvSpPr>
            <p:cNvPr id="94231" name="Line 259"/>
            <p:cNvSpPr>
              <a:spLocks noChangeShapeType="1"/>
            </p:cNvSpPr>
            <p:nvPr/>
          </p:nvSpPr>
          <p:spPr bwMode="auto">
            <a:xfrm flipH="1" flipV="1">
              <a:off x="4201" y="1033"/>
              <a:ext cx="245" cy="1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111625" name="Freeform 260"/>
          <p:cNvSpPr>
            <a:spLocks/>
          </p:cNvSpPr>
          <p:nvPr/>
        </p:nvSpPr>
        <p:spPr bwMode="auto">
          <a:xfrm>
            <a:off x="5089525" y="1571625"/>
            <a:ext cx="2535238" cy="1382713"/>
          </a:xfrm>
          <a:custGeom>
            <a:avLst/>
            <a:gdLst>
              <a:gd name="T0" fmla="*/ 0 w 1597"/>
              <a:gd name="T1" fmla="*/ 2147483647 h 871"/>
              <a:gd name="T2" fmla="*/ 2147483647 w 1597"/>
              <a:gd name="T3" fmla="*/ 2147483647 h 871"/>
              <a:gd name="T4" fmla="*/ 2147483647 w 1597"/>
              <a:gd name="T5" fmla="*/ 2147483647 h 871"/>
              <a:gd name="T6" fmla="*/ 2147483647 w 1597"/>
              <a:gd name="T7" fmla="*/ 2147483647 h 87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97" h="871">
                <a:moveTo>
                  <a:pt x="0" y="871"/>
                </a:moveTo>
                <a:cubicBezTo>
                  <a:pt x="166" y="737"/>
                  <a:pt x="664" y="154"/>
                  <a:pt x="994" y="66"/>
                </a:cubicBezTo>
                <a:cubicBezTo>
                  <a:pt x="1172" y="20"/>
                  <a:pt x="1158" y="4"/>
                  <a:pt x="1466" y="2"/>
                </a:cubicBezTo>
                <a:cubicBezTo>
                  <a:pt x="1596" y="0"/>
                  <a:pt x="1570" y="3"/>
                  <a:pt x="1597" y="3"/>
                </a:cubicBez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4219" name="Rectangle 261"/>
          <p:cNvSpPr>
            <a:spLocks noChangeArrowheads="1"/>
          </p:cNvSpPr>
          <p:nvPr/>
        </p:nvSpPr>
        <p:spPr bwMode="auto">
          <a:xfrm>
            <a:off x="627063" y="3836988"/>
            <a:ext cx="814387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ja-JP" altLang="en-US" sz="2800">
                <a:solidFill>
                  <a:srgbClr val="CC0000"/>
                </a:solidFill>
                <a:latin typeface="Gill Sans MT" pitchFamily="34" charset="0"/>
              </a:rPr>
              <a:t>“</a:t>
            </a:r>
            <a:r>
              <a:rPr lang="en-US" altLang="ja-JP" sz="2800">
                <a:solidFill>
                  <a:srgbClr val="CC0000"/>
                </a:solidFill>
                <a:latin typeface="Gill Sans MT" pitchFamily="34" charset="0"/>
              </a:rPr>
              <a:t>costs</a:t>
            </a:r>
            <a:r>
              <a:rPr lang="ja-JP" altLang="en-US" sz="2800">
                <a:solidFill>
                  <a:srgbClr val="CC0000"/>
                </a:solidFill>
                <a:latin typeface="Gill Sans MT" pitchFamily="34" charset="0"/>
              </a:rPr>
              <a:t>”</a:t>
            </a:r>
            <a:r>
              <a:rPr lang="en-US" altLang="ja-JP" sz="2800">
                <a:solidFill>
                  <a:srgbClr val="CC0000"/>
                </a:solidFill>
                <a:latin typeface="Gill Sans MT" pitchFamily="34" charset="0"/>
              </a:rPr>
              <a:t> of congestion:</a:t>
            </a:r>
            <a:r>
              <a:rPr lang="en-US" altLang="ja-JP" sz="2800">
                <a:latin typeface="Gill Sans MT" pitchFamily="34" charset="0"/>
              </a:rPr>
              <a:t> </a:t>
            </a:r>
          </a:p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400">
                <a:latin typeface="Gill Sans MT" pitchFamily="34" charset="0"/>
              </a:rPr>
              <a:t>more work (retrans) for given </a:t>
            </a:r>
            <a:r>
              <a:rPr lang="ja-JP" altLang="en-US" sz="2400">
                <a:latin typeface="Gill Sans MT" pitchFamily="34" charset="0"/>
              </a:rPr>
              <a:t>“</a:t>
            </a:r>
            <a:r>
              <a:rPr lang="en-US" altLang="ja-JP" sz="2400">
                <a:latin typeface="Gill Sans MT" pitchFamily="34" charset="0"/>
              </a:rPr>
              <a:t>goodput</a:t>
            </a:r>
            <a:r>
              <a:rPr lang="ja-JP" altLang="en-US" sz="2400">
                <a:latin typeface="Gill Sans MT" pitchFamily="34" charset="0"/>
              </a:rPr>
              <a:t>”</a:t>
            </a:r>
            <a:endParaRPr lang="en-US" altLang="ja-JP" sz="2400">
              <a:latin typeface="Gill Sans MT" pitchFamily="34" charset="0"/>
            </a:endParaRPr>
          </a:p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400">
                <a:latin typeface="Gill Sans MT" pitchFamily="34" charset="0"/>
              </a:rPr>
              <a:t>unneeded retransmissions: link carries multiple copies of pkt</a:t>
            </a:r>
          </a:p>
          <a:p>
            <a:pPr marL="688975" lvl="1" indent="-231775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</a:pPr>
            <a:r>
              <a:rPr lang="en-US" sz="2400">
                <a:latin typeface="Gill Sans MT" pitchFamily="34" charset="0"/>
              </a:rPr>
              <a:t>decreasing goodput</a:t>
            </a:r>
          </a:p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endParaRPr lang="en-US" sz="2400">
              <a:latin typeface="Gill Sans MT" pitchFamily="34" charset="0"/>
            </a:endParaRPr>
          </a:p>
        </p:txBody>
      </p:sp>
      <p:sp>
        <p:nvSpPr>
          <p:cNvPr id="94220" name="Line 262"/>
          <p:cNvSpPr>
            <a:spLocks noChangeShapeType="1"/>
          </p:cNvSpPr>
          <p:nvPr/>
        </p:nvSpPr>
        <p:spPr bwMode="auto">
          <a:xfrm rot="5400000">
            <a:off x="5985669" y="2067719"/>
            <a:ext cx="0" cy="1798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94221" name="Text Box 263"/>
          <p:cNvSpPr txBox="1">
            <a:spLocks noChangeArrowheads="1"/>
          </p:cNvSpPr>
          <p:nvPr/>
        </p:nvSpPr>
        <p:spPr bwMode="auto">
          <a:xfrm>
            <a:off x="6450013" y="2930525"/>
            <a:ext cx="4603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>
              <a:defRPr/>
            </a:pPr>
            <a:r>
              <a:rPr lang="en-US" sz="1400" smtClean="0">
                <a:latin typeface="Arial" charset="0"/>
                <a:cs typeface="Arial" charset="0"/>
              </a:rPr>
              <a:t>R/2</a:t>
            </a:r>
          </a:p>
        </p:txBody>
      </p:sp>
      <p:grpSp>
        <p:nvGrpSpPr>
          <p:cNvPr id="111629" name="Group 264"/>
          <p:cNvGrpSpPr>
            <a:grpSpLocks/>
          </p:cNvGrpSpPr>
          <p:nvPr/>
        </p:nvGrpSpPr>
        <p:grpSpPr bwMode="auto">
          <a:xfrm>
            <a:off x="5656263" y="2954338"/>
            <a:ext cx="427037" cy="366712"/>
            <a:chOff x="3655" y="1791"/>
            <a:chExt cx="269" cy="231"/>
          </a:xfrm>
        </p:grpSpPr>
        <p:sp>
          <p:nvSpPr>
            <p:cNvPr id="94226" name="Text Box 265"/>
            <p:cNvSpPr txBox="1">
              <a:spLocks noChangeArrowheads="1"/>
            </p:cNvSpPr>
            <p:nvPr/>
          </p:nvSpPr>
          <p:spPr bwMode="auto">
            <a:xfrm>
              <a:off x="3655" y="1791"/>
              <a:ext cx="26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800" smtClean="0">
                  <a:latin typeface="Symbol" charset="0"/>
                  <a:cs typeface="Arial" charset="0"/>
                </a:rPr>
                <a:t>l</a:t>
              </a:r>
              <a:r>
                <a:rPr lang="en-US" sz="1800" baseline="-25000" smtClean="0">
                  <a:latin typeface="Arial" charset="0"/>
                  <a:cs typeface="Arial" charset="0"/>
                </a:rPr>
                <a:t>in</a:t>
              </a:r>
            </a:p>
          </p:txBody>
        </p:sp>
        <p:sp>
          <p:nvSpPr>
            <p:cNvPr id="94227" name="Line 266"/>
            <p:cNvSpPr>
              <a:spLocks noChangeShapeType="1"/>
            </p:cNvSpPr>
            <p:nvPr/>
          </p:nvSpPr>
          <p:spPr bwMode="auto">
            <a:xfrm flipV="1">
              <a:off x="3810" y="1846"/>
              <a:ext cx="24" cy="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pic>
        <p:nvPicPr>
          <p:cNvPr id="111630" name="Picture 270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9575" y="784225"/>
            <a:ext cx="73136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224" name="Rectangle 271"/>
          <p:cNvSpPr>
            <a:spLocks noGrp="1" noChangeArrowheads="1"/>
          </p:cNvSpPr>
          <p:nvPr>
            <p:ph type="title"/>
          </p:nvPr>
        </p:nvSpPr>
        <p:spPr>
          <a:xfrm>
            <a:off x="330200" y="115888"/>
            <a:ext cx="7772400" cy="873125"/>
          </a:xfrm>
        </p:spPr>
        <p:txBody>
          <a:bodyPr/>
          <a:lstStyle/>
          <a:p>
            <a:pPr>
              <a:defRPr/>
            </a:pPr>
            <a:r>
              <a:rPr lang="en-US" sz="3600">
                <a:ea typeface="ＭＳ Ｐゴシック" charset="0"/>
                <a:cs typeface="+mj-cs"/>
              </a:rPr>
              <a:t>Causes/costs of congestion: scenario 2</a:t>
            </a:r>
            <a:r>
              <a:rPr lang="en-US">
                <a:ea typeface="ＭＳ Ｐゴシック" charset="0"/>
                <a:cs typeface="+mj-cs"/>
              </a:rPr>
              <a:t> </a:t>
            </a:r>
          </a:p>
        </p:txBody>
      </p:sp>
      <p:sp>
        <p:nvSpPr>
          <p:cNvPr id="94225" name="Rectangle 273"/>
          <p:cNvSpPr>
            <a:spLocks noChangeArrowheads="1"/>
          </p:cNvSpPr>
          <p:nvPr/>
        </p:nvSpPr>
        <p:spPr bwMode="auto">
          <a:xfrm>
            <a:off x="377825" y="1039813"/>
            <a:ext cx="4310063" cy="191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sz="2800" i="1">
                <a:solidFill>
                  <a:srgbClr val="000099"/>
                </a:solidFill>
                <a:latin typeface="Gill Sans MT" pitchFamily="34" charset="0"/>
              </a:rPr>
              <a:t>Realistic: </a:t>
            </a:r>
            <a:r>
              <a:rPr lang="en-US" sz="2800" i="1">
                <a:solidFill>
                  <a:srgbClr val="CC0000"/>
                </a:solidFill>
                <a:latin typeface="Gill Sans MT" pitchFamily="34" charset="0"/>
              </a:rPr>
              <a:t>duplicates</a:t>
            </a:r>
            <a:r>
              <a:rPr lang="en-US" sz="2400">
                <a:latin typeface="Gill Sans MT" pitchFamily="34" charset="0"/>
              </a:rPr>
              <a:t> </a:t>
            </a:r>
          </a:p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400">
                <a:latin typeface="Gill Sans MT" pitchFamily="34" charset="0"/>
              </a:rPr>
              <a:t>packets can be lost, dropped at router due  to full buffers</a:t>
            </a:r>
          </a:p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400">
                <a:latin typeface="Gill Sans MT" pitchFamily="34" charset="0"/>
              </a:rPr>
              <a:t>sender times out prematurely, sending </a:t>
            </a:r>
            <a:r>
              <a:rPr lang="en-US" sz="2400" i="1">
                <a:solidFill>
                  <a:srgbClr val="000099"/>
                </a:solidFill>
                <a:latin typeface="Gill Sans MT" pitchFamily="34" charset="0"/>
              </a:rPr>
              <a:t>two</a:t>
            </a:r>
            <a:r>
              <a:rPr lang="en-US" sz="2400" i="1">
                <a:latin typeface="Gill Sans MT" pitchFamily="34" charset="0"/>
              </a:rPr>
              <a:t> </a:t>
            </a:r>
            <a:r>
              <a:rPr lang="en-US" sz="2400">
                <a:latin typeface="Gill Sans MT" pitchFamily="34" charset="0"/>
              </a:rPr>
              <a:t>copies, both of which are delivered</a:t>
            </a:r>
            <a:endParaRPr lang="en-US" sz="2800">
              <a:latin typeface="Gill Sans MT" pitchFamily="34" charset="0"/>
            </a:endParaRPr>
          </a:p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endParaRPr lang="en-US" sz="280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9523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66F27812-FB96-4CC2-BEFF-59F0591B3B43}" type="slidenum">
              <a:rPr lang="en-US"/>
              <a:pPr/>
              <a:t>11</a:t>
            </a:fld>
            <a:endParaRPr lang="en-US"/>
          </a:p>
        </p:txBody>
      </p:sp>
      <p:sp>
        <p:nvSpPr>
          <p:cNvPr id="112643" name="Freeform 354"/>
          <p:cNvSpPr>
            <a:spLocks/>
          </p:cNvSpPr>
          <p:nvPr/>
        </p:nvSpPr>
        <p:spPr bwMode="auto">
          <a:xfrm flipH="1">
            <a:off x="2568575" y="3136900"/>
            <a:ext cx="236538" cy="1014413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44" name="Freeform 350"/>
          <p:cNvSpPr>
            <a:spLocks/>
          </p:cNvSpPr>
          <p:nvPr/>
        </p:nvSpPr>
        <p:spPr bwMode="auto">
          <a:xfrm flipH="1">
            <a:off x="552450" y="5118100"/>
            <a:ext cx="236538" cy="1014413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45" name="Freeform 347"/>
          <p:cNvSpPr>
            <a:spLocks/>
          </p:cNvSpPr>
          <p:nvPr/>
        </p:nvSpPr>
        <p:spPr bwMode="auto">
          <a:xfrm>
            <a:off x="6810375" y="5316538"/>
            <a:ext cx="236538" cy="1014412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46" name="Freeform 344"/>
          <p:cNvSpPr>
            <a:spLocks/>
          </p:cNvSpPr>
          <p:nvPr/>
        </p:nvSpPr>
        <p:spPr bwMode="auto">
          <a:xfrm>
            <a:off x="7243763" y="3302000"/>
            <a:ext cx="236537" cy="1014413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524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6425" y="1273175"/>
            <a:ext cx="8334375" cy="1247775"/>
          </a:xfrm>
        </p:spPr>
        <p:txBody>
          <a:bodyPr/>
          <a:lstStyle/>
          <a:p>
            <a:r>
              <a:rPr lang="en-US" sz="2400" smtClean="0"/>
              <a:t>four senders</a:t>
            </a:r>
          </a:p>
          <a:p>
            <a:r>
              <a:rPr lang="en-US" sz="2400" smtClean="0"/>
              <a:t>multihop paths</a:t>
            </a:r>
          </a:p>
          <a:p>
            <a:r>
              <a:rPr lang="en-US" sz="2400" smtClean="0"/>
              <a:t>timeout/retransmit</a:t>
            </a:r>
          </a:p>
          <a:p>
            <a:endParaRPr lang="en-US" smtClean="0"/>
          </a:p>
        </p:txBody>
      </p:sp>
      <p:sp>
        <p:nvSpPr>
          <p:cNvPr id="95241" name="Rectangle 7"/>
          <p:cNvSpPr>
            <a:spLocks noChangeArrowheads="1"/>
          </p:cNvSpPr>
          <p:nvPr/>
        </p:nvSpPr>
        <p:spPr bwMode="auto">
          <a:xfrm>
            <a:off x="4251325" y="1106488"/>
            <a:ext cx="4373563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sz="2800" u="sng">
                <a:solidFill>
                  <a:srgbClr val="CC0000"/>
                </a:solidFill>
                <a:latin typeface="Gill Sans MT" pitchFamily="34" charset="0"/>
              </a:rPr>
              <a:t>Q:</a:t>
            </a:r>
            <a:r>
              <a:rPr lang="en-US" sz="2400">
                <a:solidFill>
                  <a:srgbClr val="FF0000"/>
                </a:solidFill>
                <a:latin typeface="Gill Sans MT" pitchFamily="34" charset="0"/>
              </a:rPr>
              <a:t> </a:t>
            </a:r>
            <a:r>
              <a:rPr lang="en-US" sz="2400">
                <a:latin typeface="Gill Sans MT" pitchFamily="34" charset="0"/>
              </a:rPr>
              <a:t>what happens as </a:t>
            </a:r>
            <a:r>
              <a:rPr lang="en-US" sz="2400">
                <a:solidFill>
                  <a:srgbClr val="CC0000"/>
                </a:solidFill>
                <a:latin typeface="Symbol" pitchFamily="18" charset="2"/>
              </a:rPr>
              <a:t>l</a:t>
            </a:r>
            <a:r>
              <a:rPr lang="en-US" sz="2400" baseline="-25000">
                <a:solidFill>
                  <a:srgbClr val="CC0000"/>
                </a:solidFill>
                <a:latin typeface="Gill Sans MT" pitchFamily="34" charset="0"/>
              </a:rPr>
              <a:t>in</a:t>
            </a:r>
            <a:r>
              <a:rPr lang="en-US" sz="2400">
                <a:solidFill>
                  <a:srgbClr val="CC0000"/>
                </a:solidFill>
                <a:latin typeface="Gill Sans MT" pitchFamily="34" charset="0"/>
              </a:rPr>
              <a:t> </a:t>
            </a:r>
            <a:r>
              <a:rPr lang="en-US" sz="2400">
                <a:latin typeface="Gill Sans MT" pitchFamily="34" charset="0"/>
              </a:rPr>
              <a:t>and </a:t>
            </a:r>
            <a:r>
              <a:rPr lang="en-US" sz="2400">
                <a:solidFill>
                  <a:srgbClr val="CC0000"/>
                </a:solidFill>
                <a:latin typeface="Symbol" pitchFamily="18" charset="2"/>
              </a:rPr>
              <a:t>l</a:t>
            </a:r>
            <a:r>
              <a:rPr lang="en-US" sz="2400" baseline="-25000">
                <a:solidFill>
                  <a:srgbClr val="CC0000"/>
                </a:solidFill>
                <a:latin typeface="Gill Sans MT" pitchFamily="34" charset="0"/>
              </a:rPr>
              <a:t>in</a:t>
            </a:r>
            <a:r>
              <a:rPr lang="ja-JP" altLang="en-US" sz="2400" b="1" baseline="30000">
                <a:solidFill>
                  <a:srgbClr val="CC0000"/>
                </a:solidFill>
                <a:latin typeface="Arial" pitchFamily="34" charset="0"/>
              </a:rPr>
              <a:t>’</a:t>
            </a:r>
            <a:r>
              <a:rPr lang="en-US" altLang="ja-JP" sz="2400">
                <a:latin typeface="Gill Sans MT" pitchFamily="34" charset="0"/>
              </a:rPr>
              <a:t> increase</a:t>
            </a:r>
            <a:r>
              <a:rPr lang="en-US" altLang="ja-JP" sz="2400">
                <a:solidFill>
                  <a:srgbClr val="FF0000"/>
                </a:solidFill>
                <a:latin typeface="Gill Sans MT" pitchFamily="34" charset="0"/>
              </a:rPr>
              <a:t> ?</a:t>
            </a:r>
            <a:endParaRPr lang="en-US" sz="2400">
              <a:solidFill>
                <a:srgbClr val="FF0000"/>
              </a:solidFill>
              <a:latin typeface="Gill Sans MT" pitchFamily="34" charset="0"/>
            </a:endParaRPr>
          </a:p>
        </p:txBody>
      </p:sp>
      <p:sp>
        <p:nvSpPr>
          <p:cNvPr id="112649" name="Text Box 14"/>
          <p:cNvSpPr txBox="1">
            <a:spLocks noChangeArrowheads="1"/>
          </p:cNvSpPr>
          <p:nvPr/>
        </p:nvSpPr>
        <p:spPr bwMode="auto">
          <a:xfrm>
            <a:off x="4171950" y="3822700"/>
            <a:ext cx="1912938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r>
              <a:rPr lang="en-US">
                <a:solidFill>
                  <a:schemeClr val="tx2"/>
                </a:solidFill>
                <a:latin typeface="Arial" pitchFamily="34" charset="0"/>
              </a:rPr>
              <a:t>finite shared output link buffers</a:t>
            </a:r>
            <a:endParaRPr lang="en-US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12650" name="Line 15"/>
          <p:cNvSpPr>
            <a:spLocks noChangeShapeType="1"/>
          </p:cNvSpPr>
          <p:nvPr/>
        </p:nvSpPr>
        <p:spPr bwMode="auto">
          <a:xfrm flipH="1">
            <a:off x="2859088" y="4203700"/>
            <a:ext cx="923925" cy="8667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51" name="Line 16"/>
          <p:cNvSpPr>
            <a:spLocks noChangeShapeType="1"/>
          </p:cNvSpPr>
          <p:nvPr/>
        </p:nvSpPr>
        <p:spPr bwMode="auto">
          <a:xfrm flipH="1">
            <a:off x="3344863" y="4203700"/>
            <a:ext cx="438150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12652" name="Group 58"/>
          <p:cNvGrpSpPr>
            <a:grpSpLocks/>
          </p:cNvGrpSpPr>
          <p:nvPr/>
        </p:nvGrpSpPr>
        <p:grpSpPr bwMode="auto">
          <a:xfrm>
            <a:off x="2798763" y="3184525"/>
            <a:ext cx="650875" cy="904875"/>
            <a:chOff x="12762" y="10336"/>
            <a:chExt cx="1027" cy="1700"/>
          </a:xfrm>
        </p:grpSpPr>
        <p:sp>
          <p:nvSpPr>
            <p:cNvPr id="112973" name="Rectangle 59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74" name="Rectangle 60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75" name="Line 61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76" name="Line 62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77" name="Line 63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78" name="Line 64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653" name="Text Box 65"/>
          <p:cNvSpPr txBox="1">
            <a:spLocks noChangeArrowheads="1"/>
          </p:cNvSpPr>
          <p:nvPr/>
        </p:nvSpPr>
        <p:spPr bwMode="auto">
          <a:xfrm>
            <a:off x="2700338" y="2870200"/>
            <a:ext cx="735012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sz="1400">
                <a:solidFill>
                  <a:schemeClr val="tx2"/>
                </a:solidFill>
                <a:latin typeface="Arial" pitchFamily="34" charset="0"/>
              </a:rPr>
              <a:t>Host A</a:t>
            </a:r>
          </a:p>
        </p:txBody>
      </p:sp>
      <p:sp>
        <p:nvSpPr>
          <p:cNvPr id="112654" name="Line 67"/>
          <p:cNvSpPr>
            <a:spLocks noChangeShapeType="1"/>
          </p:cNvSpPr>
          <p:nvPr/>
        </p:nvSpPr>
        <p:spPr bwMode="auto">
          <a:xfrm flipH="1">
            <a:off x="1504950" y="6184900"/>
            <a:ext cx="1458913" cy="1111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12655" name="Group 109"/>
          <p:cNvGrpSpPr>
            <a:grpSpLocks/>
          </p:cNvGrpSpPr>
          <p:nvPr/>
        </p:nvGrpSpPr>
        <p:grpSpPr bwMode="auto">
          <a:xfrm>
            <a:off x="788988" y="5156200"/>
            <a:ext cx="650875" cy="904875"/>
            <a:chOff x="12762" y="10336"/>
            <a:chExt cx="1027" cy="1700"/>
          </a:xfrm>
        </p:grpSpPr>
        <p:sp>
          <p:nvSpPr>
            <p:cNvPr id="112967" name="Rectangle 110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68" name="Rectangle 111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69" name="Line 112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70" name="Line 113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71" name="Line 114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72" name="Line 115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656" name="Line 117"/>
          <p:cNvSpPr>
            <a:spLocks noChangeShapeType="1"/>
          </p:cNvSpPr>
          <p:nvPr/>
        </p:nvSpPr>
        <p:spPr bwMode="auto">
          <a:xfrm flipH="1">
            <a:off x="3344863" y="4632325"/>
            <a:ext cx="723900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57" name="Line 118"/>
          <p:cNvSpPr>
            <a:spLocks noChangeShapeType="1"/>
          </p:cNvSpPr>
          <p:nvPr/>
        </p:nvSpPr>
        <p:spPr bwMode="auto">
          <a:xfrm flipH="1" flipV="1">
            <a:off x="5126038" y="4651375"/>
            <a:ext cx="779462" cy="95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58" name="Line 119"/>
          <p:cNvSpPr>
            <a:spLocks noChangeShapeType="1"/>
          </p:cNvSpPr>
          <p:nvPr/>
        </p:nvSpPr>
        <p:spPr bwMode="auto">
          <a:xfrm flipH="1">
            <a:off x="5068888" y="4222750"/>
            <a:ext cx="1296987" cy="1295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59" name="Line 120"/>
          <p:cNvSpPr>
            <a:spLocks noChangeShapeType="1"/>
          </p:cNvSpPr>
          <p:nvPr/>
        </p:nvSpPr>
        <p:spPr bwMode="auto">
          <a:xfrm flipH="1">
            <a:off x="6324600" y="4241800"/>
            <a:ext cx="43973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60" name="Freeform 123"/>
          <p:cNvSpPr>
            <a:spLocks/>
          </p:cNvSpPr>
          <p:nvPr/>
        </p:nvSpPr>
        <p:spPr bwMode="auto">
          <a:xfrm>
            <a:off x="6750050" y="3659188"/>
            <a:ext cx="315913" cy="360362"/>
          </a:xfrm>
          <a:custGeom>
            <a:avLst/>
            <a:gdLst>
              <a:gd name="T0" fmla="*/ 2147483647 w 650"/>
              <a:gd name="T1" fmla="*/ 2147483647 h 735"/>
              <a:gd name="T2" fmla="*/ 2147483647 w 650"/>
              <a:gd name="T3" fmla="*/ 2147483647 h 735"/>
              <a:gd name="T4" fmla="*/ 2147483647 w 650"/>
              <a:gd name="T5" fmla="*/ 2147483647 h 735"/>
              <a:gd name="T6" fmla="*/ 2147483647 w 650"/>
              <a:gd name="T7" fmla="*/ 2147483647 h 735"/>
              <a:gd name="T8" fmla="*/ 2147483647 w 650"/>
              <a:gd name="T9" fmla="*/ 2147483647 h 735"/>
              <a:gd name="T10" fmla="*/ 2147483647 w 650"/>
              <a:gd name="T11" fmla="*/ 2147483647 h 735"/>
              <a:gd name="T12" fmla="*/ 2147483647 w 650"/>
              <a:gd name="T13" fmla="*/ 2147483647 h 735"/>
              <a:gd name="T14" fmla="*/ 2147483647 w 650"/>
              <a:gd name="T15" fmla="*/ 2147483647 h 735"/>
              <a:gd name="T16" fmla="*/ 2147483647 w 650"/>
              <a:gd name="T17" fmla="*/ 2147483647 h 735"/>
              <a:gd name="T18" fmla="*/ 2147483647 w 650"/>
              <a:gd name="T19" fmla="*/ 0 h 735"/>
              <a:gd name="T20" fmla="*/ 2147483647 w 650"/>
              <a:gd name="T21" fmla="*/ 2147483647 h 735"/>
              <a:gd name="T22" fmla="*/ 2147483647 w 650"/>
              <a:gd name="T23" fmla="*/ 2147483647 h 735"/>
              <a:gd name="T24" fmla="*/ 2147483647 w 650"/>
              <a:gd name="T25" fmla="*/ 2147483647 h 735"/>
              <a:gd name="T26" fmla="*/ 2147483647 w 650"/>
              <a:gd name="T27" fmla="*/ 2147483647 h 735"/>
              <a:gd name="T28" fmla="*/ 2147483647 w 650"/>
              <a:gd name="T29" fmla="*/ 2147483647 h 735"/>
              <a:gd name="T30" fmla="*/ 2147483647 w 650"/>
              <a:gd name="T31" fmla="*/ 2147483647 h 735"/>
              <a:gd name="T32" fmla="*/ 2147483647 w 650"/>
              <a:gd name="T33" fmla="*/ 2147483647 h 735"/>
              <a:gd name="T34" fmla="*/ 2147483647 w 650"/>
              <a:gd name="T35" fmla="*/ 2147483647 h 735"/>
              <a:gd name="T36" fmla="*/ 2147483647 w 650"/>
              <a:gd name="T37" fmla="*/ 2147483647 h 735"/>
              <a:gd name="T38" fmla="*/ 2147483647 w 650"/>
              <a:gd name="T39" fmla="*/ 2147483647 h 735"/>
              <a:gd name="T40" fmla="*/ 2147483647 w 650"/>
              <a:gd name="T41" fmla="*/ 2147483647 h 735"/>
              <a:gd name="T42" fmla="*/ 0 w 650"/>
              <a:gd name="T43" fmla="*/ 2147483647 h 735"/>
              <a:gd name="T44" fmla="*/ 2147483647 w 650"/>
              <a:gd name="T45" fmla="*/ 2147483647 h 735"/>
              <a:gd name="T46" fmla="*/ 2147483647 w 650"/>
              <a:gd name="T47" fmla="*/ 2147483647 h 735"/>
              <a:gd name="T48" fmla="*/ 2147483647 w 650"/>
              <a:gd name="T49" fmla="*/ 2147483647 h 735"/>
              <a:gd name="T50" fmla="*/ 2147483647 w 650"/>
              <a:gd name="T51" fmla="*/ 2147483647 h 735"/>
              <a:gd name="T52" fmla="*/ 2147483647 w 650"/>
              <a:gd name="T53" fmla="*/ 2147483647 h 735"/>
              <a:gd name="T54" fmla="*/ 2147483647 w 650"/>
              <a:gd name="T55" fmla="*/ 2147483647 h 735"/>
              <a:gd name="T56" fmla="*/ 2147483647 w 650"/>
              <a:gd name="T57" fmla="*/ 2147483647 h 735"/>
              <a:gd name="T58" fmla="*/ 2147483647 w 650"/>
              <a:gd name="T59" fmla="*/ 2147483647 h 735"/>
              <a:gd name="T60" fmla="*/ 2147483647 w 650"/>
              <a:gd name="T61" fmla="*/ 2147483647 h 735"/>
              <a:gd name="T62" fmla="*/ 2147483647 w 650"/>
              <a:gd name="T63" fmla="*/ 2147483647 h 735"/>
              <a:gd name="T64" fmla="*/ 2147483647 w 650"/>
              <a:gd name="T65" fmla="*/ 2147483647 h 735"/>
              <a:gd name="T66" fmla="*/ 2147483647 w 650"/>
              <a:gd name="T67" fmla="*/ 2147483647 h 735"/>
              <a:gd name="T68" fmla="*/ 2147483647 w 650"/>
              <a:gd name="T69" fmla="*/ 2147483647 h 735"/>
              <a:gd name="T70" fmla="*/ 2147483647 w 650"/>
              <a:gd name="T71" fmla="*/ 2147483647 h 735"/>
              <a:gd name="T72" fmla="*/ 2147483647 w 650"/>
              <a:gd name="T73" fmla="*/ 2147483647 h 735"/>
              <a:gd name="T74" fmla="*/ 2147483647 w 650"/>
              <a:gd name="T75" fmla="*/ 2147483647 h 735"/>
              <a:gd name="T76" fmla="*/ 2147483647 w 650"/>
              <a:gd name="T77" fmla="*/ 2147483647 h 735"/>
              <a:gd name="T78" fmla="*/ 2147483647 w 650"/>
              <a:gd name="T79" fmla="*/ 2147483647 h 735"/>
              <a:gd name="T80" fmla="*/ 2147483647 w 650"/>
              <a:gd name="T81" fmla="*/ 2147483647 h 735"/>
              <a:gd name="T82" fmla="*/ 2147483647 w 650"/>
              <a:gd name="T83" fmla="*/ 2147483647 h 735"/>
              <a:gd name="T84" fmla="*/ 2147483647 w 650"/>
              <a:gd name="T85" fmla="*/ 2147483647 h 735"/>
              <a:gd name="T86" fmla="*/ 2147483647 w 650"/>
              <a:gd name="T87" fmla="*/ 2147483647 h 735"/>
              <a:gd name="T88" fmla="*/ 2147483647 w 650"/>
              <a:gd name="T89" fmla="*/ 2147483647 h 735"/>
              <a:gd name="T90" fmla="*/ 2147483647 w 650"/>
              <a:gd name="T91" fmla="*/ 2147483647 h 735"/>
              <a:gd name="T92" fmla="*/ 2147483647 w 650"/>
              <a:gd name="T93" fmla="*/ 2147483647 h 735"/>
              <a:gd name="T94" fmla="*/ 2147483647 w 650"/>
              <a:gd name="T95" fmla="*/ 2147483647 h 735"/>
              <a:gd name="T96" fmla="*/ 2147483647 w 650"/>
              <a:gd name="T97" fmla="*/ 2147483647 h 735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650" h="735">
                <a:moveTo>
                  <a:pt x="645" y="27"/>
                </a:moveTo>
                <a:lnTo>
                  <a:pt x="642" y="26"/>
                </a:lnTo>
                <a:lnTo>
                  <a:pt x="631" y="23"/>
                </a:lnTo>
                <a:lnTo>
                  <a:pt x="615" y="19"/>
                </a:lnTo>
                <a:lnTo>
                  <a:pt x="592" y="15"/>
                </a:lnTo>
                <a:lnTo>
                  <a:pt x="565" y="10"/>
                </a:lnTo>
                <a:lnTo>
                  <a:pt x="533" y="6"/>
                </a:lnTo>
                <a:lnTo>
                  <a:pt x="496" y="3"/>
                </a:lnTo>
                <a:lnTo>
                  <a:pt x="456" y="1"/>
                </a:lnTo>
                <a:lnTo>
                  <a:pt x="411" y="0"/>
                </a:lnTo>
                <a:lnTo>
                  <a:pt x="364" y="2"/>
                </a:lnTo>
                <a:lnTo>
                  <a:pt x="315" y="6"/>
                </a:lnTo>
                <a:lnTo>
                  <a:pt x="262" y="15"/>
                </a:lnTo>
                <a:lnTo>
                  <a:pt x="209" y="26"/>
                </a:lnTo>
                <a:lnTo>
                  <a:pt x="154" y="42"/>
                </a:lnTo>
                <a:lnTo>
                  <a:pt x="98" y="61"/>
                </a:lnTo>
                <a:lnTo>
                  <a:pt x="42" y="87"/>
                </a:lnTo>
                <a:lnTo>
                  <a:pt x="38" y="101"/>
                </a:lnTo>
                <a:lnTo>
                  <a:pt x="28" y="141"/>
                </a:lnTo>
                <a:lnTo>
                  <a:pt x="17" y="203"/>
                </a:lnTo>
                <a:lnTo>
                  <a:pt x="6" y="283"/>
                </a:lnTo>
                <a:lnTo>
                  <a:pt x="0" y="378"/>
                </a:lnTo>
                <a:lnTo>
                  <a:pt x="5" y="484"/>
                </a:lnTo>
                <a:lnTo>
                  <a:pt x="21" y="599"/>
                </a:lnTo>
                <a:lnTo>
                  <a:pt x="54" y="716"/>
                </a:lnTo>
                <a:lnTo>
                  <a:pt x="58" y="716"/>
                </a:lnTo>
                <a:lnTo>
                  <a:pt x="66" y="715"/>
                </a:lnTo>
                <a:lnTo>
                  <a:pt x="80" y="713"/>
                </a:lnTo>
                <a:lnTo>
                  <a:pt x="99" y="712"/>
                </a:lnTo>
                <a:lnTo>
                  <a:pt x="124" y="710"/>
                </a:lnTo>
                <a:lnTo>
                  <a:pt x="153" y="708"/>
                </a:lnTo>
                <a:lnTo>
                  <a:pt x="188" y="707"/>
                </a:lnTo>
                <a:lnTo>
                  <a:pt x="225" y="706"/>
                </a:lnTo>
                <a:lnTo>
                  <a:pt x="267" y="705"/>
                </a:lnTo>
                <a:lnTo>
                  <a:pt x="313" y="706"/>
                </a:lnTo>
                <a:lnTo>
                  <a:pt x="362" y="707"/>
                </a:lnTo>
                <a:lnTo>
                  <a:pt x="415" y="709"/>
                </a:lnTo>
                <a:lnTo>
                  <a:pt x="470" y="713"/>
                </a:lnTo>
                <a:lnTo>
                  <a:pt x="528" y="719"/>
                </a:lnTo>
                <a:lnTo>
                  <a:pt x="588" y="726"/>
                </a:lnTo>
                <a:lnTo>
                  <a:pt x="650" y="735"/>
                </a:lnTo>
                <a:lnTo>
                  <a:pt x="647" y="713"/>
                </a:lnTo>
                <a:lnTo>
                  <a:pt x="641" y="655"/>
                </a:lnTo>
                <a:lnTo>
                  <a:pt x="631" y="568"/>
                </a:lnTo>
                <a:lnTo>
                  <a:pt x="623" y="462"/>
                </a:lnTo>
                <a:lnTo>
                  <a:pt x="618" y="345"/>
                </a:lnTo>
                <a:lnTo>
                  <a:pt x="618" y="229"/>
                </a:lnTo>
                <a:lnTo>
                  <a:pt x="627" y="119"/>
                </a:lnTo>
                <a:lnTo>
                  <a:pt x="645" y="27"/>
                </a:lnTo>
                <a:close/>
              </a:path>
            </a:pathLst>
          </a:custGeom>
          <a:solidFill>
            <a:srgbClr val="80808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61" name="Freeform 124"/>
          <p:cNvSpPr>
            <a:spLocks/>
          </p:cNvSpPr>
          <p:nvPr/>
        </p:nvSpPr>
        <p:spPr bwMode="auto">
          <a:xfrm>
            <a:off x="6784975" y="3757613"/>
            <a:ext cx="519113" cy="357187"/>
          </a:xfrm>
          <a:custGeom>
            <a:avLst/>
            <a:gdLst>
              <a:gd name="T0" fmla="*/ 2147483647 w 1071"/>
              <a:gd name="T1" fmla="*/ 2147483647 h 731"/>
              <a:gd name="T2" fmla="*/ 0 w 1071"/>
              <a:gd name="T3" fmla="*/ 2147483647 h 731"/>
              <a:gd name="T4" fmla="*/ 2147483647 w 1071"/>
              <a:gd name="T5" fmla="*/ 2147483647 h 731"/>
              <a:gd name="T6" fmla="*/ 2147483647 w 1071"/>
              <a:gd name="T7" fmla="*/ 2147483647 h 731"/>
              <a:gd name="T8" fmla="*/ 2147483647 w 1071"/>
              <a:gd name="T9" fmla="*/ 2147483647 h 731"/>
              <a:gd name="T10" fmla="*/ 2147483647 w 1071"/>
              <a:gd name="T11" fmla="*/ 2147483647 h 731"/>
              <a:gd name="T12" fmla="*/ 2147483647 w 1071"/>
              <a:gd name="T13" fmla="*/ 2147483647 h 731"/>
              <a:gd name="T14" fmla="*/ 2147483647 w 1071"/>
              <a:gd name="T15" fmla="*/ 2147483647 h 731"/>
              <a:gd name="T16" fmla="*/ 2147483647 w 1071"/>
              <a:gd name="T17" fmla="*/ 2147483647 h 731"/>
              <a:gd name="T18" fmla="*/ 2147483647 w 1071"/>
              <a:gd name="T19" fmla="*/ 2147483647 h 731"/>
              <a:gd name="T20" fmla="*/ 2147483647 w 1071"/>
              <a:gd name="T21" fmla="*/ 2147483647 h 731"/>
              <a:gd name="T22" fmla="*/ 2147483647 w 1071"/>
              <a:gd name="T23" fmla="*/ 2147483647 h 731"/>
              <a:gd name="T24" fmla="*/ 2147483647 w 1071"/>
              <a:gd name="T25" fmla="*/ 2147483647 h 731"/>
              <a:gd name="T26" fmla="*/ 2147483647 w 1071"/>
              <a:gd name="T27" fmla="*/ 2147483647 h 731"/>
              <a:gd name="T28" fmla="*/ 2147483647 w 1071"/>
              <a:gd name="T29" fmla="*/ 2147483647 h 731"/>
              <a:gd name="T30" fmla="*/ 2147483647 w 1071"/>
              <a:gd name="T31" fmla="*/ 2147483647 h 731"/>
              <a:gd name="T32" fmla="*/ 2147483647 w 1071"/>
              <a:gd name="T33" fmla="*/ 2147483647 h 731"/>
              <a:gd name="T34" fmla="*/ 2147483647 w 1071"/>
              <a:gd name="T35" fmla="*/ 2147483647 h 731"/>
              <a:gd name="T36" fmla="*/ 2147483647 w 1071"/>
              <a:gd name="T37" fmla="*/ 2147483647 h 731"/>
              <a:gd name="T38" fmla="*/ 2147483647 w 1071"/>
              <a:gd name="T39" fmla="*/ 2147483647 h 731"/>
              <a:gd name="T40" fmla="*/ 2147483647 w 1071"/>
              <a:gd name="T41" fmla="*/ 2147483647 h 731"/>
              <a:gd name="T42" fmla="*/ 2147483647 w 1071"/>
              <a:gd name="T43" fmla="*/ 2147483647 h 731"/>
              <a:gd name="T44" fmla="*/ 2147483647 w 1071"/>
              <a:gd name="T45" fmla="*/ 2147483647 h 731"/>
              <a:gd name="T46" fmla="*/ 2147483647 w 1071"/>
              <a:gd name="T47" fmla="*/ 2147483647 h 731"/>
              <a:gd name="T48" fmla="*/ 2147483647 w 1071"/>
              <a:gd name="T49" fmla="*/ 2147483647 h 731"/>
              <a:gd name="T50" fmla="*/ 2147483647 w 1071"/>
              <a:gd name="T51" fmla="*/ 2147483647 h 731"/>
              <a:gd name="T52" fmla="*/ 2147483647 w 1071"/>
              <a:gd name="T53" fmla="*/ 0 h 731"/>
              <a:gd name="T54" fmla="*/ 2147483647 w 1071"/>
              <a:gd name="T55" fmla="*/ 2147483647 h 731"/>
              <a:gd name="T56" fmla="*/ 2147483647 w 1071"/>
              <a:gd name="T57" fmla="*/ 2147483647 h 731"/>
              <a:gd name="T58" fmla="*/ 2147483647 w 1071"/>
              <a:gd name="T59" fmla="*/ 2147483647 h 731"/>
              <a:gd name="T60" fmla="*/ 2147483647 w 1071"/>
              <a:gd name="T61" fmla="*/ 2147483647 h 731"/>
              <a:gd name="T62" fmla="*/ 2147483647 w 1071"/>
              <a:gd name="T63" fmla="*/ 2147483647 h 731"/>
              <a:gd name="T64" fmla="*/ 2147483647 w 1071"/>
              <a:gd name="T65" fmla="*/ 2147483647 h 731"/>
              <a:gd name="T66" fmla="*/ 2147483647 w 1071"/>
              <a:gd name="T67" fmla="*/ 2147483647 h 731"/>
              <a:gd name="T68" fmla="*/ 2147483647 w 1071"/>
              <a:gd name="T69" fmla="*/ 2147483647 h 731"/>
              <a:gd name="T70" fmla="*/ 2147483647 w 1071"/>
              <a:gd name="T71" fmla="*/ 2147483647 h 731"/>
              <a:gd name="T72" fmla="*/ 2147483647 w 1071"/>
              <a:gd name="T73" fmla="*/ 2147483647 h 731"/>
              <a:gd name="T74" fmla="*/ 2147483647 w 1071"/>
              <a:gd name="T75" fmla="*/ 2147483647 h 731"/>
              <a:gd name="T76" fmla="*/ 2147483647 w 1071"/>
              <a:gd name="T77" fmla="*/ 2147483647 h 731"/>
              <a:gd name="T78" fmla="*/ 2147483647 w 1071"/>
              <a:gd name="T79" fmla="*/ 2147483647 h 731"/>
              <a:gd name="T80" fmla="*/ 2147483647 w 1071"/>
              <a:gd name="T81" fmla="*/ 2147483647 h 731"/>
              <a:gd name="T82" fmla="*/ 2147483647 w 1071"/>
              <a:gd name="T83" fmla="*/ 2147483647 h 731"/>
              <a:gd name="T84" fmla="*/ 2147483647 w 1071"/>
              <a:gd name="T85" fmla="*/ 2147483647 h 731"/>
              <a:gd name="T86" fmla="*/ 2147483647 w 1071"/>
              <a:gd name="T87" fmla="*/ 2147483647 h 731"/>
              <a:gd name="T88" fmla="*/ 2147483647 w 1071"/>
              <a:gd name="T89" fmla="*/ 2147483647 h 731"/>
              <a:gd name="T90" fmla="*/ 2147483647 w 1071"/>
              <a:gd name="T91" fmla="*/ 2147483647 h 731"/>
              <a:gd name="T92" fmla="*/ 2147483647 w 1071"/>
              <a:gd name="T93" fmla="*/ 2147483647 h 731"/>
              <a:gd name="T94" fmla="*/ 2147483647 w 1071"/>
              <a:gd name="T95" fmla="*/ 2147483647 h 731"/>
              <a:gd name="T96" fmla="*/ 2147483647 w 1071"/>
              <a:gd name="T97" fmla="*/ 2147483647 h 731"/>
              <a:gd name="T98" fmla="*/ 2147483647 w 1071"/>
              <a:gd name="T99" fmla="*/ 2147483647 h 731"/>
              <a:gd name="T100" fmla="*/ 2147483647 w 1071"/>
              <a:gd name="T101" fmla="*/ 2147483647 h 731"/>
              <a:gd name="T102" fmla="*/ 2147483647 w 1071"/>
              <a:gd name="T103" fmla="*/ 2147483647 h 731"/>
              <a:gd name="T104" fmla="*/ 2147483647 w 1071"/>
              <a:gd name="T105" fmla="*/ 2147483647 h 731"/>
              <a:gd name="T106" fmla="*/ 2147483647 w 1071"/>
              <a:gd name="T107" fmla="*/ 2147483647 h 731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1071" h="731">
                <a:moveTo>
                  <a:pt x="6" y="552"/>
                </a:moveTo>
                <a:lnTo>
                  <a:pt x="0" y="642"/>
                </a:lnTo>
                <a:lnTo>
                  <a:pt x="698" y="731"/>
                </a:lnTo>
                <a:lnTo>
                  <a:pt x="703" y="729"/>
                </a:lnTo>
                <a:lnTo>
                  <a:pt x="717" y="722"/>
                </a:lnTo>
                <a:lnTo>
                  <a:pt x="740" y="710"/>
                </a:lnTo>
                <a:lnTo>
                  <a:pt x="768" y="694"/>
                </a:lnTo>
                <a:lnTo>
                  <a:pt x="801" y="672"/>
                </a:lnTo>
                <a:lnTo>
                  <a:pt x="838" y="645"/>
                </a:lnTo>
                <a:lnTo>
                  <a:pt x="876" y="614"/>
                </a:lnTo>
                <a:lnTo>
                  <a:pt x="915" y="577"/>
                </a:lnTo>
                <a:lnTo>
                  <a:pt x="953" y="536"/>
                </a:lnTo>
                <a:lnTo>
                  <a:pt x="988" y="491"/>
                </a:lnTo>
                <a:lnTo>
                  <a:pt x="1018" y="439"/>
                </a:lnTo>
                <a:lnTo>
                  <a:pt x="1043" y="383"/>
                </a:lnTo>
                <a:lnTo>
                  <a:pt x="1061" y="322"/>
                </a:lnTo>
                <a:lnTo>
                  <a:pt x="1071" y="255"/>
                </a:lnTo>
                <a:lnTo>
                  <a:pt x="1070" y="185"/>
                </a:lnTo>
                <a:lnTo>
                  <a:pt x="1057" y="108"/>
                </a:lnTo>
                <a:lnTo>
                  <a:pt x="1055" y="104"/>
                </a:lnTo>
                <a:lnTo>
                  <a:pt x="1049" y="92"/>
                </a:lnTo>
                <a:lnTo>
                  <a:pt x="1037" y="76"/>
                </a:lnTo>
                <a:lnTo>
                  <a:pt x="1022" y="57"/>
                </a:lnTo>
                <a:lnTo>
                  <a:pt x="1002" y="37"/>
                </a:lnTo>
                <a:lnTo>
                  <a:pt x="979" y="20"/>
                </a:lnTo>
                <a:lnTo>
                  <a:pt x="951" y="7"/>
                </a:lnTo>
                <a:lnTo>
                  <a:pt x="919" y="0"/>
                </a:lnTo>
                <a:lnTo>
                  <a:pt x="924" y="12"/>
                </a:lnTo>
                <a:lnTo>
                  <a:pt x="934" y="44"/>
                </a:lnTo>
                <a:lnTo>
                  <a:pt x="947" y="94"/>
                </a:lnTo>
                <a:lnTo>
                  <a:pt x="958" y="159"/>
                </a:lnTo>
                <a:lnTo>
                  <a:pt x="961" y="238"/>
                </a:lnTo>
                <a:lnTo>
                  <a:pt x="953" y="324"/>
                </a:lnTo>
                <a:lnTo>
                  <a:pt x="928" y="418"/>
                </a:lnTo>
                <a:lnTo>
                  <a:pt x="884" y="516"/>
                </a:lnTo>
                <a:lnTo>
                  <a:pt x="883" y="518"/>
                </a:lnTo>
                <a:lnTo>
                  <a:pt x="879" y="521"/>
                </a:lnTo>
                <a:lnTo>
                  <a:pt x="872" y="526"/>
                </a:lnTo>
                <a:lnTo>
                  <a:pt x="862" y="534"/>
                </a:lnTo>
                <a:lnTo>
                  <a:pt x="851" y="541"/>
                </a:lnTo>
                <a:lnTo>
                  <a:pt x="837" y="550"/>
                </a:lnTo>
                <a:lnTo>
                  <a:pt x="819" y="559"/>
                </a:lnTo>
                <a:lnTo>
                  <a:pt x="800" y="567"/>
                </a:lnTo>
                <a:lnTo>
                  <a:pt x="778" y="575"/>
                </a:lnTo>
                <a:lnTo>
                  <a:pt x="754" y="582"/>
                </a:lnTo>
                <a:lnTo>
                  <a:pt x="727" y="588"/>
                </a:lnTo>
                <a:lnTo>
                  <a:pt x="697" y="592"/>
                </a:lnTo>
                <a:lnTo>
                  <a:pt x="666" y="593"/>
                </a:lnTo>
                <a:lnTo>
                  <a:pt x="631" y="592"/>
                </a:lnTo>
                <a:lnTo>
                  <a:pt x="593" y="589"/>
                </a:lnTo>
                <a:lnTo>
                  <a:pt x="555" y="581"/>
                </a:lnTo>
                <a:lnTo>
                  <a:pt x="555" y="677"/>
                </a:lnTo>
                <a:lnTo>
                  <a:pt x="24" y="623"/>
                </a:lnTo>
                <a:lnTo>
                  <a:pt x="6" y="552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62" name="Freeform 125"/>
          <p:cNvSpPr>
            <a:spLocks/>
          </p:cNvSpPr>
          <p:nvPr/>
        </p:nvSpPr>
        <p:spPr bwMode="auto">
          <a:xfrm>
            <a:off x="6718300" y="4110038"/>
            <a:ext cx="382588" cy="123825"/>
          </a:xfrm>
          <a:custGeom>
            <a:avLst/>
            <a:gdLst>
              <a:gd name="T0" fmla="*/ 2147483647 w 787"/>
              <a:gd name="T1" fmla="*/ 2147483647 h 253"/>
              <a:gd name="T2" fmla="*/ 2147483647 w 787"/>
              <a:gd name="T3" fmla="*/ 0 h 253"/>
              <a:gd name="T4" fmla="*/ 0 w 787"/>
              <a:gd name="T5" fmla="*/ 2147483647 h 253"/>
              <a:gd name="T6" fmla="*/ 2147483647 w 787"/>
              <a:gd name="T7" fmla="*/ 2147483647 h 253"/>
              <a:gd name="T8" fmla="*/ 2147483647 w 787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87" h="253">
                <a:moveTo>
                  <a:pt x="787" y="91"/>
                </a:moveTo>
                <a:lnTo>
                  <a:pt x="12" y="0"/>
                </a:lnTo>
                <a:lnTo>
                  <a:pt x="0" y="91"/>
                </a:lnTo>
                <a:lnTo>
                  <a:pt x="764" y="253"/>
                </a:lnTo>
                <a:lnTo>
                  <a:pt x="787" y="91"/>
                </a:lnTo>
                <a:close/>
              </a:path>
            </a:pathLst>
          </a:custGeom>
          <a:solidFill>
            <a:srgbClr val="80808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63" name="Freeform 126"/>
          <p:cNvSpPr>
            <a:spLocks/>
          </p:cNvSpPr>
          <p:nvPr/>
        </p:nvSpPr>
        <p:spPr bwMode="auto">
          <a:xfrm>
            <a:off x="6908800" y="4149725"/>
            <a:ext cx="163513" cy="55563"/>
          </a:xfrm>
          <a:custGeom>
            <a:avLst/>
            <a:gdLst>
              <a:gd name="T0" fmla="*/ 2147483647 w 336"/>
              <a:gd name="T1" fmla="*/ 2147483647 h 115"/>
              <a:gd name="T2" fmla="*/ 2147483647 w 336"/>
              <a:gd name="T3" fmla="*/ 0 h 115"/>
              <a:gd name="T4" fmla="*/ 0 w 336"/>
              <a:gd name="T5" fmla="*/ 2147483647 h 115"/>
              <a:gd name="T6" fmla="*/ 2147483647 w 336"/>
              <a:gd name="T7" fmla="*/ 2147483647 h 115"/>
              <a:gd name="T8" fmla="*/ 2147483647 w 336"/>
              <a:gd name="T9" fmla="*/ 2147483647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6" h="115">
                <a:moveTo>
                  <a:pt x="336" y="50"/>
                </a:moveTo>
                <a:lnTo>
                  <a:pt x="4" y="0"/>
                </a:lnTo>
                <a:lnTo>
                  <a:pt x="0" y="48"/>
                </a:lnTo>
                <a:lnTo>
                  <a:pt x="327" y="115"/>
                </a:lnTo>
                <a:lnTo>
                  <a:pt x="336" y="50"/>
                </a:lnTo>
                <a:close/>
              </a:path>
            </a:pathLst>
          </a:custGeom>
          <a:solidFill>
            <a:srgbClr val="80808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64" name="Freeform 127"/>
          <p:cNvSpPr>
            <a:spLocks/>
          </p:cNvSpPr>
          <p:nvPr/>
        </p:nvSpPr>
        <p:spPr bwMode="auto">
          <a:xfrm>
            <a:off x="6743700" y="4121150"/>
            <a:ext cx="107950" cy="41275"/>
          </a:xfrm>
          <a:custGeom>
            <a:avLst/>
            <a:gdLst>
              <a:gd name="T0" fmla="*/ 2147483647 w 225"/>
              <a:gd name="T1" fmla="*/ 2147483647 h 85"/>
              <a:gd name="T2" fmla="*/ 0 w 225"/>
              <a:gd name="T3" fmla="*/ 0 h 85"/>
              <a:gd name="T4" fmla="*/ 2147483647 w 225"/>
              <a:gd name="T5" fmla="*/ 2147483647 h 85"/>
              <a:gd name="T6" fmla="*/ 2147483647 w 225"/>
              <a:gd name="T7" fmla="*/ 2147483647 h 85"/>
              <a:gd name="T8" fmla="*/ 2147483647 w 225"/>
              <a:gd name="T9" fmla="*/ 2147483647 h 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5" h="85">
                <a:moveTo>
                  <a:pt x="225" y="39"/>
                </a:moveTo>
                <a:lnTo>
                  <a:pt x="0" y="0"/>
                </a:lnTo>
                <a:lnTo>
                  <a:pt x="3" y="41"/>
                </a:lnTo>
                <a:lnTo>
                  <a:pt x="218" y="85"/>
                </a:lnTo>
                <a:lnTo>
                  <a:pt x="225" y="39"/>
                </a:lnTo>
                <a:close/>
              </a:path>
            </a:pathLst>
          </a:custGeom>
          <a:solidFill>
            <a:srgbClr val="80808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65" name="Freeform 128"/>
          <p:cNvSpPr>
            <a:spLocks/>
          </p:cNvSpPr>
          <p:nvPr/>
        </p:nvSpPr>
        <p:spPr bwMode="auto">
          <a:xfrm>
            <a:off x="6469063" y="4162425"/>
            <a:ext cx="642937" cy="215900"/>
          </a:xfrm>
          <a:custGeom>
            <a:avLst/>
            <a:gdLst>
              <a:gd name="T0" fmla="*/ 0 w 1325"/>
              <a:gd name="T1" fmla="*/ 2147483647 h 439"/>
              <a:gd name="T2" fmla="*/ 2147483647 w 1325"/>
              <a:gd name="T3" fmla="*/ 2147483647 h 439"/>
              <a:gd name="T4" fmla="*/ 2147483647 w 1325"/>
              <a:gd name="T5" fmla="*/ 2147483647 h 439"/>
              <a:gd name="T6" fmla="*/ 2147483647 w 1325"/>
              <a:gd name="T7" fmla="*/ 2147483647 h 439"/>
              <a:gd name="T8" fmla="*/ 2147483647 w 1325"/>
              <a:gd name="T9" fmla="*/ 2147483647 h 439"/>
              <a:gd name="T10" fmla="*/ 2147483647 w 1325"/>
              <a:gd name="T11" fmla="*/ 2147483647 h 439"/>
              <a:gd name="T12" fmla="*/ 2147483647 w 1325"/>
              <a:gd name="T13" fmla="*/ 2147483647 h 439"/>
              <a:gd name="T14" fmla="*/ 2147483647 w 1325"/>
              <a:gd name="T15" fmla="*/ 2147483647 h 439"/>
              <a:gd name="T16" fmla="*/ 2147483647 w 1325"/>
              <a:gd name="T17" fmla="*/ 2147483647 h 439"/>
              <a:gd name="T18" fmla="*/ 2147483647 w 1325"/>
              <a:gd name="T19" fmla="*/ 2147483647 h 439"/>
              <a:gd name="T20" fmla="*/ 2147483647 w 1325"/>
              <a:gd name="T21" fmla="*/ 2147483647 h 439"/>
              <a:gd name="T22" fmla="*/ 2147483647 w 1325"/>
              <a:gd name="T23" fmla="*/ 2147483647 h 439"/>
              <a:gd name="T24" fmla="*/ 2147483647 w 1325"/>
              <a:gd name="T25" fmla="*/ 2147483647 h 439"/>
              <a:gd name="T26" fmla="*/ 2147483647 w 1325"/>
              <a:gd name="T27" fmla="*/ 2147483647 h 439"/>
              <a:gd name="T28" fmla="*/ 2147483647 w 1325"/>
              <a:gd name="T29" fmla="*/ 2147483647 h 439"/>
              <a:gd name="T30" fmla="*/ 2147483647 w 1325"/>
              <a:gd name="T31" fmla="*/ 2147483647 h 439"/>
              <a:gd name="T32" fmla="*/ 2147483647 w 1325"/>
              <a:gd name="T33" fmla="*/ 0 h 439"/>
              <a:gd name="T34" fmla="*/ 2147483647 w 1325"/>
              <a:gd name="T35" fmla="*/ 2147483647 h 439"/>
              <a:gd name="T36" fmla="*/ 2147483647 w 1325"/>
              <a:gd name="T37" fmla="*/ 2147483647 h 439"/>
              <a:gd name="T38" fmla="*/ 2147483647 w 1325"/>
              <a:gd name="T39" fmla="*/ 2147483647 h 439"/>
              <a:gd name="T40" fmla="*/ 2147483647 w 1325"/>
              <a:gd name="T41" fmla="*/ 2147483647 h 439"/>
              <a:gd name="T42" fmla="*/ 2147483647 w 1325"/>
              <a:gd name="T43" fmla="*/ 2147483647 h 439"/>
              <a:gd name="T44" fmla="*/ 2147483647 w 1325"/>
              <a:gd name="T45" fmla="*/ 2147483647 h 439"/>
              <a:gd name="T46" fmla="*/ 2147483647 w 1325"/>
              <a:gd name="T47" fmla="*/ 2147483647 h 439"/>
              <a:gd name="T48" fmla="*/ 2147483647 w 1325"/>
              <a:gd name="T49" fmla="*/ 2147483647 h 439"/>
              <a:gd name="T50" fmla="*/ 2147483647 w 1325"/>
              <a:gd name="T51" fmla="*/ 2147483647 h 439"/>
              <a:gd name="T52" fmla="*/ 2147483647 w 1325"/>
              <a:gd name="T53" fmla="*/ 2147483647 h 439"/>
              <a:gd name="T54" fmla="*/ 2147483647 w 1325"/>
              <a:gd name="T55" fmla="*/ 2147483647 h 439"/>
              <a:gd name="T56" fmla="*/ 2147483647 w 1325"/>
              <a:gd name="T57" fmla="*/ 2147483647 h 439"/>
              <a:gd name="T58" fmla="*/ 2147483647 w 1325"/>
              <a:gd name="T59" fmla="*/ 2147483647 h 439"/>
              <a:gd name="T60" fmla="*/ 2147483647 w 1325"/>
              <a:gd name="T61" fmla="*/ 2147483647 h 439"/>
              <a:gd name="T62" fmla="*/ 2147483647 w 1325"/>
              <a:gd name="T63" fmla="*/ 2147483647 h 439"/>
              <a:gd name="T64" fmla="*/ 2147483647 w 1325"/>
              <a:gd name="T65" fmla="*/ 2147483647 h 439"/>
              <a:gd name="T66" fmla="*/ 2147483647 w 1325"/>
              <a:gd name="T67" fmla="*/ 2147483647 h 439"/>
              <a:gd name="T68" fmla="*/ 0 w 1325"/>
              <a:gd name="T69" fmla="*/ 2147483647 h 439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325" h="439">
                <a:moveTo>
                  <a:pt x="0" y="132"/>
                </a:moveTo>
                <a:lnTo>
                  <a:pt x="3" y="132"/>
                </a:lnTo>
                <a:lnTo>
                  <a:pt x="10" y="130"/>
                </a:lnTo>
                <a:lnTo>
                  <a:pt x="24" y="128"/>
                </a:lnTo>
                <a:lnTo>
                  <a:pt x="42" y="125"/>
                </a:lnTo>
                <a:lnTo>
                  <a:pt x="62" y="121"/>
                </a:lnTo>
                <a:lnTo>
                  <a:pt x="86" y="116"/>
                </a:lnTo>
                <a:lnTo>
                  <a:pt x="113" y="109"/>
                </a:lnTo>
                <a:lnTo>
                  <a:pt x="141" y="102"/>
                </a:lnTo>
                <a:lnTo>
                  <a:pt x="170" y="94"/>
                </a:lnTo>
                <a:lnTo>
                  <a:pt x="199" y="85"/>
                </a:lnTo>
                <a:lnTo>
                  <a:pt x="228" y="74"/>
                </a:lnTo>
                <a:lnTo>
                  <a:pt x="257" y="62"/>
                </a:lnTo>
                <a:lnTo>
                  <a:pt x="285" y="48"/>
                </a:lnTo>
                <a:lnTo>
                  <a:pt x="309" y="34"/>
                </a:lnTo>
                <a:lnTo>
                  <a:pt x="333" y="18"/>
                </a:lnTo>
                <a:lnTo>
                  <a:pt x="352" y="0"/>
                </a:lnTo>
                <a:lnTo>
                  <a:pt x="1325" y="223"/>
                </a:lnTo>
                <a:lnTo>
                  <a:pt x="1323" y="225"/>
                </a:lnTo>
                <a:lnTo>
                  <a:pt x="1318" y="230"/>
                </a:lnTo>
                <a:lnTo>
                  <a:pt x="1309" y="239"/>
                </a:lnTo>
                <a:lnTo>
                  <a:pt x="1297" y="250"/>
                </a:lnTo>
                <a:lnTo>
                  <a:pt x="1282" y="263"/>
                </a:lnTo>
                <a:lnTo>
                  <a:pt x="1265" y="278"/>
                </a:lnTo>
                <a:lnTo>
                  <a:pt x="1247" y="295"/>
                </a:lnTo>
                <a:lnTo>
                  <a:pt x="1225" y="312"/>
                </a:lnTo>
                <a:lnTo>
                  <a:pt x="1202" y="331"/>
                </a:lnTo>
                <a:lnTo>
                  <a:pt x="1179" y="349"/>
                </a:lnTo>
                <a:lnTo>
                  <a:pt x="1154" y="367"/>
                </a:lnTo>
                <a:lnTo>
                  <a:pt x="1128" y="385"/>
                </a:lnTo>
                <a:lnTo>
                  <a:pt x="1102" y="401"/>
                </a:lnTo>
                <a:lnTo>
                  <a:pt x="1077" y="415"/>
                </a:lnTo>
                <a:lnTo>
                  <a:pt x="1051" y="428"/>
                </a:lnTo>
                <a:lnTo>
                  <a:pt x="1026" y="439"/>
                </a:lnTo>
                <a:lnTo>
                  <a:pt x="0" y="132"/>
                </a:lnTo>
                <a:close/>
              </a:path>
            </a:pathLst>
          </a:custGeom>
          <a:solidFill>
            <a:srgbClr val="80808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66" name="Freeform 129"/>
          <p:cNvSpPr>
            <a:spLocks/>
          </p:cNvSpPr>
          <p:nvPr/>
        </p:nvSpPr>
        <p:spPr bwMode="auto">
          <a:xfrm>
            <a:off x="7110413" y="4138613"/>
            <a:ext cx="228600" cy="103187"/>
          </a:xfrm>
          <a:custGeom>
            <a:avLst/>
            <a:gdLst>
              <a:gd name="T0" fmla="*/ 2147483647 w 472"/>
              <a:gd name="T1" fmla="*/ 2147483647 h 209"/>
              <a:gd name="T2" fmla="*/ 2147483647 w 472"/>
              <a:gd name="T3" fmla="*/ 2147483647 h 209"/>
              <a:gd name="T4" fmla="*/ 2147483647 w 472"/>
              <a:gd name="T5" fmla="*/ 0 h 209"/>
              <a:gd name="T6" fmla="*/ 2147483647 w 472"/>
              <a:gd name="T7" fmla="*/ 2147483647 h 209"/>
              <a:gd name="T8" fmla="*/ 0 w 472"/>
              <a:gd name="T9" fmla="*/ 2147483647 h 209"/>
              <a:gd name="T10" fmla="*/ 2147483647 w 472"/>
              <a:gd name="T11" fmla="*/ 2147483647 h 20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72" h="209">
                <a:moveTo>
                  <a:pt x="47" y="209"/>
                </a:moveTo>
                <a:lnTo>
                  <a:pt x="472" y="84"/>
                </a:lnTo>
                <a:lnTo>
                  <a:pt x="215" y="0"/>
                </a:lnTo>
                <a:lnTo>
                  <a:pt x="5" y="24"/>
                </a:lnTo>
                <a:lnTo>
                  <a:pt x="0" y="197"/>
                </a:lnTo>
                <a:lnTo>
                  <a:pt x="47" y="209"/>
                </a:lnTo>
                <a:close/>
              </a:path>
            </a:pathLst>
          </a:custGeom>
          <a:solidFill>
            <a:srgbClr val="80808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67" name="Freeform 130"/>
          <p:cNvSpPr>
            <a:spLocks/>
          </p:cNvSpPr>
          <p:nvPr/>
        </p:nvSpPr>
        <p:spPr bwMode="auto">
          <a:xfrm>
            <a:off x="6518275" y="3698875"/>
            <a:ext cx="122238" cy="490538"/>
          </a:xfrm>
          <a:custGeom>
            <a:avLst/>
            <a:gdLst>
              <a:gd name="T0" fmla="*/ 2147483647 w 251"/>
              <a:gd name="T1" fmla="*/ 2147483647 h 999"/>
              <a:gd name="T2" fmla="*/ 2147483647 w 251"/>
              <a:gd name="T3" fmla="*/ 2147483647 h 999"/>
              <a:gd name="T4" fmla="*/ 2147483647 w 251"/>
              <a:gd name="T5" fmla="*/ 2147483647 h 999"/>
              <a:gd name="T6" fmla="*/ 2147483647 w 251"/>
              <a:gd name="T7" fmla="*/ 2147483647 h 999"/>
              <a:gd name="T8" fmla="*/ 2147483647 w 251"/>
              <a:gd name="T9" fmla="*/ 2147483647 h 999"/>
              <a:gd name="T10" fmla="*/ 2147483647 w 251"/>
              <a:gd name="T11" fmla="*/ 2147483647 h 999"/>
              <a:gd name="T12" fmla="*/ 2147483647 w 251"/>
              <a:gd name="T13" fmla="*/ 2147483647 h 999"/>
              <a:gd name="T14" fmla="*/ 2147483647 w 251"/>
              <a:gd name="T15" fmla="*/ 2147483647 h 999"/>
              <a:gd name="T16" fmla="*/ 2147483647 w 251"/>
              <a:gd name="T17" fmla="*/ 2147483647 h 999"/>
              <a:gd name="T18" fmla="*/ 2147483647 w 251"/>
              <a:gd name="T19" fmla="*/ 0 h 999"/>
              <a:gd name="T20" fmla="*/ 2147483647 w 251"/>
              <a:gd name="T21" fmla="*/ 0 h 999"/>
              <a:gd name="T22" fmla="*/ 2147483647 w 251"/>
              <a:gd name="T23" fmla="*/ 2147483647 h 999"/>
              <a:gd name="T24" fmla="*/ 2147483647 w 251"/>
              <a:gd name="T25" fmla="*/ 2147483647 h 999"/>
              <a:gd name="T26" fmla="*/ 2147483647 w 251"/>
              <a:gd name="T27" fmla="*/ 2147483647 h 999"/>
              <a:gd name="T28" fmla="*/ 2147483647 w 251"/>
              <a:gd name="T29" fmla="*/ 2147483647 h 999"/>
              <a:gd name="T30" fmla="*/ 2147483647 w 251"/>
              <a:gd name="T31" fmla="*/ 2147483647 h 999"/>
              <a:gd name="T32" fmla="*/ 0 w 251"/>
              <a:gd name="T33" fmla="*/ 2147483647 h 999"/>
              <a:gd name="T34" fmla="*/ 0 w 251"/>
              <a:gd name="T35" fmla="*/ 2147483647 h 999"/>
              <a:gd name="T36" fmla="*/ 2147483647 w 251"/>
              <a:gd name="T37" fmla="*/ 2147483647 h 999"/>
              <a:gd name="T38" fmla="*/ 2147483647 w 251"/>
              <a:gd name="T39" fmla="*/ 2147483647 h 999"/>
              <a:gd name="T40" fmla="*/ 2147483647 w 251"/>
              <a:gd name="T41" fmla="*/ 2147483647 h 999"/>
              <a:gd name="T42" fmla="*/ 2147483647 w 251"/>
              <a:gd name="T43" fmla="*/ 2147483647 h 999"/>
              <a:gd name="T44" fmla="*/ 2147483647 w 251"/>
              <a:gd name="T45" fmla="*/ 2147483647 h 999"/>
              <a:gd name="T46" fmla="*/ 2147483647 w 251"/>
              <a:gd name="T47" fmla="*/ 2147483647 h 999"/>
              <a:gd name="T48" fmla="*/ 2147483647 w 251"/>
              <a:gd name="T49" fmla="*/ 2147483647 h 999"/>
              <a:gd name="T50" fmla="*/ 2147483647 w 251"/>
              <a:gd name="T51" fmla="*/ 2147483647 h 999"/>
              <a:gd name="T52" fmla="*/ 2147483647 w 251"/>
              <a:gd name="T53" fmla="*/ 2147483647 h 999"/>
              <a:gd name="T54" fmla="*/ 2147483647 w 251"/>
              <a:gd name="T55" fmla="*/ 2147483647 h 999"/>
              <a:gd name="T56" fmla="*/ 2147483647 w 251"/>
              <a:gd name="T57" fmla="*/ 2147483647 h 999"/>
              <a:gd name="T58" fmla="*/ 2147483647 w 251"/>
              <a:gd name="T59" fmla="*/ 2147483647 h 999"/>
              <a:gd name="T60" fmla="*/ 2147483647 w 251"/>
              <a:gd name="T61" fmla="*/ 2147483647 h 999"/>
              <a:gd name="T62" fmla="*/ 2147483647 w 251"/>
              <a:gd name="T63" fmla="*/ 2147483647 h 999"/>
              <a:gd name="T64" fmla="*/ 2147483647 w 251"/>
              <a:gd name="T65" fmla="*/ 2147483647 h 999"/>
              <a:gd name="T66" fmla="*/ 2147483647 w 251"/>
              <a:gd name="T67" fmla="*/ 2147483647 h 999"/>
              <a:gd name="T68" fmla="*/ 2147483647 w 251"/>
              <a:gd name="T69" fmla="*/ 2147483647 h 999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51" h="999">
                <a:moveTo>
                  <a:pt x="251" y="23"/>
                </a:moveTo>
                <a:lnTo>
                  <a:pt x="250" y="22"/>
                </a:lnTo>
                <a:lnTo>
                  <a:pt x="246" y="20"/>
                </a:lnTo>
                <a:lnTo>
                  <a:pt x="239" y="18"/>
                </a:lnTo>
                <a:lnTo>
                  <a:pt x="230" y="15"/>
                </a:lnTo>
                <a:lnTo>
                  <a:pt x="218" y="11"/>
                </a:lnTo>
                <a:lnTo>
                  <a:pt x="205" y="7"/>
                </a:lnTo>
                <a:lnTo>
                  <a:pt x="190" y="4"/>
                </a:lnTo>
                <a:lnTo>
                  <a:pt x="173" y="1"/>
                </a:lnTo>
                <a:lnTo>
                  <a:pt x="155" y="0"/>
                </a:lnTo>
                <a:lnTo>
                  <a:pt x="134" y="0"/>
                </a:lnTo>
                <a:lnTo>
                  <a:pt x="114" y="2"/>
                </a:lnTo>
                <a:lnTo>
                  <a:pt x="92" y="5"/>
                </a:lnTo>
                <a:lnTo>
                  <a:pt x="70" y="12"/>
                </a:lnTo>
                <a:lnTo>
                  <a:pt x="47" y="20"/>
                </a:lnTo>
                <a:lnTo>
                  <a:pt x="23" y="32"/>
                </a:lnTo>
                <a:lnTo>
                  <a:pt x="0" y="47"/>
                </a:lnTo>
                <a:lnTo>
                  <a:pt x="0" y="999"/>
                </a:lnTo>
                <a:lnTo>
                  <a:pt x="1" y="999"/>
                </a:lnTo>
                <a:lnTo>
                  <a:pt x="6" y="999"/>
                </a:lnTo>
                <a:lnTo>
                  <a:pt x="14" y="998"/>
                </a:lnTo>
                <a:lnTo>
                  <a:pt x="23" y="997"/>
                </a:lnTo>
                <a:lnTo>
                  <a:pt x="35" y="995"/>
                </a:lnTo>
                <a:lnTo>
                  <a:pt x="49" y="993"/>
                </a:lnTo>
                <a:lnTo>
                  <a:pt x="65" y="990"/>
                </a:lnTo>
                <a:lnTo>
                  <a:pt x="83" y="985"/>
                </a:lnTo>
                <a:lnTo>
                  <a:pt x="102" y="980"/>
                </a:lnTo>
                <a:lnTo>
                  <a:pt x="121" y="973"/>
                </a:lnTo>
                <a:lnTo>
                  <a:pt x="143" y="966"/>
                </a:lnTo>
                <a:lnTo>
                  <a:pt x="164" y="956"/>
                </a:lnTo>
                <a:lnTo>
                  <a:pt x="186" y="945"/>
                </a:lnTo>
                <a:lnTo>
                  <a:pt x="208" y="934"/>
                </a:lnTo>
                <a:lnTo>
                  <a:pt x="230" y="919"/>
                </a:lnTo>
                <a:lnTo>
                  <a:pt x="251" y="903"/>
                </a:lnTo>
                <a:lnTo>
                  <a:pt x="251" y="23"/>
                </a:lnTo>
                <a:close/>
              </a:path>
            </a:pathLst>
          </a:custGeom>
          <a:solidFill>
            <a:srgbClr val="80808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68" name="Freeform 131"/>
          <p:cNvSpPr>
            <a:spLocks/>
          </p:cNvSpPr>
          <p:nvPr/>
        </p:nvSpPr>
        <p:spPr bwMode="auto">
          <a:xfrm>
            <a:off x="6521450" y="3703638"/>
            <a:ext cx="104775" cy="412750"/>
          </a:xfrm>
          <a:custGeom>
            <a:avLst/>
            <a:gdLst>
              <a:gd name="T0" fmla="*/ 2147483647 w 215"/>
              <a:gd name="T1" fmla="*/ 2147483647 h 843"/>
              <a:gd name="T2" fmla="*/ 2147483647 w 215"/>
              <a:gd name="T3" fmla="*/ 2147483647 h 843"/>
              <a:gd name="T4" fmla="*/ 2147483647 w 215"/>
              <a:gd name="T5" fmla="*/ 2147483647 h 843"/>
              <a:gd name="T6" fmla="*/ 2147483647 w 215"/>
              <a:gd name="T7" fmla="*/ 2147483647 h 843"/>
              <a:gd name="T8" fmla="*/ 2147483647 w 215"/>
              <a:gd name="T9" fmla="*/ 2147483647 h 843"/>
              <a:gd name="T10" fmla="*/ 2147483647 w 215"/>
              <a:gd name="T11" fmla="*/ 2147483647 h 843"/>
              <a:gd name="T12" fmla="*/ 2147483647 w 215"/>
              <a:gd name="T13" fmla="*/ 2147483647 h 843"/>
              <a:gd name="T14" fmla="*/ 2147483647 w 215"/>
              <a:gd name="T15" fmla="*/ 2147483647 h 843"/>
              <a:gd name="T16" fmla="*/ 2147483647 w 215"/>
              <a:gd name="T17" fmla="*/ 2147483647 h 843"/>
              <a:gd name="T18" fmla="*/ 2147483647 w 215"/>
              <a:gd name="T19" fmla="*/ 0 h 843"/>
              <a:gd name="T20" fmla="*/ 2147483647 w 215"/>
              <a:gd name="T21" fmla="*/ 0 h 843"/>
              <a:gd name="T22" fmla="*/ 2147483647 w 215"/>
              <a:gd name="T23" fmla="*/ 2147483647 h 843"/>
              <a:gd name="T24" fmla="*/ 2147483647 w 215"/>
              <a:gd name="T25" fmla="*/ 2147483647 h 843"/>
              <a:gd name="T26" fmla="*/ 2147483647 w 215"/>
              <a:gd name="T27" fmla="*/ 2147483647 h 843"/>
              <a:gd name="T28" fmla="*/ 2147483647 w 215"/>
              <a:gd name="T29" fmla="*/ 2147483647 h 843"/>
              <a:gd name="T30" fmla="*/ 2147483647 w 215"/>
              <a:gd name="T31" fmla="*/ 2147483647 h 843"/>
              <a:gd name="T32" fmla="*/ 0 w 215"/>
              <a:gd name="T33" fmla="*/ 2147483647 h 843"/>
              <a:gd name="T34" fmla="*/ 0 w 215"/>
              <a:gd name="T35" fmla="*/ 2147483647 h 843"/>
              <a:gd name="T36" fmla="*/ 2147483647 w 215"/>
              <a:gd name="T37" fmla="*/ 2147483647 h 843"/>
              <a:gd name="T38" fmla="*/ 2147483647 w 215"/>
              <a:gd name="T39" fmla="*/ 2147483647 h 843"/>
              <a:gd name="T40" fmla="*/ 2147483647 w 215"/>
              <a:gd name="T41" fmla="*/ 2147483647 h 843"/>
              <a:gd name="T42" fmla="*/ 2147483647 w 215"/>
              <a:gd name="T43" fmla="*/ 2147483647 h 843"/>
              <a:gd name="T44" fmla="*/ 2147483647 w 215"/>
              <a:gd name="T45" fmla="*/ 2147483647 h 843"/>
              <a:gd name="T46" fmla="*/ 2147483647 w 215"/>
              <a:gd name="T47" fmla="*/ 2147483647 h 843"/>
              <a:gd name="T48" fmla="*/ 2147483647 w 215"/>
              <a:gd name="T49" fmla="*/ 2147483647 h 843"/>
              <a:gd name="T50" fmla="*/ 2147483647 w 215"/>
              <a:gd name="T51" fmla="*/ 2147483647 h 843"/>
              <a:gd name="T52" fmla="*/ 2147483647 w 215"/>
              <a:gd name="T53" fmla="*/ 2147483647 h 843"/>
              <a:gd name="T54" fmla="*/ 2147483647 w 215"/>
              <a:gd name="T55" fmla="*/ 2147483647 h 843"/>
              <a:gd name="T56" fmla="*/ 2147483647 w 215"/>
              <a:gd name="T57" fmla="*/ 2147483647 h 843"/>
              <a:gd name="T58" fmla="*/ 2147483647 w 215"/>
              <a:gd name="T59" fmla="*/ 2147483647 h 843"/>
              <a:gd name="T60" fmla="*/ 2147483647 w 215"/>
              <a:gd name="T61" fmla="*/ 2147483647 h 843"/>
              <a:gd name="T62" fmla="*/ 2147483647 w 215"/>
              <a:gd name="T63" fmla="*/ 2147483647 h 843"/>
              <a:gd name="T64" fmla="*/ 2147483647 w 215"/>
              <a:gd name="T65" fmla="*/ 2147483647 h 843"/>
              <a:gd name="T66" fmla="*/ 2147483647 w 215"/>
              <a:gd name="T67" fmla="*/ 2147483647 h 843"/>
              <a:gd name="T68" fmla="*/ 2147483647 w 215"/>
              <a:gd name="T69" fmla="*/ 2147483647 h 84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15" h="843">
                <a:moveTo>
                  <a:pt x="215" y="20"/>
                </a:moveTo>
                <a:lnTo>
                  <a:pt x="214" y="19"/>
                </a:lnTo>
                <a:lnTo>
                  <a:pt x="211" y="18"/>
                </a:lnTo>
                <a:lnTo>
                  <a:pt x="205" y="15"/>
                </a:lnTo>
                <a:lnTo>
                  <a:pt x="197" y="12"/>
                </a:lnTo>
                <a:lnTo>
                  <a:pt x="187" y="9"/>
                </a:lnTo>
                <a:lnTo>
                  <a:pt x="176" y="6"/>
                </a:lnTo>
                <a:lnTo>
                  <a:pt x="163" y="4"/>
                </a:lnTo>
                <a:lnTo>
                  <a:pt x="149" y="1"/>
                </a:lnTo>
                <a:lnTo>
                  <a:pt x="133" y="0"/>
                </a:lnTo>
                <a:lnTo>
                  <a:pt x="115" y="0"/>
                </a:lnTo>
                <a:lnTo>
                  <a:pt x="98" y="1"/>
                </a:lnTo>
                <a:lnTo>
                  <a:pt x="79" y="5"/>
                </a:lnTo>
                <a:lnTo>
                  <a:pt x="60" y="10"/>
                </a:lnTo>
                <a:lnTo>
                  <a:pt x="40" y="18"/>
                </a:lnTo>
                <a:lnTo>
                  <a:pt x="21" y="27"/>
                </a:lnTo>
                <a:lnTo>
                  <a:pt x="0" y="40"/>
                </a:lnTo>
                <a:lnTo>
                  <a:pt x="0" y="843"/>
                </a:lnTo>
                <a:lnTo>
                  <a:pt x="1" y="843"/>
                </a:lnTo>
                <a:lnTo>
                  <a:pt x="6" y="843"/>
                </a:lnTo>
                <a:lnTo>
                  <a:pt x="12" y="842"/>
                </a:lnTo>
                <a:lnTo>
                  <a:pt x="21" y="841"/>
                </a:lnTo>
                <a:lnTo>
                  <a:pt x="30" y="840"/>
                </a:lnTo>
                <a:lnTo>
                  <a:pt x="43" y="838"/>
                </a:lnTo>
                <a:lnTo>
                  <a:pt x="56" y="835"/>
                </a:lnTo>
                <a:lnTo>
                  <a:pt x="71" y="831"/>
                </a:lnTo>
                <a:lnTo>
                  <a:pt x="87" y="826"/>
                </a:lnTo>
                <a:lnTo>
                  <a:pt x="105" y="821"/>
                </a:lnTo>
                <a:lnTo>
                  <a:pt x="123" y="814"/>
                </a:lnTo>
                <a:lnTo>
                  <a:pt x="141" y="806"/>
                </a:lnTo>
                <a:lnTo>
                  <a:pt x="159" y="797"/>
                </a:lnTo>
                <a:lnTo>
                  <a:pt x="179" y="786"/>
                </a:lnTo>
                <a:lnTo>
                  <a:pt x="197" y="774"/>
                </a:lnTo>
                <a:lnTo>
                  <a:pt x="215" y="760"/>
                </a:lnTo>
                <a:lnTo>
                  <a:pt x="215" y="20"/>
                </a:lnTo>
                <a:close/>
              </a:path>
            </a:pathLst>
          </a:custGeom>
          <a:solidFill>
            <a:srgbClr val="80808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69" name="Freeform 132"/>
          <p:cNvSpPr>
            <a:spLocks/>
          </p:cNvSpPr>
          <p:nvPr/>
        </p:nvSpPr>
        <p:spPr bwMode="auto">
          <a:xfrm>
            <a:off x="6524625" y="3708400"/>
            <a:ext cx="87313" cy="334963"/>
          </a:xfrm>
          <a:custGeom>
            <a:avLst/>
            <a:gdLst>
              <a:gd name="T0" fmla="*/ 2147483647 w 180"/>
              <a:gd name="T1" fmla="*/ 2147483647 h 685"/>
              <a:gd name="T2" fmla="*/ 2147483647 w 180"/>
              <a:gd name="T3" fmla="*/ 2147483647 h 685"/>
              <a:gd name="T4" fmla="*/ 2147483647 w 180"/>
              <a:gd name="T5" fmla="*/ 2147483647 h 685"/>
              <a:gd name="T6" fmla="*/ 2147483647 w 180"/>
              <a:gd name="T7" fmla="*/ 2147483647 h 685"/>
              <a:gd name="T8" fmla="*/ 2147483647 w 180"/>
              <a:gd name="T9" fmla="*/ 2147483647 h 685"/>
              <a:gd name="T10" fmla="*/ 2147483647 w 180"/>
              <a:gd name="T11" fmla="*/ 2147483647 h 685"/>
              <a:gd name="T12" fmla="*/ 2147483647 w 180"/>
              <a:gd name="T13" fmla="*/ 2147483647 h 685"/>
              <a:gd name="T14" fmla="*/ 2147483647 w 180"/>
              <a:gd name="T15" fmla="*/ 2147483647 h 685"/>
              <a:gd name="T16" fmla="*/ 2147483647 w 180"/>
              <a:gd name="T17" fmla="*/ 0 h 685"/>
              <a:gd name="T18" fmla="*/ 2147483647 w 180"/>
              <a:gd name="T19" fmla="*/ 0 h 685"/>
              <a:gd name="T20" fmla="*/ 2147483647 w 180"/>
              <a:gd name="T21" fmla="*/ 0 h 685"/>
              <a:gd name="T22" fmla="*/ 2147483647 w 180"/>
              <a:gd name="T23" fmla="*/ 2147483647 h 685"/>
              <a:gd name="T24" fmla="*/ 2147483647 w 180"/>
              <a:gd name="T25" fmla="*/ 2147483647 h 685"/>
              <a:gd name="T26" fmla="*/ 2147483647 w 180"/>
              <a:gd name="T27" fmla="*/ 2147483647 h 685"/>
              <a:gd name="T28" fmla="*/ 2147483647 w 180"/>
              <a:gd name="T29" fmla="*/ 2147483647 h 685"/>
              <a:gd name="T30" fmla="*/ 2147483647 w 180"/>
              <a:gd name="T31" fmla="*/ 2147483647 h 685"/>
              <a:gd name="T32" fmla="*/ 0 w 180"/>
              <a:gd name="T33" fmla="*/ 2147483647 h 685"/>
              <a:gd name="T34" fmla="*/ 0 w 180"/>
              <a:gd name="T35" fmla="*/ 2147483647 h 685"/>
              <a:gd name="T36" fmla="*/ 2147483647 w 180"/>
              <a:gd name="T37" fmla="*/ 2147483647 h 685"/>
              <a:gd name="T38" fmla="*/ 2147483647 w 180"/>
              <a:gd name="T39" fmla="*/ 2147483647 h 685"/>
              <a:gd name="T40" fmla="*/ 2147483647 w 180"/>
              <a:gd name="T41" fmla="*/ 2147483647 h 685"/>
              <a:gd name="T42" fmla="*/ 2147483647 w 180"/>
              <a:gd name="T43" fmla="*/ 2147483647 h 685"/>
              <a:gd name="T44" fmla="*/ 2147483647 w 180"/>
              <a:gd name="T45" fmla="*/ 2147483647 h 685"/>
              <a:gd name="T46" fmla="*/ 2147483647 w 180"/>
              <a:gd name="T47" fmla="*/ 2147483647 h 685"/>
              <a:gd name="T48" fmla="*/ 2147483647 w 180"/>
              <a:gd name="T49" fmla="*/ 2147483647 h 685"/>
              <a:gd name="T50" fmla="*/ 2147483647 w 180"/>
              <a:gd name="T51" fmla="*/ 2147483647 h 685"/>
              <a:gd name="T52" fmla="*/ 2147483647 w 180"/>
              <a:gd name="T53" fmla="*/ 2147483647 h 685"/>
              <a:gd name="T54" fmla="*/ 2147483647 w 180"/>
              <a:gd name="T55" fmla="*/ 2147483647 h 685"/>
              <a:gd name="T56" fmla="*/ 2147483647 w 180"/>
              <a:gd name="T57" fmla="*/ 2147483647 h 685"/>
              <a:gd name="T58" fmla="*/ 2147483647 w 180"/>
              <a:gd name="T59" fmla="*/ 2147483647 h 685"/>
              <a:gd name="T60" fmla="*/ 2147483647 w 180"/>
              <a:gd name="T61" fmla="*/ 2147483647 h 685"/>
              <a:gd name="T62" fmla="*/ 2147483647 w 180"/>
              <a:gd name="T63" fmla="*/ 2147483647 h 685"/>
              <a:gd name="T64" fmla="*/ 2147483647 w 180"/>
              <a:gd name="T65" fmla="*/ 2147483647 h 685"/>
              <a:gd name="T66" fmla="*/ 2147483647 w 180"/>
              <a:gd name="T67" fmla="*/ 2147483647 h 685"/>
              <a:gd name="T68" fmla="*/ 2147483647 w 180"/>
              <a:gd name="T69" fmla="*/ 2147483647 h 68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80" h="685">
                <a:moveTo>
                  <a:pt x="180" y="16"/>
                </a:moveTo>
                <a:lnTo>
                  <a:pt x="179" y="16"/>
                </a:lnTo>
                <a:lnTo>
                  <a:pt x="176" y="14"/>
                </a:lnTo>
                <a:lnTo>
                  <a:pt x="172" y="12"/>
                </a:lnTo>
                <a:lnTo>
                  <a:pt x="165" y="10"/>
                </a:lnTo>
                <a:lnTo>
                  <a:pt x="157" y="8"/>
                </a:lnTo>
                <a:lnTo>
                  <a:pt x="147" y="4"/>
                </a:lnTo>
                <a:lnTo>
                  <a:pt x="136" y="2"/>
                </a:lnTo>
                <a:lnTo>
                  <a:pt x="125" y="0"/>
                </a:lnTo>
                <a:lnTo>
                  <a:pt x="111" y="0"/>
                </a:lnTo>
                <a:lnTo>
                  <a:pt x="97" y="0"/>
                </a:lnTo>
                <a:lnTo>
                  <a:pt x="81" y="1"/>
                </a:lnTo>
                <a:lnTo>
                  <a:pt x="66" y="3"/>
                </a:lnTo>
                <a:lnTo>
                  <a:pt x="50" y="8"/>
                </a:lnTo>
                <a:lnTo>
                  <a:pt x="33" y="14"/>
                </a:lnTo>
                <a:lnTo>
                  <a:pt x="17" y="23"/>
                </a:lnTo>
                <a:lnTo>
                  <a:pt x="0" y="33"/>
                </a:lnTo>
                <a:lnTo>
                  <a:pt x="0" y="685"/>
                </a:lnTo>
                <a:lnTo>
                  <a:pt x="1" y="685"/>
                </a:lnTo>
                <a:lnTo>
                  <a:pt x="4" y="685"/>
                </a:lnTo>
                <a:lnTo>
                  <a:pt x="9" y="684"/>
                </a:lnTo>
                <a:lnTo>
                  <a:pt x="17" y="683"/>
                </a:lnTo>
                <a:lnTo>
                  <a:pt x="26" y="682"/>
                </a:lnTo>
                <a:lnTo>
                  <a:pt x="35" y="681"/>
                </a:lnTo>
                <a:lnTo>
                  <a:pt x="47" y="678"/>
                </a:lnTo>
                <a:lnTo>
                  <a:pt x="60" y="676"/>
                </a:lnTo>
                <a:lnTo>
                  <a:pt x="73" y="671"/>
                </a:lnTo>
                <a:lnTo>
                  <a:pt x="87" y="667"/>
                </a:lnTo>
                <a:lnTo>
                  <a:pt x="102" y="662"/>
                </a:lnTo>
                <a:lnTo>
                  <a:pt x="118" y="655"/>
                </a:lnTo>
                <a:lnTo>
                  <a:pt x="133" y="648"/>
                </a:lnTo>
                <a:lnTo>
                  <a:pt x="149" y="639"/>
                </a:lnTo>
                <a:lnTo>
                  <a:pt x="165" y="628"/>
                </a:lnTo>
                <a:lnTo>
                  <a:pt x="180" y="617"/>
                </a:lnTo>
                <a:lnTo>
                  <a:pt x="180" y="16"/>
                </a:lnTo>
                <a:close/>
              </a:path>
            </a:pathLst>
          </a:custGeom>
          <a:solidFill>
            <a:srgbClr val="80808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70" name="Freeform 133"/>
          <p:cNvSpPr>
            <a:spLocks/>
          </p:cNvSpPr>
          <p:nvPr/>
        </p:nvSpPr>
        <p:spPr bwMode="auto">
          <a:xfrm>
            <a:off x="6527800" y="3711575"/>
            <a:ext cx="71438" cy="260350"/>
          </a:xfrm>
          <a:custGeom>
            <a:avLst/>
            <a:gdLst>
              <a:gd name="T0" fmla="*/ 2147483647 w 146"/>
              <a:gd name="T1" fmla="*/ 2147483647 h 530"/>
              <a:gd name="T2" fmla="*/ 2147483647 w 146"/>
              <a:gd name="T3" fmla="*/ 2147483647 h 530"/>
              <a:gd name="T4" fmla="*/ 2147483647 w 146"/>
              <a:gd name="T5" fmla="*/ 2147483647 h 530"/>
              <a:gd name="T6" fmla="*/ 2147483647 w 146"/>
              <a:gd name="T7" fmla="*/ 2147483647 h 530"/>
              <a:gd name="T8" fmla="*/ 2147483647 w 146"/>
              <a:gd name="T9" fmla="*/ 2147483647 h 530"/>
              <a:gd name="T10" fmla="*/ 2147483647 w 146"/>
              <a:gd name="T11" fmla="*/ 0 h 530"/>
              <a:gd name="T12" fmla="*/ 2147483647 w 146"/>
              <a:gd name="T13" fmla="*/ 2147483647 h 530"/>
              <a:gd name="T14" fmla="*/ 2147483647 w 146"/>
              <a:gd name="T15" fmla="*/ 2147483647 h 530"/>
              <a:gd name="T16" fmla="*/ 0 w 146"/>
              <a:gd name="T17" fmla="*/ 2147483647 h 530"/>
              <a:gd name="T18" fmla="*/ 0 w 146"/>
              <a:gd name="T19" fmla="*/ 2147483647 h 530"/>
              <a:gd name="T20" fmla="*/ 2147483647 w 146"/>
              <a:gd name="T21" fmla="*/ 2147483647 h 530"/>
              <a:gd name="T22" fmla="*/ 2147483647 w 146"/>
              <a:gd name="T23" fmla="*/ 2147483647 h 530"/>
              <a:gd name="T24" fmla="*/ 2147483647 w 146"/>
              <a:gd name="T25" fmla="*/ 2147483647 h 530"/>
              <a:gd name="T26" fmla="*/ 2147483647 w 146"/>
              <a:gd name="T27" fmla="*/ 2147483647 h 530"/>
              <a:gd name="T28" fmla="*/ 2147483647 w 146"/>
              <a:gd name="T29" fmla="*/ 2147483647 h 530"/>
              <a:gd name="T30" fmla="*/ 2147483647 w 146"/>
              <a:gd name="T31" fmla="*/ 2147483647 h 530"/>
              <a:gd name="T32" fmla="*/ 2147483647 w 146"/>
              <a:gd name="T33" fmla="*/ 2147483647 h 530"/>
              <a:gd name="T34" fmla="*/ 2147483647 w 146"/>
              <a:gd name="T35" fmla="*/ 2147483647 h 530"/>
              <a:gd name="T36" fmla="*/ 2147483647 w 146"/>
              <a:gd name="T37" fmla="*/ 2147483647 h 53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46" h="530">
                <a:moveTo>
                  <a:pt x="146" y="14"/>
                </a:moveTo>
                <a:lnTo>
                  <a:pt x="143" y="12"/>
                </a:lnTo>
                <a:lnTo>
                  <a:pt x="134" y="8"/>
                </a:lnTo>
                <a:lnTo>
                  <a:pt x="120" y="4"/>
                </a:lnTo>
                <a:lnTo>
                  <a:pt x="101" y="1"/>
                </a:lnTo>
                <a:lnTo>
                  <a:pt x="79" y="0"/>
                </a:lnTo>
                <a:lnTo>
                  <a:pt x="54" y="3"/>
                </a:lnTo>
                <a:lnTo>
                  <a:pt x="27" y="11"/>
                </a:lnTo>
                <a:lnTo>
                  <a:pt x="0" y="27"/>
                </a:lnTo>
                <a:lnTo>
                  <a:pt x="0" y="530"/>
                </a:lnTo>
                <a:lnTo>
                  <a:pt x="3" y="530"/>
                </a:lnTo>
                <a:lnTo>
                  <a:pt x="14" y="529"/>
                </a:lnTo>
                <a:lnTo>
                  <a:pt x="29" y="526"/>
                </a:lnTo>
                <a:lnTo>
                  <a:pt x="49" y="521"/>
                </a:lnTo>
                <a:lnTo>
                  <a:pt x="71" y="514"/>
                </a:lnTo>
                <a:lnTo>
                  <a:pt x="96" y="505"/>
                </a:lnTo>
                <a:lnTo>
                  <a:pt x="121" y="492"/>
                </a:lnTo>
                <a:lnTo>
                  <a:pt x="146" y="475"/>
                </a:lnTo>
                <a:lnTo>
                  <a:pt x="146" y="14"/>
                </a:lnTo>
                <a:close/>
              </a:path>
            </a:pathLst>
          </a:custGeom>
          <a:solidFill>
            <a:srgbClr val="80808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71" name="Freeform 134"/>
          <p:cNvSpPr>
            <a:spLocks/>
          </p:cNvSpPr>
          <p:nvPr/>
        </p:nvSpPr>
        <p:spPr bwMode="auto">
          <a:xfrm>
            <a:off x="6532563" y="3714750"/>
            <a:ext cx="52387" cy="184150"/>
          </a:xfrm>
          <a:custGeom>
            <a:avLst/>
            <a:gdLst>
              <a:gd name="T0" fmla="*/ 2147483647 w 109"/>
              <a:gd name="T1" fmla="*/ 2147483647 h 373"/>
              <a:gd name="T2" fmla="*/ 2147483647 w 109"/>
              <a:gd name="T3" fmla="*/ 2147483647 h 373"/>
              <a:gd name="T4" fmla="*/ 2147483647 w 109"/>
              <a:gd name="T5" fmla="*/ 2147483647 h 373"/>
              <a:gd name="T6" fmla="*/ 2147483647 w 109"/>
              <a:gd name="T7" fmla="*/ 2147483647 h 373"/>
              <a:gd name="T8" fmla="*/ 2147483647 w 109"/>
              <a:gd name="T9" fmla="*/ 0 h 373"/>
              <a:gd name="T10" fmla="*/ 2147483647 w 109"/>
              <a:gd name="T11" fmla="*/ 0 h 373"/>
              <a:gd name="T12" fmla="*/ 2147483647 w 109"/>
              <a:gd name="T13" fmla="*/ 2147483647 h 373"/>
              <a:gd name="T14" fmla="*/ 2147483647 w 109"/>
              <a:gd name="T15" fmla="*/ 2147483647 h 373"/>
              <a:gd name="T16" fmla="*/ 0 w 109"/>
              <a:gd name="T17" fmla="*/ 2147483647 h 373"/>
              <a:gd name="T18" fmla="*/ 0 w 109"/>
              <a:gd name="T19" fmla="*/ 2147483647 h 373"/>
              <a:gd name="T20" fmla="*/ 2147483647 w 109"/>
              <a:gd name="T21" fmla="*/ 2147483647 h 373"/>
              <a:gd name="T22" fmla="*/ 2147483647 w 109"/>
              <a:gd name="T23" fmla="*/ 2147483647 h 373"/>
              <a:gd name="T24" fmla="*/ 2147483647 w 109"/>
              <a:gd name="T25" fmla="*/ 2147483647 h 373"/>
              <a:gd name="T26" fmla="*/ 2147483647 w 109"/>
              <a:gd name="T27" fmla="*/ 2147483647 h 373"/>
              <a:gd name="T28" fmla="*/ 2147483647 w 109"/>
              <a:gd name="T29" fmla="*/ 2147483647 h 373"/>
              <a:gd name="T30" fmla="*/ 2147483647 w 109"/>
              <a:gd name="T31" fmla="*/ 2147483647 h 373"/>
              <a:gd name="T32" fmla="*/ 2147483647 w 109"/>
              <a:gd name="T33" fmla="*/ 2147483647 h 373"/>
              <a:gd name="T34" fmla="*/ 2147483647 w 109"/>
              <a:gd name="T35" fmla="*/ 2147483647 h 373"/>
              <a:gd name="T36" fmla="*/ 2147483647 w 109"/>
              <a:gd name="T37" fmla="*/ 2147483647 h 37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09" h="373">
                <a:moveTo>
                  <a:pt x="109" y="10"/>
                </a:moveTo>
                <a:lnTo>
                  <a:pt x="107" y="9"/>
                </a:lnTo>
                <a:lnTo>
                  <a:pt x="100" y="6"/>
                </a:lnTo>
                <a:lnTo>
                  <a:pt x="89" y="2"/>
                </a:lnTo>
                <a:lnTo>
                  <a:pt x="75" y="0"/>
                </a:lnTo>
                <a:lnTo>
                  <a:pt x="59" y="0"/>
                </a:lnTo>
                <a:lnTo>
                  <a:pt x="39" y="2"/>
                </a:lnTo>
                <a:lnTo>
                  <a:pt x="20" y="9"/>
                </a:lnTo>
                <a:lnTo>
                  <a:pt x="0" y="21"/>
                </a:lnTo>
                <a:lnTo>
                  <a:pt x="0" y="373"/>
                </a:lnTo>
                <a:lnTo>
                  <a:pt x="2" y="373"/>
                </a:lnTo>
                <a:lnTo>
                  <a:pt x="9" y="372"/>
                </a:lnTo>
                <a:lnTo>
                  <a:pt x="21" y="369"/>
                </a:lnTo>
                <a:lnTo>
                  <a:pt x="36" y="366"/>
                </a:lnTo>
                <a:lnTo>
                  <a:pt x="53" y="362"/>
                </a:lnTo>
                <a:lnTo>
                  <a:pt x="72" y="354"/>
                </a:lnTo>
                <a:lnTo>
                  <a:pt x="90" y="343"/>
                </a:lnTo>
                <a:lnTo>
                  <a:pt x="109" y="331"/>
                </a:lnTo>
                <a:lnTo>
                  <a:pt x="109" y="10"/>
                </a:lnTo>
                <a:close/>
              </a:path>
            </a:pathLst>
          </a:custGeom>
          <a:solidFill>
            <a:srgbClr val="80808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72" name="Freeform 135"/>
          <p:cNvSpPr>
            <a:spLocks/>
          </p:cNvSpPr>
          <p:nvPr/>
        </p:nvSpPr>
        <p:spPr bwMode="auto">
          <a:xfrm>
            <a:off x="6535738" y="3719513"/>
            <a:ext cx="34925" cy="106362"/>
          </a:xfrm>
          <a:custGeom>
            <a:avLst/>
            <a:gdLst>
              <a:gd name="T0" fmla="*/ 2147483647 w 75"/>
              <a:gd name="T1" fmla="*/ 2147483647 h 216"/>
              <a:gd name="T2" fmla="*/ 2147483647 w 75"/>
              <a:gd name="T3" fmla="*/ 2147483647 h 216"/>
              <a:gd name="T4" fmla="*/ 2147483647 w 75"/>
              <a:gd name="T5" fmla="*/ 2147483647 h 216"/>
              <a:gd name="T6" fmla="*/ 2147483647 w 75"/>
              <a:gd name="T7" fmla="*/ 2147483647 h 216"/>
              <a:gd name="T8" fmla="*/ 2147483647 w 75"/>
              <a:gd name="T9" fmla="*/ 0 h 216"/>
              <a:gd name="T10" fmla="*/ 2147483647 w 75"/>
              <a:gd name="T11" fmla="*/ 0 h 216"/>
              <a:gd name="T12" fmla="*/ 2147483647 w 75"/>
              <a:gd name="T13" fmla="*/ 2147483647 h 216"/>
              <a:gd name="T14" fmla="*/ 2147483647 w 75"/>
              <a:gd name="T15" fmla="*/ 2147483647 h 216"/>
              <a:gd name="T16" fmla="*/ 0 w 75"/>
              <a:gd name="T17" fmla="*/ 2147483647 h 216"/>
              <a:gd name="T18" fmla="*/ 0 w 75"/>
              <a:gd name="T19" fmla="*/ 2147483647 h 216"/>
              <a:gd name="T20" fmla="*/ 2147483647 w 75"/>
              <a:gd name="T21" fmla="*/ 2147483647 h 216"/>
              <a:gd name="T22" fmla="*/ 2147483647 w 75"/>
              <a:gd name="T23" fmla="*/ 2147483647 h 216"/>
              <a:gd name="T24" fmla="*/ 2147483647 w 75"/>
              <a:gd name="T25" fmla="*/ 2147483647 h 216"/>
              <a:gd name="T26" fmla="*/ 2147483647 w 75"/>
              <a:gd name="T27" fmla="*/ 2147483647 h 216"/>
              <a:gd name="T28" fmla="*/ 2147483647 w 75"/>
              <a:gd name="T29" fmla="*/ 2147483647 h 216"/>
              <a:gd name="T30" fmla="*/ 2147483647 w 75"/>
              <a:gd name="T31" fmla="*/ 2147483647 h 216"/>
              <a:gd name="T32" fmla="*/ 2147483647 w 75"/>
              <a:gd name="T33" fmla="*/ 2147483647 h 216"/>
              <a:gd name="T34" fmla="*/ 2147483647 w 75"/>
              <a:gd name="T35" fmla="*/ 2147483647 h 216"/>
              <a:gd name="T36" fmla="*/ 2147483647 w 75"/>
              <a:gd name="T37" fmla="*/ 2147483647 h 21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75" h="216">
                <a:moveTo>
                  <a:pt x="75" y="6"/>
                </a:moveTo>
                <a:lnTo>
                  <a:pt x="73" y="5"/>
                </a:lnTo>
                <a:lnTo>
                  <a:pt x="69" y="4"/>
                </a:lnTo>
                <a:lnTo>
                  <a:pt x="61" y="2"/>
                </a:lnTo>
                <a:lnTo>
                  <a:pt x="52" y="0"/>
                </a:lnTo>
                <a:lnTo>
                  <a:pt x="41" y="0"/>
                </a:lnTo>
                <a:lnTo>
                  <a:pt x="28" y="1"/>
                </a:lnTo>
                <a:lnTo>
                  <a:pt x="14" y="6"/>
                </a:lnTo>
                <a:lnTo>
                  <a:pt x="0" y="14"/>
                </a:lnTo>
                <a:lnTo>
                  <a:pt x="0" y="216"/>
                </a:lnTo>
                <a:lnTo>
                  <a:pt x="2" y="216"/>
                </a:lnTo>
                <a:lnTo>
                  <a:pt x="7" y="215"/>
                </a:lnTo>
                <a:lnTo>
                  <a:pt x="15" y="214"/>
                </a:lnTo>
                <a:lnTo>
                  <a:pt x="25" y="211"/>
                </a:lnTo>
                <a:lnTo>
                  <a:pt x="37" y="208"/>
                </a:lnTo>
                <a:lnTo>
                  <a:pt x="50" y="203"/>
                </a:lnTo>
                <a:lnTo>
                  <a:pt x="63" y="195"/>
                </a:lnTo>
                <a:lnTo>
                  <a:pt x="75" y="187"/>
                </a:lnTo>
                <a:lnTo>
                  <a:pt x="75" y="6"/>
                </a:lnTo>
                <a:close/>
              </a:path>
            </a:pathLst>
          </a:custGeom>
          <a:solidFill>
            <a:srgbClr val="80808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73" name="Freeform 136"/>
          <p:cNvSpPr>
            <a:spLocks/>
          </p:cNvSpPr>
          <p:nvPr/>
        </p:nvSpPr>
        <p:spPr bwMode="auto">
          <a:xfrm>
            <a:off x="6973888" y="4022725"/>
            <a:ext cx="53975" cy="55563"/>
          </a:xfrm>
          <a:custGeom>
            <a:avLst/>
            <a:gdLst>
              <a:gd name="T0" fmla="*/ 2147483647 w 110"/>
              <a:gd name="T1" fmla="*/ 2147483647 h 111"/>
              <a:gd name="T2" fmla="*/ 2147483647 w 110"/>
              <a:gd name="T3" fmla="*/ 2147483647 h 111"/>
              <a:gd name="T4" fmla="*/ 2147483647 w 110"/>
              <a:gd name="T5" fmla="*/ 2147483647 h 111"/>
              <a:gd name="T6" fmla="*/ 2147483647 w 110"/>
              <a:gd name="T7" fmla="*/ 2147483647 h 111"/>
              <a:gd name="T8" fmla="*/ 2147483647 w 110"/>
              <a:gd name="T9" fmla="*/ 2147483647 h 111"/>
              <a:gd name="T10" fmla="*/ 2147483647 w 110"/>
              <a:gd name="T11" fmla="*/ 2147483647 h 111"/>
              <a:gd name="T12" fmla="*/ 2147483647 w 110"/>
              <a:gd name="T13" fmla="*/ 2147483647 h 111"/>
              <a:gd name="T14" fmla="*/ 2147483647 w 110"/>
              <a:gd name="T15" fmla="*/ 2147483647 h 111"/>
              <a:gd name="T16" fmla="*/ 2147483647 w 110"/>
              <a:gd name="T17" fmla="*/ 2147483647 h 111"/>
              <a:gd name="T18" fmla="*/ 2147483647 w 110"/>
              <a:gd name="T19" fmla="*/ 2147483647 h 111"/>
              <a:gd name="T20" fmla="*/ 2147483647 w 110"/>
              <a:gd name="T21" fmla="*/ 2147483647 h 111"/>
              <a:gd name="T22" fmla="*/ 2147483647 w 110"/>
              <a:gd name="T23" fmla="*/ 2147483647 h 111"/>
              <a:gd name="T24" fmla="*/ 2147483647 w 110"/>
              <a:gd name="T25" fmla="*/ 2147483647 h 111"/>
              <a:gd name="T26" fmla="*/ 2147483647 w 110"/>
              <a:gd name="T27" fmla="*/ 2147483647 h 111"/>
              <a:gd name="T28" fmla="*/ 2147483647 w 110"/>
              <a:gd name="T29" fmla="*/ 2147483647 h 111"/>
              <a:gd name="T30" fmla="*/ 2147483647 w 110"/>
              <a:gd name="T31" fmla="*/ 2147483647 h 111"/>
              <a:gd name="T32" fmla="*/ 2147483647 w 110"/>
              <a:gd name="T33" fmla="*/ 0 h 111"/>
              <a:gd name="T34" fmla="*/ 2147483647 w 110"/>
              <a:gd name="T35" fmla="*/ 2147483647 h 111"/>
              <a:gd name="T36" fmla="*/ 2147483647 w 110"/>
              <a:gd name="T37" fmla="*/ 2147483647 h 111"/>
              <a:gd name="T38" fmla="*/ 2147483647 w 110"/>
              <a:gd name="T39" fmla="*/ 2147483647 h 111"/>
              <a:gd name="T40" fmla="*/ 2147483647 w 110"/>
              <a:gd name="T41" fmla="*/ 2147483647 h 111"/>
              <a:gd name="T42" fmla="*/ 2147483647 w 110"/>
              <a:gd name="T43" fmla="*/ 2147483647 h 111"/>
              <a:gd name="T44" fmla="*/ 2147483647 w 110"/>
              <a:gd name="T45" fmla="*/ 2147483647 h 111"/>
              <a:gd name="T46" fmla="*/ 2147483647 w 110"/>
              <a:gd name="T47" fmla="*/ 2147483647 h 111"/>
              <a:gd name="T48" fmla="*/ 0 w 110"/>
              <a:gd name="T49" fmla="*/ 2147483647 h 111"/>
              <a:gd name="T50" fmla="*/ 2147483647 w 110"/>
              <a:gd name="T51" fmla="*/ 2147483647 h 111"/>
              <a:gd name="T52" fmla="*/ 2147483647 w 110"/>
              <a:gd name="T53" fmla="*/ 2147483647 h 111"/>
              <a:gd name="T54" fmla="*/ 2147483647 w 110"/>
              <a:gd name="T55" fmla="*/ 2147483647 h 111"/>
              <a:gd name="T56" fmla="*/ 2147483647 w 110"/>
              <a:gd name="T57" fmla="*/ 2147483647 h 111"/>
              <a:gd name="T58" fmla="*/ 2147483647 w 110"/>
              <a:gd name="T59" fmla="*/ 2147483647 h 111"/>
              <a:gd name="T60" fmla="*/ 2147483647 w 110"/>
              <a:gd name="T61" fmla="*/ 2147483647 h 111"/>
              <a:gd name="T62" fmla="*/ 2147483647 w 110"/>
              <a:gd name="T63" fmla="*/ 2147483647 h 111"/>
              <a:gd name="T64" fmla="*/ 2147483647 w 110"/>
              <a:gd name="T65" fmla="*/ 2147483647 h 111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10" h="111">
                <a:moveTo>
                  <a:pt x="55" y="111"/>
                </a:moveTo>
                <a:lnTo>
                  <a:pt x="66" y="110"/>
                </a:lnTo>
                <a:lnTo>
                  <a:pt x="76" y="106"/>
                </a:lnTo>
                <a:lnTo>
                  <a:pt x="85" y="101"/>
                </a:lnTo>
                <a:lnTo>
                  <a:pt x="94" y="94"/>
                </a:lnTo>
                <a:lnTo>
                  <a:pt x="100" y="86"/>
                </a:lnTo>
                <a:lnTo>
                  <a:pt x="106" y="77"/>
                </a:lnTo>
                <a:lnTo>
                  <a:pt x="109" y="66"/>
                </a:lnTo>
                <a:lnTo>
                  <a:pt x="110" y="56"/>
                </a:lnTo>
                <a:lnTo>
                  <a:pt x="109" y="44"/>
                </a:lnTo>
                <a:lnTo>
                  <a:pt x="106" y="34"/>
                </a:lnTo>
                <a:lnTo>
                  <a:pt x="100" y="24"/>
                </a:lnTo>
                <a:lnTo>
                  <a:pt x="94" y="17"/>
                </a:lnTo>
                <a:lnTo>
                  <a:pt x="85" y="9"/>
                </a:lnTo>
                <a:lnTo>
                  <a:pt x="76" y="5"/>
                </a:lnTo>
                <a:lnTo>
                  <a:pt x="66" y="2"/>
                </a:lnTo>
                <a:lnTo>
                  <a:pt x="55" y="0"/>
                </a:lnTo>
                <a:lnTo>
                  <a:pt x="44" y="2"/>
                </a:lnTo>
                <a:lnTo>
                  <a:pt x="33" y="5"/>
                </a:lnTo>
                <a:lnTo>
                  <a:pt x="25" y="9"/>
                </a:lnTo>
                <a:lnTo>
                  <a:pt x="16" y="17"/>
                </a:lnTo>
                <a:lnTo>
                  <a:pt x="10" y="24"/>
                </a:lnTo>
                <a:lnTo>
                  <a:pt x="4" y="34"/>
                </a:lnTo>
                <a:lnTo>
                  <a:pt x="1" y="44"/>
                </a:lnTo>
                <a:lnTo>
                  <a:pt x="0" y="56"/>
                </a:lnTo>
                <a:lnTo>
                  <a:pt x="1" y="66"/>
                </a:lnTo>
                <a:lnTo>
                  <a:pt x="4" y="77"/>
                </a:lnTo>
                <a:lnTo>
                  <a:pt x="10" y="86"/>
                </a:lnTo>
                <a:lnTo>
                  <a:pt x="16" y="94"/>
                </a:lnTo>
                <a:lnTo>
                  <a:pt x="25" y="101"/>
                </a:lnTo>
                <a:lnTo>
                  <a:pt x="33" y="106"/>
                </a:lnTo>
                <a:lnTo>
                  <a:pt x="44" y="110"/>
                </a:lnTo>
                <a:lnTo>
                  <a:pt x="55" y="111"/>
                </a:lnTo>
                <a:close/>
              </a:path>
            </a:pathLst>
          </a:custGeom>
          <a:solidFill>
            <a:srgbClr val="80808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74" name="Freeform 137"/>
          <p:cNvSpPr>
            <a:spLocks/>
          </p:cNvSpPr>
          <p:nvPr/>
        </p:nvSpPr>
        <p:spPr bwMode="auto">
          <a:xfrm>
            <a:off x="6810375" y="4024313"/>
            <a:ext cx="26988" cy="26987"/>
          </a:xfrm>
          <a:custGeom>
            <a:avLst/>
            <a:gdLst>
              <a:gd name="T0" fmla="*/ 2147483647 w 55"/>
              <a:gd name="T1" fmla="*/ 2147483647 h 55"/>
              <a:gd name="T2" fmla="*/ 2147483647 w 55"/>
              <a:gd name="T3" fmla="*/ 2147483647 h 55"/>
              <a:gd name="T4" fmla="*/ 2147483647 w 55"/>
              <a:gd name="T5" fmla="*/ 2147483647 h 55"/>
              <a:gd name="T6" fmla="*/ 2147483647 w 55"/>
              <a:gd name="T7" fmla="*/ 2147483647 h 55"/>
              <a:gd name="T8" fmla="*/ 2147483647 w 55"/>
              <a:gd name="T9" fmla="*/ 2147483647 h 55"/>
              <a:gd name="T10" fmla="*/ 2147483647 w 55"/>
              <a:gd name="T11" fmla="*/ 2147483647 h 55"/>
              <a:gd name="T12" fmla="*/ 2147483647 w 55"/>
              <a:gd name="T13" fmla="*/ 2147483647 h 55"/>
              <a:gd name="T14" fmla="*/ 2147483647 w 55"/>
              <a:gd name="T15" fmla="*/ 2147483647 h 55"/>
              <a:gd name="T16" fmla="*/ 2147483647 w 55"/>
              <a:gd name="T17" fmla="*/ 0 h 55"/>
              <a:gd name="T18" fmla="*/ 2147483647 w 55"/>
              <a:gd name="T19" fmla="*/ 2147483647 h 55"/>
              <a:gd name="T20" fmla="*/ 2147483647 w 55"/>
              <a:gd name="T21" fmla="*/ 2147483647 h 55"/>
              <a:gd name="T22" fmla="*/ 2147483647 w 55"/>
              <a:gd name="T23" fmla="*/ 2147483647 h 55"/>
              <a:gd name="T24" fmla="*/ 0 w 55"/>
              <a:gd name="T25" fmla="*/ 2147483647 h 55"/>
              <a:gd name="T26" fmla="*/ 2147483647 w 55"/>
              <a:gd name="T27" fmla="*/ 2147483647 h 55"/>
              <a:gd name="T28" fmla="*/ 2147483647 w 55"/>
              <a:gd name="T29" fmla="*/ 2147483647 h 55"/>
              <a:gd name="T30" fmla="*/ 2147483647 w 55"/>
              <a:gd name="T31" fmla="*/ 2147483647 h 55"/>
              <a:gd name="T32" fmla="*/ 2147483647 w 55"/>
              <a:gd name="T33" fmla="*/ 2147483647 h 5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5" h="55">
                <a:moveTo>
                  <a:pt x="27" y="55"/>
                </a:moveTo>
                <a:lnTo>
                  <a:pt x="38" y="53"/>
                </a:lnTo>
                <a:lnTo>
                  <a:pt x="48" y="46"/>
                </a:lnTo>
                <a:lnTo>
                  <a:pt x="53" y="37"/>
                </a:lnTo>
                <a:lnTo>
                  <a:pt x="55" y="27"/>
                </a:lnTo>
                <a:lnTo>
                  <a:pt x="53" y="16"/>
                </a:lnTo>
                <a:lnTo>
                  <a:pt x="48" y="7"/>
                </a:lnTo>
                <a:lnTo>
                  <a:pt x="38" y="2"/>
                </a:lnTo>
                <a:lnTo>
                  <a:pt x="27" y="0"/>
                </a:lnTo>
                <a:lnTo>
                  <a:pt x="16" y="2"/>
                </a:lnTo>
                <a:lnTo>
                  <a:pt x="8" y="7"/>
                </a:lnTo>
                <a:lnTo>
                  <a:pt x="2" y="16"/>
                </a:lnTo>
                <a:lnTo>
                  <a:pt x="0" y="27"/>
                </a:lnTo>
                <a:lnTo>
                  <a:pt x="2" y="37"/>
                </a:lnTo>
                <a:lnTo>
                  <a:pt x="8" y="46"/>
                </a:lnTo>
                <a:lnTo>
                  <a:pt x="16" y="53"/>
                </a:lnTo>
                <a:lnTo>
                  <a:pt x="27" y="55"/>
                </a:lnTo>
                <a:close/>
              </a:path>
            </a:pathLst>
          </a:custGeom>
          <a:solidFill>
            <a:srgbClr val="80808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75" name="Freeform 138"/>
          <p:cNvSpPr>
            <a:spLocks/>
          </p:cNvSpPr>
          <p:nvPr/>
        </p:nvSpPr>
        <p:spPr bwMode="auto">
          <a:xfrm>
            <a:off x="6856413" y="4025900"/>
            <a:ext cx="26987" cy="26988"/>
          </a:xfrm>
          <a:custGeom>
            <a:avLst/>
            <a:gdLst>
              <a:gd name="T0" fmla="*/ 2147483647 w 55"/>
              <a:gd name="T1" fmla="*/ 2147483647 h 55"/>
              <a:gd name="T2" fmla="*/ 2147483647 w 55"/>
              <a:gd name="T3" fmla="*/ 2147483647 h 55"/>
              <a:gd name="T4" fmla="*/ 2147483647 w 55"/>
              <a:gd name="T5" fmla="*/ 2147483647 h 55"/>
              <a:gd name="T6" fmla="*/ 2147483647 w 55"/>
              <a:gd name="T7" fmla="*/ 2147483647 h 55"/>
              <a:gd name="T8" fmla="*/ 2147483647 w 55"/>
              <a:gd name="T9" fmla="*/ 2147483647 h 55"/>
              <a:gd name="T10" fmla="*/ 2147483647 w 55"/>
              <a:gd name="T11" fmla="*/ 2147483647 h 55"/>
              <a:gd name="T12" fmla="*/ 2147483647 w 55"/>
              <a:gd name="T13" fmla="*/ 2147483647 h 55"/>
              <a:gd name="T14" fmla="*/ 2147483647 w 55"/>
              <a:gd name="T15" fmla="*/ 2147483647 h 55"/>
              <a:gd name="T16" fmla="*/ 2147483647 w 55"/>
              <a:gd name="T17" fmla="*/ 0 h 55"/>
              <a:gd name="T18" fmla="*/ 2147483647 w 55"/>
              <a:gd name="T19" fmla="*/ 2147483647 h 55"/>
              <a:gd name="T20" fmla="*/ 2147483647 w 55"/>
              <a:gd name="T21" fmla="*/ 2147483647 h 55"/>
              <a:gd name="T22" fmla="*/ 2147483647 w 55"/>
              <a:gd name="T23" fmla="*/ 2147483647 h 55"/>
              <a:gd name="T24" fmla="*/ 0 w 55"/>
              <a:gd name="T25" fmla="*/ 2147483647 h 55"/>
              <a:gd name="T26" fmla="*/ 2147483647 w 55"/>
              <a:gd name="T27" fmla="*/ 2147483647 h 55"/>
              <a:gd name="T28" fmla="*/ 2147483647 w 55"/>
              <a:gd name="T29" fmla="*/ 2147483647 h 55"/>
              <a:gd name="T30" fmla="*/ 2147483647 w 55"/>
              <a:gd name="T31" fmla="*/ 2147483647 h 55"/>
              <a:gd name="T32" fmla="*/ 2147483647 w 55"/>
              <a:gd name="T33" fmla="*/ 2147483647 h 5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5" h="55">
                <a:moveTo>
                  <a:pt x="28" y="55"/>
                </a:moveTo>
                <a:lnTo>
                  <a:pt x="39" y="53"/>
                </a:lnTo>
                <a:lnTo>
                  <a:pt x="47" y="47"/>
                </a:lnTo>
                <a:lnTo>
                  <a:pt x="53" y="39"/>
                </a:lnTo>
                <a:lnTo>
                  <a:pt x="55" y="28"/>
                </a:lnTo>
                <a:lnTo>
                  <a:pt x="53" y="17"/>
                </a:lnTo>
                <a:lnTo>
                  <a:pt x="47" y="8"/>
                </a:lnTo>
                <a:lnTo>
                  <a:pt x="39" y="2"/>
                </a:lnTo>
                <a:lnTo>
                  <a:pt x="28" y="0"/>
                </a:lnTo>
                <a:lnTo>
                  <a:pt x="17" y="2"/>
                </a:lnTo>
                <a:lnTo>
                  <a:pt x="9" y="8"/>
                </a:lnTo>
                <a:lnTo>
                  <a:pt x="2" y="17"/>
                </a:lnTo>
                <a:lnTo>
                  <a:pt x="0" y="28"/>
                </a:lnTo>
                <a:lnTo>
                  <a:pt x="2" y="39"/>
                </a:lnTo>
                <a:lnTo>
                  <a:pt x="9" y="47"/>
                </a:lnTo>
                <a:lnTo>
                  <a:pt x="17" y="53"/>
                </a:lnTo>
                <a:lnTo>
                  <a:pt x="28" y="55"/>
                </a:lnTo>
                <a:close/>
              </a:path>
            </a:pathLst>
          </a:custGeom>
          <a:solidFill>
            <a:srgbClr val="80808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76" name="Freeform 139"/>
          <p:cNvSpPr>
            <a:spLocks/>
          </p:cNvSpPr>
          <p:nvPr/>
        </p:nvSpPr>
        <p:spPr bwMode="auto">
          <a:xfrm>
            <a:off x="6677025" y="3656013"/>
            <a:ext cx="76200" cy="368300"/>
          </a:xfrm>
          <a:custGeom>
            <a:avLst/>
            <a:gdLst>
              <a:gd name="T0" fmla="*/ 2147483647 w 156"/>
              <a:gd name="T1" fmla="*/ 2147483647 h 752"/>
              <a:gd name="T2" fmla="*/ 2147483647 w 156"/>
              <a:gd name="T3" fmla="*/ 2147483647 h 752"/>
              <a:gd name="T4" fmla="*/ 2147483647 w 156"/>
              <a:gd name="T5" fmla="*/ 2147483647 h 752"/>
              <a:gd name="T6" fmla="*/ 2147483647 w 156"/>
              <a:gd name="T7" fmla="*/ 2147483647 h 752"/>
              <a:gd name="T8" fmla="*/ 2147483647 w 156"/>
              <a:gd name="T9" fmla="*/ 2147483647 h 752"/>
              <a:gd name="T10" fmla="*/ 0 w 156"/>
              <a:gd name="T11" fmla="*/ 2147483647 h 752"/>
              <a:gd name="T12" fmla="*/ 2147483647 w 156"/>
              <a:gd name="T13" fmla="*/ 2147483647 h 752"/>
              <a:gd name="T14" fmla="*/ 2147483647 w 156"/>
              <a:gd name="T15" fmla="*/ 2147483647 h 752"/>
              <a:gd name="T16" fmla="*/ 2147483647 w 156"/>
              <a:gd name="T17" fmla="*/ 2147483647 h 752"/>
              <a:gd name="T18" fmla="*/ 2147483647 w 156"/>
              <a:gd name="T19" fmla="*/ 2147483647 h 752"/>
              <a:gd name="T20" fmla="*/ 2147483647 w 156"/>
              <a:gd name="T21" fmla="*/ 2147483647 h 752"/>
              <a:gd name="T22" fmla="*/ 2147483647 w 156"/>
              <a:gd name="T23" fmla="*/ 2147483647 h 752"/>
              <a:gd name="T24" fmla="*/ 2147483647 w 156"/>
              <a:gd name="T25" fmla="*/ 2147483647 h 752"/>
              <a:gd name="T26" fmla="*/ 2147483647 w 156"/>
              <a:gd name="T27" fmla="*/ 2147483647 h 752"/>
              <a:gd name="T28" fmla="*/ 2147483647 w 156"/>
              <a:gd name="T29" fmla="*/ 2147483647 h 752"/>
              <a:gd name="T30" fmla="*/ 2147483647 w 156"/>
              <a:gd name="T31" fmla="*/ 2147483647 h 752"/>
              <a:gd name="T32" fmla="*/ 2147483647 w 156"/>
              <a:gd name="T33" fmla="*/ 2147483647 h 752"/>
              <a:gd name="T34" fmla="*/ 2147483647 w 156"/>
              <a:gd name="T35" fmla="*/ 2147483647 h 752"/>
              <a:gd name="T36" fmla="*/ 2147483647 w 156"/>
              <a:gd name="T37" fmla="*/ 2147483647 h 752"/>
              <a:gd name="T38" fmla="*/ 2147483647 w 156"/>
              <a:gd name="T39" fmla="*/ 2147483647 h 752"/>
              <a:gd name="T40" fmla="*/ 2147483647 w 156"/>
              <a:gd name="T41" fmla="*/ 2147483647 h 752"/>
              <a:gd name="T42" fmla="*/ 2147483647 w 156"/>
              <a:gd name="T43" fmla="*/ 0 h 752"/>
              <a:gd name="T44" fmla="*/ 2147483647 w 156"/>
              <a:gd name="T45" fmla="*/ 0 h 752"/>
              <a:gd name="T46" fmla="*/ 2147483647 w 156"/>
              <a:gd name="T47" fmla="*/ 2147483647 h 752"/>
              <a:gd name="T48" fmla="*/ 2147483647 w 156"/>
              <a:gd name="T49" fmla="*/ 2147483647 h 752"/>
              <a:gd name="T50" fmla="*/ 2147483647 w 156"/>
              <a:gd name="T51" fmla="*/ 2147483647 h 752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156" h="752">
                <a:moveTo>
                  <a:pt x="48" y="15"/>
                </a:moveTo>
                <a:lnTo>
                  <a:pt x="44" y="30"/>
                </a:lnTo>
                <a:lnTo>
                  <a:pt x="33" y="73"/>
                </a:lnTo>
                <a:lnTo>
                  <a:pt x="19" y="140"/>
                </a:lnTo>
                <a:lnTo>
                  <a:pt x="7" y="229"/>
                </a:lnTo>
                <a:lnTo>
                  <a:pt x="0" y="337"/>
                </a:lnTo>
                <a:lnTo>
                  <a:pt x="1" y="462"/>
                </a:lnTo>
                <a:lnTo>
                  <a:pt x="14" y="602"/>
                </a:lnTo>
                <a:lnTo>
                  <a:pt x="43" y="752"/>
                </a:lnTo>
                <a:lnTo>
                  <a:pt x="150" y="746"/>
                </a:lnTo>
                <a:lnTo>
                  <a:pt x="146" y="724"/>
                </a:lnTo>
                <a:lnTo>
                  <a:pt x="135" y="663"/>
                </a:lnTo>
                <a:lnTo>
                  <a:pt x="123" y="574"/>
                </a:lnTo>
                <a:lnTo>
                  <a:pt x="111" y="463"/>
                </a:lnTo>
                <a:lnTo>
                  <a:pt x="104" y="342"/>
                </a:lnTo>
                <a:lnTo>
                  <a:pt x="107" y="220"/>
                </a:lnTo>
                <a:lnTo>
                  <a:pt x="124" y="106"/>
                </a:lnTo>
                <a:lnTo>
                  <a:pt x="156" y="9"/>
                </a:lnTo>
                <a:lnTo>
                  <a:pt x="156" y="8"/>
                </a:lnTo>
                <a:lnTo>
                  <a:pt x="156" y="6"/>
                </a:lnTo>
                <a:lnTo>
                  <a:pt x="154" y="4"/>
                </a:lnTo>
                <a:lnTo>
                  <a:pt x="147" y="0"/>
                </a:lnTo>
                <a:lnTo>
                  <a:pt x="134" y="0"/>
                </a:lnTo>
                <a:lnTo>
                  <a:pt x="115" y="1"/>
                </a:lnTo>
                <a:lnTo>
                  <a:pt x="87" y="7"/>
                </a:lnTo>
                <a:lnTo>
                  <a:pt x="48" y="15"/>
                </a:lnTo>
                <a:close/>
              </a:path>
            </a:pathLst>
          </a:custGeom>
          <a:solidFill>
            <a:srgbClr val="80808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77" name="Freeform 140"/>
          <p:cNvSpPr>
            <a:spLocks/>
          </p:cNvSpPr>
          <p:nvPr/>
        </p:nvSpPr>
        <p:spPr bwMode="auto">
          <a:xfrm>
            <a:off x="7067550" y="3609975"/>
            <a:ext cx="103188" cy="411163"/>
          </a:xfrm>
          <a:custGeom>
            <a:avLst/>
            <a:gdLst>
              <a:gd name="T0" fmla="*/ 2147483647 w 212"/>
              <a:gd name="T1" fmla="*/ 2147483647 h 839"/>
              <a:gd name="T2" fmla="*/ 2147483647 w 212"/>
              <a:gd name="T3" fmla="*/ 2147483647 h 839"/>
              <a:gd name="T4" fmla="*/ 2147483647 w 212"/>
              <a:gd name="T5" fmla="*/ 2147483647 h 839"/>
              <a:gd name="T6" fmla="*/ 2147483647 w 212"/>
              <a:gd name="T7" fmla="*/ 2147483647 h 839"/>
              <a:gd name="T8" fmla="*/ 2147483647 w 212"/>
              <a:gd name="T9" fmla="*/ 2147483647 h 839"/>
              <a:gd name="T10" fmla="*/ 2147483647 w 212"/>
              <a:gd name="T11" fmla="*/ 2147483647 h 839"/>
              <a:gd name="T12" fmla="*/ 2147483647 w 212"/>
              <a:gd name="T13" fmla="*/ 2147483647 h 839"/>
              <a:gd name="T14" fmla="*/ 2147483647 w 212"/>
              <a:gd name="T15" fmla="*/ 2147483647 h 839"/>
              <a:gd name="T16" fmla="*/ 2147483647 w 212"/>
              <a:gd name="T17" fmla="*/ 2147483647 h 839"/>
              <a:gd name="T18" fmla="*/ 2147483647 w 212"/>
              <a:gd name="T19" fmla="*/ 2147483647 h 839"/>
              <a:gd name="T20" fmla="*/ 2147483647 w 212"/>
              <a:gd name="T21" fmla="*/ 2147483647 h 839"/>
              <a:gd name="T22" fmla="*/ 2147483647 w 212"/>
              <a:gd name="T23" fmla="*/ 2147483647 h 839"/>
              <a:gd name="T24" fmla="*/ 2147483647 w 212"/>
              <a:gd name="T25" fmla="*/ 2147483647 h 839"/>
              <a:gd name="T26" fmla="*/ 2147483647 w 212"/>
              <a:gd name="T27" fmla="*/ 2147483647 h 839"/>
              <a:gd name="T28" fmla="*/ 0 w 212"/>
              <a:gd name="T29" fmla="*/ 2147483647 h 839"/>
              <a:gd name="T30" fmla="*/ 2147483647 w 212"/>
              <a:gd name="T31" fmla="*/ 2147483647 h 839"/>
              <a:gd name="T32" fmla="*/ 2147483647 w 212"/>
              <a:gd name="T33" fmla="*/ 2147483647 h 839"/>
              <a:gd name="T34" fmla="*/ 2147483647 w 212"/>
              <a:gd name="T35" fmla="*/ 0 h 839"/>
              <a:gd name="T36" fmla="*/ 2147483647 w 212"/>
              <a:gd name="T37" fmla="*/ 2147483647 h 839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12" h="839">
                <a:moveTo>
                  <a:pt x="212" y="6"/>
                </a:moveTo>
                <a:lnTo>
                  <a:pt x="206" y="11"/>
                </a:lnTo>
                <a:lnTo>
                  <a:pt x="192" y="33"/>
                </a:lnTo>
                <a:lnTo>
                  <a:pt x="174" y="77"/>
                </a:lnTo>
                <a:lnTo>
                  <a:pt x="156" y="148"/>
                </a:lnTo>
                <a:lnTo>
                  <a:pt x="141" y="254"/>
                </a:lnTo>
                <a:lnTo>
                  <a:pt x="133" y="401"/>
                </a:lnTo>
                <a:lnTo>
                  <a:pt x="137" y="593"/>
                </a:lnTo>
                <a:lnTo>
                  <a:pt x="158" y="839"/>
                </a:lnTo>
                <a:lnTo>
                  <a:pt x="38" y="839"/>
                </a:lnTo>
                <a:lnTo>
                  <a:pt x="34" y="814"/>
                </a:lnTo>
                <a:lnTo>
                  <a:pt x="24" y="746"/>
                </a:lnTo>
                <a:lnTo>
                  <a:pt x="12" y="645"/>
                </a:lnTo>
                <a:lnTo>
                  <a:pt x="3" y="521"/>
                </a:lnTo>
                <a:lnTo>
                  <a:pt x="0" y="384"/>
                </a:lnTo>
                <a:lnTo>
                  <a:pt x="6" y="244"/>
                </a:lnTo>
                <a:lnTo>
                  <a:pt x="29" y="114"/>
                </a:lnTo>
                <a:lnTo>
                  <a:pt x="68" y="0"/>
                </a:lnTo>
                <a:lnTo>
                  <a:pt x="212" y="6"/>
                </a:lnTo>
                <a:close/>
              </a:path>
            </a:pathLst>
          </a:custGeom>
          <a:solidFill>
            <a:srgbClr val="80808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78" name="Freeform 141"/>
          <p:cNvSpPr>
            <a:spLocks/>
          </p:cNvSpPr>
          <p:nvPr/>
        </p:nvSpPr>
        <p:spPr bwMode="auto">
          <a:xfrm>
            <a:off x="6680200" y="3678238"/>
            <a:ext cx="66675" cy="322262"/>
          </a:xfrm>
          <a:custGeom>
            <a:avLst/>
            <a:gdLst>
              <a:gd name="T0" fmla="*/ 2147483647 w 137"/>
              <a:gd name="T1" fmla="*/ 2147483647 h 656"/>
              <a:gd name="T2" fmla="*/ 2147483647 w 137"/>
              <a:gd name="T3" fmla="*/ 2147483647 h 656"/>
              <a:gd name="T4" fmla="*/ 2147483647 w 137"/>
              <a:gd name="T5" fmla="*/ 2147483647 h 656"/>
              <a:gd name="T6" fmla="*/ 2147483647 w 137"/>
              <a:gd name="T7" fmla="*/ 2147483647 h 656"/>
              <a:gd name="T8" fmla="*/ 2147483647 w 137"/>
              <a:gd name="T9" fmla="*/ 2147483647 h 656"/>
              <a:gd name="T10" fmla="*/ 0 w 137"/>
              <a:gd name="T11" fmla="*/ 2147483647 h 656"/>
              <a:gd name="T12" fmla="*/ 2147483647 w 137"/>
              <a:gd name="T13" fmla="*/ 2147483647 h 656"/>
              <a:gd name="T14" fmla="*/ 2147483647 w 137"/>
              <a:gd name="T15" fmla="*/ 2147483647 h 656"/>
              <a:gd name="T16" fmla="*/ 2147483647 w 137"/>
              <a:gd name="T17" fmla="*/ 2147483647 h 656"/>
              <a:gd name="T18" fmla="*/ 2147483647 w 137"/>
              <a:gd name="T19" fmla="*/ 2147483647 h 656"/>
              <a:gd name="T20" fmla="*/ 2147483647 w 137"/>
              <a:gd name="T21" fmla="*/ 2147483647 h 656"/>
              <a:gd name="T22" fmla="*/ 2147483647 w 137"/>
              <a:gd name="T23" fmla="*/ 2147483647 h 656"/>
              <a:gd name="T24" fmla="*/ 2147483647 w 137"/>
              <a:gd name="T25" fmla="*/ 2147483647 h 656"/>
              <a:gd name="T26" fmla="*/ 2147483647 w 137"/>
              <a:gd name="T27" fmla="*/ 2147483647 h 656"/>
              <a:gd name="T28" fmla="*/ 2147483647 w 137"/>
              <a:gd name="T29" fmla="*/ 2147483647 h 656"/>
              <a:gd name="T30" fmla="*/ 2147483647 w 137"/>
              <a:gd name="T31" fmla="*/ 2147483647 h 656"/>
              <a:gd name="T32" fmla="*/ 2147483647 w 137"/>
              <a:gd name="T33" fmla="*/ 2147483647 h 656"/>
              <a:gd name="T34" fmla="*/ 2147483647 w 137"/>
              <a:gd name="T35" fmla="*/ 2147483647 h 656"/>
              <a:gd name="T36" fmla="*/ 2147483647 w 137"/>
              <a:gd name="T37" fmla="*/ 2147483647 h 656"/>
              <a:gd name="T38" fmla="*/ 2147483647 w 137"/>
              <a:gd name="T39" fmla="*/ 2147483647 h 656"/>
              <a:gd name="T40" fmla="*/ 2147483647 w 137"/>
              <a:gd name="T41" fmla="*/ 2147483647 h 656"/>
              <a:gd name="T42" fmla="*/ 2147483647 w 137"/>
              <a:gd name="T43" fmla="*/ 0 h 656"/>
              <a:gd name="T44" fmla="*/ 2147483647 w 137"/>
              <a:gd name="T45" fmla="*/ 0 h 656"/>
              <a:gd name="T46" fmla="*/ 2147483647 w 137"/>
              <a:gd name="T47" fmla="*/ 2147483647 h 656"/>
              <a:gd name="T48" fmla="*/ 2147483647 w 137"/>
              <a:gd name="T49" fmla="*/ 2147483647 h 656"/>
              <a:gd name="T50" fmla="*/ 2147483647 w 137"/>
              <a:gd name="T51" fmla="*/ 2147483647 h 65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137" h="656">
                <a:moveTo>
                  <a:pt x="43" y="12"/>
                </a:moveTo>
                <a:lnTo>
                  <a:pt x="39" y="25"/>
                </a:lnTo>
                <a:lnTo>
                  <a:pt x="30" y="62"/>
                </a:lnTo>
                <a:lnTo>
                  <a:pt x="19" y="122"/>
                </a:lnTo>
                <a:lnTo>
                  <a:pt x="7" y="199"/>
                </a:lnTo>
                <a:lnTo>
                  <a:pt x="0" y="294"/>
                </a:lnTo>
                <a:lnTo>
                  <a:pt x="1" y="403"/>
                </a:lnTo>
                <a:lnTo>
                  <a:pt x="12" y="524"/>
                </a:lnTo>
                <a:lnTo>
                  <a:pt x="38" y="656"/>
                </a:lnTo>
                <a:lnTo>
                  <a:pt x="132" y="650"/>
                </a:lnTo>
                <a:lnTo>
                  <a:pt x="127" y="631"/>
                </a:lnTo>
                <a:lnTo>
                  <a:pt x="119" y="578"/>
                </a:lnTo>
                <a:lnTo>
                  <a:pt x="107" y="499"/>
                </a:lnTo>
                <a:lnTo>
                  <a:pt x="97" y="403"/>
                </a:lnTo>
                <a:lnTo>
                  <a:pt x="92" y="297"/>
                </a:lnTo>
                <a:lnTo>
                  <a:pt x="94" y="192"/>
                </a:lnTo>
                <a:lnTo>
                  <a:pt x="108" y="91"/>
                </a:lnTo>
                <a:lnTo>
                  <a:pt x="137" y="7"/>
                </a:lnTo>
                <a:lnTo>
                  <a:pt x="137" y="6"/>
                </a:lnTo>
                <a:lnTo>
                  <a:pt x="137" y="4"/>
                </a:lnTo>
                <a:lnTo>
                  <a:pt x="135" y="2"/>
                </a:lnTo>
                <a:lnTo>
                  <a:pt x="129" y="0"/>
                </a:lnTo>
                <a:lnTo>
                  <a:pt x="119" y="0"/>
                </a:lnTo>
                <a:lnTo>
                  <a:pt x="101" y="1"/>
                </a:lnTo>
                <a:lnTo>
                  <a:pt x="77" y="5"/>
                </a:lnTo>
                <a:lnTo>
                  <a:pt x="43" y="12"/>
                </a:lnTo>
                <a:close/>
              </a:path>
            </a:pathLst>
          </a:custGeom>
          <a:solidFill>
            <a:srgbClr val="80808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79" name="Freeform 142"/>
          <p:cNvSpPr>
            <a:spLocks/>
          </p:cNvSpPr>
          <p:nvPr/>
        </p:nvSpPr>
        <p:spPr bwMode="auto">
          <a:xfrm>
            <a:off x="6683375" y="3700463"/>
            <a:ext cx="55563" cy="273050"/>
          </a:xfrm>
          <a:custGeom>
            <a:avLst/>
            <a:gdLst>
              <a:gd name="T0" fmla="*/ 2147483647 w 116"/>
              <a:gd name="T1" fmla="*/ 2147483647 h 560"/>
              <a:gd name="T2" fmla="*/ 2147483647 w 116"/>
              <a:gd name="T3" fmla="*/ 2147483647 h 560"/>
              <a:gd name="T4" fmla="*/ 2147483647 w 116"/>
              <a:gd name="T5" fmla="*/ 2147483647 h 560"/>
              <a:gd name="T6" fmla="*/ 2147483647 w 116"/>
              <a:gd name="T7" fmla="*/ 2147483647 h 560"/>
              <a:gd name="T8" fmla="*/ 2147483647 w 116"/>
              <a:gd name="T9" fmla="*/ 2147483647 h 560"/>
              <a:gd name="T10" fmla="*/ 0 w 116"/>
              <a:gd name="T11" fmla="*/ 2147483647 h 560"/>
              <a:gd name="T12" fmla="*/ 2147483647 w 116"/>
              <a:gd name="T13" fmla="*/ 2147483647 h 560"/>
              <a:gd name="T14" fmla="*/ 2147483647 w 116"/>
              <a:gd name="T15" fmla="*/ 2147483647 h 560"/>
              <a:gd name="T16" fmla="*/ 2147483647 w 116"/>
              <a:gd name="T17" fmla="*/ 2147483647 h 560"/>
              <a:gd name="T18" fmla="*/ 2147483647 w 116"/>
              <a:gd name="T19" fmla="*/ 2147483647 h 560"/>
              <a:gd name="T20" fmla="*/ 2147483647 w 116"/>
              <a:gd name="T21" fmla="*/ 2147483647 h 560"/>
              <a:gd name="T22" fmla="*/ 2147483647 w 116"/>
              <a:gd name="T23" fmla="*/ 2147483647 h 560"/>
              <a:gd name="T24" fmla="*/ 2147483647 w 116"/>
              <a:gd name="T25" fmla="*/ 2147483647 h 560"/>
              <a:gd name="T26" fmla="*/ 2147483647 w 116"/>
              <a:gd name="T27" fmla="*/ 2147483647 h 560"/>
              <a:gd name="T28" fmla="*/ 2147483647 w 116"/>
              <a:gd name="T29" fmla="*/ 2147483647 h 560"/>
              <a:gd name="T30" fmla="*/ 2147483647 w 116"/>
              <a:gd name="T31" fmla="*/ 2147483647 h 560"/>
              <a:gd name="T32" fmla="*/ 2147483647 w 116"/>
              <a:gd name="T33" fmla="*/ 2147483647 h 560"/>
              <a:gd name="T34" fmla="*/ 2147483647 w 116"/>
              <a:gd name="T35" fmla="*/ 2147483647 h 560"/>
              <a:gd name="T36" fmla="*/ 2147483647 w 116"/>
              <a:gd name="T37" fmla="*/ 2147483647 h 560"/>
              <a:gd name="T38" fmla="*/ 2147483647 w 116"/>
              <a:gd name="T39" fmla="*/ 2147483647 h 560"/>
              <a:gd name="T40" fmla="*/ 2147483647 w 116"/>
              <a:gd name="T41" fmla="*/ 2147483647 h 560"/>
              <a:gd name="T42" fmla="*/ 2147483647 w 116"/>
              <a:gd name="T43" fmla="*/ 0 h 560"/>
              <a:gd name="T44" fmla="*/ 2147483647 w 116"/>
              <a:gd name="T45" fmla="*/ 0 h 560"/>
              <a:gd name="T46" fmla="*/ 2147483647 w 116"/>
              <a:gd name="T47" fmla="*/ 2147483647 h 560"/>
              <a:gd name="T48" fmla="*/ 2147483647 w 116"/>
              <a:gd name="T49" fmla="*/ 2147483647 h 560"/>
              <a:gd name="T50" fmla="*/ 2147483647 w 116"/>
              <a:gd name="T51" fmla="*/ 2147483647 h 560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116" h="560">
                <a:moveTo>
                  <a:pt x="36" y="11"/>
                </a:moveTo>
                <a:lnTo>
                  <a:pt x="33" y="21"/>
                </a:lnTo>
                <a:lnTo>
                  <a:pt x="24" y="53"/>
                </a:lnTo>
                <a:lnTo>
                  <a:pt x="15" y="103"/>
                </a:lnTo>
                <a:lnTo>
                  <a:pt x="5" y="169"/>
                </a:lnTo>
                <a:lnTo>
                  <a:pt x="0" y="250"/>
                </a:lnTo>
                <a:lnTo>
                  <a:pt x="1" y="344"/>
                </a:lnTo>
                <a:lnTo>
                  <a:pt x="10" y="448"/>
                </a:lnTo>
                <a:lnTo>
                  <a:pt x="32" y="560"/>
                </a:lnTo>
                <a:lnTo>
                  <a:pt x="112" y="555"/>
                </a:lnTo>
                <a:lnTo>
                  <a:pt x="108" y="538"/>
                </a:lnTo>
                <a:lnTo>
                  <a:pt x="101" y="493"/>
                </a:lnTo>
                <a:lnTo>
                  <a:pt x="91" y="426"/>
                </a:lnTo>
                <a:lnTo>
                  <a:pt x="82" y="344"/>
                </a:lnTo>
                <a:lnTo>
                  <a:pt x="77" y="255"/>
                </a:lnTo>
                <a:lnTo>
                  <a:pt x="79" y="164"/>
                </a:lnTo>
                <a:lnTo>
                  <a:pt x="91" y="79"/>
                </a:lnTo>
                <a:lnTo>
                  <a:pt x="116" y="6"/>
                </a:lnTo>
                <a:lnTo>
                  <a:pt x="116" y="5"/>
                </a:lnTo>
                <a:lnTo>
                  <a:pt x="116" y="4"/>
                </a:lnTo>
                <a:lnTo>
                  <a:pt x="114" y="2"/>
                </a:lnTo>
                <a:lnTo>
                  <a:pt x="109" y="0"/>
                </a:lnTo>
                <a:lnTo>
                  <a:pt x="100" y="0"/>
                </a:lnTo>
                <a:lnTo>
                  <a:pt x="86" y="1"/>
                </a:lnTo>
                <a:lnTo>
                  <a:pt x="65" y="4"/>
                </a:lnTo>
                <a:lnTo>
                  <a:pt x="36" y="11"/>
                </a:lnTo>
                <a:close/>
              </a:path>
            </a:pathLst>
          </a:custGeom>
          <a:solidFill>
            <a:srgbClr val="80808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80" name="Freeform 143"/>
          <p:cNvSpPr>
            <a:spLocks/>
          </p:cNvSpPr>
          <p:nvPr/>
        </p:nvSpPr>
        <p:spPr bwMode="auto">
          <a:xfrm>
            <a:off x="6684963" y="3721100"/>
            <a:ext cx="47625" cy="227013"/>
          </a:xfrm>
          <a:custGeom>
            <a:avLst/>
            <a:gdLst>
              <a:gd name="T0" fmla="*/ 2147483647 w 97"/>
              <a:gd name="T1" fmla="*/ 2147483647 h 463"/>
              <a:gd name="T2" fmla="*/ 2147483647 w 97"/>
              <a:gd name="T3" fmla="*/ 2147483647 h 463"/>
              <a:gd name="T4" fmla="*/ 2147483647 w 97"/>
              <a:gd name="T5" fmla="*/ 2147483647 h 463"/>
              <a:gd name="T6" fmla="*/ 2147483647 w 97"/>
              <a:gd name="T7" fmla="*/ 2147483647 h 463"/>
              <a:gd name="T8" fmla="*/ 2147483647 w 97"/>
              <a:gd name="T9" fmla="*/ 2147483647 h 463"/>
              <a:gd name="T10" fmla="*/ 0 w 97"/>
              <a:gd name="T11" fmla="*/ 2147483647 h 463"/>
              <a:gd name="T12" fmla="*/ 0 w 97"/>
              <a:gd name="T13" fmla="*/ 2147483647 h 463"/>
              <a:gd name="T14" fmla="*/ 2147483647 w 97"/>
              <a:gd name="T15" fmla="*/ 2147483647 h 463"/>
              <a:gd name="T16" fmla="*/ 2147483647 w 97"/>
              <a:gd name="T17" fmla="*/ 2147483647 h 463"/>
              <a:gd name="T18" fmla="*/ 2147483647 w 97"/>
              <a:gd name="T19" fmla="*/ 2147483647 h 463"/>
              <a:gd name="T20" fmla="*/ 2147483647 w 97"/>
              <a:gd name="T21" fmla="*/ 2147483647 h 463"/>
              <a:gd name="T22" fmla="*/ 2147483647 w 97"/>
              <a:gd name="T23" fmla="*/ 2147483647 h 463"/>
              <a:gd name="T24" fmla="*/ 2147483647 w 97"/>
              <a:gd name="T25" fmla="*/ 2147483647 h 463"/>
              <a:gd name="T26" fmla="*/ 2147483647 w 97"/>
              <a:gd name="T27" fmla="*/ 2147483647 h 463"/>
              <a:gd name="T28" fmla="*/ 2147483647 w 97"/>
              <a:gd name="T29" fmla="*/ 2147483647 h 463"/>
              <a:gd name="T30" fmla="*/ 2147483647 w 97"/>
              <a:gd name="T31" fmla="*/ 2147483647 h 463"/>
              <a:gd name="T32" fmla="*/ 2147483647 w 97"/>
              <a:gd name="T33" fmla="*/ 2147483647 h 463"/>
              <a:gd name="T34" fmla="*/ 2147483647 w 97"/>
              <a:gd name="T35" fmla="*/ 2147483647 h 463"/>
              <a:gd name="T36" fmla="*/ 2147483647 w 97"/>
              <a:gd name="T37" fmla="*/ 2147483647 h 463"/>
              <a:gd name="T38" fmla="*/ 2147483647 w 97"/>
              <a:gd name="T39" fmla="*/ 2147483647 h 463"/>
              <a:gd name="T40" fmla="*/ 2147483647 w 97"/>
              <a:gd name="T41" fmla="*/ 2147483647 h 463"/>
              <a:gd name="T42" fmla="*/ 2147483647 w 97"/>
              <a:gd name="T43" fmla="*/ 0 h 463"/>
              <a:gd name="T44" fmla="*/ 2147483647 w 97"/>
              <a:gd name="T45" fmla="*/ 0 h 463"/>
              <a:gd name="T46" fmla="*/ 2147483647 w 97"/>
              <a:gd name="T47" fmla="*/ 0 h 463"/>
              <a:gd name="T48" fmla="*/ 2147483647 w 97"/>
              <a:gd name="T49" fmla="*/ 2147483647 h 463"/>
              <a:gd name="T50" fmla="*/ 2147483647 w 97"/>
              <a:gd name="T51" fmla="*/ 2147483647 h 463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97" h="463">
                <a:moveTo>
                  <a:pt x="30" y="9"/>
                </a:moveTo>
                <a:lnTo>
                  <a:pt x="27" y="17"/>
                </a:lnTo>
                <a:lnTo>
                  <a:pt x="20" y="44"/>
                </a:lnTo>
                <a:lnTo>
                  <a:pt x="12" y="85"/>
                </a:lnTo>
                <a:lnTo>
                  <a:pt x="4" y="140"/>
                </a:lnTo>
                <a:lnTo>
                  <a:pt x="0" y="207"/>
                </a:lnTo>
                <a:lnTo>
                  <a:pt x="0" y="285"/>
                </a:lnTo>
                <a:lnTo>
                  <a:pt x="9" y="370"/>
                </a:lnTo>
                <a:lnTo>
                  <a:pt x="26" y="463"/>
                </a:lnTo>
                <a:lnTo>
                  <a:pt x="93" y="460"/>
                </a:lnTo>
                <a:lnTo>
                  <a:pt x="89" y="446"/>
                </a:lnTo>
                <a:lnTo>
                  <a:pt x="83" y="408"/>
                </a:lnTo>
                <a:lnTo>
                  <a:pt x="75" y="353"/>
                </a:lnTo>
                <a:lnTo>
                  <a:pt x="68" y="285"/>
                </a:lnTo>
                <a:lnTo>
                  <a:pt x="65" y="211"/>
                </a:lnTo>
                <a:lnTo>
                  <a:pt x="67" y="136"/>
                </a:lnTo>
                <a:lnTo>
                  <a:pt x="76" y="65"/>
                </a:lnTo>
                <a:lnTo>
                  <a:pt x="97" y="5"/>
                </a:lnTo>
                <a:lnTo>
                  <a:pt x="97" y="4"/>
                </a:lnTo>
                <a:lnTo>
                  <a:pt x="97" y="3"/>
                </a:lnTo>
                <a:lnTo>
                  <a:pt x="95" y="1"/>
                </a:lnTo>
                <a:lnTo>
                  <a:pt x="91" y="0"/>
                </a:lnTo>
                <a:lnTo>
                  <a:pt x="84" y="0"/>
                </a:lnTo>
                <a:lnTo>
                  <a:pt x="71" y="0"/>
                </a:lnTo>
                <a:lnTo>
                  <a:pt x="54" y="3"/>
                </a:lnTo>
                <a:lnTo>
                  <a:pt x="30" y="9"/>
                </a:lnTo>
                <a:close/>
              </a:path>
            </a:pathLst>
          </a:custGeom>
          <a:solidFill>
            <a:srgbClr val="80808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81" name="Freeform 144"/>
          <p:cNvSpPr>
            <a:spLocks/>
          </p:cNvSpPr>
          <p:nvPr/>
        </p:nvSpPr>
        <p:spPr bwMode="auto">
          <a:xfrm>
            <a:off x="6688138" y="3743325"/>
            <a:ext cx="36512" cy="179388"/>
          </a:xfrm>
          <a:custGeom>
            <a:avLst/>
            <a:gdLst>
              <a:gd name="T0" fmla="*/ 2147483647 w 77"/>
              <a:gd name="T1" fmla="*/ 2147483647 h 367"/>
              <a:gd name="T2" fmla="*/ 2147483647 w 77"/>
              <a:gd name="T3" fmla="*/ 2147483647 h 367"/>
              <a:gd name="T4" fmla="*/ 2147483647 w 77"/>
              <a:gd name="T5" fmla="*/ 2147483647 h 367"/>
              <a:gd name="T6" fmla="*/ 2147483647 w 77"/>
              <a:gd name="T7" fmla="*/ 2147483647 h 367"/>
              <a:gd name="T8" fmla="*/ 2147483647 w 77"/>
              <a:gd name="T9" fmla="*/ 2147483647 h 367"/>
              <a:gd name="T10" fmla="*/ 0 w 77"/>
              <a:gd name="T11" fmla="*/ 2147483647 h 367"/>
              <a:gd name="T12" fmla="*/ 0 w 77"/>
              <a:gd name="T13" fmla="*/ 2147483647 h 367"/>
              <a:gd name="T14" fmla="*/ 2147483647 w 77"/>
              <a:gd name="T15" fmla="*/ 2147483647 h 367"/>
              <a:gd name="T16" fmla="*/ 2147483647 w 77"/>
              <a:gd name="T17" fmla="*/ 2147483647 h 367"/>
              <a:gd name="T18" fmla="*/ 2147483647 w 77"/>
              <a:gd name="T19" fmla="*/ 2147483647 h 367"/>
              <a:gd name="T20" fmla="*/ 2147483647 w 77"/>
              <a:gd name="T21" fmla="*/ 2147483647 h 367"/>
              <a:gd name="T22" fmla="*/ 2147483647 w 77"/>
              <a:gd name="T23" fmla="*/ 2147483647 h 367"/>
              <a:gd name="T24" fmla="*/ 2147483647 w 77"/>
              <a:gd name="T25" fmla="*/ 2147483647 h 367"/>
              <a:gd name="T26" fmla="*/ 2147483647 w 77"/>
              <a:gd name="T27" fmla="*/ 2147483647 h 367"/>
              <a:gd name="T28" fmla="*/ 2147483647 w 77"/>
              <a:gd name="T29" fmla="*/ 2147483647 h 367"/>
              <a:gd name="T30" fmla="*/ 2147483647 w 77"/>
              <a:gd name="T31" fmla="*/ 2147483647 h 367"/>
              <a:gd name="T32" fmla="*/ 2147483647 w 77"/>
              <a:gd name="T33" fmla="*/ 2147483647 h 367"/>
              <a:gd name="T34" fmla="*/ 2147483647 w 77"/>
              <a:gd name="T35" fmla="*/ 2147483647 h 367"/>
              <a:gd name="T36" fmla="*/ 2147483647 w 77"/>
              <a:gd name="T37" fmla="*/ 2147483647 h 367"/>
              <a:gd name="T38" fmla="*/ 2147483647 w 77"/>
              <a:gd name="T39" fmla="*/ 2147483647 h 367"/>
              <a:gd name="T40" fmla="*/ 2147483647 w 77"/>
              <a:gd name="T41" fmla="*/ 2147483647 h 367"/>
              <a:gd name="T42" fmla="*/ 2147483647 w 77"/>
              <a:gd name="T43" fmla="*/ 0 h 367"/>
              <a:gd name="T44" fmla="*/ 2147483647 w 77"/>
              <a:gd name="T45" fmla="*/ 0 h 367"/>
              <a:gd name="T46" fmla="*/ 2147483647 w 77"/>
              <a:gd name="T47" fmla="*/ 2147483647 h 367"/>
              <a:gd name="T48" fmla="*/ 2147483647 w 77"/>
              <a:gd name="T49" fmla="*/ 2147483647 h 367"/>
              <a:gd name="T50" fmla="*/ 2147483647 w 77"/>
              <a:gd name="T51" fmla="*/ 2147483647 h 367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77" h="367">
                <a:moveTo>
                  <a:pt x="24" y="8"/>
                </a:moveTo>
                <a:lnTo>
                  <a:pt x="22" y="15"/>
                </a:lnTo>
                <a:lnTo>
                  <a:pt x="17" y="36"/>
                </a:lnTo>
                <a:lnTo>
                  <a:pt x="10" y="68"/>
                </a:lnTo>
                <a:lnTo>
                  <a:pt x="4" y="112"/>
                </a:lnTo>
                <a:lnTo>
                  <a:pt x="0" y="164"/>
                </a:lnTo>
                <a:lnTo>
                  <a:pt x="0" y="226"/>
                </a:lnTo>
                <a:lnTo>
                  <a:pt x="7" y="294"/>
                </a:lnTo>
                <a:lnTo>
                  <a:pt x="21" y="367"/>
                </a:lnTo>
                <a:lnTo>
                  <a:pt x="74" y="364"/>
                </a:lnTo>
                <a:lnTo>
                  <a:pt x="71" y="353"/>
                </a:lnTo>
                <a:lnTo>
                  <a:pt x="66" y="323"/>
                </a:lnTo>
                <a:lnTo>
                  <a:pt x="60" y="280"/>
                </a:lnTo>
                <a:lnTo>
                  <a:pt x="54" y="226"/>
                </a:lnTo>
                <a:lnTo>
                  <a:pt x="51" y="168"/>
                </a:lnTo>
                <a:lnTo>
                  <a:pt x="53" y="107"/>
                </a:lnTo>
                <a:lnTo>
                  <a:pt x="61" y="52"/>
                </a:lnTo>
                <a:lnTo>
                  <a:pt x="77" y="5"/>
                </a:lnTo>
                <a:lnTo>
                  <a:pt x="77" y="2"/>
                </a:lnTo>
                <a:lnTo>
                  <a:pt x="76" y="1"/>
                </a:lnTo>
                <a:lnTo>
                  <a:pt x="72" y="0"/>
                </a:lnTo>
                <a:lnTo>
                  <a:pt x="66" y="0"/>
                </a:lnTo>
                <a:lnTo>
                  <a:pt x="56" y="1"/>
                </a:lnTo>
                <a:lnTo>
                  <a:pt x="43" y="4"/>
                </a:lnTo>
                <a:lnTo>
                  <a:pt x="24" y="8"/>
                </a:lnTo>
                <a:close/>
              </a:path>
            </a:pathLst>
          </a:custGeom>
          <a:solidFill>
            <a:srgbClr val="80808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82" name="Freeform 145"/>
          <p:cNvSpPr>
            <a:spLocks/>
          </p:cNvSpPr>
          <p:nvPr/>
        </p:nvSpPr>
        <p:spPr bwMode="auto">
          <a:xfrm>
            <a:off x="6691313" y="3765550"/>
            <a:ext cx="26987" cy="131763"/>
          </a:xfrm>
          <a:custGeom>
            <a:avLst/>
            <a:gdLst>
              <a:gd name="T0" fmla="*/ 2147483647 w 56"/>
              <a:gd name="T1" fmla="*/ 2147483647 h 271"/>
              <a:gd name="T2" fmla="*/ 2147483647 w 56"/>
              <a:gd name="T3" fmla="*/ 2147483647 h 271"/>
              <a:gd name="T4" fmla="*/ 2147483647 w 56"/>
              <a:gd name="T5" fmla="*/ 2147483647 h 271"/>
              <a:gd name="T6" fmla="*/ 2147483647 w 56"/>
              <a:gd name="T7" fmla="*/ 2147483647 h 271"/>
              <a:gd name="T8" fmla="*/ 2147483647 w 56"/>
              <a:gd name="T9" fmla="*/ 2147483647 h 271"/>
              <a:gd name="T10" fmla="*/ 0 w 56"/>
              <a:gd name="T11" fmla="*/ 2147483647 h 271"/>
              <a:gd name="T12" fmla="*/ 0 w 56"/>
              <a:gd name="T13" fmla="*/ 2147483647 h 271"/>
              <a:gd name="T14" fmla="*/ 2147483647 w 56"/>
              <a:gd name="T15" fmla="*/ 2147483647 h 271"/>
              <a:gd name="T16" fmla="*/ 2147483647 w 56"/>
              <a:gd name="T17" fmla="*/ 2147483647 h 271"/>
              <a:gd name="T18" fmla="*/ 2147483647 w 56"/>
              <a:gd name="T19" fmla="*/ 2147483647 h 271"/>
              <a:gd name="T20" fmla="*/ 2147483647 w 56"/>
              <a:gd name="T21" fmla="*/ 2147483647 h 271"/>
              <a:gd name="T22" fmla="*/ 2147483647 w 56"/>
              <a:gd name="T23" fmla="*/ 2147483647 h 271"/>
              <a:gd name="T24" fmla="*/ 2147483647 w 56"/>
              <a:gd name="T25" fmla="*/ 2147483647 h 271"/>
              <a:gd name="T26" fmla="*/ 2147483647 w 56"/>
              <a:gd name="T27" fmla="*/ 2147483647 h 271"/>
              <a:gd name="T28" fmla="*/ 2147483647 w 56"/>
              <a:gd name="T29" fmla="*/ 2147483647 h 271"/>
              <a:gd name="T30" fmla="*/ 2147483647 w 56"/>
              <a:gd name="T31" fmla="*/ 2147483647 h 271"/>
              <a:gd name="T32" fmla="*/ 2147483647 w 56"/>
              <a:gd name="T33" fmla="*/ 2147483647 h 271"/>
              <a:gd name="T34" fmla="*/ 2147483647 w 56"/>
              <a:gd name="T35" fmla="*/ 2147483647 h 271"/>
              <a:gd name="T36" fmla="*/ 2147483647 w 56"/>
              <a:gd name="T37" fmla="*/ 2147483647 h 271"/>
              <a:gd name="T38" fmla="*/ 2147483647 w 56"/>
              <a:gd name="T39" fmla="*/ 2147483647 h 271"/>
              <a:gd name="T40" fmla="*/ 2147483647 w 56"/>
              <a:gd name="T41" fmla="*/ 2147483647 h 271"/>
              <a:gd name="T42" fmla="*/ 2147483647 w 56"/>
              <a:gd name="T43" fmla="*/ 0 h 271"/>
              <a:gd name="T44" fmla="*/ 2147483647 w 56"/>
              <a:gd name="T45" fmla="*/ 0 h 271"/>
              <a:gd name="T46" fmla="*/ 2147483647 w 56"/>
              <a:gd name="T47" fmla="*/ 0 h 271"/>
              <a:gd name="T48" fmla="*/ 2147483647 w 56"/>
              <a:gd name="T49" fmla="*/ 2147483647 h 271"/>
              <a:gd name="T50" fmla="*/ 2147483647 w 56"/>
              <a:gd name="T51" fmla="*/ 2147483647 h 271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56" h="271">
                <a:moveTo>
                  <a:pt x="17" y="5"/>
                </a:moveTo>
                <a:lnTo>
                  <a:pt x="16" y="10"/>
                </a:lnTo>
                <a:lnTo>
                  <a:pt x="12" y="25"/>
                </a:lnTo>
                <a:lnTo>
                  <a:pt x="6" y="49"/>
                </a:lnTo>
                <a:lnTo>
                  <a:pt x="2" y="82"/>
                </a:lnTo>
                <a:lnTo>
                  <a:pt x="0" y="122"/>
                </a:lnTo>
                <a:lnTo>
                  <a:pt x="0" y="166"/>
                </a:lnTo>
                <a:lnTo>
                  <a:pt x="4" y="217"/>
                </a:lnTo>
                <a:lnTo>
                  <a:pt x="15" y="271"/>
                </a:lnTo>
                <a:lnTo>
                  <a:pt x="54" y="268"/>
                </a:lnTo>
                <a:lnTo>
                  <a:pt x="52" y="261"/>
                </a:lnTo>
                <a:lnTo>
                  <a:pt x="48" y="238"/>
                </a:lnTo>
                <a:lnTo>
                  <a:pt x="44" y="206"/>
                </a:lnTo>
                <a:lnTo>
                  <a:pt x="40" y="166"/>
                </a:lnTo>
                <a:lnTo>
                  <a:pt x="37" y="123"/>
                </a:lnTo>
                <a:lnTo>
                  <a:pt x="39" y="78"/>
                </a:lnTo>
                <a:lnTo>
                  <a:pt x="44" y="37"/>
                </a:lnTo>
                <a:lnTo>
                  <a:pt x="56" y="3"/>
                </a:lnTo>
                <a:lnTo>
                  <a:pt x="56" y="2"/>
                </a:lnTo>
                <a:lnTo>
                  <a:pt x="55" y="1"/>
                </a:lnTo>
                <a:lnTo>
                  <a:pt x="52" y="0"/>
                </a:lnTo>
                <a:lnTo>
                  <a:pt x="48" y="0"/>
                </a:lnTo>
                <a:lnTo>
                  <a:pt x="42" y="0"/>
                </a:lnTo>
                <a:lnTo>
                  <a:pt x="31" y="2"/>
                </a:lnTo>
                <a:lnTo>
                  <a:pt x="17" y="5"/>
                </a:lnTo>
                <a:close/>
              </a:path>
            </a:pathLst>
          </a:custGeom>
          <a:solidFill>
            <a:srgbClr val="80808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83" name="Freeform 146"/>
          <p:cNvSpPr>
            <a:spLocks/>
          </p:cNvSpPr>
          <p:nvPr/>
        </p:nvSpPr>
        <p:spPr bwMode="auto">
          <a:xfrm>
            <a:off x="7070725" y="3635375"/>
            <a:ext cx="90488" cy="358775"/>
          </a:xfrm>
          <a:custGeom>
            <a:avLst/>
            <a:gdLst>
              <a:gd name="T0" fmla="*/ 2147483647 w 186"/>
              <a:gd name="T1" fmla="*/ 2147483647 h 732"/>
              <a:gd name="T2" fmla="*/ 2147483647 w 186"/>
              <a:gd name="T3" fmla="*/ 2147483647 h 732"/>
              <a:gd name="T4" fmla="*/ 2147483647 w 186"/>
              <a:gd name="T5" fmla="*/ 2147483647 h 732"/>
              <a:gd name="T6" fmla="*/ 2147483647 w 186"/>
              <a:gd name="T7" fmla="*/ 2147483647 h 732"/>
              <a:gd name="T8" fmla="*/ 2147483647 w 186"/>
              <a:gd name="T9" fmla="*/ 2147483647 h 732"/>
              <a:gd name="T10" fmla="*/ 2147483647 w 186"/>
              <a:gd name="T11" fmla="*/ 2147483647 h 732"/>
              <a:gd name="T12" fmla="*/ 2147483647 w 186"/>
              <a:gd name="T13" fmla="*/ 2147483647 h 732"/>
              <a:gd name="T14" fmla="*/ 2147483647 w 186"/>
              <a:gd name="T15" fmla="*/ 2147483647 h 732"/>
              <a:gd name="T16" fmla="*/ 2147483647 w 186"/>
              <a:gd name="T17" fmla="*/ 2147483647 h 732"/>
              <a:gd name="T18" fmla="*/ 2147483647 w 186"/>
              <a:gd name="T19" fmla="*/ 2147483647 h 732"/>
              <a:gd name="T20" fmla="*/ 2147483647 w 186"/>
              <a:gd name="T21" fmla="*/ 2147483647 h 732"/>
              <a:gd name="T22" fmla="*/ 2147483647 w 186"/>
              <a:gd name="T23" fmla="*/ 2147483647 h 732"/>
              <a:gd name="T24" fmla="*/ 2147483647 w 186"/>
              <a:gd name="T25" fmla="*/ 2147483647 h 732"/>
              <a:gd name="T26" fmla="*/ 2147483647 w 186"/>
              <a:gd name="T27" fmla="*/ 2147483647 h 732"/>
              <a:gd name="T28" fmla="*/ 0 w 186"/>
              <a:gd name="T29" fmla="*/ 2147483647 h 732"/>
              <a:gd name="T30" fmla="*/ 2147483647 w 186"/>
              <a:gd name="T31" fmla="*/ 2147483647 h 732"/>
              <a:gd name="T32" fmla="*/ 2147483647 w 186"/>
              <a:gd name="T33" fmla="*/ 2147483647 h 732"/>
              <a:gd name="T34" fmla="*/ 2147483647 w 186"/>
              <a:gd name="T35" fmla="*/ 0 h 732"/>
              <a:gd name="T36" fmla="*/ 2147483647 w 186"/>
              <a:gd name="T37" fmla="*/ 2147483647 h 73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86" h="732">
                <a:moveTo>
                  <a:pt x="186" y="6"/>
                </a:moveTo>
                <a:lnTo>
                  <a:pt x="182" y="11"/>
                </a:lnTo>
                <a:lnTo>
                  <a:pt x="169" y="29"/>
                </a:lnTo>
                <a:lnTo>
                  <a:pt x="153" y="67"/>
                </a:lnTo>
                <a:lnTo>
                  <a:pt x="137" y="130"/>
                </a:lnTo>
                <a:lnTo>
                  <a:pt x="124" y="221"/>
                </a:lnTo>
                <a:lnTo>
                  <a:pt x="117" y="350"/>
                </a:lnTo>
                <a:lnTo>
                  <a:pt x="122" y="517"/>
                </a:lnTo>
                <a:lnTo>
                  <a:pt x="139" y="732"/>
                </a:lnTo>
                <a:lnTo>
                  <a:pt x="34" y="732"/>
                </a:lnTo>
                <a:lnTo>
                  <a:pt x="31" y="711"/>
                </a:lnTo>
                <a:lnTo>
                  <a:pt x="22" y="651"/>
                </a:lnTo>
                <a:lnTo>
                  <a:pt x="12" y="563"/>
                </a:lnTo>
                <a:lnTo>
                  <a:pt x="3" y="454"/>
                </a:lnTo>
                <a:lnTo>
                  <a:pt x="0" y="335"/>
                </a:lnTo>
                <a:lnTo>
                  <a:pt x="6" y="213"/>
                </a:lnTo>
                <a:lnTo>
                  <a:pt x="25" y="98"/>
                </a:lnTo>
                <a:lnTo>
                  <a:pt x="60" y="0"/>
                </a:lnTo>
                <a:lnTo>
                  <a:pt x="186" y="6"/>
                </a:lnTo>
                <a:close/>
              </a:path>
            </a:pathLst>
          </a:custGeom>
          <a:solidFill>
            <a:srgbClr val="80808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84" name="Freeform 147"/>
          <p:cNvSpPr>
            <a:spLocks/>
          </p:cNvSpPr>
          <p:nvPr/>
        </p:nvSpPr>
        <p:spPr bwMode="auto">
          <a:xfrm>
            <a:off x="7073900" y="3660775"/>
            <a:ext cx="76200" cy="306388"/>
          </a:xfrm>
          <a:custGeom>
            <a:avLst/>
            <a:gdLst>
              <a:gd name="T0" fmla="*/ 2147483647 w 158"/>
              <a:gd name="T1" fmla="*/ 2147483647 h 625"/>
              <a:gd name="T2" fmla="*/ 2147483647 w 158"/>
              <a:gd name="T3" fmla="*/ 2147483647 h 625"/>
              <a:gd name="T4" fmla="*/ 2147483647 w 158"/>
              <a:gd name="T5" fmla="*/ 2147483647 h 625"/>
              <a:gd name="T6" fmla="*/ 2147483647 w 158"/>
              <a:gd name="T7" fmla="*/ 2147483647 h 625"/>
              <a:gd name="T8" fmla="*/ 2147483647 w 158"/>
              <a:gd name="T9" fmla="*/ 2147483647 h 625"/>
              <a:gd name="T10" fmla="*/ 2147483647 w 158"/>
              <a:gd name="T11" fmla="*/ 2147483647 h 625"/>
              <a:gd name="T12" fmla="*/ 2147483647 w 158"/>
              <a:gd name="T13" fmla="*/ 2147483647 h 625"/>
              <a:gd name="T14" fmla="*/ 2147483647 w 158"/>
              <a:gd name="T15" fmla="*/ 2147483647 h 625"/>
              <a:gd name="T16" fmla="*/ 2147483647 w 158"/>
              <a:gd name="T17" fmla="*/ 2147483647 h 625"/>
              <a:gd name="T18" fmla="*/ 2147483647 w 158"/>
              <a:gd name="T19" fmla="*/ 2147483647 h 625"/>
              <a:gd name="T20" fmla="*/ 2147483647 w 158"/>
              <a:gd name="T21" fmla="*/ 2147483647 h 625"/>
              <a:gd name="T22" fmla="*/ 2147483647 w 158"/>
              <a:gd name="T23" fmla="*/ 2147483647 h 625"/>
              <a:gd name="T24" fmla="*/ 2147483647 w 158"/>
              <a:gd name="T25" fmla="*/ 2147483647 h 625"/>
              <a:gd name="T26" fmla="*/ 2147483647 w 158"/>
              <a:gd name="T27" fmla="*/ 2147483647 h 625"/>
              <a:gd name="T28" fmla="*/ 0 w 158"/>
              <a:gd name="T29" fmla="*/ 2147483647 h 625"/>
              <a:gd name="T30" fmla="*/ 2147483647 w 158"/>
              <a:gd name="T31" fmla="*/ 2147483647 h 625"/>
              <a:gd name="T32" fmla="*/ 2147483647 w 158"/>
              <a:gd name="T33" fmla="*/ 2147483647 h 625"/>
              <a:gd name="T34" fmla="*/ 2147483647 w 158"/>
              <a:gd name="T35" fmla="*/ 0 h 625"/>
              <a:gd name="T36" fmla="*/ 2147483647 w 158"/>
              <a:gd name="T37" fmla="*/ 2147483647 h 625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58" h="625">
                <a:moveTo>
                  <a:pt x="158" y="4"/>
                </a:moveTo>
                <a:lnTo>
                  <a:pt x="153" y="9"/>
                </a:lnTo>
                <a:lnTo>
                  <a:pt x="144" y="25"/>
                </a:lnTo>
                <a:lnTo>
                  <a:pt x="130" y="57"/>
                </a:lnTo>
                <a:lnTo>
                  <a:pt x="116" y="110"/>
                </a:lnTo>
                <a:lnTo>
                  <a:pt x="105" y="189"/>
                </a:lnTo>
                <a:lnTo>
                  <a:pt x="100" y="298"/>
                </a:lnTo>
                <a:lnTo>
                  <a:pt x="103" y="441"/>
                </a:lnTo>
                <a:lnTo>
                  <a:pt x="118" y="625"/>
                </a:lnTo>
                <a:lnTo>
                  <a:pt x="29" y="625"/>
                </a:lnTo>
                <a:lnTo>
                  <a:pt x="25" y="607"/>
                </a:lnTo>
                <a:lnTo>
                  <a:pt x="18" y="556"/>
                </a:lnTo>
                <a:lnTo>
                  <a:pt x="9" y="480"/>
                </a:lnTo>
                <a:lnTo>
                  <a:pt x="2" y="387"/>
                </a:lnTo>
                <a:lnTo>
                  <a:pt x="0" y="286"/>
                </a:lnTo>
                <a:lnTo>
                  <a:pt x="5" y="182"/>
                </a:lnTo>
                <a:lnTo>
                  <a:pt x="21" y="84"/>
                </a:lnTo>
                <a:lnTo>
                  <a:pt x="51" y="0"/>
                </a:lnTo>
                <a:lnTo>
                  <a:pt x="158" y="4"/>
                </a:lnTo>
                <a:close/>
              </a:path>
            </a:pathLst>
          </a:custGeom>
          <a:solidFill>
            <a:srgbClr val="80808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85" name="Freeform 148"/>
          <p:cNvSpPr>
            <a:spLocks/>
          </p:cNvSpPr>
          <p:nvPr/>
        </p:nvSpPr>
        <p:spPr bwMode="auto">
          <a:xfrm>
            <a:off x="7077075" y="3686175"/>
            <a:ext cx="63500" cy="252413"/>
          </a:xfrm>
          <a:custGeom>
            <a:avLst/>
            <a:gdLst>
              <a:gd name="T0" fmla="*/ 2147483647 w 131"/>
              <a:gd name="T1" fmla="*/ 2147483647 h 517"/>
              <a:gd name="T2" fmla="*/ 2147483647 w 131"/>
              <a:gd name="T3" fmla="*/ 2147483647 h 517"/>
              <a:gd name="T4" fmla="*/ 2147483647 w 131"/>
              <a:gd name="T5" fmla="*/ 2147483647 h 517"/>
              <a:gd name="T6" fmla="*/ 2147483647 w 131"/>
              <a:gd name="T7" fmla="*/ 2147483647 h 517"/>
              <a:gd name="T8" fmla="*/ 2147483647 w 131"/>
              <a:gd name="T9" fmla="*/ 2147483647 h 517"/>
              <a:gd name="T10" fmla="*/ 2147483647 w 131"/>
              <a:gd name="T11" fmla="*/ 2147483647 h 517"/>
              <a:gd name="T12" fmla="*/ 2147483647 w 131"/>
              <a:gd name="T13" fmla="*/ 2147483647 h 517"/>
              <a:gd name="T14" fmla="*/ 2147483647 w 131"/>
              <a:gd name="T15" fmla="*/ 2147483647 h 517"/>
              <a:gd name="T16" fmla="*/ 2147483647 w 131"/>
              <a:gd name="T17" fmla="*/ 2147483647 h 517"/>
              <a:gd name="T18" fmla="*/ 2147483647 w 131"/>
              <a:gd name="T19" fmla="*/ 2147483647 h 517"/>
              <a:gd name="T20" fmla="*/ 2147483647 w 131"/>
              <a:gd name="T21" fmla="*/ 2147483647 h 517"/>
              <a:gd name="T22" fmla="*/ 2147483647 w 131"/>
              <a:gd name="T23" fmla="*/ 2147483647 h 517"/>
              <a:gd name="T24" fmla="*/ 2147483647 w 131"/>
              <a:gd name="T25" fmla="*/ 2147483647 h 517"/>
              <a:gd name="T26" fmla="*/ 2147483647 w 131"/>
              <a:gd name="T27" fmla="*/ 2147483647 h 517"/>
              <a:gd name="T28" fmla="*/ 0 w 131"/>
              <a:gd name="T29" fmla="*/ 2147483647 h 517"/>
              <a:gd name="T30" fmla="*/ 2147483647 w 131"/>
              <a:gd name="T31" fmla="*/ 2147483647 h 517"/>
              <a:gd name="T32" fmla="*/ 2147483647 w 131"/>
              <a:gd name="T33" fmla="*/ 2147483647 h 517"/>
              <a:gd name="T34" fmla="*/ 2147483647 w 131"/>
              <a:gd name="T35" fmla="*/ 0 h 517"/>
              <a:gd name="T36" fmla="*/ 2147483647 w 131"/>
              <a:gd name="T37" fmla="*/ 2147483647 h 517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31" h="517">
                <a:moveTo>
                  <a:pt x="131" y="4"/>
                </a:moveTo>
                <a:lnTo>
                  <a:pt x="128" y="7"/>
                </a:lnTo>
                <a:lnTo>
                  <a:pt x="119" y="21"/>
                </a:lnTo>
                <a:lnTo>
                  <a:pt x="109" y="47"/>
                </a:lnTo>
                <a:lnTo>
                  <a:pt x="97" y="91"/>
                </a:lnTo>
                <a:lnTo>
                  <a:pt x="88" y="156"/>
                </a:lnTo>
                <a:lnTo>
                  <a:pt x="84" y="247"/>
                </a:lnTo>
                <a:lnTo>
                  <a:pt x="86" y="366"/>
                </a:lnTo>
                <a:lnTo>
                  <a:pt x="99" y="517"/>
                </a:lnTo>
                <a:lnTo>
                  <a:pt x="25" y="517"/>
                </a:lnTo>
                <a:lnTo>
                  <a:pt x="23" y="502"/>
                </a:lnTo>
                <a:lnTo>
                  <a:pt x="16" y="460"/>
                </a:lnTo>
                <a:lnTo>
                  <a:pt x="9" y="397"/>
                </a:lnTo>
                <a:lnTo>
                  <a:pt x="2" y="320"/>
                </a:lnTo>
                <a:lnTo>
                  <a:pt x="0" y="236"/>
                </a:lnTo>
                <a:lnTo>
                  <a:pt x="4" y="151"/>
                </a:lnTo>
                <a:lnTo>
                  <a:pt x="18" y="70"/>
                </a:lnTo>
                <a:lnTo>
                  <a:pt x="43" y="0"/>
                </a:lnTo>
                <a:lnTo>
                  <a:pt x="131" y="4"/>
                </a:lnTo>
                <a:close/>
              </a:path>
            </a:pathLst>
          </a:custGeom>
          <a:solidFill>
            <a:srgbClr val="80808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86" name="Freeform 149"/>
          <p:cNvSpPr>
            <a:spLocks/>
          </p:cNvSpPr>
          <p:nvPr/>
        </p:nvSpPr>
        <p:spPr bwMode="auto">
          <a:xfrm>
            <a:off x="7080250" y="3709988"/>
            <a:ext cx="50800" cy="201612"/>
          </a:xfrm>
          <a:custGeom>
            <a:avLst/>
            <a:gdLst>
              <a:gd name="T0" fmla="*/ 2147483647 w 104"/>
              <a:gd name="T1" fmla="*/ 2147483647 h 411"/>
              <a:gd name="T2" fmla="*/ 2147483647 w 104"/>
              <a:gd name="T3" fmla="*/ 2147483647 h 411"/>
              <a:gd name="T4" fmla="*/ 2147483647 w 104"/>
              <a:gd name="T5" fmla="*/ 2147483647 h 411"/>
              <a:gd name="T6" fmla="*/ 2147483647 w 104"/>
              <a:gd name="T7" fmla="*/ 2147483647 h 411"/>
              <a:gd name="T8" fmla="*/ 2147483647 w 104"/>
              <a:gd name="T9" fmla="*/ 2147483647 h 411"/>
              <a:gd name="T10" fmla="*/ 2147483647 w 104"/>
              <a:gd name="T11" fmla="*/ 2147483647 h 411"/>
              <a:gd name="T12" fmla="*/ 2147483647 w 104"/>
              <a:gd name="T13" fmla="*/ 2147483647 h 411"/>
              <a:gd name="T14" fmla="*/ 2147483647 w 104"/>
              <a:gd name="T15" fmla="*/ 2147483647 h 411"/>
              <a:gd name="T16" fmla="*/ 2147483647 w 104"/>
              <a:gd name="T17" fmla="*/ 2147483647 h 411"/>
              <a:gd name="T18" fmla="*/ 2147483647 w 104"/>
              <a:gd name="T19" fmla="*/ 2147483647 h 411"/>
              <a:gd name="T20" fmla="*/ 2147483647 w 104"/>
              <a:gd name="T21" fmla="*/ 2147483647 h 411"/>
              <a:gd name="T22" fmla="*/ 2147483647 w 104"/>
              <a:gd name="T23" fmla="*/ 2147483647 h 411"/>
              <a:gd name="T24" fmla="*/ 2147483647 w 104"/>
              <a:gd name="T25" fmla="*/ 2147483647 h 411"/>
              <a:gd name="T26" fmla="*/ 2147483647 w 104"/>
              <a:gd name="T27" fmla="*/ 2147483647 h 411"/>
              <a:gd name="T28" fmla="*/ 0 w 104"/>
              <a:gd name="T29" fmla="*/ 2147483647 h 411"/>
              <a:gd name="T30" fmla="*/ 2147483647 w 104"/>
              <a:gd name="T31" fmla="*/ 2147483647 h 411"/>
              <a:gd name="T32" fmla="*/ 2147483647 w 104"/>
              <a:gd name="T33" fmla="*/ 2147483647 h 411"/>
              <a:gd name="T34" fmla="*/ 2147483647 w 104"/>
              <a:gd name="T35" fmla="*/ 0 h 411"/>
              <a:gd name="T36" fmla="*/ 2147483647 w 104"/>
              <a:gd name="T37" fmla="*/ 2147483647 h 41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04" h="411">
                <a:moveTo>
                  <a:pt x="104" y="4"/>
                </a:moveTo>
                <a:lnTo>
                  <a:pt x="101" y="7"/>
                </a:lnTo>
                <a:lnTo>
                  <a:pt x="94" y="17"/>
                </a:lnTo>
                <a:lnTo>
                  <a:pt x="86" y="38"/>
                </a:lnTo>
                <a:lnTo>
                  <a:pt x="76" y="73"/>
                </a:lnTo>
                <a:lnTo>
                  <a:pt x="69" y="125"/>
                </a:lnTo>
                <a:lnTo>
                  <a:pt x="65" y="196"/>
                </a:lnTo>
                <a:lnTo>
                  <a:pt x="67" y="291"/>
                </a:lnTo>
                <a:lnTo>
                  <a:pt x="77" y="411"/>
                </a:lnTo>
                <a:lnTo>
                  <a:pt x="19" y="411"/>
                </a:lnTo>
                <a:lnTo>
                  <a:pt x="17" y="399"/>
                </a:lnTo>
                <a:lnTo>
                  <a:pt x="11" y="365"/>
                </a:lnTo>
                <a:lnTo>
                  <a:pt x="6" y="316"/>
                </a:lnTo>
                <a:lnTo>
                  <a:pt x="2" y="255"/>
                </a:lnTo>
                <a:lnTo>
                  <a:pt x="0" y="188"/>
                </a:lnTo>
                <a:lnTo>
                  <a:pt x="4" y="120"/>
                </a:lnTo>
                <a:lnTo>
                  <a:pt x="15" y="55"/>
                </a:lnTo>
                <a:lnTo>
                  <a:pt x="34" y="0"/>
                </a:lnTo>
                <a:lnTo>
                  <a:pt x="104" y="4"/>
                </a:lnTo>
                <a:close/>
              </a:path>
            </a:pathLst>
          </a:custGeom>
          <a:solidFill>
            <a:srgbClr val="80808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87" name="Freeform 150"/>
          <p:cNvSpPr>
            <a:spLocks/>
          </p:cNvSpPr>
          <p:nvPr/>
        </p:nvSpPr>
        <p:spPr bwMode="auto">
          <a:xfrm>
            <a:off x="7085013" y="3735388"/>
            <a:ext cx="36512" cy="147637"/>
          </a:xfrm>
          <a:custGeom>
            <a:avLst/>
            <a:gdLst>
              <a:gd name="T0" fmla="*/ 2147483647 w 76"/>
              <a:gd name="T1" fmla="*/ 2147483647 h 302"/>
              <a:gd name="T2" fmla="*/ 2147483647 w 76"/>
              <a:gd name="T3" fmla="*/ 2147483647 h 302"/>
              <a:gd name="T4" fmla="*/ 2147483647 w 76"/>
              <a:gd name="T5" fmla="*/ 2147483647 h 302"/>
              <a:gd name="T6" fmla="*/ 2147483647 w 76"/>
              <a:gd name="T7" fmla="*/ 2147483647 h 302"/>
              <a:gd name="T8" fmla="*/ 2147483647 w 76"/>
              <a:gd name="T9" fmla="*/ 2147483647 h 302"/>
              <a:gd name="T10" fmla="*/ 2147483647 w 76"/>
              <a:gd name="T11" fmla="*/ 2147483647 h 302"/>
              <a:gd name="T12" fmla="*/ 2147483647 w 76"/>
              <a:gd name="T13" fmla="*/ 2147483647 h 302"/>
              <a:gd name="T14" fmla="*/ 2147483647 w 76"/>
              <a:gd name="T15" fmla="*/ 2147483647 h 302"/>
              <a:gd name="T16" fmla="*/ 2147483647 w 76"/>
              <a:gd name="T17" fmla="*/ 2147483647 h 302"/>
              <a:gd name="T18" fmla="*/ 2147483647 w 76"/>
              <a:gd name="T19" fmla="*/ 2147483647 h 302"/>
              <a:gd name="T20" fmla="*/ 2147483647 w 76"/>
              <a:gd name="T21" fmla="*/ 2147483647 h 302"/>
              <a:gd name="T22" fmla="*/ 2147483647 w 76"/>
              <a:gd name="T23" fmla="*/ 2147483647 h 302"/>
              <a:gd name="T24" fmla="*/ 2147483647 w 76"/>
              <a:gd name="T25" fmla="*/ 2147483647 h 302"/>
              <a:gd name="T26" fmla="*/ 2147483647 w 76"/>
              <a:gd name="T27" fmla="*/ 2147483647 h 302"/>
              <a:gd name="T28" fmla="*/ 0 w 76"/>
              <a:gd name="T29" fmla="*/ 2147483647 h 302"/>
              <a:gd name="T30" fmla="*/ 2147483647 w 76"/>
              <a:gd name="T31" fmla="*/ 2147483647 h 302"/>
              <a:gd name="T32" fmla="*/ 2147483647 w 76"/>
              <a:gd name="T33" fmla="*/ 2147483647 h 302"/>
              <a:gd name="T34" fmla="*/ 2147483647 w 76"/>
              <a:gd name="T35" fmla="*/ 0 h 302"/>
              <a:gd name="T36" fmla="*/ 2147483647 w 76"/>
              <a:gd name="T37" fmla="*/ 2147483647 h 30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76" h="302">
                <a:moveTo>
                  <a:pt x="76" y="2"/>
                </a:moveTo>
                <a:lnTo>
                  <a:pt x="74" y="4"/>
                </a:lnTo>
                <a:lnTo>
                  <a:pt x="70" y="12"/>
                </a:lnTo>
                <a:lnTo>
                  <a:pt x="62" y="28"/>
                </a:lnTo>
                <a:lnTo>
                  <a:pt x="56" y="53"/>
                </a:lnTo>
                <a:lnTo>
                  <a:pt x="51" y="92"/>
                </a:lnTo>
                <a:lnTo>
                  <a:pt x="49" y="145"/>
                </a:lnTo>
                <a:lnTo>
                  <a:pt x="50" y="214"/>
                </a:lnTo>
                <a:lnTo>
                  <a:pt x="57" y="302"/>
                </a:lnTo>
                <a:lnTo>
                  <a:pt x="14" y="302"/>
                </a:lnTo>
                <a:lnTo>
                  <a:pt x="13" y="294"/>
                </a:lnTo>
                <a:lnTo>
                  <a:pt x="9" y="269"/>
                </a:lnTo>
                <a:lnTo>
                  <a:pt x="4" y="232"/>
                </a:lnTo>
                <a:lnTo>
                  <a:pt x="1" y="188"/>
                </a:lnTo>
                <a:lnTo>
                  <a:pt x="0" y="138"/>
                </a:lnTo>
                <a:lnTo>
                  <a:pt x="2" y="89"/>
                </a:lnTo>
                <a:lnTo>
                  <a:pt x="10" y="41"/>
                </a:lnTo>
                <a:lnTo>
                  <a:pt x="25" y="0"/>
                </a:lnTo>
                <a:lnTo>
                  <a:pt x="76" y="2"/>
                </a:lnTo>
                <a:close/>
              </a:path>
            </a:pathLst>
          </a:custGeom>
          <a:solidFill>
            <a:srgbClr val="80808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88" name="Rectangle 151"/>
          <p:cNvSpPr>
            <a:spLocks noChangeArrowheads="1"/>
          </p:cNvSpPr>
          <p:nvPr/>
        </p:nvSpPr>
        <p:spPr bwMode="auto">
          <a:xfrm>
            <a:off x="6599238" y="3698875"/>
            <a:ext cx="11112" cy="4699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89" name="Freeform 152"/>
          <p:cNvSpPr>
            <a:spLocks/>
          </p:cNvSpPr>
          <p:nvPr/>
        </p:nvSpPr>
        <p:spPr bwMode="auto">
          <a:xfrm>
            <a:off x="6764338" y="3692525"/>
            <a:ext cx="180975" cy="214313"/>
          </a:xfrm>
          <a:custGeom>
            <a:avLst/>
            <a:gdLst>
              <a:gd name="T0" fmla="*/ 2147483647 w 375"/>
              <a:gd name="T1" fmla="*/ 2147483647 h 440"/>
              <a:gd name="T2" fmla="*/ 2147483647 w 375"/>
              <a:gd name="T3" fmla="*/ 2147483647 h 440"/>
              <a:gd name="T4" fmla="*/ 2147483647 w 375"/>
              <a:gd name="T5" fmla="*/ 2147483647 h 440"/>
              <a:gd name="T6" fmla="*/ 2147483647 w 375"/>
              <a:gd name="T7" fmla="*/ 2147483647 h 440"/>
              <a:gd name="T8" fmla="*/ 2147483647 w 375"/>
              <a:gd name="T9" fmla="*/ 2147483647 h 440"/>
              <a:gd name="T10" fmla="*/ 2147483647 w 375"/>
              <a:gd name="T11" fmla="*/ 2147483647 h 440"/>
              <a:gd name="T12" fmla="*/ 0 w 375"/>
              <a:gd name="T13" fmla="*/ 2147483647 h 440"/>
              <a:gd name="T14" fmla="*/ 2147483647 w 375"/>
              <a:gd name="T15" fmla="*/ 2147483647 h 440"/>
              <a:gd name="T16" fmla="*/ 2147483647 w 375"/>
              <a:gd name="T17" fmla="*/ 2147483647 h 440"/>
              <a:gd name="T18" fmla="*/ 2147483647 w 375"/>
              <a:gd name="T19" fmla="*/ 2147483647 h 440"/>
              <a:gd name="T20" fmla="*/ 2147483647 w 375"/>
              <a:gd name="T21" fmla="*/ 2147483647 h 440"/>
              <a:gd name="T22" fmla="*/ 2147483647 w 375"/>
              <a:gd name="T23" fmla="*/ 2147483647 h 440"/>
              <a:gd name="T24" fmla="*/ 2147483647 w 375"/>
              <a:gd name="T25" fmla="*/ 2147483647 h 440"/>
              <a:gd name="T26" fmla="*/ 2147483647 w 375"/>
              <a:gd name="T27" fmla="*/ 2147483647 h 440"/>
              <a:gd name="T28" fmla="*/ 2147483647 w 375"/>
              <a:gd name="T29" fmla="*/ 2147483647 h 440"/>
              <a:gd name="T30" fmla="*/ 2147483647 w 375"/>
              <a:gd name="T31" fmla="*/ 2147483647 h 440"/>
              <a:gd name="T32" fmla="*/ 2147483647 w 375"/>
              <a:gd name="T33" fmla="*/ 2147483647 h 440"/>
              <a:gd name="T34" fmla="*/ 2147483647 w 375"/>
              <a:gd name="T35" fmla="*/ 2147483647 h 440"/>
              <a:gd name="T36" fmla="*/ 2147483647 w 375"/>
              <a:gd name="T37" fmla="*/ 2147483647 h 440"/>
              <a:gd name="T38" fmla="*/ 2147483647 w 375"/>
              <a:gd name="T39" fmla="*/ 2147483647 h 440"/>
              <a:gd name="T40" fmla="*/ 2147483647 w 375"/>
              <a:gd name="T41" fmla="*/ 2147483647 h 440"/>
              <a:gd name="T42" fmla="*/ 2147483647 w 375"/>
              <a:gd name="T43" fmla="*/ 2147483647 h 440"/>
              <a:gd name="T44" fmla="*/ 2147483647 w 375"/>
              <a:gd name="T45" fmla="*/ 2147483647 h 440"/>
              <a:gd name="T46" fmla="*/ 2147483647 w 375"/>
              <a:gd name="T47" fmla="*/ 2147483647 h 440"/>
              <a:gd name="T48" fmla="*/ 2147483647 w 375"/>
              <a:gd name="T49" fmla="*/ 2147483647 h 440"/>
              <a:gd name="T50" fmla="*/ 2147483647 w 375"/>
              <a:gd name="T51" fmla="*/ 2147483647 h 440"/>
              <a:gd name="T52" fmla="*/ 2147483647 w 375"/>
              <a:gd name="T53" fmla="*/ 2147483647 h 440"/>
              <a:gd name="T54" fmla="*/ 2147483647 w 375"/>
              <a:gd name="T55" fmla="*/ 2147483647 h 440"/>
              <a:gd name="T56" fmla="*/ 2147483647 w 375"/>
              <a:gd name="T57" fmla="*/ 2147483647 h 440"/>
              <a:gd name="T58" fmla="*/ 2147483647 w 375"/>
              <a:gd name="T59" fmla="*/ 2147483647 h 440"/>
              <a:gd name="T60" fmla="*/ 2147483647 w 375"/>
              <a:gd name="T61" fmla="*/ 2147483647 h 440"/>
              <a:gd name="T62" fmla="*/ 2147483647 w 375"/>
              <a:gd name="T63" fmla="*/ 2147483647 h 440"/>
              <a:gd name="T64" fmla="*/ 2147483647 w 375"/>
              <a:gd name="T65" fmla="*/ 2147483647 h 440"/>
              <a:gd name="T66" fmla="*/ 2147483647 w 375"/>
              <a:gd name="T67" fmla="*/ 2147483647 h 440"/>
              <a:gd name="T68" fmla="*/ 2147483647 w 375"/>
              <a:gd name="T69" fmla="*/ 2147483647 h 440"/>
              <a:gd name="T70" fmla="*/ 2147483647 w 375"/>
              <a:gd name="T71" fmla="*/ 2147483647 h 440"/>
              <a:gd name="T72" fmla="*/ 2147483647 w 375"/>
              <a:gd name="T73" fmla="*/ 2147483647 h 440"/>
              <a:gd name="T74" fmla="*/ 2147483647 w 375"/>
              <a:gd name="T75" fmla="*/ 2147483647 h 440"/>
              <a:gd name="T76" fmla="*/ 2147483647 w 375"/>
              <a:gd name="T77" fmla="*/ 2147483647 h 440"/>
              <a:gd name="T78" fmla="*/ 2147483647 w 375"/>
              <a:gd name="T79" fmla="*/ 2147483647 h 440"/>
              <a:gd name="T80" fmla="*/ 2147483647 w 375"/>
              <a:gd name="T81" fmla="*/ 2147483647 h 440"/>
              <a:gd name="T82" fmla="*/ 2147483647 w 375"/>
              <a:gd name="T83" fmla="*/ 0 h 440"/>
              <a:gd name="T84" fmla="*/ 2147483647 w 375"/>
              <a:gd name="T85" fmla="*/ 2147483647 h 440"/>
              <a:gd name="T86" fmla="*/ 2147483647 w 375"/>
              <a:gd name="T87" fmla="*/ 2147483647 h 440"/>
              <a:gd name="T88" fmla="*/ 2147483647 w 375"/>
              <a:gd name="T89" fmla="*/ 2147483647 h 440"/>
              <a:gd name="T90" fmla="*/ 2147483647 w 375"/>
              <a:gd name="T91" fmla="*/ 2147483647 h 440"/>
              <a:gd name="T92" fmla="*/ 2147483647 w 375"/>
              <a:gd name="T93" fmla="*/ 2147483647 h 440"/>
              <a:gd name="T94" fmla="*/ 2147483647 w 375"/>
              <a:gd name="T95" fmla="*/ 2147483647 h 440"/>
              <a:gd name="T96" fmla="*/ 2147483647 w 375"/>
              <a:gd name="T97" fmla="*/ 2147483647 h 440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375" h="440">
                <a:moveTo>
                  <a:pt x="35" y="41"/>
                </a:moveTo>
                <a:lnTo>
                  <a:pt x="32" y="49"/>
                </a:lnTo>
                <a:lnTo>
                  <a:pt x="25" y="74"/>
                </a:lnTo>
                <a:lnTo>
                  <a:pt x="17" y="112"/>
                </a:lnTo>
                <a:lnTo>
                  <a:pt x="8" y="163"/>
                </a:lnTo>
                <a:lnTo>
                  <a:pt x="2" y="223"/>
                </a:lnTo>
                <a:lnTo>
                  <a:pt x="0" y="290"/>
                </a:lnTo>
                <a:lnTo>
                  <a:pt x="7" y="363"/>
                </a:lnTo>
                <a:lnTo>
                  <a:pt x="23" y="440"/>
                </a:lnTo>
                <a:lnTo>
                  <a:pt x="23" y="437"/>
                </a:lnTo>
                <a:lnTo>
                  <a:pt x="23" y="427"/>
                </a:lnTo>
                <a:lnTo>
                  <a:pt x="23" y="411"/>
                </a:lnTo>
                <a:lnTo>
                  <a:pt x="23" y="391"/>
                </a:lnTo>
                <a:lnTo>
                  <a:pt x="25" y="367"/>
                </a:lnTo>
                <a:lnTo>
                  <a:pt x="28" y="341"/>
                </a:lnTo>
                <a:lnTo>
                  <a:pt x="33" y="312"/>
                </a:lnTo>
                <a:lnTo>
                  <a:pt x="39" y="281"/>
                </a:lnTo>
                <a:lnTo>
                  <a:pt x="49" y="251"/>
                </a:lnTo>
                <a:lnTo>
                  <a:pt x="61" y="222"/>
                </a:lnTo>
                <a:lnTo>
                  <a:pt x="75" y="194"/>
                </a:lnTo>
                <a:lnTo>
                  <a:pt x="93" y="168"/>
                </a:lnTo>
                <a:lnTo>
                  <a:pt x="116" y="145"/>
                </a:lnTo>
                <a:lnTo>
                  <a:pt x="141" y="127"/>
                </a:lnTo>
                <a:lnTo>
                  <a:pt x="173" y="114"/>
                </a:lnTo>
                <a:lnTo>
                  <a:pt x="208" y="106"/>
                </a:lnTo>
                <a:lnTo>
                  <a:pt x="210" y="104"/>
                </a:lnTo>
                <a:lnTo>
                  <a:pt x="217" y="100"/>
                </a:lnTo>
                <a:lnTo>
                  <a:pt x="227" y="92"/>
                </a:lnTo>
                <a:lnTo>
                  <a:pt x="245" y="82"/>
                </a:lnTo>
                <a:lnTo>
                  <a:pt x="267" y="69"/>
                </a:lnTo>
                <a:lnTo>
                  <a:pt x="296" y="54"/>
                </a:lnTo>
                <a:lnTo>
                  <a:pt x="332" y="36"/>
                </a:lnTo>
                <a:lnTo>
                  <a:pt x="375" y="17"/>
                </a:lnTo>
                <a:lnTo>
                  <a:pt x="373" y="16"/>
                </a:lnTo>
                <a:lnTo>
                  <a:pt x="366" y="15"/>
                </a:lnTo>
                <a:lnTo>
                  <a:pt x="357" y="13"/>
                </a:lnTo>
                <a:lnTo>
                  <a:pt x="343" y="10"/>
                </a:lnTo>
                <a:lnTo>
                  <a:pt x="326" y="7"/>
                </a:lnTo>
                <a:lnTo>
                  <a:pt x="307" y="5"/>
                </a:lnTo>
                <a:lnTo>
                  <a:pt x="285" y="3"/>
                </a:lnTo>
                <a:lnTo>
                  <a:pt x="261" y="1"/>
                </a:lnTo>
                <a:lnTo>
                  <a:pt x="235" y="0"/>
                </a:lnTo>
                <a:lnTo>
                  <a:pt x="208" y="1"/>
                </a:lnTo>
                <a:lnTo>
                  <a:pt x="180" y="2"/>
                </a:lnTo>
                <a:lnTo>
                  <a:pt x="151" y="5"/>
                </a:lnTo>
                <a:lnTo>
                  <a:pt x="122" y="10"/>
                </a:lnTo>
                <a:lnTo>
                  <a:pt x="92" y="18"/>
                </a:lnTo>
                <a:lnTo>
                  <a:pt x="63" y="28"/>
                </a:lnTo>
                <a:lnTo>
                  <a:pt x="35" y="41"/>
                </a:lnTo>
                <a:close/>
              </a:path>
            </a:pathLst>
          </a:custGeom>
          <a:solidFill>
            <a:srgbClr val="80808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90" name="Freeform 153"/>
          <p:cNvSpPr>
            <a:spLocks/>
          </p:cNvSpPr>
          <p:nvPr/>
        </p:nvSpPr>
        <p:spPr bwMode="auto">
          <a:xfrm>
            <a:off x="6511925" y="3852863"/>
            <a:ext cx="149225" cy="39687"/>
          </a:xfrm>
          <a:custGeom>
            <a:avLst/>
            <a:gdLst>
              <a:gd name="T0" fmla="*/ 0 w 305"/>
              <a:gd name="T1" fmla="*/ 2147483647 h 83"/>
              <a:gd name="T2" fmla="*/ 0 w 305"/>
              <a:gd name="T3" fmla="*/ 2147483647 h 83"/>
              <a:gd name="T4" fmla="*/ 2147483647 w 305"/>
              <a:gd name="T5" fmla="*/ 2147483647 h 83"/>
              <a:gd name="T6" fmla="*/ 2147483647 w 305"/>
              <a:gd name="T7" fmla="*/ 2147483647 h 83"/>
              <a:gd name="T8" fmla="*/ 2147483647 w 305"/>
              <a:gd name="T9" fmla="*/ 2147483647 h 83"/>
              <a:gd name="T10" fmla="*/ 2147483647 w 305"/>
              <a:gd name="T11" fmla="*/ 2147483647 h 83"/>
              <a:gd name="T12" fmla="*/ 2147483647 w 305"/>
              <a:gd name="T13" fmla="*/ 2147483647 h 83"/>
              <a:gd name="T14" fmla="*/ 2147483647 w 305"/>
              <a:gd name="T15" fmla="*/ 2147483647 h 83"/>
              <a:gd name="T16" fmla="*/ 2147483647 w 305"/>
              <a:gd name="T17" fmla="*/ 2147483647 h 83"/>
              <a:gd name="T18" fmla="*/ 2147483647 w 305"/>
              <a:gd name="T19" fmla="*/ 2147483647 h 83"/>
              <a:gd name="T20" fmla="*/ 2147483647 w 305"/>
              <a:gd name="T21" fmla="*/ 2147483647 h 83"/>
              <a:gd name="T22" fmla="*/ 2147483647 w 305"/>
              <a:gd name="T23" fmla="*/ 0 h 83"/>
              <a:gd name="T24" fmla="*/ 2147483647 w 305"/>
              <a:gd name="T25" fmla="*/ 0 h 83"/>
              <a:gd name="T26" fmla="*/ 2147483647 w 305"/>
              <a:gd name="T27" fmla="*/ 2147483647 h 83"/>
              <a:gd name="T28" fmla="*/ 2147483647 w 305"/>
              <a:gd name="T29" fmla="*/ 2147483647 h 83"/>
              <a:gd name="T30" fmla="*/ 2147483647 w 305"/>
              <a:gd name="T31" fmla="*/ 2147483647 h 83"/>
              <a:gd name="T32" fmla="*/ 2147483647 w 305"/>
              <a:gd name="T33" fmla="*/ 2147483647 h 83"/>
              <a:gd name="T34" fmla="*/ 2147483647 w 305"/>
              <a:gd name="T35" fmla="*/ 2147483647 h 83"/>
              <a:gd name="T36" fmla="*/ 2147483647 w 305"/>
              <a:gd name="T37" fmla="*/ 2147483647 h 83"/>
              <a:gd name="T38" fmla="*/ 2147483647 w 305"/>
              <a:gd name="T39" fmla="*/ 2147483647 h 83"/>
              <a:gd name="T40" fmla="*/ 2147483647 w 305"/>
              <a:gd name="T41" fmla="*/ 2147483647 h 83"/>
              <a:gd name="T42" fmla="*/ 2147483647 w 305"/>
              <a:gd name="T43" fmla="*/ 2147483647 h 83"/>
              <a:gd name="T44" fmla="*/ 2147483647 w 305"/>
              <a:gd name="T45" fmla="*/ 2147483647 h 83"/>
              <a:gd name="T46" fmla="*/ 2147483647 w 305"/>
              <a:gd name="T47" fmla="*/ 2147483647 h 83"/>
              <a:gd name="T48" fmla="*/ 2147483647 w 305"/>
              <a:gd name="T49" fmla="*/ 2147483647 h 83"/>
              <a:gd name="T50" fmla="*/ 2147483647 w 305"/>
              <a:gd name="T51" fmla="*/ 2147483647 h 83"/>
              <a:gd name="T52" fmla="*/ 2147483647 w 305"/>
              <a:gd name="T53" fmla="*/ 2147483647 h 83"/>
              <a:gd name="T54" fmla="*/ 2147483647 w 305"/>
              <a:gd name="T55" fmla="*/ 2147483647 h 83"/>
              <a:gd name="T56" fmla="*/ 2147483647 w 305"/>
              <a:gd name="T57" fmla="*/ 2147483647 h 83"/>
              <a:gd name="T58" fmla="*/ 2147483647 w 305"/>
              <a:gd name="T59" fmla="*/ 2147483647 h 83"/>
              <a:gd name="T60" fmla="*/ 2147483647 w 305"/>
              <a:gd name="T61" fmla="*/ 2147483647 h 83"/>
              <a:gd name="T62" fmla="*/ 2147483647 w 305"/>
              <a:gd name="T63" fmla="*/ 2147483647 h 83"/>
              <a:gd name="T64" fmla="*/ 2147483647 w 305"/>
              <a:gd name="T65" fmla="*/ 2147483647 h 83"/>
              <a:gd name="T66" fmla="*/ 0 w 305"/>
              <a:gd name="T67" fmla="*/ 2147483647 h 83"/>
              <a:gd name="T68" fmla="*/ 0 w 305"/>
              <a:gd name="T69" fmla="*/ 2147483647 h 8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305" h="83">
                <a:moveTo>
                  <a:pt x="0" y="53"/>
                </a:moveTo>
                <a:lnTo>
                  <a:pt x="0" y="52"/>
                </a:lnTo>
                <a:lnTo>
                  <a:pt x="2" y="48"/>
                </a:lnTo>
                <a:lnTo>
                  <a:pt x="5" y="44"/>
                </a:lnTo>
                <a:lnTo>
                  <a:pt x="11" y="37"/>
                </a:lnTo>
                <a:lnTo>
                  <a:pt x="18" y="31"/>
                </a:lnTo>
                <a:lnTo>
                  <a:pt x="27" y="25"/>
                </a:lnTo>
                <a:lnTo>
                  <a:pt x="39" y="18"/>
                </a:lnTo>
                <a:lnTo>
                  <a:pt x="54" y="12"/>
                </a:lnTo>
                <a:lnTo>
                  <a:pt x="72" y="6"/>
                </a:lnTo>
                <a:lnTo>
                  <a:pt x="92" y="2"/>
                </a:lnTo>
                <a:lnTo>
                  <a:pt x="118" y="0"/>
                </a:lnTo>
                <a:lnTo>
                  <a:pt x="146" y="0"/>
                </a:lnTo>
                <a:lnTo>
                  <a:pt x="180" y="2"/>
                </a:lnTo>
                <a:lnTo>
                  <a:pt x="216" y="7"/>
                </a:lnTo>
                <a:lnTo>
                  <a:pt x="258" y="16"/>
                </a:lnTo>
                <a:lnTo>
                  <a:pt x="305" y="29"/>
                </a:lnTo>
                <a:lnTo>
                  <a:pt x="299" y="47"/>
                </a:lnTo>
                <a:lnTo>
                  <a:pt x="297" y="46"/>
                </a:lnTo>
                <a:lnTo>
                  <a:pt x="289" y="44"/>
                </a:lnTo>
                <a:lnTo>
                  <a:pt x="277" y="41"/>
                </a:lnTo>
                <a:lnTo>
                  <a:pt x="262" y="36"/>
                </a:lnTo>
                <a:lnTo>
                  <a:pt x="244" y="32"/>
                </a:lnTo>
                <a:lnTo>
                  <a:pt x="224" y="28"/>
                </a:lnTo>
                <a:lnTo>
                  <a:pt x="201" y="25"/>
                </a:lnTo>
                <a:lnTo>
                  <a:pt x="176" y="22"/>
                </a:lnTo>
                <a:lnTo>
                  <a:pt x="152" y="21"/>
                </a:lnTo>
                <a:lnTo>
                  <a:pt x="126" y="21"/>
                </a:lnTo>
                <a:lnTo>
                  <a:pt x="101" y="23"/>
                </a:lnTo>
                <a:lnTo>
                  <a:pt x="77" y="29"/>
                </a:lnTo>
                <a:lnTo>
                  <a:pt x="55" y="37"/>
                </a:lnTo>
                <a:lnTo>
                  <a:pt x="33" y="48"/>
                </a:lnTo>
                <a:lnTo>
                  <a:pt x="15" y="63"/>
                </a:lnTo>
                <a:lnTo>
                  <a:pt x="0" y="83"/>
                </a:lnTo>
                <a:lnTo>
                  <a:pt x="0" y="53"/>
                </a:lnTo>
                <a:close/>
              </a:path>
            </a:pathLst>
          </a:custGeom>
          <a:solidFill>
            <a:srgbClr val="80808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91" name="Freeform 154"/>
          <p:cNvSpPr>
            <a:spLocks/>
          </p:cNvSpPr>
          <p:nvPr/>
        </p:nvSpPr>
        <p:spPr bwMode="auto">
          <a:xfrm>
            <a:off x="6511925" y="3754438"/>
            <a:ext cx="149225" cy="41275"/>
          </a:xfrm>
          <a:custGeom>
            <a:avLst/>
            <a:gdLst>
              <a:gd name="T0" fmla="*/ 0 w 305"/>
              <a:gd name="T1" fmla="*/ 2147483647 h 83"/>
              <a:gd name="T2" fmla="*/ 0 w 305"/>
              <a:gd name="T3" fmla="*/ 2147483647 h 83"/>
              <a:gd name="T4" fmla="*/ 2147483647 w 305"/>
              <a:gd name="T5" fmla="*/ 2147483647 h 83"/>
              <a:gd name="T6" fmla="*/ 2147483647 w 305"/>
              <a:gd name="T7" fmla="*/ 2147483647 h 83"/>
              <a:gd name="T8" fmla="*/ 2147483647 w 305"/>
              <a:gd name="T9" fmla="*/ 2147483647 h 83"/>
              <a:gd name="T10" fmla="*/ 2147483647 w 305"/>
              <a:gd name="T11" fmla="*/ 2147483647 h 83"/>
              <a:gd name="T12" fmla="*/ 2147483647 w 305"/>
              <a:gd name="T13" fmla="*/ 2147483647 h 83"/>
              <a:gd name="T14" fmla="*/ 2147483647 w 305"/>
              <a:gd name="T15" fmla="*/ 2147483647 h 83"/>
              <a:gd name="T16" fmla="*/ 2147483647 w 305"/>
              <a:gd name="T17" fmla="*/ 2147483647 h 83"/>
              <a:gd name="T18" fmla="*/ 2147483647 w 305"/>
              <a:gd name="T19" fmla="*/ 2147483647 h 83"/>
              <a:gd name="T20" fmla="*/ 2147483647 w 305"/>
              <a:gd name="T21" fmla="*/ 2147483647 h 83"/>
              <a:gd name="T22" fmla="*/ 2147483647 w 305"/>
              <a:gd name="T23" fmla="*/ 0 h 83"/>
              <a:gd name="T24" fmla="*/ 2147483647 w 305"/>
              <a:gd name="T25" fmla="*/ 0 h 83"/>
              <a:gd name="T26" fmla="*/ 2147483647 w 305"/>
              <a:gd name="T27" fmla="*/ 2147483647 h 83"/>
              <a:gd name="T28" fmla="*/ 2147483647 w 305"/>
              <a:gd name="T29" fmla="*/ 2147483647 h 83"/>
              <a:gd name="T30" fmla="*/ 2147483647 w 305"/>
              <a:gd name="T31" fmla="*/ 2147483647 h 83"/>
              <a:gd name="T32" fmla="*/ 2147483647 w 305"/>
              <a:gd name="T33" fmla="*/ 2147483647 h 83"/>
              <a:gd name="T34" fmla="*/ 2147483647 w 305"/>
              <a:gd name="T35" fmla="*/ 2147483647 h 83"/>
              <a:gd name="T36" fmla="*/ 2147483647 w 305"/>
              <a:gd name="T37" fmla="*/ 2147483647 h 83"/>
              <a:gd name="T38" fmla="*/ 2147483647 w 305"/>
              <a:gd name="T39" fmla="*/ 2147483647 h 83"/>
              <a:gd name="T40" fmla="*/ 2147483647 w 305"/>
              <a:gd name="T41" fmla="*/ 2147483647 h 83"/>
              <a:gd name="T42" fmla="*/ 2147483647 w 305"/>
              <a:gd name="T43" fmla="*/ 2147483647 h 83"/>
              <a:gd name="T44" fmla="*/ 2147483647 w 305"/>
              <a:gd name="T45" fmla="*/ 2147483647 h 83"/>
              <a:gd name="T46" fmla="*/ 2147483647 w 305"/>
              <a:gd name="T47" fmla="*/ 2147483647 h 83"/>
              <a:gd name="T48" fmla="*/ 2147483647 w 305"/>
              <a:gd name="T49" fmla="*/ 2147483647 h 83"/>
              <a:gd name="T50" fmla="*/ 2147483647 w 305"/>
              <a:gd name="T51" fmla="*/ 2147483647 h 83"/>
              <a:gd name="T52" fmla="*/ 2147483647 w 305"/>
              <a:gd name="T53" fmla="*/ 2147483647 h 83"/>
              <a:gd name="T54" fmla="*/ 2147483647 w 305"/>
              <a:gd name="T55" fmla="*/ 2147483647 h 83"/>
              <a:gd name="T56" fmla="*/ 2147483647 w 305"/>
              <a:gd name="T57" fmla="*/ 2147483647 h 83"/>
              <a:gd name="T58" fmla="*/ 2147483647 w 305"/>
              <a:gd name="T59" fmla="*/ 2147483647 h 83"/>
              <a:gd name="T60" fmla="*/ 2147483647 w 305"/>
              <a:gd name="T61" fmla="*/ 2147483647 h 83"/>
              <a:gd name="T62" fmla="*/ 2147483647 w 305"/>
              <a:gd name="T63" fmla="*/ 2147483647 h 83"/>
              <a:gd name="T64" fmla="*/ 2147483647 w 305"/>
              <a:gd name="T65" fmla="*/ 2147483647 h 83"/>
              <a:gd name="T66" fmla="*/ 0 w 305"/>
              <a:gd name="T67" fmla="*/ 2147483647 h 83"/>
              <a:gd name="T68" fmla="*/ 0 w 305"/>
              <a:gd name="T69" fmla="*/ 2147483647 h 8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305" h="83">
                <a:moveTo>
                  <a:pt x="0" y="53"/>
                </a:moveTo>
                <a:lnTo>
                  <a:pt x="0" y="52"/>
                </a:lnTo>
                <a:lnTo>
                  <a:pt x="2" y="49"/>
                </a:lnTo>
                <a:lnTo>
                  <a:pt x="5" y="44"/>
                </a:lnTo>
                <a:lnTo>
                  <a:pt x="11" y="38"/>
                </a:lnTo>
                <a:lnTo>
                  <a:pt x="18" y="31"/>
                </a:lnTo>
                <a:lnTo>
                  <a:pt x="27" y="25"/>
                </a:lnTo>
                <a:lnTo>
                  <a:pt x="39" y="17"/>
                </a:lnTo>
                <a:lnTo>
                  <a:pt x="54" y="12"/>
                </a:lnTo>
                <a:lnTo>
                  <a:pt x="72" y="7"/>
                </a:lnTo>
                <a:lnTo>
                  <a:pt x="92" y="2"/>
                </a:lnTo>
                <a:lnTo>
                  <a:pt x="118" y="0"/>
                </a:lnTo>
                <a:lnTo>
                  <a:pt x="146" y="0"/>
                </a:lnTo>
                <a:lnTo>
                  <a:pt x="180" y="2"/>
                </a:lnTo>
                <a:lnTo>
                  <a:pt x="216" y="8"/>
                </a:lnTo>
                <a:lnTo>
                  <a:pt x="258" y="16"/>
                </a:lnTo>
                <a:lnTo>
                  <a:pt x="305" y="29"/>
                </a:lnTo>
                <a:lnTo>
                  <a:pt x="299" y="47"/>
                </a:lnTo>
                <a:lnTo>
                  <a:pt x="297" y="45"/>
                </a:lnTo>
                <a:lnTo>
                  <a:pt x="289" y="43"/>
                </a:lnTo>
                <a:lnTo>
                  <a:pt x="277" y="40"/>
                </a:lnTo>
                <a:lnTo>
                  <a:pt x="262" y="36"/>
                </a:lnTo>
                <a:lnTo>
                  <a:pt x="244" y="33"/>
                </a:lnTo>
                <a:lnTo>
                  <a:pt x="224" y="28"/>
                </a:lnTo>
                <a:lnTo>
                  <a:pt x="201" y="25"/>
                </a:lnTo>
                <a:lnTo>
                  <a:pt x="176" y="22"/>
                </a:lnTo>
                <a:lnTo>
                  <a:pt x="152" y="21"/>
                </a:lnTo>
                <a:lnTo>
                  <a:pt x="126" y="22"/>
                </a:lnTo>
                <a:lnTo>
                  <a:pt x="101" y="24"/>
                </a:lnTo>
                <a:lnTo>
                  <a:pt x="77" y="29"/>
                </a:lnTo>
                <a:lnTo>
                  <a:pt x="55" y="38"/>
                </a:lnTo>
                <a:lnTo>
                  <a:pt x="33" y="49"/>
                </a:lnTo>
                <a:lnTo>
                  <a:pt x="15" y="64"/>
                </a:lnTo>
                <a:lnTo>
                  <a:pt x="0" y="83"/>
                </a:lnTo>
                <a:lnTo>
                  <a:pt x="0" y="53"/>
                </a:lnTo>
                <a:close/>
              </a:path>
            </a:pathLst>
          </a:custGeom>
          <a:solidFill>
            <a:srgbClr val="80808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92" name="Freeform 155"/>
          <p:cNvSpPr>
            <a:spLocks/>
          </p:cNvSpPr>
          <p:nvPr/>
        </p:nvSpPr>
        <p:spPr bwMode="auto">
          <a:xfrm>
            <a:off x="6651625" y="3708400"/>
            <a:ext cx="241300" cy="449263"/>
          </a:xfrm>
          <a:custGeom>
            <a:avLst/>
            <a:gdLst>
              <a:gd name="T0" fmla="*/ 0 w 496"/>
              <a:gd name="T1" fmla="*/ 0 h 917"/>
              <a:gd name="T2" fmla="*/ 0 w 496"/>
              <a:gd name="T3" fmla="*/ 2147483647 h 917"/>
              <a:gd name="T4" fmla="*/ 2147483647 w 496"/>
              <a:gd name="T5" fmla="*/ 2147483647 h 917"/>
              <a:gd name="T6" fmla="*/ 2147483647 w 496"/>
              <a:gd name="T7" fmla="*/ 2147483647 h 917"/>
              <a:gd name="T8" fmla="*/ 2147483647 w 496"/>
              <a:gd name="T9" fmla="*/ 2147483647 h 917"/>
              <a:gd name="T10" fmla="*/ 2147483647 w 496"/>
              <a:gd name="T11" fmla="*/ 2147483647 h 917"/>
              <a:gd name="T12" fmla="*/ 2147483647 w 496"/>
              <a:gd name="T13" fmla="*/ 2147483647 h 917"/>
              <a:gd name="T14" fmla="*/ 2147483647 w 496"/>
              <a:gd name="T15" fmla="*/ 2147483647 h 917"/>
              <a:gd name="T16" fmla="*/ 2147483647 w 496"/>
              <a:gd name="T17" fmla="*/ 2147483647 h 917"/>
              <a:gd name="T18" fmla="*/ 2147483647 w 496"/>
              <a:gd name="T19" fmla="*/ 2147483647 h 917"/>
              <a:gd name="T20" fmla="*/ 2147483647 w 496"/>
              <a:gd name="T21" fmla="*/ 2147483647 h 917"/>
              <a:gd name="T22" fmla="*/ 2147483647 w 496"/>
              <a:gd name="T23" fmla="*/ 2147483647 h 917"/>
              <a:gd name="T24" fmla="*/ 2147483647 w 496"/>
              <a:gd name="T25" fmla="*/ 2147483647 h 917"/>
              <a:gd name="T26" fmla="*/ 2147483647 w 496"/>
              <a:gd name="T27" fmla="*/ 2147483647 h 917"/>
              <a:gd name="T28" fmla="*/ 2147483647 w 496"/>
              <a:gd name="T29" fmla="*/ 2147483647 h 917"/>
              <a:gd name="T30" fmla="*/ 2147483647 w 496"/>
              <a:gd name="T31" fmla="*/ 2147483647 h 917"/>
              <a:gd name="T32" fmla="*/ 2147483647 w 496"/>
              <a:gd name="T33" fmla="*/ 2147483647 h 917"/>
              <a:gd name="T34" fmla="*/ 0 w 496"/>
              <a:gd name="T35" fmla="*/ 0 h 91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496" h="917">
                <a:moveTo>
                  <a:pt x="0" y="0"/>
                </a:moveTo>
                <a:lnTo>
                  <a:pt x="0" y="886"/>
                </a:lnTo>
                <a:lnTo>
                  <a:pt x="150" y="917"/>
                </a:lnTo>
                <a:lnTo>
                  <a:pt x="143" y="797"/>
                </a:lnTo>
                <a:lnTo>
                  <a:pt x="496" y="851"/>
                </a:lnTo>
                <a:lnTo>
                  <a:pt x="490" y="803"/>
                </a:lnTo>
                <a:lnTo>
                  <a:pt x="245" y="773"/>
                </a:lnTo>
                <a:lnTo>
                  <a:pt x="239" y="670"/>
                </a:lnTo>
                <a:lnTo>
                  <a:pt x="72" y="670"/>
                </a:lnTo>
                <a:lnTo>
                  <a:pt x="68" y="657"/>
                </a:lnTo>
                <a:lnTo>
                  <a:pt x="56" y="620"/>
                </a:lnTo>
                <a:lnTo>
                  <a:pt x="41" y="559"/>
                </a:lnTo>
                <a:lnTo>
                  <a:pt x="26" y="480"/>
                </a:lnTo>
                <a:lnTo>
                  <a:pt x="15" y="385"/>
                </a:lnTo>
                <a:lnTo>
                  <a:pt x="11" y="276"/>
                </a:lnTo>
                <a:lnTo>
                  <a:pt x="20" y="158"/>
                </a:lnTo>
                <a:lnTo>
                  <a:pt x="42" y="30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93" name="Freeform 156"/>
          <p:cNvSpPr>
            <a:spLocks/>
          </p:cNvSpPr>
          <p:nvPr/>
        </p:nvSpPr>
        <p:spPr bwMode="auto">
          <a:xfrm>
            <a:off x="6770688" y="3605213"/>
            <a:ext cx="309562" cy="61912"/>
          </a:xfrm>
          <a:custGeom>
            <a:avLst/>
            <a:gdLst>
              <a:gd name="T0" fmla="*/ 0 w 638"/>
              <a:gd name="T1" fmla="*/ 2147483647 h 125"/>
              <a:gd name="T2" fmla="*/ 2147483647 w 638"/>
              <a:gd name="T3" fmla="*/ 2147483647 h 125"/>
              <a:gd name="T4" fmla="*/ 2147483647 w 638"/>
              <a:gd name="T5" fmla="*/ 2147483647 h 125"/>
              <a:gd name="T6" fmla="*/ 2147483647 w 638"/>
              <a:gd name="T7" fmla="*/ 2147483647 h 125"/>
              <a:gd name="T8" fmla="*/ 2147483647 w 638"/>
              <a:gd name="T9" fmla="*/ 2147483647 h 125"/>
              <a:gd name="T10" fmla="*/ 2147483647 w 638"/>
              <a:gd name="T11" fmla="*/ 2147483647 h 125"/>
              <a:gd name="T12" fmla="*/ 2147483647 w 638"/>
              <a:gd name="T13" fmla="*/ 2147483647 h 125"/>
              <a:gd name="T14" fmla="*/ 2147483647 w 638"/>
              <a:gd name="T15" fmla="*/ 2147483647 h 125"/>
              <a:gd name="T16" fmla="*/ 2147483647 w 638"/>
              <a:gd name="T17" fmla="*/ 2147483647 h 125"/>
              <a:gd name="T18" fmla="*/ 2147483647 w 638"/>
              <a:gd name="T19" fmla="*/ 2147483647 h 125"/>
              <a:gd name="T20" fmla="*/ 2147483647 w 638"/>
              <a:gd name="T21" fmla="*/ 2147483647 h 125"/>
              <a:gd name="T22" fmla="*/ 2147483647 w 638"/>
              <a:gd name="T23" fmla="*/ 2147483647 h 125"/>
              <a:gd name="T24" fmla="*/ 2147483647 w 638"/>
              <a:gd name="T25" fmla="*/ 2147483647 h 125"/>
              <a:gd name="T26" fmla="*/ 2147483647 w 638"/>
              <a:gd name="T27" fmla="*/ 2147483647 h 125"/>
              <a:gd name="T28" fmla="*/ 2147483647 w 638"/>
              <a:gd name="T29" fmla="*/ 2147483647 h 125"/>
              <a:gd name="T30" fmla="*/ 2147483647 w 638"/>
              <a:gd name="T31" fmla="*/ 2147483647 h 125"/>
              <a:gd name="T32" fmla="*/ 2147483647 w 638"/>
              <a:gd name="T33" fmla="*/ 2147483647 h 125"/>
              <a:gd name="T34" fmla="*/ 2147483647 w 638"/>
              <a:gd name="T35" fmla="*/ 0 h 125"/>
              <a:gd name="T36" fmla="*/ 2147483647 w 638"/>
              <a:gd name="T37" fmla="*/ 0 h 125"/>
              <a:gd name="T38" fmla="*/ 2147483647 w 638"/>
              <a:gd name="T39" fmla="*/ 0 h 125"/>
              <a:gd name="T40" fmla="*/ 2147483647 w 638"/>
              <a:gd name="T41" fmla="*/ 0 h 125"/>
              <a:gd name="T42" fmla="*/ 2147483647 w 638"/>
              <a:gd name="T43" fmla="*/ 2147483647 h 125"/>
              <a:gd name="T44" fmla="*/ 2147483647 w 638"/>
              <a:gd name="T45" fmla="*/ 2147483647 h 125"/>
              <a:gd name="T46" fmla="*/ 2147483647 w 638"/>
              <a:gd name="T47" fmla="*/ 2147483647 h 125"/>
              <a:gd name="T48" fmla="*/ 2147483647 w 638"/>
              <a:gd name="T49" fmla="*/ 2147483647 h 125"/>
              <a:gd name="T50" fmla="*/ 2147483647 w 638"/>
              <a:gd name="T51" fmla="*/ 2147483647 h 125"/>
              <a:gd name="T52" fmla="*/ 2147483647 w 638"/>
              <a:gd name="T53" fmla="*/ 2147483647 h 125"/>
              <a:gd name="T54" fmla="*/ 2147483647 w 638"/>
              <a:gd name="T55" fmla="*/ 2147483647 h 125"/>
              <a:gd name="T56" fmla="*/ 2147483647 w 638"/>
              <a:gd name="T57" fmla="*/ 2147483647 h 125"/>
              <a:gd name="T58" fmla="*/ 2147483647 w 638"/>
              <a:gd name="T59" fmla="*/ 2147483647 h 125"/>
              <a:gd name="T60" fmla="*/ 2147483647 w 638"/>
              <a:gd name="T61" fmla="*/ 2147483647 h 125"/>
              <a:gd name="T62" fmla="*/ 2147483647 w 638"/>
              <a:gd name="T63" fmla="*/ 2147483647 h 125"/>
              <a:gd name="T64" fmla="*/ 2147483647 w 638"/>
              <a:gd name="T65" fmla="*/ 2147483647 h 125"/>
              <a:gd name="T66" fmla="*/ 0 w 638"/>
              <a:gd name="T67" fmla="*/ 2147483647 h 125"/>
              <a:gd name="T68" fmla="*/ 0 w 638"/>
              <a:gd name="T69" fmla="*/ 2147483647 h 12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638" h="125">
                <a:moveTo>
                  <a:pt x="0" y="125"/>
                </a:moveTo>
                <a:lnTo>
                  <a:pt x="4" y="124"/>
                </a:lnTo>
                <a:lnTo>
                  <a:pt x="14" y="119"/>
                </a:lnTo>
                <a:lnTo>
                  <a:pt x="31" y="114"/>
                </a:lnTo>
                <a:lnTo>
                  <a:pt x="53" y="106"/>
                </a:lnTo>
                <a:lnTo>
                  <a:pt x="81" y="98"/>
                </a:lnTo>
                <a:lnTo>
                  <a:pt x="113" y="89"/>
                </a:lnTo>
                <a:lnTo>
                  <a:pt x="151" y="81"/>
                </a:lnTo>
                <a:lnTo>
                  <a:pt x="192" y="73"/>
                </a:lnTo>
                <a:lnTo>
                  <a:pt x="237" y="65"/>
                </a:lnTo>
                <a:lnTo>
                  <a:pt x="286" y="60"/>
                </a:lnTo>
                <a:lnTo>
                  <a:pt x="337" y="56"/>
                </a:lnTo>
                <a:lnTo>
                  <a:pt x="390" y="55"/>
                </a:lnTo>
                <a:lnTo>
                  <a:pt x="446" y="56"/>
                </a:lnTo>
                <a:lnTo>
                  <a:pt x="503" y="61"/>
                </a:lnTo>
                <a:lnTo>
                  <a:pt x="561" y="70"/>
                </a:lnTo>
                <a:lnTo>
                  <a:pt x="620" y="83"/>
                </a:lnTo>
                <a:lnTo>
                  <a:pt x="638" y="0"/>
                </a:lnTo>
                <a:lnTo>
                  <a:pt x="634" y="0"/>
                </a:lnTo>
                <a:lnTo>
                  <a:pt x="620" y="0"/>
                </a:lnTo>
                <a:lnTo>
                  <a:pt x="599" y="0"/>
                </a:lnTo>
                <a:lnTo>
                  <a:pt x="571" y="1"/>
                </a:lnTo>
                <a:lnTo>
                  <a:pt x="536" y="2"/>
                </a:lnTo>
                <a:lnTo>
                  <a:pt x="496" y="3"/>
                </a:lnTo>
                <a:lnTo>
                  <a:pt x="452" y="6"/>
                </a:lnTo>
                <a:lnTo>
                  <a:pt x="405" y="8"/>
                </a:lnTo>
                <a:lnTo>
                  <a:pt x="354" y="13"/>
                </a:lnTo>
                <a:lnTo>
                  <a:pt x="302" y="17"/>
                </a:lnTo>
                <a:lnTo>
                  <a:pt x="249" y="22"/>
                </a:lnTo>
                <a:lnTo>
                  <a:pt x="196" y="30"/>
                </a:lnTo>
                <a:lnTo>
                  <a:pt x="144" y="37"/>
                </a:lnTo>
                <a:lnTo>
                  <a:pt x="93" y="47"/>
                </a:lnTo>
                <a:lnTo>
                  <a:pt x="45" y="58"/>
                </a:lnTo>
                <a:lnTo>
                  <a:pt x="0" y="71"/>
                </a:lnTo>
                <a:lnTo>
                  <a:pt x="0" y="125"/>
                </a:lnTo>
                <a:close/>
              </a:path>
            </a:pathLst>
          </a:custGeom>
          <a:solidFill>
            <a:srgbClr val="80808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94" name="Freeform 157"/>
          <p:cNvSpPr>
            <a:spLocks/>
          </p:cNvSpPr>
          <p:nvPr/>
        </p:nvSpPr>
        <p:spPr bwMode="auto">
          <a:xfrm>
            <a:off x="6588125" y="4167188"/>
            <a:ext cx="522288" cy="174625"/>
          </a:xfrm>
          <a:custGeom>
            <a:avLst/>
            <a:gdLst>
              <a:gd name="T0" fmla="*/ 2147483647 w 1075"/>
              <a:gd name="T1" fmla="*/ 2147483647 h 356"/>
              <a:gd name="T2" fmla="*/ 2147483647 w 1075"/>
              <a:gd name="T3" fmla="*/ 2147483647 h 356"/>
              <a:gd name="T4" fmla="*/ 2147483647 w 1075"/>
              <a:gd name="T5" fmla="*/ 2147483647 h 356"/>
              <a:gd name="T6" fmla="*/ 2147483647 w 1075"/>
              <a:gd name="T7" fmla="*/ 2147483647 h 356"/>
              <a:gd name="T8" fmla="*/ 2147483647 w 1075"/>
              <a:gd name="T9" fmla="*/ 2147483647 h 356"/>
              <a:gd name="T10" fmla="*/ 2147483647 w 1075"/>
              <a:gd name="T11" fmla="*/ 2147483647 h 356"/>
              <a:gd name="T12" fmla="*/ 2147483647 w 1075"/>
              <a:gd name="T13" fmla="*/ 2147483647 h 356"/>
              <a:gd name="T14" fmla="*/ 2147483647 w 1075"/>
              <a:gd name="T15" fmla="*/ 2147483647 h 356"/>
              <a:gd name="T16" fmla="*/ 2147483647 w 1075"/>
              <a:gd name="T17" fmla="*/ 2147483647 h 356"/>
              <a:gd name="T18" fmla="*/ 2147483647 w 1075"/>
              <a:gd name="T19" fmla="*/ 2147483647 h 356"/>
              <a:gd name="T20" fmla="*/ 2147483647 w 1075"/>
              <a:gd name="T21" fmla="*/ 2147483647 h 356"/>
              <a:gd name="T22" fmla="*/ 2147483647 w 1075"/>
              <a:gd name="T23" fmla="*/ 2147483647 h 356"/>
              <a:gd name="T24" fmla="*/ 2147483647 w 1075"/>
              <a:gd name="T25" fmla="*/ 2147483647 h 356"/>
              <a:gd name="T26" fmla="*/ 2147483647 w 1075"/>
              <a:gd name="T27" fmla="*/ 2147483647 h 356"/>
              <a:gd name="T28" fmla="*/ 2147483647 w 1075"/>
              <a:gd name="T29" fmla="*/ 2147483647 h 356"/>
              <a:gd name="T30" fmla="*/ 2147483647 w 1075"/>
              <a:gd name="T31" fmla="*/ 2147483647 h 356"/>
              <a:gd name="T32" fmla="*/ 2147483647 w 1075"/>
              <a:gd name="T33" fmla="*/ 2147483647 h 356"/>
              <a:gd name="T34" fmla="*/ 0 w 1075"/>
              <a:gd name="T35" fmla="*/ 2147483647 h 356"/>
              <a:gd name="T36" fmla="*/ 2147483647 w 1075"/>
              <a:gd name="T37" fmla="*/ 0 h 356"/>
              <a:gd name="T38" fmla="*/ 2147483647 w 1075"/>
              <a:gd name="T39" fmla="*/ 2147483647 h 356"/>
              <a:gd name="T40" fmla="*/ 2147483647 w 1075"/>
              <a:gd name="T41" fmla="*/ 2147483647 h 356"/>
              <a:gd name="T42" fmla="*/ 2147483647 w 1075"/>
              <a:gd name="T43" fmla="*/ 2147483647 h 356"/>
              <a:gd name="T44" fmla="*/ 2147483647 w 1075"/>
              <a:gd name="T45" fmla="*/ 2147483647 h 356"/>
              <a:gd name="T46" fmla="*/ 2147483647 w 1075"/>
              <a:gd name="T47" fmla="*/ 2147483647 h 356"/>
              <a:gd name="T48" fmla="*/ 2147483647 w 1075"/>
              <a:gd name="T49" fmla="*/ 2147483647 h 356"/>
              <a:gd name="T50" fmla="*/ 2147483647 w 1075"/>
              <a:gd name="T51" fmla="*/ 2147483647 h 356"/>
              <a:gd name="T52" fmla="*/ 2147483647 w 1075"/>
              <a:gd name="T53" fmla="*/ 2147483647 h 356"/>
              <a:gd name="T54" fmla="*/ 2147483647 w 1075"/>
              <a:gd name="T55" fmla="*/ 2147483647 h 356"/>
              <a:gd name="T56" fmla="*/ 2147483647 w 1075"/>
              <a:gd name="T57" fmla="*/ 2147483647 h 356"/>
              <a:gd name="T58" fmla="*/ 2147483647 w 1075"/>
              <a:gd name="T59" fmla="*/ 2147483647 h 356"/>
              <a:gd name="T60" fmla="*/ 2147483647 w 1075"/>
              <a:gd name="T61" fmla="*/ 2147483647 h 356"/>
              <a:gd name="T62" fmla="*/ 2147483647 w 1075"/>
              <a:gd name="T63" fmla="*/ 2147483647 h 356"/>
              <a:gd name="T64" fmla="*/ 2147483647 w 1075"/>
              <a:gd name="T65" fmla="*/ 2147483647 h 356"/>
              <a:gd name="T66" fmla="*/ 2147483647 w 1075"/>
              <a:gd name="T67" fmla="*/ 2147483647 h 356"/>
              <a:gd name="T68" fmla="*/ 2147483647 w 1075"/>
              <a:gd name="T69" fmla="*/ 2147483647 h 356"/>
              <a:gd name="T70" fmla="*/ 2147483647 w 1075"/>
              <a:gd name="T71" fmla="*/ 2147483647 h 356"/>
              <a:gd name="T72" fmla="*/ 2147483647 w 1075"/>
              <a:gd name="T73" fmla="*/ 2147483647 h 356"/>
              <a:gd name="T74" fmla="*/ 2147483647 w 1075"/>
              <a:gd name="T75" fmla="*/ 2147483647 h 356"/>
              <a:gd name="T76" fmla="*/ 2147483647 w 1075"/>
              <a:gd name="T77" fmla="*/ 2147483647 h 35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1075" h="356">
                <a:moveTo>
                  <a:pt x="454" y="344"/>
                </a:moveTo>
                <a:lnTo>
                  <a:pt x="456" y="343"/>
                </a:lnTo>
                <a:lnTo>
                  <a:pt x="463" y="341"/>
                </a:lnTo>
                <a:lnTo>
                  <a:pt x="472" y="337"/>
                </a:lnTo>
                <a:lnTo>
                  <a:pt x="485" y="332"/>
                </a:lnTo>
                <a:lnTo>
                  <a:pt x="501" y="325"/>
                </a:lnTo>
                <a:lnTo>
                  <a:pt x="518" y="317"/>
                </a:lnTo>
                <a:lnTo>
                  <a:pt x="538" y="308"/>
                </a:lnTo>
                <a:lnTo>
                  <a:pt x="558" y="298"/>
                </a:lnTo>
                <a:lnTo>
                  <a:pt x="580" y="287"/>
                </a:lnTo>
                <a:lnTo>
                  <a:pt x="600" y="274"/>
                </a:lnTo>
                <a:lnTo>
                  <a:pt x="621" y="262"/>
                </a:lnTo>
                <a:lnTo>
                  <a:pt x="640" y="248"/>
                </a:lnTo>
                <a:lnTo>
                  <a:pt x="658" y="234"/>
                </a:lnTo>
                <a:lnTo>
                  <a:pt x="674" y="219"/>
                </a:lnTo>
                <a:lnTo>
                  <a:pt x="688" y="204"/>
                </a:lnTo>
                <a:lnTo>
                  <a:pt x="699" y="189"/>
                </a:lnTo>
                <a:lnTo>
                  <a:pt x="0" y="18"/>
                </a:lnTo>
                <a:lnTo>
                  <a:pt x="54" y="0"/>
                </a:lnTo>
                <a:lnTo>
                  <a:pt x="1075" y="251"/>
                </a:lnTo>
                <a:lnTo>
                  <a:pt x="1033" y="274"/>
                </a:lnTo>
                <a:lnTo>
                  <a:pt x="738" y="199"/>
                </a:lnTo>
                <a:lnTo>
                  <a:pt x="737" y="200"/>
                </a:lnTo>
                <a:lnTo>
                  <a:pt x="735" y="203"/>
                </a:lnTo>
                <a:lnTo>
                  <a:pt x="730" y="207"/>
                </a:lnTo>
                <a:lnTo>
                  <a:pt x="724" y="214"/>
                </a:lnTo>
                <a:lnTo>
                  <a:pt x="716" y="222"/>
                </a:lnTo>
                <a:lnTo>
                  <a:pt x="706" y="231"/>
                </a:lnTo>
                <a:lnTo>
                  <a:pt x="694" y="242"/>
                </a:lnTo>
                <a:lnTo>
                  <a:pt x="679" y="253"/>
                </a:lnTo>
                <a:lnTo>
                  <a:pt x="662" y="265"/>
                </a:lnTo>
                <a:lnTo>
                  <a:pt x="643" y="278"/>
                </a:lnTo>
                <a:lnTo>
                  <a:pt x="621" y="291"/>
                </a:lnTo>
                <a:lnTo>
                  <a:pt x="597" y="303"/>
                </a:lnTo>
                <a:lnTo>
                  <a:pt x="570" y="317"/>
                </a:lnTo>
                <a:lnTo>
                  <a:pt x="540" y="330"/>
                </a:lnTo>
                <a:lnTo>
                  <a:pt x="508" y="343"/>
                </a:lnTo>
                <a:lnTo>
                  <a:pt x="472" y="356"/>
                </a:lnTo>
                <a:lnTo>
                  <a:pt x="454" y="344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95" name="Freeform 158"/>
          <p:cNvSpPr>
            <a:spLocks/>
          </p:cNvSpPr>
          <p:nvPr/>
        </p:nvSpPr>
        <p:spPr bwMode="auto">
          <a:xfrm>
            <a:off x="6481763" y="4213225"/>
            <a:ext cx="530225" cy="155575"/>
          </a:xfrm>
          <a:custGeom>
            <a:avLst/>
            <a:gdLst>
              <a:gd name="T0" fmla="*/ 0 w 1095"/>
              <a:gd name="T1" fmla="*/ 0 h 319"/>
              <a:gd name="T2" fmla="*/ 2147483647 w 1095"/>
              <a:gd name="T3" fmla="*/ 2147483647 h 319"/>
              <a:gd name="T4" fmla="*/ 2147483647 w 1095"/>
              <a:gd name="T5" fmla="*/ 2147483647 h 319"/>
              <a:gd name="T6" fmla="*/ 2147483647 w 1095"/>
              <a:gd name="T7" fmla="*/ 0 h 319"/>
              <a:gd name="T8" fmla="*/ 0 w 1095"/>
              <a:gd name="T9" fmla="*/ 0 h 3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95" h="319">
                <a:moveTo>
                  <a:pt x="0" y="0"/>
                </a:moveTo>
                <a:lnTo>
                  <a:pt x="1071" y="319"/>
                </a:lnTo>
                <a:lnTo>
                  <a:pt x="1095" y="319"/>
                </a:lnTo>
                <a:lnTo>
                  <a:pt x="3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96" name="Freeform 159"/>
          <p:cNvSpPr>
            <a:spLocks/>
          </p:cNvSpPr>
          <p:nvPr/>
        </p:nvSpPr>
        <p:spPr bwMode="auto">
          <a:xfrm>
            <a:off x="6570663" y="4192588"/>
            <a:ext cx="525462" cy="138112"/>
          </a:xfrm>
          <a:custGeom>
            <a:avLst/>
            <a:gdLst>
              <a:gd name="T0" fmla="*/ 0 w 1082"/>
              <a:gd name="T1" fmla="*/ 2147483647 h 285"/>
              <a:gd name="T2" fmla="*/ 2147483647 w 1082"/>
              <a:gd name="T3" fmla="*/ 2147483647 h 285"/>
              <a:gd name="T4" fmla="*/ 2147483647 w 1082"/>
              <a:gd name="T5" fmla="*/ 2147483647 h 285"/>
              <a:gd name="T6" fmla="*/ 2147483647 w 1082"/>
              <a:gd name="T7" fmla="*/ 0 h 285"/>
              <a:gd name="T8" fmla="*/ 0 w 1082"/>
              <a:gd name="T9" fmla="*/ 2147483647 h 2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82" h="285">
                <a:moveTo>
                  <a:pt x="0" y="1"/>
                </a:moveTo>
                <a:lnTo>
                  <a:pt x="1058" y="285"/>
                </a:lnTo>
                <a:lnTo>
                  <a:pt x="1082" y="284"/>
                </a:lnTo>
                <a:lnTo>
                  <a:pt x="33" y="0"/>
                </a:lnTo>
                <a:lnTo>
                  <a:pt x="0" y="1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97" name="Freeform 160"/>
          <p:cNvSpPr>
            <a:spLocks/>
          </p:cNvSpPr>
          <p:nvPr/>
        </p:nvSpPr>
        <p:spPr bwMode="auto">
          <a:xfrm>
            <a:off x="6527800" y="4198938"/>
            <a:ext cx="527050" cy="153987"/>
          </a:xfrm>
          <a:custGeom>
            <a:avLst/>
            <a:gdLst>
              <a:gd name="T0" fmla="*/ 0 w 1087"/>
              <a:gd name="T1" fmla="*/ 0 h 315"/>
              <a:gd name="T2" fmla="*/ 2147483647 w 1087"/>
              <a:gd name="T3" fmla="*/ 2147483647 h 315"/>
              <a:gd name="T4" fmla="*/ 2147483647 w 1087"/>
              <a:gd name="T5" fmla="*/ 2147483647 h 315"/>
              <a:gd name="T6" fmla="*/ 2147483647 w 1087"/>
              <a:gd name="T7" fmla="*/ 0 h 315"/>
              <a:gd name="T8" fmla="*/ 0 w 1087"/>
              <a:gd name="T9" fmla="*/ 0 h 3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87" h="315">
                <a:moveTo>
                  <a:pt x="0" y="0"/>
                </a:moveTo>
                <a:lnTo>
                  <a:pt x="1066" y="315"/>
                </a:lnTo>
                <a:lnTo>
                  <a:pt x="1087" y="308"/>
                </a:lnTo>
                <a:lnTo>
                  <a:pt x="31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12698" name="Group 161"/>
          <p:cNvGrpSpPr>
            <a:grpSpLocks/>
          </p:cNvGrpSpPr>
          <p:nvPr/>
        </p:nvGrpSpPr>
        <p:grpSpPr bwMode="auto">
          <a:xfrm>
            <a:off x="6638925" y="3317875"/>
            <a:ext cx="649288" cy="904875"/>
            <a:chOff x="12762" y="10336"/>
            <a:chExt cx="1027" cy="1700"/>
          </a:xfrm>
        </p:grpSpPr>
        <p:sp>
          <p:nvSpPr>
            <p:cNvPr id="112961" name="Rectangle 162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62" name="Rectangle 163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63" name="Line 164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64" name="Line 165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65" name="Line 166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66" name="Line 167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699" name="Group 208"/>
          <p:cNvGrpSpPr>
            <a:grpSpLocks/>
          </p:cNvGrpSpPr>
          <p:nvPr/>
        </p:nvGrpSpPr>
        <p:grpSpPr bwMode="auto">
          <a:xfrm>
            <a:off x="6153150" y="5392738"/>
            <a:ext cx="647700" cy="906462"/>
            <a:chOff x="12762" y="10336"/>
            <a:chExt cx="1027" cy="1700"/>
          </a:xfrm>
        </p:grpSpPr>
        <p:sp>
          <p:nvSpPr>
            <p:cNvPr id="112955" name="Rectangle 209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56" name="Rectangle 210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57" name="Line 211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58" name="Line 212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59" name="Line 213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60" name="Line 214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700" name="Line 215"/>
          <p:cNvSpPr>
            <a:spLocks noChangeShapeType="1"/>
          </p:cNvSpPr>
          <p:nvPr/>
        </p:nvSpPr>
        <p:spPr bwMode="auto">
          <a:xfrm flipH="1">
            <a:off x="3249613" y="3146425"/>
            <a:ext cx="295275" cy="1047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01" name="Text Box 216"/>
          <p:cNvSpPr txBox="1">
            <a:spLocks noChangeArrowheads="1"/>
          </p:cNvSpPr>
          <p:nvPr/>
        </p:nvSpPr>
        <p:spPr bwMode="auto">
          <a:xfrm>
            <a:off x="6145213" y="2846388"/>
            <a:ext cx="6175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sz="2000">
                <a:solidFill>
                  <a:srgbClr val="FF0000"/>
                </a:solidFill>
                <a:latin typeface="Symbol" pitchFamily="18" charset="2"/>
              </a:rPr>
              <a:t>l</a:t>
            </a:r>
            <a:r>
              <a:rPr lang="en-US" sz="2000" baseline="-25000">
                <a:solidFill>
                  <a:srgbClr val="FF0000"/>
                </a:solidFill>
                <a:latin typeface="Arial" pitchFamily="34" charset="0"/>
              </a:rPr>
              <a:t>out</a:t>
            </a:r>
            <a:endParaRPr lang="en-US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12702" name="Line 217"/>
          <p:cNvSpPr>
            <a:spLocks noChangeShapeType="1"/>
          </p:cNvSpPr>
          <p:nvPr/>
        </p:nvSpPr>
        <p:spPr bwMode="auto">
          <a:xfrm>
            <a:off x="6650038" y="3194050"/>
            <a:ext cx="200025" cy="2190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03" name="Line 218"/>
          <p:cNvSpPr>
            <a:spLocks noChangeShapeType="1"/>
          </p:cNvSpPr>
          <p:nvPr/>
        </p:nvSpPr>
        <p:spPr bwMode="auto">
          <a:xfrm flipH="1">
            <a:off x="4957763" y="4257675"/>
            <a:ext cx="247650" cy="238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112704" name="Group 219"/>
          <p:cNvGrpSpPr>
            <a:grpSpLocks/>
          </p:cNvGrpSpPr>
          <p:nvPr/>
        </p:nvGrpSpPr>
        <p:grpSpPr bwMode="auto">
          <a:xfrm>
            <a:off x="4041775" y="4400550"/>
            <a:ext cx="1073150" cy="422275"/>
            <a:chOff x="9542" y="11900"/>
            <a:chExt cx="1624" cy="640"/>
          </a:xfrm>
        </p:grpSpPr>
        <p:sp>
          <p:nvSpPr>
            <p:cNvPr id="112933" name="Oval 220"/>
            <p:cNvSpPr>
              <a:spLocks noChangeArrowheads="1"/>
            </p:cNvSpPr>
            <p:nvPr/>
          </p:nvSpPr>
          <p:spPr bwMode="auto">
            <a:xfrm>
              <a:off x="9557" y="12185"/>
              <a:ext cx="1608" cy="355"/>
            </a:xfrm>
            <a:prstGeom prst="ellipse">
              <a:avLst/>
            </a:prstGeom>
            <a:solidFill>
              <a:srgbClr val="C0C0C0"/>
            </a:solidFill>
            <a:ln w="1270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34" name="Line 221"/>
            <p:cNvSpPr>
              <a:spLocks noChangeShapeType="1"/>
            </p:cNvSpPr>
            <p:nvPr/>
          </p:nvSpPr>
          <p:spPr bwMode="auto">
            <a:xfrm>
              <a:off x="9557" y="12156"/>
              <a:ext cx="1" cy="21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35" name="Line 222"/>
            <p:cNvSpPr>
              <a:spLocks noChangeShapeType="1"/>
            </p:cNvSpPr>
            <p:nvPr/>
          </p:nvSpPr>
          <p:spPr bwMode="auto">
            <a:xfrm>
              <a:off x="11165" y="12156"/>
              <a:ext cx="1" cy="219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36" name="Rectangle 223"/>
            <p:cNvSpPr>
              <a:spLocks noChangeArrowheads="1"/>
            </p:cNvSpPr>
            <p:nvPr/>
          </p:nvSpPr>
          <p:spPr bwMode="auto">
            <a:xfrm>
              <a:off x="9557" y="12156"/>
              <a:ext cx="381" cy="215"/>
            </a:xfrm>
            <a:prstGeom prst="rect">
              <a:avLst/>
            </a:prstGeom>
            <a:solidFill>
              <a:srgbClr val="C0C0C0"/>
            </a:solidFill>
            <a:ln w="12700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eaLnBrk="1" hangingPunct="1"/>
              <a:endParaRPr lang="en-US" sz="2000">
                <a:solidFill>
                  <a:schemeClr val="tx2"/>
                </a:solidFill>
                <a:latin typeface="Comic Sans MS" pitchFamily="66" charset="0"/>
              </a:endParaRPr>
            </a:p>
          </p:txBody>
        </p:sp>
        <p:sp>
          <p:nvSpPr>
            <p:cNvPr id="112937" name="Rectangle 224"/>
            <p:cNvSpPr>
              <a:spLocks noChangeArrowheads="1"/>
            </p:cNvSpPr>
            <p:nvPr/>
          </p:nvSpPr>
          <p:spPr bwMode="auto">
            <a:xfrm>
              <a:off x="10679" y="12141"/>
              <a:ext cx="486" cy="215"/>
            </a:xfrm>
            <a:prstGeom prst="rect">
              <a:avLst/>
            </a:prstGeom>
            <a:solidFill>
              <a:srgbClr val="C0C0C0"/>
            </a:solidFill>
            <a:ln w="12700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eaLnBrk="1" hangingPunct="1"/>
              <a:endParaRPr lang="en-US" sz="2000">
                <a:solidFill>
                  <a:schemeClr val="tx2"/>
                </a:solidFill>
                <a:latin typeface="Comic Sans MS" pitchFamily="66" charset="0"/>
              </a:endParaRPr>
            </a:p>
          </p:txBody>
        </p:sp>
        <p:sp>
          <p:nvSpPr>
            <p:cNvPr id="112938" name="Oval 225"/>
            <p:cNvSpPr>
              <a:spLocks noChangeArrowheads="1"/>
            </p:cNvSpPr>
            <p:nvPr/>
          </p:nvSpPr>
          <p:spPr bwMode="auto">
            <a:xfrm>
              <a:off x="9542" y="11900"/>
              <a:ext cx="1608" cy="414"/>
            </a:xfrm>
            <a:prstGeom prst="ellipse">
              <a:avLst/>
            </a:prstGeom>
            <a:solidFill>
              <a:srgbClr val="C0C0C0"/>
            </a:solidFill>
            <a:ln w="1270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2939" name="Group 226"/>
            <p:cNvGrpSpPr>
              <a:grpSpLocks/>
            </p:cNvGrpSpPr>
            <p:nvPr/>
          </p:nvGrpSpPr>
          <p:grpSpPr bwMode="auto">
            <a:xfrm>
              <a:off x="9930" y="11991"/>
              <a:ext cx="796" cy="242"/>
              <a:chOff x="2848" y="848"/>
              <a:chExt cx="140" cy="98"/>
            </a:xfrm>
          </p:grpSpPr>
          <p:sp>
            <p:nvSpPr>
              <p:cNvPr id="112952" name="Line 22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53" name="Line 22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54" name="Line 22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2940" name="Group 230"/>
            <p:cNvGrpSpPr>
              <a:grpSpLocks/>
            </p:cNvGrpSpPr>
            <p:nvPr/>
          </p:nvGrpSpPr>
          <p:grpSpPr bwMode="auto">
            <a:xfrm flipV="1">
              <a:off x="9930" y="11987"/>
              <a:ext cx="796" cy="242"/>
              <a:chOff x="2848" y="848"/>
              <a:chExt cx="140" cy="98"/>
            </a:xfrm>
          </p:grpSpPr>
          <p:sp>
            <p:nvSpPr>
              <p:cNvPr id="112949" name="Line 23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50" name="Line 23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51" name="Line 23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2941" name="Group 234"/>
            <p:cNvGrpSpPr>
              <a:grpSpLocks/>
            </p:cNvGrpSpPr>
            <p:nvPr/>
          </p:nvGrpSpPr>
          <p:grpSpPr bwMode="auto">
            <a:xfrm>
              <a:off x="10534" y="12050"/>
              <a:ext cx="476" cy="374"/>
              <a:chOff x="11283" y="10423"/>
              <a:chExt cx="475" cy="374"/>
            </a:xfrm>
          </p:grpSpPr>
          <p:sp>
            <p:nvSpPr>
              <p:cNvPr id="112942" name="Rectangle 235"/>
              <p:cNvSpPr>
                <a:spLocks noChangeArrowheads="1"/>
              </p:cNvSpPr>
              <p:nvPr/>
            </p:nvSpPr>
            <p:spPr bwMode="auto">
              <a:xfrm>
                <a:off x="11283" y="10423"/>
                <a:ext cx="475" cy="37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43" name="Line 236"/>
              <p:cNvSpPr>
                <a:spLocks noChangeShapeType="1"/>
              </p:cNvSpPr>
              <p:nvPr/>
            </p:nvSpPr>
            <p:spPr bwMode="auto">
              <a:xfrm>
                <a:off x="11686" y="10502"/>
                <a:ext cx="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44" name="Line 237"/>
              <p:cNvSpPr>
                <a:spLocks noChangeShapeType="1"/>
              </p:cNvSpPr>
              <p:nvPr/>
            </p:nvSpPr>
            <p:spPr bwMode="auto">
              <a:xfrm>
                <a:off x="11621" y="10502"/>
                <a:ext cx="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45" name="Line 238"/>
              <p:cNvSpPr>
                <a:spLocks noChangeShapeType="1"/>
              </p:cNvSpPr>
              <p:nvPr/>
            </p:nvSpPr>
            <p:spPr bwMode="auto">
              <a:xfrm>
                <a:off x="11556" y="10502"/>
                <a:ext cx="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46" name="Line 239"/>
              <p:cNvSpPr>
                <a:spLocks noChangeShapeType="1"/>
              </p:cNvSpPr>
              <p:nvPr/>
            </p:nvSpPr>
            <p:spPr bwMode="auto">
              <a:xfrm>
                <a:off x="11491" y="10495"/>
                <a:ext cx="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47" name="Line 240"/>
              <p:cNvSpPr>
                <a:spLocks noChangeShapeType="1"/>
              </p:cNvSpPr>
              <p:nvPr/>
            </p:nvSpPr>
            <p:spPr bwMode="auto">
              <a:xfrm>
                <a:off x="11426" y="10495"/>
                <a:ext cx="2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48" name="Line 241"/>
              <p:cNvSpPr>
                <a:spLocks noChangeShapeType="1"/>
              </p:cNvSpPr>
              <p:nvPr/>
            </p:nvSpPr>
            <p:spPr bwMode="auto">
              <a:xfrm>
                <a:off x="11360" y="10495"/>
                <a:ext cx="3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12705" name="Line 242"/>
          <p:cNvSpPr>
            <a:spLocks noChangeShapeType="1"/>
          </p:cNvSpPr>
          <p:nvPr/>
        </p:nvSpPr>
        <p:spPr bwMode="auto">
          <a:xfrm>
            <a:off x="5173663" y="3565525"/>
            <a:ext cx="276225" cy="1588"/>
          </a:xfrm>
          <a:prstGeom prst="line">
            <a:avLst/>
          </a:prstGeom>
          <a:noFill/>
          <a:ln w="38100">
            <a:solidFill>
              <a:srgbClr val="FFFF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12706" name="Group 243"/>
          <p:cNvGrpSpPr>
            <a:grpSpLocks/>
          </p:cNvGrpSpPr>
          <p:nvPr/>
        </p:nvGrpSpPr>
        <p:grpSpPr bwMode="auto">
          <a:xfrm>
            <a:off x="3125788" y="3241675"/>
            <a:ext cx="90487" cy="271463"/>
            <a:chOff x="10104" y="10005"/>
            <a:chExt cx="137" cy="411"/>
          </a:xfrm>
        </p:grpSpPr>
        <p:sp>
          <p:nvSpPr>
            <p:cNvPr id="112931" name="Oval 244"/>
            <p:cNvSpPr>
              <a:spLocks noChangeArrowheads="1"/>
            </p:cNvSpPr>
            <p:nvPr/>
          </p:nvSpPr>
          <p:spPr bwMode="auto">
            <a:xfrm>
              <a:off x="10104" y="10005"/>
              <a:ext cx="137" cy="13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32" name="Oval 245"/>
            <p:cNvSpPr>
              <a:spLocks noChangeArrowheads="1"/>
            </p:cNvSpPr>
            <p:nvPr/>
          </p:nvSpPr>
          <p:spPr bwMode="auto">
            <a:xfrm>
              <a:off x="10104" y="10278"/>
              <a:ext cx="137" cy="13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707" name="Line 247"/>
          <p:cNvSpPr>
            <a:spLocks noChangeShapeType="1"/>
          </p:cNvSpPr>
          <p:nvPr/>
        </p:nvSpPr>
        <p:spPr bwMode="auto">
          <a:xfrm flipH="1">
            <a:off x="3259138" y="3413125"/>
            <a:ext cx="304800" cy="381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08" name="Oval 248"/>
          <p:cNvSpPr>
            <a:spLocks noChangeArrowheads="1"/>
          </p:cNvSpPr>
          <p:nvPr/>
        </p:nvSpPr>
        <p:spPr bwMode="auto">
          <a:xfrm>
            <a:off x="4735513" y="5311775"/>
            <a:ext cx="1065212" cy="234950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09" name="Line 249"/>
          <p:cNvSpPr>
            <a:spLocks noChangeShapeType="1"/>
          </p:cNvSpPr>
          <p:nvPr/>
        </p:nvSpPr>
        <p:spPr bwMode="auto">
          <a:xfrm>
            <a:off x="4735513" y="5292725"/>
            <a:ext cx="1587" cy="1460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10" name="Line 250"/>
          <p:cNvSpPr>
            <a:spLocks noChangeShapeType="1"/>
          </p:cNvSpPr>
          <p:nvPr/>
        </p:nvSpPr>
        <p:spPr bwMode="auto">
          <a:xfrm>
            <a:off x="5800725" y="5292725"/>
            <a:ext cx="0" cy="146050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11" name="Rectangle 251"/>
          <p:cNvSpPr>
            <a:spLocks noChangeArrowheads="1"/>
          </p:cNvSpPr>
          <p:nvPr/>
        </p:nvSpPr>
        <p:spPr bwMode="auto">
          <a:xfrm>
            <a:off x="4735513" y="5292725"/>
            <a:ext cx="252412" cy="142875"/>
          </a:xfrm>
          <a:prstGeom prst="rect">
            <a:avLst/>
          </a:prstGeom>
          <a:solidFill>
            <a:srgbClr val="C0C0C0"/>
          </a:solidFill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en-US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12712" name="Rectangle 252"/>
          <p:cNvSpPr>
            <a:spLocks noChangeArrowheads="1"/>
          </p:cNvSpPr>
          <p:nvPr/>
        </p:nvSpPr>
        <p:spPr bwMode="auto">
          <a:xfrm>
            <a:off x="5478463" y="5283200"/>
            <a:ext cx="322262" cy="142875"/>
          </a:xfrm>
          <a:prstGeom prst="rect">
            <a:avLst/>
          </a:prstGeom>
          <a:solidFill>
            <a:srgbClr val="C0C0C0"/>
          </a:solidFill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en-US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12713" name="Oval 253"/>
          <p:cNvSpPr>
            <a:spLocks noChangeArrowheads="1"/>
          </p:cNvSpPr>
          <p:nvPr/>
        </p:nvSpPr>
        <p:spPr bwMode="auto">
          <a:xfrm>
            <a:off x="4716463" y="5124450"/>
            <a:ext cx="1063625" cy="273050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2714" name="Group 254"/>
          <p:cNvGrpSpPr>
            <a:grpSpLocks/>
          </p:cNvGrpSpPr>
          <p:nvPr/>
        </p:nvGrpSpPr>
        <p:grpSpPr bwMode="auto">
          <a:xfrm>
            <a:off x="4983163" y="5184775"/>
            <a:ext cx="527050" cy="158750"/>
            <a:chOff x="2848" y="848"/>
            <a:chExt cx="140" cy="98"/>
          </a:xfrm>
        </p:grpSpPr>
        <p:sp>
          <p:nvSpPr>
            <p:cNvPr id="112928" name="Line 255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29" name="Line 256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30" name="Line 257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2715" name="Group 258"/>
          <p:cNvGrpSpPr>
            <a:grpSpLocks/>
          </p:cNvGrpSpPr>
          <p:nvPr/>
        </p:nvGrpSpPr>
        <p:grpSpPr bwMode="auto">
          <a:xfrm flipV="1">
            <a:off x="4983163" y="5181600"/>
            <a:ext cx="527050" cy="160338"/>
            <a:chOff x="2848" y="848"/>
            <a:chExt cx="140" cy="98"/>
          </a:xfrm>
        </p:grpSpPr>
        <p:sp>
          <p:nvSpPr>
            <p:cNvPr id="112925" name="Line 259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26" name="Line 260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27" name="Line 261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2716" name="Group 262"/>
          <p:cNvGrpSpPr>
            <a:grpSpLocks/>
          </p:cNvGrpSpPr>
          <p:nvPr/>
        </p:nvGrpSpPr>
        <p:grpSpPr bwMode="auto">
          <a:xfrm rot="7844936">
            <a:off x="4983163" y="5313363"/>
            <a:ext cx="322262" cy="239712"/>
            <a:chOff x="11283" y="10423"/>
            <a:chExt cx="475" cy="374"/>
          </a:xfrm>
        </p:grpSpPr>
        <p:sp>
          <p:nvSpPr>
            <p:cNvPr id="112918" name="Rectangle 263"/>
            <p:cNvSpPr>
              <a:spLocks noChangeArrowheads="1"/>
            </p:cNvSpPr>
            <p:nvPr/>
          </p:nvSpPr>
          <p:spPr bwMode="auto">
            <a:xfrm>
              <a:off x="11283" y="10423"/>
              <a:ext cx="475" cy="3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19" name="Line 264"/>
            <p:cNvSpPr>
              <a:spLocks noChangeShapeType="1"/>
            </p:cNvSpPr>
            <p:nvPr/>
          </p:nvSpPr>
          <p:spPr bwMode="auto">
            <a:xfrm>
              <a:off x="1168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20" name="Line 265"/>
            <p:cNvSpPr>
              <a:spLocks noChangeShapeType="1"/>
            </p:cNvSpPr>
            <p:nvPr/>
          </p:nvSpPr>
          <p:spPr bwMode="auto">
            <a:xfrm>
              <a:off x="11621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21" name="Line 266"/>
            <p:cNvSpPr>
              <a:spLocks noChangeShapeType="1"/>
            </p:cNvSpPr>
            <p:nvPr/>
          </p:nvSpPr>
          <p:spPr bwMode="auto">
            <a:xfrm>
              <a:off x="1155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22" name="Line 267"/>
            <p:cNvSpPr>
              <a:spLocks noChangeShapeType="1"/>
            </p:cNvSpPr>
            <p:nvPr/>
          </p:nvSpPr>
          <p:spPr bwMode="auto">
            <a:xfrm>
              <a:off x="11491" y="10495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23" name="Line 268"/>
            <p:cNvSpPr>
              <a:spLocks noChangeShapeType="1"/>
            </p:cNvSpPr>
            <p:nvPr/>
          </p:nvSpPr>
          <p:spPr bwMode="auto">
            <a:xfrm>
              <a:off x="11426" y="10495"/>
              <a:ext cx="2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24" name="Line 269"/>
            <p:cNvSpPr>
              <a:spLocks noChangeShapeType="1"/>
            </p:cNvSpPr>
            <p:nvPr/>
          </p:nvSpPr>
          <p:spPr bwMode="auto">
            <a:xfrm>
              <a:off x="11360" y="10495"/>
              <a:ext cx="3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717" name="Line 270"/>
          <p:cNvSpPr>
            <a:spLocks noChangeShapeType="1"/>
          </p:cNvSpPr>
          <p:nvPr/>
        </p:nvSpPr>
        <p:spPr bwMode="auto">
          <a:xfrm flipH="1" flipV="1">
            <a:off x="3800475" y="6175375"/>
            <a:ext cx="1981200" cy="190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18" name="Line 271"/>
          <p:cNvSpPr>
            <a:spLocks noChangeShapeType="1"/>
          </p:cNvSpPr>
          <p:nvPr/>
        </p:nvSpPr>
        <p:spPr bwMode="auto">
          <a:xfrm flipH="1">
            <a:off x="4419600" y="5527675"/>
            <a:ext cx="620713" cy="6572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19" name="Freeform 272"/>
          <p:cNvSpPr>
            <a:spLocks/>
          </p:cNvSpPr>
          <p:nvPr/>
        </p:nvSpPr>
        <p:spPr bwMode="auto">
          <a:xfrm>
            <a:off x="3171825" y="3279775"/>
            <a:ext cx="3305175" cy="2857500"/>
          </a:xfrm>
          <a:custGeom>
            <a:avLst/>
            <a:gdLst>
              <a:gd name="T0" fmla="*/ 0 w 5205"/>
              <a:gd name="T1" fmla="*/ 0 h 4500"/>
              <a:gd name="T2" fmla="*/ 0 w 5205"/>
              <a:gd name="T3" fmla="*/ 2147483647 h 4500"/>
              <a:gd name="T4" fmla="*/ 2147483647 w 5205"/>
              <a:gd name="T5" fmla="*/ 2147483647 h 4500"/>
              <a:gd name="T6" fmla="*/ 2147483647 w 5205"/>
              <a:gd name="T7" fmla="*/ 2147483647 h 4500"/>
              <a:gd name="T8" fmla="*/ 2147483647 w 5205"/>
              <a:gd name="T9" fmla="*/ 2147483647 h 4500"/>
              <a:gd name="T10" fmla="*/ 2147483647 w 5205"/>
              <a:gd name="T11" fmla="*/ 2147483647 h 4500"/>
              <a:gd name="T12" fmla="*/ 2147483647 w 5205"/>
              <a:gd name="T13" fmla="*/ 2147483647 h 4500"/>
              <a:gd name="T14" fmla="*/ 2147483647 w 5205"/>
              <a:gd name="T15" fmla="*/ 2147483647 h 45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205" h="4500">
                <a:moveTo>
                  <a:pt x="0" y="0"/>
                </a:moveTo>
                <a:lnTo>
                  <a:pt x="0" y="1320"/>
                </a:lnTo>
                <a:lnTo>
                  <a:pt x="1230" y="1350"/>
                </a:lnTo>
                <a:lnTo>
                  <a:pt x="495" y="2040"/>
                </a:lnTo>
                <a:lnTo>
                  <a:pt x="4515" y="2115"/>
                </a:lnTo>
                <a:lnTo>
                  <a:pt x="2220" y="4500"/>
                </a:lnTo>
                <a:lnTo>
                  <a:pt x="5205" y="4500"/>
                </a:lnTo>
                <a:lnTo>
                  <a:pt x="5205" y="3405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20" name="Oval 273"/>
          <p:cNvSpPr>
            <a:spLocks noChangeArrowheads="1"/>
          </p:cNvSpPr>
          <p:nvPr/>
        </p:nvSpPr>
        <p:spPr bwMode="auto">
          <a:xfrm>
            <a:off x="2974975" y="6111875"/>
            <a:ext cx="1062038" cy="234950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21" name="Line 274"/>
          <p:cNvSpPr>
            <a:spLocks noChangeShapeType="1"/>
          </p:cNvSpPr>
          <p:nvPr/>
        </p:nvSpPr>
        <p:spPr bwMode="auto">
          <a:xfrm>
            <a:off x="2974975" y="6092825"/>
            <a:ext cx="0" cy="1444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22" name="Line 275"/>
          <p:cNvSpPr>
            <a:spLocks noChangeShapeType="1"/>
          </p:cNvSpPr>
          <p:nvPr/>
        </p:nvSpPr>
        <p:spPr bwMode="auto">
          <a:xfrm>
            <a:off x="4037013" y="6092825"/>
            <a:ext cx="1587" cy="144463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23" name="Rectangle 276"/>
          <p:cNvSpPr>
            <a:spLocks noChangeArrowheads="1"/>
          </p:cNvSpPr>
          <p:nvPr/>
        </p:nvSpPr>
        <p:spPr bwMode="auto">
          <a:xfrm>
            <a:off x="2974975" y="6092825"/>
            <a:ext cx="250825" cy="142875"/>
          </a:xfrm>
          <a:prstGeom prst="rect">
            <a:avLst/>
          </a:prstGeom>
          <a:solidFill>
            <a:srgbClr val="C0C0C0"/>
          </a:solidFill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en-US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12724" name="Rectangle 277"/>
          <p:cNvSpPr>
            <a:spLocks noChangeArrowheads="1"/>
          </p:cNvSpPr>
          <p:nvPr/>
        </p:nvSpPr>
        <p:spPr bwMode="auto">
          <a:xfrm>
            <a:off x="3714750" y="6083300"/>
            <a:ext cx="322263" cy="142875"/>
          </a:xfrm>
          <a:prstGeom prst="rect">
            <a:avLst/>
          </a:prstGeom>
          <a:solidFill>
            <a:srgbClr val="C0C0C0"/>
          </a:solidFill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en-US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12725" name="Oval 278"/>
          <p:cNvSpPr>
            <a:spLocks noChangeArrowheads="1"/>
          </p:cNvSpPr>
          <p:nvPr/>
        </p:nvSpPr>
        <p:spPr bwMode="auto">
          <a:xfrm>
            <a:off x="2963863" y="5924550"/>
            <a:ext cx="1063625" cy="273050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2726" name="Group 279"/>
          <p:cNvGrpSpPr>
            <a:grpSpLocks/>
          </p:cNvGrpSpPr>
          <p:nvPr/>
        </p:nvGrpSpPr>
        <p:grpSpPr bwMode="auto">
          <a:xfrm>
            <a:off x="3221038" y="5984875"/>
            <a:ext cx="525462" cy="158750"/>
            <a:chOff x="2848" y="848"/>
            <a:chExt cx="140" cy="98"/>
          </a:xfrm>
        </p:grpSpPr>
        <p:sp>
          <p:nvSpPr>
            <p:cNvPr id="112915" name="Line 280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6" name="Line 281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7" name="Line 282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2727" name="Group 283"/>
          <p:cNvGrpSpPr>
            <a:grpSpLocks/>
          </p:cNvGrpSpPr>
          <p:nvPr/>
        </p:nvGrpSpPr>
        <p:grpSpPr bwMode="auto">
          <a:xfrm flipV="1">
            <a:off x="3221038" y="5981700"/>
            <a:ext cx="525462" cy="158750"/>
            <a:chOff x="2848" y="848"/>
            <a:chExt cx="140" cy="98"/>
          </a:xfrm>
        </p:grpSpPr>
        <p:sp>
          <p:nvSpPr>
            <p:cNvPr id="112912" name="Line 284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3" name="Line 285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4" name="Line 286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2728" name="Group 287"/>
          <p:cNvGrpSpPr>
            <a:grpSpLocks/>
          </p:cNvGrpSpPr>
          <p:nvPr/>
        </p:nvGrpSpPr>
        <p:grpSpPr bwMode="auto">
          <a:xfrm>
            <a:off x="3038475" y="6051550"/>
            <a:ext cx="315913" cy="247650"/>
            <a:chOff x="11283" y="10423"/>
            <a:chExt cx="475" cy="374"/>
          </a:xfrm>
        </p:grpSpPr>
        <p:sp>
          <p:nvSpPr>
            <p:cNvPr id="112905" name="Rectangle 288"/>
            <p:cNvSpPr>
              <a:spLocks noChangeArrowheads="1"/>
            </p:cNvSpPr>
            <p:nvPr/>
          </p:nvSpPr>
          <p:spPr bwMode="auto">
            <a:xfrm>
              <a:off x="11283" y="10423"/>
              <a:ext cx="475" cy="3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06" name="Line 289"/>
            <p:cNvSpPr>
              <a:spLocks noChangeShapeType="1"/>
            </p:cNvSpPr>
            <p:nvPr/>
          </p:nvSpPr>
          <p:spPr bwMode="auto">
            <a:xfrm>
              <a:off x="1168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07" name="Line 290"/>
            <p:cNvSpPr>
              <a:spLocks noChangeShapeType="1"/>
            </p:cNvSpPr>
            <p:nvPr/>
          </p:nvSpPr>
          <p:spPr bwMode="auto">
            <a:xfrm>
              <a:off x="11621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08" name="Line 291"/>
            <p:cNvSpPr>
              <a:spLocks noChangeShapeType="1"/>
            </p:cNvSpPr>
            <p:nvPr/>
          </p:nvSpPr>
          <p:spPr bwMode="auto">
            <a:xfrm>
              <a:off x="1155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09" name="Line 292"/>
            <p:cNvSpPr>
              <a:spLocks noChangeShapeType="1"/>
            </p:cNvSpPr>
            <p:nvPr/>
          </p:nvSpPr>
          <p:spPr bwMode="auto">
            <a:xfrm>
              <a:off x="11491" y="10495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10" name="Line 293"/>
            <p:cNvSpPr>
              <a:spLocks noChangeShapeType="1"/>
            </p:cNvSpPr>
            <p:nvPr/>
          </p:nvSpPr>
          <p:spPr bwMode="auto">
            <a:xfrm>
              <a:off x="11426" y="10495"/>
              <a:ext cx="2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11" name="Line 294"/>
            <p:cNvSpPr>
              <a:spLocks noChangeShapeType="1"/>
            </p:cNvSpPr>
            <p:nvPr/>
          </p:nvSpPr>
          <p:spPr bwMode="auto">
            <a:xfrm>
              <a:off x="11360" y="10495"/>
              <a:ext cx="3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729" name="Oval 295"/>
          <p:cNvSpPr>
            <a:spLocks noChangeArrowheads="1"/>
          </p:cNvSpPr>
          <p:nvPr/>
        </p:nvSpPr>
        <p:spPr bwMode="auto">
          <a:xfrm>
            <a:off x="2335213" y="5178425"/>
            <a:ext cx="1063625" cy="233363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30" name="Line 296"/>
          <p:cNvSpPr>
            <a:spLocks noChangeShapeType="1"/>
          </p:cNvSpPr>
          <p:nvPr/>
        </p:nvSpPr>
        <p:spPr bwMode="auto">
          <a:xfrm>
            <a:off x="2335213" y="5159375"/>
            <a:ext cx="1587" cy="1444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31" name="Line 297"/>
          <p:cNvSpPr>
            <a:spLocks noChangeShapeType="1"/>
          </p:cNvSpPr>
          <p:nvPr/>
        </p:nvSpPr>
        <p:spPr bwMode="auto">
          <a:xfrm>
            <a:off x="3398838" y="5159375"/>
            <a:ext cx="0" cy="144463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32" name="Rectangle 298"/>
          <p:cNvSpPr>
            <a:spLocks noChangeArrowheads="1"/>
          </p:cNvSpPr>
          <p:nvPr/>
        </p:nvSpPr>
        <p:spPr bwMode="auto">
          <a:xfrm>
            <a:off x="2335213" y="5159375"/>
            <a:ext cx="252412" cy="141288"/>
          </a:xfrm>
          <a:prstGeom prst="rect">
            <a:avLst/>
          </a:prstGeom>
          <a:solidFill>
            <a:srgbClr val="C0C0C0"/>
          </a:solidFill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en-US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12733" name="Rectangle 299"/>
          <p:cNvSpPr>
            <a:spLocks noChangeArrowheads="1"/>
          </p:cNvSpPr>
          <p:nvPr/>
        </p:nvSpPr>
        <p:spPr bwMode="auto">
          <a:xfrm>
            <a:off x="3076575" y="5149850"/>
            <a:ext cx="322263" cy="141288"/>
          </a:xfrm>
          <a:prstGeom prst="rect">
            <a:avLst/>
          </a:prstGeom>
          <a:solidFill>
            <a:srgbClr val="C0C0C0"/>
          </a:solidFill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en-US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12734" name="Oval 300"/>
          <p:cNvSpPr>
            <a:spLocks noChangeArrowheads="1"/>
          </p:cNvSpPr>
          <p:nvPr/>
        </p:nvSpPr>
        <p:spPr bwMode="auto">
          <a:xfrm>
            <a:off x="2325688" y="4991100"/>
            <a:ext cx="1063625" cy="273050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2735" name="Group 301"/>
          <p:cNvGrpSpPr>
            <a:grpSpLocks/>
          </p:cNvGrpSpPr>
          <p:nvPr/>
        </p:nvGrpSpPr>
        <p:grpSpPr bwMode="auto">
          <a:xfrm>
            <a:off x="2582863" y="5051425"/>
            <a:ext cx="525462" cy="158750"/>
            <a:chOff x="2848" y="848"/>
            <a:chExt cx="140" cy="98"/>
          </a:xfrm>
        </p:grpSpPr>
        <p:sp>
          <p:nvSpPr>
            <p:cNvPr id="112902" name="Line 302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3" name="Line 303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4" name="Line 304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2736" name="Group 305"/>
          <p:cNvGrpSpPr>
            <a:grpSpLocks/>
          </p:cNvGrpSpPr>
          <p:nvPr/>
        </p:nvGrpSpPr>
        <p:grpSpPr bwMode="auto">
          <a:xfrm flipV="1">
            <a:off x="2582863" y="5048250"/>
            <a:ext cx="525462" cy="158750"/>
            <a:chOff x="2848" y="848"/>
            <a:chExt cx="140" cy="98"/>
          </a:xfrm>
        </p:grpSpPr>
        <p:sp>
          <p:nvSpPr>
            <p:cNvPr id="112899" name="Line 306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0" name="Line 307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1" name="Line 308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737" name="Line 309"/>
          <p:cNvSpPr>
            <a:spLocks noChangeShapeType="1"/>
          </p:cNvSpPr>
          <p:nvPr/>
        </p:nvSpPr>
        <p:spPr bwMode="auto">
          <a:xfrm flipH="1">
            <a:off x="1695450" y="5375275"/>
            <a:ext cx="868363" cy="81121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12738" name="Group 310"/>
          <p:cNvGrpSpPr>
            <a:grpSpLocks/>
          </p:cNvGrpSpPr>
          <p:nvPr/>
        </p:nvGrpSpPr>
        <p:grpSpPr bwMode="auto">
          <a:xfrm rot="8027572">
            <a:off x="2678113" y="4979988"/>
            <a:ext cx="322262" cy="239712"/>
            <a:chOff x="11283" y="10423"/>
            <a:chExt cx="475" cy="374"/>
          </a:xfrm>
        </p:grpSpPr>
        <p:sp>
          <p:nvSpPr>
            <p:cNvPr id="112892" name="Rectangle 311"/>
            <p:cNvSpPr>
              <a:spLocks noChangeArrowheads="1"/>
            </p:cNvSpPr>
            <p:nvPr/>
          </p:nvSpPr>
          <p:spPr bwMode="auto">
            <a:xfrm>
              <a:off x="11283" y="10423"/>
              <a:ext cx="475" cy="3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93" name="Line 312"/>
            <p:cNvSpPr>
              <a:spLocks noChangeShapeType="1"/>
            </p:cNvSpPr>
            <p:nvPr/>
          </p:nvSpPr>
          <p:spPr bwMode="auto">
            <a:xfrm>
              <a:off x="1168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94" name="Line 313"/>
            <p:cNvSpPr>
              <a:spLocks noChangeShapeType="1"/>
            </p:cNvSpPr>
            <p:nvPr/>
          </p:nvSpPr>
          <p:spPr bwMode="auto">
            <a:xfrm>
              <a:off x="11621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95" name="Line 314"/>
            <p:cNvSpPr>
              <a:spLocks noChangeShapeType="1"/>
            </p:cNvSpPr>
            <p:nvPr/>
          </p:nvSpPr>
          <p:spPr bwMode="auto">
            <a:xfrm>
              <a:off x="1155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96" name="Line 315"/>
            <p:cNvSpPr>
              <a:spLocks noChangeShapeType="1"/>
            </p:cNvSpPr>
            <p:nvPr/>
          </p:nvSpPr>
          <p:spPr bwMode="auto">
            <a:xfrm>
              <a:off x="11491" y="10495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97" name="Line 316"/>
            <p:cNvSpPr>
              <a:spLocks noChangeShapeType="1"/>
            </p:cNvSpPr>
            <p:nvPr/>
          </p:nvSpPr>
          <p:spPr bwMode="auto">
            <a:xfrm>
              <a:off x="11426" y="10495"/>
              <a:ext cx="2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98" name="Line 317"/>
            <p:cNvSpPr>
              <a:spLocks noChangeShapeType="1"/>
            </p:cNvSpPr>
            <p:nvPr/>
          </p:nvSpPr>
          <p:spPr bwMode="auto">
            <a:xfrm>
              <a:off x="11360" y="10495"/>
              <a:ext cx="3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739" name="Freeform 318"/>
          <p:cNvSpPr>
            <a:spLocks/>
          </p:cNvSpPr>
          <p:nvPr/>
        </p:nvSpPr>
        <p:spPr bwMode="auto">
          <a:xfrm>
            <a:off x="1533525" y="3317875"/>
            <a:ext cx="5067300" cy="2933700"/>
          </a:xfrm>
          <a:custGeom>
            <a:avLst/>
            <a:gdLst>
              <a:gd name="T0" fmla="*/ 2147483647 w 7980"/>
              <a:gd name="T1" fmla="*/ 2147483647 h 4620"/>
              <a:gd name="T2" fmla="*/ 2147483647 w 7980"/>
              <a:gd name="T3" fmla="*/ 2147483647 h 4620"/>
              <a:gd name="T4" fmla="*/ 0 w 7980"/>
              <a:gd name="T5" fmla="*/ 2147483647 h 4620"/>
              <a:gd name="T6" fmla="*/ 2147483647 w 7980"/>
              <a:gd name="T7" fmla="*/ 2147483647 h 4620"/>
              <a:gd name="T8" fmla="*/ 2147483647 w 7980"/>
              <a:gd name="T9" fmla="*/ 2147483647 h 4620"/>
              <a:gd name="T10" fmla="*/ 2147483647 w 7980"/>
              <a:gd name="T11" fmla="*/ 0 h 462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7980" h="4620">
                <a:moveTo>
                  <a:pt x="7965" y="3420"/>
                </a:moveTo>
                <a:lnTo>
                  <a:pt x="7980" y="4620"/>
                </a:lnTo>
                <a:lnTo>
                  <a:pt x="0" y="4605"/>
                </a:lnTo>
                <a:lnTo>
                  <a:pt x="3315" y="1485"/>
                </a:lnTo>
                <a:lnTo>
                  <a:pt x="2355" y="1455"/>
                </a:lnTo>
                <a:lnTo>
                  <a:pt x="2355" y="0"/>
                </a:lnTo>
              </a:path>
            </a:pathLst>
          </a:custGeom>
          <a:noFill/>
          <a:ln w="38100" cmpd="sng">
            <a:solidFill>
              <a:srgbClr val="FF00FF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40" name="Freeform 319"/>
          <p:cNvSpPr>
            <a:spLocks/>
          </p:cNvSpPr>
          <p:nvPr/>
        </p:nvSpPr>
        <p:spPr bwMode="auto">
          <a:xfrm>
            <a:off x="1133475" y="3413125"/>
            <a:ext cx="5743575" cy="2886075"/>
          </a:xfrm>
          <a:custGeom>
            <a:avLst/>
            <a:gdLst>
              <a:gd name="T0" fmla="*/ 0 w 9045"/>
              <a:gd name="T1" fmla="*/ 2147483647 h 4545"/>
              <a:gd name="T2" fmla="*/ 0 w 9045"/>
              <a:gd name="T3" fmla="*/ 2147483647 h 4545"/>
              <a:gd name="T4" fmla="*/ 2147483647 w 9045"/>
              <a:gd name="T5" fmla="*/ 2147483647 h 4545"/>
              <a:gd name="T6" fmla="*/ 2147483647 w 9045"/>
              <a:gd name="T7" fmla="*/ 2147483647 h 4545"/>
              <a:gd name="T8" fmla="*/ 2147483647 w 9045"/>
              <a:gd name="T9" fmla="*/ 2147483647 h 4545"/>
              <a:gd name="T10" fmla="*/ 2147483647 w 9045"/>
              <a:gd name="T11" fmla="*/ 2147483647 h 4545"/>
              <a:gd name="T12" fmla="*/ 2147483647 w 9045"/>
              <a:gd name="T13" fmla="*/ 2147483647 h 4545"/>
              <a:gd name="T14" fmla="*/ 2147483647 w 9045"/>
              <a:gd name="T15" fmla="*/ 0 h 454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9045" h="4545">
                <a:moveTo>
                  <a:pt x="0" y="2880"/>
                </a:moveTo>
                <a:lnTo>
                  <a:pt x="0" y="4530"/>
                </a:lnTo>
                <a:lnTo>
                  <a:pt x="885" y="4545"/>
                </a:lnTo>
                <a:lnTo>
                  <a:pt x="3510" y="2010"/>
                </a:lnTo>
                <a:lnTo>
                  <a:pt x="7140" y="2055"/>
                </a:lnTo>
                <a:lnTo>
                  <a:pt x="8145" y="1020"/>
                </a:lnTo>
                <a:lnTo>
                  <a:pt x="9045" y="1020"/>
                </a:lnTo>
                <a:lnTo>
                  <a:pt x="9015" y="0"/>
                </a:lnTo>
              </a:path>
            </a:pathLst>
          </a:custGeom>
          <a:noFill/>
          <a:ln w="38100" cmpd="sng">
            <a:solidFill>
              <a:srgbClr val="0000FF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41" name="Freeform 320"/>
          <p:cNvSpPr>
            <a:spLocks/>
          </p:cNvSpPr>
          <p:nvPr/>
        </p:nvSpPr>
        <p:spPr bwMode="auto">
          <a:xfrm>
            <a:off x="1257300" y="3460750"/>
            <a:ext cx="5791200" cy="2667000"/>
          </a:xfrm>
          <a:custGeom>
            <a:avLst/>
            <a:gdLst>
              <a:gd name="T0" fmla="*/ 0 w 9120"/>
              <a:gd name="T1" fmla="*/ 2147483647 h 4201"/>
              <a:gd name="T2" fmla="*/ 0 w 9120"/>
              <a:gd name="T3" fmla="*/ 2147483647 h 4201"/>
              <a:gd name="T4" fmla="*/ 2147483647 w 9120"/>
              <a:gd name="T5" fmla="*/ 2147483647 h 4201"/>
              <a:gd name="T6" fmla="*/ 2147483647 w 9120"/>
              <a:gd name="T7" fmla="*/ 2147483647 h 4201"/>
              <a:gd name="T8" fmla="*/ 2147483647 w 9120"/>
              <a:gd name="T9" fmla="*/ 2147483647 h 4201"/>
              <a:gd name="T10" fmla="*/ 2147483647 w 9120"/>
              <a:gd name="T11" fmla="*/ 0 h 420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120" h="4201">
                <a:moveTo>
                  <a:pt x="0" y="2821"/>
                </a:moveTo>
                <a:lnTo>
                  <a:pt x="0" y="4201"/>
                </a:lnTo>
                <a:lnTo>
                  <a:pt x="4890" y="4201"/>
                </a:lnTo>
                <a:lnTo>
                  <a:pt x="8055" y="1051"/>
                </a:lnTo>
                <a:lnTo>
                  <a:pt x="9120" y="1080"/>
                </a:lnTo>
                <a:lnTo>
                  <a:pt x="9105" y="0"/>
                </a:lnTo>
              </a:path>
            </a:pathLst>
          </a:custGeom>
          <a:noFill/>
          <a:ln w="38100" cmpd="sng">
            <a:solidFill>
              <a:srgbClr val="00FF00"/>
            </a:solidFill>
            <a:round/>
            <a:headEnd type="triangl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112742" name="Group 321"/>
          <p:cNvGrpSpPr>
            <a:grpSpLocks/>
          </p:cNvGrpSpPr>
          <p:nvPr/>
        </p:nvGrpSpPr>
        <p:grpSpPr bwMode="auto">
          <a:xfrm>
            <a:off x="1087438" y="5213350"/>
            <a:ext cx="90487" cy="271463"/>
            <a:chOff x="10104" y="10005"/>
            <a:chExt cx="137" cy="411"/>
          </a:xfrm>
        </p:grpSpPr>
        <p:sp>
          <p:nvSpPr>
            <p:cNvPr id="112890" name="Oval 322"/>
            <p:cNvSpPr>
              <a:spLocks noChangeArrowheads="1"/>
            </p:cNvSpPr>
            <p:nvPr/>
          </p:nvSpPr>
          <p:spPr bwMode="auto">
            <a:xfrm>
              <a:off x="10104" y="10005"/>
              <a:ext cx="137" cy="138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91" name="Oval 323"/>
            <p:cNvSpPr>
              <a:spLocks noChangeArrowheads="1"/>
            </p:cNvSpPr>
            <p:nvPr/>
          </p:nvSpPr>
          <p:spPr bwMode="auto">
            <a:xfrm>
              <a:off x="10104" y="10278"/>
              <a:ext cx="137" cy="138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743" name="Group 324"/>
          <p:cNvGrpSpPr>
            <a:grpSpLocks/>
          </p:cNvGrpSpPr>
          <p:nvPr/>
        </p:nvGrpSpPr>
        <p:grpSpPr bwMode="auto">
          <a:xfrm>
            <a:off x="6543675" y="5449888"/>
            <a:ext cx="92075" cy="271462"/>
            <a:chOff x="10104" y="10005"/>
            <a:chExt cx="137" cy="411"/>
          </a:xfrm>
        </p:grpSpPr>
        <p:sp>
          <p:nvSpPr>
            <p:cNvPr id="112888" name="Oval 325"/>
            <p:cNvSpPr>
              <a:spLocks noChangeArrowheads="1"/>
            </p:cNvSpPr>
            <p:nvPr/>
          </p:nvSpPr>
          <p:spPr bwMode="auto">
            <a:xfrm>
              <a:off x="10104" y="10005"/>
              <a:ext cx="137" cy="138"/>
            </a:xfrm>
            <a:prstGeom prst="ellipse">
              <a:avLst/>
            </a:pr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89" name="Oval 326"/>
            <p:cNvSpPr>
              <a:spLocks noChangeArrowheads="1"/>
            </p:cNvSpPr>
            <p:nvPr/>
          </p:nvSpPr>
          <p:spPr bwMode="auto">
            <a:xfrm>
              <a:off x="10104" y="10278"/>
              <a:ext cx="137" cy="138"/>
            </a:xfrm>
            <a:prstGeom prst="ellipse">
              <a:avLst/>
            </a:pr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744" name="Group 327"/>
          <p:cNvGrpSpPr>
            <a:grpSpLocks/>
          </p:cNvGrpSpPr>
          <p:nvPr/>
        </p:nvGrpSpPr>
        <p:grpSpPr bwMode="auto">
          <a:xfrm>
            <a:off x="6991350" y="3392488"/>
            <a:ext cx="90488" cy="271462"/>
            <a:chOff x="10104" y="10005"/>
            <a:chExt cx="137" cy="411"/>
          </a:xfrm>
        </p:grpSpPr>
        <p:sp>
          <p:nvSpPr>
            <p:cNvPr id="112886" name="Oval 328"/>
            <p:cNvSpPr>
              <a:spLocks noChangeArrowheads="1"/>
            </p:cNvSpPr>
            <p:nvPr/>
          </p:nvSpPr>
          <p:spPr bwMode="auto">
            <a:xfrm>
              <a:off x="10104" y="10005"/>
              <a:ext cx="137" cy="138"/>
            </a:xfrm>
            <a:prstGeom prst="ellipse">
              <a:avLst/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87" name="Oval 329"/>
            <p:cNvSpPr>
              <a:spLocks noChangeArrowheads="1"/>
            </p:cNvSpPr>
            <p:nvPr/>
          </p:nvSpPr>
          <p:spPr bwMode="auto">
            <a:xfrm>
              <a:off x="10104" y="10278"/>
              <a:ext cx="137" cy="138"/>
            </a:xfrm>
            <a:prstGeom prst="ellipse">
              <a:avLst/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12745" name="Picture 333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9575" y="784225"/>
            <a:ext cx="73136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339" name="Rectangle 334"/>
          <p:cNvSpPr>
            <a:spLocks noGrp="1" noChangeArrowheads="1"/>
          </p:cNvSpPr>
          <p:nvPr>
            <p:ph type="title"/>
          </p:nvPr>
        </p:nvSpPr>
        <p:spPr>
          <a:xfrm>
            <a:off x="330200" y="115888"/>
            <a:ext cx="7772400" cy="873125"/>
          </a:xfrm>
        </p:spPr>
        <p:txBody>
          <a:bodyPr/>
          <a:lstStyle/>
          <a:p>
            <a:pPr>
              <a:defRPr/>
            </a:pPr>
            <a:r>
              <a:rPr lang="en-US" sz="3600">
                <a:ea typeface="ＭＳ Ｐゴシック" charset="0"/>
                <a:cs typeface="+mj-cs"/>
              </a:rPr>
              <a:t>Causes/costs of congestion: scenario 3</a:t>
            </a:r>
            <a:r>
              <a:rPr lang="en-US">
                <a:ea typeface="ＭＳ Ｐゴシック" charset="0"/>
                <a:cs typeface="+mj-cs"/>
              </a:rPr>
              <a:t> </a:t>
            </a:r>
          </a:p>
        </p:txBody>
      </p:sp>
      <p:sp>
        <p:nvSpPr>
          <p:cNvPr id="112747" name="Text Box 335"/>
          <p:cNvSpPr txBox="1">
            <a:spLocks noChangeArrowheads="1"/>
          </p:cNvSpPr>
          <p:nvPr/>
        </p:nvSpPr>
        <p:spPr bwMode="auto">
          <a:xfrm>
            <a:off x="6735763" y="3055938"/>
            <a:ext cx="735012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sz="1400">
                <a:solidFill>
                  <a:schemeClr val="tx2"/>
                </a:solidFill>
                <a:latin typeface="Arial" pitchFamily="34" charset="0"/>
              </a:rPr>
              <a:t>Host B</a:t>
            </a:r>
          </a:p>
        </p:txBody>
      </p:sp>
      <p:sp>
        <p:nvSpPr>
          <p:cNvPr id="112748" name="Text Box 336"/>
          <p:cNvSpPr txBox="1">
            <a:spLocks noChangeArrowheads="1"/>
          </p:cNvSpPr>
          <p:nvPr/>
        </p:nvSpPr>
        <p:spPr bwMode="auto">
          <a:xfrm>
            <a:off x="6188075" y="5116513"/>
            <a:ext cx="735013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sz="1400">
                <a:solidFill>
                  <a:schemeClr val="tx2"/>
                </a:solidFill>
                <a:latin typeface="Arial" pitchFamily="34" charset="0"/>
              </a:rPr>
              <a:t>Host C</a:t>
            </a:r>
          </a:p>
        </p:txBody>
      </p:sp>
      <p:sp>
        <p:nvSpPr>
          <p:cNvPr id="112749" name="Text Box 337"/>
          <p:cNvSpPr txBox="1">
            <a:spLocks noChangeArrowheads="1"/>
          </p:cNvSpPr>
          <p:nvPr/>
        </p:nvSpPr>
        <p:spPr bwMode="auto">
          <a:xfrm>
            <a:off x="750888" y="4873625"/>
            <a:ext cx="735012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sz="1400">
                <a:solidFill>
                  <a:schemeClr val="tx2"/>
                </a:solidFill>
                <a:latin typeface="Arial" pitchFamily="34" charset="0"/>
              </a:rPr>
              <a:t>Host D</a:t>
            </a:r>
          </a:p>
        </p:txBody>
      </p:sp>
      <p:sp>
        <p:nvSpPr>
          <p:cNvPr id="112750" name="Text Box 338"/>
          <p:cNvSpPr txBox="1">
            <a:spLocks noChangeArrowheads="1"/>
          </p:cNvSpPr>
          <p:nvPr/>
        </p:nvSpPr>
        <p:spPr bwMode="auto">
          <a:xfrm>
            <a:off x="3536950" y="2911475"/>
            <a:ext cx="1881188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sz="2000">
                <a:solidFill>
                  <a:srgbClr val="FF0000"/>
                </a:solidFill>
                <a:latin typeface="Symbol" pitchFamily="18" charset="2"/>
              </a:rPr>
              <a:t>l</a:t>
            </a:r>
            <a:r>
              <a:rPr lang="en-US" sz="2000" baseline="-25000">
                <a:solidFill>
                  <a:srgbClr val="FF0000"/>
                </a:solidFill>
                <a:latin typeface="Arial" pitchFamily="34" charset="0"/>
              </a:rPr>
              <a:t>in</a:t>
            </a:r>
            <a:r>
              <a:rPr lang="en-US" baseline="-2500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>
                <a:solidFill>
                  <a:srgbClr val="FF0000"/>
                </a:solidFill>
                <a:latin typeface="Arial" pitchFamily="34" charset="0"/>
              </a:rPr>
              <a:t>: original data</a:t>
            </a:r>
            <a:endParaRPr lang="en-US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12751" name="Line 340"/>
          <p:cNvSpPr>
            <a:spLocks noChangeShapeType="1"/>
          </p:cNvSpPr>
          <p:nvPr/>
        </p:nvSpPr>
        <p:spPr bwMode="auto">
          <a:xfrm>
            <a:off x="5013325" y="3479800"/>
            <a:ext cx="339725" cy="0"/>
          </a:xfrm>
          <a:prstGeom prst="line">
            <a:avLst/>
          </a:prstGeom>
          <a:noFill/>
          <a:ln w="38100">
            <a:solidFill>
              <a:srgbClr val="FFFF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52" name="Text Box 341"/>
          <p:cNvSpPr txBox="1">
            <a:spLocks noChangeArrowheads="1"/>
          </p:cNvSpPr>
          <p:nvPr/>
        </p:nvSpPr>
        <p:spPr bwMode="auto">
          <a:xfrm>
            <a:off x="3419475" y="3240088"/>
            <a:ext cx="2349500" cy="61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r>
              <a:rPr lang="en-US" sz="2000">
                <a:solidFill>
                  <a:srgbClr val="FF0000"/>
                </a:solidFill>
                <a:latin typeface="Symbol" pitchFamily="18" charset="2"/>
              </a:rPr>
              <a:t>l</a:t>
            </a:r>
            <a:r>
              <a:rPr lang="en-US" sz="2000">
                <a:solidFill>
                  <a:srgbClr val="FF0000"/>
                </a:solidFill>
                <a:latin typeface="Arial" pitchFamily="34" charset="0"/>
              </a:rPr>
              <a:t>'</a:t>
            </a:r>
            <a:r>
              <a:rPr lang="en-US" sz="2000" baseline="-25000">
                <a:solidFill>
                  <a:srgbClr val="FF0000"/>
                </a:solidFill>
                <a:latin typeface="Arial" pitchFamily="34" charset="0"/>
              </a:rPr>
              <a:t>in</a:t>
            </a:r>
            <a:r>
              <a:rPr lang="en-US" sz="1800">
                <a:solidFill>
                  <a:srgbClr val="FF0000"/>
                </a:solidFill>
                <a:latin typeface="Arial" pitchFamily="34" charset="0"/>
              </a:rPr>
              <a:t>:</a:t>
            </a:r>
            <a:r>
              <a:rPr lang="en-US" sz="140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>
                <a:solidFill>
                  <a:srgbClr val="FF0000"/>
                </a:solidFill>
                <a:latin typeface="Arial" pitchFamily="34" charset="0"/>
              </a:rPr>
              <a:t>original data, </a:t>
            </a:r>
            <a:r>
              <a:rPr lang="en-US" i="1">
                <a:solidFill>
                  <a:srgbClr val="FF0000"/>
                </a:solidFill>
                <a:latin typeface="Arial" pitchFamily="34" charset="0"/>
              </a:rPr>
              <a:t>plus</a:t>
            </a:r>
            <a:r>
              <a:rPr lang="en-US">
                <a:solidFill>
                  <a:srgbClr val="FF0000"/>
                </a:solidFill>
                <a:latin typeface="Arial" pitchFamily="34" charset="0"/>
              </a:rPr>
              <a:t> retransmitted data</a:t>
            </a:r>
            <a:endParaRPr lang="en-US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05156" name="Rectangle 356"/>
          <p:cNvSpPr>
            <a:spLocks noChangeArrowheads="1"/>
          </p:cNvSpPr>
          <p:nvPr/>
        </p:nvSpPr>
        <p:spPr bwMode="auto">
          <a:xfrm>
            <a:off x="4270375" y="1778000"/>
            <a:ext cx="465613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sz="2800" u="sng">
                <a:solidFill>
                  <a:srgbClr val="CC0000"/>
                </a:solidFill>
                <a:latin typeface="Gill Sans MT" pitchFamily="34" charset="0"/>
              </a:rPr>
              <a:t>A:</a:t>
            </a:r>
            <a:r>
              <a:rPr lang="en-US" sz="2400">
                <a:solidFill>
                  <a:srgbClr val="FF0000"/>
                </a:solidFill>
                <a:latin typeface="Gill Sans MT" pitchFamily="34" charset="0"/>
              </a:rPr>
              <a:t> </a:t>
            </a:r>
            <a:r>
              <a:rPr lang="en-US" sz="2400">
                <a:latin typeface="Gill Sans MT" pitchFamily="34" charset="0"/>
              </a:rPr>
              <a:t>as red  </a:t>
            </a:r>
            <a:r>
              <a:rPr lang="en-US" sz="2400">
                <a:solidFill>
                  <a:srgbClr val="CC0000"/>
                </a:solidFill>
                <a:latin typeface="Symbol" pitchFamily="18" charset="2"/>
              </a:rPr>
              <a:t>l</a:t>
            </a:r>
            <a:r>
              <a:rPr lang="en-US" sz="2400" baseline="-25000">
                <a:solidFill>
                  <a:srgbClr val="CC0000"/>
                </a:solidFill>
                <a:latin typeface="Gill Sans MT" pitchFamily="34" charset="0"/>
              </a:rPr>
              <a:t>in</a:t>
            </a:r>
            <a:r>
              <a:rPr lang="ja-JP" altLang="en-US" sz="2400" baseline="30000">
                <a:solidFill>
                  <a:srgbClr val="CC0000"/>
                </a:solidFill>
                <a:latin typeface="Gill Sans MT" pitchFamily="34" charset="0"/>
              </a:rPr>
              <a:t>’</a:t>
            </a:r>
            <a:r>
              <a:rPr lang="en-US" altLang="ja-JP" sz="2400">
                <a:latin typeface="Gill Sans MT" pitchFamily="34" charset="0"/>
              </a:rPr>
              <a:t> increases, all arriving blue pkts at upper queue are dropped, blue throughput </a:t>
            </a:r>
            <a:r>
              <a:rPr lang="en-US" altLang="ja-JP" sz="2400">
                <a:latin typeface="Wingdings 3" pitchFamily="18" charset="2"/>
              </a:rPr>
              <a:t>g</a:t>
            </a:r>
            <a:r>
              <a:rPr lang="en-US" altLang="ja-JP" sz="2400">
                <a:latin typeface="Gill Sans MT" pitchFamily="34" charset="0"/>
              </a:rPr>
              <a:t> 0</a:t>
            </a:r>
            <a:endParaRPr lang="en-US" sz="2400">
              <a:latin typeface="Gill Sans MT" pitchFamily="34" charset="0"/>
            </a:endParaRPr>
          </a:p>
        </p:txBody>
      </p:sp>
      <p:grpSp>
        <p:nvGrpSpPr>
          <p:cNvPr id="112754" name="Group 358"/>
          <p:cNvGrpSpPr>
            <a:grpSpLocks/>
          </p:cNvGrpSpPr>
          <p:nvPr/>
        </p:nvGrpSpPr>
        <p:grpSpPr bwMode="auto">
          <a:xfrm>
            <a:off x="7429500" y="4146550"/>
            <a:ext cx="231775" cy="441325"/>
            <a:chOff x="4140" y="429"/>
            <a:chExt cx="1425" cy="2396"/>
          </a:xfrm>
        </p:grpSpPr>
        <p:sp>
          <p:nvSpPr>
            <p:cNvPr id="112854" name="Freeform 359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448" name="Rectangle 360"/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56" name="Freeform 361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857" name="Freeform 362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451" name="Rectangle 363"/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2859" name="Group 364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95477" name="AutoShape 365"/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478" name="AutoShape 366"/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5453" name="Rectangle 367"/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2861" name="Group 368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95475" name="AutoShape 369"/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476" name="AutoShape 370"/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5455" name="Rectangle 371"/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456" name="Rectangle 372"/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2864" name="Group 373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95473" name="AutoShape 374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5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474" name="AutoShape 375"/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2865" name="Freeform 376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2866" name="Group 377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95471" name="AutoShape 378"/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472" name="AutoShape 379"/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5460" name="Rectangle 380"/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68" name="Freeform 381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869" name="Freeform 382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463" name="Oval 383"/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71" name="Freeform 384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465" name="AutoShape 385"/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466" name="AutoShape 386"/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467" name="Oval 387"/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468" name="Oval 388"/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sz="180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469" name="Oval 389"/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470" name="Rectangle 390"/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2755" name="Group 391"/>
          <p:cNvGrpSpPr>
            <a:grpSpLocks/>
          </p:cNvGrpSpPr>
          <p:nvPr/>
        </p:nvGrpSpPr>
        <p:grpSpPr bwMode="auto">
          <a:xfrm>
            <a:off x="6950075" y="6003925"/>
            <a:ext cx="231775" cy="441325"/>
            <a:chOff x="4140" y="429"/>
            <a:chExt cx="1425" cy="2396"/>
          </a:xfrm>
        </p:grpSpPr>
        <p:sp>
          <p:nvSpPr>
            <p:cNvPr id="112822" name="Freeform 392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416" name="Rectangle 393"/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24" name="Freeform 394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825" name="Freeform 395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419" name="Rectangle 396"/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2827" name="Group 397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95445" name="AutoShape 398"/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446" name="AutoShape 399"/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5421" name="Rectangle 400"/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2829" name="Group 401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95443" name="AutoShape 402"/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444" name="AutoShape 403"/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5423" name="Rectangle 404"/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424" name="Rectangle 405"/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2832" name="Group 406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95441" name="AutoShape 407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5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442" name="AutoShape 408"/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2833" name="Freeform 409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2834" name="Group 410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95439" name="AutoShape 411"/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440" name="AutoShape 412"/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5428" name="Rectangle 413"/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36" name="Freeform 414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837" name="Freeform 415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431" name="Oval 416"/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39" name="Freeform 417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433" name="AutoShape 418"/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434" name="AutoShape 419"/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435" name="Oval 420"/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436" name="Oval 421"/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sz="180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437" name="Oval 422"/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438" name="Rectangle 423"/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2756" name="Group 424"/>
          <p:cNvGrpSpPr>
            <a:grpSpLocks/>
          </p:cNvGrpSpPr>
          <p:nvPr/>
        </p:nvGrpSpPr>
        <p:grpSpPr bwMode="auto">
          <a:xfrm>
            <a:off x="396875" y="5840413"/>
            <a:ext cx="231775" cy="441325"/>
            <a:chOff x="4140" y="429"/>
            <a:chExt cx="1425" cy="2396"/>
          </a:xfrm>
        </p:grpSpPr>
        <p:sp>
          <p:nvSpPr>
            <p:cNvPr id="112790" name="Freeform 425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384" name="Rectangle 426"/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92" name="Freeform 427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793" name="Freeform 428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387" name="Rectangle 429"/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2795" name="Group 430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95413" name="AutoShape 431"/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414" name="AutoShape 432"/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5389" name="Rectangle 433"/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2797" name="Group 434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95411" name="AutoShape 435"/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412" name="AutoShape 436"/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5391" name="Rectangle 437"/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92" name="Rectangle 438"/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2800" name="Group 439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95409" name="AutoShape 440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5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410" name="AutoShape 441"/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2801" name="Freeform 442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2802" name="Group 443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95407" name="AutoShape 444"/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408" name="AutoShape 445"/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5396" name="Rectangle 446"/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04" name="Freeform 447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805" name="Freeform 448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399" name="Oval 449"/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07" name="Freeform 450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401" name="AutoShape 451"/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402" name="AutoShape 452"/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403" name="Oval 453"/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404" name="Oval 454"/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sz="180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405" name="Oval 455"/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406" name="Rectangle 456"/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2757" name="Group 457"/>
          <p:cNvGrpSpPr>
            <a:grpSpLocks/>
          </p:cNvGrpSpPr>
          <p:nvPr/>
        </p:nvGrpSpPr>
        <p:grpSpPr bwMode="auto">
          <a:xfrm>
            <a:off x="2411413" y="3835400"/>
            <a:ext cx="231775" cy="441325"/>
            <a:chOff x="4140" y="429"/>
            <a:chExt cx="1425" cy="2396"/>
          </a:xfrm>
        </p:grpSpPr>
        <p:sp>
          <p:nvSpPr>
            <p:cNvPr id="112758" name="Freeform 4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352" name="Rectangle 459"/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60" name="Freeform 4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761" name="Freeform 4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355" name="Rectangle 462"/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2763" name="Group 4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95381" name="AutoShape 464"/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82" name="AutoShape 465"/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5357" name="Rectangle 466"/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2765" name="Group 4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95379" name="AutoShape 468"/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80" name="AutoShape 469"/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5359" name="Rectangle 470"/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60" name="Rectangle 471"/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2768" name="Group 4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95377" name="AutoShape 473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5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78" name="AutoShape 474"/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2769" name="Freeform 4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2770" name="Group 4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95375" name="AutoShape 477"/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76" name="AutoShape 478"/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5364" name="Rectangle 479"/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72" name="Freeform 4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773" name="Freeform 4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367" name="Oval 482"/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75" name="Freeform 4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369" name="AutoShape 484"/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70" name="AutoShape 485"/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71" name="Oval 486"/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72" name="Oval 487"/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sz="180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373" name="Oval 488"/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74" name="Rectangle 489"/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5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9625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BD877FD1-2CD7-4890-9222-8A6BF3266390}" type="slidenum">
              <a:rPr lang="en-US"/>
              <a:pPr/>
              <a:t>12</a:t>
            </a:fld>
            <a:endParaRPr lang="en-US"/>
          </a:p>
        </p:txBody>
      </p:sp>
      <p:sp>
        <p:nvSpPr>
          <p:cNvPr id="96260" name="Rectangle 3"/>
          <p:cNvSpPr>
            <a:spLocks noChangeArrowheads="1"/>
          </p:cNvSpPr>
          <p:nvPr/>
        </p:nvSpPr>
        <p:spPr bwMode="auto">
          <a:xfrm>
            <a:off x="333375" y="5153025"/>
            <a:ext cx="8267700" cy="4095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261" name="Rectangle 4"/>
          <p:cNvSpPr>
            <a:spLocks noChangeArrowheads="1"/>
          </p:cNvSpPr>
          <p:nvPr/>
        </p:nvSpPr>
        <p:spPr bwMode="auto">
          <a:xfrm>
            <a:off x="766763" y="4367213"/>
            <a:ext cx="778192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sz="2800" dirty="0">
                <a:solidFill>
                  <a:srgbClr val="FF0000"/>
                </a:solidFill>
                <a:latin typeface="Gill Sans MT" pitchFamily="34" charset="0"/>
              </a:rPr>
              <a:t>another </a:t>
            </a:r>
            <a:r>
              <a:rPr lang="ja-JP" altLang="en-US" sz="2800" dirty="0">
                <a:solidFill>
                  <a:srgbClr val="FF0000"/>
                </a:solidFill>
                <a:latin typeface="Gill Sans MT" pitchFamily="34" charset="0"/>
              </a:rPr>
              <a:t>“</a:t>
            </a:r>
            <a:r>
              <a:rPr lang="en-US" altLang="ja-JP" sz="2800" dirty="0">
                <a:solidFill>
                  <a:srgbClr val="FF0000"/>
                </a:solidFill>
                <a:latin typeface="Gill Sans MT" pitchFamily="34" charset="0"/>
              </a:rPr>
              <a:t>cost</a:t>
            </a:r>
            <a:r>
              <a:rPr lang="ja-JP" altLang="en-US" sz="2800" dirty="0">
                <a:solidFill>
                  <a:srgbClr val="FF0000"/>
                </a:solidFill>
                <a:latin typeface="Gill Sans MT" pitchFamily="34" charset="0"/>
              </a:rPr>
              <a:t>”</a:t>
            </a:r>
            <a:r>
              <a:rPr lang="en-US" altLang="ja-JP" sz="2800" dirty="0">
                <a:solidFill>
                  <a:srgbClr val="FF0000"/>
                </a:solidFill>
                <a:latin typeface="Gill Sans MT" pitchFamily="34" charset="0"/>
              </a:rPr>
              <a:t> of congestion:</a:t>
            </a:r>
            <a:r>
              <a:rPr lang="en-US" altLang="ja-JP" sz="2800" dirty="0">
                <a:latin typeface="Gill Sans MT" pitchFamily="34" charset="0"/>
              </a:rPr>
              <a:t> </a:t>
            </a:r>
          </a:p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800" dirty="0">
                <a:latin typeface="Gill Sans MT" pitchFamily="34" charset="0"/>
              </a:rPr>
              <a:t>when packet dropped, any </a:t>
            </a:r>
            <a:r>
              <a:rPr lang="ja-JP" altLang="en-US" sz="2800" dirty="0">
                <a:latin typeface="Gill Sans MT" pitchFamily="34" charset="0"/>
              </a:rPr>
              <a:t>“</a:t>
            </a:r>
            <a:r>
              <a:rPr lang="en-US" altLang="ja-JP" sz="2800" dirty="0" smtClean="0">
                <a:latin typeface="Gill Sans MT" pitchFamily="34" charset="0"/>
              </a:rPr>
              <a:t>upstream” </a:t>
            </a:r>
            <a:r>
              <a:rPr lang="en-US" altLang="ja-JP" sz="2800" dirty="0">
                <a:latin typeface="Gill Sans MT" pitchFamily="34" charset="0"/>
              </a:rPr>
              <a:t>transmission capacity used for that packet was wasted!</a:t>
            </a:r>
            <a:endParaRPr lang="en-US" sz="2800" dirty="0">
              <a:latin typeface="Gill Sans MT" pitchFamily="34" charset="0"/>
            </a:endParaRPr>
          </a:p>
        </p:txBody>
      </p:sp>
      <p:sp>
        <p:nvSpPr>
          <p:cNvPr id="113669" name="Line 8"/>
          <p:cNvSpPr>
            <a:spLocks noChangeShapeType="1"/>
          </p:cNvSpPr>
          <p:nvPr/>
        </p:nvSpPr>
        <p:spPr bwMode="auto">
          <a:xfrm flipH="1">
            <a:off x="6011863" y="2141538"/>
            <a:ext cx="403225" cy="4524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670" name="Line 9"/>
          <p:cNvSpPr>
            <a:spLocks noChangeShapeType="1"/>
          </p:cNvSpPr>
          <p:nvPr/>
        </p:nvSpPr>
        <p:spPr bwMode="auto">
          <a:xfrm flipH="1">
            <a:off x="6223000" y="2141538"/>
            <a:ext cx="19208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13671" name="Group 51"/>
          <p:cNvGrpSpPr>
            <a:grpSpLocks/>
          </p:cNvGrpSpPr>
          <p:nvPr/>
        </p:nvGrpSpPr>
        <p:grpSpPr bwMode="auto">
          <a:xfrm>
            <a:off x="5984875" y="1609725"/>
            <a:ext cx="285750" cy="473075"/>
            <a:chOff x="12762" y="10336"/>
            <a:chExt cx="1027" cy="1700"/>
          </a:xfrm>
        </p:grpSpPr>
        <p:sp>
          <p:nvSpPr>
            <p:cNvPr id="113818" name="Rectangle 52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19" name="Rectangle 53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20" name="Line 54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21" name="Line 55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22" name="Line 56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23" name="Line 57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3672" name="Line 60"/>
          <p:cNvSpPr>
            <a:spLocks noChangeShapeType="1"/>
          </p:cNvSpPr>
          <p:nvPr/>
        </p:nvSpPr>
        <p:spPr bwMode="auto">
          <a:xfrm flipH="1">
            <a:off x="5419725" y="3175000"/>
            <a:ext cx="638175" cy="6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13673" name="Group 102"/>
          <p:cNvGrpSpPr>
            <a:grpSpLocks/>
          </p:cNvGrpSpPr>
          <p:nvPr/>
        </p:nvGrpSpPr>
        <p:grpSpPr bwMode="auto">
          <a:xfrm>
            <a:off x="5106988" y="2638425"/>
            <a:ext cx="285750" cy="473075"/>
            <a:chOff x="12762" y="10336"/>
            <a:chExt cx="1027" cy="1700"/>
          </a:xfrm>
        </p:grpSpPr>
        <p:sp>
          <p:nvSpPr>
            <p:cNvPr id="113812" name="Rectangle 103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13" name="Rectangle 104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14" name="Line 105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15" name="Line 106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16" name="Line 107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17" name="Line 108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3674" name="Line 110"/>
          <p:cNvSpPr>
            <a:spLocks noChangeShapeType="1"/>
          </p:cNvSpPr>
          <p:nvPr/>
        </p:nvSpPr>
        <p:spPr bwMode="auto">
          <a:xfrm flipH="1">
            <a:off x="6223000" y="2365375"/>
            <a:ext cx="3175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675" name="Line 111"/>
          <p:cNvSpPr>
            <a:spLocks noChangeShapeType="1"/>
          </p:cNvSpPr>
          <p:nvPr/>
        </p:nvSpPr>
        <p:spPr bwMode="auto">
          <a:xfrm flipH="1" flipV="1">
            <a:off x="7002463" y="2374900"/>
            <a:ext cx="339725" cy="47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676" name="Line 112"/>
          <p:cNvSpPr>
            <a:spLocks noChangeShapeType="1"/>
          </p:cNvSpPr>
          <p:nvPr/>
        </p:nvSpPr>
        <p:spPr bwMode="auto">
          <a:xfrm flipH="1">
            <a:off x="6977063" y="2151063"/>
            <a:ext cx="566737" cy="6762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677" name="Line 113"/>
          <p:cNvSpPr>
            <a:spLocks noChangeShapeType="1"/>
          </p:cNvSpPr>
          <p:nvPr/>
        </p:nvSpPr>
        <p:spPr bwMode="auto">
          <a:xfrm flipH="1">
            <a:off x="7524750" y="2160588"/>
            <a:ext cx="19208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13678" name="Group 154"/>
          <p:cNvGrpSpPr>
            <a:grpSpLocks/>
          </p:cNvGrpSpPr>
          <p:nvPr/>
        </p:nvGrpSpPr>
        <p:grpSpPr bwMode="auto">
          <a:xfrm>
            <a:off x="7662863" y="1679575"/>
            <a:ext cx="284162" cy="471488"/>
            <a:chOff x="12762" y="10336"/>
            <a:chExt cx="1027" cy="1700"/>
          </a:xfrm>
        </p:grpSpPr>
        <p:sp>
          <p:nvSpPr>
            <p:cNvPr id="113806" name="Rectangle 155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07" name="Rectangle 156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08" name="Line 157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09" name="Line 158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10" name="Line 159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11" name="Line 160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3679" name="Group 201"/>
          <p:cNvGrpSpPr>
            <a:grpSpLocks/>
          </p:cNvGrpSpPr>
          <p:nvPr/>
        </p:nvGrpSpPr>
        <p:grpSpPr bwMode="auto">
          <a:xfrm>
            <a:off x="7450138" y="2762250"/>
            <a:ext cx="282575" cy="471488"/>
            <a:chOff x="12762" y="10336"/>
            <a:chExt cx="1027" cy="1700"/>
          </a:xfrm>
        </p:grpSpPr>
        <p:sp>
          <p:nvSpPr>
            <p:cNvPr id="113800" name="Rectangle 202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01" name="Rectangle 203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02" name="Line 204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03" name="Line 205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04" name="Line 206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05" name="Line 207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3680" name="Group 212"/>
          <p:cNvGrpSpPr>
            <a:grpSpLocks/>
          </p:cNvGrpSpPr>
          <p:nvPr/>
        </p:nvGrpSpPr>
        <p:grpSpPr bwMode="auto">
          <a:xfrm>
            <a:off x="6527800" y="2244725"/>
            <a:ext cx="469900" cy="219075"/>
            <a:chOff x="9542" y="11900"/>
            <a:chExt cx="1624" cy="640"/>
          </a:xfrm>
        </p:grpSpPr>
        <p:sp>
          <p:nvSpPr>
            <p:cNvPr id="113778" name="Oval 213"/>
            <p:cNvSpPr>
              <a:spLocks noChangeArrowheads="1"/>
            </p:cNvSpPr>
            <p:nvPr/>
          </p:nvSpPr>
          <p:spPr bwMode="auto">
            <a:xfrm>
              <a:off x="9557" y="12185"/>
              <a:ext cx="1608" cy="355"/>
            </a:xfrm>
            <a:prstGeom prst="ellipse">
              <a:avLst/>
            </a:prstGeom>
            <a:solidFill>
              <a:srgbClr val="C0C0C0"/>
            </a:solidFill>
            <a:ln w="1270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79" name="Line 214"/>
            <p:cNvSpPr>
              <a:spLocks noChangeShapeType="1"/>
            </p:cNvSpPr>
            <p:nvPr/>
          </p:nvSpPr>
          <p:spPr bwMode="auto">
            <a:xfrm>
              <a:off x="9557" y="12156"/>
              <a:ext cx="1" cy="21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80" name="Line 215"/>
            <p:cNvSpPr>
              <a:spLocks noChangeShapeType="1"/>
            </p:cNvSpPr>
            <p:nvPr/>
          </p:nvSpPr>
          <p:spPr bwMode="auto">
            <a:xfrm>
              <a:off x="11165" y="12156"/>
              <a:ext cx="1" cy="219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81" name="Rectangle 216"/>
            <p:cNvSpPr>
              <a:spLocks noChangeArrowheads="1"/>
            </p:cNvSpPr>
            <p:nvPr/>
          </p:nvSpPr>
          <p:spPr bwMode="auto">
            <a:xfrm>
              <a:off x="9557" y="12156"/>
              <a:ext cx="381" cy="215"/>
            </a:xfrm>
            <a:prstGeom prst="rect">
              <a:avLst/>
            </a:prstGeom>
            <a:solidFill>
              <a:srgbClr val="C0C0C0"/>
            </a:solidFill>
            <a:ln w="12700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eaLnBrk="1" hangingPunct="1"/>
              <a:endParaRPr lang="en-US" sz="2000">
                <a:solidFill>
                  <a:schemeClr val="tx2"/>
                </a:solidFill>
                <a:latin typeface="Comic Sans MS" pitchFamily="66" charset="0"/>
              </a:endParaRPr>
            </a:p>
          </p:txBody>
        </p:sp>
        <p:sp>
          <p:nvSpPr>
            <p:cNvPr id="113782" name="Rectangle 217"/>
            <p:cNvSpPr>
              <a:spLocks noChangeArrowheads="1"/>
            </p:cNvSpPr>
            <p:nvPr/>
          </p:nvSpPr>
          <p:spPr bwMode="auto">
            <a:xfrm>
              <a:off x="10679" y="12141"/>
              <a:ext cx="486" cy="215"/>
            </a:xfrm>
            <a:prstGeom prst="rect">
              <a:avLst/>
            </a:prstGeom>
            <a:solidFill>
              <a:srgbClr val="C0C0C0"/>
            </a:solidFill>
            <a:ln w="12700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eaLnBrk="1" hangingPunct="1"/>
              <a:endParaRPr lang="en-US" sz="2000">
                <a:solidFill>
                  <a:schemeClr val="tx2"/>
                </a:solidFill>
                <a:latin typeface="Comic Sans MS" pitchFamily="66" charset="0"/>
              </a:endParaRPr>
            </a:p>
          </p:txBody>
        </p:sp>
        <p:sp>
          <p:nvSpPr>
            <p:cNvPr id="113783" name="Oval 218"/>
            <p:cNvSpPr>
              <a:spLocks noChangeArrowheads="1"/>
            </p:cNvSpPr>
            <p:nvPr/>
          </p:nvSpPr>
          <p:spPr bwMode="auto">
            <a:xfrm>
              <a:off x="9542" y="11900"/>
              <a:ext cx="1608" cy="414"/>
            </a:xfrm>
            <a:prstGeom prst="ellipse">
              <a:avLst/>
            </a:prstGeom>
            <a:solidFill>
              <a:srgbClr val="C0C0C0"/>
            </a:solidFill>
            <a:ln w="1270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3784" name="Group 219"/>
            <p:cNvGrpSpPr>
              <a:grpSpLocks/>
            </p:cNvGrpSpPr>
            <p:nvPr/>
          </p:nvGrpSpPr>
          <p:grpSpPr bwMode="auto">
            <a:xfrm>
              <a:off x="9930" y="11991"/>
              <a:ext cx="796" cy="242"/>
              <a:chOff x="2848" y="848"/>
              <a:chExt cx="140" cy="98"/>
            </a:xfrm>
          </p:grpSpPr>
          <p:sp>
            <p:nvSpPr>
              <p:cNvPr id="113797" name="Line 22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98" name="Line 22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99" name="Line 22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3785" name="Group 223"/>
            <p:cNvGrpSpPr>
              <a:grpSpLocks/>
            </p:cNvGrpSpPr>
            <p:nvPr/>
          </p:nvGrpSpPr>
          <p:grpSpPr bwMode="auto">
            <a:xfrm flipV="1">
              <a:off x="9930" y="11987"/>
              <a:ext cx="796" cy="242"/>
              <a:chOff x="2848" y="848"/>
              <a:chExt cx="140" cy="98"/>
            </a:xfrm>
          </p:grpSpPr>
          <p:sp>
            <p:nvSpPr>
              <p:cNvPr id="113794" name="Line 22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95" name="Line 22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96" name="Line 22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3786" name="Group 227"/>
            <p:cNvGrpSpPr>
              <a:grpSpLocks/>
            </p:cNvGrpSpPr>
            <p:nvPr/>
          </p:nvGrpSpPr>
          <p:grpSpPr bwMode="auto">
            <a:xfrm>
              <a:off x="10534" y="12050"/>
              <a:ext cx="476" cy="374"/>
              <a:chOff x="11283" y="10423"/>
              <a:chExt cx="475" cy="374"/>
            </a:xfrm>
          </p:grpSpPr>
          <p:sp>
            <p:nvSpPr>
              <p:cNvPr id="113787" name="Rectangle 228"/>
              <p:cNvSpPr>
                <a:spLocks noChangeArrowheads="1"/>
              </p:cNvSpPr>
              <p:nvPr/>
            </p:nvSpPr>
            <p:spPr bwMode="auto">
              <a:xfrm>
                <a:off x="11283" y="10423"/>
                <a:ext cx="475" cy="37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788" name="Line 229"/>
              <p:cNvSpPr>
                <a:spLocks noChangeShapeType="1"/>
              </p:cNvSpPr>
              <p:nvPr/>
            </p:nvSpPr>
            <p:spPr bwMode="auto">
              <a:xfrm>
                <a:off x="11686" y="10502"/>
                <a:ext cx="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789" name="Line 230"/>
              <p:cNvSpPr>
                <a:spLocks noChangeShapeType="1"/>
              </p:cNvSpPr>
              <p:nvPr/>
            </p:nvSpPr>
            <p:spPr bwMode="auto">
              <a:xfrm>
                <a:off x="11621" y="10502"/>
                <a:ext cx="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790" name="Line 231"/>
              <p:cNvSpPr>
                <a:spLocks noChangeShapeType="1"/>
              </p:cNvSpPr>
              <p:nvPr/>
            </p:nvSpPr>
            <p:spPr bwMode="auto">
              <a:xfrm>
                <a:off x="11556" y="10502"/>
                <a:ext cx="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791" name="Line 232"/>
              <p:cNvSpPr>
                <a:spLocks noChangeShapeType="1"/>
              </p:cNvSpPr>
              <p:nvPr/>
            </p:nvSpPr>
            <p:spPr bwMode="auto">
              <a:xfrm>
                <a:off x="11491" y="10495"/>
                <a:ext cx="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792" name="Line 233"/>
              <p:cNvSpPr>
                <a:spLocks noChangeShapeType="1"/>
              </p:cNvSpPr>
              <p:nvPr/>
            </p:nvSpPr>
            <p:spPr bwMode="auto">
              <a:xfrm>
                <a:off x="11426" y="10495"/>
                <a:ext cx="2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793" name="Line 234"/>
              <p:cNvSpPr>
                <a:spLocks noChangeShapeType="1"/>
              </p:cNvSpPr>
              <p:nvPr/>
            </p:nvSpPr>
            <p:spPr bwMode="auto">
              <a:xfrm>
                <a:off x="11360" y="10495"/>
                <a:ext cx="3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13681" name="Line 235"/>
          <p:cNvSpPr>
            <a:spLocks noChangeShapeType="1"/>
          </p:cNvSpPr>
          <p:nvPr/>
        </p:nvSpPr>
        <p:spPr bwMode="auto">
          <a:xfrm>
            <a:off x="7023100" y="1808163"/>
            <a:ext cx="120650" cy="1587"/>
          </a:xfrm>
          <a:prstGeom prst="line">
            <a:avLst/>
          </a:prstGeom>
          <a:noFill/>
          <a:ln w="38100">
            <a:solidFill>
              <a:srgbClr val="FFFF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13682" name="Group 236"/>
          <p:cNvGrpSpPr>
            <a:grpSpLocks/>
          </p:cNvGrpSpPr>
          <p:nvPr/>
        </p:nvGrpSpPr>
        <p:grpSpPr bwMode="auto">
          <a:xfrm>
            <a:off x="6127750" y="1639888"/>
            <a:ext cx="39688" cy="141287"/>
            <a:chOff x="10104" y="10005"/>
            <a:chExt cx="137" cy="411"/>
          </a:xfrm>
        </p:grpSpPr>
        <p:sp>
          <p:nvSpPr>
            <p:cNvPr id="113776" name="Oval 237"/>
            <p:cNvSpPr>
              <a:spLocks noChangeArrowheads="1"/>
            </p:cNvSpPr>
            <p:nvPr/>
          </p:nvSpPr>
          <p:spPr bwMode="auto">
            <a:xfrm>
              <a:off x="10104" y="10005"/>
              <a:ext cx="137" cy="13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77" name="Oval 238"/>
            <p:cNvSpPr>
              <a:spLocks noChangeArrowheads="1"/>
            </p:cNvSpPr>
            <p:nvPr/>
          </p:nvSpPr>
          <p:spPr bwMode="auto">
            <a:xfrm>
              <a:off x="10104" y="10278"/>
              <a:ext cx="137" cy="13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3683" name="Oval 241"/>
          <p:cNvSpPr>
            <a:spLocks noChangeArrowheads="1"/>
          </p:cNvSpPr>
          <p:nvPr/>
        </p:nvSpPr>
        <p:spPr bwMode="auto">
          <a:xfrm>
            <a:off x="6831013" y="2719388"/>
            <a:ext cx="465137" cy="122237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84" name="Line 242"/>
          <p:cNvSpPr>
            <a:spLocks noChangeShapeType="1"/>
          </p:cNvSpPr>
          <p:nvPr/>
        </p:nvSpPr>
        <p:spPr bwMode="auto">
          <a:xfrm>
            <a:off x="6831013" y="2709863"/>
            <a:ext cx="1587" cy="76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85" name="Line 243"/>
          <p:cNvSpPr>
            <a:spLocks noChangeShapeType="1"/>
          </p:cNvSpPr>
          <p:nvPr/>
        </p:nvSpPr>
        <p:spPr bwMode="auto">
          <a:xfrm>
            <a:off x="7296150" y="2709863"/>
            <a:ext cx="0" cy="76200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86" name="Rectangle 244"/>
          <p:cNvSpPr>
            <a:spLocks noChangeArrowheads="1"/>
          </p:cNvSpPr>
          <p:nvPr/>
        </p:nvSpPr>
        <p:spPr bwMode="auto">
          <a:xfrm>
            <a:off x="6831013" y="2709863"/>
            <a:ext cx="111125" cy="74612"/>
          </a:xfrm>
          <a:prstGeom prst="rect">
            <a:avLst/>
          </a:prstGeom>
          <a:solidFill>
            <a:srgbClr val="C0C0C0"/>
          </a:solidFill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en-US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13687" name="Rectangle 245"/>
          <p:cNvSpPr>
            <a:spLocks noChangeArrowheads="1"/>
          </p:cNvSpPr>
          <p:nvPr/>
        </p:nvSpPr>
        <p:spPr bwMode="auto">
          <a:xfrm>
            <a:off x="7156450" y="2705100"/>
            <a:ext cx="139700" cy="74613"/>
          </a:xfrm>
          <a:prstGeom prst="rect">
            <a:avLst/>
          </a:prstGeom>
          <a:solidFill>
            <a:srgbClr val="C0C0C0"/>
          </a:solidFill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en-US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13688" name="Oval 246"/>
          <p:cNvSpPr>
            <a:spLocks noChangeArrowheads="1"/>
          </p:cNvSpPr>
          <p:nvPr/>
        </p:nvSpPr>
        <p:spPr bwMode="auto">
          <a:xfrm>
            <a:off x="6823075" y="2620963"/>
            <a:ext cx="465138" cy="142875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3689" name="Group 247"/>
          <p:cNvGrpSpPr>
            <a:grpSpLocks/>
          </p:cNvGrpSpPr>
          <p:nvPr/>
        </p:nvGrpSpPr>
        <p:grpSpPr bwMode="auto">
          <a:xfrm>
            <a:off x="6938963" y="2652713"/>
            <a:ext cx="230187" cy="82550"/>
            <a:chOff x="2848" y="848"/>
            <a:chExt cx="140" cy="98"/>
          </a:xfrm>
        </p:grpSpPr>
        <p:sp>
          <p:nvSpPr>
            <p:cNvPr id="113773" name="Line 248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74" name="Line 249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75" name="Line 250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3690" name="Group 251"/>
          <p:cNvGrpSpPr>
            <a:grpSpLocks/>
          </p:cNvGrpSpPr>
          <p:nvPr/>
        </p:nvGrpSpPr>
        <p:grpSpPr bwMode="auto">
          <a:xfrm flipV="1">
            <a:off x="6938963" y="2651125"/>
            <a:ext cx="230187" cy="84138"/>
            <a:chOff x="2848" y="848"/>
            <a:chExt cx="140" cy="98"/>
          </a:xfrm>
        </p:grpSpPr>
        <p:sp>
          <p:nvSpPr>
            <p:cNvPr id="113770" name="Line 252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71" name="Line 253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72" name="Line 254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3691" name="Group 255"/>
          <p:cNvGrpSpPr>
            <a:grpSpLocks/>
          </p:cNvGrpSpPr>
          <p:nvPr/>
        </p:nvGrpSpPr>
        <p:grpSpPr bwMode="auto">
          <a:xfrm rot="7844936">
            <a:off x="6926263" y="2730500"/>
            <a:ext cx="168275" cy="104775"/>
            <a:chOff x="11283" y="10423"/>
            <a:chExt cx="475" cy="374"/>
          </a:xfrm>
        </p:grpSpPr>
        <p:sp>
          <p:nvSpPr>
            <p:cNvPr id="113763" name="Rectangle 256"/>
            <p:cNvSpPr>
              <a:spLocks noChangeArrowheads="1"/>
            </p:cNvSpPr>
            <p:nvPr/>
          </p:nvSpPr>
          <p:spPr bwMode="auto">
            <a:xfrm>
              <a:off x="11283" y="10423"/>
              <a:ext cx="475" cy="3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64" name="Line 257"/>
            <p:cNvSpPr>
              <a:spLocks noChangeShapeType="1"/>
            </p:cNvSpPr>
            <p:nvPr/>
          </p:nvSpPr>
          <p:spPr bwMode="auto">
            <a:xfrm>
              <a:off x="1168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65" name="Line 258"/>
            <p:cNvSpPr>
              <a:spLocks noChangeShapeType="1"/>
            </p:cNvSpPr>
            <p:nvPr/>
          </p:nvSpPr>
          <p:spPr bwMode="auto">
            <a:xfrm>
              <a:off x="11621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66" name="Line 259"/>
            <p:cNvSpPr>
              <a:spLocks noChangeShapeType="1"/>
            </p:cNvSpPr>
            <p:nvPr/>
          </p:nvSpPr>
          <p:spPr bwMode="auto">
            <a:xfrm>
              <a:off x="1155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67" name="Line 260"/>
            <p:cNvSpPr>
              <a:spLocks noChangeShapeType="1"/>
            </p:cNvSpPr>
            <p:nvPr/>
          </p:nvSpPr>
          <p:spPr bwMode="auto">
            <a:xfrm>
              <a:off x="11491" y="10495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68" name="Line 261"/>
            <p:cNvSpPr>
              <a:spLocks noChangeShapeType="1"/>
            </p:cNvSpPr>
            <p:nvPr/>
          </p:nvSpPr>
          <p:spPr bwMode="auto">
            <a:xfrm>
              <a:off x="11426" y="10495"/>
              <a:ext cx="2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69" name="Line 262"/>
            <p:cNvSpPr>
              <a:spLocks noChangeShapeType="1"/>
            </p:cNvSpPr>
            <p:nvPr/>
          </p:nvSpPr>
          <p:spPr bwMode="auto">
            <a:xfrm>
              <a:off x="11360" y="10495"/>
              <a:ext cx="3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3692" name="Line 263"/>
          <p:cNvSpPr>
            <a:spLocks noChangeShapeType="1"/>
          </p:cNvSpPr>
          <p:nvPr/>
        </p:nvSpPr>
        <p:spPr bwMode="auto">
          <a:xfrm flipH="1" flipV="1">
            <a:off x="6423025" y="3170238"/>
            <a:ext cx="865188" cy="95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693" name="Line 264"/>
          <p:cNvSpPr>
            <a:spLocks noChangeShapeType="1"/>
          </p:cNvSpPr>
          <p:nvPr/>
        </p:nvSpPr>
        <p:spPr bwMode="auto">
          <a:xfrm flipH="1">
            <a:off x="6692900" y="2832100"/>
            <a:ext cx="271463" cy="3429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694" name="Freeform 265"/>
          <p:cNvSpPr>
            <a:spLocks/>
          </p:cNvSpPr>
          <p:nvPr/>
        </p:nvSpPr>
        <p:spPr bwMode="auto">
          <a:xfrm>
            <a:off x="6148388" y="1658938"/>
            <a:ext cx="1443037" cy="1490662"/>
          </a:xfrm>
          <a:custGeom>
            <a:avLst/>
            <a:gdLst>
              <a:gd name="T0" fmla="*/ 0 w 5205"/>
              <a:gd name="T1" fmla="*/ 0 h 4500"/>
              <a:gd name="T2" fmla="*/ 0 w 5205"/>
              <a:gd name="T3" fmla="*/ 2147483647 h 4500"/>
              <a:gd name="T4" fmla="*/ 2147483647 w 5205"/>
              <a:gd name="T5" fmla="*/ 2147483647 h 4500"/>
              <a:gd name="T6" fmla="*/ 2147483647 w 5205"/>
              <a:gd name="T7" fmla="*/ 2147483647 h 4500"/>
              <a:gd name="T8" fmla="*/ 2147483647 w 5205"/>
              <a:gd name="T9" fmla="*/ 2147483647 h 4500"/>
              <a:gd name="T10" fmla="*/ 2147483647 w 5205"/>
              <a:gd name="T11" fmla="*/ 2147483647 h 4500"/>
              <a:gd name="T12" fmla="*/ 2147483647 w 5205"/>
              <a:gd name="T13" fmla="*/ 2147483647 h 4500"/>
              <a:gd name="T14" fmla="*/ 2147483647 w 5205"/>
              <a:gd name="T15" fmla="*/ 2147483647 h 45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205" h="4500">
                <a:moveTo>
                  <a:pt x="0" y="0"/>
                </a:moveTo>
                <a:lnTo>
                  <a:pt x="0" y="1320"/>
                </a:lnTo>
                <a:lnTo>
                  <a:pt x="1230" y="1350"/>
                </a:lnTo>
                <a:lnTo>
                  <a:pt x="495" y="2040"/>
                </a:lnTo>
                <a:lnTo>
                  <a:pt x="4515" y="2115"/>
                </a:lnTo>
                <a:lnTo>
                  <a:pt x="2220" y="4500"/>
                </a:lnTo>
                <a:lnTo>
                  <a:pt x="5205" y="4500"/>
                </a:lnTo>
                <a:lnTo>
                  <a:pt x="5205" y="3405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3695" name="Oval 266"/>
          <p:cNvSpPr>
            <a:spLocks noChangeArrowheads="1"/>
          </p:cNvSpPr>
          <p:nvPr/>
        </p:nvSpPr>
        <p:spPr bwMode="auto">
          <a:xfrm>
            <a:off x="6062663" y="3136900"/>
            <a:ext cx="463550" cy="122238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96" name="Line 267"/>
          <p:cNvSpPr>
            <a:spLocks noChangeShapeType="1"/>
          </p:cNvSpPr>
          <p:nvPr/>
        </p:nvSpPr>
        <p:spPr bwMode="auto">
          <a:xfrm>
            <a:off x="6062663" y="3127375"/>
            <a:ext cx="0" cy="746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97" name="Line 268"/>
          <p:cNvSpPr>
            <a:spLocks noChangeShapeType="1"/>
          </p:cNvSpPr>
          <p:nvPr/>
        </p:nvSpPr>
        <p:spPr bwMode="auto">
          <a:xfrm>
            <a:off x="6526213" y="3127375"/>
            <a:ext cx="0" cy="74613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98" name="Rectangle 269"/>
          <p:cNvSpPr>
            <a:spLocks noChangeArrowheads="1"/>
          </p:cNvSpPr>
          <p:nvPr/>
        </p:nvSpPr>
        <p:spPr bwMode="auto">
          <a:xfrm>
            <a:off x="6062663" y="3127375"/>
            <a:ext cx="109537" cy="74613"/>
          </a:xfrm>
          <a:prstGeom prst="rect">
            <a:avLst/>
          </a:prstGeom>
          <a:solidFill>
            <a:srgbClr val="C0C0C0"/>
          </a:solidFill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en-US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13699" name="Rectangle 270"/>
          <p:cNvSpPr>
            <a:spLocks noChangeArrowheads="1"/>
          </p:cNvSpPr>
          <p:nvPr/>
        </p:nvSpPr>
        <p:spPr bwMode="auto">
          <a:xfrm>
            <a:off x="6384925" y="3122613"/>
            <a:ext cx="141288" cy="73025"/>
          </a:xfrm>
          <a:prstGeom prst="rect">
            <a:avLst/>
          </a:prstGeom>
          <a:solidFill>
            <a:srgbClr val="C0C0C0"/>
          </a:solidFill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en-US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13700" name="Oval 271"/>
          <p:cNvSpPr>
            <a:spLocks noChangeArrowheads="1"/>
          </p:cNvSpPr>
          <p:nvPr/>
        </p:nvSpPr>
        <p:spPr bwMode="auto">
          <a:xfrm>
            <a:off x="6057900" y="3038475"/>
            <a:ext cx="463550" cy="142875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3701" name="Group 272"/>
          <p:cNvGrpSpPr>
            <a:grpSpLocks/>
          </p:cNvGrpSpPr>
          <p:nvPr/>
        </p:nvGrpSpPr>
        <p:grpSpPr bwMode="auto">
          <a:xfrm>
            <a:off x="6169025" y="3070225"/>
            <a:ext cx="230188" cy="82550"/>
            <a:chOff x="2848" y="848"/>
            <a:chExt cx="140" cy="98"/>
          </a:xfrm>
        </p:grpSpPr>
        <p:sp>
          <p:nvSpPr>
            <p:cNvPr id="113760" name="Line 273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61" name="Line 274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62" name="Line 275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3702" name="Group 276"/>
          <p:cNvGrpSpPr>
            <a:grpSpLocks/>
          </p:cNvGrpSpPr>
          <p:nvPr/>
        </p:nvGrpSpPr>
        <p:grpSpPr bwMode="auto">
          <a:xfrm flipV="1">
            <a:off x="6169025" y="3068638"/>
            <a:ext cx="230188" cy="82550"/>
            <a:chOff x="2848" y="848"/>
            <a:chExt cx="140" cy="98"/>
          </a:xfrm>
        </p:grpSpPr>
        <p:sp>
          <p:nvSpPr>
            <p:cNvPr id="113757" name="Line 277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58" name="Line 278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59" name="Line 279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3703" name="Group 280"/>
          <p:cNvGrpSpPr>
            <a:grpSpLocks/>
          </p:cNvGrpSpPr>
          <p:nvPr/>
        </p:nvGrpSpPr>
        <p:grpSpPr bwMode="auto">
          <a:xfrm>
            <a:off x="6089650" y="3105150"/>
            <a:ext cx="138113" cy="128588"/>
            <a:chOff x="11283" y="10423"/>
            <a:chExt cx="475" cy="374"/>
          </a:xfrm>
        </p:grpSpPr>
        <p:sp>
          <p:nvSpPr>
            <p:cNvPr id="113750" name="Rectangle 281"/>
            <p:cNvSpPr>
              <a:spLocks noChangeArrowheads="1"/>
            </p:cNvSpPr>
            <p:nvPr/>
          </p:nvSpPr>
          <p:spPr bwMode="auto">
            <a:xfrm>
              <a:off x="11283" y="10423"/>
              <a:ext cx="475" cy="3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51" name="Line 282"/>
            <p:cNvSpPr>
              <a:spLocks noChangeShapeType="1"/>
            </p:cNvSpPr>
            <p:nvPr/>
          </p:nvSpPr>
          <p:spPr bwMode="auto">
            <a:xfrm>
              <a:off x="1168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52" name="Line 283"/>
            <p:cNvSpPr>
              <a:spLocks noChangeShapeType="1"/>
            </p:cNvSpPr>
            <p:nvPr/>
          </p:nvSpPr>
          <p:spPr bwMode="auto">
            <a:xfrm>
              <a:off x="11621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53" name="Line 284"/>
            <p:cNvSpPr>
              <a:spLocks noChangeShapeType="1"/>
            </p:cNvSpPr>
            <p:nvPr/>
          </p:nvSpPr>
          <p:spPr bwMode="auto">
            <a:xfrm>
              <a:off x="1155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54" name="Line 285"/>
            <p:cNvSpPr>
              <a:spLocks noChangeShapeType="1"/>
            </p:cNvSpPr>
            <p:nvPr/>
          </p:nvSpPr>
          <p:spPr bwMode="auto">
            <a:xfrm>
              <a:off x="11491" y="10495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55" name="Line 286"/>
            <p:cNvSpPr>
              <a:spLocks noChangeShapeType="1"/>
            </p:cNvSpPr>
            <p:nvPr/>
          </p:nvSpPr>
          <p:spPr bwMode="auto">
            <a:xfrm>
              <a:off x="11426" y="10495"/>
              <a:ext cx="2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56" name="Line 287"/>
            <p:cNvSpPr>
              <a:spLocks noChangeShapeType="1"/>
            </p:cNvSpPr>
            <p:nvPr/>
          </p:nvSpPr>
          <p:spPr bwMode="auto">
            <a:xfrm>
              <a:off x="11360" y="10495"/>
              <a:ext cx="3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3704" name="Oval 288"/>
          <p:cNvSpPr>
            <a:spLocks noChangeArrowheads="1"/>
          </p:cNvSpPr>
          <p:nvPr/>
        </p:nvSpPr>
        <p:spPr bwMode="auto">
          <a:xfrm>
            <a:off x="5783263" y="2649538"/>
            <a:ext cx="463550" cy="122237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705" name="Line 289"/>
          <p:cNvSpPr>
            <a:spLocks noChangeShapeType="1"/>
          </p:cNvSpPr>
          <p:nvPr/>
        </p:nvSpPr>
        <p:spPr bwMode="auto">
          <a:xfrm>
            <a:off x="5783263" y="2640013"/>
            <a:ext cx="0" cy="746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706" name="Line 290"/>
          <p:cNvSpPr>
            <a:spLocks noChangeShapeType="1"/>
          </p:cNvSpPr>
          <p:nvPr/>
        </p:nvSpPr>
        <p:spPr bwMode="auto">
          <a:xfrm>
            <a:off x="6246813" y="2640013"/>
            <a:ext cx="0" cy="74612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707" name="Rectangle 291"/>
          <p:cNvSpPr>
            <a:spLocks noChangeArrowheads="1"/>
          </p:cNvSpPr>
          <p:nvPr/>
        </p:nvSpPr>
        <p:spPr bwMode="auto">
          <a:xfrm>
            <a:off x="5783263" y="2640013"/>
            <a:ext cx="109537" cy="73025"/>
          </a:xfrm>
          <a:prstGeom prst="rect">
            <a:avLst/>
          </a:prstGeom>
          <a:solidFill>
            <a:srgbClr val="C0C0C0"/>
          </a:solidFill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en-US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13708" name="Rectangle 292"/>
          <p:cNvSpPr>
            <a:spLocks noChangeArrowheads="1"/>
          </p:cNvSpPr>
          <p:nvPr/>
        </p:nvSpPr>
        <p:spPr bwMode="auto">
          <a:xfrm>
            <a:off x="6107113" y="2635250"/>
            <a:ext cx="139700" cy="73025"/>
          </a:xfrm>
          <a:prstGeom prst="rect">
            <a:avLst/>
          </a:prstGeom>
          <a:solidFill>
            <a:srgbClr val="C0C0C0"/>
          </a:solidFill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en-US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13709" name="Oval 293"/>
          <p:cNvSpPr>
            <a:spLocks noChangeArrowheads="1"/>
          </p:cNvSpPr>
          <p:nvPr/>
        </p:nvSpPr>
        <p:spPr bwMode="auto">
          <a:xfrm>
            <a:off x="5778500" y="2552700"/>
            <a:ext cx="465138" cy="141288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3710" name="Group 294"/>
          <p:cNvGrpSpPr>
            <a:grpSpLocks/>
          </p:cNvGrpSpPr>
          <p:nvPr/>
        </p:nvGrpSpPr>
        <p:grpSpPr bwMode="auto">
          <a:xfrm>
            <a:off x="5891213" y="2582863"/>
            <a:ext cx="228600" cy="84137"/>
            <a:chOff x="2848" y="848"/>
            <a:chExt cx="140" cy="98"/>
          </a:xfrm>
        </p:grpSpPr>
        <p:sp>
          <p:nvSpPr>
            <p:cNvPr id="113747" name="Line 295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48" name="Line 296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49" name="Line 297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3711" name="Group 298"/>
          <p:cNvGrpSpPr>
            <a:grpSpLocks/>
          </p:cNvGrpSpPr>
          <p:nvPr/>
        </p:nvGrpSpPr>
        <p:grpSpPr bwMode="auto">
          <a:xfrm flipV="1">
            <a:off x="5891213" y="2581275"/>
            <a:ext cx="228600" cy="84138"/>
            <a:chOff x="2848" y="848"/>
            <a:chExt cx="140" cy="98"/>
          </a:xfrm>
        </p:grpSpPr>
        <p:sp>
          <p:nvSpPr>
            <p:cNvPr id="113744" name="Line 299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45" name="Line 300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46" name="Line 301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712" name="Line 302"/>
          <p:cNvSpPr>
            <a:spLocks noChangeShapeType="1"/>
          </p:cNvSpPr>
          <p:nvPr/>
        </p:nvSpPr>
        <p:spPr bwMode="auto">
          <a:xfrm flipH="1">
            <a:off x="5502275" y="2752725"/>
            <a:ext cx="379413" cy="4222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13713" name="Group 303"/>
          <p:cNvGrpSpPr>
            <a:grpSpLocks/>
          </p:cNvGrpSpPr>
          <p:nvPr/>
        </p:nvGrpSpPr>
        <p:grpSpPr bwMode="auto">
          <a:xfrm rot="8027572">
            <a:off x="5918200" y="2555875"/>
            <a:ext cx="168275" cy="104775"/>
            <a:chOff x="11283" y="10423"/>
            <a:chExt cx="475" cy="374"/>
          </a:xfrm>
        </p:grpSpPr>
        <p:sp>
          <p:nvSpPr>
            <p:cNvPr id="113737" name="Rectangle 304"/>
            <p:cNvSpPr>
              <a:spLocks noChangeArrowheads="1"/>
            </p:cNvSpPr>
            <p:nvPr/>
          </p:nvSpPr>
          <p:spPr bwMode="auto">
            <a:xfrm>
              <a:off x="11283" y="10423"/>
              <a:ext cx="475" cy="3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38" name="Line 305"/>
            <p:cNvSpPr>
              <a:spLocks noChangeShapeType="1"/>
            </p:cNvSpPr>
            <p:nvPr/>
          </p:nvSpPr>
          <p:spPr bwMode="auto">
            <a:xfrm>
              <a:off x="1168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39" name="Line 306"/>
            <p:cNvSpPr>
              <a:spLocks noChangeShapeType="1"/>
            </p:cNvSpPr>
            <p:nvPr/>
          </p:nvSpPr>
          <p:spPr bwMode="auto">
            <a:xfrm>
              <a:off x="11621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40" name="Line 307"/>
            <p:cNvSpPr>
              <a:spLocks noChangeShapeType="1"/>
            </p:cNvSpPr>
            <p:nvPr/>
          </p:nvSpPr>
          <p:spPr bwMode="auto">
            <a:xfrm>
              <a:off x="1155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41" name="Line 308"/>
            <p:cNvSpPr>
              <a:spLocks noChangeShapeType="1"/>
            </p:cNvSpPr>
            <p:nvPr/>
          </p:nvSpPr>
          <p:spPr bwMode="auto">
            <a:xfrm>
              <a:off x="11491" y="10495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42" name="Line 309"/>
            <p:cNvSpPr>
              <a:spLocks noChangeShapeType="1"/>
            </p:cNvSpPr>
            <p:nvPr/>
          </p:nvSpPr>
          <p:spPr bwMode="auto">
            <a:xfrm>
              <a:off x="11426" y="10495"/>
              <a:ext cx="2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43" name="Line 310"/>
            <p:cNvSpPr>
              <a:spLocks noChangeShapeType="1"/>
            </p:cNvSpPr>
            <p:nvPr/>
          </p:nvSpPr>
          <p:spPr bwMode="auto">
            <a:xfrm>
              <a:off x="11360" y="10495"/>
              <a:ext cx="3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3714" name="Freeform 311"/>
          <p:cNvSpPr>
            <a:spLocks/>
          </p:cNvSpPr>
          <p:nvPr/>
        </p:nvSpPr>
        <p:spPr bwMode="auto">
          <a:xfrm>
            <a:off x="5432425" y="1679575"/>
            <a:ext cx="2212975" cy="1530350"/>
          </a:xfrm>
          <a:custGeom>
            <a:avLst/>
            <a:gdLst>
              <a:gd name="T0" fmla="*/ 2147483647 w 7980"/>
              <a:gd name="T1" fmla="*/ 2147483647 h 4620"/>
              <a:gd name="T2" fmla="*/ 2147483647 w 7980"/>
              <a:gd name="T3" fmla="*/ 2147483647 h 4620"/>
              <a:gd name="T4" fmla="*/ 0 w 7980"/>
              <a:gd name="T5" fmla="*/ 2147483647 h 4620"/>
              <a:gd name="T6" fmla="*/ 2147483647 w 7980"/>
              <a:gd name="T7" fmla="*/ 2147483647 h 4620"/>
              <a:gd name="T8" fmla="*/ 2147483647 w 7980"/>
              <a:gd name="T9" fmla="*/ 2147483647 h 4620"/>
              <a:gd name="T10" fmla="*/ 2147483647 w 7980"/>
              <a:gd name="T11" fmla="*/ 0 h 462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7980" h="4620">
                <a:moveTo>
                  <a:pt x="7965" y="3420"/>
                </a:moveTo>
                <a:lnTo>
                  <a:pt x="7980" y="4620"/>
                </a:lnTo>
                <a:lnTo>
                  <a:pt x="0" y="4605"/>
                </a:lnTo>
                <a:lnTo>
                  <a:pt x="3315" y="1485"/>
                </a:lnTo>
                <a:lnTo>
                  <a:pt x="2355" y="1455"/>
                </a:lnTo>
                <a:lnTo>
                  <a:pt x="2355" y="0"/>
                </a:lnTo>
              </a:path>
            </a:pathLst>
          </a:custGeom>
          <a:noFill/>
          <a:ln w="38100" cmpd="sng">
            <a:solidFill>
              <a:srgbClr val="FF00FF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3715" name="Freeform 312"/>
          <p:cNvSpPr>
            <a:spLocks/>
          </p:cNvSpPr>
          <p:nvPr/>
        </p:nvSpPr>
        <p:spPr bwMode="auto">
          <a:xfrm>
            <a:off x="5257800" y="1728788"/>
            <a:ext cx="2508250" cy="1504950"/>
          </a:xfrm>
          <a:custGeom>
            <a:avLst/>
            <a:gdLst>
              <a:gd name="T0" fmla="*/ 0 w 9045"/>
              <a:gd name="T1" fmla="*/ 2147483647 h 4545"/>
              <a:gd name="T2" fmla="*/ 0 w 9045"/>
              <a:gd name="T3" fmla="*/ 2147483647 h 4545"/>
              <a:gd name="T4" fmla="*/ 2147483647 w 9045"/>
              <a:gd name="T5" fmla="*/ 2147483647 h 4545"/>
              <a:gd name="T6" fmla="*/ 2147483647 w 9045"/>
              <a:gd name="T7" fmla="*/ 2147483647 h 4545"/>
              <a:gd name="T8" fmla="*/ 2147483647 w 9045"/>
              <a:gd name="T9" fmla="*/ 2147483647 h 4545"/>
              <a:gd name="T10" fmla="*/ 2147483647 w 9045"/>
              <a:gd name="T11" fmla="*/ 2147483647 h 4545"/>
              <a:gd name="T12" fmla="*/ 2147483647 w 9045"/>
              <a:gd name="T13" fmla="*/ 2147483647 h 4545"/>
              <a:gd name="T14" fmla="*/ 2147483647 w 9045"/>
              <a:gd name="T15" fmla="*/ 0 h 454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9045" h="4545">
                <a:moveTo>
                  <a:pt x="0" y="2880"/>
                </a:moveTo>
                <a:lnTo>
                  <a:pt x="0" y="4530"/>
                </a:lnTo>
                <a:lnTo>
                  <a:pt x="885" y="4545"/>
                </a:lnTo>
                <a:lnTo>
                  <a:pt x="3510" y="2010"/>
                </a:lnTo>
                <a:lnTo>
                  <a:pt x="7140" y="2055"/>
                </a:lnTo>
                <a:lnTo>
                  <a:pt x="8145" y="1020"/>
                </a:lnTo>
                <a:lnTo>
                  <a:pt x="9045" y="1020"/>
                </a:lnTo>
                <a:lnTo>
                  <a:pt x="9015" y="0"/>
                </a:lnTo>
              </a:path>
            </a:pathLst>
          </a:custGeom>
          <a:noFill/>
          <a:ln w="38100" cmpd="sng">
            <a:solidFill>
              <a:srgbClr val="0000FF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3716" name="Freeform 313"/>
          <p:cNvSpPr>
            <a:spLocks/>
          </p:cNvSpPr>
          <p:nvPr/>
        </p:nvSpPr>
        <p:spPr bwMode="auto">
          <a:xfrm>
            <a:off x="5311775" y="1754188"/>
            <a:ext cx="2530475" cy="1390650"/>
          </a:xfrm>
          <a:custGeom>
            <a:avLst/>
            <a:gdLst>
              <a:gd name="T0" fmla="*/ 0 w 9120"/>
              <a:gd name="T1" fmla="*/ 2147483647 h 4201"/>
              <a:gd name="T2" fmla="*/ 0 w 9120"/>
              <a:gd name="T3" fmla="*/ 2147483647 h 4201"/>
              <a:gd name="T4" fmla="*/ 2147483647 w 9120"/>
              <a:gd name="T5" fmla="*/ 2147483647 h 4201"/>
              <a:gd name="T6" fmla="*/ 2147483647 w 9120"/>
              <a:gd name="T7" fmla="*/ 2147483647 h 4201"/>
              <a:gd name="T8" fmla="*/ 2147483647 w 9120"/>
              <a:gd name="T9" fmla="*/ 2147483647 h 4201"/>
              <a:gd name="T10" fmla="*/ 2147483647 w 9120"/>
              <a:gd name="T11" fmla="*/ 0 h 420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120" h="4201">
                <a:moveTo>
                  <a:pt x="0" y="2821"/>
                </a:moveTo>
                <a:lnTo>
                  <a:pt x="0" y="4201"/>
                </a:lnTo>
                <a:lnTo>
                  <a:pt x="4890" y="4201"/>
                </a:lnTo>
                <a:lnTo>
                  <a:pt x="8055" y="1051"/>
                </a:lnTo>
                <a:lnTo>
                  <a:pt x="9120" y="1080"/>
                </a:lnTo>
                <a:lnTo>
                  <a:pt x="9105" y="0"/>
                </a:lnTo>
              </a:path>
            </a:pathLst>
          </a:custGeom>
          <a:noFill/>
          <a:ln w="38100" cmpd="sng">
            <a:solidFill>
              <a:srgbClr val="00FF00"/>
            </a:solidFill>
            <a:round/>
            <a:headEnd type="triangl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113717" name="Group 314"/>
          <p:cNvGrpSpPr>
            <a:grpSpLocks/>
          </p:cNvGrpSpPr>
          <p:nvPr/>
        </p:nvGrpSpPr>
        <p:grpSpPr bwMode="auto">
          <a:xfrm>
            <a:off x="5237163" y="2668588"/>
            <a:ext cx="39687" cy="141287"/>
            <a:chOff x="10104" y="10005"/>
            <a:chExt cx="137" cy="411"/>
          </a:xfrm>
        </p:grpSpPr>
        <p:sp>
          <p:nvSpPr>
            <p:cNvPr id="113735" name="Oval 315"/>
            <p:cNvSpPr>
              <a:spLocks noChangeArrowheads="1"/>
            </p:cNvSpPr>
            <p:nvPr/>
          </p:nvSpPr>
          <p:spPr bwMode="auto">
            <a:xfrm>
              <a:off x="10104" y="10005"/>
              <a:ext cx="137" cy="138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36" name="Oval 316"/>
            <p:cNvSpPr>
              <a:spLocks noChangeArrowheads="1"/>
            </p:cNvSpPr>
            <p:nvPr/>
          </p:nvSpPr>
          <p:spPr bwMode="auto">
            <a:xfrm>
              <a:off x="10104" y="10278"/>
              <a:ext cx="137" cy="138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3718" name="Group 317"/>
          <p:cNvGrpSpPr>
            <a:grpSpLocks/>
          </p:cNvGrpSpPr>
          <p:nvPr/>
        </p:nvGrpSpPr>
        <p:grpSpPr bwMode="auto">
          <a:xfrm>
            <a:off x="7621588" y="2790825"/>
            <a:ext cx="39687" cy="142875"/>
            <a:chOff x="10104" y="10005"/>
            <a:chExt cx="137" cy="411"/>
          </a:xfrm>
        </p:grpSpPr>
        <p:sp>
          <p:nvSpPr>
            <p:cNvPr id="113733" name="Oval 318"/>
            <p:cNvSpPr>
              <a:spLocks noChangeArrowheads="1"/>
            </p:cNvSpPr>
            <p:nvPr/>
          </p:nvSpPr>
          <p:spPr bwMode="auto">
            <a:xfrm>
              <a:off x="10104" y="10005"/>
              <a:ext cx="137" cy="138"/>
            </a:xfrm>
            <a:prstGeom prst="ellipse">
              <a:avLst/>
            </a:pr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34" name="Oval 319"/>
            <p:cNvSpPr>
              <a:spLocks noChangeArrowheads="1"/>
            </p:cNvSpPr>
            <p:nvPr/>
          </p:nvSpPr>
          <p:spPr bwMode="auto">
            <a:xfrm>
              <a:off x="10104" y="10278"/>
              <a:ext cx="137" cy="138"/>
            </a:xfrm>
            <a:prstGeom prst="ellipse">
              <a:avLst/>
            </a:pr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3719" name="Group 320"/>
          <p:cNvGrpSpPr>
            <a:grpSpLocks/>
          </p:cNvGrpSpPr>
          <p:nvPr/>
        </p:nvGrpSpPr>
        <p:grpSpPr bwMode="auto">
          <a:xfrm>
            <a:off x="7816850" y="1717675"/>
            <a:ext cx="39688" cy="142875"/>
            <a:chOff x="10104" y="10005"/>
            <a:chExt cx="137" cy="411"/>
          </a:xfrm>
        </p:grpSpPr>
        <p:sp>
          <p:nvSpPr>
            <p:cNvPr id="113731" name="Oval 321"/>
            <p:cNvSpPr>
              <a:spLocks noChangeArrowheads="1"/>
            </p:cNvSpPr>
            <p:nvPr/>
          </p:nvSpPr>
          <p:spPr bwMode="auto">
            <a:xfrm>
              <a:off x="10104" y="10005"/>
              <a:ext cx="137" cy="138"/>
            </a:xfrm>
            <a:prstGeom prst="ellipse">
              <a:avLst/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32" name="Oval 322"/>
            <p:cNvSpPr>
              <a:spLocks noChangeArrowheads="1"/>
            </p:cNvSpPr>
            <p:nvPr/>
          </p:nvSpPr>
          <p:spPr bwMode="auto">
            <a:xfrm>
              <a:off x="10104" y="10278"/>
              <a:ext cx="137" cy="138"/>
            </a:xfrm>
            <a:prstGeom prst="ellipse">
              <a:avLst/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13720" name="Picture 327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9575" y="784225"/>
            <a:ext cx="73136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6314" name="Rectangle 328"/>
          <p:cNvSpPr>
            <a:spLocks noGrp="1" noChangeArrowheads="1"/>
          </p:cNvSpPr>
          <p:nvPr>
            <p:ph type="title"/>
          </p:nvPr>
        </p:nvSpPr>
        <p:spPr>
          <a:xfrm>
            <a:off x="330200" y="115888"/>
            <a:ext cx="7772400" cy="873125"/>
          </a:xfrm>
        </p:spPr>
        <p:txBody>
          <a:bodyPr/>
          <a:lstStyle/>
          <a:p>
            <a:pPr>
              <a:defRPr/>
            </a:pPr>
            <a:r>
              <a:rPr lang="en-US" sz="3600">
                <a:ea typeface="ＭＳ Ｐゴシック" charset="0"/>
                <a:cs typeface="+mj-cs"/>
              </a:rPr>
              <a:t>Causes/costs of congestion: scenario 3</a:t>
            </a:r>
            <a:r>
              <a:rPr lang="en-US">
                <a:ea typeface="ＭＳ Ｐゴシック" charset="0"/>
                <a:cs typeface="+mj-cs"/>
              </a:rPr>
              <a:t> </a:t>
            </a:r>
          </a:p>
        </p:txBody>
      </p:sp>
      <p:sp>
        <p:nvSpPr>
          <p:cNvPr id="96315" name="Line 330"/>
          <p:cNvSpPr>
            <a:spLocks noChangeShapeType="1"/>
          </p:cNvSpPr>
          <p:nvPr/>
        </p:nvSpPr>
        <p:spPr bwMode="auto">
          <a:xfrm>
            <a:off x="1270000" y="1558925"/>
            <a:ext cx="0" cy="18605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96316" name="Line 331"/>
          <p:cNvSpPr>
            <a:spLocks noChangeShapeType="1"/>
          </p:cNvSpPr>
          <p:nvPr/>
        </p:nvSpPr>
        <p:spPr bwMode="auto">
          <a:xfrm flipV="1">
            <a:off x="1254125" y="3411538"/>
            <a:ext cx="2333625" cy="4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113724" name="Freeform 333"/>
          <p:cNvSpPr>
            <a:spLocks/>
          </p:cNvSpPr>
          <p:nvPr/>
        </p:nvSpPr>
        <p:spPr bwMode="auto">
          <a:xfrm>
            <a:off x="1258888" y="2608263"/>
            <a:ext cx="2489200" cy="806450"/>
          </a:xfrm>
          <a:custGeom>
            <a:avLst/>
            <a:gdLst>
              <a:gd name="T0" fmla="*/ 0 w 1568"/>
              <a:gd name="T1" fmla="*/ 2147483647 h 380"/>
              <a:gd name="T2" fmla="*/ 2147483647 w 1568"/>
              <a:gd name="T3" fmla="*/ 2147483647 h 380"/>
              <a:gd name="T4" fmla="*/ 2147483647 w 1568"/>
              <a:gd name="T5" fmla="*/ 2147483647 h 380"/>
              <a:gd name="T6" fmla="*/ 2147483647 w 1568"/>
              <a:gd name="T7" fmla="*/ 2147483647 h 38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68" h="380">
                <a:moveTo>
                  <a:pt x="0" y="375"/>
                </a:moveTo>
                <a:cubicBezTo>
                  <a:pt x="109" y="315"/>
                  <a:pt x="474" y="0"/>
                  <a:pt x="651" y="14"/>
                </a:cubicBezTo>
                <a:cubicBezTo>
                  <a:pt x="828" y="28"/>
                  <a:pt x="730" y="260"/>
                  <a:pt x="914" y="320"/>
                </a:cubicBezTo>
                <a:cubicBezTo>
                  <a:pt x="1098" y="380"/>
                  <a:pt x="1432" y="342"/>
                  <a:pt x="1568" y="348"/>
                </a:cubicBez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6318" name="Line 334"/>
          <p:cNvSpPr>
            <a:spLocks noChangeShapeType="1"/>
          </p:cNvSpPr>
          <p:nvPr/>
        </p:nvSpPr>
        <p:spPr bwMode="auto">
          <a:xfrm>
            <a:off x="1138238" y="1711325"/>
            <a:ext cx="1254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96319" name="Line 335"/>
          <p:cNvSpPr>
            <a:spLocks noChangeShapeType="1"/>
          </p:cNvSpPr>
          <p:nvPr/>
        </p:nvSpPr>
        <p:spPr bwMode="auto">
          <a:xfrm>
            <a:off x="3071813" y="3419475"/>
            <a:ext cx="0" cy="1349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96320" name="Text Box 336"/>
          <p:cNvSpPr txBox="1">
            <a:spLocks noChangeArrowheads="1"/>
          </p:cNvSpPr>
          <p:nvPr/>
        </p:nvSpPr>
        <p:spPr bwMode="auto">
          <a:xfrm>
            <a:off x="636588" y="1462088"/>
            <a:ext cx="4556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C/2</a:t>
            </a:r>
          </a:p>
        </p:txBody>
      </p:sp>
      <p:sp>
        <p:nvSpPr>
          <p:cNvPr id="96321" name="Text Box 337"/>
          <p:cNvSpPr txBox="1">
            <a:spLocks noChangeArrowheads="1"/>
          </p:cNvSpPr>
          <p:nvPr/>
        </p:nvSpPr>
        <p:spPr bwMode="auto">
          <a:xfrm>
            <a:off x="2873375" y="3471863"/>
            <a:ext cx="4556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C/2</a:t>
            </a:r>
          </a:p>
        </p:txBody>
      </p:sp>
      <p:sp>
        <p:nvSpPr>
          <p:cNvPr id="96322" name="Text Box 338"/>
          <p:cNvSpPr txBox="1">
            <a:spLocks noChangeArrowheads="1"/>
          </p:cNvSpPr>
          <p:nvPr/>
        </p:nvSpPr>
        <p:spPr bwMode="auto">
          <a:xfrm rot="-5400000">
            <a:off x="543719" y="2389982"/>
            <a:ext cx="8080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smtClean="0">
                <a:latin typeface="Symbol" charset="0"/>
              </a:rPr>
              <a:t>l</a:t>
            </a:r>
            <a:r>
              <a:rPr lang="en-US" sz="2400" baseline="-25000" smtClean="0">
                <a:latin typeface="Arial" charset="0"/>
              </a:rPr>
              <a:t>out</a:t>
            </a:r>
          </a:p>
        </p:txBody>
      </p:sp>
      <p:sp>
        <p:nvSpPr>
          <p:cNvPr id="96323" name="Text Box 339"/>
          <p:cNvSpPr txBox="1">
            <a:spLocks noChangeArrowheads="1"/>
          </p:cNvSpPr>
          <p:nvPr/>
        </p:nvSpPr>
        <p:spPr bwMode="auto">
          <a:xfrm>
            <a:off x="1989138" y="3381375"/>
            <a:ext cx="552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Symbol" pitchFamily="18" charset="2"/>
              </a:rPr>
              <a:t>l</a:t>
            </a:r>
            <a:r>
              <a:rPr lang="en-US" sz="2400" baseline="-25000">
                <a:latin typeface="Arial" pitchFamily="34" charset="0"/>
              </a:rPr>
              <a:t>in</a:t>
            </a:r>
            <a:r>
              <a:rPr lang="ja-JP" altLang="en-US" sz="2400" baseline="30000">
                <a:latin typeface="Arial" pitchFamily="34" charset="0"/>
              </a:rPr>
              <a:t>’</a:t>
            </a:r>
            <a:endParaRPr lang="en-US" sz="2400" baseline="300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9728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330F38B5-8832-4ADE-B9F6-C1593286DC41}" type="slidenum">
              <a:rPr lang="en-US"/>
              <a:pPr/>
              <a:t>13</a:t>
            </a:fld>
            <a:endParaRPr lang="en-US"/>
          </a:p>
        </p:txBody>
      </p:sp>
      <p:sp>
        <p:nvSpPr>
          <p:cNvPr id="97284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273050"/>
            <a:ext cx="7772400" cy="917575"/>
          </a:xfrm>
        </p:spPr>
        <p:txBody>
          <a:bodyPr/>
          <a:lstStyle/>
          <a:p>
            <a:r>
              <a:rPr lang="en-US" sz="3600" smtClean="0"/>
              <a:t>Approaches towards congestion control</a:t>
            </a:r>
            <a:endParaRPr lang="en-US" smtClean="0"/>
          </a:p>
        </p:txBody>
      </p:sp>
      <p:sp>
        <p:nvSpPr>
          <p:cNvPr id="97285" name="Rectangle 5"/>
          <p:cNvSpPr>
            <a:spLocks noChangeArrowheads="1"/>
          </p:cNvSpPr>
          <p:nvPr/>
        </p:nvSpPr>
        <p:spPr bwMode="auto">
          <a:xfrm>
            <a:off x="542925" y="1504950"/>
            <a:ext cx="8154988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2800">
                <a:latin typeface="Gill Sans MT" charset="0"/>
                <a:ea typeface="ＭＳ Ｐゴシック" charset="0"/>
              </a:rPr>
              <a:t>two broad approaches towards congestion control:</a:t>
            </a:r>
          </a:p>
        </p:txBody>
      </p:sp>
      <p:pic>
        <p:nvPicPr>
          <p:cNvPr id="114693" name="Picture 7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2438" y="919163"/>
            <a:ext cx="7769225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7287" name="Rectangle 8"/>
          <p:cNvSpPr>
            <a:spLocks noChangeArrowheads="1"/>
          </p:cNvSpPr>
          <p:nvPr/>
        </p:nvSpPr>
        <p:spPr bwMode="auto">
          <a:xfrm>
            <a:off x="508000" y="2786063"/>
            <a:ext cx="3487738" cy="3251200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88" name="Rectangle 9"/>
          <p:cNvSpPr>
            <a:spLocks noChangeArrowheads="1"/>
          </p:cNvSpPr>
          <p:nvPr/>
        </p:nvSpPr>
        <p:spPr bwMode="auto">
          <a:xfrm>
            <a:off x="768350" y="2528888"/>
            <a:ext cx="2979738" cy="5635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8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23900" y="2390775"/>
            <a:ext cx="3295650" cy="3810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CC0000"/>
                </a:solidFill>
              </a:rPr>
              <a:t>end-end congestion control:</a:t>
            </a:r>
          </a:p>
          <a:p>
            <a:r>
              <a:rPr lang="en-US" sz="2400" smtClean="0"/>
              <a:t>no explicit feedback from network</a:t>
            </a:r>
          </a:p>
          <a:p>
            <a:r>
              <a:rPr lang="en-US" sz="2400" smtClean="0"/>
              <a:t>congestion inferred from end-system observed loss, delay</a:t>
            </a:r>
          </a:p>
          <a:p>
            <a:r>
              <a:rPr lang="en-US" sz="2400" smtClean="0"/>
              <a:t>approach taken by TCP</a:t>
            </a:r>
            <a:endParaRPr lang="en-US" smtClean="0"/>
          </a:p>
        </p:txBody>
      </p:sp>
      <p:sp>
        <p:nvSpPr>
          <p:cNvPr id="97290" name="Rectangle 10"/>
          <p:cNvSpPr>
            <a:spLocks noChangeArrowheads="1"/>
          </p:cNvSpPr>
          <p:nvPr/>
        </p:nvSpPr>
        <p:spPr bwMode="auto">
          <a:xfrm>
            <a:off x="4678363" y="2814638"/>
            <a:ext cx="3690937" cy="3251200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91" name="Rectangle 11"/>
          <p:cNvSpPr>
            <a:spLocks noChangeArrowheads="1"/>
          </p:cNvSpPr>
          <p:nvPr/>
        </p:nvSpPr>
        <p:spPr bwMode="auto">
          <a:xfrm>
            <a:off x="4865688" y="2551113"/>
            <a:ext cx="3092450" cy="565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86313" y="2392363"/>
            <a:ext cx="3549650" cy="3905250"/>
          </a:xfrm>
        </p:spPr>
        <p:txBody>
          <a:bodyPr/>
          <a:lstStyle/>
          <a:p>
            <a:pPr marL="282575" indent="-282575">
              <a:buFont typeface="Wingdings" pitchFamily="2" charset="2"/>
              <a:buNone/>
            </a:pPr>
            <a:r>
              <a:rPr lang="en-US" smtClean="0">
                <a:solidFill>
                  <a:srgbClr val="CC0000"/>
                </a:solidFill>
              </a:rPr>
              <a:t>network-assisted congestion control:</a:t>
            </a:r>
          </a:p>
          <a:p>
            <a:pPr marL="282575" indent="-282575"/>
            <a:r>
              <a:rPr lang="en-US" sz="2400" smtClean="0"/>
              <a:t>routers provide feedback to end systems</a:t>
            </a:r>
          </a:p>
          <a:p>
            <a:pPr marL="576263" lvl="1" indent="-179388"/>
            <a:r>
              <a:rPr lang="en-US" smtClean="0"/>
              <a:t>single bit indicating congestion (SNA, DECbit, TCP/IP ECN, ATM)</a:t>
            </a:r>
          </a:p>
          <a:p>
            <a:pPr marL="576263" lvl="1" indent="-179388"/>
            <a:r>
              <a:rPr lang="en-US" smtClean="0"/>
              <a:t>explicit rate for sender to send at</a:t>
            </a: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1003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D628FB8A-36D4-44C6-9289-59C0B32BB66D}" type="slidenum">
              <a:rPr lang="en-US"/>
              <a:pPr/>
              <a:t>14</a:t>
            </a:fld>
            <a:endParaRPr lang="en-US"/>
          </a:p>
        </p:txBody>
      </p:sp>
      <p:sp>
        <p:nvSpPr>
          <p:cNvPr id="1003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Chapter 3 outline</a:t>
            </a:r>
          </a:p>
        </p:txBody>
      </p:sp>
      <p:sp>
        <p:nvSpPr>
          <p:cNvPr id="10035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3.1 transport-layer services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3.2 multiplexing and demultiplexing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3.3 connectionless transport: UDP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3.4 principles of reliable data transfer</a:t>
            </a:r>
          </a:p>
        </p:txBody>
      </p:sp>
      <p:sp>
        <p:nvSpPr>
          <p:cNvPr id="10035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251325" cy="4648200"/>
          </a:xfrm>
        </p:spPr>
        <p:txBody>
          <a:bodyPr/>
          <a:lstStyle/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3.5 connection-oriented transport: TCP</a:t>
            </a:r>
          </a:p>
          <a:p>
            <a:pPr marL="912813"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segment structure</a:t>
            </a:r>
          </a:p>
          <a:p>
            <a:pPr marL="912813"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reliable data transfer</a:t>
            </a:r>
          </a:p>
          <a:p>
            <a:pPr marL="912813"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flow control</a:t>
            </a:r>
          </a:p>
          <a:p>
            <a:pPr marL="912813"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connection management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3.6 principles of congestion control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solidFill>
                  <a:srgbClr val="CC0000"/>
                </a:solidFill>
                <a:ea typeface="ＭＳ Ｐゴシック" charset="0"/>
                <a:cs typeface="+mn-cs"/>
              </a:rPr>
              <a:t>3.7 TCP congestion control</a:t>
            </a:r>
          </a:p>
        </p:txBody>
      </p:sp>
      <p:pic>
        <p:nvPicPr>
          <p:cNvPr id="117766" name="Picture 5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5313" y="1039813"/>
            <a:ext cx="4387850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1013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35A5AAE0-A820-4A21-90AB-978A2161CFD0}" type="slidenum">
              <a:rPr lang="en-US"/>
              <a:pPr/>
              <a:t>15</a:t>
            </a:fld>
            <a:endParaRPr lang="en-US"/>
          </a:p>
        </p:txBody>
      </p:sp>
      <p:pic>
        <p:nvPicPr>
          <p:cNvPr id="118787" name="Picture 14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525" y="741363"/>
            <a:ext cx="50276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38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458200" cy="1143000"/>
          </a:xfrm>
        </p:spPr>
        <p:txBody>
          <a:bodyPr/>
          <a:lstStyle/>
          <a:p>
            <a:pPr algn="r">
              <a:lnSpc>
                <a:spcPct val="80000"/>
              </a:lnSpc>
              <a:defRPr/>
            </a:pPr>
            <a:r>
              <a:rPr lang="en-US" sz="4000">
                <a:ea typeface="ＭＳ Ｐゴシック" charset="0"/>
                <a:cs typeface="+mj-cs"/>
              </a:rPr>
              <a:t>TCP congestion control: </a:t>
            </a:r>
            <a:r>
              <a:rPr lang="en-US" sz="3200">
                <a:ea typeface="ＭＳ Ｐゴシック" charset="0"/>
                <a:cs typeface="+mj-cs"/>
              </a:rPr>
              <a:t>additive increase multiplicative decrease</a:t>
            </a:r>
          </a:p>
        </p:txBody>
      </p:sp>
      <p:sp>
        <p:nvSpPr>
          <p:cNvPr id="101382" name="Rectangle 8"/>
          <p:cNvSpPr>
            <a:spLocks noChangeArrowheads="1"/>
          </p:cNvSpPr>
          <p:nvPr/>
        </p:nvSpPr>
        <p:spPr bwMode="auto">
          <a:xfrm>
            <a:off x="457200" y="1371600"/>
            <a:ext cx="837565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800" i="1">
                <a:solidFill>
                  <a:srgbClr val="CC0000"/>
                </a:solidFill>
                <a:latin typeface="Gill Sans MT" pitchFamily="34" charset="0"/>
              </a:rPr>
              <a:t>approach:</a:t>
            </a:r>
            <a:r>
              <a:rPr lang="en-US" sz="2800" i="1">
                <a:solidFill>
                  <a:srgbClr val="FF0000"/>
                </a:solidFill>
                <a:latin typeface="Gill Sans MT" pitchFamily="34" charset="0"/>
              </a:rPr>
              <a:t> </a:t>
            </a:r>
            <a:r>
              <a:rPr lang="en-US" sz="2800">
                <a:latin typeface="Gill Sans MT" pitchFamily="34" charset="0"/>
              </a:rPr>
              <a:t>sender</a:t>
            </a:r>
            <a:r>
              <a:rPr lang="en-US" sz="2800" i="1">
                <a:solidFill>
                  <a:srgbClr val="FF0000"/>
                </a:solidFill>
                <a:latin typeface="Gill Sans MT" pitchFamily="34" charset="0"/>
              </a:rPr>
              <a:t> </a:t>
            </a:r>
            <a:r>
              <a:rPr lang="en-US" sz="2800">
                <a:latin typeface="Gill Sans MT" pitchFamily="34" charset="0"/>
              </a:rPr>
              <a:t>increases transmission rate (window size), probing for usable bandwidth, until loss occurs</a:t>
            </a:r>
          </a:p>
          <a:p>
            <a:pPr marL="688975" lvl="1" indent="-231775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</a:pPr>
            <a:r>
              <a:rPr lang="en-US" sz="2800" i="1">
                <a:solidFill>
                  <a:srgbClr val="CC0000"/>
                </a:solidFill>
                <a:latin typeface="Gill Sans MT" pitchFamily="34" charset="0"/>
              </a:rPr>
              <a:t>additive increase:</a:t>
            </a:r>
            <a:r>
              <a:rPr lang="en-US" sz="2800">
                <a:latin typeface="Gill Sans MT" pitchFamily="34" charset="0"/>
              </a:rPr>
              <a:t> increase  </a:t>
            </a:r>
            <a:r>
              <a:rPr lang="en-US" sz="2800" b="1">
                <a:latin typeface="Courier New" pitchFamily="49" charset="0"/>
              </a:rPr>
              <a:t>cwnd</a:t>
            </a:r>
            <a:r>
              <a:rPr lang="en-US" sz="2800">
                <a:latin typeface="Courier New" pitchFamily="49" charset="0"/>
              </a:rPr>
              <a:t> </a:t>
            </a:r>
            <a:r>
              <a:rPr lang="en-US" sz="2800">
                <a:latin typeface="Gill Sans MT" pitchFamily="34" charset="0"/>
              </a:rPr>
              <a:t>by 1 MSS every RTT until loss detected</a:t>
            </a:r>
            <a:endParaRPr lang="en-US" sz="2800" i="1">
              <a:latin typeface="Gill Sans MT" pitchFamily="34" charset="0"/>
            </a:endParaRPr>
          </a:p>
          <a:p>
            <a:pPr marL="688975" lvl="1" indent="-231775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</a:pPr>
            <a:r>
              <a:rPr lang="en-US" sz="2800" i="1">
                <a:solidFill>
                  <a:srgbClr val="CC0000"/>
                </a:solidFill>
                <a:latin typeface="Gill Sans MT" pitchFamily="34" charset="0"/>
              </a:rPr>
              <a:t>multiplicative decrease</a:t>
            </a:r>
            <a:r>
              <a:rPr lang="en-US" sz="2800">
                <a:solidFill>
                  <a:srgbClr val="CC0000"/>
                </a:solidFill>
                <a:latin typeface="Gill Sans MT" pitchFamily="34" charset="0"/>
              </a:rPr>
              <a:t>:</a:t>
            </a:r>
            <a:r>
              <a:rPr lang="en-US" sz="2800">
                <a:latin typeface="Gill Sans MT" pitchFamily="34" charset="0"/>
              </a:rPr>
              <a:t> cut </a:t>
            </a:r>
            <a:r>
              <a:rPr lang="en-US" sz="2800" b="1">
                <a:latin typeface="Courier New" pitchFamily="49" charset="0"/>
              </a:rPr>
              <a:t>cwnd </a:t>
            </a:r>
            <a:r>
              <a:rPr lang="en-US" sz="2800">
                <a:latin typeface="Gill Sans MT" pitchFamily="34" charset="0"/>
              </a:rPr>
              <a:t>in half after loss </a:t>
            </a:r>
          </a:p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endParaRPr lang="en-US" sz="2800">
              <a:latin typeface="Gill Sans MT" pitchFamily="34" charset="0"/>
            </a:endParaRPr>
          </a:p>
        </p:txBody>
      </p:sp>
      <p:sp>
        <p:nvSpPr>
          <p:cNvPr id="101383" name="Rectangle 11"/>
          <p:cNvSpPr>
            <a:spLocks noChangeArrowheads="1"/>
          </p:cNvSpPr>
          <p:nvPr/>
        </p:nvSpPr>
        <p:spPr bwMode="auto">
          <a:xfrm>
            <a:off x="3663950" y="3659188"/>
            <a:ext cx="685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384" name="Text Box 12"/>
          <p:cNvSpPr txBox="1">
            <a:spLocks noChangeArrowheads="1"/>
          </p:cNvSpPr>
          <p:nvPr/>
        </p:nvSpPr>
        <p:spPr bwMode="auto">
          <a:xfrm rot="-5400000">
            <a:off x="2074863" y="4784725"/>
            <a:ext cx="2047875" cy="5175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b="1" smtClean="0">
                <a:latin typeface="Courier New" charset="0"/>
              </a:rPr>
              <a:t>cwnd:</a:t>
            </a:r>
            <a:r>
              <a:rPr lang="en-US" sz="1400" smtClean="0">
                <a:latin typeface="Arial" charset="0"/>
              </a:rPr>
              <a:t> TCP sender </a:t>
            </a:r>
          </a:p>
          <a:p>
            <a:pPr>
              <a:defRPr/>
            </a:pPr>
            <a:r>
              <a:rPr lang="en-US" sz="1400" smtClean="0">
                <a:latin typeface="Arial" charset="0"/>
              </a:rPr>
              <a:t>congestion window size</a:t>
            </a:r>
          </a:p>
        </p:txBody>
      </p:sp>
      <p:sp>
        <p:nvSpPr>
          <p:cNvPr id="101385" name="Text Box 13"/>
          <p:cNvSpPr txBox="1">
            <a:spLocks noChangeArrowheads="1"/>
          </p:cNvSpPr>
          <p:nvPr/>
        </p:nvSpPr>
        <p:spPr bwMode="auto">
          <a:xfrm>
            <a:off x="425450" y="4448175"/>
            <a:ext cx="21463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000" smtClean="0">
                <a:latin typeface="Arial" charset="0"/>
              </a:rPr>
              <a:t>AIMD saw tooth</a:t>
            </a:r>
          </a:p>
          <a:p>
            <a:pPr algn="r">
              <a:defRPr/>
            </a:pPr>
            <a:r>
              <a:rPr lang="en-US" sz="2000" smtClean="0">
                <a:latin typeface="Arial" charset="0"/>
              </a:rPr>
              <a:t>behavior: probing</a:t>
            </a:r>
          </a:p>
          <a:p>
            <a:pPr algn="r">
              <a:defRPr/>
            </a:pPr>
            <a:r>
              <a:rPr lang="en-US" sz="2000" smtClean="0">
                <a:latin typeface="Arial" charset="0"/>
              </a:rPr>
              <a:t>for bandwidth</a:t>
            </a:r>
          </a:p>
        </p:txBody>
      </p:sp>
      <p:sp>
        <p:nvSpPr>
          <p:cNvPr id="101386" name="Line 17"/>
          <p:cNvSpPr>
            <a:spLocks noChangeShapeType="1"/>
          </p:cNvSpPr>
          <p:nvPr/>
        </p:nvSpPr>
        <p:spPr bwMode="auto">
          <a:xfrm>
            <a:off x="3505200" y="6149975"/>
            <a:ext cx="41433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101387" name="Line 18"/>
          <p:cNvSpPr>
            <a:spLocks noChangeShapeType="1"/>
          </p:cNvSpPr>
          <p:nvPr/>
        </p:nvSpPr>
        <p:spPr bwMode="auto">
          <a:xfrm>
            <a:off x="3494088" y="3735388"/>
            <a:ext cx="0" cy="2416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268307" name="Line 19"/>
          <p:cNvSpPr>
            <a:spLocks noChangeShapeType="1"/>
          </p:cNvSpPr>
          <p:nvPr/>
        </p:nvSpPr>
        <p:spPr bwMode="auto">
          <a:xfrm flipV="1">
            <a:off x="3505200" y="4852988"/>
            <a:ext cx="169863" cy="1698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268308" name="Line 20"/>
          <p:cNvSpPr>
            <a:spLocks noChangeShapeType="1"/>
          </p:cNvSpPr>
          <p:nvPr/>
        </p:nvSpPr>
        <p:spPr bwMode="auto">
          <a:xfrm>
            <a:off x="3686175" y="4841875"/>
            <a:ext cx="0" cy="6429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268309" name="Line 21"/>
          <p:cNvSpPr>
            <a:spLocks noChangeShapeType="1"/>
          </p:cNvSpPr>
          <p:nvPr/>
        </p:nvSpPr>
        <p:spPr bwMode="auto">
          <a:xfrm flipV="1">
            <a:off x="3675063" y="4525963"/>
            <a:ext cx="982662" cy="9810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268310" name="Line 22"/>
          <p:cNvSpPr>
            <a:spLocks noChangeShapeType="1"/>
          </p:cNvSpPr>
          <p:nvPr/>
        </p:nvSpPr>
        <p:spPr bwMode="auto">
          <a:xfrm>
            <a:off x="4646613" y="4527550"/>
            <a:ext cx="0" cy="8016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grpSp>
        <p:nvGrpSpPr>
          <p:cNvPr id="268326" name="Group 38"/>
          <p:cNvGrpSpPr>
            <a:grpSpLocks/>
          </p:cNvGrpSpPr>
          <p:nvPr/>
        </p:nvGrpSpPr>
        <p:grpSpPr bwMode="auto">
          <a:xfrm>
            <a:off x="4638675" y="4402138"/>
            <a:ext cx="3040063" cy="1106487"/>
            <a:chOff x="2720" y="2730"/>
            <a:chExt cx="1915" cy="697"/>
          </a:xfrm>
        </p:grpSpPr>
        <p:sp>
          <p:nvSpPr>
            <p:cNvPr id="101399" name="Line 23"/>
            <p:cNvSpPr>
              <a:spLocks noChangeShapeType="1"/>
            </p:cNvSpPr>
            <p:nvPr/>
          </p:nvSpPr>
          <p:spPr bwMode="auto">
            <a:xfrm flipV="1">
              <a:off x="2720" y="2996"/>
              <a:ext cx="331" cy="3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118807" name="Group 37"/>
            <p:cNvGrpSpPr>
              <a:grpSpLocks/>
            </p:cNvGrpSpPr>
            <p:nvPr/>
          </p:nvGrpSpPr>
          <p:grpSpPr bwMode="auto">
            <a:xfrm>
              <a:off x="3051" y="2730"/>
              <a:ext cx="1584" cy="697"/>
              <a:chOff x="3051" y="2730"/>
              <a:chExt cx="1584" cy="697"/>
            </a:xfrm>
          </p:grpSpPr>
          <p:sp>
            <p:nvSpPr>
              <p:cNvPr id="101401" name="Line 24"/>
              <p:cNvSpPr>
                <a:spLocks noChangeShapeType="1"/>
              </p:cNvSpPr>
              <p:nvPr/>
            </p:nvSpPr>
            <p:spPr bwMode="auto">
              <a:xfrm>
                <a:off x="3051" y="2993"/>
                <a:ext cx="0" cy="43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101402" name="Line 25"/>
              <p:cNvSpPr>
                <a:spLocks noChangeShapeType="1"/>
              </p:cNvSpPr>
              <p:nvPr/>
            </p:nvSpPr>
            <p:spPr bwMode="auto">
              <a:xfrm flipV="1">
                <a:off x="3058" y="2795"/>
                <a:ext cx="611" cy="61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101403" name="Line 26"/>
              <p:cNvSpPr>
                <a:spLocks noChangeShapeType="1"/>
              </p:cNvSpPr>
              <p:nvPr/>
            </p:nvSpPr>
            <p:spPr bwMode="auto">
              <a:xfrm>
                <a:off x="3666" y="2795"/>
                <a:ext cx="7" cy="52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101404" name="Line 29"/>
              <p:cNvSpPr>
                <a:spLocks noChangeShapeType="1"/>
              </p:cNvSpPr>
              <p:nvPr/>
            </p:nvSpPr>
            <p:spPr bwMode="auto">
              <a:xfrm flipV="1">
                <a:off x="3669" y="2898"/>
                <a:ext cx="420" cy="42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101405" name="Line 30"/>
              <p:cNvSpPr>
                <a:spLocks noChangeShapeType="1"/>
              </p:cNvSpPr>
              <p:nvPr/>
            </p:nvSpPr>
            <p:spPr bwMode="auto">
              <a:xfrm>
                <a:off x="4089" y="2889"/>
                <a:ext cx="0" cy="47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101406" name="Line 31"/>
              <p:cNvSpPr>
                <a:spLocks noChangeShapeType="1"/>
              </p:cNvSpPr>
              <p:nvPr/>
            </p:nvSpPr>
            <p:spPr bwMode="auto">
              <a:xfrm flipV="1">
                <a:off x="4083" y="2730"/>
                <a:ext cx="552" cy="63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</p:grpSp>
      </p:grpSp>
      <p:sp>
        <p:nvSpPr>
          <p:cNvPr id="101393" name="Text Box 32"/>
          <p:cNvSpPr txBox="1">
            <a:spLocks noChangeArrowheads="1"/>
          </p:cNvSpPr>
          <p:nvPr/>
        </p:nvSpPr>
        <p:spPr bwMode="auto">
          <a:xfrm>
            <a:off x="4403725" y="3622675"/>
            <a:ext cx="4222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additively increase window size …</a:t>
            </a:r>
          </a:p>
          <a:p>
            <a:pPr algn="l"/>
            <a:r>
              <a:rPr lang="en-US"/>
              <a:t>…. until loss occurs (then cut window in half)</a:t>
            </a:r>
          </a:p>
        </p:txBody>
      </p:sp>
      <p:sp>
        <p:nvSpPr>
          <p:cNvPr id="268321" name="Freeform 33"/>
          <p:cNvSpPr>
            <a:spLocks/>
          </p:cNvSpPr>
          <p:nvPr/>
        </p:nvSpPr>
        <p:spPr bwMode="auto">
          <a:xfrm>
            <a:off x="3598863" y="3816350"/>
            <a:ext cx="858837" cy="1016000"/>
          </a:xfrm>
          <a:custGeom>
            <a:avLst/>
            <a:gdLst>
              <a:gd name="T0" fmla="*/ 2147483647 w 541"/>
              <a:gd name="T1" fmla="*/ 0 h 640"/>
              <a:gd name="T2" fmla="*/ 0 w 541"/>
              <a:gd name="T3" fmla="*/ 0 h 640"/>
              <a:gd name="T4" fmla="*/ 0 w 541"/>
              <a:gd name="T5" fmla="*/ 2147483647 h 6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41" h="640">
                <a:moveTo>
                  <a:pt x="541" y="0"/>
                </a:moveTo>
                <a:lnTo>
                  <a:pt x="0" y="0"/>
                </a:lnTo>
                <a:lnTo>
                  <a:pt x="0" y="64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68322" name="Freeform 34"/>
          <p:cNvSpPr>
            <a:spLocks/>
          </p:cNvSpPr>
          <p:nvPr/>
        </p:nvSpPr>
        <p:spPr bwMode="auto">
          <a:xfrm>
            <a:off x="3743325" y="4019550"/>
            <a:ext cx="796925" cy="1000125"/>
          </a:xfrm>
          <a:custGeom>
            <a:avLst/>
            <a:gdLst>
              <a:gd name="T0" fmla="*/ 2147483647 w 502"/>
              <a:gd name="T1" fmla="*/ 0 h 630"/>
              <a:gd name="T2" fmla="*/ 2147483647 w 502"/>
              <a:gd name="T3" fmla="*/ 2147483647 h 630"/>
              <a:gd name="T4" fmla="*/ 2147483647 w 502"/>
              <a:gd name="T5" fmla="*/ 2147483647 h 630"/>
              <a:gd name="T6" fmla="*/ 0 w 502"/>
              <a:gd name="T7" fmla="*/ 2147483647 h 6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02" h="630">
                <a:moveTo>
                  <a:pt x="502" y="0"/>
                </a:moveTo>
                <a:lnTo>
                  <a:pt x="56" y="2"/>
                </a:lnTo>
                <a:lnTo>
                  <a:pt x="54" y="630"/>
                </a:lnTo>
                <a:lnTo>
                  <a:pt x="0" y="63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68323" name="Freeform 35"/>
          <p:cNvSpPr>
            <a:spLocks/>
          </p:cNvSpPr>
          <p:nvPr/>
        </p:nvSpPr>
        <p:spPr bwMode="auto">
          <a:xfrm>
            <a:off x="4051300" y="3814763"/>
            <a:ext cx="406400" cy="1168400"/>
          </a:xfrm>
          <a:custGeom>
            <a:avLst/>
            <a:gdLst>
              <a:gd name="T0" fmla="*/ 2147483647 w 256"/>
              <a:gd name="T1" fmla="*/ 0 h 736"/>
              <a:gd name="T2" fmla="*/ 0 w 256"/>
              <a:gd name="T3" fmla="*/ 0 h 736"/>
              <a:gd name="T4" fmla="*/ 0 w 256"/>
              <a:gd name="T5" fmla="*/ 2147483647 h 7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56" h="736">
                <a:moveTo>
                  <a:pt x="256" y="0"/>
                </a:moveTo>
                <a:lnTo>
                  <a:pt x="0" y="0"/>
                </a:lnTo>
                <a:lnTo>
                  <a:pt x="0" y="736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68324" name="Freeform 36"/>
          <p:cNvSpPr>
            <a:spLocks/>
          </p:cNvSpPr>
          <p:nvPr/>
        </p:nvSpPr>
        <p:spPr bwMode="auto">
          <a:xfrm>
            <a:off x="4689475" y="4179888"/>
            <a:ext cx="168275" cy="635000"/>
          </a:xfrm>
          <a:custGeom>
            <a:avLst/>
            <a:gdLst>
              <a:gd name="T0" fmla="*/ 2147483647 w 106"/>
              <a:gd name="T1" fmla="*/ 0 h 400"/>
              <a:gd name="T2" fmla="*/ 2147483647 w 106"/>
              <a:gd name="T3" fmla="*/ 2147483647 h 400"/>
              <a:gd name="T4" fmla="*/ 0 w 106"/>
              <a:gd name="T5" fmla="*/ 2147483647 h 4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6" h="400">
                <a:moveTo>
                  <a:pt x="106" y="0"/>
                </a:moveTo>
                <a:lnTo>
                  <a:pt x="106" y="400"/>
                </a:lnTo>
                <a:lnTo>
                  <a:pt x="0" y="40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1398" name="Text Box 40"/>
          <p:cNvSpPr txBox="1">
            <a:spLocks noChangeArrowheads="1"/>
          </p:cNvSpPr>
          <p:nvPr/>
        </p:nvSpPr>
        <p:spPr bwMode="auto">
          <a:xfrm>
            <a:off x="5072063" y="6140450"/>
            <a:ext cx="5762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68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68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68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68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268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68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68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268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321" grpId="0" animBg="1"/>
      <p:bldP spid="268321" grpId="1" animBg="1"/>
      <p:bldP spid="268322" grpId="0" animBg="1"/>
      <p:bldP spid="268322" grpId="1" animBg="1"/>
      <p:bldP spid="268323" grpId="0" animBg="1"/>
      <p:bldP spid="268323" grpId="1" animBg="1"/>
      <p:bldP spid="26832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10240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3D892703-4B3B-4164-B6BE-A816F8E65280}" type="slidenum">
              <a:rPr lang="en-US"/>
              <a:pPr/>
              <a:t>16</a:t>
            </a:fld>
            <a:endParaRPr lang="en-US"/>
          </a:p>
        </p:txBody>
      </p:sp>
      <p:pic>
        <p:nvPicPr>
          <p:cNvPr id="119811" name="Picture 89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7838" y="817563"/>
            <a:ext cx="73136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05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231775"/>
            <a:ext cx="7772400" cy="769938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Congestion Control: details</a:t>
            </a:r>
          </a:p>
        </p:txBody>
      </p:sp>
      <p:sp>
        <p:nvSpPr>
          <p:cNvPr id="10240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12750" y="3784600"/>
            <a:ext cx="4532313" cy="1695450"/>
          </a:xfrm>
        </p:spPr>
        <p:txBody>
          <a:bodyPr/>
          <a:lstStyle/>
          <a:p>
            <a:r>
              <a:rPr lang="en-US" smtClean="0"/>
              <a:t>sender limits transmission:</a:t>
            </a:r>
          </a:p>
          <a:p>
            <a:endParaRPr lang="en-US" smtClean="0"/>
          </a:p>
          <a:p>
            <a:endParaRPr lang="en-US" smtClean="0"/>
          </a:p>
          <a:p>
            <a:r>
              <a:rPr lang="en-US" b="1" smtClean="0">
                <a:latin typeface="Courier New" pitchFamily="49" charset="0"/>
              </a:rPr>
              <a:t>cwnd</a:t>
            </a:r>
            <a:r>
              <a:rPr lang="en-US" smtClean="0"/>
              <a:t> is dynamic, function of perceived network congestion</a:t>
            </a:r>
          </a:p>
          <a:p>
            <a:endParaRPr lang="en-US" smtClean="0"/>
          </a:p>
        </p:txBody>
      </p:sp>
      <p:sp>
        <p:nvSpPr>
          <p:cNvPr id="10240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59375" y="1485900"/>
            <a:ext cx="3810000" cy="2447925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>
                <a:ea typeface="ＭＳ Ｐゴシック" charset="0"/>
                <a:cs typeface="+mn-cs"/>
              </a:rPr>
              <a:t>TCP sending rate:</a:t>
            </a:r>
          </a:p>
          <a:p>
            <a:pPr>
              <a:buFont typeface="Wingdings" charset="0"/>
              <a:buChar char="v"/>
              <a:defRPr/>
            </a:pPr>
            <a:r>
              <a:rPr lang="en-US" i="1">
                <a:ea typeface="ＭＳ Ｐゴシック" charset="0"/>
                <a:cs typeface="+mn-cs"/>
              </a:rPr>
              <a:t>roughly:</a:t>
            </a:r>
            <a:r>
              <a:rPr lang="en-US">
                <a:ea typeface="ＭＳ Ｐゴシック" charset="0"/>
                <a:cs typeface="+mn-cs"/>
              </a:rPr>
              <a:t> send cwnd bytes, wait RTT for ACKS, then send more bytes</a:t>
            </a:r>
          </a:p>
        </p:txBody>
      </p:sp>
      <p:sp>
        <p:nvSpPr>
          <p:cNvPr id="102408" name="Rectangle 12"/>
          <p:cNvSpPr>
            <a:spLocks noChangeArrowheads="1"/>
          </p:cNvSpPr>
          <p:nvPr/>
        </p:nvSpPr>
        <p:spPr bwMode="auto">
          <a:xfrm>
            <a:off x="768350" y="1941513"/>
            <a:ext cx="65088" cy="6223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33CC33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09" name="Rectangle 13"/>
          <p:cNvSpPr>
            <a:spLocks noChangeArrowheads="1"/>
          </p:cNvSpPr>
          <p:nvPr/>
        </p:nvSpPr>
        <p:spPr bwMode="auto">
          <a:xfrm>
            <a:off x="865188" y="1943100"/>
            <a:ext cx="65087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10" name="Rectangle 14"/>
          <p:cNvSpPr>
            <a:spLocks noChangeArrowheads="1"/>
          </p:cNvSpPr>
          <p:nvPr/>
        </p:nvSpPr>
        <p:spPr bwMode="auto">
          <a:xfrm>
            <a:off x="963613" y="1941513"/>
            <a:ext cx="65087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11" name="Rectangle 15"/>
          <p:cNvSpPr>
            <a:spLocks noChangeArrowheads="1"/>
          </p:cNvSpPr>
          <p:nvPr/>
        </p:nvSpPr>
        <p:spPr bwMode="auto">
          <a:xfrm>
            <a:off x="1060450" y="1941513"/>
            <a:ext cx="65088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12" name="Rectangle 16"/>
          <p:cNvSpPr>
            <a:spLocks noChangeArrowheads="1"/>
          </p:cNvSpPr>
          <p:nvPr/>
        </p:nvSpPr>
        <p:spPr bwMode="auto">
          <a:xfrm>
            <a:off x="1155700" y="1941513"/>
            <a:ext cx="65088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13" name="Rectangle 17"/>
          <p:cNvSpPr>
            <a:spLocks noChangeArrowheads="1"/>
          </p:cNvSpPr>
          <p:nvPr/>
        </p:nvSpPr>
        <p:spPr bwMode="auto">
          <a:xfrm>
            <a:off x="1252538" y="1941513"/>
            <a:ext cx="65087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14" name="Rectangle 18"/>
          <p:cNvSpPr>
            <a:spLocks noChangeArrowheads="1"/>
          </p:cNvSpPr>
          <p:nvPr/>
        </p:nvSpPr>
        <p:spPr bwMode="auto">
          <a:xfrm>
            <a:off x="1344613" y="1941513"/>
            <a:ext cx="65087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15" name="Rectangle 19"/>
          <p:cNvSpPr>
            <a:spLocks noChangeArrowheads="1"/>
          </p:cNvSpPr>
          <p:nvPr/>
        </p:nvSpPr>
        <p:spPr bwMode="auto">
          <a:xfrm>
            <a:off x="1439863" y="1941513"/>
            <a:ext cx="65087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16" name="Rectangle 20"/>
          <p:cNvSpPr>
            <a:spLocks noChangeArrowheads="1"/>
          </p:cNvSpPr>
          <p:nvPr/>
        </p:nvSpPr>
        <p:spPr bwMode="auto">
          <a:xfrm>
            <a:off x="1535113" y="1941513"/>
            <a:ext cx="65087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17" name="Rectangle 21"/>
          <p:cNvSpPr>
            <a:spLocks noChangeArrowheads="1"/>
          </p:cNvSpPr>
          <p:nvPr/>
        </p:nvSpPr>
        <p:spPr bwMode="auto">
          <a:xfrm>
            <a:off x="1641475" y="1941513"/>
            <a:ext cx="65088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18" name="Rectangle 22"/>
          <p:cNvSpPr>
            <a:spLocks noChangeArrowheads="1"/>
          </p:cNvSpPr>
          <p:nvPr/>
        </p:nvSpPr>
        <p:spPr bwMode="auto">
          <a:xfrm>
            <a:off x="1739900" y="1943100"/>
            <a:ext cx="65088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19" name="Rectangle 23"/>
          <p:cNvSpPr>
            <a:spLocks noChangeArrowheads="1"/>
          </p:cNvSpPr>
          <p:nvPr/>
        </p:nvSpPr>
        <p:spPr bwMode="auto">
          <a:xfrm>
            <a:off x="1836738" y="1941513"/>
            <a:ext cx="65087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20" name="Rectangle 24"/>
          <p:cNvSpPr>
            <a:spLocks noChangeArrowheads="1"/>
          </p:cNvSpPr>
          <p:nvPr/>
        </p:nvSpPr>
        <p:spPr bwMode="auto">
          <a:xfrm>
            <a:off x="1933575" y="1941513"/>
            <a:ext cx="65088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21" name="Rectangle 25"/>
          <p:cNvSpPr>
            <a:spLocks noChangeArrowheads="1"/>
          </p:cNvSpPr>
          <p:nvPr/>
        </p:nvSpPr>
        <p:spPr bwMode="auto">
          <a:xfrm>
            <a:off x="2030413" y="1941513"/>
            <a:ext cx="65087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22" name="Rectangle 26"/>
          <p:cNvSpPr>
            <a:spLocks noChangeArrowheads="1"/>
          </p:cNvSpPr>
          <p:nvPr/>
        </p:nvSpPr>
        <p:spPr bwMode="auto">
          <a:xfrm>
            <a:off x="2125663" y="1941513"/>
            <a:ext cx="65087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23" name="Rectangle 27"/>
          <p:cNvSpPr>
            <a:spLocks noChangeArrowheads="1"/>
          </p:cNvSpPr>
          <p:nvPr/>
        </p:nvSpPr>
        <p:spPr bwMode="auto">
          <a:xfrm>
            <a:off x="2217738" y="1941513"/>
            <a:ext cx="65087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24" name="Rectangle 28"/>
          <p:cNvSpPr>
            <a:spLocks noChangeArrowheads="1"/>
          </p:cNvSpPr>
          <p:nvPr/>
        </p:nvSpPr>
        <p:spPr bwMode="auto">
          <a:xfrm>
            <a:off x="2312988" y="1941513"/>
            <a:ext cx="65087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25" name="Rectangle 29"/>
          <p:cNvSpPr>
            <a:spLocks noChangeArrowheads="1"/>
          </p:cNvSpPr>
          <p:nvPr/>
        </p:nvSpPr>
        <p:spPr bwMode="auto">
          <a:xfrm>
            <a:off x="2409825" y="1941513"/>
            <a:ext cx="65088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26" name="Rectangle 30"/>
          <p:cNvSpPr>
            <a:spLocks noChangeArrowheads="1"/>
          </p:cNvSpPr>
          <p:nvPr/>
        </p:nvSpPr>
        <p:spPr bwMode="auto">
          <a:xfrm>
            <a:off x="2498725" y="1941513"/>
            <a:ext cx="65088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27" name="Rectangle 31"/>
          <p:cNvSpPr>
            <a:spLocks noChangeArrowheads="1"/>
          </p:cNvSpPr>
          <p:nvPr/>
        </p:nvSpPr>
        <p:spPr bwMode="auto">
          <a:xfrm>
            <a:off x="2593975" y="1941513"/>
            <a:ext cx="65088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28" name="Rectangle 32"/>
          <p:cNvSpPr>
            <a:spLocks noChangeArrowheads="1"/>
          </p:cNvSpPr>
          <p:nvPr/>
        </p:nvSpPr>
        <p:spPr bwMode="auto">
          <a:xfrm>
            <a:off x="2687638" y="1939925"/>
            <a:ext cx="65087" cy="6223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29" name="Rectangle 33"/>
          <p:cNvSpPr>
            <a:spLocks noChangeArrowheads="1"/>
          </p:cNvSpPr>
          <p:nvPr/>
        </p:nvSpPr>
        <p:spPr bwMode="auto">
          <a:xfrm>
            <a:off x="2779713" y="1939925"/>
            <a:ext cx="65087" cy="6223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30" name="Rectangle 34"/>
          <p:cNvSpPr>
            <a:spLocks noChangeArrowheads="1"/>
          </p:cNvSpPr>
          <p:nvPr/>
        </p:nvSpPr>
        <p:spPr bwMode="auto">
          <a:xfrm>
            <a:off x="2876550" y="1939925"/>
            <a:ext cx="65088" cy="6223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31" name="Rectangle 35"/>
          <p:cNvSpPr>
            <a:spLocks noChangeArrowheads="1"/>
          </p:cNvSpPr>
          <p:nvPr/>
        </p:nvSpPr>
        <p:spPr bwMode="auto">
          <a:xfrm>
            <a:off x="2971800" y="1939925"/>
            <a:ext cx="65088" cy="6223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32" name="Rectangle 36"/>
          <p:cNvSpPr>
            <a:spLocks noChangeArrowheads="1"/>
          </p:cNvSpPr>
          <p:nvPr/>
        </p:nvSpPr>
        <p:spPr bwMode="auto">
          <a:xfrm>
            <a:off x="3060700" y="1939925"/>
            <a:ext cx="65088" cy="6223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33" name="Rectangle 37"/>
          <p:cNvSpPr>
            <a:spLocks noChangeArrowheads="1"/>
          </p:cNvSpPr>
          <p:nvPr/>
        </p:nvSpPr>
        <p:spPr bwMode="auto">
          <a:xfrm>
            <a:off x="3155950" y="1939925"/>
            <a:ext cx="65088" cy="6223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34" name="Rectangle 38"/>
          <p:cNvSpPr>
            <a:spLocks noChangeArrowheads="1"/>
          </p:cNvSpPr>
          <p:nvPr/>
        </p:nvSpPr>
        <p:spPr bwMode="auto">
          <a:xfrm>
            <a:off x="3252788" y="1941513"/>
            <a:ext cx="65087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35" name="Rectangle 39"/>
          <p:cNvSpPr>
            <a:spLocks noChangeArrowheads="1"/>
          </p:cNvSpPr>
          <p:nvPr/>
        </p:nvSpPr>
        <p:spPr bwMode="auto">
          <a:xfrm>
            <a:off x="3349625" y="1943100"/>
            <a:ext cx="65088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36" name="Rectangle 40"/>
          <p:cNvSpPr>
            <a:spLocks noChangeArrowheads="1"/>
          </p:cNvSpPr>
          <p:nvPr/>
        </p:nvSpPr>
        <p:spPr bwMode="auto">
          <a:xfrm>
            <a:off x="3446463" y="1941513"/>
            <a:ext cx="65087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37" name="Rectangle 41"/>
          <p:cNvSpPr>
            <a:spLocks noChangeArrowheads="1"/>
          </p:cNvSpPr>
          <p:nvPr/>
        </p:nvSpPr>
        <p:spPr bwMode="auto">
          <a:xfrm>
            <a:off x="3544888" y="1941513"/>
            <a:ext cx="65087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38" name="Rectangle 42"/>
          <p:cNvSpPr>
            <a:spLocks noChangeArrowheads="1"/>
          </p:cNvSpPr>
          <p:nvPr/>
        </p:nvSpPr>
        <p:spPr bwMode="auto">
          <a:xfrm>
            <a:off x="3640138" y="1941513"/>
            <a:ext cx="65087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39" name="Rectangle 43"/>
          <p:cNvSpPr>
            <a:spLocks noChangeArrowheads="1"/>
          </p:cNvSpPr>
          <p:nvPr/>
        </p:nvSpPr>
        <p:spPr bwMode="auto">
          <a:xfrm>
            <a:off x="3735388" y="1941513"/>
            <a:ext cx="65087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40" name="Rectangle 44"/>
          <p:cNvSpPr>
            <a:spLocks noChangeArrowheads="1"/>
          </p:cNvSpPr>
          <p:nvPr/>
        </p:nvSpPr>
        <p:spPr bwMode="auto">
          <a:xfrm>
            <a:off x="3827463" y="1941513"/>
            <a:ext cx="65087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41" name="Rectangle 45"/>
          <p:cNvSpPr>
            <a:spLocks noChangeArrowheads="1"/>
          </p:cNvSpPr>
          <p:nvPr/>
        </p:nvSpPr>
        <p:spPr bwMode="auto">
          <a:xfrm>
            <a:off x="3924300" y="1941513"/>
            <a:ext cx="65088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42" name="Rectangle 46"/>
          <p:cNvSpPr>
            <a:spLocks noChangeArrowheads="1"/>
          </p:cNvSpPr>
          <p:nvPr/>
        </p:nvSpPr>
        <p:spPr bwMode="auto">
          <a:xfrm>
            <a:off x="4019550" y="1941513"/>
            <a:ext cx="65088" cy="6223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43" name="Rectangle 47"/>
          <p:cNvSpPr>
            <a:spLocks noChangeArrowheads="1"/>
          </p:cNvSpPr>
          <p:nvPr/>
        </p:nvSpPr>
        <p:spPr bwMode="auto">
          <a:xfrm>
            <a:off x="725488" y="2679700"/>
            <a:ext cx="3408362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44" name="Rectangle 48"/>
          <p:cNvSpPr>
            <a:spLocks noChangeArrowheads="1"/>
          </p:cNvSpPr>
          <p:nvPr/>
        </p:nvSpPr>
        <p:spPr bwMode="auto">
          <a:xfrm>
            <a:off x="811213" y="1831975"/>
            <a:ext cx="3408362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45" name="Line 51"/>
          <p:cNvSpPr>
            <a:spLocks noChangeShapeType="1"/>
          </p:cNvSpPr>
          <p:nvPr/>
        </p:nvSpPr>
        <p:spPr bwMode="auto">
          <a:xfrm>
            <a:off x="1731963" y="2635250"/>
            <a:ext cx="909637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119853" name="Freeform 53"/>
          <p:cNvSpPr>
            <a:spLocks/>
          </p:cNvSpPr>
          <p:nvPr/>
        </p:nvSpPr>
        <p:spPr bwMode="auto">
          <a:xfrm>
            <a:off x="1524000" y="2614613"/>
            <a:ext cx="144463" cy="384175"/>
          </a:xfrm>
          <a:custGeom>
            <a:avLst/>
            <a:gdLst>
              <a:gd name="T0" fmla="*/ 2147483647 w 91"/>
              <a:gd name="T1" fmla="*/ 0 h 242"/>
              <a:gd name="T2" fmla="*/ 2147483647 w 91"/>
              <a:gd name="T3" fmla="*/ 2147483647 h 242"/>
              <a:gd name="T4" fmla="*/ 0 w 91"/>
              <a:gd name="T5" fmla="*/ 2147483647 h 24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1" h="242">
                <a:moveTo>
                  <a:pt x="91" y="0"/>
                </a:moveTo>
                <a:lnTo>
                  <a:pt x="88" y="242"/>
                </a:lnTo>
                <a:lnTo>
                  <a:pt x="0" y="242"/>
                </a:lnTo>
              </a:path>
            </a:pathLst>
          </a:custGeom>
          <a:noFill/>
          <a:ln w="12700" cmpd="sng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2447" name="Line 56"/>
          <p:cNvSpPr>
            <a:spLocks noChangeShapeType="1"/>
          </p:cNvSpPr>
          <p:nvPr/>
        </p:nvSpPr>
        <p:spPr bwMode="auto">
          <a:xfrm>
            <a:off x="2201863" y="2654300"/>
            <a:ext cx="12700" cy="430213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102448" name="Text Box 57"/>
          <p:cNvSpPr txBox="1">
            <a:spLocks noChangeArrowheads="1"/>
          </p:cNvSpPr>
          <p:nvPr/>
        </p:nvSpPr>
        <p:spPr bwMode="auto">
          <a:xfrm>
            <a:off x="706438" y="2838450"/>
            <a:ext cx="85248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lnSpc>
                <a:spcPct val="90000"/>
              </a:lnSpc>
              <a:defRPr/>
            </a:pPr>
            <a:r>
              <a:rPr lang="en-US" sz="1400" smtClean="0"/>
              <a:t>last byte</a:t>
            </a:r>
          </a:p>
          <a:p>
            <a:pPr algn="l">
              <a:lnSpc>
                <a:spcPct val="90000"/>
              </a:lnSpc>
              <a:defRPr/>
            </a:pPr>
            <a:r>
              <a:rPr lang="en-US" sz="1400" smtClean="0"/>
              <a:t>ACKed</a:t>
            </a:r>
          </a:p>
        </p:txBody>
      </p:sp>
      <p:sp>
        <p:nvSpPr>
          <p:cNvPr id="102449" name="Text Box 58"/>
          <p:cNvSpPr txBox="1">
            <a:spLocks noChangeArrowheads="1"/>
          </p:cNvSpPr>
          <p:nvPr/>
        </p:nvSpPr>
        <p:spPr bwMode="auto">
          <a:xfrm>
            <a:off x="1731963" y="3016250"/>
            <a:ext cx="1066800" cy="66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sz="1400"/>
              <a:t>sent, not-yet ACKed</a:t>
            </a:r>
          </a:p>
          <a:p>
            <a:pPr algn="l">
              <a:lnSpc>
                <a:spcPct val="90000"/>
              </a:lnSpc>
            </a:pPr>
            <a:r>
              <a:rPr lang="en-US" sz="1400"/>
              <a:t>(</a:t>
            </a:r>
            <a:r>
              <a:rPr lang="ja-JP" altLang="en-US" sz="1400"/>
              <a:t>“</a:t>
            </a:r>
            <a:r>
              <a:rPr lang="en-US" altLang="ja-JP" sz="1400"/>
              <a:t>in-flight</a:t>
            </a:r>
            <a:r>
              <a:rPr lang="ja-JP" altLang="en-US" sz="1400"/>
              <a:t>”</a:t>
            </a:r>
            <a:r>
              <a:rPr lang="en-US" altLang="ja-JP" sz="1400"/>
              <a:t>)</a:t>
            </a:r>
            <a:endParaRPr lang="en-US" sz="1400"/>
          </a:p>
        </p:txBody>
      </p:sp>
      <p:sp>
        <p:nvSpPr>
          <p:cNvPr id="102450" name="Text Box 59"/>
          <p:cNvSpPr txBox="1">
            <a:spLocks noChangeArrowheads="1"/>
          </p:cNvSpPr>
          <p:nvPr/>
        </p:nvSpPr>
        <p:spPr bwMode="auto">
          <a:xfrm>
            <a:off x="2774950" y="2878138"/>
            <a:ext cx="1066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lnSpc>
                <a:spcPct val="90000"/>
              </a:lnSpc>
              <a:defRPr/>
            </a:pPr>
            <a:r>
              <a:rPr lang="en-US" sz="1400" smtClean="0"/>
              <a:t>last byte sent</a:t>
            </a:r>
          </a:p>
        </p:txBody>
      </p:sp>
      <p:sp>
        <p:nvSpPr>
          <p:cNvPr id="102451" name="Text Box 61"/>
          <p:cNvSpPr txBox="1">
            <a:spLocks noChangeArrowheads="1"/>
          </p:cNvSpPr>
          <p:nvPr/>
        </p:nvSpPr>
        <p:spPr bwMode="auto">
          <a:xfrm>
            <a:off x="2168525" y="1622425"/>
            <a:ext cx="6096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1">
                <a:latin typeface="Courier New" pitchFamily="49" charset="0"/>
              </a:rPr>
              <a:t>cwnd</a:t>
            </a:r>
            <a:endParaRPr lang="en-US" sz="1400" b="1" i="1">
              <a:latin typeface="Courier New" pitchFamily="49" charset="0"/>
            </a:endParaRPr>
          </a:p>
        </p:txBody>
      </p:sp>
      <p:grpSp>
        <p:nvGrpSpPr>
          <p:cNvPr id="119859" name="Group 62"/>
          <p:cNvGrpSpPr>
            <a:grpSpLocks/>
          </p:cNvGrpSpPr>
          <p:nvPr/>
        </p:nvGrpSpPr>
        <p:grpSpPr bwMode="auto">
          <a:xfrm>
            <a:off x="2774950" y="1706563"/>
            <a:ext cx="447675" cy="117475"/>
            <a:chOff x="4250" y="1692"/>
            <a:chExt cx="374" cy="86"/>
          </a:xfrm>
        </p:grpSpPr>
        <p:sp>
          <p:nvSpPr>
            <p:cNvPr id="102474" name="Line 63"/>
            <p:cNvSpPr>
              <a:spLocks noChangeShapeType="1"/>
            </p:cNvSpPr>
            <p:nvPr/>
          </p:nvSpPr>
          <p:spPr bwMode="auto">
            <a:xfrm>
              <a:off x="4250" y="1738"/>
              <a:ext cx="374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02475" name="Line 64"/>
            <p:cNvSpPr>
              <a:spLocks noChangeShapeType="1"/>
            </p:cNvSpPr>
            <p:nvPr/>
          </p:nvSpPr>
          <p:spPr bwMode="auto">
            <a:xfrm>
              <a:off x="4621" y="1692"/>
              <a:ext cx="0" cy="8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119860" name="Group 65"/>
          <p:cNvGrpSpPr>
            <a:grpSpLocks/>
          </p:cNvGrpSpPr>
          <p:nvPr/>
        </p:nvGrpSpPr>
        <p:grpSpPr bwMode="auto">
          <a:xfrm rot="10800000">
            <a:off x="1736725" y="1725613"/>
            <a:ext cx="466725" cy="123825"/>
            <a:chOff x="4250" y="1692"/>
            <a:chExt cx="374" cy="86"/>
          </a:xfrm>
        </p:grpSpPr>
        <p:sp>
          <p:nvSpPr>
            <p:cNvPr id="102472" name="Line 66"/>
            <p:cNvSpPr>
              <a:spLocks noChangeShapeType="1"/>
            </p:cNvSpPr>
            <p:nvPr/>
          </p:nvSpPr>
          <p:spPr bwMode="auto">
            <a:xfrm>
              <a:off x="4253" y="1739"/>
              <a:ext cx="374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02473" name="Line 67"/>
            <p:cNvSpPr>
              <a:spLocks noChangeShapeType="1"/>
            </p:cNvSpPr>
            <p:nvPr/>
          </p:nvSpPr>
          <p:spPr bwMode="auto">
            <a:xfrm>
              <a:off x="4624" y="1693"/>
              <a:ext cx="0" cy="8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119861" name="Freeform 69"/>
          <p:cNvSpPr>
            <a:spLocks/>
          </p:cNvSpPr>
          <p:nvPr/>
        </p:nvSpPr>
        <p:spPr bwMode="auto">
          <a:xfrm flipH="1">
            <a:off x="2628900" y="2703513"/>
            <a:ext cx="144463" cy="301625"/>
          </a:xfrm>
          <a:custGeom>
            <a:avLst/>
            <a:gdLst>
              <a:gd name="T0" fmla="*/ 2147483647 w 91"/>
              <a:gd name="T1" fmla="*/ 0 h 242"/>
              <a:gd name="T2" fmla="*/ 2147483647 w 91"/>
              <a:gd name="T3" fmla="*/ 2147483647 h 242"/>
              <a:gd name="T4" fmla="*/ 0 w 91"/>
              <a:gd name="T5" fmla="*/ 2147483647 h 24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1" h="242">
                <a:moveTo>
                  <a:pt x="91" y="0"/>
                </a:moveTo>
                <a:lnTo>
                  <a:pt x="88" y="242"/>
                </a:lnTo>
                <a:lnTo>
                  <a:pt x="0" y="242"/>
                </a:lnTo>
              </a:path>
            </a:pathLst>
          </a:custGeom>
          <a:noFill/>
          <a:ln w="12700" cmpd="sng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2455" name="Text Box 71"/>
          <p:cNvSpPr txBox="1">
            <a:spLocks noChangeArrowheads="1"/>
          </p:cNvSpPr>
          <p:nvPr/>
        </p:nvSpPr>
        <p:spPr bwMode="auto">
          <a:xfrm>
            <a:off x="1033463" y="4316413"/>
            <a:ext cx="2816225" cy="61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225425" indent="-225425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LastByteSent-</a:t>
            </a:r>
          </a:p>
          <a:p>
            <a:pPr marL="225425" indent="-225425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	LastByteAcked</a:t>
            </a:r>
            <a:endParaRPr lang="en-US" sz="1800">
              <a:latin typeface="Courier New" pitchFamily="49" charset="0"/>
            </a:endParaRPr>
          </a:p>
        </p:txBody>
      </p:sp>
      <p:grpSp>
        <p:nvGrpSpPr>
          <p:cNvPr id="119863" name="Group 74"/>
          <p:cNvGrpSpPr>
            <a:grpSpLocks/>
          </p:cNvGrpSpPr>
          <p:nvPr/>
        </p:nvGrpSpPr>
        <p:grpSpPr bwMode="auto">
          <a:xfrm>
            <a:off x="3160713" y="4386263"/>
            <a:ext cx="350837" cy="336550"/>
            <a:chOff x="2059" y="2097"/>
            <a:chExt cx="221" cy="212"/>
          </a:xfrm>
        </p:grpSpPr>
        <p:sp>
          <p:nvSpPr>
            <p:cNvPr id="102470" name="Text Box 72"/>
            <p:cNvSpPr txBox="1">
              <a:spLocks noChangeArrowheads="1"/>
            </p:cNvSpPr>
            <p:nvPr/>
          </p:nvSpPr>
          <p:spPr bwMode="auto">
            <a:xfrm>
              <a:off x="2059" y="2097"/>
              <a:ext cx="22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/>
                <a:t>&lt;</a:t>
              </a:r>
            </a:p>
          </p:txBody>
        </p:sp>
        <p:sp>
          <p:nvSpPr>
            <p:cNvPr id="102471" name="Line 73"/>
            <p:cNvSpPr>
              <a:spLocks noChangeShapeType="1"/>
            </p:cNvSpPr>
            <p:nvPr/>
          </p:nvSpPr>
          <p:spPr bwMode="auto">
            <a:xfrm>
              <a:off x="2133" y="2269"/>
              <a:ext cx="8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102457" name="Text Box 75"/>
          <p:cNvSpPr txBox="1">
            <a:spLocks noChangeArrowheads="1"/>
          </p:cNvSpPr>
          <p:nvPr/>
        </p:nvSpPr>
        <p:spPr bwMode="auto">
          <a:xfrm>
            <a:off x="3516313" y="43656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b="1" smtClean="0">
                <a:latin typeface="Courier New" charset="0"/>
              </a:rPr>
              <a:t>cwnd</a:t>
            </a:r>
          </a:p>
        </p:txBody>
      </p:sp>
      <p:sp>
        <p:nvSpPr>
          <p:cNvPr id="102458" name="Rectangle 76"/>
          <p:cNvSpPr>
            <a:spLocks noChangeArrowheads="1"/>
          </p:cNvSpPr>
          <p:nvPr/>
        </p:nvSpPr>
        <p:spPr bwMode="auto">
          <a:xfrm>
            <a:off x="896938" y="4306888"/>
            <a:ext cx="3725862" cy="642937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9" name="Text Box 78"/>
          <p:cNvSpPr txBox="1">
            <a:spLocks noChangeArrowheads="1"/>
          </p:cNvSpPr>
          <p:nvPr/>
        </p:nvSpPr>
        <p:spPr bwMode="auto">
          <a:xfrm>
            <a:off x="714375" y="1390650"/>
            <a:ext cx="27209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1400" i="1" smtClean="0"/>
              <a:t>sender sequence number space </a:t>
            </a:r>
          </a:p>
        </p:txBody>
      </p:sp>
      <p:sp>
        <p:nvSpPr>
          <p:cNvPr id="102460" name="Text Box 79"/>
          <p:cNvSpPr txBox="1">
            <a:spLocks noChangeArrowheads="1"/>
          </p:cNvSpPr>
          <p:nvPr/>
        </p:nvSpPr>
        <p:spPr bwMode="auto">
          <a:xfrm>
            <a:off x="5495925" y="3727450"/>
            <a:ext cx="709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smtClean="0">
                <a:latin typeface="Arial" charset="0"/>
              </a:rPr>
              <a:t>rate</a:t>
            </a:r>
          </a:p>
        </p:txBody>
      </p:sp>
      <p:grpSp>
        <p:nvGrpSpPr>
          <p:cNvPr id="119868" name="Group 82"/>
          <p:cNvGrpSpPr>
            <a:grpSpLocks/>
          </p:cNvGrpSpPr>
          <p:nvPr/>
        </p:nvGrpSpPr>
        <p:grpSpPr bwMode="auto">
          <a:xfrm>
            <a:off x="5902325" y="3752850"/>
            <a:ext cx="931863" cy="441325"/>
            <a:chOff x="4214" y="2517"/>
            <a:chExt cx="587" cy="278"/>
          </a:xfrm>
        </p:grpSpPr>
        <p:sp>
          <p:nvSpPr>
            <p:cNvPr id="102468" name="Text Box 80"/>
            <p:cNvSpPr txBox="1">
              <a:spLocks noChangeArrowheads="1"/>
            </p:cNvSpPr>
            <p:nvPr/>
          </p:nvSpPr>
          <p:spPr bwMode="auto">
            <a:xfrm>
              <a:off x="4216" y="2517"/>
              <a:ext cx="58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800"/>
                <a:t>~</a:t>
              </a:r>
            </a:p>
          </p:txBody>
        </p:sp>
        <p:sp>
          <p:nvSpPr>
            <p:cNvPr id="102469" name="Text Box 81"/>
            <p:cNvSpPr txBox="1">
              <a:spLocks noChangeArrowheads="1"/>
            </p:cNvSpPr>
            <p:nvPr/>
          </p:nvSpPr>
          <p:spPr bwMode="auto">
            <a:xfrm>
              <a:off x="4214" y="2564"/>
              <a:ext cx="58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800"/>
                <a:t>~</a:t>
              </a:r>
            </a:p>
          </p:txBody>
        </p:sp>
      </p:grpSp>
      <p:grpSp>
        <p:nvGrpSpPr>
          <p:cNvPr id="119869" name="Group 86"/>
          <p:cNvGrpSpPr>
            <a:grpSpLocks/>
          </p:cNvGrpSpPr>
          <p:nvPr/>
        </p:nvGrpSpPr>
        <p:grpSpPr bwMode="auto">
          <a:xfrm>
            <a:off x="6577013" y="3603625"/>
            <a:ext cx="712787" cy="715963"/>
            <a:chOff x="4400" y="2509"/>
            <a:chExt cx="449" cy="451"/>
          </a:xfrm>
        </p:grpSpPr>
        <p:sp>
          <p:nvSpPr>
            <p:cNvPr id="102465" name="Text Box 83"/>
            <p:cNvSpPr txBox="1">
              <a:spLocks noChangeArrowheads="1"/>
            </p:cNvSpPr>
            <p:nvPr/>
          </p:nvSpPr>
          <p:spPr bwMode="auto">
            <a:xfrm>
              <a:off x="4400" y="2509"/>
              <a:ext cx="44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smtClean="0"/>
                <a:t>cwnd</a:t>
              </a:r>
            </a:p>
          </p:txBody>
        </p:sp>
        <p:sp>
          <p:nvSpPr>
            <p:cNvPr id="102466" name="Text Box 84"/>
            <p:cNvSpPr txBox="1">
              <a:spLocks noChangeArrowheads="1"/>
            </p:cNvSpPr>
            <p:nvPr/>
          </p:nvSpPr>
          <p:spPr bwMode="auto">
            <a:xfrm>
              <a:off x="4443" y="2729"/>
              <a:ext cx="37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smtClean="0"/>
                <a:t>RTT</a:t>
              </a:r>
            </a:p>
          </p:txBody>
        </p:sp>
        <p:sp>
          <p:nvSpPr>
            <p:cNvPr id="102467" name="Line 85"/>
            <p:cNvSpPr>
              <a:spLocks noChangeShapeType="1"/>
            </p:cNvSpPr>
            <p:nvPr/>
          </p:nvSpPr>
          <p:spPr bwMode="auto">
            <a:xfrm>
              <a:off x="4430" y="2731"/>
              <a:ext cx="3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102463" name="Text Box 87"/>
          <p:cNvSpPr txBox="1">
            <a:spLocks noChangeArrowheads="1"/>
          </p:cNvSpPr>
          <p:nvPr/>
        </p:nvSpPr>
        <p:spPr bwMode="auto">
          <a:xfrm>
            <a:off x="7294563" y="3762375"/>
            <a:ext cx="11382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bytes/sec</a:t>
            </a:r>
          </a:p>
        </p:txBody>
      </p:sp>
      <p:sp>
        <p:nvSpPr>
          <p:cNvPr id="102464" name="Rectangle 88"/>
          <p:cNvSpPr>
            <a:spLocks noChangeArrowheads="1"/>
          </p:cNvSpPr>
          <p:nvPr/>
        </p:nvSpPr>
        <p:spPr bwMode="auto">
          <a:xfrm>
            <a:off x="5451475" y="3638550"/>
            <a:ext cx="3035300" cy="644525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10342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C6A93A68-ACE4-4FA5-8601-1F829A55B61B}" type="slidenum">
              <a:rPr lang="en-US"/>
              <a:pPr/>
              <a:t>17</a:t>
            </a:fld>
            <a:endParaRPr lang="en-US"/>
          </a:p>
        </p:txBody>
      </p:sp>
      <p:sp>
        <p:nvSpPr>
          <p:cNvPr id="103428" name="Rectangle 2"/>
          <p:cNvSpPr>
            <a:spLocks noGrp="1" noChangeArrowheads="1"/>
          </p:cNvSpPr>
          <p:nvPr>
            <p:ph type="title"/>
          </p:nvPr>
        </p:nvSpPr>
        <p:spPr>
          <a:xfrm>
            <a:off x="350838" y="149225"/>
            <a:ext cx="7772400" cy="10414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Slow Start </a:t>
            </a:r>
          </a:p>
        </p:txBody>
      </p:sp>
      <p:sp>
        <p:nvSpPr>
          <p:cNvPr id="10342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1663" y="1397000"/>
            <a:ext cx="4249737" cy="4648200"/>
          </a:xfrm>
        </p:spPr>
        <p:txBody>
          <a:bodyPr/>
          <a:lstStyle/>
          <a:p>
            <a:pPr>
              <a:buFont typeface="Wingdings" charset="0"/>
              <a:buChar char="v"/>
              <a:defRPr/>
            </a:pPr>
            <a:r>
              <a:rPr lang="en-US" dirty="0">
                <a:ea typeface="ＭＳ Ｐゴシック" charset="0"/>
                <a:cs typeface="+mn-cs"/>
              </a:rPr>
              <a:t>when connection begins, increase rate exponentially until first loss event: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>
                <a:ea typeface="ＭＳ Ｐゴシック" charset="0"/>
              </a:rPr>
              <a:t>initially </a:t>
            </a:r>
            <a:r>
              <a:rPr lang="en-US" b="1" dirty="0" err="1">
                <a:latin typeface="Courier New" charset="0"/>
                <a:ea typeface="ＭＳ Ｐゴシック" charset="0"/>
              </a:rPr>
              <a:t>cwnd</a:t>
            </a:r>
            <a:r>
              <a:rPr lang="en-US" dirty="0">
                <a:ea typeface="ＭＳ Ｐゴシック" charset="0"/>
              </a:rPr>
              <a:t> = 1 MSS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>
                <a:ea typeface="ＭＳ Ｐゴシック" charset="0"/>
              </a:rPr>
              <a:t>double </a:t>
            </a:r>
            <a:r>
              <a:rPr lang="en-US" b="1" dirty="0" err="1">
                <a:latin typeface="Courier New" charset="0"/>
                <a:ea typeface="ＭＳ Ｐゴシック" charset="0"/>
              </a:rPr>
              <a:t>cwnd</a:t>
            </a:r>
            <a:r>
              <a:rPr lang="en-US" dirty="0">
                <a:ea typeface="ＭＳ Ｐゴシック" charset="0"/>
              </a:rPr>
              <a:t> every RTT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>
                <a:ea typeface="ＭＳ Ｐゴシック" charset="0"/>
              </a:rPr>
              <a:t>done by incrementing </a:t>
            </a:r>
            <a:r>
              <a:rPr lang="en-US" b="1" dirty="0" err="1">
                <a:latin typeface="Courier New" charset="0"/>
                <a:ea typeface="ＭＳ Ｐゴシック" charset="0"/>
              </a:rPr>
              <a:t>cwnd</a:t>
            </a:r>
            <a:r>
              <a:rPr lang="en-US" dirty="0">
                <a:ea typeface="ＭＳ Ｐゴシック" charset="0"/>
              </a:rPr>
              <a:t> for every ACK received</a:t>
            </a:r>
          </a:p>
          <a:p>
            <a:pPr>
              <a:buFont typeface="Wingdings" charset="0"/>
              <a:buChar char="v"/>
              <a:defRPr/>
            </a:pPr>
            <a:r>
              <a:rPr lang="en-US" i="1" u="sng" dirty="0">
                <a:solidFill>
                  <a:srgbClr val="CC0000"/>
                </a:solidFill>
                <a:ea typeface="ＭＳ Ｐゴシック" charset="0"/>
                <a:cs typeface="+mn-cs"/>
              </a:rPr>
              <a:t>summary:</a:t>
            </a:r>
            <a:r>
              <a:rPr lang="en-US" i="1" dirty="0">
                <a:solidFill>
                  <a:srgbClr val="CC0000"/>
                </a:solidFill>
                <a:ea typeface="ＭＳ Ｐゴシック" charset="0"/>
                <a:cs typeface="+mn-cs"/>
              </a:rPr>
              <a:t> </a:t>
            </a:r>
            <a:r>
              <a:rPr lang="en-US" dirty="0">
                <a:ea typeface="ＭＳ Ｐゴシック" charset="0"/>
                <a:cs typeface="+mn-cs"/>
              </a:rPr>
              <a:t>initial rate is slow but ramps up exponentially fast</a:t>
            </a:r>
          </a:p>
        </p:txBody>
      </p:sp>
      <p:sp>
        <p:nvSpPr>
          <p:cNvPr id="103430" name="Line 6"/>
          <p:cNvSpPr>
            <a:spLocks noChangeShapeType="1"/>
          </p:cNvSpPr>
          <p:nvPr/>
        </p:nvSpPr>
        <p:spPr bwMode="auto">
          <a:xfrm>
            <a:off x="5616575" y="2309813"/>
            <a:ext cx="2505075" cy="3524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103431" name="Text Box 8"/>
          <p:cNvSpPr txBox="1">
            <a:spLocks noChangeArrowheads="1"/>
          </p:cNvSpPr>
          <p:nvPr/>
        </p:nvSpPr>
        <p:spPr bwMode="auto">
          <a:xfrm>
            <a:off x="5213350" y="1171575"/>
            <a:ext cx="869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>
                <a:latin typeface="Arial" charset="0"/>
              </a:rPr>
              <a:t>Host A</a:t>
            </a:r>
          </a:p>
        </p:txBody>
      </p:sp>
      <p:sp>
        <p:nvSpPr>
          <p:cNvPr id="103432" name="Text Box 9"/>
          <p:cNvSpPr txBox="1">
            <a:spLocks noChangeArrowheads="1"/>
          </p:cNvSpPr>
          <p:nvPr/>
        </p:nvSpPr>
        <p:spPr bwMode="auto">
          <a:xfrm rot="408567">
            <a:off x="6623050" y="2276475"/>
            <a:ext cx="12080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latin typeface="Arial" pitchFamily="34" charset="0"/>
              </a:rPr>
              <a:t>one segment</a:t>
            </a:r>
            <a:endParaRPr lang="en-US" sz="1000">
              <a:latin typeface="Times New Roman" pitchFamily="18" charset="0"/>
            </a:endParaRPr>
          </a:p>
        </p:txBody>
      </p:sp>
      <p:sp>
        <p:nvSpPr>
          <p:cNvPr id="103433" name="Text Box 10"/>
          <p:cNvSpPr txBox="1">
            <a:spLocks noChangeArrowheads="1"/>
          </p:cNvSpPr>
          <p:nvPr/>
        </p:nvSpPr>
        <p:spPr bwMode="auto">
          <a:xfrm rot="-5400000">
            <a:off x="5174456" y="2513807"/>
            <a:ext cx="528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latin typeface="Arial" pitchFamily="34" charset="0"/>
              </a:rPr>
              <a:t>RTT</a:t>
            </a:r>
            <a:endParaRPr lang="en-US" sz="1000">
              <a:latin typeface="Arial" pitchFamily="34" charset="0"/>
            </a:endParaRPr>
          </a:p>
        </p:txBody>
      </p:sp>
      <p:sp>
        <p:nvSpPr>
          <p:cNvPr id="103434" name="Text Box 12"/>
          <p:cNvSpPr txBox="1">
            <a:spLocks noChangeArrowheads="1"/>
          </p:cNvSpPr>
          <p:nvPr/>
        </p:nvSpPr>
        <p:spPr bwMode="auto">
          <a:xfrm>
            <a:off x="7650163" y="1157288"/>
            <a:ext cx="869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>
                <a:latin typeface="Arial" charset="0"/>
              </a:rPr>
              <a:t>Host B</a:t>
            </a:r>
          </a:p>
        </p:txBody>
      </p:sp>
      <p:sp>
        <p:nvSpPr>
          <p:cNvPr id="103435" name="Line 13"/>
          <p:cNvSpPr>
            <a:spLocks noChangeShapeType="1"/>
          </p:cNvSpPr>
          <p:nvPr/>
        </p:nvSpPr>
        <p:spPr bwMode="auto">
          <a:xfrm>
            <a:off x="5611813" y="2124075"/>
            <a:ext cx="0" cy="3848100"/>
          </a:xfrm>
          <a:prstGeom prst="line">
            <a:avLst/>
          </a:prstGeom>
          <a:noFill/>
          <a:ln w="19050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103436" name="Line 14"/>
          <p:cNvSpPr>
            <a:spLocks noChangeShapeType="1"/>
          </p:cNvSpPr>
          <p:nvPr/>
        </p:nvSpPr>
        <p:spPr bwMode="auto">
          <a:xfrm>
            <a:off x="8126413" y="2162175"/>
            <a:ext cx="0" cy="3848100"/>
          </a:xfrm>
          <a:prstGeom prst="line">
            <a:avLst/>
          </a:prstGeom>
          <a:noFill/>
          <a:ln w="19050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103437" name="Line 15"/>
          <p:cNvSpPr>
            <a:spLocks noChangeShapeType="1"/>
          </p:cNvSpPr>
          <p:nvPr/>
        </p:nvSpPr>
        <p:spPr bwMode="auto">
          <a:xfrm flipH="1" flipV="1">
            <a:off x="5430838" y="2273300"/>
            <a:ext cx="4762" cy="2190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103438" name="Line 16"/>
          <p:cNvSpPr>
            <a:spLocks noChangeShapeType="1"/>
          </p:cNvSpPr>
          <p:nvPr/>
        </p:nvSpPr>
        <p:spPr bwMode="auto">
          <a:xfrm>
            <a:off x="5440363" y="2879725"/>
            <a:ext cx="4762" cy="2238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103439" name="Line 17"/>
          <p:cNvSpPr>
            <a:spLocks noChangeShapeType="1"/>
          </p:cNvSpPr>
          <p:nvPr/>
        </p:nvSpPr>
        <p:spPr bwMode="auto">
          <a:xfrm flipV="1">
            <a:off x="5592763" y="2714625"/>
            <a:ext cx="2505075" cy="3524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grpSp>
        <p:nvGrpSpPr>
          <p:cNvPr id="120847" name="Group 18"/>
          <p:cNvGrpSpPr>
            <a:grpSpLocks/>
          </p:cNvGrpSpPr>
          <p:nvPr/>
        </p:nvGrpSpPr>
        <p:grpSpPr bwMode="auto">
          <a:xfrm>
            <a:off x="7840663" y="5456238"/>
            <a:ext cx="615950" cy="366712"/>
            <a:chOff x="3317" y="3527"/>
            <a:chExt cx="388" cy="231"/>
          </a:xfrm>
        </p:grpSpPr>
        <p:sp>
          <p:nvSpPr>
            <p:cNvPr id="103494" name="Rectangle 19"/>
            <p:cNvSpPr>
              <a:spLocks noChangeArrowheads="1"/>
            </p:cNvSpPr>
            <p:nvPr/>
          </p:nvSpPr>
          <p:spPr bwMode="auto">
            <a:xfrm>
              <a:off x="3342" y="3576"/>
              <a:ext cx="324" cy="1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95" name="Text Box 20"/>
            <p:cNvSpPr txBox="1">
              <a:spLocks noChangeArrowheads="1"/>
            </p:cNvSpPr>
            <p:nvPr/>
          </p:nvSpPr>
          <p:spPr bwMode="auto">
            <a:xfrm>
              <a:off x="3317" y="3527"/>
              <a:ext cx="3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>
                  <a:latin typeface="Arial" pitchFamily="34" charset="0"/>
                </a:rPr>
                <a:t>time</a:t>
              </a:r>
              <a:endParaRPr lang="en-US" sz="1000">
                <a:latin typeface="Arial" pitchFamily="34" charset="0"/>
              </a:endParaRPr>
            </a:p>
          </p:txBody>
        </p:sp>
      </p:grpSp>
      <p:sp>
        <p:nvSpPr>
          <p:cNvPr id="103441" name="Line 21"/>
          <p:cNvSpPr>
            <a:spLocks noChangeShapeType="1"/>
          </p:cNvSpPr>
          <p:nvPr/>
        </p:nvSpPr>
        <p:spPr bwMode="auto">
          <a:xfrm>
            <a:off x="5621338" y="3090863"/>
            <a:ext cx="2505075" cy="3524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103442" name="Line 22"/>
          <p:cNvSpPr>
            <a:spLocks noChangeShapeType="1"/>
          </p:cNvSpPr>
          <p:nvPr/>
        </p:nvSpPr>
        <p:spPr bwMode="auto">
          <a:xfrm>
            <a:off x="5616575" y="3176588"/>
            <a:ext cx="2505075" cy="3524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103443" name="Line 23"/>
          <p:cNvSpPr>
            <a:spLocks noChangeShapeType="1"/>
          </p:cNvSpPr>
          <p:nvPr/>
        </p:nvSpPr>
        <p:spPr bwMode="auto">
          <a:xfrm flipV="1">
            <a:off x="5616575" y="3700463"/>
            <a:ext cx="2528888" cy="3619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103444" name="Line 24"/>
          <p:cNvSpPr>
            <a:spLocks noChangeShapeType="1"/>
          </p:cNvSpPr>
          <p:nvPr/>
        </p:nvSpPr>
        <p:spPr bwMode="auto">
          <a:xfrm flipV="1">
            <a:off x="5589588" y="3960813"/>
            <a:ext cx="2505075" cy="3524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103445" name="Text Box 25"/>
          <p:cNvSpPr txBox="1">
            <a:spLocks noChangeArrowheads="1"/>
          </p:cNvSpPr>
          <p:nvPr/>
        </p:nvSpPr>
        <p:spPr bwMode="auto">
          <a:xfrm rot="408567">
            <a:off x="6621463" y="3062288"/>
            <a:ext cx="12779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latin typeface="Arial" pitchFamily="34" charset="0"/>
              </a:rPr>
              <a:t>two segments</a:t>
            </a:r>
            <a:endParaRPr lang="en-US" sz="1000">
              <a:latin typeface="Times New Roman" pitchFamily="18" charset="0"/>
            </a:endParaRPr>
          </a:p>
        </p:txBody>
      </p:sp>
      <p:sp>
        <p:nvSpPr>
          <p:cNvPr id="103446" name="Text Box 26"/>
          <p:cNvSpPr txBox="1">
            <a:spLocks noChangeArrowheads="1"/>
          </p:cNvSpPr>
          <p:nvPr/>
        </p:nvSpPr>
        <p:spPr bwMode="auto">
          <a:xfrm rot="408567">
            <a:off x="6713538" y="4076700"/>
            <a:ext cx="13065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latin typeface="Arial" pitchFamily="34" charset="0"/>
              </a:rPr>
              <a:t>four segments</a:t>
            </a:r>
            <a:endParaRPr lang="en-US" sz="1000">
              <a:latin typeface="Times New Roman" pitchFamily="18" charset="0"/>
            </a:endParaRPr>
          </a:p>
        </p:txBody>
      </p:sp>
      <p:grpSp>
        <p:nvGrpSpPr>
          <p:cNvPr id="120854" name="Group 27"/>
          <p:cNvGrpSpPr>
            <a:grpSpLocks/>
          </p:cNvGrpSpPr>
          <p:nvPr/>
        </p:nvGrpSpPr>
        <p:grpSpPr bwMode="auto">
          <a:xfrm>
            <a:off x="5611813" y="4095750"/>
            <a:ext cx="2519362" cy="652463"/>
            <a:chOff x="3954" y="2214"/>
            <a:chExt cx="1587" cy="411"/>
          </a:xfrm>
        </p:grpSpPr>
        <p:sp>
          <p:nvSpPr>
            <p:cNvPr id="103490" name="Line 28"/>
            <p:cNvSpPr>
              <a:spLocks noChangeShapeType="1"/>
            </p:cNvSpPr>
            <p:nvPr/>
          </p:nvSpPr>
          <p:spPr bwMode="auto">
            <a:xfrm>
              <a:off x="3963" y="2214"/>
              <a:ext cx="1578" cy="22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03491" name="Line 29"/>
            <p:cNvSpPr>
              <a:spLocks noChangeShapeType="1"/>
            </p:cNvSpPr>
            <p:nvPr/>
          </p:nvSpPr>
          <p:spPr bwMode="auto">
            <a:xfrm>
              <a:off x="3954" y="2274"/>
              <a:ext cx="1578" cy="22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03492" name="Line 30"/>
            <p:cNvSpPr>
              <a:spLocks noChangeShapeType="1"/>
            </p:cNvSpPr>
            <p:nvPr/>
          </p:nvSpPr>
          <p:spPr bwMode="auto">
            <a:xfrm>
              <a:off x="3963" y="2340"/>
              <a:ext cx="1578" cy="22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03493" name="Line 31"/>
            <p:cNvSpPr>
              <a:spLocks noChangeShapeType="1"/>
            </p:cNvSpPr>
            <p:nvPr/>
          </p:nvSpPr>
          <p:spPr bwMode="auto">
            <a:xfrm>
              <a:off x="3957" y="2403"/>
              <a:ext cx="1578" cy="22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120855" name="Group 32"/>
          <p:cNvGrpSpPr>
            <a:grpSpLocks/>
          </p:cNvGrpSpPr>
          <p:nvPr/>
        </p:nvGrpSpPr>
        <p:grpSpPr bwMode="auto">
          <a:xfrm flipV="1">
            <a:off x="5897563" y="4476750"/>
            <a:ext cx="2228850" cy="604838"/>
            <a:chOff x="3954" y="2214"/>
            <a:chExt cx="1587" cy="411"/>
          </a:xfrm>
        </p:grpSpPr>
        <p:sp>
          <p:nvSpPr>
            <p:cNvPr id="103486" name="Line 33"/>
            <p:cNvSpPr>
              <a:spLocks noChangeShapeType="1"/>
            </p:cNvSpPr>
            <p:nvPr/>
          </p:nvSpPr>
          <p:spPr bwMode="auto">
            <a:xfrm>
              <a:off x="3963" y="2214"/>
              <a:ext cx="1578" cy="22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03487" name="Line 34"/>
            <p:cNvSpPr>
              <a:spLocks noChangeShapeType="1"/>
            </p:cNvSpPr>
            <p:nvPr/>
          </p:nvSpPr>
          <p:spPr bwMode="auto">
            <a:xfrm>
              <a:off x="3954" y="2274"/>
              <a:ext cx="1578" cy="22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03488" name="Line 35"/>
            <p:cNvSpPr>
              <a:spLocks noChangeShapeType="1"/>
            </p:cNvSpPr>
            <p:nvPr/>
          </p:nvSpPr>
          <p:spPr bwMode="auto">
            <a:xfrm>
              <a:off x="3963" y="2340"/>
              <a:ext cx="1578" cy="22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03489" name="Line 36"/>
            <p:cNvSpPr>
              <a:spLocks noChangeShapeType="1"/>
            </p:cNvSpPr>
            <p:nvPr/>
          </p:nvSpPr>
          <p:spPr bwMode="auto">
            <a:xfrm>
              <a:off x="3957" y="2403"/>
              <a:ext cx="1578" cy="22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pic>
        <p:nvPicPr>
          <p:cNvPr id="120856" name="Picture 39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9588" y="927100"/>
            <a:ext cx="36560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0857" name="Group 43"/>
          <p:cNvGrpSpPr>
            <a:grpSpLocks/>
          </p:cNvGrpSpPr>
          <p:nvPr/>
        </p:nvGrpSpPr>
        <p:grpSpPr bwMode="auto">
          <a:xfrm>
            <a:off x="5173663" y="1495425"/>
            <a:ext cx="654050" cy="601663"/>
            <a:chOff x="-44" y="1473"/>
            <a:chExt cx="981" cy="1105"/>
          </a:xfrm>
        </p:grpSpPr>
        <p:pic>
          <p:nvPicPr>
            <p:cNvPr id="120891" name="Picture 44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0892" name="Freeform 4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20858" name="Group 46"/>
          <p:cNvGrpSpPr>
            <a:grpSpLocks/>
          </p:cNvGrpSpPr>
          <p:nvPr/>
        </p:nvGrpSpPr>
        <p:grpSpPr bwMode="auto">
          <a:xfrm>
            <a:off x="7908925" y="1509713"/>
            <a:ext cx="382588" cy="547687"/>
            <a:chOff x="4140" y="429"/>
            <a:chExt cx="1425" cy="2396"/>
          </a:xfrm>
        </p:grpSpPr>
        <p:sp>
          <p:nvSpPr>
            <p:cNvPr id="120859" name="Freeform 4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453" name="Rectangle 48"/>
            <p:cNvSpPr>
              <a:spLocks noChangeArrowheads="1"/>
            </p:cNvSpPr>
            <p:nvPr/>
          </p:nvSpPr>
          <p:spPr bwMode="auto">
            <a:xfrm>
              <a:off x="4205" y="429"/>
              <a:ext cx="1047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61" name="Freeform 4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0862" name="Freeform 5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456" name="Rectangle 51"/>
            <p:cNvSpPr>
              <a:spLocks noChangeArrowheads="1"/>
            </p:cNvSpPr>
            <p:nvPr/>
          </p:nvSpPr>
          <p:spPr bwMode="auto">
            <a:xfrm>
              <a:off x="4211" y="693"/>
              <a:ext cx="59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0864" name="Group 5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03482" name="AutoShape 53"/>
              <p:cNvSpPr>
                <a:spLocks noChangeArrowheads="1"/>
              </p:cNvSpPr>
              <p:nvPr/>
            </p:nvSpPr>
            <p:spPr bwMode="auto">
              <a:xfrm>
                <a:off x="614" y="2565"/>
                <a:ext cx="723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83" name="AutoShape 54"/>
              <p:cNvSpPr>
                <a:spLocks noChangeArrowheads="1"/>
              </p:cNvSpPr>
              <p:nvPr/>
            </p:nvSpPr>
            <p:spPr bwMode="auto">
              <a:xfrm>
                <a:off x="629" y="2579"/>
                <a:ext cx="694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3458" name="Rectangle 55"/>
            <p:cNvSpPr>
              <a:spLocks noChangeArrowheads="1"/>
            </p:cNvSpPr>
            <p:nvPr/>
          </p:nvSpPr>
          <p:spPr bwMode="auto">
            <a:xfrm>
              <a:off x="4223" y="1019"/>
              <a:ext cx="59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0866" name="Group 5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03480" name="AutoShape 57"/>
              <p:cNvSpPr>
                <a:spLocks noChangeArrowheads="1"/>
              </p:cNvSpPr>
              <p:nvPr/>
            </p:nvSpPr>
            <p:spPr bwMode="auto">
              <a:xfrm>
                <a:off x="617" y="2565"/>
                <a:ext cx="723" cy="14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81" name="AutoShape 58"/>
              <p:cNvSpPr>
                <a:spLocks noChangeArrowheads="1"/>
              </p:cNvSpPr>
              <p:nvPr/>
            </p:nvSpPr>
            <p:spPr bwMode="auto">
              <a:xfrm>
                <a:off x="631" y="2580"/>
                <a:ext cx="694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3460" name="Rectangle 59"/>
            <p:cNvSpPr>
              <a:spLocks noChangeArrowheads="1"/>
            </p:cNvSpPr>
            <p:nvPr/>
          </p:nvSpPr>
          <p:spPr bwMode="auto">
            <a:xfrm>
              <a:off x="4217" y="1360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61" name="Rectangle 60"/>
            <p:cNvSpPr>
              <a:spLocks noChangeArrowheads="1"/>
            </p:cNvSpPr>
            <p:nvPr/>
          </p:nvSpPr>
          <p:spPr bwMode="auto">
            <a:xfrm>
              <a:off x="4229" y="1658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0869" name="Group 61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03478" name="AutoShape 62"/>
              <p:cNvSpPr>
                <a:spLocks noChangeArrowheads="1"/>
              </p:cNvSpPr>
              <p:nvPr/>
            </p:nvSpPr>
            <p:spPr bwMode="auto">
              <a:xfrm>
                <a:off x="617" y="2571"/>
                <a:ext cx="722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79" name="AutoShape 63"/>
              <p:cNvSpPr>
                <a:spLocks noChangeArrowheads="1"/>
              </p:cNvSpPr>
              <p:nvPr/>
            </p:nvSpPr>
            <p:spPr bwMode="auto">
              <a:xfrm>
                <a:off x="631" y="2584"/>
                <a:ext cx="692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0870" name="Freeform 6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0871" name="Group 6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03476" name="AutoShape 66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9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77" name="AutoShape 67"/>
              <p:cNvSpPr>
                <a:spLocks noChangeArrowheads="1"/>
              </p:cNvSpPr>
              <p:nvPr/>
            </p:nvSpPr>
            <p:spPr bwMode="auto">
              <a:xfrm>
                <a:off x="626" y="2580"/>
                <a:ext cx="700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3465" name="Rectangle 68"/>
            <p:cNvSpPr>
              <a:spLocks noChangeArrowheads="1"/>
            </p:cNvSpPr>
            <p:nvPr/>
          </p:nvSpPr>
          <p:spPr bwMode="auto">
            <a:xfrm>
              <a:off x="5252" y="429"/>
              <a:ext cx="65" cy="2292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73" name="Freeform 6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0874" name="Freeform 7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468" name="Oval 71"/>
            <p:cNvSpPr>
              <a:spLocks noChangeArrowheads="1"/>
            </p:cNvSpPr>
            <p:nvPr/>
          </p:nvSpPr>
          <p:spPr bwMode="auto">
            <a:xfrm>
              <a:off x="5518" y="2610"/>
              <a:ext cx="47" cy="9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76" name="Freeform 7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470" name="AutoShape 73"/>
            <p:cNvSpPr>
              <a:spLocks noChangeArrowheads="1"/>
            </p:cNvSpPr>
            <p:nvPr/>
          </p:nvSpPr>
          <p:spPr bwMode="auto">
            <a:xfrm>
              <a:off x="4140" y="2679"/>
              <a:ext cx="1200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71" name="AutoShape 74"/>
            <p:cNvSpPr>
              <a:spLocks noChangeArrowheads="1"/>
            </p:cNvSpPr>
            <p:nvPr/>
          </p:nvSpPr>
          <p:spPr bwMode="auto">
            <a:xfrm>
              <a:off x="4205" y="2714"/>
              <a:ext cx="1070" cy="7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72" name="Oval 75"/>
            <p:cNvSpPr>
              <a:spLocks noChangeArrowheads="1"/>
            </p:cNvSpPr>
            <p:nvPr/>
          </p:nvSpPr>
          <p:spPr bwMode="auto">
            <a:xfrm>
              <a:off x="4306" y="2381"/>
              <a:ext cx="160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73" name="Oval 76"/>
            <p:cNvSpPr>
              <a:spLocks noChangeArrowheads="1"/>
            </p:cNvSpPr>
            <p:nvPr/>
          </p:nvSpPr>
          <p:spPr bwMode="auto">
            <a:xfrm>
              <a:off x="4489" y="2387"/>
              <a:ext cx="160" cy="13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sz="180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474" name="Oval 77"/>
            <p:cNvSpPr>
              <a:spLocks noChangeArrowheads="1"/>
            </p:cNvSpPr>
            <p:nvPr/>
          </p:nvSpPr>
          <p:spPr bwMode="auto">
            <a:xfrm>
              <a:off x="4660" y="2381"/>
              <a:ext cx="160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75" name="Rectangle 78"/>
            <p:cNvSpPr>
              <a:spLocks noChangeArrowheads="1"/>
            </p:cNvSpPr>
            <p:nvPr/>
          </p:nvSpPr>
          <p:spPr bwMode="auto">
            <a:xfrm>
              <a:off x="5062" y="1832"/>
              <a:ext cx="83" cy="764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10445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7B08D03B-B665-44D8-99E1-BAEF11D5B8FB}" type="slidenum">
              <a:rPr lang="en-US"/>
              <a:pPr/>
              <a:t>18</a:t>
            </a:fld>
            <a:endParaRPr lang="en-US"/>
          </a:p>
        </p:txBody>
      </p:sp>
      <p:pic>
        <p:nvPicPr>
          <p:cNvPr id="121859" name="Picture 12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9925" y="1031875"/>
            <a:ext cx="73136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4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TCP: detecting, reacting to loss</a:t>
            </a:r>
          </a:p>
        </p:txBody>
      </p:sp>
      <p:sp>
        <p:nvSpPr>
          <p:cNvPr id="10445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524000"/>
            <a:ext cx="8577263" cy="2438400"/>
          </a:xfrm>
        </p:spPr>
        <p:txBody>
          <a:bodyPr/>
          <a:lstStyle/>
          <a:p>
            <a:r>
              <a:rPr lang="en-US" sz="3200" dirty="0" smtClean="0"/>
              <a:t>loss indicated by timeout:</a:t>
            </a:r>
          </a:p>
          <a:p>
            <a:pPr lvl="1"/>
            <a:r>
              <a:rPr lang="en-US" sz="2800" b="1" dirty="0" err="1" smtClean="0">
                <a:latin typeface="Courier New" pitchFamily="49" charset="0"/>
              </a:rPr>
              <a:t>cwnd</a:t>
            </a:r>
            <a:r>
              <a:rPr lang="en-US" sz="2800" dirty="0" smtClean="0"/>
              <a:t> set to 1 MSS; </a:t>
            </a:r>
          </a:p>
          <a:p>
            <a:pPr lvl="1"/>
            <a:r>
              <a:rPr lang="en-US" sz="2800" dirty="0" smtClean="0"/>
              <a:t>window then grows exponentially (as in slow start) to threshold, then grows linearly</a:t>
            </a:r>
          </a:p>
          <a:p>
            <a:r>
              <a:rPr lang="en-US" sz="3200" dirty="0" smtClean="0"/>
              <a:t>loss indicated by 3 duplicate ACKs: </a:t>
            </a:r>
            <a:r>
              <a:rPr lang="en-US" dirty="0" smtClean="0"/>
              <a:t>TCP RENO</a:t>
            </a:r>
          </a:p>
          <a:p>
            <a:pPr lvl="1"/>
            <a:r>
              <a:rPr lang="en-US" sz="2800" dirty="0" err="1"/>
              <a:t>r</a:t>
            </a:r>
            <a:r>
              <a:rPr lang="en-US" sz="2800" dirty="0" err="1" smtClean="0"/>
              <a:t>ecv’d</a:t>
            </a:r>
            <a:r>
              <a:rPr lang="en-US" sz="2800" dirty="0" smtClean="0"/>
              <a:t> ACKs indicate network capable of  delivering some segments </a:t>
            </a:r>
          </a:p>
          <a:p>
            <a:pPr lvl="1"/>
            <a:r>
              <a:rPr lang="en-US" sz="2800" b="1" dirty="0" err="1" smtClean="0">
                <a:latin typeface="Courier New" pitchFamily="49" charset="0"/>
              </a:rPr>
              <a:t>cwnd</a:t>
            </a:r>
            <a:r>
              <a:rPr lang="en-US" sz="2800" dirty="0" smtClean="0"/>
              <a:t> is cut in half window then grows linearly</a:t>
            </a:r>
          </a:p>
          <a:p>
            <a:r>
              <a:rPr lang="en-US" sz="3200" dirty="0" smtClean="0"/>
              <a:t>TCP Tahoe (Van Jacobson1988) always sets </a:t>
            </a:r>
            <a:r>
              <a:rPr lang="en-US" b="1" dirty="0" err="1" smtClean="0">
                <a:latin typeface="Courier New" pitchFamily="49" charset="0"/>
              </a:rPr>
              <a:t>cwnd</a:t>
            </a:r>
            <a:r>
              <a:rPr lang="en-US" sz="3200" dirty="0" smtClean="0"/>
              <a:t> to 1 (timeout or 3 duplicate </a:t>
            </a:r>
            <a:r>
              <a:rPr lang="en-US" sz="3200" dirty="0" err="1" smtClean="0"/>
              <a:t>acks</a:t>
            </a:r>
            <a:r>
              <a:rPr lang="en-US" sz="3200" dirty="0" smtClean="0"/>
              <a:t>)</a:t>
            </a:r>
          </a:p>
          <a:p>
            <a:pPr lvl="1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Tahoe, Reno, and Vegas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33400" y="1399482"/>
            <a:ext cx="7772400" cy="4648200"/>
          </a:xfrm>
        </p:spPr>
        <p:txBody>
          <a:bodyPr/>
          <a:lstStyle/>
          <a:p>
            <a:r>
              <a:rPr lang="en-US" sz="2400" dirty="0" smtClean="0"/>
              <a:t>TCP Tahoe (~1988 Van Jacobson): BSD Unix 4.3, a.k.a. BSD Network Release 1.0 (BNR1), additive increase and multiplicative decrease, slow start, no fast retransmission</a:t>
            </a:r>
          </a:p>
          <a:p>
            <a:endParaRPr lang="en-US" sz="2400" dirty="0" smtClean="0"/>
          </a:p>
          <a:p>
            <a:r>
              <a:rPr lang="en-US" sz="2400" dirty="0" smtClean="0"/>
              <a:t>TCP Reno (~1990?): BNR2, BNR1 plus fast retransmission, header prediction (fast path for pure ACKs and in-order packets), delayed ACKs</a:t>
            </a:r>
          </a:p>
          <a:p>
            <a:endParaRPr lang="en-US" sz="2400" dirty="0" smtClean="0"/>
          </a:p>
          <a:p>
            <a:r>
              <a:rPr lang="en-US" sz="2400" dirty="0" smtClean="0"/>
              <a:t>TCP Vegas (~1994 </a:t>
            </a:r>
            <a:r>
              <a:rPr lang="en-US" sz="2400" dirty="0" err="1" smtClean="0"/>
              <a:t>Brakmo</a:t>
            </a:r>
            <a:r>
              <a:rPr lang="en-US" sz="2400" dirty="0" smtClean="0"/>
              <a:t>, O’Malley, and Peterson): varying congestion window size </a:t>
            </a:r>
            <a:r>
              <a:rPr lang="en-US" sz="2400" i="1" dirty="0" smtClean="0"/>
              <a:t>w</a:t>
            </a:r>
            <a:r>
              <a:rPr lang="en-US" sz="2400" dirty="0" smtClean="0"/>
              <a:t> between </a:t>
            </a:r>
            <a:r>
              <a:rPr lang="en-US" sz="2400" i="1" dirty="0" smtClean="0"/>
              <a:t>a</a:t>
            </a:r>
            <a:r>
              <a:rPr lang="en-US" sz="2400" dirty="0" smtClean="0"/>
              <a:t> and </a:t>
            </a:r>
            <a:r>
              <a:rPr lang="en-US" sz="2400" i="1" dirty="0" smtClean="0"/>
              <a:t>b</a:t>
            </a:r>
            <a:r>
              <a:rPr lang="en-US" sz="2400" dirty="0" smtClean="0"/>
              <a:t>, based on </a:t>
            </a:r>
            <a:r>
              <a:rPr lang="en-US" sz="2400" i="1" dirty="0" smtClean="0"/>
              <a:t>diff</a:t>
            </a:r>
            <a:r>
              <a:rPr lang="en-US" sz="2400" dirty="0" smtClean="0"/>
              <a:t> = (</a:t>
            </a:r>
            <a:r>
              <a:rPr lang="en-US" sz="2400" i="1" dirty="0" smtClean="0"/>
              <a:t>expected</a:t>
            </a:r>
            <a:r>
              <a:rPr lang="en-US" sz="2400" dirty="0" smtClean="0"/>
              <a:t> – </a:t>
            </a:r>
            <a:r>
              <a:rPr lang="en-US" sz="2400" i="1" dirty="0" smtClean="0"/>
              <a:t>sample</a:t>
            </a:r>
            <a:r>
              <a:rPr lang="en-US" sz="2400" dirty="0" smtClean="0"/>
              <a:t>) rate of transmission. If </a:t>
            </a:r>
            <a:r>
              <a:rPr lang="en-US" sz="2400" i="1" dirty="0" smtClean="0"/>
              <a:t>diff</a:t>
            </a:r>
            <a:r>
              <a:rPr lang="en-US" sz="2400" dirty="0" smtClean="0"/>
              <a:t> &lt; </a:t>
            </a:r>
            <a:r>
              <a:rPr lang="en-US" sz="2400" i="1" dirty="0" smtClean="0"/>
              <a:t>a</a:t>
            </a:r>
            <a:r>
              <a:rPr lang="en-US" sz="2400" dirty="0" smtClean="0"/>
              <a:t> (more capacity available), increase </a:t>
            </a:r>
            <a:r>
              <a:rPr lang="en-US" sz="2400" i="1" dirty="0" smtClean="0"/>
              <a:t>w</a:t>
            </a:r>
            <a:r>
              <a:rPr lang="en-US" sz="2400" dirty="0" smtClean="0"/>
              <a:t> by one, if </a:t>
            </a:r>
            <a:r>
              <a:rPr lang="en-US" sz="2400" i="1" dirty="0" smtClean="0"/>
              <a:t>diff</a:t>
            </a:r>
            <a:r>
              <a:rPr lang="en-US" sz="2400" dirty="0" smtClean="0"/>
              <a:t> &gt; </a:t>
            </a:r>
            <a:r>
              <a:rPr lang="en-US" sz="2400" i="1" dirty="0" smtClean="0"/>
              <a:t>b</a:t>
            </a:r>
            <a:r>
              <a:rPr lang="en-US" sz="2400" dirty="0" smtClean="0"/>
              <a:t> (showing congestion), decrease </a:t>
            </a:r>
            <a:r>
              <a:rPr lang="en-US" sz="2400" i="1" dirty="0" smtClean="0"/>
              <a:t>w</a:t>
            </a:r>
            <a:r>
              <a:rPr lang="en-US" sz="2400" dirty="0" smtClean="0"/>
              <a:t> by one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Transport</a:t>
            </a:r>
            <a:r>
              <a:rPr lang="en-US" sz="1400" smtClean="0"/>
              <a:t> </a:t>
            </a:r>
            <a:r>
              <a:rPr lang="en-US" smtClean="0"/>
              <a:t>Layer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3-</a:t>
            </a:r>
            <a:fld id="{F9FFD8DD-1ED0-4930-8054-FA8F0216DD5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8601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7256556E-966F-4A27-87B5-FF8C3A9F30A6}" type="slidenum">
              <a:rPr lang="en-US"/>
              <a:pPr/>
              <a:t>2</a:t>
            </a:fld>
            <a:endParaRPr lang="en-US"/>
          </a:p>
        </p:txBody>
      </p:sp>
      <p:sp>
        <p:nvSpPr>
          <p:cNvPr id="860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Chapter 3 outline</a:t>
            </a:r>
          </a:p>
        </p:txBody>
      </p:sp>
      <p:sp>
        <p:nvSpPr>
          <p:cNvPr id="8602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3.1 transport-layer services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3.2 multiplexing and demultiplexing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3.3 connectionless transport: UDP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3.4 principles of reliable data transfer</a:t>
            </a:r>
          </a:p>
        </p:txBody>
      </p:sp>
      <p:sp>
        <p:nvSpPr>
          <p:cNvPr id="8602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251325" cy="4648200"/>
          </a:xfrm>
        </p:spPr>
        <p:txBody>
          <a:bodyPr/>
          <a:lstStyle/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3.5 connection-oriented transport: TCP</a:t>
            </a:r>
          </a:p>
          <a:p>
            <a:pPr marL="912813"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segment structure</a:t>
            </a:r>
          </a:p>
          <a:p>
            <a:pPr marL="912813"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reliable data transfer</a:t>
            </a:r>
          </a:p>
          <a:p>
            <a:pPr marL="912813"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flow control</a:t>
            </a:r>
          </a:p>
          <a:p>
            <a:pPr marL="912813"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connection management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solidFill>
                  <a:srgbClr val="CC0000"/>
                </a:solidFill>
                <a:ea typeface="ＭＳ Ｐゴシック" charset="0"/>
                <a:cs typeface="+mn-cs"/>
              </a:rPr>
              <a:t>3.6 principles of congestion control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3.7 TCP congestion control</a:t>
            </a:r>
          </a:p>
        </p:txBody>
      </p:sp>
      <p:pic>
        <p:nvPicPr>
          <p:cNvPr id="103430" name="Picture 5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5313" y="1039813"/>
            <a:ext cx="4387850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10547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657C622A-72BA-4A0A-928F-D2F128DECBA9}" type="slidenum">
              <a:rPr lang="en-US"/>
              <a:pPr/>
              <a:t>20</a:t>
            </a:fld>
            <a:endParaRPr lang="en-US"/>
          </a:p>
        </p:txBody>
      </p:sp>
      <p:sp>
        <p:nvSpPr>
          <p:cNvPr id="10547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19200"/>
            <a:ext cx="2819400" cy="2514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Q:</a:t>
            </a:r>
            <a:r>
              <a:rPr lang="en-US" sz="2400" smtClean="0"/>
              <a:t> when should the exponential increase switch to linear? 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A:</a:t>
            </a:r>
            <a:r>
              <a:rPr lang="en-US" sz="2400" smtClean="0"/>
              <a:t> when </a:t>
            </a:r>
            <a:r>
              <a:rPr lang="en-US" sz="2400" b="1" smtClean="0">
                <a:latin typeface="Courier New" pitchFamily="49" charset="0"/>
              </a:rPr>
              <a:t>cwnd</a:t>
            </a:r>
            <a:r>
              <a:rPr lang="en-US" sz="2400" smtClean="0"/>
              <a:t> gets to 1/2 of its value before timeout.</a:t>
            </a:r>
          </a:p>
          <a:p>
            <a:pPr>
              <a:buFont typeface="Wingdings" pitchFamily="2" charset="2"/>
              <a:buNone/>
            </a:pPr>
            <a:endParaRPr lang="en-US" sz="2400" smtClean="0"/>
          </a:p>
          <a:p>
            <a:pPr>
              <a:buFont typeface="Wingdings" pitchFamily="2" charset="2"/>
              <a:buNone/>
            </a:pPr>
            <a:r>
              <a:rPr lang="en-US" smtClean="0"/>
              <a:t> </a:t>
            </a:r>
          </a:p>
        </p:txBody>
      </p:sp>
      <p:sp>
        <p:nvSpPr>
          <p:cNvPr id="10547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3962400"/>
            <a:ext cx="3810000" cy="1905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u="sng" smtClean="0">
                <a:solidFill>
                  <a:srgbClr val="FF0000"/>
                </a:solidFill>
              </a:rPr>
              <a:t>Implementation:</a:t>
            </a:r>
            <a:endParaRPr lang="en-US" smtClean="0"/>
          </a:p>
          <a:p>
            <a:r>
              <a:rPr lang="en-US" sz="2400" smtClean="0"/>
              <a:t>variable </a:t>
            </a:r>
            <a:r>
              <a:rPr lang="en-US" sz="2400" b="1" smtClean="0">
                <a:latin typeface="Courier New" pitchFamily="49" charset="0"/>
              </a:rPr>
              <a:t>ssthresh</a:t>
            </a:r>
            <a:r>
              <a:rPr lang="en-US" sz="2400" smtClean="0">
                <a:latin typeface="Courier New" pitchFamily="49" charset="0"/>
              </a:rPr>
              <a:t> </a:t>
            </a:r>
          </a:p>
          <a:p>
            <a:r>
              <a:rPr lang="en-US" sz="2400" smtClean="0"/>
              <a:t>on loss event, </a:t>
            </a:r>
            <a:r>
              <a:rPr lang="en-US" sz="2400" b="1" smtClean="0">
                <a:latin typeface="Courier New" pitchFamily="49" charset="0"/>
              </a:rPr>
              <a:t>ssthresh</a:t>
            </a:r>
            <a:r>
              <a:rPr lang="en-US" sz="2400" smtClean="0"/>
              <a:t> is set to 1/2 of </a:t>
            </a:r>
            <a:r>
              <a:rPr lang="en-US" sz="2400" b="1" smtClean="0">
                <a:latin typeface="Courier New" pitchFamily="49" charset="0"/>
              </a:rPr>
              <a:t>cwnd</a:t>
            </a:r>
            <a:r>
              <a:rPr lang="en-US" sz="2400" smtClean="0">
                <a:latin typeface="Courier New" pitchFamily="49" charset="0"/>
              </a:rPr>
              <a:t> </a:t>
            </a:r>
            <a:r>
              <a:rPr lang="en-US" sz="2400" smtClean="0"/>
              <a:t>just before loss event</a:t>
            </a:r>
          </a:p>
        </p:txBody>
      </p:sp>
      <p:pic>
        <p:nvPicPr>
          <p:cNvPr id="10547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2025" y="1770063"/>
            <a:ext cx="5105400" cy="291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22886" name="Picture 9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9925" y="942975"/>
            <a:ext cx="73136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480" name="Rectangle 10"/>
          <p:cNvSpPr>
            <a:spLocks noGrp="1" noChangeArrowheads="1"/>
          </p:cNvSpPr>
          <p:nvPr>
            <p:ph type="title"/>
          </p:nvPr>
        </p:nvSpPr>
        <p:spPr>
          <a:xfrm>
            <a:off x="533400" y="139700"/>
            <a:ext cx="8043863" cy="1143000"/>
          </a:xfrm>
        </p:spPr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  <a:cs typeface="+mj-cs"/>
              </a:rPr>
              <a:t>TCP: switching from slow start to CA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83831" y="6034969"/>
            <a:ext cx="85967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For </a:t>
            </a:r>
            <a:r>
              <a:rPr lang="en-US" i="1" dirty="0" smtClean="0"/>
              <a:t>metrics such as </a:t>
            </a:r>
            <a:r>
              <a:rPr lang="en-US" i="1" dirty="0" err="1" smtClean="0"/>
              <a:t>cwnd</a:t>
            </a:r>
            <a:r>
              <a:rPr lang="en-US" i="1" dirty="0" smtClean="0"/>
              <a:t> and </a:t>
            </a:r>
            <a:r>
              <a:rPr lang="en-US" i="1" dirty="0" err="1" smtClean="0"/>
              <a:t>ssthresh</a:t>
            </a:r>
            <a:r>
              <a:rPr lang="en-US" i="1" dirty="0" smtClean="0"/>
              <a:t>, </a:t>
            </a:r>
            <a:r>
              <a:rPr lang="en-US" i="1" dirty="0" smtClean="0"/>
              <a:t>check out the structures in /</a:t>
            </a:r>
            <a:r>
              <a:rPr lang="en-US" i="1" dirty="0" err="1" smtClean="0"/>
              <a:t>usr</a:t>
            </a:r>
            <a:r>
              <a:rPr lang="en-US" i="1" dirty="0" smtClean="0"/>
              <a:t>/include/</a:t>
            </a:r>
            <a:r>
              <a:rPr lang="en-US" i="1" dirty="0" err="1" smtClean="0"/>
              <a:t>netinet</a:t>
            </a:r>
            <a:r>
              <a:rPr lang="en-US" i="1" dirty="0" smtClean="0"/>
              <a:t>/</a:t>
            </a:r>
            <a:r>
              <a:rPr lang="en-US" i="1" dirty="0" err="1" smtClean="0"/>
              <a:t>tcp.h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1064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DC0F09CF-A415-4DB3-856A-9C209281488B}" type="slidenum">
              <a:rPr lang="en-US"/>
              <a:pPr/>
              <a:t>21</a:t>
            </a:fld>
            <a:endParaRPr lang="en-US"/>
          </a:p>
        </p:txBody>
      </p:sp>
      <p:sp>
        <p:nvSpPr>
          <p:cNvPr id="106500" name="Rectangle 2"/>
          <p:cNvSpPr>
            <a:spLocks noGrp="1" noChangeArrowheads="1"/>
          </p:cNvSpPr>
          <p:nvPr>
            <p:ph type="title"/>
          </p:nvPr>
        </p:nvSpPr>
        <p:spPr>
          <a:xfrm>
            <a:off x="320675" y="187325"/>
            <a:ext cx="7772400" cy="860425"/>
          </a:xfrm>
        </p:spPr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  <a:cs typeface="+mj-cs"/>
              </a:rPr>
              <a:t>Summary: TCP Congestion Control</a:t>
            </a:r>
          </a:p>
        </p:txBody>
      </p:sp>
      <p:grpSp>
        <p:nvGrpSpPr>
          <p:cNvPr id="274672" name="Group 240"/>
          <p:cNvGrpSpPr>
            <a:grpSpLocks/>
          </p:cNvGrpSpPr>
          <p:nvPr/>
        </p:nvGrpSpPr>
        <p:grpSpPr bwMode="auto">
          <a:xfrm>
            <a:off x="3441700" y="2908300"/>
            <a:ext cx="2133600" cy="814388"/>
            <a:chOff x="2168" y="1727"/>
            <a:chExt cx="1344" cy="513"/>
          </a:xfrm>
        </p:grpSpPr>
        <p:grpSp>
          <p:nvGrpSpPr>
            <p:cNvPr id="124010" name="Group 171"/>
            <p:cNvGrpSpPr>
              <a:grpSpLocks/>
            </p:cNvGrpSpPr>
            <p:nvPr/>
          </p:nvGrpSpPr>
          <p:grpSpPr bwMode="auto">
            <a:xfrm>
              <a:off x="2280" y="1727"/>
              <a:ext cx="1118" cy="513"/>
              <a:chOff x="2280" y="1727"/>
              <a:chExt cx="1118" cy="513"/>
            </a:xfrm>
          </p:grpSpPr>
          <p:sp>
            <p:nvSpPr>
              <p:cNvPr id="106605" name="Text Box 172"/>
              <p:cNvSpPr txBox="1">
                <a:spLocks noChangeArrowheads="1"/>
              </p:cNvSpPr>
              <p:nvPr/>
            </p:nvSpPr>
            <p:spPr bwMode="auto">
              <a:xfrm>
                <a:off x="2640" y="1727"/>
                <a:ext cx="377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defRPr/>
                </a:pPr>
                <a:r>
                  <a:rPr lang="en-US" sz="1000" smtClean="0">
                    <a:latin typeface="Arial" charset="0"/>
                  </a:rPr>
                  <a:t>timeout</a:t>
                </a:r>
              </a:p>
            </p:txBody>
          </p:sp>
          <p:sp>
            <p:nvSpPr>
              <p:cNvPr id="106606" name="Text Box 173"/>
              <p:cNvSpPr txBox="1">
                <a:spLocks noChangeArrowheads="1"/>
              </p:cNvSpPr>
              <p:nvPr/>
            </p:nvSpPr>
            <p:spPr bwMode="auto">
              <a:xfrm>
                <a:off x="2280" y="1838"/>
                <a:ext cx="1118" cy="4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ct val="85000"/>
                  </a:lnSpc>
                  <a:defRPr/>
                </a:pPr>
                <a:r>
                  <a:rPr lang="en-US" sz="1000" smtClean="0">
                    <a:latin typeface="Arial" charset="0"/>
                  </a:rPr>
                  <a:t>ssthresh = cwnd/2</a:t>
                </a:r>
              </a:p>
              <a:p>
                <a:pPr eaLnBrk="1" hangingPunct="1">
                  <a:lnSpc>
                    <a:spcPct val="85000"/>
                  </a:lnSpc>
                  <a:defRPr/>
                </a:pPr>
                <a:r>
                  <a:rPr lang="en-US" sz="1000" smtClean="0">
                    <a:latin typeface="Arial" charset="0"/>
                  </a:rPr>
                  <a:t>cwnd = 1 MSS</a:t>
                </a:r>
              </a:p>
              <a:p>
                <a:pPr eaLnBrk="1" hangingPunct="1">
                  <a:lnSpc>
                    <a:spcPct val="85000"/>
                  </a:lnSpc>
                  <a:defRPr/>
                </a:pPr>
                <a:r>
                  <a:rPr lang="en-US" sz="1000" smtClean="0">
                    <a:latin typeface="Arial" charset="0"/>
                  </a:rPr>
                  <a:t>dupACKcount = 0</a:t>
                </a:r>
              </a:p>
              <a:p>
                <a:pPr eaLnBrk="1" hangingPunct="1">
                  <a:lnSpc>
                    <a:spcPct val="85000"/>
                  </a:lnSpc>
                  <a:defRPr/>
                </a:pPr>
                <a:r>
                  <a:rPr lang="en-US" sz="1000" i="1" smtClean="0">
                    <a:solidFill>
                      <a:srgbClr val="000099"/>
                    </a:solidFill>
                    <a:latin typeface="Arial" charset="0"/>
                  </a:rPr>
                  <a:t>retransmit missing segment</a:t>
                </a:r>
                <a:r>
                  <a:rPr lang="en-US" sz="1200" smtClean="0">
                    <a:latin typeface="Arial" charset="0"/>
                  </a:rPr>
                  <a:t> </a:t>
                </a:r>
              </a:p>
            </p:txBody>
          </p:sp>
          <p:sp>
            <p:nvSpPr>
              <p:cNvPr id="106607" name="Line 174"/>
              <p:cNvSpPr>
                <a:spLocks noChangeShapeType="1"/>
              </p:cNvSpPr>
              <p:nvPr/>
            </p:nvSpPr>
            <p:spPr bwMode="auto">
              <a:xfrm>
                <a:off x="2491" y="1857"/>
                <a:ext cx="69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106604" name="Line 175"/>
            <p:cNvSpPr>
              <a:spLocks noChangeShapeType="1"/>
            </p:cNvSpPr>
            <p:nvPr/>
          </p:nvSpPr>
          <p:spPr bwMode="auto">
            <a:xfrm flipH="1">
              <a:off x="2168" y="1734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274671" name="Group 239"/>
          <p:cNvGrpSpPr>
            <a:grpSpLocks/>
          </p:cNvGrpSpPr>
          <p:nvPr/>
        </p:nvGrpSpPr>
        <p:grpSpPr bwMode="auto">
          <a:xfrm>
            <a:off x="3471863" y="2432050"/>
            <a:ext cx="2133600" cy="398463"/>
            <a:chOff x="2187" y="1427"/>
            <a:chExt cx="1344" cy="251"/>
          </a:xfrm>
        </p:grpSpPr>
        <p:sp>
          <p:nvSpPr>
            <p:cNvPr id="106597" name="Line 176"/>
            <p:cNvSpPr>
              <a:spLocks noChangeShapeType="1"/>
            </p:cNvSpPr>
            <p:nvPr/>
          </p:nvSpPr>
          <p:spPr bwMode="auto">
            <a:xfrm flipH="1">
              <a:off x="2187" y="1673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06598" name="Text Box 181"/>
            <p:cNvSpPr txBox="1">
              <a:spLocks noChangeArrowheads="1"/>
            </p:cNvSpPr>
            <p:nvPr/>
          </p:nvSpPr>
          <p:spPr bwMode="auto">
            <a:xfrm>
              <a:off x="2740" y="1543"/>
              <a:ext cx="171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lnSpc>
                  <a:spcPct val="80000"/>
                </a:lnSpc>
              </a:pPr>
              <a:r>
                <a:rPr lang="en-US" sz="1000">
                  <a:latin typeface="Symbol" pitchFamily="18" charset="2"/>
                </a:rPr>
                <a:t>L</a:t>
              </a:r>
              <a:endParaRPr lang="en-US" sz="1200">
                <a:latin typeface="Symbol" pitchFamily="18" charset="2"/>
              </a:endParaRPr>
            </a:p>
          </p:txBody>
        </p:sp>
        <p:sp>
          <p:nvSpPr>
            <p:cNvPr id="106599" name="Line 182"/>
            <p:cNvSpPr>
              <a:spLocks noChangeShapeType="1"/>
            </p:cNvSpPr>
            <p:nvPr/>
          </p:nvSpPr>
          <p:spPr bwMode="auto">
            <a:xfrm>
              <a:off x="2572" y="1554"/>
              <a:ext cx="5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124007" name="Group 183"/>
            <p:cNvGrpSpPr>
              <a:grpSpLocks/>
            </p:cNvGrpSpPr>
            <p:nvPr/>
          </p:nvGrpSpPr>
          <p:grpSpPr bwMode="auto">
            <a:xfrm>
              <a:off x="2486" y="1427"/>
              <a:ext cx="694" cy="154"/>
              <a:chOff x="2458" y="1450"/>
              <a:chExt cx="694" cy="154"/>
            </a:xfrm>
          </p:grpSpPr>
          <p:sp>
            <p:nvSpPr>
              <p:cNvPr id="106601" name="Text Box 184"/>
              <p:cNvSpPr txBox="1">
                <a:spLocks noChangeArrowheads="1"/>
              </p:cNvSpPr>
              <p:nvPr/>
            </p:nvSpPr>
            <p:spPr bwMode="auto">
              <a:xfrm>
                <a:off x="2458" y="1450"/>
                <a:ext cx="694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defRPr/>
                </a:pPr>
                <a:r>
                  <a:rPr lang="en-US" sz="1000" smtClean="0">
                    <a:latin typeface="Arial" charset="0"/>
                  </a:rPr>
                  <a:t>cwnd &gt; ssthresh</a:t>
                </a:r>
              </a:p>
            </p:txBody>
          </p:sp>
          <p:sp>
            <p:nvSpPr>
              <p:cNvPr id="106602" name="Line 185"/>
              <p:cNvSpPr>
                <a:spLocks noChangeShapeType="1"/>
              </p:cNvSpPr>
              <p:nvPr/>
            </p:nvSpPr>
            <p:spPr bwMode="auto">
              <a:xfrm>
                <a:off x="2724" y="1557"/>
                <a:ext cx="4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274674" name="Group 242"/>
          <p:cNvGrpSpPr>
            <a:grpSpLocks/>
          </p:cNvGrpSpPr>
          <p:nvPr/>
        </p:nvGrpSpPr>
        <p:grpSpPr bwMode="auto">
          <a:xfrm>
            <a:off x="5586413" y="1370013"/>
            <a:ext cx="2682875" cy="2365375"/>
            <a:chOff x="3519" y="786"/>
            <a:chExt cx="1690" cy="1490"/>
          </a:xfrm>
        </p:grpSpPr>
        <p:grpSp>
          <p:nvGrpSpPr>
            <p:cNvPr id="123990" name="Group 164"/>
            <p:cNvGrpSpPr>
              <a:grpSpLocks/>
            </p:cNvGrpSpPr>
            <p:nvPr/>
          </p:nvGrpSpPr>
          <p:grpSpPr bwMode="auto">
            <a:xfrm>
              <a:off x="3602" y="1330"/>
              <a:ext cx="817" cy="754"/>
              <a:chOff x="2293" y="2021"/>
              <a:chExt cx="817" cy="754"/>
            </a:xfrm>
          </p:grpSpPr>
          <p:sp>
            <p:nvSpPr>
              <p:cNvPr id="106595" name="Oval 165"/>
              <p:cNvSpPr>
                <a:spLocks noChangeArrowheads="1"/>
              </p:cNvSpPr>
              <p:nvPr/>
            </p:nvSpPr>
            <p:spPr bwMode="auto">
              <a:xfrm>
                <a:off x="2293" y="2021"/>
                <a:ext cx="800" cy="75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596" name="Text Box 166"/>
              <p:cNvSpPr txBox="1">
                <a:spLocks noChangeArrowheads="1"/>
              </p:cNvSpPr>
              <p:nvPr/>
            </p:nvSpPr>
            <p:spPr bwMode="auto">
              <a:xfrm>
                <a:off x="2298" y="2191"/>
                <a:ext cx="812" cy="5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800">
                    <a:latin typeface="Arial" pitchFamily="34" charset="0"/>
                  </a:rPr>
                  <a:t>congestion</a:t>
                </a:r>
              </a:p>
              <a:p>
                <a:pPr eaLnBrk="1" hangingPunct="1"/>
                <a:r>
                  <a:rPr lang="en-US" sz="1800">
                    <a:latin typeface="Arial" pitchFamily="34" charset="0"/>
                  </a:rPr>
                  <a:t>avoidance </a:t>
                </a:r>
              </a:p>
              <a:p>
                <a:pPr eaLnBrk="1" hangingPunct="1"/>
                <a:endParaRPr lang="en-US" sz="1800">
                  <a:latin typeface="Arial" pitchFamily="34" charset="0"/>
                </a:endParaRPr>
              </a:p>
            </p:txBody>
          </p:sp>
        </p:grpSp>
        <p:grpSp>
          <p:nvGrpSpPr>
            <p:cNvPr id="123991" name="Group 190"/>
            <p:cNvGrpSpPr>
              <a:grpSpLocks/>
            </p:cNvGrpSpPr>
            <p:nvPr/>
          </p:nvGrpSpPr>
          <p:grpSpPr bwMode="auto">
            <a:xfrm>
              <a:off x="3519" y="786"/>
              <a:ext cx="1409" cy="541"/>
              <a:chOff x="3542" y="904"/>
              <a:chExt cx="1409" cy="541"/>
            </a:xfrm>
          </p:grpSpPr>
          <p:sp>
            <p:nvSpPr>
              <p:cNvPr id="106591" name="Text Box 191"/>
              <p:cNvSpPr txBox="1">
                <a:spLocks noChangeArrowheads="1"/>
              </p:cNvSpPr>
              <p:nvPr/>
            </p:nvSpPr>
            <p:spPr bwMode="auto">
              <a:xfrm>
                <a:off x="3542" y="1037"/>
                <a:ext cx="1409" cy="4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en-US" sz="1000">
                    <a:latin typeface="Arial" pitchFamily="34" charset="0"/>
                  </a:rPr>
                  <a:t>cwnd = cwnd + MSS    (MSS/cwnd)</a:t>
                </a:r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sz="1000">
                    <a:latin typeface="Arial" pitchFamily="34" charset="0"/>
                  </a:rPr>
                  <a:t>dupACKcount = 0</a:t>
                </a:r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sz="1000" i="1">
                    <a:solidFill>
                      <a:srgbClr val="000099"/>
                    </a:solidFill>
                    <a:latin typeface="Arial" pitchFamily="34" charset="0"/>
                  </a:rPr>
                  <a:t>transmit new segment(s), as allowed</a:t>
                </a:r>
              </a:p>
              <a:p>
                <a:pPr eaLnBrk="1" hangingPunct="1">
                  <a:lnSpc>
                    <a:spcPct val="80000"/>
                  </a:lnSpc>
                </a:pPr>
                <a:endParaRPr lang="en-US" sz="1200" i="1">
                  <a:latin typeface="Arial" pitchFamily="34" charset="0"/>
                </a:endParaRPr>
              </a:p>
            </p:txBody>
          </p:sp>
          <p:sp>
            <p:nvSpPr>
              <p:cNvPr id="106592" name="Line 192"/>
              <p:cNvSpPr>
                <a:spLocks noChangeShapeType="1"/>
              </p:cNvSpPr>
              <p:nvPr/>
            </p:nvSpPr>
            <p:spPr bwMode="auto">
              <a:xfrm>
                <a:off x="3976" y="1054"/>
                <a:ext cx="53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106593" name="Text Box 193"/>
              <p:cNvSpPr txBox="1">
                <a:spLocks noChangeArrowheads="1"/>
              </p:cNvSpPr>
              <p:nvPr/>
            </p:nvSpPr>
            <p:spPr bwMode="auto">
              <a:xfrm>
                <a:off x="4014" y="923"/>
                <a:ext cx="448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defRPr/>
                </a:pPr>
                <a:r>
                  <a:rPr lang="en-US" sz="1000" smtClean="0">
                    <a:latin typeface="Arial" charset="0"/>
                  </a:rPr>
                  <a:t>new ACK</a:t>
                </a:r>
              </a:p>
            </p:txBody>
          </p:sp>
          <p:sp>
            <p:nvSpPr>
              <p:cNvPr id="106594" name="Text Box 194"/>
              <p:cNvSpPr txBox="1">
                <a:spLocks noChangeArrowheads="1"/>
              </p:cNvSpPr>
              <p:nvPr/>
            </p:nvSpPr>
            <p:spPr bwMode="auto">
              <a:xfrm>
                <a:off x="4311" y="904"/>
                <a:ext cx="16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2400">
                    <a:latin typeface="Times New Roman" pitchFamily="18" charset="0"/>
                  </a:rPr>
                  <a:t>.</a:t>
                </a:r>
              </a:p>
            </p:txBody>
          </p:sp>
        </p:grpSp>
        <p:sp>
          <p:nvSpPr>
            <p:cNvPr id="123992" name="Freeform 195"/>
            <p:cNvSpPr>
              <a:spLocks/>
            </p:cNvSpPr>
            <p:nvPr/>
          </p:nvSpPr>
          <p:spPr bwMode="auto">
            <a:xfrm rot="9705213">
              <a:off x="4212" y="1145"/>
              <a:ext cx="333" cy="452"/>
            </a:xfrm>
            <a:custGeom>
              <a:avLst/>
              <a:gdLst>
                <a:gd name="T0" fmla="*/ 231 w 376"/>
                <a:gd name="T1" fmla="*/ 306 h 452"/>
                <a:gd name="T2" fmla="*/ 51 w 376"/>
                <a:gd name="T3" fmla="*/ 269 h 452"/>
                <a:gd name="T4" fmla="*/ 128 w 376"/>
                <a:gd name="T5" fmla="*/ 0 h 4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76" h="452">
                  <a:moveTo>
                    <a:pt x="376" y="306"/>
                  </a:moveTo>
                  <a:cubicBezTo>
                    <a:pt x="332" y="380"/>
                    <a:pt x="164" y="452"/>
                    <a:pt x="82" y="269"/>
                  </a:cubicBezTo>
                  <a:cubicBezTo>
                    <a:pt x="0" y="86"/>
                    <a:pt x="66" y="18"/>
                    <a:pt x="208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3993" name="Group 196"/>
            <p:cNvGrpSpPr>
              <a:grpSpLocks/>
            </p:cNvGrpSpPr>
            <p:nvPr/>
          </p:nvGrpSpPr>
          <p:grpSpPr bwMode="auto">
            <a:xfrm>
              <a:off x="4509" y="1909"/>
              <a:ext cx="700" cy="367"/>
              <a:chOff x="4274" y="2922"/>
              <a:chExt cx="700" cy="367"/>
            </a:xfrm>
          </p:grpSpPr>
          <p:sp>
            <p:nvSpPr>
              <p:cNvPr id="106588" name="Text Box 197"/>
              <p:cNvSpPr txBox="1">
                <a:spLocks noChangeArrowheads="1"/>
              </p:cNvSpPr>
              <p:nvPr/>
            </p:nvSpPr>
            <p:spPr bwMode="auto">
              <a:xfrm>
                <a:off x="4274" y="3062"/>
                <a:ext cx="700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1" hangingPunct="1">
                  <a:lnSpc>
                    <a:spcPct val="80000"/>
                  </a:lnSpc>
                </a:pPr>
                <a:r>
                  <a:rPr lang="en-US" sz="1000">
                    <a:latin typeface="Arial" pitchFamily="34" charset="0"/>
                  </a:rPr>
                  <a:t>dupACKcount++</a:t>
                </a:r>
              </a:p>
              <a:p>
                <a:pPr eaLnBrk="1" hangingPunct="1">
                  <a:lnSpc>
                    <a:spcPct val="80000"/>
                  </a:lnSpc>
                </a:pPr>
                <a:endParaRPr lang="en-US" sz="1200">
                  <a:latin typeface="Arial" pitchFamily="34" charset="0"/>
                </a:endParaRPr>
              </a:p>
            </p:txBody>
          </p:sp>
          <p:sp>
            <p:nvSpPr>
              <p:cNvPr id="106589" name="Line 198"/>
              <p:cNvSpPr>
                <a:spLocks noChangeShapeType="1"/>
              </p:cNvSpPr>
              <p:nvPr/>
            </p:nvSpPr>
            <p:spPr bwMode="auto">
              <a:xfrm>
                <a:off x="4353" y="3071"/>
                <a:ext cx="53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106590" name="Text Box 199"/>
              <p:cNvSpPr txBox="1">
                <a:spLocks noChangeArrowheads="1"/>
              </p:cNvSpPr>
              <p:nvPr/>
            </p:nvSpPr>
            <p:spPr bwMode="auto">
              <a:xfrm>
                <a:off x="4295" y="2922"/>
                <a:ext cx="620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defRPr/>
                </a:pPr>
                <a:r>
                  <a:rPr lang="en-US" sz="1000" smtClean="0">
                    <a:latin typeface="Arial" charset="0"/>
                  </a:rPr>
                  <a:t>duplicate ACK</a:t>
                </a:r>
              </a:p>
            </p:txBody>
          </p:sp>
        </p:grpSp>
        <p:sp>
          <p:nvSpPr>
            <p:cNvPr id="123994" name="Freeform 200"/>
            <p:cNvSpPr>
              <a:spLocks/>
            </p:cNvSpPr>
            <p:nvPr/>
          </p:nvSpPr>
          <p:spPr bwMode="auto">
            <a:xfrm rot="-7516021">
              <a:off x="4290" y="1673"/>
              <a:ext cx="333" cy="452"/>
            </a:xfrm>
            <a:custGeom>
              <a:avLst/>
              <a:gdLst>
                <a:gd name="T0" fmla="*/ 231 w 376"/>
                <a:gd name="T1" fmla="*/ 306 h 452"/>
                <a:gd name="T2" fmla="*/ 51 w 376"/>
                <a:gd name="T3" fmla="*/ 269 h 452"/>
                <a:gd name="T4" fmla="*/ 128 w 376"/>
                <a:gd name="T5" fmla="*/ 0 h 4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76" h="452">
                  <a:moveTo>
                    <a:pt x="376" y="306"/>
                  </a:moveTo>
                  <a:cubicBezTo>
                    <a:pt x="332" y="380"/>
                    <a:pt x="164" y="452"/>
                    <a:pt x="82" y="269"/>
                  </a:cubicBezTo>
                  <a:cubicBezTo>
                    <a:pt x="0" y="86"/>
                    <a:pt x="66" y="18"/>
                    <a:pt x="208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4677" name="Group 245"/>
          <p:cNvGrpSpPr>
            <a:grpSpLocks/>
          </p:cNvGrpSpPr>
          <p:nvPr/>
        </p:nvGrpSpPr>
        <p:grpSpPr bwMode="auto">
          <a:xfrm>
            <a:off x="4029075" y="4821238"/>
            <a:ext cx="3279775" cy="1717675"/>
            <a:chOff x="2538" y="2960"/>
            <a:chExt cx="2066" cy="1082"/>
          </a:xfrm>
        </p:grpSpPr>
        <p:grpSp>
          <p:nvGrpSpPr>
            <p:cNvPr id="123981" name="Group 167"/>
            <p:cNvGrpSpPr>
              <a:grpSpLocks/>
            </p:cNvGrpSpPr>
            <p:nvPr/>
          </p:nvGrpSpPr>
          <p:grpSpPr bwMode="auto">
            <a:xfrm>
              <a:off x="2538" y="2960"/>
              <a:ext cx="800" cy="754"/>
              <a:chOff x="2454" y="3045"/>
              <a:chExt cx="800" cy="754"/>
            </a:xfrm>
          </p:grpSpPr>
          <p:sp>
            <p:nvSpPr>
              <p:cNvPr id="106580" name="Oval 168"/>
              <p:cNvSpPr>
                <a:spLocks noChangeArrowheads="1"/>
              </p:cNvSpPr>
              <p:nvPr/>
            </p:nvSpPr>
            <p:spPr bwMode="auto">
              <a:xfrm>
                <a:off x="2454" y="3045"/>
                <a:ext cx="800" cy="75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581" name="Text Box 169"/>
              <p:cNvSpPr txBox="1">
                <a:spLocks noChangeArrowheads="1"/>
              </p:cNvSpPr>
              <p:nvPr/>
            </p:nvSpPr>
            <p:spPr bwMode="auto">
              <a:xfrm>
                <a:off x="2796" y="3212"/>
                <a:ext cx="156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800">
                    <a:latin typeface="Arial" pitchFamily="34" charset="0"/>
                  </a:rPr>
                  <a:t> </a:t>
                </a:r>
              </a:p>
              <a:p>
                <a:pPr eaLnBrk="1" hangingPunct="1"/>
                <a:endParaRPr lang="en-US" sz="1800">
                  <a:latin typeface="Arial" pitchFamily="34" charset="0"/>
                </a:endParaRPr>
              </a:p>
            </p:txBody>
          </p:sp>
          <p:sp>
            <p:nvSpPr>
              <p:cNvPr id="106582" name="Text Box 170"/>
              <p:cNvSpPr txBox="1">
                <a:spLocks noChangeArrowheads="1"/>
              </p:cNvSpPr>
              <p:nvPr/>
            </p:nvSpPr>
            <p:spPr bwMode="auto">
              <a:xfrm>
                <a:off x="2510" y="3204"/>
                <a:ext cx="708" cy="5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800">
                    <a:latin typeface="Arial" pitchFamily="34" charset="0"/>
                  </a:rPr>
                  <a:t>fast</a:t>
                </a:r>
              </a:p>
              <a:p>
                <a:pPr eaLnBrk="1" hangingPunct="1"/>
                <a:r>
                  <a:rPr lang="en-US" sz="1800">
                    <a:latin typeface="Arial" pitchFamily="34" charset="0"/>
                  </a:rPr>
                  <a:t>recovery </a:t>
                </a:r>
              </a:p>
              <a:p>
                <a:pPr eaLnBrk="1" hangingPunct="1"/>
                <a:endParaRPr lang="en-US" sz="1800">
                  <a:latin typeface="Arial" pitchFamily="34" charset="0"/>
                </a:endParaRPr>
              </a:p>
            </p:txBody>
          </p:sp>
        </p:grpSp>
        <p:sp>
          <p:nvSpPr>
            <p:cNvPr id="123982" name="Freeform 220"/>
            <p:cNvSpPr>
              <a:spLocks/>
            </p:cNvSpPr>
            <p:nvPr/>
          </p:nvSpPr>
          <p:spPr bwMode="auto">
            <a:xfrm>
              <a:off x="2775" y="3708"/>
              <a:ext cx="384" cy="161"/>
            </a:xfrm>
            <a:custGeom>
              <a:avLst/>
              <a:gdLst>
                <a:gd name="T0" fmla="*/ 317 w 384"/>
                <a:gd name="T1" fmla="*/ 0 h 161"/>
                <a:gd name="T2" fmla="*/ 189 w 384"/>
                <a:gd name="T3" fmla="*/ 155 h 161"/>
                <a:gd name="T4" fmla="*/ 59 w 384"/>
                <a:gd name="T5" fmla="*/ 13 h 16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4" h="161">
                  <a:moveTo>
                    <a:pt x="317" y="0"/>
                  </a:moveTo>
                  <a:cubicBezTo>
                    <a:pt x="384" y="42"/>
                    <a:pt x="378" y="149"/>
                    <a:pt x="189" y="155"/>
                  </a:cubicBezTo>
                  <a:cubicBezTo>
                    <a:pt x="0" y="161"/>
                    <a:pt x="3" y="87"/>
                    <a:pt x="59" y="1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3983" name="Group 221"/>
            <p:cNvGrpSpPr>
              <a:grpSpLocks/>
            </p:cNvGrpSpPr>
            <p:nvPr/>
          </p:nvGrpSpPr>
          <p:grpSpPr bwMode="auto">
            <a:xfrm>
              <a:off x="3191" y="3592"/>
              <a:ext cx="1413" cy="450"/>
              <a:chOff x="3542" y="3496"/>
              <a:chExt cx="1413" cy="450"/>
            </a:xfrm>
          </p:grpSpPr>
          <p:sp>
            <p:nvSpPr>
              <p:cNvPr id="106577" name="Text Box 222"/>
              <p:cNvSpPr txBox="1">
                <a:spLocks noChangeArrowheads="1"/>
              </p:cNvSpPr>
              <p:nvPr/>
            </p:nvSpPr>
            <p:spPr bwMode="auto">
              <a:xfrm>
                <a:off x="3546" y="3632"/>
                <a:ext cx="1409" cy="3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 eaLnBrk="1" hangingPunct="1">
                  <a:lnSpc>
                    <a:spcPct val="85000"/>
                  </a:lnSpc>
                </a:pPr>
                <a:r>
                  <a:rPr lang="en-US" sz="1000">
                    <a:latin typeface="Arial" pitchFamily="34" charset="0"/>
                  </a:rPr>
                  <a:t>cwnd = cwnd + MSS</a:t>
                </a:r>
              </a:p>
              <a:p>
                <a:pPr algn="l" eaLnBrk="1" hangingPunct="1">
                  <a:lnSpc>
                    <a:spcPct val="85000"/>
                  </a:lnSpc>
                </a:pPr>
                <a:r>
                  <a:rPr lang="en-US" sz="1000" i="1">
                    <a:solidFill>
                      <a:srgbClr val="000099"/>
                    </a:solidFill>
                    <a:latin typeface="Arial" pitchFamily="34" charset="0"/>
                  </a:rPr>
                  <a:t>transmit new segment(s), as allowed</a:t>
                </a:r>
              </a:p>
              <a:p>
                <a:pPr algn="l" eaLnBrk="1" hangingPunct="1">
                  <a:lnSpc>
                    <a:spcPct val="80000"/>
                  </a:lnSpc>
                </a:pPr>
                <a:endParaRPr lang="en-US" sz="1200" i="1">
                  <a:solidFill>
                    <a:schemeClr val="bg2"/>
                  </a:solidFill>
                  <a:latin typeface="Arial" pitchFamily="34" charset="0"/>
                </a:endParaRPr>
              </a:p>
            </p:txBody>
          </p:sp>
          <p:sp>
            <p:nvSpPr>
              <p:cNvPr id="106578" name="Line 223"/>
              <p:cNvSpPr>
                <a:spLocks noChangeShapeType="1"/>
              </p:cNvSpPr>
              <p:nvPr/>
            </p:nvSpPr>
            <p:spPr bwMode="auto">
              <a:xfrm>
                <a:off x="3600" y="3645"/>
                <a:ext cx="53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106579" name="Text Box 224"/>
              <p:cNvSpPr txBox="1">
                <a:spLocks noChangeArrowheads="1"/>
              </p:cNvSpPr>
              <p:nvPr/>
            </p:nvSpPr>
            <p:spPr bwMode="auto">
              <a:xfrm>
                <a:off x="3542" y="3496"/>
                <a:ext cx="620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defRPr/>
                </a:pPr>
                <a:r>
                  <a:rPr lang="en-US" sz="1000" smtClean="0">
                    <a:latin typeface="Arial" charset="0"/>
                  </a:rPr>
                  <a:t>duplicate ACK</a:t>
                </a:r>
              </a:p>
            </p:txBody>
          </p:sp>
        </p:grpSp>
      </p:grpSp>
      <p:grpSp>
        <p:nvGrpSpPr>
          <p:cNvPr id="274678" name="Group 246"/>
          <p:cNvGrpSpPr>
            <a:grpSpLocks/>
          </p:cNvGrpSpPr>
          <p:nvPr/>
        </p:nvGrpSpPr>
        <p:grpSpPr bwMode="auto">
          <a:xfrm>
            <a:off x="928688" y="3502025"/>
            <a:ext cx="3724275" cy="1927225"/>
            <a:chOff x="585" y="2129"/>
            <a:chExt cx="2346" cy="1214"/>
          </a:xfrm>
        </p:grpSpPr>
        <p:grpSp>
          <p:nvGrpSpPr>
            <p:cNvPr id="123971" name="Group 212"/>
            <p:cNvGrpSpPr>
              <a:grpSpLocks/>
            </p:cNvGrpSpPr>
            <p:nvPr/>
          </p:nvGrpSpPr>
          <p:grpSpPr bwMode="auto">
            <a:xfrm>
              <a:off x="585" y="2818"/>
              <a:ext cx="1095" cy="525"/>
              <a:chOff x="444" y="2768"/>
              <a:chExt cx="1095" cy="525"/>
            </a:xfrm>
          </p:grpSpPr>
          <p:sp>
            <p:nvSpPr>
              <p:cNvPr id="106571" name="Text Box 213"/>
              <p:cNvSpPr txBox="1">
                <a:spLocks noChangeArrowheads="1"/>
              </p:cNvSpPr>
              <p:nvPr/>
            </p:nvSpPr>
            <p:spPr bwMode="auto">
              <a:xfrm>
                <a:off x="444" y="2912"/>
                <a:ext cx="1091" cy="3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r" eaLnBrk="1" hangingPunct="1">
                  <a:lnSpc>
                    <a:spcPct val="80000"/>
                  </a:lnSpc>
                </a:pPr>
                <a:r>
                  <a:rPr lang="en-US" sz="1000">
                    <a:latin typeface="Arial" pitchFamily="34" charset="0"/>
                  </a:rPr>
                  <a:t>ssthresh= cwnd/2</a:t>
                </a:r>
              </a:p>
              <a:p>
                <a:pPr algn="r" eaLnBrk="1" hangingPunct="1">
                  <a:lnSpc>
                    <a:spcPct val="80000"/>
                  </a:lnSpc>
                </a:pPr>
                <a:r>
                  <a:rPr lang="en-US" sz="1000">
                    <a:latin typeface="Arial" pitchFamily="34" charset="0"/>
                  </a:rPr>
                  <a:t>cwnd = ssthresh + 3</a:t>
                </a:r>
              </a:p>
              <a:p>
                <a:pPr algn="r" eaLnBrk="1" hangingPunct="1">
                  <a:lnSpc>
                    <a:spcPct val="80000"/>
                  </a:lnSpc>
                </a:pPr>
                <a:r>
                  <a:rPr lang="en-US" sz="1000" i="1">
                    <a:solidFill>
                      <a:srgbClr val="000099"/>
                    </a:solidFill>
                    <a:latin typeface="Arial" pitchFamily="34" charset="0"/>
                  </a:rPr>
                  <a:t>retransmit missing segment</a:t>
                </a:r>
              </a:p>
              <a:p>
                <a:pPr algn="r" eaLnBrk="1" hangingPunct="1">
                  <a:lnSpc>
                    <a:spcPct val="80000"/>
                  </a:lnSpc>
                </a:pPr>
                <a:endParaRPr lang="en-US" sz="1200">
                  <a:solidFill>
                    <a:schemeClr val="bg2"/>
                  </a:solidFill>
                  <a:latin typeface="Arial" pitchFamily="34" charset="0"/>
                </a:endParaRPr>
              </a:p>
            </p:txBody>
          </p:sp>
          <p:sp>
            <p:nvSpPr>
              <p:cNvPr id="106572" name="Line 214"/>
              <p:cNvSpPr>
                <a:spLocks noChangeShapeType="1"/>
              </p:cNvSpPr>
              <p:nvPr/>
            </p:nvSpPr>
            <p:spPr bwMode="auto">
              <a:xfrm>
                <a:off x="925" y="2913"/>
                <a:ext cx="53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106573" name="Text Box 215"/>
              <p:cNvSpPr txBox="1">
                <a:spLocks noChangeArrowheads="1"/>
              </p:cNvSpPr>
              <p:nvPr/>
            </p:nvSpPr>
            <p:spPr bwMode="auto">
              <a:xfrm>
                <a:off x="751" y="2768"/>
                <a:ext cx="788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defRPr/>
                </a:pPr>
                <a:r>
                  <a:rPr lang="en-US" sz="1000" smtClean="0">
                    <a:latin typeface="Arial" charset="0"/>
                  </a:rPr>
                  <a:t>dupACKcount == 3</a:t>
                </a:r>
              </a:p>
            </p:txBody>
          </p:sp>
        </p:grpSp>
        <p:grpSp>
          <p:nvGrpSpPr>
            <p:cNvPr id="123972" name="Group 216"/>
            <p:cNvGrpSpPr>
              <a:grpSpLocks/>
            </p:cNvGrpSpPr>
            <p:nvPr/>
          </p:nvGrpSpPr>
          <p:grpSpPr bwMode="auto">
            <a:xfrm>
              <a:off x="1813" y="2454"/>
              <a:ext cx="1118" cy="519"/>
              <a:chOff x="419" y="2872"/>
              <a:chExt cx="1118" cy="519"/>
            </a:xfrm>
          </p:grpSpPr>
          <p:sp>
            <p:nvSpPr>
              <p:cNvPr id="106568" name="Text Box 217"/>
              <p:cNvSpPr txBox="1">
                <a:spLocks noChangeArrowheads="1"/>
              </p:cNvSpPr>
              <p:nvPr/>
            </p:nvSpPr>
            <p:spPr bwMode="auto">
              <a:xfrm>
                <a:off x="439" y="2872"/>
                <a:ext cx="377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defRPr/>
                </a:pPr>
                <a:r>
                  <a:rPr lang="en-US" sz="1000" smtClean="0">
                    <a:latin typeface="Arial" charset="0"/>
                  </a:rPr>
                  <a:t>timeout</a:t>
                </a:r>
              </a:p>
            </p:txBody>
          </p:sp>
          <p:sp>
            <p:nvSpPr>
              <p:cNvPr id="106569" name="Text Box 218"/>
              <p:cNvSpPr txBox="1">
                <a:spLocks noChangeArrowheads="1"/>
              </p:cNvSpPr>
              <p:nvPr/>
            </p:nvSpPr>
            <p:spPr bwMode="auto">
              <a:xfrm>
                <a:off x="419" y="2989"/>
                <a:ext cx="1118" cy="4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lnSpc>
                    <a:spcPct val="85000"/>
                  </a:lnSpc>
                  <a:defRPr/>
                </a:pPr>
                <a:r>
                  <a:rPr lang="en-US" sz="1000" smtClean="0">
                    <a:latin typeface="Arial" charset="0"/>
                  </a:rPr>
                  <a:t>ssthresh = cwnd/2</a:t>
                </a:r>
              </a:p>
              <a:p>
                <a:pPr algn="l" eaLnBrk="1" hangingPunct="1">
                  <a:lnSpc>
                    <a:spcPct val="85000"/>
                  </a:lnSpc>
                  <a:defRPr/>
                </a:pPr>
                <a:r>
                  <a:rPr lang="en-US" sz="1000" smtClean="0">
                    <a:latin typeface="Arial" charset="0"/>
                  </a:rPr>
                  <a:t>cwnd = 1 </a:t>
                </a:r>
              </a:p>
              <a:p>
                <a:pPr algn="l" eaLnBrk="1" hangingPunct="1">
                  <a:lnSpc>
                    <a:spcPct val="85000"/>
                  </a:lnSpc>
                  <a:defRPr/>
                </a:pPr>
                <a:r>
                  <a:rPr lang="en-US" sz="1000" smtClean="0">
                    <a:latin typeface="Arial" charset="0"/>
                  </a:rPr>
                  <a:t>dupACKcount = 0</a:t>
                </a:r>
              </a:p>
              <a:p>
                <a:pPr algn="l" eaLnBrk="1" hangingPunct="1">
                  <a:lnSpc>
                    <a:spcPct val="85000"/>
                  </a:lnSpc>
                  <a:defRPr/>
                </a:pPr>
                <a:r>
                  <a:rPr lang="en-US" sz="1000" i="1" smtClean="0">
                    <a:solidFill>
                      <a:srgbClr val="000099"/>
                    </a:solidFill>
                    <a:latin typeface="Arial" charset="0"/>
                  </a:rPr>
                  <a:t>retransmit missing segment</a:t>
                </a:r>
                <a:r>
                  <a:rPr lang="en-US" sz="1200" smtClean="0">
                    <a:latin typeface="Arial" charset="0"/>
                  </a:rPr>
                  <a:t> </a:t>
                </a:r>
              </a:p>
            </p:txBody>
          </p:sp>
          <p:sp>
            <p:nvSpPr>
              <p:cNvPr id="106570" name="Line 219"/>
              <p:cNvSpPr>
                <a:spLocks noChangeShapeType="1"/>
              </p:cNvSpPr>
              <p:nvPr/>
            </p:nvSpPr>
            <p:spPr bwMode="auto">
              <a:xfrm>
                <a:off x="471" y="3014"/>
                <a:ext cx="69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123973" name="Freeform 225"/>
            <p:cNvSpPr>
              <a:spLocks/>
            </p:cNvSpPr>
            <p:nvPr/>
          </p:nvSpPr>
          <p:spPr bwMode="auto">
            <a:xfrm>
              <a:off x="1722" y="2129"/>
              <a:ext cx="740" cy="1146"/>
            </a:xfrm>
            <a:custGeom>
              <a:avLst/>
              <a:gdLst>
                <a:gd name="T0" fmla="*/ 0 w 740"/>
                <a:gd name="T1" fmla="*/ 0 h 1146"/>
                <a:gd name="T2" fmla="*/ 0 w 740"/>
                <a:gd name="T3" fmla="*/ 1146 h 1146"/>
                <a:gd name="T4" fmla="*/ 740 w 740"/>
                <a:gd name="T5" fmla="*/ 1146 h 11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1146">
                  <a:moveTo>
                    <a:pt x="0" y="0"/>
                  </a:moveTo>
                  <a:lnTo>
                    <a:pt x="0" y="1146"/>
                  </a:lnTo>
                  <a:lnTo>
                    <a:pt x="740" y="114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974" name="Freeform 226"/>
            <p:cNvSpPr>
              <a:spLocks/>
            </p:cNvSpPr>
            <p:nvPr/>
          </p:nvSpPr>
          <p:spPr bwMode="auto">
            <a:xfrm>
              <a:off x="1791" y="2146"/>
              <a:ext cx="700" cy="1051"/>
            </a:xfrm>
            <a:custGeom>
              <a:avLst/>
              <a:gdLst>
                <a:gd name="T0" fmla="*/ 700 w 700"/>
                <a:gd name="T1" fmla="*/ 1051 h 1051"/>
                <a:gd name="T2" fmla="*/ 0 w 700"/>
                <a:gd name="T3" fmla="*/ 1051 h 1051"/>
                <a:gd name="T4" fmla="*/ 0 w 700"/>
                <a:gd name="T5" fmla="*/ 0 h 10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00" h="1051">
                  <a:moveTo>
                    <a:pt x="700" y="1051"/>
                  </a:moveTo>
                  <a:lnTo>
                    <a:pt x="0" y="1051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4676" name="Group 244"/>
          <p:cNvGrpSpPr>
            <a:grpSpLocks/>
          </p:cNvGrpSpPr>
          <p:nvPr/>
        </p:nvGrpSpPr>
        <p:grpSpPr bwMode="auto">
          <a:xfrm>
            <a:off x="5351463" y="3494088"/>
            <a:ext cx="2921000" cy="1916112"/>
            <a:chOff x="3371" y="2124"/>
            <a:chExt cx="1840" cy="1207"/>
          </a:xfrm>
        </p:grpSpPr>
        <p:grpSp>
          <p:nvGrpSpPr>
            <p:cNvPr id="123966" name="Group 201"/>
            <p:cNvGrpSpPr>
              <a:grpSpLocks/>
            </p:cNvGrpSpPr>
            <p:nvPr/>
          </p:nvGrpSpPr>
          <p:grpSpPr bwMode="auto">
            <a:xfrm>
              <a:off x="4120" y="2796"/>
              <a:ext cx="1091" cy="535"/>
              <a:chOff x="4142" y="2802"/>
              <a:chExt cx="1091" cy="535"/>
            </a:xfrm>
          </p:grpSpPr>
          <p:sp>
            <p:nvSpPr>
              <p:cNvPr id="106561" name="Text Box 202"/>
              <p:cNvSpPr txBox="1">
                <a:spLocks noChangeArrowheads="1"/>
              </p:cNvSpPr>
              <p:nvPr/>
            </p:nvSpPr>
            <p:spPr bwMode="auto">
              <a:xfrm>
                <a:off x="4142" y="2956"/>
                <a:ext cx="1091" cy="3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 eaLnBrk="1" hangingPunct="1">
                  <a:lnSpc>
                    <a:spcPct val="80000"/>
                  </a:lnSpc>
                </a:pPr>
                <a:r>
                  <a:rPr lang="en-US" sz="1000">
                    <a:latin typeface="Arial" pitchFamily="34" charset="0"/>
                  </a:rPr>
                  <a:t>ssthresh= cwnd/2</a:t>
                </a:r>
              </a:p>
              <a:p>
                <a:pPr algn="l" eaLnBrk="1" hangingPunct="1">
                  <a:lnSpc>
                    <a:spcPct val="80000"/>
                  </a:lnSpc>
                </a:pPr>
                <a:r>
                  <a:rPr lang="en-US" sz="1000">
                    <a:latin typeface="Arial" pitchFamily="34" charset="0"/>
                  </a:rPr>
                  <a:t>cwnd = ssthresh + 3</a:t>
                </a:r>
              </a:p>
              <a:p>
                <a:pPr algn="l" eaLnBrk="1" hangingPunct="1">
                  <a:lnSpc>
                    <a:spcPct val="80000"/>
                  </a:lnSpc>
                </a:pPr>
                <a:r>
                  <a:rPr lang="en-US" sz="1000" i="1">
                    <a:solidFill>
                      <a:srgbClr val="000099"/>
                    </a:solidFill>
                    <a:latin typeface="Arial" pitchFamily="34" charset="0"/>
                  </a:rPr>
                  <a:t>retransmit missing segment</a:t>
                </a:r>
              </a:p>
              <a:p>
                <a:pPr algn="l" eaLnBrk="1" hangingPunct="1">
                  <a:lnSpc>
                    <a:spcPct val="80000"/>
                  </a:lnSpc>
                </a:pPr>
                <a:endParaRPr lang="en-US" sz="1200" i="1">
                  <a:latin typeface="Arial" pitchFamily="34" charset="0"/>
                </a:endParaRPr>
              </a:p>
            </p:txBody>
          </p:sp>
          <p:sp>
            <p:nvSpPr>
              <p:cNvPr id="106562" name="Line 203"/>
              <p:cNvSpPr>
                <a:spLocks noChangeShapeType="1"/>
              </p:cNvSpPr>
              <p:nvPr/>
            </p:nvSpPr>
            <p:spPr bwMode="auto">
              <a:xfrm>
                <a:off x="4211" y="2950"/>
                <a:ext cx="53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106563" name="Text Box 204"/>
              <p:cNvSpPr txBox="1">
                <a:spLocks noChangeArrowheads="1"/>
              </p:cNvSpPr>
              <p:nvPr/>
            </p:nvSpPr>
            <p:spPr bwMode="auto">
              <a:xfrm>
                <a:off x="4154" y="2802"/>
                <a:ext cx="788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defRPr/>
                </a:pPr>
                <a:r>
                  <a:rPr lang="en-US" sz="1000" smtClean="0">
                    <a:latin typeface="Arial" charset="0"/>
                  </a:rPr>
                  <a:t>dupACKcount == 3</a:t>
                </a:r>
              </a:p>
            </p:txBody>
          </p:sp>
        </p:grpSp>
        <p:sp>
          <p:nvSpPr>
            <p:cNvPr id="123967" name="Freeform 227"/>
            <p:cNvSpPr>
              <a:spLocks/>
            </p:cNvSpPr>
            <p:nvPr/>
          </p:nvSpPr>
          <p:spPr bwMode="auto">
            <a:xfrm flipH="1">
              <a:off x="3371" y="2124"/>
              <a:ext cx="740" cy="1146"/>
            </a:xfrm>
            <a:custGeom>
              <a:avLst/>
              <a:gdLst>
                <a:gd name="T0" fmla="*/ 0 w 740"/>
                <a:gd name="T1" fmla="*/ 0 h 1146"/>
                <a:gd name="T2" fmla="*/ 0 w 740"/>
                <a:gd name="T3" fmla="*/ 1146 h 1146"/>
                <a:gd name="T4" fmla="*/ 740 w 740"/>
                <a:gd name="T5" fmla="*/ 1146 h 11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1146">
                  <a:moveTo>
                    <a:pt x="0" y="0"/>
                  </a:moveTo>
                  <a:lnTo>
                    <a:pt x="0" y="1146"/>
                  </a:lnTo>
                  <a:lnTo>
                    <a:pt x="740" y="114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4675" name="Group 243"/>
          <p:cNvGrpSpPr>
            <a:grpSpLocks/>
          </p:cNvGrpSpPr>
          <p:nvPr/>
        </p:nvGrpSpPr>
        <p:grpSpPr bwMode="auto">
          <a:xfrm>
            <a:off x="5186363" y="3519488"/>
            <a:ext cx="1206500" cy="1668462"/>
            <a:chOff x="3267" y="2140"/>
            <a:chExt cx="760" cy="1051"/>
          </a:xfrm>
        </p:grpSpPr>
        <p:sp>
          <p:nvSpPr>
            <p:cNvPr id="123960" name="Freeform 228"/>
            <p:cNvSpPr>
              <a:spLocks/>
            </p:cNvSpPr>
            <p:nvPr/>
          </p:nvSpPr>
          <p:spPr bwMode="auto">
            <a:xfrm flipH="1">
              <a:off x="3327" y="2140"/>
              <a:ext cx="700" cy="1051"/>
            </a:xfrm>
            <a:custGeom>
              <a:avLst/>
              <a:gdLst>
                <a:gd name="T0" fmla="*/ 700 w 700"/>
                <a:gd name="T1" fmla="*/ 1051 h 1051"/>
                <a:gd name="T2" fmla="*/ 0 w 700"/>
                <a:gd name="T3" fmla="*/ 1051 h 1051"/>
                <a:gd name="T4" fmla="*/ 0 w 700"/>
                <a:gd name="T5" fmla="*/ 0 h 10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00" h="1051">
                  <a:moveTo>
                    <a:pt x="700" y="1051"/>
                  </a:moveTo>
                  <a:lnTo>
                    <a:pt x="0" y="1051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3961" name="Group 229"/>
            <p:cNvGrpSpPr>
              <a:grpSpLocks/>
            </p:cNvGrpSpPr>
            <p:nvPr/>
          </p:nvGrpSpPr>
          <p:grpSpPr bwMode="auto">
            <a:xfrm>
              <a:off x="3267" y="2649"/>
              <a:ext cx="741" cy="525"/>
              <a:chOff x="1059" y="3496"/>
              <a:chExt cx="741" cy="525"/>
            </a:xfrm>
          </p:grpSpPr>
          <p:sp>
            <p:nvSpPr>
              <p:cNvPr id="106555" name="Text Box 230"/>
              <p:cNvSpPr txBox="1">
                <a:spLocks noChangeArrowheads="1"/>
              </p:cNvSpPr>
              <p:nvPr/>
            </p:nvSpPr>
            <p:spPr bwMode="auto">
              <a:xfrm>
                <a:off x="1059" y="3640"/>
                <a:ext cx="741" cy="3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r" eaLnBrk="1" hangingPunct="1">
                  <a:lnSpc>
                    <a:spcPct val="80000"/>
                  </a:lnSpc>
                </a:pPr>
                <a:r>
                  <a:rPr lang="en-US" sz="1000">
                    <a:latin typeface="Arial" pitchFamily="34" charset="0"/>
                  </a:rPr>
                  <a:t>cwnd = ssthresh</a:t>
                </a:r>
              </a:p>
              <a:p>
                <a:pPr algn="r" eaLnBrk="1" hangingPunct="1">
                  <a:lnSpc>
                    <a:spcPct val="80000"/>
                  </a:lnSpc>
                </a:pPr>
                <a:r>
                  <a:rPr lang="en-US" sz="1000">
                    <a:latin typeface="Arial" pitchFamily="34" charset="0"/>
                  </a:rPr>
                  <a:t>dupACKcount = 0</a:t>
                </a:r>
              </a:p>
              <a:p>
                <a:pPr algn="r" eaLnBrk="1" hangingPunct="1">
                  <a:lnSpc>
                    <a:spcPct val="80000"/>
                  </a:lnSpc>
                </a:pPr>
                <a:endParaRPr lang="en-US" sz="1000">
                  <a:latin typeface="Arial" pitchFamily="34" charset="0"/>
                </a:endParaRPr>
              </a:p>
              <a:p>
                <a:pPr algn="r" eaLnBrk="1" hangingPunct="1">
                  <a:lnSpc>
                    <a:spcPct val="80000"/>
                  </a:lnSpc>
                </a:pPr>
                <a:endParaRPr lang="en-US" sz="1200">
                  <a:latin typeface="Arial" pitchFamily="34" charset="0"/>
                </a:endParaRPr>
              </a:p>
            </p:txBody>
          </p:sp>
          <p:grpSp>
            <p:nvGrpSpPr>
              <p:cNvPr id="123963" name="Group 231"/>
              <p:cNvGrpSpPr>
                <a:grpSpLocks/>
              </p:cNvGrpSpPr>
              <p:nvPr/>
            </p:nvGrpSpPr>
            <p:grpSpPr bwMode="auto">
              <a:xfrm>
                <a:off x="1190" y="3496"/>
                <a:ext cx="582" cy="154"/>
                <a:chOff x="1190" y="3496"/>
                <a:chExt cx="582" cy="154"/>
              </a:xfrm>
            </p:grpSpPr>
            <p:sp>
              <p:nvSpPr>
                <p:cNvPr id="106557" name="Line 232"/>
                <p:cNvSpPr>
                  <a:spLocks noChangeShapeType="1"/>
                </p:cNvSpPr>
                <p:nvPr/>
              </p:nvSpPr>
              <p:spPr bwMode="auto">
                <a:xfrm>
                  <a:off x="1190" y="3641"/>
                  <a:ext cx="53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106558" name="Text Box 233"/>
                <p:cNvSpPr txBox="1">
                  <a:spLocks noChangeArrowheads="1"/>
                </p:cNvSpPr>
                <p:nvPr/>
              </p:nvSpPr>
              <p:spPr bwMode="auto">
                <a:xfrm>
                  <a:off x="1310" y="3496"/>
                  <a:ext cx="462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1pPr>
                  <a:lvl2pPr marL="742950" indent="-28575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marL="11430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marL="16002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marL="20574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pPr algn="r" eaLnBrk="1" hangingPunct="1">
                    <a:defRPr/>
                  </a:pPr>
                  <a:r>
                    <a:rPr lang="en-US" sz="1000" smtClean="0">
                      <a:latin typeface="Arial" charset="0"/>
                    </a:rPr>
                    <a:t>New ACK</a:t>
                  </a:r>
                </a:p>
              </p:txBody>
            </p:sp>
          </p:grpSp>
        </p:grpSp>
      </p:grpSp>
      <p:grpSp>
        <p:nvGrpSpPr>
          <p:cNvPr id="274673" name="Group 241"/>
          <p:cNvGrpSpPr>
            <a:grpSpLocks/>
          </p:cNvGrpSpPr>
          <p:nvPr/>
        </p:nvGrpSpPr>
        <p:grpSpPr bwMode="auto">
          <a:xfrm>
            <a:off x="820738" y="1485900"/>
            <a:ext cx="4865687" cy="2659063"/>
            <a:chOff x="517" y="859"/>
            <a:chExt cx="3065" cy="1675"/>
          </a:xfrm>
        </p:grpSpPr>
        <p:grpSp>
          <p:nvGrpSpPr>
            <p:cNvPr id="123937" name="Group 161"/>
            <p:cNvGrpSpPr>
              <a:grpSpLocks/>
            </p:cNvGrpSpPr>
            <p:nvPr/>
          </p:nvGrpSpPr>
          <p:grpSpPr bwMode="auto">
            <a:xfrm>
              <a:off x="1329" y="1320"/>
              <a:ext cx="800" cy="754"/>
              <a:chOff x="996" y="1773"/>
              <a:chExt cx="800" cy="754"/>
            </a:xfrm>
          </p:grpSpPr>
          <p:sp>
            <p:nvSpPr>
              <p:cNvPr id="106551" name="Oval 162"/>
              <p:cNvSpPr>
                <a:spLocks noChangeArrowheads="1"/>
              </p:cNvSpPr>
              <p:nvPr/>
            </p:nvSpPr>
            <p:spPr bwMode="auto">
              <a:xfrm>
                <a:off x="996" y="1773"/>
                <a:ext cx="800" cy="75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552" name="Text Box 163"/>
              <p:cNvSpPr txBox="1">
                <a:spLocks noChangeArrowheads="1"/>
              </p:cNvSpPr>
              <p:nvPr/>
            </p:nvSpPr>
            <p:spPr bwMode="auto">
              <a:xfrm>
                <a:off x="1179" y="1946"/>
                <a:ext cx="444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US" sz="1800" smtClean="0">
                    <a:latin typeface="Arial" charset="0"/>
                  </a:rPr>
                  <a:t>slow </a:t>
                </a:r>
              </a:p>
              <a:p>
                <a:pPr eaLnBrk="1" hangingPunct="1">
                  <a:defRPr/>
                </a:pPr>
                <a:r>
                  <a:rPr lang="en-US" sz="1800" smtClean="0">
                    <a:latin typeface="Arial" charset="0"/>
                  </a:rPr>
                  <a:t>start</a:t>
                </a:r>
              </a:p>
            </p:txBody>
          </p:sp>
        </p:grpSp>
        <p:grpSp>
          <p:nvGrpSpPr>
            <p:cNvPr id="123938" name="Group 177"/>
            <p:cNvGrpSpPr>
              <a:grpSpLocks/>
            </p:cNvGrpSpPr>
            <p:nvPr/>
          </p:nvGrpSpPr>
          <p:grpSpPr bwMode="auto">
            <a:xfrm>
              <a:off x="530" y="2026"/>
              <a:ext cx="1118" cy="508"/>
              <a:chOff x="418" y="2713"/>
              <a:chExt cx="1118" cy="508"/>
            </a:xfrm>
          </p:grpSpPr>
          <p:sp>
            <p:nvSpPr>
              <p:cNvPr id="106548" name="Text Box 178"/>
              <p:cNvSpPr txBox="1">
                <a:spLocks noChangeArrowheads="1"/>
              </p:cNvSpPr>
              <p:nvPr/>
            </p:nvSpPr>
            <p:spPr bwMode="auto">
              <a:xfrm>
                <a:off x="777" y="2713"/>
                <a:ext cx="377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defRPr/>
                </a:pPr>
                <a:r>
                  <a:rPr lang="en-US" sz="1000" smtClean="0">
                    <a:latin typeface="Arial" charset="0"/>
                  </a:rPr>
                  <a:t>timeout</a:t>
                </a:r>
              </a:p>
            </p:txBody>
          </p:sp>
          <p:sp>
            <p:nvSpPr>
              <p:cNvPr id="106549" name="Text Box 179"/>
              <p:cNvSpPr txBox="1">
                <a:spLocks noChangeArrowheads="1"/>
              </p:cNvSpPr>
              <p:nvPr/>
            </p:nvSpPr>
            <p:spPr bwMode="auto">
              <a:xfrm>
                <a:off x="418" y="2840"/>
                <a:ext cx="1118" cy="3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  <a:defRPr/>
                </a:pPr>
                <a:r>
                  <a:rPr lang="en-US" sz="1000" smtClean="0">
                    <a:latin typeface="Arial" charset="0"/>
                  </a:rPr>
                  <a:t>ssthresh = cwnd/2 </a:t>
                </a:r>
              </a:p>
              <a:p>
                <a:pPr eaLnBrk="1" hangingPunct="1">
                  <a:lnSpc>
                    <a:spcPct val="80000"/>
                  </a:lnSpc>
                  <a:defRPr/>
                </a:pPr>
                <a:r>
                  <a:rPr lang="en-US" sz="1000" smtClean="0">
                    <a:latin typeface="Arial" charset="0"/>
                  </a:rPr>
                  <a:t>cwnd = 1 MSS</a:t>
                </a:r>
              </a:p>
              <a:p>
                <a:pPr eaLnBrk="1" hangingPunct="1">
                  <a:lnSpc>
                    <a:spcPct val="80000"/>
                  </a:lnSpc>
                  <a:defRPr/>
                </a:pPr>
                <a:r>
                  <a:rPr lang="en-US" sz="1000" smtClean="0">
                    <a:latin typeface="Arial" charset="0"/>
                  </a:rPr>
                  <a:t>dupACKcount = 0</a:t>
                </a:r>
              </a:p>
              <a:p>
                <a:pPr eaLnBrk="1" hangingPunct="1">
                  <a:lnSpc>
                    <a:spcPct val="80000"/>
                  </a:lnSpc>
                  <a:defRPr/>
                </a:pPr>
                <a:r>
                  <a:rPr lang="en-US" sz="1000" i="1" smtClean="0">
                    <a:solidFill>
                      <a:srgbClr val="000099"/>
                    </a:solidFill>
                    <a:latin typeface="Arial" charset="0"/>
                  </a:rPr>
                  <a:t>retransmit missing segment</a:t>
                </a:r>
                <a:r>
                  <a:rPr lang="en-US" sz="1200" smtClean="0">
                    <a:latin typeface="Arial" charset="0"/>
                  </a:rPr>
                  <a:t> </a:t>
                </a:r>
              </a:p>
            </p:txBody>
          </p:sp>
          <p:sp>
            <p:nvSpPr>
              <p:cNvPr id="106550" name="Line 180"/>
              <p:cNvSpPr>
                <a:spLocks noChangeShapeType="1"/>
              </p:cNvSpPr>
              <p:nvPr/>
            </p:nvSpPr>
            <p:spPr bwMode="auto">
              <a:xfrm>
                <a:off x="709" y="2855"/>
                <a:ext cx="53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123939" name="Group 186"/>
            <p:cNvGrpSpPr>
              <a:grpSpLocks/>
            </p:cNvGrpSpPr>
            <p:nvPr/>
          </p:nvGrpSpPr>
          <p:grpSpPr bwMode="auto">
            <a:xfrm>
              <a:off x="2173" y="960"/>
              <a:ext cx="1409" cy="527"/>
              <a:chOff x="2683" y="798"/>
              <a:chExt cx="1409" cy="527"/>
            </a:xfrm>
          </p:grpSpPr>
          <p:sp>
            <p:nvSpPr>
              <p:cNvPr id="106545" name="Text Box 187"/>
              <p:cNvSpPr txBox="1">
                <a:spLocks noChangeArrowheads="1"/>
              </p:cNvSpPr>
              <p:nvPr/>
            </p:nvSpPr>
            <p:spPr bwMode="auto">
              <a:xfrm>
                <a:off x="2683" y="917"/>
                <a:ext cx="1409" cy="4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 eaLnBrk="1" hangingPunct="1">
                  <a:lnSpc>
                    <a:spcPct val="90000"/>
                  </a:lnSpc>
                </a:pPr>
                <a:r>
                  <a:rPr lang="en-US" sz="1000">
                    <a:latin typeface="Arial" pitchFamily="34" charset="0"/>
                  </a:rPr>
                  <a:t>cwnd = cwnd+MSS</a:t>
                </a:r>
              </a:p>
              <a:p>
                <a:pPr algn="l" eaLnBrk="1" hangingPunct="1">
                  <a:lnSpc>
                    <a:spcPct val="90000"/>
                  </a:lnSpc>
                </a:pPr>
                <a:r>
                  <a:rPr lang="en-US" sz="1000">
                    <a:latin typeface="Arial" pitchFamily="34" charset="0"/>
                  </a:rPr>
                  <a:t>dupACKcount = 0</a:t>
                </a:r>
              </a:p>
              <a:p>
                <a:pPr algn="l" eaLnBrk="1" hangingPunct="1">
                  <a:lnSpc>
                    <a:spcPct val="90000"/>
                  </a:lnSpc>
                </a:pPr>
                <a:r>
                  <a:rPr lang="en-US" sz="1000" i="1">
                    <a:solidFill>
                      <a:srgbClr val="000099"/>
                    </a:solidFill>
                    <a:latin typeface="Arial" pitchFamily="34" charset="0"/>
                  </a:rPr>
                  <a:t>transmit new segment(s), as allowed</a:t>
                </a:r>
              </a:p>
              <a:p>
                <a:pPr algn="l" eaLnBrk="1" hangingPunct="1">
                  <a:lnSpc>
                    <a:spcPct val="80000"/>
                  </a:lnSpc>
                </a:pPr>
                <a:endParaRPr lang="en-US" sz="1200">
                  <a:latin typeface="Arial" pitchFamily="34" charset="0"/>
                </a:endParaRPr>
              </a:p>
            </p:txBody>
          </p:sp>
          <p:sp>
            <p:nvSpPr>
              <p:cNvPr id="106546" name="Line 188"/>
              <p:cNvSpPr>
                <a:spLocks noChangeShapeType="1"/>
              </p:cNvSpPr>
              <p:nvPr/>
            </p:nvSpPr>
            <p:spPr bwMode="auto">
              <a:xfrm>
                <a:off x="2744" y="934"/>
                <a:ext cx="53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106547" name="Text Box 189"/>
              <p:cNvSpPr txBox="1">
                <a:spLocks noChangeArrowheads="1"/>
              </p:cNvSpPr>
              <p:nvPr/>
            </p:nvSpPr>
            <p:spPr bwMode="auto">
              <a:xfrm>
                <a:off x="2697" y="798"/>
                <a:ext cx="448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defRPr/>
                </a:pPr>
                <a:r>
                  <a:rPr lang="en-US" sz="1000" smtClean="0">
                    <a:latin typeface="Arial" charset="0"/>
                  </a:rPr>
                  <a:t>new ACK</a:t>
                </a:r>
              </a:p>
            </p:txBody>
          </p:sp>
        </p:grpSp>
        <p:sp>
          <p:nvSpPr>
            <p:cNvPr id="123940" name="Freeform 205"/>
            <p:cNvSpPr>
              <a:spLocks/>
            </p:cNvSpPr>
            <p:nvPr/>
          </p:nvSpPr>
          <p:spPr bwMode="auto">
            <a:xfrm>
              <a:off x="1601" y="1129"/>
              <a:ext cx="313" cy="201"/>
            </a:xfrm>
            <a:custGeom>
              <a:avLst/>
              <a:gdLst>
                <a:gd name="T0" fmla="*/ 25 w 313"/>
                <a:gd name="T1" fmla="*/ 169 h 201"/>
                <a:gd name="T2" fmla="*/ 153 w 313"/>
                <a:gd name="T3" fmla="*/ 7 h 201"/>
                <a:gd name="T4" fmla="*/ 258 w 313"/>
                <a:gd name="T5" fmla="*/ 201 h 20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13" h="201">
                  <a:moveTo>
                    <a:pt x="25" y="169"/>
                  </a:moveTo>
                  <a:cubicBezTo>
                    <a:pt x="0" y="108"/>
                    <a:pt x="5" y="0"/>
                    <a:pt x="153" y="7"/>
                  </a:cubicBezTo>
                  <a:cubicBezTo>
                    <a:pt x="302" y="12"/>
                    <a:pt x="313" y="87"/>
                    <a:pt x="258" y="201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941" name="Freeform 206"/>
            <p:cNvSpPr>
              <a:spLocks/>
            </p:cNvSpPr>
            <p:nvPr/>
          </p:nvSpPr>
          <p:spPr bwMode="auto">
            <a:xfrm rot="2575893">
              <a:off x="1950" y="1316"/>
              <a:ext cx="313" cy="201"/>
            </a:xfrm>
            <a:custGeom>
              <a:avLst/>
              <a:gdLst>
                <a:gd name="T0" fmla="*/ 25 w 313"/>
                <a:gd name="T1" fmla="*/ 169 h 201"/>
                <a:gd name="T2" fmla="*/ 153 w 313"/>
                <a:gd name="T3" fmla="*/ 7 h 201"/>
                <a:gd name="T4" fmla="*/ 258 w 313"/>
                <a:gd name="T5" fmla="*/ 201 h 20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13" h="201">
                  <a:moveTo>
                    <a:pt x="25" y="169"/>
                  </a:moveTo>
                  <a:cubicBezTo>
                    <a:pt x="0" y="108"/>
                    <a:pt x="5" y="0"/>
                    <a:pt x="153" y="7"/>
                  </a:cubicBezTo>
                  <a:cubicBezTo>
                    <a:pt x="302" y="12"/>
                    <a:pt x="313" y="87"/>
                    <a:pt x="258" y="201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3942" name="Group 207"/>
            <p:cNvGrpSpPr>
              <a:grpSpLocks/>
            </p:cNvGrpSpPr>
            <p:nvPr/>
          </p:nvGrpSpPr>
          <p:grpSpPr bwMode="auto">
            <a:xfrm>
              <a:off x="1465" y="859"/>
              <a:ext cx="700" cy="367"/>
              <a:chOff x="4274" y="2922"/>
              <a:chExt cx="700" cy="367"/>
            </a:xfrm>
          </p:grpSpPr>
          <p:sp>
            <p:nvSpPr>
              <p:cNvPr id="106542" name="Text Box 208"/>
              <p:cNvSpPr txBox="1">
                <a:spLocks noChangeArrowheads="1"/>
              </p:cNvSpPr>
              <p:nvPr/>
            </p:nvSpPr>
            <p:spPr bwMode="auto">
              <a:xfrm>
                <a:off x="4274" y="3062"/>
                <a:ext cx="700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1" hangingPunct="1">
                  <a:lnSpc>
                    <a:spcPct val="80000"/>
                  </a:lnSpc>
                </a:pPr>
                <a:r>
                  <a:rPr lang="en-US" sz="1000">
                    <a:latin typeface="Arial" pitchFamily="34" charset="0"/>
                  </a:rPr>
                  <a:t>dupACKcount++</a:t>
                </a:r>
              </a:p>
              <a:p>
                <a:pPr eaLnBrk="1" hangingPunct="1">
                  <a:lnSpc>
                    <a:spcPct val="80000"/>
                  </a:lnSpc>
                </a:pPr>
                <a:endParaRPr lang="en-US" sz="1200">
                  <a:latin typeface="Arial" pitchFamily="34" charset="0"/>
                </a:endParaRPr>
              </a:p>
            </p:txBody>
          </p:sp>
          <p:sp>
            <p:nvSpPr>
              <p:cNvPr id="106543" name="Line 209"/>
              <p:cNvSpPr>
                <a:spLocks noChangeShapeType="1"/>
              </p:cNvSpPr>
              <p:nvPr/>
            </p:nvSpPr>
            <p:spPr bwMode="auto">
              <a:xfrm>
                <a:off x="4353" y="3071"/>
                <a:ext cx="53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106544" name="Text Box 210"/>
              <p:cNvSpPr txBox="1">
                <a:spLocks noChangeArrowheads="1"/>
              </p:cNvSpPr>
              <p:nvPr/>
            </p:nvSpPr>
            <p:spPr bwMode="auto">
              <a:xfrm>
                <a:off x="4295" y="2922"/>
                <a:ext cx="620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defRPr/>
                </a:pPr>
                <a:r>
                  <a:rPr lang="en-US" sz="1000" smtClean="0">
                    <a:latin typeface="Arial" charset="0"/>
                  </a:rPr>
                  <a:t>duplicate ACK</a:t>
                </a:r>
              </a:p>
            </p:txBody>
          </p:sp>
        </p:grpSp>
        <p:sp>
          <p:nvSpPr>
            <p:cNvPr id="123943" name="Freeform 211"/>
            <p:cNvSpPr>
              <a:spLocks/>
            </p:cNvSpPr>
            <p:nvPr/>
          </p:nvSpPr>
          <p:spPr bwMode="auto">
            <a:xfrm rot="-8222029">
              <a:off x="1204" y="1903"/>
              <a:ext cx="313" cy="201"/>
            </a:xfrm>
            <a:custGeom>
              <a:avLst/>
              <a:gdLst>
                <a:gd name="T0" fmla="*/ 25 w 313"/>
                <a:gd name="T1" fmla="*/ 169 h 201"/>
                <a:gd name="T2" fmla="*/ 153 w 313"/>
                <a:gd name="T3" fmla="*/ 7 h 201"/>
                <a:gd name="T4" fmla="*/ 258 w 313"/>
                <a:gd name="T5" fmla="*/ 201 h 20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13" h="201">
                  <a:moveTo>
                    <a:pt x="25" y="169"/>
                  </a:moveTo>
                  <a:cubicBezTo>
                    <a:pt x="0" y="108"/>
                    <a:pt x="5" y="0"/>
                    <a:pt x="153" y="7"/>
                  </a:cubicBezTo>
                  <a:cubicBezTo>
                    <a:pt x="302" y="12"/>
                    <a:pt x="313" y="87"/>
                    <a:pt x="258" y="201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537" name="Line 234"/>
            <p:cNvSpPr>
              <a:spLocks noChangeShapeType="1"/>
            </p:cNvSpPr>
            <p:nvPr/>
          </p:nvSpPr>
          <p:spPr bwMode="auto">
            <a:xfrm>
              <a:off x="536" y="1649"/>
              <a:ext cx="752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123945" name="Group 235"/>
            <p:cNvGrpSpPr>
              <a:grpSpLocks/>
            </p:cNvGrpSpPr>
            <p:nvPr/>
          </p:nvGrpSpPr>
          <p:grpSpPr bwMode="auto">
            <a:xfrm>
              <a:off x="517" y="1255"/>
              <a:ext cx="741" cy="416"/>
              <a:chOff x="539" y="936"/>
              <a:chExt cx="741" cy="416"/>
            </a:xfrm>
          </p:grpSpPr>
          <p:sp>
            <p:nvSpPr>
              <p:cNvPr id="106539" name="Text Box 236"/>
              <p:cNvSpPr txBox="1">
                <a:spLocks noChangeArrowheads="1"/>
              </p:cNvSpPr>
              <p:nvPr/>
            </p:nvSpPr>
            <p:spPr bwMode="auto">
              <a:xfrm>
                <a:off x="816" y="936"/>
                <a:ext cx="171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000">
                    <a:latin typeface="Symbol" pitchFamily="18" charset="2"/>
                  </a:rPr>
                  <a:t>L</a:t>
                </a:r>
              </a:p>
            </p:txBody>
          </p:sp>
          <p:sp>
            <p:nvSpPr>
              <p:cNvPr id="106540" name="Text Box 237"/>
              <p:cNvSpPr txBox="1">
                <a:spLocks noChangeArrowheads="1"/>
              </p:cNvSpPr>
              <p:nvPr/>
            </p:nvSpPr>
            <p:spPr bwMode="auto">
              <a:xfrm>
                <a:off x="539" y="1063"/>
                <a:ext cx="741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1" hangingPunct="1">
                  <a:lnSpc>
                    <a:spcPct val="80000"/>
                  </a:lnSpc>
                </a:pPr>
                <a:r>
                  <a:rPr lang="en-US" sz="1000">
                    <a:latin typeface="Arial" pitchFamily="34" charset="0"/>
                  </a:rPr>
                  <a:t>cwnd = 1 MSS</a:t>
                </a:r>
              </a:p>
              <a:p>
                <a:pPr eaLnBrk="1" hangingPunct="1">
                  <a:lnSpc>
                    <a:spcPct val="80000"/>
                  </a:lnSpc>
                </a:pPr>
                <a:r>
                  <a:rPr lang="en-US" sz="1000">
                    <a:latin typeface="Arial" pitchFamily="34" charset="0"/>
                  </a:rPr>
                  <a:t>ssthresh = 64 KB</a:t>
                </a:r>
              </a:p>
              <a:p>
                <a:pPr eaLnBrk="1" hangingPunct="1">
                  <a:lnSpc>
                    <a:spcPct val="80000"/>
                  </a:lnSpc>
                </a:pPr>
                <a:r>
                  <a:rPr lang="en-US" sz="1000">
                    <a:latin typeface="Arial" pitchFamily="34" charset="0"/>
                  </a:rPr>
                  <a:t>dupACKcount = 0</a:t>
                </a:r>
                <a:endParaRPr lang="en-US" sz="1200">
                  <a:latin typeface="Arial" pitchFamily="34" charset="0"/>
                </a:endParaRPr>
              </a:p>
            </p:txBody>
          </p:sp>
          <p:sp>
            <p:nvSpPr>
              <p:cNvPr id="106541" name="Line 238"/>
              <p:cNvSpPr>
                <a:spLocks noChangeShapeType="1"/>
              </p:cNvSpPr>
              <p:nvPr/>
            </p:nvSpPr>
            <p:spPr bwMode="auto">
              <a:xfrm>
                <a:off x="641" y="1078"/>
                <a:ext cx="53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274687" name="Group 255"/>
          <p:cNvGrpSpPr>
            <a:grpSpLocks/>
          </p:cNvGrpSpPr>
          <p:nvPr/>
        </p:nvGrpSpPr>
        <p:grpSpPr bwMode="auto">
          <a:xfrm>
            <a:off x="804863" y="2922588"/>
            <a:ext cx="3167062" cy="1312862"/>
            <a:chOff x="509" y="1766"/>
            <a:chExt cx="1995" cy="827"/>
          </a:xfrm>
        </p:grpSpPr>
        <p:pic>
          <p:nvPicPr>
            <p:cNvPr id="106527" name="Picture 25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09" y="1992"/>
              <a:ext cx="262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106528" name="Picture 25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242" y="1766"/>
              <a:ext cx="262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106529" name="Picture 25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164" y="2348"/>
              <a:ext cx="262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  <p:grpSp>
        <p:nvGrpSpPr>
          <p:cNvPr id="274729" name="Group 297"/>
          <p:cNvGrpSpPr>
            <a:grpSpLocks/>
          </p:cNvGrpSpPr>
          <p:nvPr/>
        </p:nvGrpSpPr>
        <p:grpSpPr bwMode="auto">
          <a:xfrm>
            <a:off x="3502025" y="1149350"/>
            <a:ext cx="4333875" cy="3243263"/>
            <a:chOff x="2205" y="641"/>
            <a:chExt cx="2730" cy="2043"/>
          </a:xfrm>
        </p:grpSpPr>
        <p:grpSp>
          <p:nvGrpSpPr>
            <p:cNvPr id="123919" name="Group 282"/>
            <p:cNvGrpSpPr>
              <a:grpSpLocks/>
            </p:cNvGrpSpPr>
            <p:nvPr/>
          </p:nvGrpSpPr>
          <p:grpSpPr bwMode="auto">
            <a:xfrm>
              <a:off x="3381" y="2381"/>
              <a:ext cx="583" cy="303"/>
              <a:chOff x="1166" y="3601"/>
              <a:chExt cx="583" cy="303"/>
            </a:xfrm>
          </p:grpSpPr>
          <p:grpSp>
            <p:nvGrpSpPr>
              <p:cNvPr id="123930" name="Group 283"/>
              <p:cNvGrpSpPr>
                <a:grpSpLocks/>
              </p:cNvGrpSpPr>
              <p:nvPr/>
            </p:nvGrpSpPr>
            <p:grpSpPr bwMode="auto">
              <a:xfrm>
                <a:off x="1166" y="3601"/>
                <a:ext cx="583" cy="303"/>
                <a:chOff x="990" y="4570"/>
                <a:chExt cx="597" cy="380"/>
              </a:xfrm>
            </p:grpSpPr>
            <p:pic>
              <p:nvPicPr>
                <p:cNvPr id="106525" name="Picture 284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90" y="4570"/>
                  <a:ext cx="597" cy="3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06526" name="Rectangle 285"/>
                <p:cNvSpPr>
                  <a:spLocks noChangeArrowheads="1"/>
                </p:cNvSpPr>
                <p:nvPr/>
              </p:nvSpPr>
              <p:spPr bwMode="auto">
                <a:xfrm>
                  <a:off x="1124" y="4679"/>
                  <a:ext cx="358" cy="14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06524" name="Text Box 286"/>
              <p:cNvSpPr txBox="1">
                <a:spLocks noChangeArrowheads="1"/>
              </p:cNvSpPr>
              <p:nvPr/>
            </p:nvSpPr>
            <p:spPr bwMode="auto">
              <a:xfrm>
                <a:off x="1274" y="3633"/>
                <a:ext cx="397" cy="2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lnSpc>
                    <a:spcPct val="80000"/>
                  </a:lnSpc>
                  <a:defRPr/>
                </a:pPr>
                <a:r>
                  <a:rPr lang="en-US" sz="1200" b="1" i="1" smtClean="0">
                    <a:solidFill>
                      <a:schemeClr val="accent2"/>
                    </a:solidFill>
                    <a:latin typeface="Comic Sans MS" charset="0"/>
                  </a:rPr>
                  <a:t>New</a:t>
                </a:r>
              </a:p>
              <a:p>
                <a:pPr>
                  <a:lnSpc>
                    <a:spcPct val="80000"/>
                  </a:lnSpc>
                  <a:defRPr/>
                </a:pPr>
                <a:r>
                  <a:rPr lang="en-US" sz="1200" b="1" i="1" smtClean="0">
                    <a:solidFill>
                      <a:schemeClr val="accent2"/>
                    </a:solidFill>
                    <a:latin typeface="Comic Sans MS" charset="0"/>
                  </a:rPr>
                  <a:t>ACK!</a:t>
                </a:r>
              </a:p>
            </p:txBody>
          </p:sp>
        </p:grpSp>
        <p:grpSp>
          <p:nvGrpSpPr>
            <p:cNvPr id="123920" name="Group 287"/>
            <p:cNvGrpSpPr>
              <a:grpSpLocks/>
            </p:cNvGrpSpPr>
            <p:nvPr/>
          </p:nvGrpSpPr>
          <p:grpSpPr bwMode="auto">
            <a:xfrm>
              <a:off x="2205" y="700"/>
              <a:ext cx="583" cy="303"/>
              <a:chOff x="1166" y="3601"/>
              <a:chExt cx="583" cy="303"/>
            </a:xfrm>
          </p:grpSpPr>
          <p:grpSp>
            <p:nvGrpSpPr>
              <p:cNvPr id="123926" name="Group 288"/>
              <p:cNvGrpSpPr>
                <a:grpSpLocks/>
              </p:cNvGrpSpPr>
              <p:nvPr/>
            </p:nvGrpSpPr>
            <p:grpSpPr bwMode="auto">
              <a:xfrm>
                <a:off x="1166" y="3601"/>
                <a:ext cx="583" cy="303"/>
                <a:chOff x="990" y="4570"/>
                <a:chExt cx="597" cy="380"/>
              </a:xfrm>
            </p:grpSpPr>
            <p:pic>
              <p:nvPicPr>
                <p:cNvPr id="106521" name="Picture 289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90" y="4570"/>
                  <a:ext cx="597" cy="3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06522" name="Rectangle 290"/>
                <p:cNvSpPr>
                  <a:spLocks noChangeArrowheads="1"/>
                </p:cNvSpPr>
                <p:nvPr/>
              </p:nvSpPr>
              <p:spPr bwMode="auto">
                <a:xfrm>
                  <a:off x="1124" y="4679"/>
                  <a:ext cx="358" cy="14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06520" name="Text Box 291"/>
              <p:cNvSpPr txBox="1">
                <a:spLocks noChangeArrowheads="1"/>
              </p:cNvSpPr>
              <p:nvPr/>
            </p:nvSpPr>
            <p:spPr bwMode="auto">
              <a:xfrm>
                <a:off x="1274" y="3633"/>
                <a:ext cx="397" cy="2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lnSpc>
                    <a:spcPct val="80000"/>
                  </a:lnSpc>
                  <a:defRPr/>
                </a:pPr>
                <a:r>
                  <a:rPr lang="en-US" sz="1200" b="1" i="1" smtClean="0">
                    <a:solidFill>
                      <a:schemeClr val="accent2"/>
                    </a:solidFill>
                    <a:latin typeface="Comic Sans MS" charset="0"/>
                  </a:rPr>
                  <a:t>New</a:t>
                </a:r>
              </a:p>
              <a:p>
                <a:pPr>
                  <a:lnSpc>
                    <a:spcPct val="80000"/>
                  </a:lnSpc>
                  <a:defRPr/>
                </a:pPr>
                <a:r>
                  <a:rPr lang="en-US" sz="1200" b="1" i="1" smtClean="0">
                    <a:solidFill>
                      <a:schemeClr val="accent2"/>
                    </a:solidFill>
                    <a:latin typeface="Comic Sans MS" charset="0"/>
                  </a:rPr>
                  <a:t>ACK!</a:t>
                </a:r>
              </a:p>
            </p:txBody>
          </p:sp>
        </p:grpSp>
        <p:grpSp>
          <p:nvGrpSpPr>
            <p:cNvPr id="123921" name="Group 292"/>
            <p:cNvGrpSpPr>
              <a:grpSpLocks/>
            </p:cNvGrpSpPr>
            <p:nvPr/>
          </p:nvGrpSpPr>
          <p:grpSpPr bwMode="auto">
            <a:xfrm>
              <a:off x="4352" y="641"/>
              <a:ext cx="583" cy="303"/>
              <a:chOff x="1166" y="3601"/>
              <a:chExt cx="583" cy="303"/>
            </a:xfrm>
          </p:grpSpPr>
          <p:grpSp>
            <p:nvGrpSpPr>
              <p:cNvPr id="123922" name="Group 293"/>
              <p:cNvGrpSpPr>
                <a:grpSpLocks/>
              </p:cNvGrpSpPr>
              <p:nvPr/>
            </p:nvGrpSpPr>
            <p:grpSpPr bwMode="auto">
              <a:xfrm>
                <a:off x="1166" y="3601"/>
                <a:ext cx="583" cy="303"/>
                <a:chOff x="990" y="4570"/>
                <a:chExt cx="597" cy="380"/>
              </a:xfrm>
            </p:grpSpPr>
            <p:pic>
              <p:nvPicPr>
                <p:cNvPr id="106517" name="Picture 294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90" y="4570"/>
                  <a:ext cx="597" cy="3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06518" name="Rectangle 295"/>
                <p:cNvSpPr>
                  <a:spLocks noChangeArrowheads="1"/>
                </p:cNvSpPr>
                <p:nvPr/>
              </p:nvSpPr>
              <p:spPr bwMode="auto">
                <a:xfrm>
                  <a:off x="1124" y="4679"/>
                  <a:ext cx="358" cy="14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06516" name="Text Box 296"/>
              <p:cNvSpPr txBox="1">
                <a:spLocks noChangeArrowheads="1"/>
              </p:cNvSpPr>
              <p:nvPr/>
            </p:nvSpPr>
            <p:spPr bwMode="auto">
              <a:xfrm>
                <a:off x="1274" y="3633"/>
                <a:ext cx="397" cy="2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lnSpc>
                    <a:spcPct val="80000"/>
                  </a:lnSpc>
                  <a:defRPr/>
                </a:pPr>
                <a:r>
                  <a:rPr lang="en-US" sz="1200" b="1" i="1" smtClean="0">
                    <a:solidFill>
                      <a:schemeClr val="accent2"/>
                    </a:solidFill>
                    <a:latin typeface="Comic Sans MS" charset="0"/>
                  </a:rPr>
                  <a:t>New</a:t>
                </a:r>
              </a:p>
              <a:p>
                <a:pPr>
                  <a:lnSpc>
                    <a:spcPct val="80000"/>
                  </a:lnSpc>
                  <a:defRPr/>
                </a:pPr>
                <a:r>
                  <a:rPr lang="en-US" sz="1200" b="1" i="1" smtClean="0">
                    <a:solidFill>
                      <a:schemeClr val="accent2"/>
                    </a:solidFill>
                    <a:latin typeface="Comic Sans MS" charset="0"/>
                  </a:rPr>
                  <a:t>ACK!</a:t>
                </a:r>
              </a:p>
            </p:txBody>
          </p:sp>
        </p:grpSp>
      </p:grpSp>
      <p:pic>
        <p:nvPicPr>
          <p:cNvPr id="123918" name="Picture 298" descr="underline_base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6238" y="828675"/>
            <a:ext cx="73136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4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4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4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74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74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74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74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74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1075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CC57C336-50F9-4493-AC47-B76913D24A68}" type="slidenum">
              <a:rPr lang="en-US"/>
              <a:pPr/>
              <a:t>22</a:t>
            </a:fld>
            <a:endParaRPr lang="en-US"/>
          </a:p>
        </p:txBody>
      </p:sp>
      <p:pic>
        <p:nvPicPr>
          <p:cNvPr id="124931" name="Picture 5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8963" y="925513"/>
            <a:ext cx="3824287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7525" name="Rectangle 2"/>
          <p:cNvSpPr>
            <a:spLocks noGrp="1" noChangeArrowheads="1"/>
          </p:cNvSpPr>
          <p:nvPr>
            <p:ph type="title"/>
          </p:nvPr>
        </p:nvSpPr>
        <p:spPr>
          <a:xfrm>
            <a:off x="454025" y="239713"/>
            <a:ext cx="7772400" cy="928687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throughput</a:t>
            </a:r>
          </a:p>
        </p:txBody>
      </p:sp>
      <p:sp>
        <p:nvSpPr>
          <p:cNvPr id="1075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775" y="1362075"/>
            <a:ext cx="8269288" cy="4648200"/>
          </a:xfrm>
        </p:spPr>
        <p:txBody>
          <a:bodyPr/>
          <a:lstStyle/>
          <a:p>
            <a:r>
              <a:rPr lang="en-US" sz="2800" smtClean="0"/>
              <a:t>avg. TCP thruput as function of window size, RTT?</a:t>
            </a:r>
          </a:p>
          <a:p>
            <a:pPr lvl="1"/>
            <a:r>
              <a:rPr lang="en-US" sz="2400" smtClean="0"/>
              <a:t>ignore slow start, assume always data to send</a:t>
            </a:r>
          </a:p>
          <a:p>
            <a:r>
              <a:rPr lang="en-US" sz="2800" smtClean="0"/>
              <a:t>W: window size </a:t>
            </a:r>
            <a:r>
              <a:rPr lang="en-US" sz="1600" smtClean="0"/>
              <a:t>(measured in bytes)</a:t>
            </a:r>
            <a:r>
              <a:rPr lang="en-US" sz="2800" smtClean="0"/>
              <a:t> where loss occurs</a:t>
            </a:r>
          </a:p>
          <a:p>
            <a:pPr lvl="1"/>
            <a:r>
              <a:rPr lang="en-US" sz="2400" smtClean="0"/>
              <a:t>avg. window size (# in-flight bytes) is ¾ W</a:t>
            </a:r>
          </a:p>
          <a:p>
            <a:pPr lvl="1"/>
            <a:r>
              <a:rPr lang="en-US" sz="2400" smtClean="0"/>
              <a:t>avg. thruput is 3/4W per RTT</a:t>
            </a:r>
          </a:p>
        </p:txBody>
      </p:sp>
      <p:grpSp>
        <p:nvGrpSpPr>
          <p:cNvPr id="124934" name="Group 35"/>
          <p:cNvGrpSpPr>
            <a:grpSpLocks/>
          </p:cNvGrpSpPr>
          <p:nvPr/>
        </p:nvGrpSpPr>
        <p:grpSpPr bwMode="auto">
          <a:xfrm>
            <a:off x="1830388" y="4300538"/>
            <a:ext cx="4873625" cy="1998662"/>
            <a:chOff x="279" y="2432"/>
            <a:chExt cx="3070" cy="1259"/>
          </a:xfrm>
        </p:grpSpPr>
        <p:sp>
          <p:nvSpPr>
            <p:cNvPr id="124945" name="Freeform 26"/>
            <p:cNvSpPr>
              <a:spLocks/>
            </p:cNvSpPr>
            <p:nvPr/>
          </p:nvSpPr>
          <p:spPr bwMode="auto">
            <a:xfrm>
              <a:off x="678" y="2556"/>
              <a:ext cx="2481" cy="579"/>
            </a:xfrm>
            <a:custGeom>
              <a:avLst/>
              <a:gdLst>
                <a:gd name="T0" fmla="*/ 0 w 2481"/>
                <a:gd name="T1" fmla="*/ 573 h 579"/>
                <a:gd name="T2" fmla="*/ 414 w 2481"/>
                <a:gd name="T3" fmla="*/ 18 h 579"/>
                <a:gd name="T4" fmla="*/ 414 w 2481"/>
                <a:gd name="T5" fmla="*/ 579 h 579"/>
                <a:gd name="T6" fmla="*/ 819 w 2481"/>
                <a:gd name="T7" fmla="*/ 18 h 579"/>
                <a:gd name="T8" fmla="*/ 825 w 2481"/>
                <a:gd name="T9" fmla="*/ 579 h 579"/>
                <a:gd name="T10" fmla="*/ 1245 w 2481"/>
                <a:gd name="T11" fmla="*/ 15 h 579"/>
                <a:gd name="T12" fmla="*/ 1245 w 2481"/>
                <a:gd name="T13" fmla="*/ 576 h 579"/>
                <a:gd name="T14" fmla="*/ 1647 w 2481"/>
                <a:gd name="T15" fmla="*/ 6 h 579"/>
                <a:gd name="T16" fmla="*/ 1647 w 2481"/>
                <a:gd name="T17" fmla="*/ 570 h 579"/>
                <a:gd name="T18" fmla="*/ 2064 w 2481"/>
                <a:gd name="T19" fmla="*/ 6 h 579"/>
                <a:gd name="T20" fmla="*/ 2064 w 2481"/>
                <a:gd name="T21" fmla="*/ 564 h 579"/>
                <a:gd name="T22" fmla="*/ 2481 w 2481"/>
                <a:gd name="T23" fmla="*/ 0 h 57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481" h="579">
                  <a:moveTo>
                    <a:pt x="0" y="573"/>
                  </a:moveTo>
                  <a:lnTo>
                    <a:pt x="414" y="18"/>
                  </a:lnTo>
                  <a:lnTo>
                    <a:pt x="414" y="579"/>
                  </a:lnTo>
                  <a:lnTo>
                    <a:pt x="819" y="18"/>
                  </a:lnTo>
                  <a:lnTo>
                    <a:pt x="825" y="579"/>
                  </a:lnTo>
                  <a:lnTo>
                    <a:pt x="1245" y="15"/>
                  </a:lnTo>
                  <a:lnTo>
                    <a:pt x="1245" y="576"/>
                  </a:lnTo>
                  <a:lnTo>
                    <a:pt x="1647" y="6"/>
                  </a:lnTo>
                  <a:lnTo>
                    <a:pt x="1647" y="570"/>
                  </a:lnTo>
                  <a:lnTo>
                    <a:pt x="2064" y="6"/>
                  </a:lnTo>
                  <a:lnTo>
                    <a:pt x="2064" y="564"/>
                  </a:lnTo>
                  <a:lnTo>
                    <a:pt x="2481" y="0"/>
                  </a:lnTo>
                </a:path>
              </a:pathLst>
            </a:custGeom>
            <a:noFill/>
            <a:ln w="28575" cap="flat" cmpd="sng">
              <a:solidFill>
                <a:srgbClr val="CC0000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7539" name="Line 28"/>
            <p:cNvSpPr>
              <a:spLocks noChangeShapeType="1"/>
            </p:cNvSpPr>
            <p:nvPr/>
          </p:nvSpPr>
          <p:spPr bwMode="auto">
            <a:xfrm>
              <a:off x="675" y="3685"/>
              <a:ext cx="267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07540" name="Line 29"/>
            <p:cNvSpPr>
              <a:spLocks noChangeShapeType="1"/>
            </p:cNvSpPr>
            <p:nvPr/>
          </p:nvSpPr>
          <p:spPr bwMode="auto">
            <a:xfrm>
              <a:off x="682" y="2432"/>
              <a:ext cx="0" cy="125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07541" name="Line 31"/>
            <p:cNvSpPr>
              <a:spLocks noChangeShapeType="1"/>
            </p:cNvSpPr>
            <p:nvPr/>
          </p:nvSpPr>
          <p:spPr bwMode="auto">
            <a:xfrm>
              <a:off x="606" y="2571"/>
              <a:ext cx="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07542" name="Line 32"/>
            <p:cNvSpPr>
              <a:spLocks noChangeShapeType="1"/>
            </p:cNvSpPr>
            <p:nvPr/>
          </p:nvSpPr>
          <p:spPr bwMode="auto">
            <a:xfrm>
              <a:off x="606" y="3117"/>
              <a:ext cx="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07543" name="Text Box 33"/>
            <p:cNvSpPr txBox="1">
              <a:spLocks noChangeArrowheads="1"/>
            </p:cNvSpPr>
            <p:nvPr/>
          </p:nvSpPr>
          <p:spPr bwMode="auto">
            <a:xfrm>
              <a:off x="380" y="2453"/>
              <a:ext cx="23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W</a:t>
              </a:r>
            </a:p>
          </p:txBody>
        </p:sp>
        <p:sp>
          <p:nvSpPr>
            <p:cNvPr id="107544" name="Text Box 34"/>
            <p:cNvSpPr txBox="1">
              <a:spLocks noChangeArrowheads="1"/>
            </p:cNvSpPr>
            <p:nvPr/>
          </p:nvSpPr>
          <p:spPr bwMode="auto">
            <a:xfrm>
              <a:off x="279" y="3008"/>
              <a:ext cx="35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W/2</a:t>
              </a:r>
            </a:p>
          </p:txBody>
        </p:sp>
      </p:grpSp>
      <p:grpSp>
        <p:nvGrpSpPr>
          <p:cNvPr id="124935" name="Group 45"/>
          <p:cNvGrpSpPr>
            <a:grpSpLocks/>
          </p:cNvGrpSpPr>
          <p:nvPr/>
        </p:nvGrpSpPr>
        <p:grpSpPr bwMode="auto">
          <a:xfrm>
            <a:off x="2733675" y="3440113"/>
            <a:ext cx="3795713" cy="620712"/>
            <a:chOff x="1722" y="2139"/>
            <a:chExt cx="2391" cy="391"/>
          </a:xfrm>
        </p:grpSpPr>
        <p:sp>
          <p:nvSpPr>
            <p:cNvPr id="107529" name="Text Box 36"/>
            <p:cNvSpPr txBox="1">
              <a:spLocks noChangeArrowheads="1"/>
            </p:cNvSpPr>
            <p:nvPr/>
          </p:nvSpPr>
          <p:spPr bwMode="auto">
            <a:xfrm>
              <a:off x="1722" y="2219"/>
              <a:ext cx="134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smtClean="0"/>
                <a:t>avg TCP thruput = </a:t>
              </a:r>
            </a:p>
          </p:txBody>
        </p:sp>
        <p:grpSp>
          <p:nvGrpSpPr>
            <p:cNvPr id="124937" name="Group 44"/>
            <p:cNvGrpSpPr>
              <a:grpSpLocks/>
            </p:cNvGrpSpPr>
            <p:nvPr/>
          </p:nvGrpSpPr>
          <p:grpSpPr bwMode="auto">
            <a:xfrm>
              <a:off x="2986" y="2139"/>
              <a:ext cx="1127" cy="391"/>
              <a:chOff x="3498" y="2153"/>
              <a:chExt cx="1127" cy="391"/>
            </a:xfrm>
          </p:grpSpPr>
          <p:sp>
            <p:nvSpPr>
              <p:cNvPr id="107531" name="Text Box 37"/>
              <p:cNvSpPr txBox="1">
                <a:spLocks noChangeArrowheads="1"/>
              </p:cNvSpPr>
              <p:nvPr/>
            </p:nvSpPr>
            <p:spPr bwMode="auto">
              <a:xfrm>
                <a:off x="3501" y="2153"/>
                <a:ext cx="19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/>
                  <a:t>3</a:t>
                </a:r>
              </a:p>
            </p:txBody>
          </p:sp>
          <p:sp>
            <p:nvSpPr>
              <p:cNvPr id="107532" name="Text Box 38"/>
              <p:cNvSpPr txBox="1">
                <a:spLocks noChangeArrowheads="1"/>
              </p:cNvSpPr>
              <p:nvPr/>
            </p:nvSpPr>
            <p:spPr bwMode="auto">
              <a:xfrm>
                <a:off x="3498" y="2313"/>
                <a:ext cx="19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/>
                  <a:t>4</a:t>
                </a:r>
              </a:p>
            </p:txBody>
          </p:sp>
          <p:sp>
            <p:nvSpPr>
              <p:cNvPr id="107533" name="Line 39"/>
              <p:cNvSpPr>
                <a:spLocks noChangeShapeType="1"/>
              </p:cNvSpPr>
              <p:nvPr/>
            </p:nvSpPr>
            <p:spPr bwMode="auto">
              <a:xfrm>
                <a:off x="3550" y="2352"/>
                <a:ext cx="8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107534" name="Text Box 40"/>
              <p:cNvSpPr txBox="1">
                <a:spLocks noChangeArrowheads="1"/>
              </p:cNvSpPr>
              <p:nvPr/>
            </p:nvSpPr>
            <p:spPr bwMode="auto">
              <a:xfrm>
                <a:off x="3702" y="2157"/>
                <a:ext cx="24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/>
                  <a:t>W</a:t>
                </a:r>
              </a:p>
            </p:txBody>
          </p:sp>
          <p:sp>
            <p:nvSpPr>
              <p:cNvPr id="107535" name="Text Box 41"/>
              <p:cNvSpPr txBox="1">
                <a:spLocks noChangeArrowheads="1"/>
              </p:cNvSpPr>
              <p:nvPr/>
            </p:nvSpPr>
            <p:spPr bwMode="auto">
              <a:xfrm>
                <a:off x="3658" y="2309"/>
                <a:ext cx="37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800" smtClean="0"/>
                  <a:t>RTT</a:t>
                </a:r>
              </a:p>
            </p:txBody>
          </p:sp>
          <p:sp>
            <p:nvSpPr>
              <p:cNvPr id="107536" name="Line 42"/>
              <p:cNvSpPr>
                <a:spLocks noChangeShapeType="1"/>
              </p:cNvSpPr>
              <p:nvPr/>
            </p:nvSpPr>
            <p:spPr bwMode="auto">
              <a:xfrm>
                <a:off x="3726" y="2352"/>
                <a:ext cx="21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107537" name="Text Box 43"/>
              <p:cNvSpPr txBox="1">
                <a:spLocks noChangeArrowheads="1"/>
              </p:cNvSpPr>
              <p:nvPr/>
            </p:nvSpPr>
            <p:spPr bwMode="auto">
              <a:xfrm>
                <a:off x="3975" y="2243"/>
                <a:ext cx="65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mtClean="0"/>
                  <a:t>bytes/sec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1085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351FEDC2-138E-4EAA-9D1A-2B2FB7E28733}" type="slidenum">
              <a:rPr lang="en-US"/>
              <a:pPr/>
              <a:t>23</a:t>
            </a:fld>
            <a:endParaRPr lang="en-US"/>
          </a:p>
        </p:txBody>
      </p:sp>
      <p:pic>
        <p:nvPicPr>
          <p:cNvPr id="125955" name="Picture 5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5" y="952500"/>
            <a:ext cx="7769225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5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TCP Futures: TCP over </a:t>
            </a:r>
            <a:r>
              <a:rPr lang="ja-JP" altLang="en-US" sz="3600" smtClean="0"/>
              <a:t>“</a:t>
            </a:r>
            <a:r>
              <a:rPr lang="en-US" altLang="ja-JP" sz="3600" smtClean="0"/>
              <a:t>long, fat pipes</a:t>
            </a:r>
            <a:r>
              <a:rPr lang="ja-JP" altLang="en-US" sz="3600" smtClean="0"/>
              <a:t>”</a:t>
            </a:r>
            <a:endParaRPr lang="en-US" sz="3600" smtClean="0"/>
          </a:p>
        </p:txBody>
      </p:sp>
      <p:sp>
        <p:nvSpPr>
          <p:cNvPr id="1085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7688" y="1600200"/>
            <a:ext cx="7772400" cy="4648200"/>
          </a:xfrm>
        </p:spPr>
        <p:txBody>
          <a:bodyPr/>
          <a:lstStyle/>
          <a:p>
            <a:r>
              <a:rPr lang="en-US" sz="2400" dirty="0" smtClean="0"/>
              <a:t>example: 1500 byte segments, 100ms RTT, want 10 </a:t>
            </a:r>
            <a:r>
              <a:rPr lang="en-US" sz="2400" dirty="0" err="1" smtClean="0"/>
              <a:t>Gbps</a:t>
            </a:r>
            <a:r>
              <a:rPr lang="en-US" sz="2400" dirty="0" smtClean="0"/>
              <a:t> throughput (1500 bytes = 12,000 bits </a:t>
            </a:r>
            <a:r>
              <a:rPr lang="en-US" sz="2400" dirty="0" err="1" smtClean="0"/>
              <a:t>seg</a:t>
            </a:r>
            <a:r>
              <a:rPr lang="en-US" sz="2400" dirty="0" smtClean="0"/>
              <a:t>, 100 ms can carry 83,333 segments at 10Gbps)</a:t>
            </a:r>
          </a:p>
          <a:p>
            <a:r>
              <a:rPr lang="en-US" sz="2400" dirty="0" smtClean="0"/>
              <a:t>requires W = 83,333 in-flight segments</a:t>
            </a:r>
          </a:p>
          <a:p>
            <a:r>
              <a:rPr lang="en-US" sz="2400" dirty="0" smtClean="0"/>
              <a:t>throughput in terms of segment loss probability, L </a:t>
            </a:r>
            <a:r>
              <a:rPr lang="en-US" sz="1800" dirty="0" smtClean="0"/>
              <a:t>[Mathis 1997]: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MS Mincho" pitchFamily="49" charset="-128"/>
                <a:ea typeface="MS Mincho" pitchFamily="49" charset="-128"/>
              </a:rPr>
              <a:t>➜ </a:t>
            </a:r>
            <a:r>
              <a:rPr lang="en-US" sz="2000" dirty="0" smtClean="0">
                <a:ea typeface="MS Mincho" pitchFamily="49" charset="-128"/>
              </a:rPr>
              <a:t>to achieve 10 </a:t>
            </a:r>
            <a:r>
              <a:rPr lang="en-US" sz="2000" dirty="0" err="1" smtClean="0">
                <a:ea typeface="MS Mincho" pitchFamily="49" charset="-128"/>
              </a:rPr>
              <a:t>Gbps</a:t>
            </a:r>
            <a:r>
              <a:rPr lang="en-US" sz="2000" dirty="0" smtClean="0">
                <a:ea typeface="MS Mincho" pitchFamily="49" charset="-128"/>
              </a:rPr>
              <a:t> throughput, need a loss rate of </a:t>
            </a:r>
            <a:r>
              <a:rPr lang="en-US" sz="2000" dirty="0" smtClean="0"/>
              <a:t>L = 2</a:t>
            </a:r>
            <a:r>
              <a:rPr lang="el-GR" sz="2000" dirty="0" smtClean="0"/>
              <a:t>·</a:t>
            </a:r>
            <a:r>
              <a:rPr lang="en-US" sz="2000" dirty="0" smtClean="0"/>
              <a:t>10</a:t>
            </a:r>
            <a:r>
              <a:rPr lang="en-US" sz="2000" baseline="30000" dirty="0" smtClean="0"/>
              <a:t>-10  </a:t>
            </a:r>
            <a:r>
              <a:rPr lang="en-US" sz="2000" i="1" dirty="0" smtClean="0">
                <a:solidFill>
                  <a:srgbClr val="FF0000"/>
                </a:solidFill>
              </a:rPr>
              <a:t> – a very small loss rate!</a:t>
            </a:r>
          </a:p>
          <a:p>
            <a:r>
              <a:rPr lang="en-US" sz="2400" dirty="0"/>
              <a:t>t</a:t>
            </a:r>
            <a:r>
              <a:rPr lang="en-US" sz="2400" dirty="0" smtClean="0"/>
              <a:t>hese observations led to new versions of TCP for high-speed [</a:t>
            </a:r>
            <a:r>
              <a:rPr lang="en-US" sz="2400" dirty="0" smtClean="0">
                <a:hlinkClick r:id="rId4"/>
              </a:rPr>
              <a:t>Jin 2004</a:t>
            </a:r>
            <a:r>
              <a:rPr lang="en-US" sz="2400" dirty="0" smtClean="0"/>
              <a:t>; </a:t>
            </a:r>
            <a:r>
              <a:rPr lang="en-US" sz="2400" dirty="0" smtClean="0">
                <a:hlinkClick r:id="rId5"/>
              </a:rPr>
              <a:t>RFC 3649</a:t>
            </a:r>
            <a:r>
              <a:rPr lang="en-US" sz="2400" dirty="0" smtClean="0"/>
              <a:t>; </a:t>
            </a:r>
            <a:r>
              <a:rPr lang="en-US" sz="2400" dirty="0" smtClean="0">
                <a:hlinkClick r:id="rId6"/>
              </a:rPr>
              <a:t>Kelly 2003</a:t>
            </a:r>
            <a:r>
              <a:rPr lang="en-US" sz="2400" dirty="0" smtClean="0"/>
              <a:t>; </a:t>
            </a:r>
            <a:r>
              <a:rPr lang="en-US" sz="2400" dirty="0" smtClean="0">
                <a:hlinkClick r:id="rId7"/>
              </a:rPr>
              <a:t>Ha 2008</a:t>
            </a:r>
            <a:r>
              <a:rPr lang="en-US" sz="2400" dirty="0" smtClean="0"/>
              <a:t>].</a:t>
            </a:r>
            <a:endParaRPr lang="en-US" sz="2400" baseline="30000" dirty="0" smtClean="0"/>
          </a:p>
          <a:p>
            <a:endParaRPr lang="en-US" sz="2800" dirty="0" smtClean="0"/>
          </a:p>
        </p:txBody>
      </p:sp>
      <p:grpSp>
        <p:nvGrpSpPr>
          <p:cNvPr id="125958" name="Group 16"/>
          <p:cNvGrpSpPr>
            <a:grpSpLocks/>
          </p:cNvGrpSpPr>
          <p:nvPr/>
        </p:nvGrpSpPr>
        <p:grpSpPr bwMode="auto">
          <a:xfrm>
            <a:off x="1947863" y="3462338"/>
            <a:ext cx="4160837" cy="962025"/>
            <a:chOff x="422" y="3400"/>
            <a:chExt cx="2621" cy="606"/>
          </a:xfrm>
        </p:grpSpPr>
        <p:sp>
          <p:nvSpPr>
            <p:cNvPr id="108552" name="Text Box 6"/>
            <p:cNvSpPr txBox="1">
              <a:spLocks noChangeArrowheads="1"/>
            </p:cNvSpPr>
            <p:nvPr/>
          </p:nvSpPr>
          <p:spPr bwMode="auto">
            <a:xfrm>
              <a:off x="422" y="3566"/>
              <a:ext cx="169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2400" smtClean="0">
                  <a:latin typeface="Arial" charset="0"/>
                </a:rPr>
                <a:t>TCP throughput = </a:t>
              </a:r>
            </a:p>
          </p:txBody>
        </p:sp>
        <p:sp>
          <p:nvSpPr>
            <p:cNvPr id="108553" name="Text Box 7"/>
            <p:cNvSpPr txBox="1">
              <a:spLocks noChangeArrowheads="1"/>
            </p:cNvSpPr>
            <p:nvPr/>
          </p:nvSpPr>
          <p:spPr bwMode="auto">
            <a:xfrm>
              <a:off x="2010" y="3470"/>
              <a:ext cx="49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2400" smtClean="0">
                  <a:latin typeface="Arial" charset="0"/>
                </a:rPr>
                <a:t>1.22</a:t>
              </a:r>
            </a:p>
          </p:txBody>
        </p:sp>
        <p:grpSp>
          <p:nvGrpSpPr>
            <p:cNvPr id="125961" name="Group 15"/>
            <p:cNvGrpSpPr>
              <a:grpSpLocks/>
            </p:cNvGrpSpPr>
            <p:nvPr/>
          </p:nvGrpSpPr>
          <p:grpSpPr bwMode="auto">
            <a:xfrm>
              <a:off x="2092" y="3400"/>
              <a:ext cx="951" cy="606"/>
              <a:chOff x="2092" y="3400"/>
              <a:chExt cx="951" cy="606"/>
            </a:xfrm>
          </p:grpSpPr>
          <p:sp>
            <p:nvSpPr>
              <p:cNvPr id="108555" name="Text Box 8"/>
              <p:cNvSpPr txBox="1">
                <a:spLocks noChangeArrowheads="1"/>
              </p:cNvSpPr>
              <p:nvPr/>
            </p:nvSpPr>
            <p:spPr bwMode="auto">
              <a:xfrm>
                <a:off x="2423" y="3400"/>
                <a:ext cx="16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400" b="1">
                    <a:latin typeface="Arial" pitchFamily="34" charset="0"/>
                  </a:rPr>
                  <a:t>.</a:t>
                </a:r>
              </a:p>
            </p:txBody>
          </p:sp>
          <p:sp>
            <p:nvSpPr>
              <p:cNvPr id="108556" name="Text Box 9"/>
              <p:cNvSpPr txBox="1">
                <a:spLocks noChangeArrowheads="1"/>
              </p:cNvSpPr>
              <p:nvPr/>
            </p:nvSpPr>
            <p:spPr bwMode="auto">
              <a:xfrm>
                <a:off x="2511" y="3472"/>
                <a:ext cx="53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2400" smtClean="0">
                    <a:latin typeface="Arial" charset="0"/>
                  </a:rPr>
                  <a:t>MSS</a:t>
                </a:r>
              </a:p>
            </p:txBody>
          </p:sp>
          <p:sp>
            <p:nvSpPr>
              <p:cNvPr id="108557" name="Line 10"/>
              <p:cNvSpPr>
                <a:spLocks noChangeShapeType="1"/>
              </p:cNvSpPr>
              <p:nvPr/>
            </p:nvSpPr>
            <p:spPr bwMode="auto">
              <a:xfrm>
                <a:off x="2092" y="3720"/>
                <a:ext cx="87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108558" name="Text Box 11"/>
              <p:cNvSpPr txBox="1">
                <a:spLocks noChangeArrowheads="1"/>
              </p:cNvSpPr>
              <p:nvPr/>
            </p:nvSpPr>
            <p:spPr bwMode="auto">
              <a:xfrm>
                <a:off x="2133" y="3696"/>
                <a:ext cx="48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2400" smtClean="0">
                    <a:latin typeface="Arial" charset="0"/>
                  </a:rPr>
                  <a:t>RTT</a:t>
                </a:r>
              </a:p>
            </p:txBody>
          </p:sp>
          <p:sp>
            <p:nvSpPr>
              <p:cNvPr id="125966" name="Freeform 13"/>
              <p:cNvSpPr>
                <a:spLocks/>
              </p:cNvSpPr>
              <p:nvPr/>
            </p:nvSpPr>
            <p:spPr bwMode="auto">
              <a:xfrm>
                <a:off x="2607" y="3740"/>
                <a:ext cx="294" cy="220"/>
              </a:xfrm>
              <a:custGeom>
                <a:avLst/>
                <a:gdLst>
                  <a:gd name="T0" fmla="*/ 0 w 294"/>
                  <a:gd name="T1" fmla="*/ 158 h 220"/>
                  <a:gd name="T2" fmla="*/ 32 w 294"/>
                  <a:gd name="T3" fmla="*/ 140 h 220"/>
                  <a:gd name="T4" fmla="*/ 72 w 294"/>
                  <a:gd name="T5" fmla="*/ 220 h 220"/>
                  <a:gd name="T6" fmla="*/ 132 w 294"/>
                  <a:gd name="T7" fmla="*/ 0 h 220"/>
                  <a:gd name="T8" fmla="*/ 294 w 294"/>
                  <a:gd name="T9" fmla="*/ 0 h 2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4" h="220">
                    <a:moveTo>
                      <a:pt x="0" y="158"/>
                    </a:moveTo>
                    <a:lnTo>
                      <a:pt x="32" y="140"/>
                    </a:lnTo>
                    <a:lnTo>
                      <a:pt x="72" y="220"/>
                    </a:lnTo>
                    <a:lnTo>
                      <a:pt x="132" y="0"/>
                    </a:lnTo>
                    <a:lnTo>
                      <a:pt x="294" y="0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8560" name="Text Box 14"/>
              <p:cNvSpPr txBox="1">
                <a:spLocks noChangeArrowheads="1"/>
              </p:cNvSpPr>
              <p:nvPr/>
            </p:nvSpPr>
            <p:spPr bwMode="auto">
              <a:xfrm>
                <a:off x="2704" y="3718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latin typeface="Arial" pitchFamily="34" charset="0"/>
                  </a:rPr>
                  <a:t>L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10957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0037C9FE-E4AF-453F-BA81-7A05810B007A}" type="slidenum">
              <a:rPr lang="en-US"/>
              <a:pPr/>
              <a:t>24</a:t>
            </a:fld>
            <a:endParaRPr lang="en-US"/>
          </a:p>
        </p:txBody>
      </p:sp>
      <p:sp>
        <p:nvSpPr>
          <p:cNvPr id="109572" name="Line 68"/>
          <p:cNvSpPr>
            <a:spLocks noChangeShapeType="1"/>
          </p:cNvSpPr>
          <p:nvPr/>
        </p:nvSpPr>
        <p:spPr bwMode="auto">
          <a:xfrm>
            <a:off x="4857750" y="4229100"/>
            <a:ext cx="5588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grpSp>
        <p:nvGrpSpPr>
          <p:cNvPr id="126980" name="Group 59"/>
          <p:cNvGrpSpPr>
            <a:grpSpLocks/>
          </p:cNvGrpSpPr>
          <p:nvPr/>
        </p:nvGrpSpPr>
        <p:grpSpPr bwMode="auto">
          <a:xfrm>
            <a:off x="3779838" y="3898900"/>
            <a:ext cx="1082675" cy="538163"/>
            <a:chOff x="2356" y="1300"/>
            <a:chExt cx="555" cy="194"/>
          </a:xfrm>
        </p:grpSpPr>
        <p:sp>
          <p:nvSpPr>
            <p:cNvPr id="127008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27009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27010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27011" name="Group 63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27014" name="Freeform 64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7015" name="Freeform 65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9605" name="Line 66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09606" name="Line 67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126981" name="Group 50"/>
          <p:cNvGrpSpPr>
            <a:grpSpLocks/>
          </p:cNvGrpSpPr>
          <p:nvPr/>
        </p:nvGrpSpPr>
        <p:grpSpPr bwMode="auto">
          <a:xfrm>
            <a:off x="5413375" y="3883025"/>
            <a:ext cx="1082675" cy="538163"/>
            <a:chOff x="2356" y="1300"/>
            <a:chExt cx="555" cy="194"/>
          </a:xfrm>
        </p:grpSpPr>
        <p:sp>
          <p:nvSpPr>
            <p:cNvPr id="127000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27001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27002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27003" name="Group 54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27006" name="Freeform 55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7007" name="Freeform 56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9597" name="Line 57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09598" name="Line 58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109575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544513" y="1412875"/>
            <a:ext cx="7620000" cy="219075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>
                <a:solidFill>
                  <a:srgbClr val="CC0000"/>
                </a:solidFill>
                <a:ea typeface="ＭＳ Ｐゴシック" charset="0"/>
                <a:cs typeface="+mn-cs"/>
              </a:rPr>
              <a:t>fairness goal:</a:t>
            </a:r>
            <a:r>
              <a:rPr lang="en-US">
                <a:ea typeface="ＭＳ Ｐゴシック" charset="0"/>
                <a:cs typeface="+mn-cs"/>
              </a:rPr>
              <a:t> if K TCP sessions share same bottleneck link of bandwidth R, each should have average rate of R/K</a:t>
            </a:r>
          </a:p>
        </p:txBody>
      </p:sp>
      <p:sp>
        <p:nvSpPr>
          <p:cNvPr id="109576" name="Rectangle 25"/>
          <p:cNvSpPr>
            <a:spLocks noChangeArrowheads="1"/>
          </p:cNvSpPr>
          <p:nvPr/>
        </p:nvSpPr>
        <p:spPr bwMode="auto">
          <a:xfrm>
            <a:off x="5068888" y="4025900"/>
            <a:ext cx="147637" cy="200025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577" name="Rectangle 26"/>
          <p:cNvSpPr>
            <a:spLocks noChangeArrowheads="1"/>
          </p:cNvSpPr>
          <p:nvPr/>
        </p:nvSpPr>
        <p:spPr bwMode="auto">
          <a:xfrm>
            <a:off x="4378325" y="4087813"/>
            <a:ext cx="147638" cy="200025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578" name="Rectangle 27"/>
          <p:cNvSpPr>
            <a:spLocks noChangeArrowheads="1"/>
          </p:cNvSpPr>
          <p:nvPr/>
        </p:nvSpPr>
        <p:spPr bwMode="auto">
          <a:xfrm>
            <a:off x="4668838" y="4025900"/>
            <a:ext cx="147637" cy="200025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579" name="Text Box 28"/>
          <p:cNvSpPr txBox="1">
            <a:spLocks noChangeArrowheads="1"/>
          </p:cNvSpPr>
          <p:nvPr/>
        </p:nvSpPr>
        <p:spPr bwMode="auto">
          <a:xfrm>
            <a:off x="1131888" y="3017838"/>
            <a:ext cx="2000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1800" smtClean="0">
                <a:latin typeface="Arial" charset="0"/>
              </a:rPr>
              <a:t>TCP connection 1</a:t>
            </a:r>
          </a:p>
        </p:txBody>
      </p:sp>
      <p:sp>
        <p:nvSpPr>
          <p:cNvPr id="109580" name="Text Box 29"/>
          <p:cNvSpPr txBox="1">
            <a:spLocks noChangeArrowheads="1"/>
          </p:cNvSpPr>
          <p:nvPr/>
        </p:nvSpPr>
        <p:spPr bwMode="auto">
          <a:xfrm>
            <a:off x="3529013" y="4471988"/>
            <a:ext cx="12509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>
                <a:latin typeface="Arial" charset="0"/>
              </a:rPr>
              <a:t>bottleneck</a:t>
            </a:r>
          </a:p>
          <a:p>
            <a:pPr>
              <a:defRPr/>
            </a:pPr>
            <a:r>
              <a:rPr lang="en-US" sz="1800" smtClean="0">
                <a:latin typeface="Arial" charset="0"/>
              </a:rPr>
              <a:t>router</a:t>
            </a:r>
          </a:p>
          <a:p>
            <a:pPr>
              <a:defRPr/>
            </a:pPr>
            <a:r>
              <a:rPr lang="en-US" sz="1800" smtClean="0">
                <a:latin typeface="Arial" charset="0"/>
              </a:rPr>
              <a:t>capacity R</a:t>
            </a:r>
          </a:p>
        </p:txBody>
      </p:sp>
      <p:sp>
        <p:nvSpPr>
          <p:cNvPr id="126988" name="Freeform 40"/>
          <p:cNvSpPr>
            <a:spLocks/>
          </p:cNvSpPr>
          <p:nvPr/>
        </p:nvSpPr>
        <p:spPr bwMode="auto">
          <a:xfrm>
            <a:off x="2863850" y="3502025"/>
            <a:ext cx="4003675" cy="719138"/>
          </a:xfrm>
          <a:custGeom>
            <a:avLst/>
            <a:gdLst>
              <a:gd name="T0" fmla="*/ 0 w 2412"/>
              <a:gd name="T1" fmla="*/ 0 h 453"/>
              <a:gd name="T2" fmla="*/ 2147483647 w 2412"/>
              <a:gd name="T3" fmla="*/ 2147483647 h 453"/>
              <a:gd name="T4" fmla="*/ 2147483647 w 2412"/>
              <a:gd name="T5" fmla="*/ 2147483647 h 45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412" h="453">
                <a:moveTo>
                  <a:pt x="0" y="0"/>
                </a:moveTo>
                <a:cubicBezTo>
                  <a:pt x="93" y="65"/>
                  <a:pt x="156" y="318"/>
                  <a:pt x="558" y="390"/>
                </a:cubicBezTo>
                <a:cubicBezTo>
                  <a:pt x="959" y="453"/>
                  <a:pt x="2026" y="423"/>
                  <a:pt x="2412" y="432"/>
                </a:cubicBezTo>
              </a:path>
            </a:pathLst>
          </a:custGeom>
          <a:noFill/>
          <a:ln w="38100" cap="flat" cmpd="sng">
            <a:solidFill>
              <a:srgbClr val="0099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82" name="Rectangle 41"/>
          <p:cNvSpPr>
            <a:spLocks noChangeArrowheads="1"/>
          </p:cNvSpPr>
          <p:nvPr/>
        </p:nvSpPr>
        <p:spPr bwMode="auto">
          <a:xfrm>
            <a:off x="4540250" y="4087813"/>
            <a:ext cx="147638" cy="200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6990" name="Freeform 42"/>
          <p:cNvSpPr>
            <a:spLocks/>
          </p:cNvSpPr>
          <p:nvPr/>
        </p:nvSpPr>
        <p:spPr bwMode="auto">
          <a:xfrm>
            <a:off x="2806700" y="4237038"/>
            <a:ext cx="4044950" cy="719137"/>
          </a:xfrm>
          <a:custGeom>
            <a:avLst/>
            <a:gdLst>
              <a:gd name="T0" fmla="*/ 0 w 2412"/>
              <a:gd name="T1" fmla="*/ 2147483647 h 453"/>
              <a:gd name="T2" fmla="*/ 2147483647 w 2412"/>
              <a:gd name="T3" fmla="*/ 2147483647 h 453"/>
              <a:gd name="T4" fmla="*/ 2147483647 w 2412"/>
              <a:gd name="T5" fmla="*/ 2147483647 h 45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412" h="453">
                <a:moveTo>
                  <a:pt x="0" y="453"/>
                </a:moveTo>
                <a:cubicBezTo>
                  <a:pt x="93" y="388"/>
                  <a:pt x="156" y="134"/>
                  <a:pt x="558" y="63"/>
                </a:cubicBezTo>
                <a:cubicBezTo>
                  <a:pt x="959" y="0"/>
                  <a:pt x="2026" y="36"/>
                  <a:pt x="2412" y="29"/>
                </a:cubicBezTo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84" name="Rectangle 43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Fairness</a:t>
            </a:r>
          </a:p>
        </p:txBody>
      </p:sp>
      <p:pic>
        <p:nvPicPr>
          <p:cNvPr id="126992" name="Picture 45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7375" y="969963"/>
            <a:ext cx="36560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9586" name="Text Box 48"/>
          <p:cNvSpPr txBox="1">
            <a:spLocks noChangeArrowheads="1"/>
          </p:cNvSpPr>
          <p:nvPr/>
        </p:nvSpPr>
        <p:spPr bwMode="auto">
          <a:xfrm>
            <a:off x="1125538" y="5146675"/>
            <a:ext cx="200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1800" smtClean="0">
                <a:latin typeface="Arial" charset="0"/>
              </a:rPr>
              <a:t>TCP connection 2</a:t>
            </a:r>
          </a:p>
        </p:txBody>
      </p:sp>
      <p:grpSp>
        <p:nvGrpSpPr>
          <p:cNvPr id="126994" name="Group 69"/>
          <p:cNvGrpSpPr>
            <a:grpSpLocks/>
          </p:cNvGrpSpPr>
          <p:nvPr/>
        </p:nvGrpSpPr>
        <p:grpSpPr bwMode="auto">
          <a:xfrm>
            <a:off x="2057400" y="3333750"/>
            <a:ext cx="766763" cy="704850"/>
            <a:chOff x="-44" y="1473"/>
            <a:chExt cx="981" cy="1105"/>
          </a:xfrm>
        </p:grpSpPr>
        <p:pic>
          <p:nvPicPr>
            <p:cNvPr id="126998" name="Picture 70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6999" name="Freeform 7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26995" name="Group 72"/>
          <p:cNvGrpSpPr>
            <a:grpSpLocks/>
          </p:cNvGrpSpPr>
          <p:nvPr/>
        </p:nvGrpSpPr>
        <p:grpSpPr bwMode="auto">
          <a:xfrm>
            <a:off x="2073275" y="4579938"/>
            <a:ext cx="766763" cy="704850"/>
            <a:chOff x="-44" y="1473"/>
            <a:chExt cx="981" cy="1105"/>
          </a:xfrm>
        </p:grpSpPr>
        <p:pic>
          <p:nvPicPr>
            <p:cNvPr id="126996" name="Picture 73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6997" name="Freeform 7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11059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CBA63F9C-7CB8-461E-96E1-FD28B8BD2CCD}" type="slidenum">
              <a:rPr lang="en-US"/>
              <a:pPr/>
              <a:t>25</a:t>
            </a:fld>
            <a:endParaRPr lang="en-US"/>
          </a:p>
        </p:txBody>
      </p:sp>
      <p:pic>
        <p:nvPicPr>
          <p:cNvPr id="128003" name="Picture 26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950" y="1027113"/>
            <a:ext cx="41132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05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Why is TCP fair?</a:t>
            </a:r>
          </a:p>
        </p:txBody>
      </p:sp>
      <p:sp>
        <p:nvSpPr>
          <p:cNvPr id="11059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400175"/>
            <a:ext cx="8305800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two competing sessions:</a:t>
            </a:r>
          </a:p>
          <a:p>
            <a:pPr>
              <a:buFont typeface="Wingdings" charset="0"/>
              <a:buChar char="v"/>
              <a:defRPr/>
            </a:pPr>
            <a:r>
              <a:rPr lang="en-US" sz="2400">
                <a:ea typeface="ＭＳ Ｐゴシック" charset="0"/>
                <a:cs typeface="+mn-cs"/>
              </a:rPr>
              <a:t>additive increase gives slope of 1, as throughout increases</a:t>
            </a:r>
          </a:p>
          <a:p>
            <a:pPr>
              <a:buFont typeface="Wingdings" charset="0"/>
              <a:buChar char="v"/>
              <a:defRPr/>
            </a:pPr>
            <a:r>
              <a:rPr lang="en-US" sz="2400">
                <a:ea typeface="ＭＳ Ｐゴシック" charset="0"/>
                <a:cs typeface="+mn-cs"/>
              </a:rPr>
              <a:t>multiplicative decrease decreases throughput proportionally </a:t>
            </a:r>
          </a:p>
        </p:txBody>
      </p:sp>
      <p:sp>
        <p:nvSpPr>
          <p:cNvPr id="110599" name="Line 4"/>
          <p:cNvSpPr>
            <a:spLocks noChangeShapeType="1"/>
          </p:cNvSpPr>
          <p:nvPr/>
        </p:nvSpPr>
        <p:spPr bwMode="auto">
          <a:xfrm>
            <a:off x="2400300" y="5848350"/>
            <a:ext cx="36385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110600" name="Line 5"/>
          <p:cNvSpPr>
            <a:spLocks noChangeShapeType="1"/>
          </p:cNvSpPr>
          <p:nvPr/>
        </p:nvSpPr>
        <p:spPr bwMode="auto">
          <a:xfrm flipV="1">
            <a:off x="2400300" y="2752725"/>
            <a:ext cx="0" cy="3086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110601" name="Line 6"/>
          <p:cNvSpPr>
            <a:spLocks noChangeShapeType="1"/>
          </p:cNvSpPr>
          <p:nvPr/>
        </p:nvSpPr>
        <p:spPr bwMode="auto">
          <a:xfrm rot="-2938105" flipH="1" flipV="1">
            <a:off x="1793875" y="4487863"/>
            <a:ext cx="3560763" cy="14287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110602" name="Line 7"/>
          <p:cNvSpPr>
            <a:spLocks noChangeShapeType="1"/>
          </p:cNvSpPr>
          <p:nvPr/>
        </p:nvSpPr>
        <p:spPr bwMode="auto">
          <a:xfrm>
            <a:off x="2381250" y="3000375"/>
            <a:ext cx="2819400" cy="280987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110603" name="Text Box 8"/>
          <p:cNvSpPr txBox="1">
            <a:spLocks noChangeArrowheads="1"/>
          </p:cNvSpPr>
          <p:nvPr/>
        </p:nvSpPr>
        <p:spPr bwMode="auto">
          <a:xfrm>
            <a:off x="2030413" y="2828925"/>
            <a:ext cx="403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R</a:t>
            </a:r>
            <a:endParaRPr lang="en-US" sz="1000">
              <a:latin typeface="Arial" pitchFamily="34" charset="0"/>
            </a:endParaRPr>
          </a:p>
        </p:txBody>
      </p:sp>
      <p:sp>
        <p:nvSpPr>
          <p:cNvPr id="110604" name="Text Box 9"/>
          <p:cNvSpPr txBox="1">
            <a:spLocks noChangeArrowheads="1"/>
          </p:cNvSpPr>
          <p:nvPr/>
        </p:nvSpPr>
        <p:spPr bwMode="auto">
          <a:xfrm>
            <a:off x="4983163" y="5876925"/>
            <a:ext cx="403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R</a:t>
            </a:r>
            <a:endParaRPr lang="en-US" sz="1000">
              <a:latin typeface="Arial" pitchFamily="34" charset="0"/>
            </a:endParaRPr>
          </a:p>
        </p:txBody>
      </p:sp>
      <p:sp>
        <p:nvSpPr>
          <p:cNvPr id="110605" name="Text Box 10"/>
          <p:cNvSpPr txBox="1">
            <a:spLocks noChangeArrowheads="1"/>
          </p:cNvSpPr>
          <p:nvPr/>
        </p:nvSpPr>
        <p:spPr bwMode="auto">
          <a:xfrm>
            <a:off x="3259138" y="2819400"/>
            <a:ext cx="3546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Arial" pitchFamily="34" charset="0"/>
              </a:rPr>
              <a:t>equal bandwidth share</a:t>
            </a:r>
            <a:endParaRPr lang="en-US" sz="1000">
              <a:latin typeface="Arial" pitchFamily="34" charset="0"/>
            </a:endParaRPr>
          </a:p>
        </p:txBody>
      </p:sp>
      <p:sp>
        <p:nvSpPr>
          <p:cNvPr id="110606" name="Text Box 11"/>
          <p:cNvSpPr txBox="1">
            <a:spLocks noChangeArrowheads="1"/>
          </p:cNvSpPr>
          <p:nvPr/>
        </p:nvSpPr>
        <p:spPr bwMode="auto">
          <a:xfrm>
            <a:off x="1839913" y="5857875"/>
            <a:ext cx="3546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Arial" pitchFamily="34" charset="0"/>
              </a:rPr>
              <a:t>Connection 1 throughput</a:t>
            </a:r>
            <a:endParaRPr lang="en-US" sz="1000">
              <a:latin typeface="Arial" pitchFamily="34" charset="0"/>
            </a:endParaRPr>
          </a:p>
        </p:txBody>
      </p:sp>
      <p:sp>
        <p:nvSpPr>
          <p:cNvPr id="110607" name="Text Box 12"/>
          <p:cNvSpPr txBox="1">
            <a:spLocks noChangeArrowheads="1"/>
          </p:cNvSpPr>
          <p:nvPr/>
        </p:nvSpPr>
        <p:spPr bwMode="auto">
          <a:xfrm rot="-5396642">
            <a:off x="424656" y="4396582"/>
            <a:ext cx="3546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Arial" pitchFamily="34" charset="0"/>
              </a:rPr>
              <a:t>Connection 2 throughput</a:t>
            </a:r>
            <a:endParaRPr lang="en-US" sz="1000">
              <a:latin typeface="Arial" pitchFamily="34" charset="0"/>
            </a:endParaRPr>
          </a:p>
        </p:txBody>
      </p:sp>
      <p:sp>
        <p:nvSpPr>
          <p:cNvPr id="215053" name="Line 13"/>
          <p:cNvSpPr>
            <a:spLocks noChangeShapeType="1"/>
          </p:cNvSpPr>
          <p:nvPr/>
        </p:nvSpPr>
        <p:spPr bwMode="auto">
          <a:xfrm rot="-2938105" flipH="1" flipV="1">
            <a:off x="3503612" y="5105401"/>
            <a:ext cx="1293813" cy="476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215054" name="Text Box 14"/>
          <p:cNvSpPr txBox="1">
            <a:spLocks noChangeArrowheads="1"/>
          </p:cNvSpPr>
          <p:nvPr/>
        </p:nvSpPr>
        <p:spPr bwMode="auto">
          <a:xfrm>
            <a:off x="4173538" y="4676775"/>
            <a:ext cx="45370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congestion avoidance: additive increase</a:t>
            </a:r>
            <a:endParaRPr lang="en-US" sz="1000">
              <a:latin typeface="Arial" pitchFamily="34" charset="0"/>
            </a:endParaRPr>
          </a:p>
        </p:txBody>
      </p:sp>
      <p:sp>
        <p:nvSpPr>
          <p:cNvPr id="215055" name="Line 15"/>
          <p:cNvSpPr>
            <a:spLocks noChangeShapeType="1"/>
          </p:cNvSpPr>
          <p:nvPr/>
        </p:nvSpPr>
        <p:spPr bwMode="auto">
          <a:xfrm flipH="1">
            <a:off x="3390900" y="4638675"/>
            <a:ext cx="1171575" cy="6318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215056" name="Text Box 16"/>
          <p:cNvSpPr txBox="1">
            <a:spLocks noChangeArrowheads="1"/>
          </p:cNvSpPr>
          <p:nvPr/>
        </p:nvSpPr>
        <p:spPr bwMode="auto">
          <a:xfrm>
            <a:off x="4705350" y="4432300"/>
            <a:ext cx="3460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pitchFamily="34" charset="0"/>
              </a:rPr>
              <a:t>loss: decrease window by factor of 2</a:t>
            </a:r>
            <a:endParaRPr lang="en-US" sz="1000">
              <a:latin typeface="Arial" pitchFamily="34" charset="0"/>
            </a:endParaRPr>
          </a:p>
        </p:txBody>
      </p:sp>
      <p:sp>
        <p:nvSpPr>
          <p:cNvPr id="215057" name="Line 17"/>
          <p:cNvSpPr>
            <a:spLocks noChangeShapeType="1"/>
          </p:cNvSpPr>
          <p:nvPr/>
        </p:nvSpPr>
        <p:spPr bwMode="auto">
          <a:xfrm rot="-2938105" flipH="1" flipV="1">
            <a:off x="3182938" y="4778375"/>
            <a:ext cx="1303337" cy="238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215058" name="Text Box 18"/>
          <p:cNvSpPr txBox="1">
            <a:spLocks noChangeArrowheads="1"/>
          </p:cNvSpPr>
          <p:nvPr/>
        </p:nvSpPr>
        <p:spPr bwMode="auto">
          <a:xfrm>
            <a:off x="3887788" y="4191000"/>
            <a:ext cx="45370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congestion avoidance: additive increase</a:t>
            </a:r>
            <a:endParaRPr lang="en-US" sz="1000">
              <a:latin typeface="Arial" pitchFamily="34" charset="0"/>
            </a:endParaRPr>
          </a:p>
        </p:txBody>
      </p:sp>
      <p:sp>
        <p:nvSpPr>
          <p:cNvPr id="215059" name="Line 19"/>
          <p:cNvSpPr>
            <a:spLocks noChangeShapeType="1"/>
          </p:cNvSpPr>
          <p:nvPr/>
        </p:nvSpPr>
        <p:spPr bwMode="auto">
          <a:xfrm flipH="1">
            <a:off x="3248025" y="4352925"/>
            <a:ext cx="981075" cy="7651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215060" name="Text Box 20"/>
          <p:cNvSpPr txBox="1">
            <a:spLocks noChangeArrowheads="1"/>
          </p:cNvSpPr>
          <p:nvPr/>
        </p:nvSpPr>
        <p:spPr bwMode="auto">
          <a:xfrm>
            <a:off x="4305300" y="3984625"/>
            <a:ext cx="3460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pitchFamily="34" charset="0"/>
              </a:rPr>
              <a:t>loss: decrease window by factor of 2</a:t>
            </a:r>
            <a:endParaRPr lang="en-US" sz="1000">
              <a:latin typeface="Arial" pitchFamily="34" charset="0"/>
            </a:endParaRPr>
          </a:p>
        </p:txBody>
      </p:sp>
      <p:sp>
        <p:nvSpPr>
          <p:cNvPr id="215061" name="Line 21"/>
          <p:cNvSpPr>
            <a:spLocks noChangeShapeType="1"/>
          </p:cNvSpPr>
          <p:nvPr/>
        </p:nvSpPr>
        <p:spPr bwMode="auto">
          <a:xfrm rot="-2938105" flipH="1" flipV="1">
            <a:off x="3039269" y="4631532"/>
            <a:ext cx="1279525" cy="14287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215062" name="Line 22"/>
          <p:cNvSpPr>
            <a:spLocks noChangeShapeType="1"/>
          </p:cNvSpPr>
          <p:nvPr/>
        </p:nvSpPr>
        <p:spPr bwMode="auto">
          <a:xfrm flipH="1">
            <a:off x="3181350" y="4171950"/>
            <a:ext cx="911225" cy="889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215063" name="Line 23"/>
          <p:cNvSpPr>
            <a:spLocks noChangeShapeType="1"/>
          </p:cNvSpPr>
          <p:nvPr/>
        </p:nvSpPr>
        <p:spPr bwMode="auto">
          <a:xfrm rot="-2938105" flipH="1" flipV="1">
            <a:off x="2959894" y="4568032"/>
            <a:ext cx="1279525" cy="14287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150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215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150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15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150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215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15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1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21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1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54" grpId="0" autoUpdateAnimBg="0"/>
      <p:bldP spid="215056" grpId="0" autoUpdateAnimBg="0"/>
      <p:bldP spid="215058" grpId="0" autoUpdateAnimBg="0"/>
      <p:bldP spid="215060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11161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A0624BE6-089B-4C8E-A1E3-2BD601E5AEE8}" type="slidenum">
              <a:rPr lang="en-US"/>
              <a:pPr/>
              <a:t>26</a:t>
            </a:fld>
            <a:endParaRPr lang="en-US"/>
          </a:p>
        </p:txBody>
      </p:sp>
      <p:pic>
        <p:nvPicPr>
          <p:cNvPr id="129027" name="Picture 5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" y="822325"/>
            <a:ext cx="36560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162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Fairness (more)</a:t>
            </a:r>
          </a:p>
        </p:txBody>
      </p:sp>
      <p:sp>
        <p:nvSpPr>
          <p:cNvPr id="11162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9900" y="1219200"/>
            <a:ext cx="3810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smtClean="0">
                <a:solidFill>
                  <a:srgbClr val="000099"/>
                </a:solidFill>
              </a:rPr>
              <a:t>Fairness and UDP</a:t>
            </a:r>
          </a:p>
          <a:p>
            <a:r>
              <a:rPr lang="en-US" smtClean="0"/>
              <a:t>multimedia apps often do not use TCP</a:t>
            </a:r>
          </a:p>
          <a:p>
            <a:pPr lvl="1"/>
            <a:r>
              <a:rPr lang="en-US" smtClean="0"/>
              <a:t>do not want rate throttled by congestion control</a:t>
            </a:r>
          </a:p>
          <a:p>
            <a:r>
              <a:rPr lang="en-US" smtClean="0"/>
              <a:t>instead use UDP:</a:t>
            </a:r>
          </a:p>
          <a:p>
            <a:pPr lvl="1"/>
            <a:r>
              <a:rPr lang="en-US" smtClean="0"/>
              <a:t>send audio/video at constant rate, tolerate packet loss</a:t>
            </a:r>
          </a:p>
          <a:p>
            <a:endParaRPr lang="en-US" smtClean="0"/>
          </a:p>
        </p:txBody>
      </p:sp>
      <p:sp>
        <p:nvSpPr>
          <p:cNvPr id="11162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398963" y="1206500"/>
            <a:ext cx="4578350" cy="4648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i="1" dirty="0" smtClean="0">
                <a:solidFill>
                  <a:srgbClr val="000099"/>
                </a:solidFill>
              </a:rPr>
              <a:t>Fairness, parallel TCP connections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application can open multiple parallel connections between two hosts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web browsers do this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e.g., link of rate R with 9 existing connections: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new app asks for 1 TCP, gets rate R/10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new app asks for </a:t>
            </a:r>
            <a:r>
              <a:rPr lang="en-US" sz="2000"/>
              <a:t>9</a:t>
            </a:r>
            <a:r>
              <a:rPr lang="en-US" sz="2000" smtClean="0"/>
              <a:t> </a:t>
            </a:r>
            <a:r>
              <a:rPr lang="en-US" sz="2000" smtClean="0"/>
              <a:t>TCPs, gets R/2 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Examine some source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Linux 2.6 implementation of TCP congestion control:</a:t>
            </a:r>
            <a:endParaRPr lang="en-US" dirty="0" smtClean="0">
              <a:hlinkClick r:id="rId3"/>
            </a:endParaRPr>
          </a:p>
          <a:p>
            <a:pPr lvl="1"/>
            <a:r>
              <a:rPr lang="en-US" dirty="0" smtClean="0">
                <a:hlinkClick r:id="rId4"/>
              </a:rPr>
              <a:t>http://lxr.free-electrons.com/source/net/ipv4/tcp_cong.c</a:t>
            </a:r>
            <a:endParaRPr lang="en-US" dirty="0" smtClean="0"/>
          </a:p>
          <a:p>
            <a:r>
              <a:rPr lang="en-US" dirty="0" smtClean="0"/>
              <a:t>Look for </a:t>
            </a:r>
          </a:p>
          <a:p>
            <a:pPr lvl="1"/>
            <a:r>
              <a:rPr lang="en-US" dirty="0" err="1" smtClean="0"/>
              <a:t>snd_cwnd</a:t>
            </a:r>
            <a:endParaRPr lang="en-US" dirty="0" smtClean="0"/>
          </a:p>
          <a:p>
            <a:pPr lvl="1"/>
            <a:r>
              <a:rPr lang="en-US" dirty="0" err="1" smtClean="0"/>
              <a:t>tcp_slow_start</a:t>
            </a:r>
            <a:endParaRPr lang="en-US" dirty="0" smtClean="0"/>
          </a:p>
          <a:p>
            <a:pPr lvl="1"/>
            <a:r>
              <a:rPr lang="en-US" dirty="0" err="1" smtClean="0"/>
              <a:t>tcp_cong_avoid_ai</a:t>
            </a:r>
            <a:endParaRPr lang="en-US" dirty="0" smtClean="0"/>
          </a:p>
          <a:p>
            <a:pPr lvl="1"/>
            <a:r>
              <a:rPr lang="en-US" dirty="0" err="1" smtClean="0"/>
              <a:t>tcp_reno_cong_avoid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Transport</a:t>
            </a:r>
            <a:r>
              <a:rPr lang="en-US" sz="1400" smtClean="0"/>
              <a:t> </a:t>
            </a:r>
            <a:r>
              <a:rPr lang="en-US" smtClean="0"/>
              <a:t>Layer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3-</a:t>
            </a:r>
            <a:fld id="{3C2DB27B-4932-4D45-81E5-643D0F7A2CE7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11264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9E4C89C7-5D60-4629-B68B-2B2BF95DC002}" type="slidenum">
              <a:rPr lang="en-US"/>
              <a:pPr/>
              <a:t>28</a:t>
            </a:fld>
            <a:endParaRPr lang="en-US"/>
          </a:p>
        </p:txBody>
      </p:sp>
      <p:pic>
        <p:nvPicPr>
          <p:cNvPr id="130051" name="Picture 6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938" y="904875"/>
            <a:ext cx="50276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45" name="Rectangle 2"/>
          <p:cNvSpPr>
            <a:spLocks noGrp="1" noChangeArrowheads="1"/>
          </p:cNvSpPr>
          <p:nvPr>
            <p:ph type="title"/>
          </p:nvPr>
        </p:nvSpPr>
        <p:spPr>
          <a:xfrm>
            <a:off x="373063" y="188913"/>
            <a:ext cx="7772400" cy="981075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Chapter 3: summary</a:t>
            </a:r>
          </a:p>
        </p:txBody>
      </p:sp>
      <p:sp>
        <p:nvSpPr>
          <p:cNvPr id="11264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33413" y="1360488"/>
            <a:ext cx="4398962" cy="3952875"/>
          </a:xfrm>
        </p:spPr>
        <p:txBody>
          <a:bodyPr/>
          <a:lstStyle/>
          <a:p>
            <a:pPr>
              <a:buFont typeface="Wingdings" charset="0"/>
              <a:buChar char="v"/>
              <a:defRPr/>
            </a:pPr>
            <a:r>
              <a:rPr lang="en-US">
                <a:ea typeface="ＭＳ Ｐゴシック" charset="0"/>
                <a:cs typeface="+mn-cs"/>
              </a:rPr>
              <a:t>principles behind transport layer services: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sz="2800">
                <a:ea typeface="ＭＳ Ｐゴシック" charset="0"/>
              </a:rPr>
              <a:t>multiplexing, demultiplexing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sz="2800">
                <a:ea typeface="ＭＳ Ｐゴシック" charset="0"/>
              </a:rPr>
              <a:t>reliable data transfer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sz="2800">
                <a:ea typeface="ＭＳ Ｐゴシック" charset="0"/>
              </a:rPr>
              <a:t>flow control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sz="2800">
                <a:ea typeface="ＭＳ Ｐゴシック" charset="0"/>
              </a:rPr>
              <a:t>congestion control</a:t>
            </a:r>
          </a:p>
          <a:p>
            <a:pPr>
              <a:buFont typeface="Wingdings" charset="0"/>
              <a:buChar char="v"/>
              <a:defRPr/>
            </a:pPr>
            <a:r>
              <a:rPr lang="en-US">
                <a:ea typeface="ＭＳ Ｐゴシック" charset="0"/>
                <a:cs typeface="+mn-cs"/>
              </a:rPr>
              <a:t>instantiation, implementation in the Internet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UDP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TCP</a:t>
            </a:r>
          </a:p>
        </p:txBody>
      </p:sp>
      <p:sp>
        <p:nvSpPr>
          <p:cNvPr id="11264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495925" y="2389188"/>
            <a:ext cx="3333750" cy="24574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u="sng" smtClean="0">
                <a:solidFill>
                  <a:srgbClr val="CC0000"/>
                </a:solidFill>
              </a:rPr>
              <a:t>next:</a:t>
            </a:r>
            <a:endParaRPr lang="en-US" smtClean="0">
              <a:solidFill>
                <a:srgbClr val="CC0000"/>
              </a:solidFill>
            </a:endParaRPr>
          </a:p>
          <a:p>
            <a:r>
              <a:rPr lang="en-US" smtClean="0"/>
              <a:t>leaving the network </a:t>
            </a:r>
            <a:r>
              <a:rPr lang="ja-JP" altLang="en-US" smtClean="0"/>
              <a:t>“</a:t>
            </a:r>
            <a:r>
              <a:rPr lang="en-US" altLang="ja-JP" smtClean="0"/>
              <a:t>edge</a:t>
            </a:r>
            <a:r>
              <a:rPr lang="ja-JP" altLang="en-US" smtClean="0"/>
              <a:t>”</a:t>
            </a:r>
            <a:r>
              <a:rPr lang="en-US" altLang="ja-JP" smtClean="0"/>
              <a:t> (application, transport layers)</a:t>
            </a:r>
          </a:p>
          <a:p>
            <a:r>
              <a:rPr lang="en-US" smtClean="0"/>
              <a:t>into the network </a:t>
            </a:r>
            <a:r>
              <a:rPr lang="ja-JP" altLang="en-US" smtClean="0"/>
              <a:t>“</a:t>
            </a:r>
            <a:r>
              <a:rPr lang="en-US" altLang="ja-JP" smtClean="0"/>
              <a:t>core</a:t>
            </a:r>
            <a:r>
              <a:rPr lang="ja-JP" altLang="en-US" smtClean="0"/>
              <a:t>”</a:t>
            </a:r>
            <a:endParaRPr lang="en-US" altLang="ja-JP" smtClean="0"/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8704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EBB40880-4CA4-40D7-9DD7-66B6439965D4}" type="slidenum">
              <a:rPr lang="en-US"/>
              <a:pPr/>
              <a:t>3</a:t>
            </a:fld>
            <a:endParaRPr lang="en-US"/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7762875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200" i="1" dirty="0" smtClean="0">
                <a:solidFill>
                  <a:srgbClr val="CC0000"/>
                </a:solidFill>
              </a:rPr>
              <a:t>congestion</a:t>
            </a:r>
            <a:r>
              <a:rPr lang="en-US" sz="3200" dirty="0" smtClean="0">
                <a:solidFill>
                  <a:srgbClr val="CC0000"/>
                </a:solidFill>
              </a:rPr>
              <a:t>:</a:t>
            </a:r>
            <a:endParaRPr lang="en-US" dirty="0" smtClean="0">
              <a:solidFill>
                <a:srgbClr val="CC0000"/>
              </a:solidFill>
            </a:endParaRPr>
          </a:p>
          <a:p>
            <a:r>
              <a:rPr lang="en-US" dirty="0" smtClean="0"/>
              <a:t>informally: </a:t>
            </a:r>
            <a:r>
              <a:rPr lang="ja-JP" altLang="en-US" dirty="0" smtClean="0"/>
              <a:t>“</a:t>
            </a:r>
            <a:r>
              <a:rPr lang="en-US" altLang="ja-JP" dirty="0" smtClean="0"/>
              <a:t>too many sources sending too much data too fast for </a:t>
            </a:r>
            <a:r>
              <a:rPr lang="en-US" altLang="ja-JP" i="1" dirty="0" smtClean="0">
                <a:solidFill>
                  <a:srgbClr val="000099"/>
                </a:solidFill>
              </a:rPr>
              <a:t>network</a:t>
            </a:r>
            <a:r>
              <a:rPr lang="en-US" altLang="ja-JP" dirty="0" smtClean="0"/>
              <a:t> to handle</a:t>
            </a:r>
            <a:r>
              <a:rPr lang="ja-JP" altLang="en-US" dirty="0" smtClean="0"/>
              <a:t>”</a:t>
            </a:r>
            <a:endParaRPr lang="en-US" altLang="ja-JP" dirty="0" smtClean="0"/>
          </a:p>
          <a:p>
            <a:r>
              <a:rPr lang="en-US" dirty="0" smtClean="0"/>
              <a:t>different from flow control!</a:t>
            </a:r>
          </a:p>
          <a:p>
            <a:pPr lvl="1"/>
            <a:r>
              <a:rPr lang="en-US" dirty="0" smtClean="0"/>
              <a:t>flow control: between hosts</a:t>
            </a:r>
          </a:p>
          <a:p>
            <a:pPr lvl="1"/>
            <a:r>
              <a:rPr lang="en-US" dirty="0" smtClean="0"/>
              <a:t>congestion control: hosts and network</a:t>
            </a:r>
          </a:p>
          <a:p>
            <a:r>
              <a:rPr lang="en-US" dirty="0" smtClean="0"/>
              <a:t>manifestations:</a:t>
            </a:r>
          </a:p>
          <a:p>
            <a:pPr lvl="1"/>
            <a:r>
              <a:rPr lang="en-US" sz="2800" dirty="0" smtClean="0"/>
              <a:t>lost packets (buffer overflow at routers)</a:t>
            </a:r>
          </a:p>
          <a:p>
            <a:pPr lvl="1"/>
            <a:r>
              <a:rPr lang="en-US" sz="2800" dirty="0" smtClean="0"/>
              <a:t>long delays (</a:t>
            </a:r>
            <a:r>
              <a:rPr lang="en-US" sz="2800" dirty="0" err="1" smtClean="0"/>
              <a:t>queueing</a:t>
            </a:r>
            <a:r>
              <a:rPr lang="en-US" sz="2800" dirty="0" smtClean="0"/>
              <a:t> in router buffers)</a:t>
            </a:r>
          </a:p>
          <a:p>
            <a:r>
              <a:rPr lang="en-US" dirty="0" smtClean="0"/>
              <a:t>a top-10 problem!</a:t>
            </a:r>
          </a:p>
          <a:p>
            <a:endParaRPr lang="en-US" sz="2400" dirty="0" smtClean="0"/>
          </a:p>
        </p:txBody>
      </p:sp>
      <p:pic>
        <p:nvPicPr>
          <p:cNvPr id="104452" name="Picture 4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8175" y="1092200"/>
            <a:ext cx="68564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46" name="Rectangle 2"/>
          <p:cNvSpPr>
            <a:spLocks noGrp="1" noChangeArrowheads="1"/>
          </p:cNvSpPr>
          <p:nvPr>
            <p:ph type="title"/>
          </p:nvPr>
        </p:nvSpPr>
        <p:spPr>
          <a:xfrm>
            <a:off x="566738" y="352425"/>
            <a:ext cx="7772400" cy="1030288"/>
          </a:xfrm>
        </p:spPr>
        <p:txBody>
          <a:bodyPr/>
          <a:lstStyle/>
          <a:p>
            <a:r>
              <a:rPr lang="en-US" sz="4000" smtClean="0"/>
              <a:t>Principles of congestion control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8806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A8991A8A-54A4-4920-BC89-87598F4256BD}" type="slidenum">
              <a:rPr lang="en-US"/>
              <a:pPr/>
              <a:t>4</a:t>
            </a:fld>
            <a:endParaRPr lang="en-US"/>
          </a:p>
        </p:txBody>
      </p:sp>
      <p:sp>
        <p:nvSpPr>
          <p:cNvPr id="105475" name="Freeform 9"/>
          <p:cNvSpPr>
            <a:spLocks/>
          </p:cNvSpPr>
          <p:nvPr/>
        </p:nvSpPr>
        <p:spPr bwMode="auto">
          <a:xfrm flipH="1">
            <a:off x="4232275" y="1647825"/>
            <a:ext cx="250825" cy="930275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5476" name="Group 124"/>
          <p:cNvGrpSpPr>
            <a:grpSpLocks/>
          </p:cNvGrpSpPr>
          <p:nvPr/>
        </p:nvGrpSpPr>
        <p:grpSpPr bwMode="auto">
          <a:xfrm>
            <a:off x="3898900" y="2344738"/>
            <a:ext cx="525463" cy="434975"/>
            <a:chOff x="-44" y="1473"/>
            <a:chExt cx="981" cy="1105"/>
          </a:xfrm>
        </p:grpSpPr>
        <p:pic>
          <p:nvPicPr>
            <p:cNvPr id="105648" name="Picture 125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5649" name="Freeform 12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105477" name="Picture 123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9575" y="784225"/>
            <a:ext cx="73136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478" name="Freeform 3"/>
          <p:cNvSpPr>
            <a:spLocks/>
          </p:cNvSpPr>
          <p:nvPr/>
        </p:nvSpPr>
        <p:spPr bwMode="auto">
          <a:xfrm>
            <a:off x="8216900" y="2840038"/>
            <a:ext cx="250825" cy="930275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479" name="Freeform 6"/>
          <p:cNvSpPr>
            <a:spLocks/>
          </p:cNvSpPr>
          <p:nvPr/>
        </p:nvSpPr>
        <p:spPr bwMode="auto">
          <a:xfrm>
            <a:off x="8593138" y="1858963"/>
            <a:ext cx="250825" cy="930275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480" name="Freeform 12"/>
          <p:cNvSpPr>
            <a:spLocks/>
          </p:cNvSpPr>
          <p:nvPr/>
        </p:nvSpPr>
        <p:spPr bwMode="auto">
          <a:xfrm flipH="1">
            <a:off x="3357563" y="2589213"/>
            <a:ext cx="250825" cy="930275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8074" name="Rectangle 14"/>
          <p:cNvSpPr>
            <a:spLocks noGrp="1" noChangeArrowheads="1"/>
          </p:cNvSpPr>
          <p:nvPr>
            <p:ph type="title"/>
          </p:nvPr>
        </p:nvSpPr>
        <p:spPr>
          <a:xfrm>
            <a:off x="330200" y="115888"/>
            <a:ext cx="7772400" cy="873125"/>
          </a:xfrm>
        </p:spPr>
        <p:txBody>
          <a:bodyPr/>
          <a:lstStyle/>
          <a:p>
            <a:pPr>
              <a:defRPr/>
            </a:pPr>
            <a:r>
              <a:rPr lang="en-US" sz="3600">
                <a:ea typeface="ＭＳ Ｐゴシック" charset="0"/>
                <a:cs typeface="+mj-cs"/>
              </a:rPr>
              <a:t>Causes/costs of congestion: scenario 1</a:t>
            </a:r>
            <a:r>
              <a:rPr lang="en-US">
                <a:ea typeface="ＭＳ Ｐゴシック" charset="0"/>
                <a:cs typeface="+mj-cs"/>
              </a:rPr>
              <a:t> </a:t>
            </a:r>
          </a:p>
        </p:txBody>
      </p:sp>
      <p:sp>
        <p:nvSpPr>
          <p:cNvPr id="88075" name="Rectangle 15"/>
          <p:cNvSpPr>
            <a:spLocks noGrp="1" noChangeArrowheads="1"/>
          </p:cNvSpPr>
          <p:nvPr>
            <p:ph type="body" sz="half" idx="1"/>
          </p:nvPr>
        </p:nvSpPr>
        <p:spPr>
          <a:xfrm>
            <a:off x="247650" y="1514475"/>
            <a:ext cx="3152775" cy="1938338"/>
          </a:xfrm>
        </p:spPr>
        <p:txBody>
          <a:bodyPr/>
          <a:lstStyle/>
          <a:p>
            <a:r>
              <a:rPr lang="en-US" sz="2000" smtClean="0"/>
              <a:t>two senders, two receivers</a:t>
            </a:r>
          </a:p>
          <a:p>
            <a:r>
              <a:rPr lang="en-US" sz="2000" smtClean="0"/>
              <a:t>one router, infinite buffers </a:t>
            </a:r>
          </a:p>
          <a:p>
            <a:r>
              <a:rPr lang="en-US" sz="2000" smtClean="0"/>
              <a:t>output link capacity: R</a:t>
            </a:r>
          </a:p>
          <a:p>
            <a:r>
              <a:rPr lang="en-US" sz="2000" smtClean="0"/>
              <a:t>no retransmission</a:t>
            </a:r>
          </a:p>
          <a:p>
            <a:endParaRPr lang="en-US" sz="2400" smtClean="0"/>
          </a:p>
        </p:txBody>
      </p:sp>
      <p:sp>
        <p:nvSpPr>
          <p:cNvPr id="88076" name="Rectangle 16"/>
          <p:cNvSpPr>
            <a:spLocks noGrp="1" noChangeArrowheads="1"/>
          </p:cNvSpPr>
          <p:nvPr>
            <p:ph type="body" sz="half" idx="2"/>
          </p:nvPr>
        </p:nvSpPr>
        <p:spPr>
          <a:xfrm>
            <a:off x="1430338" y="5802313"/>
            <a:ext cx="3297237" cy="784225"/>
          </a:xfrm>
        </p:spPr>
        <p:txBody>
          <a:bodyPr/>
          <a:lstStyle/>
          <a:p>
            <a:pPr>
              <a:buFont typeface="Wingdings" charset="0"/>
              <a:buChar char="v"/>
              <a:defRPr/>
            </a:pPr>
            <a:r>
              <a:rPr lang="en-US" sz="2000">
                <a:ea typeface="ＭＳ Ｐゴシック" charset="0"/>
                <a:cs typeface="+mn-cs"/>
              </a:rPr>
              <a:t>maximum per-connection throughput: R/2</a:t>
            </a:r>
          </a:p>
        </p:txBody>
      </p:sp>
      <p:sp>
        <p:nvSpPr>
          <p:cNvPr id="105484" name="Oval 18"/>
          <p:cNvSpPr>
            <a:spLocks noChangeArrowheads="1"/>
          </p:cNvSpPr>
          <p:nvPr/>
        </p:nvSpPr>
        <p:spPr bwMode="auto">
          <a:xfrm>
            <a:off x="5635625" y="3087688"/>
            <a:ext cx="1063625" cy="234950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485" name="Line 19"/>
          <p:cNvSpPr>
            <a:spLocks noChangeShapeType="1"/>
          </p:cNvSpPr>
          <p:nvPr/>
        </p:nvSpPr>
        <p:spPr bwMode="auto">
          <a:xfrm>
            <a:off x="5635625" y="3068638"/>
            <a:ext cx="0" cy="1460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486" name="Line 20"/>
          <p:cNvSpPr>
            <a:spLocks noChangeShapeType="1"/>
          </p:cNvSpPr>
          <p:nvPr/>
        </p:nvSpPr>
        <p:spPr bwMode="auto">
          <a:xfrm>
            <a:off x="6699250" y="3068638"/>
            <a:ext cx="0" cy="146050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487" name="Rectangle 21"/>
          <p:cNvSpPr>
            <a:spLocks noChangeArrowheads="1"/>
          </p:cNvSpPr>
          <p:nvPr/>
        </p:nvSpPr>
        <p:spPr bwMode="auto">
          <a:xfrm>
            <a:off x="5635625" y="3068638"/>
            <a:ext cx="252413" cy="142875"/>
          </a:xfrm>
          <a:prstGeom prst="rect">
            <a:avLst/>
          </a:prstGeom>
          <a:solidFill>
            <a:srgbClr val="C0C0C0"/>
          </a:solidFill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en-US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05488" name="Rectangle 22"/>
          <p:cNvSpPr>
            <a:spLocks noChangeArrowheads="1"/>
          </p:cNvSpPr>
          <p:nvPr/>
        </p:nvSpPr>
        <p:spPr bwMode="auto">
          <a:xfrm>
            <a:off x="6376988" y="3059113"/>
            <a:ext cx="322262" cy="142875"/>
          </a:xfrm>
          <a:prstGeom prst="rect">
            <a:avLst/>
          </a:prstGeom>
          <a:solidFill>
            <a:srgbClr val="C0C0C0"/>
          </a:solidFill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en-US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05489" name="Oval 23"/>
          <p:cNvSpPr>
            <a:spLocks noChangeArrowheads="1"/>
          </p:cNvSpPr>
          <p:nvPr/>
        </p:nvSpPr>
        <p:spPr bwMode="auto">
          <a:xfrm>
            <a:off x="5624513" y="2900363"/>
            <a:ext cx="1063625" cy="273050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5490" name="Group 24"/>
          <p:cNvGrpSpPr>
            <a:grpSpLocks/>
          </p:cNvGrpSpPr>
          <p:nvPr/>
        </p:nvGrpSpPr>
        <p:grpSpPr bwMode="auto">
          <a:xfrm>
            <a:off x="5881688" y="2959100"/>
            <a:ext cx="527050" cy="160338"/>
            <a:chOff x="2848" y="848"/>
            <a:chExt cx="140" cy="98"/>
          </a:xfrm>
        </p:grpSpPr>
        <p:sp>
          <p:nvSpPr>
            <p:cNvPr id="105645" name="Line 25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646" name="Line 26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647" name="Line 27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491" name="Group 28"/>
          <p:cNvGrpSpPr>
            <a:grpSpLocks/>
          </p:cNvGrpSpPr>
          <p:nvPr/>
        </p:nvGrpSpPr>
        <p:grpSpPr bwMode="auto">
          <a:xfrm flipV="1">
            <a:off x="5881688" y="2957513"/>
            <a:ext cx="527050" cy="158750"/>
            <a:chOff x="2848" y="848"/>
            <a:chExt cx="140" cy="98"/>
          </a:xfrm>
        </p:grpSpPr>
        <p:sp>
          <p:nvSpPr>
            <p:cNvPr id="105642" name="Line 29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643" name="Line 30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644" name="Line 31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5492" name="Text Box 32"/>
          <p:cNvSpPr txBox="1">
            <a:spLocks noChangeArrowheads="1"/>
          </p:cNvSpPr>
          <p:nvPr/>
        </p:nvSpPr>
        <p:spPr bwMode="auto">
          <a:xfrm>
            <a:off x="5881688" y="2178050"/>
            <a:ext cx="1423987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r>
              <a:rPr lang="en-US" sz="1200">
                <a:solidFill>
                  <a:schemeClr val="tx2"/>
                </a:solidFill>
                <a:latin typeface="Arial" pitchFamily="34" charset="0"/>
              </a:rPr>
              <a:t>unlimited shared output link buffers</a:t>
            </a:r>
          </a:p>
        </p:txBody>
      </p:sp>
      <p:sp>
        <p:nvSpPr>
          <p:cNvPr id="105493" name="Line 33"/>
          <p:cNvSpPr>
            <a:spLocks noChangeShapeType="1"/>
          </p:cNvSpPr>
          <p:nvPr/>
        </p:nvSpPr>
        <p:spPr bwMode="auto">
          <a:xfrm flipH="1">
            <a:off x="4519613" y="2722563"/>
            <a:ext cx="923925" cy="8667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494" name="Line 34"/>
          <p:cNvSpPr>
            <a:spLocks noChangeShapeType="1"/>
          </p:cNvSpPr>
          <p:nvPr/>
        </p:nvSpPr>
        <p:spPr bwMode="auto">
          <a:xfrm flipH="1">
            <a:off x="5005388" y="2722563"/>
            <a:ext cx="43815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5495" name="Group 35"/>
          <p:cNvGrpSpPr>
            <a:grpSpLocks/>
          </p:cNvGrpSpPr>
          <p:nvPr/>
        </p:nvGrpSpPr>
        <p:grpSpPr bwMode="auto">
          <a:xfrm>
            <a:off x="4459288" y="1703388"/>
            <a:ext cx="650875" cy="904875"/>
            <a:chOff x="12762" y="10336"/>
            <a:chExt cx="1027" cy="1700"/>
          </a:xfrm>
        </p:grpSpPr>
        <p:sp>
          <p:nvSpPr>
            <p:cNvPr id="105636" name="Rectangle 36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37" name="Rectangle 37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38" name="Line 38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39" name="Line 39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40" name="Line 40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41" name="Line 41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5496" name="Text Box 42"/>
          <p:cNvSpPr txBox="1">
            <a:spLocks noChangeArrowheads="1"/>
          </p:cNvSpPr>
          <p:nvPr/>
        </p:nvSpPr>
        <p:spPr bwMode="auto">
          <a:xfrm>
            <a:off x="3784600" y="1863725"/>
            <a:ext cx="633413" cy="24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sz="1000">
                <a:solidFill>
                  <a:schemeClr val="tx2"/>
                </a:solidFill>
                <a:latin typeface="Arial" pitchFamily="34" charset="0"/>
              </a:rPr>
              <a:t>Host A</a:t>
            </a:r>
            <a:endParaRPr lang="en-US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05497" name="Text Box 43"/>
          <p:cNvSpPr txBox="1">
            <a:spLocks noChangeArrowheads="1"/>
          </p:cNvSpPr>
          <p:nvPr/>
        </p:nvSpPr>
        <p:spPr bwMode="auto">
          <a:xfrm>
            <a:off x="3054350" y="1136650"/>
            <a:ext cx="21320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>
                <a:latin typeface="Arial" pitchFamily="34" charset="0"/>
              </a:rPr>
              <a:t>original data: </a:t>
            </a:r>
            <a:r>
              <a:rPr lang="en-US" sz="2400">
                <a:solidFill>
                  <a:srgbClr val="CC0000"/>
                </a:solidFill>
                <a:latin typeface="Symbol" pitchFamily="18" charset="2"/>
              </a:rPr>
              <a:t>l</a:t>
            </a:r>
            <a:r>
              <a:rPr lang="en-US" sz="2400" baseline="-25000">
                <a:solidFill>
                  <a:srgbClr val="CC0000"/>
                </a:solidFill>
                <a:latin typeface="Arial" pitchFamily="34" charset="0"/>
              </a:rPr>
              <a:t>in</a:t>
            </a:r>
            <a:r>
              <a:rPr lang="en-US" baseline="-25000">
                <a:solidFill>
                  <a:srgbClr val="CC0000"/>
                </a:solidFill>
                <a:latin typeface="Arial" pitchFamily="34" charset="0"/>
              </a:rPr>
              <a:t> </a:t>
            </a:r>
            <a:endParaRPr lang="en-US">
              <a:solidFill>
                <a:srgbClr val="CC0000"/>
              </a:solidFill>
              <a:latin typeface="Arial" pitchFamily="34" charset="0"/>
            </a:endParaRPr>
          </a:p>
        </p:txBody>
      </p:sp>
      <p:sp>
        <p:nvSpPr>
          <p:cNvPr id="105498" name="Line 44"/>
          <p:cNvSpPr>
            <a:spLocks noChangeShapeType="1"/>
          </p:cNvSpPr>
          <p:nvPr/>
        </p:nvSpPr>
        <p:spPr bwMode="auto">
          <a:xfrm flipH="1">
            <a:off x="4081463" y="3579813"/>
            <a:ext cx="43815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5499" name="Group 45"/>
          <p:cNvGrpSpPr>
            <a:grpSpLocks/>
          </p:cNvGrpSpPr>
          <p:nvPr/>
        </p:nvGrpSpPr>
        <p:grpSpPr bwMode="auto">
          <a:xfrm>
            <a:off x="3602038" y="2598738"/>
            <a:ext cx="650875" cy="904875"/>
            <a:chOff x="12762" y="10336"/>
            <a:chExt cx="1027" cy="1700"/>
          </a:xfrm>
        </p:grpSpPr>
        <p:sp>
          <p:nvSpPr>
            <p:cNvPr id="105630" name="Rectangle 46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31" name="Rectangle 47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32" name="Line 48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33" name="Line 49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34" name="Line 50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35" name="Line 51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5500" name="Text Box 52"/>
          <p:cNvSpPr txBox="1">
            <a:spLocks noChangeArrowheads="1"/>
          </p:cNvSpPr>
          <p:nvPr/>
        </p:nvSpPr>
        <p:spPr bwMode="auto">
          <a:xfrm>
            <a:off x="2701925" y="3413125"/>
            <a:ext cx="633413" cy="24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sz="1000">
                <a:solidFill>
                  <a:schemeClr val="tx2"/>
                </a:solidFill>
                <a:latin typeface="Arial" pitchFamily="34" charset="0"/>
              </a:rPr>
              <a:t>Host B</a:t>
            </a:r>
            <a:endParaRPr lang="en-US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05501" name="Line 53"/>
          <p:cNvSpPr>
            <a:spLocks noChangeShapeType="1"/>
          </p:cNvSpPr>
          <p:nvPr/>
        </p:nvSpPr>
        <p:spPr bwMode="auto">
          <a:xfrm flipH="1">
            <a:off x="5005388" y="3122613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502" name="Line 54"/>
          <p:cNvSpPr>
            <a:spLocks noChangeShapeType="1"/>
          </p:cNvSpPr>
          <p:nvPr/>
        </p:nvSpPr>
        <p:spPr bwMode="auto">
          <a:xfrm flipH="1">
            <a:off x="6624638" y="3122613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503" name="Line 55"/>
          <p:cNvSpPr>
            <a:spLocks noChangeShapeType="1"/>
          </p:cNvSpPr>
          <p:nvPr/>
        </p:nvSpPr>
        <p:spPr bwMode="auto">
          <a:xfrm flipH="1">
            <a:off x="6748463" y="2722563"/>
            <a:ext cx="923925" cy="8667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504" name="Line 57"/>
          <p:cNvSpPr>
            <a:spLocks noChangeShapeType="1"/>
          </p:cNvSpPr>
          <p:nvPr/>
        </p:nvSpPr>
        <p:spPr bwMode="auto">
          <a:xfrm flipH="1">
            <a:off x="7642225" y="2732088"/>
            <a:ext cx="4397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5505" name="Group 58"/>
          <p:cNvGrpSpPr>
            <a:grpSpLocks/>
          </p:cNvGrpSpPr>
          <p:nvPr/>
        </p:nvGrpSpPr>
        <p:grpSpPr bwMode="auto">
          <a:xfrm>
            <a:off x="7954963" y="1808163"/>
            <a:ext cx="650875" cy="904875"/>
            <a:chOff x="12762" y="10336"/>
            <a:chExt cx="1027" cy="1700"/>
          </a:xfrm>
        </p:grpSpPr>
        <p:sp>
          <p:nvSpPr>
            <p:cNvPr id="105624" name="Rectangle 59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25" name="Rectangle 60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26" name="Line 61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27" name="Line 62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28" name="Line 63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29" name="Line 64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5506" name="Group 65"/>
          <p:cNvGrpSpPr>
            <a:grpSpLocks/>
          </p:cNvGrpSpPr>
          <p:nvPr/>
        </p:nvGrpSpPr>
        <p:grpSpPr bwMode="auto">
          <a:xfrm>
            <a:off x="7573963" y="2825750"/>
            <a:ext cx="650875" cy="906463"/>
            <a:chOff x="12762" y="10336"/>
            <a:chExt cx="1027" cy="1700"/>
          </a:xfrm>
        </p:grpSpPr>
        <p:sp>
          <p:nvSpPr>
            <p:cNvPr id="105618" name="Rectangle 66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19" name="Rectangle 67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20" name="Line 68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21" name="Line 69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22" name="Line 70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23" name="Line 71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5507" name="Oval 72"/>
          <p:cNvSpPr>
            <a:spLocks noChangeArrowheads="1"/>
          </p:cNvSpPr>
          <p:nvPr/>
        </p:nvSpPr>
        <p:spPr bwMode="auto">
          <a:xfrm>
            <a:off x="4795838" y="1760538"/>
            <a:ext cx="92075" cy="904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508" name="Oval 73"/>
          <p:cNvSpPr>
            <a:spLocks noChangeArrowheads="1"/>
          </p:cNvSpPr>
          <p:nvPr/>
        </p:nvSpPr>
        <p:spPr bwMode="auto">
          <a:xfrm>
            <a:off x="3852863" y="2636838"/>
            <a:ext cx="92075" cy="904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509" name="Line 74"/>
          <p:cNvSpPr>
            <a:spLocks noChangeShapeType="1"/>
          </p:cNvSpPr>
          <p:nvPr/>
        </p:nvSpPr>
        <p:spPr bwMode="auto">
          <a:xfrm>
            <a:off x="4370388" y="1539875"/>
            <a:ext cx="369887" cy="2524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5510" name="Text Box 75"/>
          <p:cNvSpPr txBox="1">
            <a:spLocks noChangeArrowheads="1"/>
          </p:cNvSpPr>
          <p:nvPr/>
        </p:nvSpPr>
        <p:spPr bwMode="auto">
          <a:xfrm>
            <a:off x="6827838" y="1217613"/>
            <a:ext cx="1790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>
                <a:latin typeface="Arial" pitchFamily="34" charset="0"/>
              </a:rPr>
              <a:t>throughput:</a:t>
            </a:r>
            <a:r>
              <a:rPr lang="en-US" sz="2400">
                <a:solidFill>
                  <a:srgbClr val="FF0000"/>
                </a:solidFill>
                <a:latin typeface="Symbol" pitchFamily="18" charset="2"/>
              </a:rPr>
              <a:t> </a:t>
            </a:r>
            <a:r>
              <a:rPr lang="en-US" sz="2400">
                <a:solidFill>
                  <a:srgbClr val="CC0000"/>
                </a:solidFill>
                <a:latin typeface="Symbol" pitchFamily="18" charset="2"/>
              </a:rPr>
              <a:t>l</a:t>
            </a:r>
            <a:r>
              <a:rPr lang="en-US" sz="2400" baseline="-25000">
                <a:solidFill>
                  <a:srgbClr val="CC0000"/>
                </a:solidFill>
                <a:latin typeface="Arial" pitchFamily="34" charset="0"/>
              </a:rPr>
              <a:t>out</a:t>
            </a:r>
            <a:endParaRPr lang="en-US" sz="2400">
              <a:solidFill>
                <a:srgbClr val="CC0000"/>
              </a:solidFill>
              <a:latin typeface="Comic Sans MS" pitchFamily="66" charset="0"/>
            </a:endParaRPr>
          </a:p>
        </p:txBody>
      </p:sp>
      <p:sp>
        <p:nvSpPr>
          <p:cNvPr id="105511" name="Line 76"/>
          <p:cNvSpPr>
            <a:spLocks noChangeShapeType="1"/>
          </p:cNvSpPr>
          <p:nvPr/>
        </p:nvSpPr>
        <p:spPr bwMode="auto">
          <a:xfrm>
            <a:off x="7672388" y="1627188"/>
            <a:ext cx="528637" cy="241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5512" name="Line 77"/>
          <p:cNvSpPr>
            <a:spLocks noChangeShapeType="1"/>
          </p:cNvSpPr>
          <p:nvPr/>
        </p:nvSpPr>
        <p:spPr bwMode="auto">
          <a:xfrm flipH="1">
            <a:off x="6424613" y="2598738"/>
            <a:ext cx="333375" cy="3238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105513" name="Group 78"/>
          <p:cNvGrpSpPr>
            <a:grpSpLocks/>
          </p:cNvGrpSpPr>
          <p:nvPr/>
        </p:nvGrpSpPr>
        <p:grpSpPr bwMode="auto">
          <a:xfrm>
            <a:off x="5995988" y="2989263"/>
            <a:ext cx="673100" cy="266700"/>
            <a:chOff x="10808" y="10250"/>
            <a:chExt cx="1018" cy="403"/>
          </a:xfrm>
        </p:grpSpPr>
        <p:sp>
          <p:nvSpPr>
            <p:cNvPr id="105607" name="Rectangle 79"/>
            <p:cNvSpPr>
              <a:spLocks noChangeArrowheads="1"/>
            </p:cNvSpPr>
            <p:nvPr/>
          </p:nvSpPr>
          <p:spPr bwMode="auto">
            <a:xfrm>
              <a:off x="10832" y="10250"/>
              <a:ext cx="994" cy="403"/>
            </a:xfrm>
            <a:prstGeom prst="rect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08" name="Freeform 80"/>
            <p:cNvSpPr>
              <a:spLocks/>
            </p:cNvSpPr>
            <p:nvPr/>
          </p:nvSpPr>
          <p:spPr bwMode="auto">
            <a:xfrm>
              <a:off x="11198" y="10272"/>
              <a:ext cx="610" cy="374"/>
            </a:xfrm>
            <a:custGeom>
              <a:avLst/>
              <a:gdLst>
                <a:gd name="T0" fmla="*/ 0 w 855"/>
                <a:gd name="T1" fmla="*/ 0 h 390"/>
                <a:gd name="T2" fmla="*/ 221 w 855"/>
                <a:gd name="T3" fmla="*/ 0 h 390"/>
                <a:gd name="T4" fmla="*/ 221 w 855"/>
                <a:gd name="T5" fmla="*/ 330 h 390"/>
                <a:gd name="T6" fmla="*/ 11 w 855"/>
                <a:gd name="T7" fmla="*/ 330 h 3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55" h="390">
                  <a:moveTo>
                    <a:pt x="0" y="0"/>
                  </a:moveTo>
                  <a:lnTo>
                    <a:pt x="855" y="0"/>
                  </a:lnTo>
                  <a:lnTo>
                    <a:pt x="855" y="390"/>
                  </a:lnTo>
                  <a:lnTo>
                    <a:pt x="45" y="39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09" name="Line 81"/>
            <p:cNvSpPr>
              <a:spLocks noChangeShapeType="1"/>
            </p:cNvSpPr>
            <p:nvPr/>
          </p:nvSpPr>
          <p:spPr bwMode="auto">
            <a:xfrm>
              <a:off x="10808" y="10272"/>
              <a:ext cx="39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10" name="Line 82"/>
            <p:cNvSpPr>
              <a:spLocks noChangeShapeType="1"/>
            </p:cNvSpPr>
            <p:nvPr/>
          </p:nvSpPr>
          <p:spPr bwMode="auto">
            <a:xfrm>
              <a:off x="10830" y="10646"/>
              <a:ext cx="38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11" name="Line 83"/>
            <p:cNvSpPr>
              <a:spLocks noChangeShapeType="1"/>
            </p:cNvSpPr>
            <p:nvPr/>
          </p:nvSpPr>
          <p:spPr bwMode="auto">
            <a:xfrm>
              <a:off x="11744" y="10329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12" name="Line 84"/>
            <p:cNvSpPr>
              <a:spLocks noChangeShapeType="1"/>
            </p:cNvSpPr>
            <p:nvPr/>
          </p:nvSpPr>
          <p:spPr bwMode="auto">
            <a:xfrm>
              <a:off x="11679" y="10329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13" name="Line 85"/>
            <p:cNvSpPr>
              <a:spLocks noChangeShapeType="1"/>
            </p:cNvSpPr>
            <p:nvPr/>
          </p:nvSpPr>
          <p:spPr bwMode="auto">
            <a:xfrm>
              <a:off x="11614" y="10329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14" name="Line 86"/>
            <p:cNvSpPr>
              <a:spLocks noChangeShapeType="1"/>
            </p:cNvSpPr>
            <p:nvPr/>
          </p:nvSpPr>
          <p:spPr bwMode="auto">
            <a:xfrm>
              <a:off x="11549" y="1032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15" name="Line 87"/>
            <p:cNvSpPr>
              <a:spLocks noChangeShapeType="1"/>
            </p:cNvSpPr>
            <p:nvPr/>
          </p:nvSpPr>
          <p:spPr bwMode="auto">
            <a:xfrm>
              <a:off x="11484" y="10322"/>
              <a:ext cx="2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16" name="Line 88"/>
            <p:cNvSpPr>
              <a:spLocks noChangeShapeType="1"/>
            </p:cNvSpPr>
            <p:nvPr/>
          </p:nvSpPr>
          <p:spPr bwMode="auto">
            <a:xfrm>
              <a:off x="11418" y="10322"/>
              <a:ext cx="3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17" name="Line 89"/>
            <p:cNvSpPr>
              <a:spLocks noChangeShapeType="1"/>
            </p:cNvSpPr>
            <p:nvPr/>
          </p:nvSpPr>
          <p:spPr bwMode="auto">
            <a:xfrm>
              <a:off x="10909" y="10452"/>
              <a:ext cx="417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5514" name="Freeform 90"/>
          <p:cNvSpPr>
            <a:spLocks/>
          </p:cNvSpPr>
          <p:nvPr/>
        </p:nvSpPr>
        <p:spPr bwMode="auto">
          <a:xfrm>
            <a:off x="3900488" y="2713038"/>
            <a:ext cx="3952875" cy="952500"/>
          </a:xfrm>
          <a:custGeom>
            <a:avLst/>
            <a:gdLst>
              <a:gd name="T0" fmla="*/ 0 w 6225"/>
              <a:gd name="T1" fmla="*/ 0 h 1501"/>
              <a:gd name="T2" fmla="*/ 0 w 6225"/>
              <a:gd name="T3" fmla="*/ 2147483647 h 1501"/>
              <a:gd name="T4" fmla="*/ 2147483647 w 6225"/>
              <a:gd name="T5" fmla="*/ 2147483647 h 1501"/>
              <a:gd name="T6" fmla="*/ 2147483647 w 6225"/>
              <a:gd name="T7" fmla="*/ 2147483647 h 1501"/>
              <a:gd name="T8" fmla="*/ 2147483647 w 6225"/>
              <a:gd name="T9" fmla="*/ 2147483647 h 1501"/>
              <a:gd name="T10" fmla="*/ 2147483647 w 6225"/>
              <a:gd name="T11" fmla="*/ 2147483647 h 1501"/>
              <a:gd name="T12" fmla="*/ 2147483647 w 6225"/>
              <a:gd name="T13" fmla="*/ 2147483647 h 1501"/>
              <a:gd name="T14" fmla="*/ 2147483647 w 6225"/>
              <a:gd name="T15" fmla="*/ 2147483647 h 150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225" h="1501">
                <a:moveTo>
                  <a:pt x="0" y="0"/>
                </a:moveTo>
                <a:lnTo>
                  <a:pt x="0" y="1486"/>
                </a:lnTo>
                <a:lnTo>
                  <a:pt x="1005" y="1501"/>
                </a:lnTo>
                <a:lnTo>
                  <a:pt x="1860" y="706"/>
                </a:lnTo>
                <a:lnTo>
                  <a:pt x="5085" y="721"/>
                </a:lnTo>
                <a:lnTo>
                  <a:pt x="4305" y="1456"/>
                </a:lnTo>
                <a:lnTo>
                  <a:pt x="6225" y="1456"/>
                </a:lnTo>
                <a:lnTo>
                  <a:pt x="6220" y="391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5515" name="Freeform 91"/>
          <p:cNvSpPr>
            <a:spLocks/>
          </p:cNvSpPr>
          <p:nvPr/>
        </p:nvSpPr>
        <p:spPr bwMode="auto">
          <a:xfrm>
            <a:off x="4843463" y="1808163"/>
            <a:ext cx="3429000" cy="1276350"/>
          </a:xfrm>
          <a:custGeom>
            <a:avLst/>
            <a:gdLst>
              <a:gd name="T0" fmla="*/ 0 w 2160"/>
              <a:gd name="T1" fmla="*/ 0 h 804"/>
              <a:gd name="T2" fmla="*/ 0 w 2160"/>
              <a:gd name="T3" fmla="*/ 2147483647 h 804"/>
              <a:gd name="T4" fmla="*/ 2147483647 w 2160"/>
              <a:gd name="T5" fmla="*/ 2147483647 h 804"/>
              <a:gd name="T6" fmla="*/ 2147483647 w 2160"/>
              <a:gd name="T7" fmla="*/ 2147483647 h 804"/>
              <a:gd name="T8" fmla="*/ 2147483647 w 2160"/>
              <a:gd name="T9" fmla="*/ 2147483647 h 804"/>
              <a:gd name="T10" fmla="*/ 2147483647 w 2160"/>
              <a:gd name="T11" fmla="*/ 2147483647 h 804"/>
              <a:gd name="T12" fmla="*/ 2147483647 w 2160"/>
              <a:gd name="T13" fmla="*/ 2147483647 h 804"/>
              <a:gd name="T14" fmla="*/ 2147483647 w 2160"/>
              <a:gd name="T15" fmla="*/ 2147483647 h 80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160" h="804">
                <a:moveTo>
                  <a:pt x="0" y="0"/>
                </a:moveTo>
                <a:lnTo>
                  <a:pt x="0" y="594"/>
                </a:lnTo>
                <a:lnTo>
                  <a:pt x="402" y="600"/>
                </a:lnTo>
                <a:lnTo>
                  <a:pt x="216" y="804"/>
                </a:lnTo>
                <a:lnTo>
                  <a:pt x="1446" y="804"/>
                </a:lnTo>
                <a:lnTo>
                  <a:pt x="1770" y="524"/>
                </a:lnTo>
                <a:lnTo>
                  <a:pt x="2160" y="516"/>
                </a:lnTo>
                <a:lnTo>
                  <a:pt x="2160" y="48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105516" name="Group 107"/>
          <p:cNvGrpSpPr>
            <a:grpSpLocks/>
          </p:cNvGrpSpPr>
          <p:nvPr/>
        </p:nvGrpSpPr>
        <p:grpSpPr bwMode="auto">
          <a:xfrm>
            <a:off x="1628775" y="4102100"/>
            <a:ext cx="2333625" cy="1701800"/>
            <a:chOff x="837" y="2465"/>
            <a:chExt cx="1470" cy="1072"/>
          </a:xfrm>
        </p:grpSpPr>
        <p:sp>
          <p:nvSpPr>
            <p:cNvPr id="88189" name="Line 94"/>
            <p:cNvSpPr>
              <a:spLocks noChangeShapeType="1"/>
            </p:cNvSpPr>
            <p:nvPr/>
          </p:nvSpPr>
          <p:spPr bwMode="auto">
            <a:xfrm>
              <a:off x="1141" y="2507"/>
              <a:ext cx="0" cy="8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88190" name="Line 95"/>
            <p:cNvSpPr>
              <a:spLocks noChangeShapeType="1"/>
            </p:cNvSpPr>
            <p:nvPr/>
          </p:nvSpPr>
          <p:spPr bwMode="auto">
            <a:xfrm flipV="1">
              <a:off x="1135" y="3307"/>
              <a:ext cx="922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88191" name="Line 96"/>
            <p:cNvSpPr>
              <a:spLocks noChangeShapeType="1"/>
            </p:cNvSpPr>
            <p:nvPr/>
          </p:nvSpPr>
          <p:spPr bwMode="auto">
            <a:xfrm>
              <a:off x="1855" y="2595"/>
              <a:ext cx="0" cy="6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05599" name="Freeform 97"/>
            <p:cNvSpPr>
              <a:spLocks/>
            </p:cNvSpPr>
            <p:nvPr/>
          </p:nvSpPr>
          <p:spPr bwMode="auto">
            <a:xfrm>
              <a:off x="1137" y="2573"/>
              <a:ext cx="1170" cy="732"/>
            </a:xfrm>
            <a:custGeom>
              <a:avLst/>
              <a:gdLst>
                <a:gd name="T0" fmla="*/ 0 w 1170"/>
                <a:gd name="T1" fmla="*/ 732 h 732"/>
                <a:gd name="T2" fmla="*/ 720 w 1170"/>
                <a:gd name="T3" fmla="*/ 0 h 732"/>
                <a:gd name="T4" fmla="*/ 1170 w 1170"/>
                <a:gd name="T5" fmla="*/ 0 h 73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70" h="732">
                  <a:moveTo>
                    <a:pt x="0" y="732"/>
                  </a:moveTo>
                  <a:lnTo>
                    <a:pt x="720" y="0"/>
                  </a:lnTo>
                  <a:lnTo>
                    <a:pt x="1170" y="0"/>
                  </a:lnTo>
                </a:path>
              </a:pathLst>
            </a:custGeom>
            <a:noFill/>
            <a:ln w="28575" cap="flat" cmpd="sng">
              <a:solidFill>
                <a:srgbClr val="CC0000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8193" name="Line 98"/>
            <p:cNvSpPr>
              <a:spLocks noChangeShapeType="1"/>
            </p:cNvSpPr>
            <p:nvPr/>
          </p:nvSpPr>
          <p:spPr bwMode="auto">
            <a:xfrm>
              <a:off x="1089" y="2573"/>
              <a:ext cx="5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88194" name="Line 99"/>
            <p:cNvSpPr>
              <a:spLocks noChangeShapeType="1"/>
            </p:cNvSpPr>
            <p:nvPr/>
          </p:nvSpPr>
          <p:spPr bwMode="auto">
            <a:xfrm>
              <a:off x="1853" y="3311"/>
              <a:ext cx="0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88195" name="Text Box 100"/>
            <p:cNvSpPr txBox="1">
              <a:spLocks noChangeArrowheads="1"/>
            </p:cNvSpPr>
            <p:nvPr/>
          </p:nvSpPr>
          <p:spPr bwMode="auto">
            <a:xfrm>
              <a:off x="837" y="2465"/>
              <a:ext cx="29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/>
                <a:t>R/2</a:t>
              </a:r>
            </a:p>
          </p:txBody>
        </p:sp>
        <p:sp>
          <p:nvSpPr>
            <p:cNvPr id="88196" name="Text Box 101"/>
            <p:cNvSpPr txBox="1">
              <a:spLocks noChangeArrowheads="1"/>
            </p:cNvSpPr>
            <p:nvPr/>
          </p:nvSpPr>
          <p:spPr bwMode="auto">
            <a:xfrm>
              <a:off x="1721" y="3333"/>
              <a:ext cx="29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/>
                <a:t>R/2</a:t>
              </a:r>
            </a:p>
          </p:txBody>
        </p:sp>
        <p:sp>
          <p:nvSpPr>
            <p:cNvPr id="88197" name="Text Box 102"/>
            <p:cNvSpPr txBox="1">
              <a:spLocks noChangeArrowheads="1"/>
            </p:cNvSpPr>
            <p:nvPr/>
          </p:nvSpPr>
          <p:spPr bwMode="auto">
            <a:xfrm rot="-5400000">
              <a:off x="828" y="2840"/>
              <a:ext cx="34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2000" smtClean="0">
                  <a:latin typeface="Symbol" charset="0"/>
                </a:rPr>
                <a:t>l</a:t>
              </a:r>
              <a:r>
                <a:rPr lang="en-US" sz="2000" baseline="-25000" smtClean="0">
                  <a:latin typeface="Arial" charset="0"/>
                </a:rPr>
                <a:t>out</a:t>
              </a:r>
            </a:p>
          </p:txBody>
        </p:sp>
        <p:sp>
          <p:nvSpPr>
            <p:cNvPr id="88198" name="Text Box 103"/>
            <p:cNvSpPr txBox="1">
              <a:spLocks noChangeArrowheads="1"/>
            </p:cNvSpPr>
            <p:nvPr/>
          </p:nvSpPr>
          <p:spPr bwMode="auto">
            <a:xfrm>
              <a:off x="1392" y="3287"/>
              <a:ext cx="28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2000" smtClean="0">
                  <a:latin typeface="Symbol" charset="0"/>
                </a:rPr>
                <a:t>l</a:t>
              </a:r>
              <a:r>
                <a:rPr lang="en-US" sz="2000" baseline="-25000" smtClean="0">
                  <a:latin typeface="Arial" charset="0"/>
                </a:rPr>
                <a:t>in</a:t>
              </a:r>
            </a:p>
          </p:txBody>
        </p:sp>
        <p:sp>
          <p:nvSpPr>
            <p:cNvPr id="88199" name="Line 106"/>
            <p:cNvSpPr>
              <a:spLocks noChangeShapeType="1"/>
            </p:cNvSpPr>
            <p:nvPr/>
          </p:nvSpPr>
          <p:spPr bwMode="auto">
            <a:xfrm>
              <a:off x="1153" y="2574"/>
              <a:ext cx="65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105517" name="Group 120"/>
          <p:cNvGrpSpPr>
            <a:grpSpLocks/>
          </p:cNvGrpSpPr>
          <p:nvPr/>
        </p:nvGrpSpPr>
        <p:grpSpPr bwMode="auto">
          <a:xfrm>
            <a:off x="5373688" y="4000500"/>
            <a:ext cx="1871662" cy="1804988"/>
            <a:chOff x="4188" y="2667"/>
            <a:chExt cx="1179" cy="1137"/>
          </a:xfrm>
        </p:grpSpPr>
        <p:sp>
          <p:nvSpPr>
            <p:cNvPr id="88181" name="Line 109"/>
            <p:cNvSpPr>
              <a:spLocks noChangeShapeType="1"/>
            </p:cNvSpPr>
            <p:nvPr/>
          </p:nvSpPr>
          <p:spPr bwMode="auto">
            <a:xfrm>
              <a:off x="4451" y="2774"/>
              <a:ext cx="0" cy="8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88182" name="Line 110"/>
            <p:cNvSpPr>
              <a:spLocks noChangeShapeType="1"/>
            </p:cNvSpPr>
            <p:nvPr/>
          </p:nvSpPr>
          <p:spPr bwMode="auto">
            <a:xfrm flipV="1">
              <a:off x="4445" y="3574"/>
              <a:ext cx="922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88183" name="Line 111"/>
            <p:cNvSpPr>
              <a:spLocks noChangeShapeType="1"/>
            </p:cNvSpPr>
            <p:nvPr/>
          </p:nvSpPr>
          <p:spPr bwMode="auto">
            <a:xfrm>
              <a:off x="5165" y="2862"/>
              <a:ext cx="0" cy="6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05591" name="Freeform 112"/>
            <p:cNvSpPr>
              <a:spLocks/>
            </p:cNvSpPr>
            <p:nvPr/>
          </p:nvSpPr>
          <p:spPr bwMode="auto">
            <a:xfrm>
              <a:off x="4447" y="2667"/>
              <a:ext cx="723" cy="905"/>
            </a:xfrm>
            <a:custGeom>
              <a:avLst/>
              <a:gdLst>
                <a:gd name="T0" fmla="*/ 0 w 723"/>
                <a:gd name="T1" fmla="*/ 905 h 905"/>
                <a:gd name="T2" fmla="*/ 573 w 723"/>
                <a:gd name="T3" fmla="*/ 732 h 905"/>
                <a:gd name="T4" fmla="*/ 680 w 723"/>
                <a:gd name="T5" fmla="*/ 0 h 9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23" h="905">
                  <a:moveTo>
                    <a:pt x="0" y="905"/>
                  </a:moveTo>
                  <a:cubicBezTo>
                    <a:pt x="95" y="876"/>
                    <a:pt x="460" y="883"/>
                    <a:pt x="573" y="732"/>
                  </a:cubicBezTo>
                  <a:cubicBezTo>
                    <a:pt x="723" y="490"/>
                    <a:pt x="658" y="152"/>
                    <a:pt x="680" y="0"/>
                  </a:cubicBezTo>
                </a:path>
              </a:pathLst>
            </a:custGeom>
            <a:noFill/>
            <a:ln w="28575" cap="flat" cmpd="sng">
              <a:solidFill>
                <a:srgbClr val="CC0000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8185" name="Line 114"/>
            <p:cNvSpPr>
              <a:spLocks noChangeShapeType="1"/>
            </p:cNvSpPr>
            <p:nvPr/>
          </p:nvSpPr>
          <p:spPr bwMode="auto">
            <a:xfrm>
              <a:off x="5163" y="3578"/>
              <a:ext cx="0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88186" name="Text Box 116"/>
            <p:cNvSpPr txBox="1">
              <a:spLocks noChangeArrowheads="1"/>
            </p:cNvSpPr>
            <p:nvPr/>
          </p:nvSpPr>
          <p:spPr bwMode="auto">
            <a:xfrm>
              <a:off x="5031" y="3600"/>
              <a:ext cx="29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/>
                <a:t>R/2</a:t>
              </a:r>
            </a:p>
          </p:txBody>
        </p:sp>
        <p:sp>
          <p:nvSpPr>
            <p:cNvPr id="88187" name="Text Box 117"/>
            <p:cNvSpPr txBox="1">
              <a:spLocks noChangeArrowheads="1"/>
            </p:cNvSpPr>
            <p:nvPr/>
          </p:nvSpPr>
          <p:spPr bwMode="auto">
            <a:xfrm rot="-5400000">
              <a:off x="4064" y="3105"/>
              <a:ext cx="49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delay</a:t>
              </a:r>
              <a:endParaRPr lang="en-US" sz="2000" baseline="-25000">
                <a:latin typeface="Arial" pitchFamily="34" charset="0"/>
              </a:endParaRPr>
            </a:p>
          </p:txBody>
        </p:sp>
        <p:sp>
          <p:nvSpPr>
            <p:cNvPr id="88188" name="Text Box 118"/>
            <p:cNvSpPr txBox="1">
              <a:spLocks noChangeArrowheads="1"/>
            </p:cNvSpPr>
            <p:nvPr/>
          </p:nvSpPr>
          <p:spPr bwMode="auto">
            <a:xfrm>
              <a:off x="4702" y="3554"/>
              <a:ext cx="28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2000" smtClean="0">
                  <a:latin typeface="Symbol" charset="0"/>
                </a:rPr>
                <a:t>l</a:t>
              </a:r>
              <a:r>
                <a:rPr lang="en-US" sz="2000" baseline="-25000" smtClean="0">
                  <a:latin typeface="Arial" charset="0"/>
                </a:rPr>
                <a:t>in</a:t>
              </a:r>
            </a:p>
          </p:txBody>
        </p:sp>
      </p:grpSp>
      <p:sp>
        <p:nvSpPr>
          <p:cNvPr id="88111" name="Rectangle 121"/>
          <p:cNvSpPr>
            <a:spLocks noChangeArrowheads="1"/>
          </p:cNvSpPr>
          <p:nvPr/>
        </p:nvSpPr>
        <p:spPr bwMode="auto">
          <a:xfrm>
            <a:off x="4814888" y="5786438"/>
            <a:ext cx="3603625" cy="78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r>
              <a:rPr lang="en-US" sz="2000">
                <a:latin typeface="Gill Sans MT" charset="0"/>
                <a:ea typeface="ＭＳ Ｐゴシック" charset="0"/>
              </a:rPr>
              <a:t>large delays as arrival rate, </a:t>
            </a:r>
            <a:r>
              <a:rPr lang="en-US" sz="2000">
                <a:latin typeface="Symbol" charset="0"/>
                <a:ea typeface="ＭＳ Ｐゴシック" charset="0"/>
              </a:rPr>
              <a:t>l</a:t>
            </a:r>
            <a:r>
              <a:rPr lang="en-US" sz="2000" baseline="-25000">
                <a:latin typeface="Gill Sans MT" charset="0"/>
                <a:ea typeface="ＭＳ Ｐゴシック" charset="0"/>
              </a:rPr>
              <a:t>in</a:t>
            </a:r>
            <a:r>
              <a:rPr lang="en-US" sz="2000">
                <a:latin typeface="Gill Sans MT" charset="0"/>
                <a:ea typeface="ＭＳ Ｐゴシック" charset="0"/>
              </a:rPr>
              <a:t>, approaches capacity</a:t>
            </a:r>
          </a:p>
        </p:txBody>
      </p:sp>
      <p:grpSp>
        <p:nvGrpSpPr>
          <p:cNvPr id="105519" name="Group 127"/>
          <p:cNvGrpSpPr>
            <a:grpSpLocks/>
          </p:cNvGrpSpPr>
          <p:nvPr/>
        </p:nvGrpSpPr>
        <p:grpSpPr bwMode="auto">
          <a:xfrm>
            <a:off x="8693150" y="2430463"/>
            <a:ext cx="231775" cy="441325"/>
            <a:chOff x="4140" y="429"/>
            <a:chExt cx="1425" cy="2396"/>
          </a:xfrm>
        </p:grpSpPr>
        <p:sp>
          <p:nvSpPr>
            <p:cNvPr id="105556" name="Freeform 12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8150" name="Rectangle 129"/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58" name="Freeform 13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559" name="Freeform 13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8153" name="Rectangle 132"/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5561" name="Group 13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88179" name="AutoShape 134"/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80" name="AutoShape 135"/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8155" name="Rectangle 136"/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5563" name="Group 13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88177" name="AutoShape 138"/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78" name="AutoShape 139"/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8157" name="Rectangle 140"/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58" name="Rectangle 141"/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5566" name="Group 14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88175" name="AutoShape 143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5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76" name="AutoShape 144"/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5567" name="Freeform 14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5568" name="Group 14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88173" name="AutoShape 147"/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74" name="AutoShape 148"/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8162" name="Rectangle 149"/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70" name="Freeform 15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571" name="Freeform 15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8165" name="Oval 152"/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73" name="Freeform 15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8167" name="AutoShape 154"/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68" name="AutoShape 155"/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69" name="Oval 156"/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70" name="Oval 157"/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sz="180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171" name="Oval 158"/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72" name="Rectangle 159"/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520" name="Group 160"/>
          <p:cNvGrpSpPr>
            <a:grpSpLocks/>
          </p:cNvGrpSpPr>
          <p:nvPr/>
        </p:nvGrpSpPr>
        <p:grpSpPr bwMode="auto">
          <a:xfrm>
            <a:off x="3013075" y="3321050"/>
            <a:ext cx="525463" cy="434975"/>
            <a:chOff x="-44" y="1473"/>
            <a:chExt cx="981" cy="1105"/>
          </a:xfrm>
        </p:grpSpPr>
        <p:pic>
          <p:nvPicPr>
            <p:cNvPr id="105554" name="Picture 161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5555" name="Freeform 16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05521" name="Group 163"/>
          <p:cNvGrpSpPr>
            <a:grpSpLocks/>
          </p:cNvGrpSpPr>
          <p:nvPr/>
        </p:nvGrpSpPr>
        <p:grpSpPr bwMode="auto">
          <a:xfrm>
            <a:off x="8375650" y="3395663"/>
            <a:ext cx="231775" cy="441325"/>
            <a:chOff x="4140" y="429"/>
            <a:chExt cx="1425" cy="2396"/>
          </a:xfrm>
        </p:grpSpPr>
        <p:sp>
          <p:nvSpPr>
            <p:cNvPr id="105522" name="Freeform 164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8116" name="Rectangle 165"/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24" name="Freeform 166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525" name="Freeform 167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8119" name="Rectangle 168"/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5527" name="Group 169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88145" name="AutoShape 170"/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46" name="AutoShape 171"/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8121" name="Rectangle 172"/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5529" name="Group 173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88143" name="AutoShape 174"/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44" name="AutoShape 175"/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8123" name="Rectangle 176"/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24" name="Rectangle 177"/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5532" name="Group 178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88141" name="AutoShape 179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5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42" name="AutoShape 180"/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5533" name="Freeform 181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5534" name="Group 182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88139" name="AutoShape 183"/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40" name="AutoShape 184"/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8128" name="Rectangle 185"/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36" name="Freeform 186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537" name="Freeform 187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8131" name="Oval 188"/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39" name="Freeform 189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8133" name="AutoShape 190"/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34" name="AutoShape 191"/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35" name="Oval 192"/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36" name="Oval 193"/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sz="180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137" name="Oval 194"/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38" name="Rectangle 195"/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8909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E6CC82FE-7803-4D31-A638-19026E333316}" type="slidenum">
              <a:rPr lang="en-US"/>
              <a:pPr/>
              <a:t>5</a:t>
            </a:fld>
            <a:endParaRPr lang="en-US"/>
          </a:p>
        </p:txBody>
      </p:sp>
      <p:sp>
        <p:nvSpPr>
          <p:cNvPr id="8909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49275" y="1135063"/>
            <a:ext cx="7975600" cy="1905000"/>
          </a:xfrm>
        </p:spPr>
        <p:txBody>
          <a:bodyPr/>
          <a:lstStyle/>
          <a:p>
            <a:r>
              <a:rPr lang="en-US" dirty="0" smtClean="0"/>
              <a:t>one router, </a:t>
            </a:r>
            <a:r>
              <a:rPr lang="en-US" i="1" dirty="0" smtClean="0">
                <a:solidFill>
                  <a:srgbClr val="000099"/>
                </a:solidFill>
              </a:rPr>
              <a:t>finite</a:t>
            </a:r>
            <a:r>
              <a:rPr lang="en-US" dirty="0" smtClean="0"/>
              <a:t> buffers </a:t>
            </a:r>
          </a:p>
          <a:p>
            <a:r>
              <a:rPr lang="en-US" dirty="0" smtClean="0"/>
              <a:t>sender retransmission of timed-out packet</a:t>
            </a:r>
          </a:p>
          <a:p>
            <a:pPr lvl="1"/>
            <a:r>
              <a:rPr lang="en-US" dirty="0" smtClean="0"/>
              <a:t>application-layer input = application-layer output:</a:t>
            </a:r>
            <a:r>
              <a:rPr lang="en-US" dirty="0" smtClean="0">
                <a:latin typeface="Symbol" pitchFamily="18" charset="2"/>
              </a:rPr>
              <a:t> </a:t>
            </a:r>
            <a:r>
              <a:rPr lang="en-US" dirty="0" err="1" smtClean="0">
                <a:latin typeface="Symbol" pitchFamily="18" charset="2"/>
              </a:rPr>
              <a:t>l</a:t>
            </a:r>
            <a:r>
              <a:rPr lang="en-US" baseline="-25000" dirty="0" err="1" smtClean="0">
                <a:latin typeface="Arial" pitchFamily="34" charset="0"/>
              </a:rPr>
              <a:t>in</a:t>
            </a:r>
            <a:r>
              <a:rPr lang="en-US" baseline="-25000" dirty="0" smtClean="0">
                <a:latin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</a:rPr>
              <a:t>= </a:t>
            </a:r>
            <a:r>
              <a:rPr lang="en-US" dirty="0" smtClean="0">
                <a:latin typeface="Symbol" pitchFamily="18" charset="2"/>
              </a:rPr>
              <a:t>l</a:t>
            </a:r>
            <a:r>
              <a:rPr lang="en-US" baseline="-25000" dirty="0" smtClean="0">
                <a:latin typeface="Arial" pitchFamily="34" charset="0"/>
              </a:rPr>
              <a:t>out</a:t>
            </a:r>
          </a:p>
          <a:p>
            <a:pPr lvl="1"/>
            <a:r>
              <a:rPr lang="en-US" dirty="0" smtClean="0"/>
              <a:t>transport-layer input includes </a:t>
            </a:r>
            <a:r>
              <a:rPr lang="en-US" i="1" dirty="0" smtClean="0"/>
              <a:t>retransmissions </a:t>
            </a:r>
            <a:r>
              <a:rPr lang="en-US" dirty="0" smtClean="0"/>
              <a:t>:</a:t>
            </a:r>
            <a:r>
              <a:rPr lang="en-US" dirty="0" smtClean="0">
                <a:latin typeface="Symbol" pitchFamily="18" charset="2"/>
              </a:rPr>
              <a:t> l</a:t>
            </a:r>
            <a:r>
              <a:rPr lang="en-US" baseline="30000" dirty="0">
                <a:latin typeface="Symbol" pitchFamily="18" charset="2"/>
              </a:rPr>
              <a:t>*</a:t>
            </a:r>
            <a:r>
              <a:rPr lang="en-US" baseline="-25000" dirty="0" smtClean="0">
                <a:latin typeface="Arial" pitchFamily="34" charset="0"/>
              </a:rPr>
              <a:t>in </a:t>
            </a:r>
            <a:r>
              <a:rPr lang="en-US" dirty="0" smtClean="0">
                <a:latin typeface="Arial" pitchFamily="34" charset="0"/>
              </a:rPr>
              <a:t> </a:t>
            </a:r>
            <a:r>
              <a:rPr lang="en-US" dirty="0" smtClean="0"/>
              <a:t>&gt;=</a:t>
            </a:r>
            <a:r>
              <a:rPr lang="en-US" dirty="0" smtClean="0">
                <a:latin typeface="Arial" pitchFamily="34" charset="0"/>
              </a:rPr>
              <a:t>  </a:t>
            </a:r>
            <a:r>
              <a:rPr lang="en-US" dirty="0" err="1" smtClean="0">
                <a:latin typeface="Symbol" pitchFamily="18" charset="2"/>
              </a:rPr>
              <a:t>l</a:t>
            </a:r>
            <a:r>
              <a:rPr lang="en-US" baseline="-25000" dirty="0" err="1" smtClean="0">
                <a:latin typeface="Arial" pitchFamily="34" charset="0"/>
              </a:rPr>
              <a:t>in</a:t>
            </a:r>
            <a:endParaRPr lang="en-US" i="1" dirty="0" smtClean="0"/>
          </a:p>
          <a:p>
            <a:endParaRPr lang="en-US" sz="2400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grpSp>
        <p:nvGrpSpPr>
          <p:cNvPr id="106510" name="Group 9"/>
          <p:cNvGrpSpPr>
            <a:grpSpLocks/>
          </p:cNvGrpSpPr>
          <p:nvPr/>
        </p:nvGrpSpPr>
        <p:grpSpPr bwMode="auto">
          <a:xfrm>
            <a:off x="4097338" y="5160963"/>
            <a:ext cx="647700" cy="206375"/>
            <a:chOff x="2848" y="848"/>
            <a:chExt cx="140" cy="98"/>
          </a:xfrm>
        </p:grpSpPr>
        <p:sp>
          <p:nvSpPr>
            <p:cNvPr id="106650" name="Line 10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651" name="Line 11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652" name="Line 12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6511" name="Line 13"/>
          <p:cNvSpPr>
            <a:spLocks noChangeShapeType="1"/>
          </p:cNvSpPr>
          <p:nvPr/>
        </p:nvSpPr>
        <p:spPr bwMode="auto">
          <a:xfrm>
            <a:off x="4097338" y="5359400"/>
            <a:ext cx="231775" cy="476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512" name="Line 14"/>
          <p:cNvSpPr>
            <a:spLocks noChangeShapeType="1"/>
          </p:cNvSpPr>
          <p:nvPr/>
        </p:nvSpPr>
        <p:spPr bwMode="auto">
          <a:xfrm flipV="1">
            <a:off x="4541838" y="5159375"/>
            <a:ext cx="2032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513" name="Line 15"/>
          <p:cNvSpPr>
            <a:spLocks noChangeShapeType="1"/>
          </p:cNvSpPr>
          <p:nvPr/>
        </p:nvSpPr>
        <p:spPr bwMode="auto">
          <a:xfrm flipV="1">
            <a:off x="4310063" y="5159375"/>
            <a:ext cx="241300" cy="200025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535" name="Line 228"/>
          <p:cNvSpPr>
            <a:spLocks noChangeShapeType="1"/>
          </p:cNvSpPr>
          <p:nvPr/>
        </p:nvSpPr>
        <p:spPr bwMode="auto">
          <a:xfrm>
            <a:off x="4845050" y="3995738"/>
            <a:ext cx="339725" cy="0"/>
          </a:xfrm>
          <a:prstGeom prst="line">
            <a:avLst/>
          </a:prstGeom>
          <a:noFill/>
          <a:ln w="38100">
            <a:solidFill>
              <a:srgbClr val="FFFF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06545" name="Picture 240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9575" y="784225"/>
            <a:ext cx="73136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9139" name="Rectangle 241"/>
          <p:cNvSpPr>
            <a:spLocks noGrp="1" noChangeArrowheads="1"/>
          </p:cNvSpPr>
          <p:nvPr>
            <p:ph type="title"/>
          </p:nvPr>
        </p:nvSpPr>
        <p:spPr>
          <a:xfrm>
            <a:off x="330200" y="115888"/>
            <a:ext cx="7772400" cy="873125"/>
          </a:xfrm>
        </p:spPr>
        <p:txBody>
          <a:bodyPr/>
          <a:lstStyle/>
          <a:p>
            <a:pPr>
              <a:defRPr/>
            </a:pPr>
            <a:r>
              <a:rPr lang="en-US" sz="3600">
                <a:ea typeface="ＭＳ Ｐゴシック" charset="0"/>
                <a:cs typeface="+mj-cs"/>
              </a:rPr>
              <a:t>Causes/costs of congestion: scenario 2</a:t>
            </a:r>
            <a:r>
              <a:rPr lang="en-US">
                <a:ea typeface="ＭＳ Ｐゴシック" charset="0"/>
                <a:cs typeface="+mj-cs"/>
              </a:rPr>
              <a:t> 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744821" y="3388806"/>
            <a:ext cx="7512050" cy="3016250"/>
            <a:chOff x="744821" y="3388806"/>
            <a:chExt cx="7512050" cy="3016250"/>
          </a:xfrm>
        </p:grpSpPr>
        <p:sp>
          <p:nvSpPr>
            <p:cNvPr id="106527" name="Line 121"/>
            <p:cNvSpPr>
              <a:spLocks noChangeShapeType="1"/>
            </p:cNvSpPr>
            <p:nvPr/>
          </p:nvSpPr>
          <p:spPr bwMode="auto">
            <a:xfrm flipH="1">
              <a:off x="6383313" y="4817556"/>
              <a:ext cx="5397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744821" y="3388806"/>
              <a:ext cx="7512050" cy="3016250"/>
              <a:chOff x="4212998" y="3441678"/>
              <a:chExt cx="7512050" cy="3016250"/>
            </a:xfrm>
          </p:grpSpPr>
          <p:sp>
            <p:nvSpPr>
              <p:cNvPr id="106499" name="Freeform 247"/>
              <p:cNvSpPr>
                <a:spLocks/>
              </p:cNvSpPr>
              <p:nvPr/>
            </p:nvSpPr>
            <p:spPr bwMode="auto">
              <a:xfrm flipH="1">
                <a:off x="5632920" y="3554337"/>
                <a:ext cx="250825" cy="1201737"/>
              </a:xfrm>
              <a:custGeom>
                <a:avLst/>
                <a:gdLst>
                  <a:gd name="T0" fmla="*/ 2147483647 w 366"/>
                  <a:gd name="T1" fmla="*/ 2147483647 h 1284"/>
                  <a:gd name="T2" fmla="*/ 2147483647 w 366"/>
                  <a:gd name="T3" fmla="*/ 0 h 1284"/>
                  <a:gd name="T4" fmla="*/ 0 w 366"/>
                  <a:gd name="T5" fmla="*/ 2147483647 h 1284"/>
                  <a:gd name="T6" fmla="*/ 2147483647 w 366"/>
                  <a:gd name="T7" fmla="*/ 2147483647 h 1284"/>
                  <a:gd name="T8" fmla="*/ 2147483647 w 366"/>
                  <a:gd name="T9" fmla="*/ 2147483647 h 12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66" h="1284">
                    <a:moveTo>
                      <a:pt x="366" y="1278"/>
                    </a:moveTo>
                    <a:lnTo>
                      <a:pt x="12" y="0"/>
                    </a:lnTo>
                    <a:lnTo>
                      <a:pt x="0" y="1224"/>
                    </a:lnTo>
                    <a:lnTo>
                      <a:pt x="186" y="1284"/>
                    </a:lnTo>
                    <a:lnTo>
                      <a:pt x="366" y="127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solidFill>
                  <a:srgbClr val="DDDDDD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" name="Group 9"/>
              <p:cNvGrpSpPr/>
              <p:nvPr/>
            </p:nvGrpSpPr>
            <p:grpSpPr>
              <a:xfrm>
                <a:off x="4212998" y="3441678"/>
                <a:ext cx="7512050" cy="3016250"/>
                <a:chOff x="4212998" y="3441678"/>
                <a:chExt cx="7512050" cy="3016250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5302023" y="5014150"/>
                  <a:ext cx="1673225" cy="1117600"/>
                  <a:chOff x="1885950" y="4856163"/>
                  <a:chExt cx="1673225" cy="1117600"/>
                </a:xfrm>
              </p:grpSpPr>
              <p:sp>
                <p:nvSpPr>
                  <p:cNvPr id="106515" name="Line 1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24113" y="4856163"/>
                    <a:ext cx="1135062" cy="111760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6516" name="Line 1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021013" y="4856163"/>
                    <a:ext cx="538162" cy="1587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6520" name="Line 6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885950" y="5961063"/>
                    <a:ext cx="538163" cy="1587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" name="Group 7"/>
                <p:cNvGrpSpPr/>
                <p:nvPr/>
              </p:nvGrpSpPr>
              <p:grpSpPr>
                <a:xfrm>
                  <a:off x="4212998" y="3441678"/>
                  <a:ext cx="7512050" cy="3016250"/>
                  <a:chOff x="3290094" y="3454346"/>
                  <a:chExt cx="7512050" cy="3016250"/>
                </a:xfrm>
              </p:grpSpPr>
              <p:sp>
                <p:nvSpPr>
                  <p:cNvPr id="106538" name="Oval 231"/>
                  <p:cNvSpPr>
                    <a:spLocks noChangeArrowheads="1"/>
                  </p:cNvSpPr>
                  <p:nvPr/>
                </p:nvSpPr>
                <p:spPr bwMode="auto">
                  <a:xfrm>
                    <a:off x="5402553" y="3883806"/>
                    <a:ext cx="112712" cy="115887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7" name="Group 6"/>
                  <p:cNvGrpSpPr/>
                  <p:nvPr/>
                </p:nvGrpSpPr>
                <p:grpSpPr>
                  <a:xfrm>
                    <a:off x="3290094" y="3454346"/>
                    <a:ext cx="7512050" cy="3016250"/>
                    <a:chOff x="661988" y="3427413"/>
                    <a:chExt cx="7512050" cy="3016250"/>
                  </a:xfrm>
                </p:grpSpPr>
                <p:sp>
                  <p:nvSpPr>
                    <p:cNvPr id="106501" name="Freeform 254"/>
                    <p:cNvSpPr>
                      <a:spLocks/>
                    </p:cNvSpPr>
                    <p:nvPr/>
                  </p:nvSpPr>
                  <p:spPr bwMode="auto">
                    <a:xfrm>
                      <a:off x="6959600" y="4970463"/>
                      <a:ext cx="250825" cy="1212850"/>
                    </a:xfrm>
                    <a:custGeom>
                      <a:avLst/>
                      <a:gdLst>
                        <a:gd name="T0" fmla="*/ 2147483647 w 366"/>
                        <a:gd name="T1" fmla="*/ 2147483647 h 1284"/>
                        <a:gd name="T2" fmla="*/ 2147483647 w 366"/>
                        <a:gd name="T3" fmla="*/ 0 h 1284"/>
                        <a:gd name="T4" fmla="*/ 0 w 366"/>
                        <a:gd name="T5" fmla="*/ 2147483647 h 1284"/>
                        <a:gd name="T6" fmla="*/ 2147483647 w 366"/>
                        <a:gd name="T7" fmla="*/ 2147483647 h 1284"/>
                        <a:gd name="T8" fmla="*/ 2147483647 w 366"/>
                        <a:gd name="T9" fmla="*/ 2147483647 h 128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0" t="0" r="r" b="b"/>
                      <a:pathLst>
                        <a:path w="366" h="1284">
                          <a:moveTo>
                            <a:pt x="366" y="1278"/>
                          </a:moveTo>
                          <a:lnTo>
                            <a:pt x="12" y="0"/>
                          </a:lnTo>
                          <a:lnTo>
                            <a:pt x="0" y="1224"/>
                          </a:lnTo>
                          <a:lnTo>
                            <a:pt x="186" y="1284"/>
                          </a:lnTo>
                          <a:lnTo>
                            <a:pt x="366" y="1278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solidFill>
                        <a:srgbClr val="DDDDDD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6547" name="Freeform 250"/>
                    <p:cNvSpPr>
                      <a:spLocks/>
                    </p:cNvSpPr>
                    <p:nvPr/>
                  </p:nvSpPr>
                  <p:spPr bwMode="auto">
                    <a:xfrm>
                      <a:off x="7416800" y="3665538"/>
                      <a:ext cx="250825" cy="1212850"/>
                    </a:xfrm>
                    <a:custGeom>
                      <a:avLst/>
                      <a:gdLst>
                        <a:gd name="T0" fmla="*/ 2147483647 w 366"/>
                        <a:gd name="T1" fmla="*/ 2147483647 h 1284"/>
                        <a:gd name="T2" fmla="*/ 2147483647 w 366"/>
                        <a:gd name="T3" fmla="*/ 0 h 1284"/>
                        <a:gd name="T4" fmla="*/ 0 w 366"/>
                        <a:gd name="T5" fmla="*/ 2147483647 h 1284"/>
                        <a:gd name="T6" fmla="*/ 2147483647 w 366"/>
                        <a:gd name="T7" fmla="*/ 2147483647 h 1284"/>
                        <a:gd name="T8" fmla="*/ 2147483647 w 366"/>
                        <a:gd name="T9" fmla="*/ 2147483647 h 128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0" t="0" r="r" b="b"/>
                      <a:pathLst>
                        <a:path w="366" h="1284">
                          <a:moveTo>
                            <a:pt x="366" y="1278"/>
                          </a:moveTo>
                          <a:lnTo>
                            <a:pt x="12" y="0"/>
                          </a:lnTo>
                          <a:lnTo>
                            <a:pt x="0" y="1224"/>
                          </a:lnTo>
                          <a:lnTo>
                            <a:pt x="186" y="1284"/>
                          </a:lnTo>
                          <a:lnTo>
                            <a:pt x="366" y="1278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solidFill>
                        <a:srgbClr val="DDDDDD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5" name="Group 4"/>
                    <p:cNvGrpSpPr/>
                    <p:nvPr/>
                  </p:nvGrpSpPr>
                  <p:grpSpPr>
                    <a:xfrm>
                      <a:off x="661988" y="3427413"/>
                      <a:ext cx="7512050" cy="3016250"/>
                      <a:chOff x="661988" y="3427413"/>
                      <a:chExt cx="7512050" cy="3016250"/>
                    </a:xfrm>
                  </p:grpSpPr>
                  <p:sp>
                    <p:nvSpPr>
                      <p:cNvPr id="106502" name="Freeform 243"/>
                      <p:cNvSpPr>
                        <a:spLocks/>
                      </p:cNvSpPr>
                      <p:nvPr/>
                    </p:nvSpPr>
                    <p:spPr bwMode="auto">
                      <a:xfrm flipH="1">
                        <a:off x="1066800" y="4667250"/>
                        <a:ext cx="250825" cy="1201738"/>
                      </a:xfrm>
                      <a:custGeom>
                        <a:avLst/>
                        <a:gdLst>
                          <a:gd name="T0" fmla="*/ 2147483647 w 366"/>
                          <a:gd name="T1" fmla="*/ 2147483647 h 1284"/>
                          <a:gd name="T2" fmla="*/ 2147483647 w 366"/>
                          <a:gd name="T3" fmla="*/ 0 h 1284"/>
                          <a:gd name="T4" fmla="*/ 0 w 366"/>
                          <a:gd name="T5" fmla="*/ 2147483647 h 1284"/>
                          <a:gd name="T6" fmla="*/ 2147483647 w 366"/>
                          <a:gd name="T7" fmla="*/ 2147483647 h 1284"/>
                          <a:gd name="T8" fmla="*/ 2147483647 w 366"/>
                          <a:gd name="T9" fmla="*/ 2147483647 h 1284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0" t="0" r="r" b="b"/>
                        <a:pathLst>
                          <a:path w="366" h="1284">
                            <a:moveTo>
                              <a:pt x="366" y="1278"/>
                            </a:moveTo>
                            <a:lnTo>
                              <a:pt x="12" y="0"/>
                            </a:lnTo>
                            <a:lnTo>
                              <a:pt x="0" y="1224"/>
                            </a:lnTo>
                            <a:lnTo>
                              <a:pt x="186" y="1284"/>
                            </a:lnTo>
                            <a:lnTo>
                              <a:pt x="366" y="1278"/>
                            </a:lnTo>
                            <a:close/>
                          </a:path>
                        </a:pathLst>
                      </a:custGeom>
                      <a:gradFill rotWithShape="1">
                        <a:gsLst>
                          <a:gs pos="0">
                            <a:schemeClr val="folHlink"/>
                          </a:gs>
                          <a:gs pos="100000">
                            <a:schemeClr val="bg1"/>
                          </a:gs>
                        </a:gsLst>
                        <a:lin ang="0" scaled="1"/>
                      </a:gradFill>
                      <a:ln w="9525">
                        <a:solidFill>
                          <a:srgbClr val="DDDDDD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grpSp>
                    <p:nvGrpSpPr>
                      <p:cNvPr id="4" name="Group 3"/>
                      <p:cNvGrpSpPr/>
                      <p:nvPr/>
                    </p:nvGrpSpPr>
                    <p:grpSpPr>
                      <a:xfrm>
                        <a:off x="661988" y="3427413"/>
                        <a:ext cx="7512050" cy="3016250"/>
                        <a:chOff x="661988" y="3427413"/>
                        <a:chExt cx="7512050" cy="3016250"/>
                      </a:xfrm>
                    </p:grpSpPr>
                    <p:sp>
                      <p:nvSpPr>
                        <p:cNvPr id="106523" name="Line 11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3021013" y="5372100"/>
                          <a:ext cx="749300" cy="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06524" name="Line 11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5010150" y="5372100"/>
                          <a:ext cx="747713" cy="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grpSp>
                      <p:nvGrpSpPr>
                        <p:cNvPr id="3" name="Group 2"/>
                        <p:cNvGrpSpPr/>
                        <p:nvPr/>
                      </p:nvGrpSpPr>
                      <p:grpSpPr>
                        <a:xfrm>
                          <a:off x="661988" y="3427413"/>
                          <a:ext cx="7512050" cy="3016250"/>
                          <a:chOff x="661988" y="3427413"/>
                          <a:chExt cx="7512050" cy="3016250"/>
                        </a:xfrm>
                      </p:grpSpPr>
                      <p:sp>
                        <p:nvSpPr>
                          <p:cNvPr id="106526" name="Line 120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 flipH="1">
                            <a:off x="5149850" y="5973763"/>
                            <a:ext cx="677863" cy="0"/>
                          </a:xfrm>
                          <a:prstGeom prst="line">
                            <a:avLst/>
                          </a:prstGeom>
                          <a:noFill/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/>
                          <a:lstStyle/>
                          <a:p>
                            <a:endParaRPr lang="en-US"/>
                          </a:p>
                        </p:txBody>
                      </p:sp>
                      <p:grpSp>
                        <p:nvGrpSpPr>
                          <p:cNvPr id="2" name="Group 1"/>
                          <p:cNvGrpSpPr/>
                          <p:nvPr/>
                        </p:nvGrpSpPr>
                        <p:grpSpPr>
                          <a:xfrm>
                            <a:off x="661988" y="3427413"/>
                            <a:ext cx="7512050" cy="3016250"/>
                            <a:chOff x="661988" y="3427413"/>
                            <a:chExt cx="7512050" cy="3016250"/>
                          </a:xfrm>
                        </p:grpSpPr>
                        <p:grpSp>
                          <p:nvGrpSpPr>
                            <p:cNvPr id="106500" name="Group 322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716088" y="4425950"/>
                              <a:ext cx="525462" cy="434975"/>
                              <a:chOff x="-44" y="1473"/>
                              <a:chExt cx="981" cy="1105"/>
                            </a:xfrm>
                          </p:grpSpPr>
                          <p:pic>
                            <p:nvPicPr>
                              <p:cNvPr id="106653" name="Picture 323" descr="desktop_computer_stylized_medium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3" cstate="print"/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 flipH="1">
                                <a:off x="-44" y="1473"/>
                                <a:ext cx="981" cy="1105"/>
                              </a:xfrm>
                              <a:prstGeom prst="rect">
                                <a:avLst/>
                              </a:prstGeom>
                              <a:noFill/>
                              <a:ln w="9525">
                                <a:noFill/>
                                <a:miter lim="800000"/>
                                <a:headEnd/>
                                <a:tailEnd/>
                              </a:ln>
                            </p:spPr>
                          </p:pic>
                          <p:sp>
                            <p:nvSpPr>
                              <p:cNvPr id="106654" name="Freeform 324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 flipH="1">
                                <a:off x="374" y="1579"/>
                                <a:ext cx="477" cy="506"/>
                              </a:xfrm>
                              <a:custGeom>
                                <a:avLst/>
                                <a:gdLst>
                                  <a:gd name="T0" fmla="*/ 0 w 356"/>
                                  <a:gd name="T1" fmla="*/ 0 h 368"/>
                                  <a:gd name="T2" fmla="*/ 967 w 356"/>
                                  <a:gd name="T3" fmla="*/ 50 h 368"/>
                                  <a:gd name="T4" fmla="*/ 1147 w 356"/>
                                  <a:gd name="T5" fmla="*/ 1052 h 368"/>
                                  <a:gd name="T6" fmla="*/ 253 w 356"/>
                                  <a:gd name="T7" fmla="*/ 1316 h 368"/>
                                  <a:gd name="T8" fmla="*/ 0 w 356"/>
                                  <a:gd name="T9" fmla="*/ 0 h 368"/>
                                  <a:gd name="T10" fmla="*/ 0 60000 65536"/>
                                  <a:gd name="T11" fmla="*/ 0 60000 65536"/>
                                  <a:gd name="T12" fmla="*/ 0 60000 65536"/>
                                  <a:gd name="T13" fmla="*/ 0 60000 65536"/>
                                  <a:gd name="T14" fmla="*/ 0 60000 65536"/>
                                </a:gdLst>
                                <a:ahLst/>
                                <a:cxnLst>
                                  <a:cxn ang="T10">
                                    <a:pos x="T0" y="T1"/>
                                  </a:cxn>
                                  <a:cxn ang="T11">
                                    <a:pos x="T2" y="T3"/>
                                  </a:cxn>
                                  <a:cxn ang="T12">
                                    <a:pos x="T4" y="T5"/>
                                  </a:cxn>
                                  <a:cxn ang="T13">
                                    <a:pos x="T6" y="T7"/>
                                  </a:cxn>
                                  <a:cxn ang="T14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56" h="368">
                                    <a:moveTo>
                                      <a:pt x="0" y="0"/>
                                    </a:moveTo>
                                    <a:lnTo>
                                      <a:pt x="300" y="14"/>
                                    </a:lnTo>
                                    <a:lnTo>
                                      <a:pt x="356" y="294"/>
                                    </a:lnTo>
                                    <a:lnTo>
                                      <a:pt x="78" y="368"/>
                                    </a:lnTo>
                                    <a:lnTo>
                                      <a:pt x="0" y="0"/>
                                    </a:lnTo>
                                    <a:close/>
                                  </a:path>
                                </a:pathLst>
                              </a:custGeom>
                              <a:gradFill rotWithShape="1">
                                <a:gsLst>
                                  <a:gs pos="0">
                                    <a:srgbClr val="000099"/>
                                  </a:gs>
                                  <a:gs pos="100000">
                                    <a:schemeClr val="bg1"/>
                                  </a:gs>
                                </a:gsLst>
                                <a:lin ang="2700000" scaled="1"/>
                              </a:gradFill>
                              <a:ln w="9525" cap="flat" cmpd="sng">
                                <a:noFill/>
                                <a:prstDash val="solid"/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/>
                              <a:lstStyle/>
                              <a:p>
                                <a:endParaRPr lang="en-US"/>
                              </a:p>
                            </p:txBody>
                          </p:sp>
                        </p:grpSp>
                        <p:sp>
                          <p:nvSpPr>
                            <p:cNvPr id="106504" name="Oval 3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795713" y="5326063"/>
                              <a:ext cx="1304925" cy="303212"/>
                            </a:xfrm>
                            <a:prstGeom prst="ellipse">
                              <a:avLst/>
                            </a:prstGeom>
                            <a:solidFill>
                              <a:srgbClr val="808080"/>
                            </a:solidFill>
                            <a:ln w="12700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:ln>
                          </p:spPr>
                          <p:txBody>
                            <a:bodyPr wrap="none" anchor="ctr"/>
                            <a:lstStyle/>
                            <a:p>
                              <a:endParaRPr lang="en-US"/>
                            </a:p>
                          </p:txBody>
                        </p:sp>
                        <p:sp>
                          <p:nvSpPr>
                            <p:cNvPr id="106509" name="Oval 8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790950" y="5103813"/>
                              <a:ext cx="1306513" cy="352425"/>
                            </a:xfrm>
                            <a:prstGeom prst="ellipse">
                              <a:avLst/>
                            </a:prstGeom>
                            <a:solidFill>
                              <a:srgbClr val="808080"/>
                            </a:solidFill>
                            <a:ln w="12700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:ln>
                          </p:spPr>
                          <p:txBody>
                            <a:bodyPr wrap="none" anchor="ctr"/>
                            <a:lstStyle/>
                            <a:p>
                              <a:endParaRPr lang="en-US"/>
                            </a:p>
                          </p:txBody>
                        </p:sp>
                        <p:sp>
                          <p:nvSpPr>
                            <p:cNvPr id="106514" name="Text Box 16"/>
                            <p:cNvSpPr txBox="1"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708275" y="5934075"/>
                              <a:ext cx="2136775" cy="509588"/>
                            </a:xfrm>
                            <a:prstGeom prst="rect">
                              <a:avLst/>
                            </a:prstGeom>
                            <a:noFill/>
                            <a:ln w="9525">
                              <a:noFill/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/>
                            <a:lstStyle/>
                            <a:p>
                              <a:pPr algn="r" eaLnBrk="1" hangingPunct="1"/>
                              <a:r>
                                <a:rPr lang="en-US">
                                  <a:solidFill>
                                    <a:schemeClr val="tx2"/>
                                  </a:solidFill>
                                  <a:latin typeface="Arial" pitchFamily="34" charset="0"/>
                                </a:rPr>
                                <a:t>finite shared output link buffers</a:t>
                              </a:r>
                              <a:endParaRPr lang="en-US">
                                <a:solidFill>
                                  <a:schemeClr val="tx2"/>
                                </a:solidFill>
                                <a:latin typeface="Comic Sans MS" pitchFamily="66" charset="0"/>
                              </a:endParaRPr>
                            </a:p>
                          </p:txBody>
                        </p:sp>
                        <p:grpSp>
                          <p:nvGrpSpPr>
                            <p:cNvPr id="106517" name="Group 59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351088" y="3541713"/>
                              <a:ext cx="798512" cy="1166812"/>
                              <a:chOff x="12762" y="10336"/>
                              <a:chExt cx="1027" cy="1700"/>
                            </a:xfrm>
                          </p:grpSpPr>
                          <p:sp>
                            <p:nvSpPr>
                              <p:cNvPr id="106644" name="Rectangle 6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2824" y="10394"/>
                                <a:ext cx="965" cy="1642"/>
                              </a:xfrm>
                              <a:prstGeom prst="rect">
                                <a:avLst/>
                              </a:prstGeom>
                              <a:solidFill>
                                <a:srgbClr val="969696"/>
                              </a:solidFill>
                              <a:ln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:ln>
                            </p:spPr>
                            <p:txBody>
                              <a:bodyPr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106645" name="Rectangle 6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2766" y="10336"/>
                                <a:ext cx="965" cy="1642"/>
                              </a:xfrm>
                              <a:prstGeom prst="rect">
                                <a:avLst/>
                              </a:prstGeom>
                              <a:solidFill>
                                <a:srgbClr val="FFFFFF"/>
                              </a:solidFill>
                              <a:ln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:ln>
                            </p:spPr>
                            <p:txBody>
                              <a:bodyPr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106646" name="Line 6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2766" y="10682"/>
                                <a:ext cx="965" cy="2"/>
                              </a:xfrm>
                              <a:prstGeom prst="line">
                                <a:avLst/>
                              </a:prstGeom>
                              <a:noFill/>
                              <a:ln w="9525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</p:spPr>
                            <p:txBody>
                              <a:bodyPr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106647" name="Line 6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2780" y="11042"/>
                                <a:ext cx="980" cy="1"/>
                              </a:xfrm>
                              <a:prstGeom prst="line">
                                <a:avLst/>
                              </a:prstGeom>
                              <a:noFill/>
                              <a:ln w="9525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</p:spPr>
                            <p:txBody>
                              <a:bodyPr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106648" name="Line 6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2764" y="11374"/>
                                <a:ext cx="980" cy="1"/>
                              </a:xfrm>
                              <a:prstGeom prst="line">
                                <a:avLst/>
                              </a:prstGeom>
                              <a:noFill/>
                              <a:ln w="9525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</p:spPr>
                            <p:txBody>
                              <a:bodyPr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106649" name="Line 6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2762" y="11675"/>
                                <a:ext cx="967" cy="2"/>
                              </a:xfrm>
                              <a:prstGeom prst="line">
                                <a:avLst/>
                              </a:prstGeom>
                              <a:noFill/>
                              <a:ln w="9525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</p:spPr>
                            <p:txBody>
                              <a:bodyPr/>
                              <a:lstStyle/>
                              <a:p>
                                <a:endParaRPr lang="en-US"/>
                              </a:p>
                            </p:txBody>
                          </p:sp>
                        </p:grpSp>
                        <p:sp>
                          <p:nvSpPr>
                            <p:cNvPr id="106518" name="Text Box 66"/>
                            <p:cNvSpPr txBox="1"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287588" y="4654550"/>
                              <a:ext cx="852487" cy="312738"/>
                            </a:xfrm>
                            <a:prstGeom prst="rect">
                              <a:avLst/>
                            </a:prstGeom>
                            <a:noFill/>
                            <a:ln w="9525">
                              <a:noFill/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/>
                            <a:lstStyle/>
                            <a:p>
                              <a:pPr algn="l" eaLnBrk="1" hangingPunct="1"/>
                              <a:r>
                                <a:rPr lang="en-US" dirty="0">
                                  <a:solidFill>
                                    <a:schemeClr val="tx2"/>
                                  </a:solidFill>
                                  <a:latin typeface="Arial" pitchFamily="34" charset="0"/>
                                </a:rPr>
                                <a:t>Host A</a:t>
                              </a:r>
                              <a:endParaRPr lang="en-US" dirty="0">
                                <a:solidFill>
                                  <a:schemeClr val="tx2"/>
                                </a:solidFill>
                                <a:latin typeface="Comic Sans MS" pitchFamily="66" charset="0"/>
                              </a:endParaRPr>
                            </a:p>
                          </p:txBody>
                        </p:sp>
                        <p:sp>
                          <p:nvSpPr>
                            <p:cNvPr id="106519" name="Text Box 67"/>
                            <p:cNvSpPr txBox="1"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368675" y="3427413"/>
                              <a:ext cx="1881188" cy="473075"/>
                            </a:xfrm>
                            <a:prstGeom prst="rect">
                              <a:avLst/>
                            </a:prstGeom>
                            <a:noFill/>
                            <a:ln w="9525">
                              <a:noFill/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/>
                            <a:lstStyle/>
                            <a:p>
                              <a:pPr algn="l" eaLnBrk="1" hangingPunct="1"/>
                              <a:r>
                                <a:rPr lang="en-US" sz="2000">
                                  <a:solidFill>
                                    <a:srgbClr val="FF0000"/>
                                  </a:solidFill>
                                  <a:latin typeface="Symbol" pitchFamily="18" charset="2"/>
                                </a:rPr>
                                <a:t>l</a:t>
                              </a:r>
                              <a:r>
                                <a:rPr lang="en-US" sz="2000" baseline="-25000">
                                  <a:solidFill>
                                    <a:srgbClr val="FF0000"/>
                                  </a:solidFill>
                                  <a:latin typeface="Arial" pitchFamily="34" charset="0"/>
                                </a:rPr>
                                <a:t>in</a:t>
                              </a:r>
                              <a:r>
                                <a:rPr lang="en-US" baseline="-25000">
                                  <a:solidFill>
                                    <a:srgbClr val="FF0000"/>
                                  </a:solidFill>
                                  <a:latin typeface="Arial" pitchFamily="34" charset="0"/>
                                </a:rPr>
                                <a:t> </a:t>
                              </a:r>
                              <a:r>
                                <a:rPr lang="en-US">
                                  <a:solidFill>
                                    <a:srgbClr val="FF0000"/>
                                  </a:solidFill>
                                  <a:latin typeface="Arial" pitchFamily="34" charset="0"/>
                                </a:rPr>
                                <a:t>: original data</a:t>
                              </a:r>
                              <a:endParaRPr lang="en-US">
                                <a:solidFill>
                                  <a:schemeClr val="tx2"/>
                                </a:solidFill>
                                <a:latin typeface="Comic Sans MS" pitchFamily="66" charset="0"/>
                              </a:endParaRPr>
                            </a:p>
                          </p:txBody>
                        </p:sp>
                        <p:grpSp>
                          <p:nvGrpSpPr>
                            <p:cNvPr id="106521" name="Group 109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298575" y="4695825"/>
                              <a:ext cx="798513" cy="1166813"/>
                              <a:chOff x="12762" y="10336"/>
                              <a:chExt cx="1027" cy="1700"/>
                            </a:xfrm>
                          </p:grpSpPr>
                          <p:sp>
                            <p:nvSpPr>
                              <p:cNvPr id="106638" name="Rectangle 11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2824" y="10394"/>
                                <a:ext cx="965" cy="1642"/>
                              </a:xfrm>
                              <a:prstGeom prst="rect">
                                <a:avLst/>
                              </a:prstGeom>
                              <a:solidFill>
                                <a:srgbClr val="969696"/>
                              </a:solidFill>
                              <a:ln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:ln>
                            </p:spPr>
                            <p:txBody>
                              <a:bodyPr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106639" name="Rectangle 11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2766" y="10336"/>
                                <a:ext cx="965" cy="1642"/>
                              </a:xfrm>
                              <a:prstGeom prst="rect">
                                <a:avLst/>
                              </a:prstGeom>
                              <a:solidFill>
                                <a:srgbClr val="FFFFFF"/>
                              </a:solidFill>
                              <a:ln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:ln>
                            </p:spPr>
                            <p:txBody>
                              <a:bodyPr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106640" name="Line 11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2766" y="10682"/>
                                <a:ext cx="965" cy="2"/>
                              </a:xfrm>
                              <a:prstGeom prst="line">
                                <a:avLst/>
                              </a:prstGeom>
                              <a:noFill/>
                              <a:ln w="9525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</p:spPr>
                            <p:txBody>
                              <a:bodyPr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106641" name="Line 11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2780" y="11042"/>
                                <a:ext cx="980" cy="1"/>
                              </a:xfrm>
                              <a:prstGeom prst="line">
                                <a:avLst/>
                              </a:prstGeom>
                              <a:noFill/>
                              <a:ln w="9525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</p:spPr>
                            <p:txBody>
                              <a:bodyPr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106642" name="Line 11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2764" y="11374"/>
                                <a:ext cx="980" cy="1"/>
                              </a:xfrm>
                              <a:prstGeom prst="line">
                                <a:avLst/>
                              </a:prstGeom>
                              <a:noFill/>
                              <a:ln w="9525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</p:spPr>
                            <p:txBody>
                              <a:bodyPr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106643" name="Line 11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2762" y="11675"/>
                                <a:ext cx="967" cy="2"/>
                              </a:xfrm>
                              <a:prstGeom prst="line">
                                <a:avLst/>
                              </a:prstGeom>
                              <a:noFill/>
                              <a:ln w="9525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</p:spPr>
                            <p:txBody>
                              <a:bodyPr/>
                              <a:lstStyle/>
                              <a:p>
                                <a:endParaRPr lang="en-US"/>
                              </a:p>
                            </p:txBody>
                          </p:sp>
                        </p:grpSp>
                        <p:sp>
                          <p:nvSpPr>
                            <p:cNvPr id="106522" name="Text Box 116"/>
                            <p:cNvSpPr txBox="1"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1168400" y="6073775"/>
                              <a:ext cx="877888" cy="312738"/>
                            </a:xfrm>
                            <a:prstGeom prst="rect">
                              <a:avLst/>
                            </a:prstGeom>
                            <a:noFill/>
                            <a:ln w="9525">
                              <a:noFill/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/>
                            <a:lstStyle/>
                            <a:p>
                              <a:pPr algn="l" eaLnBrk="1" hangingPunct="1"/>
                              <a:r>
                                <a:rPr lang="en-US">
                                  <a:solidFill>
                                    <a:schemeClr val="tx2"/>
                                  </a:solidFill>
                                  <a:latin typeface="Arial" pitchFamily="34" charset="0"/>
                                </a:rPr>
                                <a:t>Host B</a:t>
                              </a:r>
                              <a:endParaRPr lang="en-US">
                                <a:solidFill>
                                  <a:schemeClr val="tx2"/>
                                </a:solidFill>
                                <a:latin typeface="Comic Sans MS" pitchFamily="66" charset="0"/>
                              </a:endParaRPr>
                            </a:p>
                          </p:txBody>
                        </p:sp>
                        <p:sp>
                          <p:nvSpPr>
                            <p:cNvPr id="106525" name="Line 119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H="1">
                              <a:off x="5160963" y="4856163"/>
                              <a:ext cx="1135062" cy="1117600"/>
                            </a:xfrm>
                            <a:prstGeom prst="line">
                              <a:avLst/>
                            </a:prstGeom>
                            <a:noFill/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</p:spPr>
                          <p:txBody>
                            <a:bodyPr/>
                            <a:lstStyle/>
                            <a:p>
                              <a:endParaRPr lang="en-US"/>
                            </a:p>
                          </p:txBody>
                        </p:sp>
                        <p:grpSp>
                          <p:nvGrpSpPr>
                            <p:cNvPr id="106528" name="Group 162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6643688" y="3676650"/>
                              <a:ext cx="798512" cy="1166813"/>
                              <a:chOff x="12762" y="10336"/>
                              <a:chExt cx="1027" cy="1700"/>
                            </a:xfrm>
                          </p:grpSpPr>
                          <p:sp>
                            <p:nvSpPr>
                              <p:cNvPr id="106632" name="Rectangle 16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2824" y="10394"/>
                                <a:ext cx="965" cy="1642"/>
                              </a:xfrm>
                              <a:prstGeom prst="rect">
                                <a:avLst/>
                              </a:prstGeom>
                              <a:solidFill>
                                <a:srgbClr val="969696"/>
                              </a:solidFill>
                              <a:ln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:ln>
                            </p:spPr>
                            <p:txBody>
                              <a:bodyPr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106633" name="Rectangle 16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2766" y="10336"/>
                                <a:ext cx="965" cy="1642"/>
                              </a:xfrm>
                              <a:prstGeom prst="rect">
                                <a:avLst/>
                              </a:prstGeom>
                              <a:solidFill>
                                <a:srgbClr val="FFFFFF"/>
                              </a:solidFill>
                              <a:ln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:ln>
                            </p:spPr>
                            <p:txBody>
                              <a:bodyPr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106634" name="Line 16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2766" y="10682"/>
                                <a:ext cx="965" cy="2"/>
                              </a:xfrm>
                              <a:prstGeom prst="line">
                                <a:avLst/>
                              </a:prstGeom>
                              <a:noFill/>
                              <a:ln w="9525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</p:spPr>
                            <p:txBody>
                              <a:bodyPr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106635" name="Line 16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2780" y="11042"/>
                                <a:ext cx="980" cy="1"/>
                              </a:xfrm>
                              <a:prstGeom prst="line">
                                <a:avLst/>
                              </a:prstGeom>
                              <a:noFill/>
                              <a:ln w="9525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</p:spPr>
                            <p:txBody>
                              <a:bodyPr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106636" name="Line 16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2764" y="11374"/>
                                <a:ext cx="980" cy="1"/>
                              </a:xfrm>
                              <a:prstGeom prst="line">
                                <a:avLst/>
                              </a:prstGeom>
                              <a:noFill/>
                              <a:ln w="9525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</p:spPr>
                            <p:txBody>
                              <a:bodyPr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106637" name="Line 16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2762" y="11675"/>
                                <a:ext cx="967" cy="2"/>
                              </a:xfrm>
                              <a:prstGeom prst="line">
                                <a:avLst/>
                              </a:prstGeom>
                              <a:noFill/>
                              <a:ln w="9525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</p:spPr>
                            <p:txBody>
                              <a:bodyPr/>
                              <a:lstStyle/>
                              <a:p>
                                <a:endParaRPr lang="en-US"/>
                              </a:p>
                            </p:txBody>
                          </p:sp>
                        </p:grpSp>
                        <p:grpSp>
                          <p:nvGrpSpPr>
                            <p:cNvPr id="106529" name="Group 209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6175375" y="4989513"/>
                              <a:ext cx="798513" cy="1168400"/>
                              <a:chOff x="12762" y="10336"/>
                              <a:chExt cx="1027" cy="1700"/>
                            </a:xfrm>
                          </p:grpSpPr>
                          <p:sp>
                            <p:nvSpPr>
                              <p:cNvPr id="106626" name="Rectangle 21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2824" y="10394"/>
                                <a:ext cx="965" cy="1642"/>
                              </a:xfrm>
                              <a:prstGeom prst="rect">
                                <a:avLst/>
                              </a:prstGeom>
                              <a:solidFill>
                                <a:srgbClr val="969696"/>
                              </a:solidFill>
                              <a:ln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:ln>
                            </p:spPr>
                            <p:txBody>
                              <a:bodyPr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106627" name="Rectangle 21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2766" y="10336"/>
                                <a:ext cx="965" cy="1642"/>
                              </a:xfrm>
                              <a:prstGeom prst="rect">
                                <a:avLst/>
                              </a:prstGeom>
                              <a:solidFill>
                                <a:srgbClr val="FFFFFF"/>
                              </a:solidFill>
                              <a:ln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:ln>
                            </p:spPr>
                            <p:txBody>
                              <a:bodyPr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106628" name="Line 21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2766" y="10682"/>
                                <a:ext cx="965" cy="2"/>
                              </a:xfrm>
                              <a:prstGeom prst="line">
                                <a:avLst/>
                              </a:prstGeom>
                              <a:noFill/>
                              <a:ln w="9525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</p:spPr>
                            <p:txBody>
                              <a:bodyPr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106629" name="Line 21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2780" y="11042"/>
                                <a:ext cx="980" cy="1"/>
                              </a:xfrm>
                              <a:prstGeom prst="line">
                                <a:avLst/>
                              </a:prstGeom>
                              <a:noFill/>
                              <a:ln w="9525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</p:spPr>
                            <p:txBody>
                              <a:bodyPr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106630" name="Line 21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2764" y="11374"/>
                                <a:ext cx="980" cy="1"/>
                              </a:xfrm>
                              <a:prstGeom prst="line">
                                <a:avLst/>
                              </a:prstGeom>
                              <a:noFill/>
                              <a:ln w="9525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</p:spPr>
                            <p:txBody>
                              <a:bodyPr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106631" name="Line 21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2762" y="11675"/>
                                <a:ext cx="967" cy="2"/>
                              </a:xfrm>
                              <a:prstGeom prst="line">
                                <a:avLst/>
                              </a:prstGeom>
                              <a:noFill/>
                              <a:ln w="9525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</p:spPr>
                            <p:txBody>
                              <a:bodyPr/>
                              <a:lstStyle/>
                              <a:p>
                                <a:endParaRPr lang="en-US"/>
                              </a:p>
                            </p:txBody>
                          </p:sp>
                        </p:grpSp>
                        <p:sp>
                          <p:nvSpPr>
                            <p:cNvPr id="106532" name="Text Box 218"/>
                            <p:cNvSpPr txBox="1"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7583488" y="3629025"/>
                              <a:ext cx="590550" cy="473075"/>
                            </a:xfrm>
                            <a:prstGeom prst="rect">
                              <a:avLst/>
                            </a:prstGeom>
                            <a:noFill/>
                            <a:ln w="9525">
                              <a:noFill/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/>
                            <a:lstStyle/>
                            <a:p>
                              <a:pPr algn="l" eaLnBrk="1" hangingPunct="1"/>
                              <a:r>
                                <a:rPr lang="en-US" sz="2000" dirty="0">
                                  <a:solidFill>
                                    <a:srgbClr val="FF0000"/>
                                  </a:solidFill>
                                  <a:latin typeface="Symbol" pitchFamily="18" charset="2"/>
                                </a:rPr>
                                <a:t>l</a:t>
                              </a:r>
                              <a:r>
                                <a:rPr lang="en-US" sz="2000" baseline="-25000" dirty="0">
                                  <a:solidFill>
                                    <a:srgbClr val="FF0000"/>
                                  </a:solidFill>
                                  <a:latin typeface="Arial" pitchFamily="34" charset="0"/>
                                </a:rPr>
                                <a:t>out</a:t>
                              </a:r>
                              <a:endParaRPr lang="en-US" sz="2000" dirty="0">
                                <a:solidFill>
                                  <a:schemeClr val="tx2"/>
                                </a:solidFill>
                                <a:latin typeface="Comic Sans MS" pitchFamily="66" charset="0"/>
                              </a:endParaRPr>
                            </a:p>
                          </p:txBody>
                        </p:sp>
                        <p:sp>
                          <p:nvSpPr>
                            <p:cNvPr id="106533" name="Line 219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H="1" flipV="1">
                              <a:off x="4592638" y="5580063"/>
                              <a:ext cx="7937" cy="407987"/>
                            </a:xfrm>
                            <a:prstGeom prst="line">
                              <a:avLst/>
                            </a:prstGeom>
                            <a:noFill/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 type="triangle" w="med" len="med"/>
                            </a:ln>
                          </p:spPr>
                          <p:txBody>
                            <a:bodyPr/>
                            <a:lstStyle/>
                            <a:p>
                              <a:endParaRPr lang="en-US"/>
                            </a:p>
                          </p:txBody>
                        </p:sp>
                        <p:grpSp>
                          <p:nvGrpSpPr>
                            <p:cNvPr id="106534" name="Group 220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4587875" y="5211763"/>
                              <a:ext cx="385763" cy="319087"/>
                              <a:chOff x="11283" y="10423"/>
                              <a:chExt cx="475" cy="374"/>
                            </a:xfrm>
                          </p:grpSpPr>
                          <p:sp>
                            <p:nvSpPr>
                              <p:cNvPr id="106619" name="Rectangle 22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1283" y="10423"/>
                                <a:ext cx="475" cy="374"/>
                              </a:xfrm>
                              <a:prstGeom prst="rect">
                                <a:avLst/>
                              </a:prstGeom>
                              <a:solidFill>
                                <a:srgbClr val="FFFFFF"/>
                              </a:solidFill>
                              <a:ln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:ln>
                            </p:spPr>
                            <p:txBody>
                              <a:bodyPr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106620" name="Line 22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1686" y="10502"/>
                                <a:ext cx="1" cy="231"/>
                              </a:xfrm>
                              <a:prstGeom prst="line">
                                <a:avLst/>
                              </a:prstGeom>
                              <a:noFill/>
                              <a:ln w="9525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</p:spPr>
                            <p:txBody>
                              <a:bodyPr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106621" name="Line 22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1621" y="10502"/>
                                <a:ext cx="1" cy="231"/>
                              </a:xfrm>
                              <a:prstGeom prst="line">
                                <a:avLst/>
                              </a:prstGeom>
                              <a:noFill/>
                              <a:ln w="9525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</p:spPr>
                            <p:txBody>
                              <a:bodyPr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106622" name="Line 22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1556" y="10502"/>
                                <a:ext cx="1" cy="231"/>
                              </a:xfrm>
                              <a:prstGeom prst="line">
                                <a:avLst/>
                              </a:prstGeom>
                              <a:noFill/>
                              <a:ln w="9525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</p:spPr>
                            <p:txBody>
                              <a:bodyPr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106623" name="Line 22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1491" y="10495"/>
                                <a:ext cx="1" cy="231"/>
                              </a:xfrm>
                              <a:prstGeom prst="line">
                                <a:avLst/>
                              </a:prstGeom>
                              <a:noFill/>
                              <a:ln w="9525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</p:spPr>
                            <p:txBody>
                              <a:bodyPr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106624" name="Line 22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1426" y="10495"/>
                                <a:ext cx="2" cy="231"/>
                              </a:xfrm>
                              <a:prstGeom prst="line">
                                <a:avLst/>
                              </a:prstGeom>
                              <a:noFill/>
                              <a:ln w="9525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</p:spPr>
                            <p:txBody>
                              <a:bodyPr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106625" name="Line 22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1360" y="10495"/>
                                <a:ext cx="3" cy="231"/>
                              </a:xfrm>
                              <a:prstGeom prst="line">
                                <a:avLst/>
                              </a:prstGeom>
                              <a:noFill/>
                              <a:ln w="9525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</p:spPr>
                            <p:txBody>
                              <a:bodyPr/>
                              <a:lstStyle/>
                              <a:p>
                                <a:endParaRPr lang="en-US"/>
                              </a:p>
                            </p:txBody>
                          </p:sp>
                        </p:grpSp>
                        <p:sp>
                          <p:nvSpPr>
                            <p:cNvPr id="106536" name="Freeform 229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1663700" y="4843463"/>
                              <a:ext cx="4854575" cy="1228725"/>
                            </a:xfrm>
                            <a:custGeom>
                              <a:avLst/>
                              <a:gdLst>
                                <a:gd name="T0" fmla="*/ 0 w 6225"/>
                                <a:gd name="T1" fmla="*/ 0 h 1501"/>
                                <a:gd name="T2" fmla="*/ 0 w 6225"/>
                                <a:gd name="T3" fmla="*/ 2147483647 h 1501"/>
                                <a:gd name="T4" fmla="*/ 2147483647 w 6225"/>
                                <a:gd name="T5" fmla="*/ 2147483647 h 1501"/>
                                <a:gd name="T6" fmla="*/ 2147483647 w 6225"/>
                                <a:gd name="T7" fmla="*/ 2147483647 h 1501"/>
                                <a:gd name="T8" fmla="*/ 2147483647 w 6225"/>
                                <a:gd name="T9" fmla="*/ 2147483647 h 1501"/>
                                <a:gd name="T10" fmla="*/ 2147483647 w 6225"/>
                                <a:gd name="T11" fmla="*/ 2147483647 h 1501"/>
                                <a:gd name="T12" fmla="*/ 2147483647 w 6225"/>
                                <a:gd name="T13" fmla="*/ 2147483647 h 1501"/>
                                <a:gd name="T14" fmla="*/ 2147483647 w 6225"/>
                                <a:gd name="T15" fmla="*/ 2147483647 h 1501"/>
                                <a:gd name="T16" fmla="*/ 0 60000 65536"/>
                                <a:gd name="T17" fmla="*/ 0 60000 65536"/>
                                <a:gd name="T18" fmla="*/ 0 60000 65536"/>
                                <a:gd name="T19" fmla="*/ 0 60000 65536"/>
                                <a:gd name="T20" fmla="*/ 0 60000 65536"/>
                                <a:gd name="T21" fmla="*/ 0 60000 65536"/>
                                <a:gd name="T22" fmla="*/ 0 60000 65536"/>
                                <a:gd name="T23" fmla="*/ 0 60000 65536"/>
                              </a:gdLst>
                              <a:ahLst/>
                              <a:cxnLst>
                                <a:cxn ang="T16">
                                  <a:pos x="T0" y="T1"/>
                                </a:cxn>
                                <a:cxn ang="T17">
                                  <a:pos x="T2" y="T3"/>
                                </a:cxn>
                                <a:cxn ang="T18">
                                  <a:pos x="T4" y="T5"/>
                                </a:cxn>
                                <a:cxn ang="T19">
                                  <a:pos x="T6" y="T7"/>
                                </a:cxn>
                                <a:cxn ang="T20">
                                  <a:pos x="T8" y="T9"/>
                                </a:cxn>
                                <a:cxn ang="T21">
                                  <a:pos x="T10" y="T11"/>
                                </a:cxn>
                                <a:cxn ang="T22">
                                  <a:pos x="T12" y="T13"/>
                                </a:cxn>
                                <a:cxn ang="T23">
                                  <a:pos x="T14" y="T15"/>
                                </a:cxn>
                              </a:cxnLst>
                              <a:rect l="0" t="0" r="r" b="b"/>
                              <a:pathLst>
                                <a:path w="6225" h="1501">
                                  <a:moveTo>
                                    <a:pt x="0" y="0"/>
                                  </a:moveTo>
                                  <a:lnTo>
                                    <a:pt x="0" y="1486"/>
                                  </a:lnTo>
                                  <a:lnTo>
                                    <a:pt x="1005" y="1501"/>
                                  </a:lnTo>
                                  <a:lnTo>
                                    <a:pt x="1860" y="706"/>
                                  </a:lnTo>
                                  <a:lnTo>
                                    <a:pt x="5085" y="721"/>
                                  </a:lnTo>
                                  <a:lnTo>
                                    <a:pt x="4305" y="1456"/>
                                  </a:lnTo>
                                  <a:lnTo>
                                    <a:pt x="6225" y="1456"/>
                                  </a:lnTo>
                                  <a:lnTo>
                                    <a:pt x="6220" y="391"/>
                                  </a:lnTo>
                                </a:path>
                              </a:pathLst>
                            </a:custGeom>
                            <a:noFill/>
                            <a:ln w="38100" cmpd="sng">
                              <a:solidFill>
                                <a:srgbClr val="808080"/>
                              </a:solidFill>
                              <a:round/>
                              <a:headEnd type="none" w="med" len="med"/>
                              <a:tailEnd type="triangle" w="med" len="med"/>
                            </a:ln>
                          </p:spPr>
                          <p:txBody>
                            <a:bodyPr/>
                            <a:lstStyle/>
                            <a:p>
                              <a:endParaRPr lang="en-US"/>
                            </a:p>
                          </p:txBody>
                        </p:sp>
                        <p:sp>
                          <p:nvSpPr>
                            <p:cNvPr id="106537" name="Freeform 230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22575" y="3676650"/>
                              <a:ext cx="4210050" cy="1646238"/>
                            </a:xfrm>
                            <a:custGeom>
                              <a:avLst/>
                              <a:gdLst>
                                <a:gd name="T0" fmla="*/ 0 w 5400"/>
                                <a:gd name="T1" fmla="*/ 0 h 2010"/>
                                <a:gd name="T2" fmla="*/ 0 w 5400"/>
                                <a:gd name="T3" fmla="*/ 2147483647 h 2010"/>
                                <a:gd name="T4" fmla="*/ 2147483647 w 5400"/>
                                <a:gd name="T5" fmla="*/ 2147483647 h 2010"/>
                                <a:gd name="T6" fmla="*/ 2147483647 w 5400"/>
                                <a:gd name="T7" fmla="*/ 2147483647 h 2010"/>
                                <a:gd name="T8" fmla="*/ 2147483647 w 5400"/>
                                <a:gd name="T9" fmla="*/ 2147483647 h 2010"/>
                                <a:gd name="T10" fmla="*/ 2147483647 w 5400"/>
                                <a:gd name="T11" fmla="*/ 2147483647 h 2010"/>
                                <a:gd name="T12" fmla="*/ 2147483647 w 5400"/>
                                <a:gd name="T13" fmla="*/ 2147483647 h 2010"/>
                                <a:gd name="T14" fmla="*/ 2147483647 w 5400"/>
                                <a:gd name="T15" fmla="*/ 2147483647 h 2010"/>
                                <a:gd name="T16" fmla="*/ 0 60000 65536"/>
                                <a:gd name="T17" fmla="*/ 0 60000 65536"/>
                                <a:gd name="T18" fmla="*/ 0 60000 65536"/>
                                <a:gd name="T19" fmla="*/ 0 60000 65536"/>
                                <a:gd name="T20" fmla="*/ 0 60000 65536"/>
                                <a:gd name="T21" fmla="*/ 0 60000 65536"/>
                                <a:gd name="T22" fmla="*/ 0 60000 65536"/>
                                <a:gd name="T23" fmla="*/ 0 60000 65536"/>
                              </a:gdLst>
                              <a:ahLst/>
                              <a:cxnLst>
                                <a:cxn ang="T16">
                                  <a:pos x="T0" y="T1"/>
                                </a:cxn>
                                <a:cxn ang="T17">
                                  <a:pos x="T2" y="T3"/>
                                </a:cxn>
                                <a:cxn ang="T18">
                                  <a:pos x="T4" y="T5"/>
                                </a:cxn>
                                <a:cxn ang="T19">
                                  <a:pos x="T6" y="T7"/>
                                </a:cxn>
                                <a:cxn ang="T20">
                                  <a:pos x="T8" y="T9"/>
                                </a:cxn>
                                <a:cxn ang="T21">
                                  <a:pos x="T10" y="T11"/>
                                </a:cxn>
                                <a:cxn ang="T22">
                                  <a:pos x="T12" y="T13"/>
                                </a:cxn>
                                <a:cxn ang="T23">
                                  <a:pos x="T14" y="T15"/>
                                </a:cxn>
                              </a:cxnLst>
                              <a:rect l="0" t="0" r="r" b="b"/>
                              <a:pathLst>
                                <a:path w="5400" h="2010">
                                  <a:moveTo>
                                    <a:pt x="0" y="0"/>
                                  </a:moveTo>
                                  <a:lnTo>
                                    <a:pt x="0" y="1485"/>
                                  </a:lnTo>
                                  <a:lnTo>
                                    <a:pt x="1005" y="1500"/>
                                  </a:lnTo>
                                  <a:lnTo>
                                    <a:pt x="540" y="2010"/>
                                  </a:lnTo>
                                  <a:lnTo>
                                    <a:pt x="3615" y="2010"/>
                                  </a:lnTo>
                                  <a:lnTo>
                                    <a:pt x="4350" y="1275"/>
                                  </a:lnTo>
                                  <a:lnTo>
                                    <a:pt x="5400" y="1290"/>
                                  </a:lnTo>
                                  <a:lnTo>
                                    <a:pt x="5400" y="120"/>
                                  </a:lnTo>
                                </a:path>
                              </a:pathLst>
                            </a:custGeom>
                            <a:noFill/>
                            <a:ln w="38100" cmpd="sng">
                              <a:solidFill>
                                <a:srgbClr val="FF0000"/>
                              </a:solidFill>
                              <a:round/>
                              <a:headEnd type="none" w="med" len="med"/>
                              <a:tailEnd type="triangle" w="med" len="med"/>
                            </a:ln>
                          </p:spPr>
                          <p:txBody>
                            <a:bodyPr/>
                            <a:lstStyle/>
                            <a:p>
                              <a:endParaRPr lang="en-US"/>
                            </a:p>
                          </p:txBody>
                        </p:sp>
                        <p:sp>
                          <p:nvSpPr>
                            <p:cNvPr id="106539" name="Text Box 232"/>
                            <p:cNvSpPr txBox="1"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251200" y="3756025"/>
                              <a:ext cx="2349500" cy="617538"/>
                            </a:xfrm>
                            <a:prstGeom prst="rect">
                              <a:avLst/>
                            </a:prstGeom>
                            <a:noFill/>
                            <a:ln w="9525">
                              <a:noFill/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/>
                            <a:lstStyle/>
                            <a:p>
                              <a:pPr algn="r" eaLnBrk="1" hangingPunct="1"/>
                              <a:r>
                                <a:rPr lang="en-US" sz="2000" dirty="0" smtClean="0">
                                  <a:solidFill>
                                    <a:srgbClr val="FF0000"/>
                                  </a:solidFill>
                                  <a:latin typeface="Symbol" pitchFamily="18" charset="2"/>
                                </a:rPr>
                                <a:t>l</a:t>
                              </a:r>
                              <a:r>
                                <a:rPr lang="en-US" sz="2000" baseline="30000" dirty="0" smtClean="0">
                                  <a:solidFill>
                                    <a:srgbClr val="FF0000"/>
                                  </a:solidFill>
                                  <a:latin typeface="Arial" pitchFamily="34" charset="0"/>
                                </a:rPr>
                                <a:t>*</a:t>
                              </a:r>
                              <a:r>
                                <a:rPr lang="en-US" sz="2000" baseline="-25000" dirty="0" smtClean="0">
                                  <a:solidFill>
                                    <a:srgbClr val="FF0000"/>
                                  </a:solidFill>
                                  <a:latin typeface="Arial" pitchFamily="34" charset="0"/>
                                </a:rPr>
                                <a:t>in</a:t>
                              </a:r>
                              <a:r>
                                <a:rPr lang="en-US" sz="1800" dirty="0">
                                  <a:solidFill>
                                    <a:srgbClr val="FF0000"/>
                                  </a:solidFill>
                                  <a:latin typeface="Arial" pitchFamily="34" charset="0"/>
                                </a:rPr>
                                <a:t>:</a:t>
                              </a:r>
                              <a:r>
                                <a:rPr lang="en-US" sz="1400" dirty="0">
                                  <a:solidFill>
                                    <a:srgbClr val="FF0000"/>
                                  </a:solidFill>
                                  <a:latin typeface="Arial" pitchFamily="34" charset="0"/>
                                </a:rPr>
                                <a:t> </a:t>
                              </a:r>
                              <a:r>
                                <a:rPr lang="en-US" dirty="0">
                                  <a:solidFill>
                                    <a:srgbClr val="FF0000"/>
                                  </a:solidFill>
                                  <a:latin typeface="Arial" pitchFamily="34" charset="0"/>
                                </a:rPr>
                                <a:t>original data, </a:t>
                              </a:r>
                              <a:r>
                                <a:rPr lang="en-US" i="1" dirty="0">
                                  <a:solidFill>
                                    <a:srgbClr val="FF0000"/>
                                  </a:solidFill>
                                  <a:latin typeface="Arial" pitchFamily="34" charset="0"/>
                                </a:rPr>
                                <a:t>plus</a:t>
                              </a:r>
                              <a:r>
                                <a:rPr lang="en-US" dirty="0">
                                  <a:solidFill>
                                    <a:srgbClr val="FF0000"/>
                                  </a:solidFill>
                                  <a:latin typeface="Arial" pitchFamily="34" charset="0"/>
                                </a:rPr>
                                <a:t> retransmitted data</a:t>
                              </a:r>
                              <a:endParaRPr lang="en-US" dirty="0">
                                <a:solidFill>
                                  <a:schemeClr val="tx2"/>
                                </a:solidFill>
                                <a:latin typeface="Comic Sans MS" pitchFamily="66" charset="0"/>
                              </a:endParaRPr>
                            </a:p>
                          </p:txBody>
                        </p:sp>
                        <p:sp>
                          <p:nvSpPr>
                            <p:cNvPr id="89133" name="Line 233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>
                              <a:off x="2909888" y="3916363"/>
                              <a:ext cx="514350" cy="0"/>
                            </a:xfrm>
                            <a:prstGeom prst="line">
                              <a:avLst/>
                            </a:prstGeom>
                            <a:noFill/>
                            <a:ln w="12700">
                              <a:solidFill>
                                <a:schemeClr val="tx1"/>
                              </a:solidFill>
                              <a:round/>
                              <a:headEnd type="triangle" w="med" len="med"/>
                              <a:tailEnd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/>
                            <a:lstStyle/>
                            <a:p>
                              <a:pPr>
                                <a:defRPr/>
                              </a:pPr>
                              <a:endParaRPr lang="en-US">
                                <a:latin typeface="Tahoma" charset="0"/>
                                <a:ea typeface="ＭＳ Ｐゴシック" charset="0"/>
                              </a:endParaRPr>
                            </a:p>
                          </p:txBody>
                        </p:sp>
                        <p:sp>
                          <p:nvSpPr>
                            <p:cNvPr id="89134" name="Line 234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>
                              <a:off x="2905125" y="3683000"/>
                              <a:ext cx="514350" cy="0"/>
                            </a:xfrm>
                            <a:prstGeom prst="line">
                              <a:avLst/>
                            </a:prstGeom>
                            <a:noFill/>
                            <a:ln w="12700">
                              <a:solidFill>
                                <a:schemeClr val="tx1"/>
                              </a:solidFill>
                              <a:round/>
                              <a:headEnd type="triangle" w="med" len="med"/>
                              <a:tailEnd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/>
                            <a:lstStyle/>
                            <a:p>
                              <a:pPr>
                                <a:defRPr/>
                              </a:pPr>
                              <a:endParaRPr lang="en-US">
                                <a:latin typeface="Tahoma" charset="0"/>
                                <a:ea typeface="ＭＳ Ｐゴシック" charset="0"/>
                              </a:endParaRPr>
                            </a:p>
                          </p:txBody>
                        </p:sp>
                        <p:sp>
                          <p:nvSpPr>
                            <p:cNvPr id="89135" name="Line 235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>
                              <a:off x="7116763" y="3835400"/>
                              <a:ext cx="514350" cy="0"/>
                            </a:xfrm>
                            <a:prstGeom prst="line">
                              <a:avLst/>
                            </a:prstGeom>
                            <a:noFill/>
                            <a:ln w="12700">
                              <a:solidFill>
                                <a:schemeClr val="tx1"/>
                              </a:solidFill>
                              <a:round/>
                              <a:headEnd type="triangle" w="med" len="med"/>
                              <a:tailEnd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/>
                            <a:lstStyle/>
                            <a:p>
                              <a:pPr>
                                <a:defRPr/>
                              </a:pPr>
                              <a:endParaRPr lang="en-US">
                                <a:latin typeface="Tahoma" charset="0"/>
                                <a:ea typeface="ＭＳ Ｐゴシック" charset="0"/>
                              </a:endParaRPr>
                            </a:p>
                          </p:txBody>
                        </p:sp>
                        <p:grpSp>
                          <p:nvGrpSpPr>
                            <p:cNvPr id="106548" name="Group 256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7553325" y="4564063"/>
                              <a:ext cx="231775" cy="441325"/>
                              <a:chOff x="4140" y="429"/>
                              <a:chExt cx="1425" cy="2396"/>
                            </a:xfrm>
                          </p:grpSpPr>
                          <p:sp>
                            <p:nvSpPr>
                              <p:cNvPr id="106585" name="Freeform 257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5268" y="433"/>
                                <a:ext cx="283" cy="2286"/>
                              </a:xfrm>
                              <a:custGeom>
                                <a:avLst/>
                                <a:gdLst>
                                  <a:gd name="T0" fmla="*/ 26 w 354"/>
                                  <a:gd name="T1" fmla="*/ 0 h 2742"/>
                                  <a:gd name="T2" fmla="*/ 145 w 354"/>
                                  <a:gd name="T3" fmla="*/ 164 h 2742"/>
                                  <a:gd name="T4" fmla="*/ 142 w 354"/>
                                  <a:gd name="T5" fmla="*/ 1268 h 2742"/>
                                  <a:gd name="T6" fmla="*/ 0 w 354"/>
                                  <a:gd name="T7" fmla="*/ 1325 h 2742"/>
                                  <a:gd name="T8" fmla="*/ 26 w 354"/>
                                  <a:gd name="T9" fmla="*/ 0 h 2742"/>
                                  <a:gd name="T10" fmla="*/ 0 60000 65536"/>
                                  <a:gd name="T11" fmla="*/ 0 60000 65536"/>
                                  <a:gd name="T12" fmla="*/ 0 60000 65536"/>
                                  <a:gd name="T13" fmla="*/ 0 60000 65536"/>
                                  <a:gd name="T14" fmla="*/ 0 60000 65536"/>
                                </a:gdLst>
                                <a:ahLst/>
                                <a:cxnLst>
                                  <a:cxn ang="T10">
                                    <a:pos x="T0" y="T1"/>
                                  </a:cxn>
                                  <a:cxn ang="T11">
                                    <a:pos x="T2" y="T3"/>
                                  </a:cxn>
                                  <a:cxn ang="T12">
                                    <a:pos x="T4" y="T5"/>
                                  </a:cxn>
                                  <a:cxn ang="T13">
                                    <a:pos x="T6" y="T7"/>
                                  </a:cxn>
                                  <a:cxn ang="T14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54" h="2742">
                                    <a:moveTo>
                                      <a:pt x="63" y="0"/>
                                    </a:moveTo>
                                    <a:lnTo>
                                      <a:pt x="354" y="339"/>
                                    </a:lnTo>
                                    <a:lnTo>
                                      <a:pt x="346" y="2624"/>
                                    </a:lnTo>
                                    <a:lnTo>
                                      <a:pt x="0" y="2742"/>
                                    </a:lnTo>
                                    <a:lnTo>
                                      <a:pt x="63" y="0"/>
                                    </a:lnTo>
                                    <a:close/>
                                  </a:path>
                                </a:pathLst>
                              </a:custGeom>
                              <a:gradFill rotWithShape="1">
                                <a:gsLst>
                                  <a:gs pos="0">
                                    <a:srgbClr val="DDDDDD"/>
                                  </a:gs>
                                  <a:gs pos="100000">
                                    <a:srgbClr val="333333"/>
                                  </a:gs>
                                </a:gsLst>
                                <a:lin ang="0" scaled="1"/>
                              </a:gradFill>
                              <a:ln w="9525">
                                <a:noFill/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89179" name="Rectangle 25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208" y="429"/>
                                <a:ext cx="1044" cy="2284"/>
                              </a:xfrm>
                              <a:prstGeom prst="rect">
                                <a:avLst/>
                              </a:prstGeom>
                              <a:gradFill rotWithShape="1">
                                <a:gsLst>
                                  <a:gs pos="0">
                                    <a:srgbClr val="292929"/>
                                  </a:gs>
                                  <a:gs pos="100000">
                                    <a:srgbClr val="808080"/>
                                  </a:gs>
                                </a:gsLst>
                                <a:lin ang="0" scaled="1"/>
                              </a:gradFill>
                              <a:ln>
                                <a:noFill/>
                              </a:ln>
                              <a:effectLst/>
                              <a:extLs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none" anchor="ctr"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106587" name="Freeform 259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5321" y="570"/>
                                <a:ext cx="169" cy="2115"/>
                              </a:xfrm>
                              <a:custGeom>
                                <a:avLst/>
                                <a:gdLst>
                                  <a:gd name="T0" fmla="*/ 3 w 211"/>
                                  <a:gd name="T1" fmla="*/ 0 h 2537"/>
                                  <a:gd name="T2" fmla="*/ 87 w 211"/>
                                  <a:gd name="T3" fmla="*/ 106 h 2537"/>
                                  <a:gd name="T4" fmla="*/ 3 w 211"/>
                                  <a:gd name="T5" fmla="*/ 1208 h 2537"/>
                                  <a:gd name="T6" fmla="*/ 3 w 211"/>
                                  <a:gd name="T7" fmla="*/ 0 h 2537"/>
                                  <a:gd name="T8" fmla="*/ 0 60000 65536"/>
                                  <a:gd name="T9" fmla="*/ 0 60000 65536"/>
                                  <a:gd name="T10" fmla="*/ 0 60000 65536"/>
                                  <a:gd name="T11" fmla="*/ 0 60000 65536"/>
                                </a:gdLst>
                                <a:ahLst/>
                                <a:cxnLst>
                                  <a:cxn ang="T8">
                                    <a:pos x="T0" y="T1"/>
                                  </a:cxn>
                                  <a:cxn ang="T9">
                                    <a:pos x="T2" y="T3"/>
                                  </a:cxn>
                                  <a:cxn ang="T10">
                                    <a:pos x="T4" y="T5"/>
                                  </a:cxn>
                                  <a:cxn ang="T11">
                                    <a:pos x="T6" y="T7"/>
                                  </a:cxn>
                                </a:cxnLst>
                                <a:rect l="0" t="0" r="r" b="b"/>
                                <a:pathLst>
                                  <a:path w="211" h="2537">
                                    <a:moveTo>
                                      <a:pt x="7" y="0"/>
                                    </a:moveTo>
                                    <a:cubicBezTo>
                                      <a:pt x="7" y="0"/>
                                      <a:pt x="57" y="28"/>
                                      <a:pt x="211" y="218"/>
                                    </a:cubicBezTo>
                                    <a:cubicBezTo>
                                      <a:pt x="0" y="1229"/>
                                      <a:pt x="41" y="2537"/>
                                      <a:pt x="7" y="2501"/>
                                    </a:cubicBezTo>
                                    <a:lnTo>
                                      <a:pt x="7" y="0"/>
                                    </a:lnTo>
                                    <a:close/>
                                  </a:path>
                                </a:pathLst>
                              </a:custGeom>
                              <a:gradFill rotWithShape="1">
                                <a:gsLst>
                                  <a:gs pos="0">
                                    <a:srgbClr val="808080"/>
                                  </a:gs>
                                  <a:gs pos="100000">
                                    <a:srgbClr val="F8F8F8"/>
                                  </a:gs>
                                </a:gsLst>
                                <a:lin ang="0" scaled="1"/>
                              </a:gradFill>
                              <a:ln w="9525">
                                <a:noFill/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106588" name="Freeform 260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5284" y="1640"/>
                                <a:ext cx="263" cy="189"/>
                              </a:xfrm>
                              <a:custGeom>
                                <a:avLst/>
                                <a:gdLst>
                                  <a:gd name="T0" fmla="*/ 2 w 328"/>
                                  <a:gd name="T1" fmla="*/ 0 h 226"/>
                                  <a:gd name="T2" fmla="*/ 136 w 328"/>
                                  <a:gd name="T3" fmla="*/ 62 h 226"/>
                                  <a:gd name="T4" fmla="*/ 135 w 328"/>
                                  <a:gd name="T5" fmla="*/ 110 h 226"/>
                                  <a:gd name="T6" fmla="*/ 0 w 328"/>
                                  <a:gd name="T7" fmla="*/ 49 h 226"/>
                                  <a:gd name="T8" fmla="*/ 2 w 328"/>
                                  <a:gd name="T9" fmla="*/ 0 h 226"/>
                                  <a:gd name="T10" fmla="*/ 0 60000 65536"/>
                                  <a:gd name="T11" fmla="*/ 0 60000 65536"/>
                                  <a:gd name="T12" fmla="*/ 0 60000 65536"/>
                                  <a:gd name="T13" fmla="*/ 0 60000 65536"/>
                                  <a:gd name="T14" fmla="*/ 0 60000 65536"/>
                                </a:gdLst>
                                <a:ahLst/>
                                <a:cxnLst>
                                  <a:cxn ang="T10">
                                    <a:pos x="T0" y="T1"/>
                                  </a:cxn>
                                  <a:cxn ang="T11">
                                    <a:pos x="T2" y="T3"/>
                                  </a:cxn>
                                  <a:cxn ang="T12">
                                    <a:pos x="T4" y="T5"/>
                                  </a:cxn>
                                  <a:cxn ang="T13">
                                    <a:pos x="T6" y="T7"/>
                                  </a:cxn>
                                  <a:cxn ang="T14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28" h="226">
                                    <a:moveTo>
                                      <a:pt x="4" y="0"/>
                                    </a:moveTo>
                                    <a:cubicBezTo>
                                      <a:pt x="60" y="10"/>
                                      <a:pt x="182" y="74"/>
                                      <a:pt x="328" y="128"/>
                                    </a:cubicBezTo>
                                    <a:cubicBezTo>
                                      <a:pt x="326" y="162"/>
                                      <a:pt x="326" y="158"/>
                                      <a:pt x="326" y="226"/>
                                    </a:cubicBezTo>
                                    <a:cubicBezTo>
                                      <a:pt x="326" y="226"/>
                                      <a:pt x="169" y="155"/>
                                      <a:pt x="0" y="100"/>
                                    </a:cubicBezTo>
                                    <a:cubicBezTo>
                                      <a:pt x="0" y="48"/>
                                      <a:pt x="4" y="17"/>
                                      <a:pt x="4" y="0"/>
                                    </a:cubicBezTo>
                                    <a:close/>
                                  </a:path>
                                </a:pathLst>
                              </a:custGeom>
                              <a:gradFill rotWithShape="1">
                                <a:gsLst>
                                  <a:gs pos="0">
                                    <a:srgbClr val="292929"/>
                                  </a:gs>
                                  <a:gs pos="100000">
                                    <a:srgbClr val="808080"/>
                                  </a:gs>
                                </a:gsLst>
                                <a:lin ang="0" scaled="1"/>
                              </a:gradFill>
                              <a:ln w="9525">
                                <a:noFill/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89182" name="Rectangle 26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208" y="696"/>
                                <a:ext cx="595" cy="43"/>
                              </a:xfrm>
                              <a:prstGeom prst="rect">
                                <a:avLst/>
                              </a:prstGeom>
                              <a:solidFill>
                                <a:schemeClr val="tx1"/>
                              </a:solidFill>
                              <a:ln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none" anchor="ctr"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grpSp>
                            <p:nvGrpSpPr>
                              <p:cNvPr id="106590" name="Group 262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4749" y="668"/>
                                <a:ext cx="581" cy="145"/>
                                <a:chOff x="614" y="2568"/>
                                <a:chExt cx="725" cy="139"/>
                              </a:xfrm>
                            </p:grpSpPr>
                            <p:sp>
                              <p:nvSpPr>
                                <p:cNvPr id="89208" name="AutoShape 263"/>
                                <p:cNvSpPr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09" y="2570"/>
                                  <a:ext cx="731" cy="140"/>
                                </a:xfrm>
                                <a:prstGeom prst="roundRect">
                                  <a:avLst>
                                    <a:gd name="adj" fmla="val 50000"/>
                                  </a:avLst>
                                </a:prstGeom>
                                <a:solidFill>
                                  <a:schemeClr val="tx1"/>
                                </a:solidFill>
                                <a:ln>
                                  <a:noFill/>
                                </a:ln>
                                <a:effectLst/>
                                <a:extLs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round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blurRad="63500" dist="38099" dir="2700000" algn="ctr" rotWithShape="0">
                                          <a:schemeClr val="bg2">
                                            <a:alpha val="74998"/>
                                          </a:schemeClr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 wrap="none" anchor="ctr"/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  <p:sp>
                              <p:nvSpPr>
                                <p:cNvPr id="89209" name="AutoShape 264"/>
                                <p:cNvSpPr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21" y="2587"/>
                                  <a:ext cx="706" cy="107"/>
                                </a:xfrm>
                                <a:prstGeom prst="roundRect">
                                  <a:avLst>
                                    <a:gd name="adj" fmla="val 50000"/>
                                  </a:avLst>
                                </a:prstGeom>
                                <a:gradFill rotWithShape="1">
                                  <a:gsLst>
                                    <a:gs pos="0">
                                      <a:srgbClr val="0000FF"/>
                                    </a:gs>
                                    <a:gs pos="50000">
                                      <a:srgbClr val="99CCFF"/>
                                    </a:gs>
                                    <a:gs pos="100000">
                                      <a:srgbClr val="0000FF"/>
                                    </a:gs>
                                  </a:gsLst>
                                  <a:lin ang="0" scaled="1"/>
                                </a:gradFill>
                                <a:ln>
                                  <a:noFill/>
                                </a:ln>
                                <a:effectLst/>
                                <a:extLs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round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blurRad="63500" dist="38099" dir="2700000" algn="ctr" rotWithShape="0">
                                          <a:schemeClr val="bg2">
                                            <a:alpha val="74998"/>
                                          </a:schemeClr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 wrap="none" anchor="ctr"/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</p:grpSp>
                          <p:sp>
                            <p:nvSpPr>
                              <p:cNvPr id="89184" name="Rectangle 26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228" y="1015"/>
                                <a:ext cx="595" cy="52"/>
                              </a:xfrm>
                              <a:prstGeom prst="rect">
                                <a:avLst/>
                              </a:prstGeom>
                              <a:solidFill>
                                <a:schemeClr val="tx1"/>
                              </a:solidFill>
                              <a:ln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none" anchor="ctr"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grpSp>
                            <p:nvGrpSpPr>
                              <p:cNvPr id="106592" name="Group 266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4747" y="994"/>
                                <a:ext cx="581" cy="134"/>
                                <a:chOff x="614" y="2568"/>
                                <a:chExt cx="725" cy="139"/>
                              </a:xfrm>
                            </p:grpSpPr>
                            <p:sp>
                              <p:nvSpPr>
                                <p:cNvPr id="89206" name="AutoShape 267"/>
                                <p:cNvSpPr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12" y="2572"/>
                                  <a:ext cx="731" cy="134"/>
                                </a:xfrm>
                                <a:prstGeom prst="roundRect">
                                  <a:avLst>
                                    <a:gd name="adj" fmla="val 50000"/>
                                  </a:avLst>
                                </a:prstGeom>
                                <a:solidFill>
                                  <a:schemeClr val="tx1"/>
                                </a:solidFill>
                                <a:ln>
                                  <a:noFill/>
                                </a:ln>
                                <a:effectLst/>
                                <a:extLs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round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blurRad="63500" dist="38099" dir="2700000" algn="ctr" rotWithShape="0">
                                          <a:schemeClr val="bg2">
                                            <a:alpha val="74998"/>
                                          </a:schemeClr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 wrap="none" anchor="ctr"/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  <p:sp>
                              <p:nvSpPr>
                                <p:cNvPr id="89207" name="AutoShape 268"/>
                                <p:cNvSpPr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24" y="2590"/>
                                  <a:ext cx="706" cy="98"/>
                                </a:xfrm>
                                <a:prstGeom prst="roundRect">
                                  <a:avLst>
                                    <a:gd name="adj" fmla="val 50000"/>
                                  </a:avLst>
                                </a:prstGeom>
                                <a:gradFill rotWithShape="1">
                                  <a:gsLst>
                                    <a:gs pos="0">
                                      <a:srgbClr val="0000FF"/>
                                    </a:gs>
                                    <a:gs pos="50000">
                                      <a:srgbClr val="99CCFF"/>
                                    </a:gs>
                                    <a:gs pos="100000">
                                      <a:srgbClr val="0000FF"/>
                                    </a:gs>
                                  </a:gsLst>
                                  <a:lin ang="0" scaled="1"/>
                                </a:gradFill>
                                <a:ln>
                                  <a:noFill/>
                                </a:ln>
                                <a:effectLst/>
                                <a:extLs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round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blurRad="63500" dist="38099" dir="2700000" algn="ctr" rotWithShape="0">
                                          <a:schemeClr val="bg2">
                                            <a:alpha val="74998"/>
                                          </a:schemeClr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 wrap="none" anchor="ctr"/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</p:grpSp>
                          <p:sp>
                            <p:nvSpPr>
                              <p:cNvPr id="89186" name="Rectangle 26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218" y="1360"/>
                                <a:ext cx="595" cy="43"/>
                              </a:xfrm>
                              <a:prstGeom prst="rect">
                                <a:avLst/>
                              </a:prstGeom>
                              <a:solidFill>
                                <a:schemeClr val="tx1"/>
                              </a:solidFill>
                              <a:ln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none" anchor="ctr"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89187" name="Rectangle 27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228" y="1653"/>
                                <a:ext cx="595" cy="52"/>
                              </a:xfrm>
                              <a:prstGeom prst="rect">
                                <a:avLst/>
                              </a:prstGeom>
                              <a:solidFill>
                                <a:schemeClr val="tx1"/>
                              </a:solidFill>
                              <a:ln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none" anchor="ctr"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grpSp>
                            <p:nvGrpSpPr>
                              <p:cNvPr id="106595" name="Group 271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4735" y="1627"/>
                                <a:ext cx="582" cy="151"/>
                                <a:chOff x="614" y="2568"/>
                                <a:chExt cx="725" cy="139"/>
                              </a:xfrm>
                            </p:grpSpPr>
                            <p:sp>
                              <p:nvSpPr>
                                <p:cNvPr id="89204" name="AutoShape 272"/>
                                <p:cNvSpPr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14" y="2568"/>
                                  <a:ext cx="730" cy="151"/>
                                </a:xfrm>
                                <a:prstGeom prst="roundRect">
                                  <a:avLst>
                                    <a:gd name="adj" fmla="val 50000"/>
                                  </a:avLst>
                                </a:prstGeom>
                                <a:solidFill>
                                  <a:schemeClr val="tx1"/>
                                </a:solidFill>
                                <a:ln>
                                  <a:noFill/>
                                </a:ln>
                                <a:effectLst/>
                                <a:extLs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round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blurRad="63500" dist="38099" dir="2700000" algn="ctr" rotWithShape="0">
                                          <a:schemeClr val="bg2">
                                            <a:alpha val="74998"/>
                                          </a:schemeClr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 wrap="none" anchor="ctr"/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  <p:sp>
                              <p:nvSpPr>
                                <p:cNvPr id="89205" name="AutoShape 273"/>
                                <p:cNvSpPr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27" y="2584"/>
                                  <a:ext cx="705" cy="111"/>
                                </a:xfrm>
                                <a:prstGeom prst="roundRect">
                                  <a:avLst>
                                    <a:gd name="adj" fmla="val 50000"/>
                                  </a:avLst>
                                </a:prstGeom>
                                <a:gradFill rotWithShape="1">
                                  <a:gsLst>
                                    <a:gs pos="0">
                                      <a:srgbClr val="0000FF"/>
                                    </a:gs>
                                    <a:gs pos="50000">
                                      <a:srgbClr val="99CCFF"/>
                                    </a:gs>
                                    <a:gs pos="100000">
                                      <a:srgbClr val="0000FF"/>
                                    </a:gs>
                                  </a:gsLst>
                                  <a:lin ang="0" scaled="1"/>
                                </a:gradFill>
                                <a:ln>
                                  <a:noFill/>
                                </a:ln>
                                <a:effectLst/>
                                <a:extLs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round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blurRad="63500" dist="38099" dir="2700000" algn="ctr" rotWithShape="0">
                                          <a:schemeClr val="bg2">
                                            <a:alpha val="74998"/>
                                          </a:schemeClr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 wrap="none" anchor="ctr"/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</p:grpSp>
                          <p:sp>
                            <p:nvSpPr>
                              <p:cNvPr id="106596" name="Freeform 274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5288" y="1354"/>
                                <a:ext cx="263" cy="188"/>
                              </a:xfrm>
                              <a:custGeom>
                                <a:avLst/>
                                <a:gdLst>
                                  <a:gd name="T0" fmla="*/ 2 w 328"/>
                                  <a:gd name="T1" fmla="*/ 0 h 226"/>
                                  <a:gd name="T2" fmla="*/ 136 w 328"/>
                                  <a:gd name="T3" fmla="*/ 61 h 226"/>
                                  <a:gd name="T4" fmla="*/ 135 w 328"/>
                                  <a:gd name="T5" fmla="*/ 108 h 226"/>
                                  <a:gd name="T6" fmla="*/ 0 w 328"/>
                                  <a:gd name="T7" fmla="*/ 47 h 226"/>
                                  <a:gd name="T8" fmla="*/ 2 w 328"/>
                                  <a:gd name="T9" fmla="*/ 0 h 226"/>
                                  <a:gd name="T10" fmla="*/ 0 60000 65536"/>
                                  <a:gd name="T11" fmla="*/ 0 60000 65536"/>
                                  <a:gd name="T12" fmla="*/ 0 60000 65536"/>
                                  <a:gd name="T13" fmla="*/ 0 60000 65536"/>
                                  <a:gd name="T14" fmla="*/ 0 60000 65536"/>
                                </a:gdLst>
                                <a:ahLst/>
                                <a:cxnLst>
                                  <a:cxn ang="T10">
                                    <a:pos x="T0" y="T1"/>
                                  </a:cxn>
                                  <a:cxn ang="T11">
                                    <a:pos x="T2" y="T3"/>
                                  </a:cxn>
                                  <a:cxn ang="T12">
                                    <a:pos x="T4" y="T5"/>
                                  </a:cxn>
                                  <a:cxn ang="T13">
                                    <a:pos x="T6" y="T7"/>
                                  </a:cxn>
                                  <a:cxn ang="T14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28" h="226">
                                    <a:moveTo>
                                      <a:pt x="4" y="0"/>
                                    </a:moveTo>
                                    <a:cubicBezTo>
                                      <a:pt x="60" y="10"/>
                                      <a:pt x="182" y="74"/>
                                      <a:pt x="328" y="128"/>
                                    </a:cubicBezTo>
                                    <a:cubicBezTo>
                                      <a:pt x="326" y="162"/>
                                      <a:pt x="326" y="158"/>
                                      <a:pt x="326" y="226"/>
                                    </a:cubicBezTo>
                                    <a:cubicBezTo>
                                      <a:pt x="326" y="226"/>
                                      <a:pt x="169" y="155"/>
                                      <a:pt x="0" y="100"/>
                                    </a:cubicBezTo>
                                    <a:cubicBezTo>
                                      <a:pt x="0" y="48"/>
                                      <a:pt x="4" y="17"/>
                                      <a:pt x="4" y="0"/>
                                    </a:cubicBezTo>
                                    <a:close/>
                                  </a:path>
                                </a:pathLst>
                              </a:custGeom>
                              <a:gradFill rotWithShape="1">
                                <a:gsLst>
                                  <a:gs pos="0">
                                    <a:srgbClr val="292929"/>
                                  </a:gs>
                                  <a:gs pos="100000">
                                    <a:srgbClr val="808080"/>
                                  </a:gs>
                                </a:gsLst>
                                <a:lin ang="0" scaled="1"/>
                              </a:gradFill>
                              <a:ln w="9525">
                                <a:noFill/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grpSp>
                            <p:nvGrpSpPr>
                              <p:cNvPr id="106597" name="Group 275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4739" y="1327"/>
                                <a:ext cx="582" cy="139"/>
                                <a:chOff x="614" y="2568"/>
                                <a:chExt cx="725" cy="139"/>
                              </a:xfrm>
                            </p:grpSpPr>
                            <p:sp>
                              <p:nvSpPr>
                                <p:cNvPr id="89202" name="AutoShape 276"/>
                                <p:cNvSpPr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09" y="2566"/>
                                  <a:ext cx="730" cy="138"/>
                                </a:xfrm>
                                <a:prstGeom prst="roundRect">
                                  <a:avLst>
                                    <a:gd name="adj" fmla="val 50000"/>
                                  </a:avLst>
                                </a:prstGeom>
                                <a:solidFill>
                                  <a:schemeClr val="tx1"/>
                                </a:solidFill>
                                <a:ln>
                                  <a:noFill/>
                                </a:ln>
                                <a:effectLst/>
                                <a:extLs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round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blurRad="63500" dist="38099" dir="2700000" algn="ctr" rotWithShape="0">
                                          <a:schemeClr val="bg2">
                                            <a:alpha val="74998"/>
                                          </a:schemeClr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 wrap="none" anchor="ctr"/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  <p:sp>
                              <p:nvSpPr>
                                <p:cNvPr id="89203" name="AutoShape 277"/>
                                <p:cNvSpPr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22" y="2584"/>
                                  <a:ext cx="705" cy="103"/>
                                </a:xfrm>
                                <a:prstGeom prst="roundRect">
                                  <a:avLst>
                                    <a:gd name="adj" fmla="val 50000"/>
                                  </a:avLst>
                                </a:prstGeom>
                                <a:gradFill rotWithShape="1">
                                  <a:gsLst>
                                    <a:gs pos="0">
                                      <a:srgbClr val="0000FF"/>
                                    </a:gs>
                                    <a:gs pos="50000">
                                      <a:srgbClr val="99CCFF"/>
                                    </a:gs>
                                    <a:gs pos="100000">
                                      <a:srgbClr val="0000FF"/>
                                    </a:gs>
                                  </a:gsLst>
                                  <a:lin ang="0" scaled="1"/>
                                </a:gradFill>
                                <a:ln>
                                  <a:noFill/>
                                </a:ln>
                                <a:effectLst/>
                                <a:extLs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round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blurRad="63500" dist="38099" dir="2700000" algn="ctr" rotWithShape="0">
                                          <a:schemeClr val="bg2">
                                            <a:alpha val="74998"/>
                                          </a:schemeClr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 wrap="none" anchor="ctr"/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</p:grpSp>
                          <p:sp>
                            <p:nvSpPr>
                              <p:cNvPr id="89191" name="Rectangle 27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253" y="429"/>
                                <a:ext cx="68" cy="2293"/>
                              </a:xfrm>
                              <a:prstGeom prst="rect">
                                <a:avLst/>
                              </a:prstGeom>
                              <a:gradFill rotWithShape="1">
                                <a:gsLst>
                                  <a:gs pos="0">
                                    <a:srgbClr val="333333"/>
                                  </a:gs>
                                  <a:gs pos="50000">
                                    <a:srgbClr val="DDDDDD"/>
                                  </a:gs>
                                  <a:gs pos="100000">
                                    <a:srgbClr val="333333"/>
                                  </a:gs>
                                </a:gsLst>
                                <a:lin ang="0" scaled="1"/>
                              </a:gradFill>
                              <a:ln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none" anchor="ctr"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106599" name="Freeform 279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5312" y="1007"/>
                                <a:ext cx="237" cy="213"/>
                              </a:xfrm>
                              <a:custGeom>
                                <a:avLst/>
                                <a:gdLst>
                                  <a:gd name="T0" fmla="*/ 2 w 296"/>
                                  <a:gd name="T1" fmla="*/ 0 h 256"/>
                                  <a:gd name="T2" fmla="*/ 120 w 296"/>
                                  <a:gd name="T3" fmla="*/ 69 h 256"/>
                                  <a:gd name="T4" fmla="*/ 122 w 296"/>
                                  <a:gd name="T5" fmla="*/ 122 h 256"/>
                                  <a:gd name="T6" fmla="*/ 0 w 296"/>
                                  <a:gd name="T7" fmla="*/ 47 h 256"/>
                                  <a:gd name="T8" fmla="*/ 2 w 296"/>
                                  <a:gd name="T9" fmla="*/ 0 h 256"/>
                                  <a:gd name="T10" fmla="*/ 0 60000 65536"/>
                                  <a:gd name="T11" fmla="*/ 0 60000 65536"/>
                                  <a:gd name="T12" fmla="*/ 0 60000 65536"/>
                                  <a:gd name="T13" fmla="*/ 0 60000 65536"/>
                                  <a:gd name="T14" fmla="*/ 0 60000 65536"/>
                                </a:gdLst>
                                <a:ahLst/>
                                <a:cxnLst>
                                  <a:cxn ang="T10">
                                    <a:pos x="T0" y="T1"/>
                                  </a:cxn>
                                  <a:cxn ang="T11">
                                    <a:pos x="T2" y="T3"/>
                                  </a:cxn>
                                  <a:cxn ang="T12">
                                    <a:pos x="T4" y="T5"/>
                                  </a:cxn>
                                  <a:cxn ang="T13">
                                    <a:pos x="T6" y="T7"/>
                                  </a:cxn>
                                  <a:cxn ang="T14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296" h="256">
                                    <a:moveTo>
                                      <a:pt x="4" y="0"/>
                                    </a:moveTo>
                                    <a:cubicBezTo>
                                      <a:pt x="55" y="10"/>
                                      <a:pt x="144" y="68"/>
                                      <a:pt x="292" y="144"/>
                                    </a:cubicBezTo>
                                    <a:cubicBezTo>
                                      <a:pt x="290" y="178"/>
                                      <a:pt x="296" y="188"/>
                                      <a:pt x="296" y="256"/>
                                    </a:cubicBezTo>
                                    <a:cubicBezTo>
                                      <a:pt x="296" y="256"/>
                                      <a:pt x="160" y="176"/>
                                      <a:pt x="0" y="100"/>
                                    </a:cubicBezTo>
                                    <a:cubicBezTo>
                                      <a:pt x="0" y="48"/>
                                      <a:pt x="4" y="17"/>
                                      <a:pt x="4" y="0"/>
                                    </a:cubicBezTo>
                                    <a:close/>
                                  </a:path>
                                </a:pathLst>
                              </a:custGeom>
                              <a:gradFill rotWithShape="1">
                                <a:gsLst>
                                  <a:gs pos="0">
                                    <a:srgbClr val="292929"/>
                                  </a:gs>
                                  <a:gs pos="100000">
                                    <a:srgbClr val="808080"/>
                                  </a:gs>
                                </a:gsLst>
                                <a:lin ang="0" scaled="1"/>
                              </a:gradFill>
                              <a:ln w="9525">
                                <a:noFill/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106600" name="Freeform 280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5315" y="680"/>
                                <a:ext cx="244" cy="240"/>
                              </a:xfrm>
                              <a:custGeom>
                                <a:avLst/>
                                <a:gdLst>
                                  <a:gd name="T0" fmla="*/ 0 w 304"/>
                                  <a:gd name="T1" fmla="*/ 0 h 288"/>
                                  <a:gd name="T2" fmla="*/ 126 w 304"/>
                                  <a:gd name="T3" fmla="*/ 79 h 288"/>
                                  <a:gd name="T4" fmla="*/ 118 w 304"/>
                                  <a:gd name="T5" fmla="*/ 139 h 288"/>
                                  <a:gd name="T6" fmla="*/ 3 w 304"/>
                                  <a:gd name="T7" fmla="*/ 60 h 288"/>
                                  <a:gd name="T8" fmla="*/ 0 w 304"/>
                                  <a:gd name="T9" fmla="*/ 0 h 288"/>
                                  <a:gd name="T10" fmla="*/ 0 60000 65536"/>
                                  <a:gd name="T11" fmla="*/ 0 60000 65536"/>
                                  <a:gd name="T12" fmla="*/ 0 60000 65536"/>
                                  <a:gd name="T13" fmla="*/ 0 60000 65536"/>
                                  <a:gd name="T14" fmla="*/ 0 60000 65536"/>
                                </a:gdLst>
                                <a:ahLst/>
                                <a:cxnLst>
                                  <a:cxn ang="T10">
                                    <a:pos x="T0" y="T1"/>
                                  </a:cxn>
                                  <a:cxn ang="T11">
                                    <a:pos x="T2" y="T3"/>
                                  </a:cxn>
                                  <a:cxn ang="T12">
                                    <a:pos x="T4" y="T5"/>
                                  </a:cxn>
                                  <a:cxn ang="T13">
                                    <a:pos x="T6" y="T7"/>
                                  </a:cxn>
                                  <a:cxn ang="T14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04" h="288">
                                    <a:moveTo>
                                      <a:pt x="0" y="0"/>
                                    </a:moveTo>
                                    <a:cubicBezTo>
                                      <a:pt x="51" y="10"/>
                                      <a:pt x="148" y="76"/>
                                      <a:pt x="304" y="164"/>
                                    </a:cubicBezTo>
                                    <a:cubicBezTo>
                                      <a:pt x="302" y="198"/>
                                      <a:pt x="284" y="220"/>
                                      <a:pt x="284" y="288"/>
                                    </a:cubicBezTo>
                                    <a:cubicBezTo>
                                      <a:pt x="284" y="288"/>
                                      <a:pt x="163" y="179"/>
                                      <a:pt x="8" y="124"/>
                                    </a:cubicBezTo>
                                    <a:cubicBezTo>
                                      <a:pt x="8" y="72"/>
                                      <a:pt x="0" y="17"/>
                                      <a:pt x="0" y="0"/>
                                    </a:cubicBezTo>
                                    <a:close/>
                                  </a:path>
                                </a:pathLst>
                              </a:custGeom>
                              <a:gradFill rotWithShape="1">
                                <a:gsLst>
                                  <a:gs pos="0">
                                    <a:srgbClr val="292929"/>
                                  </a:gs>
                                  <a:gs pos="100000">
                                    <a:srgbClr val="808080"/>
                                  </a:gs>
                                </a:gsLst>
                                <a:lin ang="0" scaled="1"/>
                              </a:gradFill>
                              <a:ln w="9525">
                                <a:noFill/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89194" name="Oval 28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516" y="2610"/>
                                <a:ext cx="49" cy="95"/>
                              </a:xfrm>
                              <a:prstGeom prst="ellipse">
                                <a:avLst/>
                              </a:prstGeom>
                              <a:solidFill>
                                <a:srgbClr val="333333"/>
                              </a:solidFill>
                              <a:ln>
                                <a:noFill/>
                              </a:ln>
                              <a:effectLst/>
                              <a:extLs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round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none" anchor="ctr"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106602" name="Freeform 282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5302" y="2614"/>
                                <a:ext cx="245" cy="200"/>
                              </a:xfrm>
                              <a:custGeom>
                                <a:avLst/>
                                <a:gdLst>
                                  <a:gd name="T0" fmla="*/ 0 w 306"/>
                                  <a:gd name="T1" fmla="*/ 51 h 240"/>
                                  <a:gd name="T2" fmla="*/ 2 w 306"/>
                                  <a:gd name="T3" fmla="*/ 116 h 240"/>
                                  <a:gd name="T4" fmla="*/ 126 w 306"/>
                                  <a:gd name="T5" fmla="*/ 53 h 240"/>
                                  <a:gd name="T6" fmla="*/ 123 w 306"/>
                                  <a:gd name="T7" fmla="*/ 0 h 240"/>
                                  <a:gd name="T8" fmla="*/ 0 w 306"/>
                                  <a:gd name="T9" fmla="*/ 51 h 240"/>
                                  <a:gd name="T10" fmla="*/ 0 60000 65536"/>
                                  <a:gd name="T11" fmla="*/ 0 60000 65536"/>
                                  <a:gd name="T12" fmla="*/ 0 60000 65536"/>
                                  <a:gd name="T13" fmla="*/ 0 60000 65536"/>
                                  <a:gd name="T14" fmla="*/ 0 60000 65536"/>
                                </a:gdLst>
                                <a:ahLst/>
                                <a:cxnLst>
                                  <a:cxn ang="T10">
                                    <a:pos x="T0" y="T1"/>
                                  </a:cxn>
                                  <a:cxn ang="T11">
                                    <a:pos x="T2" y="T3"/>
                                  </a:cxn>
                                  <a:cxn ang="T12">
                                    <a:pos x="T4" y="T5"/>
                                  </a:cxn>
                                  <a:cxn ang="T13">
                                    <a:pos x="T6" y="T7"/>
                                  </a:cxn>
                                  <a:cxn ang="T14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06" h="240">
                                    <a:moveTo>
                                      <a:pt x="0" y="106"/>
                                    </a:moveTo>
                                    <a:lnTo>
                                      <a:pt x="2" y="240"/>
                                    </a:lnTo>
                                    <a:lnTo>
                                      <a:pt x="306" y="110"/>
                                    </a:lnTo>
                                    <a:lnTo>
                                      <a:pt x="300" y="0"/>
                                    </a:lnTo>
                                    <a:lnTo>
                                      <a:pt x="0" y="106"/>
                                    </a:lnTo>
                                    <a:close/>
                                  </a:path>
                                </a:pathLst>
                              </a:custGeom>
                              <a:solidFill>
                                <a:srgbClr val="333333"/>
                              </a:solidFill>
                              <a:ln w="9525">
                                <a:noFill/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89196" name="AutoShape 28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140" y="2678"/>
                                <a:ext cx="1201" cy="147"/>
                              </a:xfrm>
                              <a:prstGeom prst="roundRect">
                                <a:avLst>
                                  <a:gd name="adj" fmla="val 50000"/>
                                </a:avLst>
                              </a:prstGeom>
                              <a:solidFill>
                                <a:srgbClr val="DDDDDD"/>
                              </a:solidFill>
                              <a:ln w="9525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none" anchor="ctr"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89197" name="AutoShape 28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208" y="2713"/>
                                <a:ext cx="1064" cy="78"/>
                              </a:xfrm>
                              <a:prstGeom prst="roundRect">
                                <a:avLst>
                                  <a:gd name="adj" fmla="val 50000"/>
                                </a:avLst>
                              </a:prstGeom>
                              <a:gradFill rotWithShape="1">
                                <a:gsLst>
                                  <a:gs pos="0">
                                    <a:schemeClr val="tx2"/>
                                  </a:gs>
                                  <a:gs pos="100000">
                                    <a:schemeClr val="bg2"/>
                                  </a:gs>
                                </a:gsLst>
                                <a:lin ang="0" scaled="1"/>
                              </a:gradFill>
                              <a:ln w="9525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none" anchor="ctr"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89198" name="Oval 28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306" y="2385"/>
                                <a:ext cx="156" cy="138"/>
                              </a:xfrm>
                              <a:prstGeom prst="ellipse">
                                <a:avLst/>
                              </a:prstGeom>
                              <a:solidFill>
                                <a:srgbClr val="33CC33"/>
                              </a:solidFill>
                              <a:ln>
                                <a:noFill/>
                              </a:ln>
                              <a:effectLst/>
                              <a:extLs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round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none" anchor="ctr"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89199" name="Oval 28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482" y="2385"/>
                                <a:ext cx="166" cy="138"/>
                              </a:xfrm>
                              <a:prstGeom prst="ellipse">
                                <a:avLst/>
                              </a:prstGeom>
                              <a:solidFill>
                                <a:srgbClr val="FF0000"/>
                              </a:solidFill>
                              <a:ln>
                                <a:noFill/>
                              </a:ln>
                              <a:effectLst/>
                              <a:extLs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round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none" anchor="ctr"/>
                              <a:lstStyle/>
                              <a:p>
                                <a:pPr eaLnBrk="1" hangingPunct="1"/>
                                <a:endParaRPr lang="en-US" sz="1800">
                                  <a:solidFill>
                                    <a:srgbClr val="FF0000"/>
                                  </a:solidFill>
                                  <a:latin typeface="Arial" pitchFamily="34" charset="0"/>
                                  <a:cs typeface="Arial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89200" name="Oval 28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57" y="2377"/>
                                <a:ext cx="166" cy="147"/>
                              </a:xfrm>
                              <a:prstGeom prst="ellipse">
                                <a:avLst/>
                              </a:prstGeom>
                              <a:solidFill>
                                <a:srgbClr val="33CC33"/>
                              </a:solidFill>
                              <a:ln>
                                <a:noFill/>
                              </a:ln>
                              <a:effectLst/>
                              <a:extLs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round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none" anchor="ctr"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89201" name="Rectangle 28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057" y="1834"/>
                                <a:ext cx="88" cy="758"/>
                              </a:xfrm>
                              <a:prstGeom prst="rect">
                                <a:avLst/>
                              </a:prstGeom>
                              <a:solidFill>
                                <a:srgbClr val="292929"/>
                              </a:solidFill>
                              <a:ln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none" anchor="ctr"/>
                              <a:lstStyle/>
                              <a:p>
                                <a:endParaRPr lang="en-US"/>
                              </a:p>
                            </p:txBody>
                          </p:sp>
                        </p:grpSp>
                        <p:grpSp>
                          <p:nvGrpSpPr>
                            <p:cNvPr id="106549" name="Group 289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7135813" y="5867400"/>
                              <a:ext cx="231775" cy="441325"/>
                              <a:chOff x="4140" y="429"/>
                              <a:chExt cx="1425" cy="2396"/>
                            </a:xfrm>
                          </p:grpSpPr>
                          <p:sp>
                            <p:nvSpPr>
                              <p:cNvPr id="106553" name="Freeform 290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5268" y="433"/>
                                <a:ext cx="283" cy="2286"/>
                              </a:xfrm>
                              <a:custGeom>
                                <a:avLst/>
                                <a:gdLst>
                                  <a:gd name="T0" fmla="*/ 26 w 354"/>
                                  <a:gd name="T1" fmla="*/ 0 h 2742"/>
                                  <a:gd name="T2" fmla="*/ 145 w 354"/>
                                  <a:gd name="T3" fmla="*/ 164 h 2742"/>
                                  <a:gd name="T4" fmla="*/ 142 w 354"/>
                                  <a:gd name="T5" fmla="*/ 1268 h 2742"/>
                                  <a:gd name="T6" fmla="*/ 0 w 354"/>
                                  <a:gd name="T7" fmla="*/ 1325 h 2742"/>
                                  <a:gd name="T8" fmla="*/ 26 w 354"/>
                                  <a:gd name="T9" fmla="*/ 0 h 2742"/>
                                  <a:gd name="T10" fmla="*/ 0 60000 65536"/>
                                  <a:gd name="T11" fmla="*/ 0 60000 65536"/>
                                  <a:gd name="T12" fmla="*/ 0 60000 65536"/>
                                  <a:gd name="T13" fmla="*/ 0 60000 65536"/>
                                  <a:gd name="T14" fmla="*/ 0 60000 65536"/>
                                </a:gdLst>
                                <a:ahLst/>
                                <a:cxnLst>
                                  <a:cxn ang="T10">
                                    <a:pos x="T0" y="T1"/>
                                  </a:cxn>
                                  <a:cxn ang="T11">
                                    <a:pos x="T2" y="T3"/>
                                  </a:cxn>
                                  <a:cxn ang="T12">
                                    <a:pos x="T4" y="T5"/>
                                  </a:cxn>
                                  <a:cxn ang="T13">
                                    <a:pos x="T6" y="T7"/>
                                  </a:cxn>
                                  <a:cxn ang="T14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54" h="2742">
                                    <a:moveTo>
                                      <a:pt x="63" y="0"/>
                                    </a:moveTo>
                                    <a:lnTo>
                                      <a:pt x="354" y="339"/>
                                    </a:lnTo>
                                    <a:lnTo>
                                      <a:pt x="346" y="2624"/>
                                    </a:lnTo>
                                    <a:lnTo>
                                      <a:pt x="0" y="2742"/>
                                    </a:lnTo>
                                    <a:lnTo>
                                      <a:pt x="63" y="0"/>
                                    </a:lnTo>
                                    <a:close/>
                                  </a:path>
                                </a:pathLst>
                              </a:custGeom>
                              <a:gradFill rotWithShape="1">
                                <a:gsLst>
                                  <a:gs pos="0">
                                    <a:srgbClr val="DDDDDD"/>
                                  </a:gs>
                                  <a:gs pos="100000">
                                    <a:srgbClr val="333333"/>
                                  </a:gs>
                                </a:gsLst>
                                <a:lin ang="0" scaled="1"/>
                              </a:gradFill>
                              <a:ln w="9525">
                                <a:noFill/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89147" name="Rectangle 29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208" y="429"/>
                                <a:ext cx="1044" cy="2284"/>
                              </a:xfrm>
                              <a:prstGeom prst="rect">
                                <a:avLst/>
                              </a:prstGeom>
                              <a:gradFill rotWithShape="1">
                                <a:gsLst>
                                  <a:gs pos="0">
                                    <a:srgbClr val="292929"/>
                                  </a:gs>
                                  <a:gs pos="100000">
                                    <a:srgbClr val="808080"/>
                                  </a:gs>
                                </a:gsLst>
                                <a:lin ang="0" scaled="1"/>
                              </a:gradFill>
                              <a:ln>
                                <a:noFill/>
                              </a:ln>
                              <a:effectLst/>
                              <a:extLs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none" anchor="ctr"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106555" name="Freeform 292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5321" y="570"/>
                                <a:ext cx="169" cy="2115"/>
                              </a:xfrm>
                              <a:custGeom>
                                <a:avLst/>
                                <a:gdLst>
                                  <a:gd name="T0" fmla="*/ 3 w 211"/>
                                  <a:gd name="T1" fmla="*/ 0 h 2537"/>
                                  <a:gd name="T2" fmla="*/ 87 w 211"/>
                                  <a:gd name="T3" fmla="*/ 106 h 2537"/>
                                  <a:gd name="T4" fmla="*/ 3 w 211"/>
                                  <a:gd name="T5" fmla="*/ 1208 h 2537"/>
                                  <a:gd name="T6" fmla="*/ 3 w 211"/>
                                  <a:gd name="T7" fmla="*/ 0 h 2537"/>
                                  <a:gd name="T8" fmla="*/ 0 60000 65536"/>
                                  <a:gd name="T9" fmla="*/ 0 60000 65536"/>
                                  <a:gd name="T10" fmla="*/ 0 60000 65536"/>
                                  <a:gd name="T11" fmla="*/ 0 60000 65536"/>
                                </a:gdLst>
                                <a:ahLst/>
                                <a:cxnLst>
                                  <a:cxn ang="T8">
                                    <a:pos x="T0" y="T1"/>
                                  </a:cxn>
                                  <a:cxn ang="T9">
                                    <a:pos x="T2" y="T3"/>
                                  </a:cxn>
                                  <a:cxn ang="T10">
                                    <a:pos x="T4" y="T5"/>
                                  </a:cxn>
                                  <a:cxn ang="T11">
                                    <a:pos x="T6" y="T7"/>
                                  </a:cxn>
                                </a:cxnLst>
                                <a:rect l="0" t="0" r="r" b="b"/>
                                <a:pathLst>
                                  <a:path w="211" h="2537">
                                    <a:moveTo>
                                      <a:pt x="7" y="0"/>
                                    </a:moveTo>
                                    <a:cubicBezTo>
                                      <a:pt x="7" y="0"/>
                                      <a:pt x="57" y="28"/>
                                      <a:pt x="211" y="218"/>
                                    </a:cubicBezTo>
                                    <a:cubicBezTo>
                                      <a:pt x="0" y="1229"/>
                                      <a:pt x="41" y="2537"/>
                                      <a:pt x="7" y="2501"/>
                                    </a:cubicBezTo>
                                    <a:lnTo>
                                      <a:pt x="7" y="0"/>
                                    </a:lnTo>
                                    <a:close/>
                                  </a:path>
                                </a:pathLst>
                              </a:custGeom>
                              <a:gradFill rotWithShape="1">
                                <a:gsLst>
                                  <a:gs pos="0">
                                    <a:srgbClr val="808080"/>
                                  </a:gs>
                                  <a:gs pos="100000">
                                    <a:srgbClr val="F8F8F8"/>
                                  </a:gs>
                                </a:gsLst>
                                <a:lin ang="0" scaled="1"/>
                              </a:gradFill>
                              <a:ln w="9525">
                                <a:noFill/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106556" name="Freeform 293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5284" y="1640"/>
                                <a:ext cx="263" cy="189"/>
                              </a:xfrm>
                              <a:custGeom>
                                <a:avLst/>
                                <a:gdLst>
                                  <a:gd name="T0" fmla="*/ 2 w 328"/>
                                  <a:gd name="T1" fmla="*/ 0 h 226"/>
                                  <a:gd name="T2" fmla="*/ 136 w 328"/>
                                  <a:gd name="T3" fmla="*/ 62 h 226"/>
                                  <a:gd name="T4" fmla="*/ 135 w 328"/>
                                  <a:gd name="T5" fmla="*/ 110 h 226"/>
                                  <a:gd name="T6" fmla="*/ 0 w 328"/>
                                  <a:gd name="T7" fmla="*/ 49 h 226"/>
                                  <a:gd name="T8" fmla="*/ 2 w 328"/>
                                  <a:gd name="T9" fmla="*/ 0 h 226"/>
                                  <a:gd name="T10" fmla="*/ 0 60000 65536"/>
                                  <a:gd name="T11" fmla="*/ 0 60000 65536"/>
                                  <a:gd name="T12" fmla="*/ 0 60000 65536"/>
                                  <a:gd name="T13" fmla="*/ 0 60000 65536"/>
                                  <a:gd name="T14" fmla="*/ 0 60000 65536"/>
                                </a:gdLst>
                                <a:ahLst/>
                                <a:cxnLst>
                                  <a:cxn ang="T10">
                                    <a:pos x="T0" y="T1"/>
                                  </a:cxn>
                                  <a:cxn ang="T11">
                                    <a:pos x="T2" y="T3"/>
                                  </a:cxn>
                                  <a:cxn ang="T12">
                                    <a:pos x="T4" y="T5"/>
                                  </a:cxn>
                                  <a:cxn ang="T13">
                                    <a:pos x="T6" y="T7"/>
                                  </a:cxn>
                                  <a:cxn ang="T14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28" h="226">
                                    <a:moveTo>
                                      <a:pt x="4" y="0"/>
                                    </a:moveTo>
                                    <a:cubicBezTo>
                                      <a:pt x="60" y="10"/>
                                      <a:pt x="182" y="74"/>
                                      <a:pt x="328" y="128"/>
                                    </a:cubicBezTo>
                                    <a:cubicBezTo>
                                      <a:pt x="326" y="162"/>
                                      <a:pt x="326" y="158"/>
                                      <a:pt x="326" y="226"/>
                                    </a:cubicBezTo>
                                    <a:cubicBezTo>
                                      <a:pt x="326" y="226"/>
                                      <a:pt x="169" y="155"/>
                                      <a:pt x="0" y="100"/>
                                    </a:cubicBezTo>
                                    <a:cubicBezTo>
                                      <a:pt x="0" y="48"/>
                                      <a:pt x="4" y="17"/>
                                      <a:pt x="4" y="0"/>
                                    </a:cubicBezTo>
                                    <a:close/>
                                  </a:path>
                                </a:pathLst>
                              </a:custGeom>
                              <a:gradFill rotWithShape="1">
                                <a:gsLst>
                                  <a:gs pos="0">
                                    <a:srgbClr val="292929"/>
                                  </a:gs>
                                  <a:gs pos="100000">
                                    <a:srgbClr val="808080"/>
                                  </a:gs>
                                </a:gsLst>
                                <a:lin ang="0" scaled="1"/>
                              </a:gradFill>
                              <a:ln w="9525">
                                <a:noFill/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89150" name="Rectangle 29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208" y="696"/>
                                <a:ext cx="595" cy="43"/>
                              </a:xfrm>
                              <a:prstGeom prst="rect">
                                <a:avLst/>
                              </a:prstGeom>
                              <a:solidFill>
                                <a:schemeClr val="tx1"/>
                              </a:solidFill>
                              <a:ln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none" anchor="ctr"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grpSp>
                            <p:nvGrpSpPr>
                              <p:cNvPr id="106558" name="Group 295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4749" y="668"/>
                                <a:ext cx="581" cy="145"/>
                                <a:chOff x="614" y="2568"/>
                                <a:chExt cx="725" cy="139"/>
                              </a:xfrm>
                            </p:grpSpPr>
                            <p:sp>
                              <p:nvSpPr>
                                <p:cNvPr id="89176" name="AutoShape 296"/>
                                <p:cNvSpPr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09" y="2570"/>
                                  <a:ext cx="731" cy="140"/>
                                </a:xfrm>
                                <a:prstGeom prst="roundRect">
                                  <a:avLst>
                                    <a:gd name="adj" fmla="val 50000"/>
                                  </a:avLst>
                                </a:prstGeom>
                                <a:solidFill>
                                  <a:schemeClr val="tx1"/>
                                </a:solidFill>
                                <a:ln>
                                  <a:noFill/>
                                </a:ln>
                                <a:effectLst/>
                                <a:extLs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round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blurRad="63500" dist="38099" dir="2700000" algn="ctr" rotWithShape="0">
                                          <a:schemeClr val="bg2">
                                            <a:alpha val="74998"/>
                                          </a:schemeClr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 wrap="none" anchor="ctr"/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  <p:sp>
                              <p:nvSpPr>
                                <p:cNvPr id="89177" name="AutoShape 297"/>
                                <p:cNvSpPr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21" y="2587"/>
                                  <a:ext cx="706" cy="107"/>
                                </a:xfrm>
                                <a:prstGeom prst="roundRect">
                                  <a:avLst>
                                    <a:gd name="adj" fmla="val 50000"/>
                                  </a:avLst>
                                </a:prstGeom>
                                <a:gradFill rotWithShape="1">
                                  <a:gsLst>
                                    <a:gs pos="0">
                                      <a:srgbClr val="0000FF"/>
                                    </a:gs>
                                    <a:gs pos="50000">
                                      <a:srgbClr val="99CCFF"/>
                                    </a:gs>
                                    <a:gs pos="100000">
                                      <a:srgbClr val="0000FF"/>
                                    </a:gs>
                                  </a:gsLst>
                                  <a:lin ang="0" scaled="1"/>
                                </a:gradFill>
                                <a:ln>
                                  <a:noFill/>
                                </a:ln>
                                <a:effectLst/>
                                <a:extLs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round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blurRad="63500" dist="38099" dir="2700000" algn="ctr" rotWithShape="0">
                                          <a:schemeClr val="bg2">
                                            <a:alpha val="74998"/>
                                          </a:schemeClr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 wrap="none" anchor="ctr"/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</p:grpSp>
                          <p:sp>
                            <p:nvSpPr>
                              <p:cNvPr id="89152" name="Rectangle 29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228" y="1015"/>
                                <a:ext cx="595" cy="52"/>
                              </a:xfrm>
                              <a:prstGeom prst="rect">
                                <a:avLst/>
                              </a:prstGeom>
                              <a:solidFill>
                                <a:schemeClr val="tx1"/>
                              </a:solidFill>
                              <a:ln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none" anchor="ctr"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grpSp>
                            <p:nvGrpSpPr>
                              <p:cNvPr id="106560" name="Group 299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4747" y="994"/>
                                <a:ext cx="581" cy="134"/>
                                <a:chOff x="614" y="2568"/>
                                <a:chExt cx="725" cy="139"/>
                              </a:xfrm>
                            </p:grpSpPr>
                            <p:sp>
                              <p:nvSpPr>
                                <p:cNvPr id="89174" name="AutoShape 300"/>
                                <p:cNvSpPr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12" y="2572"/>
                                  <a:ext cx="731" cy="134"/>
                                </a:xfrm>
                                <a:prstGeom prst="roundRect">
                                  <a:avLst>
                                    <a:gd name="adj" fmla="val 50000"/>
                                  </a:avLst>
                                </a:prstGeom>
                                <a:solidFill>
                                  <a:schemeClr val="tx1"/>
                                </a:solidFill>
                                <a:ln>
                                  <a:noFill/>
                                </a:ln>
                                <a:effectLst/>
                                <a:extLs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round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blurRad="63500" dist="38099" dir="2700000" algn="ctr" rotWithShape="0">
                                          <a:schemeClr val="bg2">
                                            <a:alpha val="74998"/>
                                          </a:schemeClr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 wrap="none" anchor="ctr"/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  <p:sp>
                              <p:nvSpPr>
                                <p:cNvPr id="89175" name="AutoShape 301"/>
                                <p:cNvSpPr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24" y="2590"/>
                                  <a:ext cx="706" cy="98"/>
                                </a:xfrm>
                                <a:prstGeom prst="roundRect">
                                  <a:avLst>
                                    <a:gd name="adj" fmla="val 50000"/>
                                  </a:avLst>
                                </a:prstGeom>
                                <a:gradFill rotWithShape="1">
                                  <a:gsLst>
                                    <a:gs pos="0">
                                      <a:srgbClr val="0000FF"/>
                                    </a:gs>
                                    <a:gs pos="50000">
                                      <a:srgbClr val="99CCFF"/>
                                    </a:gs>
                                    <a:gs pos="100000">
                                      <a:srgbClr val="0000FF"/>
                                    </a:gs>
                                  </a:gsLst>
                                  <a:lin ang="0" scaled="1"/>
                                </a:gradFill>
                                <a:ln>
                                  <a:noFill/>
                                </a:ln>
                                <a:effectLst/>
                                <a:extLs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round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blurRad="63500" dist="38099" dir="2700000" algn="ctr" rotWithShape="0">
                                          <a:schemeClr val="bg2">
                                            <a:alpha val="74998"/>
                                          </a:schemeClr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 wrap="none" anchor="ctr"/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</p:grpSp>
                          <p:sp>
                            <p:nvSpPr>
                              <p:cNvPr id="89154" name="Rectangle 302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218" y="1360"/>
                                <a:ext cx="595" cy="43"/>
                              </a:xfrm>
                              <a:prstGeom prst="rect">
                                <a:avLst/>
                              </a:prstGeom>
                              <a:solidFill>
                                <a:schemeClr val="tx1"/>
                              </a:solidFill>
                              <a:ln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none" anchor="ctr"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89155" name="Rectangle 30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228" y="1653"/>
                                <a:ext cx="595" cy="52"/>
                              </a:xfrm>
                              <a:prstGeom prst="rect">
                                <a:avLst/>
                              </a:prstGeom>
                              <a:solidFill>
                                <a:schemeClr val="tx1"/>
                              </a:solidFill>
                              <a:ln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none" anchor="ctr"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grpSp>
                            <p:nvGrpSpPr>
                              <p:cNvPr id="106563" name="Group 304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4735" y="1627"/>
                                <a:ext cx="582" cy="151"/>
                                <a:chOff x="614" y="2568"/>
                                <a:chExt cx="725" cy="139"/>
                              </a:xfrm>
                            </p:grpSpPr>
                            <p:sp>
                              <p:nvSpPr>
                                <p:cNvPr id="89172" name="AutoShape 305"/>
                                <p:cNvSpPr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14" y="2568"/>
                                  <a:ext cx="730" cy="151"/>
                                </a:xfrm>
                                <a:prstGeom prst="roundRect">
                                  <a:avLst>
                                    <a:gd name="adj" fmla="val 50000"/>
                                  </a:avLst>
                                </a:prstGeom>
                                <a:solidFill>
                                  <a:schemeClr val="tx1"/>
                                </a:solidFill>
                                <a:ln>
                                  <a:noFill/>
                                </a:ln>
                                <a:effectLst/>
                                <a:extLs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round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blurRad="63500" dist="38099" dir="2700000" algn="ctr" rotWithShape="0">
                                          <a:schemeClr val="bg2">
                                            <a:alpha val="74998"/>
                                          </a:schemeClr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 wrap="none" anchor="ctr"/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  <p:sp>
                              <p:nvSpPr>
                                <p:cNvPr id="89173" name="AutoShape 306"/>
                                <p:cNvSpPr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27" y="2584"/>
                                  <a:ext cx="705" cy="111"/>
                                </a:xfrm>
                                <a:prstGeom prst="roundRect">
                                  <a:avLst>
                                    <a:gd name="adj" fmla="val 50000"/>
                                  </a:avLst>
                                </a:prstGeom>
                                <a:gradFill rotWithShape="1">
                                  <a:gsLst>
                                    <a:gs pos="0">
                                      <a:srgbClr val="0000FF"/>
                                    </a:gs>
                                    <a:gs pos="50000">
                                      <a:srgbClr val="99CCFF"/>
                                    </a:gs>
                                    <a:gs pos="100000">
                                      <a:srgbClr val="0000FF"/>
                                    </a:gs>
                                  </a:gsLst>
                                  <a:lin ang="0" scaled="1"/>
                                </a:gradFill>
                                <a:ln>
                                  <a:noFill/>
                                </a:ln>
                                <a:effectLst/>
                                <a:extLs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round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blurRad="63500" dist="38099" dir="2700000" algn="ctr" rotWithShape="0">
                                          <a:schemeClr val="bg2">
                                            <a:alpha val="74998"/>
                                          </a:schemeClr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 wrap="none" anchor="ctr"/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</p:grpSp>
                          <p:sp>
                            <p:nvSpPr>
                              <p:cNvPr id="106564" name="Freeform 307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5288" y="1354"/>
                                <a:ext cx="263" cy="188"/>
                              </a:xfrm>
                              <a:custGeom>
                                <a:avLst/>
                                <a:gdLst>
                                  <a:gd name="T0" fmla="*/ 2 w 328"/>
                                  <a:gd name="T1" fmla="*/ 0 h 226"/>
                                  <a:gd name="T2" fmla="*/ 136 w 328"/>
                                  <a:gd name="T3" fmla="*/ 61 h 226"/>
                                  <a:gd name="T4" fmla="*/ 135 w 328"/>
                                  <a:gd name="T5" fmla="*/ 108 h 226"/>
                                  <a:gd name="T6" fmla="*/ 0 w 328"/>
                                  <a:gd name="T7" fmla="*/ 47 h 226"/>
                                  <a:gd name="T8" fmla="*/ 2 w 328"/>
                                  <a:gd name="T9" fmla="*/ 0 h 226"/>
                                  <a:gd name="T10" fmla="*/ 0 60000 65536"/>
                                  <a:gd name="T11" fmla="*/ 0 60000 65536"/>
                                  <a:gd name="T12" fmla="*/ 0 60000 65536"/>
                                  <a:gd name="T13" fmla="*/ 0 60000 65536"/>
                                  <a:gd name="T14" fmla="*/ 0 60000 65536"/>
                                </a:gdLst>
                                <a:ahLst/>
                                <a:cxnLst>
                                  <a:cxn ang="T10">
                                    <a:pos x="T0" y="T1"/>
                                  </a:cxn>
                                  <a:cxn ang="T11">
                                    <a:pos x="T2" y="T3"/>
                                  </a:cxn>
                                  <a:cxn ang="T12">
                                    <a:pos x="T4" y="T5"/>
                                  </a:cxn>
                                  <a:cxn ang="T13">
                                    <a:pos x="T6" y="T7"/>
                                  </a:cxn>
                                  <a:cxn ang="T14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28" h="226">
                                    <a:moveTo>
                                      <a:pt x="4" y="0"/>
                                    </a:moveTo>
                                    <a:cubicBezTo>
                                      <a:pt x="60" y="10"/>
                                      <a:pt x="182" y="74"/>
                                      <a:pt x="328" y="128"/>
                                    </a:cubicBezTo>
                                    <a:cubicBezTo>
                                      <a:pt x="326" y="162"/>
                                      <a:pt x="326" y="158"/>
                                      <a:pt x="326" y="226"/>
                                    </a:cubicBezTo>
                                    <a:cubicBezTo>
                                      <a:pt x="326" y="226"/>
                                      <a:pt x="169" y="155"/>
                                      <a:pt x="0" y="100"/>
                                    </a:cubicBezTo>
                                    <a:cubicBezTo>
                                      <a:pt x="0" y="48"/>
                                      <a:pt x="4" y="17"/>
                                      <a:pt x="4" y="0"/>
                                    </a:cubicBezTo>
                                    <a:close/>
                                  </a:path>
                                </a:pathLst>
                              </a:custGeom>
                              <a:gradFill rotWithShape="1">
                                <a:gsLst>
                                  <a:gs pos="0">
                                    <a:srgbClr val="292929"/>
                                  </a:gs>
                                  <a:gs pos="100000">
                                    <a:srgbClr val="808080"/>
                                  </a:gs>
                                </a:gsLst>
                                <a:lin ang="0" scaled="1"/>
                              </a:gradFill>
                              <a:ln w="9525">
                                <a:noFill/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grpSp>
                            <p:nvGrpSpPr>
                              <p:cNvPr id="106565" name="Group 308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4739" y="1327"/>
                                <a:ext cx="582" cy="139"/>
                                <a:chOff x="614" y="2568"/>
                                <a:chExt cx="725" cy="139"/>
                              </a:xfrm>
                            </p:grpSpPr>
                            <p:sp>
                              <p:nvSpPr>
                                <p:cNvPr id="89170" name="AutoShape 309"/>
                                <p:cNvSpPr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09" y="2566"/>
                                  <a:ext cx="730" cy="138"/>
                                </a:xfrm>
                                <a:prstGeom prst="roundRect">
                                  <a:avLst>
                                    <a:gd name="adj" fmla="val 50000"/>
                                  </a:avLst>
                                </a:prstGeom>
                                <a:solidFill>
                                  <a:schemeClr val="tx1"/>
                                </a:solidFill>
                                <a:ln>
                                  <a:noFill/>
                                </a:ln>
                                <a:effectLst/>
                                <a:extLs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round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blurRad="63500" dist="38099" dir="2700000" algn="ctr" rotWithShape="0">
                                          <a:schemeClr val="bg2">
                                            <a:alpha val="74998"/>
                                          </a:schemeClr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 wrap="none" anchor="ctr"/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  <p:sp>
                              <p:nvSpPr>
                                <p:cNvPr id="89171" name="AutoShape 310"/>
                                <p:cNvSpPr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22" y="2584"/>
                                  <a:ext cx="705" cy="103"/>
                                </a:xfrm>
                                <a:prstGeom prst="roundRect">
                                  <a:avLst>
                                    <a:gd name="adj" fmla="val 50000"/>
                                  </a:avLst>
                                </a:prstGeom>
                                <a:gradFill rotWithShape="1">
                                  <a:gsLst>
                                    <a:gs pos="0">
                                      <a:srgbClr val="0000FF"/>
                                    </a:gs>
                                    <a:gs pos="50000">
                                      <a:srgbClr val="99CCFF"/>
                                    </a:gs>
                                    <a:gs pos="100000">
                                      <a:srgbClr val="0000FF"/>
                                    </a:gs>
                                  </a:gsLst>
                                  <a:lin ang="0" scaled="1"/>
                                </a:gradFill>
                                <a:ln>
                                  <a:noFill/>
                                </a:ln>
                                <a:effectLst/>
                                <a:extLs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round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blurRad="63500" dist="38099" dir="2700000" algn="ctr" rotWithShape="0">
                                          <a:schemeClr val="bg2">
                                            <a:alpha val="74998"/>
                                          </a:schemeClr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 wrap="none" anchor="ctr"/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</p:grpSp>
                          <p:sp>
                            <p:nvSpPr>
                              <p:cNvPr id="89159" name="Rectangle 31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253" y="429"/>
                                <a:ext cx="68" cy="2293"/>
                              </a:xfrm>
                              <a:prstGeom prst="rect">
                                <a:avLst/>
                              </a:prstGeom>
                              <a:gradFill rotWithShape="1">
                                <a:gsLst>
                                  <a:gs pos="0">
                                    <a:srgbClr val="333333"/>
                                  </a:gs>
                                  <a:gs pos="50000">
                                    <a:srgbClr val="DDDDDD"/>
                                  </a:gs>
                                  <a:gs pos="100000">
                                    <a:srgbClr val="333333"/>
                                  </a:gs>
                                </a:gsLst>
                                <a:lin ang="0" scaled="1"/>
                              </a:gradFill>
                              <a:ln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none" anchor="ctr"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106567" name="Freeform 312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5312" y="1007"/>
                                <a:ext cx="237" cy="213"/>
                              </a:xfrm>
                              <a:custGeom>
                                <a:avLst/>
                                <a:gdLst>
                                  <a:gd name="T0" fmla="*/ 2 w 296"/>
                                  <a:gd name="T1" fmla="*/ 0 h 256"/>
                                  <a:gd name="T2" fmla="*/ 120 w 296"/>
                                  <a:gd name="T3" fmla="*/ 69 h 256"/>
                                  <a:gd name="T4" fmla="*/ 122 w 296"/>
                                  <a:gd name="T5" fmla="*/ 122 h 256"/>
                                  <a:gd name="T6" fmla="*/ 0 w 296"/>
                                  <a:gd name="T7" fmla="*/ 47 h 256"/>
                                  <a:gd name="T8" fmla="*/ 2 w 296"/>
                                  <a:gd name="T9" fmla="*/ 0 h 256"/>
                                  <a:gd name="T10" fmla="*/ 0 60000 65536"/>
                                  <a:gd name="T11" fmla="*/ 0 60000 65536"/>
                                  <a:gd name="T12" fmla="*/ 0 60000 65536"/>
                                  <a:gd name="T13" fmla="*/ 0 60000 65536"/>
                                  <a:gd name="T14" fmla="*/ 0 60000 65536"/>
                                </a:gdLst>
                                <a:ahLst/>
                                <a:cxnLst>
                                  <a:cxn ang="T10">
                                    <a:pos x="T0" y="T1"/>
                                  </a:cxn>
                                  <a:cxn ang="T11">
                                    <a:pos x="T2" y="T3"/>
                                  </a:cxn>
                                  <a:cxn ang="T12">
                                    <a:pos x="T4" y="T5"/>
                                  </a:cxn>
                                  <a:cxn ang="T13">
                                    <a:pos x="T6" y="T7"/>
                                  </a:cxn>
                                  <a:cxn ang="T14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296" h="256">
                                    <a:moveTo>
                                      <a:pt x="4" y="0"/>
                                    </a:moveTo>
                                    <a:cubicBezTo>
                                      <a:pt x="55" y="10"/>
                                      <a:pt x="144" y="68"/>
                                      <a:pt x="292" y="144"/>
                                    </a:cubicBezTo>
                                    <a:cubicBezTo>
                                      <a:pt x="290" y="178"/>
                                      <a:pt x="296" y="188"/>
                                      <a:pt x="296" y="256"/>
                                    </a:cubicBezTo>
                                    <a:cubicBezTo>
                                      <a:pt x="296" y="256"/>
                                      <a:pt x="160" y="176"/>
                                      <a:pt x="0" y="100"/>
                                    </a:cubicBezTo>
                                    <a:cubicBezTo>
                                      <a:pt x="0" y="48"/>
                                      <a:pt x="4" y="17"/>
                                      <a:pt x="4" y="0"/>
                                    </a:cubicBezTo>
                                    <a:close/>
                                  </a:path>
                                </a:pathLst>
                              </a:custGeom>
                              <a:gradFill rotWithShape="1">
                                <a:gsLst>
                                  <a:gs pos="0">
                                    <a:srgbClr val="292929"/>
                                  </a:gs>
                                  <a:gs pos="100000">
                                    <a:srgbClr val="808080"/>
                                  </a:gs>
                                </a:gsLst>
                                <a:lin ang="0" scaled="1"/>
                              </a:gradFill>
                              <a:ln w="9525">
                                <a:noFill/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106568" name="Freeform 313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5315" y="680"/>
                                <a:ext cx="244" cy="240"/>
                              </a:xfrm>
                              <a:custGeom>
                                <a:avLst/>
                                <a:gdLst>
                                  <a:gd name="T0" fmla="*/ 0 w 304"/>
                                  <a:gd name="T1" fmla="*/ 0 h 288"/>
                                  <a:gd name="T2" fmla="*/ 126 w 304"/>
                                  <a:gd name="T3" fmla="*/ 79 h 288"/>
                                  <a:gd name="T4" fmla="*/ 118 w 304"/>
                                  <a:gd name="T5" fmla="*/ 139 h 288"/>
                                  <a:gd name="T6" fmla="*/ 3 w 304"/>
                                  <a:gd name="T7" fmla="*/ 60 h 288"/>
                                  <a:gd name="T8" fmla="*/ 0 w 304"/>
                                  <a:gd name="T9" fmla="*/ 0 h 288"/>
                                  <a:gd name="T10" fmla="*/ 0 60000 65536"/>
                                  <a:gd name="T11" fmla="*/ 0 60000 65536"/>
                                  <a:gd name="T12" fmla="*/ 0 60000 65536"/>
                                  <a:gd name="T13" fmla="*/ 0 60000 65536"/>
                                  <a:gd name="T14" fmla="*/ 0 60000 65536"/>
                                </a:gdLst>
                                <a:ahLst/>
                                <a:cxnLst>
                                  <a:cxn ang="T10">
                                    <a:pos x="T0" y="T1"/>
                                  </a:cxn>
                                  <a:cxn ang="T11">
                                    <a:pos x="T2" y="T3"/>
                                  </a:cxn>
                                  <a:cxn ang="T12">
                                    <a:pos x="T4" y="T5"/>
                                  </a:cxn>
                                  <a:cxn ang="T13">
                                    <a:pos x="T6" y="T7"/>
                                  </a:cxn>
                                  <a:cxn ang="T14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04" h="288">
                                    <a:moveTo>
                                      <a:pt x="0" y="0"/>
                                    </a:moveTo>
                                    <a:cubicBezTo>
                                      <a:pt x="51" y="10"/>
                                      <a:pt x="148" y="76"/>
                                      <a:pt x="304" y="164"/>
                                    </a:cubicBezTo>
                                    <a:cubicBezTo>
                                      <a:pt x="302" y="198"/>
                                      <a:pt x="284" y="220"/>
                                      <a:pt x="284" y="288"/>
                                    </a:cubicBezTo>
                                    <a:cubicBezTo>
                                      <a:pt x="284" y="288"/>
                                      <a:pt x="163" y="179"/>
                                      <a:pt x="8" y="124"/>
                                    </a:cubicBezTo>
                                    <a:cubicBezTo>
                                      <a:pt x="8" y="72"/>
                                      <a:pt x="0" y="17"/>
                                      <a:pt x="0" y="0"/>
                                    </a:cubicBezTo>
                                    <a:close/>
                                  </a:path>
                                </a:pathLst>
                              </a:custGeom>
                              <a:gradFill rotWithShape="1">
                                <a:gsLst>
                                  <a:gs pos="0">
                                    <a:srgbClr val="292929"/>
                                  </a:gs>
                                  <a:gs pos="100000">
                                    <a:srgbClr val="808080"/>
                                  </a:gs>
                                </a:gsLst>
                                <a:lin ang="0" scaled="1"/>
                              </a:gradFill>
                              <a:ln w="9525">
                                <a:noFill/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89162" name="Oval 31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516" y="2610"/>
                                <a:ext cx="49" cy="95"/>
                              </a:xfrm>
                              <a:prstGeom prst="ellipse">
                                <a:avLst/>
                              </a:prstGeom>
                              <a:solidFill>
                                <a:srgbClr val="333333"/>
                              </a:solidFill>
                              <a:ln>
                                <a:noFill/>
                              </a:ln>
                              <a:effectLst/>
                              <a:extLs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round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none" anchor="ctr"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106570" name="Freeform 315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5302" y="2614"/>
                                <a:ext cx="245" cy="200"/>
                              </a:xfrm>
                              <a:custGeom>
                                <a:avLst/>
                                <a:gdLst>
                                  <a:gd name="T0" fmla="*/ 0 w 306"/>
                                  <a:gd name="T1" fmla="*/ 51 h 240"/>
                                  <a:gd name="T2" fmla="*/ 2 w 306"/>
                                  <a:gd name="T3" fmla="*/ 116 h 240"/>
                                  <a:gd name="T4" fmla="*/ 126 w 306"/>
                                  <a:gd name="T5" fmla="*/ 53 h 240"/>
                                  <a:gd name="T6" fmla="*/ 123 w 306"/>
                                  <a:gd name="T7" fmla="*/ 0 h 240"/>
                                  <a:gd name="T8" fmla="*/ 0 w 306"/>
                                  <a:gd name="T9" fmla="*/ 51 h 240"/>
                                  <a:gd name="T10" fmla="*/ 0 60000 65536"/>
                                  <a:gd name="T11" fmla="*/ 0 60000 65536"/>
                                  <a:gd name="T12" fmla="*/ 0 60000 65536"/>
                                  <a:gd name="T13" fmla="*/ 0 60000 65536"/>
                                  <a:gd name="T14" fmla="*/ 0 60000 65536"/>
                                </a:gdLst>
                                <a:ahLst/>
                                <a:cxnLst>
                                  <a:cxn ang="T10">
                                    <a:pos x="T0" y="T1"/>
                                  </a:cxn>
                                  <a:cxn ang="T11">
                                    <a:pos x="T2" y="T3"/>
                                  </a:cxn>
                                  <a:cxn ang="T12">
                                    <a:pos x="T4" y="T5"/>
                                  </a:cxn>
                                  <a:cxn ang="T13">
                                    <a:pos x="T6" y="T7"/>
                                  </a:cxn>
                                  <a:cxn ang="T14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06" h="240">
                                    <a:moveTo>
                                      <a:pt x="0" y="106"/>
                                    </a:moveTo>
                                    <a:lnTo>
                                      <a:pt x="2" y="240"/>
                                    </a:lnTo>
                                    <a:lnTo>
                                      <a:pt x="306" y="110"/>
                                    </a:lnTo>
                                    <a:lnTo>
                                      <a:pt x="300" y="0"/>
                                    </a:lnTo>
                                    <a:lnTo>
                                      <a:pt x="0" y="106"/>
                                    </a:lnTo>
                                    <a:close/>
                                  </a:path>
                                </a:pathLst>
                              </a:custGeom>
                              <a:solidFill>
                                <a:srgbClr val="333333"/>
                              </a:solidFill>
                              <a:ln w="9525">
                                <a:noFill/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89164" name="AutoShape 31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140" y="2678"/>
                                <a:ext cx="1201" cy="147"/>
                              </a:xfrm>
                              <a:prstGeom prst="roundRect">
                                <a:avLst>
                                  <a:gd name="adj" fmla="val 50000"/>
                                </a:avLst>
                              </a:prstGeom>
                              <a:solidFill>
                                <a:srgbClr val="DDDDDD"/>
                              </a:solidFill>
                              <a:ln w="9525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none" anchor="ctr"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89165" name="AutoShape 31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208" y="2713"/>
                                <a:ext cx="1064" cy="78"/>
                              </a:xfrm>
                              <a:prstGeom prst="roundRect">
                                <a:avLst>
                                  <a:gd name="adj" fmla="val 50000"/>
                                </a:avLst>
                              </a:prstGeom>
                              <a:gradFill rotWithShape="1">
                                <a:gsLst>
                                  <a:gs pos="0">
                                    <a:schemeClr val="tx2"/>
                                  </a:gs>
                                  <a:gs pos="100000">
                                    <a:schemeClr val="bg2"/>
                                  </a:gs>
                                </a:gsLst>
                                <a:lin ang="0" scaled="1"/>
                              </a:gradFill>
                              <a:ln w="9525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none" anchor="ctr"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89166" name="Oval 31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306" y="2385"/>
                                <a:ext cx="156" cy="138"/>
                              </a:xfrm>
                              <a:prstGeom prst="ellipse">
                                <a:avLst/>
                              </a:prstGeom>
                              <a:solidFill>
                                <a:srgbClr val="33CC33"/>
                              </a:solidFill>
                              <a:ln>
                                <a:noFill/>
                              </a:ln>
                              <a:effectLst/>
                              <a:extLs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round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none" anchor="ctr"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89167" name="Oval 31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482" y="2385"/>
                                <a:ext cx="166" cy="138"/>
                              </a:xfrm>
                              <a:prstGeom prst="ellipse">
                                <a:avLst/>
                              </a:prstGeom>
                              <a:solidFill>
                                <a:srgbClr val="FF0000"/>
                              </a:solidFill>
                              <a:ln>
                                <a:noFill/>
                              </a:ln>
                              <a:effectLst/>
                              <a:extLs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round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none" anchor="ctr"/>
                              <a:lstStyle/>
                              <a:p>
                                <a:pPr eaLnBrk="1" hangingPunct="1"/>
                                <a:endParaRPr lang="en-US" sz="1800">
                                  <a:solidFill>
                                    <a:srgbClr val="FF0000"/>
                                  </a:solidFill>
                                  <a:latin typeface="Arial" pitchFamily="34" charset="0"/>
                                  <a:cs typeface="Arial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89168" name="Oval 32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57" y="2377"/>
                                <a:ext cx="166" cy="147"/>
                              </a:xfrm>
                              <a:prstGeom prst="ellipse">
                                <a:avLst/>
                              </a:prstGeom>
                              <a:solidFill>
                                <a:srgbClr val="33CC33"/>
                              </a:solidFill>
                              <a:ln>
                                <a:noFill/>
                              </a:ln>
                              <a:effectLst/>
                              <a:extLs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round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none" anchor="ctr"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89169" name="Rectangle 32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057" y="1834"/>
                                <a:ext cx="88" cy="758"/>
                              </a:xfrm>
                              <a:prstGeom prst="rect">
                                <a:avLst/>
                              </a:prstGeom>
                              <a:solidFill>
                                <a:srgbClr val="292929"/>
                              </a:solidFill>
                              <a:ln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none" anchor="ctr"/>
                              <a:lstStyle/>
                              <a:p>
                                <a:endParaRPr lang="en-US"/>
                              </a:p>
                            </p:txBody>
                          </p:sp>
                        </p:grpSp>
                        <p:grpSp>
                          <p:nvGrpSpPr>
                            <p:cNvPr id="106550" name="Group 325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661988" y="5594350"/>
                              <a:ext cx="525462" cy="434975"/>
                              <a:chOff x="-44" y="1473"/>
                              <a:chExt cx="981" cy="1105"/>
                            </a:xfrm>
                          </p:grpSpPr>
                          <p:pic>
                            <p:nvPicPr>
                              <p:cNvPr id="106551" name="Picture 326" descr="desktop_computer_stylized_medium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3" cstate="print"/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 flipH="1">
                                <a:off x="-44" y="1473"/>
                                <a:ext cx="981" cy="1105"/>
                              </a:xfrm>
                              <a:prstGeom prst="rect">
                                <a:avLst/>
                              </a:prstGeom>
                              <a:noFill/>
                              <a:ln w="9525">
                                <a:noFill/>
                                <a:miter lim="800000"/>
                                <a:headEnd/>
                                <a:tailEnd/>
                              </a:ln>
                            </p:spPr>
                          </p:pic>
                          <p:sp>
                            <p:nvSpPr>
                              <p:cNvPr id="106552" name="Freeform 327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 flipH="1">
                                <a:off x="374" y="1579"/>
                                <a:ext cx="477" cy="506"/>
                              </a:xfrm>
                              <a:custGeom>
                                <a:avLst/>
                                <a:gdLst>
                                  <a:gd name="T0" fmla="*/ 0 w 356"/>
                                  <a:gd name="T1" fmla="*/ 0 h 368"/>
                                  <a:gd name="T2" fmla="*/ 967 w 356"/>
                                  <a:gd name="T3" fmla="*/ 50 h 368"/>
                                  <a:gd name="T4" fmla="*/ 1147 w 356"/>
                                  <a:gd name="T5" fmla="*/ 1052 h 368"/>
                                  <a:gd name="T6" fmla="*/ 253 w 356"/>
                                  <a:gd name="T7" fmla="*/ 1316 h 368"/>
                                  <a:gd name="T8" fmla="*/ 0 w 356"/>
                                  <a:gd name="T9" fmla="*/ 0 h 368"/>
                                  <a:gd name="T10" fmla="*/ 0 60000 65536"/>
                                  <a:gd name="T11" fmla="*/ 0 60000 65536"/>
                                  <a:gd name="T12" fmla="*/ 0 60000 65536"/>
                                  <a:gd name="T13" fmla="*/ 0 60000 65536"/>
                                  <a:gd name="T14" fmla="*/ 0 60000 65536"/>
                                </a:gdLst>
                                <a:ahLst/>
                                <a:cxnLst>
                                  <a:cxn ang="T10">
                                    <a:pos x="T0" y="T1"/>
                                  </a:cxn>
                                  <a:cxn ang="T11">
                                    <a:pos x="T2" y="T3"/>
                                  </a:cxn>
                                  <a:cxn ang="T12">
                                    <a:pos x="T4" y="T5"/>
                                  </a:cxn>
                                  <a:cxn ang="T13">
                                    <a:pos x="T6" y="T7"/>
                                  </a:cxn>
                                  <a:cxn ang="T14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56" h="368">
                                    <a:moveTo>
                                      <a:pt x="0" y="0"/>
                                    </a:moveTo>
                                    <a:lnTo>
                                      <a:pt x="300" y="14"/>
                                    </a:lnTo>
                                    <a:lnTo>
                                      <a:pt x="356" y="294"/>
                                    </a:lnTo>
                                    <a:lnTo>
                                      <a:pt x="78" y="368"/>
                                    </a:lnTo>
                                    <a:lnTo>
                                      <a:pt x="0" y="0"/>
                                    </a:lnTo>
                                    <a:close/>
                                  </a:path>
                                </a:pathLst>
                              </a:custGeom>
                              <a:gradFill rotWithShape="1">
                                <a:gsLst>
                                  <a:gs pos="0">
                                    <a:srgbClr val="000099"/>
                                  </a:gs>
                                  <a:gs pos="100000">
                                    <a:schemeClr val="bg1"/>
                                  </a:gs>
                                </a:gsLst>
                                <a:lin ang="2700000" scaled="1"/>
                              </a:gradFill>
                              <a:ln w="9525" cap="flat" cmpd="sng">
                                <a:noFill/>
                                <a:prstDash val="solid"/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/>
                              <a:lstStyle/>
                              <a:p>
                                <a:endParaRPr lang="en-US"/>
                              </a:p>
                            </p:txBody>
                          </p:sp>
                        </p:grpSp>
                      </p:grpSp>
                    </p:grpSp>
                  </p:grpSp>
                </p:grpSp>
              </p:grpSp>
            </p:grp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9011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2EAA1246-11FC-41ED-B19F-EF41439EEBAD}" type="slidenum">
              <a:rPr lang="en-US"/>
              <a:pPr/>
              <a:t>6</a:t>
            </a:fld>
            <a:endParaRPr lang="en-US"/>
          </a:p>
        </p:txBody>
      </p:sp>
      <p:sp>
        <p:nvSpPr>
          <p:cNvPr id="107523" name="Freeform 305"/>
          <p:cNvSpPr>
            <a:spLocks/>
          </p:cNvSpPr>
          <p:nvPr/>
        </p:nvSpPr>
        <p:spPr bwMode="auto">
          <a:xfrm flipH="1">
            <a:off x="2111375" y="3465513"/>
            <a:ext cx="250825" cy="1201737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7524" name="Group 380"/>
          <p:cNvGrpSpPr>
            <a:grpSpLocks/>
          </p:cNvGrpSpPr>
          <p:nvPr/>
        </p:nvGrpSpPr>
        <p:grpSpPr bwMode="auto">
          <a:xfrm>
            <a:off x="1716088" y="4425950"/>
            <a:ext cx="525462" cy="434975"/>
            <a:chOff x="-44" y="1473"/>
            <a:chExt cx="981" cy="1105"/>
          </a:xfrm>
        </p:grpSpPr>
        <p:pic>
          <p:nvPicPr>
            <p:cNvPr id="107689" name="Picture 381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7690" name="Freeform 38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07525" name="Freeform 376"/>
          <p:cNvSpPr>
            <a:spLocks/>
          </p:cNvSpPr>
          <p:nvPr/>
        </p:nvSpPr>
        <p:spPr bwMode="auto">
          <a:xfrm>
            <a:off x="6959600" y="4970463"/>
            <a:ext cx="250825" cy="1212850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526" name="Freeform 302"/>
          <p:cNvSpPr>
            <a:spLocks/>
          </p:cNvSpPr>
          <p:nvPr/>
        </p:nvSpPr>
        <p:spPr bwMode="auto">
          <a:xfrm flipH="1">
            <a:off x="1066800" y="4667250"/>
            <a:ext cx="250825" cy="1201738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527" name="Freeform 299"/>
          <p:cNvSpPr>
            <a:spLocks/>
          </p:cNvSpPr>
          <p:nvPr/>
        </p:nvSpPr>
        <p:spPr bwMode="auto">
          <a:xfrm>
            <a:off x="7416800" y="3665538"/>
            <a:ext cx="250825" cy="1212850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2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39775" y="1387475"/>
            <a:ext cx="3743325" cy="1430338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rgbClr val="000099"/>
                </a:solidFill>
              </a:rPr>
              <a:t>idealization: perfect knowledge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sender sends only when router buffers available </a:t>
            </a:r>
          </a:p>
          <a:p>
            <a:pPr>
              <a:lnSpc>
                <a:spcPct val="80000"/>
              </a:lnSpc>
            </a:pPr>
            <a:endParaRPr lang="en-US" sz="2400" smtClean="0"/>
          </a:p>
          <a:p>
            <a:endParaRPr lang="en-US" smtClean="0"/>
          </a:p>
        </p:txBody>
      </p:sp>
      <p:sp>
        <p:nvSpPr>
          <p:cNvPr id="107529" name="Oval 4"/>
          <p:cNvSpPr>
            <a:spLocks noChangeArrowheads="1"/>
          </p:cNvSpPr>
          <p:nvPr/>
        </p:nvSpPr>
        <p:spPr bwMode="auto">
          <a:xfrm>
            <a:off x="3795713" y="5326063"/>
            <a:ext cx="1304925" cy="303212"/>
          </a:xfrm>
          <a:prstGeom prst="ellipse">
            <a:avLst/>
          </a:prstGeom>
          <a:solidFill>
            <a:srgbClr val="80808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530" name="Line 5"/>
          <p:cNvSpPr>
            <a:spLocks noChangeShapeType="1"/>
          </p:cNvSpPr>
          <p:nvPr/>
        </p:nvSpPr>
        <p:spPr bwMode="auto">
          <a:xfrm>
            <a:off x="3795713" y="5302250"/>
            <a:ext cx="0" cy="1873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531" name="Line 6"/>
          <p:cNvSpPr>
            <a:spLocks noChangeShapeType="1"/>
          </p:cNvSpPr>
          <p:nvPr/>
        </p:nvSpPr>
        <p:spPr bwMode="auto">
          <a:xfrm>
            <a:off x="5100638" y="5302250"/>
            <a:ext cx="0" cy="187325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532" name="Rectangle 7"/>
          <p:cNvSpPr>
            <a:spLocks noChangeArrowheads="1"/>
          </p:cNvSpPr>
          <p:nvPr/>
        </p:nvSpPr>
        <p:spPr bwMode="auto">
          <a:xfrm>
            <a:off x="3795713" y="5302250"/>
            <a:ext cx="309562" cy="184150"/>
          </a:xfrm>
          <a:prstGeom prst="rect">
            <a:avLst/>
          </a:prstGeom>
          <a:solidFill>
            <a:srgbClr val="808080"/>
          </a:solidFill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en-US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07533" name="Rectangle 8"/>
          <p:cNvSpPr>
            <a:spLocks noChangeArrowheads="1"/>
          </p:cNvSpPr>
          <p:nvPr/>
        </p:nvSpPr>
        <p:spPr bwMode="auto">
          <a:xfrm>
            <a:off x="4705350" y="5289550"/>
            <a:ext cx="395288" cy="184150"/>
          </a:xfrm>
          <a:prstGeom prst="rect">
            <a:avLst/>
          </a:prstGeom>
          <a:solidFill>
            <a:srgbClr val="808080"/>
          </a:solidFill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en-US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07534" name="Oval 9"/>
          <p:cNvSpPr>
            <a:spLocks noChangeArrowheads="1"/>
          </p:cNvSpPr>
          <p:nvPr/>
        </p:nvSpPr>
        <p:spPr bwMode="auto">
          <a:xfrm>
            <a:off x="3790950" y="5103813"/>
            <a:ext cx="1306513" cy="352425"/>
          </a:xfrm>
          <a:prstGeom prst="ellipse">
            <a:avLst/>
          </a:prstGeom>
          <a:solidFill>
            <a:srgbClr val="80808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7535" name="Group 10"/>
          <p:cNvGrpSpPr>
            <a:grpSpLocks/>
          </p:cNvGrpSpPr>
          <p:nvPr/>
        </p:nvGrpSpPr>
        <p:grpSpPr bwMode="auto">
          <a:xfrm>
            <a:off x="4097338" y="5160963"/>
            <a:ext cx="647700" cy="206375"/>
            <a:chOff x="2848" y="848"/>
            <a:chExt cx="140" cy="98"/>
          </a:xfrm>
        </p:grpSpPr>
        <p:sp>
          <p:nvSpPr>
            <p:cNvPr id="107686" name="Line 11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687" name="Line 12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688" name="Line 13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7536" name="Line 14"/>
          <p:cNvSpPr>
            <a:spLocks noChangeShapeType="1"/>
          </p:cNvSpPr>
          <p:nvPr/>
        </p:nvSpPr>
        <p:spPr bwMode="auto">
          <a:xfrm>
            <a:off x="4097338" y="5359400"/>
            <a:ext cx="231775" cy="476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537" name="Line 15"/>
          <p:cNvSpPr>
            <a:spLocks noChangeShapeType="1"/>
          </p:cNvSpPr>
          <p:nvPr/>
        </p:nvSpPr>
        <p:spPr bwMode="auto">
          <a:xfrm flipV="1">
            <a:off x="4541838" y="5159375"/>
            <a:ext cx="2032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538" name="Line 16"/>
          <p:cNvSpPr>
            <a:spLocks noChangeShapeType="1"/>
          </p:cNvSpPr>
          <p:nvPr/>
        </p:nvSpPr>
        <p:spPr bwMode="auto">
          <a:xfrm flipV="1">
            <a:off x="4310063" y="5159375"/>
            <a:ext cx="241300" cy="200025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539" name="Text Box 17"/>
          <p:cNvSpPr txBox="1">
            <a:spLocks noChangeArrowheads="1"/>
          </p:cNvSpPr>
          <p:nvPr/>
        </p:nvSpPr>
        <p:spPr bwMode="auto">
          <a:xfrm>
            <a:off x="2708275" y="5934075"/>
            <a:ext cx="21367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r>
              <a:rPr lang="en-US">
                <a:solidFill>
                  <a:schemeClr val="tx2"/>
                </a:solidFill>
                <a:latin typeface="Arial" pitchFamily="34" charset="0"/>
              </a:rPr>
              <a:t>finite shared output link buffers</a:t>
            </a:r>
            <a:endParaRPr lang="en-US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07540" name="Line 18"/>
          <p:cNvSpPr>
            <a:spLocks noChangeShapeType="1"/>
          </p:cNvSpPr>
          <p:nvPr/>
        </p:nvSpPr>
        <p:spPr bwMode="auto">
          <a:xfrm flipH="1">
            <a:off x="2424113" y="4856163"/>
            <a:ext cx="1135062" cy="1117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41" name="Line 19"/>
          <p:cNvSpPr>
            <a:spLocks noChangeShapeType="1"/>
          </p:cNvSpPr>
          <p:nvPr/>
        </p:nvSpPr>
        <p:spPr bwMode="auto">
          <a:xfrm flipH="1">
            <a:off x="3021013" y="4856163"/>
            <a:ext cx="538162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7542" name="Group 60"/>
          <p:cNvGrpSpPr>
            <a:grpSpLocks/>
          </p:cNvGrpSpPr>
          <p:nvPr/>
        </p:nvGrpSpPr>
        <p:grpSpPr bwMode="auto">
          <a:xfrm>
            <a:off x="2351088" y="3541713"/>
            <a:ext cx="798512" cy="1166812"/>
            <a:chOff x="12762" y="10336"/>
            <a:chExt cx="1027" cy="1700"/>
          </a:xfrm>
        </p:grpSpPr>
        <p:sp>
          <p:nvSpPr>
            <p:cNvPr id="107680" name="Rectangle 61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681" name="Rectangle 62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682" name="Line 63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683" name="Line 64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684" name="Line 65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685" name="Line 66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7543" name="Text Box 68"/>
          <p:cNvSpPr txBox="1">
            <a:spLocks noChangeArrowheads="1"/>
          </p:cNvSpPr>
          <p:nvPr/>
        </p:nvSpPr>
        <p:spPr bwMode="auto">
          <a:xfrm>
            <a:off x="3368675" y="3427413"/>
            <a:ext cx="1881188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sz="2000">
                <a:solidFill>
                  <a:srgbClr val="FF0000"/>
                </a:solidFill>
                <a:latin typeface="Symbol" pitchFamily="18" charset="2"/>
              </a:rPr>
              <a:t>l</a:t>
            </a:r>
            <a:r>
              <a:rPr lang="en-US" sz="2000" baseline="-25000">
                <a:solidFill>
                  <a:srgbClr val="FF0000"/>
                </a:solidFill>
                <a:latin typeface="Arial" pitchFamily="34" charset="0"/>
              </a:rPr>
              <a:t>in</a:t>
            </a:r>
            <a:r>
              <a:rPr lang="en-US" baseline="-2500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>
                <a:solidFill>
                  <a:srgbClr val="FF0000"/>
                </a:solidFill>
                <a:latin typeface="Arial" pitchFamily="34" charset="0"/>
              </a:rPr>
              <a:t>: original data</a:t>
            </a:r>
            <a:endParaRPr lang="en-US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07544" name="Line 69"/>
          <p:cNvSpPr>
            <a:spLocks noChangeShapeType="1"/>
          </p:cNvSpPr>
          <p:nvPr/>
        </p:nvSpPr>
        <p:spPr bwMode="auto">
          <a:xfrm flipH="1">
            <a:off x="1885950" y="5961063"/>
            <a:ext cx="538163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7545" name="Group 110"/>
          <p:cNvGrpSpPr>
            <a:grpSpLocks/>
          </p:cNvGrpSpPr>
          <p:nvPr/>
        </p:nvGrpSpPr>
        <p:grpSpPr bwMode="auto">
          <a:xfrm>
            <a:off x="1298575" y="4695825"/>
            <a:ext cx="798513" cy="1166813"/>
            <a:chOff x="12762" y="10336"/>
            <a:chExt cx="1027" cy="1700"/>
          </a:xfrm>
        </p:grpSpPr>
        <p:sp>
          <p:nvSpPr>
            <p:cNvPr id="107674" name="Rectangle 111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675" name="Rectangle 112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676" name="Line 113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677" name="Line 114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678" name="Line 115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679" name="Line 116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7546" name="Line 118"/>
          <p:cNvSpPr>
            <a:spLocks noChangeShapeType="1"/>
          </p:cNvSpPr>
          <p:nvPr/>
        </p:nvSpPr>
        <p:spPr bwMode="auto">
          <a:xfrm flipH="1">
            <a:off x="3021013" y="5372100"/>
            <a:ext cx="7493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47" name="Line 119"/>
          <p:cNvSpPr>
            <a:spLocks noChangeShapeType="1"/>
          </p:cNvSpPr>
          <p:nvPr/>
        </p:nvSpPr>
        <p:spPr bwMode="auto">
          <a:xfrm flipH="1">
            <a:off x="5010150" y="5372100"/>
            <a:ext cx="7477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48" name="Line 120"/>
          <p:cNvSpPr>
            <a:spLocks noChangeShapeType="1"/>
          </p:cNvSpPr>
          <p:nvPr/>
        </p:nvSpPr>
        <p:spPr bwMode="auto">
          <a:xfrm flipH="1">
            <a:off x="5160963" y="4856163"/>
            <a:ext cx="1135062" cy="1117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49" name="Line 121"/>
          <p:cNvSpPr>
            <a:spLocks noChangeShapeType="1"/>
          </p:cNvSpPr>
          <p:nvPr/>
        </p:nvSpPr>
        <p:spPr bwMode="auto">
          <a:xfrm flipH="1">
            <a:off x="5149850" y="5973763"/>
            <a:ext cx="6778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50" name="Line 122"/>
          <p:cNvSpPr>
            <a:spLocks noChangeShapeType="1"/>
          </p:cNvSpPr>
          <p:nvPr/>
        </p:nvSpPr>
        <p:spPr bwMode="auto">
          <a:xfrm flipH="1">
            <a:off x="6259513" y="4868863"/>
            <a:ext cx="5397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7551" name="Group 163"/>
          <p:cNvGrpSpPr>
            <a:grpSpLocks/>
          </p:cNvGrpSpPr>
          <p:nvPr/>
        </p:nvGrpSpPr>
        <p:grpSpPr bwMode="auto">
          <a:xfrm>
            <a:off x="6643688" y="3676650"/>
            <a:ext cx="798512" cy="1166813"/>
            <a:chOff x="12762" y="10336"/>
            <a:chExt cx="1027" cy="1700"/>
          </a:xfrm>
        </p:grpSpPr>
        <p:sp>
          <p:nvSpPr>
            <p:cNvPr id="107668" name="Rectangle 164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669" name="Rectangle 165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670" name="Line 166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671" name="Line 167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672" name="Line 168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673" name="Line 169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7552" name="Group 210"/>
          <p:cNvGrpSpPr>
            <a:grpSpLocks/>
          </p:cNvGrpSpPr>
          <p:nvPr/>
        </p:nvGrpSpPr>
        <p:grpSpPr bwMode="auto">
          <a:xfrm>
            <a:off x="6175375" y="4989513"/>
            <a:ext cx="798513" cy="1168400"/>
            <a:chOff x="12762" y="10336"/>
            <a:chExt cx="1027" cy="1700"/>
          </a:xfrm>
        </p:grpSpPr>
        <p:sp>
          <p:nvSpPr>
            <p:cNvPr id="107662" name="Rectangle 211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663" name="Rectangle 212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664" name="Line 213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665" name="Line 214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666" name="Line 215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667" name="Line 216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7553" name="Oval 217"/>
          <p:cNvSpPr>
            <a:spLocks noChangeArrowheads="1"/>
          </p:cNvSpPr>
          <p:nvPr/>
        </p:nvSpPr>
        <p:spPr bwMode="auto">
          <a:xfrm>
            <a:off x="2763838" y="3616325"/>
            <a:ext cx="112712" cy="11588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54" name="Oval 218"/>
          <p:cNvSpPr>
            <a:spLocks noChangeArrowheads="1"/>
          </p:cNvSpPr>
          <p:nvPr/>
        </p:nvSpPr>
        <p:spPr bwMode="auto">
          <a:xfrm>
            <a:off x="1604963" y="4745038"/>
            <a:ext cx="114300" cy="117475"/>
          </a:xfrm>
          <a:prstGeom prst="ellipse">
            <a:avLst/>
          </a:prstGeom>
          <a:solidFill>
            <a:srgbClr val="808080"/>
          </a:solidFill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55" name="Text Box 219"/>
          <p:cNvSpPr txBox="1">
            <a:spLocks noChangeArrowheads="1"/>
          </p:cNvSpPr>
          <p:nvPr/>
        </p:nvSpPr>
        <p:spPr bwMode="auto">
          <a:xfrm>
            <a:off x="7583488" y="3629025"/>
            <a:ext cx="5905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sz="2000">
                <a:solidFill>
                  <a:srgbClr val="FF0000"/>
                </a:solidFill>
                <a:latin typeface="Symbol" pitchFamily="18" charset="2"/>
              </a:rPr>
              <a:t>l</a:t>
            </a:r>
            <a:r>
              <a:rPr lang="en-US" sz="2000" baseline="-25000">
                <a:solidFill>
                  <a:srgbClr val="FF0000"/>
                </a:solidFill>
                <a:latin typeface="Arial" pitchFamily="34" charset="0"/>
              </a:rPr>
              <a:t>out</a:t>
            </a:r>
            <a:endParaRPr lang="en-US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07556" name="Line 220"/>
          <p:cNvSpPr>
            <a:spLocks noChangeShapeType="1"/>
          </p:cNvSpPr>
          <p:nvPr/>
        </p:nvSpPr>
        <p:spPr bwMode="auto">
          <a:xfrm flipH="1" flipV="1">
            <a:off x="4592638" y="5580063"/>
            <a:ext cx="7937" cy="407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107557" name="Group 221"/>
          <p:cNvGrpSpPr>
            <a:grpSpLocks/>
          </p:cNvGrpSpPr>
          <p:nvPr/>
        </p:nvGrpSpPr>
        <p:grpSpPr bwMode="auto">
          <a:xfrm>
            <a:off x="4587875" y="5211763"/>
            <a:ext cx="385763" cy="319087"/>
            <a:chOff x="11283" y="10423"/>
            <a:chExt cx="475" cy="374"/>
          </a:xfrm>
        </p:grpSpPr>
        <p:sp>
          <p:nvSpPr>
            <p:cNvPr id="107655" name="Rectangle 222"/>
            <p:cNvSpPr>
              <a:spLocks noChangeArrowheads="1"/>
            </p:cNvSpPr>
            <p:nvPr/>
          </p:nvSpPr>
          <p:spPr bwMode="auto">
            <a:xfrm>
              <a:off x="11283" y="10423"/>
              <a:ext cx="475" cy="3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656" name="Line 223"/>
            <p:cNvSpPr>
              <a:spLocks noChangeShapeType="1"/>
            </p:cNvSpPr>
            <p:nvPr/>
          </p:nvSpPr>
          <p:spPr bwMode="auto">
            <a:xfrm>
              <a:off x="1168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657" name="Line 224"/>
            <p:cNvSpPr>
              <a:spLocks noChangeShapeType="1"/>
            </p:cNvSpPr>
            <p:nvPr/>
          </p:nvSpPr>
          <p:spPr bwMode="auto">
            <a:xfrm>
              <a:off x="11621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658" name="Line 225"/>
            <p:cNvSpPr>
              <a:spLocks noChangeShapeType="1"/>
            </p:cNvSpPr>
            <p:nvPr/>
          </p:nvSpPr>
          <p:spPr bwMode="auto">
            <a:xfrm>
              <a:off x="1155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659" name="Line 226"/>
            <p:cNvSpPr>
              <a:spLocks noChangeShapeType="1"/>
            </p:cNvSpPr>
            <p:nvPr/>
          </p:nvSpPr>
          <p:spPr bwMode="auto">
            <a:xfrm>
              <a:off x="11491" y="10495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660" name="Line 227"/>
            <p:cNvSpPr>
              <a:spLocks noChangeShapeType="1"/>
            </p:cNvSpPr>
            <p:nvPr/>
          </p:nvSpPr>
          <p:spPr bwMode="auto">
            <a:xfrm>
              <a:off x="11426" y="10495"/>
              <a:ext cx="2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661" name="Line 228"/>
            <p:cNvSpPr>
              <a:spLocks noChangeShapeType="1"/>
            </p:cNvSpPr>
            <p:nvPr/>
          </p:nvSpPr>
          <p:spPr bwMode="auto">
            <a:xfrm>
              <a:off x="11360" y="10495"/>
              <a:ext cx="3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7558" name="Line 229"/>
          <p:cNvSpPr>
            <a:spLocks noChangeShapeType="1"/>
          </p:cNvSpPr>
          <p:nvPr/>
        </p:nvSpPr>
        <p:spPr bwMode="auto">
          <a:xfrm>
            <a:off x="4845050" y="3995738"/>
            <a:ext cx="339725" cy="0"/>
          </a:xfrm>
          <a:prstGeom prst="line">
            <a:avLst/>
          </a:prstGeom>
          <a:noFill/>
          <a:ln w="38100">
            <a:solidFill>
              <a:srgbClr val="FFFF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59" name="Freeform 230"/>
          <p:cNvSpPr>
            <a:spLocks/>
          </p:cNvSpPr>
          <p:nvPr/>
        </p:nvSpPr>
        <p:spPr bwMode="auto">
          <a:xfrm>
            <a:off x="1663700" y="4843463"/>
            <a:ext cx="4854575" cy="1228725"/>
          </a:xfrm>
          <a:custGeom>
            <a:avLst/>
            <a:gdLst>
              <a:gd name="T0" fmla="*/ 0 w 6225"/>
              <a:gd name="T1" fmla="*/ 0 h 1501"/>
              <a:gd name="T2" fmla="*/ 0 w 6225"/>
              <a:gd name="T3" fmla="*/ 2147483647 h 1501"/>
              <a:gd name="T4" fmla="*/ 2147483647 w 6225"/>
              <a:gd name="T5" fmla="*/ 2147483647 h 1501"/>
              <a:gd name="T6" fmla="*/ 2147483647 w 6225"/>
              <a:gd name="T7" fmla="*/ 2147483647 h 1501"/>
              <a:gd name="T8" fmla="*/ 2147483647 w 6225"/>
              <a:gd name="T9" fmla="*/ 2147483647 h 1501"/>
              <a:gd name="T10" fmla="*/ 2147483647 w 6225"/>
              <a:gd name="T11" fmla="*/ 2147483647 h 1501"/>
              <a:gd name="T12" fmla="*/ 2147483647 w 6225"/>
              <a:gd name="T13" fmla="*/ 2147483647 h 1501"/>
              <a:gd name="T14" fmla="*/ 2147483647 w 6225"/>
              <a:gd name="T15" fmla="*/ 2147483647 h 150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225" h="1501">
                <a:moveTo>
                  <a:pt x="0" y="0"/>
                </a:moveTo>
                <a:lnTo>
                  <a:pt x="0" y="1486"/>
                </a:lnTo>
                <a:lnTo>
                  <a:pt x="1005" y="1501"/>
                </a:lnTo>
                <a:lnTo>
                  <a:pt x="1860" y="706"/>
                </a:lnTo>
                <a:lnTo>
                  <a:pt x="5085" y="721"/>
                </a:lnTo>
                <a:lnTo>
                  <a:pt x="4305" y="1456"/>
                </a:lnTo>
                <a:lnTo>
                  <a:pt x="6225" y="1456"/>
                </a:lnTo>
                <a:lnTo>
                  <a:pt x="6220" y="391"/>
                </a:lnTo>
              </a:path>
            </a:pathLst>
          </a:custGeom>
          <a:noFill/>
          <a:ln w="38100" cmpd="sng">
            <a:solidFill>
              <a:srgbClr val="80808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7560" name="Freeform 231"/>
          <p:cNvSpPr>
            <a:spLocks/>
          </p:cNvSpPr>
          <p:nvPr/>
        </p:nvSpPr>
        <p:spPr bwMode="auto">
          <a:xfrm>
            <a:off x="2822575" y="3676650"/>
            <a:ext cx="4210050" cy="1646238"/>
          </a:xfrm>
          <a:custGeom>
            <a:avLst/>
            <a:gdLst>
              <a:gd name="T0" fmla="*/ 0 w 5400"/>
              <a:gd name="T1" fmla="*/ 0 h 2010"/>
              <a:gd name="T2" fmla="*/ 0 w 5400"/>
              <a:gd name="T3" fmla="*/ 2147483647 h 2010"/>
              <a:gd name="T4" fmla="*/ 2147483647 w 5400"/>
              <a:gd name="T5" fmla="*/ 2147483647 h 2010"/>
              <a:gd name="T6" fmla="*/ 2147483647 w 5400"/>
              <a:gd name="T7" fmla="*/ 2147483647 h 2010"/>
              <a:gd name="T8" fmla="*/ 2147483647 w 5400"/>
              <a:gd name="T9" fmla="*/ 2147483647 h 2010"/>
              <a:gd name="T10" fmla="*/ 2147483647 w 5400"/>
              <a:gd name="T11" fmla="*/ 2147483647 h 2010"/>
              <a:gd name="T12" fmla="*/ 2147483647 w 5400"/>
              <a:gd name="T13" fmla="*/ 2147483647 h 2010"/>
              <a:gd name="T14" fmla="*/ 2147483647 w 5400"/>
              <a:gd name="T15" fmla="*/ 2147483647 h 201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400" h="2010">
                <a:moveTo>
                  <a:pt x="0" y="0"/>
                </a:moveTo>
                <a:lnTo>
                  <a:pt x="0" y="1485"/>
                </a:lnTo>
                <a:lnTo>
                  <a:pt x="1005" y="1500"/>
                </a:lnTo>
                <a:lnTo>
                  <a:pt x="540" y="2010"/>
                </a:lnTo>
                <a:lnTo>
                  <a:pt x="3615" y="2010"/>
                </a:lnTo>
                <a:lnTo>
                  <a:pt x="4350" y="1275"/>
                </a:lnTo>
                <a:lnTo>
                  <a:pt x="5400" y="1290"/>
                </a:lnTo>
                <a:lnTo>
                  <a:pt x="5400" y="120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7561" name="Oval 232"/>
          <p:cNvSpPr>
            <a:spLocks noChangeArrowheads="1"/>
          </p:cNvSpPr>
          <p:nvPr/>
        </p:nvSpPr>
        <p:spPr bwMode="auto">
          <a:xfrm>
            <a:off x="2763838" y="3849688"/>
            <a:ext cx="112712" cy="1158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62" name="Text Box 233"/>
          <p:cNvSpPr txBox="1">
            <a:spLocks noChangeArrowheads="1"/>
          </p:cNvSpPr>
          <p:nvPr/>
        </p:nvSpPr>
        <p:spPr bwMode="auto">
          <a:xfrm>
            <a:off x="3251200" y="3756025"/>
            <a:ext cx="2349500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r>
              <a:rPr lang="en-US" sz="2000">
                <a:solidFill>
                  <a:srgbClr val="FF0000"/>
                </a:solidFill>
                <a:latin typeface="Symbol" pitchFamily="18" charset="2"/>
              </a:rPr>
              <a:t>l</a:t>
            </a:r>
            <a:r>
              <a:rPr lang="en-US" sz="2000">
                <a:solidFill>
                  <a:srgbClr val="FF0000"/>
                </a:solidFill>
                <a:latin typeface="Arial" pitchFamily="34" charset="0"/>
              </a:rPr>
              <a:t>'</a:t>
            </a:r>
            <a:r>
              <a:rPr lang="en-US" sz="2000" baseline="-25000">
                <a:solidFill>
                  <a:srgbClr val="FF0000"/>
                </a:solidFill>
                <a:latin typeface="Arial" pitchFamily="34" charset="0"/>
              </a:rPr>
              <a:t>in</a:t>
            </a:r>
            <a:r>
              <a:rPr lang="en-US" sz="1800">
                <a:solidFill>
                  <a:srgbClr val="FF0000"/>
                </a:solidFill>
                <a:latin typeface="Arial" pitchFamily="34" charset="0"/>
              </a:rPr>
              <a:t>:</a:t>
            </a:r>
            <a:r>
              <a:rPr lang="en-US" sz="140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>
                <a:solidFill>
                  <a:srgbClr val="FF0000"/>
                </a:solidFill>
                <a:latin typeface="Arial" pitchFamily="34" charset="0"/>
              </a:rPr>
              <a:t>original data, </a:t>
            </a:r>
            <a:r>
              <a:rPr lang="en-US" i="1">
                <a:solidFill>
                  <a:srgbClr val="FF0000"/>
                </a:solidFill>
                <a:latin typeface="Arial" pitchFamily="34" charset="0"/>
              </a:rPr>
              <a:t>plus</a:t>
            </a:r>
            <a:r>
              <a:rPr lang="en-US">
                <a:solidFill>
                  <a:srgbClr val="FF0000"/>
                </a:solidFill>
                <a:latin typeface="Arial" pitchFamily="34" charset="0"/>
              </a:rPr>
              <a:t> retransmitted data</a:t>
            </a:r>
            <a:endParaRPr lang="en-US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90156" name="Line 234"/>
          <p:cNvSpPr>
            <a:spLocks noChangeShapeType="1"/>
          </p:cNvSpPr>
          <p:nvPr/>
        </p:nvSpPr>
        <p:spPr bwMode="auto">
          <a:xfrm>
            <a:off x="2909888" y="3916363"/>
            <a:ext cx="514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90157" name="Line 235"/>
          <p:cNvSpPr>
            <a:spLocks noChangeShapeType="1"/>
          </p:cNvSpPr>
          <p:nvPr/>
        </p:nvSpPr>
        <p:spPr bwMode="auto">
          <a:xfrm>
            <a:off x="2905125" y="3683000"/>
            <a:ext cx="514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90158" name="Line 236"/>
          <p:cNvSpPr>
            <a:spLocks noChangeShapeType="1"/>
          </p:cNvSpPr>
          <p:nvPr/>
        </p:nvSpPr>
        <p:spPr bwMode="auto">
          <a:xfrm>
            <a:off x="7116763" y="3835400"/>
            <a:ext cx="514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355569" name="Rectangle 241"/>
          <p:cNvSpPr>
            <a:spLocks noChangeArrowheads="1"/>
          </p:cNvSpPr>
          <p:nvPr/>
        </p:nvSpPr>
        <p:spPr bwMode="auto">
          <a:xfrm>
            <a:off x="2711450" y="3590925"/>
            <a:ext cx="244475" cy="1555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5570" name="Rectangle 242"/>
          <p:cNvSpPr>
            <a:spLocks noChangeArrowheads="1"/>
          </p:cNvSpPr>
          <p:nvPr/>
        </p:nvSpPr>
        <p:spPr bwMode="auto">
          <a:xfrm>
            <a:off x="2381250" y="3824288"/>
            <a:ext cx="244475" cy="1555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5571" name="Text Box 243"/>
          <p:cNvSpPr txBox="1">
            <a:spLocks noChangeArrowheads="1"/>
          </p:cNvSpPr>
          <p:nvPr/>
        </p:nvSpPr>
        <p:spPr bwMode="auto">
          <a:xfrm>
            <a:off x="1757363" y="3714750"/>
            <a:ext cx="612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solidFill>
                  <a:srgbClr val="006600"/>
                </a:solidFill>
                <a:latin typeface="Arial" charset="0"/>
              </a:rPr>
              <a:t>copy</a:t>
            </a:r>
          </a:p>
        </p:txBody>
      </p:sp>
      <p:sp>
        <p:nvSpPr>
          <p:cNvPr id="355587" name="Text Box 259"/>
          <p:cNvSpPr txBox="1">
            <a:spLocks noChangeArrowheads="1"/>
          </p:cNvSpPr>
          <p:nvPr/>
        </p:nvSpPr>
        <p:spPr bwMode="auto">
          <a:xfrm>
            <a:off x="3722688" y="4783138"/>
            <a:ext cx="1768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1" smtClean="0">
                <a:solidFill>
                  <a:srgbClr val="006600"/>
                </a:solidFill>
                <a:latin typeface="Arial" charset="0"/>
              </a:rPr>
              <a:t>free buffer space!</a:t>
            </a:r>
          </a:p>
        </p:txBody>
      </p:sp>
      <p:grpSp>
        <p:nvGrpSpPr>
          <p:cNvPr id="355617" name="Group 289"/>
          <p:cNvGrpSpPr>
            <a:grpSpLocks/>
          </p:cNvGrpSpPr>
          <p:nvPr/>
        </p:nvGrpSpPr>
        <p:grpSpPr bwMode="auto">
          <a:xfrm>
            <a:off x="4970463" y="1201738"/>
            <a:ext cx="1936750" cy="1701800"/>
            <a:chOff x="2974" y="778"/>
            <a:chExt cx="1220" cy="1072"/>
          </a:xfrm>
        </p:grpSpPr>
        <p:sp>
          <p:nvSpPr>
            <p:cNvPr id="90237" name="Line 278"/>
            <p:cNvSpPr>
              <a:spLocks noChangeShapeType="1"/>
            </p:cNvSpPr>
            <p:nvPr/>
          </p:nvSpPr>
          <p:spPr bwMode="auto">
            <a:xfrm>
              <a:off x="3278" y="820"/>
              <a:ext cx="0" cy="8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90238" name="Line 279"/>
            <p:cNvSpPr>
              <a:spLocks noChangeShapeType="1"/>
            </p:cNvSpPr>
            <p:nvPr/>
          </p:nvSpPr>
          <p:spPr bwMode="auto">
            <a:xfrm flipV="1">
              <a:off x="3272" y="1620"/>
              <a:ext cx="922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90239" name="Line 280"/>
            <p:cNvSpPr>
              <a:spLocks noChangeShapeType="1"/>
            </p:cNvSpPr>
            <p:nvPr/>
          </p:nvSpPr>
          <p:spPr bwMode="auto">
            <a:xfrm>
              <a:off x="3992" y="908"/>
              <a:ext cx="0" cy="6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07647" name="Freeform 281"/>
            <p:cNvSpPr>
              <a:spLocks/>
            </p:cNvSpPr>
            <p:nvPr/>
          </p:nvSpPr>
          <p:spPr bwMode="auto">
            <a:xfrm>
              <a:off x="3274" y="886"/>
              <a:ext cx="720" cy="732"/>
            </a:xfrm>
            <a:custGeom>
              <a:avLst/>
              <a:gdLst>
                <a:gd name="T0" fmla="*/ 0 w 720"/>
                <a:gd name="T1" fmla="*/ 732 h 732"/>
                <a:gd name="T2" fmla="*/ 720 w 720"/>
                <a:gd name="T3" fmla="*/ 0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20" h="732">
                  <a:moveTo>
                    <a:pt x="0" y="732"/>
                  </a:moveTo>
                  <a:lnTo>
                    <a:pt x="720" y="0"/>
                  </a:lnTo>
                </a:path>
              </a:pathLst>
            </a:custGeom>
            <a:noFill/>
            <a:ln w="28575" cap="flat" cmpd="sng">
              <a:solidFill>
                <a:srgbClr val="CC0000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0241" name="Line 282"/>
            <p:cNvSpPr>
              <a:spLocks noChangeShapeType="1"/>
            </p:cNvSpPr>
            <p:nvPr/>
          </p:nvSpPr>
          <p:spPr bwMode="auto">
            <a:xfrm>
              <a:off x="3226" y="886"/>
              <a:ext cx="5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90242" name="Line 283"/>
            <p:cNvSpPr>
              <a:spLocks noChangeShapeType="1"/>
            </p:cNvSpPr>
            <p:nvPr/>
          </p:nvSpPr>
          <p:spPr bwMode="auto">
            <a:xfrm>
              <a:off x="3990" y="1624"/>
              <a:ext cx="0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90243" name="Text Box 284"/>
            <p:cNvSpPr txBox="1">
              <a:spLocks noChangeArrowheads="1"/>
            </p:cNvSpPr>
            <p:nvPr/>
          </p:nvSpPr>
          <p:spPr bwMode="auto">
            <a:xfrm>
              <a:off x="2974" y="778"/>
              <a:ext cx="29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/>
                <a:t>R/2</a:t>
              </a:r>
            </a:p>
          </p:txBody>
        </p:sp>
        <p:sp>
          <p:nvSpPr>
            <p:cNvPr id="90244" name="Text Box 285"/>
            <p:cNvSpPr txBox="1">
              <a:spLocks noChangeArrowheads="1"/>
            </p:cNvSpPr>
            <p:nvPr/>
          </p:nvSpPr>
          <p:spPr bwMode="auto">
            <a:xfrm>
              <a:off x="3858" y="1646"/>
              <a:ext cx="29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/>
                <a:t>R/2</a:t>
              </a:r>
            </a:p>
          </p:txBody>
        </p:sp>
        <p:sp>
          <p:nvSpPr>
            <p:cNvPr id="90245" name="Text Box 286"/>
            <p:cNvSpPr txBox="1">
              <a:spLocks noChangeArrowheads="1"/>
            </p:cNvSpPr>
            <p:nvPr/>
          </p:nvSpPr>
          <p:spPr bwMode="auto">
            <a:xfrm rot="-5400000">
              <a:off x="2963" y="1151"/>
              <a:ext cx="34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2000" smtClean="0">
                  <a:latin typeface="Symbol" charset="0"/>
                </a:rPr>
                <a:t>l</a:t>
              </a:r>
              <a:r>
                <a:rPr lang="en-US" sz="2000" baseline="-25000" smtClean="0">
                  <a:latin typeface="Arial" charset="0"/>
                </a:rPr>
                <a:t>out</a:t>
              </a:r>
            </a:p>
          </p:txBody>
        </p:sp>
        <p:sp>
          <p:nvSpPr>
            <p:cNvPr id="90246" name="Text Box 287"/>
            <p:cNvSpPr txBox="1">
              <a:spLocks noChangeArrowheads="1"/>
            </p:cNvSpPr>
            <p:nvPr/>
          </p:nvSpPr>
          <p:spPr bwMode="auto">
            <a:xfrm>
              <a:off x="3529" y="1600"/>
              <a:ext cx="28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2000" smtClean="0">
                  <a:latin typeface="Symbol" charset="0"/>
                </a:rPr>
                <a:t>l</a:t>
              </a:r>
              <a:r>
                <a:rPr lang="en-US" sz="2000" baseline="-25000" smtClean="0">
                  <a:latin typeface="Arial" charset="0"/>
                </a:rPr>
                <a:t>in</a:t>
              </a:r>
            </a:p>
          </p:txBody>
        </p:sp>
        <p:sp>
          <p:nvSpPr>
            <p:cNvPr id="90247" name="Line 288"/>
            <p:cNvSpPr>
              <a:spLocks noChangeShapeType="1"/>
            </p:cNvSpPr>
            <p:nvPr/>
          </p:nvSpPr>
          <p:spPr bwMode="auto">
            <a:xfrm>
              <a:off x="3290" y="887"/>
              <a:ext cx="65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pic>
        <p:nvPicPr>
          <p:cNvPr id="107571" name="Picture 293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9575" y="784225"/>
            <a:ext cx="73136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0165" name="Rectangle 294"/>
          <p:cNvSpPr>
            <a:spLocks noGrp="1" noChangeArrowheads="1"/>
          </p:cNvSpPr>
          <p:nvPr>
            <p:ph type="title"/>
          </p:nvPr>
        </p:nvSpPr>
        <p:spPr>
          <a:xfrm>
            <a:off x="330200" y="115888"/>
            <a:ext cx="7772400" cy="873125"/>
          </a:xfrm>
        </p:spPr>
        <p:txBody>
          <a:bodyPr/>
          <a:lstStyle/>
          <a:p>
            <a:pPr>
              <a:defRPr/>
            </a:pPr>
            <a:r>
              <a:rPr lang="en-US" sz="3600">
                <a:ea typeface="ＭＳ Ｐゴシック" charset="0"/>
                <a:cs typeface="+mj-cs"/>
              </a:rPr>
              <a:t>Causes/costs of congestion: scenario 2</a:t>
            </a:r>
            <a:r>
              <a:rPr lang="en-US">
                <a:ea typeface="ＭＳ Ｐゴシック" charset="0"/>
                <a:cs typeface="+mj-cs"/>
              </a:rPr>
              <a:t> </a:t>
            </a:r>
          </a:p>
        </p:txBody>
      </p:sp>
      <p:sp>
        <p:nvSpPr>
          <p:cNvPr id="107573" name="Text Box 308"/>
          <p:cNvSpPr txBox="1">
            <a:spLocks noChangeArrowheads="1"/>
          </p:cNvSpPr>
          <p:nvPr/>
        </p:nvSpPr>
        <p:spPr bwMode="auto">
          <a:xfrm>
            <a:off x="1168400" y="6073775"/>
            <a:ext cx="877888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>
                <a:solidFill>
                  <a:schemeClr val="tx2"/>
                </a:solidFill>
                <a:latin typeface="Arial" pitchFamily="34" charset="0"/>
              </a:rPr>
              <a:t>Host B</a:t>
            </a:r>
            <a:endParaRPr lang="en-US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07574" name="Text Box 309"/>
          <p:cNvSpPr txBox="1">
            <a:spLocks noChangeArrowheads="1"/>
          </p:cNvSpPr>
          <p:nvPr/>
        </p:nvSpPr>
        <p:spPr bwMode="auto">
          <a:xfrm>
            <a:off x="2298700" y="4705350"/>
            <a:ext cx="852488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>
                <a:solidFill>
                  <a:schemeClr val="tx2"/>
                </a:solidFill>
                <a:latin typeface="Arial" pitchFamily="34" charset="0"/>
              </a:rPr>
              <a:t>A</a:t>
            </a:r>
            <a:endParaRPr lang="en-US">
              <a:solidFill>
                <a:schemeClr val="tx2"/>
              </a:solidFill>
              <a:latin typeface="Comic Sans MS" pitchFamily="66" charset="0"/>
            </a:endParaRPr>
          </a:p>
        </p:txBody>
      </p:sp>
      <p:grpSp>
        <p:nvGrpSpPr>
          <p:cNvPr id="107575" name="Group 310"/>
          <p:cNvGrpSpPr>
            <a:grpSpLocks/>
          </p:cNvGrpSpPr>
          <p:nvPr/>
        </p:nvGrpSpPr>
        <p:grpSpPr bwMode="auto">
          <a:xfrm>
            <a:off x="7553325" y="4564063"/>
            <a:ext cx="231775" cy="441325"/>
            <a:chOff x="4140" y="429"/>
            <a:chExt cx="1425" cy="2396"/>
          </a:xfrm>
        </p:grpSpPr>
        <p:sp>
          <p:nvSpPr>
            <p:cNvPr id="107612" name="Freeform 311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206" name="Rectangle 312"/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614" name="Freeform 313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615" name="Freeform 314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209" name="Rectangle 315"/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7617" name="Group 316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90235" name="AutoShape 317"/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236" name="AutoShape 318"/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0211" name="Rectangle 319"/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7619" name="Group 320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90233" name="AutoShape 321"/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234" name="AutoShape 322"/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0213" name="Rectangle 323"/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214" name="Rectangle 324"/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7622" name="Group 325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90231" name="AutoShape 326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5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232" name="AutoShape 327"/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7623" name="Freeform 328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7624" name="Group 329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90229" name="AutoShape 330"/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230" name="AutoShape 331"/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0218" name="Rectangle 332"/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626" name="Freeform 333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627" name="Freeform 334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221" name="Oval 335"/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629" name="Freeform 336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223" name="AutoShape 337"/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224" name="AutoShape 338"/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225" name="Oval 339"/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226" name="Oval 340"/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sz="180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227" name="Oval 341"/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228" name="Rectangle 342"/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7576" name="Group 343"/>
          <p:cNvGrpSpPr>
            <a:grpSpLocks/>
          </p:cNvGrpSpPr>
          <p:nvPr/>
        </p:nvGrpSpPr>
        <p:grpSpPr bwMode="auto">
          <a:xfrm>
            <a:off x="7135813" y="5867400"/>
            <a:ext cx="231775" cy="441325"/>
            <a:chOff x="4140" y="429"/>
            <a:chExt cx="1425" cy="2396"/>
          </a:xfrm>
        </p:grpSpPr>
        <p:sp>
          <p:nvSpPr>
            <p:cNvPr id="107580" name="Freeform 344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174" name="Rectangle 345"/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82" name="Freeform 346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583" name="Freeform 347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177" name="Rectangle 348"/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7585" name="Group 349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90203" name="AutoShape 350"/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204" name="AutoShape 351"/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0179" name="Rectangle 352"/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7587" name="Group 353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90201" name="AutoShape 354"/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202" name="AutoShape 355"/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0181" name="Rectangle 356"/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82" name="Rectangle 357"/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7590" name="Group 358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90199" name="AutoShape 359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5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200" name="AutoShape 360"/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7591" name="Freeform 361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7592" name="Group 362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90197" name="AutoShape 363"/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198" name="AutoShape 364"/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0186" name="Rectangle 365"/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94" name="Freeform 366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595" name="Freeform 367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189" name="Oval 368"/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97" name="Freeform 369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191" name="AutoShape 370"/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92" name="AutoShape 371"/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93" name="Oval 372"/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94" name="Oval 373"/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sz="180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195" name="Oval 374"/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96" name="Rectangle 375"/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7577" name="Group 377"/>
          <p:cNvGrpSpPr>
            <a:grpSpLocks/>
          </p:cNvGrpSpPr>
          <p:nvPr/>
        </p:nvGrpSpPr>
        <p:grpSpPr bwMode="auto">
          <a:xfrm>
            <a:off x="661988" y="5605463"/>
            <a:ext cx="525462" cy="434975"/>
            <a:chOff x="-44" y="1473"/>
            <a:chExt cx="981" cy="1105"/>
          </a:xfrm>
        </p:grpSpPr>
        <p:pic>
          <p:nvPicPr>
            <p:cNvPr id="107578" name="Picture 378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7579" name="Freeform 37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5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00255 L -5.55556E-7 0.0354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555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55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5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.03542 L 0.0007 0.17802 L 0.08681 0.17894 L 0.04723 0.24191 L 0.19584 0.24191 " pathEditMode="relative" ptsTypes="AAAAA">
                                      <p:cBhvr>
                                        <p:cTn id="20" dur="2000" fill="hold"/>
                                        <p:tgtEl>
                                          <p:spTgt spid="3555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3555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5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55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9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583 0.2419 L 0.23889 0.24214 " pathEditMode="relative" ptsTypes="AA">
                                      <p:cBhvr>
                                        <p:cTn id="30" dur="3000" fill="hold"/>
                                        <p:tgtEl>
                                          <p:spTgt spid="3555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32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3555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5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6" presetID="0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888 0.24213 L 0.30624 0.24213 L 0.37083 0.15324 L 0.46041 0.15324 L 0.45902 0.01343 " pathEditMode="relative" ptsTypes="AAAAA">
                                      <p:cBhvr>
                                        <p:cTn id="37" dur="2000" fill="hold"/>
                                        <p:tgtEl>
                                          <p:spTgt spid="3555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39" presetID="9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3555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5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3555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5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569" grpId="0" animBg="1"/>
      <p:bldP spid="355569" grpId="1" animBg="1"/>
      <p:bldP spid="355569" grpId="2" animBg="1"/>
      <p:bldP spid="355569" grpId="3" animBg="1"/>
      <p:bldP spid="355569" grpId="4" animBg="1"/>
      <p:bldP spid="355569" grpId="5" animBg="1"/>
      <p:bldP spid="355570" grpId="0" animBg="1"/>
      <p:bldP spid="355570" grpId="1" animBg="1"/>
      <p:bldP spid="355571" grpId="0"/>
      <p:bldP spid="355571" grpId="1"/>
      <p:bldP spid="355587" grpId="0"/>
      <p:bldP spid="355587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9113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0B339A8E-D5F1-48FB-8841-86F3FE25844F}" type="slidenum">
              <a:rPr lang="en-US"/>
              <a:pPr/>
              <a:t>7</a:t>
            </a:fld>
            <a:endParaRPr lang="en-US"/>
          </a:p>
        </p:txBody>
      </p:sp>
      <p:sp>
        <p:nvSpPr>
          <p:cNvPr id="108547" name="Freeform 249"/>
          <p:cNvSpPr>
            <a:spLocks/>
          </p:cNvSpPr>
          <p:nvPr/>
        </p:nvSpPr>
        <p:spPr bwMode="auto">
          <a:xfrm flipH="1">
            <a:off x="2111375" y="3465513"/>
            <a:ext cx="250825" cy="1201737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8548" name="Group 328"/>
          <p:cNvGrpSpPr>
            <a:grpSpLocks/>
          </p:cNvGrpSpPr>
          <p:nvPr/>
        </p:nvGrpSpPr>
        <p:grpSpPr bwMode="auto">
          <a:xfrm>
            <a:off x="1716088" y="4425950"/>
            <a:ext cx="525462" cy="434975"/>
            <a:chOff x="-44" y="1473"/>
            <a:chExt cx="981" cy="1105"/>
          </a:xfrm>
        </p:grpSpPr>
        <p:pic>
          <p:nvPicPr>
            <p:cNvPr id="108700" name="Picture 329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8701" name="Freeform 3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402434" name="Picture 2" descr="garbage_ca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79913" y="5775325"/>
            <a:ext cx="487362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550" name="Oval 3"/>
          <p:cNvSpPr>
            <a:spLocks noChangeArrowheads="1"/>
          </p:cNvSpPr>
          <p:nvPr/>
        </p:nvSpPr>
        <p:spPr bwMode="auto">
          <a:xfrm>
            <a:off x="3795713" y="5348288"/>
            <a:ext cx="1304925" cy="303212"/>
          </a:xfrm>
          <a:prstGeom prst="ellipse">
            <a:avLst/>
          </a:prstGeom>
          <a:solidFill>
            <a:srgbClr val="80808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8551" name="Line 4"/>
          <p:cNvSpPr>
            <a:spLocks noChangeShapeType="1"/>
          </p:cNvSpPr>
          <p:nvPr/>
        </p:nvSpPr>
        <p:spPr bwMode="auto">
          <a:xfrm>
            <a:off x="3795713" y="5324475"/>
            <a:ext cx="0" cy="1873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8552" name="Line 5"/>
          <p:cNvSpPr>
            <a:spLocks noChangeShapeType="1"/>
          </p:cNvSpPr>
          <p:nvPr/>
        </p:nvSpPr>
        <p:spPr bwMode="auto">
          <a:xfrm>
            <a:off x="5100638" y="5324475"/>
            <a:ext cx="0" cy="187325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8553" name="Rectangle 6"/>
          <p:cNvSpPr>
            <a:spLocks noChangeArrowheads="1"/>
          </p:cNvSpPr>
          <p:nvPr/>
        </p:nvSpPr>
        <p:spPr bwMode="auto">
          <a:xfrm>
            <a:off x="3795713" y="5324475"/>
            <a:ext cx="309562" cy="184150"/>
          </a:xfrm>
          <a:prstGeom prst="rect">
            <a:avLst/>
          </a:prstGeom>
          <a:solidFill>
            <a:srgbClr val="808080"/>
          </a:solidFill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en-US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08554" name="Rectangle 7"/>
          <p:cNvSpPr>
            <a:spLocks noChangeArrowheads="1"/>
          </p:cNvSpPr>
          <p:nvPr/>
        </p:nvSpPr>
        <p:spPr bwMode="auto">
          <a:xfrm>
            <a:off x="4705350" y="5311775"/>
            <a:ext cx="395288" cy="184150"/>
          </a:xfrm>
          <a:prstGeom prst="rect">
            <a:avLst/>
          </a:prstGeom>
          <a:solidFill>
            <a:srgbClr val="808080"/>
          </a:solidFill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en-US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08555" name="Oval 8"/>
          <p:cNvSpPr>
            <a:spLocks noChangeArrowheads="1"/>
          </p:cNvSpPr>
          <p:nvPr/>
        </p:nvSpPr>
        <p:spPr bwMode="auto">
          <a:xfrm>
            <a:off x="3790950" y="5126038"/>
            <a:ext cx="1306513" cy="352425"/>
          </a:xfrm>
          <a:prstGeom prst="ellipse">
            <a:avLst/>
          </a:prstGeom>
          <a:solidFill>
            <a:srgbClr val="80808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8556" name="Group 9"/>
          <p:cNvGrpSpPr>
            <a:grpSpLocks/>
          </p:cNvGrpSpPr>
          <p:nvPr/>
        </p:nvGrpSpPr>
        <p:grpSpPr bwMode="auto">
          <a:xfrm>
            <a:off x="4097338" y="5183188"/>
            <a:ext cx="647700" cy="206375"/>
            <a:chOff x="2848" y="848"/>
            <a:chExt cx="140" cy="98"/>
          </a:xfrm>
        </p:grpSpPr>
        <p:sp>
          <p:nvSpPr>
            <p:cNvPr id="108697" name="Line 10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98" name="Line 11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99" name="Line 12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8557" name="Line 13"/>
          <p:cNvSpPr>
            <a:spLocks noChangeShapeType="1"/>
          </p:cNvSpPr>
          <p:nvPr/>
        </p:nvSpPr>
        <p:spPr bwMode="auto">
          <a:xfrm>
            <a:off x="4097338" y="5381625"/>
            <a:ext cx="231775" cy="476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8558" name="Line 14"/>
          <p:cNvSpPr>
            <a:spLocks noChangeShapeType="1"/>
          </p:cNvSpPr>
          <p:nvPr/>
        </p:nvSpPr>
        <p:spPr bwMode="auto">
          <a:xfrm flipV="1">
            <a:off x="4541838" y="5181600"/>
            <a:ext cx="2032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8559" name="Line 15"/>
          <p:cNvSpPr>
            <a:spLocks noChangeShapeType="1"/>
          </p:cNvSpPr>
          <p:nvPr/>
        </p:nvSpPr>
        <p:spPr bwMode="auto">
          <a:xfrm flipV="1">
            <a:off x="4310063" y="5181600"/>
            <a:ext cx="241300" cy="200025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8560" name="Line 16"/>
          <p:cNvSpPr>
            <a:spLocks noChangeShapeType="1"/>
          </p:cNvSpPr>
          <p:nvPr/>
        </p:nvSpPr>
        <p:spPr bwMode="auto">
          <a:xfrm flipH="1">
            <a:off x="2424113" y="4878388"/>
            <a:ext cx="1135062" cy="1117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561" name="Line 17"/>
          <p:cNvSpPr>
            <a:spLocks noChangeShapeType="1"/>
          </p:cNvSpPr>
          <p:nvPr/>
        </p:nvSpPr>
        <p:spPr bwMode="auto">
          <a:xfrm flipH="1">
            <a:off x="3021013" y="4878388"/>
            <a:ext cx="538162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8562" name="Group 58"/>
          <p:cNvGrpSpPr>
            <a:grpSpLocks/>
          </p:cNvGrpSpPr>
          <p:nvPr/>
        </p:nvGrpSpPr>
        <p:grpSpPr bwMode="auto">
          <a:xfrm>
            <a:off x="2351088" y="3563938"/>
            <a:ext cx="798512" cy="1166812"/>
            <a:chOff x="12762" y="10336"/>
            <a:chExt cx="1027" cy="1700"/>
          </a:xfrm>
        </p:grpSpPr>
        <p:sp>
          <p:nvSpPr>
            <p:cNvPr id="108691" name="Rectangle 59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692" name="Rectangle 60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693" name="Line 61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694" name="Line 62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695" name="Line 63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696" name="Line 64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8563" name="Text Box 66"/>
          <p:cNvSpPr txBox="1">
            <a:spLocks noChangeArrowheads="1"/>
          </p:cNvSpPr>
          <p:nvPr/>
        </p:nvSpPr>
        <p:spPr bwMode="auto">
          <a:xfrm>
            <a:off x="3368675" y="3449638"/>
            <a:ext cx="1881188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sz="2000">
                <a:solidFill>
                  <a:srgbClr val="FF0000"/>
                </a:solidFill>
                <a:latin typeface="Symbol" pitchFamily="18" charset="2"/>
              </a:rPr>
              <a:t>l</a:t>
            </a:r>
            <a:r>
              <a:rPr lang="en-US" sz="2000" baseline="-25000">
                <a:solidFill>
                  <a:srgbClr val="FF0000"/>
                </a:solidFill>
                <a:latin typeface="Arial" pitchFamily="34" charset="0"/>
              </a:rPr>
              <a:t>in</a:t>
            </a:r>
            <a:r>
              <a:rPr lang="en-US" baseline="-2500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>
                <a:solidFill>
                  <a:srgbClr val="FF0000"/>
                </a:solidFill>
                <a:latin typeface="Arial" pitchFamily="34" charset="0"/>
              </a:rPr>
              <a:t>: original data</a:t>
            </a:r>
            <a:endParaRPr lang="en-US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08564" name="Line 67"/>
          <p:cNvSpPr>
            <a:spLocks noChangeShapeType="1"/>
          </p:cNvSpPr>
          <p:nvPr/>
        </p:nvSpPr>
        <p:spPr bwMode="auto">
          <a:xfrm flipH="1">
            <a:off x="1885950" y="5983288"/>
            <a:ext cx="538163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8565" name="Group 108"/>
          <p:cNvGrpSpPr>
            <a:grpSpLocks/>
          </p:cNvGrpSpPr>
          <p:nvPr/>
        </p:nvGrpSpPr>
        <p:grpSpPr bwMode="auto">
          <a:xfrm>
            <a:off x="1298575" y="4718050"/>
            <a:ext cx="798513" cy="1166813"/>
            <a:chOff x="12762" y="10336"/>
            <a:chExt cx="1027" cy="1700"/>
          </a:xfrm>
        </p:grpSpPr>
        <p:sp>
          <p:nvSpPr>
            <p:cNvPr id="108685" name="Rectangle 109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686" name="Rectangle 110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687" name="Line 111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688" name="Line 112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689" name="Line 113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690" name="Line 114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8566" name="Line 116"/>
          <p:cNvSpPr>
            <a:spLocks noChangeShapeType="1"/>
          </p:cNvSpPr>
          <p:nvPr/>
        </p:nvSpPr>
        <p:spPr bwMode="auto">
          <a:xfrm flipH="1">
            <a:off x="3021013" y="5394325"/>
            <a:ext cx="7493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567" name="Line 117"/>
          <p:cNvSpPr>
            <a:spLocks noChangeShapeType="1"/>
          </p:cNvSpPr>
          <p:nvPr/>
        </p:nvSpPr>
        <p:spPr bwMode="auto">
          <a:xfrm flipH="1">
            <a:off x="5010150" y="5394325"/>
            <a:ext cx="7477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568" name="Line 118"/>
          <p:cNvSpPr>
            <a:spLocks noChangeShapeType="1"/>
          </p:cNvSpPr>
          <p:nvPr/>
        </p:nvSpPr>
        <p:spPr bwMode="auto">
          <a:xfrm flipH="1">
            <a:off x="5160963" y="4878388"/>
            <a:ext cx="1135062" cy="1117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569" name="Line 119"/>
          <p:cNvSpPr>
            <a:spLocks noChangeShapeType="1"/>
          </p:cNvSpPr>
          <p:nvPr/>
        </p:nvSpPr>
        <p:spPr bwMode="auto">
          <a:xfrm flipH="1">
            <a:off x="5149850" y="5995988"/>
            <a:ext cx="6778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570" name="Line 120"/>
          <p:cNvSpPr>
            <a:spLocks noChangeShapeType="1"/>
          </p:cNvSpPr>
          <p:nvPr/>
        </p:nvSpPr>
        <p:spPr bwMode="auto">
          <a:xfrm flipH="1">
            <a:off x="6259513" y="4891088"/>
            <a:ext cx="5397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8571" name="Group 161"/>
          <p:cNvGrpSpPr>
            <a:grpSpLocks/>
          </p:cNvGrpSpPr>
          <p:nvPr/>
        </p:nvGrpSpPr>
        <p:grpSpPr bwMode="auto">
          <a:xfrm>
            <a:off x="6643688" y="3698875"/>
            <a:ext cx="798512" cy="1166813"/>
            <a:chOff x="12762" y="10336"/>
            <a:chExt cx="1027" cy="1700"/>
          </a:xfrm>
        </p:grpSpPr>
        <p:sp>
          <p:nvSpPr>
            <p:cNvPr id="108679" name="Rectangle 162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680" name="Rectangle 163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681" name="Line 164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682" name="Line 165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683" name="Line 166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684" name="Line 167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8572" name="Group 208"/>
          <p:cNvGrpSpPr>
            <a:grpSpLocks/>
          </p:cNvGrpSpPr>
          <p:nvPr/>
        </p:nvGrpSpPr>
        <p:grpSpPr bwMode="auto">
          <a:xfrm>
            <a:off x="6175375" y="5011738"/>
            <a:ext cx="798513" cy="1168400"/>
            <a:chOff x="12762" y="10336"/>
            <a:chExt cx="1027" cy="1700"/>
          </a:xfrm>
        </p:grpSpPr>
        <p:sp>
          <p:nvSpPr>
            <p:cNvPr id="108673" name="Rectangle 209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674" name="Rectangle 210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675" name="Line 211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676" name="Line 212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677" name="Line 213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678" name="Line 214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8573" name="Oval 215"/>
          <p:cNvSpPr>
            <a:spLocks noChangeArrowheads="1"/>
          </p:cNvSpPr>
          <p:nvPr/>
        </p:nvSpPr>
        <p:spPr bwMode="auto">
          <a:xfrm>
            <a:off x="2763838" y="3638550"/>
            <a:ext cx="112712" cy="11588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574" name="Oval 216"/>
          <p:cNvSpPr>
            <a:spLocks noChangeArrowheads="1"/>
          </p:cNvSpPr>
          <p:nvPr/>
        </p:nvSpPr>
        <p:spPr bwMode="auto">
          <a:xfrm>
            <a:off x="1604963" y="4767263"/>
            <a:ext cx="114300" cy="117475"/>
          </a:xfrm>
          <a:prstGeom prst="ellipse">
            <a:avLst/>
          </a:prstGeom>
          <a:solidFill>
            <a:srgbClr val="808080"/>
          </a:solidFill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575" name="Text Box 217"/>
          <p:cNvSpPr txBox="1">
            <a:spLocks noChangeArrowheads="1"/>
          </p:cNvSpPr>
          <p:nvPr/>
        </p:nvSpPr>
        <p:spPr bwMode="auto">
          <a:xfrm>
            <a:off x="7583488" y="3651250"/>
            <a:ext cx="5905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sz="2000">
                <a:solidFill>
                  <a:srgbClr val="FF0000"/>
                </a:solidFill>
                <a:latin typeface="Symbol" pitchFamily="18" charset="2"/>
              </a:rPr>
              <a:t>l</a:t>
            </a:r>
            <a:r>
              <a:rPr lang="en-US" sz="2000" baseline="-25000">
                <a:solidFill>
                  <a:srgbClr val="FF0000"/>
                </a:solidFill>
                <a:latin typeface="Arial" pitchFamily="34" charset="0"/>
              </a:rPr>
              <a:t>out</a:t>
            </a:r>
            <a:endParaRPr lang="en-US" sz="2000">
              <a:solidFill>
                <a:schemeClr val="tx2"/>
              </a:solidFill>
              <a:latin typeface="Comic Sans MS" pitchFamily="66" charset="0"/>
            </a:endParaRPr>
          </a:p>
        </p:txBody>
      </p:sp>
      <p:grpSp>
        <p:nvGrpSpPr>
          <p:cNvPr id="108576" name="Group 218"/>
          <p:cNvGrpSpPr>
            <a:grpSpLocks/>
          </p:cNvGrpSpPr>
          <p:nvPr/>
        </p:nvGrpSpPr>
        <p:grpSpPr bwMode="auto">
          <a:xfrm>
            <a:off x="4587875" y="5233988"/>
            <a:ext cx="385763" cy="319087"/>
            <a:chOff x="11283" y="10423"/>
            <a:chExt cx="475" cy="374"/>
          </a:xfrm>
        </p:grpSpPr>
        <p:sp>
          <p:nvSpPr>
            <p:cNvPr id="108666" name="Rectangle 219"/>
            <p:cNvSpPr>
              <a:spLocks noChangeArrowheads="1"/>
            </p:cNvSpPr>
            <p:nvPr/>
          </p:nvSpPr>
          <p:spPr bwMode="auto">
            <a:xfrm>
              <a:off x="11283" y="10423"/>
              <a:ext cx="475" cy="3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667" name="Line 220"/>
            <p:cNvSpPr>
              <a:spLocks noChangeShapeType="1"/>
            </p:cNvSpPr>
            <p:nvPr/>
          </p:nvSpPr>
          <p:spPr bwMode="auto">
            <a:xfrm>
              <a:off x="1168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668" name="Line 221"/>
            <p:cNvSpPr>
              <a:spLocks noChangeShapeType="1"/>
            </p:cNvSpPr>
            <p:nvPr/>
          </p:nvSpPr>
          <p:spPr bwMode="auto">
            <a:xfrm>
              <a:off x="11621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669" name="Line 222"/>
            <p:cNvSpPr>
              <a:spLocks noChangeShapeType="1"/>
            </p:cNvSpPr>
            <p:nvPr/>
          </p:nvSpPr>
          <p:spPr bwMode="auto">
            <a:xfrm>
              <a:off x="1155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670" name="Line 223"/>
            <p:cNvSpPr>
              <a:spLocks noChangeShapeType="1"/>
            </p:cNvSpPr>
            <p:nvPr/>
          </p:nvSpPr>
          <p:spPr bwMode="auto">
            <a:xfrm>
              <a:off x="11491" y="10495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671" name="Line 224"/>
            <p:cNvSpPr>
              <a:spLocks noChangeShapeType="1"/>
            </p:cNvSpPr>
            <p:nvPr/>
          </p:nvSpPr>
          <p:spPr bwMode="auto">
            <a:xfrm>
              <a:off x="11426" y="10495"/>
              <a:ext cx="2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672" name="Line 225"/>
            <p:cNvSpPr>
              <a:spLocks noChangeShapeType="1"/>
            </p:cNvSpPr>
            <p:nvPr/>
          </p:nvSpPr>
          <p:spPr bwMode="auto">
            <a:xfrm>
              <a:off x="11360" y="10495"/>
              <a:ext cx="3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8577" name="Line 226"/>
          <p:cNvSpPr>
            <a:spLocks noChangeShapeType="1"/>
          </p:cNvSpPr>
          <p:nvPr/>
        </p:nvSpPr>
        <p:spPr bwMode="auto">
          <a:xfrm>
            <a:off x="4845050" y="4017963"/>
            <a:ext cx="339725" cy="0"/>
          </a:xfrm>
          <a:prstGeom prst="line">
            <a:avLst/>
          </a:prstGeom>
          <a:noFill/>
          <a:ln w="38100">
            <a:solidFill>
              <a:srgbClr val="FFFF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578" name="Freeform 227"/>
          <p:cNvSpPr>
            <a:spLocks/>
          </p:cNvSpPr>
          <p:nvPr/>
        </p:nvSpPr>
        <p:spPr bwMode="auto">
          <a:xfrm>
            <a:off x="1663700" y="4865688"/>
            <a:ext cx="4854575" cy="1228725"/>
          </a:xfrm>
          <a:custGeom>
            <a:avLst/>
            <a:gdLst>
              <a:gd name="T0" fmla="*/ 0 w 6225"/>
              <a:gd name="T1" fmla="*/ 0 h 1501"/>
              <a:gd name="T2" fmla="*/ 0 w 6225"/>
              <a:gd name="T3" fmla="*/ 2147483647 h 1501"/>
              <a:gd name="T4" fmla="*/ 2147483647 w 6225"/>
              <a:gd name="T5" fmla="*/ 2147483647 h 1501"/>
              <a:gd name="T6" fmla="*/ 2147483647 w 6225"/>
              <a:gd name="T7" fmla="*/ 2147483647 h 1501"/>
              <a:gd name="T8" fmla="*/ 2147483647 w 6225"/>
              <a:gd name="T9" fmla="*/ 2147483647 h 1501"/>
              <a:gd name="T10" fmla="*/ 2147483647 w 6225"/>
              <a:gd name="T11" fmla="*/ 2147483647 h 1501"/>
              <a:gd name="T12" fmla="*/ 2147483647 w 6225"/>
              <a:gd name="T13" fmla="*/ 2147483647 h 1501"/>
              <a:gd name="T14" fmla="*/ 2147483647 w 6225"/>
              <a:gd name="T15" fmla="*/ 2147483647 h 150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225" h="1501">
                <a:moveTo>
                  <a:pt x="0" y="0"/>
                </a:moveTo>
                <a:lnTo>
                  <a:pt x="0" y="1486"/>
                </a:lnTo>
                <a:lnTo>
                  <a:pt x="1005" y="1501"/>
                </a:lnTo>
                <a:lnTo>
                  <a:pt x="1860" y="706"/>
                </a:lnTo>
                <a:lnTo>
                  <a:pt x="5085" y="721"/>
                </a:lnTo>
                <a:lnTo>
                  <a:pt x="4305" y="1456"/>
                </a:lnTo>
                <a:lnTo>
                  <a:pt x="6225" y="1456"/>
                </a:lnTo>
                <a:lnTo>
                  <a:pt x="6220" y="391"/>
                </a:lnTo>
              </a:path>
            </a:pathLst>
          </a:custGeom>
          <a:noFill/>
          <a:ln w="38100" cmpd="sng">
            <a:solidFill>
              <a:srgbClr val="80808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8579" name="Freeform 228"/>
          <p:cNvSpPr>
            <a:spLocks/>
          </p:cNvSpPr>
          <p:nvPr/>
        </p:nvSpPr>
        <p:spPr bwMode="auto">
          <a:xfrm>
            <a:off x="2822575" y="3698875"/>
            <a:ext cx="4210050" cy="1646238"/>
          </a:xfrm>
          <a:custGeom>
            <a:avLst/>
            <a:gdLst>
              <a:gd name="T0" fmla="*/ 0 w 5400"/>
              <a:gd name="T1" fmla="*/ 0 h 2010"/>
              <a:gd name="T2" fmla="*/ 0 w 5400"/>
              <a:gd name="T3" fmla="*/ 2147483647 h 2010"/>
              <a:gd name="T4" fmla="*/ 2147483647 w 5400"/>
              <a:gd name="T5" fmla="*/ 2147483647 h 2010"/>
              <a:gd name="T6" fmla="*/ 2147483647 w 5400"/>
              <a:gd name="T7" fmla="*/ 2147483647 h 2010"/>
              <a:gd name="T8" fmla="*/ 2147483647 w 5400"/>
              <a:gd name="T9" fmla="*/ 2147483647 h 2010"/>
              <a:gd name="T10" fmla="*/ 2147483647 w 5400"/>
              <a:gd name="T11" fmla="*/ 2147483647 h 2010"/>
              <a:gd name="T12" fmla="*/ 2147483647 w 5400"/>
              <a:gd name="T13" fmla="*/ 2147483647 h 2010"/>
              <a:gd name="T14" fmla="*/ 2147483647 w 5400"/>
              <a:gd name="T15" fmla="*/ 2147483647 h 201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400" h="2010">
                <a:moveTo>
                  <a:pt x="0" y="0"/>
                </a:moveTo>
                <a:lnTo>
                  <a:pt x="0" y="1485"/>
                </a:lnTo>
                <a:lnTo>
                  <a:pt x="1005" y="1500"/>
                </a:lnTo>
                <a:lnTo>
                  <a:pt x="540" y="2010"/>
                </a:lnTo>
                <a:lnTo>
                  <a:pt x="3615" y="2010"/>
                </a:lnTo>
                <a:lnTo>
                  <a:pt x="4350" y="1275"/>
                </a:lnTo>
                <a:lnTo>
                  <a:pt x="5400" y="1290"/>
                </a:lnTo>
                <a:lnTo>
                  <a:pt x="5400" y="120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8580" name="Oval 229"/>
          <p:cNvSpPr>
            <a:spLocks noChangeArrowheads="1"/>
          </p:cNvSpPr>
          <p:nvPr/>
        </p:nvSpPr>
        <p:spPr bwMode="auto">
          <a:xfrm>
            <a:off x="2763838" y="3871913"/>
            <a:ext cx="112712" cy="1158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581" name="Text Box 230"/>
          <p:cNvSpPr txBox="1">
            <a:spLocks noChangeArrowheads="1"/>
          </p:cNvSpPr>
          <p:nvPr/>
        </p:nvSpPr>
        <p:spPr bwMode="auto">
          <a:xfrm>
            <a:off x="3251200" y="3778250"/>
            <a:ext cx="2349500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r>
              <a:rPr lang="en-US" sz="2000">
                <a:solidFill>
                  <a:srgbClr val="FF0000"/>
                </a:solidFill>
                <a:latin typeface="Symbol" pitchFamily="18" charset="2"/>
              </a:rPr>
              <a:t>l</a:t>
            </a:r>
            <a:r>
              <a:rPr lang="en-US" sz="2000">
                <a:solidFill>
                  <a:srgbClr val="FF0000"/>
                </a:solidFill>
                <a:latin typeface="Arial" pitchFamily="34" charset="0"/>
              </a:rPr>
              <a:t>'</a:t>
            </a:r>
            <a:r>
              <a:rPr lang="en-US" sz="2000" baseline="-25000">
                <a:solidFill>
                  <a:srgbClr val="FF0000"/>
                </a:solidFill>
                <a:latin typeface="Arial" pitchFamily="34" charset="0"/>
              </a:rPr>
              <a:t>in</a:t>
            </a:r>
            <a:r>
              <a:rPr lang="en-US" sz="1800">
                <a:solidFill>
                  <a:srgbClr val="FF0000"/>
                </a:solidFill>
                <a:latin typeface="Arial" pitchFamily="34" charset="0"/>
              </a:rPr>
              <a:t>:</a:t>
            </a:r>
            <a:r>
              <a:rPr lang="en-US" sz="140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>
                <a:solidFill>
                  <a:srgbClr val="FF0000"/>
                </a:solidFill>
                <a:latin typeface="Arial" pitchFamily="34" charset="0"/>
              </a:rPr>
              <a:t>original data, </a:t>
            </a:r>
            <a:r>
              <a:rPr lang="en-US" i="1">
                <a:solidFill>
                  <a:srgbClr val="FF0000"/>
                </a:solidFill>
                <a:latin typeface="Arial" pitchFamily="34" charset="0"/>
              </a:rPr>
              <a:t>plus</a:t>
            </a:r>
            <a:r>
              <a:rPr lang="en-US">
                <a:solidFill>
                  <a:srgbClr val="FF0000"/>
                </a:solidFill>
                <a:latin typeface="Arial" pitchFamily="34" charset="0"/>
              </a:rPr>
              <a:t> retransmitted data</a:t>
            </a:r>
            <a:endParaRPr lang="en-US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91175" name="Line 231"/>
          <p:cNvSpPr>
            <a:spLocks noChangeShapeType="1"/>
          </p:cNvSpPr>
          <p:nvPr/>
        </p:nvSpPr>
        <p:spPr bwMode="auto">
          <a:xfrm>
            <a:off x="2909888" y="3938588"/>
            <a:ext cx="514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91176" name="Line 232"/>
          <p:cNvSpPr>
            <a:spLocks noChangeShapeType="1"/>
          </p:cNvSpPr>
          <p:nvPr/>
        </p:nvSpPr>
        <p:spPr bwMode="auto">
          <a:xfrm>
            <a:off x="2905125" y="3705225"/>
            <a:ext cx="514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91177" name="Line 233"/>
          <p:cNvSpPr>
            <a:spLocks noChangeShapeType="1"/>
          </p:cNvSpPr>
          <p:nvPr/>
        </p:nvSpPr>
        <p:spPr bwMode="auto">
          <a:xfrm>
            <a:off x="7116763" y="3857625"/>
            <a:ext cx="514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402666" name="Rectangle 234"/>
          <p:cNvSpPr>
            <a:spLocks noChangeArrowheads="1"/>
          </p:cNvSpPr>
          <p:nvPr/>
        </p:nvSpPr>
        <p:spPr bwMode="auto">
          <a:xfrm>
            <a:off x="2711450" y="3613150"/>
            <a:ext cx="244475" cy="1555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2667" name="Rectangle 235"/>
          <p:cNvSpPr>
            <a:spLocks noChangeArrowheads="1"/>
          </p:cNvSpPr>
          <p:nvPr/>
        </p:nvSpPr>
        <p:spPr bwMode="auto">
          <a:xfrm>
            <a:off x="2381250" y="3846513"/>
            <a:ext cx="244475" cy="1555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2668" name="Text Box 236"/>
          <p:cNvSpPr txBox="1">
            <a:spLocks noChangeArrowheads="1"/>
          </p:cNvSpPr>
          <p:nvPr/>
        </p:nvSpPr>
        <p:spPr bwMode="auto">
          <a:xfrm>
            <a:off x="1757363" y="3736975"/>
            <a:ext cx="612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solidFill>
                  <a:srgbClr val="006600"/>
                </a:solidFill>
                <a:latin typeface="Arial" charset="0"/>
              </a:rPr>
              <a:t>copy</a:t>
            </a:r>
          </a:p>
        </p:txBody>
      </p:sp>
      <p:sp>
        <p:nvSpPr>
          <p:cNvPr id="402669" name="Text Box 237"/>
          <p:cNvSpPr txBox="1">
            <a:spLocks noChangeArrowheads="1"/>
          </p:cNvSpPr>
          <p:nvPr/>
        </p:nvSpPr>
        <p:spPr bwMode="auto">
          <a:xfrm>
            <a:off x="3786188" y="4805363"/>
            <a:ext cx="1643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1" smtClean="0">
                <a:solidFill>
                  <a:srgbClr val="006600"/>
                </a:solidFill>
                <a:latin typeface="Arial" charset="0"/>
              </a:rPr>
              <a:t>no buffer space!</a:t>
            </a:r>
          </a:p>
        </p:txBody>
      </p:sp>
      <p:sp>
        <p:nvSpPr>
          <p:cNvPr id="91182" name="Rectangle 238"/>
          <p:cNvSpPr>
            <a:spLocks noGrp="1" noChangeArrowheads="1"/>
          </p:cNvSpPr>
          <p:nvPr>
            <p:ph type="body" sz="half" idx="1"/>
          </p:nvPr>
        </p:nvSpPr>
        <p:spPr>
          <a:xfrm>
            <a:off x="560388" y="1116013"/>
            <a:ext cx="3536950" cy="191611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smtClean="0">
                <a:solidFill>
                  <a:srgbClr val="000099"/>
                </a:solidFill>
              </a:rPr>
              <a:t>Idealization: </a:t>
            </a:r>
            <a:r>
              <a:rPr lang="en-US" i="1" smtClean="0">
                <a:solidFill>
                  <a:srgbClr val="CC0000"/>
                </a:solidFill>
              </a:rPr>
              <a:t>known loss</a:t>
            </a:r>
            <a:r>
              <a:rPr lang="en-US" sz="2400" smtClean="0"/>
              <a:t> packets can be lost, dropped at router due  to full buffers</a:t>
            </a:r>
          </a:p>
          <a:p>
            <a:r>
              <a:rPr lang="en-US" sz="2400" smtClean="0"/>
              <a:t>sender only resends if packet </a:t>
            </a:r>
            <a:r>
              <a:rPr lang="en-US" sz="2400" i="1" smtClean="0"/>
              <a:t>known</a:t>
            </a:r>
            <a:r>
              <a:rPr lang="en-US" sz="2400" smtClean="0"/>
              <a:t> to be lost</a:t>
            </a:r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pic>
        <p:nvPicPr>
          <p:cNvPr id="108590" name="Picture 243" descr="underline_base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9575" y="784225"/>
            <a:ext cx="73136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1184" name="Rectangle 244"/>
          <p:cNvSpPr>
            <a:spLocks noGrp="1" noChangeArrowheads="1"/>
          </p:cNvSpPr>
          <p:nvPr>
            <p:ph type="title"/>
          </p:nvPr>
        </p:nvSpPr>
        <p:spPr>
          <a:xfrm>
            <a:off x="330200" y="115888"/>
            <a:ext cx="7772400" cy="873125"/>
          </a:xfrm>
        </p:spPr>
        <p:txBody>
          <a:bodyPr/>
          <a:lstStyle/>
          <a:p>
            <a:pPr>
              <a:defRPr/>
            </a:pPr>
            <a:r>
              <a:rPr lang="en-US" sz="3600">
                <a:ea typeface="ＭＳ Ｐゴシック" charset="0"/>
                <a:cs typeface="+mj-cs"/>
              </a:rPr>
              <a:t>Causes/costs of congestion: scenario 2</a:t>
            </a:r>
            <a:r>
              <a:rPr lang="en-US">
                <a:ea typeface="ＭＳ Ｐゴシック" charset="0"/>
                <a:cs typeface="+mj-cs"/>
              </a:rPr>
              <a:t> </a:t>
            </a:r>
          </a:p>
        </p:txBody>
      </p:sp>
      <p:sp>
        <p:nvSpPr>
          <p:cNvPr id="108592" name="Freeform 246"/>
          <p:cNvSpPr>
            <a:spLocks/>
          </p:cNvSpPr>
          <p:nvPr/>
        </p:nvSpPr>
        <p:spPr bwMode="auto">
          <a:xfrm flipH="1">
            <a:off x="1066800" y="4667250"/>
            <a:ext cx="250825" cy="1201738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593" name="Freeform 252"/>
          <p:cNvSpPr>
            <a:spLocks/>
          </p:cNvSpPr>
          <p:nvPr/>
        </p:nvSpPr>
        <p:spPr bwMode="auto">
          <a:xfrm>
            <a:off x="7416800" y="3665538"/>
            <a:ext cx="250825" cy="1212850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594" name="Freeform 255"/>
          <p:cNvSpPr>
            <a:spLocks/>
          </p:cNvSpPr>
          <p:nvPr/>
        </p:nvSpPr>
        <p:spPr bwMode="auto">
          <a:xfrm>
            <a:off x="6937375" y="4981575"/>
            <a:ext cx="250825" cy="1212850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595" name="Text Box 257"/>
          <p:cNvSpPr txBox="1">
            <a:spLocks noChangeArrowheads="1"/>
          </p:cNvSpPr>
          <p:nvPr/>
        </p:nvSpPr>
        <p:spPr bwMode="auto">
          <a:xfrm>
            <a:off x="2298700" y="4705350"/>
            <a:ext cx="852488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>
                <a:solidFill>
                  <a:schemeClr val="tx2"/>
                </a:solidFill>
                <a:latin typeface="Arial" pitchFamily="34" charset="0"/>
              </a:rPr>
              <a:t>A</a:t>
            </a:r>
            <a:endParaRPr lang="en-US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08596" name="Text Box 258"/>
          <p:cNvSpPr txBox="1">
            <a:spLocks noChangeArrowheads="1"/>
          </p:cNvSpPr>
          <p:nvPr/>
        </p:nvSpPr>
        <p:spPr bwMode="auto">
          <a:xfrm>
            <a:off x="1168400" y="6073775"/>
            <a:ext cx="877888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>
                <a:solidFill>
                  <a:schemeClr val="tx2"/>
                </a:solidFill>
                <a:latin typeface="Arial" pitchFamily="34" charset="0"/>
              </a:rPr>
              <a:t>Host B</a:t>
            </a:r>
            <a:endParaRPr lang="en-US">
              <a:solidFill>
                <a:schemeClr val="tx2"/>
              </a:solidFill>
              <a:latin typeface="Comic Sans MS" pitchFamily="66" charset="0"/>
            </a:endParaRPr>
          </a:p>
        </p:txBody>
      </p:sp>
      <p:grpSp>
        <p:nvGrpSpPr>
          <p:cNvPr id="108597" name="Group 259"/>
          <p:cNvGrpSpPr>
            <a:grpSpLocks/>
          </p:cNvGrpSpPr>
          <p:nvPr/>
        </p:nvGrpSpPr>
        <p:grpSpPr bwMode="auto">
          <a:xfrm>
            <a:off x="7553325" y="4564063"/>
            <a:ext cx="231775" cy="441325"/>
            <a:chOff x="4140" y="429"/>
            <a:chExt cx="1425" cy="2396"/>
          </a:xfrm>
        </p:grpSpPr>
        <p:sp>
          <p:nvSpPr>
            <p:cNvPr id="108634" name="Freeform 26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228" name="Rectangle 261"/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36" name="Freeform 26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37" name="Freeform 26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231" name="Rectangle 264"/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8639" name="Group 26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91257" name="AutoShape 266"/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58" name="AutoShape 267"/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1233" name="Rectangle 268"/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8641" name="Group 26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91255" name="AutoShape 270"/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56" name="AutoShape 271"/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1235" name="Rectangle 272"/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36" name="Rectangle 273"/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8644" name="Group 27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91253" name="AutoShape 275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5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54" name="AutoShape 276"/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8645" name="Freeform 27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8646" name="Group 27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91251" name="AutoShape 279"/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52" name="AutoShape 280"/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1240" name="Rectangle 281"/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48" name="Freeform 28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49" name="Freeform 28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243" name="Oval 284"/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51" name="Freeform 28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245" name="AutoShape 286"/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46" name="AutoShape 287"/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47" name="Oval 288"/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48" name="Oval 289"/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sz="180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249" name="Oval 290"/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50" name="Rectangle 291"/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8598" name="Group 292"/>
          <p:cNvGrpSpPr>
            <a:grpSpLocks/>
          </p:cNvGrpSpPr>
          <p:nvPr/>
        </p:nvGrpSpPr>
        <p:grpSpPr bwMode="auto">
          <a:xfrm>
            <a:off x="7135813" y="5867400"/>
            <a:ext cx="231775" cy="441325"/>
            <a:chOff x="4140" y="429"/>
            <a:chExt cx="1425" cy="2396"/>
          </a:xfrm>
        </p:grpSpPr>
        <p:sp>
          <p:nvSpPr>
            <p:cNvPr id="108602" name="Freeform 293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196" name="Rectangle 294"/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04" name="Freeform 295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05" name="Freeform 296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199" name="Rectangle 297"/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8607" name="Group 298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91225" name="AutoShape 299"/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26" name="AutoShape 300"/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1201" name="Rectangle 301"/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8609" name="Group 302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91223" name="AutoShape 303"/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24" name="AutoShape 304"/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1203" name="Rectangle 305"/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04" name="Rectangle 306"/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8612" name="Group 307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91221" name="AutoShape 308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5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22" name="AutoShape 309"/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8613" name="Freeform 310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8614" name="Group 311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91219" name="AutoShape 312"/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20" name="AutoShape 313"/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1208" name="Rectangle 314"/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16" name="Freeform 315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17" name="Freeform 316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211" name="Oval 317"/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19" name="Freeform 318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213" name="AutoShape 319"/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14" name="AutoShape 320"/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15" name="Oval 321"/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16" name="Oval 322"/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sz="180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217" name="Oval 323"/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18" name="Rectangle 324"/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8599" name="Group 325"/>
          <p:cNvGrpSpPr>
            <a:grpSpLocks/>
          </p:cNvGrpSpPr>
          <p:nvPr/>
        </p:nvGrpSpPr>
        <p:grpSpPr bwMode="auto">
          <a:xfrm>
            <a:off x="661988" y="5605463"/>
            <a:ext cx="525462" cy="434975"/>
            <a:chOff x="-44" y="1473"/>
            <a:chExt cx="981" cy="1105"/>
          </a:xfrm>
        </p:grpSpPr>
        <p:pic>
          <p:nvPicPr>
            <p:cNvPr id="108600" name="Picture 326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8601" name="Freeform 327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2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00255 L -5.55556E-7 0.0354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026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02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02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.03542 L 0.0007 0.17802 L 0.08681 0.17894 L 0.04723 0.24191 L 0.19584 0.24191 " pathEditMode="relative" ptsTypes="AAAAA">
                                      <p:cBhvr>
                                        <p:cTn id="20" dur="2000" fill="hold"/>
                                        <p:tgtEl>
                                          <p:spTgt spid="4026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4026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2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02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2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3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583 0.2419 L 0.19808 0.35139 " pathEditMode="relative" ptsTypes="AA">
                                      <p:cBhvr>
                                        <p:cTn id="34" dur="2000" fill="hold"/>
                                        <p:tgtEl>
                                          <p:spTgt spid="4026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4026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2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9" presetID="9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4026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2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2666" grpId="0" animBg="1"/>
      <p:bldP spid="402666" grpId="1" animBg="1"/>
      <p:bldP spid="402666" grpId="2" animBg="1"/>
      <p:bldP spid="402666" grpId="3" animBg="1"/>
      <p:bldP spid="402666" grpId="4" animBg="1"/>
      <p:bldP spid="402667" grpId="0" animBg="1"/>
      <p:bldP spid="402668" grpId="0"/>
      <p:bldP spid="402668" grpId="1"/>
      <p:bldP spid="402669" grpId="0"/>
      <p:bldP spid="402669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921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BA1DC292-E220-4A3B-B05E-CE4C51014CE5}" type="slidenum">
              <a:rPr lang="en-US"/>
              <a:pPr/>
              <a:t>8</a:t>
            </a:fld>
            <a:endParaRPr lang="en-US"/>
          </a:p>
        </p:txBody>
      </p:sp>
      <p:sp>
        <p:nvSpPr>
          <p:cNvPr id="109571" name="Freeform 270"/>
          <p:cNvSpPr>
            <a:spLocks/>
          </p:cNvSpPr>
          <p:nvPr/>
        </p:nvSpPr>
        <p:spPr bwMode="auto">
          <a:xfrm flipH="1">
            <a:off x="2111375" y="3465513"/>
            <a:ext cx="250825" cy="1201737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9572" name="Group 350"/>
          <p:cNvGrpSpPr>
            <a:grpSpLocks/>
          </p:cNvGrpSpPr>
          <p:nvPr/>
        </p:nvGrpSpPr>
        <p:grpSpPr bwMode="auto">
          <a:xfrm>
            <a:off x="1716088" y="4425950"/>
            <a:ext cx="525462" cy="434975"/>
            <a:chOff x="-44" y="1473"/>
            <a:chExt cx="981" cy="1105"/>
          </a:xfrm>
        </p:grpSpPr>
        <p:pic>
          <p:nvPicPr>
            <p:cNvPr id="109740" name="Picture 351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9741" name="Freeform 35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109573" name="Picture 2" descr="garbage_ca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79913" y="5775325"/>
            <a:ext cx="487362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9574" name="Oval 4"/>
          <p:cNvSpPr>
            <a:spLocks noChangeArrowheads="1"/>
          </p:cNvSpPr>
          <p:nvPr/>
        </p:nvSpPr>
        <p:spPr bwMode="auto">
          <a:xfrm>
            <a:off x="3795713" y="5348288"/>
            <a:ext cx="1304925" cy="303212"/>
          </a:xfrm>
          <a:prstGeom prst="ellipse">
            <a:avLst/>
          </a:prstGeom>
          <a:solidFill>
            <a:srgbClr val="80808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9575" name="Line 5"/>
          <p:cNvSpPr>
            <a:spLocks noChangeShapeType="1"/>
          </p:cNvSpPr>
          <p:nvPr/>
        </p:nvSpPr>
        <p:spPr bwMode="auto">
          <a:xfrm>
            <a:off x="3795713" y="5324475"/>
            <a:ext cx="0" cy="1873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9576" name="Line 6"/>
          <p:cNvSpPr>
            <a:spLocks noChangeShapeType="1"/>
          </p:cNvSpPr>
          <p:nvPr/>
        </p:nvSpPr>
        <p:spPr bwMode="auto">
          <a:xfrm>
            <a:off x="5100638" y="5324475"/>
            <a:ext cx="0" cy="187325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9577" name="Rectangle 7"/>
          <p:cNvSpPr>
            <a:spLocks noChangeArrowheads="1"/>
          </p:cNvSpPr>
          <p:nvPr/>
        </p:nvSpPr>
        <p:spPr bwMode="auto">
          <a:xfrm>
            <a:off x="3795713" y="5324475"/>
            <a:ext cx="309562" cy="184150"/>
          </a:xfrm>
          <a:prstGeom prst="rect">
            <a:avLst/>
          </a:prstGeom>
          <a:solidFill>
            <a:srgbClr val="808080"/>
          </a:solidFill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en-US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09578" name="Rectangle 8"/>
          <p:cNvSpPr>
            <a:spLocks noChangeArrowheads="1"/>
          </p:cNvSpPr>
          <p:nvPr/>
        </p:nvSpPr>
        <p:spPr bwMode="auto">
          <a:xfrm>
            <a:off x="4705350" y="5311775"/>
            <a:ext cx="395288" cy="184150"/>
          </a:xfrm>
          <a:prstGeom prst="rect">
            <a:avLst/>
          </a:prstGeom>
          <a:solidFill>
            <a:srgbClr val="808080"/>
          </a:solidFill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en-US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09579" name="Oval 9"/>
          <p:cNvSpPr>
            <a:spLocks noChangeArrowheads="1"/>
          </p:cNvSpPr>
          <p:nvPr/>
        </p:nvSpPr>
        <p:spPr bwMode="auto">
          <a:xfrm>
            <a:off x="3790950" y="5126038"/>
            <a:ext cx="1306513" cy="352425"/>
          </a:xfrm>
          <a:prstGeom prst="ellipse">
            <a:avLst/>
          </a:prstGeom>
          <a:solidFill>
            <a:srgbClr val="80808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9580" name="Group 10"/>
          <p:cNvGrpSpPr>
            <a:grpSpLocks/>
          </p:cNvGrpSpPr>
          <p:nvPr/>
        </p:nvGrpSpPr>
        <p:grpSpPr bwMode="auto">
          <a:xfrm>
            <a:off x="4097338" y="5183188"/>
            <a:ext cx="647700" cy="206375"/>
            <a:chOff x="2848" y="848"/>
            <a:chExt cx="140" cy="98"/>
          </a:xfrm>
        </p:grpSpPr>
        <p:sp>
          <p:nvSpPr>
            <p:cNvPr id="109737" name="Line 11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738" name="Line 12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739" name="Line 13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9581" name="Line 14"/>
          <p:cNvSpPr>
            <a:spLocks noChangeShapeType="1"/>
          </p:cNvSpPr>
          <p:nvPr/>
        </p:nvSpPr>
        <p:spPr bwMode="auto">
          <a:xfrm>
            <a:off x="4097338" y="5381625"/>
            <a:ext cx="231775" cy="476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9582" name="Line 15"/>
          <p:cNvSpPr>
            <a:spLocks noChangeShapeType="1"/>
          </p:cNvSpPr>
          <p:nvPr/>
        </p:nvSpPr>
        <p:spPr bwMode="auto">
          <a:xfrm flipV="1">
            <a:off x="4541838" y="5181600"/>
            <a:ext cx="2032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9583" name="Line 16"/>
          <p:cNvSpPr>
            <a:spLocks noChangeShapeType="1"/>
          </p:cNvSpPr>
          <p:nvPr/>
        </p:nvSpPr>
        <p:spPr bwMode="auto">
          <a:xfrm flipV="1">
            <a:off x="4310063" y="5181600"/>
            <a:ext cx="241300" cy="200025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9584" name="Line 17"/>
          <p:cNvSpPr>
            <a:spLocks noChangeShapeType="1"/>
          </p:cNvSpPr>
          <p:nvPr/>
        </p:nvSpPr>
        <p:spPr bwMode="auto">
          <a:xfrm flipH="1">
            <a:off x="2424113" y="4878388"/>
            <a:ext cx="1135062" cy="1117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9585" name="Line 18"/>
          <p:cNvSpPr>
            <a:spLocks noChangeShapeType="1"/>
          </p:cNvSpPr>
          <p:nvPr/>
        </p:nvSpPr>
        <p:spPr bwMode="auto">
          <a:xfrm flipH="1">
            <a:off x="3021013" y="4878388"/>
            <a:ext cx="538162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9586" name="Group 59"/>
          <p:cNvGrpSpPr>
            <a:grpSpLocks/>
          </p:cNvGrpSpPr>
          <p:nvPr/>
        </p:nvGrpSpPr>
        <p:grpSpPr bwMode="auto">
          <a:xfrm>
            <a:off x="2351088" y="3563938"/>
            <a:ext cx="798512" cy="1166812"/>
            <a:chOff x="12762" y="10336"/>
            <a:chExt cx="1027" cy="1700"/>
          </a:xfrm>
        </p:grpSpPr>
        <p:sp>
          <p:nvSpPr>
            <p:cNvPr id="109731" name="Rectangle 60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732" name="Rectangle 61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733" name="Line 62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734" name="Line 63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735" name="Line 64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736" name="Line 65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9587" name="Text Box 67"/>
          <p:cNvSpPr txBox="1">
            <a:spLocks noChangeArrowheads="1"/>
          </p:cNvSpPr>
          <p:nvPr/>
        </p:nvSpPr>
        <p:spPr bwMode="auto">
          <a:xfrm>
            <a:off x="3368675" y="3449638"/>
            <a:ext cx="1881188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sz="2000">
                <a:solidFill>
                  <a:srgbClr val="FF0000"/>
                </a:solidFill>
                <a:latin typeface="Symbol" pitchFamily="18" charset="2"/>
              </a:rPr>
              <a:t>l</a:t>
            </a:r>
            <a:r>
              <a:rPr lang="en-US" sz="2000" baseline="-25000">
                <a:solidFill>
                  <a:srgbClr val="FF0000"/>
                </a:solidFill>
                <a:latin typeface="Arial" pitchFamily="34" charset="0"/>
              </a:rPr>
              <a:t>in</a:t>
            </a:r>
            <a:r>
              <a:rPr lang="en-US" baseline="-2500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>
                <a:solidFill>
                  <a:srgbClr val="FF0000"/>
                </a:solidFill>
                <a:latin typeface="Arial" pitchFamily="34" charset="0"/>
              </a:rPr>
              <a:t>: original data</a:t>
            </a:r>
            <a:endParaRPr lang="en-US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09588" name="Line 68"/>
          <p:cNvSpPr>
            <a:spLocks noChangeShapeType="1"/>
          </p:cNvSpPr>
          <p:nvPr/>
        </p:nvSpPr>
        <p:spPr bwMode="auto">
          <a:xfrm flipH="1">
            <a:off x="1885950" y="5983288"/>
            <a:ext cx="538163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9589" name="Group 109"/>
          <p:cNvGrpSpPr>
            <a:grpSpLocks/>
          </p:cNvGrpSpPr>
          <p:nvPr/>
        </p:nvGrpSpPr>
        <p:grpSpPr bwMode="auto">
          <a:xfrm>
            <a:off x="1298575" y="4718050"/>
            <a:ext cx="798513" cy="1166813"/>
            <a:chOff x="12762" y="10336"/>
            <a:chExt cx="1027" cy="1700"/>
          </a:xfrm>
        </p:grpSpPr>
        <p:sp>
          <p:nvSpPr>
            <p:cNvPr id="109725" name="Rectangle 110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726" name="Rectangle 111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727" name="Line 112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728" name="Line 113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729" name="Line 114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730" name="Line 115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9590" name="Line 117"/>
          <p:cNvSpPr>
            <a:spLocks noChangeShapeType="1"/>
          </p:cNvSpPr>
          <p:nvPr/>
        </p:nvSpPr>
        <p:spPr bwMode="auto">
          <a:xfrm flipH="1">
            <a:off x="3021013" y="5394325"/>
            <a:ext cx="7493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9591" name="Line 118"/>
          <p:cNvSpPr>
            <a:spLocks noChangeShapeType="1"/>
          </p:cNvSpPr>
          <p:nvPr/>
        </p:nvSpPr>
        <p:spPr bwMode="auto">
          <a:xfrm flipH="1">
            <a:off x="5010150" y="5394325"/>
            <a:ext cx="7477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9592" name="Line 119"/>
          <p:cNvSpPr>
            <a:spLocks noChangeShapeType="1"/>
          </p:cNvSpPr>
          <p:nvPr/>
        </p:nvSpPr>
        <p:spPr bwMode="auto">
          <a:xfrm flipH="1">
            <a:off x="5160963" y="4878388"/>
            <a:ext cx="1135062" cy="1117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9593" name="Line 120"/>
          <p:cNvSpPr>
            <a:spLocks noChangeShapeType="1"/>
          </p:cNvSpPr>
          <p:nvPr/>
        </p:nvSpPr>
        <p:spPr bwMode="auto">
          <a:xfrm flipH="1">
            <a:off x="5149850" y="5995988"/>
            <a:ext cx="6778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9594" name="Line 121"/>
          <p:cNvSpPr>
            <a:spLocks noChangeShapeType="1"/>
          </p:cNvSpPr>
          <p:nvPr/>
        </p:nvSpPr>
        <p:spPr bwMode="auto">
          <a:xfrm flipH="1">
            <a:off x="6259513" y="4891088"/>
            <a:ext cx="5397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9595" name="Group 162"/>
          <p:cNvGrpSpPr>
            <a:grpSpLocks/>
          </p:cNvGrpSpPr>
          <p:nvPr/>
        </p:nvGrpSpPr>
        <p:grpSpPr bwMode="auto">
          <a:xfrm>
            <a:off x="6643688" y="3698875"/>
            <a:ext cx="798512" cy="1166813"/>
            <a:chOff x="12762" y="10336"/>
            <a:chExt cx="1027" cy="1700"/>
          </a:xfrm>
        </p:grpSpPr>
        <p:sp>
          <p:nvSpPr>
            <p:cNvPr id="109719" name="Rectangle 163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720" name="Rectangle 164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721" name="Line 165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722" name="Line 166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723" name="Line 167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724" name="Line 168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9596" name="Group 209"/>
          <p:cNvGrpSpPr>
            <a:grpSpLocks/>
          </p:cNvGrpSpPr>
          <p:nvPr/>
        </p:nvGrpSpPr>
        <p:grpSpPr bwMode="auto">
          <a:xfrm>
            <a:off x="6175375" y="5011738"/>
            <a:ext cx="798513" cy="1168400"/>
            <a:chOff x="12762" y="10336"/>
            <a:chExt cx="1027" cy="1700"/>
          </a:xfrm>
        </p:grpSpPr>
        <p:sp>
          <p:nvSpPr>
            <p:cNvPr id="109713" name="Rectangle 210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714" name="Rectangle 211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715" name="Line 212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716" name="Line 213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717" name="Line 214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718" name="Line 215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9597" name="Oval 216"/>
          <p:cNvSpPr>
            <a:spLocks noChangeArrowheads="1"/>
          </p:cNvSpPr>
          <p:nvPr/>
        </p:nvSpPr>
        <p:spPr bwMode="auto">
          <a:xfrm>
            <a:off x="2763838" y="3638550"/>
            <a:ext cx="112712" cy="11588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9598" name="Oval 217"/>
          <p:cNvSpPr>
            <a:spLocks noChangeArrowheads="1"/>
          </p:cNvSpPr>
          <p:nvPr/>
        </p:nvSpPr>
        <p:spPr bwMode="auto">
          <a:xfrm>
            <a:off x="1604963" y="4767263"/>
            <a:ext cx="114300" cy="117475"/>
          </a:xfrm>
          <a:prstGeom prst="ellipse">
            <a:avLst/>
          </a:prstGeom>
          <a:solidFill>
            <a:srgbClr val="808080"/>
          </a:solidFill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9599" name="Text Box 218"/>
          <p:cNvSpPr txBox="1">
            <a:spLocks noChangeArrowheads="1"/>
          </p:cNvSpPr>
          <p:nvPr/>
        </p:nvSpPr>
        <p:spPr bwMode="auto">
          <a:xfrm>
            <a:off x="7583488" y="3651250"/>
            <a:ext cx="5905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sz="2000">
                <a:solidFill>
                  <a:srgbClr val="FF0000"/>
                </a:solidFill>
                <a:latin typeface="Symbol" pitchFamily="18" charset="2"/>
              </a:rPr>
              <a:t>l</a:t>
            </a:r>
            <a:r>
              <a:rPr lang="en-US" sz="2000" baseline="-25000">
                <a:solidFill>
                  <a:srgbClr val="FF0000"/>
                </a:solidFill>
                <a:latin typeface="Arial" pitchFamily="34" charset="0"/>
              </a:rPr>
              <a:t>out</a:t>
            </a:r>
            <a:endParaRPr lang="en-US" sz="2000">
              <a:solidFill>
                <a:schemeClr val="tx2"/>
              </a:solidFill>
              <a:latin typeface="Comic Sans MS" pitchFamily="66" charset="0"/>
            </a:endParaRPr>
          </a:p>
        </p:txBody>
      </p:sp>
      <p:grpSp>
        <p:nvGrpSpPr>
          <p:cNvPr id="109600" name="Group 219"/>
          <p:cNvGrpSpPr>
            <a:grpSpLocks/>
          </p:cNvGrpSpPr>
          <p:nvPr/>
        </p:nvGrpSpPr>
        <p:grpSpPr bwMode="auto">
          <a:xfrm>
            <a:off x="4587875" y="5233988"/>
            <a:ext cx="385763" cy="319087"/>
            <a:chOff x="11283" y="10423"/>
            <a:chExt cx="475" cy="374"/>
          </a:xfrm>
        </p:grpSpPr>
        <p:sp>
          <p:nvSpPr>
            <p:cNvPr id="109706" name="Rectangle 220"/>
            <p:cNvSpPr>
              <a:spLocks noChangeArrowheads="1"/>
            </p:cNvSpPr>
            <p:nvPr/>
          </p:nvSpPr>
          <p:spPr bwMode="auto">
            <a:xfrm>
              <a:off x="11283" y="10423"/>
              <a:ext cx="475" cy="3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707" name="Line 221"/>
            <p:cNvSpPr>
              <a:spLocks noChangeShapeType="1"/>
            </p:cNvSpPr>
            <p:nvPr/>
          </p:nvSpPr>
          <p:spPr bwMode="auto">
            <a:xfrm>
              <a:off x="1168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708" name="Line 222"/>
            <p:cNvSpPr>
              <a:spLocks noChangeShapeType="1"/>
            </p:cNvSpPr>
            <p:nvPr/>
          </p:nvSpPr>
          <p:spPr bwMode="auto">
            <a:xfrm>
              <a:off x="11621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709" name="Line 223"/>
            <p:cNvSpPr>
              <a:spLocks noChangeShapeType="1"/>
            </p:cNvSpPr>
            <p:nvPr/>
          </p:nvSpPr>
          <p:spPr bwMode="auto">
            <a:xfrm>
              <a:off x="1155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710" name="Line 224"/>
            <p:cNvSpPr>
              <a:spLocks noChangeShapeType="1"/>
            </p:cNvSpPr>
            <p:nvPr/>
          </p:nvSpPr>
          <p:spPr bwMode="auto">
            <a:xfrm>
              <a:off x="11491" y="10495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711" name="Line 225"/>
            <p:cNvSpPr>
              <a:spLocks noChangeShapeType="1"/>
            </p:cNvSpPr>
            <p:nvPr/>
          </p:nvSpPr>
          <p:spPr bwMode="auto">
            <a:xfrm>
              <a:off x="11426" y="10495"/>
              <a:ext cx="2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712" name="Line 226"/>
            <p:cNvSpPr>
              <a:spLocks noChangeShapeType="1"/>
            </p:cNvSpPr>
            <p:nvPr/>
          </p:nvSpPr>
          <p:spPr bwMode="auto">
            <a:xfrm>
              <a:off x="11360" y="10495"/>
              <a:ext cx="3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9601" name="Line 227"/>
          <p:cNvSpPr>
            <a:spLocks noChangeShapeType="1"/>
          </p:cNvSpPr>
          <p:nvPr/>
        </p:nvSpPr>
        <p:spPr bwMode="auto">
          <a:xfrm>
            <a:off x="4845050" y="4017963"/>
            <a:ext cx="339725" cy="0"/>
          </a:xfrm>
          <a:prstGeom prst="line">
            <a:avLst/>
          </a:prstGeom>
          <a:noFill/>
          <a:ln w="38100">
            <a:solidFill>
              <a:srgbClr val="FFFF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9602" name="Freeform 228"/>
          <p:cNvSpPr>
            <a:spLocks/>
          </p:cNvSpPr>
          <p:nvPr/>
        </p:nvSpPr>
        <p:spPr bwMode="auto">
          <a:xfrm>
            <a:off x="1663700" y="4865688"/>
            <a:ext cx="4854575" cy="1228725"/>
          </a:xfrm>
          <a:custGeom>
            <a:avLst/>
            <a:gdLst>
              <a:gd name="T0" fmla="*/ 0 w 6225"/>
              <a:gd name="T1" fmla="*/ 0 h 1501"/>
              <a:gd name="T2" fmla="*/ 0 w 6225"/>
              <a:gd name="T3" fmla="*/ 2147483647 h 1501"/>
              <a:gd name="T4" fmla="*/ 2147483647 w 6225"/>
              <a:gd name="T5" fmla="*/ 2147483647 h 1501"/>
              <a:gd name="T6" fmla="*/ 2147483647 w 6225"/>
              <a:gd name="T7" fmla="*/ 2147483647 h 1501"/>
              <a:gd name="T8" fmla="*/ 2147483647 w 6225"/>
              <a:gd name="T9" fmla="*/ 2147483647 h 1501"/>
              <a:gd name="T10" fmla="*/ 2147483647 w 6225"/>
              <a:gd name="T11" fmla="*/ 2147483647 h 1501"/>
              <a:gd name="T12" fmla="*/ 2147483647 w 6225"/>
              <a:gd name="T13" fmla="*/ 2147483647 h 1501"/>
              <a:gd name="T14" fmla="*/ 2147483647 w 6225"/>
              <a:gd name="T15" fmla="*/ 2147483647 h 150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225" h="1501">
                <a:moveTo>
                  <a:pt x="0" y="0"/>
                </a:moveTo>
                <a:lnTo>
                  <a:pt x="0" y="1486"/>
                </a:lnTo>
                <a:lnTo>
                  <a:pt x="1005" y="1501"/>
                </a:lnTo>
                <a:lnTo>
                  <a:pt x="1860" y="706"/>
                </a:lnTo>
                <a:lnTo>
                  <a:pt x="5085" y="721"/>
                </a:lnTo>
                <a:lnTo>
                  <a:pt x="4305" y="1456"/>
                </a:lnTo>
                <a:lnTo>
                  <a:pt x="6225" y="1456"/>
                </a:lnTo>
                <a:lnTo>
                  <a:pt x="6220" y="391"/>
                </a:lnTo>
              </a:path>
            </a:pathLst>
          </a:custGeom>
          <a:noFill/>
          <a:ln w="38100" cmpd="sng">
            <a:solidFill>
              <a:srgbClr val="80808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9603" name="Freeform 229"/>
          <p:cNvSpPr>
            <a:spLocks/>
          </p:cNvSpPr>
          <p:nvPr/>
        </p:nvSpPr>
        <p:spPr bwMode="auto">
          <a:xfrm>
            <a:off x="2822575" y="3698875"/>
            <a:ext cx="4210050" cy="1646238"/>
          </a:xfrm>
          <a:custGeom>
            <a:avLst/>
            <a:gdLst>
              <a:gd name="T0" fmla="*/ 0 w 5400"/>
              <a:gd name="T1" fmla="*/ 0 h 2010"/>
              <a:gd name="T2" fmla="*/ 0 w 5400"/>
              <a:gd name="T3" fmla="*/ 2147483647 h 2010"/>
              <a:gd name="T4" fmla="*/ 2147483647 w 5400"/>
              <a:gd name="T5" fmla="*/ 2147483647 h 2010"/>
              <a:gd name="T6" fmla="*/ 2147483647 w 5400"/>
              <a:gd name="T7" fmla="*/ 2147483647 h 2010"/>
              <a:gd name="T8" fmla="*/ 2147483647 w 5400"/>
              <a:gd name="T9" fmla="*/ 2147483647 h 2010"/>
              <a:gd name="T10" fmla="*/ 2147483647 w 5400"/>
              <a:gd name="T11" fmla="*/ 2147483647 h 2010"/>
              <a:gd name="T12" fmla="*/ 2147483647 w 5400"/>
              <a:gd name="T13" fmla="*/ 2147483647 h 2010"/>
              <a:gd name="T14" fmla="*/ 2147483647 w 5400"/>
              <a:gd name="T15" fmla="*/ 2147483647 h 201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400" h="2010">
                <a:moveTo>
                  <a:pt x="0" y="0"/>
                </a:moveTo>
                <a:lnTo>
                  <a:pt x="0" y="1485"/>
                </a:lnTo>
                <a:lnTo>
                  <a:pt x="1005" y="1500"/>
                </a:lnTo>
                <a:lnTo>
                  <a:pt x="540" y="2010"/>
                </a:lnTo>
                <a:lnTo>
                  <a:pt x="3615" y="2010"/>
                </a:lnTo>
                <a:lnTo>
                  <a:pt x="4350" y="1275"/>
                </a:lnTo>
                <a:lnTo>
                  <a:pt x="5400" y="1290"/>
                </a:lnTo>
                <a:lnTo>
                  <a:pt x="5400" y="120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9604" name="Oval 230"/>
          <p:cNvSpPr>
            <a:spLocks noChangeArrowheads="1"/>
          </p:cNvSpPr>
          <p:nvPr/>
        </p:nvSpPr>
        <p:spPr bwMode="auto">
          <a:xfrm>
            <a:off x="2763838" y="3871913"/>
            <a:ext cx="112712" cy="1158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9605" name="Text Box 231"/>
          <p:cNvSpPr txBox="1">
            <a:spLocks noChangeArrowheads="1"/>
          </p:cNvSpPr>
          <p:nvPr/>
        </p:nvSpPr>
        <p:spPr bwMode="auto">
          <a:xfrm>
            <a:off x="3251200" y="3778250"/>
            <a:ext cx="2349500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r>
              <a:rPr lang="en-US" sz="2000">
                <a:solidFill>
                  <a:srgbClr val="FF0000"/>
                </a:solidFill>
                <a:latin typeface="Symbol" pitchFamily="18" charset="2"/>
              </a:rPr>
              <a:t>l</a:t>
            </a:r>
            <a:r>
              <a:rPr lang="en-US" sz="2000">
                <a:solidFill>
                  <a:srgbClr val="FF0000"/>
                </a:solidFill>
                <a:latin typeface="Arial" pitchFamily="34" charset="0"/>
              </a:rPr>
              <a:t>'</a:t>
            </a:r>
            <a:r>
              <a:rPr lang="en-US" sz="2000" baseline="-25000">
                <a:solidFill>
                  <a:srgbClr val="FF0000"/>
                </a:solidFill>
                <a:latin typeface="Arial" pitchFamily="34" charset="0"/>
              </a:rPr>
              <a:t>in</a:t>
            </a:r>
            <a:r>
              <a:rPr lang="en-US" sz="1800">
                <a:solidFill>
                  <a:srgbClr val="FF0000"/>
                </a:solidFill>
                <a:latin typeface="Arial" pitchFamily="34" charset="0"/>
              </a:rPr>
              <a:t>:</a:t>
            </a:r>
            <a:r>
              <a:rPr lang="en-US" sz="140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>
                <a:solidFill>
                  <a:srgbClr val="FF0000"/>
                </a:solidFill>
                <a:latin typeface="Arial" pitchFamily="34" charset="0"/>
              </a:rPr>
              <a:t>original data, </a:t>
            </a:r>
            <a:r>
              <a:rPr lang="en-US" i="1">
                <a:solidFill>
                  <a:srgbClr val="FF0000"/>
                </a:solidFill>
                <a:latin typeface="Arial" pitchFamily="34" charset="0"/>
              </a:rPr>
              <a:t>plus</a:t>
            </a:r>
            <a:r>
              <a:rPr lang="en-US">
                <a:solidFill>
                  <a:srgbClr val="FF0000"/>
                </a:solidFill>
                <a:latin typeface="Arial" pitchFamily="34" charset="0"/>
              </a:rPr>
              <a:t> retransmitted data</a:t>
            </a:r>
            <a:endParaRPr lang="en-US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92199" name="Line 232"/>
          <p:cNvSpPr>
            <a:spLocks noChangeShapeType="1"/>
          </p:cNvSpPr>
          <p:nvPr/>
        </p:nvSpPr>
        <p:spPr bwMode="auto">
          <a:xfrm>
            <a:off x="2909888" y="3938588"/>
            <a:ext cx="514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92200" name="Line 233"/>
          <p:cNvSpPr>
            <a:spLocks noChangeShapeType="1"/>
          </p:cNvSpPr>
          <p:nvPr/>
        </p:nvSpPr>
        <p:spPr bwMode="auto">
          <a:xfrm>
            <a:off x="2905125" y="3705225"/>
            <a:ext cx="514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92201" name="Line 234"/>
          <p:cNvSpPr>
            <a:spLocks noChangeShapeType="1"/>
          </p:cNvSpPr>
          <p:nvPr/>
        </p:nvSpPr>
        <p:spPr bwMode="auto">
          <a:xfrm>
            <a:off x="7116763" y="3857625"/>
            <a:ext cx="514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403691" name="Rectangle 235"/>
          <p:cNvSpPr>
            <a:spLocks noChangeArrowheads="1"/>
          </p:cNvSpPr>
          <p:nvPr/>
        </p:nvSpPr>
        <p:spPr bwMode="auto">
          <a:xfrm>
            <a:off x="2381250" y="3846513"/>
            <a:ext cx="244475" cy="1555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3692" name="Text Box 236"/>
          <p:cNvSpPr txBox="1">
            <a:spLocks noChangeArrowheads="1"/>
          </p:cNvSpPr>
          <p:nvPr/>
        </p:nvSpPr>
        <p:spPr bwMode="auto">
          <a:xfrm>
            <a:off x="3725863" y="4805363"/>
            <a:ext cx="1768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1" smtClean="0">
                <a:solidFill>
                  <a:srgbClr val="006600"/>
                </a:solidFill>
                <a:latin typeface="Arial" charset="0"/>
              </a:rPr>
              <a:t>free buffer space!</a:t>
            </a:r>
          </a:p>
        </p:txBody>
      </p:sp>
      <p:sp>
        <p:nvSpPr>
          <p:cNvPr id="403693" name="Rectangle 237"/>
          <p:cNvSpPr>
            <a:spLocks noChangeArrowheads="1"/>
          </p:cNvSpPr>
          <p:nvPr/>
        </p:nvSpPr>
        <p:spPr bwMode="auto">
          <a:xfrm>
            <a:off x="2381250" y="3844925"/>
            <a:ext cx="244475" cy="1555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9612" name="Picture 260" descr="underline_base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9575" y="784225"/>
            <a:ext cx="73136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6" name="Rectangle 261"/>
          <p:cNvSpPr>
            <a:spLocks noGrp="1" noChangeArrowheads="1"/>
          </p:cNvSpPr>
          <p:nvPr>
            <p:ph type="title"/>
          </p:nvPr>
        </p:nvSpPr>
        <p:spPr>
          <a:xfrm>
            <a:off x="330200" y="115888"/>
            <a:ext cx="7772400" cy="873125"/>
          </a:xfrm>
        </p:spPr>
        <p:txBody>
          <a:bodyPr/>
          <a:lstStyle/>
          <a:p>
            <a:pPr>
              <a:defRPr/>
            </a:pPr>
            <a:r>
              <a:rPr lang="en-US" sz="3600">
                <a:ea typeface="ＭＳ Ｐゴシック" charset="0"/>
                <a:cs typeface="+mj-cs"/>
              </a:rPr>
              <a:t>Causes/costs of congestion: scenario 2</a:t>
            </a:r>
            <a:r>
              <a:rPr lang="en-US">
                <a:ea typeface="ＭＳ Ｐゴシック" charset="0"/>
                <a:cs typeface="+mj-cs"/>
              </a:rPr>
              <a:t> </a:t>
            </a:r>
          </a:p>
        </p:txBody>
      </p:sp>
      <p:sp>
        <p:nvSpPr>
          <p:cNvPr id="92207" name="Rectangle 264"/>
          <p:cNvSpPr>
            <a:spLocks noGrp="1" noChangeArrowheads="1"/>
          </p:cNvSpPr>
          <p:nvPr>
            <p:ph type="body" sz="half" idx="1"/>
          </p:nvPr>
        </p:nvSpPr>
        <p:spPr>
          <a:xfrm>
            <a:off x="560388" y="1116013"/>
            <a:ext cx="3536950" cy="191611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smtClean="0">
                <a:solidFill>
                  <a:srgbClr val="000099"/>
                </a:solidFill>
              </a:rPr>
              <a:t>Idealization: </a:t>
            </a:r>
            <a:r>
              <a:rPr lang="en-US" i="1" smtClean="0">
                <a:solidFill>
                  <a:srgbClr val="CC0000"/>
                </a:solidFill>
              </a:rPr>
              <a:t>known loss</a:t>
            </a:r>
            <a:r>
              <a:rPr lang="en-US" sz="2400" smtClean="0"/>
              <a:t> packets can be lost, dropped at router due  to full buffers</a:t>
            </a:r>
          </a:p>
          <a:p>
            <a:r>
              <a:rPr lang="en-US" sz="2400" smtClean="0"/>
              <a:t>sender only resends if packet </a:t>
            </a:r>
            <a:r>
              <a:rPr lang="en-US" sz="2400" i="1" smtClean="0"/>
              <a:t>known</a:t>
            </a:r>
            <a:r>
              <a:rPr lang="en-US" sz="2400" smtClean="0"/>
              <a:t> to be lost</a:t>
            </a:r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grpSp>
        <p:nvGrpSpPr>
          <p:cNvPr id="403736" name="Group 280"/>
          <p:cNvGrpSpPr>
            <a:grpSpLocks/>
          </p:cNvGrpSpPr>
          <p:nvPr/>
        </p:nvGrpSpPr>
        <p:grpSpPr bwMode="auto">
          <a:xfrm>
            <a:off x="4600575" y="1244600"/>
            <a:ext cx="4306888" cy="2076450"/>
            <a:chOff x="2898" y="784"/>
            <a:chExt cx="2713" cy="1308"/>
          </a:xfrm>
        </p:grpSpPr>
        <p:sp>
          <p:nvSpPr>
            <p:cNvPr id="92283" name="Line 239"/>
            <p:cNvSpPr>
              <a:spLocks noChangeShapeType="1"/>
            </p:cNvSpPr>
            <p:nvPr/>
          </p:nvSpPr>
          <p:spPr bwMode="auto">
            <a:xfrm>
              <a:off x="3208" y="784"/>
              <a:ext cx="0" cy="10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92284" name="Line 240"/>
            <p:cNvSpPr>
              <a:spLocks noChangeShapeType="1"/>
            </p:cNvSpPr>
            <p:nvPr/>
          </p:nvSpPr>
          <p:spPr bwMode="auto">
            <a:xfrm rot="5400000">
              <a:off x="3771" y="1303"/>
              <a:ext cx="0" cy="11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92285" name="Text Box 241"/>
            <p:cNvSpPr txBox="1">
              <a:spLocks noChangeArrowheads="1"/>
            </p:cNvSpPr>
            <p:nvPr/>
          </p:nvSpPr>
          <p:spPr bwMode="auto">
            <a:xfrm>
              <a:off x="2938" y="814"/>
              <a:ext cx="29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400" smtClean="0">
                  <a:latin typeface="Arial" charset="0"/>
                  <a:cs typeface="Arial" charset="0"/>
                </a:rPr>
                <a:t>R/2</a:t>
              </a:r>
            </a:p>
          </p:txBody>
        </p:sp>
        <p:sp>
          <p:nvSpPr>
            <p:cNvPr id="92286" name="Line 242"/>
            <p:cNvSpPr>
              <a:spLocks noChangeShapeType="1"/>
            </p:cNvSpPr>
            <p:nvPr/>
          </p:nvSpPr>
          <p:spPr bwMode="auto">
            <a:xfrm rot="5400000">
              <a:off x="4054" y="72"/>
              <a:ext cx="0" cy="1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92287" name="Line 243"/>
            <p:cNvSpPr>
              <a:spLocks noChangeShapeType="1"/>
            </p:cNvSpPr>
            <p:nvPr/>
          </p:nvSpPr>
          <p:spPr bwMode="auto">
            <a:xfrm rot="10800000">
              <a:off x="4196" y="932"/>
              <a:ext cx="0" cy="9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92288" name="Text Box 244"/>
            <p:cNvSpPr txBox="1">
              <a:spLocks noChangeArrowheads="1"/>
            </p:cNvSpPr>
            <p:nvPr/>
          </p:nvSpPr>
          <p:spPr bwMode="auto">
            <a:xfrm>
              <a:off x="4063" y="1846"/>
              <a:ext cx="29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400" smtClean="0">
                  <a:latin typeface="Arial" charset="0"/>
                  <a:cs typeface="Arial" charset="0"/>
                </a:rPr>
                <a:t>R/2</a:t>
              </a:r>
            </a:p>
          </p:txBody>
        </p:sp>
        <p:sp>
          <p:nvSpPr>
            <p:cNvPr id="109696" name="Freeform 245"/>
            <p:cNvSpPr>
              <a:spLocks/>
            </p:cNvSpPr>
            <p:nvPr/>
          </p:nvSpPr>
          <p:spPr bwMode="auto">
            <a:xfrm>
              <a:off x="3211" y="913"/>
              <a:ext cx="1636" cy="955"/>
            </a:xfrm>
            <a:custGeom>
              <a:avLst/>
              <a:gdLst>
                <a:gd name="T0" fmla="*/ 0 w 1636"/>
                <a:gd name="T1" fmla="*/ 955 h 955"/>
                <a:gd name="T2" fmla="*/ 758 w 1636"/>
                <a:gd name="T3" fmla="*/ 246 h 955"/>
                <a:gd name="T4" fmla="*/ 1636 w 1636"/>
                <a:gd name="T5" fmla="*/ 7 h 95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6" h="955">
                  <a:moveTo>
                    <a:pt x="0" y="955"/>
                  </a:moveTo>
                  <a:cubicBezTo>
                    <a:pt x="126" y="837"/>
                    <a:pt x="27" y="927"/>
                    <a:pt x="758" y="246"/>
                  </a:cubicBezTo>
                  <a:cubicBezTo>
                    <a:pt x="1095" y="0"/>
                    <a:pt x="1453" y="57"/>
                    <a:pt x="1636" y="7"/>
                  </a:cubicBezTo>
                </a:path>
              </a:pathLst>
            </a:custGeom>
            <a:noFill/>
            <a:ln w="28575" cmpd="sng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9697" name="Group 246"/>
            <p:cNvGrpSpPr>
              <a:grpSpLocks/>
            </p:cNvGrpSpPr>
            <p:nvPr/>
          </p:nvGrpSpPr>
          <p:grpSpPr bwMode="auto">
            <a:xfrm>
              <a:off x="3563" y="1861"/>
              <a:ext cx="269" cy="231"/>
              <a:chOff x="3655" y="1791"/>
              <a:chExt cx="269" cy="231"/>
            </a:xfrm>
          </p:grpSpPr>
          <p:sp>
            <p:nvSpPr>
              <p:cNvPr id="92297" name="Text Box 247"/>
              <p:cNvSpPr txBox="1">
                <a:spLocks noChangeArrowheads="1"/>
              </p:cNvSpPr>
              <p:nvPr/>
            </p:nvSpPr>
            <p:spPr bwMode="auto">
              <a:xfrm>
                <a:off x="3655" y="1791"/>
                <a:ext cx="26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defRPr/>
                </a:pPr>
                <a:r>
                  <a:rPr lang="en-US" sz="1800" smtClean="0">
                    <a:latin typeface="Symbol" charset="0"/>
                    <a:cs typeface="Arial" charset="0"/>
                  </a:rPr>
                  <a:t>l</a:t>
                </a:r>
                <a:r>
                  <a:rPr lang="en-US" sz="1800" baseline="-25000" smtClean="0">
                    <a:latin typeface="Arial" charset="0"/>
                    <a:cs typeface="Arial" charset="0"/>
                  </a:rPr>
                  <a:t>in</a:t>
                </a:r>
              </a:p>
            </p:txBody>
          </p:sp>
          <p:sp>
            <p:nvSpPr>
              <p:cNvPr id="92298" name="Line 248"/>
              <p:cNvSpPr>
                <a:spLocks noChangeShapeType="1"/>
              </p:cNvSpPr>
              <p:nvPr/>
            </p:nvSpPr>
            <p:spPr bwMode="auto">
              <a:xfrm flipV="1">
                <a:off x="3810" y="1846"/>
                <a:ext cx="24" cy="2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92291" name="Text Box 249"/>
            <p:cNvSpPr txBox="1">
              <a:spLocks noChangeArrowheads="1"/>
            </p:cNvSpPr>
            <p:nvPr/>
          </p:nvSpPr>
          <p:spPr bwMode="auto">
            <a:xfrm rot="-5400000">
              <a:off x="2819" y="1277"/>
              <a:ext cx="38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800" smtClean="0">
                  <a:latin typeface="Symbol" charset="0"/>
                  <a:cs typeface="Arial" charset="0"/>
                </a:rPr>
                <a:t>l</a:t>
              </a:r>
              <a:r>
                <a:rPr lang="en-US" sz="1800" baseline="-25000" smtClean="0">
                  <a:latin typeface="Arial" charset="0"/>
                  <a:cs typeface="Arial" charset="0"/>
                </a:rPr>
                <a:t>out</a:t>
              </a:r>
            </a:p>
          </p:txBody>
        </p:sp>
        <p:sp>
          <p:nvSpPr>
            <p:cNvPr id="92292" name="Line 250"/>
            <p:cNvSpPr>
              <a:spLocks noChangeShapeType="1"/>
            </p:cNvSpPr>
            <p:nvPr/>
          </p:nvSpPr>
          <p:spPr bwMode="auto">
            <a:xfrm rot="10800000" flipH="1">
              <a:off x="3182" y="922"/>
              <a:ext cx="1019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92293" name="Oval 251"/>
            <p:cNvSpPr>
              <a:spLocks noChangeArrowheads="1"/>
            </p:cNvSpPr>
            <p:nvPr/>
          </p:nvSpPr>
          <p:spPr bwMode="auto">
            <a:xfrm>
              <a:off x="4173" y="1005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94" name="Text Box 252"/>
            <p:cNvSpPr txBox="1">
              <a:spLocks noChangeArrowheads="1"/>
            </p:cNvSpPr>
            <p:nvPr/>
          </p:nvSpPr>
          <p:spPr bwMode="auto">
            <a:xfrm>
              <a:off x="4426" y="1106"/>
              <a:ext cx="1185" cy="7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defRPr/>
              </a:pPr>
              <a:r>
                <a:rPr lang="en-US" sz="1400" smtClean="0">
                  <a:latin typeface="Arial" charset="0"/>
                </a:rPr>
                <a:t>when sending at R/2, some packets are retransmissions but asymptotic goodput is still R/2 (why?)</a:t>
              </a:r>
            </a:p>
          </p:txBody>
        </p:sp>
        <p:sp>
          <p:nvSpPr>
            <p:cNvPr id="92295" name="Line 253"/>
            <p:cNvSpPr>
              <a:spLocks noChangeShapeType="1"/>
            </p:cNvSpPr>
            <p:nvPr/>
          </p:nvSpPr>
          <p:spPr bwMode="auto">
            <a:xfrm flipH="1" flipV="1">
              <a:off x="4201" y="1033"/>
              <a:ext cx="245" cy="1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92296" name="Line 265"/>
            <p:cNvSpPr>
              <a:spLocks noChangeShapeType="1"/>
            </p:cNvSpPr>
            <p:nvPr/>
          </p:nvSpPr>
          <p:spPr bwMode="auto">
            <a:xfrm flipV="1">
              <a:off x="4722" y="946"/>
              <a:ext cx="121" cy="6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109616" name="Freeform 267"/>
          <p:cNvSpPr>
            <a:spLocks/>
          </p:cNvSpPr>
          <p:nvPr/>
        </p:nvSpPr>
        <p:spPr bwMode="auto">
          <a:xfrm flipH="1">
            <a:off x="1066800" y="4667250"/>
            <a:ext cx="250825" cy="1201738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617" name="Freeform 273"/>
          <p:cNvSpPr>
            <a:spLocks/>
          </p:cNvSpPr>
          <p:nvPr/>
        </p:nvSpPr>
        <p:spPr bwMode="auto">
          <a:xfrm>
            <a:off x="7416800" y="3665538"/>
            <a:ext cx="250825" cy="1212850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618" name="Freeform 276"/>
          <p:cNvSpPr>
            <a:spLocks/>
          </p:cNvSpPr>
          <p:nvPr/>
        </p:nvSpPr>
        <p:spPr bwMode="auto">
          <a:xfrm>
            <a:off x="6948488" y="4981575"/>
            <a:ext cx="250825" cy="1212850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619" name="Text Box 278"/>
          <p:cNvSpPr txBox="1">
            <a:spLocks noChangeArrowheads="1"/>
          </p:cNvSpPr>
          <p:nvPr/>
        </p:nvSpPr>
        <p:spPr bwMode="auto">
          <a:xfrm>
            <a:off x="2298700" y="4705350"/>
            <a:ext cx="852488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>
                <a:solidFill>
                  <a:schemeClr val="tx2"/>
                </a:solidFill>
                <a:latin typeface="Arial" pitchFamily="34" charset="0"/>
              </a:rPr>
              <a:t>A</a:t>
            </a:r>
            <a:endParaRPr lang="en-US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09620" name="Text Box 279"/>
          <p:cNvSpPr txBox="1">
            <a:spLocks noChangeArrowheads="1"/>
          </p:cNvSpPr>
          <p:nvPr/>
        </p:nvSpPr>
        <p:spPr bwMode="auto">
          <a:xfrm>
            <a:off x="1168400" y="6073775"/>
            <a:ext cx="877888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>
                <a:solidFill>
                  <a:schemeClr val="tx2"/>
                </a:solidFill>
                <a:latin typeface="Arial" pitchFamily="34" charset="0"/>
              </a:rPr>
              <a:t>Host B</a:t>
            </a:r>
            <a:endParaRPr lang="en-US">
              <a:solidFill>
                <a:schemeClr val="tx2"/>
              </a:solidFill>
              <a:latin typeface="Comic Sans MS" pitchFamily="66" charset="0"/>
            </a:endParaRPr>
          </a:p>
        </p:txBody>
      </p:sp>
      <p:grpSp>
        <p:nvGrpSpPr>
          <p:cNvPr id="109621" name="Group 281"/>
          <p:cNvGrpSpPr>
            <a:grpSpLocks/>
          </p:cNvGrpSpPr>
          <p:nvPr/>
        </p:nvGrpSpPr>
        <p:grpSpPr bwMode="auto">
          <a:xfrm>
            <a:off x="7553325" y="4564063"/>
            <a:ext cx="231775" cy="441325"/>
            <a:chOff x="4140" y="429"/>
            <a:chExt cx="1425" cy="2396"/>
          </a:xfrm>
        </p:grpSpPr>
        <p:sp>
          <p:nvSpPr>
            <p:cNvPr id="109658" name="Freeform 282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252" name="Rectangle 283"/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60" name="Freeform 284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661" name="Freeform 285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255" name="Rectangle 286"/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9663" name="Group 287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92281" name="AutoShape 288"/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82" name="AutoShape 289"/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257" name="Rectangle 290"/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9665" name="Group 291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92279" name="AutoShape 292"/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80" name="AutoShape 293"/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259" name="Rectangle 294"/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60" name="Rectangle 295"/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9668" name="Group 296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92277" name="AutoShape 297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5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78" name="AutoShape 298"/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9669" name="Freeform 299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9670" name="Group 300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92275" name="AutoShape 301"/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76" name="AutoShape 302"/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264" name="Rectangle 303"/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72" name="Freeform 304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673" name="Freeform 305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267" name="Oval 306"/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75" name="Freeform 307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269" name="AutoShape 308"/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70" name="AutoShape 309"/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71" name="Oval 310"/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72" name="Oval 311"/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sz="180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273" name="Oval 312"/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74" name="Rectangle 313"/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9622" name="Group 314"/>
          <p:cNvGrpSpPr>
            <a:grpSpLocks/>
          </p:cNvGrpSpPr>
          <p:nvPr/>
        </p:nvGrpSpPr>
        <p:grpSpPr bwMode="auto">
          <a:xfrm>
            <a:off x="7135813" y="5867400"/>
            <a:ext cx="231775" cy="441325"/>
            <a:chOff x="4140" y="429"/>
            <a:chExt cx="1425" cy="2396"/>
          </a:xfrm>
        </p:grpSpPr>
        <p:sp>
          <p:nvSpPr>
            <p:cNvPr id="109626" name="Freeform 315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220" name="Rectangle 316"/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28" name="Freeform 317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629" name="Freeform 318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223" name="Rectangle 319"/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9631" name="Group 320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92249" name="AutoShape 321"/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50" name="AutoShape 322"/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225" name="Rectangle 323"/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9633" name="Group 324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92247" name="AutoShape 325"/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48" name="AutoShape 326"/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227" name="Rectangle 327"/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28" name="Rectangle 328"/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9636" name="Group 329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92245" name="AutoShape 330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5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46" name="AutoShape 331"/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9637" name="Freeform 332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9638" name="Group 333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92243" name="AutoShape 334"/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44" name="AutoShape 335"/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232" name="Rectangle 336"/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40" name="Freeform 337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641" name="Freeform 338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235" name="Oval 339"/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43" name="Freeform 340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237" name="AutoShape 341"/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38" name="AutoShape 342"/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39" name="Oval 343"/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40" name="Oval 344"/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sz="180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241" name="Oval 345"/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42" name="Rectangle 346"/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9623" name="Group 347"/>
          <p:cNvGrpSpPr>
            <a:grpSpLocks/>
          </p:cNvGrpSpPr>
          <p:nvPr/>
        </p:nvGrpSpPr>
        <p:grpSpPr bwMode="auto">
          <a:xfrm>
            <a:off x="661988" y="5605463"/>
            <a:ext cx="525462" cy="434975"/>
            <a:chOff x="-44" y="1473"/>
            <a:chExt cx="981" cy="1105"/>
          </a:xfrm>
        </p:grpSpPr>
        <p:pic>
          <p:nvPicPr>
            <p:cNvPr id="109624" name="Picture 348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9625" name="Freeform 34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44444E-6 L 0.03333 4.44444E-6 L 0.03333 0.14583 L 0.1191 0.14583 L 0.07969 0.20625 L 0.22622 0.20625 " pathEditMode="relative" ptsTypes="AAAAAA">
                                      <p:cBhvr>
                                        <p:cTn id="6" dur="2000" fill="hold"/>
                                        <p:tgtEl>
                                          <p:spTgt spid="4036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3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622 0.20625 L 0.275 0.20648 " pathEditMode="relative" ptsTypes="AA">
                                      <p:cBhvr>
                                        <p:cTn id="13" dur="3000" fill="hold"/>
                                        <p:tgtEl>
                                          <p:spTgt spid="4036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5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4036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9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5 0.20649 L 0.34289 0.20649 L 0.40834 0.11598 L 0.49775 0.12084 L 0.49775 -0.0111 " pathEditMode="relative" ptsTypes="AAAAA">
                                      <p:cBhvr>
                                        <p:cTn id="20" dur="2000" fill="hold"/>
                                        <p:tgtEl>
                                          <p:spTgt spid="4036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2" presetID="9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4036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4036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0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3691" grpId="0" animBg="1"/>
      <p:bldP spid="403691" grpId="1" animBg="1"/>
      <p:bldP spid="403691" grpId="2" animBg="1"/>
      <p:bldP spid="403691" grpId="3" animBg="1"/>
      <p:bldP spid="403692" grpId="0"/>
      <p:bldP spid="40369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9318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18C8E2E7-0D29-48AE-BCA8-946262FCE3CD}" type="slidenum">
              <a:rPr lang="en-US"/>
              <a:pPr/>
              <a:t>9</a:t>
            </a:fld>
            <a:endParaRPr lang="en-US"/>
          </a:p>
        </p:txBody>
      </p:sp>
      <p:sp>
        <p:nvSpPr>
          <p:cNvPr id="110595" name="Freeform 273"/>
          <p:cNvSpPr>
            <a:spLocks/>
          </p:cNvSpPr>
          <p:nvPr/>
        </p:nvSpPr>
        <p:spPr bwMode="auto">
          <a:xfrm flipH="1">
            <a:off x="2111375" y="3465513"/>
            <a:ext cx="250825" cy="1201737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10596" name="Group 357"/>
          <p:cNvGrpSpPr>
            <a:grpSpLocks/>
          </p:cNvGrpSpPr>
          <p:nvPr/>
        </p:nvGrpSpPr>
        <p:grpSpPr bwMode="auto">
          <a:xfrm>
            <a:off x="1716088" y="4425950"/>
            <a:ext cx="525462" cy="434975"/>
            <a:chOff x="-44" y="1473"/>
            <a:chExt cx="981" cy="1105"/>
          </a:xfrm>
        </p:grpSpPr>
        <p:pic>
          <p:nvPicPr>
            <p:cNvPr id="110769" name="Picture 358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0770" name="Freeform 35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10597" name="Oval 3"/>
          <p:cNvSpPr>
            <a:spLocks noChangeArrowheads="1"/>
          </p:cNvSpPr>
          <p:nvPr/>
        </p:nvSpPr>
        <p:spPr bwMode="auto">
          <a:xfrm>
            <a:off x="3795713" y="5348288"/>
            <a:ext cx="1304925" cy="303212"/>
          </a:xfrm>
          <a:prstGeom prst="ellipse">
            <a:avLst/>
          </a:prstGeom>
          <a:solidFill>
            <a:srgbClr val="80808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0598" name="Line 4"/>
          <p:cNvSpPr>
            <a:spLocks noChangeShapeType="1"/>
          </p:cNvSpPr>
          <p:nvPr/>
        </p:nvSpPr>
        <p:spPr bwMode="auto">
          <a:xfrm>
            <a:off x="3795713" y="5324475"/>
            <a:ext cx="0" cy="1873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0599" name="Line 5"/>
          <p:cNvSpPr>
            <a:spLocks noChangeShapeType="1"/>
          </p:cNvSpPr>
          <p:nvPr/>
        </p:nvSpPr>
        <p:spPr bwMode="auto">
          <a:xfrm>
            <a:off x="5100638" y="5324475"/>
            <a:ext cx="0" cy="187325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0600" name="Rectangle 6"/>
          <p:cNvSpPr>
            <a:spLocks noChangeArrowheads="1"/>
          </p:cNvSpPr>
          <p:nvPr/>
        </p:nvSpPr>
        <p:spPr bwMode="auto">
          <a:xfrm>
            <a:off x="3795713" y="5324475"/>
            <a:ext cx="309562" cy="184150"/>
          </a:xfrm>
          <a:prstGeom prst="rect">
            <a:avLst/>
          </a:prstGeom>
          <a:solidFill>
            <a:srgbClr val="808080"/>
          </a:solidFill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en-US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10601" name="Rectangle 7"/>
          <p:cNvSpPr>
            <a:spLocks noChangeArrowheads="1"/>
          </p:cNvSpPr>
          <p:nvPr/>
        </p:nvSpPr>
        <p:spPr bwMode="auto">
          <a:xfrm>
            <a:off x="4705350" y="5311775"/>
            <a:ext cx="395288" cy="184150"/>
          </a:xfrm>
          <a:prstGeom prst="rect">
            <a:avLst/>
          </a:prstGeom>
          <a:solidFill>
            <a:srgbClr val="808080"/>
          </a:solidFill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en-US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10602" name="Oval 8"/>
          <p:cNvSpPr>
            <a:spLocks noChangeArrowheads="1"/>
          </p:cNvSpPr>
          <p:nvPr/>
        </p:nvSpPr>
        <p:spPr bwMode="auto">
          <a:xfrm>
            <a:off x="3790950" y="5126038"/>
            <a:ext cx="1306513" cy="352425"/>
          </a:xfrm>
          <a:prstGeom prst="ellipse">
            <a:avLst/>
          </a:prstGeom>
          <a:solidFill>
            <a:srgbClr val="80808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0603" name="Group 9"/>
          <p:cNvGrpSpPr>
            <a:grpSpLocks/>
          </p:cNvGrpSpPr>
          <p:nvPr/>
        </p:nvGrpSpPr>
        <p:grpSpPr bwMode="auto">
          <a:xfrm>
            <a:off x="4097338" y="5183188"/>
            <a:ext cx="647700" cy="206375"/>
            <a:chOff x="2848" y="848"/>
            <a:chExt cx="140" cy="98"/>
          </a:xfrm>
        </p:grpSpPr>
        <p:sp>
          <p:nvSpPr>
            <p:cNvPr id="110766" name="Line 10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767" name="Line 11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768" name="Line 12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0604" name="Line 13"/>
          <p:cNvSpPr>
            <a:spLocks noChangeShapeType="1"/>
          </p:cNvSpPr>
          <p:nvPr/>
        </p:nvSpPr>
        <p:spPr bwMode="auto">
          <a:xfrm>
            <a:off x="4097338" y="5381625"/>
            <a:ext cx="231775" cy="476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0605" name="Line 14"/>
          <p:cNvSpPr>
            <a:spLocks noChangeShapeType="1"/>
          </p:cNvSpPr>
          <p:nvPr/>
        </p:nvSpPr>
        <p:spPr bwMode="auto">
          <a:xfrm flipV="1">
            <a:off x="4541838" y="5181600"/>
            <a:ext cx="2032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0606" name="Line 15"/>
          <p:cNvSpPr>
            <a:spLocks noChangeShapeType="1"/>
          </p:cNvSpPr>
          <p:nvPr/>
        </p:nvSpPr>
        <p:spPr bwMode="auto">
          <a:xfrm flipV="1">
            <a:off x="4310063" y="5181600"/>
            <a:ext cx="241300" cy="200025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0607" name="Line 16"/>
          <p:cNvSpPr>
            <a:spLocks noChangeShapeType="1"/>
          </p:cNvSpPr>
          <p:nvPr/>
        </p:nvSpPr>
        <p:spPr bwMode="auto">
          <a:xfrm flipH="1">
            <a:off x="2424113" y="4878388"/>
            <a:ext cx="1135062" cy="1117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608" name="Line 17"/>
          <p:cNvSpPr>
            <a:spLocks noChangeShapeType="1"/>
          </p:cNvSpPr>
          <p:nvPr/>
        </p:nvSpPr>
        <p:spPr bwMode="auto">
          <a:xfrm flipH="1">
            <a:off x="3021013" y="4878388"/>
            <a:ext cx="538162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10609" name="Group 58"/>
          <p:cNvGrpSpPr>
            <a:grpSpLocks/>
          </p:cNvGrpSpPr>
          <p:nvPr/>
        </p:nvGrpSpPr>
        <p:grpSpPr bwMode="auto">
          <a:xfrm>
            <a:off x="2351088" y="3563938"/>
            <a:ext cx="798512" cy="1166812"/>
            <a:chOff x="12762" y="10336"/>
            <a:chExt cx="1027" cy="1700"/>
          </a:xfrm>
        </p:grpSpPr>
        <p:sp>
          <p:nvSpPr>
            <p:cNvPr id="110760" name="Rectangle 59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61" name="Rectangle 60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62" name="Line 61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63" name="Line 62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64" name="Line 63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65" name="Line 64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0610" name="Text Box 65"/>
          <p:cNvSpPr txBox="1">
            <a:spLocks noChangeArrowheads="1"/>
          </p:cNvSpPr>
          <p:nvPr/>
        </p:nvSpPr>
        <p:spPr bwMode="auto">
          <a:xfrm>
            <a:off x="2298700" y="4705350"/>
            <a:ext cx="852488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>
                <a:solidFill>
                  <a:schemeClr val="tx2"/>
                </a:solidFill>
                <a:latin typeface="Arial" pitchFamily="34" charset="0"/>
              </a:rPr>
              <a:t>A</a:t>
            </a:r>
            <a:endParaRPr lang="en-US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10611" name="Text Box 66"/>
          <p:cNvSpPr txBox="1">
            <a:spLocks noChangeArrowheads="1"/>
          </p:cNvSpPr>
          <p:nvPr/>
        </p:nvSpPr>
        <p:spPr bwMode="auto">
          <a:xfrm>
            <a:off x="3368675" y="3449638"/>
            <a:ext cx="1881188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sz="2000">
                <a:solidFill>
                  <a:srgbClr val="FF0000"/>
                </a:solidFill>
                <a:latin typeface="Symbol" pitchFamily="18" charset="2"/>
              </a:rPr>
              <a:t>l</a:t>
            </a:r>
            <a:r>
              <a:rPr lang="en-US" sz="2000" baseline="-25000">
                <a:solidFill>
                  <a:srgbClr val="FF0000"/>
                </a:solidFill>
                <a:latin typeface="Arial" pitchFamily="34" charset="0"/>
              </a:rPr>
              <a:t>in</a:t>
            </a:r>
            <a:endParaRPr lang="en-US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10612" name="Line 67"/>
          <p:cNvSpPr>
            <a:spLocks noChangeShapeType="1"/>
          </p:cNvSpPr>
          <p:nvPr/>
        </p:nvSpPr>
        <p:spPr bwMode="auto">
          <a:xfrm flipH="1">
            <a:off x="1885950" y="5983288"/>
            <a:ext cx="538163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10613" name="Group 108"/>
          <p:cNvGrpSpPr>
            <a:grpSpLocks/>
          </p:cNvGrpSpPr>
          <p:nvPr/>
        </p:nvGrpSpPr>
        <p:grpSpPr bwMode="auto">
          <a:xfrm>
            <a:off x="1298575" y="4718050"/>
            <a:ext cx="798513" cy="1166813"/>
            <a:chOff x="12762" y="10336"/>
            <a:chExt cx="1027" cy="1700"/>
          </a:xfrm>
        </p:grpSpPr>
        <p:sp>
          <p:nvSpPr>
            <p:cNvPr id="110754" name="Rectangle 109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55" name="Rectangle 110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56" name="Line 111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57" name="Line 112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58" name="Line 113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59" name="Line 114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0614" name="Line 116"/>
          <p:cNvSpPr>
            <a:spLocks noChangeShapeType="1"/>
          </p:cNvSpPr>
          <p:nvPr/>
        </p:nvSpPr>
        <p:spPr bwMode="auto">
          <a:xfrm flipH="1">
            <a:off x="3021013" y="5394325"/>
            <a:ext cx="7493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615" name="Line 117"/>
          <p:cNvSpPr>
            <a:spLocks noChangeShapeType="1"/>
          </p:cNvSpPr>
          <p:nvPr/>
        </p:nvSpPr>
        <p:spPr bwMode="auto">
          <a:xfrm flipH="1">
            <a:off x="5010150" y="5394325"/>
            <a:ext cx="7477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616" name="Line 118"/>
          <p:cNvSpPr>
            <a:spLocks noChangeShapeType="1"/>
          </p:cNvSpPr>
          <p:nvPr/>
        </p:nvSpPr>
        <p:spPr bwMode="auto">
          <a:xfrm flipH="1">
            <a:off x="5160963" y="4878388"/>
            <a:ext cx="1135062" cy="1117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617" name="Line 119"/>
          <p:cNvSpPr>
            <a:spLocks noChangeShapeType="1"/>
          </p:cNvSpPr>
          <p:nvPr/>
        </p:nvSpPr>
        <p:spPr bwMode="auto">
          <a:xfrm flipH="1">
            <a:off x="5149850" y="5995988"/>
            <a:ext cx="6778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618" name="Line 120"/>
          <p:cNvSpPr>
            <a:spLocks noChangeShapeType="1"/>
          </p:cNvSpPr>
          <p:nvPr/>
        </p:nvSpPr>
        <p:spPr bwMode="auto">
          <a:xfrm flipH="1">
            <a:off x="6259513" y="4891088"/>
            <a:ext cx="5397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10619" name="Group 161"/>
          <p:cNvGrpSpPr>
            <a:grpSpLocks/>
          </p:cNvGrpSpPr>
          <p:nvPr/>
        </p:nvGrpSpPr>
        <p:grpSpPr bwMode="auto">
          <a:xfrm>
            <a:off x="6643688" y="3698875"/>
            <a:ext cx="798512" cy="1166813"/>
            <a:chOff x="12762" y="10336"/>
            <a:chExt cx="1027" cy="1700"/>
          </a:xfrm>
        </p:grpSpPr>
        <p:sp>
          <p:nvSpPr>
            <p:cNvPr id="110748" name="Rectangle 162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49" name="Rectangle 163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50" name="Line 164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51" name="Line 165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52" name="Line 166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53" name="Line 167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0620" name="Group 208"/>
          <p:cNvGrpSpPr>
            <a:grpSpLocks/>
          </p:cNvGrpSpPr>
          <p:nvPr/>
        </p:nvGrpSpPr>
        <p:grpSpPr bwMode="auto">
          <a:xfrm>
            <a:off x="6175375" y="5011738"/>
            <a:ext cx="798513" cy="1168400"/>
            <a:chOff x="12762" y="10336"/>
            <a:chExt cx="1027" cy="1700"/>
          </a:xfrm>
        </p:grpSpPr>
        <p:sp>
          <p:nvSpPr>
            <p:cNvPr id="110742" name="Rectangle 209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43" name="Rectangle 210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44" name="Line 211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45" name="Line 212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46" name="Line 213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47" name="Line 214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0621" name="Oval 215"/>
          <p:cNvSpPr>
            <a:spLocks noChangeArrowheads="1"/>
          </p:cNvSpPr>
          <p:nvPr/>
        </p:nvSpPr>
        <p:spPr bwMode="auto">
          <a:xfrm>
            <a:off x="2763838" y="3638550"/>
            <a:ext cx="112712" cy="11588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622" name="Oval 216"/>
          <p:cNvSpPr>
            <a:spLocks noChangeArrowheads="1"/>
          </p:cNvSpPr>
          <p:nvPr/>
        </p:nvSpPr>
        <p:spPr bwMode="auto">
          <a:xfrm>
            <a:off x="1604963" y="4767263"/>
            <a:ext cx="114300" cy="117475"/>
          </a:xfrm>
          <a:prstGeom prst="ellipse">
            <a:avLst/>
          </a:prstGeom>
          <a:solidFill>
            <a:srgbClr val="808080"/>
          </a:solidFill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623" name="Text Box 217"/>
          <p:cNvSpPr txBox="1">
            <a:spLocks noChangeArrowheads="1"/>
          </p:cNvSpPr>
          <p:nvPr/>
        </p:nvSpPr>
        <p:spPr bwMode="auto">
          <a:xfrm>
            <a:off x="7583488" y="3651250"/>
            <a:ext cx="5905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sz="2000">
                <a:solidFill>
                  <a:srgbClr val="FF0000"/>
                </a:solidFill>
                <a:latin typeface="Symbol" pitchFamily="18" charset="2"/>
              </a:rPr>
              <a:t>l</a:t>
            </a:r>
            <a:r>
              <a:rPr lang="en-US" sz="2000" baseline="-25000">
                <a:solidFill>
                  <a:srgbClr val="FF0000"/>
                </a:solidFill>
                <a:latin typeface="Arial" pitchFamily="34" charset="0"/>
              </a:rPr>
              <a:t>out</a:t>
            </a:r>
            <a:endParaRPr lang="en-US" sz="2000">
              <a:solidFill>
                <a:schemeClr val="tx2"/>
              </a:solidFill>
              <a:latin typeface="Comic Sans MS" pitchFamily="66" charset="0"/>
            </a:endParaRPr>
          </a:p>
        </p:txBody>
      </p:sp>
      <p:grpSp>
        <p:nvGrpSpPr>
          <p:cNvPr id="110624" name="Group 218"/>
          <p:cNvGrpSpPr>
            <a:grpSpLocks/>
          </p:cNvGrpSpPr>
          <p:nvPr/>
        </p:nvGrpSpPr>
        <p:grpSpPr bwMode="auto">
          <a:xfrm>
            <a:off x="4587875" y="5233988"/>
            <a:ext cx="385763" cy="319087"/>
            <a:chOff x="11283" y="10423"/>
            <a:chExt cx="475" cy="374"/>
          </a:xfrm>
        </p:grpSpPr>
        <p:sp>
          <p:nvSpPr>
            <p:cNvPr id="110735" name="Rectangle 219"/>
            <p:cNvSpPr>
              <a:spLocks noChangeArrowheads="1"/>
            </p:cNvSpPr>
            <p:nvPr/>
          </p:nvSpPr>
          <p:spPr bwMode="auto">
            <a:xfrm>
              <a:off x="11283" y="10423"/>
              <a:ext cx="475" cy="3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36" name="Line 220"/>
            <p:cNvSpPr>
              <a:spLocks noChangeShapeType="1"/>
            </p:cNvSpPr>
            <p:nvPr/>
          </p:nvSpPr>
          <p:spPr bwMode="auto">
            <a:xfrm>
              <a:off x="1168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37" name="Line 221"/>
            <p:cNvSpPr>
              <a:spLocks noChangeShapeType="1"/>
            </p:cNvSpPr>
            <p:nvPr/>
          </p:nvSpPr>
          <p:spPr bwMode="auto">
            <a:xfrm>
              <a:off x="11621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38" name="Line 222"/>
            <p:cNvSpPr>
              <a:spLocks noChangeShapeType="1"/>
            </p:cNvSpPr>
            <p:nvPr/>
          </p:nvSpPr>
          <p:spPr bwMode="auto">
            <a:xfrm>
              <a:off x="1155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39" name="Line 223"/>
            <p:cNvSpPr>
              <a:spLocks noChangeShapeType="1"/>
            </p:cNvSpPr>
            <p:nvPr/>
          </p:nvSpPr>
          <p:spPr bwMode="auto">
            <a:xfrm>
              <a:off x="11491" y="10495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40" name="Line 224"/>
            <p:cNvSpPr>
              <a:spLocks noChangeShapeType="1"/>
            </p:cNvSpPr>
            <p:nvPr/>
          </p:nvSpPr>
          <p:spPr bwMode="auto">
            <a:xfrm>
              <a:off x="11426" y="10495"/>
              <a:ext cx="2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41" name="Line 225"/>
            <p:cNvSpPr>
              <a:spLocks noChangeShapeType="1"/>
            </p:cNvSpPr>
            <p:nvPr/>
          </p:nvSpPr>
          <p:spPr bwMode="auto">
            <a:xfrm>
              <a:off x="11360" y="10495"/>
              <a:ext cx="3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0625" name="Line 226"/>
          <p:cNvSpPr>
            <a:spLocks noChangeShapeType="1"/>
          </p:cNvSpPr>
          <p:nvPr/>
        </p:nvSpPr>
        <p:spPr bwMode="auto">
          <a:xfrm>
            <a:off x="4845050" y="4017963"/>
            <a:ext cx="339725" cy="0"/>
          </a:xfrm>
          <a:prstGeom prst="line">
            <a:avLst/>
          </a:prstGeom>
          <a:noFill/>
          <a:ln w="38100">
            <a:solidFill>
              <a:srgbClr val="FFFF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626" name="Freeform 227"/>
          <p:cNvSpPr>
            <a:spLocks/>
          </p:cNvSpPr>
          <p:nvPr/>
        </p:nvSpPr>
        <p:spPr bwMode="auto">
          <a:xfrm>
            <a:off x="1663700" y="4865688"/>
            <a:ext cx="4854575" cy="1228725"/>
          </a:xfrm>
          <a:custGeom>
            <a:avLst/>
            <a:gdLst>
              <a:gd name="T0" fmla="*/ 0 w 6225"/>
              <a:gd name="T1" fmla="*/ 0 h 1501"/>
              <a:gd name="T2" fmla="*/ 0 w 6225"/>
              <a:gd name="T3" fmla="*/ 2147483647 h 1501"/>
              <a:gd name="T4" fmla="*/ 2147483647 w 6225"/>
              <a:gd name="T5" fmla="*/ 2147483647 h 1501"/>
              <a:gd name="T6" fmla="*/ 2147483647 w 6225"/>
              <a:gd name="T7" fmla="*/ 2147483647 h 1501"/>
              <a:gd name="T8" fmla="*/ 2147483647 w 6225"/>
              <a:gd name="T9" fmla="*/ 2147483647 h 1501"/>
              <a:gd name="T10" fmla="*/ 2147483647 w 6225"/>
              <a:gd name="T11" fmla="*/ 2147483647 h 1501"/>
              <a:gd name="T12" fmla="*/ 2147483647 w 6225"/>
              <a:gd name="T13" fmla="*/ 2147483647 h 1501"/>
              <a:gd name="T14" fmla="*/ 2147483647 w 6225"/>
              <a:gd name="T15" fmla="*/ 2147483647 h 150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225" h="1501">
                <a:moveTo>
                  <a:pt x="0" y="0"/>
                </a:moveTo>
                <a:lnTo>
                  <a:pt x="0" y="1486"/>
                </a:lnTo>
                <a:lnTo>
                  <a:pt x="1005" y="1501"/>
                </a:lnTo>
                <a:lnTo>
                  <a:pt x="1860" y="706"/>
                </a:lnTo>
                <a:lnTo>
                  <a:pt x="5085" y="721"/>
                </a:lnTo>
                <a:lnTo>
                  <a:pt x="4305" y="1456"/>
                </a:lnTo>
                <a:lnTo>
                  <a:pt x="6225" y="1456"/>
                </a:lnTo>
                <a:lnTo>
                  <a:pt x="6220" y="391"/>
                </a:lnTo>
              </a:path>
            </a:pathLst>
          </a:custGeom>
          <a:noFill/>
          <a:ln w="38100" cmpd="sng">
            <a:solidFill>
              <a:srgbClr val="80808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0627" name="Freeform 228"/>
          <p:cNvSpPr>
            <a:spLocks/>
          </p:cNvSpPr>
          <p:nvPr/>
        </p:nvSpPr>
        <p:spPr bwMode="auto">
          <a:xfrm>
            <a:off x="2822575" y="3698875"/>
            <a:ext cx="4210050" cy="1646238"/>
          </a:xfrm>
          <a:custGeom>
            <a:avLst/>
            <a:gdLst>
              <a:gd name="T0" fmla="*/ 0 w 5400"/>
              <a:gd name="T1" fmla="*/ 0 h 2010"/>
              <a:gd name="T2" fmla="*/ 0 w 5400"/>
              <a:gd name="T3" fmla="*/ 2147483647 h 2010"/>
              <a:gd name="T4" fmla="*/ 2147483647 w 5400"/>
              <a:gd name="T5" fmla="*/ 2147483647 h 2010"/>
              <a:gd name="T6" fmla="*/ 2147483647 w 5400"/>
              <a:gd name="T7" fmla="*/ 2147483647 h 2010"/>
              <a:gd name="T8" fmla="*/ 2147483647 w 5400"/>
              <a:gd name="T9" fmla="*/ 2147483647 h 2010"/>
              <a:gd name="T10" fmla="*/ 2147483647 w 5400"/>
              <a:gd name="T11" fmla="*/ 2147483647 h 2010"/>
              <a:gd name="T12" fmla="*/ 2147483647 w 5400"/>
              <a:gd name="T13" fmla="*/ 2147483647 h 2010"/>
              <a:gd name="T14" fmla="*/ 2147483647 w 5400"/>
              <a:gd name="T15" fmla="*/ 2147483647 h 201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400" h="2010">
                <a:moveTo>
                  <a:pt x="0" y="0"/>
                </a:moveTo>
                <a:lnTo>
                  <a:pt x="0" y="1485"/>
                </a:lnTo>
                <a:lnTo>
                  <a:pt x="1005" y="1500"/>
                </a:lnTo>
                <a:lnTo>
                  <a:pt x="540" y="2010"/>
                </a:lnTo>
                <a:lnTo>
                  <a:pt x="3615" y="2010"/>
                </a:lnTo>
                <a:lnTo>
                  <a:pt x="4350" y="1275"/>
                </a:lnTo>
                <a:lnTo>
                  <a:pt x="5400" y="1290"/>
                </a:lnTo>
                <a:lnTo>
                  <a:pt x="5400" y="120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0628" name="Oval 229"/>
          <p:cNvSpPr>
            <a:spLocks noChangeArrowheads="1"/>
          </p:cNvSpPr>
          <p:nvPr/>
        </p:nvSpPr>
        <p:spPr bwMode="auto">
          <a:xfrm>
            <a:off x="2763838" y="3871913"/>
            <a:ext cx="112712" cy="1158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629" name="Text Box 230"/>
          <p:cNvSpPr txBox="1">
            <a:spLocks noChangeArrowheads="1"/>
          </p:cNvSpPr>
          <p:nvPr/>
        </p:nvSpPr>
        <p:spPr bwMode="auto">
          <a:xfrm>
            <a:off x="3362325" y="3778250"/>
            <a:ext cx="2349500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sz="2000">
                <a:solidFill>
                  <a:srgbClr val="FF0000"/>
                </a:solidFill>
                <a:latin typeface="Symbol" pitchFamily="18" charset="2"/>
              </a:rPr>
              <a:t>l</a:t>
            </a:r>
            <a:r>
              <a:rPr lang="en-US" sz="2000">
                <a:solidFill>
                  <a:srgbClr val="FF0000"/>
                </a:solidFill>
                <a:latin typeface="Arial" pitchFamily="34" charset="0"/>
              </a:rPr>
              <a:t>'</a:t>
            </a:r>
            <a:r>
              <a:rPr lang="en-US" sz="2000" baseline="-25000">
                <a:solidFill>
                  <a:srgbClr val="FF0000"/>
                </a:solidFill>
                <a:latin typeface="Arial" pitchFamily="34" charset="0"/>
              </a:rPr>
              <a:t>in</a:t>
            </a:r>
            <a:endParaRPr lang="en-US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93223" name="Line 231"/>
          <p:cNvSpPr>
            <a:spLocks noChangeShapeType="1"/>
          </p:cNvSpPr>
          <p:nvPr/>
        </p:nvSpPr>
        <p:spPr bwMode="auto">
          <a:xfrm>
            <a:off x="2909888" y="3938588"/>
            <a:ext cx="514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93224" name="Line 232"/>
          <p:cNvSpPr>
            <a:spLocks noChangeShapeType="1"/>
          </p:cNvSpPr>
          <p:nvPr/>
        </p:nvSpPr>
        <p:spPr bwMode="auto">
          <a:xfrm>
            <a:off x="2905125" y="3705225"/>
            <a:ext cx="514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93225" name="Line 233"/>
          <p:cNvSpPr>
            <a:spLocks noChangeShapeType="1"/>
          </p:cNvSpPr>
          <p:nvPr/>
        </p:nvSpPr>
        <p:spPr bwMode="auto">
          <a:xfrm>
            <a:off x="7116763" y="3857625"/>
            <a:ext cx="514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358634" name="Rectangle 234"/>
          <p:cNvSpPr>
            <a:spLocks noChangeArrowheads="1"/>
          </p:cNvSpPr>
          <p:nvPr/>
        </p:nvSpPr>
        <p:spPr bwMode="auto">
          <a:xfrm>
            <a:off x="2711450" y="3613150"/>
            <a:ext cx="244475" cy="1555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35" name="Rectangle 235"/>
          <p:cNvSpPr>
            <a:spLocks noChangeArrowheads="1"/>
          </p:cNvSpPr>
          <p:nvPr/>
        </p:nvSpPr>
        <p:spPr bwMode="auto">
          <a:xfrm>
            <a:off x="2381250" y="3846513"/>
            <a:ext cx="244475" cy="1555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36" name="Text Box 236"/>
          <p:cNvSpPr txBox="1">
            <a:spLocks noChangeArrowheads="1"/>
          </p:cNvSpPr>
          <p:nvPr/>
        </p:nvSpPr>
        <p:spPr bwMode="auto">
          <a:xfrm>
            <a:off x="1757363" y="3736975"/>
            <a:ext cx="612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solidFill>
                  <a:srgbClr val="006600"/>
                </a:solidFill>
                <a:latin typeface="Arial" charset="0"/>
              </a:rPr>
              <a:t>copy</a:t>
            </a:r>
          </a:p>
        </p:txBody>
      </p:sp>
      <p:sp>
        <p:nvSpPr>
          <p:cNvPr id="358637" name="Text Box 237"/>
          <p:cNvSpPr txBox="1">
            <a:spLocks noChangeArrowheads="1"/>
          </p:cNvSpPr>
          <p:nvPr/>
        </p:nvSpPr>
        <p:spPr bwMode="auto">
          <a:xfrm>
            <a:off x="3724275" y="4805363"/>
            <a:ext cx="1768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1" smtClean="0">
                <a:solidFill>
                  <a:srgbClr val="006600"/>
                </a:solidFill>
                <a:latin typeface="Arial" charset="0"/>
              </a:rPr>
              <a:t>free buffer space!</a:t>
            </a:r>
          </a:p>
        </p:txBody>
      </p:sp>
      <p:grpSp>
        <p:nvGrpSpPr>
          <p:cNvPr id="358640" name="Group 240"/>
          <p:cNvGrpSpPr>
            <a:grpSpLocks/>
          </p:cNvGrpSpPr>
          <p:nvPr/>
        </p:nvGrpSpPr>
        <p:grpSpPr bwMode="auto">
          <a:xfrm>
            <a:off x="1376363" y="3300413"/>
            <a:ext cx="947737" cy="869950"/>
            <a:chOff x="3283" y="2142"/>
            <a:chExt cx="597" cy="548"/>
          </a:xfrm>
        </p:grpSpPr>
        <p:grpSp>
          <p:nvGrpSpPr>
            <p:cNvPr id="110730" name="Group 241"/>
            <p:cNvGrpSpPr>
              <a:grpSpLocks/>
            </p:cNvGrpSpPr>
            <p:nvPr/>
          </p:nvGrpSpPr>
          <p:grpSpPr bwMode="auto">
            <a:xfrm>
              <a:off x="3283" y="2387"/>
              <a:ext cx="597" cy="303"/>
              <a:chOff x="990" y="4570"/>
              <a:chExt cx="597" cy="380"/>
            </a:xfrm>
          </p:grpSpPr>
          <p:pic>
            <p:nvPicPr>
              <p:cNvPr id="93326" name="Picture 24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90" y="4570"/>
                <a:ext cx="597" cy="3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pic>
          <p:sp>
            <p:nvSpPr>
              <p:cNvPr id="93327" name="Rectangle 243"/>
              <p:cNvSpPr>
                <a:spLocks noChangeArrowheads="1"/>
              </p:cNvSpPr>
              <p:nvPr/>
            </p:nvSpPr>
            <p:spPr bwMode="auto">
              <a:xfrm>
                <a:off x="1124" y="4679"/>
                <a:ext cx="360" cy="148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3324" name="Text Box 244"/>
            <p:cNvSpPr txBox="1">
              <a:spLocks noChangeArrowheads="1"/>
            </p:cNvSpPr>
            <p:nvPr/>
          </p:nvSpPr>
          <p:spPr bwMode="auto">
            <a:xfrm>
              <a:off x="3343" y="2461"/>
              <a:ext cx="479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lnSpc>
                  <a:spcPct val="80000"/>
                </a:lnSpc>
                <a:defRPr/>
              </a:pPr>
              <a:r>
                <a:rPr lang="en-US" sz="1200" b="1" i="1" smtClean="0">
                  <a:solidFill>
                    <a:schemeClr val="accent2"/>
                  </a:solidFill>
                  <a:latin typeface="Comic Sans MS" charset="0"/>
                </a:rPr>
                <a:t>timeout</a:t>
              </a:r>
            </a:p>
          </p:txBody>
        </p:sp>
        <p:pic>
          <p:nvPicPr>
            <p:cNvPr id="93325" name="Picture 24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419" y="2142"/>
              <a:ext cx="262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  <p:sp>
        <p:nvSpPr>
          <p:cNvPr id="358646" name="Line 246"/>
          <p:cNvSpPr>
            <a:spLocks noChangeShapeType="1"/>
          </p:cNvSpPr>
          <p:nvPr/>
        </p:nvSpPr>
        <p:spPr bwMode="auto">
          <a:xfrm>
            <a:off x="5092700" y="1244600"/>
            <a:ext cx="0" cy="171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358647" name="Line 247"/>
          <p:cNvSpPr>
            <a:spLocks noChangeShapeType="1"/>
          </p:cNvSpPr>
          <p:nvPr/>
        </p:nvSpPr>
        <p:spPr bwMode="auto">
          <a:xfrm rot="5400000">
            <a:off x="5985669" y="2067719"/>
            <a:ext cx="0" cy="1798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358648" name="Text Box 248"/>
          <p:cNvSpPr txBox="1">
            <a:spLocks noChangeArrowheads="1"/>
          </p:cNvSpPr>
          <p:nvPr/>
        </p:nvSpPr>
        <p:spPr bwMode="auto">
          <a:xfrm>
            <a:off x="4664075" y="1303338"/>
            <a:ext cx="4603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>
              <a:defRPr/>
            </a:pPr>
            <a:r>
              <a:rPr lang="en-US" sz="1400" smtClean="0">
                <a:latin typeface="Arial" charset="0"/>
                <a:cs typeface="Arial" charset="0"/>
              </a:rPr>
              <a:t>R/2</a:t>
            </a:r>
          </a:p>
        </p:txBody>
      </p:sp>
      <p:sp>
        <p:nvSpPr>
          <p:cNvPr id="358649" name="Line 249"/>
          <p:cNvSpPr>
            <a:spLocks noChangeShapeType="1"/>
          </p:cNvSpPr>
          <p:nvPr/>
        </p:nvSpPr>
        <p:spPr bwMode="auto">
          <a:xfrm rot="5400000">
            <a:off x="6435725" y="114300"/>
            <a:ext cx="0" cy="26987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358651" name="Text Box 251"/>
          <p:cNvSpPr txBox="1">
            <a:spLocks noChangeArrowheads="1"/>
          </p:cNvSpPr>
          <p:nvPr/>
        </p:nvSpPr>
        <p:spPr bwMode="auto">
          <a:xfrm>
            <a:off x="6450013" y="2919413"/>
            <a:ext cx="4603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>
              <a:defRPr/>
            </a:pPr>
            <a:r>
              <a:rPr lang="en-US" sz="1400" smtClean="0">
                <a:latin typeface="Arial" charset="0"/>
                <a:cs typeface="Arial" charset="0"/>
              </a:rPr>
              <a:t>R/2</a:t>
            </a:r>
          </a:p>
        </p:txBody>
      </p:sp>
      <p:grpSp>
        <p:nvGrpSpPr>
          <p:cNvPr id="358653" name="Group 253"/>
          <p:cNvGrpSpPr>
            <a:grpSpLocks/>
          </p:cNvGrpSpPr>
          <p:nvPr/>
        </p:nvGrpSpPr>
        <p:grpSpPr bwMode="auto">
          <a:xfrm>
            <a:off x="5656263" y="2954338"/>
            <a:ext cx="427037" cy="366712"/>
            <a:chOff x="3655" y="1791"/>
            <a:chExt cx="269" cy="231"/>
          </a:xfrm>
        </p:grpSpPr>
        <p:sp>
          <p:nvSpPr>
            <p:cNvPr id="93321" name="Text Box 254"/>
            <p:cNvSpPr txBox="1">
              <a:spLocks noChangeArrowheads="1"/>
            </p:cNvSpPr>
            <p:nvPr/>
          </p:nvSpPr>
          <p:spPr bwMode="auto">
            <a:xfrm>
              <a:off x="3655" y="1791"/>
              <a:ext cx="26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800" smtClean="0">
                  <a:latin typeface="Symbol" charset="0"/>
                  <a:cs typeface="Arial" charset="0"/>
                </a:rPr>
                <a:t>l</a:t>
              </a:r>
              <a:r>
                <a:rPr lang="en-US" sz="1800" baseline="-25000" smtClean="0">
                  <a:latin typeface="Arial" charset="0"/>
                  <a:cs typeface="Arial" charset="0"/>
                </a:rPr>
                <a:t>in</a:t>
              </a:r>
            </a:p>
          </p:txBody>
        </p:sp>
        <p:sp>
          <p:nvSpPr>
            <p:cNvPr id="93322" name="Line 255"/>
            <p:cNvSpPr>
              <a:spLocks noChangeShapeType="1"/>
            </p:cNvSpPr>
            <p:nvPr/>
          </p:nvSpPr>
          <p:spPr bwMode="auto">
            <a:xfrm flipV="1">
              <a:off x="3810" y="1846"/>
              <a:ext cx="24" cy="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358656" name="Text Box 256"/>
          <p:cNvSpPr txBox="1">
            <a:spLocks noChangeArrowheads="1"/>
          </p:cNvSpPr>
          <p:nvPr/>
        </p:nvSpPr>
        <p:spPr bwMode="auto">
          <a:xfrm rot="-5400000">
            <a:off x="4475163" y="2027237"/>
            <a:ext cx="6175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>
              <a:defRPr/>
            </a:pPr>
            <a:r>
              <a:rPr lang="en-US" sz="1800" smtClean="0">
                <a:latin typeface="Symbol" charset="0"/>
                <a:cs typeface="Arial" charset="0"/>
              </a:rPr>
              <a:t>l</a:t>
            </a:r>
            <a:r>
              <a:rPr lang="en-US" sz="1800" baseline="-25000" smtClean="0">
                <a:latin typeface="Arial" charset="0"/>
                <a:cs typeface="Arial" charset="0"/>
              </a:rPr>
              <a:t>out</a:t>
            </a:r>
          </a:p>
        </p:txBody>
      </p:sp>
      <p:sp>
        <p:nvSpPr>
          <p:cNvPr id="358657" name="Line 257"/>
          <p:cNvSpPr>
            <a:spLocks noChangeShapeType="1"/>
          </p:cNvSpPr>
          <p:nvPr/>
        </p:nvSpPr>
        <p:spPr bwMode="auto">
          <a:xfrm rot="10800000" flipH="1">
            <a:off x="5051425" y="1463675"/>
            <a:ext cx="1617663" cy="1524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grpSp>
        <p:nvGrpSpPr>
          <p:cNvPr id="358662" name="Group 262"/>
          <p:cNvGrpSpPr>
            <a:grpSpLocks/>
          </p:cNvGrpSpPr>
          <p:nvPr/>
        </p:nvGrpSpPr>
        <p:grpSpPr bwMode="auto">
          <a:xfrm>
            <a:off x="6646863" y="1479550"/>
            <a:ext cx="2260600" cy="1479550"/>
            <a:chOff x="4187" y="932"/>
            <a:chExt cx="1424" cy="932"/>
          </a:xfrm>
        </p:grpSpPr>
        <p:sp>
          <p:nvSpPr>
            <p:cNvPr id="93317" name="Line 250"/>
            <p:cNvSpPr>
              <a:spLocks noChangeShapeType="1"/>
            </p:cNvSpPr>
            <p:nvPr/>
          </p:nvSpPr>
          <p:spPr bwMode="auto">
            <a:xfrm rot="10800000">
              <a:off x="4196" y="932"/>
              <a:ext cx="0" cy="9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93318" name="Oval 258"/>
            <p:cNvSpPr>
              <a:spLocks noChangeArrowheads="1"/>
            </p:cNvSpPr>
            <p:nvPr/>
          </p:nvSpPr>
          <p:spPr bwMode="auto">
            <a:xfrm>
              <a:off x="4187" y="1026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19" name="Text Box 259"/>
            <p:cNvSpPr txBox="1">
              <a:spLocks noChangeArrowheads="1"/>
            </p:cNvSpPr>
            <p:nvPr/>
          </p:nvSpPr>
          <p:spPr bwMode="auto">
            <a:xfrm>
              <a:off x="4426" y="1106"/>
              <a:ext cx="1185" cy="7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defRPr/>
              </a:pPr>
              <a:r>
                <a:rPr lang="en-US" sz="1400" smtClean="0">
                  <a:latin typeface="Arial" charset="0"/>
                </a:rPr>
                <a:t>when sending at R/2, some packets are retransmissions including duplicated that are delivered!</a:t>
              </a:r>
            </a:p>
          </p:txBody>
        </p:sp>
        <p:sp>
          <p:nvSpPr>
            <p:cNvPr id="93320" name="Line 260"/>
            <p:cNvSpPr>
              <a:spLocks noChangeShapeType="1"/>
            </p:cNvSpPr>
            <p:nvPr/>
          </p:nvSpPr>
          <p:spPr bwMode="auto">
            <a:xfrm flipH="1" flipV="1">
              <a:off x="4201" y="1033"/>
              <a:ext cx="245" cy="1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358661" name="Freeform 261"/>
          <p:cNvSpPr>
            <a:spLocks/>
          </p:cNvSpPr>
          <p:nvPr/>
        </p:nvSpPr>
        <p:spPr bwMode="auto">
          <a:xfrm>
            <a:off x="5089525" y="1571625"/>
            <a:ext cx="2535238" cy="1382713"/>
          </a:xfrm>
          <a:custGeom>
            <a:avLst/>
            <a:gdLst>
              <a:gd name="T0" fmla="*/ 0 w 1597"/>
              <a:gd name="T1" fmla="*/ 2147483647 h 871"/>
              <a:gd name="T2" fmla="*/ 2147483647 w 1597"/>
              <a:gd name="T3" fmla="*/ 2147483647 h 871"/>
              <a:gd name="T4" fmla="*/ 2147483647 w 1597"/>
              <a:gd name="T5" fmla="*/ 2147483647 h 871"/>
              <a:gd name="T6" fmla="*/ 2147483647 w 1597"/>
              <a:gd name="T7" fmla="*/ 2147483647 h 87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97" h="871">
                <a:moveTo>
                  <a:pt x="0" y="871"/>
                </a:moveTo>
                <a:cubicBezTo>
                  <a:pt x="166" y="737"/>
                  <a:pt x="664" y="154"/>
                  <a:pt x="994" y="66"/>
                </a:cubicBezTo>
                <a:cubicBezTo>
                  <a:pt x="1172" y="20"/>
                  <a:pt x="1158" y="4"/>
                  <a:pt x="1466" y="2"/>
                </a:cubicBezTo>
                <a:cubicBezTo>
                  <a:pt x="1596" y="0"/>
                  <a:pt x="1570" y="3"/>
                  <a:pt x="1597" y="3"/>
                </a:cubicBez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10648" name="Freeform 264"/>
          <p:cNvSpPr>
            <a:spLocks/>
          </p:cNvSpPr>
          <p:nvPr/>
        </p:nvSpPr>
        <p:spPr bwMode="auto">
          <a:xfrm>
            <a:off x="6937375" y="4981575"/>
            <a:ext cx="250825" cy="1212850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649" name="Freeform 267"/>
          <p:cNvSpPr>
            <a:spLocks/>
          </p:cNvSpPr>
          <p:nvPr/>
        </p:nvSpPr>
        <p:spPr bwMode="auto">
          <a:xfrm>
            <a:off x="7416800" y="3676650"/>
            <a:ext cx="250825" cy="1212850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650" name="Freeform 270"/>
          <p:cNvSpPr>
            <a:spLocks/>
          </p:cNvSpPr>
          <p:nvPr/>
        </p:nvSpPr>
        <p:spPr bwMode="auto">
          <a:xfrm flipH="1">
            <a:off x="1066800" y="4667250"/>
            <a:ext cx="250825" cy="1201738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651" name="Text Box 275"/>
          <p:cNvSpPr txBox="1">
            <a:spLocks noChangeArrowheads="1"/>
          </p:cNvSpPr>
          <p:nvPr/>
        </p:nvSpPr>
        <p:spPr bwMode="auto">
          <a:xfrm>
            <a:off x="1168400" y="6073775"/>
            <a:ext cx="877888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>
                <a:solidFill>
                  <a:schemeClr val="tx2"/>
                </a:solidFill>
                <a:latin typeface="Arial" pitchFamily="34" charset="0"/>
              </a:rPr>
              <a:t>Host B</a:t>
            </a:r>
            <a:endParaRPr lang="en-US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93245" name="Rectangle 281"/>
          <p:cNvSpPr>
            <a:spLocks noChangeArrowheads="1"/>
          </p:cNvSpPr>
          <p:nvPr/>
        </p:nvSpPr>
        <p:spPr bwMode="auto">
          <a:xfrm>
            <a:off x="377825" y="1039813"/>
            <a:ext cx="4310063" cy="191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sz="2800" i="1">
                <a:solidFill>
                  <a:srgbClr val="000099"/>
                </a:solidFill>
                <a:latin typeface="Gill Sans MT" pitchFamily="34" charset="0"/>
              </a:rPr>
              <a:t>Realistic: </a:t>
            </a:r>
            <a:r>
              <a:rPr lang="en-US" sz="2800" i="1">
                <a:solidFill>
                  <a:srgbClr val="CC0000"/>
                </a:solidFill>
                <a:latin typeface="Gill Sans MT" pitchFamily="34" charset="0"/>
              </a:rPr>
              <a:t>duplicates</a:t>
            </a:r>
            <a:r>
              <a:rPr lang="en-US" sz="2400">
                <a:latin typeface="Gill Sans MT" pitchFamily="34" charset="0"/>
              </a:rPr>
              <a:t> </a:t>
            </a:r>
          </a:p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400">
                <a:latin typeface="Gill Sans MT" pitchFamily="34" charset="0"/>
              </a:rPr>
              <a:t>packets can be lost, dropped at router due  to full buffers</a:t>
            </a:r>
          </a:p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400">
                <a:latin typeface="Gill Sans MT" pitchFamily="34" charset="0"/>
              </a:rPr>
              <a:t>sender times out prematurely, sending </a:t>
            </a:r>
            <a:r>
              <a:rPr lang="en-US" sz="2400" i="1">
                <a:solidFill>
                  <a:srgbClr val="000099"/>
                </a:solidFill>
                <a:latin typeface="Gill Sans MT" pitchFamily="34" charset="0"/>
              </a:rPr>
              <a:t>two</a:t>
            </a:r>
            <a:r>
              <a:rPr lang="en-US" sz="2400" i="1">
                <a:latin typeface="Gill Sans MT" pitchFamily="34" charset="0"/>
              </a:rPr>
              <a:t> </a:t>
            </a:r>
            <a:r>
              <a:rPr lang="en-US" sz="2400">
                <a:latin typeface="Gill Sans MT" pitchFamily="34" charset="0"/>
              </a:rPr>
              <a:t>copies, both of which are delivered</a:t>
            </a:r>
            <a:endParaRPr lang="en-US" sz="2800">
              <a:latin typeface="Gill Sans MT" pitchFamily="34" charset="0"/>
            </a:endParaRPr>
          </a:p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endParaRPr lang="en-US" sz="2800">
              <a:latin typeface="Gill Sans MT" pitchFamily="34" charset="0"/>
            </a:endParaRPr>
          </a:p>
        </p:txBody>
      </p:sp>
      <p:pic>
        <p:nvPicPr>
          <p:cNvPr id="110653" name="Picture 286" descr="underline_base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9575" y="784225"/>
            <a:ext cx="73136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247" name="Rectangle 287"/>
          <p:cNvSpPr>
            <a:spLocks noGrp="1" noChangeArrowheads="1"/>
          </p:cNvSpPr>
          <p:nvPr>
            <p:ph type="title"/>
          </p:nvPr>
        </p:nvSpPr>
        <p:spPr>
          <a:xfrm>
            <a:off x="330200" y="115888"/>
            <a:ext cx="7772400" cy="873125"/>
          </a:xfrm>
        </p:spPr>
        <p:txBody>
          <a:bodyPr/>
          <a:lstStyle/>
          <a:p>
            <a:pPr>
              <a:defRPr/>
            </a:pPr>
            <a:r>
              <a:rPr lang="en-US" sz="3600">
                <a:ea typeface="ＭＳ Ｐゴシック" charset="0"/>
                <a:cs typeface="+mj-cs"/>
              </a:rPr>
              <a:t>Causes/costs of congestion: scenario 2</a:t>
            </a:r>
            <a:r>
              <a:rPr lang="en-US">
                <a:ea typeface="ＭＳ Ｐゴシック" charset="0"/>
                <a:cs typeface="+mj-cs"/>
              </a:rPr>
              <a:t> </a:t>
            </a:r>
          </a:p>
        </p:txBody>
      </p:sp>
      <p:grpSp>
        <p:nvGrpSpPr>
          <p:cNvPr id="110655" name="Group 288"/>
          <p:cNvGrpSpPr>
            <a:grpSpLocks/>
          </p:cNvGrpSpPr>
          <p:nvPr/>
        </p:nvGrpSpPr>
        <p:grpSpPr bwMode="auto">
          <a:xfrm>
            <a:off x="7553325" y="4564063"/>
            <a:ext cx="231775" cy="441325"/>
            <a:chOff x="4140" y="429"/>
            <a:chExt cx="1425" cy="2396"/>
          </a:xfrm>
        </p:grpSpPr>
        <p:sp>
          <p:nvSpPr>
            <p:cNvPr id="110692" name="Freeform 289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86" name="Rectangle 290"/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94" name="Freeform 291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95" name="Freeform 292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89" name="Rectangle 293"/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0697" name="Group 294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93315" name="AutoShape 295"/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16" name="AutoShape 296"/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3291" name="Rectangle 297"/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0699" name="Group 298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93313" name="AutoShape 299"/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14" name="AutoShape 300"/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3293" name="Rectangle 301"/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94" name="Rectangle 302"/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0702" name="Group 303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93311" name="AutoShape 304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5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12" name="AutoShape 305"/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0703" name="Freeform 306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0704" name="Group 307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93309" name="AutoShape 308"/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10" name="AutoShape 309"/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3298" name="Rectangle 310"/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706" name="Freeform 311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707" name="Freeform 312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301" name="Oval 313"/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709" name="Freeform 314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303" name="AutoShape 315"/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04" name="AutoShape 316"/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05" name="Oval 317"/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06" name="Oval 318"/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sz="180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307" name="Oval 319"/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08" name="Rectangle 320"/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0656" name="Group 321"/>
          <p:cNvGrpSpPr>
            <a:grpSpLocks/>
          </p:cNvGrpSpPr>
          <p:nvPr/>
        </p:nvGrpSpPr>
        <p:grpSpPr bwMode="auto">
          <a:xfrm>
            <a:off x="7135813" y="5867400"/>
            <a:ext cx="231775" cy="441325"/>
            <a:chOff x="4140" y="429"/>
            <a:chExt cx="1425" cy="2396"/>
          </a:xfrm>
        </p:grpSpPr>
        <p:sp>
          <p:nvSpPr>
            <p:cNvPr id="110660" name="Freeform 322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54" name="Rectangle 323"/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62" name="Freeform 324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63" name="Freeform 325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57" name="Rectangle 326"/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0665" name="Group 327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93283" name="AutoShape 328"/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84" name="AutoShape 329"/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3259" name="Rectangle 330"/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0667" name="Group 331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93281" name="AutoShape 332"/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82" name="AutoShape 333"/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3261" name="Rectangle 334"/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62" name="Rectangle 335"/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0670" name="Group 336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93279" name="AutoShape 337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5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80" name="AutoShape 338"/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0671" name="Freeform 339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0672" name="Group 340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93277" name="AutoShape 341"/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78" name="AutoShape 342"/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3266" name="Rectangle 343"/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74" name="Freeform 344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75" name="Freeform 345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69" name="Oval 346"/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77" name="Freeform 347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71" name="AutoShape 348"/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72" name="AutoShape 349"/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73" name="Oval 350"/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74" name="Oval 351"/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sz="180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275" name="Oval 352"/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76" name="Rectangle 353"/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0657" name="Group 354"/>
          <p:cNvGrpSpPr>
            <a:grpSpLocks/>
          </p:cNvGrpSpPr>
          <p:nvPr/>
        </p:nvGrpSpPr>
        <p:grpSpPr bwMode="auto">
          <a:xfrm>
            <a:off x="661988" y="5605463"/>
            <a:ext cx="525462" cy="434975"/>
            <a:chOff x="-44" y="1473"/>
            <a:chExt cx="981" cy="1105"/>
          </a:xfrm>
        </p:grpSpPr>
        <p:pic>
          <p:nvPicPr>
            <p:cNvPr id="110658" name="Picture 355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0659" name="Freeform 35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8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00255 L -5.55556E-7 0.0354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586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58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8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9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.03542 L 0.0007 0.17802 L 0.08681 0.17894 L 0.04723 0.24191 L 0.19584 0.24191 " pathEditMode="relative" ptsTypes="AAAAA">
                                      <p:cBhvr>
                                        <p:cTn id="20" dur="2000" fill="hold"/>
                                        <p:tgtEl>
                                          <p:spTgt spid="3586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3586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58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583 0.2419 L 0.23593 0.24144 " pathEditMode="relative" rAng="0" ptsTypes="AA">
                                      <p:cBhvr>
                                        <p:cTn id="30" dur="3000" fill="hold"/>
                                        <p:tgtEl>
                                          <p:spTgt spid="3586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2" presetID="0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281 0.24075 L 0.30833 0.24075 L 0.34982 0.18056 " pathEditMode="relative" rAng="0" ptsTypes="AAA">
                                      <p:cBhvr>
                                        <p:cTn id="33" dur="2000" fill="hold"/>
                                        <p:tgtEl>
                                          <p:spTgt spid="3586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" y="-3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3586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58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42" presetID="0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982 0.18056 L 0.3743 0.15278 L 0.46198 0.15278 L 0.46076 0.01621 " pathEditMode="relative" rAng="0" ptsTypes="AAAA">
                                      <p:cBhvr>
                                        <p:cTn id="43" dur="2000" fill="hold"/>
                                        <p:tgtEl>
                                          <p:spTgt spid="3586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" y="-82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3586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11111E-6 L 0.03542 -1.11111E-6 L 0.03785 0.14306 L 0.11719 0.14468 L 0.0842 0.20648 L 0.34271 0.20648 L 0.4099 0.1169 L 0.49635 0.11852 L 0.49635 -0.01805 " pathEditMode="relative" ptsTypes="AAAAAAAAA">
                                      <p:cBhvr>
                                        <p:cTn id="48" dur="2000" fill="hold"/>
                                        <p:tgtEl>
                                          <p:spTgt spid="3586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50" presetID="9" presetClass="exit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3586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58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58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358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358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358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58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358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358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358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358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634" grpId="0" animBg="1"/>
      <p:bldP spid="358634" grpId="1" animBg="1"/>
      <p:bldP spid="358634" grpId="2" animBg="1"/>
      <p:bldP spid="358634" grpId="3" animBg="1"/>
      <p:bldP spid="358634" grpId="4" animBg="1"/>
      <p:bldP spid="358634" grpId="5" animBg="1"/>
      <p:bldP spid="358634" grpId="6" animBg="1"/>
      <p:bldP spid="358635" grpId="0" animBg="1"/>
      <p:bldP spid="358635" grpId="1" animBg="1"/>
      <p:bldP spid="358636" grpId="0"/>
      <p:bldP spid="358636" grpId="1"/>
      <p:bldP spid="358637" grpId="0"/>
      <p:bldP spid="358637" grpId="1"/>
      <p:bldP spid="358648" grpId="0"/>
      <p:bldP spid="358651" grpId="0"/>
      <p:bldP spid="358656" grpId="0"/>
      <p:bldP spid="358661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18004</TotalTime>
  <Words>2049</Words>
  <Application>Microsoft Office PowerPoint</Application>
  <PresentationFormat>On-screen Show (4:3)</PresentationFormat>
  <Paragraphs>452</Paragraphs>
  <Slides>28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Default Design</vt:lpstr>
      <vt:lpstr>PowerPoint Presentation</vt:lpstr>
      <vt:lpstr>Chapter 3 outline</vt:lpstr>
      <vt:lpstr>Principles of congestion control</vt:lpstr>
      <vt:lpstr>Causes/costs of congestion: scenario 1 </vt:lpstr>
      <vt:lpstr>Causes/costs of congestion: scenario 2 </vt:lpstr>
      <vt:lpstr>Causes/costs of congestion: scenario 2 </vt:lpstr>
      <vt:lpstr>Causes/costs of congestion: scenario 2 </vt:lpstr>
      <vt:lpstr>Causes/costs of congestion: scenario 2 </vt:lpstr>
      <vt:lpstr>Causes/costs of congestion: scenario 2 </vt:lpstr>
      <vt:lpstr>Causes/costs of congestion: scenario 2 </vt:lpstr>
      <vt:lpstr>Causes/costs of congestion: scenario 3 </vt:lpstr>
      <vt:lpstr>Causes/costs of congestion: scenario 3 </vt:lpstr>
      <vt:lpstr>Approaches towards congestion control</vt:lpstr>
      <vt:lpstr>Chapter 3 outline</vt:lpstr>
      <vt:lpstr>TCP congestion control: additive increase multiplicative decrease</vt:lpstr>
      <vt:lpstr>TCP Congestion Control: details</vt:lpstr>
      <vt:lpstr>TCP Slow Start </vt:lpstr>
      <vt:lpstr>TCP: detecting, reacting to loss</vt:lpstr>
      <vt:lpstr>Tahoe, Reno, and Vegas</vt:lpstr>
      <vt:lpstr>TCP: switching from slow start to CA</vt:lpstr>
      <vt:lpstr>Summary: TCP Congestion Control</vt:lpstr>
      <vt:lpstr>TCP throughput</vt:lpstr>
      <vt:lpstr>TCP Futures: TCP over “long, fat pipes”</vt:lpstr>
      <vt:lpstr>TCP Fairness</vt:lpstr>
      <vt:lpstr>Why is TCP fair?</vt:lpstr>
      <vt:lpstr>Fairness (more)</vt:lpstr>
      <vt:lpstr>Examine some source code</vt:lpstr>
      <vt:lpstr>Chapter 3: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Edition: Chapter 3</dc:title>
  <dc:creator>Jim Kurose &amp; Keith Ross</dc:creator>
  <cp:lastModifiedBy>Xiannong Meng</cp:lastModifiedBy>
  <cp:revision>302</cp:revision>
  <cp:lastPrinted>2000-04-27T09:23:27Z</cp:lastPrinted>
  <dcterms:created xsi:type="dcterms:W3CDTF">1999-10-08T19:08:27Z</dcterms:created>
  <dcterms:modified xsi:type="dcterms:W3CDTF">2016-02-24T13:50:22Z</dcterms:modified>
</cp:coreProperties>
</file>