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4" r:id="rId2"/>
    <p:sldId id="636" r:id="rId3"/>
    <p:sldId id="751" r:id="rId4"/>
    <p:sldId id="258" r:id="rId5"/>
    <p:sldId id="523" r:id="rId6"/>
    <p:sldId id="524" r:id="rId7"/>
    <p:sldId id="525" r:id="rId8"/>
    <p:sldId id="294" r:id="rId9"/>
    <p:sldId id="750" r:id="rId10"/>
    <p:sldId id="637" r:id="rId11"/>
    <p:sldId id="295" r:id="rId12"/>
    <p:sldId id="542" r:id="rId13"/>
    <p:sldId id="543" r:id="rId14"/>
    <p:sldId id="296" r:id="rId15"/>
    <p:sldId id="297" r:id="rId16"/>
    <p:sldId id="544" r:id="rId17"/>
    <p:sldId id="691" r:id="rId18"/>
    <p:sldId id="545" r:id="rId19"/>
    <p:sldId id="299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fld id="{1B63C032-4DF3-4C1C-A26E-82AA5A80D8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7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8"/>
            <a:ext cx="536575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fld id="{59DA8580-5550-4B1F-B8D0-848241DCB5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94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80FBA7F9-F215-489E-8958-A0FF281A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1DFF4A5-B456-44E9-ADB4-8308DA5734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C830ACE2-6C6B-4FA9-9E8B-29F15F2AC0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279FD96-26E6-4722-8AE5-4B61B6B30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C59C8B5-5C15-49FC-8858-8307D2479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0996F678-AD4E-4693-A5F0-24D9811C9B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F131EB97-D601-4C81-BD17-330DC13391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04B9D445-874A-4BAB-99CF-182248B2E6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1D4C1154-BB3B-4E79-AB5B-82B43C3B53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4DD57C30-E4F6-418C-AE01-362D9583E7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2CF1074-409C-4DA0-AE38-2CBD7B46CA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911493B0-512A-4BEB-9FE9-30D2D545AA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243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r>
              <a:rPr lang="en-US"/>
              <a:t>4-</a:t>
            </a:r>
            <a:fld id="{1072954F-8FC7-4183-911D-4553DE39F2C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4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Network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dirty="0" smtClean="0"/>
              <a:t>Spring </a:t>
            </a:r>
            <a:r>
              <a:rPr lang="en-US" sz="1800" dirty="0" smtClean="0"/>
              <a:t>2016</a:t>
            </a:r>
            <a:endParaRPr lang="en-US" sz="18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Tahoma" charset="0"/>
              </a:rPr>
              <a:t>Network Layer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5B31FCF-0848-45F9-A49A-51A632BF74F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57F050B2-BD41-4148-A4E4-A06229616A98}" type="slidenum">
              <a:rPr lang="en-US"/>
              <a:pPr/>
              <a:t>10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Connection, connection-less service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i="1" dirty="0">
                <a:solidFill>
                  <a:srgbClr val="000099"/>
                </a:solidFill>
                <a:cs typeface="+mn-cs"/>
              </a:rPr>
              <a:t>datagram </a:t>
            </a:r>
            <a:r>
              <a:rPr lang="en-US" dirty="0">
                <a:cs typeface="+mn-cs"/>
              </a:rPr>
              <a:t>network provides network-layer </a:t>
            </a:r>
            <a:r>
              <a:rPr lang="en-US" i="1" dirty="0">
                <a:solidFill>
                  <a:srgbClr val="000099"/>
                </a:solidFill>
                <a:cs typeface="+mn-cs"/>
              </a:rPr>
              <a:t>connectionless</a:t>
            </a:r>
            <a:r>
              <a:rPr lang="en-US" dirty="0">
                <a:cs typeface="+mn-cs"/>
              </a:rPr>
              <a:t> service</a:t>
            </a:r>
          </a:p>
          <a:p>
            <a:pPr>
              <a:buFont typeface="Wingdings" charset="0"/>
              <a:buChar char="v"/>
              <a:defRPr/>
            </a:pPr>
            <a:r>
              <a:rPr lang="en-US" i="1" dirty="0">
                <a:solidFill>
                  <a:srgbClr val="000099"/>
                </a:solidFill>
                <a:cs typeface="+mn-cs"/>
              </a:rPr>
              <a:t>virtual-circuit</a:t>
            </a:r>
            <a:r>
              <a:rPr lang="en-US" dirty="0">
                <a:cs typeface="+mn-cs"/>
              </a:rPr>
              <a:t> network provides network-layer </a:t>
            </a:r>
            <a:r>
              <a:rPr lang="en-US" i="1" dirty="0">
                <a:solidFill>
                  <a:srgbClr val="000099"/>
                </a:solidFill>
                <a:cs typeface="+mn-cs"/>
              </a:rPr>
              <a:t>connection</a:t>
            </a:r>
            <a:r>
              <a:rPr lang="en-US" dirty="0">
                <a:cs typeface="+mn-cs"/>
              </a:rPr>
              <a:t> service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>
                <a:cs typeface="+mn-cs"/>
              </a:rPr>
              <a:t>analogous to TCP/UDP </a:t>
            </a:r>
            <a:r>
              <a:rPr lang="en-US" dirty="0" err="1">
                <a:cs typeface="+mn-cs"/>
              </a:rPr>
              <a:t>connecton</a:t>
            </a:r>
            <a:r>
              <a:rPr lang="en-US" dirty="0">
                <a:cs typeface="+mn-cs"/>
              </a:rPr>
              <a:t>-oriented / connectionless transport-layer services, but: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 i="1" dirty="0">
                <a:solidFill>
                  <a:srgbClr val="CC0000"/>
                </a:solidFill>
              </a:rPr>
              <a:t>service: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host-to-host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 i="1" dirty="0">
                <a:solidFill>
                  <a:srgbClr val="CC0000"/>
                </a:solidFill>
              </a:rPr>
              <a:t>no choice: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network provides one or the </a:t>
            </a:r>
            <a:r>
              <a:rPr lang="en-US" sz="2800" dirty="0" smtClean="0"/>
              <a:t>other, applications do not have choices</a:t>
            </a:r>
            <a:endParaRPr lang="en-US" sz="2800" dirty="0"/>
          </a:p>
          <a:p>
            <a:pPr lvl="1">
              <a:buFont typeface="Wingdings" charset="0"/>
              <a:buChar char="§"/>
              <a:defRPr/>
            </a:pPr>
            <a:r>
              <a:rPr lang="en-US" sz="2800" i="1" dirty="0">
                <a:solidFill>
                  <a:srgbClr val="CC0000"/>
                </a:solidFill>
              </a:rPr>
              <a:t>implementation: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in network </a:t>
            </a:r>
            <a:r>
              <a:rPr lang="en-US" sz="2800" dirty="0" smtClean="0"/>
              <a:t>core, not at host</a:t>
            </a:r>
            <a:endParaRPr lang="en-US" sz="2800" dirty="0"/>
          </a:p>
        </p:txBody>
      </p:sp>
      <p:pic>
        <p:nvPicPr>
          <p:cNvPr id="26629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0" y="1004888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C4C5D879-B930-4620-BB48-4C3AF4937F35}" type="slidenum">
              <a:rPr lang="en-US"/>
              <a:pPr/>
              <a:t>11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1651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Virtual circuits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7700" y="3495675"/>
            <a:ext cx="7620000" cy="2257425"/>
          </a:xfrm>
        </p:spPr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call setup, teardown for each call </a:t>
            </a:r>
            <a:r>
              <a:rPr lang="en-US" sz="2400" i="1" smtClean="0">
                <a:ea typeface="ＭＳ Ｐゴシック" pitchFamily="34" charset="-128"/>
              </a:rPr>
              <a:t>before</a:t>
            </a:r>
            <a:r>
              <a:rPr lang="en-US" sz="2400" smtClean="0">
                <a:ea typeface="ＭＳ Ｐゴシック" pitchFamily="34" charset="-128"/>
              </a:rPr>
              <a:t> data can flow</a:t>
            </a:r>
          </a:p>
          <a:p>
            <a:r>
              <a:rPr lang="en-US" sz="2400" smtClean="0">
                <a:ea typeface="ＭＳ Ｐゴシック" pitchFamily="34" charset="-128"/>
              </a:rPr>
              <a:t>each packet carries VC identifier (not destination host address)</a:t>
            </a:r>
          </a:p>
          <a:p>
            <a:r>
              <a:rPr lang="en-US" sz="2400" i="1" smtClean="0">
                <a:ea typeface="ＭＳ Ｐゴシック" pitchFamily="34" charset="-128"/>
              </a:rPr>
              <a:t>every</a:t>
            </a:r>
            <a:r>
              <a:rPr lang="en-US" sz="2400" smtClean="0">
                <a:ea typeface="ＭＳ Ｐゴシック" pitchFamily="34" charset="-128"/>
              </a:rPr>
              <a:t> router on source-dest path maintains </a:t>
            </a: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state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r>
              <a:rPr lang="en-US" altLang="ja-JP" sz="2400" smtClean="0">
                <a:ea typeface="ＭＳ Ｐゴシック" pitchFamily="34" charset="-128"/>
              </a:rPr>
              <a:t> for each passing connection</a:t>
            </a:r>
          </a:p>
          <a:p>
            <a:r>
              <a:rPr lang="en-US" sz="2400" smtClean="0">
                <a:ea typeface="ＭＳ Ｐゴシック" pitchFamily="34" charset="-128"/>
              </a:rPr>
              <a:t>link, router resources (bandwidth, buffers) may be </a:t>
            </a:r>
            <a:r>
              <a:rPr lang="en-US" sz="2400" i="1" smtClean="0">
                <a:ea typeface="ＭＳ Ｐゴシック" pitchFamily="34" charset="-128"/>
              </a:rPr>
              <a:t>allocated </a:t>
            </a:r>
            <a:r>
              <a:rPr lang="en-US" sz="2400" smtClean="0">
                <a:ea typeface="ＭＳ Ｐゴシック" pitchFamily="34" charset="-128"/>
              </a:rPr>
              <a:t>to VC (dedicated resources = predictable service)</a:t>
            </a:r>
          </a:p>
          <a:p>
            <a:pPr lvl="1">
              <a:buFont typeface="Wingdings" pitchFamily="2" charset="2"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76300" y="1504950"/>
            <a:ext cx="7743825" cy="1828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source-to-dest path behaves much like telephone circuit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endParaRPr lang="en-US" altLang="ja-JP" smtClean="0">
              <a:ea typeface="ＭＳ Ｐゴシック" pitchFamily="34" charset="-128"/>
            </a:endParaRPr>
          </a:p>
          <a:p>
            <a:pPr lvl="1"/>
            <a:r>
              <a:rPr lang="en-US" smtClean="0">
                <a:ea typeface="ＭＳ Ｐゴシック" pitchFamily="34" charset="-128"/>
              </a:rPr>
              <a:t>performance-wise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network actions along source-to-dest path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666750" y="1457325"/>
            <a:ext cx="7677150" cy="168592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655" name="Picture 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55675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16406712-0EE1-47B8-BC05-DC333295E5C1}" type="slidenum">
              <a:rPr lang="en-US"/>
              <a:pPr/>
              <a:t>12</a:t>
            </a:fld>
            <a:endParaRPr lang="en-US"/>
          </a:p>
        </p:txBody>
      </p:sp>
      <p:pic>
        <p:nvPicPr>
          <p:cNvPr id="28675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04933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VC implementation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a VC consists of:</a:t>
            </a:r>
          </a:p>
          <a:p>
            <a:pPr marL="914400" lvl="1" indent="-457200">
              <a:buClr>
                <a:schemeClr val="tx1"/>
              </a:buClr>
              <a:buFont typeface="ZapfDingbats" charset="0"/>
              <a:buAutoNum type="arabicPeriod"/>
              <a:defRPr/>
            </a:pPr>
            <a:r>
              <a:rPr lang="en-US" i="1">
                <a:solidFill>
                  <a:srgbClr val="CC0000"/>
                </a:solidFill>
              </a:rPr>
              <a:t>path</a:t>
            </a:r>
            <a:r>
              <a:rPr lang="en-US"/>
              <a:t> from source to destination</a:t>
            </a:r>
          </a:p>
          <a:p>
            <a:pPr marL="914400" lvl="1" indent="-457200">
              <a:buClr>
                <a:schemeClr val="tx1"/>
              </a:buClr>
              <a:buFont typeface="ZapfDingbats" charset="0"/>
              <a:buAutoNum type="arabicPeriod"/>
              <a:defRPr/>
            </a:pPr>
            <a:r>
              <a:rPr lang="en-US" i="1">
                <a:solidFill>
                  <a:srgbClr val="CC0000"/>
                </a:solidFill>
              </a:rPr>
              <a:t>VC numbers</a:t>
            </a:r>
            <a:r>
              <a:rPr lang="en-US"/>
              <a:t>, one number for each link along path</a:t>
            </a:r>
          </a:p>
          <a:p>
            <a:pPr marL="914400" lvl="1" indent="-457200">
              <a:buClr>
                <a:schemeClr val="tx1"/>
              </a:buClr>
              <a:buFont typeface="ZapfDingbats" charset="0"/>
              <a:buAutoNum type="arabicPeriod"/>
              <a:defRPr/>
            </a:pPr>
            <a:r>
              <a:rPr lang="en-US" i="1">
                <a:solidFill>
                  <a:srgbClr val="CC0000"/>
                </a:solidFill>
              </a:rPr>
              <a:t>entries in forwarding tables</a:t>
            </a:r>
            <a:r>
              <a:rPr lang="en-US"/>
              <a:t> in routers along path</a:t>
            </a:r>
          </a:p>
          <a:p>
            <a:pPr marL="533400" indent="-533400"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packet belonging to VC carries VC number (rather than dest address)</a:t>
            </a:r>
          </a:p>
          <a:p>
            <a:pPr marL="533400" indent="-533400"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VC number can be changed on each link.</a:t>
            </a:r>
          </a:p>
          <a:p>
            <a:pPr marL="914400" lvl="1" indent="-457200">
              <a:buFont typeface="Wingdings" charset="0"/>
              <a:buChar char="§"/>
              <a:defRPr/>
            </a:pPr>
            <a:r>
              <a:rPr lang="en-US"/>
              <a:t>new VC number comes from forwarding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841035CF-890F-48C2-9072-6FE099363B9F}" type="slidenum">
              <a:rPr lang="en-US"/>
              <a:pPr/>
              <a:t>13</a:t>
            </a:fld>
            <a:endParaRPr lang="en-US"/>
          </a:p>
        </p:txBody>
      </p:sp>
      <p:pic>
        <p:nvPicPr>
          <p:cNvPr id="29699" name="Picture 20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325" y="950913"/>
            <a:ext cx="5027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>
          <a:xfrm>
            <a:off x="369888" y="223838"/>
            <a:ext cx="7772400" cy="1003300"/>
          </a:xfrm>
        </p:spPr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>
                <a:cs typeface="+mj-cs"/>
              </a:rPr>
              <a:t>VC forwarding table</a:t>
            </a:r>
          </a:p>
        </p:txBody>
      </p:sp>
      <p:sp>
        <p:nvSpPr>
          <p:cNvPr id="29701" name="Freeform 7"/>
          <p:cNvSpPr>
            <a:spLocks/>
          </p:cNvSpPr>
          <p:nvPr/>
        </p:nvSpPr>
        <p:spPr bwMode="auto">
          <a:xfrm>
            <a:off x="5492750" y="1230313"/>
            <a:ext cx="2847975" cy="1481137"/>
          </a:xfrm>
          <a:custGeom>
            <a:avLst/>
            <a:gdLst>
              <a:gd name="T0" fmla="*/ 2147483647 w 1794"/>
              <a:gd name="T1" fmla="*/ 2147483647 h 933"/>
              <a:gd name="T2" fmla="*/ 2147483647 w 1794"/>
              <a:gd name="T3" fmla="*/ 2147483647 h 933"/>
              <a:gd name="T4" fmla="*/ 2147483647 w 1794"/>
              <a:gd name="T5" fmla="*/ 2147483647 h 933"/>
              <a:gd name="T6" fmla="*/ 2147483647 w 1794"/>
              <a:gd name="T7" fmla="*/ 2147483647 h 933"/>
              <a:gd name="T8" fmla="*/ 2147483647 w 1794"/>
              <a:gd name="T9" fmla="*/ 2147483647 h 933"/>
              <a:gd name="T10" fmla="*/ 2147483647 w 1794"/>
              <a:gd name="T11" fmla="*/ 2147483647 h 933"/>
              <a:gd name="T12" fmla="*/ 2147483647 w 1794"/>
              <a:gd name="T13" fmla="*/ 2147483647 h 933"/>
              <a:gd name="T14" fmla="*/ 2147483647 w 1794"/>
              <a:gd name="T15" fmla="*/ 2147483647 h 933"/>
              <a:gd name="T16" fmla="*/ 2147483647 w 1794"/>
              <a:gd name="T17" fmla="*/ 2147483647 h 933"/>
              <a:gd name="T18" fmla="*/ 2147483647 w 1794"/>
              <a:gd name="T19" fmla="*/ 2147483647 h 933"/>
              <a:gd name="T20" fmla="*/ 2147483647 w 1794"/>
              <a:gd name="T21" fmla="*/ 2147483647 h 9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94" h="933">
                <a:moveTo>
                  <a:pt x="6" y="483"/>
                </a:moveTo>
                <a:cubicBezTo>
                  <a:pt x="0" y="365"/>
                  <a:pt x="16" y="189"/>
                  <a:pt x="108" y="125"/>
                </a:cubicBezTo>
                <a:cubicBezTo>
                  <a:pt x="200" y="61"/>
                  <a:pt x="389" y="116"/>
                  <a:pt x="559" y="100"/>
                </a:cubicBezTo>
                <a:cubicBezTo>
                  <a:pt x="729" y="84"/>
                  <a:pt x="935" y="0"/>
                  <a:pt x="1128" y="29"/>
                </a:cubicBezTo>
                <a:cubicBezTo>
                  <a:pt x="1321" y="58"/>
                  <a:pt x="1638" y="142"/>
                  <a:pt x="1716" y="275"/>
                </a:cubicBezTo>
                <a:cubicBezTo>
                  <a:pt x="1794" y="408"/>
                  <a:pt x="1652" y="721"/>
                  <a:pt x="1596" y="827"/>
                </a:cubicBezTo>
                <a:cubicBezTo>
                  <a:pt x="1540" y="933"/>
                  <a:pt x="1506" y="894"/>
                  <a:pt x="1380" y="911"/>
                </a:cubicBezTo>
                <a:cubicBezTo>
                  <a:pt x="1254" y="928"/>
                  <a:pt x="1001" y="929"/>
                  <a:pt x="840" y="929"/>
                </a:cubicBezTo>
                <a:cubicBezTo>
                  <a:pt x="679" y="929"/>
                  <a:pt x="530" y="927"/>
                  <a:pt x="414" y="911"/>
                </a:cubicBezTo>
                <a:cubicBezTo>
                  <a:pt x="298" y="895"/>
                  <a:pt x="211" y="903"/>
                  <a:pt x="143" y="832"/>
                </a:cubicBezTo>
                <a:cubicBezTo>
                  <a:pt x="75" y="761"/>
                  <a:pt x="4" y="624"/>
                  <a:pt x="6" y="483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115"/>
          <p:cNvSpPr>
            <a:spLocks noChangeShapeType="1"/>
          </p:cNvSpPr>
          <p:nvPr/>
        </p:nvSpPr>
        <p:spPr bwMode="auto">
          <a:xfrm>
            <a:off x="6132513" y="1828800"/>
            <a:ext cx="0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44" name="Line 117"/>
          <p:cNvSpPr>
            <a:spLocks noChangeShapeType="1"/>
          </p:cNvSpPr>
          <p:nvPr/>
        </p:nvSpPr>
        <p:spPr bwMode="auto">
          <a:xfrm>
            <a:off x="6427788" y="1700213"/>
            <a:ext cx="798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45" name="Line 118"/>
          <p:cNvSpPr>
            <a:spLocks noChangeShapeType="1"/>
          </p:cNvSpPr>
          <p:nvPr/>
        </p:nvSpPr>
        <p:spPr bwMode="auto">
          <a:xfrm>
            <a:off x="6364288" y="2332038"/>
            <a:ext cx="823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46" name="Line 119"/>
          <p:cNvSpPr>
            <a:spLocks noChangeShapeType="1"/>
          </p:cNvSpPr>
          <p:nvPr/>
        </p:nvSpPr>
        <p:spPr bwMode="auto">
          <a:xfrm>
            <a:off x="7445375" y="1816100"/>
            <a:ext cx="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47" name="Line 120"/>
          <p:cNvSpPr>
            <a:spLocks noChangeShapeType="1"/>
          </p:cNvSpPr>
          <p:nvPr/>
        </p:nvSpPr>
        <p:spPr bwMode="auto">
          <a:xfrm>
            <a:off x="5334000" y="1712913"/>
            <a:ext cx="554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48" name="Line 121"/>
          <p:cNvSpPr>
            <a:spLocks noChangeShapeType="1"/>
          </p:cNvSpPr>
          <p:nvPr/>
        </p:nvSpPr>
        <p:spPr bwMode="auto">
          <a:xfrm>
            <a:off x="7704138" y="1712913"/>
            <a:ext cx="74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49" name="Line 122"/>
          <p:cNvSpPr>
            <a:spLocks noChangeShapeType="1"/>
          </p:cNvSpPr>
          <p:nvPr/>
        </p:nvSpPr>
        <p:spPr bwMode="auto">
          <a:xfrm>
            <a:off x="7651750" y="2332038"/>
            <a:ext cx="37465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50" name="Line 123"/>
          <p:cNvSpPr>
            <a:spLocks noChangeShapeType="1"/>
          </p:cNvSpPr>
          <p:nvPr/>
        </p:nvSpPr>
        <p:spPr bwMode="auto">
          <a:xfrm>
            <a:off x="5681663" y="2344738"/>
            <a:ext cx="21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51" name="Line 126"/>
          <p:cNvSpPr>
            <a:spLocks noChangeShapeType="1"/>
          </p:cNvSpPr>
          <p:nvPr/>
        </p:nvSpPr>
        <p:spPr bwMode="auto">
          <a:xfrm>
            <a:off x="5429250" y="1633538"/>
            <a:ext cx="41116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52" name="Line 127"/>
          <p:cNvSpPr>
            <a:spLocks noChangeShapeType="1"/>
          </p:cNvSpPr>
          <p:nvPr/>
        </p:nvSpPr>
        <p:spPr bwMode="auto">
          <a:xfrm>
            <a:off x="7815263" y="1635125"/>
            <a:ext cx="58261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53" name="Line 128"/>
          <p:cNvSpPr>
            <a:spLocks noChangeShapeType="1"/>
          </p:cNvSpPr>
          <p:nvPr/>
        </p:nvSpPr>
        <p:spPr bwMode="auto">
          <a:xfrm>
            <a:off x="6491288" y="1622425"/>
            <a:ext cx="681037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54" name="Text Box 129"/>
          <p:cNvSpPr txBox="1">
            <a:spLocks noChangeArrowheads="1"/>
          </p:cNvSpPr>
          <p:nvPr/>
        </p:nvSpPr>
        <p:spPr bwMode="auto">
          <a:xfrm>
            <a:off x="5510213" y="1354138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CC0000"/>
                </a:solidFill>
              </a:rPr>
              <a:t>12</a:t>
            </a:r>
          </a:p>
        </p:txBody>
      </p:sp>
      <p:sp>
        <p:nvSpPr>
          <p:cNvPr id="14355" name="Text Box 130"/>
          <p:cNvSpPr txBox="1">
            <a:spLocks noChangeArrowheads="1"/>
          </p:cNvSpPr>
          <p:nvPr/>
        </p:nvSpPr>
        <p:spPr bwMode="auto">
          <a:xfrm>
            <a:off x="6670675" y="1277938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CC0000"/>
                </a:solidFill>
              </a:rPr>
              <a:t>22</a:t>
            </a:r>
          </a:p>
        </p:txBody>
      </p:sp>
      <p:sp>
        <p:nvSpPr>
          <p:cNvPr id="14356" name="Text Box 131"/>
          <p:cNvSpPr txBox="1">
            <a:spLocks noChangeArrowheads="1"/>
          </p:cNvSpPr>
          <p:nvPr/>
        </p:nvSpPr>
        <p:spPr bwMode="auto">
          <a:xfrm>
            <a:off x="7829550" y="1316038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CC0000"/>
                </a:solidFill>
              </a:rPr>
              <a:t>32</a:t>
            </a:r>
          </a:p>
        </p:txBody>
      </p:sp>
      <p:sp>
        <p:nvSpPr>
          <p:cNvPr id="14357" name="Text Box 132"/>
          <p:cNvSpPr txBox="1">
            <a:spLocks noChangeArrowheads="1"/>
          </p:cNvSpPr>
          <p:nvPr/>
        </p:nvSpPr>
        <p:spPr bwMode="auto">
          <a:xfrm>
            <a:off x="5678488" y="16637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</a:p>
        </p:txBody>
      </p:sp>
      <p:sp>
        <p:nvSpPr>
          <p:cNvPr id="14358" name="Text Box 133"/>
          <p:cNvSpPr txBox="1">
            <a:spLocks noChangeArrowheads="1"/>
          </p:cNvSpPr>
          <p:nvPr/>
        </p:nvSpPr>
        <p:spPr bwMode="auto">
          <a:xfrm>
            <a:off x="6065838" y="17780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</a:t>
            </a:r>
          </a:p>
        </p:txBody>
      </p:sp>
      <p:sp>
        <p:nvSpPr>
          <p:cNvPr id="14359" name="Text Box 134"/>
          <p:cNvSpPr txBox="1">
            <a:spLocks noChangeArrowheads="1"/>
          </p:cNvSpPr>
          <p:nvPr/>
        </p:nvSpPr>
        <p:spPr bwMode="auto">
          <a:xfrm>
            <a:off x="6375400" y="162401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14360" name="Text Box 135"/>
          <p:cNvSpPr txBox="1">
            <a:spLocks noChangeArrowheads="1"/>
          </p:cNvSpPr>
          <p:nvPr/>
        </p:nvSpPr>
        <p:spPr bwMode="auto">
          <a:xfrm>
            <a:off x="3981450" y="1963738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VC number</a:t>
            </a:r>
          </a:p>
        </p:txBody>
      </p:sp>
      <p:sp>
        <p:nvSpPr>
          <p:cNvPr id="14361" name="Line 137"/>
          <p:cNvSpPr>
            <a:spLocks noChangeShapeType="1"/>
          </p:cNvSpPr>
          <p:nvPr/>
        </p:nvSpPr>
        <p:spPr bwMode="auto">
          <a:xfrm flipV="1">
            <a:off x="5268913" y="1522413"/>
            <a:ext cx="366712" cy="6715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62" name="Text Box 138"/>
          <p:cNvSpPr txBox="1">
            <a:spLocks noChangeArrowheads="1"/>
          </p:cNvSpPr>
          <p:nvPr/>
        </p:nvSpPr>
        <p:spPr bwMode="auto">
          <a:xfrm>
            <a:off x="4470400" y="2320925"/>
            <a:ext cx="10604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mtClean="0"/>
              <a:t>interface</a:t>
            </a:r>
          </a:p>
          <a:p>
            <a:pPr>
              <a:lnSpc>
                <a:spcPct val="85000"/>
              </a:lnSpc>
              <a:defRPr/>
            </a:pPr>
            <a:r>
              <a:rPr lang="en-US" smtClean="0"/>
              <a:t>number</a:t>
            </a:r>
          </a:p>
        </p:txBody>
      </p:sp>
      <p:sp>
        <p:nvSpPr>
          <p:cNvPr id="14363" name="Line 139"/>
          <p:cNvSpPr>
            <a:spLocks noChangeShapeType="1"/>
          </p:cNvSpPr>
          <p:nvPr/>
        </p:nvSpPr>
        <p:spPr bwMode="auto">
          <a:xfrm flipV="1">
            <a:off x="5480050" y="1873250"/>
            <a:ext cx="325438" cy="615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64" name="Text Box 143"/>
          <p:cNvSpPr txBox="1">
            <a:spLocks noChangeArrowheads="1"/>
          </p:cNvSpPr>
          <p:nvPr/>
        </p:nvSpPr>
        <p:spPr bwMode="auto">
          <a:xfrm>
            <a:off x="492125" y="3297238"/>
            <a:ext cx="7740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Incoming interface    Incoming VC #     Outgoing interface    Outgoing VC #</a:t>
            </a:r>
          </a:p>
        </p:txBody>
      </p:sp>
      <p:sp>
        <p:nvSpPr>
          <p:cNvPr id="14365" name="Line 145"/>
          <p:cNvSpPr>
            <a:spLocks noChangeShapeType="1"/>
          </p:cNvSpPr>
          <p:nvPr/>
        </p:nvSpPr>
        <p:spPr bwMode="auto">
          <a:xfrm>
            <a:off x="2609850" y="3346450"/>
            <a:ext cx="0" cy="21256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66" name="Line 146"/>
          <p:cNvSpPr>
            <a:spLocks noChangeShapeType="1"/>
          </p:cNvSpPr>
          <p:nvPr/>
        </p:nvSpPr>
        <p:spPr bwMode="auto">
          <a:xfrm>
            <a:off x="4414838" y="3384550"/>
            <a:ext cx="0" cy="211296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67" name="Line 147"/>
          <p:cNvSpPr>
            <a:spLocks noChangeShapeType="1"/>
          </p:cNvSpPr>
          <p:nvPr/>
        </p:nvSpPr>
        <p:spPr bwMode="auto">
          <a:xfrm>
            <a:off x="6543675" y="3346450"/>
            <a:ext cx="0" cy="21891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68" name="Text Box 148"/>
          <p:cNvSpPr txBox="1">
            <a:spLocks noChangeArrowheads="1"/>
          </p:cNvSpPr>
          <p:nvPr/>
        </p:nvSpPr>
        <p:spPr bwMode="auto">
          <a:xfrm>
            <a:off x="1312863" y="3825875"/>
            <a:ext cx="65595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457200" indent="-457200"/>
            <a:r>
              <a:rPr lang="en-US"/>
              <a:t>1                          12                               3                          22</a:t>
            </a:r>
          </a:p>
          <a:p>
            <a:pPr marL="457200" indent="-457200"/>
            <a:r>
              <a:rPr lang="en-US"/>
              <a:t>2                          63                               1                          18 </a:t>
            </a:r>
          </a:p>
          <a:p>
            <a:pPr marL="457200" indent="-457200"/>
            <a:r>
              <a:rPr lang="en-US"/>
              <a:t>3                           7                                2                          17</a:t>
            </a:r>
          </a:p>
          <a:p>
            <a:pPr marL="457200" indent="-457200"/>
            <a:r>
              <a:rPr lang="en-US"/>
              <a:t>1                          97                               3                           87</a:t>
            </a:r>
          </a:p>
          <a:p>
            <a:pPr marL="457200" indent="-457200"/>
            <a:r>
              <a:rPr lang="en-US"/>
              <a:t>…                          …                                …                            …</a:t>
            </a:r>
          </a:p>
        </p:txBody>
      </p:sp>
      <p:sp>
        <p:nvSpPr>
          <p:cNvPr id="14369" name="Text Box 149"/>
          <p:cNvSpPr txBox="1">
            <a:spLocks noChangeArrowheads="1"/>
          </p:cNvSpPr>
          <p:nvPr/>
        </p:nvSpPr>
        <p:spPr bwMode="auto">
          <a:xfrm>
            <a:off x="1289050" y="42370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370" name="Text Box 151"/>
          <p:cNvSpPr txBox="1">
            <a:spLocks noChangeArrowheads="1"/>
          </p:cNvSpPr>
          <p:nvPr/>
        </p:nvSpPr>
        <p:spPr bwMode="auto">
          <a:xfrm>
            <a:off x="255588" y="2436813"/>
            <a:ext cx="232727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400" i="1" smtClean="0">
                <a:solidFill>
                  <a:srgbClr val="CC0000"/>
                </a:solidFill>
                <a:latin typeface="Gill Sans MT" charset="0"/>
              </a:rPr>
              <a:t>forwarding table in</a:t>
            </a:r>
          </a:p>
          <a:p>
            <a:pPr>
              <a:lnSpc>
                <a:spcPct val="85000"/>
              </a:lnSpc>
              <a:defRPr/>
            </a:pPr>
            <a:r>
              <a:rPr lang="en-US" sz="2400" i="1" smtClean="0">
                <a:solidFill>
                  <a:srgbClr val="CC0000"/>
                </a:solidFill>
                <a:latin typeface="Gill Sans MT" charset="0"/>
              </a:rPr>
              <a:t>northwest router:</a:t>
            </a:r>
          </a:p>
        </p:txBody>
      </p:sp>
      <p:sp>
        <p:nvSpPr>
          <p:cNvPr id="14371" name="Text Box 152"/>
          <p:cNvSpPr txBox="1">
            <a:spLocks noChangeArrowheads="1"/>
          </p:cNvSpPr>
          <p:nvPr/>
        </p:nvSpPr>
        <p:spPr bwMode="auto">
          <a:xfrm>
            <a:off x="739775" y="5621338"/>
            <a:ext cx="7802563" cy="604837"/>
          </a:xfrm>
          <a:prstGeom prst="rect">
            <a:avLst/>
          </a:prstGeom>
          <a:noFill/>
          <a:ln w="254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200" i="1" smtClean="0">
                <a:solidFill>
                  <a:srgbClr val="CC0000"/>
                </a:solidFill>
                <a:latin typeface="Gill Sans MT" charset="0"/>
              </a:rPr>
              <a:t>VC routers maintain connection state information!</a:t>
            </a:r>
          </a:p>
        </p:txBody>
      </p:sp>
      <p:sp>
        <p:nvSpPr>
          <p:cNvPr id="14372" name="Line 153"/>
          <p:cNvSpPr>
            <a:spLocks noChangeShapeType="1"/>
          </p:cNvSpPr>
          <p:nvPr/>
        </p:nvSpPr>
        <p:spPr bwMode="auto">
          <a:xfrm>
            <a:off x="612775" y="3679825"/>
            <a:ext cx="7494588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9732" name="Group 154"/>
          <p:cNvGrpSpPr>
            <a:grpSpLocks/>
          </p:cNvGrpSpPr>
          <p:nvPr/>
        </p:nvGrpSpPr>
        <p:grpSpPr bwMode="auto">
          <a:xfrm>
            <a:off x="4826000" y="1403350"/>
            <a:ext cx="542925" cy="538163"/>
            <a:chOff x="-44" y="1473"/>
            <a:chExt cx="981" cy="1105"/>
          </a:xfrm>
        </p:grpSpPr>
        <p:pic>
          <p:nvPicPr>
            <p:cNvPr id="29772" name="Picture 15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73" name="Freeform 15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9733" name="Group 157"/>
          <p:cNvGrpSpPr>
            <a:grpSpLocks/>
          </p:cNvGrpSpPr>
          <p:nvPr/>
        </p:nvGrpSpPr>
        <p:grpSpPr bwMode="auto">
          <a:xfrm flipH="1">
            <a:off x="8367713" y="1433513"/>
            <a:ext cx="542925" cy="538162"/>
            <a:chOff x="-44" y="1473"/>
            <a:chExt cx="981" cy="1105"/>
          </a:xfrm>
        </p:grpSpPr>
        <p:pic>
          <p:nvPicPr>
            <p:cNvPr id="29770" name="Picture 15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71" name="Freeform 15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9734" name="Group 169"/>
          <p:cNvGrpSpPr>
            <a:grpSpLocks/>
          </p:cNvGrpSpPr>
          <p:nvPr/>
        </p:nvGrpSpPr>
        <p:grpSpPr bwMode="auto">
          <a:xfrm>
            <a:off x="5864225" y="1552575"/>
            <a:ext cx="600075" cy="287338"/>
            <a:chOff x="4396" y="1245"/>
            <a:chExt cx="672" cy="248"/>
          </a:xfrm>
        </p:grpSpPr>
        <p:sp>
          <p:nvSpPr>
            <p:cNvPr id="2976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976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976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9765" name="Group 17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9768" name="Freeform 17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69" name="Freeform 17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07" name="Line 176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08" name="Line 17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9735" name="Group 178"/>
          <p:cNvGrpSpPr>
            <a:grpSpLocks/>
          </p:cNvGrpSpPr>
          <p:nvPr/>
        </p:nvGrpSpPr>
        <p:grpSpPr bwMode="auto">
          <a:xfrm>
            <a:off x="5880100" y="2209800"/>
            <a:ext cx="600075" cy="287338"/>
            <a:chOff x="4396" y="1245"/>
            <a:chExt cx="672" cy="248"/>
          </a:xfrm>
        </p:grpSpPr>
        <p:sp>
          <p:nvSpPr>
            <p:cNvPr id="2975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975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975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9757" name="Group 18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9760" name="Freeform 18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61" name="Freeform 18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99" name="Line 185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00" name="Line 18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9736" name="Group 187"/>
          <p:cNvGrpSpPr>
            <a:grpSpLocks/>
          </p:cNvGrpSpPr>
          <p:nvPr/>
        </p:nvGrpSpPr>
        <p:grpSpPr bwMode="auto">
          <a:xfrm>
            <a:off x="7188200" y="1565275"/>
            <a:ext cx="600075" cy="287338"/>
            <a:chOff x="4396" y="1245"/>
            <a:chExt cx="672" cy="248"/>
          </a:xfrm>
        </p:grpSpPr>
        <p:sp>
          <p:nvSpPr>
            <p:cNvPr id="2974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974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974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9749" name="Group 19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9752" name="Freeform 19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53" name="Freeform 19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91" name="Line 194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392" name="Line 19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9737" name="Group 196"/>
          <p:cNvGrpSpPr>
            <a:grpSpLocks/>
          </p:cNvGrpSpPr>
          <p:nvPr/>
        </p:nvGrpSpPr>
        <p:grpSpPr bwMode="auto">
          <a:xfrm>
            <a:off x="7188200" y="2178050"/>
            <a:ext cx="600075" cy="287338"/>
            <a:chOff x="4396" y="1245"/>
            <a:chExt cx="672" cy="248"/>
          </a:xfrm>
        </p:grpSpPr>
        <p:sp>
          <p:nvSpPr>
            <p:cNvPr id="2973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973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974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9741" name="Group 20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29744" name="Freeform 20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5" name="Freeform 20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83" name="Line 203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384" name="Line 20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53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4C7F4C8A-F628-408C-AE56-F306318E79D4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30723" name="Group 669"/>
          <p:cNvGrpSpPr>
            <a:grpSpLocks/>
          </p:cNvGrpSpPr>
          <p:nvPr/>
        </p:nvGrpSpPr>
        <p:grpSpPr bwMode="auto">
          <a:xfrm>
            <a:off x="6865938" y="3735388"/>
            <a:ext cx="2006600" cy="2416175"/>
            <a:chOff x="4325" y="2353"/>
            <a:chExt cx="1264" cy="1522"/>
          </a:xfrm>
        </p:grpSpPr>
        <p:sp>
          <p:nvSpPr>
            <p:cNvPr id="30842" name="Freeform 552"/>
            <p:cNvSpPr>
              <a:spLocks/>
            </p:cNvSpPr>
            <p:nvPr/>
          </p:nvSpPr>
          <p:spPr bwMode="auto">
            <a:xfrm>
              <a:off x="4536" y="2358"/>
              <a:ext cx="990" cy="1124"/>
            </a:xfrm>
            <a:custGeom>
              <a:avLst/>
              <a:gdLst>
                <a:gd name="T0" fmla="*/ 0 w 990"/>
                <a:gd name="T1" fmla="*/ 1089 h 1124"/>
                <a:gd name="T2" fmla="*/ 161 w 990"/>
                <a:gd name="T3" fmla="*/ 0 h 1124"/>
                <a:gd name="T4" fmla="*/ 210 w 990"/>
                <a:gd name="T5" fmla="*/ 899 h 1124"/>
                <a:gd name="T6" fmla="*/ 962 w 990"/>
                <a:gd name="T7" fmla="*/ 906 h 1124"/>
                <a:gd name="T8" fmla="*/ 990 w 990"/>
                <a:gd name="T9" fmla="*/ 990 h 1124"/>
                <a:gd name="T10" fmla="*/ 210 w 990"/>
                <a:gd name="T11" fmla="*/ 1124 h 1124"/>
                <a:gd name="T12" fmla="*/ 0 w 990"/>
                <a:gd name="T13" fmla="*/ 1089 h 11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0" h="1124">
                  <a:moveTo>
                    <a:pt x="0" y="1089"/>
                  </a:moveTo>
                  <a:lnTo>
                    <a:pt x="161" y="0"/>
                  </a:lnTo>
                  <a:lnTo>
                    <a:pt x="210" y="899"/>
                  </a:lnTo>
                  <a:lnTo>
                    <a:pt x="962" y="906"/>
                  </a:lnTo>
                  <a:lnTo>
                    <a:pt x="990" y="990"/>
                  </a:lnTo>
                  <a:lnTo>
                    <a:pt x="210" y="1124"/>
                  </a:lnTo>
                  <a:lnTo>
                    <a:pt x="0" y="1089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0843" name="Group 553"/>
            <p:cNvGrpSpPr>
              <a:grpSpLocks/>
            </p:cNvGrpSpPr>
            <p:nvPr/>
          </p:nvGrpSpPr>
          <p:grpSpPr bwMode="auto">
            <a:xfrm>
              <a:off x="4325" y="3402"/>
              <a:ext cx="454" cy="473"/>
              <a:chOff x="-44" y="1473"/>
              <a:chExt cx="981" cy="1105"/>
            </a:xfrm>
          </p:grpSpPr>
          <p:pic>
            <p:nvPicPr>
              <p:cNvPr id="30852" name="Picture 55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853" name="Freeform 55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5485" name="Rectangle 539"/>
            <p:cNvSpPr>
              <a:spLocks noChangeArrowheads="1"/>
            </p:cNvSpPr>
            <p:nvPr/>
          </p:nvSpPr>
          <p:spPr bwMode="auto">
            <a:xfrm>
              <a:off x="4719" y="2353"/>
              <a:ext cx="820" cy="946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6" name="Rectangle 540"/>
            <p:cNvSpPr>
              <a:spLocks noChangeArrowheads="1"/>
            </p:cNvSpPr>
            <p:nvPr/>
          </p:nvSpPr>
          <p:spPr bwMode="auto">
            <a:xfrm>
              <a:off x="4679" y="2382"/>
              <a:ext cx="837" cy="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7" name="Rectangle 541"/>
            <p:cNvSpPr>
              <a:spLocks noChangeArrowheads="1"/>
            </p:cNvSpPr>
            <p:nvPr/>
          </p:nvSpPr>
          <p:spPr bwMode="auto">
            <a:xfrm>
              <a:off x="4683" y="2784"/>
              <a:ext cx="831" cy="19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8" name="Text Box 542"/>
            <p:cNvSpPr txBox="1">
              <a:spLocks noChangeArrowheads="1"/>
            </p:cNvSpPr>
            <p:nvPr/>
          </p:nvSpPr>
          <p:spPr bwMode="auto">
            <a:xfrm>
              <a:off x="4602" y="2360"/>
              <a:ext cx="987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application</a:t>
              </a:r>
            </a:p>
            <a:p>
              <a:pPr algn="ctr"/>
              <a:r>
                <a:rPr lang="en-US" sz="2000"/>
                <a:t>transport</a:t>
              </a:r>
            </a:p>
            <a:p>
              <a:pPr algn="ctr"/>
              <a:r>
                <a:rPr lang="en-US" sz="2000">
                  <a:solidFill>
                    <a:schemeClr val="bg1"/>
                  </a:solidFill>
                </a:rPr>
                <a:t>network</a:t>
              </a:r>
              <a:endParaRPr lang="en-US" sz="2000"/>
            </a:p>
            <a:p>
              <a:pPr algn="ctr"/>
              <a:r>
                <a:rPr lang="en-US" sz="2000"/>
                <a:t>data link</a:t>
              </a:r>
            </a:p>
            <a:p>
              <a:pPr algn="ctr"/>
              <a:r>
                <a:rPr lang="en-US" sz="2000"/>
                <a:t>physical</a:t>
              </a:r>
            </a:p>
          </p:txBody>
        </p:sp>
        <p:sp>
          <p:nvSpPr>
            <p:cNvPr id="15489" name="Line 543"/>
            <p:cNvSpPr>
              <a:spLocks noChangeShapeType="1"/>
            </p:cNvSpPr>
            <p:nvPr/>
          </p:nvSpPr>
          <p:spPr bwMode="auto">
            <a:xfrm>
              <a:off x="4678" y="2782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490" name="Line 544"/>
            <p:cNvSpPr>
              <a:spLocks noChangeShapeType="1"/>
            </p:cNvSpPr>
            <p:nvPr/>
          </p:nvSpPr>
          <p:spPr bwMode="auto">
            <a:xfrm>
              <a:off x="4678" y="2976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491" name="Line 545"/>
            <p:cNvSpPr>
              <a:spLocks noChangeShapeType="1"/>
            </p:cNvSpPr>
            <p:nvPr/>
          </p:nvSpPr>
          <p:spPr bwMode="auto">
            <a:xfrm>
              <a:off x="4676" y="3160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492" name="Line 546"/>
            <p:cNvSpPr>
              <a:spLocks noChangeShapeType="1"/>
            </p:cNvSpPr>
            <p:nvPr/>
          </p:nvSpPr>
          <p:spPr bwMode="auto">
            <a:xfrm>
              <a:off x="4678" y="2588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0724" name="Freeform 7"/>
          <p:cNvSpPr>
            <a:spLocks/>
          </p:cNvSpPr>
          <p:nvPr/>
        </p:nvSpPr>
        <p:spPr bwMode="auto">
          <a:xfrm>
            <a:off x="3371850" y="4608513"/>
            <a:ext cx="2847975" cy="1481137"/>
          </a:xfrm>
          <a:custGeom>
            <a:avLst/>
            <a:gdLst>
              <a:gd name="T0" fmla="*/ 2147483647 w 1794"/>
              <a:gd name="T1" fmla="*/ 2147483647 h 933"/>
              <a:gd name="T2" fmla="*/ 2147483647 w 1794"/>
              <a:gd name="T3" fmla="*/ 2147483647 h 933"/>
              <a:gd name="T4" fmla="*/ 2147483647 w 1794"/>
              <a:gd name="T5" fmla="*/ 2147483647 h 933"/>
              <a:gd name="T6" fmla="*/ 2147483647 w 1794"/>
              <a:gd name="T7" fmla="*/ 2147483647 h 933"/>
              <a:gd name="T8" fmla="*/ 2147483647 w 1794"/>
              <a:gd name="T9" fmla="*/ 2147483647 h 933"/>
              <a:gd name="T10" fmla="*/ 2147483647 w 1794"/>
              <a:gd name="T11" fmla="*/ 2147483647 h 933"/>
              <a:gd name="T12" fmla="*/ 2147483647 w 1794"/>
              <a:gd name="T13" fmla="*/ 2147483647 h 933"/>
              <a:gd name="T14" fmla="*/ 2147483647 w 1794"/>
              <a:gd name="T15" fmla="*/ 2147483647 h 933"/>
              <a:gd name="T16" fmla="*/ 2147483647 w 1794"/>
              <a:gd name="T17" fmla="*/ 2147483647 h 933"/>
              <a:gd name="T18" fmla="*/ 2147483647 w 1794"/>
              <a:gd name="T19" fmla="*/ 2147483647 h 933"/>
              <a:gd name="T20" fmla="*/ 2147483647 w 1794"/>
              <a:gd name="T21" fmla="*/ 2147483647 h 9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94" h="933">
                <a:moveTo>
                  <a:pt x="6" y="483"/>
                </a:moveTo>
                <a:cubicBezTo>
                  <a:pt x="0" y="365"/>
                  <a:pt x="16" y="189"/>
                  <a:pt x="108" y="125"/>
                </a:cubicBezTo>
                <a:cubicBezTo>
                  <a:pt x="200" y="61"/>
                  <a:pt x="389" y="116"/>
                  <a:pt x="559" y="100"/>
                </a:cubicBezTo>
                <a:cubicBezTo>
                  <a:pt x="729" y="84"/>
                  <a:pt x="935" y="0"/>
                  <a:pt x="1128" y="29"/>
                </a:cubicBezTo>
                <a:cubicBezTo>
                  <a:pt x="1321" y="58"/>
                  <a:pt x="1638" y="142"/>
                  <a:pt x="1716" y="275"/>
                </a:cubicBezTo>
                <a:cubicBezTo>
                  <a:pt x="1794" y="408"/>
                  <a:pt x="1652" y="721"/>
                  <a:pt x="1596" y="827"/>
                </a:cubicBezTo>
                <a:cubicBezTo>
                  <a:pt x="1540" y="933"/>
                  <a:pt x="1506" y="894"/>
                  <a:pt x="1380" y="911"/>
                </a:cubicBezTo>
                <a:cubicBezTo>
                  <a:pt x="1254" y="928"/>
                  <a:pt x="1001" y="929"/>
                  <a:pt x="840" y="929"/>
                </a:cubicBezTo>
                <a:cubicBezTo>
                  <a:pt x="679" y="929"/>
                  <a:pt x="530" y="927"/>
                  <a:pt x="414" y="911"/>
                </a:cubicBezTo>
                <a:cubicBezTo>
                  <a:pt x="298" y="895"/>
                  <a:pt x="211" y="903"/>
                  <a:pt x="143" y="832"/>
                </a:cubicBezTo>
                <a:cubicBezTo>
                  <a:pt x="75" y="761"/>
                  <a:pt x="4" y="624"/>
                  <a:pt x="6" y="483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25" name="Group 667"/>
          <p:cNvGrpSpPr>
            <a:grpSpLocks/>
          </p:cNvGrpSpPr>
          <p:nvPr/>
        </p:nvGrpSpPr>
        <p:grpSpPr bwMode="auto">
          <a:xfrm>
            <a:off x="3486150" y="5016500"/>
            <a:ext cx="2606675" cy="658813"/>
            <a:chOff x="959" y="3814"/>
            <a:chExt cx="1642" cy="415"/>
          </a:xfrm>
        </p:grpSpPr>
        <p:grpSp>
          <p:nvGrpSpPr>
            <p:cNvPr id="30815" name="Group 640"/>
            <p:cNvGrpSpPr>
              <a:grpSpLocks/>
            </p:cNvGrpSpPr>
            <p:nvPr/>
          </p:nvGrpSpPr>
          <p:grpSpPr bwMode="auto">
            <a:xfrm>
              <a:off x="2223" y="3814"/>
              <a:ext cx="378" cy="181"/>
              <a:chOff x="4396" y="1245"/>
              <a:chExt cx="672" cy="248"/>
            </a:xfrm>
          </p:grpSpPr>
          <p:sp>
            <p:nvSpPr>
              <p:cNvPr id="30834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35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36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30837" name="Group 644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30840" name="Freeform 64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1" name="Freeform 64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79" name="Line 647"/>
              <p:cNvSpPr>
                <a:spLocks noChangeShapeType="1"/>
              </p:cNvSpPr>
              <p:nvPr/>
            </p:nvSpPr>
            <p:spPr bwMode="auto">
              <a:xfrm>
                <a:off x="4400" y="1320"/>
                <a:ext cx="0" cy="1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480" name="Line 648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0816" name="Group 649"/>
            <p:cNvGrpSpPr>
              <a:grpSpLocks/>
            </p:cNvGrpSpPr>
            <p:nvPr/>
          </p:nvGrpSpPr>
          <p:grpSpPr bwMode="auto">
            <a:xfrm>
              <a:off x="1559" y="4048"/>
              <a:ext cx="378" cy="181"/>
              <a:chOff x="4396" y="1245"/>
              <a:chExt cx="672" cy="248"/>
            </a:xfrm>
          </p:grpSpPr>
          <p:sp>
            <p:nvSpPr>
              <p:cNvPr id="30826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27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28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30829" name="Group 653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30832" name="Freeform 65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3" name="Freeform 65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71" name="Line 656"/>
              <p:cNvSpPr>
                <a:spLocks noChangeShapeType="1"/>
              </p:cNvSpPr>
              <p:nvPr/>
            </p:nvSpPr>
            <p:spPr bwMode="auto">
              <a:xfrm>
                <a:off x="4400" y="1320"/>
                <a:ext cx="0" cy="1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472" name="Line 657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0817" name="Group 658"/>
            <p:cNvGrpSpPr>
              <a:grpSpLocks/>
            </p:cNvGrpSpPr>
            <p:nvPr/>
          </p:nvGrpSpPr>
          <p:grpSpPr bwMode="auto">
            <a:xfrm>
              <a:off x="959" y="3816"/>
              <a:ext cx="378" cy="181"/>
              <a:chOff x="4396" y="1245"/>
              <a:chExt cx="672" cy="248"/>
            </a:xfrm>
          </p:grpSpPr>
          <p:sp>
            <p:nvSpPr>
              <p:cNvPr id="30818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19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20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30821" name="Group 662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30824" name="Freeform 66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5" name="Freeform 66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63" name="Line 665"/>
              <p:cNvSpPr>
                <a:spLocks noChangeShapeType="1"/>
              </p:cNvSpPr>
              <p:nvPr/>
            </p:nvSpPr>
            <p:spPr bwMode="auto">
              <a:xfrm>
                <a:off x="4400" y="1320"/>
                <a:ext cx="0" cy="1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464" name="Line 666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30726" name="Group 611"/>
          <p:cNvGrpSpPr>
            <a:grpSpLocks/>
          </p:cNvGrpSpPr>
          <p:nvPr/>
        </p:nvGrpSpPr>
        <p:grpSpPr bwMode="auto">
          <a:xfrm>
            <a:off x="3489325" y="5014913"/>
            <a:ext cx="2603500" cy="661987"/>
            <a:chOff x="960" y="3814"/>
            <a:chExt cx="1640" cy="417"/>
          </a:xfrm>
        </p:grpSpPr>
        <p:grpSp>
          <p:nvGrpSpPr>
            <p:cNvPr id="30788" name="Group 592"/>
            <p:cNvGrpSpPr>
              <a:grpSpLocks/>
            </p:cNvGrpSpPr>
            <p:nvPr/>
          </p:nvGrpSpPr>
          <p:grpSpPr bwMode="auto">
            <a:xfrm>
              <a:off x="960" y="3817"/>
              <a:ext cx="378" cy="181"/>
              <a:chOff x="2758" y="3803"/>
              <a:chExt cx="378" cy="181"/>
            </a:xfrm>
          </p:grpSpPr>
          <p:sp>
            <p:nvSpPr>
              <p:cNvPr id="30807" name="Oval 407"/>
              <p:cNvSpPr>
                <a:spLocks noChangeArrowheads="1"/>
              </p:cNvSpPr>
              <p:nvPr/>
            </p:nvSpPr>
            <p:spPr bwMode="auto">
              <a:xfrm>
                <a:off x="2760" y="3883"/>
                <a:ext cx="374" cy="101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08" name="Rectangle 410"/>
              <p:cNvSpPr>
                <a:spLocks noChangeArrowheads="1"/>
              </p:cNvSpPr>
              <p:nvPr/>
            </p:nvSpPr>
            <p:spPr bwMode="auto">
              <a:xfrm>
                <a:off x="2760" y="3872"/>
                <a:ext cx="376" cy="62"/>
              </a:xfrm>
              <a:prstGeom prst="rect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09" name="Oval 411"/>
              <p:cNvSpPr>
                <a:spLocks noChangeArrowheads="1"/>
              </p:cNvSpPr>
              <p:nvPr/>
            </p:nvSpPr>
            <p:spPr bwMode="auto">
              <a:xfrm>
                <a:off x="2758" y="3803"/>
                <a:ext cx="375" cy="118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30810" name="Group 587"/>
              <p:cNvGrpSpPr>
                <a:grpSpLocks/>
              </p:cNvGrpSpPr>
              <p:nvPr/>
            </p:nvGrpSpPr>
            <p:grpSpPr bwMode="auto">
              <a:xfrm>
                <a:off x="2833" y="3834"/>
                <a:ext cx="212" cy="54"/>
                <a:chOff x="2468" y="1332"/>
                <a:chExt cx="310" cy="60"/>
              </a:xfrm>
            </p:grpSpPr>
            <p:sp>
              <p:nvSpPr>
                <p:cNvPr id="30813" name="Freeform 58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4" name="Freeform 58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52" name="Line 590"/>
              <p:cNvSpPr>
                <a:spLocks noChangeShapeType="1"/>
              </p:cNvSpPr>
              <p:nvPr/>
            </p:nvSpPr>
            <p:spPr bwMode="auto">
              <a:xfrm>
                <a:off x="2760" y="3858"/>
                <a:ext cx="0" cy="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453" name="Line 591"/>
              <p:cNvSpPr>
                <a:spLocks noChangeShapeType="1"/>
              </p:cNvSpPr>
              <p:nvPr/>
            </p:nvSpPr>
            <p:spPr bwMode="auto">
              <a:xfrm>
                <a:off x="3133" y="3862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0789" name="Group 593"/>
            <p:cNvGrpSpPr>
              <a:grpSpLocks/>
            </p:cNvGrpSpPr>
            <p:nvPr/>
          </p:nvGrpSpPr>
          <p:grpSpPr bwMode="auto">
            <a:xfrm>
              <a:off x="2222" y="3814"/>
              <a:ext cx="378" cy="181"/>
              <a:chOff x="2758" y="3803"/>
              <a:chExt cx="378" cy="181"/>
            </a:xfrm>
          </p:grpSpPr>
          <p:sp>
            <p:nvSpPr>
              <p:cNvPr id="30799" name="Oval 407"/>
              <p:cNvSpPr>
                <a:spLocks noChangeArrowheads="1"/>
              </p:cNvSpPr>
              <p:nvPr/>
            </p:nvSpPr>
            <p:spPr bwMode="auto">
              <a:xfrm>
                <a:off x="2760" y="3883"/>
                <a:ext cx="374" cy="101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00" name="Rectangle 410"/>
              <p:cNvSpPr>
                <a:spLocks noChangeArrowheads="1"/>
              </p:cNvSpPr>
              <p:nvPr/>
            </p:nvSpPr>
            <p:spPr bwMode="auto">
              <a:xfrm>
                <a:off x="2760" y="3872"/>
                <a:ext cx="376" cy="62"/>
              </a:xfrm>
              <a:prstGeom prst="rect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801" name="Oval 411"/>
              <p:cNvSpPr>
                <a:spLocks noChangeArrowheads="1"/>
              </p:cNvSpPr>
              <p:nvPr/>
            </p:nvSpPr>
            <p:spPr bwMode="auto">
              <a:xfrm>
                <a:off x="2758" y="3803"/>
                <a:ext cx="375" cy="118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30802" name="Group 597"/>
              <p:cNvGrpSpPr>
                <a:grpSpLocks/>
              </p:cNvGrpSpPr>
              <p:nvPr/>
            </p:nvGrpSpPr>
            <p:grpSpPr bwMode="auto">
              <a:xfrm>
                <a:off x="2833" y="3834"/>
                <a:ext cx="212" cy="54"/>
                <a:chOff x="2468" y="1332"/>
                <a:chExt cx="310" cy="60"/>
              </a:xfrm>
            </p:grpSpPr>
            <p:sp>
              <p:nvSpPr>
                <p:cNvPr id="30805" name="Freeform 59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6" name="Freeform 59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44" name="Line 600"/>
              <p:cNvSpPr>
                <a:spLocks noChangeShapeType="1"/>
              </p:cNvSpPr>
              <p:nvPr/>
            </p:nvSpPr>
            <p:spPr bwMode="auto">
              <a:xfrm>
                <a:off x="2760" y="3858"/>
                <a:ext cx="0" cy="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445" name="Line 601"/>
              <p:cNvSpPr>
                <a:spLocks noChangeShapeType="1"/>
              </p:cNvSpPr>
              <p:nvPr/>
            </p:nvSpPr>
            <p:spPr bwMode="auto">
              <a:xfrm>
                <a:off x="3133" y="3862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0790" name="Group 602"/>
            <p:cNvGrpSpPr>
              <a:grpSpLocks/>
            </p:cNvGrpSpPr>
            <p:nvPr/>
          </p:nvGrpSpPr>
          <p:grpSpPr bwMode="auto">
            <a:xfrm>
              <a:off x="1559" y="4050"/>
              <a:ext cx="378" cy="181"/>
              <a:chOff x="2758" y="3803"/>
              <a:chExt cx="378" cy="181"/>
            </a:xfrm>
          </p:grpSpPr>
          <p:sp>
            <p:nvSpPr>
              <p:cNvPr id="30791" name="Oval 407"/>
              <p:cNvSpPr>
                <a:spLocks noChangeArrowheads="1"/>
              </p:cNvSpPr>
              <p:nvPr/>
            </p:nvSpPr>
            <p:spPr bwMode="auto">
              <a:xfrm>
                <a:off x="2760" y="3883"/>
                <a:ext cx="374" cy="101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792" name="Rectangle 410"/>
              <p:cNvSpPr>
                <a:spLocks noChangeArrowheads="1"/>
              </p:cNvSpPr>
              <p:nvPr/>
            </p:nvSpPr>
            <p:spPr bwMode="auto">
              <a:xfrm>
                <a:off x="2760" y="3872"/>
                <a:ext cx="376" cy="62"/>
              </a:xfrm>
              <a:prstGeom prst="rect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0793" name="Oval 411"/>
              <p:cNvSpPr>
                <a:spLocks noChangeArrowheads="1"/>
              </p:cNvSpPr>
              <p:nvPr/>
            </p:nvSpPr>
            <p:spPr bwMode="auto">
              <a:xfrm>
                <a:off x="2758" y="3803"/>
                <a:ext cx="375" cy="118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30794" name="Group 606"/>
              <p:cNvGrpSpPr>
                <a:grpSpLocks/>
              </p:cNvGrpSpPr>
              <p:nvPr/>
            </p:nvGrpSpPr>
            <p:grpSpPr bwMode="auto">
              <a:xfrm>
                <a:off x="2833" y="3834"/>
                <a:ext cx="212" cy="54"/>
                <a:chOff x="2468" y="1332"/>
                <a:chExt cx="310" cy="60"/>
              </a:xfrm>
            </p:grpSpPr>
            <p:sp>
              <p:nvSpPr>
                <p:cNvPr id="30797" name="Freeform 60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8" name="Freeform 60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36" name="Line 609"/>
              <p:cNvSpPr>
                <a:spLocks noChangeShapeType="1"/>
              </p:cNvSpPr>
              <p:nvPr/>
            </p:nvSpPr>
            <p:spPr bwMode="auto">
              <a:xfrm>
                <a:off x="2760" y="3858"/>
                <a:ext cx="0" cy="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437" name="Line 610"/>
              <p:cNvSpPr>
                <a:spLocks noChangeShapeType="1"/>
              </p:cNvSpPr>
              <p:nvPr/>
            </p:nvSpPr>
            <p:spPr bwMode="auto">
              <a:xfrm>
                <a:off x="3133" y="3862"/>
                <a:ext cx="0" cy="7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pic>
        <p:nvPicPr>
          <p:cNvPr id="30727" name="Picture 53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525" y="9493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30188"/>
            <a:ext cx="7772400" cy="985837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Virtual circuits: signaling protocols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53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57225" y="1385888"/>
            <a:ext cx="6534150" cy="139065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used to setup, maintain  teardown VC</a:t>
            </a:r>
          </a:p>
          <a:p>
            <a:r>
              <a:rPr lang="en-US" smtClean="0">
                <a:ea typeface="ＭＳ Ｐゴシック" pitchFamily="34" charset="-128"/>
              </a:rPr>
              <a:t>used in ATM, frame-relay, X.25</a:t>
            </a:r>
          </a:p>
          <a:p>
            <a:r>
              <a:rPr lang="en-US" smtClean="0">
                <a:ea typeface="ＭＳ Ｐゴシック" pitchFamily="34" charset="-128"/>
              </a:rPr>
              <a:t>not used in today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Internet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5371" name="Line 101"/>
          <p:cNvSpPr>
            <a:spLocks noChangeShapeType="1"/>
          </p:cNvSpPr>
          <p:nvPr/>
        </p:nvSpPr>
        <p:spPr bwMode="auto">
          <a:xfrm rot="5400000" flipV="1">
            <a:off x="2725738" y="4348162"/>
            <a:ext cx="6350" cy="157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731" name="Freeform 107"/>
          <p:cNvSpPr>
            <a:spLocks/>
          </p:cNvSpPr>
          <p:nvPr/>
        </p:nvSpPr>
        <p:spPr bwMode="auto">
          <a:xfrm>
            <a:off x="4086225" y="4899025"/>
            <a:ext cx="466725" cy="263525"/>
          </a:xfrm>
          <a:custGeom>
            <a:avLst/>
            <a:gdLst>
              <a:gd name="T0" fmla="*/ 0 w 294"/>
              <a:gd name="T1" fmla="*/ 2147483647 h 166"/>
              <a:gd name="T2" fmla="*/ 2147483647 w 294"/>
              <a:gd name="T3" fmla="*/ 0 h 1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4" h="166">
                <a:moveTo>
                  <a:pt x="0" y="166"/>
                </a:moveTo>
                <a:lnTo>
                  <a:pt x="294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Freeform 420"/>
          <p:cNvSpPr>
            <a:spLocks/>
          </p:cNvSpPr>
          <p:nvPr/>
        </p:nvSpPr>
        <p:spPr bwMode="auto">
          <a:xfrm>
            <a:off x="5051425" y="4892675"/>
            <a:ext cx="431800" cy="276225"/>
          </a:xfrm>
          <a:custGeom>
            <a:avLst/>
            <a:gdLst>
              <a:gd name="T0" fmla="*/ 0 w 272"/>
              <a:gd name="T1" fmla="*/ 0 h 174"/>
              <a:gd name="T2" fmla="*/ 2147483647 w 272"/>
              <a:gd name="T3" fmla="*/ 2147483647 h 17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2" h="174">
                <a:moveTo>
                  <a:pt x="0" y="0"/>
                </a:moveTo>
                <a:lnTo>
                  <a:pt x="272" y="17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Freeform 421"/>
          <p:cNvSpPr>
            <a:spLocks/>
          </p:cNvSpPr>
          <p:nvPr/>
        </p:nvSpPr>
        <p:spPr bwMode="auto">
          <a:xfrm>
            <a:off x="3986213" y="5284788"/>
            <a:ext cx="481012" cy="238125"/>
          </a:xfrm>
          <a:custGeom>
            <a:avLst/>
            <a:gdLst>
              <a:gd name="T0" fmla="*/ 0 w 294"/>
              <a:gd name="T1" fmla="*/ 0 h 174"/>
              <a:gd name="T2" fmla="*/ 2147483647 w 294"/>
              <a:gd name="T3" fmla="*/ 2147483647 h 17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4" h="174">
                <a:moveTo>
                  <a:pt x="0" y="0"/>
                </a:moveTo>
                <a:lnTo>
                  <a:pt x="294" y="17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Freeform 422"/>
          <p:cNvSpPr>
            <a:spLocks/>
          </p:cNvSpPr>
          <p:nvPr/>
        </p:nvSpPr>
        <p:spPr bwMode="auto">
          <a:xfrm>
            <a:off x="5029200" y="5273675"/>
            <a:ext cx="558800" cy="234950"/>
          </a:xfrm>
          <a:custGeom>
            <a:avLst/>
            <a:gdLst>
              <a:gd name="T0" fmla="*/ 0 w 352"/>
              <a:gd name="T1" fmla="*/ 2147483647 h 148"/>
              <a:gd name="T2" fmla="*/ 2147483647 w 352"/>
              <a:gd name="T3" fmla="*/ 0 h 14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52" h="148">
                <a:moveTo>
                  <a:pt x="0" y="148"/>
                </a:moveTo>
                <a:lnTo>
                  <a:pt x="35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Freeform 423"/>
          <p:cNvSpPr>
            <a:spLocks/>
          </p:cNvSpPr>
          <p:nvPr/>
        </p:nvSpPr>
        <p:spPr bwMode="auto">
          <a:xfrm>
            <a:off x="5600700" y="5314950"/>
            <a:ext cx="206375" cy="508000"/>
          </a:xfrm>
          <a:custGeom>
            <a:avLst/>
            <a:gdLst>
              <a:gd name="T0" fmla="*/ 0 w 118"/>
              <a:gd name="T1" fmla="*/ 2147483647 h 500"/>
              <a:gd name="T2" fmla="*/ 2147483647 w 118"/>
              <a:gd name="T3" fmla="*/ 0 h 5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8" h="500">
                <a:moveTo>
                  <a:pt x="0" y="500"/>
                </a:moveTo>
                <a:lnTo>
                  <a:pt x="11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Freeform 424"/>
          <p:cNvSpPr>
            <a:spLocks/>
          </p:cNvSpPr>
          <p:nvPr/>
        </p:nvSpPr>
        <p:spPr bwMode="auto">
          <a:xfrm>
            <a:off x="4365625" y="5848350"/>
            <a:ext cx="736600" cy="74613"/>
          </a:xfrm>
          <a:custGeom>
            <a:avLst/>
            <a:gdLst>
              <a:gd name="T0" fmla="*/ 2147483647 w 370"/>
              <a:gd name="T1" fmla="*/ 2147483647 h 32"/>
              <a:gd name="T2" fmla="*/ 0 w 370"/>
              <a:gd name="T3" fmla="*/ 0 h 3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70" h="32">
                <a:moveTo>
                  <a:pt x="370" y="32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Freeform 425"/>
          <p:cNvSpPr>
            <a:spLocks/>
          </p:cNvSpPr>
          <p:nvPr/>
        </p:nvSpPr>
        <p:spPr bwMode="auto">
          <a:xfrm>
            <a:off x="3829050" y="5308600"/>
            <a:ext cx="193675" cy="425450"/>
          </a:xfrm>
          <a:custGeom>
            <a:avLst/>
            <a:gdLst>
              <a:gd name="T0" fmla="*/ 2147483647 w 176"/>
              <a:gd name="T1" fmla="*/ 2147483647 h 412"/>
              <a:gd name="T2" fmla="*/ 2147483647 w 176"/>
              <a:gd name="T3" fmla="*/ 2147483647 h 412"/>
              <a:gd name="T4" fmla="*/ 0 w 176"/>
              <a:gd name="T5" fmla="*/ 0 h 4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" h="412">
                <a:moveTo>
                  <a:pt x="162" y="408"/>
                </a:moveTo>
                <a:lnTo>
                  <a:pt x="176" y="41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439"/>
          <p:cNvSpPr>
            <a:spLocks noChangeShapeType="1"/>
          </p:cNvSpPr>
          <p:nvPr/>
        </p:nvSpPr>
        <p:spPr bwMode="auto">
          <a:xfrm rot="-5400000" flipH="1" flipV="1">
            <a:off x="6745288" y="4548187"/>
            <a:ext cx="0" cy="1362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1041" name="Text Box 449"/>
          <p:cNvSpPr txBox="1">
            <a:spLocks noChangeArrowheads="1"/>
          </p:cNvSpPr>
          <p:nvPr/>
        </p:nvSpPr>
        <p:spPr bwMode="auto">
          <a:xfrm>
            <a:off x="2062163" y="4470400"/>
            <a:ext cx="1400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Gill Sans MT" pitchFamily="34" charset="0"/>
              </a:rPr>
              <a:t>1. initiate call</a:t>
            </a:r>
            <a:endParaRPr lang="en-US" sz="2400">
              <a:solidFill>
                <a:srgbClr val="CC0000"/>
              </a:solidFill>
              <a:latin typeface="Gill Sans MT" pitchFamily="34" charset="0"/>
            </a:endParaRPr>
          </a:p>
        </p:txBody>
      </p:sp>
      <p:sp>
        <p:nvSpPr>
          <p:cNvPr id="111043" name="Freeform 451"/>
          <p:cNvSpPr>
            <a:spLocks/>
          </p:cNvSpPr>
          <p:nvPr/>
        </p:nvSpPr>
        <p:spPr bwMode="auto">
          <a:xfrm>
            <a:off x="2057400" y="4822825"/>
            <a:ext cx="5305425" cy="862013"/>
          </a:xfrm>
          <a:custGeom>
            <a:avLst/>
            <a:gdLst>
              <a:gd name="T0" fmla="*/ 0 w 3342"/>
              <a:gd name="T1" fmla="*/ 0 h 543"/>
              <a:gd name="T2" fmla="*/ 2147483647 w 3342"/>
              <a:gd name="T3" fmla="*/ 2147483647 h 543"/>
              <a:gd name="T4" fmla="*/ 2147483647 w 3342"/>
              <a:gd name="T5" fmla="*/ 2147483647 h 543"/>
              <a:gd name="T6" fmla="*/ 2147483647 w 3342"/>
              <a:gd name="T7" fmla="*/ 2147483647 h 543"/>
              <a:gd name="T8" fmla="*/ 2147483647 w 3342"/>
              <a:gd name="T9" fmla="*/ 2147483647 h 543"/>
              <a:gd name="T10" fmla="*/ 2147483647 w 3342"/>
              <a:gd name="T11" fmla="*/ 2147483647 h 543"/>
              <a:gd name="T12" fmla="*/ 2147483647 w 3342"/>
              <a:gd name="T13" fmla="*/ 2147483647 h 543"/>
              <a:gd name="T14" fmla="*/ 2147483647 w 334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342" h="543">
                <a:moveTo>
                  <a:pt x="0" y="0"/>
                </a:moveTo>
                <a:lnTo>
                  <a:pt x="3" y="234"/>
                </a:lnTo>
                <a:lnTo>
                  <a:pt x="939" y="234"/>
                </a:lnTo>
                <a:lnTo>
                  <a:pt x="1617" y="543"/>
                </a:lnTo>
                <a:lnTo>
                  <a:pt x="1818" y="543"/>
                </a:lnTo>
                <a:lnTo>
                  <a:pt x="2364" y="300"/>
                </a:lnTo>
                <a:lnTo>
                  <a:pt x="3342" y="306"/>
                </a:lnTo>
                <a:lnTo>
                  <a:pt x="3336" y="12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044" name="Text Box 452"/>
          <p:cNvSpPr txBox="1">
            <a:spLocks noChangeArrowheads="1"/>
          </p:cNvSpPr>
          <p:nvPr/>
        </p:nvSpPr>
        <p:spPr bwMode="auto">
          <a:xfrm>
            <a:off x="5734050" y="4537075"/>
            <a:ext cx="160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Gill Sans MT" pitchFamily="34" charset="0"/>
              </a:rPr>
              <a:t>2. incoming call</a:t>
            </a:r>
            <a:endParaRPr lang="en-US" sz="2400">
              <a:solidFill>
                <a:srgbClr val="CC0000"/>
              </a:solidFill>
              <a:latin typeface="Gill Sans MT" pitchFamily="34" charset="0"/>
            </a:endParaRPr>
          </a:p>
        </p:txBody>
      </p:sp>
      <p:sp>
        <p:nvSpPr>
          <p:cNvPr id="111045" name="Text Box 453"/>
          <p:cNvSpPr txBox="1">
            <a:spLocks noChangeArrowheads="1"/>
          </p:cNvSpPr>
          <p:nvPr/>
        </p:nvSpPr>
        <p:spPr bwMode="auto">
          <a:xfrm>
            <a:off x="5899150" y="42037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Gill Sans MT" pitchFamily="34" charset="0"/>
              </a:rPr>
              <a:t>3. accept call</a:t>
            </a:r>
            <a:endParaRPr lang="en-US" sz="2400">
              <a:solidFill>
                <a:srgbClr val="CC0000"/>
              </a:solidFill>
              <a:latin typeface="Gill Sans MT" pitchFamily="34" charset="0"/>
            </a:endParaRPr>
          </a:p>
        </p:txBody>
      </p:sp>
      <p:sp>
        <p:nvSpPr>
          <p:cNvPr id="111046" name="Freeform 454"/>
          <p:cNvSpPr>
            <a:spLocks/>
          </p:cNvSpPr>
          <p:nvPr/>
        </p:nvSpPr>
        <p:spPr bwMode="auto">
          <a:xfrm>
            <a:off x="2173288" y="4470400"/>
            <a:ext cx="5057775" cy="1123950"/>
          </a:xfrm>
          <a:custGeom>
            <a:avLst/>
            <a:gdLst>
              <a:gd name="T0" fmla="*/ 0 w 3186"/>
              <a:gd name="T1" fmla="*/ 2147483647 h 708"/>
              <a:gd name="T2" fmla="*/ 0 w 3186"/>
              <a:gd name="T3" fmla="*/ 2147483647 h 708"/>
              <a:gd name="T4" fmla="*/ 2147483647 w 3186"/>
              <a:gd name="T5" fmla="*/ 2147483647 h 708"/>
              <a:gd name="T6" fmla="*/ 2147483647 w 3186"/>
              <a:gd name="T7" fmla="*/ 2147483647 h 708"/>
              <a:gd name="T8" fmla="*/ 2147483647 w 3186"/>
              <a:gd name="T9" fmla="*/ 2147483647 h 708"/>
              <a:gd name="T10" fmla="*/ 2147483647 w 3186"/>
              <a:gd name="T11" fmla="*/ 2147483647 h 708"/>
              <a:gd name="T12" fmla="*/ 2147483647 w 3186"/>
              <a:gd name="T13" fmla="*/ 2147483647 h 708"/>
              <a:gd name="T14" fmla="*/ 2147483647 w 3186"/>
              <a:gd name="T15" fmla="*/ 0 h 7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186" h="708">
                <a:moveTo>
                  <a:pt x="0" y="12"/>
                </a:moveTo>
                <a:lnTo>
                  <a:pt x="0" y="381"/>
                </a:lnTo>
                <a:lnTo>
                  <a:pt x="882" y="384"/>
                </a:lnTo>
                <a:lnTo>
                  <a:pt x="1551" y="708"/>
                </a:lnTo>
                <a:lnTo>
                  <a:pt x="1742" y="708"/>
                </a:lnTo>
                <a:lnTo>
                  <a:pt x="2273" y="476"/>
                </a:lnTo>
                <a:lnTo>
                  <a:pt x="3186" y="470"/>
                </a:lnTo>
                <a:lnTo>
                  <a:pt x="3180" y="0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047" name="Text Box 455"/>
          <p:cNvSpPr txBox="1">
            <a:spLocks noChangeArrowheads="1"/>
          </p:cNvSpPr>
          <p:nvPr/>
        </p:nvSpPr>
        <p:spPr bwMode="auto">
          <a:xfrm>
            <a:off x="2012950" y="4184650"/>
            <a:ext cx="173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Gill Sans MT" pitchFamily="34" charset="0"/>
              </a:rPr>
              <a:t>4. call connected</a:t>
            </a:r>
            <a:endParaRPr lang="en-US" sz="2400">
              <a:solidFill>
                <a:srgbClr val="CC0000"/>
              </a:solidFill>
              <a:latin typeface="Gill Sans MT" pitchFamily="34" charset="0"/>
            </a:endParaRPr>
          </a:p>
        </p:txBody>
      </p:sp>
      <p:sp>
        <p:nvSpPr>
          <p:cNvPr id="111048" name="Text Box 456"/>
          <p:cNvSpPr txBox="1">
            <a:spLocks noChangeArrowheads="1"/>
          </p:cNvSpPr>
          <p:nvPr/>
        </p:nvSpPr>
        <p:spPr bwMode="auto">
          <a:xfrm>
            <a:off x="2084388" y="3879850"/>
            <a:ext cx="1897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Gill Sans MT" pitchFamily="34" charset="0"/>
              </a:rPr>
              <a:t>5. data flow begins</a:t>
            </a:r>
            <a:endParaRPr lang="en-US" sz="240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111049" name="Text Box 457"/>
          <p:cNvSpPr txBox="1">
            <a:spLocks noChangeArrowheads="1"/>
          </p:cNvSpPr>
          <p:nvPr/>
        </p:nvSpPr>
        <p:spPr bwMode="auto">
          <a:xfrm>
            <a:off x="5740400" y="3832225"/>
            <a:ext cx="153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Gill Sans MT" pitchFamily="34" charset="0"/>
              </a:rPr>
              <a:t>6. receive data</a:t>
            </a:r>
            <a:endParaRPr lang="en-US" sz="240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111050" name="Freeform 458"/>
          <p:cNvSpPr>
            <a:spLocks/>
          </p:cNvSpPr>
          <p:nvPr/>
        </p:nvSpPr>
        <p:spPr bwMode="auto">
          <a:xfrm>
            <a:off x="2228850" y="4146550"/>
            <a:ext cx="4895850" cy="1343025"/>
          </a:xfrm>
          <a:custGeom>
            <a:avLst/>
            <a:gdLst>
              <a:gd name="T0" fmla="*/ 0 w 3084"/>
              <a:gd name="T1" fmla="*/ 2147483647 h 846"/>
              <a:gd name="T2" fmla="*/ 0 w 3084"/>
              <a:gd name="T3" fmla="*/ 2147483647 h 846"/>
              <a:gd name="T4" fmla="*/ 2147483647 w 3084"/>
              <a:gd name="T5" fmla="*/ 2147483647 h 846"/>
              <a:gd name="T6" fmla="*/ 2147483647 w 3084"/>
              <a:gd name="T7" fmla="*/ 2147483647 h 846"/>
              <a:gd name="T8" fmla="*/ 2147483647 w 3084"/>
              <a:gd name="T9" fmla="*/ 2147483647 h 846"/>
              <a:gd name="T10" fmla="*/ 2147483647 w 3084"/>
              <a:gd name="T11" fmla="*/ 2147483647 h 846"/>
              <a:gd name="T12" fmla="*/ 2147483647 w 3084"/>
              <a:gd name="T13" fmla="*/ 2147483647 h 846"/>
              <a:gd name="T14" fmla="*/ 2147483647 w 3084"/>
              <a:gd name="T15" fmla="*/ 0 h 8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084" h="846">
                <a:moveTo>
                  <a:pt x="0" y="18"/>
                </a:moveTo>
                <a:lnTo>
                  <a:pt x="0" y="531"/>
                </a:lnTo>
                <a:lnTo>
                  <a:pt x="846" y="534"/>
                </a:lnTo>
                <a:lnTo>
                  <a:pt x="1485" y="846"/>
                </a:lnTo>
                <a:lnTo>
                  <a:pt x="1698" y="843"/>
                </a:lnTo>
                <a:lnTo>
                  <a:pt x="2238" y="633"/>
                </a:lnTo>
                <a:lnTo>
                  <a:pt x="3084" y="633"/>
                </a:lnTo>
                <a:lnTo>
                  <a:pt x="3081" y="0"/>
                </a:ln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48" name="Group 668"/>
          <p:cNvGrpSpPr>
            <a:grpSpLocks/>
          </p:cNvGrpSpPr>
          <p:nvPr/>
        </p:nvGrpSpPr>
        <p:grpSpPr bwMode="auto">
          <a:xfrm>
            <a:off x="0" y="3627438"/>
            <a:ext cx="2039938" cy="2427287"/>
            <a:chOff x="0" y="2285"/>
            <a:chExt cx="1285" cy="1529"/>
          </a:xfrm>
        </p:grpSpPr>
        <p:sp>
          <p:nvSpPr>
            <p:cNvPr id="30776" name="Freeform 551"/>
            <p:cNvSpPr>
              <a:spLocks/>
            </p:cNvSpPr>
            <p:nvPr/>
          </p:nvSpPr>
          <p:spPr bwMode="auto">
            <a:xfrm>
              <a:off x="211" y="2297"/>
              <a:ext cx="990" cy="1124"/>
            </a:xfrm>
            <a:custGeom>
              <a:avLst/>
              <a:gdLst>
                <a:gd name="T0" fmla="*/ 0 w 990"/>
                <a:gd name="T1" fmla="*/ 1089 h 1124"/>
                <a:gd name="T2" fmla="*/ 161 w 990"/>
                <a:gd name="T3" fmla="*/ 0 h 1124"/>
                <a:gd name="T4" fmla="*/ 210 w 990"/>
                <a:gd name="T5" fmla="*/ 899 h 1124"/>
                <a:gd name="T6" fmla="*/ 962 w 990"/>
                <a:gd name="T7" fmla="*/ 906 h 1124"/>
                <a:gd name="T8" fmla="*/ 990 w 990"/>
                <a:gd name="T9" fmla="*/ 990 h 1124"/>
                <a:gd name="T10" fmla="*/ 210 w 990"/>
                <a:gd name="T11" fmla="*/ 1124 h 1124"/>
                <a:gd name="T12" fmla="*/ 0 w 990"/>
                <a:gd name="T13" fmla="*/ 1089 h 11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0" h="1124">
                  <a:moveTo>
                    <a:pt x="0" y="1089"/>
                  </a:moveTo>
                  <a:lnTo>
                    <a:pt x="161" y="0"/>
                  </a:lnTo>
                  <a:lnTo>
                    <a:pt x="210" y="899"/>
                  </a:lnTo>
                  <a:lnTo>
                    <a:pt x="962" y="906"/>
                  </a:lnTo>
                  <a:lnTo>
                    <a:pt x="990" y="990"/>
                  </a:lnTo>
                  <a:lnTo>
                    <a:pt x="210" y="1124"/>
                  </a:lnTo>
                  <a:lnTo>
                    <a:pt x="0" y="1089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418" name="Rectangle 403"/>
            <p:cNvSpPr>
              <a:spLocks noChangeArrowheads="1"/>
            </p:cNvSpPr>
            <p:nvPr/>
          </p:nvSpPr>
          <p:spPr bwMode="auto">
            <a:xfrm>
              <a:off x="415" y="2285"/>
              <a:ext cx="820" cy="946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9" name="Rectangle 404"/>
            <p:cNvSpPr>
              <a:spLocks noChangeArrowheads="1"/>
            </p:cNvSpPr>
            <p:nvPr/>
          </p:nvSpPr>
          <p:spPr bwMode="auto">
            <a:xfrm>
              <a:off x="375" y="2314"/>
              <a:ext cx="837" cy="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0" name="Rectangle 405"/>
            <p:cNvSpPr>
              <a:spLocks noChangeArrowheads="1"/>
            </p:cNvSpPr>
            <p:nvPr/>
          </p:nvSpPr>
          <p:spPr bwMode="auto">
            <a:xfrm>
              <a:off x="379" y="2716"/>
              <a:ext cx="831" cy="19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1" name="Text Box 406"/>
            <p:cNvSpPr txBox="1">
              <a:spLocks noChangeArrowheads="1"/>
            </p:cNvSpPr>
            <p:nvPr/>
          </p:nvSpPr>
          <p:spPr bwMode="auto">
            <a:xfrm>
              <a:off x="298" y="2292"/>
              <a:ext cx="987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application</a:t>
              </a:r>
            </a:p>
            <a:p>
              <a:pPr algn="ctr"/>
              <a:r>
                <a:rPr lang="en-US" sz="2000"/>
                <a:t>transport</a:t>
              </a:r>
            </a:p>
            <a:p>
              <a:pPr algn="ctr"/>
              <a:r>
                <a:rPr lang="en-US" sz="2000">
                  <a:solidFill>
                    <a:schemeClr val="bg1"/>
                  </a:solidFill>
                </a:rPr>
                <a:t>network</a:t>
              </a:r>
              <a:endParaRPr lang="en-US" sz="2000"/>
            </a:p>
            <a:p>
              <a:pPr algn="ctr"/>
              <a:r>
                <a:rPr lang="en-US" sz="2000"/>
                <a:t>data link</a:t>
              </a:r>
            </a:p>
            <a:p>
              <a:pPr algn="ctr"/>
              <a:r>
                <a:rPr lang="en-US" sz="2000"/>
                <a:t>physical</a:t>
              </a:r>
            </a:p>
          </p:txBody>
        </p:sp>
        <p:sp>
          <p:nvSpPr>
            <p:cNvPr id="15422" name="Line 533"/>
            <p:cNvSpPr>
              <a:spLocks noChangeShapeType="1"/>
            </p:cNvSpPr>
            <p:nvPr/>
          </p:nvSpPr>
          <p:spPr bwMode="auto">
            <a:xfrm>
              <a:off x="374" y="2714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423" name="Line 534"/>
            <p:cNvSpPr>
              <a:spLocks noChangeShapeType="1"/>
            </p:cNvSpPr>
            <p:nvPr/>
          </p:nvSpPr>
          <p:spPr bwMode="auto">
            <a:xfrm>
              <a:off x="374" y="2908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424" name="Line 535"/>
            <p:cNvSpPr>
              <a:spLocks noChangeShapeType="1"/>
            </p:cNvSpPr>
            <p:nvPr/>
          </p:nvSpPr>
          <p:spPr bwMode="auto">
            <a:xfrm>
              <a:off x="372" y="3092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425" name="Line 536"/>
            <p:cNvSpPr>
              <a:spLocks noChangeShapeType="1"/>
            </p:cNvSpPr>
            <p:nvPr/>
          </p:nvSpPr>
          <p:spPr bwMode="auto">
            <a:xfrm>
              <a:off x="374" y="2520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0785" name="Group 548"/>
            <p:cNvGrpSpPr>
              <a:grpSpLocks/>
            </p:cNvGrpSpPr>
            <p:nvPr/>
          </p:nvGrpSpPr>
          <p:grpSpPr bwMode="auto">
            <a:xfrm>
              <a:off x="0" y="3341"/>
              <a:ext cx="454" cy="473"/>
              <a:chOff x="-44" y="1473"/>
              <a:chExt cx="981" cy="1105"/>
            </a:xfrm>
          </p:grpSpPr>
          <p:pic>
            <p:nvPicPr>
              <p:cNvPr id="30786" name="Picture 54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787" name="Freeform 55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30749" name="Group 556"/>
          <p:cNvGrpSpPr>
            <a:grpSpLocks/>
          </p:cNvGrpSpPr>
          <p:nvPr/>
        </p:nvGrpSpPr>
        <p:grpSpPr bwMode="auto">
          <a:xfrm>
            <a:off x="4479925" y="4721225"/>
            <a:ext cx="600075" cy="287338"/>
            <a:chOff x="4396" y="1245"/>
            <a:chExt cx="672" cy="248"/>
          </a:xfrm>
        </p:grpSpPr>
        <p:sp>
          <p:nvSpPr>
            <p:cNvPr id="30768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0769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0770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30771" name="Group 56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30774" name="Freeform 56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5" name="Freeform 56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13" name="Line 563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414" name="Line 56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0750" name="Group 565"/>
          <p:cNvGrpSpPr>
            <a:grpSpLocks/>
          </p:cNvGrpSpPr>
          <p:nvPr/>
        </p:nvGrpSpPr>
        <p:grpSpPr bwMode="auto">
          <a:xfrm>
            <a:off x="5033963" y="5721350"/>
            <a:ext cx="600075" cy="287338"/>
            <a:chOff x="4396" y="1245"/>
            <a:chExt cx="672" cy="248"/>
          </a:xfrm>
        </p:grpSpPr>
        <p:sp>
          <p:nvSpPr>
            <p:cNvPr id="3076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076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076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30763" name="Group 56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30766" name="Freeform 57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7" name="Freeform 57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05" name="Line 572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406" name="Line 57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0751" name="Group 574"/>
          <p:cNvGrpSpPr>
            <a:grpSpLocks/>
          </p:cNvGrpSpPr>
          <p:nvPr/>
        </p:nvGrpSpPr>
        <p:grpSpPr bwMode="auto">
          <a:xfrm>
            <a:off x="3814763" y="5673725"/>
            <a:ext cx="600075" cy="287338"/>
            <a:chOff x="4396" y="1245"/>
            <a:chExt cx="672" cy="248"/>
          </a:xfrm>
        </p:grpSpPr>
        <p:sp>
          <p:nvSpPr>
            <p:cNvPr id="3075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075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075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30755" name="Group 57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30758" name="Freeform 57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9" name="Freeform 58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97" name="Line 581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398" name="Line 58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11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41" grpId="0" autoUpdateAnimBg="0"/>
      <p:bldP spid="111043" grpId="0" animBg="1"/>
      <p:bldP spid="111044" grpId="0" autoUpdateAnimBg="0"/>
      <p:bldP spid="111045" grpId="0" autoUpdateAnimBg="0"/>
      <p:bldP spid="111046" grpId="0" animBg="1"/>
      <p:bldP spid="111047" grpId="0" autoUpdateAnimBg="0"/>
      <p:bldP spid="111048" grpId="0" autoUpdateAnimBg="0"/>
      <p:bldP spid="111049" grpId="0" autoUpdateAnimBg="0"/>
      <p:bldP spid="11105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BAFAB90-D263-45A1-87D0-46C91481C930}" type="slidenum">
              <a:rPr lang="en-US"/>
              <a:pPr/>
              <a:t>15</a:t>
            </a:fld>
            <a:endParaRPr lang="en-US"/>
          </a:p>
        </p:txBody>
      </p:sp>
      <p:pic>
        <p:nvPicPr>
          <p:cNvPr id="31747" name="Picture 22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038" y="792163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133350"/>
            <a:ext cx="7772400" cy="89852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Datagram networks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2788" y="1104900"/>
            <a:ext cx="8070850" cy="227647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no call setup at network layer</a:t>
            </a:r>
          </a:p>
          <a:p>
            <a:r>
              <a:rPr lang="en-US" smtClean="0">
                <a:ea typeface="ＭＳ Ｐゴシック" pitchFamily="34" charset="-128"/>
              </a:rPr>
              <a:t>routers: no state about end-to-end connections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no network-level concept of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connection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endParaRPr lang="en-US" altLang="ja-JP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packets forwarded using destination host address</a:t>
            </a:r>
          </a:p>
        </p:txBody>
      </p:sp>
      <p:sp>
        <p:nvSpPr>
          <p:cNvPr id="111736" name="Text Box 120"/>
          <p:cNvSpPr txBox="1">
            <a:spLocks noChangeArrowheads="1"/>
          </p:cNvSpPr>
          <p:nvPr/>
        </p:nvSpPr>
        <p:spPr bwMode="auto">
          <a:xfrm>
            <a:off x="1900238" y="4295775"/>
            <a:ext cx="207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</a:rPr>
              <a:t>1. send datagrams</a:t>
            </a:r>
            <a:endParaRPr lang="en-US" sz="2400">
              <a:solidFill>
                <a:srgbClr val="CC0000"/>
              </a:solidFill>
            </a:endParaRPr>
          </a:p>
        </p:txBody>
      </p:sp>
      <p:grpSp>
        <p:nvGrpSpPr>
          <p:cNvPr id="31751" name="Group 458"/>
          <p:cNvGrpSpPr>
            <a:grpSpLocks/>
          </p:cNvGrpSpPr>
          <p:nvPr/>
        </p:nvGrpSpPr>
        <p:grpSpPr bwMode="auto">
          <a:xfrm>
            <a:off x="6865938" y="3735388"/>
            <a:ext cx="2006600" cy="2416175"/>
            <a:chOff x="4325" y="2353"/>
            <a:chExt cx="1264" cy="1522"/>
          </a:xfrm>
        </p:grpSpPr>
        <p:sp>
          <p:nvSpPr>
            <p:cNvPr id="31856" name="Freeform 459"/>
            <p:cNvSpPr>
              <a:spLocks/>
            </p:cNvSpPr>
            <p:nvPr/>
          </p:nvSpPr>
          <p:spPr bwMode="auto">
            <a:xfrm>
              <a:off x="4536" y="2358"/>
              <a:ext cx="990" cy="1124"/>
            </a:xfrm>
            <a:custGeom>
              <a:avLst/>
              <a:gdLst>
                <a:gd name="T0" fmla="*/ 0 w 990"/>
                <a:gd name="T1" fmla="*/ 1089 h 1124"/>
                <a:gd name="T2" fmla="*/ 161 w 990"/>
                <a:gd name="T3" fmla="*/ 0 h 1124"/>
                <a:gd name="T4" fmla="*/ 210 w 990"/>
                <a:gd name="T5" fmla="*/ 899 h 1124"/>
                <a:gd name="T6" fmla="*/ 962 w 990"/>
                <a:gd name="T7" fmla="*/ 906 h 1124"/>
                <a:gd name="T8" fmla="*/ 990 w 990"/>
                <a:gd name="T9" fmla="*/ 990 h 1124"/>
                <a:gd name="T10" fmla="*/ 210 w 990"/>
                <a:gd name="T11" fmla="*/ 1124 h 1124"/>
                <a:gd name="T12" fmla="*/ 0 w 990"/>
                <a:gd name="T13" fmla="*/ 1089 h 11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0" h="1124">
                  <a:moveTo>
                    <a:pt x="0" y="1089"/>
                  </a:moveTo>
                  <a:lnTo>
                    <a:pt x="161" y="0"/>
                  </a:lnTo>
                  <a:lnTo>
                    <a:pt x="210" y="899"/>
                  </a:lnTo>
                  <a:lnTo>
                    <a:pt x="962" y="906"/>
                  </a:lnTo>
                  <a:lnTo>
                    <a:pt x="990" y="990"/>
                  </a:lnTo>
                  <a:lnTo>
                    <a:pt x="210" y="1124"/>
                  </a:lnTo>
                  <a:lnTo>
                    <a:pt x="0" y="1089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31857" name="Group 460"/>
            <p:cNvGrpSpPr>
              <a:grpSpLocks/>
            </p:cNvGrpSpPr>
            <p:nvPr/>
          </p:nvGrpSpPr>
          <p:grpSpPr bwMode="auto">
            <a:xfrm>
              <a:off x="4325" y="3402"/>
              <a:ext cx="454" cy="473"/>
              <a:chOff x="-44" y="1473"/>
              <a:chExt cx="981" cy="1105"/>
            </a:xfrm>
          </p:grpSpPr>
          <p:pic>
            <p:nvPicPr>
              <p:cNvPr id="31866" name="Picture 46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867" name="Freeform 46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499" name="Rectangle 463"/>
            <p:cNvSpPr>
              <a:spLocks noChangeArrowheads="1"/>
            </p:cNvSpPr>
            <p:nvPr/>
          </p:nvSpPr>
          <p:spPr bwMode="auto">
            <a:xfrm>
              <a:off x="4719" y="2353"/>
              <a:ext cx="820" cy="946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00" name="Rectangle 464"/>
            <p:cNvSpPr>
              <a:spLocks noChangeArrowheads="1"/>
            </p:cNvSpPr>
            <p:nvPr/>
          </p:nvSpPr>
          <p:spPr bwMode="auto">
            <a:xfrm>
              <a:off x="4679" y="2382"/>
              <a:ext cx="837" cy="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01" name="Rectangle 465"/>
            <p:cNvSpPr>
              <a:spLocks noChangeArrowheads="1"/>
            </p:cNvSpPr>
            <p:nvPr/>
          </p:nvSpPr>
          <p:spPr bwMode="auto">
            <a:xfrm>
              <a:off x="4683" y="2784"/>
              <a:ext cx="831" cy="19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02" name="Text Box 466"/>
            <p:cNvSpPr txBox="1">
              <a:spLocks noChangeArrowheads="1"/>
            </p:cNvSpPr>
            <p:nvPr/>
          </p:nvSpPr>
          <p:spPr bwMode="auto">
            <a:xfrm>
              <a:off x="4602" y="2360"/>
              <a:ext cx="987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application</a:t>
              </a:r>
            </a:p>
            <a:p>
              <a:pPr algn="ctr"/>
              <a:r>
                <a:rPr lang="en-US" sz="2000"/>
                <a:t>transport</a:t>
              </a:r>
            </a:p>
            <a:p>
              <a:pPr algn="ctr"/>
              <a:r>
                <a:rPr lang="en-US" sz="2000">
                  <a:solidFill>
                    <a:schemeClr val="bg1"/>
                  </a:solidFill>
                </a:rPr>
                <a:t>network</a:t>
              </a:r>
              <a:endParaRPr lang="en-US" sz="2000"/>
            </a:p>
            <a:p>
              <a:pPr algn="ctr"/>
              <a:r>
                <a:rPr lang="en-US" sz="2000"/>
                <a:t>data link</a:t>
              </a:r>
            </a:p>
            <a:p>
              <a:pPr algn="ctr"/>
              <a:r>
                <a:rPr lang="en-US" sz="2000"/>
                <a:t>physical</a:t>
              </a:r>
            </a:p>
          </p:txBody>
        </p:sp>
        <p:sp>
          <p:nvSpPr>
            <p:cNvPr id="16503" name="Line 467"/>
            <p:cNvSpPr>
              <a:spLocks noChangeShapeType="1"/>
            </p:cNvSpPr>
            <p:nvPr/>
          </p:nvSpPr>
          <p:spPr bwMode="auto">
            <a:xfrm>
              <a:off x="4678" y="2782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504" name="Line 468"/>
            <p:cNvSpPr>
              <a:spLocks noChangeShapeType="1"/>
            </p:cNvSpPr>
            <p:nvPr/>
          </p:nvSpPr>
          <p:spPr bwMode="auto">
            <a:xfrm>
              <a:off x="4678" y="2976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505" name="Line 469"/>
            <p:cNvSpPr>
              <a:spLocks noChangeShapeType="1"/>
            </p:cNvSpPr>
            <p:nvPr/>
          </p:nvSpPr>
          <p:spPr bwMode="auto">
            <a:xfrm>
              <a:off x="4676" y="3160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506" name="Line 470"/>
            <p:cNvSpPr>
              <a:spLocks noChangeShapeType="1"/>
            </p:cNvSpPr>
            <p:nvPr/>
          </p:nvSpPr>
          <p:spPr bwMode="auto">
            <a:xfrm>
              <a:off x="4678" y="2588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752" name="Group 471"/>
          <p:cNvGrpSpPr>
            <a:grpSpLocks/>
          </p:cNvGrpSpPr>
          <p:nvPr/>
        </p:nvGrpSpPr>
        <p:grpSpPr bwMode="auto">
          <a:xfrm>
            <a:off x="0" y="3627438"/>
            <a:ext cx="2039938" cy="2427287"/>
            <a:chOff x="0" y="2285"/>
            <a:chExt cx="1285" cy="1529"/>
          </a:xfrm>
        </p:grpSpPr>
        <p:sp>
          <p:nvSpPr>
            <p:cNvPr id="31844" name="Freeform 472"/>
            <p:cNvSpPr>
              <a:spLocks/>
            </p:cNvSpPr>
            <p:nvPr/>
          </p:nvSpPr>
          <p:spPr bwMode="auto">
            <a:xfrm>
              <a:off x="211" y="2297"/>
              <a:ext cx="990" cy="1124"/>
            </a:xfrm>
            <a:custGeom>
              <a:avLst/>
              <a:gdLst>
                <a:gd name="T0" fmla="*/ 0 w 990"/>
                <a:gd name="T1" fmla="*/ 1089 h 1124"/>
                <a:gd name="T2" fmla="*/ 161 w 990"/>
                <a:gd name="T3" fmla="*/ 0 h 1124"/>
                <a:gd name="T4" fmla="*/ 210 w 990"/>
                <a:gd name="T5" fmla="*/ 899 h 1124"/>
                <a:gd name="T6" fmla="*/ 962 w 990"/>
                <a:gd name="T7" fmla="*/ 906 h 1124"/>
                <a:gd name="T8" fmla="*/ 990 w 990"/>
                <a:gd name="T9" fmla="*/ 990 h 1124"/>
                <a:gd name="T10" fmla="*/ 210 w 990"/>
                <a:gd name="T11" fmla="*/ 1124 h 1124"/>
                <a:gd name="T12" fmla="*/ 0 w 990"/>
                <a:gd name="T13" fmla="*/ 1089 h 11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90" h="1124">
                  <a:moveTo>
                    <a:pt x="0" y="1089"/>
                  </a:moveTo>
                  <a:lnTo>
                    <a:pt x="161" y="0"/>
                  </a:lnTo>
                  <a:lnTo>
                    <a:pt x="210" y="899"/>
                  </a:lnTo>
                  <a:lnTo>
                    <a:pt x="962" y="906"/>
                  </a:lnTo>
                  <a:lnTo>
                    <a:pt x="990" y="990"/>
                  </a:lnTo>
                  <a:lnTo>
                    <a:pt x="210" y="1124"/>
                  </a:lnTo>
                  <a:lnTo>
                    <a:pt x="0" y="1089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86" name="Rectangle 473"/>
            <p:cNvSpPr>
              <a:spLocks noChangeArrowheads="1"/>
            </p:cNvSpPr>
            <p:nvPr/>
          </p:nvSpPr>
          <p:spPr bwMode="auto">
            <a:xfrm>
              <a:off x="415" y="2285"/>
              <a:ext cx="820" cy="946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7" name="Rectangle 474"/>
            <p:cNvSpPr>
              <a:spLocks noChangeArrowheads="1"/>
            </p:cNvSpPr>
            <p:nvPr/>
          </p:nvSpPr>
          <p:spPr bwMode="auto">
            <a:xfrm>
              <a:off x="375" y="2314"/>
              <a:ext cx="837" cy="9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8" name="Rectangle 475"/>
            <p:cNvSpPr>
              <a:spLocks noChangeArrowheads="1"/>
            </p:cNvSpPr>
            <p:nvPr/>
          </p:nvSpPr>
          <p:spPr bwMode="auto">
            <a:xfrm>
              <a:off x="379" y="2716"/>
              <a:ext cx="831" cy="19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9" name="Text Box 476"/>
            <p:cNvSpPr txBox="1">
              <a:spLocks noChangeArrowheads="1"/>
            </p:cNvSpPr>
            <p:nvPr/>
          </p:nvSpPr>
          <p:spPr bwMode="auto">
            <a:xfrm>
              <a:off x="298" y="2292"/>
              <a:ext cx="987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/>
                <a:t>application</a:t>
              </a:r>
            </a:p>
            <a:p>
              <a:pPr algn="ctr"/>
              <a:r>
                <a:rPr lang="en-US" sz="2000"/>
                <a:t>transport</a:t>
              </a:r>
            </a:p>
            <a:p>
              <a:pPr algn="ctr"/>
              <a:r>
                <a:rPr lang="en-US" sz="2000">
                  <a:solidFill>
                    <a:schemeClr val="bg1"/>
                  </a:solidFill>
                </a:rPr>
                <a:t>network</a:t>
              </a:r>
              <a:endParaRPr lang="en-US" sz="2000"/>
            </a:p>
            <a:p>
              <a:pPr algn="ctr"/>
              <a:r>
                <a:rPr lang="en-US" sz="2000"/>
                <a:t>data link</a:t>
              </a:r>
            </a:p>
            <a:p>
              <a:pPr algn="ctr"/>
              <a:r>
                <a:rPr lang="en-US" sz="2000"/>
                <a:t>physical</a:t>
              </a:r>
            </a:p>
          </p:txBody>
        </p:sp>
        <p:sp>
          <p:nvSpPr>
            <p:cNvPr id="16490" name="Line 477"/>
            <p:cNvSpPr>
              <a:spLocks noChangeShapeType="1"/>
            </p:cNvSpPr>
            <p:nvPr/>
          </p:nvSpPr>
          <p:spPr bwMode="auto">
            <a:xfrm>
              <a:off x="374" y="2714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491" name="Line 478"/>
            <p:cNvSpPr>
              <a:spLocks noChangeShapeType="1"/>
            </p:cNvSpPr>
            <p:nvPr/>
          </p:nvSpPr>
          <p:spPr bwMode="auto">
            <a:xfrm>
              <a:off x="374" y="2908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492" name="Line 479"/>
            <p:cNvSpPr>
              <a:spLocks noChangeShapeType="1"/>
            </p:cNvSpPr>
            <p:nvPr/>
          </p:nvSpPr>
          <p:spPr bwMode="auto">
            <a:xfrm>
              <a:off x="372" y="3092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493" name="Line 480"/>
            <p:cNvSpPr>
              <a:spLocks noChangeShapeType="1"/>
            </p:cNvSpPr>
            <p:nvPr/>
          </p:nvSpPr>
          <p:spPr bwMode="auto">
            <a:xfrm>
              <a:off x="374" y="2520"/>
              <a:ext cx="8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1853" name="Group 481"/>
            <p:cNvGrpSpPr>
              <a:grpSpLocks/>
            </p:cNvGrpSpPr>
            <p:nvPr/>
          </p:nvGrpSpPr>
          <p:grpSpPr bwMode="auto">
            <a:xfrm>
              <a:off x="0" y="3341"/>
              <a:ext cx="454" cy="473"/>
              <a:chOff x="-44" y="1473"/>
              <a:chExt cx="981" cy="1105"/>
            </a:xfrm>
          </p:grpSpPr>
          <p:pic>
            <p:nvPicPr>
              <p:cNvPr id="31854" name="Picture 48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855" name="Freeform 48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31753" name="Freeform 484"/>
          <p:cNvSpPr>
            <a:spLocks/>
          </p:cNvSpPr>
          <p:nvPr/>
        </p:nvSpPr>
        <p:spPr bwMode="auto">
          <a:xfrm>
            <a:off x="3371850" y="4608513"/>
            <a:ext cx="2847975" cy="1481137"/>
          </a:xfrm>
          <a:custGeom>
            <a:avLst/>
            <a:gdLst>
              <a:gd name="T0" fmla="*/ 2147483647 w 1794"/>
              <a:gd name="T1" fmla="*/ 2147483647 h 933"/>
              <a:gd name="T2" fmla="*/ 2147483647 w 1794"/>
              <a:gd name="T3" fmla="*/ 2147483647 h 933"/>
              <a:gd name="T4" fmla="*/ 2147483647 w 1794"/>
              <a:gd name="T5" fmla="*/ 2147483647 h 933"/>
              <a:gd name="T6" fmla="*/ 2147483647 w 1794"/>
              <a:gd name="T7" fmla="*/ 2147483647 h 933"/>
              <a:gd name="T8" fmla="*/ 2147483647 w 1794"/>
              <a:gd name="T9" fmla="*/ 2147483647 h 933"/>
              <a:gd name="T10" fmla="*/ 2147483647 w 1794"/>
              <a:gd name="T11" fmla="*/ 2147483647 h 933"/>
              <a:gd name="T12" fmla="*/ 2147483647 w 1794"/>
              <a:gd name="T13" fmla="*/ 2147483647 h 933"/>
              <a:gd name="T14" fmla="*/ 2147483647 w 1794"/>
              <a:gd name="T15" fmla="*/ 2147483647 h 933"/>
              <a:gd name="T16" fmla="*/ 2147483647 w 1794"/>
              <a:gd name="T17" fmla="*/ 2147483647 h 933"/>
              <a:gd name="T18" fmla="*/ 2147483647 w 1794"/>
              <a:gd name="T19" fmla="*/ 2147483647 h 933"/>
              <a:gd name="T20" fmla="*/ 2147483647 w 1794"/>
              <a:gd name="T21" fmla="*/ 2147483647 h 9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94" h="933">
                <a:moveTo>
                  <a:pt x="6" y="483"/>
                </a:moveTo>
                <a:cubicBezTo>
                  <a:pt x="0" y="365"/>
                  <a:pt x="16" y="189"/>
                  <a:pt x="108" y="125"/>
                </a:cubicBezTo>
                <a:cubicBezTo>
                  <a:pt x="200" y="61"/>
                  <a:pt x="389" y="116"/>
                  <a:pt x="559" y="100"/>
                </a:cubicBezTo>
                <a:cubicBezTo>
                  <a:pt x="729" y="84"/>
                  <a:pt x="935" y="0"/>
                  <a:pt x="1128" y="29"/>
                </a:cubicBezTo>
                <a:cubicBezTo>
                  <a:pt x="1321" y="58"/>
                  <a:pt x="1638" y="142"/>
                  <a:pt x="1716" y="275"/>
                </a:cubicBezTo>
                <a:cubicBezTo>
                  <a:pt x="1794" y="408"/>
                  <a:pt x="1652" y="721"/>
                  <a:pt x="1596" y="827"/>
                </a:cubicBezTo>
                <a:cubicBezTo>
                  <a:pt x="1540" y="933"/>
                  <a:pt x="1506" y="894"/>
                  <a:pt x="1380" y="911"/>
                </a:cubicBezTo>
                <a:cubicBezTo>
                  <a:pt x="1254" y="928"/>
                  <a:pt x="1001" y="929"/>
                  <a:pt x="840" y="929"/>
                </a:cubicBezTo>
                <a:cubicBezTo>
                  <a:pt x="679" y="929"/>
                  <a:pt x="530" y="927"/>
                  <a:pt x="414" y="911"/>
                </a:cubicBezTo>
                <a:cubicBezTo>
                  <a:pt x="298" y="895"/>
                  <a:pt x="211" y="903"/>
                  <a:pt x="143" y="832"/>
                </a:cubicBezTo>
                <a:cubicBezTo>
                  <a:pt x="75" y="761"/>
                  <a:pt x="4" y="624"/>
                  <a:pt x="6" y="483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754" name="Group 485"/>
          <p:cNvGrpSpPr>
            <a:grpSpLocks/>
          </p:cNvGrpSpPr>
          <p:nvPr/>
        </p:nvGrpSpPr>
        <p:grpSpPr bwMode="auto">
          <a:xfrm>
            <a:off x="3486150" y="5016500"/>
            <a:ext cx="2606675" cy="658813"/>
            <a:chOff x="959" y="3814"/>
            <a:chExt cx="1642" cy="415"/>
          </a:xfrm>
        </p:grpSpPr>
        <p:grpSp>
          <p:nvGrpSpPr>
            <p:cNvPr id="31817" name="Group 486"/>
            <p:cNvGrpSpPr>
              <a:grpSpLocks/>
            </p:cNvGrpSpPr>
            <p:nvPr/>
          </p:nvGrpSpPr>
          <p:grpSpPr bwMode="auto">
            <a:xfrm>
              <a:off x="2223" y="3814"/>
              <a:ext cx="378" cy="181"/>
              <a:chOff x="4396" y="1245"/>
              <a:chExt cx="672" cy="248"/>
            </a:xfrm>
          </p:grpSpPr>
          <p:sp>
            <p:nvSpPr>
              <p:cNvPr id="31836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1837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1838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31839" name="Group 490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31842" name="Freeform 49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3" name="Freeform 49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81" name="Line 493"/>
              <p:cNvSpPr>
                <a:spLocks noChangeShapeType="1"/>
              </p:cNvSpPr>
              <p:nvPr/>
            </p:nvSpPr>
            <p:spPr bwMode="auto">
              <a:xfrm>
                <a:off x="4400" y="1320"/>
                <a:ext cx="0" cy="1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482" name="Line 494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1818" name="Group 495"/>
            <p:cNvGrpSpPr>
              <a:grpSpLocks/>
            </p:cNvGrpSpPr>
            <p:nvPr/>
          </p:nvGrpSpPr>
          <p:grpSpPr bwMode="auto">
            <a:xfrm>
              <a:off x="1559" y="4048"/>
              <a:ext cx="378" cy="181"/>
              <a:chOff x="4396" y="1245"/>
              <a:chExt cx="672" cy="248"/>
            </a:xfrm>
          </p:grpSpPr>
          <p:sp>
            <p:nvSpPr>
              <p:cNvPr id="31828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1829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1830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31831" name="Group 499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31834" name="Freeform 50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35" name="Freeform 50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73" name="Line 502"/>
              <p:cNvSpPr>
                <a:spLocks noChangeShapeType="1"/>
              </p:cNvSpPr>
              <p:nvPr/>
            </p:nvSpPr>
            <p:spPr bwMode="auto">
              <a:xfrm>
                <a:off x="4400" y="1320"/>
                <a:ext cx="0" cy="1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474" name="Line 503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1819" name="Group 504"/>
            <p:cNvGrpSpPr>
              <a:grpSpLocks/>
            </p:cNvGrpSpPr>
            <p:nvPr/>
          </p:nvGrpSpPr>
          <p:grpSpPr bwMode="auto">
            <a:xfrm>
              <a:off x="959" y="3816"/>
              <a:ext cx="378" cy="181"/>
              <a:chOff x="4396" y="1245"/>
              <a:chExt cx="672" cy="248"/>
            </a:xfrm>
          </p:grpSpPr>
          <p:sp>
            <p:nvSpPr>
              <p:cNvPr id="31820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1821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31822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31823" name="Group 508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31826" name="Freeform 50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7" name="Freeform 51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65" name="Line 511"/>
              <p:cNvSpPr>
                <a:spLocks noChangeShapeType="1"/>
              </p:cNvSpPr>
              <p:nvPr/>
            </p:nvSpPr>
            <p:spPr bwMode="auto">
              <a:xfrm>
                <a:off x="4400" y="1320"/>
                <a:ext cx="0" cy="11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466" name="Line 512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6396" name="Line 541"/>
          <p:cNvSpPr>
            <a:spLocks noChangeShapeType="1"/>
          </p:cNvSpPr>
          <p:nvPr/>
        </p:nvSpPr>
        <p:spPr bwMode="auto">
          <a:xfrm rot="5400000" flipV="1">
            <a:off x="2725738" y="4348162"/>
            <a:ext cx="6350" cy="1577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756" name="Freeform 542"/>
          <p:cNvSpPr>
            <a:spLocks/>
          </p:cNvSpPr>
          <p:nvPr/>
        </p:nvSpPr>
        <p:spPr bwMode="auto">
          <a:xfrm>
            <a:off x="4086225" y="4899025"/>
            <a:ext cx="466725" cy="263525"/>
          </a:xfrm>
          <a:custGeom>
            <a:avLst/>
            <a:gdLst>
              <a:gd name="T0" fmla="*/ 0 w 294"/>
              <a:gd name="T1" fmla="*/ 2147483647 h 166"/>
              <a:gd name="T2" fmla="*/ 2147483647 w 294"/>
              <a:gd name="T3" fmla="*/ 0 h 1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4" h="166">
                <a:moveTo>
                  <a:pt x="0" y="166"/>
                </a:moveTo>
                <a:lnTo>
                  <a:pt x="294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Freeform 543"/>
          <p:cNvSpPr>
            <a:spLocks/>
          </p:cNvSpPr>
          <p:nvPr/>
        </p:nvSpPr>
        <p:spPr bwMode="auto">
          <a:xfrm>
            <a:off x="5051425" y="4892675"/>
            <a:ext cx="431800" cy="276225"/>
          </a:xfrm>
          <a:custGeom>
            <a:avLst/>
            <a:gdLst>
              <a:gd name="T0" fmla="*/ 0 w 272"/>
              <a:gd name="T1" fmla="*/ 0 h 174"/>
              <a:gd name="T2" fmla="*/ 2147483647 w 272"/>
              <a:gd name="T3" fmla="*/ 2147483647 h 17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2" h="174">
                <a:moveTo>
                  <a:pt x="0" y="0"/>
                </a:moveTo>
                <a:lnTo>
                  <a:pt x="272" y="17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Freeform 544"/>
          <p:cNvSpPr>
            <a:spLocks/>
          </p:cNvSpPr>
          <p:nvPr/>
        </p:nvSpPr>
        <p:spPr bwMode="auto">
          <a:xfrm>
            <a:off x="3986213" y="5284788"/>
            <a:ext cx="481012" cy="238125"/>
          </a:xfrm>
          <a:custGeom>
            <a:avLst/>
            <a:gdLst>
              <a:gd name="T0" fmla="*/ 0 w 294"/>
              <a:gd name="T1" fmla="*/ 0 h 174"/>
              <a:gd name="T2" fmla="*/ 2147483647 w 294"/>
              <a:gd name="T3" fmla="*/ 2147483647 h 17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4" h="174">
                <a:moveTo>
                  <a:pt x="0" y="0"/>
                </a:moveTo>
                <a:lnTo>
                  <a:pt x="294" y="17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Freeform 545"/>
          <p:cNvSpPr>
            <a:spLocks/>
          </p:cNvSpPr>
          <p:nvPr/>
        </p:nvSpPr>
        <p:spPr bwMode="auto">
          <a:xfrm>
            <a:off x="5029200" y="5273675"/>
            <a:ext cx="558800" cy="234950"/>
          </a:xfrm>
          <a:custGeom>
            <a:avLst/>
            <a:gdLst>
              <a:gd name="T0" fmla="*/ 0 w 352"/>
              <a:gd name="T1" fmla="*/ 2147483647 h 148"/>
              <a:gd name="T2" fmla="*/ 2147483647 w 352"/>
              <a:gd name="T3" fmla="*/ 0 h 14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52" h="148">
                <a:moveTo>
                  <a:pt x="0" y="148"/>
                </a:moveTo>
                <a:lnTo>
                  <a:pt x="35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Freeform 546"/>
          <p:cNvSpPr>
            <a:spLocks/>
          </p:cNvSpPr>
          <p:nvPr/>
        </p:nvSpPr>
        <p:spPr bwMode="auto">
          <a:xfrm>
            <a:off x="5600700" y="5314950"/>
            <a:ext cx="206375" cy="508000"/>
          </a:xfrm>
          <a:custGeom>
            <a:avLst/>
            <a:gdLst>
              <a:gd name="T0" fmla="*/ 0 w 118"/>
              <a:gd name="T1" fmla="*/ 2147483647 h 500"/>
              <a:gd name="T2" fmla="*/ 2147483647 w 118"/>
              <a:gd name="T3" fmla="*/ 0 h 5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8" h="500">
                <a:moveTo>
                  <a:pt x="0" y="500"/>
                </a:moveTo>
                <a:lnTo>
                  <a:pt x="11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Freeform 547"/>
          <p:cNvSpPr>
            <a:spLocks/>
          </p:cNvSpPr>
          <p:nvPr/>
        </p:nvSpPr>
        <p:spPr bwMode="auto">
          <a:xfrm>
            <a:off x="4365625" y="5848350"/>
            <a:ext cx="736600" cy="74613"/>
          </a:xfrm>
          <a:custGeom>
            <a:avLst/>
            <a:gdLst>
              <a:gd name="T0" fmla="*/ 2147483647 w 370"/>
              <a:gd name="T1" fmla="*/ 2147483647 h 32"/>
              <a:gd name="T2" fmla="*/ 0 w 370"/>
              <a:gd name="T3" fmla="*/ 0 h 3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70" h="32">
                <a:moveTo>
                  <a:pt x="370" y="32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Freeform 548"/>
          <p:cNvSpPr>
            <a:spLocks/>
          </p:cNvSpPr>
          <p:nvPr/>
        </p:nvSpPr>
        <p:spPr bwMode="auto">
          <a:xfrm>
            <a:off x="3829050" y="5308600"/>
            <a:ext cx="193675" cy="425450"/>
          </a:xfrm>
          <a:custGeom>
            <a:avLst/>
            <a:gdLst>
              <a:gd name="T0" fmla="*/ 2147483647 w 176"/>
              <a:gd name="T1" fmla="*/ 2147483647 h 412"/>
              <a:gd name="T2" fmla="*/ 2147483647 w 176"/>
              <a:gd name="T3" fmla="*/ 2147483647 h 412"/>
              <a:gd name="T4" fmla="*/ 0 w 176"/>
              <a:gd name="T5" fmla="*/ 0 h 4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6" h="412">
                <a:moveTo>
                  <a:pt x="162" y="408"/>
                </a:moveTo>
                <a:lnTo>
                  <a:pt x="176" y="41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549"/>
          <p:cNvSpPr>
            <a:spLocks noChangeShapeType="1"/>
          </p:cNvSpPr>
          <p:nvPr/>
        </p:nvSpPr>
        <p:spPr bwMode="auto">
          <a:xfrm rot="-5400000" flipH="1" flipV="1">
            <a:off x="6745288" y="4548187"/>
            <a:ext cx="0" cy="1362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31764" name="Group 553"/>
          <p:cNvGrpSpPr>
            <a:grpSpLocks/>
          </p:cNvGrpSpPr>
          <p:nvPr/>
        </p:nvGrpSpPr>
        <p:grpSpPr bwMode="auto">
          <a:xfrm>
            <a:off x="4479925" y="4721225"/>
            <a:ext cx="600075" cy="287338"/>
            <a:chOff x="4396" y="1245"/>
            <a:chExt cx="672" cy="248"/>
          </a:xfrm>
        </p:grpSpPr>
        <p:sp>
          <p:nvSpPr>
            <p:cNvPr id="3180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181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181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31812" name="Group 55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31815" name="Freeform 55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6" name="Freeform 55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54" name="Line 560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455" name="Line 56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765" name="Group 562"/>
          <p:cNvGrpSpPr>
            <a:grpSpLocks/>
          </p:cNvGrpSpPr>
          <p:nvPr/>
        </p:nvGrpSpPr>
        <p:grpSpPr bwMode="auto">
          <a:xfrm>
            <a:off x="5033963" y="5721350"/>
            <a:ext cx="600075" cy="287338"/>
            <a:chOff x="4396" y="1245"/>
            <a:chExt cx="672" cy="248"/>
          </a:xfrm>
        </p:grpSpPr>
        <p:sp>
          <p:nvSpPr>
            <p:cNvPr id="3180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180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180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31804" name="Group 56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31807" name="Freeform 56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8" name="Freeform 56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46" name="Line 569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447" name="Line 57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766" name="Group 571"/>
          <p:cNvGrpSpPr>
            <a:grpSpLocks/>
          </p:cNvGrpSpPr>
          <p:nvPr/>
        </p:nvGrpSpPr>
        <p:grpSpPr bwMode="auto">
          <a:xfrm>
            <a:off x="3814763" y="5673725"/>
            <a:ext cx="600075" cy="287338"/>
            <a:chOff x="4396" y="1245"/>
            <a:chExt cx="672" cy="248"/>
          </a:xfrm>
        </p:grpSpPr>
        <p:sp>
          <p:nvSpPr>
            <p:cNvPr id="3179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179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179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31796" name="Group 57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31799" name="Freeform 57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0" name="Freeform 57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38" name="Line 578"/>
            <p:cNvSpPr>
              <a:spLocks noChangeShapeType="1"/>
            </p:cNvSpPr>
            <p:nvPr/>
          </p:nvSpPr>
          <p:spPr bwMode="auto">
            <a:xfrm>
              <a:off x="4400" y="1320"/>
              <a:ext cx="0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439" name="Line 579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1767" name="Group 342"/>
          <p:cNvGrpSpPr>
            <a:grpSpLocks/>
          </p:cNvGrpSpPr>
          <p:nvPr/>
        </p:nvGrpSpPr>
        <p:grpSpPr bwMode="auto">
          <a:xfrm>
            <a:off x="2386013" y="4770438"/>
            <a:ext cx="4433887" cy="1200150"/>
            <a:chOff x="1489" y="3201"/>
            <a:chExt cx="2793" cy="756"/>
          </a:xfrm>
        </p:grpSpPr>
        <p:grpSp>
          <p:nvGrpSpPr>
            <p:cNvPr id="31769" name="Group 177"/>
            <p:cNvGrpSpPr>
              <a:grpSpLocks/>
            </p:cNvGrpSpPr>
            <p:nvPr/>
          </p:nvGrpSpPr>
          <p:grpSpPr bwMode="auto">
            <a:xfrm>
              <a:off x="1489" y="3267"/>
              <a:ext cx="228" cy="165"/>
              <a:chOff x="1548" y="3723"/>
              <a:chExt cx="228" cy="165"/>
            </a:xfrm>
          </p:grpSpPr>
          <p:sp>
            <p:nvSpPr>
              <p:cNvPr id="16431" name="Rectangle 175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2" name="Rectangle 174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3" name="Line 176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1770" name="Group 178"/>
            <p:cNvGrpSpPr>
              <a:grpSpLocks/>
            </p:cNvGrpSpPr>
            <p:nvPr/>
          </p:nvGrpSpPr>
          <p:grpSpPr bwMode="auto">
            <a:xfrm>
              <a:off x="1987" y="3270"/>
              <a:ext cx="228" cy="165"/>
              <a:chOff x="1548" y="3723"/>
              <a:chExt cx="228" cy="165"/>
            </a:xfrm>
          </p:grpSpPr>
          <p:sp>
            <p:nvSpPr>
              <p:cNvPr id="16428" name="Rectangle 179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9" name="Rectangle 180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0" name="Line 181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1771" name="Group 182"/>
            <p:cNvGrpSpPr>
              <a:grpSpLocks/>
            </p:cNvGrpSpPr>
            <p:nvPr/>
          </p:nvGrpSpPr>
          <p:grpSpPr bwMode="auto">
            <a:xfrm>
              <a:off x="3166" y="3201"/>
              <a:ext cx="228" cy="165"/>
              <a:chOff x="1548" y="3723"/>
              <a:chExt cx="228" cy="165"/>
            </a:xfrm>
          </p:grpSpPr>
          <p:sp>
            <p:nvSpPr>
              <p:cNvPr id="16425" name="Rectangle 183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6" name="Rectangle 184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7" name="Line 185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1772" name="Group 186"/>
            <p:cNvGrpSpPr>
              <a:grpSpLocks/>
            </p:cNvGrpSpPr>
            <p:nvPr/>
          </p:nvGrpSpPr>
          <p:grpSpPr bwMode="auto">
            <a:xfrm>
              <a:off x="2836" y="3792"/>
              <a:ext cx="228" cy="165"/>
              <a:chOff x="1548" y="3723"/>
              <a:chExt cx="228" cy="165"/>
            </a:xfrm>
          </p:grpSpPr>
          <p:sp>
            <p:nvSpPr>
              <p:cNvPr id="16422" name="Rectangle 187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3" name="Rectangle 188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4" name="Line 189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1773" name="Group 190"/>
            <p:cNvGrpSpPr>
              <a:grpSpLocks/>
            </p:cNvGrpSpPr>
            <p:nvPr/>
          </p:nvGrpSpPr>
          <p:grpSpPr bwMode="auto">
            <a:xfrm>
              <a:off x="2572" y="3492"/>
              <a:ext cx="228" cy="165"/>
              <a:chOff x="1548" y="3723"/>
              <a:chExt cx="228" cy="165"/>
            </a:xfrm>
          </p:grpSpPr>
          <p:sp>
            <p:nvSpPr>
              <p:cNvPr id="16419" name="Rectangle 191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0" name="Rectangle 192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1" name="Line 193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1774" name="Group 194"/>
            <p:cNvGrpSpPr>
              <a:grpSpLocks/>
            </p:cNvGrpSpPr>
            <p:nvPr/>
          </p:nvGrpSpPr>
          <p:grpSpPr bwMode="auto">
            <a:xfrm>
              <a:off x="4054" y="3318"/>
              <a:ext cx="228" cy="165"/>
              <a:chOff x="1548" y="3723"/>
              <a:chExt cx="228" cy="165"/>
            </a:xfrm>
          </p:grpSpPr>
          <p:sp>
            <p:nvSpPr>
              <p:cNvPr id="16416" name="Rectangle 195"/>
              <p:cNvSpPr>
                <a:spLocks noChangeArrowheads="1"/>
              </p:cNvSpPr>
              <p:nvPr/>
            </p:nvSpPr>
            <p:spPr bwMode="auto">
              <a:xfrm>
                <a:off x="1563" y="3723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7" name="Rectangle 196"/>
              <p:cNvSpPr>
                <a:spLocks noChangeArrowheads="1"/>
              </p:cNvSpPr>
              <p:nvPr/>
            </p:nvSpPr>
            <p:spPr bwMode="auto">
              <a:xfrm>
                <a:off x="1548" y="3738"/>
                <a:ext cx="102" cy="150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8" name="Line 197"/>
              <p:cNvSpPr>
                <a:spLocks noChangeShapeType="1"/>
              </p:cNvSpPr>
              <p:nvPr/>
            </p:nvSpPr>
            <p:spPr bwMode="auto">
              <a:xfrm>
                <a:off x="1650" y="3816"/>
                <a:ext cx="126" cy="0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11738" name="Text Box 122"/>
          <p:cNvSpPr txBox="1">
            <a:spLocks noChangeArrowheads="1"/>
          </p:cNvSpPr>
          <p:nvPr/>
        </p:nvSpPr>
        <p:spPr bwMode="auto">
          <a:xfrm>
            <a:off x="5194300" y="4384675"/>
            <a:ext cx="2317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</a:rPr>
              <a:t>2. receive datagrams</a:t>
            </a:r>
            <a:endParaRPr lang="en-US" sz="240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736" grpId="0" autoUpdateAnimBg="0"/>
      <p:bldP spid="11173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275FBBF-EB53-4911-8D4E-41B9EF58622E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32771" name="Group 243"/>
          <p:cNvGrpSpPr>
            <a:grpSpLocks/>
          </p:cNvGrpSpPr>
          <p:nvPr/>
        </p:nvGrpSpPr>
        <p:grpSpPr bwMode="auto">
          <a:xfrm>
            <a:off x="3851275" y="4275138"/>
            <a:ext cx="2847975" cy="1481137"/>
            <a:chOff x="291" y="3093"/>
            <a:chExt cx="1794" cy="933"/>
          </a:xfrm>
        </p:grpSpPr>
        <p:grpSp>
          <p:nvGrpSpPr>
            <p:cNvPr id="32845" name="Group 242"/>
            <p:cNvGrpSpPr>
              <a:grpSpLocks/>
            </p:cNvGrpSpPr>
            <p:nvPr/>
          </p:nvGrpSpPr>
          <p:grpSpPr bwMode="auto">
            <a:xfrm>
              <a:off x="291" y="3093"/>
              <a:ext cx="1794" cy="933"/>
              <a:chOff x="2124" y="2903"/>
              <a:chExt cx="1794" cy="933"/>
            </a:xfrm>
          </p:grpSpPr>
          <p:sp>
            <p:nvSpPr>
              <p:cNvPr id="32849" name="Freeform 179"/>
              <p:cNvSpPr>
                <a:spLocks/>
              </p:cNvSpPr>
              <p:nvPr/>
            </p:nvSpPr>
            <p:spPr bwMode="auto">
              <a:xfrm>
                <a:off x="2124" y="2903"/>
                <a:ext cx="1794" cy="933"/>
              </a:xfrm>
              <a:custGeom>
                <a:avLst/>
                <a:gdLst>
                  <a:gd name="T0" fmla="*/ 6 w 1794"/>
                  <a:gd name="T1" fmla="*/ 483 h 933"/>
                  <a:gd name="T2" fmla="*/ 108 w 1794"/>
                  <a:gd name="T3" fmla="*/ 125 h 933"/>
                  <a:gd name="T4" fmla="*/ 559 w 1794"/>
                  <a:gd name="T5" fmla="*/ 100 h 933"/>
                  <a:gd name="T6" fmla="*/ 1128 w 1794"/>
                  <a:gd name="T7" fmla="*/ 29 h 933"/>
                  <a:gd name="T8" fmla="*/ 1716 w 1794"/>
                  <a:gd name="T9" fmla="*/ 275 h 933"/>
                  <a:gd name="T10" fmla="*/ 1596 w 1794"/>
                  <a:gd name="T11" fmla="*/ 827 h 933"/>
                  <a:gd name="T12" fmla="*/ 1380 w 1794"/>
                  <a:gd name="T13" fmla="*/ 911 h 933"/>
                  <a:gd name="T14" fmla="*/ 840 w 1794"/>
                  <a:gd name="T15" fmla="*/ 929 h 933"/>
                  <a:gd name="T16" fmla="*/ 414 w 1794"/>
                  <a:gd name="T17" fmla="*/ 911 h 933"/>
                  <a:gd name="T18" fmla="*/ 143 w 1794"/>
                  <a:gd name="T19" fmla="*/ 832 h 933"/>
                  <a:gd name="T20" fmla="*/ 6 w 1794"/>
                  <a:gd name="T21" fmla="*/ 483 h 9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94" h="933">
                    <a:moveTo>
                      <a:pt x="6" y="483"/>
                    </a:moveTo>
                    <a:cubicBezTo>
                      <a:pt x="0" y="365"/>
                      <a:pt x="16" y="189"/>
                      <a:pt x="108" y="125"/>
                    </a:cubicBezTo>
                    <a:cubicBezTo>
                      <a:pt x="200" y="61"/>
                      <a:pt x="389" y="116"/>
                      <a:pt x="559" y="100"/>
                    </a:cubicBezTo>
                    <a:cubicBezTo>
                      <a:pt x="729" y="84"/>
                      <a:pt x="935" y="0"/>
                      <a:pt x="1128" y="29"/>
                    </a:cubicBezTo>
                    <a:cubicBezTo>
                      <a:pt x="1321" y="58"/>
                      <a:pt x="1638" y="142"/>
                      <a:pt x="1716" y="275"/>
                    </a:cubicBezTo>
                    <a:cubicBezTo>
                      <a:pt x="1794" y="408"/>
                      <a:pt x="1652" y="721"/>
                      <a:pt x="1596" y="827"/>
                    </a:cubicBezTo>
                    <a:cubicBezTo>
                      <a:pt x="1540" y="933"/>
                      <a:pt x="1506" y="894"/>
                      <a:pt x="1380" y="911"/>
                    </a:cubicBezTo>
                    <a:cubicBezTo>
                      <a:pt x="1254" y="928"/>
                      <a:pt x="1001" y="929"/>
                      <a:pt x="840" y="929"/>
                    </a:cubicBezTo>
                    <a:cubicBezTo>
                      <a:pt x="679" y="929"/>
                      <a:pt x="530" y="927"/>
                      <a:pt x="414" y="911"/>
                    </a:cubicBezTo>
                    <a:cubicBezTo>
                      <a:pt x="298" y="895"/>
                      <a:pt x="211" y="903"/>
                      <a:pt x="143" y="832"/>
                    </a:cubicBezTo>
                    <a:cubicBezTo>
                      <a:pt x="75" y="761"/>
                      <a:pt x="4" y="624"/>
                      <a:pt x="6" y="483"/>
                    </a:cubicBezTo>
                    <a:close/>
                  </a:path>
                </a:pathLst>
              </a:custGeom>
              <a:solidFill>
                <a:srgbClr val="66CC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2850" name="Group 180"/>
              <p:cNvGrpSpPr>
                <a:grpSpLocks/>
              </p:cNvGrpSpPr>
              <p:nvPr/>
            </p:nvGrpSpPr>
            <p:grpSpPr bwMode="auto">
              <a:xfrm>
                <a:off x="2196" y="3160"/>
                <a:ext cx="1642" cy="415"/>
                <a:chOff x="959" y="3814"/>
                <a:chExt cx="1642" cy="415"/>
              </a:xfrm>
            </p:grpSpPr>
            <p:grpSp>
              <p:nvGrpSpPr>
                <p:cNvPr id="32885" name="Group 181"/>
                <p:cNvGrpSpPr>
                  <a:grpSpLocks/>
                </p:cNvGrpSpPr>
                <p:nvPr/>
              </p:nvGrpSpPr>
              <p:grpSpPr bwMode="auto">
                <a:xfrm>
                  <a:off x="2223" y="3814"/>
                  <a:ext cx="378" cy="181"/>
                  <a:chOff x="4396" y="1245"/>
                  <a:chExt cx="672" cy="248"/>
                </a:xfrm>
              </p:grpSpPr>
              <p:sp>
                <p:nvSpPr>
                  <p:cNvPr id="32904" name="Oval 407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55"/>
                    <a:ext cx="666" cy="13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905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39"/>
                    <a:ext cx="669" cy="86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906" name="Oval 411"/>
                  <p:cNvSpPr>
                    <a:spLocks noChangeArrowheads="1"/>
                  </p:cNvSpPr>
                  <p:nvPr/>
                </p:nvSpPr>
                <p:spPr bwMode="auto">
                  <a:xfrm>
                    <a:off x="4396" y="1245"/>
                    <a:ext cx="667" cy="16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32907" name="Group 185"/>
                  <p:cNvGrpSpPr>
                    <a:grpSpLocks/>
                  </p:cNvGrpSpPr>
                  <p:nvPr/>
                </p:nvGrpSpPr>
                <p:grpSpPr bwMode="auto">
                  <a:xfrm>
                    <a:off x="4530" y="1287"/>
                    <a:ext cx="377" cy="75"/>
                    <a:chOff x="2468" y="1332"/>
                    <a:chExt cx="310" cy="60"/>
                  </a:xfrm>
                </p:grpSpPr>
                <p:sp>
                  <p:nvSpPr>
                    <p:cNvPr id="32910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2468" y="1332"/>
                      <a:ext cx="310" cy="60"/>
                    </a:xfrm>
                    <a:custGeom>
                      <a:avLst/>
                      <a:gdLst>
                        <a:gd name="T0" fmla="*/ 0 w 310"/>
                        <a:gd name="T1" fmla="*/ 60 h 60"/>
                        <a:gd name="T2" fmla="*/ 96 w 310"/>
                        <a:gd name="T3" fmla="*/ 60 h 60"/>
                        <a:gd name="T4" fmla="*/ 192 w 310"/>
                        <a:gd name="T5" fmla="*/ 0 h 60"/>
                        <a:gd name="T6" fmla="*/ 310 w 310"/>
                        <a:gd name="T7" fmla="*/ 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10" h="60">
                          <a:moveTo>
                            <a:pt x="0" y="60"/>
                          </a:moveTo>
                          <a:lnTo>
                            <a:pt x="96" y="60"/>
                          </a:lnTo>
                          <a:lnTo>
                            <a:pt x="192" y="0"/>
                          </a:lnTo>
                          <a:lnTo>
                            <a:pt x="310" y="0"/>
                          </a:lnTo>
                        </a:path>
                      </a:pathLst>
                    </a:custGeom>
                    <a:noFill/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911" name="Freeform 187"/>
                    <p:cNvSpPr>
                      <a:spLocks/>
                    </p:cNvSpPr>
                    <p:nvPr/>
                  </p:nvSpPr>
                  <p:spPr bwMode="auto">
                    <a:xfrm>
                      <a:off x="2482" y="1332"/>
                      <a:ext cx="282" cy="60"/>
                    </a:xfrm>
                    <a:custGeom>
                      <a:avLst/>
                      <a:gdLst>
                        <a:gd name="T0" fmla="*/ 0 w 282"/>
                        <a:gd name="T1" fmla="*/ 0 h 60"/>
                        <a:gd name="T2" fmla="*/ 96 w 282"/>
                        <a:gd name="T3" fmla="*/ 0 h 60"/>
                        <a:gd name="T4" fmla="*/ 192 w 282"/>
                        <a:gd name="T5" fmla="*/ 60 h 60"/>
                        <a:gd name="T6" fmla="*/ 282 w 282"/>
                        <a:gd name="T7" fmla="*/ 6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82" h="60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192" y="60"/>
                          </a:lnTo>
                          <a:lnTo>
                            <a:pt x="282" y="60"/>
                          </a:lnTo>
                        </a:path>
                      </a:pathLst>
                    </a:custGeom>
                    <a:noFill/>
                    <a:ln w="1270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549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4400" y="1320"/>
                    <a:ext cx="0" cy="11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550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5063" y="1326"/>
                    <a:ext cx="0" cy="10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32886" name="Group 190"/>
                <p:cNvGrpSpPr>
                  <a:grpSpLocks/>
                </p:cNvGrpSpPr>
                <p:nvPr/>
              </p:nvGrpSpPr>
              <p:grpSpPr bwMode="auto">
                <a:xfrm>
                  <a:off x="1559" y="4048"/>
                  <a:ext cx="378" cy="181"/>
                  <a:chOff x="4396" y="1245"/>
                  <a:chExt cx="672" cy="248"/>
                </a:xfrm>
              </p:grpSpPr>
              <p:sp>
                <p:nvSpPr>
                  <p:cNvPr id="32896" name="Oval 407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55"/>
                    <a:ext cx="666" cy="13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97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39"/>
                    <a:ext cx="669" cy="86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98" name="Oval 411"/>
                  <p:cNvSpPr>
                    <a:spLocks noChangeArrowheads="1"/>
                  </p:cNvSpPr>
                  <p:nvPr/>
                </p:nvSpPr>
                <p:spPr bwMode="auto">
                  <a:xfrm>
                    <a:off x="4396" y="1245"/>
                    <a:ext cx="667" cy="16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32899" name="Group 194"/>
                  <p:cNvGrpSpPr>
                    <a:grpSpLocks/>
                  </p:cNvGrpSpPr>
                  <p:nvPr/>
                </p:nvGrpSpPr>
                <p:grpSpPr bwMode="auto">
                  <a:xfrm>
                    <a:off x="4530" y="1287"/>
                    <a:ext cx="377" cy="75"/>
                    <a:chOff x="2468" y="1332"/>
                    <a:chExt cx="310" cy="60"/>
                  </a:xfrm>
                </p:grpSpPr>
                <p:sp>
                  <p:nvSpPr>
                    <p:cNvPr id="32902" name="Freeform 195"/>
                    <p:cNvSpPr>
                      <a:spLocks/>
                    </p:cNvSpPr>
                    <p:nvPr/>
                  </p:nvSpPr>
                  <p:spPr bwMode="auto">
                    <a:xfrm>
                      <a:off x="2468" y="1332"/>
                      <a:ext cx="310" cy="60"/>
                    </a:xfrm>
                    <a:custGeom>
                      <a:avLst/>
                      <a:gdLst>
                        <a:gd name="T0" fmla="*/ 0 w 310"/>
                        <a:gd name="T1" fmla="*/ 60 h 60"/>
                        <a:gd name="T2" fmla="*/ 96 w 310"/>
                        <a:gd name="T3" fmla="*/ 60 h 60"/>
                        <a:gd name="T4" fmla="*/ 192 w 310"/>
                        <a:gd name="T5" fmla="*/ 0 h 60"/>
                        <a:gd name="T6" fmla="*/ 310 w 310"/>
                        <a:gd name="T7" fmla="*/ 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10" h="60">
                          <a:moveTo>
                            <a:pt x="0" y="60"/>
                          </a:moveTo>
                          <a:lnTo>
                            <a:pt x="96" y="60"/>
                          </a:lnTo>
                          <a:lnTo>
                            <a:pt x="192" y="0"/>
                          </a:lnTo>
                          <a:lnTo>
                            <a:pt x="310" y="0"/>
                          </a:lnTo>
                        </a:path>
                      </a:pathLst>
                    </a:custGeom>
                    <a:noFill/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903" name="Freeform 196"/>
                    <p:cNvSpPr>
                      <a:spLocks/>
                    </p:cNvSpPr>
                    <p:nvPr/>
                  </p:nvSpPr>
                  <p:spPr bwMode="auto">
                    <a:xfrm>
                      <a:off x="2482" y="1332"/>
                      <a:ext cx="282" cy="60"/>
                    </a:xfrm>
                    <a:custGeom>
                      <a:avLst/>
                      <a:gdLst>
                        <a:gd name="T0" fmla="*/ 0 w 282"/>
                        <a:gd name="T1" fmla="*/ 0 h 60"/>
                        <a:gd name="T2" fmla="*/ 96 w 282"/>
                        <a:gd name="T3" fmla="*/ 0 h 60"/>
                        <a:gd name="T4" fmla="*/ 192 w 282"/>
                        <a:gd name="T5" fmla="*/ 60 h 60"/>
                        <a:gd name="T6" fmla="*/ 282 w 282"/>
                        <a:gd name="T7" fmla="*/ 6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82" h="60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192" y="60"/>
                          </a:lnTo>
                          <a:lnTo>
                            <a:pt x="282" y="60"/>
                          </a:lnTo>
                        </a:path>
                      </a:pathLst>
                    </a:custGeom>
                    <a:noFill/>
                    <a:ln w="1270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541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4400" y="1320"/>
                    <a:ext cx="0" cy="11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542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5063" y="1326"/>
                    <a:ext cx="0" cy="10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32887" name="Group 199"/>
                <p:cNvGrpSpPr>
                  <a:grpSpLocks/>
                </p:cNvGrpSpPr>
                <p:nvPr/>
              </p:nvGrpSpPr>
              <p:grpSpPr bwMode="auto">
                <a:xfrm>
                  <a:off x="959" y="3816"/>
                  <a:ext cx="378" cy="181"/>
                  <a:chOff x="4396" y="1245"/>
                  <a:chExt cx="672" cy="248"/>
                </a:xfrm>
              </p:grpSpPr>
              <p:sp>
                <p:nvSpPr>
                  <p:cNvPr id="32888" name="Oval 407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55"/>
                    <a:ext cx="666" cy="13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89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39"/>
                    <a:ext cx="669" cy="86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90" name="Oval 411"/>
                  <p:cNvSpPr>
                    <a:spLocks noChangeArrowheads="1"/>
                  </p:cNvSpPr>
                  <p:nvPr/>
                </p:nvSpPr>
                <p:spPr bwMode="auto">
                  <a:xfrm>
                    <a:off x="4396" y="1245"/>
                    <a:ext cx="667" cy="16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32891" name="Group 203"/>
                  <p:cNvGrpSpPr>
                    <a:grpSpLocks/>
                  </p:cNvGrpSpPr>
                  <p:nvPr/>
                </p:nvGrpSpPr>
                <p:grpSpPr bwMode="auto">
                  <a:xfrm>
                    <a:off x="4530" y="1287"/>
                    <a:ext cx="377" cy="75"/>
                    <a:chOff x="2468" y="1332"/>
                    <a:chExt cx="310" cy="60"/>
                  </a:xfrm>
                </p:grpSpPr>
                <p:sp>
                  <p:nvSpPr>
                    <p:cNvPr id="32894" name="Freeform 204"/>
                    <p:cNvSpPr>
                      <a:spLocks/>
                    </p:cNvSpPr>
                    <p:nvPr/>
                  </p:nvSpPr>
                  <p:spPr bwMode="auto">
                    <a:xfrm>
                      <a:off x="2468" y="1332"/>
                      <a:ext cx="310" cy="60"/>
                    </a:xfrm>
                    <a:custGeom>
                      <a:avLst/>
                      <a:gdLst>
                        <a:gd name="T0" fmla="*/ 0 w 310"/>
                        <a:gd name="T1" fmla="*/ 60 h 60"/>
                        <a:gd name="T2" fmla="*/ 96 w 310"/>
                        <a:gd name="T3" fmla="*/ 60 h 60"/>
                        <a:gd name="T4" fmla="*/ 192 w 310"/>
                        <a:gd name="T5" fmla="*/ 0 h 60"/>
                        <a:gd name="T6" fmla="*/ 310 w 310"/>
                        <a:gd name="T7" fmla="*/ 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10" h="60">
                          <a:moveTo>
                            <a:pt x="0" y="60"/>
                          </a:moveTo>
                          <a:lnTo>
                            <a:pt x="96" y="60"/>
                          </a:lnTo>
                          <a:lnTo>
                            <a:pt x="192" y="0"/>
                          </a:lnTo>
                          <a:lnTo>
                            <a:pt x="310" y="0"/>
                          </a:lnTo>
                        </a:path>
                      </a:pathLst>
                    </a:custGeom>
                    <a:noFill/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895" name="Freeform 205"/>
                    <p:cNvSpPr>
                      <a:spLocks/>
                    </p:cNvSpPr>
                    <p:nvPr/>
                  </p:nvSpPr>
                  <p:spPr bwMode="auto">
                    <a:xfrm>
                      <a:off x="2482" y="1332"/>
                      <a:ext cx="282" cy="60"/>
                    </a:xfrm>
                    <a:custGeom>
                      <a:avLst/>
                      <a:gdLst>
                        <a:gd name="T0" fmla="*/ 0 w 282"/>
                        <a:gd name="T1" fmla="*/ 0 h 60"/>
                        <a:gd name="T2" fmla="*/ 96 w 282"/>
                        <a:gd name="T3" fmla="*/ 0 h 60"/>
                        <a:gd name="T4" fmla="*/ 192 w 282"/>
                        <a:gd name="T5" fmla="*/ 60 h 60"/>
                        <a:gd name="T6" fmla="*/ 282 w 282"/>
                        <a:gd name="T7" fmla="*/ 6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82" h="60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192" y="60"/>
                          </a:lnTo>
                          <a:lnTo>
                            <a:pt x="282" y="60"/>
                          </a:lnTo>
                        </a:path>
                      </a:pathLst>
                    </a:custGeom>
                    <a:noFill/>
                    <a:ln w="1270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533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4400" y="1320"/>
                    <a:ext cx="0" cy="11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534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5063" y="1326"/>
                    <a:ext cx="0" cy="10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32851" name="Freeform 208"/>
              <p:cNvSpPr>
                <a:spLocks/>
              </p:cNvSpPr>
              <p:nvPr/>
            </p:nvSpPr>
            <p:spPr bwMode="auto">
              <a:xfrm>
                <a:off x="2574" y="3086"/>
                <a:ext cx="294" cy="166"/>
              </a:xfrm>
              <a:custGeom>
                <a:avLst/>
                <a:gdLst>
                  <a:gd name="T0" fmla="*/ 0 w 294"/>
                  <a:gd name="T1" fmla="*/ 166 h 166"/>
                  <a:gd name="T2" fmla="*/ 294 w 294"/>
                  <a:gd name="T3" fmla="*/ 0 h 16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4" h="166">
                    <a:moveTo>
                      <a:pt x="0" y="166"/>
                    </a:moveTo>
                    <a:lnTo>
                      <a:pt x="294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2" name="Freeform 209"/>
              <p:cNvSpPr>
                <a:spLocks/>
              </p:cNvSpPr>
              <p:nvPr/>
            </p:nvSpPr>
            <p:spPr bwMode="auto">
              <a:xfrm>
                <a:off x="3182" y="3082"/>
                <a:ext cx="272" cy="174"/>
              </a:xfrm>
              <a:custGeom>
                <a:avLst/>
                <a:gdLst>
                  <a:gd name="T0" fmla="*/ 0 w 272"/>
                  <a:gd name="T1" fmla="*/ 0 h 174"/>
                  <a:gd name="T2" fmla="*/ 272 w 272"/>
                  <a:gd name="T3" fmla="*/ 174 h 17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2" h="174">
                    <a:moveTo>
                      <a:pt x="0" y="0"/>
                    </a:moveTo>
                    <a:lnTo>
                      <a:pt x="272" y="174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3" name="Freeform 210"/>
              <p:cNvSpPr>
                <a:spLocks/>
              </p:cNvSpPr>
              <p:nvPr/>
            </p:nvSpPr>
            <p:spPr bwMode="auto">
              <a:xfrm>
                <a:off x="2511" y="3329"/>
                <a:ext cx="303" cy="150"/>
              </a:xfrm>
              <a:custGeom>
                <a:avLst/>
                <a:gdLst>
                  <a:gd name="T0" fmla="*/ 0 w 294"/>
                  <a:gd name="T1" fmla="*/ 0 h 174"/>
                  <a:gd name="T2" fmla="*/ 342 w 294"/>
                  <a:gd name="T3" fmla="*/ 83 h 17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4" h="174">
                    <a:moveTo>
                      <a:pt x="0" y="0"/>
                    </a:moveTo>
                    <a:lnTo>
                      <a:pt x="294" y="174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4" name="Freeform 211"/>
              <p:cNvSpPr>
                <a:spLocks/>
              </p:cNvSpPr>
              <p:nvPr/>
            </p:nvSpPr>
            <p:spPr bwMode="auto">
              <a:xfrm>
                <a:off x="3168" y="3322"/>
                <a:ext cx="352" cy="148"/>
              </a:xfrm>
              <a:custGeom>
                <a:avLst/>
                <a:gdLst>
                  <a:gd name="T0" fmla="*/ 0 w 352"/>
                  <a:gd name="T1" fmla="*/ 148 h 148"/>
                  <a:gd name="T2" fmla="*/ 352 w 352"/>
                  <a:gd name="T3" fmla="*/ 0 h 14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2" h="148">
                    <a:moveTo>
                      <a:pt x="0" y="148"/>
                    </a:moveTo>
                    <a:lnTo>
                      <a:pt x="35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5" name="Freeform 212"/>
              <p:cNvSpPr>
                <a:spLocks/>
              </p:cNvSpPr>
              <p:nvPr/>
            </p:nvSpPr>
            <p:spPr bwMode="auto">
              <a:xfrm>
                <a:off x="3528" y="3348"/>
                <a:ext cx="130" cy="320"/>
              </a:xfrm>
              <a:custGeom>
                <a:avLst/>
                <a:gdLst>
                  <a:gd name="T0" fmla="*/ 0 w 118"/>
                  <a:gd name="T1" fmla="*/ 54 h 500"/>
                  <a:gd name="T2" fmla="*/ 192 w 118"/>
                  <a:gd name="T3" fmla="*/ 0 h 50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8" h="500">
                    <a:moveTo>
                      <a:pt x="0" y="500"/>
                    </a:moveTo>
                    <a:lnTo>
                      <a:pt x="11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6" name="Freeform 213"/>
              <p:cNvSpPr>
                <a:spLocks/>
              </p:cNvSpPr>
              <p:nvPr/>
            </p:nvSpPr>
            <p:spPr bwMode="auto">
              <a:xfrm>
                <a:off x="2750" y="3684"/>
                <a:ext cx="464" cy="47"/>
              </a:xfrm>
              <a:custGeom>
                <a:avLst/>
                <a:gdLst>
                  <a:gd name="T0" fmla="*/ 1147 w 370"/>
                  <a:gd name="T1" fmla="*/ 217 h 32"/>
                  <a:gd name="T2" fmla="*/ 0 w 370"/>
                  <a:gd name="T3" fmla="*/ 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0" h="32">
                    <a:moveTo>
                      <a:pt x="370" y="32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57" name="Freeform 214"/>
              <p:cNvSpPr>
                <a:spLocks/>
              </p:cNvSpPr>
              <p:nvPr/>
            </p:nvSpPr>
            <p:spPr bwMode="auto">
              <a:xfrm>
                <a:off x="2412" y="3344"/>
                <a:ext cx="122" cy="268"/>
              </a:xfrm>
              <a:custGeom>
                <a:avLst/>
                <a:gdLst>
                  <a:gd name="T0" fmla="*/ 26 w 176"/>
                  <a:gd name="T1" fmla="*/ 47 h 412"/>
                  <a:gd name="T2" fmla="*/ 28 w 176"/>
                  <a:gd name="T3" fmla="*/ 48 h 412"/>
                  <a:gd name="T4" fmla="*/ 0 w 176"/>
                  <a:gd name="T5" fmla="*/ 0 h 4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6" h="412">
                    <a:moveTo>
                      <a:pt x="162" y="408"/>
                    </a:moveTo>
                    <a:lnTo>
                      <a:pt x="176" y="412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2858" name="Group 215"/>
              <p:cNvGrpSpPr>
                <a:grpSpLocks/>
              </p:cNvGrpSpPr>
              <p:nvPr/>
            </p:nvGrpSpPr>
            <p:grpSpPr bwMode="auto">
              <a:xfrm>
                <a:off x="2822" y="2974"/>
                <a:ext cx="378" cy="181"/>
                <a:chOff x="4396" y="1245"/>
                <a:chExt cx="672" cy="248"/>
              </a:xfrm>
            </p:grpSpPr>
            <p:sp>
              <p:nvSpPr>
                <p:cNvPr id="32877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32878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32879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32880" name="Group 219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32883" name="Freeform 22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884" name="Freeform 22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522" name="Line 222"/>
                <p:cNvSpPr>
                  <a:spLocks noChangeShapeType="1"/>
                </p:cNvSpPr>
                <p:nvPr/>
              </p:nvSpPr>
              <p:spPr bwMode="auto">
                <a:xfrm>
                  <a:off x="4400" y="1320"/>
                  <a:ext cx="0" cy="1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23" name="Line 223"/>
                <p:cNvSpPr>
                  <a:spLocks noChangeShapeType="1"/>
                </p:cNvSpPr>
                <p:nvPr/>
              </p:nvSpPr>
              <p:spPr bwMode="auto">
                <a:xfrm>
                  <a:off x="5063" y="1326"/>
                  <a:ext cx="0" cy="10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32859" name="Group 224"/>
              <p:cNvGrpSpPr>
                <a:grpSpLocks/>
              </p:cNvGrpSpPr>
              <p:nvPr/>
            </p:nvGrpSpPr>
            <p:grpSpPr bwMode="auto">
              <a:xfrm>
                <a:off x="3171" y="3604"/>
                <a:ext cx="378" cy="181"/>
                <a:chOff x="4396" y="1245"/>
                <a:chExt cx="672" cy="248"/>
              </a:xfrm>
            </p:grpSpPr>
            <p:sp>
              <p:nvSpPr>
                <p:cNvPr id="32869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32870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32871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32872" name="Group 228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32875" name="Freeform 229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876" name="Freeform 230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514" name="Line 231"/>
                <p:cNvSpPr>
                  <a:spLocks noChangeShapeType="1"/>
                </p:cNvSpPr>
                <p:nvPr/>
              </p:nvSpPr>
              <p:spPr bwMode="auto">
                <a:xfrm>
                  <a:off x="4400" y="1320"/>
                  <a:ext cx="0" cy="1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15" name="Line 232"/>
                <p:cNvSpPr>
                  <a:spLocks noChangeShapeType="1"/>
                </p:cNvSpPr>
                <p:nvPr/>
              </p:nvSpPr>
              <p:spPr bwMode="auto">
                <a:xfrm>
                  <a:off x="5063" y="1326"/>
                  <a:ext cx="0" cy="10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32860" name="Group 233"/>
              <p:cNvGrpSpPr>
                <a:grpSpLocks/>
              </p:cNvGrpSpPr>
              <p:nvPr/>
            </p:nvGrpSpPr>
            <p:grpSpPr bwMode="auto">
              <a:xfrm>
                <a:off x="2403" y="3574"/>
                <a:ext cx="378" cy="181"/>
                <a:chOff x="4396" y="1245"/>
                <a:chExt cx="672" cy="248"/>
              </a:xfrm>
            </p:grpSpPr>
            <p:sp>
              <p:nvSpPr>
                <p:cNvPr id="32861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32862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32863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32864" name="Group 237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32867" name="Freeform 238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868" name="Freeform 239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506" name="Line 240"/>
                <p:cNvSpPr>
                  <a:spLocks noChangeShapeType="1"/>
                </p:cNvSpPr>
                <p:nvPr/>
              </p:nvSpPr>
              <p:spPr bwMode="auto">
                <a:xfrm>
                  <a:off x="4400" y="1320"/>
                  <a:ext cx="0" cy="1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7507" name="Line 241"/>
                <p:cNvSpPr>
                  <a:spLocks noChangeShapeType="1"/>
                </p:cNvSpPr>
                <p:nvPr/>
              </p:nvSpPr>
              <p:spPr bwMode="auto">
                <a:xfrm>
                  <a:off x="5063" y="1326"/>
                  <a:ext cx="0" cy="10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17487" name="Text Box 108"/>
            <p:cNvSpPr txBox="1">
              <a:spLocks noChangeArrowheads="1"/>
            </p:cNvSpPr>
            <p:nvPr/>
          </p:nvSpPr>
          <p:spPr bwMode="auto">
            <a:xfrm>
              <a:off x="667" y="322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17488" name="Text Box 109"/>
            <p:cNvSpPr txBox="1">
              <a:spLocks noChangeArrowheads="1"/>
            </p:cNvSpPr>
            <p:nvPr/>
          </p:nvSpPr>
          <p:spPr bwMode="auto">
            <a:xfrm>
              <a:off x="620" y="350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/>
                <a:t>2</a:t>
              </a:r>
            </a:p>
          </p:txBody>
        </p:sp>
        <p:sp>
          <p:nvSpPr>
            <p:cNvPr id="17489" name="Text Box 110"/>
            <p:cNvSpPr txBox="1">
              <a:spLocks noChangeArrowheads="1"/>
            </p:cNvSpPr>
            <p:nvPr/>
          </p:nvSpPr>
          <p:spPr bwMode="auto">
            <a:xfrm>
              <a:off x="448" y="3501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/>
                <a:t>3</a:t>
              </a:r>
            </a:p>
          </p:txBody>
        </p:sp>
      </p:grpSp>
      <p:pic>
        <p:nvPicPr>
          <p:cNvPr id="32772" name="Picture 17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771525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7950"/>
            <a:ext cx="6378575" cy="863600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Datagram forwarding  table</a:t>
            </a:r>
          </a:p>
        </p:txBody>
      </p:sp>
      <p:sp>
        <p:nvSpPr>
          <p:cNvPr id="32774" name="Freeform 11"/>
          <p:cNvSpPr>
            <a:spLocks/>
          </p:cNvSpPr>
          <p:nvPr/>
        </p:nvSpPr>
        <p:spPr bwMode="auto">
          <a:xfrm>
            <a:off x="2397125" y="3521075"/>
            <a:ext cx="2290763" cy="1295400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2176463" y="1195388"/>
            <a:ext cx="2528887" cy="23336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Oval 13"/>
          <p:cNvSpPr>
            <a:spLocks noChangeArrowheads="1"/>
          </p:cNvSpPr>
          <p:nvPr/>
        </p:nvSpPr>
        <p:spPr bwMode="auto">
          <a:xfrm>
            <a:off x="2513013" y="1247775"/>
            <a:ext cx="2095500" cy="6048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105"/>
          <p:cNvSpPr>
            <a:spLocks noChangeArrowheads="1"/>
          </p:cNvSpPr>
          <p:nvPr/>
        </p:nvSpPr>
        <p:spPr bwMode="auto">
          <a:xfrm>
            <a:off x="2457450" y="4584700"/>
            <a:ext cx="1155700" cy="2381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06"/>
          <p:cNvSpPr>
            <a:spLocks noChangeArrowheads="1"/>
          </p:cNvSpPr>
          <p:nvPr/>
        </p:nvSpPr>
        <p:spPr bwMode="auto">
          <a:xfrm>
            <a:off x="2433638" y="4608513"/>
            <a:ext cx="1147762" cy="2381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07"/>
          <p:cNvSpPr>
            <a:spLocks noChangeShapeType="1"/>
          </p:cNvSpPr>
          <p:nvPr/>
        </p:nvSpPr>
        <p:spPr bwMode="auto">
          <a:xfrm>
            <a:off x="3459163" y="4740275"/>
            <a:ext cx="42227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421" name="Rectangle 111"/>
          <p:cNvSpPr>
            <a:spLocks noChangeArrowheads="1"/>
          </p:cNvSpPr>
          <p:nvPr/>
        </p:nvSpPr>
        <p:spPr bwMode="auto">
          <a:xfrm>
            <a:off x="3062288" y="4611688"/>
            <a:ext cx="427037" cy="2397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Text Box 112"/>
          <p:cNvSpPr txBox="1">
            <a:spLocks noChangeArrowheads="1"/>
          </p:cNvSpPr>
          <p:nvPr/>
        </p:nvSpPr>
        <p:spPr bwMode="auto">
          <a:xfrm>
            <a:off x="3014663" y="4584700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en-US" sz="1200"/>
          </a:p>
        </p:txBody>
      </p:sp>
      <p:sp>
        <p:nvSpPr>
          <p:cNvPr id="17423" name="Text Box 113"/>
          <p:cNvSpPr txBox="1">
            <a:spLocks noChangeArrowheads="1"/>
          </p:cNvSpPr>
          <p:nvPr/>
        </p:nvSpPr>
        <p:spPr bwMode="auto">
          <a:xfrm>
            <a:off x="1298575" y="3913188"/>
            <a:ext cx="24653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/>
              <a:t>IP destination address in </a:t>
            </a:r>
          </a:p>
          <a:p>
            <a:pPr eaLnBrk="1" hangingPunct="1"/>
            <a:r>
              <a:rPr lang="en-US" sz="1600"/>
              <a:t>arriving packet</a:t>
            </a:r>
            <a:r>
              <a:rPr lang="ja-JP" altLang="en-US" sz="1600"/>
              <a:t>’</a:t>
            </a:r>
            <a:r>
              <a:rPr lang="en-US" altLang="ja-JP" sz="1600"/>
              <a:t>s header</a:t>
            </a:r>
            <a:endParaRPr lang="en-US" sz="1600"/>
          </a:p>
        </p:txBody>
      </p:sp>
      <p:sp>
        <p:nvSpPr>
          <p:cNvPr id="17424" name="Line 114"/>
          <p:cNvSpPr>
            <a:spLocks noChangeShapeType="1"/>
          </p:cNvSpPr>
          <p:nvPr/>
        </p:nvSpPr>
        <p:spPr bwMode="auto">
          <a:xfrm flipH="1">
            <a:off x="2681288" y="4870450"/>
            <a:ext cx="134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425" name="Text Box 115"/>
          <p:cNvSpPr txBox="1">
            <a:spLocks noChangeArrowheads="1"/>
          </p:cNvSpPr>
          <p:nvPr/>
        </p:nvSpPr>
        <p:spPr bwMode="auto">
          <a:xfrm>
            <a:off x="2641600" y="1404938"/>
            <a:ext cx="1863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smtClean="0"/>
              <a:t>routing algorithm</a:t>
            </a:r>
          </a:p>
        </p:txBody>
      </p:sp>
      <p:sp>
        <p:nvSpPr>
          <p:cNvPr id="17426" name="Rectangle 116"/>
          <p:cNvSpPr>
            <a:spLocks noChangeArrowheads="1"/>
          </p:cNvSpPr>
          <p:nvPr/>
        </p:nvSpPr>
        <p:spPr bwMode="auto">
          <a:xfrm>
            <a:off x="2387600" y="2141538"/>
            <a:ext cx="2184400" cy="1298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Text Box 117"/>
          <p:cNvSpPr txBox="1">
            <a:spLocks noChangeArrowheads="1"/>
          </p:cNvSpPr>
          <p:nvPr/>
        </p:nvSpPr>
        <p:spPr bwMode="auto">
          <a:xfrm>
            <a:off x="2647950" y="2105025"/>
            <a:ext cx="1858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/>
              <a:t>local forwarding table</a:t>
            </a:r>
          </a:p>
        </p:txBody>
      </p:sp>
      <p:sp>
        <p:nvSpPr>
          <p:cNvPr id="17428" name="Text Box 118"/>
          <p:cNvSpPr txBox="1">
            <a:spLocks noChangeArrowheads="1"/>
          </p:cNvSpPr>
          <p:nvPr/>
        </p:nvSpPr>
        <p:spPr bwMode="auto">
          <a:xfrm>
            <a:off x="2430463" y="2352675"/>
            <a:ext cx="1312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smtClean="0"/>
              <a:t>dest address</a:t>
            </a:r>
          </a:p>
        </p:txBody>
      </p:sp>
      <p:sp>
        <p:nvSpPr>
          <p:cNvPr id="17429" name="Text Box 119"/>
          <p:cNvSpPr txBox="1">
            <a:spLocks noChangeArrowheads="1"/>
          </p:cNvSpPr>
          <p:nvPr/>
        </p:nvSpPr>
        <p:spPr bwMode="auto">
          <a:xfrm>
            <a:off x="3597275" y="2354263"/>
            <a:ext cx="1041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smtClean="0"/>
              <a:t>output  link</a:t>
            </a:r>
          </a:p>
        </p:txBody>
      </p:sp>
      <p:sp>
        <p:nvSpPr>
          <p:cNvPr id="17430" name="Line 120"/>
          <p:cNvSpPr>
            <a:spLocks noChangeShapeType="1"/>
          </p:cNvSpPr>
          <p:nvPr/>
        </p:nvSpPr>
        <p:spPr bwMode="auto">
          <a:xfrm>
            <a:off x="3695700" y="2365375"/>
            <a:ext cx="7938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431" name="Text Box 121"/>
          <p:cNvSpPr txBox="1">
            <a:spLocks noChangeArrowheads="1"/>
          </p:cNvSpPr>
          <p:nvPr/>
        </p:nvSpPr>
        <p:spPr bwMode="auto">
          <a:xfrm>
            <a:off x="2417763" y="2636838"/>
            <a:ext cx="1289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200" smtClean="0"/>
              <a:t>address-range 1</a:t>
            </a:r>
          </a:p>
          <a:p>
            <a:pPr algn="r" eaLnBrk="1" hangingPunct="1">
              <a:defRPr/>
            </a:pPr>
            <a:r>
              <a:rPr lang="en-US" sz="1200" smtClean="0"/>
              <a:t>address-range 2</a:t>
            </a:r>
          </a:p>
          <a:p>
            <a:pPr algn="r" eaLnBrk="1" hangingPunct="1">
              <a:defRPr/>
            </a:pPr>
            <a:r>
              <a:rPr lang="en-US" sz="1200" smtClean="0"/>
              <a:t>address-range 3</a:t>
            </a:r>
          </a:p>
          <a:p>
            <a:pPr algn="r" eaLnBrk="1" hangingPunct="1">
              <a:defRPr/>
            </a:pPr>
            <a:r>
              <a:rPr lang="en-US" sz="1200" smtClean="0"/>
              <a:t>address-range 4</a:t>
            </a:r>
          </a:p>
        </p:txBody>
      </p:sp>
      <p:sp>
        <p:nvSpPr>
          <p:cNvPr id="17432" name="Text Box 122"/>
          <p:cNvSpPr txBox="1">
            <a:spLocks noChangeArrowheads="1"/>
          </p:cNvSpPr>
          <p:nvPr/>
        </p:nvSpPr>
        <p:spPr bwMode="auto">
          <a:xfrm>
            <a:off x="3711575" y="2636838"/>
            <a:ext cx="2682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/>
              <a:t>3</a:t>
            </a:r>
          </a:p>
          <a:p>
            <a:pPr algn="ctr" eaLnBrk="1" hangingPunct="1"/>
            <a:r>
              <a:rPr lang="en-US" sz="1200"/>
              <a:t>2</a:t>
            </a:r>
          </a:p>
          <a:p>
            <a:pPr algn="ctr" eaLnBrk="1" hangingPunct="1"/>
            <a:r>
              <a:rPr lang="en-US" sz="1200"/>
              <a:t>2</a:t>
            </a:r>
          </a:p>
          <a:p>
            <a:pPr algn="ctr" eaLnBrk="1" hangingPunct="1"/>
            <a:r>
              <a:rPr lang="en-US" sz="1200"/>
              <a:t>1</a:t>
            </a:r>
          </a:p>
        </p:txBody>
      </p:sp>
      <p:sp>
        <p:nvSpPr>
          <p:cNvPr id="17433" name="Line 123"/>
          <p:cNvSpPr>
            <a:spLocks noChangeShapeType="1"/>
          </p:cNvSpPr>
          <p:nvPr/>
        </p:nvSpPr>
        <p:spPr bwMode="auto">
          <a:xfrm>
            <a:off x="2409825" y="2617788"/>
            <a:ext cx="2163763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434" name="Line 124"/>
          <p:cNvSpPr>
            <a:spLocks noChangeShapeType="1"/>
          </p:cNvSpPr>
          <p:nvPr/>
        </p:nvSpPr>
        <p:spPr bwMode="auto">
          <a:xfrm>
            <a:off x="2392363" y="2370138"/>
            <a:ext cx="2173287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435" name="AutoShape 125"/>
          <p:cNvSpPr>
            <a:spLocks noChangeArrowheads="1"/>
          </p:cNvSpPr>
          <p:nvPr/>
        </p:nvSpPr>
        <p:spPr bwMode="auto">
          <a:xfrm rot="5400000">
            <a:off x="3466306" y="1859757"/>
            <a:ext cx="239713" cy="273050"/>
          </a:xfrm>
          <a:prstGeom prst="rightArrow">
            <a:avLst>
              <a:gd name="adj1" fmla="val 51167"/>
              <a:gd name="adj2" fmla="val 3973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Line 126"/>
          <p:cNvSpPr>
            <a:spLocks noChangeShapeType="1"/>
          </p:cNvSpPr>
          <p:nvPr/>
        </p:nvSpPr>
        <p:spPr bwMode="auto">
          <a:xfrm>
            <a:off x="2843213" y="4302125"/>
            <a:ext cx="363537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796" name="Freeform 127"/>
          <p:cNvSpPr>
            <a:spLocks/>
          </p:cNvSpPr>
          <p:nvPr/>
        </p:nvSpPr>
        <p:spPr bwMode="auto">
          <a:xfrm>
            <a:off x="3916363" y="4792663"/>
            <a:ext cx="879475" cy="265112"/>
          </a:xfrm>
          <a:custGeom>
            <a:avLst/>
            <a:gdLst>
              <a:gd name="T0" fmla="*/ 0 w 554"/>
              <a:gd name="T1" fmla="*/ 2147483647 h 167"/>
              <a:gd name="T2" fmla="*/ 2147483647 w 554"/>
              <a:gd name="T3" fmla="*/ 2147483647 h 167"/>
              <a:gd name="T4" fmla="*/ 2147483647 w 554"/>
              <a:gd name="T5" fmla="*/ 2147483647 h 1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54" h="167">
                <a:moveTo>
                  <a:pt x="0" y="10"/>
                </a:moveTo>
                <a:cubicBezTo>
                  <a:pt x="102" y="0"/>
                  <a:pt x="240" y="5"/>
                  <a:pt x="324" y="26"/>
                </a:cubicBezTo>
                <a:cubicBezTo>
                  <a:pt x="416" y="52"/>
                  <a:pt x="502" y="120"/>
                  <a:pt x="554" y="167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7" name="Freeform 128"/>
          <p:cNvSpPr>
            <a:spLocks/>
          </p:cNvSpPr>
          <p:nvPr/>
        </p:nvSpPr>
        <p:spPr bwMode="auto">
          <a:xfrm flipH="1">
            <a:off x="6249988" y="4356100"/>
            <a:ext cx="577850" cy="371475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8" name="Freeform 129"/>
          <p:cNvSpPr>
            <a:spLocks/>
          </p:cNvSpPr>
          <p:nvPr/>
        </p:nvSpPr>
        <p:spPr bwMode="auto">
          <a:xfrm flipH="1">
            <a:off x="5240338" y="4083050"/>
            <a:ext cx="577850" cy="371475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9" name="Freeform 130"/>
          <p:cNvSpPr>
            <a:spLocks/>
          </p:cNvSpPr>
          <p:nvPr/>
        </p:nvSpPr>
        <p:spPr bwMode="auto">
          <a:xfrm flipH="1" flipV="1">
            <a:off x="5908675" y="5629275"/>
            <a:ext cx="542925" cy="371475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0" name="Freeform 131"/>
          <p:cNvSpPr>
            <a:spLocks/>
          </p:cNvSpPr>
          <p:nvPr/>
        </p:nvSpPr>
        <p:spPr bwMode="auto">
          <a:xfrm flipH="1" flipV="1">
            <a:off x="4559300" y="5613400"/>
            <a:ext cx="542925" cy="371475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801" name="Freeform 132"/>
          <p:cNvSpPr>
            <a:spLocks/>
          </p:cNvSpPr>
          <p:nvPr/>
        </p:nvSpPr>
        <p:spPr bwMode="auto">
          <a:xfrm flipH="1" flipV="1">
            <a:off x="5199063" y="5321300"/>
            <a:ext cx="542925" cy="452438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2802" name="Group 133"/>
          <p:cNvGrpSpPr>
            <a:grpSpLocks/>
          </p:cNvGrpSpPr>
          <p:nvPr/>
        </p:nvGrpSpPr>
        <p:grpSpPr bwMode="auto">
          <a:xfrm>
            <a:off x="5248275" y="3638550"/>
            <a:ext cx="550863" cy="452438"/>
            <a:chOff x="2886" y="1668"/>
            <a:chExt cx="347" cy="285"/>
          </a:xfrm>
        </p:grpSpPr>
        <p:sp>
          <p:nvSpPr>
            <p:cNvPr id="17479" name="Rectangle 134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0" name="Oval 135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1" name="Rectangle 136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2" name="Line 137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83" name="Line 138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84" name="Line 139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85" name="AutoShape 140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03" name="Group 141"/>
          <p:cNvGrpSpPr>
            <a:grpSpLocks/>
          </p:cNvGrpSpPr>
          <p:nvPr/>
        </p:nvGrpSpPr>
        <p:grpSpPr bwMode="auto">
          <a:xfrm>
            <a:off x="6261100" y="3911600"/>
            <a:ext cx="550863" cy="452438"/>
            <a:chOff x="2886" y="1668"/>
            <a:chExt cx="347" cy="285"/>
          </a:xfrm>
        </p:grpSpPr>
        <p:sp>
          <p:nvSpPr>
            <p:cNvPr id="17472" name="Rectangle 142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3" name="Oval 143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4" name="Rectangle 144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5" name="Line 145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76" name="Line 146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77" name="Line 147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78" name="AutoShape 148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04" name="Group 149"/>
          <p:cNvGrpSpPr>
            <a:grpSpLocks/>
          </p:cNvGrpSpPr>
          <p:nvPr/>
        </p:nvGrpSpPr>
        <p:grpSpPr bwMode="auto">
          <a:xfrm>
            <a:off x="5891213" y="5988050"/>
            <a:ext cx="550862" cy="452438"/>
            <a:chOff x="2886" y="1668"/>
            <a:chExt cx="347" cy="285"/>
          </a:xfrm>
        </p:grpSpPr>
        <p:sp>
          <p:nvSpPr>
            <p:cNvPr id="17465" name="Rectangle 150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6" name="Oval 151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7" name="Rectangle 152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8" name="Line 153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69" name="Line 154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70" name="Line 155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71" name="AutoShape 156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05" name="Group 157"/>
          <p:cNvGrpSpPr>
            <a:grpSpLocks/>
          </p:cNvGrpSpPr>
          <p:nvPr/>
        </p:nvGrpSpPr>
        <p:grpSpPr bwMode="auto">
          <a:xfrm>
            <a:off x="5195888" y="5768975"/>
            <a:ext cx="550862" cy="452438"/>
            <a:chOff x="2886" y="1668"/>
            <a:chExt cx="347" cy="285"/>
          </a:xfrm>
        </p:grpSpPr>
        <p:sp>
          <p:nvSpPr>
            <p:cNvPr id="17458" name="Rectangle 158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9" name="Oval 159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0" name="Rectangle 160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1" name="Line 161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62" name="Line 162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63" name="Line 163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64" name="AutoShape 164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06" name="Group 165"/>
          <p:cNvGrpSpPr>
            <a:grpSpLocks/>
          </p:cNvGrpSpPr>
          <p:nvPr/>
        </p:nvGrpSpPr>
        <p:grpSpPr bwMode="auto">
          <a:xfrm>
            <a:off x="4540250" y="5961063"/>
            <a:ext cx="550863" cy="452437"/>
            <a:chOff x="2886" y="1668"/>
            <a:chExt cx="347" cy="285"/>
          </a:xfrm>
        </p:grpSpPr>
        <p:sp>
          <p:nvSpPr>
            <p:cNvPr id="17451" name="Rectangle 166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2" name="Oval 167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3" name="Rectangle 168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Line 169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55" name="Line 170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56" name="Line 171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57" name="AutoShape 172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8688" name="Group 176"/>
          <p:cNvGrpSpPr>
            <a:grpSpLocks/>
          </p:cNvGrpSpPr>
          <p:nvPr/>
        </p:nvGrpSpPr>
        <p:grpSpPr bwMode="auto">
          <a:xfrm>
            <a:off x="3492500" y="1201738"/>
            <a:ext cx="4986338" cy="1887537"/>
            <a:chOff x="2037" y="708"/>
            <a:chExt cx="3471" cy="1189"/>
          </a:xfrm>
        </p:grpSpPr>
        <p:sp>
          <p:nvSpPr>
            <p:cNvPr id="17449" name="Text Box 174"/>
            <p:cNvSpPr txBox="1">
              <a:spLocks noChangeArrowheads="1"/>
            </p:cNvSpPr>
            <p:nvPr/>
          </p:nvSpPr>
          <p:spPr bwMode="auto">
            <a:xfrm>
              <a:off x="3474" y="708"/>
              <a:ext cx="2034" cy="881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2000" dirty="0" smtClean="0">
                  <a:solidFill>
                    <a:srgbClr val="000099"/>
                  </a:solidFill>
                  <a:latin typeface="Gill Sans MT" charset="0"/>
                </a:rPr>
                <a:t>4 billion IPv4 addresses, so rather than list individual destination address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2000" dirty="0" smtClean="0">
                  <a:solidFill>
                    <a:srgbClr val="000099"/>
                  </a:solidFill>
                  <a:latin typeface="Gill Sans MT" charset="0"/>
                </a:rPr>
                <a:t>list </a:t>
              </a:r>
              <a:r>
                <a:rPr lang="en-US" sz="2000" i="1" dirty="0" smtClean="0">
                  <a:solidFill>
                    <a:srgbClr val="000099"/>
                  </a:solidFill>
                  <a:latin typeface="Gill Sans MT" charset="0"/>
                </a:rPr>
                <a:t>range</a:t>
              </a:r>
              <a:r>
                <a:rPr lang="en-US" sz="2000" dirty="0" smtClean="0">
                  <a:solidFill>
                    <a:srgbClr val="000099"/>
                  </a:solidFill>
                  <a:latin typeface="Gill Sans MT" charset="0"/>
                </a:rPr>
                <a:t> of addresses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2000" dirty="0" smtClean="0">
                  <a:solidFill>
                    <a:srgbClr val="000099"/>
                  </a:solidFill>
                  <a:latin typeface="Gill Sans MT" charset="0"/>
                </a:rPr>
                <a:t>(aggregate table entries)</a:t>
              </a:r>
            </a:p>
          </p:txBody>
        </p:sp>
        <p:sp>
          <p:nvSpPr>
            <p:cNvPr id="17450" name="Line 175"/>
            <p:cNvSpPr>
              <a:spLocks noChangeShapeType="1"/>
            </p:cNvSpPr>
            <p:nvPr/>
          </p:nvSpPr>
          <p:spPr bwMode="auto">
            <a:xfrm flipH="1">
              <a:off x="2037" y="1229"/>
              <a:ext cx="1433" cy="668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304800" y="5836355"/>
            <a:ext cx="385849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Note that IP addresses and their geo-locations</a:t>
            </a:r>
          </a:p>
          <a:p>
            <a:r>
              <a:rPr lang="en-US" sz="1400" i="1" dirty="0" smtClean="0"/>
              <a:t>do not follow any regular pattern, mostly.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40599C47-F70D-4336-8D41-62D73B0D08B2}" type="slidenum">
              <a:rPr lang="en-US"/>
              <a:pPr/>
              <a:t>17</a:t>
            </a:fld>
            <a:endParaRPr lang="en-US"/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628650" y="1392238"/>
            <a:ext cx="5235575" cy="424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b="1">
                <a:cs typeface="Times New Roman" pitchFamily="18" charset="0"/>
              </a:rPr>
              <a:t>Destination Address Range</a:t>
            </a:r>
          </a:p>
          <a:p>
            <a:pPr algn="just"/>
            <a:endParaRPr lang="en-US" b="1">
              <a:cs typeface="Times New Roman" pitchFamily="18" charset="0"/>
            </a:endParaRPr>
          </a:p>
          <a:p>
            <a:pPr algn="just"/>
            <a:r>
              <a:rPr lang="en-US" b="1">
                <a:latin typeface="Courier New" pitchFamily="49" charset="0"/>
                <a:cs typeface="Times New Roman" pitchFamily="18" charset="0"/>
              </a:rPr>
              <a:t>11001000 00010111 00010000 00000000</a:t>
            </a:r>
            <a:endParaRPr lang="en-US" sz="2000" b="1">
              <a:latin typeface="Courier New" pitchFamily="49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through</a:t>
            </a:r>
            <a:r>
              <a:rPr lang="en-US">
                <a:latin typeface="Comic Sans MS" pitchFamily="66" charset="0"/>
                <a:cs typeface="Times New Roman" pitchFamily="18" charset="0"/>
              </a:rPr>
              <a:t>                                 </a:t>
            </a:r>
            <a:endParaRPr lang="en-US" sz="2000">
              <a:latin typeface="Comic Sans MS" pitchFamily="66" charset="0"/>
            </a:endParaRPr>
          </a:p>
          <a:p>
            <a:pPr algn="just"/>
            <a:r>
              <a:rPr lang="en-US" b="1">
                <a:latin typeface="Courier New" pitchFamily="49" charset="0"/>
                <a:cs typeface="Times New Roman" pitchFamily="18" charset="0"/>
              </a:rPr>
              <a:t>11001000 00010111 00010111 11111111</a:t>
            </a:r>
          </a:p>
          <a:p>
            <a:pPr algn="just"/>
            <a:endParaRPr lang="en-US" b="1">
              <a:latin typeface="Courier New" pitchFamily="49" charset="0"/>
              <a:cs typeface="Times New Roman" pitchFamily="18" charset="0"/>
            </a:endParaRPr>
          </a:p>
          <a:p>
            <a:pPr algn="just"/>
            <a:r>
              <a:rPr lang="en-US" b="1">
                <a:latin typeface="Courier New" pitchFamily="49" charset="0"/>
                <a:cs typeface="Times New Roman" pitchFamily="18" charset="0"/>
              </a:rPr>
              <a:t>11001000 00010111 00011000 00000000</a:t>
            </a:r>
            <a:endParaRPr lang="en-US" sz="2000" b="1">
              <a:latin typeface="Courier New" pitchFamily="49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through</a:t>
            </a:r>
            <a:endParaRPr lang="en-US" sz="2000"/>
          </a:p>
          <a:p>
            <a:pPr algn="just"/>
            <a:r>
              <a:rPr lang="en-US" b="1">
                <a:latin typeface="Courier New" pitchFamily="49" charset="0"/>
                <a:cs typeface="Times New Roman" pitchFamily="18" charset="0"/>
              </a:rPr>
              <a:t>11001000 00010111 00011000 11111111  </a:t>
            </a:r>
          </a:p>
          <a:p>
            <a:pPr algn="just"/>
            <a:endParaRPr lang="en-US" sz="2000" b="1">
              <a:latin typeface="Courier New" pitchFamily="49" charset="0"/>
            </a:endParaRPr>
          </a:p>
          <a:p>
            <a:pPr algn="just"/>
            <a:r>
              <a:rPr lang="en-US" b="1">
                <a:latin typeface="Courier New" pitchFamily="49" charset="0"/>
                <a:cs typeface="Times New Roman" pitchFamily="18" charset="0"/>
              </a:rPr>
              <a:t>11001000 00010111 00011001 00000000</a:t>
            </a:r>
            <a:endParaRPr lang="en-US" sz="2000" b="1">
              <a:latin typeface="Courier New" pitchFamily="49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through</a:t>
            </a:r>
            <a:endParaRPr lang="en-US" sz="2000"/>
          </a:p>
          <a:p>
            <a:pPr algn="just"/>
            <a:r>
              <a:rPr lang="en-US" b="1">
                <a:latin typeface="Courier New" pitchFamily="49" charset="0"/>
                <a:cs typeface="Times New Roman" pitchFamily="18" charset="0"/>
              </a:rPr>
              <a:t>11001000 00010111 00011111 11111111  </a:t>
            </a:r>
          </a:p>
          <a:p>
            <a:pPr algn="just"/>
            <a:endParaRPr lang="en-US">
              <a:latin typeface="Comic Sans MS" pitchFamily="66" charset="0"/>
              <a:cs typeface="Times New Roman" pitchFamily="18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otherwise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053138" y="1430338"/>
            <a:ext cx="15557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>
                <a:cs typeface="Times New Roman" pitchFamily="18" charset="0"/>
              </a:rPr>
              <a:t>Link Interface</a:t>
            </a:r>
          </a:p>
          <a:p>
            <a:pPr algn="just"/>
            <a:endParaRPr lang="en-US">
              <a:cs typeface="Times New Roman" pitchFamily="18" charset="0"/>
            </a:endParaRPr>
          </a:p>
          <a:p>
            <a:pPr algn="just"/>
            <a:endParaRPr lang="en-US" u="sng">
              <a:cs typeface="Times New Roman" pitchFamily="18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0</a:t>
            </a:r>
          </a:p>
          <a:p>
            <a:pPr algn="just"/>
            <a:endParaRPr lang="en-US">
              <a:cs typeface="Times New Roman" pitchFamily="18" charset="0"/>
            </a:endParaRPr>
          </a:p>
          <a:p>
            <a:pPr algn="just"/>
            <a:endParaRPr lang="en-US">
              <a:cs typeface="Times New Roman" pitchFamily="18" charset="0"/>
            </a:endParaRPr>
          </a:p>
          <a:p>
            <a:pPr algn="just"/>
            <a:endParaRPr lang="en-US">
              <a:cs typeface="Times New Roman" pitchFamily="18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1</a:t>
            </a:r>
          </a:p>
          <a:p>
            <a:pPr algn="just"/>
            <a:endParaRPr lang="en-US">
              <a:cs typeface="Times New Roman" pitchFamily="18" charset="0"/>
            </a:endParaRPr>
          </a:p>
          <a:p>
            <a:pPr algn="just"/>
            <a:endParaRPr lang="en-US">
              <a:cs typeface="Times New Roman" pitchFamily="18" charset="0"/>
            </a:endParaRPr>
          </a:p>
          <a:p>
            <a:pPr algn="just"/>
            <a:endParaRPr lang="en-US">
              <a:cs typeface="Times New Roman" pitchFamily="18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2</a:t>
            </a:r>
          </a:p>
          <a:p>
            <a:pPr algn="just"/>
            <a:endParaRPr lang="en-US">
              <a:cs typeface="Times New Roman" pitchFamily="18" charset="0"/>
            </a:endParaRPr>
          </a:p>
          <a:p>
            <a:pPr algn="just"/>
            <a:endParaRPr lang="en-US">
              <a:cs typeface="Times New Roman" pitchFamily="18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3  </a:t>
            </a:r>
            <a:endParaRPr lang="en-US" sz="2000"/>
          </a:p>
          <a:p>
            <a:pPr algn="just"/>
            <a:endParaRPr lang="en-US" b="1">
              <a:cs typeface="Times New Roman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36588" y="1266825"/>
            <a:ext cx="7223125" cy="4525963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625475" y="1873250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652463" y="2928938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46113" y="4051300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639763" y="5173663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5929313" y="1277938"/>
            <a:ext cx="0" cy="451485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65150" y="6007100"/>
            <a:ext cx="708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  <a:latin typeface="Gill Sans MT" pitchFamily="34" charset="0"/>
              </a:rPr>
              <a:t>Q:</a:t>
            </a:r>
            <a:r>
              <a:rPr lang="en-US" sz="2400">
                <a:latin typeface="Gill Sans MT" pitchFamily="34" charset="0"/>
              </a:rPr>
              <a:t> but what happens if ranges don</a:t>
            </a:r>
            <a:r>
              <a:rPr lang="ja-JP" altLang="en-US" sz="2400">
                <a:latin typeface="Gill Sans MT" pitchFamily="34" charset="0"/>
              </a:rPr>
              <a:t>’</a:t>
            </a:r>
            <a:r>
              <a:rPr lang="en-US" altLang="ja-JP" sz="2400">
                <a:latin typeface="Gill Sans MT" pitchFamily="34" charset="0"/>
              </a:rPr>
              <a:t>t divide up so nicely? </a:t>
            </a:r>
            <a:endParaRPr lang="en-US" sz="2400">
              <a:latin typeface="Gill Sans MT" pitchFamily="34" charset="0"/>
            </a:endParaRPr>
          </a:p>
        </p:txBody>
      </p:sp>
      <p:pic>
        <p:nvPicPr>
          <p:cNvPr id="33804" name="Picture 1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771525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6" name="Rectangle 17"/>
          <p:cNvSpPr>
            <a:spLocks noGrp="1" noChangeArrowheads="1"/>
          </p:cNvSpPr>
          <p:nvPr>
            <p:ph type="title"/>
          </p:nvPr>
        </p:nvSpPr>
        <p:spPr>
          <a:xfrm>
            <a:off x="533400" y="107950"/>
            <a:ext cx="6378575" cy="863600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Datagram forwarding 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5864ED03-4106-4C2B-9373-4D057B97A9D4}" type="slidenum">
              <a:rPr lang="en-US"/>
              <a:pPr/>
              <a:t>18</a:t>
            </a:fld>
            <a:endParaRPr lang="en-US"/>
          </a:p>
        </p:txBody>
      </p:sp>
      <p:pic>
        <p:nvPicPr>
          <p:cNvPr id="34819" name="Picture 3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075" y="777875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20"/>
          <p:cNvSpPr>
            <a:spLocks noChangeArrowheads="1"/>
          </p:cNvSpPr>
          <p:nvPr/>
        </p:nvSpPr>
        <p:spPr bwMode="auto">
          <a:xfrm>
            <a:off x="434975" y="1335088"/>
            <a:ext cx="8001000" cy="1371600"/>
          </a:xfrm>
          <a:prstGeom prst="rect">
            <a:avLst/>
          </a:prstGeom>
          <a:solidFill>
            <a:schemeClr val="bg1"/>
          </a:solidFill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95250"/>
            <a:ext cx="7772400" cy="90963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Longest prefix matching</a:t>
            </a:r>
          </a:p>
        </p:txBody>
      </p:sp>
      <p:sp>
        <p:nvSpPr>
          <p:cNvPr id="19465" name="Rectangle 5"/>
          <p:cNvSpPr>
            <a:spLocks noChangeArrowheads="1"/>
          </p:cNvSpPr>
          <p:nvPr/>
        </p:nvSpPr>
        <p:spPr bwMode="auto">
          <a:xfrm>
            <a:off x="1065213" y="2989263"/>
            <a:ext cx="5235575" cy="215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>
                <a:cs typeface="Times New Roman" pitchFamily="18" charset="0"/>
              </a:rPr>
              <a:t>Destination Address Range                        </a:t>
            </a:r>
          </a:p>
          <a:p>
            <a:pPr algn="just">
              <a:lnSpc>
                <a:spcPct val="150000"/>
              </a:lnSpc>
            </a:pPr>
            <a:r>
              <a:rPr lang="en-US">
                <a:latin typeface="Courier New" pitchFamily="49" charset="0"/>
                <a:cs typeface="Times New Roman" pitchFamily="18" charset="0"/>
              </a:rPr>
              <a:t>11001000 00010111 00010*** ********* </a:t>
            </a:r>
            <a:endParaRPr lang="en-US" sz="2000">
              <a:latin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>
                <a:latin typeface="Courier New" pitchFamily="49" charset="0"/>
                <a:cs typeface="Times New Roman" pitchFamily="18" charset="0"/>
              </a:rPr>
              <a:t>11001000 00010111 00011000 *********</a:t>
            </a:r>
            <a:endParaRPr lang="en-US" sz="2000">
              <a:latin typeface="Courier New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>
                <a:latin typeface="Courier New" pitchFamily="49" charset="0"/>
                <a:cs typeface="Times New Roman" pitchFamily="18" charset="0"/>
              </a:rPr>
              <a:t>11001000 00010111 00011*** *********</a:t>
            </a:r>
            <a:endParaRPr lang="en-US" sz="2000"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n-US">
                <a:cs typeface="Times New Roman" pitchFamily="18" charset="0"/>
              </a:rPr>
              <a:t>otherwise  </a:t>
            </a:r>
            <a:r>
              <a:rPr lang="en-US">
                <a:latin typeface="Times" charset="0"/>
                <a:cs typeface="Times New Roman" pitchFamily="18" charset="0"/>
              </a:rPr>
              <a:t>           </a:t>
            </a:r>
          </a:p>
        </p:txBody>
      </p:sp>
      <p:sp>
        <p:nvSpPr>
          <p:cNvPr id="19467" name="Text Box 8"/>
          <p:cNvSpPr txBox="1">
            <a:spLocks noChangeArrowheads="1"/>
          </p:cNvSpPr>
          <p:nvPr/>
        </p:nvSpPr>
        <p:spPr bwMode="auto">
          <a:xfrm>
            <a:off x="280988" y="5272088"/>
            <a:ext cx="1341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000099"/>
                </a:solidFill>
              </a:rPr>
              <a:t>examples: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78613" y="5594780"/>
            <a:ext cx="7209720" cy="396875"/>
            <a:chOff x="924983" y="5191763"/>
            <a:chExt cx="7209720" cy="396875"/>
          </a:xfrm>
        </p:grpSpPr>
        <p:sp>
          <p:nvSpPr>
            <p:cNvPr id="19462" name="Rectangle 18"/>
            <p:cNvSpPr>
              <a:spLocks noChangeArrowheads="1"/>
            </p:cNvSpPr>
            <p:nvPr/>
          </p:nvSpPr>
          <p:spPr bwMode="auto">
            <a:xfrm>
              <a:off x="4321175" y="5241768"/>
              <a:ext cx="1636713" cy="269875"/>
            </a:xfrm>
            <a:prstGeom prst="rect">
              <a:avLst/>
            </a:prstGeom>
            <a:solidFill>
              <a:srgbClr val="33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924983" y="5191763"/>
              <a:ext cx="7209720" cy="396875"/>
              <a:chOff x="888118" y="5640388"/>
              <a:chExt cx="7209720" cy="396875"/>
            </a:xfrm>
          </p:grpSpPr>
          <p:sp>
            <p:nvSpPr>
              <p:cNvPr id="19468" name="Text Box 9"/>
              <p:cNvSpPr txBox="1">
                <a:spLocks noChangeArrowheads="1"/>
              </p:cNvSpPr>
              <p:nvPr/>
            </p:nvSpPr>
            <p:spPr bwMode="auto">
              <a:xfrm>
                <a:off x="888118" y="5641975"/>
                <a:ext cx="5137150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dirty="0" smtClean="0"/>
                  <a:t>DA: 11001000  00010111  00010110  10100001 </a:t>
                </a:r>
              </a:p>
            </p:txBody>
          </p:sp>
          <p:sp>
            <p:nvSpPr>
              <p:cNvPr id="19469" name="Text Box 15"/>
              <p:cNvSpPr txBox="1">
                <a:spLocks noChangeArrowheads="1"/>
              </p:cNvSpPr>
              <p:nvPr/>
            </p:nvSpPr>
            <p:spPr bwMode="auto">
              <a:xfrm>
                <a:off x="6262688" y="5640388"/>
                <a:ext cx="183515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000" dirty="0" smtClean="0">
                    <a:solidFill>
                      <a:srgbClr val="CC0000"/>
                    </a:solidFill>
                    <a:latin typeface="Gill Sans MT" charset="0"/>
                  </a:rPr>
                  <a:t>which interface?</a:t>
                </a: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1022350" y="6003131"/>
            <a:ext cx="7220480" cy="401638"/>
            <a:chOff x="924983" y="5991225"/>
            <a:chExt cx="7220480" cy="401638"/>
          </a:xfrm>
        </p:grpSpPr>
        <p:sp>
          <p:nvSpPr>
            <p:cNvPr id="19463" name="Rectangle 17"/>
            <p:cNvSpPr>
              <a:spLocks noChangeArrowheads="1"/>
            </p:cNvSpPr>
            <p:nvPr/>
          </p:nvSpPr>
          <p:spPr bwMode="auto">
            <a:xfrm>
              <a:off x="4283075" y="6069013"/>
              <a:ext cx="1636713" cy="269875"/>
            </a:xfrm>
            <a:prstGeom prst="rect">
              <a:avLst/>
            </a:prstGeom>
            <a:solidFill>
              <a:srgbClr val="33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Rectangle 7"/>
            <p:cNvSpPr>
              <a:spLocks noChangeArrowheads="1"/>
            </p:cNvSpPr>
            <p:nvPr/>
          </p:nvSpPr>
          <p:spPr bwMode="auto">
            <a:xfrm>
              <a:off x="924983" y="6026150"/>
              <a:ext cx="514191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r>
                <a:rPr lang="en-US" dirty="0">
                  <a:latin typeface="Arial" charset="0"/>
                  <a:ea typeface="ＭＳ Ｐゴシック" charset="0"/>
                </a:rPr>
                <a:t>DA: 11001000  00010111  00011000  10101010</a:t>
              </a:r>
              <a:r>
                <a:rPr lang="en-US" dirty="0">
                  <a:latin typeface="Comic Sans MS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6310313" y="5991225"/>
              <a:ext cx="18351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solidFill>
                    <a:srgbClr val="CC0000"/>
                  </a:solidFill>
                  <a:latin typeface="Gill Sans MT" charset="0"/>
                </a:rPr>
                <a:t>which interface?</a:t>
              </a:r>
            </a:p>
          </p:txBody>
        </p:sp>
      </p:grpSp>
      <p:sp>
        <p:nvSpPr>
          <p:cNvPr id="19471" name="Text Box 19"/>
          <p:cNvSpPr txBox="1">
            <a:spLocks noChangeArrowheads="1"/>
          </p:cNvSpPr>
          <p:nvPr/>
        </p:nvSpPr>
        <p:spPr bwMode="auto">
          <a:xfrm>
            <a:off x="571500" y="1490663"/>
            <a:ext cx="7799388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2800" smtClean="0">
                <a:latin typeface="Gill Sans MT" charset="0"/>
              </a:rPr>
              <a:t>when looking for forwarding table entry for given destination address, use </a:t>
            </a:r>
            <a:r>
              <a:rPr lang="en-US" sz="2800" i="1" smtClean="0">
                <a:solidFill>
                  <a:srgbClr val="000099"/>
                </a:solidFill>
                <a:latin typeface="Gill Sans MT" charset="0"/>
              </a:rPr>
              <a:t>longest</a:t>
            </a:r>
            <a:r>
              <a:rPr lang="en-US" sz="2800" smtClean="0">
                <a:latin typeface="Gill Sans MT" charset="0"/>
              </a:rPr>
              <a:t> address prefix that matches destination address.</a:t>
            </a:r>
          </a:p>
        </p:txBody>
      </p:sp>
      <p:sp>
        <p:nvSpPr>
          <p:cNvPr id="19472" name="Text Box 22"/>
          <p:cNvSpPr txBox="1">
            <a:spLocks noChangeArrowheads="1"/>
          </p:cNvSpPr>
          <p:nvPr/>
        </p:nvSpPr>
        <p:spPr bwMode="auto">
          <a:xfrm>
            <a:off x="558800" y="1036638"/>
            <a:ext cx="32829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i="1" smtClean="0">
                <a:solidFill>
                  <a:srgbClr val="CC0000"/>
                </a:solidFill>
                <a:latin typeface="Gill Sans MT" charset="0"/>
              </a:rPr>
              <a:t>longest prefix matching</a:t>
            </a:r>
          </a:p>
        </p:txBody>
      </p:sp>
      <p:sp>
        <p:nvSpPr>
          <p:cNvPr id="19473" name="Rectangle 24"/>
          <p:cNvSpPr>
            <a:spLocks noChangeArrowheads="1"/>
          </p:cNvSpPr>
          <p:nvPr/>
        </p:nvSpPr>
        <p:spPr bwMode="auto">
          <a:xfrm>
            <a:off x="992188" y="3022600"/>
            <a:ext cx="7459662" cy="2106613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25"/>
          <p:cNvSpPr>
            <a:spLocks noChangeShapeType="1"/>
          </p:cNvSpPr>
          <p:nvPr/>
        </p:nvSpPr>
        <p:spPr bwMode="auto">
          <a:xfrm>
            <a:off x="992188" y="3457575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475" name="Line 26"/>
          <p:cNvSpPr>
            <a:spLocks noChangeShapeType="1"/>
          </p:cNvSpPr>
          <p:nvPr/>
        </p:nvSpPr>
        <p:spPr bwMode="auto">
          <a:xfrm>
            <a:off x="1022350" y="3887788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476" name="Line 27"/>
          <p:cNvSpPr>
            <a:spLocks noChangeShapeType="1"/>
          </p:cNvSpPr>
          <p:nvPr/>
        </p:nvSpPr>
        <p:spPr bwMode="auto">
          <a:xfrm>
            <a:off x="996950" y="4306888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477" name="Line 28"/>
          <p:cNvSpPr>
            <a:spLocks noChangeShapeType="1"/>
          </p:cNvSpPr>
          <p:nvPr/>
        </p:nvSpPr>
        <p:spPr bwMode="auto">
          <a:xfrm>
            <a:off x="993775" y="4737100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478" name="Line 29"/>
          <p:cNvSpPr>
            <a:spLocks noChangeShapeType="1"/>
          </p:cNvSpPr>
          <p:nvPr/>
        </p:nvSpPr>
        <p:spPr bwMode="auto">
          <a:xfrm>
            <a:off x="6176963" y="3022600"/>
            <a:ext cx="0" cy="211772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479" name="Text Box 30"/>
          <p:cNvSpPr txBox="1">
            <a:spLocks noChangeArrowheads="1"/>
          </p:cNvSpPr>
          <p:nvPr/>
        </p:nvSpPr>
        <p:spPr bwMode="auto">
          <a:xfrm>
            <a:off x="6475413" y="2965450"/>
            <a:ext cx="1543050" cy="215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mtClean="0"/>
              <a:t>Link interface</a:t>
            </a:r>
          </a:p>
          <a:p>
            <a:pPr>
              <a:lnSpc>
                <a:spcPct val="150000"/>
              </a:lnSpc>
              <a:defRPr/>
            </a:pPr>
            <a:r>
              <a:rPr lang="en-US" smtClean="0"/>
              <a:t>0</a:t>
            </a:r>
          </a:p>
          <a:p>
            <a:pPr>
              <a:lnSpc>
                <a:spcPct val="150000"/>
              </a:lnSpc>
              <a:defRPr/>
            </a:pPr>
            <a:r>
              <a:rPr lang="en-US" smtClean="0"/>
              <a:t>1</a:t>
            </a:r>
          </a:p>
          <a:p>
            <a:pPr>
              <a:lnSpc>
                <a:spcPct val="150000"/>
              </a:lnSpc>
              <a:defRPr/>
            </a:pPr>
            <a:r>
              <a:rPr lang="en-US" smtClean="0"/>
              <a:t>2</a:t>
            </a:r>
          </a:p>
          <a:p>
            <a:pPr>
              <a:lnSpc>
                <a:spcPct val="150000"/>
              </a:lnSpc>
              <a:defRPr/>
            </a:pPr>
            <a:r>
              <a:rPr lang="en-US" smtClean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04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ECC8CF3D-9F4F-4D20-B78D-C54F128569BB}" type="slidenum">
              <a:rPr lang="en-US"/>
              <a:pPr/>
              <a:t>19</a:t>
            </a:fld>
            <a:endParaRPr lang="en-US"/>
          </a:p>
        </p:txBody>
      </p:sp>
      <p:pic>
        <p:nvPicPr>
          <p:cNvPr id="35843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94932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139700"/>
            <a:ext cx="832485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Datagram or VC network: why?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3425" y="1298575"/>
            <a:ext cx="40290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Internet (datagram)</a:t>
            </a:r>
          </a:p>
          <a:p>
            <a:r>
              <a:rPr lang="en-US" sz="2400" dirty="0" smtClean="0">
                <a:ea typeface="ＭＳ Ｐゴシック" pitchFamily="34" charset="-128"/>
              </a:rPr>
              <a:t>data exchange among computers</a:t>
            </a:r>
          </a:p>
          <a:p>
            <a:pPr lvl="1"/>
            <a:r>
              <a:rPr lang="ja-JP" altLang="en-US" sz="2000" dirty="0" smtClean="0">
                <a:ea typeface="ＭＳ Ｐゴシック" pitchFamily="34" charset="-128"/>
              </a:rPr>
              <a:t>“</a:t>
            </a:r>
            <a:r>
              <a:rPr lang="en-US" altLang="ja-JP" sz="2000" dirty="0" smtClean="0">
                <a:ea typeface="ＭＳ Ｐゴシック" pitchFamily="34" charset="-128"/>
              </a:rPr>
              <a:t>elastic</a:t>
            </a:r>
            <a:r>
              <a:rPr lang="ja-JP" altLang="en-US" sz="2000" dirty="0" smtClean="0">
                <a:ea typeface="ＭＳ Ｐゴシック" pitchFamily="34" charset="-128"/>
              </a:rPr>
              <a:t>”</a:t>
            </a:r>
            <a:r>
              <a:rPr lang="en-US" altLang="ja-JP" sz="2000" dirty="0" smtClean="0">
                <a:ea typeface="ＭＳ Ｐゴシック" pitchFamily="34" charset="-128"/>
              </a:rPr>
              <a:t> service, no strict timing req.</a:t>
            </a:r>
            <a:r>
              <a:rPr lang="en-US" altLang="ja-JP" dirty="0" smtClean="0">
                <a:ea typeface="ＭＳ Ｐゴシック" pitchFamily="34" charset="-128"/>
              </a:rPr>
              <a:t> </a:t>
            </a:r>
          </a:p>
          <a:p>
            <a:r>
              <a:rPr lang="en-US" sz="2400" dirty="0" smtClean="0">
                <a:ea typeface="ＭＳ Ｐゴシック" pitchFamily="34" charset="-128"/>
              </a:rPr>
              <a:t>many link types 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different characteristics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uniform service difficult</a:t>
            </a:r>
          </a:p>
          <a:p>
            <a:r>
              <a:rPr lang="ja-JP" altLang="en-US" sz="2400" dirty="0" smtClean="0">
                <a:ea typeface="ＭＳ Ｐゴシック" pitchFamily="34" charset="-128"/>
              </a:rPr>
              <a:t>“</a:t>
            </a:r>
            <a:r>
              <a:rPr lang="en-US" altLang="ja-JP" sz="2400" dirty="0" smtClean="0">
                <a:ea typeface="ＭＳ Ｐゴシック" pitchFamily="34" charset="-128"/>
              </a:rPr>
              <a:t>smart</a:t>
            </a:r>
            <a:r>
              <a:rPr lang="ja-JP" altLang="en-US" sz="2400" dirty="0" smtClean="0">
                <a:ea typeface="ＭＳ Ｐゴシック" pitchFamily="34" charset="-128"/>
              </a:rPr>
              <a:t>”</a:t>
            </a:r>
            <a:r>
              <a:rPr lang="en-US" altLang="ja-JP" sz="2400" dirty="0" smtClean="0">
                <a:ea typeface="ＭＳ Ｐゴシック" pitchFamily="34" charset="-128"/>
              </a:rPr>
              <a:t> end systems (computers)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can adapt, perform control, error recovery</a:t>
            </a:r>
          </a:p>
          <a:p>
            <a:pPr lvl="1"/>
            <a:r>
              <a:rPr lang="en-US" sz="2000" b="1" i="1" dirty="0" smtClean="0">
                <a:solidFill>
                  <a:srgbClr val="CC0000"/>
                </a:solidFill>
                <a:ea typeface="ＭＳ Ｐゴシック" pitchFamily="34" charset="-128"/>
              </a:rPr>
              <a:t>simple inside network, complexity at </a:t>
            </a:r>
            <a:r>
              <a:rPr lang="ja-JP" altLang="en-US" sz="2000" b="1" i="1" dirty="0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sz="2000" b="1" i="1" dirty="0" smtClean="0">
                <a:solidFill>
                  <a:srgbClr val="CC0000"/>
                </a:solidFill>
                <a:ea typeface="ＭＳ Ｐゴシック" pitchFamily="34" charset="-128"/>
              </a:rPr>
              <a:t>edge</a:t>
            </a:r>
            <a:r>
              <a:rPr lang="ja-JP" altLang="en-US" sz="2000" b="1" i="1" dirty="0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endParaRPr lang="en-US" altLang="ja-JP" sz="2000" b="1" i="1" dirty="0" smtClean="0">
              <a:solidFill>
                <a:srgbClr val="CC0000"/>
              </a:solidFill>
              <a:ea typeface="ＭＳ Ｐゴシック" pitchFamily="34" charset="-128"/>
            </a:endParaRPr>
          </a:p>
          <a:p>
            <a:endParaRPr lang="en-US" sz="2400" b="1" i="1" dirty="0" smtClean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204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62513" y="1330325"/>
            <a:ext cx="3810000" cy="46482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ATM (VC)</a:t>
            </a:r>
          </a:p>
          <a:p>
            <a:pPr>
              <a:lnSpc>
                <a:spcPct val="75000"/>
              </a:lnSpc>
            </a:pPr>
            <a:r>
              <a:rPr lang="en-US" sz="2400" dirty="0" smtClean="0">
                <a:ea typeface="ＭＳ Ｐゴシック" pitchFamily="34" charset="-128"/>
              </a:rPr>
              <a:t>evolved from telephony</a:t>
            </a:r>
          </a:p>
          <a:p>
            <a:pPr>
              <a:lnSpc>
                <a:spcPct val="75000"/>
              </a:lnSpc>
            </a:pPr>
            <a:r>
              <a:rPr lang="en-US" sz="2400" dirty="0" smtClean="0">
                <a:ea typeface="ＭＳ Ｐゴシック" pitchFamily="34" charset="-128"/>
              </a:rPr>
              <a:t>human conversation: </a:t>
            </a:r>
          </a:p>
          <a:p>
            <a:pPr lvl="1">
              <a:lnSpc>
                <a:spcPct val="75000"/>
              </a:lnSpc>
            </a:pPr>
            <a:r>
              <a:rPr lang="en-US" sz="2000" dirty="0" smtClean="0">
                <a:ea typeface="ＭＳ Ｐゴシック" pitchFamily="34" charset="-128"/>
              </a:rPr>
              <a:t>strict timing, reliability requirements</a:t>
            </a:r>
          </a:p>
          <a:p>
            <a:pPr lvl="1">
              <a:lnSpc>
                <a:spcPct val="75000"/>
              </a:lnSpc>
            </a:pPr>
            <a:r>
              <a:rPr lang="en-US" sz="2000" dirty="0" smtClean="0">
                <a:ea typeface="ＭＳ Ｐゴシック" pitchFamily="34" charset="-128"/>
              </a:rPr>
              <a:t>need for guaranteed service</a:t>
            </a:r>
          </a:p>
          <a:p>
            <a:pPr>
              <a:lnSpc>
                <a:spcPct val="75000"/>
              </a:lnSpc>
            </a:pPr>
            <a:r>
              <a:rPr lang="ja-JP" altLang="en-US" sz="2400" dirty="0" smtClean="0">
                <a:ea typeface="ＭＳ Ｐゴシック" pitchFamily="34" charset="-128"/>
              </a:rPr>
              <a:t>“</a:t>
            </a:r>
            <a:r>
              <a:rPr lang="en-US" altLang="ja-JP" sz="2400" dirty="0" smtClean="0">
                <a:ea typeface="ＭＳ Ｐゴシック" pitchFamily="34" charset="-128"/>
              </a:rPr>
              <a:t>dumb</a:t>
            </a:r>
            <a:r>
              <a:rPr lang="ja-JP" altLang="en-US" sz="2400" dirty="0" smtClean="0">
                <a:ea typeface="ＭＳ Ｐゴシック" pitchFamily="34" charset="-128"/>
              </a:rPr>
              <a:t>”</a:t>
            </a:r>
            <a:r>
              <a:rPr lang="en-US" altLang="ja-JP" sz="2400" dirty="0" smtClean="0">
                <a:ea typeface="ＭＳ Ｐゴシック" pitchFamily="34" charset="-128"/>
              </a:rPr>
              <a:t> end systems</a:t>
            </a:r>
          </a:p>
          <a:p>
            <a:pPr lvl="1">
              <a:lnSpc>
                <a:spcPct val="75000"/>
              </a:lnSpc>
            </a:pPr>
            <a:r>
              <a:rPr lang="en-US" sz="2000" dirty="0" smtClean="0">
                <a:ea typeface="ＭＳ Ｐゴシック" pitchFamily="34" charset="-128"/>
              </a:rPr>
              <a:t>telephones</a:t>
            </a:r>
          </a:p>
          <a:p>
            <a:pPr lvl="1">
              <a:lnSpc>
                <a:spcPct val="75000"/>
              </a:lnSpc>
            </a:pPr>
            <a:r>
              <a:rPr lang="en-US" sz="2000" b="1" i="1" dirty="0" smtClean="0">
                <a:solidFill>
                  <a:srgbClr val="CC0000"/>
                </a:solidFill>
                <a:ea typeface="ＭＳ Ｐゴシック" pitchFamily="34" charset="-128"/>
              </a:rPr>
              <a:t>complexity inside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build="p"/>
      <p:bldP spid="204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Tahoma" charset="0"/>
              </a:rPr>
              <a:t>Network Layer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5B31FCF-0848-45F9-A49A-51A632BF74FC}" type="slidenum">
              <a:rPr lang="en-US"/>
              <a:pPr/>
              <a:t>2</a:t>
            </a:fld>
            <a:endParaRPr lang="en-US"/>
          </a:p>
        </p:txBody>
      </p:sp>
      <p:pic>
        <p:nvPicPr>
          <p:cNvPr id="17411" name="Picture 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" y="1027113"/>
            <a:ext cx="5942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Chapter 4: network layer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645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>
                <a:solidFill>
                  <a:srgbClr val="CC0000"/>
                </a:solidFill>
                <a:cs typeface="+mn-cs"/>
              </a:rPr>
              <a:t>chapter goals:</a:t>
            </a:r>
            <a:r>
              <a:rPr lang="en-US" sz="3200">
                <a:solidFill>
                  <a:srgbClr val="CC0000"/>
                </a:solidFill>
                <a:cs typeface="+mn-cs"/>
              </a:rPr>
              <a:t> 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understand principles behind network layer services: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network layer service models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forwarding versus routing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how a router works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routing (path selection)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broadcast, multicast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instantiation, implementation in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0429369C-5209-46A9-AECA-5F661EEE8F4B}" type="slidenum">
              <a:rPr lang="en-US"/>
              <a:pPr/>
              <a:t>3</a:t>
            </a:fld>
            <a:endParaRPr lang="en-US"/>
          </a:p>
        </p:txBody>
      </p:sp>
      <p:pic>
        <p:nvPicPr>
          <p:cNvPr id="18435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8438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0E43B77-3888-4A4D-8856-EC4CE345CF6F}" type="slidenum">
              <a:rPr lang="en-US"/>
              <a:pPr/>
              <a:t>4</a:t>
            </a:fld>
            <a:endParaRPr lang="en-US"/>
          </a:p>
        </p:txBody>
      </p:sp>
      <p:sp>
        <p:nvSpPr>
          <p:cNvPr id="19459" name="Freeform 1285"/>
          <p:cNvSpPr>
            <a:spLocks/>
          </p:cNvSpPr>
          <p:nvPr/>
        </p:nvSpPr>
        <p:spPr bwMode="auto">
          <a:xfrm>
            <a:off x="6748463" y="3516313"/>
            <a:ext cx="1314450" cy="674687"/>
          </a:xfrm>
          <a:custGeom>
            <a:avLst/>
            <a:gdLst>
              <a:gd name="T0" fmla="*/ 962699688 w 828"/>
              <a:gd name="T1" fmla="*/ 75604631 h 425"/>
              <a:gd name="T2" fmla="*/ 932457813 w 828"/>
              <a:gd name="T3" fmla="*/ 75604631 h 425"/>
              <a:gd name="T4" fmla="*/ 317539688 w 828"/>
              <a:gd name="T5" fmla="*/ 80644940 h 425"/>
              <a:gd name="T6" fmla="*/ 15120938 w 828"/>
              <a:gd name="T7" fmla="*/ 317539452 h 425"/>
              <a:gd name="T8" fmla="*/ 231854375 w 828"/>
              <a:gd name="T9" fmla="*/ 690522301 h 425"/>
              <a:gd name="T10" fmla="*/ 735885625 w 828"/>
              <a:gd name="T11" fmla="*/ 967739283 h 425"/>
              <a:gd name="T12" fmla="*/ 1360884375 w 828"/>
              <a:gd name="T13" fmla="*/ 1048384223 h 425"/>
              <a:gd name="T14" fmla="*/ 1759069063 w 828"/>
              <a:gd name="T15" fmla="*/ 831650946 h 425"/>
              <a:gd name="T16" fmla="*/ 1955641250 w 828"/>
              <a:gd name="T17" fmla="*/ 428426245 h 425"/>
              <a:gd name="T18" fmla="*/ 1995963750 w 828"/>
              <a:gd name="T19" fmla="*/ 55443396 h 425"/>
              <a:gd name="T20" fmla="*/ 1411287500 w 828"/>
              <a:gd name="T21" fmla="*/ 95765867 h 425"/>
              <a:gd name="T22" fmla="*/ 962699688 w 828"/>
              <a:gd name="T23" fmla="*/ 75604631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0" name="Freeform 1286"/>
          <p:cNvSpPr>
            <a:spLocks/>
          </p:cNvSpPr>
          <p:nvPr/>
        </p:nvSpPr>
        <p:spPr bwMode="auto">
          <a:xfrm>
            <a:off x="6767513" y="1990725"/>
            <a:ext cx="1730375" cy="1125538"/>
          </a:xfrm>
          <a:custGeom>
            <a:avLst/>
            <a:gdLst>
              <a:gd name="T0" fmla="*/ 2147483647 w 765"/>
              <a:gd name="T1" fmla="*/ 216468667 h 459"/>
              <a:gd name="T2" fmla="*/ 2147483647 w 765"/>
              <a:gd name="T3" fmla="*/ 1551366543 h 459"/>
              <a:gd name="T4" fmla="*/ 1422336583 w 765"/>
              <a:gd name="T5" fmla="*/ 2147483647 h 459"/>
              <a:gd name="T6" fmla="*/ 204652469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763656690 h 459"/>
              <a:gd name="T22" fmla="*/ 2147483647 w 765"/>
              <a:gd name="T23" fmla="*/ 21646866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1" name="Freeform 1287"/>
          <p:cNvSpPr>
            <a:spLocks/>
          </p:cNvSpPr>
          <p:nvPr/>
        </p:nvSpPr>
        <p:spPr bwMode="auto">
          <a:xfrm>
            <a:off x="4946650" y="1698625"/>
            <a:ext cx="1736725" cy="1071563"/>
          </a:xfrm>
          <a:custGeom>
            <a:avLst/>
            <a:gdLst>
              <a:gd name="T0" fmla="*/ 2141398689 w 1036"/>
              <a:gd name="T1" fmla="*/ 27720938 h 675"/>
              <a:gd name="T2" fmla="*/ 1289897173 w 1036"/>
              <a:gd name="T3" fmla="*/ 133567550 h 675"/>
              <a:gd name="T4" fmla="*/ 682886640 w 1036"/>
              <a:gd name="T5" fmla="*/ 325099514 h 675"/>
              <a:gd name="T6" fmla="*/ 505842949 w 1036"/>
              <a:gd name="T7" fmla="*/ 577115257 h 675"/>
              <a:gd name="T8" fmla="*/ 70255220 w 1036"/>
              <a:gd name="T9" fmla="*/ 748485962 h 675"/>
              <a:gd name="T10" fmla="*/ 59015122 w 1036"/>
              <a:gd name="T11" fmla="*/ 1156751465 h 675"/>
              <a:gd name="T12" fmla="*/ 435586053 w 1036"/>
              <a:gd name="T13" fmla="*/ 1232356188 h 675"/>
              <a:gd name="T14" fmla="*/ 1517527171 w 1036"/>
              <a:gd name="T15" fmla="*/ 1232356188 h 675"/>
              <a:gd name="T16" fmla="*/ 1975595095 w 1036"/>
              <a:gd name="T17" fmla="*/ 1398686578 h 675"/>
              <a:gd name="T18" fmla="*/ 2147483647 w 1036"/>
              <a:gd name="T19" fmla="*/ 1655742635 h 675"/>
              <a:gd name="T20" fmla="*/ 2147483647 w 1036"/>
              <a:gd name="T21" fmla="*/ 1665823265 h 675"/>
              <a:gd name="T22" fmla="*/ 2147483647 w 1036"/>
              <a:gd name="T23" fmla="*/ 1519654134 h 675"/>
              <a:gd name="T24" fmla="*/ 2147483647 w 1036"/>
              <a:gd name="T25" fmla="*/ 1121469261 h 675"/>
              <a:gd name="T26" fmla="*/ 2147483647 w 1036"/>
              <a:gd name="T27" fmla="*/ 733365017 h 675"/>
              <a:gd name="T28" fmla="*/ 2147483647 w 1036"/>
              <a:gd name="T29" fmla="*/ 269656051 h 675"/>
              <a:gd name="T30" fmla="*/ 2147483647 w 1036"/>
              <a:gd name="T31" fmla="*/ 42841882 h 675"/>
              <a:gd name="T32" fmla="*/ 2147483647 w 1036"/>
              <a:gd name="T33" fmla="*/ 7559679 h 675"/>
              <a:gd name="T34" fmla="*/ 2141398689 w 1036"/>
              <a:gd name="T35" fmla="*/ 27720938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9462" name="Group 1288"/>
          <p:cNvGrpSpPr>
            <a:grpSpLocks/>
          </p:cNvGrpSpPr>
          <p:nvPr/>
        </p:nvGrpSpPr>
        <p:grpSpPr bwMode="auto">
          <a:xfrm>
            <a:off x="5022850" y="2963863"/>
            <a:ext cx="1458913" cy="933450"/>
            <a:chOff x="2889" y="1631"/>
            <a:chExt cx="980" cy="743"/>
          </a:xfrm>
        </p:grpSpPr>
        <p:sp>
          <p:nvSpPr>
            <p:cNvPr id="4724" name="Rectangle 1289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5" name="AutoShape 1290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00CCFF"/>
                </a:solidFill>
              </a:endParaRPr>
            </a:p>
          </p:txBody>
        </p:sp>
      </p:grpSp>
      <p:sp>
        <p:nvSpPr>
          <p:cNvPr id="4376" name="Line 1291"/>
          <p:cNvSpPr>
            <a:spLocks noChangeShapeType="1"/>
          </p:cNvSpPr>
          <p:nvPr/>
        </p:nvSpPr>
        <p:spPr bwMode="auto">
          <a:xfrm>
            <a:off x="7140575" y="3802063"/>
            <a:ext cx="163513" cy="12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77" name="Line 1292"/>
          <p:cNvSpPr>
            <a:spLocks noChangeShapeType="1"/>
          </p:cNvSpPr>
          <p:nvPr/>
        </p:nvSpPr>
        <p:spPr bwMode="auto">
          <a:xfrm>
            <a:off x="7237413" y="3722688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78" name="Line 1293"/>
          <p:cNvSpPr>
            <a:spLocks noChangeShapeType="1"/>
          </p:cNvSpPr>
          <p:nvPr/>
        </p:nvSpPr>
        <p:spPr bwMode="auto">
          <a:xfrm flipV="1">
            <a:off x="7473950" y="3808413"/>
            <a:ext cx="134938" cy="10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79" name="Line 1294"/>
          <p:cNvSpPr>
            <a:spLocks noChangeShapeType="1"/>
          </p:cNvSpPr>
          <p:nvPr/>
        </p:nvSpPr>
        <p:spPr bwMode="auto">
          <a:xfrm>
            <a:off x="6172200" y="3729038"/>
            <a:ext cx="679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80" name="Line 1295"/>
          <p:cNvSpPr>
            <a:spLocks noChangeShapeType="1"/>
          </p:cNvSpPr>
          <p:nvPr/>
        </p:nvSpPr>
        <p:spPr bwMode="auto">
          <a:xfrm>
            <a:off x="6467475" y="2576513"/>
            <a:ext cx="509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81" name="Line 1296"/>
          <p:cNvSpPr>
            <a:spLocks noChangeShapeType="1"/>
          </p:cNvSpPr>
          <p:nvPr/>
        </p:nvSpPr>
        <p:spPr bwMode="auto">
          <a:xfrm>
            <a:off x="6034088" y="2392363"/>
            <a:ext cx="1524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469" name="Freeform 1297"/>
          <p:cNvSpPr>
            <a:spLocks/>
          </p:cNvSpPr>
          <p:nvPr/>
        </p:nvSpPr>
        <p:spPr bwMode="auto">
          <a:xfrm>
            <a:off x="5241925" y="4367213"/>
            <a:ext cx="3079750" cy="1665287"/>
          </a:xfrm>
          <a:custGeom>
            <a:avLst/>
            <a:gdLst>
              <a:gd name="T0" fmla="*/ 2147483647 w 1940"/>
              <a:gd name="T1" fmla="*/ 65524043 h 1049"/>
              <a:gd name="T2" fmla="*/ 1902718763 w 1940"/>
              <a:gd name="T3" fmla="*/ 315018643 h 1049"/>
              <a:gd name="T4" fmla="*/ 1229836250 w 1940"/>
              <a:gd name="T5" fmla="*/ 171370574 h 1049"/>
              <a:gd name="T6" fmla="*/ 398184688 w 1940"/>
              <a:gd name="T7" fmla="*/ 254534911 h 1049"/>
              <a:gd name="T8" fmla="*/ 35282188 w 1940"/>
              <a:gd name="T9" fmla="*/ 980339693 h 1049"/>
              <a:gd name="T10" fmla="*/ 178931888 w 1940"/>
              <a:gd name="T11" fmla="*/ 1633060760 h 1049"/>
              <a:gd name="T12" fmla="*/ 725805000 w 1940"/>
              <a:gd name="T13" fmla="*/ 1779229778 h 1049"/>
              <a:gd name="T14" fmla="*/ 1431448750 w 1940"/>
              <a:gd name="T15" fmla="*/ 2147483647 h 1049"/>
              <a:gd name="T16" fmla="*/ 2147483647 w 1940"/>
              <a:gd name="T17" fmla="*/ 2147483647 h 1049"/>
              <a:gd name="T18" fmla="*/ 2147483647 w 1940"/>
              <a:gd name="T19" fmla="*/ 2147483647 h 1049"/>
              <a:gd name="T20" fmla="*/ 2147483647 w 1940"/>
              <a:gd name="T21" fmla="*/ 2147483647 h 1049"/>
              <a:gd name="T22" fmla="*/ 2147483647 w 1940"/>
              <a:gd name="T23" fmla="*/ 1799391022 h 1049"/>
              <a:gd name="T24" fmla="*/ 2147483647 w 1940"/>
              <a:gd name="T25" fmla="*/ 632558235 h 1049"/>
              <a:gd name="T26" fmla="*/ 2147483647 w 1940"/>
              <a:gd name="T27" fmla="*/ 287297726 h 1049"/>
              <a:gd name="T28" fmla="*/ 2147483647 w 1940"/>
              <a:gd name="T29" fmla="*/ 37801539 h 1049"/>
              <a:gd name="T30" fmla="*/ 2147483647 w 1940"/>
              <a:gd name="T31" fmla="*/ 65524043 h 10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940" h="1049">
                <a:moveTo>
                  <a:pt x="952" y="26"/>
                </a:moveTo>
                <a:cubicBezTo>
                  <a:pt x="867" y="45"/>
                  <a:pt x="832" y="118"/>
                  <a:pt x="755" y="125"/>
                </a:cubicBezTo>
                <a:cubicBezTo>
                  <a:pt x="678" y="132"/>
                  <a:pt x="587" y="72"/>
                  <a:pt x="488" y="68"/>
                </a:cubicBezTo>
                <a:cubicBezTo>
                  <a:pt x="389" y="64"/>
                  <a:pt x="237" y="48"/>
                  <a:pt x="158" y="101"/>
                </a:cubicBezTo>
                <a:cubicBezTo>
                  <a:pt x="79" y="154"/>
                  <a:pt x="28" y="298"/>
                  <a:pt x="14" y="389"/>
                </a:cubicBezTo>
                <a:cubicBezTo>
                  <a:pt x="0" y="480"/>
                  <a:pt x="25" y="595"/>
                  <a:pt x="71" y="648"/>
                </a:cubicBezTo>
                <a:cubicBezTo>
                  <a:pt x="117" y="701"/>
                  <a:pt x="205" y="665"/>
                  <a:pt x="288" y="706"/>
                </a:cubicBezTo>
                <a:cubicBezTo>
                  <a:pt x="371" y="747"/>
                  <a:pt x="450" y="842"/>
                  <a:pt x="568" y="893"/>
                </a:cubicBezTo>
                <a:cubicBezTo>
                  <a:pt x="686" y="944"/>
                  <a:pt x="852" y="991"/>
                  <a:pt x="996" y="1014"/>
                </a:cubicBezTo>
                <a:cubicBezTo>
                  <a:pt x="1140" y="1036"/>
                  <a:pt x="1309" y="1049"/>
                  <a:pt x="1433" y="1031"/>
                </a:cubicBezTo>
                <a:cubicBezTo>
                  <a:pt x="1557" y="1012"/>
                  <a:pt x="1657" y="960"/>
                  <a:pt x="1739" y="907"/>
                </a:cubicBezTo>
                <a:cubicBezTo>
                  <a:pt x="1821" y="855"/>
                  <a:pt x="1906" y="824"/>
                  <a:pt x="1923" y="714"/>
                </a:cubicBezTo>
                <a:cubicBezTo>
                  <a:pt x="1940" y="604"/>
                  <a:pt x="1898" y="350"/>
                  <a:pt x="1839" y="251"/>
                </a:cubicBezTo>
                <a:cubicBezTo>
                  <a:pt x="1780" y="151"/>
                  <a:pt x="1662" y="153"/>
                  <a:pt x="1566" y="114"/>
                </a:cubicBezTo>
                <a:cubicBezTo>
                  <a:pt x="1470" y="76"/>
                  <a:pt x="1365" y="30"/>
                  <a:pt x="1263" y="15"/>
                </a:cubicBezTo>
                <a:cubicBezTo>
                  <a:pt x="1161" y="0"/>
                  <a:pt x="1037" y="8"/>
                  <a:pt x="952" y="26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83" name="Line 1298"/>
          <p:cNvSpPr>
            <a:spLocks noChangeShapeType="1"/>
          </p:cNvSpPr>
          <p:nvPr/>
        </p:nvSpPr>
        <p:spPr bwMode="auto">
          <a:xfrm rot="16200000" flipV="1">
            <a:off x="7541419" y="5239544"/>
            <a:ext cx="474662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84" name="Line 1299"/>
          <p:cNvSpPr>
            <a:spLocks noChangeShapeType="1"/>
          </p:cNvSpPr>
          <p:nvPr/>
        </p:nvSpPr>
        <p:spPr bwMode="auto">
          <a:xfrm rot="5400000" flipV="1">
            <a:off x="7735888" y="5429250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85" name="Line 1300"/>
          <p:cNvSpPr>
            <a:spLocks noChangeShapeType="1"/>
          </p:cNvSpPr>
          <p:nvPr/>
        </p:nvSpPr>
        <p:spPr bwMode="auto">
          <a:xfrm rot="16200000" flipH="1">
            <a:off x="7843837" y="5027613"/>
            <a:ext cx="193675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86" name="Line 1301"/>
          <p:cNvSpPr>
            <a:spLocks noChangeShapeType="1"/>
          </p:cNvSpPr>
          <p:nvPr/>
        </p:nvSpPr>
        <p:spPr bwMode="auto">
          <a:xfrm>
            <a:off x="7102475" y="4686300"/>
            <a:ext cx="390525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87" name="Line 1302"/>
          <p:cNvSpPr>
            <a:spLocks noChangeShapeType="1"/>
          </p:cNvSpPr>
          <p:nvPr/>
        </p:nvSpPr>
        <p:spPr bwMode="auto">
          <a:xfrm flipV="1">
            <a:off x="6481763" y="4673600"/>
            <a:ext cx="322262" cy="19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88" name="Line 1303"/>
          <p:cNvSpPr>
            <a:spLocks noChangeShapeType="1"/>
          </p:cNvSpPr>
          <p:nvPr/>
        </p:nvSpPr>
        <p:spPr bwMode="auto">
          <a:xfrm flipV="1">
            <a:off x="6524625" y="4965700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0" name="Line 1305"/>
          <p:cNvSpPr>
            <a:spLocks noChangeShapeType="1"/>
          </p:cNvSpPr>
          <p:nvPr/>
        </p:nvSpPr>
        <p:spPr bwMode="auto">
          <a:xfrm>
            <a:off x="5845175" y="4762500"/>
            <a:ext cx="233363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1" name="Line 1306"/>
          <p:cNvSpPr>
            <a:spLocks noChangeShapeType="1"/>
          </p:cNvSpPr>
          <p:nvPr/>
        </p:nvSpPr>
        <p:spPr bwMode="auto">
          <a:xfrm flipV="1">
            <a:off x="5586413" y="4999038"/>
            <a:ext cx="403225" cy="10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4" name="Line 1309"/>
          <p:cNvSpPr>
            <a:spLocks noChangeShapeType="1"/>
          </p:cNvSpPr>
          <p:nvPr/>
        </p:nvSpPr>
        <p:spPr bwMode="auto">
          <a:xfrm flipH="1">
            <a:off x="6011863" y="5054600"/>
            <a:ext cx="1778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5" name="Line 1310"/>
          <p:cNvSpPr>
            <a:spLocks noChangeShapeType="1"/>
          </p:cNvSpPr>
          <p:nvPr/>
        </p:nvSpPr>
        <p:spPr bwMode="auto">
          <a:xfrm flipH="1" flipV="1">
            <a:off x="6405563" y="5038725"/>
            <a:ext cx="1587" cy="220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6" name="Line 1311"/>
          <p:cNvSpPr>
            <a:spLocks noChangeShapeType="1"/>
          </p:cNvSpPr>
          <p:nvPr/>
        </p:nvSpPr>
        <p:spPr bwMode="auto">
          <a:xfrm>
            <a:off x="6488113" y="5041900"/>
            <a:ext cx="503237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8" name="Line 1313"/>
          <p:cNvSpPr>
            <a:spLocks noChangeShapeType="1"/>
          </p:cNvSpPr>
          <p:nvPr/>
        </p:nvSpPr>
        <p:spPr bwMode="auto">
          <a:xfrm>
            <a:off x="6026150" y="3511550"/>
            <a:ext cx="0" cy="13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9" name="Line 1314"/>
          <p:cNvSpPr>
            <a:spLocks noChangeShapeType="1"/>
          </p:cNvSpPr>
          <p:nvPr/>
        </p:nvSpPr>
        <p:spPr bwMode="auto">
          <a:xfrm flipV="1">
            <a:off x="7321550" y="2481263"/>
            <a:ext cx="123825" cy="8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00" name="Line 1315"/>
          <p:cNvSpPr>
            <a:spLocks noChangeShapeType="1"/>
          </p:cNvSpPr>
          <p:nvPr/>
        </p:nvSpPr>
        <p:spPr bwMode="auto">
          <a:xfrm>
            <a:off x="7150100" y="2654300"/>
            <a:ext cx="0" cy="82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01" name="Line 1316"/>
          <p:cNvSpPr>
            <a:spLocks noChangeShapeType="1"/>
          </p:cNvSpPr>
          <p:nvPr/>
        </p:nvSpPr>
        <p:spPr bwMode="auto">
          <a:xfrm flipV="1">
            <a:off x="7321550" y="2551113"/>
            <a:ext cx="263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02" name="Line 1317"/>
          <p:cNvSpPr>
            <a:spLocks noChangeShapeType="1"/>
          </p:cNvSpPr>
          <p:nvPr/>
        </p:nvSpPr>
        <p:spPr bwMode="auto">
          <a:xfrm>
            <a:off x="7686675" y="25495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03" name="Line 1318"/>
          <p:cNvSpPr>
            <a:spLocks noChangeShapeType="1"/>
          </p:cNvSpPr>
          <p:nvPr/>
        </p:nvSpPr>
        <p:spPr bwMode="auto">
          <a:xfrm>
            <a:off x="7340600" y="2855913"/>
            <a:ext cx="188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04" name="Line 1319"/>
          <p:cNvSpPr>
            <a:spLocks noChangeShapeType="1"/>
          </p:cNvSpPr>
          <p:nvPr/>
        </p:nvSpPr>
        <p:spPr bwMode="auto">
          <a:xfrm flipV="1">
            <a:off x="5635625" y="3722688"/>
            <a:ext cx="1682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05" name="Line 1320"/>
          <p:cNvSpPr>
            <a:spLocks noChangeShapeType="1"/>
          </p:cNvSpPr>
          <p:nvPr/>
        </p:nvSpPr>
        <p:spPr bwMode="auto">
          <a:xfrm>
            <a:off x="7894638" y="2846388"/>
            <a:ext cx="17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06" name="Line 1321"/>
          <p:cNvSpPr>
            <a:spLocks noChangeShapeType="1"/>
          </p:cNvSpPr>
          <p:nvPr/>
        </p:nvSpPr>
        <p:spPr bwMode="auto">
          <a:xfrm flipH="1">
            <a:off x="7040563" y="2922588"/>
            <a:ext cx="98425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07" name="Line 1322"/>
          <p:cNvSpPr>
            <a:spLocks noChangeShapeType="1"/>
          </p:cNvSpPr>
          <p:nvPr/>
        </p:nvSpPr>
        <p:spPr bwMode="auto">
          <a:xfrm flipH="1">
            <a:off x="7632700" y="2922588"/>
            <a:ext cx="111125" cy="72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08" name="Line 1323"/>
          <p:cNvSpPr>
            <a:spLocks noChangeShapeType="1"/>
          </p:cNvSpPr>
          <p:nvPr/>
        </p:nvSpPr>
        <p:spPr bwMode="auto">
          <a:xfrm flipV="1">
            <a:off x="7016750" y="4064000"/>
            <a:ext cx="227013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9492" name="Group 1324"/>
          <p:cNvGrpSpPr>
            <a:grpSpLocks/>
          </p:cNvGrpSpPr>
          <p:nvPr/>
        </p:nvGrpSpPr>
        <p:grpSpPr bwMode="auto">
          <a:xfrm flipH="1">
            <a:off x="5519738" y="4522788"/>
            <a:ext cx="414337" cy="373062"/>
            <a:chOff x="2839" y="3501"/>
            <a:chExt cx="755" cy="803"/>
          </a:xfrm>
        </p:grpSpPr>
        <p:pic>
          <p:nvPicPr>
            <p:cNvPr id="20076" name="Picture 132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077" name="Freeform 1326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93" name="Group 1327"/>
          <p:cNvGrpSpPr>
            <a:grpSpLocks/>
          </p:cNvGrpSpPr>
          <p:nvPr/>
        </p:nvGrpSpPr>
        <p:grpSpPr bwMode="auto">
          <a:xfrm flipH="1">
            <a:off x="5202238" y="4943475"/>
            <a:ext cx="482600" cy="406400"/>
            <a:chOff x="2839" y="3501"/>
            <a:chExt cx="755" cy="803"/>
          </a:xfrm>
        </p:grpSpPr>
        <p:pic>
          <p:nvPicPr>
            <p:cNvPr id="20074" name="Picture 132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075" name="Freeform 1329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94" name="Group 1330"/>
          <p:cNvGrpSpPr>
            <a:grpSpLocks/>
          </p:cNvGrpSpPr>
          <p:nvPr/>
        </p:nvGrpSpPr>
        <p:grpSpPr bwMode="auto">
          <a:xfrm flipH="1">
            <a:off x="5680075" y="5245100"/>
            <a:ext cx="427038" cy="349250"/>
            <a:chOff x="2839" y="3501"/>
            <a:chExt cx="755" cy="803"/>
          </a:xfrm>
        </p:grpSpPr>
        <p:pic>
          <p:nvPicPr>
            <p:cNvPr id="20072" name="Picture 1331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073" name="Freeform 1332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495" name="Group 1333"/>
          <p:cNvGrpSpPr>
            <a:grpSpLocks/>
          </p:cNvGrpSpPr>
          <p:nvPr/>
        </p:nvGrpSpPr>
        <p:grpSpPr bwMode="auto">
          <a:xfrm>
            <a:off x="6294438" y="5227638"/>
            <a:ext cx="427037" cy="350837"/>
            <a:chOff x="2839" y="3501"/>
            <a:chExt cx="755" cy="803"/>
          </a:xfrm>
        </p:grpSpPr>
        <p:pic>
          <p:nvPicPr>
            <p:cNvPr id="20070" name="Picture 1334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071" name="Freeform 1335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9496" name="Picture 1336" descr="car_icon_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6475" y="1709738"/>
            <a:ext cx="8493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497" name="Group 1337"/>
          <p:cNvGrpSpPr>
            <a:grpSpLocks/>
          </p:cNvGrpSpPr>
          <p:nvPr/>
        </p:nvGrpSpPr>
        <p:grpSpPr bwMode="auto">
          <a:xfrm>
            <a:off x="5357813" y="1535113"/>
            <a:ext cx="415925" cy="385762"/>
            <a:chOff x="2751" y="1851"/>
            <a:chExt cx="462" cy="478"/>
          </a:xfrm>
        </p:grpSpPr>
        <p:pic>
          <p:nvPicPr>
            <p:cNvPr id="20068" name="Picture 1338" descr="iphone_stylized_small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069" name="Picture 1339" descr="antenna_radiation_stylized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98" name="Group 1340"/>
          <p:cNvGrpSpPr>
            <a:grpSpLocks/>
          </p:cNvGrpSpPr>
          <p:nvPr/>
        </p:nvGrpSpPr>
        <p:grpSpPr bwMode="auto">
          <a:xfrm>
            <a:off x="7434263" y="2384425"/>
            <a:ext cx="390525" cy="169863"/>
            <a:chOff x="4650" y="1129"/>
            <a:chExt cx="246" cy="95"/>
          </a:xfrm>
        </p:grpSpPr>
        <p:sp>
          <p:nvSpPr>
            <p:cNvPr id="20060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61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62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063" name="Group 1344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20066" name="Freeform 134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67" name="Freeform 134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0" name="Line 1347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711" name="Line 1348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499" name="Group 1349"/>
          <p:cNvGrpSpPr>
            <a:grpSpLocks/>
          </p:cNvGrpSpPr>
          <p:nvPr/>
        </p:nvGrpSpPr>
        <p:grpSpPr bwMode="auto">
          <a:xfrm>
            <a:off x="7507288" y="2746375"/>
            <a:ext cx="390525" cy="176213"/>
            <a:chOff x="4650" y="1129"/>
            <a:chExt cx="246" cy="95"/>
          </a:xfrm>
        </p:grpSpPr>
        <p:sp>
          <p:nvSpPr>
            <p:cNvPr id="2005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5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5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055" name="Group 1353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20058" name="Freeform 135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59" name="Freeform 135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02" name="Line 1356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703" name="Line 1357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00" name="Group 1358"/>
          <p:cNvGrpSpPr>
            <a:grpSpLocks/>
          </p:cNvGrpSpPr>
          <p:nvPr/>
        </p:nvGrpSpPr>
        <p:grpSpPr bwMode="auto">
          <a:xfrm>
            <a:off x="6948488" y="2482850"/>
            <a:ext cx="390525" cy="169863"/>
            <a:chOff x="4650" y="1129"/>
            <a:chExt cx="246" cy="95"/>
          </a:xfrm>
        </p:grpSpPr>
        <p:sp>
          <p:nvSpPr>
            <p:cNvPr id="20044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45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46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047" name="Group 1362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20050" name="Freeform 136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51" name="Freeform 136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94" name="Line 1365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95" name="Line 1366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01" name="Group 1367"/>
          <p:cNvGrpSpPr>
            <a:grpSpLocks/>
          </p:cNvGrpSpPr>
          <p:nvPr/>
        </p:nvGrpSpPr>
        <p:grpSpPr bwMode="auto">
          <a:xfrm>
            <a:off x="6959600" y="2746375"/>
            <a:ext cx="390525" cy="169863"/>
            <a:chOff x="4650" y="1129"/>
            <a:chExt cx="246" cy="95"/>
          </a:xfrm>
        </p:grpSpPr>
        <p:sp>
          <p:nvSpPr>
            <p:cNvPr id="2003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3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3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039" name="Group 137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20042" name="Freeform 13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43" name="Freeform 13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86" name="Line 137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87" name="Line 137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419" name="Line 1376"/>
          <p:cNvSpPr>
            <a:spLocks noChangeShapeType="1"/>
          </p:cNvSpPr>
          <p:nvPr/>
        </p:nvSpPr>
        <p:spPr bwMode="auto">
          <a:xfrm>
            <a:off x="8089900" y="2844800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9503" name="Group 1377"/>
          <p:cNvGrpSpPr>
            <a:grpSpLocks/>
          </p:cNvGrpSpPr>
          <p:nvPr/>
        </p:nvGrpSpPr>
        <p:grpSpPr bwMode="auto">
          <a:xfrm>
            <a:off x="7145338" y="3900488"/>
            <a:ext cx="485775" cy="203200"/>
            <a:chOff x="4650" y="1129"/>
            <a:chExt cx="246" cy="95"/>
          </a:xfrm>
        </p:grpSpPr>
        <p:sp>
          <p:nvSpPr>
            <p:cNvPr id="2002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2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3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031" name="Group 138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20034" name="Freeform 138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35" name="Freeform 138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78" name="Line 138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79" name="Line 138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04" name="Group 1386"/>
          <p:cNvGrpSpPr>
            <a:grpSpLocks/>
          </p:cNvGrpSpPr>
          <p:nvPr/>
        </p:nvGrpSpPr>
        <p:grpSpPr bwMode="auto">
          <a:xfrm>
            <a:off x="6826250" y="3619500"/>
            <a:ext cx="485775" cy="203200"/>
            <a:chOff x="4650" y="1129"/>
            <a:chExt cx="246" cy="95"/>
          </a:xfrm>
        </p:grpSpPr>
        <p:sp>
          <p:nvSpPr>
            <p:cNvPr id="20020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21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22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023" name="Group 1390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20026" name="Freeform 139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27" name="Freeform 139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70" name="Line 1393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71" name="Line 1394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05" name="Group 1395"/>
          <p:cNvGrpSpPr>
            <a:grpSpLocks/>
          </p:cNvGrpSpPr>
          <p:nvPr/>
        </p:nvGrpSpPr>
        <p:grpSpPr bwMode="auto">
          <a:xfrm>
            <a:off x="7488238" y="3632200"/>
            <a:ext cx="485775" cy="203200"/>
            <a:chOff x="4650" y="1129"/>
            <a:chExt cx="246" cy="95"/>
          </a:xfrm>
        </p:grpSpPr>
        <p:sp>
          <p:nvSpPr>
            <p:cNvPr id="2001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1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1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015" name="Group 1399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20018" name="Freeform 140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19" name="Freeform 140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62" name="Line 1402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63" name="Line 1403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06" name="Group 1404"/>
          <p:cNvGrpSpPr>
            <a:grpSpLocks/>
          </p:cNvGrpSpPr>
          <p:nvPr/>
        </p:nvGrpSpPr>
        <p:grpSpPr bwMode="auto">
          <a:xfrm>
            <a:off x="6707188" y="4494213"/>
            <a:ext cx="619125" cy="242887"/>
            <a:chOff x="4650" y="1129"/>
            <a:chExt cx="246" cy="95"/>
          </a:xfrm>
        </p:grpSpPr>
        <p:sp>
          <p:nvSpPr>
            <p:cNvPr id="20004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05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006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007" name="Group 1408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20010" name="Freeform 140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11" name="Freeform 141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54" name="Line 1411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55" name="Line 1412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07" name="Group 1413"/>
          <p:cNvGrpSpPr>
            <a:grpSpLocks/>
          </p:cNvGrpSpPr>
          <p:nvPr/>
        </p:nvGrpSpPr>
        <p:grpSpPr bwMode="auto">
          <a:xfrm>
            <a:off x="7340600" y="4792663"/>
            <a:ext cx="619125" cy="242887"/>
            <a:chOff x="4650" y="1129"/>
            <a:chExt cx="246" cy="95"/>
          </a:xfrm>
        </p:grpSpPr>
        <p:sp>
          <p:nvSpPr>
            <p:cNvPr id="1999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99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99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9999" name="Group 1417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20002" name="Freeform 141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03" name="Freeform 141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46" name="Line 1420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47" name="Line 1421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08" name="Group 1422"/>
          <p:cNvGrpSpPr>
            <a:grpSpLocks/>
          </p:cNvGrpSpPr>
          <p:nvPr/>
        </p:nvGrpSpPr>
        <p:grpSpPr bwMode="auto">
          <a:xfrm>
            <a:off x="5991225" y="4837113"/>
            <a:ext cx="619125" cy="242887"/>
            <a:chOff x="4650" y="1129"/>
            <a:chExt cx="246" cy="95"/>
          </a:xfrm>
        </p:grpSpPr>
        <p:sp>
          <p:nvSpPr>
            <p:cNvPr id="1998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98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99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9991" name="Group 1426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19994" name="Freeform 142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95" name="Freeform 142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38" name="Line 1429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39" name="Line 1430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09" name="Group 1431"/>
          <p:cNvGrpSpPr>
            <a:grpSpLocks/>
          </p:cNvGrpSpPr>
          <p:nvPr/>
        </p:nvGrpSpPr>
        <p:grpSpPr bwMode="auto">
          <a:xfrm>
            <a:off x="5797550" y="3629025"/>
            <a:ext cx="390525" cy="169863"/>
            <a:chOff x="4650" y="1129"/>
            <a:chExt cx="246" cy="95"/>
          </a:xfrm>
        </p:grpSpPr>
        <p:sp>
          <p:nvSpPr>
            <p:cNvPr id="19980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981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982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9983" name="Group 1435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19986" name="Freeform 143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87" name="Freeform 143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30" name="Line 1438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31" name="Line 1439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10" name="Group 1440"/>
          <p:cNvGrpSpPr>
            <a:grpSpLocks/>
          </p:cNvGrpSpPr>
          <p:nvPr/>
        </p:nvGrpSpPr>
        <p:grpSpPr bwMode="auto">
          <a:xfrm>
            <a:off x="6097588" y="2476500"/>
            <a:ext cx="390525" cy="169863"/>
            <a:chOff x="4650" y="1129"/>
            <a:chExt cx="246" cy="95"/>
          </a:xfrm>
        </p:grpSpPr>
        <p:sp>
          <p:nvSpPr>
            <p:cNvPr id="1997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97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97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9975" name="Group 1444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19978" name="Freeform 144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9" name="Freeform 144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22" name="Line 1447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23" name="Line 1448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9511" name="Group 1449"/>
          <p:cNvGrpSpPr>
            <a:grpSpLocks/>
          </p:cNvGrpSpPr>
          <p:nvPr/>
        </p:nvGrpSpPr>
        <p:grpSpPr bwMode="auto">
          <a:xfrm>
            <a:off x="5356225" y="3489325"/>
            <a:ext cx="506413" cy="352425"/>
            <a:chOff x="2967" y="478"/>
            <a:chExt cx="788" cy="625"/>
          </a:xfrm>
        </p:grpSpPr>
        <p:pic>
          <p:nvPicPr>
            <p:cNvPr id="19970" name="Picture 1450" descr="access_point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971" name="Picture 1451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512" name="Group 1452"/>
          <p:cNvGrpSpPr>
            <a:grpSpLocks/>
          </p:cNvGrpSpPr>
          <p:nvPr/>
        </p:nvGrpSpPr>
        <p:grpSpPr bwMode="auto">
          <a:xfrm>
            <a:off x="6877050" y="4992688"/>
            <a:ext cx="563563" cy="420687"/>
            <a:chOff x="2967" y="478"/>
            <a:chExt cx="788" cy="625"/>
          </a:xfrm>
        </p:grpSpPr>
        <p:pic>
          <p:nvPicPr>
            <p:cNvPr id="19968" name="Picture 1453" descr="access_point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969" name="Picture 1454" descr="antenna_radiation_stylized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513" name="Group 1455"/>
          <p:cNvGrpSpPr>
            <a:grpSpLocks/>
          </p:cNvGrpSpPr>
          <p:nvPr/>
        </p:nvGrpSpPr>
        <p:grpSpPr bwMode="auto">
          <a:xfrm>
            <a:off x="5805488" y="1833563"/>
            <a:ext cx="457200" cy="631825"/>
            <a:chOff x="742" y="2409"/>
            <a:chExt cx="576" cy="881"/>
          </a:xfrm>
        </p:grpSpPr>
        <p:grpSp>
          <p:nvGrpSpPr>
            <p:cNvPr id="19950" name="Group 1456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1995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5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5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5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5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5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5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6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6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6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6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6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6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6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96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19951" name="Picture 1472" descr="cell_tower_radiation copy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98" name="Oval 1473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14" name="Group 1474"/>
          <p:cNvGrpSpPr>
            <a:grpSpLocks/>
          </p:cNvGrpSpPr>
          <p:nvPr/>
        </p:nvGrpSpPr>
        <p:grpSpPr bwMode="auto">
          <a:xfrm>
            <a:off x="7985125" y="4991100"/>
            <a:ext cx="227013" cy="481013"/>
            <a:chOff x="4140" y="429"/>
            <a:chExt cx="1425" cy="2396"/>
          </a:xfrm>
        </p:grpSpPr>
        <p:sp>
          <p:nvSpPr>
            <p:cNvPr id="19918" name="Freeform 147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65" name="Rectangle 1476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20" name="Freeform 147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21" name="Freeform 147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68" name="Rectangle 1479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23" name="Group 148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94" name="AutoShape 1481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95" name="AutoShape 1482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70" name="Rectangle 1483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25" name="Group 148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92" name="AutoShape 1485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93" name="AutoShape 1486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72" name="Rectangle 1487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3" name="Rectangle 1488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928" name="Group 148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90" name="AutoShape 1490"/>
              <p:cNvSpPr>
                <a:spLocks noChangeArrowheads="1"/>
              </p:cNvSpPr>
              <p:nvPr/>
            </p:nvSpPr>
            <p:spPr bwMode="auto">
              <a:xfrm>
                <a:off x="618" y="2579"/>
                <a:ext cx="720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91" name="AutoShape 149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929" name="Freeform 149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930" name="Group 149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88" name="AutoShape 1494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89" name="AutoShape 1495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77" name="Rectangle 1496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32" name="Freeform 149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33" name="Freeform 149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80" name="Oval 1499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35" name="Freeform 150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82" name="AutoShape 1501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83" name="AutoShape 1502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84" name="Oval 1503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85" name="Oval 1504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586" name="Oval 1505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87" name="Rectangle 1506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15" name="Group 1507"/>
          <p:cNvGrpSpPr>
            <a:grpSpLocks/>
          </p:cNvGrpSpPr>
          <p:nvPr/>
        </p:nvGrpSpPr>
        <p:grpSpPr bwMode="auto">
          <a:xfrm>
            <a:off x="7669213" y="5292725"/>
            <a:ext cx="227012" cy="481013"/>
            <a:chOff x="4140" y="429"/>
            <a:chExt cx="1425" cy="2396"/>
          </a:xfrm>
        </p:grpSpPr>
        <p:sp>
          <p:nvSpPr>
            <p:cNvPr id="19886" name="Freeform 15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33" name="Rectangle 1509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88" name="Freeform 15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89" name="Freeform 15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36" name="Rectangle 1512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91" name="Group 15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62" name="AutoShape 1514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3" name="AutoShape 1515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38" name="Rectangle 1516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93" name="Group 15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60" name="AutoShape 1518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1" name="AutoShape 1519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40" name="Rectangle 1520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1" name="Rectangle 1521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96" name="Group 15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58" name="AutoShape 1523"/>
              <p:cNvSpPr>
                <a:spLocks noChangeArrowheads="1"/>
              </p:cNvSpPr>
              <p:nvPr/>
            </p:nvSpPr>
            <p:spPr bwMode="auto">
              <a:xfrm>
                <a:off x="618" y="2579"/>
                <a:ext cx="720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59" name="AutoShape 1524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97" name="Freeform 15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898" name="Group 15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56" name="AutoShape 1527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57" name="AutoShape 1528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45" name="Rectangle 1529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00" name="Freeform 15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901" name="Freeform 15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48" name="Oval 1532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03" name="Freeform 15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50" name="AutoShape 1534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1" name="AutoShape 1535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2" name="Oval 1536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3" name="Oval 1537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554" name="Oval 1538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5" name="Rectangle 1539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16" name="Group 1540"/>
          <p:cNvGrpSpPr>
            <a:grpSpLocks/>
          </p:cNvGrpSpPr>
          <p:nvPr/>
        </p:nvGrpSpPr>
        <p:grpSpPr bwMode="auto">
          <a:xfrm>
            <a:off x="5046663" y="2032000"/>
            <a:ext cx="534987" cy="407988"/>
            <a:chOff x="877" y="1008"/>
            <a:chExt cx="2747" cy="2591"/>
          </a:xfrm>
        </p:grpSpPr>
        <p:pic>
          <p:nvPicPr>
            <p:cNvPr id="19863" name="Picture 1541" descr="antenna_stylized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864" name="Picture 1542" descr="laptop_keyboar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865" name="Freeform 1543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44 w 2982"/>
                <a:gd name="T1" fmla="*/ 0 h 2442"/>
                <a:gd name="T2" fmla="*/ 0 w 2982"/>
                <a:gd name="T3" fmla="*/ 81 h 2442"/>
                <a:gd name="T4" fmla="*/ 196 w 2982"/>
                <a:gd name="T5" fmla="*/ 114 h 2442"/>
                <a:gd name="T6" fmla="*/ 244 w 2982"/>
                <a:gd name="T7" fmla="*/ 15 h 2442"/>
                <a:gd name="T8" fmla="*/ 44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19866" name="Picture 1544" descr="screen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867" name="Freeform 1545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06 w 2528"/>
                <a:gd name="T3" fmla="*/ 16 h 455"/>
                <a:gd name="T4" fmla="*/ 202 w 2528"/>
                <a:gd name="T5" fmla="*/ 21 h 455"/>
                <a:gd name="T6" fmla="*/ 0 w 2528"/>
                <a:gd name="T7" fmla="*/ 4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68" name="Freeform 1546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47 w 702"/>
                <a:gd name="T1" fmla="*/ 0 h 1893"/>
                <a:gd name="T2" fmla="*/ 0 w 702"/>
                <a:gd name="T3" fmla="*/ 87 h 1893"/>
                <a:gd name="T4" fmla="*/ 9 w 702"/>
                <a:gd name="T5" fmla="*/ 88 h 1893"/>
                <a:gd name="T6" fmla="*/ 57 w 702"/>
                <a:gd name="T7" fmla="*/ 2 h 1893"/>
                <a:gd name="T8" fmla="*/ 47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69" name="Freeform 1547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62 w 756"/>
                <a:gd name="T1" fmla="*/ 0 h 2184"/>
                <a:gd name="T2" fmla="*/ 12 w 756"/>
                <a:gd name="T3" fmla="*/ 101 h 2184"/>
                <a:gd name="T4" fmla="*/ 0 w 756"/>
                <a:gd name="T5" fmla="*/ 100 h 2184"/>
                <a:gd name="T6" fmla="*/ 49 w 756"/>
                <a:gd name="T7" fmla="*/ 3 h 2184"/>
                <a:gd name="T8" fmla="*/ 62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70" name="Freeform 1548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2 w 2773"/>
                <a:gd name="T1" fmla="*/ 0 h 738"/>
                <a:gd name="T2" fmla="*/ 0 w 2773"/>
                <a:gd name="T3" fmla="*/ 5 h 738"/>
                <a:gd name="T4" fmla="*/ 199 w 2773"/>
                <a:gd name="T5" fmla="*/ 34 h 738"/>
                <a:gd name="T6" fmla="*/ 194 w 2773"/>
                <a:gd name="T7" fmla="*/ 28 h 738"/>
                <a:gd name="T8" fmla="*/ 2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71" name="Freeform 1549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86 w 637"/>
                <a:gd name="T1" fmla="*/ 0 h 1659"/>
                <a:gd name="T2" fmla="*/ 88 w 637"/>
                <a:gd name="T3" fmla="*/ 0 h 1659"/>
                <a:gd name="T4" fmla="*/ 9 w 637"/>
                <a:gd name="T5" fmla="*/ 311 h 1659"/>
                <a:gd name="T6" fmla="*/ 0 w 637"/>
                <a:gd name="T7" fmla="*/ 308 h 1659"/>
                <a:gd name="T8" fmla="*/ 8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72" name="Freeform 1550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1 h 550"/>
                <a:gd name="T4" fmla="*/ 301 w 2216"/>
                <a:gd name="T5" fmla="*/ 104 h 550"/>
                <a:gd name="T6" fmla="*/ 309 w 2216"/>
                <a:gd name="T7" fmla="*/ 93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873" name="Group 1551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19880" name="Freeform 1552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81" name="Freeform 1553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82" name="Freeform 1554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83" name="Freeform 1555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84" name="Freeform 1556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85" name="Freeform 1557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874" name="Freeform 1558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85 h 792"/>
                <a:gd name="T2" fmla="*/ 91 w 990"/>
                <a:gd name="T3" fmla="*/ 0 h 792"/>
                <a:gd name="T4" fmla="*/ 91 w 990"/>
                <a:gd name="T5" fmla="*/ 6 h 792"/>
                <a:gd name="T6" fmla="*/ 0 w 990"/>
                <a:gd name="T7" fmla="*/ 92 h 792"/>
                <a:gd name="T8" fmla="*/ 1 w 990"/>
                <a:gd name="T9" fmla="*/ 85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75" name="Freeform 1559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4 w 2532"/>
                <a:gd name="T3" fmla="*/ 0 h 723"/>
                <a:gd name="T4" fmla="*/ 233 w 2532"/>
                <a:gd name="T5" fmla="*/ 78 h 723"/>
                <a:gd name="T6" fmla="*/ 233 w 2532"/>
                <a:gd name="T7" fmla="*/ 83 h 723"/>
                <a:gd name="T8" fmla="*/ 0 w 2532"/>
                <a:gd name="T9" fmla="*/ 3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76" name="Freeform 1560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3 w 26"/>
                <a:gd name="T1" fmla="*/ 1 h 147"/>
                <a:gd name="T2" fmla="*/ 3 w 26"/>
                <a:gd name="T3" fmla="*/ 16 h 147"/>
                <a:gd name="T4" fmla="*/ 0 w 26"/>
                <a:gd name="T5" fmla="*/ 16 h 147"/>
                <a:gd name="T6" fmla="*/ 1 w 26"/>
                <a:gd name="T7" fmla="*/ 0 h 147"/>
                <a:gd name="T8" fmla="*/ 3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77" name="Freeform 1561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08 w 1176"/>
                <a:gd name="T1" fmla="*/ 0 h 606"/>
                <a:gd name="T2" fmla="*/ 0 w 1176"/>
                <a:gd name="T3" fmla="*/ 69 h 606"/>
                <a:gd name="T4" fmla="*/ 2 w 1176"/>
                <a:gd name="T5" fmla="*/ 69 h 606"/>
                <a:gd name="T6" fmla="*/ 108 w 1176"/>
                <a:gd name="T7" fmla="*/ 2 h 606"/>
                <a:gd name="T8" fmla="*/ 108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78" name="Freeform 1562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2 w 2532"/>
                <a:gd name="T3" fmla="*/ 0 h 723"/>
                <a:gd name="T4" fmla="*/ 179 w 2532"/>
                <a:gd name="T5" fmla="*/ 64 h 723"/>
                <a:gd name="T6" fmla="*/ 178 w 2532"/>
                <a:gd name="T7" fmla="*/ 68 h 723"/>
                <a:gd name="T8" fmla="*/ 0 w 2532"/>
                <a:gd name="T9" fmla="*/ 2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79" name="Freeform 1563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2 w 2532"/>
                <a:gd name="T5" fmla="*/ 76 h 723"/>
                <a:gd name="T6" fmla="*/ 2 w 2532"/>
                <a:gd name="T7" fmla="*/ 81 h 723"/>
                <a:gd name="T8" fmla="*/ 0 w 2532"/>
                <a:gd name="T9" fmla="*/ 3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17" name="Group 1564"/>
          <p:cNvGrpSpPr>
            <a:grpSpLocks/>
          </p:cNvGrpSpPr>
          <p:nvPr/>
        </p:nvGrpSpPr>
        <p:grpSpPr bwMode="auto">
          <a:xfrm>
            <a:off x="6616700" y="5475288"/>
            <a:ext cx="474663" cy="407987"/>
            <a:chOff x="877" y="1008"/>
            <a:chExt cx="2747" cy="2591"/>
          </a:xfrm>
        </p:grpSpPr>
        <p:pic>
          <p:nvPicPr>
            <p:cNvPr id="19840" name="Picture 1565" descr="antenna_stylized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841" name="Picture 1566" descr="laptop_keyboard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842" name="Freeform 1567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44 w 2982"/>
                <a:gd name="T1" fmla="*/ 0 h 2442"/>
                <a:gd name="T2" fmla="*/ 0 w 2982"/>
                <a:gd name="T3" fmla="*/ 81 h 2442"/>
                <a:gd name="T4" fmla="*/ 196 w 2982"/>
                <a:gd name="T5" fmla="*/ 114 h 2442"/>
                <a:gd name="T6" fmla="*/ 244 w 2982"/>
                <a:gd name="T7" fmla="*/ 15 h 2442"/>
                <a:gd name="T8" fmla="*/ 44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19843" name="Picture 1568" descr="screen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844" name="Freeform 1569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06 w 2528"/>
                <a:gd name="T3" fmla="*/ 16 h 455"/>
                <a:gd name="T4" fmla="*/ 202 w 2528"/>
                <a:gd name="T5" fmla="*/ 21 h 455"/>
                <a:gd name="T6" fmla="*/ 0 w 2528"/>
                <a:gd name="T7" fmla="*/ 4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45" name="Freeform 1570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47 w 702"/>
                <a:gd name="T1" fmla="*/ 0 h 1893"/>
                <a:gd name="T2" fmla="*/ 0 w 702"/>
                <a:gd name="T3" fmla="*/ 87 h 1893"/>
                <a:gd name="T4" fmla="*/ 9 w 702"/>
                <a:gd name="T5" fmla="*/ 88 h 1893"/>
                <a:gd name="T6" fmla="*/ 57 w 702"/>
                <a:gd name="T7" fmla="*/ 2 h 1893"/>
                <a:gd name="T8" fmla="*/ 47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46" name="Freeform 1571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62 w 756"/>
                <a:gd name="T1" fmla="*/ 0 h 2184"/>
                <a:gd name="T2" fmla="*/ 12 w 756"/>
                <a:gd name="T3" fmla="*/ 101 h 2184"/>
                <a:gd name="T4" fmla="*/ 0 w 756"/>
                <a:gd name="T5" fmla="*/ 100 h 2184"/>
                <a:gd name="T6" fmla="*/ 49 w 756"/>
                <a:gd name="T7" fmla="*/ 3 h 2184"/>
                <a:gd name="T8" fmla="*/ 62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47" name="Freeform 1572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2 w 2773"/>
                <a:gd name="T1" fmla="*/ 0 h 738"/>
                <a:gd name="T2" fmla="*/ 0 w 2773"/>
                <a:gd name="T3" fmla="*/ 5 h 738"/>
                <a:gd name="T4" fmla="*/ 199 w 2773"/>
                <a:gd name="T5" fmla="*/ 34 h 738"/>
                <a:gd name="T6" fmla="*/ 194 w 2773"/>
                <a:gd name="T7" fmla="*/ 28 h 738"/>
                <a:gd name="T8" fmla="*/ 2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48" name="Freeform 1573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86 w 637"/>
                <a:gd name="T1" fmla="*/ 0 h 1659"/>
                <a:gd name="T2" fmla="*/ 88 w 637"/>
                <a:gd name="T3" fmla="*/ 0 h 1659"/>
                <a:gd name="T4" fmla="*/ 9 w 637"/>
                <a:gd name="T5" fmla="*/ 311 h 1659"/>
                <a:gd name="T6" fmla="*/ 0 w 637"/>
                <a:gd name="T7" fmla="*/ 308 h 1659"/>
                <a:gd name="T8" fmla="*/ 8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49" name="Freeform 1574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1 h 550"/>
                <a:gd name="T4" fmla="*/ 301 w 2216"/>
                <a:gd name="T5" fmla="*/ 104 h 550"/>
                <a:gd name="T6" fmla="*/ 309 w 2216"/>
                <a:gd name="T7" fmla="*/ 93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850" name="Group 1575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19857" name="Freeform 1576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58" name="Freeform 1577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59" name="Freeform 1578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60" name="Freeform 1579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61" name="Freeform 1580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62" name="Freeform 1581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851" name="Freeform 1582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85 h 792"/>
                <a:gd name="T2" fmla="*/ 91 w 990"/>
                <a:gd name="T3" fmla="*/ 0 h 792"/>
                <a:gd name="T4" fmla="*/ 91 w 990"/>
                <a:gd name="T5" fmla="*/ 6 h 792"/>
                <a:gd name="T6" fmla="*/ 0 w 990"/>
                <a:gd name="T7" fmla="*/ 92 h 792"/>
                <a:gd name="T8" fmla="*/ 1 w 990"/>
                <a:gd name="T9" fmla="*/ 85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52" name="Freeform 1583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4 w 2532"/>
                <a:gd name="T3" fmla="*/ 0 h 723"/>
                <a:gd name="T4" fmla="*/ 233 w 2532"/>
                <a:gd name="T5" fmla="*/ 78 h 723"/>
                <a:gd name="T6" fmla="*/ 233 w 2532"/>
                <a:gd name="T7" fmla="*/ 83 h 723"/>
                <a:gd name="T8" fmla="*/ 0 w 2532"/>
                <a:gd name="T9" fmla="*/ 3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53" name="Freeform 1584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3 w 26"/>
                <a:gd name="T1" fmla="*/ 1 h 147"/>
                <a:gd name="T2" fmla="*/ 3 w 26"/>
                <a:gd name="T3" fmla="*/ 16 h 147"/>
                <a:gd name="T4" fmla="*/ 0 w 26"/>
                <a:gd name="T5" fmla="*/ 16 h 147"/>
                <a:gd name="T6" fmla="*/ 1 w 26"/>
                <a:gd name="T7" fmla="*/ 0 h 147"/>
                <a:gd name="T8" fmla="*/ 3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54" name="Freeform 1585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08 w 1176"/>
                <a:gd name="T1" fmla="*/ 0 h 606"/>
                <a:gd name="T2" fmla="*/ 0 w 1176"/>
                <a:gd name="T3" fmla="*/ 69 h 606"/>
                <a:gd name="T4" fmla="*/ 2 w 1176"/>
                <a:gd name="T5" fmla="*/ 69 h 606"/>
                <a:gd name="T6" fmla="*/ 108 w 1176"/>
                <a:gd name="T7" fmla="*/ 2 h 606"/>
                <a:gd name="T8" fmla="*/ 108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55" name="Freeform 1586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2 w 2532"/>
                <a:gd name="T3" fmla="*/ 0 h 723"/>
                <a:gd name="T4" fmla="*/ 179 w 2532"/>
                <a:gd name="T5" fmla="*/ 64 h 723"/>
                <a:gd name="T6" fmla="*/ 178 w 2532"/>
                <a:gd name="T7" fmla="*/ 68 h 723"/>
                <a:gd name="T8" fmla="*/ 0 w 2532"/>
                <a:gd name="T9" fmla="*/ 2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56" name="Freeform 1587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2 w 2532"/>
                <a:gd name="T5" fmla="*/ 76 h 723"/>
                <a:gd name="T6" fmla="*/ 2 w 2532"/>
                <a:gd name="T7" fmla="*/ 81 h 723"/>
                <a:gd name="T8" fmla="*/ 0 w 2532"/>
                <a:gd name="T9" fmla="*/ 3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18" name="Group 1588"/>
          <p:cNvGrpSpPr>
            <a:grpSpLocks/>
          </p:cNvGrpSpPr>
          <p:nvPr/>
        </p:nvGrpSpPr>
        <p:grpSpPr bwMode="auto">
          <a:xfrm>
            <a:off x="5305425" y="3030538"/>
            <a:ext cx="444500" cy="407987"/>
            <a:chOff x="877" y="1008"/>
            <a:chExt cx="2747" cy="2591"/>
          </a:xfrm>
        </p:grpSpPr>
        <p:pic>
          <p:nvPicPr>
            <p:cNvPr id="19817" name="Picture 1589" descr="antenna_stylized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818" name="Picture 1590" descr="laptop_keyboar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819" name="Freeform 1591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44 w 2982"/>
                <a:gd name="T1" fmla="*/ 0 h 2442"/>
                <a:gd name="T2" fmla="*/ 0 w 2982"/>
                <a:gd name="T3" fmla="*/ 81 h 2442"/>
                <a:gd name="T4" fmla="*/ 196 w 2982"/>
                <a:gd name="T5" fmla="*/ 114 h 2442"/>
                <a:gd name="T6" fmla="*/ 244 w 2982"/>
                <a:gd name="T7" fmla="*/ 15 h 2442"/>
                <a:gd name="T8" fmla="*/ 44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19820" name="Picture 1592" descr="screen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821" name="Freeform 1593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06 w 2528"/>
                <a:gd name="T3" fmla="*/ 16 h 455"/>
                <a:gd name="T4" fmla="*/ 202 w 2528"/>
                <a:gd name="T5" fmla="*/ 21 h 455"/>
                <a:gd name="T6" fmla="*/ 0 w 2528"/>
                <a:gd name="T7" fmla="*/ 4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22" name="Freeform 1594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47 w 702"/>
                <a:gd name="T1" fmla="*/ 0 h 1893"/>
                <a:gd name="T2" fmla="*/ 0 w 702"/>
                <a:gd name="T3" fmla="*/ 87 h 1893"/>
                <a:gd name="T4" fmla="*/ 9 w 702"/>
                <a:gd name="T5" fmla="*/ 88 h 1893"/>
                <a:gd name="T6" fmla="*/ 57 w 702"/>
                <a:gd name="T7" fmla="*/ 2 h 1893"/>
                <a:gd name="T8" fmla="*/ 47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23" name="Freeform 1595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62 w 756"/>
                <a:gd name="T1" fmla="*/ 0 h 2184"/>
                <a:gd name="T2" fmla="*/ 12 w 756"/>
                <a:gd name="T3" fmla="*/ 101 h 2184"/>
                <a:gd name="T4" fmla="*/ 0 w 756"/>
                <a:gd name="T5" fmla="*/ 100 h 2184"/>
                <a:gd name="T6" fmla="*/ 49 w 756"/>
                <a:gd name="T7" fmla="*/ 3 h 2184"/>
                <a:gd name="T8" fmla="*/ 62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24" name="Freeform 1596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2 w 2773"/>
                <a:gd name="T1" fmla="*/ 0 h 738"/>
                <a:gd name="T2" fmla="*/ 0 w 2773"/>
                <a:gd name="T3" fmla="*/ 5 h 738"/>
                <a:gd name="T4" fmla="*/ 199 w 2773"/>
                <a:gd name="T5" fmla="*/ 34 h 738"/>
                <a:gd name="T6" fmla="*/ 194 w 2773"/>
                <a:gd name="T7" fmla="*/ 28 h 738"/>
                <a:gd name="T8" fmla="*/ 2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25" name="Freeform 1597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86 w 637"/>
                <a:gd name="T1" fmla="*/ 0 h 1659"/>
                <a:gd name="T2" fmla="*/ 88 w 637"/>
                <a:gd name="T3" fmla="*/ 0 h 1659"/>
                <a:gd name="T4" fmla="*/ 9 w 637"/>
                <a:gd name="T5" fmla="*/ 311 h 1659"/>
                <a:gd name="T6" fmla="*/ 0 w 637"/>
                <a:gd name="T7" fmla="*/ 308 h 1659"/>
                <a:gd name="T8" fmla="*/ 8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26" name="Freeform 1598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1 h 550"/>
                <a:gd name="T4" fmla="*/ 301 w 2216"/>
                <a:gd name="T5" fmla="*/ 104 h 550"/>
                <a:gd name="T6" fmla="*/ 309 w 2216"/>
                <a:gd name="T7" fmla="*/ 93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827" name="Group 1599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19834" name="Freeform 1600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35" name="Freeform 1601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36" name="Freeform 1602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37" name="Freeform 1603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38" name="Freeform 1604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39" name="Freeform 1605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828" name="Freeform 1606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85 h 792"/>
                <a:gd name="T2" fmla="*/ 91 w 990"/>
                <a:gd name="T3" fmla="*/ 0 h 792"/>
                <a:gd name="T4" fmla="*/ 91 w 990"/>
                <a:gd name="T5" fmla="*/ 6 h 792"/>
                <a:gd name="T6" fmla="*/ 0 w 990"/>
                <a:gd name="T7" fmla="*/ 92 h 792"/>
                <a:gd name="T8" fmla="*/ 1 w 990"/>
                <a:gd name="T9" fmla="*/ 85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29" name="Freeform 1607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4 w 2532"/>
                <a:gd name="T3" fmla="*/ 0 h 723"/>
                <a:gd name="T4" fmla="*/ 233 w 2532"/>
                <a:gd name="T5" fmla="*/ 78 h 723"/>
                <a:gd name="T6" fmla="*/ 233 w 2532"/>
                <a:gd name="T7" fmla="*/ 83 h 723"/>
                <a:gd name="T8" fmla="*/ 0 w 2532"/>
                <a:gd name="T9" fmla="*/ 3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30" name="Freeform 1608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3 w 26"/>
                <a:gd name="T1" fmla="*/ 1 h 147"/>
                <a:gd name="T2" fmla="*/ 3 w 26"/>
                <a:gd name="T3" fmla="*/ 16 h 147"/>
                <a:gd name="T4" fmla="*/ 0 w 26"/>
                <a:gd name="T5" fmla="*/ 16 h 147"/>
                <a:gd name="T6" fmla="*/ 1 w 26"/>
                <a:gd name="T7" fmla="*/ 0 h 147"/>
                <a:gd name="T8" fmla="*/ 3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31" name="Freeform 1609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08 w 1176"/>
                <a:gd name="T1" fmla="*/ 0 h 606"/>
                <a:gd name="T2" fmla="*/ 0 w 1176"/>
                <a:gd name="T3" fmla="*/ 69 h 606"/>
                <a:gd name="T4" fmla="*/ 2 w 1176"/>
                <a:gd name="T5" fmla="*/ 69 h 606"/>
                <a:gd name="T6" fmla="*/ 108 w 1176"/>
                <a:gd name="T7" fmla="*/ 2 h 606"/>
                <a:gd name="T8" fmla="*/ 108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32" name="Freeform 1610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2 w 2532"/>
                <a:gd name="T3" fmla="*/ 0 h 723"/>
                <a:gd name="T4" fmla="*/ 179 w 2532"/>
                <a:gd name="T5" fmla="*/ 64 h 723"/>
                <a:gd name="T6" fmla="*/ 178 w 2532"/>
                <a:gd name="T7" fmla="*/ 68 h 723"/>
                <a:gd name="T8" fmla="*/ 0 w 2532"/>
                <a:gd name="T9" fmla="*/ 2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33" name="Freeform 1611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2 w 2532"/>
                <a:gd name="T5" fmla="*/ 76 h 723"/>
                <a:gd name="T6" fmla="*/ 2 w 2532"/>
                <a:gd name="T7" fmla="*/ 81 h 723"/>
                <a:gd name="T8" fmla="*/ 0 w 2532"/>
                <a:gd name="T9" fmla="*/ 3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19" name="Group 1612"/>
          <p:cNvGrpSpPr>
            <a:grpSpLocks/>
          </p:cNvGrpSpPr>
          <p:nvPr/>
        </p:nvGrpSpPr>
        <p:grpSpPr bwMode="auto">
          <a:xfrm flipH="1">
            <a:off x="5684838" y="3211513"/>
            <a:ext cx="414337" cy="373062"/>
            <a:chOff x="2839" y="3501"/>
            <a:chExt cx="755" cy="803"/>
          </a:xfrm>
        </p:grpSpPr>
        <p:pic>
          <p:nvPicPr>
            <p:cNvPr id="19815" name="Picture 1613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816" name="Freeform 1614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520" name="Group 1615"/>
          <p:cNvGrpSpPr>
            <a:grpSpLocks/>
          </p:cNvGrpSpPr>
          <p:nvPr/>
        </p:nvGrpSpPr>
        <p:grpSpPr bwMode="auto">
          <a:xfrm>
            <a:off x="7051675" y="5411788"/>
            <a:ext cx="474663" cy="407987"/>
            <a:chOff x="877" y="1008"/>
            <a:chExt cx="2747" cy="2591"/>
          </a:xfrm>
        </p:grpSpPr>
        <p:pic>
          <p:nvPicPr>
            <p:cNvPr id="19792" name="Picture 1616" descr="antenna_stylized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793" name="Picture 1617" descr="laptop_keyboard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794" name="Freeform 1618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44 w 2982"/>
                <a:gd name="T1" fmla="*/ 0 h 2442"/>
                <a:gd name="T2" fmla="*/ 0 w 2982"/>
                <a:gd name="T3" fmla="*/ 81 h 2442"/>
                <a:gd name="T4" fmla="*/ 196 w 2982"/>
                <a:gd name="T5" fmla="*/ 114 h 2442"/>
                <a:gd name="T6" fmla="*/ 244 w 2982"/>
                <a:gd name="T7" fmla="*/ 15 h 2442"/>
                <a:gd name="T8" fmla="*/ 44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19795" name="Picture 1619" descr="screen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796" name="Freeform 1620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06 w 2528"/>
                <a:gd name="T3" fmla="*/ 16 h 455"/>
                <a:gd name="T4" fmla="*/ 202 w 2528"/>
                <a:gd name="T5" fmla="*/ 21 h 455"/>
                <a:gd name="T6" fmla="*/ 0 w 2528"/>
                <a:gd name="T7" fmla="*/ 4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97" name="Freeform 1621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47 w 702"/>
                <a:gd name="T1" fmla="*/ 0 h 1893"/>
                <a:gd name="T2" fmla="*/ 0 w 702"/>
                <a:gd name="T3" fmla="*/ 87 h 1893"/>
                <a:gd name="T4" fmla="*/ 9 w 702"/>
                <a:gd name="T5" fmla="*/ 88 h 1893"/>
                <a:gd name="T6" fmla="*/ 57 w 702"/>
                <a:gd name="T7" fmla="*/ 2 h 1893"/>
                <a:gd name="T8" fmla="*/ 47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98" name="Freeform 1622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62 w 756"/>
                <a:gd name="T1" fmla="*/ 0 h 2184"/>
                <a:gd name="T2" fmla="*/ 12 w 756"/>
                <a:gd name="T3" fmla="*/ 101 h 2184"/>
                <a:gd name="T4" fmla="*/ 0 w 756"/>
                <a:gd name="T5" fmla="*/ 100 h 2184"/>
                <a:gd name="T6" fmla="*/ 49 w 756"/>
                <a:gd name="T7" fmla="*/ 3 h 2184"/>
                <a:gd name="T8" fmla="*/ 62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99" name="Freeform 1623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2 w 2773"/>
                <a:gd name="T1" fmla="*/ 0 h 738"/>
                <a:gd name="T2" fmla="*/ 0 w 2773"/>
                <a:gd name="T3" fmla="*/ 5 h 738"/>
                <a:gd name="T4" fmla="*/ 199 w 2773"/>
                <a:gd name="T5" fmla="*/ 34 h 738"/>
                <a:gd name="T6" fmla="*/ 194 w 2773"/>
                <a:gd name="T7" fmla="*/ 28 h 738"/>
                <a:gd name="T8" fmla="*/ 2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00" name="Freeform 1624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86 w 637"/>
                <a:gd name="T1" fmla="*/ 0 h 1659"/>
                <a:gd name="T2" fmla="*/ 88 w 637"/>
                <a:gd name="T3" fmla="*/ 0 h 1659"/>
                <a:gd name="T4" fmla="*/ 9 w 637"/>
                <a:gd name="T5" fmla="*/ 311 h 1659"/>
                <a:gd name="T6" fmla="*/ 0 w 637"/>
                <a:gd name="T7" fmla="*/ 308 h 1659"/>
                <a:gd name="T8" fmla="*/ 8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01" name="Freeform 1625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1 h 550"/>
                <a:gd name="T4" fmla="*/ 301 w 2216"/>
                <a:gd name="T5" fmla="*/ 104 h 550"/>
                <a:gd name="T6" fmla="*/ 309 w 2216"/>
                <a:gd name="T7" fmla="*/ 93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802" name="Group 1626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19809" name="Freeform 1627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10" name="Freeform 1628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11" name="Freeform 1629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12" name="Freeform 1630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13" name="Freeform 1631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14" name="Freeform 1632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803" name="Freeform 1633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85 h 792"/>
                <a:gd name="T2" fmla="*/ 91 w 990"/>
                <a:gd name="T3" fmla="*/ 0 h 792"/>
                <a:gd name="T4" fmla="*/ 91 w 990"/>
                <a:gd name="T5" fmla="*/ 6 h 792"/>
                <a:gd name="T6" fmla="*/ 0 w 990"/>
                <a:gd name="T7" fmla="*/ 92 h 792"/>
                <a:gd name="T8" fmla="*/ 1 w 990"/>
                <a:gd name="T9" fmla="*/ 85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04" name="Freeform 1634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4 w 2532"/>
                <a:gd name="T3" fmla="*/ 0 h 723"/>
                <a:gd name="T4" fmla="*/ 233 w 2532"/>
                <a:gd name="T5" fmla="*/ 78 h 723"/>
                <a:gd name="T6" fmla="*/ 233 w 2532"/>
                <a:gd name="T7" fmla="*/ 83 h 723"/>
                <a:gd name="T8" fmla="*/ 0 w 2532"/>
                <a:gd name="T9" fmla="*/ 3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05" name="Freeform 1635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3 w 26"/>
                <a:gd name="T1" fmla="*/ 1 h 147"/>
                <a:gd name="T2" fmla="*/ 3 w 26"/>
                <a:gd name="T3" fmla="*/ 16 h 147"/>
                <a:gd name="T4" fmla="*/ 0 w 26"/>
                <a:gd name="T5" fmla="*/ 16 h 147"/>
                <a:gd name="T6" fmla="*/ 1 w 26"/>
                <a:gd name="T7" fmla="*/ 0 h 147"/>
                <a:gd name="T8" fmla="*/ 3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06" name="Freeform 1636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08 w 1176"/>
                <a:gd name="T1" fmla="*/ 0 h 606"/>
                <a:gd name="T2" fmla="*/ 0 w 1176"/>
                <a:gd name="T3" fmla="*/ 69 h 606"/>
                <a:gd name="T4" fmla="*/ 2 w 1176"/>
                <a:gd name="T5" fmla="*/ 69 h 606"/>
                <a:gd name="T6" fmla="*/ 108 w 1176"/>
                <a:gd name="T7" fmla="*/ 2 h 606"/>
                <a:gd name="T8" fmla="*/ 108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07" name="Freeform 1637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2 w 2532"/>
                <a:gd name="T3" fmla="*/ 0 h 723"/>
                <a:gd name="T4" fmla="*/ 179 w 2532"/>
                <a:gd name="T5" fmla="*/ 64 h 723"/>
                <a:gd name="T6" fmla="*/ 178 w 2532"/>
                <a:gd name="T7" fmla="*/ 68 h 723"/>
                <a:gd name="T8" fmla="*/ 0 w 2532"/>
                <a:gd name="T9" fmla="*/ 2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08" name="Freeform 1638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2 w 2532"/>
                <a:gd name="T5" fmla="*/ 76 h 723"/>
                <a:gd name="T6" fmla="*/ 2 w 2532"/>
                <a:gd name="T7" fmla="*/ 81 h 723"/>
                <a:gd name="T8" fmla="*/ 0 w 2532"/>
                <a:gd name="T9" fmla="*/ 3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9521" name="Picture 1283" descr="underline_base"/>
          <p:cNvPicPr>
            <a:picLocks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533400" y="93345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222250"/>
            <a:ext cx="8382000" cy="942975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Network layer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6100" y="1255713"/>
            <a:ext cx="4365625" cy="5100637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transport segment from sending to receiving host </a:t>
            </a:r>
          </a:p>
          <a:p>
            <a:r>
              <a:rPr lang="en-US" smtClean="0">
                <a:ea typeface="ＭＳ Ｐゴシック" pitchFamily="34" charset="-128"/>
              </a:rPr>
              <a:t>on sending side encapsulates segments into datagrams</a:t>
            </a:r>
          </a:p>
          <a:p>
            <a:r>
              <a:rPr lang="en-US" smtClean="0">
                <a:ea typeface="ＭＳ Ｐゴシック" pitchFamily="34" charset="-128"/>
              </a:rPr>
              <a:t>on receiving side, delivers segments to transport layer</a:t>
            </a:r>
          </a:p>
          <a:p>
            <a:r>
              <a:rPr lang="en-US" smtClean="0">
                <a:ea typeface="ＭＳ Ｐゴシック" pitchFamily="34" charset="-128"/>
              </a:rPr>
              <a:t>network layer protocols in </a:t>
            </a:r>
            <a:r>
              <a:rPr lang="en-US" i="1" smtClean="0">
                <a:solidFill>
                  <a:srgbClr val="000099"/>
                </a:solidFill>
                <a:ea typeface="ＭＳ Ｐゴシック" pitchFamily="34" charset="-128"/>
              </a:rPr>
              <a:t>every</a:t>
            </a:r>
            <a:r>
              <a:rPr lang="en-US" smtClean="0">
                <a:solidFill>
                  <a:srgbClr val="000099"/>
                </a:solidFill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</a:rPr>
              <a:t>host, router</a:t>
            </a:r>
          </a:p>
          <a:p>
            <a:r>
              <a:rPr lang="en-US" smtClean="0">
                <a:ea typeface="ＭＳ Ｐゴシック" pitchFamily="34" charset="-128"/>
              </a:rPr>
              <a:t>router examines header fields in all IP datagrams passing through it</a:t>
            </a:r>
            <a:endParaRPr lang="en-US" sz="2000" smtClean="0">
              <a:ea typeface="ＭＳ Ｐゴシック" pitchFamily="34" charset="-128"/>
            </a:endParaRPr>
          </a:p>
          <a:p>
            <a:endParaRPr lang="en-US" sz="2400" smtClean="0">
              <a:ea typeface="ＭＳ Ｐゴシック" pitchFamily="34" charset="-128"/>
            </a:endParaRPr>
          </a:p>
        </p:txBody>
      </p:sp>
      <p:grpSp>
        <p:nvGrpSpPr>
          <p:cNvPr id="631830" name="Group 1046"/>
          <p:cNvGrpSpPr>
            <a:grpSpLocks/>
          </p:cNvGrpSpPr>
          <p:nvPr/>
        </p:nvGrpSpPr>
        <p:grpSpPr bwMode="auto">
          <a:xfrm>
            <a:off x="5400675" y="1141413"/>
            <a:ext cx="1047750" cy="996950"/>
            <a:chOff x="3402" y="719"/>
            <a:chExt cx="660" cy="628"/>
          </a:xfrm>
        </p:grpSpPr>
        <p:sp>
          <p:nvSpPr>
            <p:cNvPr id="19782" name="Freeform 1030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783" name="Group 310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4364" name="Rectangle 311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5" name="Rectangle 312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6" name="Rectangle 313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7" name="Text Box 314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/>
                  <a:t>application</a:t>
                </a:r>
              </a:p>
              <a:p>
                <a:pPr algn="ctr"/>
                <a:r>
                  <a:rPr lang="en-US" sz="1000"/>
                  <a:t>transport</a:t>
                </a:r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  <a:endParaRPr lang="en-US" sz="1000"/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  <p:sp>
            <p:nvSpPr>
              <p:cNvPr id="4368" name="Line 315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69" name="Line 316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70" name="Line 317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71" name="Line 318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631831" name="Group 1047"/>
          <p:cNvGrpSpPr>
            <a:grpSpLocks/>
          </p:cNvGrpSpPr>
          <p:nvPr/>
        </p:nvGrpSpPr>
        <p:grpSpPr bwMode="auto">
          <a:xfrm>
            <a:off x="8096250" y="4148138"/>
            <a:ext cx="1047750" cy="996950"/>
            <a:chOff x="3402" y="719"/>
            <a:chExt cx="660" cy="628"/>
          </a:xfrm>
        </p:grpSpPr>
        <p:sp>
          <p:nvSpPr>
            <p:cNvPr id="19772" name="Freeform 1048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773" name="Group 1049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4354" name="Rectangle 1050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5" name="Rectangle 1051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6" name="Rectangle 1052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7" name="Text Box 1053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/>
                  <a:t>application</a:t>
                </a:r>
              </a:p>
              <a:p>
                <a:pPr algn="ctr"/>
                <a:r>
                  <a:rPr lang="en-US" sz="1000"/>
                  <a:t>transport</a:t>
                </a:r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  <a:endParaRPr lang="en-US" sz="1000"/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  <p:sp>
            <p:nvSpPr>
              <p:cNvPr id="4358" name="Line 1054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59" name="Line 1055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60" name="Line 1056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61" name="Line 1057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632062" name="Group 1278"/>
          <p:cNvGrpSpPr>
            <a:grpSpLocks/>
          </p:cNvGrpSpPr>
          <p:nvPr/>
        </p:nvGrpSpPr>
        <p:grpSpPr bwMode="auto">
          <a:xfrm>
            <a:off x="5853113" y="1763713"/>
            <a:ext cx="2546350" cy="3429000"/>
            <a:chOff x="3674" y="1148"/>
            <a:chExt cx="1604" cy="2160"/>
          </a:xfrm>
        </p:grpSpPr>
        <p:grpSp>
          <p:nvGrpSpPr>
            <p:cNvPr id="19530" name="Group 433"/>
            <p:cNvGrpSpPr>
              <a:grpSpLocks/>
            </p:cNvGrpSpPr>
            <p:nvPr/>
          </p:nvGrpSpPr>
          <p:grpSpPr bwMode="auto">
            <a:xfrm>
              <a:off x="3701" y="1305"/>
              <a:ext cx="513" cy="442"/>
              <a:chOff x="3937" y="633"/>
              <a:chExt cx="513" cy="442"/>
            </a:xfrm>
          </p:grpSpPr>
          <p:sp>
            <p:nvSpPr>
              <p:cNvPr id="4331" name="Line 434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32" name="Line 435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33" name="Oval 436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4" name="Line 437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35" name="Line 438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36" name="Rectangle 439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337" name="Oval 440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758" name="Group 441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349" name="Line 4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50" name="Line 4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51" name="Line 4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759" name="Group 445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346" name="Line 4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47" name="Line 4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48" name="Line 4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40" name="Rectangle 449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" name="Rectangle 450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" name="Line 451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43" name="Line 452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44" name="Rectangle 453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CC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345" name="Text Box 454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31" name="Group 1058"/>
            <p:cNvGrpSpPr>
              <a:grpSpLocks/>
            </p:cNvGrpSpPr>
            <p:nvPr/>
          </p:nvGrpSpPr>
          <p:grpSpPr bwMode="auto">
            <a:xfrm>
              <a:off x="4207" y="1532"/>
              <a:ext cx="513" cy="442"/>
              <a:chOff x="3937" y="633"/>
              <a:chExt cx="513" cy="442"/>
            </a:xfrm>
          </p:grpSpPr>
          <p:sp>
            <p:nvSpPr>
              <p:cNvPr id="4310" name="Line 105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11" name="Line 106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12" name="Oval 106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" name="Line 106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14" name="Line 106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15" name="Rectangle 106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316" name="Oval 106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737" name="Group 106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328" name="Line 106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29" name="Line 106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30" name="Line 106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738" name="Group 107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325" name="Line 10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26" name="Line 10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27" name="Line 10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19" name="Rectangle 107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0" name="Rectangle 107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1" name="Line 107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22" name="Line 107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23" name="Rectangle 107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4" name="Text Box 107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32" name="Group 1080"/>
            <p:cNvGrpSpPr>
              <a:grpSpLocks/>
            </p:cNvGrpSpPr>
            <p:nvPr/>
          </p:nvGrpSpPr>
          <p:grpSpPr bwMode="auto">
            <a:xfrm>
              <a:off x="4661" y="1148"/>
              <a:ext cx="513" cy="442"/>
              <a:chOff x="3937" y="633"/>
              <a:chExt cx="513" cy="442"/>
            </a:xfrm>
          </p:grpSpPr>
          <p:sp>
            <p:nvSpPr>
              <p:cNvPr id="4289" name="Line 108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90" name="Line 108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91" name="Oval 108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2" name="Line 108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93" name="Line 108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94" name="Rectangle 108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295" name="Oval 108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716" name="Group 108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307" name="Line 10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08" name="Line 10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09" name="Line 10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717" name="Group 109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304" name="Line 10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05" name="Line 10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306" name="Line 10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98" name="Rectangle 109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9" name="Rectangle 109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0" name="Line 109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01" name="Line 109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02" name="Rectangle 110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" name="Text Box 110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33" name="Group 1102"/>
            <p:cNvGrpSpPr>
              <a:grpSpLocks/>
            </p:cNvGrpSpPr>
            <p:nvPr/>
          </p:nvGrpSpPr>
          <p:grpSpPr bwMode="auto">
            <a:xfrm>
              <a:off x="4702" y="1523"/>
              <a:ext cx="513" cy="442"/>
              <a:chOff x="3937" y="633"/>
              <a:chExt cx="513" cy="442"/>
            </a:xfrm>
          </p:grpSpPr>
          <p:sp>
            <p:nvSpPr>
              <p:cNvPr id="4268" name="Line 110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69" name="Line 110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70" name="Oval 110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1" name="Line 110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72" name="Line 110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73" name="Rectangle 110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274" name="Oval 110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695" name="Group 111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286" name="Line 11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87" name="Line 11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88" name="Line 11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696" name="Group 111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283" name="Line 11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84" name="Line 11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85" name="Line 11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77" name="Rectangle 111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8" name="Rectangle 111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9" name="Line 112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80" name="Line 112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81" name="Rectangle 112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2" name="Text Box 112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34" name="Group 1124"/>
            <p:cNvGrpSpPr>
              <a:grpSpLocks/>
            </p:cNvGrpSpPr>
            <p:nvPr/>
          </p:nvGrpSpPr>
          <p:grpSpPr bwMode="auto">
            <a:xfrm>
              <a:off x="4197" y="1157"/>
              <a:ext cx="513" cy="442"/>
              <a:chOff x="3937" y="633"/>
              <a:chExt cx="513" cy="442"/>
            </a:xfrm>
          </p:grpSpPr>
          <p:sp>
            <p:nvSpPr>
              <p:cNvPr id="4247" name="Line 112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48" name="Line 112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49" name="Oval 112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" name="Line 112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51" name="Line 112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52" name="Rectangle 113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253" name="Oval 113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674" name="Group 113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265" name="Line 1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66" name="Line 1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67" name="Line 1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675" name="Group 113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262" name="Line 1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63" name="Line 1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64" name="Line 1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56" name="Rectangle 114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7" name="Rectangle 114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8" name="Line 114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59" name="Line 114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60" name="Rectangle 114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1" name="Text Box 114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35" name="Group 1146"/>
            <p:cNvGrpSpPr>
              <a:grpSpLocks/>
            </p:cNvGrpSpPr>
            <p:nvPr/>
          </p:nvGrpSpPr>
          <p:grpSpPr bwMode="auto">
            <a:xfrm>
              <a:off x="4389" y="2239"/>
              <a:ext cx="513" cy="442"/>
              <a:chOff x="3937" y="633"/>
              <a:chExt cx="513" cy="442"/>
            </a:xfrm>
          </p:grpSpPr>
          <p:sp>
            <p:nvSpPr>
              <p:cNvPr id="4226" name="Line 114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27" name="Line 114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28" name="Oval 114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" name="Line 115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30" name="Line 115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31" name="Rectangle 115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232" name="Oval 115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653" name="Group 115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244" name="Line 1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45" name="Line 1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46" name="Line 1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654" name="Group 115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241" name="Line 115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42" name="Line 116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43" name="Line 116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35" name="Rectangle 116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6" name="Rectangle 116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7" name="Line 116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38" name="Line 116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39" name="Rectangle 116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0" name="Text Box 116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36" name="Group 1168"/>
            <p:cNvGrpSpPr>
              <a:grpSpLocks/>
            </p:cNvGrpSpPr>
            <p:nvPr/>
          </p:nvGrpSpPr>
          <p:grpSpPr bwMode="auto">
            <a:xfrm>
              <a:off x="4765" y="1995"/>
              <a:ext cx="513" cy="442"/>
              <a:chOff x="3937" y="633"/>
              <a:chExt cx="513" cy="442"/>
            </a:xfrm>
          </p:grpSpPr>
          <p:sp>
            <p:nvSpPr>
              <p:cNvPr id="4205" name="Line 116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06" name="Line 117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07" name="Oval 117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8" name="Line 117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09" name="Line 117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10" name="Rectangle 117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211" name="Oval 117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632" name="Group 117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223" name="Line 11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24" name="Line 11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25" name="Line 11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633" name="Group 118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220" name="Line 118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21" name="Line 118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22" name="Line 118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14" name="Rectangle 118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5" name="Rectangle 118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6" name="Line 118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17" name="Line 118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218" name="Rectangle 118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9" name="Text Box 118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37" name="Group 1190"/>
            <p:cNvGrpSpPr>
              <a:grpSpLocks/>
            </p:cNvGrpSpPr>
            <p:nvPr/>
          </p:nvGrpSpPr>
          <p:grpSpPr bwMode="auto">
            <a:xfrm>
              <a:off x="4128" y="2003"/>
              <a:ext cx="513" cy="442"/>
              <a:chOff x="3937" y="633"/>
              <a:chExt cx="513" cy="442"/>
            </a:xfrm>
          </p:grpSpPr>
          <p:sp>
            <p:nvSpPr>
              <p:cNvPr id="4184" name="Line 119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85" name="Line 119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86" name="Oval 119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7" name="Line 119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88" name="Line 119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89" name="Rectangle 119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190" name="Oval 119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611" name="Group 119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202" name="Line 119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03" name="Line 120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04" name="Line 120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612" name="Group 120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199" name="Line 12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00" name="Line 12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201" name="Line 12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193" name="Rectangle 120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4" name="Rectangle 120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5" name="Line 120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96" name="Line 120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97" name="Rectangle 121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8" name="Text Box 121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38" name="Group 1212"/>
            <p:cNvGrpSpPr>
              <a:grpSpLocks/>
            </p:cNvGrpSpPr>
            <p:nvPr/>
          </p:nvGrpSpPr>
          <p:grpSpPr bwMode="auto">
            <a:xfrm>
              <a:off x="4608" y="2771"/>
              <a:ext cx="513" cy="442"/>
              <a:chOff x="3937" y="633"/>
              <a:chExt cx="513" cy="442"/>
            </a:xfrm>
          </p:grpSpPr>
          <p:sp>
            <p:nvSpPr>
              <p:cNvPr id="4163" name="Line 121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64" name="Line 121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65" name="Oval 121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6" name="Line 121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67" name="Line 121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68" name="Rectangle 121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169" name="Oval 121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590" name="Group 122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181" name="Line 1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82" name="Line 1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83" name="Line 1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591" name="Group 122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178" name="Line 1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79" name="Line 1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80" name="Line 1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172" name="Rectangle 122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3" name="Rectangle 122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4" name="Line 123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75" name="Line 123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76" name="Rectangle 123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7" name="Text Box 123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39" name="Group 1234"/>
            <p:cNvGrpSpPr>
              <a:grpSpLocks/>
            </p:cNvGrpSpPr>
            <p:nvPr/>
          </p:nvGrpSpPr>
          <p:grpSpPr bwMode="auto">
            <a:xfrm>
              <a:off x="4119" y="2640"/>
              <a:ext cx="513" cy="442"/>
              <a:chOff x="3937" y="633"/>
              <a:chExt cx="513" cy="442"/>
            </a:xfrm>
          </p:grpSpPr>
          <p:sp>
            <p:nvSpPr>
              <p:cNvPr id="4142" name="Line 123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43" name="Line 123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44" name="Oval 123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5" name="Line 123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46" name="Line 123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47" name="Rectangle 124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148" name="Oval 124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569" name="Group 124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160" name="Line 12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61" name="Line 12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62" name="Line 12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570" name="Group 124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157" name="Line 12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58" name="Line 12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59" name="Line 12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151" name="Rectangle 125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2" name="Rectangle 125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3" name="Line 125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54" name="Line 125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55" name="Rectangle 125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6" name="Text Box 125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19540" name="Group 1256"/>
            <p:cNvGrpSpPr>
              <a:grpSpLocks/>
            </p:cNvGrpSpPr>
            <p:nvPr/>
          </p:nvGrpSpPr>
          <p:grpSpPr bwMode="auto">
            <a:xfrm>
              <a:off x="3674" y="2866"/>
              <a:ext cx="513" cy="442"/>
              <a:chOff x="3937" y="633"/>
              <a:chExt cx="513" cy="442"/>
            </a:xfrm>
          </p:grpSpPr>
          <p:sp>
            <p:nvSpPr>
              <p:cNvPr id="4121" name="Line 125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22" name="Line 125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23" name="Oval 125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Line 126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25" name="Line 126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26" name="Rectangle 126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127" name="Oval 126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548" name="Group 126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4139" name="Line 12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40" name="Line 12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41" name="Line 12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9549" name="Group 126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4136" name="Line 12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37" name="Line 12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138" name="Line 12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130" name="Rectangle 127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1" name="Rectangle 127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2" name="Line 127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33" name="Line 127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134" name="Rectangle 127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5" name="Text Box 127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</p:grpSp>
      <p:sp>
        <p:nvSpPr>
          <p:cNvPr id="632064" name="Rectangle 1280"/>
          <p:cNvSpPr>
            <a:spLocks noChangeArrowheads="1"/>
          </p:cNvSpPr>
          <p:nvPr/>
        </p:nvSpPr>
        <p:spPr bwMode="auto">
          <a:xfrm>
            <a:off x="5721350" y="858838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2065" name="Rectangle 1281"/>
          <p:cNvSpPr>
            <a:spLocks noChangeArrowheads="1"/>
          </p:cNvSpPr>
          <p:nvPr/>
        </p:nvSpPr>
        <p:spPr bwMode="auto">
          <a:xfrm>
            <a:off x="5651500" y="1509713"/>
            <a:ext cx="596900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2066" name="Rectangle 1282"/>
          <p:cNvSpPr>
            <a:spLocks noChangeArrowheads="1"/>
          </p:cNvSpPr>
          <p:nvPr/>
        </p:nvSpPr>
        <p:spPr bwMode="auto">
          <a:xfrm>
            <a:off x="8477250" y="4487863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1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1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3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4 0.01227 L 0.00382 0.094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2.5E-6 0.07269 L 0.02726 0.18982 L 0.02726 0.1132 L 0.07118 0.11112 L 0.07257 0.18982 L 0.11667 0.14144 L 0.11667 0.07871 L 0.16059 0.07686 L 0.10903 0.23426 L 0.11511 0.15949 L 0.1559 0.15949 L 0.15747 0.23635 L 0.1059 0.34537 L 0.10295 0.27061 L 0.14236 0.26875 L 0.14688 0.39584 L 0.1559 0.3213 L 0.19236 0.31922 L 0.19688 0.39792 L 0.1059 0.49908 L 0.1059 0.41621 L 0.14236 0.41621 L 0.14236 0.49699 L 0.18785 0.53542 L 0.18785 0.44653 L 0.2257 0.44653 L 0.22865 0.52732 L 0.31198 0.50301 L 0.31198 0.43843 " pathEditMode="relative" ptsTypes="AAAAAAAAAAAAAAAAAAAAAAAAAAAAAA">
                                      <p:cBhvr>
                                        <p:cTn id="31" dur="5000" fill="hold"/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0.00156 -0.0710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064" grpId="0" animBg="1"/>
      <p:bldP spid="632064" grpId="1" animBg="1"/>
      <p:bldP spid="632064" grpId="2" animBg="1"/>
      <p:bldP spid="632065" grpId="0" animBg="1"/>
      <p:bldP spid="632065" grpId="1" animBg="1"/>
      <p:bldP spid="632065" grpId="2" animBg="1"/>
      <p:bldP spid="632066" grpId="0" animBg="1"/>
      <p:bldP spid="632066" grpId="1" animBg="1"/>
      <p:bldP spid="632066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15033FFE-460E-4A98-BAE6-E553EDCAED22}" type="slidenum">
              <a:rPr lang="en-US"/>
              <a:pPr/>
              <a:t>5</a:t>
            </a:fld>
            <a:endParaRPr lang="en-US"/>
          </a:p>
        </p:txBody>
      </p:sp>
      <p:pic>
        <p:nvPicPr>
          <p:cNvPr id="20483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25" y="1035050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Two key network-layer functions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625600"/>
            <a:ext cx="4192587" cy="4648200"/>
          </a:xfrm>
        </p:spPr>
        <p:txBody>
          <a:bodyPr/>
          <a:lstStyle/>
          <a:p>
            <a:r>
              <a:rPr lang="en-US" i="1" smtClean="0">
                <a:solidFill>
                  <a:srgbClr val="000099"/>
                </a:solidFill>
                <a:ea typeface="ＭＳ Ｐゴシック" pitchFamily="34" charset="-128"/>
              </a:rPr>
              <a:t>forwarding:</a:t>
            </a:r>
            <a:r>
              <a:rPr lang="en-US" smtClean="0">
                <a:ea typeface="ＭＳ Ｐゴシック" pitchFamily="34" charset="-128"/>
              </a:rPr>
              <a:t> move packets from router</a:t>
            </a:r>
            <a:r>
              <a:rPr lang="ja-JP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input to appropriate router output</a:t>
            </a:r>
          </a:p>
          <a:p>
            <a:pPr>
              <a:spcBef>
                <a:spcPct val="70000"/>
              </a:spcBef>
            </a:pPr>
            <a:r>
              <a:rPr lang="en-US" i="1" smtClean="0">
                <a:solidFill>
                  <a:srgbClr val="000099"/>
                </a:solidFill>
                <a:ea typeface="ＭＳ Ｐゴシック" pitchFamily="34" charset="-128"/>
              </a:rPr>
              <a:t>routing:</a:t>
            </a:r>
            <a:r>
              <a:rPr lang="en-US" smtClean="0">
                <a:ea typeface="ＭＳ Ｐゴシック" pitchFamily="34" charset="-128"/>
              </a:rPr>
              <a:t> determine route taken by packets from source to dest. </a:t>
            </a:r>
          </a:p>
          <a:p>
            <a:pPr lvl="1">
              <a:spcBef>
                <a:spcPct val="70000"/>
              </a:spcBef>
            </a:pPr>
            <a:r>
              <a:rPr lang="en-US" i="1" smtClean="0">
                <a:ea typeface="ＭＳ Ｐゴシック" pitchFamily="34" charset="-128"/>
              </a:rPr>
              <a:t>routing algorithms</a:t>
            </a:r>
            <a:endParaRPr lang="en-US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4784725" y="1577975"/>
            <a:ext cx="419258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7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3200" i="1">
                <a:solidFill>
                  <a:srgbClr val="CC0000"/>
                </a:solidFill>
                <a:latin typeface="Gill Sans MT" pitchFamily="34" charset="0"/>
              </a:rPr>
              <a:t>analogy:</a:t>
            </a:r>
          </a:p>
          <a:p>
            <a:pPr marL="342900" indent="-342900">
              <a:lnSpc>
                <a:spcPct val="85000"/>
              </a:lnSpc>
              <a:spcBef>
                <a:spcPct val="7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i="1">
                <a:solidFill>
                  <a:srgbClr val="000099"/>
                </a:solidFill>
                <a:latin typeface="Gill Sans MT" pitchFamily="34" charset="0"/>
              </a:rPr>
              <a:t>routing:</a:t>
            </a:r>
            <a:r>
              <a:rPr lang="en-US" sz="2800">
                <a:latin typeface="Gill Sans MT" pitchFamily="34" charset="0"/>
              </a:rPr>
              <a:t> process of planning trip from source to dest</a:t>
            </a:r>
          </a:p>
          <a:p>
            <a:pPr marL="342900" indent="-342900">
              <a:lnSpc>
                <a:spcPct val="85000"/>
              </a:lnSpc>
              <a:spcBef>
                <a:spcPct val="7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i="1">
                <a:solidFill>
                  <a:srgbClr val="000099"/>
                </a:solidFill>
                <a:latin typeface="Gill Sans MT" pitchFamily="34" charset="0"/>
              </a:rPr>
              <a:t>forwarding</a:t>
            </a:r>
            <a:r>
              <a:rPr lang="en-US" sz="2800" i="1">
                <a:solidFill>
                  <a:schemeClr val="accent2"/>
                </a:solidFill>
                <a:latin typeface="Gill Sans MT" pitchFamily="34" charset="0"/>
              </a:rPr>
              <a:t>:</a:t>
            </a:r>
            <a:r>
              <a:rPr lang="en-US" sz="2800">
                <a:latin typeface="Gill Sans MT" pitchFamily="34" charset="0"/>
              </a:rPr>
              <a:t> process of getting through single interchange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80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868A0C24-07D7-4CA9-91F4-2FE88076279A}" type="slidenum">
              <a:rPr lang="en-US"/>
              <a:pPr/>
              <a:t>6</a:t>
            </a:fld>
            <a:endParaRPr lang="en-US"/>
          </a:p>
        </p:txBody>
      </p:sp>
      <p:pic>
        <p:nvPicPr>
          <p:cNvPr id="21507" name="Picture 169" descr="underline_ba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113" y="703263"/>
            <a:ext cx="8228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08" name="Group 166"/>
          <p:cNvGrpSpPr>
            <a:grpSpLocks/>
          </p:cNvGrpSpPr>
          <p:nvPr/>
        </p:nvGrpSpPr>
        <p:grpSpPr bwMode="auto">
          <a:xfrm>
            <a:off x="1301750" y="1198563"/>
            <a:ext cx="5530850" cy="5245100"/>
            <a:chOff x="398" y="129"/>
            <a:chExt cx="3484" cy="3304"/>
          </a:xfrm>
        </p:grpSpPr>
        <p:sp>
          <p:nvSpPr>
            <p:cNvPr id="21516" name="Freeform 2"/>
            <p:cNvSpPr>
              <a:spLocks/>
            </p:cNvSpPr>
            <p:nvPr/>
          </p:nvSpPr>
          <p:spPr bwMode="auto">
            <a:xfrm>
              <a:off x="2031" y="2058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7" name="Freeform 3"/>
            <p:cNvSpPr>
              <a:spLocks/>
            </p:cNvSpPr>
            <p:nvPr/>
          </p:nvSpPr>
          <p:spPr bwMode="auto">
            <a:xfrm>
              <a:off x="1090" y="1594"/>
              <a:ext cx="1443" cy="816"/>
            </a:xfrm>
            <a:custGeom>
              <a:avLst/>
              <a:gdLst>
                <a:gd name="T0" fmla="*/ 0 w 1443"/>
                <a:gd name="T1" fmla="*/ 0 h 816"/>
                <a:gd name="T2" fmla="*/ 1076 w 1443"/>
                <a:gd name="T3" fmla="*/ 782 h 816"/>
                <a:gd name="T4" fmla="*/ 1320 w 1443"/>
                <a:gd name="T5" fmla="*/ 788 h 816"/>
                <a:gd name="T6" fmla="*/ 1443 w 1443"/>
                <a:gd name="T7" fmla="*/ 5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Rectangle 4"/>
            <p:cNvSpPr>
              <a:spLocks noChangeArrowheads="1"/>
            </p:cNvSpPr>
            <p:nvPr/>
          </p:nvSpPr>
          <p:spPr bwMode="auto">
            <a:xfrm>
              <a:off x="1084" y="129"/>
              <a:ext cx="1460" cy="147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Oval 5"/>
            <p:cNvSpPr>
              <a:spLocks noChangeArrowheads="1"/>
            </p:cNvSpPr>
            <p:nvPr/>
          </p:nvSpPr>
          <p:spPr bwMode="auto">
            <a:xfrm>
              <a:off x="1163" y="162"/>
              <a:ext cx="1320" cy="38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Freeform 6"/>
            <p:cNvSpPr>
              <a:spLocks/>
            </p:cNvSpPr>
            <p:nvPr/>
          </p:nvSpPr>
          <p:spPr bwMode="auto">
            <a:xfrm>
              <a:off x="2433" y="2249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21" name="Group 7"/>
            <p:cNvGrpSpPr>
              <a:grpSpLocks/>
            </p:cNvGrpSpPr>
            <p:nvPr/>
          </p:nvGrpSpPr>
          <p:grpSpPr bwMode="auto">
            <a:xfrm>
              <a:off x="2122" y="2359"/>
              <a:ext cx="316" cy="147"/>
              <a:chOff x="3600" y="219"/>
              <a:chExt cx="360" cy="175"/>
            </a:xfrm>
          </p:grpSpPr>
          <p:sp>
            <p:nvSpPr>
              <p:cNvPr id="6307" name="Oval 8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8" name="Line 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309" name="Line 1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310" name="Rectangle 1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311" name="Oval 1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71" name="Group 1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317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18" name="Line 15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19" name="Line 1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1672" name="Group 1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314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15" name="Line 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16" name="Line 20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1522" name="Group 21"/>
            <p:cNvGrpSpPr>
              <a:grpSpLocks/>
            </p:cNvGrpSpPr>
            <p:nvPr/>
          </p:nvGrpSpPr>
          <p:grpSpPr bwMode="auto">
            <a:xfrm>
              <a:off x="2344" y="2761"/>
              <a:ext cx="316" cy="147"/>
              <a:chOff x="3600" y="219"/>
              <a:chExt cx="360" cy="175"/>
            </a:xfrm>
          </p:grpSpPr>
          <p:sp>
            <p:nvSpPr>
              <p:cNvPr id="6294" name="Oval 22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5" name="Line 2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96" name="Line 2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97" name="Rectangle 2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298" name="Oval 2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58" name="Group 2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304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05" name="Line 29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06" name="Line 3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1659" name="Group 3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301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02" name="Line 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303" name="Line 34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1523" name="Group 35"/>
            <p:cNvGrpSpPr>
              <a:grpSpLocks/>
            </p:cNvGrpSpPr>
            <p:nvPr/>
          </p:nvGrpSpPr>
          <p:grpSpPr bwMode="auto">
            <a:xfrm>
              <a:off x="2769" y="2167"/>
              <a:ext cx="316" cy="147"/>
              <a:chOff x="3600" y="219"/>
              <a:chExt cx="360" cy="175"/>
            </a:xfrm>
          </p:grpSpPr>
          <p:sp>
            <p:nvSpPr>
              <p:cNvPr id="6281" name="Oval 36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2" name="Line 3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83" name="Line 3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84" name="Rectangle 3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285" name="Oval 4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45" name="Group 4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291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92" name="Line 43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93" name="Line 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1646" name="Group 4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288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89" name="Line 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90" name="Line 48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1524" name="Group 49"/>
            <p:cNvGrpSpPr>
              <a:grpSpLocks/>
            </p:cNvGrpSpPr>
            <p:nvPr/>
          </p:nvGrpSpPr>
          <p:grpSpPr bwMode="auto">
            <a:xfrm>
              <a:off x="2720" y="2586"/>
              <a:ext cx="315" cy="147"/>
              <a:chOff x="3600" y="219"/>
              <a:chExt cx="360" cy="175"/>
            </a:xfrm>
          </p:grpSpPr>
          <p:sp>
            <p:nvSpPr>
              <p:cNvPr id="6268" name="Oval 50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9" name="Line 5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70" name="Line 5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71" name="Rectangle 5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3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272" name="Oval 5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32" name="Group 5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278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79" name="Line 57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80" name="Line 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1633" name="Group 5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27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76" name="Line 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77" name="Line 62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1525" name="Group 63"/>
            <p:cNvGrpSpPr>
              <a:grpSpLocks/>
            </p:cNvGrpSpPr>
            <p:nvPr/>
          </p:nvGrpSpPr>
          <p:grpSpPr bwMode="auto">
            <a:xfrm>
              <a:off x="3120" y="2773"/>
              <a:ext cx="316" cy="147"/>
              <a:chOff x="3600" y="219"/>
              <a:chExt cx="360" cy="175"/>
            </a:xfrm>
          </p:grpSpPr>
          <p:sp>
            <p:nvSpPr>
              <p:cNvPr id="6255" name="Oval 64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" name="Line 6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57" name="Line 6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58" name="Rectangle 6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259" name="Oval 6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19" name="Group 6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265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66" name="Line 71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67" name="Line 7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1620" name="Group 7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262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63" name="Line 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64" name="Line 76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21526" name="Group 77"/>
            <p:cNvGrpSpPr>
              <a:grpSpLocks/>
            </p:cNvGrpSpPr>
            <p:nvPr/>
          </p:nvGrpSpPr>
          <p:grpSpPr bwMode="auto">
            <a:xfrm>
              <a:off x="3400" y="2360"/>
              <a:ext cx="316" cy="147"/>
              <a:chOff x="3600" y="219"/>
              <a:chExt cx="360" cy="175"/>
            </a:xfrm>
          </p:grpSpPr>
          <p:sp>
            <p:nvSpPr>
              <p:cNvPr id="6242" name="Oval 78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3" name="Line 7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44" name="Line 8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45" name="Rectangle 8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246" name="Oval 8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06" name="Group 8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252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53" name="Line 85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54" name="Line 8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1607" name="Group 8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249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50" name="Line 8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6251" name="Line 90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21527" name="Freeform 91"/>
            <p:cNvSpPr>
              <a:spLocks/>
            </p:cNvSpPr>
            <p:nvPr/>
          </p:nvSpPr>
          <p:spPr bwMode="auto">
            <a:xfrm>
              <a:off x="3089" y="2245"/>
              <a:ext cx="318" cy="194"/>
            </a:xfrm>
            <a:custGeom>
              <a:avLst/>
              <a:gdLst>
                <a:gd name="T0" fmla="*/ 0 w 318"/>
                <a:gd name="T1" fmla="*/ 0 h 194"/>
                <a:gd name="T2" fmla="*/ 318 w 318"/>
                <a:gd name="T3" fmla="*/ 194 h 19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Freeform 92"/>
            <p:cNvSpPr>
              <a:spLocks/>
            </p:cNvSpPr>
            <p:nvPr/>
          </p:nvSpPr>
          <p:spPr bwMode="auto">
            <a:xfrm>
              <a:off x="2418" y="2492"/>
              <a:ext cx="303" cy="150"/>
            </a:xfrm>
            <a:custGeom>
              <a:avLst/>
              <a:gdLst>
                <a:gd name="T0" fmla="*/ 0 w 294"/>
                <a:gd name="T1" fmla="*/ 0 h 174"/>
                <a:gd name="T2" fmla="*/ 342 w 294"/>
                <a:gd name="T3" fmla="*/ 83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Freeform 93"/>
            <p:cNvSpPr>
              <a:spLocks/>
            </p:cNvSpPr>
            <p:nvPr/>
          </p:nvSpPr>
          <p:spPr bwMode="auto">
            <a:xfrm>
              <a:off x="3015" y="2477"/>
              <a:ext cx="396" cy="156"/>
            </a:xfrm>
            <a:custGeom>
              <a:avLst/>
              <a:gdLst>
                <a:gd name="T0" fmla="*/ 0 w 378"/>
                <a:gd name="T1" fmla="*/ 101 h 174"/>
                <a:gd name="T2" fmla="*/ 478 w 378"/>
                <a:gd name="T3" fmla="*/ 0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0" name="Freeform 94"/>
            <p:cNvSpPr>
              <a:spLocks/>
            </p:cNvSpPr>
            <p:nvPr/>
          </p:nvSpPr>
          <p:spPr bwMode="auto">
            <a:xfrm>
              <a:off x="3435" y="2511"/>
              <a:ext cx="130" cy="320"/>
            </a:xfrm>
            <a:custGeom>
              <a:avLst/>
              <a:gdLst>
                <a:gd name="T0" fmla="*/ 0 w 118"/>
                <a:gd name="T1" fmla="*/ 54 h 500"/>
                <a:gd name="T2" fmla="*/ 192 w 118"/>
                <a:gd name="T3" fmla="*/ 0 h 5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1" name="Freeform 95"/>
            <p:cNvSpPr>
              <a:spLocks/>
            </p:cNvSpPr>
            <p:nvPr/>
          </p:nvSpPr>
          <p:spPr bwMode="auto">
            <a:xfrm>
              <a:off x="2657" y="2847"/>
              <a:ext cx="464" cy="47"/>
            </a:xfrm>
            <a:custGeom>
              <a:avLst/>
              <a:gdLst>
                <a:gd name="T0" fmla="*/ 1147 w 370"/>
                <a:gd name="T1" fmla="*/ 217 h 32"/>
                <a:gd name="T2" fmla="*/ 0 w 370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Freeform 96"/>
            <p:cNvSpPr>
              <a:spLocks/>
            </p:cNvSpPr>
            <p:nvPr/>
          </p:nvSpPr>
          <p:spPr bwMode="auto">
            <a:xfrm>
              <a:off x="2319" y="2507"/>
              <a:ext cx="122" cy="268"/>
            </a:xfrm>
            <a:custGeom>
              <a:avLst/>
              <a:gdLst>
                <a:gd name="T0" fmla="*/ 26 w 176"/>
                <a:gd name="T1" fmla="*/ 47 h 412"/>
                <a:gd name="T2" fmla="*/ 28 w 176"/>
                <a:gd name="T3" fmla="*/ 48 h 412"/>
                <a:gd name="T4" fmla="*/ 0 w 176"/>
                <a:gd name="T5" fmla="*/ 0 h 4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Rectangle 97"/>
            <p:cNvSpPr>
              <a:spLocks noChangeArrowheads="1"/>
            </p:cNvSpPr>
            <p:nvPr/>
          </p:nvSpPr>
          <p:spPr bwMode="auto">
            <a:xfrm>
              <a:off x="1128" y="2264"/>
              <a:ext cx="728" cy="1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Rectangle 98"/>
            <p:cNvSpPr>
              <a:spLocks noChangeArrowheads="1"/>
            </p:cNvSpPr>
            <p:nvPr/>
          </p:nvSpPr>
          <p:spPr bwMode="auto">
            <a:xfrm>
              <a:off x="1113" y="2279"/>
              <a:ext cx="723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Line 99"/>
            <p:cNvSpPr>
              <a:spLocks noChangeShapeType="1"/>
            </p:cNvSpPr>
            <p:nvPr/>
          </p:nvSpPr>
          <p:spPr bwMode="auto">
            <a:xfrm>
              <a:off x="1759" y="2362"/>
              <a:ext cx="26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7" name="Text Box 100"/>
            <p:cNvSpPr txBox="1">
              <a:spLocks noChangeArrowheads="1"/>
            </p:cNvSpPr>
            <p:nvPr/>
          </p:nvSpPr>
          <p:spPr bwMode="auto">
            <a:xfrm>
              <a:off x="2390" y="2183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6178" name="Text Box 101"/>
            <p:cNvSpPr txBox="1">
              <a:spLocks noChangeArrowheads="1"/>
            </p:cNvSpPr>
            <p:nvPr/>
          </p:nvSpPr>
          <p:spPr bwMode="auto">
            <a:xfrm>
              <a:off x="2336" y="245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/>
                <a:t>2</a:t>
              </a:r>
            </a:p>
          </p:txBody>
        </p:sp>
        <p:sp>
          <p:nvSpPr>
            <p:cNvPr id="6179" name="Text Box 102"/>
            <p:cNvSpPr txBox="1">
              <a:spLocks noChangeArrowheads="1"/>
            </p:cNvSpPr>
            <p:nvPr/>
          </p:nvSpPr>
          <p:spPr bwMode="auto">
            <a:xfrm>
              <a:off x="2178" y="25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/>
                <a:t>3</a:t>
              </a:r>
            </a:p>
          </p:txBody>
        </p:sp>
        <p:sp>
          <p:nvSpPr>
            <p:cNvPr id="6180" name="Rectangle 104"/>
            <p:cNvSpPr>
              <a:spLocks noChangeArrowheads="1"/>
            </p:cNvSpPr>
            <p:nvPr/>
          </p:nvSpPr>
          <p:spPr bwMode="auto">
            <a:xfrm>
              <a:off x="1509" y="2281"/>
              <a:ext cx="269" cy="1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Text Box 105"/>
            <p:cNvSpPr txBox="1">
              <a:spLocks noChangeArrowheads="1"/>
            </p:cNvSpPr>
            <p:nvPr/>
          </p:nvSpPr>
          <p:spPr bwMode="auto">
            <a:xfrm>
              <a:off x="1479" y="2264"/>
              <a:ext cx="3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200" smtClean="0"/>
                <a:t>0111</a:t>
              </a:r>
            </a:p>
          </p:txBody>
        </p:sp>
        <p:sp>
          <p:nvSpPr>
            <p:cNvPr id="6182" name="Text Box 106"/>
            <p:cNvSpPr txBox="1">
              <a:spLocks noChangeArrowheads="1"/>
            </p:cNvSpPr>
            <p:nvPr/>
          </p:nvSpPr>
          <p:spPr bwMode="auto">
            <a:xfrm>
              <a:off x="398" y="1841"/>
              <a:ext cx="1019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/>
                <a:t>value in arriving</a:t>
              </a:r>
            </a:p>
            <a:p>
              <a:pPr eaLnBrk="1" hangingPunct="1"/>
              <a:r>
                <a:rPr lang="en-US" sz="1600"/>
                <a:t>packet</a:t>
              </a:r>
              <a:r>
                <a:rPr lang="ja-JP" altLang="en-US" sz="1600"/>
                <a:t>’</a:t>
              </a:r>
              <a:r>
                <a:rPr lang="en-US" altLang="ja-JP" sz="1600"/>
                <a:t>s header</a:t>
              </a:r>
              <a:endParaRPr lang="en-US" sz="1600"/>
            </a:p>
          </p:txBody>
        </p:sp>
        <p:sp>
          <p:nvSpPr>
            <p:cNvPr id="6183" name="Line 107"/>
            <p:cNvSpPr>
              <a:spLocks noChangeShapeType="1"/>
            </p:cNvSpPr>
            <p:nvPr/>
          </p:nvSpPr>
          <p:spPr bwMode="auto">
            <a:xfrm flipH="1">
              <a:off x="1269" y="2444"/>
              <a:ext cx="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84" name="Text Box 108"/>
            <p:cNvSpPr txBox="1">
              <a:spLocks noChangeArrowheads="1"/>
            </p:cNvSpPr>
            <p:nvPr/>
          </p:nvSpPr>
          <p:spPr bwMode="auto">
            <a:xfrm>
              <a:off x="1244" y="261"/>
              <a:ext cx="1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400" smtClean="0"/>
                <a:t>routing algorithm</a:t>
              </a:r>
            </a:p>
          </p:txBody>
        </p:sp>
        <p:sp>
          <p:nvSpPr>
            <p:cNvPr id="6185" name="Rectangle 109"/>
            <p:cNvSpPr>
              <a:spLocks noChangeArrowheads="1"/>
            </p:cNvSpPr>
            <p:nvPr/>
          </p:nvSpPr>
          <p:spPr bwMode="auto">
            <a:xfrm>
              <a:off x="1197" y="732"/>
              <a:ext cx="1263" cy="8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Text Box 110"/>
            <p:cNvSpPr txBox="1">
              <a:spLocks noChangeArrowheads="1"/>
            </p:cNvSpPr>
            <p:nvPr/>
          </p:nvSpPr>
          <p:spPr bwMode="auto">
            <a:xfrm>
              <a:off x="1248" y="702"/>
              <a:ext cx="11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smtClean="0"/>
                <a:t>local forwarding table</a:t>
              </a:r>
            </a:p>
          </p:txBody>
        </p:sp>
        <p:sp>
          <p:nvSpPr>
            <p:cNvPr id="6187" name="Text Box 111"/>
            <p:cNvSpPr txBox="1">
              <a:spLocks noChangeArrowheads="1"/>
            </p:cNvSpPr>
            <p:nvPr/>
          </p:nvSpPr>
          <p:spPr bwMode="auto">
            <a:xfrm>
              <a:off x="1174" y="858"/>
              <a:ext cx="7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400" smtClean="0"/>
                <a:t>header value</a:t>
              </a:r>
            </a:p>
          </p:txBody>
        </p:sp>
        <p:sp>
          <p:nvSpPr>
            <p:cNvPr id="6188" name="Text Box 112"/>
            <p:cNvSpPr txBox="1">
              <a:spLocks noChangeArrowheads="1"/>
            </p:cNvSpPr>
            <p:nvPr/>
          </p:nvSpPr>
          <p:spPr bwMode="auto">
            <a:xfrm>
              <a:off x="1846" y="859"/>
              <a:ext cx="6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400" smtClean="0"/>
                <a:t>output link</a:t>
              </a:r>
            </a:p>
          </p:txBody>
        </p:sp>
        <p:sp>
          <p:nvSpPr>
            <p:cNvPr id="6189" name="Line 113"/>
            <p:cNvSpPr>
              <a:spLocks noChangeShapeType="1"/>
            </p:cNvSpPr>
            <p:nvPr/>
          </p:nvSpPr>
          <p:spPr bwMode="auto">
            <a:xfrm>
              <a:off x="1908" y="866"/>
              <a:ext cx="5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90" name="Text Box 114"/>
            <p:cNvSpPr txBox="1">
              <a:spLocks noChangeArrowheads="1"/>
            </p:cNvSpPr>
            <p:nvPr/>
          </p:nvSpPr>
          <p:spPr bwMode="auto">
            <a:xfrm>
              <a:off x="1587" y="1037"/>
              <a:ext cx="32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>
                <a:defRPr/>
              </a:pPr>
              <a:r>
                <a:rPr lang="en-US" sz="1200" smtClean="0"/>
                <a:t>0100</a:t>
              </a:r>
            </a:p>
            <a:p>
              <a:pPr algn="r" eaLnBrk="1" hangingPunct="1">
                <a:defRPr/>
              </a:pPr>
              <a:r>
                <a:rPr lang="en-US" sz="1200" smtClean="0"/>
                <a:t>0101</a:t>
              </a:r>
            </a:p>
            <a:p>
              <a:pPr algn="r" eaLnBrk="1" hangingPunct="1">
                <a:defRPr/>
              </a:pPr>
              <a:r>
                <a:rPr lang="en-US" sz="1200" smtClean="0"/>
                <a:t>0111</a:t>
              </a:r>
            </a:p>
            <a:p>
              <a:pPr algn="r" eaLnBrk="1" hangingPunct="1">
                <a:defRPr/>
              </a:pPr>
              <a:r>
                <a:rPr lang="en-US" sz="1200" smtClean="0"/>
                <a:t>1001</a:t>
              </a:r>
            </a:p>
          </p:txBody>
        </p:sp>
        <p:sp>
          <p:nvSpPr>
            <p:cNvPr id="6191" name="Text Box 115"/>
            <p:cNvSpPr txBox="1">
              <a:spLocks noChangeArrowheads="1"/>
            </p:cNvSpPr>
            <p:nvPr/>
          </p:nvSpPr>
          <p:spPr bwMode="auto">
            <a:xfrm>
              <a:off x="1918" y="1037"/>
              <a:ext cx="16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200"/>
                <a:t>3</a:t>
              </a:r>
            </a:p>
            <a:p>
              <a:pPr algn="ctr" eaLnBrk="1" hangingPunct="1"/>
              <a:r>
                <a:rPr lang="en-US" sz="1200"/>
                <a:t>2</a:t>
              </a:r>
            </a:p>
            <a:p>
              <a:pPr algn="ctr" eaLnBrk="1" hangingPunct="1"/>
              <a:r>
                <a:rPr lang="en-US" sz="1200"/>
                <a:t>2</a:t>
              </a:r>
            </a:p>
            <a:p>
              <a:pPr algn="ctr" eaLnBrk="1" hangingPunct="1"/>
              <a:r>
                <a:rPr lang="en-US" sz="1200"/>
                <a:t>1</a:t>
              </a:r>
            </a:p>
          </p:txBody>
        </p:sp>
        <p:sp>
          <p:nvSpPr>
            <p:cNvPr id="6192" name="Line 116"/>
            <p:cNvSpPr>
              <a:spLocks noChangeShapeType="1"/>
            </p:cNvSpPr>
            <p:nvPr/>
          </p:nvSpPr>
          <p:spPr bwMode="auto">
            <a:xfrm>
              <a:off x="1197" y="1028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93" name="Line 117"/>
            <p:cNvSpPr>
              <a:spLocks noChangeShapeType="1"/>
            </p:cNvSpPr>
            <p:nvPr/>
          </p:nvSpPr>
          <p:spPr bwMode="auto">
            <a:xfrm>
              <a:off x="1192" y="872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94" name="AutoShape 118"/>
            <p:cNvSpPr>
              <a:spLocks noChangeArrowheads="1"/>
            </p:cNvSpPr>
            <p:nvPr/>
          </p:nvSpPr>
          <p:spPr bwMode="auto">
            <a:xfrm rot="5400000">
              <a:off x="1763" y="548"/>
              <a:ext cx="151" cy="172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Line 119"/>
            <p:cNvSpPr>
              <a:spLocks noChangeShapeType="1"/>
            </p:cNvSpPr>
            <p:nvPr/>
          </p:nvSpPr>
          <p:spPr bwMode="auto">
            <a:xfrm>
              <a:off x="1371" y="2086"/>
              <a:ext cx="22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1555" name="Freeform 120"/>
            <p:cNvSpPr>
              <a:spLocks/>
            </p:cNvSpPr>
            <p:nvPr/>
          </p:nvSpPr>
          <p:spPr bwMode="auto">
            <a:xfrm>
              <a:off x="2047" y="2395"/>
              <a:ext cx="554" cy="167"/>
            </a:xfrm>
            <a:custGeom>
              <a:avLst/>
              <a:gdLst>
                <a:gd name="T0" fmla="*/ 0 w 554"/>
                <a:gd name="T1" fmla="*/ 10 h 167"/>
                <a:gd name="T2" fmla="*/ 324 w 554"/>
                <a:gd name="T3" fmla="*/ 26 h 167"/>
                <a:gd name="T4" fmla="*/ 554 w 554"/>
                <a:gd name="T5" fmla="*/ 167 h 1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Freeform 121"/>
            <p:cNvSpPr>
              <a:spLocks/>
            </p:cNvSpPr>
            <p:nvPr/>
          </p:nvSpPr>
          <p:spPr bwMode="auto">
            <a:xfrm flipH="1">
              <a:off x="3518" y="2127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1 w 1443"/>
                <a:gd name="T3" fmla="*/ 1 h 816"/>
                <a:gd name="T4" fmla="*/ 1 w 1443"/>
                <a:gd name="T5" fmla="*/ 1 h 816"/>
                <a:gd name="T6" fmla="*/ 2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57" name="Freeform 122"/>
            <p:cNvSpPr>
              <a:spLocks/>
            </p:cNvSpPr>
            <p:nvPr/>
          </p:nvSpPr>
          <p:spPr bwMode="auto">
            <a:xfrm flipH="1">
              <a:off x="2881" y="1948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1 w 1443"/>
                <a:gd name="T3" fmla="*/ 1 h 816"/>
                <a:gd name="T4" fmla="*/ 1 w 1443"/>
                <a:gd name="T5" fmla="*/ 1 h 816"/>
                <a:gd name="T6" fmla="*/ 2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58" name="Freeform 123"/>
            <p:cNvSpPr>
              <a:spLocks/>
            </p:cNvSpPr>
            <p:nvPr/>
          </p:nvSpPr>
          <p:spPr bwMode="auto">
            <a:xfrm flipH="1" flipV="1">
              <a:off x="3302" y="292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1 w 1443"/>
                <a:gd name="T3" fmla="*/ 1 h 816"/>
                <a:gd name="T4" fmla="*/ 1 w 1443"/>
                <a:gd name="T5" fmla="*/ 1 h 816"/>
                <a:gd name="T6" fmla="*/ 1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59" name="Freeform 124"/>
            <p:cNvSpPr>
              <a:spLocks/>
            </p:cNvSpPr>
            <p:nvPr/>
          </p:nvSpPr>
          <p:spPr bwMode="auto">
            <a:xfrm flipH="1" flipV="1">
              <a:off x="2452" y="291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1 w 1443"/>
                <a:gd name="T3" fmla="*/ 1 h 816"/>
                <a:gd name="T4" fmla="*/ 1 w 1443"/>
                <a:gd name="T5" fmla="*/ 1 h 816"/>
                <a:gd name="T6" fmla="*/ 1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60" name="Freeform 125"/>
            <p:cNvSpPr>
              <a:spLocks/>
            </p:cNvSpPr>
            <p:nvPr/>
          </p:nvSpPr>
          <p:spPr bwMode="auto">
            <a:xfrm flipH="1" flipV="1">
              <a:off x="2855" y="2728"/>
              <a:ext cx="342" cy="285"/>
            </a:xfrm>
            <a:custGeom>
              <a:avLst/>
              <a:gdLst>
                <a:gd name="T0" fmla="*/ 0 w 1443"/>
                <a:gd name="T1" fmla="*/ 0 h 816"/>
                <a:gd name="T2" fmla="*/ 1 w 1443"/>
                <a:gd name="T3" fmla="*/ 4 h 816"/>
                <a:gd name="T4" fmla="*/ 1 w 1443"/>
                <a:gd name="T5" fmla="*/ 4 h 816"/>
                <a:gd name="T6" fmla="*/ 1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61" name="Group 126"/>
            <p:cNvGrpSpPr>
              <a:grpSpLocks/>
            </p:cNvGrpSpPr>
            <p:nvPr/>
          </p:nvGrpSpPr>
          <p:grpSpPr bwMode="auto">
            <a:xfrm>
              <a:off x="2886" y="1668"/>
              <a:ext cx="347" cy="285"/>
              <a:chOff x="2886" y="1668"/>
              <a:chExt cx="347" cy="285"/>
            </a:xfrm>
          </p:grpSpPr>
          <p:sp>
            <p:nvSpPr>
              <p:cNvPr id="6235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6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7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8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39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40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41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62" name="Group 134"/>
            <p:cNvGrpSpPr>
              <a:grpSpLocks/>
            </p:cNvGrpSpPr>
            <p:nvPr/>
          </p:nvGrpSpPr>
          <p:grpSpPr bwMode="auto">
            <a:xfrm>
              <a:off x="3524" y="1840"/>
              <a:ext cx="347" cy="285"/>
              <a:chOff x="2886" y="1668"/>
              <a:chExt cx="347" cy="285"/>
            </a:xfrm>
          </p:grpSpPr>
          <p:sp>
            <p:nvSpPr>
              <p:cNvPr id="6228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9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0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1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32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33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34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63" name="Group 142"/>
            <p:cNvGrpSpPr>
              <a:grpSpLocks/>
            </p:cNvGrpSpPr>
            <p:nvPr/>
          </p:nvGrpSpPr>
          <p:grpSpPr bwMode="auto">
            <a:xfrm>
              <a:off x="3291" y="3148"/>
              <a:ext cx="347" cy="285"/>
              <a:chOff x="2886" y="1668"/>
              <a:chExt cx="347" cy="285"/>
            </a:xfrm>
          </p:grpSpPr>
          <p:sp>
            <p:nvSpPr>
              <p:cNvPr id="6221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2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3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4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25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26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27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64" name="Group 150"/>
            <p:cNvGrpSpPr>
              <a:grpSpLocks/>
            </p:cNvGrpSpPr>
            <p:nvPr/>
          </p:nvGrpSpPr>
          <p:grpSpPr bwMode="auto">
            <a:xfrm>
              <a:off x="2853" y="3010"/>
              <a:ext cx="347" cy="285"/>
              <a:chOff x="2886" y="1668"/>
              <a:chExt cx="347" cy="285"/>
            </a:xfrm>
          </p:grpSpPr>
          <p:sp>
            <p:nvSpPr>
              <p:cNvPr id="6214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5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6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7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18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19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20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65" name="Group 158"/>
            <p:cNvGrpSpPr>
              <a:grpSpLocks/>
            </p:cNvGrpSpPr>
            <p:nvPr/>
          </p:nvGrpSpPr>
          <p:grpSpPr bwMode="auto">
            <a:xfrm>
              <a:off x="2440" y="3131"/>
              <a:ext cx="347" cy="285"/>
              <a:chOff x="2886" y="1668"/>
              <a:chExt cx="347" cy="285"/>
            </a:xfrm>
          </p:grpSpPr>
          <p:sp>
            <p:nvSpPr>
              <p:cNvPr id="6207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8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9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0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11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12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13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150" name="Text Box 167"/>
          <p:cNvSpPr txBox="1">
            <a:spLocks noChangeArrowheads="1"/>
          </p:cNvSpPr>
          <p:nvPr/>
        </p:nvSpPr>
        <p:spPr bwMode="auto">
          <a:xfrm>
            <a:off x="501650" y="195263"/>
            <a:ext cx="7912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600" smtClean="0">
                <a:solidFill>
                  <a:srgbClr val="000099"/>
                </a:solidFill>
                <a:latin typeface="Gill Sans MT" charset="0"/>
              </a:rPr>
              <a:t>Interplay between routing and forwarding</a:t>
            </a:r>
          </a:p>
        </p:txBody>
      </p:sp>
      <p:grpSp>
        <p:nvGrpSpPr>
          <p:cNvPr id="426154" name="Group 170"/>
          <p:cNvGrpSpPr>
            <a:grpSpLocks/>
          </p:cNvGrpSpPr>
          <p:nvPr/>
        </p:nvGrpSpPr>
        <p:grpSpPr bwMode="auto">
          <a:xfrm>
            <a:off x="4360863" y="1292225"/>
            <a:ext cx="4435475" cy="641350"/>
            <a:chOff x="2782" y="912"/>
            <a:chExt cx="2794" cy="404"/>
          </a:xfrm>
        </p:grpSpPr>
        <p:sp>
          <p:nvSpPr>
            <p:cNvPr id="6155" name="Line 171"/>
            <p:cNvSpPr>
              <a:spLocks noChangeShapeType="1"/>
            </p:cNvSpPr>
            <p:nvPr/>
          </p:nvSpPr>
          <p:spPr bwMode="auto">
            <a:xfrm>
              <a:off x="2782" y="1117"/>
              <a:ext cx="1032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6" name="Text Box 172"/>
            <p:cNvSpPr txBox="1">
              <a:spLocks noChangeArrowheads="1"/>
            </p:cNvSpPr>
            <p:nvPr/>
          </p:nvSpPr>
          <p:spPr bwMode="auto">
            <a:xfrm>
              <a:off x="3532" y="912"/>
              <a:ext cx="20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routing algorithm determines</a:t>
              </a:r>
            </a:p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end-end-path through network</a:t>
              </a:r>
            </a:p>
          </p:txBody>
        </p:sp>
      </p:grpSp>
      <p:grpSp>
        <p:nvGrpSpPr>
          <p:cNvPr id="426157" name="Group 173"/>
          <p:cNvGrpSpPr>
            <a:grpSpLocks/>
          </p:cNvGrpSpPr>
          <p:nvPr/>
        </p:nvGrpSpPr>
        <p:grpSpPr bwMode="auto">
          <a:xfrm>
            <a:off x="4424363" y="1979613"/>
            <a:ext cx="4308475" cy="641350"/>
            <a:chOff x="2782" y="912"/>
            <a:chExt cx="2714" cy="404"/>
          </a:xfrm>
        </p:grpSpPr>
        <p:sp>
          <p:nvSpPr>
            <p:cNvPr id="6153" name="Line 174"/>
            <p:cNvSpPr>
              <a:spLocks noChangeShapeType="1"/>
            </p:cNvSpPr>
            <p:nvPr/>
          </p:nvSpPr>
          <p:spPr bwMode="auto">
            <a:xfrm>
              <a:off x="2782" y="1117"/>
              <a:ext cx="1032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4" name="Text Box 175"/>
            <p:cNvSpPr txBox="1">
              <a:spLocks noChangeArrowheads="1"/>
            </p:cNvSpPr>
            <p:nvPr/>
          </p:nvSpPr>
          <p:spPr bwMode="auto">
            <a:xfrm>
              <a:off x="3532" y="912"/>
              <a:ext cx="19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forwarding table determines</a:t>
              </a:r>
            </a:p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local forwarding at this router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EDFDF5D9-04F8-42AB-AD33-979B62252F9A}" type="slidenum">
              <a:rPr lang="en-US"/>
              <a:pPr/>
              <a:t>7</a:t>
            </a:fld>
            <a:endParaRPr lang="en-US"/>
          </a:p>
        </p:txBody>
      </p:sp>
      <p:pic>
        <p:nvPicPr>
          <p:cNvPr id="22531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047750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Connection setup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0075" cy="46482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Connection set-up can be the 3</a:t>
            </a:r>
            <a:r>
              <a:rPr lang="en-US" baseline="30000" dirty="0" smtClean="0">
                <a:ea typeface="ＭＳ Ｐゴシック" pitchFamily="34" charset="-128"/>
              </a:rPr>
              <a:t>rd</a:t>
            </a:r>
            <a:r>
              <a:rPr lang="en-US" dirty="0" smtClean="0">
                <a:ea typeface="ＭＳ Ｐゴシック" pitchFamily="34" charset="-128"/>
              </a:rPr>
              <a:t> important function in </a:t>
            </a:r>
            <a:r>
              <a:rPr lang="en-US" i="1" dirty="0" smtClean="0">
                <a:ea typeface="ＭＳ Ｐゴシック" pitchFamily="34" charset="-128"/>
              </a:rPr>
              <a:t>some</a:t>
            </a:r>
            <a:r>
              <a:rPr lang="en-US" dirty="0" smtClean="0">
                <a:ea typeface="ＭＳ Ｐゴシック" pitchFamily="34" charset="-128"/>
              </a:rPr>
              <a:t> network architectures: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ATM, frame relay, X.25</a:t>
            </a:r>
          </a:p>
          <a:p>
            <a:r>
              <a:rPr lang="en-US" dirty="0" smtClean="0">
                <a:ea typeface="ＭＳ Ｐゴシック" pitchFamily="34" charset="-128"/>
              </a:rPr>
              <a:t>before </a:t>
            </a:r>
            <a:r>
              <a:rPr lang="en-US" dirty="0" err="1" smtClean="0">
                <a:ea typeface="ＭＳ Ｐゴシック" pitchFamily="34" charset="-128"/>
              </a:rPr>
              <a:t>datagrams</a:t>
            </a:r>
            <a:r>
              <a:rPr lang="en-US" dirty="0" smtClean="0">
                <a:ea typeface="ＭＳ Ｐゴシック" pitchFamily="34" charset="-128"/>
              </a:rPr>
              <a:t> flow, two end hosts </a:t>
            </a:r>
            <a:r>
              <a:rPr lang="en-US" i="1" dirty="0" smtClean="0">
                <a:ea typeface="ＭＳ Ｐゴシック" pitchFamily="34" charset="-128"/>
              </a:rPr>
              <a:t>and</a:t>
            </a:r>
            <a:r>
              <a:rPr lang="en-US" dirty="0" smtClean="0">
                <a:ea typeface="ＭＳ Ｐゴシック" pitchFamily="34" charset="-128"/>
              </a:rPr>
              <a:t> intervening routers establish virtual connection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routers get involved</a:t>
            </a:r>
          </a:p>
          <a:p>
            <a:r>
              <a:rPr lang="en-US" dirty="0" smtClean="0">
                <a:ea typeface="ＭＳ Ｐゴシック" pitchFamily="34" charset="-128"/>
              </a:rPr>
              <a:t>network </a:t>
            </a:r>
            <a:r>
              <a:rPr lang="en-US" dirty="0" err="1" smtClean="0">
                <a:ea typeface="ＭＳ Ｐゴシック" pitchFamily="34" charset="-128"/>
              </a:rPr>
              <a:t>vs</a:t>
            </a:r>
            <a:r>
              <a:rPr lang="en-US" dirty="0" smtClean="0">
                <a:ea typeface="ＭＳ Ｐゴシック" pitchFamily="34" charset="-128"/>
              </a:rPr>
              <a:t> transport layer connection service:</a:t>
            </a:r>
          </a:p>
          <a:p>
            <a:pPr lvl="1"/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network:</a:t>
            </a:r>
            <a:r>
              <a:rPr lang="en-US" dirty="0" smtClean="0">
                <a:ea typeface="ＭＳ Ｐゴシック" pitchFamily="34" charset="-128"/>
              </a:rPr>
              <a:t> between two hosts (may also involve intervening routers in case of VCs)</a:t>
            </a:r>
          </a:p>
          <a:p>
            <a:pPr lvl="1"/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transport:</a:t>
            </a:r>
            <a:r>
              <a:rPr lang="en-US" dirty="0" smtClean="0">
                <a:ea typeface="ＭＳ Ｐゴシック" pitchFamily="34" charset="-128"/>
              </a:rPr>
              <a:t> between two processes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1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BACB83E-9F23-4A19-A374-DAEBBC4353F5}" type="slidenum">
              <a:rPr lang="en-US"/>
              <a:pPr/>
              <a:t>8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Network service model</a:t>
            </a:r>
          </a:p>
        </p:txBody>
      </p:sp>
      <p:sp>
        <p:nvSpPr>
          <p:cNvPr id="8197" name="Rectangle 13"/>
          <p:cNvSpPr>
            <a:spLocks noChangeArrowheads="1"/>
          </p:cNvSpPr>
          <p:nvPr/>
        </p:nvSpPr>
        <p:spPr bwMode="auto">
          <a:xfrm>
            <a:off x="609600" y="1430338"/>
            <a:ext cx="75549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Q:</a:t>
            </a:r>
            <a:r>
              <a:rPr lang="en-US" sz="2800">
                <a:latin typeface="Gill Sans MT" pitchFamily="34" charset="0"/>
              </a:rPr>
              <a:t> What </a:t>
            </a:r>
            <a:r>
              <a:rPr lang="en-US" sz="2800" i="1">
                <a:solidFill>
                  <a:srgbClr val="000099"/>
                </a:solidFill>
                <a:latin typeface="Gill Sans MT" pitchFamily="34" charset="0"/>
              </a:rPr>
              <a:t>service model</a:t>
            </a:r>
            <a:r>
              <a:rPr lang="en-US" sz="2800">
                <a:latin typeface="Gill Sans MT" pitchFamily="34" charset="0"/>
              </a:rPr>
              <a:t> for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channel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transporting datagrams from sender to receiver?</a:t>
            </a:r>
            <a:endParaRPr lang="en-US" sz="2800">
              <a:latin typeface="Gill Sans MT" pitchFamily="34" charset="0"/>
            </a:endParaRPr>
          </a:p>
        </p:txBody>
      </p:sp>
      <p:sp>
        <p:nvSpPr>
          <p:cNvPr id="8198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2587625"/>
            <a:ext cx="3810000" cy="2528888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example services for individual datagrams: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guaranteed delivery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guaranteed delivery with less than 40 msec delay</a:t>
            </a:r>
          </a:p>
        </p:txBody>
      </p:sp>
      <p:sp>
        <p:nvSpPr>
          <p:cNvPr id="8199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4559300" y="2579688"/>
            <a:ext cx="3810000" cy="3686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example services for a flow of datagrams:</a:t>
            </a:r>
          </a:p>
          <a:p>
            <a:r>
              <a:rPr lang="en-US" sz="2400" smtClean="0">
                <a:ea typeface="ＭＳ Ｐゴシック" pitchFamily="34" charset="-128"/>
              </a:rPr>
              <a:t>in-order datagram delivery</a:t>
            </a:r>
          </a:p>
          <a:p>
            <a:r>
              <a:rPr lang="en-US" sz="2400" smtClean="0">
                <a:ea typeface="ＭＳ Ｐゴシック" pitchFamily="34" charset="-128"/>
              </a:rPr>
              <a:t>guaranteed minimum bandwidth to flow</a:t>
            </a:r>
          </a:p>
          <a:p>
            <a:r>
              <a:rPr lang="en-US" sz="2400" smtClean="0">
                <a:ea typeface="ＭＳ Ｐゴシック" pitchFamily="34" charset="-128"/>
              </a:rPr>
              <a:t>restrictions on changes in inter-packet spacing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pic>
        <p:nvPicPr>
          <p:cNvPr id="23559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1033463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2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80AF8E11-D469-4973-A451-5CDBF0F212E4}" type="slidenum">
              <a:rPr lang="en-US"/>
              <a:pPr/>
              <a:t>9</a:t>
            </a:fld>
            <a:endParaRPr lang="en-US"/>
          </a:p>
        </p:txBody>
      </p:sp>
      <p:pic>
        <p:nvPicPr>
          <p:cNvPr id="25603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11516</TotalTime>
  <Words>1350</Words>
  <Application>Microsoft Office PowerPoint</Application>
  <PresentationFormat>On-screen Show (4:3)</PresentationFormat>
  <Paragraphs>375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Chapter 4: network layer</vt:lpstr>
      <vt:lpstr>PowerPoint Presentation</vt:lpstr>
      <vt:lpstr>Network layer</vt:lpstr>
      <vt:lpstr>Two key network-layer functions</vt:lpstr>
      <vt:lpstr>PowerPoint Presentation</vt:lpstr>
      <vt:lpstr>Connection setup</vt:lpstr>
      <vt:lpstr>Network service model</vt:lpstr>
      <vt:lpstr>PowerPoint Presentation</vt:lpstr>
      <vt:lpstr>Connection, connection-less service</vt:lpstr>
      <vt:lpstr>Virtual circuits</vt:lpstr>
      <vt:lpstr>VC implementation</vt:lpstr>
      <vt:lpstr>VC forwarding table</vt:lpstr>
      <vt:lpstr>Virtual circuits: signaling protocols</vt:lpstr>
      <vt:lpstr>Datagram networks</vt:lpstr>
      <vt:lpstr>Datagram forwarding  table</vt:lpstr>
      <vt:lpstr>Datagram forwarding  table</vt:lpstr>
      <vt:lpstr>Longest prefix matching</vt:lpstr>
      <vt:lpstr>Datagram or VC network: why?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4</dc:title>
  <dc:creator>Jim Kurose and Keith Ross</dc:creator>
  <cp:lastModifiedBy>Xiannong Meng</cp:lastModifiedBy>
  <cp:revision>345</cp:revision>
  <dcterms:created xsi:type="dcterms:W3CDTF">1999-10-08T19:08:27Z</dcterms:created>
  <dcterms:modified xsi:type="dcterms:W3CDTF">2016-02-24T13:33:43Z</dcterms:modified>
</cp:coreProperties>
</file>