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750" r:id="rId2"/>
    <p:sldId id="749" r:id="rId3"/>
    <p:sldId id="753" r:id="rId4"/>
    <p:sldId id="751" r:id="rId5"/>
    <p:sldId id="530" r:id="rId6"/>
    <p:sldId id="531" r:id="rId7"/>
    <p:sldId id="533" r:id="rId8"/>
    <p:sldId id="534" r:id="rId9"/>
    <p:sldId id="535" r:id="rId10"/>
    <p:sldId id="536" r:id="rId11"/>
    <p:sldId id="752" r:id="rId12"/>
    <p:sldId id="537" r:id="rId13"/>
    <p:sldId id="538" r:id="rId14"/>
    <p:sldId id="679" r:id="rId15"/>
    <p:sldId id="532" r:id="rId16"/>
    <p:sldId id="756" r:id="rId17"/>
    <p:sldId id="754" r:id="rId18"/>
    <p:sldId id="755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fld id="{AF4A5E2C-D77C-49AB-8B0D-57CC7E9153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2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fld id="{B915B526-CBE6-4249-8E93-AF835DC5F6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D35B850C-C2D1-48B2-A0C3-47ADF29E17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66B6C86-EC79-4614-B646-44B3F47E50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902464D3-F7B3-4728-980A-048BB86E9A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8299FE54-5374-46A3-94D6-29D064B94E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9C144CDC-A76B-43DE-BBDA-2FE6E8E06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7135F91C-26F7-4A13-862E-F571C86652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E7528697-F1AF-45CD-AD24-AC7097AF0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CC052971-A42B-4BF4-92E9-DFF3790B13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1960945C-1E19-411F-AB8A-D05CE1BDE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6E5C919-BAC3-4F15-9AFB-5AFE314FB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4038A78-D31D-4244-9BED-B04B9A594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0A4223EC-5B02-47C1-95DE-FC8EC0CA02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3243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r>
              <a:rPr lang="en-US"/>
              <a:t>4-</a:t>
            </a:r>
            <a:fld id="{EA607B3F-EEDC-4B1A-9780-890830E218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yuba.stanford.edu/~nickm/papers/guido_buffer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Queueing-Systems-Volume-1-Theory/dp/0471491101" TargetMode="External"/><Relationship Id="rId2" Type="http://schemas.openxmlformats.org/officeDocument/2006/relationships/hyperlink" Target="http://www.lk.cs.ucla.edu/index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en.wikipedia.org/wiki/Avaya" TargetMode="External"/><Relationship Id="rId7" Type="http://schemas.openxmlformats.org/officeDocument/2006/relationships/hyperlink" Target="http://en.wikipedia.org/wiki/3Co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19-inch_rack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en.wikipedia.org/wiki/ERS_3500_and_ERS_2500_series" TargetMode="External"/><Relationship Id="rId9" Type="http://schemas.openxmlformats.org/officeDocument/2006/relationships/hyperlink" Target="http://en.wikipedia.org/wiki/Procurv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62600" y="6453188"/>
            <a:ext cx="2895600" cy="287337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ea typeface="ＭＳ Ｐゴシック" pitchFamily="34" charset="-128"/>
                <a:cs typeface="Arial" pitchFamily="34" charset="0"/>
              </a:rPr>
              <a:t>Application Layer</a:t>
            </a:r>
          </a:p>
        </p:txBody>
      </p:sp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2-</a:t>
            </a:r>
            <a:fld id="{CEB39503-BD8F-4CC6-B5CA-BBDEB272C9D9}" type="slidenum">
              <a:rPr lang="en-US"/>
              <a:pPr/>
              <a:t>1</a:t>
            </a:fld>
            <a:endParaRPr lang="en-US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Chapter 4</a:t>
            </a:r>
            <a:r>
              <a:rPr lang="en-US" sz="4800" dirty="0">
                <a:solidFill>
                  <a:srgbClr val="000099"/>
                </a:solidFill>
                <a:latin typeface="Gill Sans MT" pitchFamily="34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pitchFamily="34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pitchFamily="34" charset="0"/>
              </a:rPr>
              <a:t>Network </a:t>
            </a:r>
            <a:r>
              <a:rPr lang="en-US" sz="4400" dirty="0">
                <a:solidFill>
                  <a:srgbClr val="000099"/>
                </a:solidFill>
                <a:latin typeface="Gill Sans MT" pitchFamily="34" charset="0"/>
              </a:rPr>
              <a:t>Layer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6</a:t>
            </a:r>
            <a:r>
              <a:rPr lang="en-US" baseline="3000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>
                <a:solidFill>
                  <a:srgbClr val="008000"/>
                </a:solidFill>
                <a:latin typeface="Gill Sans MT" pitchFamily="34" charset="0"/>
              </a:rPr>
              <a:t>March 2012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69888" y="2465791"/>
            <a:ext cx="5378450" cy="14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A note on the use of these </a:t>
            </a:r>
            <a:r>
              <a:rPr lang="en-US" sz="1800" dirty="0" err="1">
                <a:solidFill>
                  <a:srgbClr val="000000"/>
                </a:solidFill>
              </a:rPr>
              <a:t>ppt</a:t>
            </a:r>
            <a:r>
              <a:rPr lang="en-US" sz="1800" dirty="0">
                <a:solidFill>
                  <a:srgbClr val="000000"/>
                </a:solidFill>
              </a:rPr>
              <a:t> slides: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making these slides freely available to all (faculty, students, readers). They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solidFill>
                  <a:srgbClr val="000000"/>
                </a:solidFill>
              </a:rPr>
              <a:t>lot</a:t>
            </a:r>
            <a:r>
              <a:rPr lang="en-US" altLang="ja-JP" sz="1200" dirty="0">
                <a:solidFill>
                  <a:srgbClr val="000000"/>
                </a:solidFill>
              </a:rPr>
              <a:t> of work on our part. In return for use, we only ask the following:</a:t>
            </a:r>
          </a:p>
          <a:p>
            <a:pPr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5542" name="Text Box 7"/>
          <p:cNvSpPr txBox="1">
            <a:spLocks noChangeArrowheads="1"/>
          </p:cNvSpPr>
          <p:nvPr/>
        </p:nvSpPr>
        <p:spPr bwMode="auto">
          <a:xfrm>
            <a:off x="373063" y="3486630"/>
            <a:ext cx="537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rgbClr val="000000"/>
              </a:solidFill>
              <a:latin typeface="Gill Sans MT" pitchFamily="34" charset="0"/>
            </a:endParaRP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use these slides (e.g., in a class) that you mention their source (after all, we</a:t>
            </a:r>
            <a:r>
              <a:rPr lang="ja-JP" altLang="en-US" sz="1200">
                <a:solidFill>
                  <a:srgbClr val="000000"/>
                </a:solidFill>
              </a:rPr>
              <a:t>’</a:t>
            </a:r>
            <a:r>
              <a:rPr lang="en-US" altLang="ja-JP" sz="1200" dirty="0">
                <a:solidFill>
                  <a:srgbClr val="000000"/>
                </a:solidFill>
              </a:rPr>
              <a:t>d like people to use our book!)</a:t>
            </a:r>
          </a:p>
          <a:p>
            <a:pPr marL="173038" indent="-173038" algn="l"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solidFill>
                  <a:srgbClr val="000000"/>
                </a:solidFill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 algn="l"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Char char="q"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>
                <a:srgbClr val="3333CC"/>
              </a:buClr>
              <a:buSzTx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Thanks and enjoy!  JFK/KWR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All material copyright 1996-2012</a:t>
            </a:r>
          </a:p>
          <a:p>
            <a:pPr marL="173038" indent="-173038" algn="l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</a:rPr>
              <a:t>     J.F Kurose and K.W. Ross, All Rights Reserved</a:t>
            </a:r>
          </a:p>
        </p:txBody>
      </p:sp>
      <p:pic>
        <p:nvPicPr>
          <p:cNvPr id="6554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298" y="5139141"/>
            <a:ext cx="1873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4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3656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5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/>
              <a:t>The course notes are adapted for </a:t>
            </a:r>
            <a:r>
              <a:rPr lang="en-US" sz="1800" dirty="0" err="1" smtClean="0"/>
              <a:t>Bucknell’s</a:t>
            </a:r>
            <a:r>
              <a:rPr lang="en-US" sz="1800" dirty="0" smtClean="0"/>
              <a:t> CSCI 363</a:t>
            </a:r>
          </a:p>
          <a:p>
            <a:pPr algn="l"/>
            <a:r>
              <a:rPr lang="en-US" sz="1800" dirty="0" err="1" smtClean="0"/>
              <a:t>Xiannong</a:t>
            </a:r>
            <a:r>
              <a:rPr lang="en-US" sz="1800" dirty="0" smtClean="0"/>
              <a:t> </a:t>
            </a:r>
            <a:r>
              <a:rPr lang="en-US" sz="1800" dirty="0" err="1" smtClean="0"/>
              <a:t>Meng</a:t>
            </a:r>
            <a:endParaRPr lang="en-US" sz="1800" dirty="0" smtClean="0"/>
          </a:p>
          <a:p>
            <a:pPr algn="l"/>
            <a:r>
              <a:rPr lang="en-US" sz="1800" dirty="0" smtClean="0"/>
              <a:t>Spring 2016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42EB1D50-20BE-44AD-B85D-73F2C3260170}" type="slidenum">
              <a:rPr lang="en-US"/>
              <a:pPr/>
              <a:t>10</a:t>
            </a:fld>
            <a:endParaRPr lang="en-US"/>
          </a:p>
        </p:txBody>
      </p:sp>
      <p:pic>
        <p:nvPicPr>
          <p:cNvPr id="43011" name="Picture 5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849313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41300"/>
            <a:ext cx="7772400" cy="854075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Switching via interconnection network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0" y="1325563"/>
            <a:ext cx="5934075" cy="4411662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overcome  bus bandwidth limitations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banyan networks, crossbar, other interconnection nets initially developed to connect processors in multiprocessor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advanced design: fragmenting datagram into fixed length cells, switch cells through the fabric. 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Cisco 12000: switches 60 Gbps through the interconnection network</a:t>
            </a:r>
          </a:p>
        </p:txBody>
      </p:sp>
      <p:grpSp>
        <p:nvGrpSpPr>
          <p:cNvPr id="43014" name="Group 58"/>
          <p:cNvGrpSpPr>
            <a:grpSpLocks/>
          </p:cNvGrpSpPr>
          <p:nvPr/>
        </p:nvGrpSpPr>
        <p:grpSpPr bwMode="auto">
          <a:xfrm>
            <a:off x="6184900" y="2535238"/>
            <a:ext cx="2252663" cy="2066925"/>
            <a:chOff x="3812" y="2763"/>
            <a:chExt cx="1419" cy="1302"/>
          </a:xfrm>
        </p:grpSpPr>
        <p:grpSp>
          <p:nvGrpSpPr>
            <p:cNvPr id="43015" name="Group 4"/>
            <p:cNvGrpSpPr>
              <a:grpSpLocks/>
            </p:cNvGrpSpPr>
            <p:nvPr/>
          </p:nvGrpSpPr>
          <p:grpSpPr bwMode="auto">
            <a:xfrm>
              <a:off x="3933" y="2763"/>
              <a:ext cx="561" cy="136"/>
              <a:chOff x="876" y="2800"/>
              <a:chExt cx="642" cy="175"/>
            </a:xfrm>
          </p:grpSpPr>
          <p:sp>
            <p:nvSpPr>
              <p:cNvPr id="27705" name="Rectangle 5"/>
              <p:cNvSpPr>
                <a:spLocks noChangeArrowheads="1"/>
              </p:cNvSpPr>
              <p:nvPr/>
            </p:nvSpPr>
            <p:spPr bwMode="auto">
              <a:xfrm>
                <a:off x="925" y="2800"/>
                <a:ext cx="485" cy="17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6" name="Rectangle 6"/>
              <p:cNvSpPr>
                <a:spLocks noChangeArrowheads="1"/>
              </p:cNvSpPr>
              <p:nvPr/>
            </p:nvSpPr>
            <p:spPr bwMode="auto">
              <a:xfrm>
                <a:off x="945" y="2849"/>
                <a:ext cx="151" cy="7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7" name="Rectangle 7"/>
              <p:cNvSpPr>
                <a:spLocks noChangeArrowheads="1"/>
              </p:cNvSpPr>
              <p:nvPr/>
            </p:nvSpPr>
            <p:spPr bwMode="auto">
              <a:xfrm>
                <a:off x="1117" y="2818"/>
                <a:ext cx="124" cy="13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8" name="Rectangle 8"/>
              <p:cNvSpPr>
                <a:spLocks noChangeArrowheads="1"/>
              </p:cNvSpPr>
              <p:nvPr/>
            </p:nvSpPr>
            <p:spPr bwMode="auto">
              <a:xfrm>
                <a:off x="1263" y="2815"/>
                <a:ext cx="125" cy="13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9" name="Line 9"/>
              <p:cNvSpPr>
                <a:spLocks noChangeShapeType="1"/>
              </p:cNvSpPr>
              <p:nvPr/>
            </p:nvSpPr>
            <p:spPr bwMode="auto">
              <a:xfrm flipV="1">
                <a:off x="876" y="2882"/>
                <a:ext cx="64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3016" name="Group 10"/>
            <p:cNvGrpSpPr>
              <a:grpSpLocks/>
            </p:cNvGrpSpPr>
            <p:nvPr/>
          </p:nvGrpSpPr>
          <p:grpSpPr bwMode="auto">
            <a:xfrm>
              <a:off x="3918" y="3012"/>
              <a:ext cx="561" cy="136"/>
              <a:chOff x="876" y="2800"/>
              <a:chExt cx="642" cy="175"/>
            </a:xfrm>
          </p:grpSpPr>
          <p:sp>
            <p:nvSpPr>
              <p:cNvPr id="27700" name="Rectangle 11"/>
              <p:cNvSpPr>
                <a:spLocks noChangeArrowheads="1"/>
              </p:cNvSpPr>
              <p:nvPr/>
            </p:nvSpPr>
            <p:spPr bwMode="auto">
              <a:xfrm>
                <a:off x="925" y="2800"/>
                <a:ext cx="485" cy="17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1" name="Rectangle 12"/>
              <p:cNvSpPr>
                <a:spLocks noChangeArrowheads="1"/>
              </p:cNvSpPr>
              <p:nvPr/>
            </p:nvSpPr>
            <p:spPr bwMode="auto">
              <a:xfrm>
                <a:off x="945" y="2849"/>
                <a:ext cx="151" cy="7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2" name="Rectangle 13"/>
              <p:cNvSpPr>
                <a:spLocks noChangeArrowheads="1"/>
              </p:cNvSpPr>
              <p:nvPr/>
            </p:nvSpPr>
            <p:spPr bwMode="auto">
              <a:xfrm>
                <a:off x="1117" y="2818"/>
                <a:ext cx="124" cy="13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3" name="Rectangle 14"/>
              <p:cNvSpPr>
                <a:spLocks noChangeArrowheads="1"/>
              </p:cNvSpPr>
              <p:nvPr/>
            </p:nvSpPr>
            <p:spPr bwMode="auto">
              <a:xfrm>
                <a:off x="1263" y="2815"/>
                <a:ext cx="125" cy="13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4" name="Line 15"/>
              <p:cNvSpPr>
                <a:spLocks noChangeShapeType="1"/>
              </p:cNvSpPr>
              <p:nvPr/>
            </p:nvSpPr>
            <p:spPr bwMode="auto">
              <a:xfrm flipV="1">
                <a:off x="876" y="2882"/>
                <a:ext cx="64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3017" name="Group 16"/>
            <p:cNvGrpSpPr>
              <a:grpSpLocks/>
            </p:cNvGrpSpPr>
            <p:nvPr/>
          </p:nvGrpSpPr>
          <p:grpSpPr bwMode="auto">
            <a:xfrm>
              <a:off x="3915" y="3281"/>
              <a:ext cx="561" cy="136"/>
              <a:chOff x="876" y="2800"/>
              <a:chExt cx="642" cy="175"/>
            </a:xfrm>
          </p:grpSpPr>
          <p:sp>
            <p:nvSpPr>
              <p:cNvPr id="27695" name="Rectangle 17"/>
              <p:cNvSpPr>
                <a:spLocks noChangeArrowheads="1"/>
              </p:cNvSpPr>
              <p:nvPr/>
            </p:nvSpPr>
            <p:spPr bwMode="auto">
              <a:xfrm>
                <a:off x="925" y="2800"/>
                <a:ext cx="485" cy="17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6" name="Rectangle 18"/>
              <p:cNvSpPr>
                <a:spLocks noChangeArrowheads="1"/>
              </p:cNvSpPr>
              <p:nvPr/>
            </p:nvSpPr>
            <p:spPr bwMode="auto">
              <a:xfrm>
                <a:off x="945" y="2849"/>
                <a:ext cx="151" cy="7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7" name="Rectangle 19"/>
              <p:cNvSpPr>
                <a:spLocks noChangeArrowheads="1"/>
              </p:cNvSpPr>
              <p:nvPr/>
            </p:nvSpPr>
            <p:spPr bwMode="auto">
              <a:xfrm>
                <a:off x="1117" y="2818"/>
                <a:ext cx="124" cy="13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8" name="Rectangle 20"/>
              <p:cNvSpPr>
                <a:spLocks noChangeArrowheads="1"/>
              </p:cNvSpPr>
              <p:nvPr/>
            </p:nvSpPr>
            <p:spPr bwMode="auto">
              <a:xfrm>
                <a:off x="1263" y="2815"/>
                <a:ext cx="125" cy="13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9" name="Line 21"/>
              <p:cNvSpPr>
                <a:spLocks noChangeShapeType="1"/>
              </p:cNvSpPr>
              <p:nvPr/>
            </p:nvSpPr>
            <p:spPr bwMode="auto">
              <a:xfrm flipV="1">
                <a:off x="876" y="2882"/>
                <a:ext cx="64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3018" name="Group 22"/>
            <p:cNvGrpSpPr>
              <a:grpSpLocks/>
            </p:cNvGrpSpPr>
            <p:nvPr/>
          </p:nvGrpSpPr>
          <p:grpSpPr bwMode="auto">
            <a:xfrm rot="5400000">
              <a:off x="4623" y="3405"/>
              <a:ext cx="564" cy="652"/>
              <a:chOff x="2954" y="2776"/>
              <a:chExt cx="564" cy="652"/>
            </a:xfrm>
          </p:grpSpPr>
          <p:grpSp>
            <p:nvGrpSpPr>
              <p:cNvPr id="43036" name="Group 23"/>
              <p:cNvGrpSpPr>
                <a:grpSpLocks/>
              </p:cNvGrpSpPr>
              <p:nvPr/>
            </p:nvGrpSpPr>
            <p:grpSpPr bwMode="auto">
              <a:xfrm>
                <a:off x="2954" y="2776"/>
                <a:ext cx="561" cy="136"/>
                <a:chOff x="455" y="3463"/>
                <a:chExt cx="561" cy="136"/>
              </a:xfrm>
            </p:grpSpPr>
            <p:sp>
              <p:nvSpPr>
                <p:cNvPr id="27690" name="Rectangle 24"/>
                <p:cNvSpPr>
                  <a:spLocks noChangeArrowheads="1"/>
                </p:cNvSpPr>
                <p:nvPr/>
              </p:nvSpPr>
              <p:spPr bwMode="auto">
                <a:xfrm>
                  <a:off x="496" y="3465"/>
                  <a:ext cx="424" cy="136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91" name="Rectangle 25"/>
                <p:cNvSpPr>
                  <a:spLocks noChangeArrowheads="1"/>
                </p:cNvSpPr>
                <p:nvPr/>
              </p:nvSpPr>
              <p:spPr bwMode="auto">
                <a:xfrm>
                  <a:off x="769" y="3504"/>
                  <a:ext cx="132" cy="6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66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92" name="Rectangle 26"/>
                <p:cNvSpPr>
                  <a:spLocks noChangeArrowheads="1"/>
                </p:cNvSpPr>
                <p:nvPr/>
              </p:nvSpPr>
              <p:spPr bwMode="auto">
                <a:xfrm>
                  <a:off x="642" y="3479"/>
                  <a:ext cx="108" cy="104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93" name="Rectangle 27"/>
                <p:cNvSpPr>
                  <a:spLocks noChangeArrowheads="1"/>
                </p:cNvSpPr>
                <p:nvPr/>
              </p:nvSpPr>
              <p:spPr bwMode="auto">
                <a:xfrm>
                  <a:off x="515" y="3484"/>
                  <a:ext cx="108" cy="105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94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453" y="3529"/>
                  <a:ext cx="561" cy="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3037" name="Group 29"/>
              <p:cNvGrpSpPr>
                <a:grpSpLocks/>
              </p:cNvGrpSpPr>
              <p:nvPr/>
            </p:nvGrpSpPr>
            <p:grpSpPr bwMode="auto">
              <a:xfrm>
                <a:off x="2957" y="3023"/>
                <a:ext cx="561" cy="136"/>
                <a:chOff x="455" y="3463"/>
                <a:chExt cx="561" cy="136"/>
              </a:xfrm>
            </p:grpSpPr>
            <p:sp>
              <p:nvSpPr>
                <p:cNvPr id="27685" name="Rectangle 30"/>
                <p:cNvSpPr>
                  <a:spLocks noChangeArrowheads="1"/>
                </p:cNvSpPr>
                <p:nvPr/>
              </p:nvSpPr>
              <p:spPr bwMode="auto">
                <a:xfrm>
                  <a:off x="496" y="3465"/>
                  <a:ext cx="424" cy="136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6" name="Rectangle 31"/>
                <p:cNvSpPr>
                  <a:spLocks noChangeArrowheads="1"/>
                </p:cNvSpPr>
                <p:nvPr/>
              </p:nvSpPr>
              <p:spPr bwMode="auto">
                <a:xfrm>
                  <a:off x="769" y="3504"/>
                  <a:ext cx="132" cy="6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66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7" name="Rectangle 32"/>
                <p:cNvSpPr>
                  <a:spLocks noChangeArrowheads="1"/>
                </p:cNvSpPr>
                <p:nvPr/>
              </p:nvSpPr>
              <p:spPr bwMode="auto">
                <a:xfrm>
                  <a:off x="642" y="3479"/>
                  <a:ext cx="108" cy="104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8" name="Rectangle 33"/>
                <p:cNvSpPr>
                  <a:spLocks noChangeArrowheads="1"/>
                </p:cNvSpPr>
                <p:nvPr/>
              </p:nvSpPr>
              <p:spPr bwMode="auto">
                <a:xfrm>
                  <a:off x="515" y="3484"/>
                  <a:ext cx="108" cy="105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453" y="3529"/>
                  <a:ext cx="561" cy="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3038" name="Group 35"/>
              <p:cNvGrpSpPr>
                <a:grpSpLocks/>
              </p:cNvGrpSpPr>
              <p:nvPr/>
            </p:nvGrpSpPr>
            <p:grpSpPr bwMode="auto">
              <a:xfrm>
                <a:off x="2954" y="3292"/>
                <a:ext cx="561" cy="136"/>
                <a:chOff x="455" y="3463"/>
                <a:chExt cx="561" cy="136"/>
              </a:xfrm>
            </p:grpSpPr>
            <p:sp>
              <p:nvSpPr>
                <p:cNvPr id="27680" name="Rectangle 36"/>
                <p:cNvSpPr>
                  <a:spLocks noChangeArrowheads="1"/>
                </p:cNvSpPr>
                <p:nvPr/>
              </p:nvSpPr>
              <p:spPr bwMode="auto">
                <a:xfrm>
                  <a:off x="496" y="3465"/>
                  <a:ext cx="424" cy="136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5F5F5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1" name="Rectangle 37"/>
                <p:cNvSpPr>
                  <a:spLocks noChangeArrowheads="1"/>
                </p:cNvSpPr>
                <p:nvPr/>
              </p:nvSpPr>
              <p:spPr bwMode="auto">
                <a:xfrm>
                  <a:off x="769" y="3504"/>
                  <a:ext cx="132" cy="61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66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2" name="Rectangle 38"/>
                <p:cNvSpPr>
                  <a:spLocks noChangeArrowheads="1"/>
                </p:cNvSpPr>
                <p:nvPr/>
              </p:nvSpPr>
              <p:spPr bwMode="auto">
                <a:xfrm>
                  <a:off x="642" y="3479"/>
                  <a:ext cx="108" cy="104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3" name="Rectangle 39"/>
                <p:cNvSpPr>
                  <a:spLocks noChangeArrowheads="1"/>
                </p:cNvSpPr>
                <p:nvPr/>
              </p:nvSpPr>
              <p:spPr bwMode="auto">
                <a:xfrm>
                  <a:off x="515" y="3484"/>
                  <a:ext cx="108" cy="105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4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453" y="3529"/>
                  <a:ext cx="561" cy="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27660" name="Line 41"/>
            <p:cNvSpPr>
              <a:spLocks noChangeShapeType="1"/>
            </p:cNvSpPr>
            <p:nvPr/>
          </p:nvSpPr>
          <p:spPr bwMode="auto">
            <a:xfrm>
              <a:off x="4494" y="2830"/>
              <a:ext cx="67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661" name="Line 42"/>
            <p:cNvSpPr>
              <a:spLocks noChangeShapeType="1"/>
            </p:cNvSpPr>
            <p:nvPr/>
          </p:nvSpPr>
          <p:spPr bwMode="auto">
            <a:xfrm flipV="1">
              <a:off x="4470" y="3074"/>
              <a:ext cx="700" cy="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662" name="Line 43"/>
            <p:cNvSpPr>
              <a:spLocks noChangeShapeType="1"/>
            </p:cNvSpPr>
            <p:nvPr/>
          </p:nvSpPr>
          <p:spPr bwMode="auto">
            <a:xfrm>
              <a:off x="4470" y="3346"/>
              <a:ext cx="69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663" name="Line 44"/>
            <p:cNvSpPr>
              <a:spLocks noChangeShapeType="1"/>
            </p:cNvSpPr>
            <p:nvPr/>
          </p:nvSpPr>
          <p:spPr bwMode="auto">
            <a:xfrm flipV="1">
              <a:off x="4648" y="2830"/>
              <a:ext cx="0" cy="6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664" name="Line 45"/>
            <p:cNvSpPr>
              <a:spLocks noChangeShapeType="1"/>
            </p:cNvSpPr>
            <p:nvPr/>
          </p:nvSpPr>
          <p:spPr bwMode="auto">
            <a:xfrm flipV="1">
              <a:off x="4914" y="2830"/>
              <a:ext cx="0" cy="6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665" name="Line 46"/>
            <p:cNvSpPr>
              <a:spLocks noChangeShapeType="1"/>
            </p:cNvSpPr>
            <p:nvPr/>
          </p:nvSpPr>
          <p:spPr bwMode="auto">
            <a:xfrm flipV="1">
              <a:off x="5164" y="2824"/>
              <a:ext cx="0" cy="6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666" name="Oval 47"/>
            <p:cNvSpPr>
              <a:spLocks noChangeArrowheads="1"/>
            </p:cNvSpPr>
            <p:nvPr/>
          </p:nvSpPr>
          <p:spPr bwMode="auto">
            <a:xfrm>
              <a:off x="4622" y="2806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Oval 48"/>
            <p:cNvSpPr>
              <a:spLocks noChangeArrowheads="1"/>
            </p:cNvSpPr>
            <p:nvPr/>
          </p:nvSpPr>
          <p:spPr bwMode="auto">
            <a:xfrm>
              <a:off x="4622" y="3048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8" name="Oval 49"/>
            <p:cNvSpPr>
              <a:spLocks noChangeArrowheads="1"/>
            </p:cNvSpPr>
            <p:nvPr/>
          </p:nvSpPr>
          <p:spPr bwMode="auto">
            <a:xfrm>
              <a:off x="4618" y="3316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9" name="Oval 50"/>
            <p:cNvSpPr>
              <a:spLocks noChangeArrowheads="1"/>
            </p:cNvSpPr>
            <p:nvPr/>
          </p:nvSpPr>
          <p:spPr bwMode="auto">
            <a:xfrm>
              <a:off x="4890" y="2806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Oval 51"/>
            <p:cNvSpPr>
              <a:spLocks noChangeArrowheads="1"/>
            </p:cNvSpPr>
            <p:nvPr/>
          </p:nvSpPr>
          <p:spPr bwMode="auto">
            <a:xfrm>
              <a:off x="4890" y="3048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1" name="Oval 52"/>
            <p:cNvSpPr>
              <a:spLocks noChangeArrowheads="1"/>
            </p:cNvSpPr>
            <p:nvPr/>
          </p:nvSpPr>
          <p:spPr bwMode="auto">
            <a:xfrm>
              <a:off x="4886" y="3316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Oval 53"/>
            <p:cNvSpPr>
              <a:spLocks noChangeArrowheads="1"/>
            </p:cNvSpPr>
            <p:nvPr/>
          </p:nvSpPr>
          <p:spPr bwMode="auto">
            <a:xfrm>
              <a:off x="5136" y="2806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Oval 54"/>
            <p:cNvSpPr>
              <a:spLocks noChangeArrowheads="1"/>
            </p:cNvSpPr>
            <p:nvPr/>
          </p:nvSpPr>
          <p:spPr bwMode="auto">
            <a:xfrm>
              <a:off x="5136" y="3048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Oval 55"/>
            <p:cNvSpPr>
              <a:spLocks noChangeArrowheads="1"/>
            </p:cNvSpPr>
            <p:nvPr/>
          </p:nvSpPr>
          <p:spPr bwMode="auto">
            <a:xfrm>
              <a:off x="5132" y="3316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Text Box 56"/>
            <p:cNvSpPr txBox="1">
              <a:spLocks noChangeArrowheads="1"/>
            </p:cNvSpPr>
            <p:nvPr/>
          </p:nvSpPr>
          <p:spPr bwMode="auto">
            <a:xfrm>
              <a:off x="3812" y="3601"/>
              <a:ext cx="7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/>
                <a:t>crossbar</a:t>
              </a:r>
            </a:p>
          </p:txBody>
        </p:sp>
        <p:sp>
          <p:nvSpPr>
            <p:cNvPr id="43035" name="Freeform 57"/>
            <p:cNvSpPr>
              <a:spLocks/>
            </p:cNvSpPr>
            <p:nvPr/>
          </p:nvSpPr>
          <p:spPr bwMode="auto">
            <a:xfrm>
              <a:off x="3900" y="2796"/>
              <a:ext cx="972" cy="1269"/>
            </a:xfrm>
            <a:custGeom>
              <a:avLst/>
              <a:gdLst>
                <a:gd name="T0" fmla="*/ 0 w 972"/>
                <a:gd name="T1" fmla="*/ 3 h 1266"/>
                <a:gd name="T2" fmla="*/ 969 w 972"/>
                <a:gd name="T3" fmla="*/ 0 h 1266"/>
                <a:gd name="T4" fmla="*/ 972 w 972"/>
                <a:gd name="T5" fmla="*/ 1281 h 12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2" h="1266">
                  <a:moveTo>
                    <a:pt x="0" y="3"/>
                  </a:moveTo>
                  <a:lnTo>
                    <a:pt x="969" y="0"/>
                  </a:lnTo>
                  <a:lnTo>
                    <a:pt x="972" y="1266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9C144CDC-A76B-43DE-BBDA-2FE6E8E068F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9698" name="Picture 2" descr="http://opticalengineering.spiedigitallibrary.org/data/Journals/OPTICE/22105/115003_1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717" y="422759"/>
            <a:ext cx="3368210" cy="291696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2166" y="3679902"/>
            <a:ext cx="46730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3-stage Banyan network switch logic</a:t>
            </a:r>
          </a:p>
          <a:p>
            <a:r>
              <a:rPr lang="en-US" dirty="0" smtClean="0"/>
              <a:t>(n/2 log n) switching elements. In the </a:t>
            </a:r>
          </a:p>
          <a:p>
            <a:r>
              <a:rPr lang="en-US" dirty="0" smtClean="0"/>
              <a:t>diagram, each node is a 2x2 switch. This</a:t>
            </a:r>
          </a:p>
          <a:p>
            <a:r>
              <a:rPr lang="en-US" dirty="0" smtClean="0"/>
              <a:t>is a 16x16 switch (16 inputs and 16 outputs,</a:t>
            </a:r>
          </a:p>
          <a:p>
            <a:r>
              <a:rPr lang="en-US" dirty="0" smtClean="0"/>
              <a:t>8 nodes, each with 2 inputs and 2 outputs.)</a:t>
            </a:r>
            <a:endParaRPr lang="en-US" dirty="0"/>
          </a:p>
        </p:txBody>
      </p:sp>
      <p:pic>
        <p:nvPicPr>
          <p:cNvPr id="29700" name="Picture 4" descr="http://www.xatlantis.ch/education/graphics/bus_design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61" y="2315310"/>
            <a:ext cx="2922161" cy="292216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553307" y="5675971"/>
            <a:ext cx="346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cross-bar network switch logic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nxn</a:t>
            </a:r>
            <a:r>
              <a:rPr lang="en-US" dirty="0" smtClean="0"/>
              <a:t> switching elements)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4829" y="5341434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Images from Google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11829D08-D6D4-41E8-B036-61247044E995}" type="slidenum">
              <a:rPr lang="en-US"/>
              <a:pPr/>
              <a:t>12</a:t>
            </a:fld>
            <a:endParaRPr lang="en-US"/>
          </a:p>
        </p:txBody>
      </p:sp>
      <p:pic>
        <p:nvPicPr>
          <p:cNvPr id="44035" name="Picture 29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175" y="822325"/>
            <a:ext cx="2970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55588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Output ports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946525"/>
            <a:ext cx="7772400" cy="9144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buffering</a:t>
            </a:r>
            <a:r>
              <a:rPr lang="en-US">
                <a:cs typeface="+mn-cs"/>
              </a:rPr>
              <a:t> required when datagrams arrive from fabric faster than the transmission rate</a:t>
            </a:r>
          </a:p>
          <a:p>
            <a:pPr>
              <a:buFont typeface="Wingdings" charset="0"/>
              <a:buChar char="v"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scheduling discipline</a:t>
            </a:r>
            <a:r>
              <a:rPr lang="en-US">
                <a:cs typeface="+mn-cs"/>
              </a:rPr>
              <a:t> chooses among queued datagrams for transmission</a:t>
            </a: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2406650" y="1473200"/>
            <a:ext cx="4568825" cy="1836738"/>
          </a:xfrm>
          <a:prstGeom prst="rect">
            <a:avLst/>
          </a:prstGeom>
          <a:solidFill>
            <a:schemeClr val="bg1"/>
          </a:solidFill>
          <a:ln w="19050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Rectangle 6"/>
          <p:cNvSpPr>
            <a:spLocks noChangeArrowheads="1"/>
          </p:cNvSpPr>
          <p:nvPr/>
        </p:nvSpPr>
        <p:spPr bwMode="auto">
          <a:xfrm>
            <a:off x="5329238" y="1931988"/>
            <a:ext cx="1417637" cy="828675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Arial" charset="0"/>
                <a:ea typeface="ＭＳ Ｐゴシック" charset="0"/>
              </a:rPr>
              <a:t>line</a:t>
            </a:r>
          </a:p>
          <a:p>
            <a:pPr algn="ctr">
              <a:defRPr/>
            </a:pPr>
            <a:r>
              <a:rPr lang="en-US">
                <a:latin typeface="Arial" charset="0"/>
                <a:ea typeface="ＭＳ Ｐゴシック" charset="0"/>
              </a:rPr>
              <a:t>termination</a:t>
            </a:r>
          </a:p>
        </p:txBody>
      </p:sp>
      <p:sp>
        <p:nvSpPr>
          <p:cNvPr id="28681" name="Rectangle 7"/>
          <p:cNvSpPr>
            <a:spLocks noChangeArrowheads="1"/>
          </p:cNvSpPr>
          <p:nvPr/>
        </p:nvSpPr>
        <p:spPr bwMode="auto">
          <a:xfrm>
            <a:off x="4019550" y="1658938"/>
            <a:ext cx="1152525" cy="1409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3841750" y="2378075"/>
            <a:ext cx="1905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5175250" y="2335213"/>
            <a:ext cx="1905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V="1">
            <a:off x="6732588" y="2376488"/>
            <a:ext cx="7366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4052888" y="1968500"/>
            <a:ext cx="1055687" cy="828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link </a:t>
            </a:r>
          </a:p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layer </a:t>
            </a:r>
          </a:p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protocol</a:t>
            </a:r>
          </a:p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(send)</a:t>
            </a:r>
          </a:p>
        </p:txBody>
      </p:sp>
      <p:sp>
        <p:nvSpPr>
          <p:cNvPr id="28686" name="Rectangle 16"/>
          <p:cNvSpPr>
            <a:spLocks noChangeArrowheads="1"/>
          </p:cNvSpPr>
          <p:nvPr/>
        </p:nvSpPr>
        <p:spPr bwMode="auto">
          <a:xfrm>
            <a:off x="847725" y="1762125"/>
            <a:ext cx="1055688" cy="828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switch</a:t>
            </a:r>
          </a:p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fabric</a:t>
            </a:r>
          </a:p>
        </p:txBody>
      </p:sp>
      <p:grpSp>
        <p:nvGrpSpPr>
          <p:cNvPr id="44046" name="Group 28"/>
          <p:cNvGrpSpPr>
            <a:grpSpLocks/>
          </p:cNvGrpSpPr>
          <p:nvPr/>
        </p:nvGrpSpPr>
        <p:grpSpPr bwMode="auto">
          <a:xfrm>
            <a:off x="2559050" y="1609725"/>
            <a:ext cx="1247775" cy="1504950"/>
            <a:chOff x="3180" y="909"/>
            <a:chExt cx="786" cy="948"/>
          </a:xfrm>
        </p:grpSpPr>
        <p:sp>
          <p:nvSpPr>
            <p:cNvPr id="28690" name="Rectangle 8"/>
            <p:cNvSpPr>
              <a:spLocks noChangeArrowheads="1"/>
            </p:cNvSpPr>
            <p:nvPr/>
          </p:nvSpPr>
          <p:spPr bwMode="auto">
            <a:xfrm>
              <a:off x="3180" y="909"/>
              <a:ext cx="786" cy="9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1" name="Text Box 14"/>
            <p:cNvSpPr txBox="1">
              <a:spLocks noChangeArrowheads="1"/>
            </p:cNvSpPr>
            <p:nvPr/>
          </p:nvSpPr>
          <p:spPr bwMode="auto">
            <a:xfrm>
              <a:off x="3232" y="917"/>
              <a:ext cx="724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datagram</a:t>
              </a:r>
            </a:p>
            <a:p>
              <a:pPr algn="ctr"/>
              <a:r>
                <a:rPr lang="en-US"/>
                <a:t>buffer</a:t>
              </a:r>
            </a:p>
            <a:p>
              <a:pPr algn="ctr"/>
              <a:endParaRPr lang="en-US"/>
            </a:p>
            <a:p>
              <a:pPr algn="ctr"/>
              <a:endParaRPr lang="en-US"/>
            </a:p>
            <a:p>
              <a:pPr algn="ctr"/>
              <a:r>
                <a:rPr lang="en-US"/>
                <a:t>queueing</a:t>
              </a:r>
            </a:p>
          </p:txBody>
        </p:sp>
        <p:grpSp>
          <p:nvGrpSpPr>
            <p:cNvPr id="44051" name="Group 17"/>
            <p:cNvGrpSpPr>
              <a:grpSpLocks/>
            </p:cNvGrpSpPr>
            <p:nvPr/>
          </p:nvGrpSpPr>
          <p:grpSpPr bwMode="auto">
            <a:xfrm>
              <a:off x="3260" y="1299"/>
              <a:ext cx="626" cy="295"/>
              <a:chOff x="310" y="3526"/>
              <a:chExt cx="1040" cy="457"/>
            </a:xfrm>
          </p:grpSpPr>
          <p:sp>
            <p:nvSpPr>
              <p:cNvPr id="28693" name="Rectangle 18"/>
              <p:cNvSpPr>
                <a:spLocks noChangeArrowheads="1"/>
              </p:cNvSpPr>
              <p:nvPr/>
            </p:nvSpPr>
            <p:spPr bwMode="auto">
              <a:xfrm>
                <a:off x="310" y="3526"/>
                <a:ext cx="1040" cy="457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19"/>
              <p:cNvSpPr>
                <a:spLocks noChangeShapeType="1"/>
              </p:cNvSpPr>
              <p:nvPr/>
            </p:nvSpPr>
            <p:spPr bwMode="auto">
              <a:xfrm>
                <a:off x="446" y="3535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95" name="Line 20"/>
              <p:cNvSpPr>
                <a:spLocks noChangeShapeType="1"/>
              </p:cNvSpPr>
              <p:nvPr/>
            </p:nvSpPr>
            <p:spPr bwMode="auto">
              <a:xfrm>
                <a:off x="558" y="3538"/>
                <a:ext cx="2" cy="43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96" name="Line 21"/>
              <p:cNvSpPr>
                <a:spLocks noChangeShapeType="1"/>
              </p:cNvSpPr>
              <p:nvPr/>
            </p:nvSpPr>
            <p:spPr bwMode="auto">
              <a:xfrm>
                <a:off x="671" y="3534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97" name="Line 22"/>
              <p:cNvSpPr>
                <a:spLocks noChangeShapeType="1"/>
              </p:cNvSpPr>
              <p:nvPr/>
            </p:nvSpPr>
            <p:spPr bwMode="auto">
              <a:xfrm>
                <a:off x="782" y="3535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98" name="Line 23"/>
              <p:cNvSpPr>
                <a:spLocks noChangeShapeType="1"/>
              </p:cNvSpPr>
              <p:nvPr/>
            </p:nvSpPr>
            <p:spPr bwMode="auto">
              <a:xfrm>
                <a:off x="895" y="3534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699" name="Line 24"/>
              <p:cNvSpPr>
                <a:spLocks noChangeShapeType="1"/>
              </p:cNvSpPr>
              <p:nvPr/>
            </p:nvSpPr>
            <p:spPr bwMode="auto">
              <a:xfrm>
                <a:off x="1006" y="3534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700" name="Line 25"/>
              <p:cNvSpPr>
                <a:spLocks noChangeShapeType="1"/>
              </p:cNvSpPr>
              <p:nvPr/>
            </p:nvSpPr>
            <p:spPr bwMode="auto">
              <a:xfrm>
                <a:off x="1121" y="3535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701" name="Line 26"/>
              <p:cNvSpPr>
                <a:spLocks noChangeShapeType="1"/>
              </p:cNvSpPr>
              <p:nvPr/>
            </p:nvSpPr>
            <p:spPr bwMode="auto">
              <a:xfrm>
                <a:off x="1229" y="3538"/>
                <a:ext cx="2" cy="43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28688" name="Line 27"/>
          <p:cNvSpPr>
            <a:spLocks noChangeShapeType="1"/>
          </p:cNvSpPr>
          <p:nvPr/>
        </p:nvSpPr>
        <p:spPr bwMode="auto">
          <a:xfrm>
            <a:off x="1770063" y="1338263"/>
            <a:ext cx="11112" cy="2195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689" name="Line 9"/>
          <p:cNvSpPr>
            <a:spLocks noChangeShapeType="1"/>
          </p:cNvSpPr>
          <p:nvPr/>
        </p:nvSpPr>
        <p:spPr bwMode="auto">
          <a:xfrm flipV="1">
            <a:off x="1762125" y="2420938"/>
            <a:ext cx="925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AA3B08E0-F5CF-4085-A6EC-2D0052C30C39}" type="slidenum">
              <a:rPr lang="en-US"/>
              <a:pPr/>
              <a:t>13</a:t>
            </a:fld>
            <a:endParaRPr lang="en-US"/>
          </a:p>
        </p:txBody>
      </p:sp>
      <p:pic>
        <p:nvPicPr>
          <p:cNvPr id="45059" name="Picture 8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" y="784225"/>
            <a:ext cx="50276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6850"/>
            <a:ext cx="7772400" cy="73025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Output port queueing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4602163"/>
            <a:ext cx="7772400" cy="1190625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buffering when arrival rate via switch exceeds output line speed</a:t>
            </a:r>
          </a:p>
          <a:p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queueing (delay) and loss due to output port buffer overflow!</a:t>
            </a: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45062" name="Group 78"/>
          <p:cNvGrpSpPr>
            <a:grpSpLocks/>
          </p:cNvGrpSpPr>
          <p:nvPr/>
        </p:nvGrpSpPr>
        <p:grpSpPr bwMode="auto">
          <a:xfrm>
            <a:off x="884238" y="1477963"/>
            <a:ext cx="7412037" cy="2870200"/>
            <a:chOff x="550" y="931"/>
            <a:chExt cx="4669" cy="1808"/>
          </a:xfrm>
        </p:grpSpPr>
        <p:grpSp>
          <p:nvGrpSpPr>
            <p:cNvPr id="45063" name="Group 29"/>
            <p:cNvGrpSpPr>
              <a:grpSpLocks/>
            </p:cNvGrpSpPr>
            <p:nvPr/>
          </p:nvGrpSpPr>
          <p:grpSpPr bwMode="auto">
            <a:xfrm>
              <a:off x="699" y="948"/>
              <a:ext cx="2099" cy="1356"/>
              <a:chOff x="523" y="976"/>
              <a:chExt cx="2099" cy="1356"/>
            </a:xfrm>
          </p:grpSpPr>
          <p:sp>
            <p:nvSpPr>
              <p:cNvPr id="29750" name="Rectangle 6"/>
              <p:cNvSpPr>
                <a:spLocks noChangeArrowheads="1"/>
              </p:cNvSpPr>
              <p:nvPr/>
            </p:nvSpPr>
            <p:spPr bwMode="auto">
              <a:xfrm>
                <a:off x="1208" y="976"/>
                <a:ext cx="745" cy="13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110" name="Group 10"/>
              <p:cNvGrpSpPr>
                <a:grpSpLocks/>
              </p:cNvGrpSpPr>
              <p:nvPr/>
            </p:nvGrpSpPr>
            <p:grpSpPr bwMode="auto">
              <a:xfrm>
                <a:off x="804" y="997"/>
                <a:ext cx="249" cy="1295"/>
                <a:chOff x="748" y="997"/>
                <a:chExt cx="249" cy="1295"/>
              </a:xfrm>
            </p:grpSpPr>
            <p:sp>
              <p:nvSpPr>
                <p:cNvPr id="29770" name="Rectangle 7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71" name="Rectangle 8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72" name="Rectangle 9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111" name="Group 11"/>
              <p:cNvGrpSpPr>
                <a:grpSpLocks/>
              </p:cNvGrpSpPr>
              <p:nvPr/>
            </p:nvGrpSpPr>
            <p:grpSpPr bwMode="auto">
              <a:xfrm>
                <a:off x="2109" y="1002"/>
                <a:ext cx="249" cy="1295"/>
                <a:chOff x="748" y="997"/>
                <a:chExt cx="249" cy="1295"/>
              </a:xfrm>
            </p:grpSpPr>
            <p:sp>
              <p:nvSpPr>
                <p:cNvPr id="29767" name="Rectangle 12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68" name="Rectangle 13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69" name="Rectangle 14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753" name="Line 15"/>
              <p:cNvSpPr>
                <a:spLocks noChangeShapeType="1"/>
              </p:cNvSpPr>
              <p:nvPr/>
            </p:nvSpPr>
            <p:spPr bwMode="auto">
              <a:xfrm>
                <a:off x="1946" y="1180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54" name="Line 16"/>
              <p:cNvSpPr>
                <a:spLocks noChangeShapeType="1"/>
              </p:cNvSpPr>
              <p:nvPr/>
            </p:nvSpPr>
            <p:spPr bwMode="auto">
              <a:xfrm>
                <a:off x="1940" y="1645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55" name="Line 17"/>
              <p:cNvSpPr>
                <a:spLocks noChangeShapeType="1"/>
              </p:cNvSpPr>
              <p:nvPr/>
            </p:nvSpPr>
            <p:spPr bwMode="auto">
              <a:xfrm>
                <a:off x="1940" y="211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56" name="Line 18"/>
              <p:cNvSpPr>
                <a:spLocks noChangeShapeType="1"/>
              </p:cNvSpPr>
              <p:nvPr/>
            </p:nvSpPr>
            <p:spPr bwMode="auto">
              <a:xfrm>
                <a:off x="1044" y="1164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57" name="Line 19"/>
              <p:cNvSpPr>
                <a:spLocks noChangeShapeType="1"/>
              </p:cNvSpPr>
              <p:nvPr/>
            </p:nvSpPr>
            <p:spPr bwMode="auto">
              <a:xfrm>
                <a:off x="1038" y="162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58" name="Line 20"/>
              <p:cNvSpPr>
                <a:spLocks noChangeShapeType="1"/>
              </p:cNvSpPr>
              <p:nvPr/>
            </p:nvSpPr>
            <p:spPr bwMode="auto">
              <a:xfrm>
                <a:off x="1038" y="2103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5118" name="Group 24"/>
              <p:cNvGrpSpPr>
                <a:grpSpLocks/>
              </p:cNvGrpSpPr>
              <p:nvPr/>
            </p:nvGrpSpPr>
            <p:grpSpPr bwMode="auto">
              <a:xfrm>
                <a:off x="523" y="1169"/>
                <a:ext cx="288" cy="939"/>
                <a:chOff x="-60" y="1148"/>
                <a:chExt cx="168" cy="939"/>
              </a:xfrm>
            </p:grpSpPr>
            <p:sp>
              <p:nvSpPr>
                <p:cNvPr id="29764" name="Line 21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65" name="Line 22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66" name="Line 23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5119" name="Group 25"/>
              <p:cNvGrpSpPr>
                <a:grpSpLocks/>
              </p:cNvGrpSpPr>
              <p:nvPr/>
            </p:nvGrpSpPr>
            <p:grpSpPr bwMode="auto">
              <a:xfrm>
                <a:off x="2334" y="1173"/>
                <a:ext cx="288" cy="939"/>
                <a:chOff x="-60" y="1148"/>
                <a:chExt cx="168" cy="939"/>
              </a:xfrm>
            </p:grpSpPr>
            <p:sp>
              <p:nvSpPr>
                <p:cNvPr id="29761" name="Line 26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62" name="Line 27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63" name="Line 28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45064" name="Group 30"/>
            <p:cNvGrpSpPr>
              <a:grpSpLocks/>
            </p:cNvGrpSpPr>
            <p:nvPr/>
          </p:nvGrpSpPr>
          <p:grpSpPr bwMode="auto">
            <a:xfrm>
              <a:off x="3120" y="931"/>
              <a:ext cx="2099" cy="1356"/>
              <a:chOff x="523" y="976"/>
              <a:chExt cx="2099" cy="1356"/>
            </a:xfrm>
          </p:grpSpPr>
          <p:sp>
            <p:nvSpPr>
              <p:cNvPr id="29727" name="Rectangle 31"/>
              <p:cNvSpPr>
                <a:spLocks noChangeArrowheads="1"/>
              </p:cNvSpPr>
              <p:nvPr/>
            </p:nvSpPr>
            <p:spPr bwMode="auto">
              <a:xfrm>
                <a:off x="1208" y="976"/>
                <a:ext cx="745" cy="13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087" name="Group 32"/>
              <p:cNvGrpSpPr>
                <a:grpSpLocks/>
              </p:cNvGrpSpPr>
              <p:nvPr/>
            </p:nvGrpSpPr>
            <p:grpSpPr bwMode="auto">
              <a:xfrm>
                <a:off x="804" y="997"/>
                <a:ext cx="249" cy="1295"/>
                <a:chOff x="748" y="997"/>
                <a:chExt cx="249" cy="1295"/>
              </a:xfrm>
            </p:grpSpPr>
            <p:sp>
              <p:nvSpPr>
                <p:cNvPr id="29747" name="Rectangle 33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48" name="Rectangle 34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49" name="Rectangle 35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088" name="Group 36"/>
              <p:cNvGrpSpPr>
                <a:grpSpLocks/>
              </p:cNvGrpSpPr>
              <p:nvPr/>
            </p:nvGrpSpPr>
            <p:grpSpPr bwMode="auto">
              <a:xfrm>
                <a:off x="2109" y="1002"/>
                <a:ext cx="249" cy="1295"/>
                <a:chOff x="748" y="997"/>
                <a:chExt cx="249" cy="1295"/>
              </a:xfrm>
            </p:grpSpPr>
            <p:sp>
              <p:nvSpPr>
                <p:cNvPr id="29744" name="Rectangle 37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745" name="Rectangle 38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746" name="Rectangle 39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730" name="Line 40"/>
              <p:cNvSpPr>
                <a:spLocks noChangeShapeType="1"/>
              </p:cNvSpPr>
              <p:nvPr/>
            </p:nvSpPr>
            <p:spPr bwMode="auto">
              <a:xfrm>
                <a:off x="1946" y="1180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31" name="Line 41"/>
              <p:cNvSpPr>
                <a:spLocks noChangeShapeType="1"/>
              </p:cNvSpPr>
              <p:nvPr/>
            </p:nvSpPr>
            <p:spPr bwMode="auto">
              <a:xfrm>
                <a:off x="1940" y="1645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32" name="Line 42"/>
              <p:cNvSpPr>
                <a:spLocks noChangeShapeType="1"/>
              </p:cNvSpPr>
              <p:nvPr/>
            </p:nvSpPr>
            <p:spPr bwMode="auto">
              <a:xfrm>
                <a:off x="1940" y="211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33" name="Line 43"/>
              <p:cNvSpPr>
                <a:spLocks noChangeShapeType="1"/>
              </p:cNvSpPr>
              <p:nvPr/>
            </p:nvSpPr>
            <p:spPr bwMode="auto">
              <a:xfrm>
                <a:off x="1044" y="1164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34" name="Line 44"/>
              <p:cNvSpPr>
                <a:spLocks noChangeShapeType="1"/>
              </p:cNvSpPr>
              <p:nvPr/>
            </p:nvSpPr>
            <p:spPr bwMode="auto">
              <a:xfrm>
                <a:off x="1038" y="162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9735" name="Line 45"/>
              <p:cNvSpPr>
                <a:spLocks noChangeShapeType="1"/>
              </p:cNvSpPr>
              <p:nvPr/>
            </p:nvSpPr>
            <p:spPr bwMode="auto">
              <a:xfrm>
                <a:off x="1038" y="2103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5095" name="Group 46"/>
              <p:cNvGrpSpPr>
                <a:grpSpLocks/>
              </p:cNvGrpSpPr>
              <p:nvPr/>
            </p:nvGrpSpPr>
            <p:grpSpPr bwMode="auto">
              <a:xfrm>
                <a:off x="523" y="1169"/>
                <a:ext cx="288" cy="939"/>
                <a:chOff x="-60" y="1148"/>
                <a:chExt cx="168" cy="939"/>
              </a:xfrm>
            </p:grpSpPr>
            <p:sp>
              <p:nvSpPr>
                <p:cNvPr id="29741" name="Line 47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42" name="Line 48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43" name="Line 49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5096" name="Group 50"/>
              <p:cNvGrpSpPr>
                <a:grpSpLocks/>
              </p:cNvGrpSpPr>
              <p:nvPr/>
            </p:nvGrpSpPr>
            <p:grpSpPr bwMode="auto">
              <a:xfrm>
                <a:off x="2334" y="1173"/>
                <a:ext cx="288" cy="939"/>
                <a:chOff x="-60" y="1148"/>
                <a:chExt cx="168" cy="939"/>
              </a:xfrm>
            </p:grpSpPr>
            <p:sp>
              <p:nvSpPr>
                <p:cNvPr id="29738" name="Line 51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39" name="Line 52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9740" name="Line 53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29706" name="Rectangle 54"/>
            <p:cNvSpPr>
              <a:spLocks noChangeArrowheads="1"/>
            </p:cNvSpPr>
            <p:nvPr/>
          </p:nvSpPr>
          <p:spPr bwMode="auto">
            <a:xfrm>
              <a:off x="1012" y="1012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7" name="Rectangle 55"/>
            <p:cNvSpPr>
              <a:spLocks noChangeArrowheads="1"/>
            </p:cNvSpPr>
            <p:nvPr/>
          </p:nvSpPr>
          <p:spPr bwMode="auto">
            <a:xfrm>
              <a:off x="1003" y="1494"/>
              <a:ext cx="175" cy="98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56"/>
            <p:cNvSpPr>
              <a:spLocks noChangeArrowheads="1"/>
            </p:cNvSpPr>
            <p:nvPr/>
          </p:nvSpPr>
          <p:spPr bwMode="auto">
            <a:xfrm>
              <a:off x="994" y="1969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Rectangle 57"/>
            <p:cNvSpPr>
              <a:spLocks noChangeArrowheads="1"/>
            </p:cNvSpPr>
            <p:nvPr/>
          </p:nvSpPr>
          <p:spPr bwMode="auto">
            <a:xfrm>
              <a:off x="764" y="1017"/>
              <a:ext cx="175" cy="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Rectangle 58"/>
            <p:cNvSpPr>
              <a:spLocks noChangeArrowheads="1"/>
            </p:cNvSpPr>
            <p:nvPr/>
          </p:nvSpPr>
          <p:spPr bwMode="auto">
            <a:xfrm>
              <a:off x="760" y="1953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Line 60"/>
            <p:cNvSpPr>
              <a:spLocks noChangeShapeType="1"/>
            </p:cNvSpPr>
            <p:nvPr/>
          </p:nvSpPr>
          <p:spPr bwMode="auto">
            <a:xfrm>
              <a:off x="1215" y="1054"/>
              <a:ext cx="1026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5071" name="Freeform 62"/>
            <p:cNvSpPr>
              <a:spLocks/>
            </p:cNvSpPr>
            <p:nvPr/>
          </p:nvSpPr>
          <p:spPr bwMode="auto">
            <a:xfrm>
              <a:off x="1246" y="1285"/>
              <a:ext cx="967" cy="735"/>
            </a:xfrm>
            <a:custGeom>
              <a:avLst/>
              <a:gdLst>
                <a:gd name="T0" fmla="*/ 0 w 967"/>
                <a:gd name="T1" fmla="*/ 733 h 735"/>
                <a:gd name="T2" fmla="*/ 522 w 967"/>
                <a:gd name="T3" fmla="*/ 735 h 735"/>
                <a:gd name="T4" fmla="*/ 967 w 967"/>
                <a:gd name="T5" fmla="*/ 0 h 7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7" h="735">
                  <a:moveTo>
                    <a:pt x="0" y="733"/>
                  </a:moveTo>
                  <a:lnTo>
                    <a:pt x="522" y="735"/>
                  </a:lnTo>
                  <a:lnTo>
                    <a:pt x="967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13" name="Text Box 63"/>
            <p:cNvSpPr txBox="1">
              <a:spLocks noChangeArrowheads="1"/>
            </p:cNvSpPr>
            <p:nvPr/>
          </p:nvSpPr>
          <p:spPr bwMode="auto">
            <a:xfrm>
              <a:off x="933" y="2335"/>
              <a:ext cx="154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dirty="0"/>
                <a:t>at </a:t>
              </a:r>
              <a:r>
                <a:rPr lang="en-US" i="1" dirty="0"/>
                <a:t>t,</a:t>
              </a:r>
              <a:r>
                <a:rPr lang="en-US" dirty="0"/>
                <a:t> </a:t>
              </a:r>
              <a:r>
                <a:rPr lang="en-US"/>
                <a:t>packets </a:t>
              </a:r>
              <a:r>
                <a:rPr lang="en-US" smtClean="0"/>
                <a:t>move</a:t>
              </a:r>
              <a:endParaRPr lang="en-US" dirty="0"/>
            </a:p>
            <a:p>
              <a:pPr algn="ctr"/>
              <a:r>
                <a:rPr lang="en-US" dirty="0"/>
                <a:t>from input to output</a:t>
              </a:r>
              <a:endParaRPr lang="en-US" i="1" dirty="0"/>
            </a:p>
          </p:txBody>
        </p:sp>
        <p:sp>
          <p:nvSpPr>
            <p:cNvPr id="29714" name="Text Box 64"/>
            <p:cNvSpPr txBox="1">
              <a:spLocks noChangeArrowheads="1"/>
            </p:cNvSpPr>
            <p:nvPr/>
          </p:nvSpPr>
          <p:spPr bwMode="auto">
            <a:xfrm>
              <a:off x="3354" y="2325"/>
              <a:ext cx="15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one packet time later</a:t>
              </a:r>
              <a:endParaRPr lang="en-US" i="1"/>
            </a:p>
          </p:txBody>
        </p:sp>
        <p:sp>
          <p:nvSpPr>
            <p:cNvPr id="29715" name="Text Box 66"/>
            <p:cNvSpPr txBox="1">
              <a:spLocks noChangeArrowheads="1"/>
            </p:cNvSpPr>
            <p:nvPr/>
          </p:nvSpPr>
          <p:spPr bwMode="auto">
            <a:xfrm>
              <a:off x="1488" y="1545"/>
              <a:ext cx="47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smtClean="0"/>
                <a:t>switch</a:t>
              </a:r>
            </a:p>
            <a:p>
              <a:pPr>
                <a:defRPr/>
              </a:pPr>
              <a:r>
                <a:rPr lang="en-US" sz="1600" smtClean="0"/>
                <a:t>fabric</a:t>
              </a:r>
            </a:p>
          </p:txBody>
        </p:sp>
        <p:sp>
          <p:nvSpPr>
            <p:cNvPr id="29716" name="Text Box 67"/>
            <p:cNvSpPr txBox="1">
              <a:spLocks noChangeArrowheads="1"/>
            </p:cNvSpPr>
            <p:nvPr/>
          </p:nvSpPr>
          <p:spPr bwMode="auto">
            <a:xfrm>
              <a:off x="3895" y="1479"/>
              <a:ext cx="47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smtClean="0"/>
                <a:t>switch</a:t>
              </a:r>
            </a:p>
            <a:p>
              <a:pPr>
                <a:defRPr/>
              </a:pPr>
              <a:r>
                <a:rPr lang="en-US" sz="1600" smtClean="0"/>
                <a:t>fabric</a:t>
              </a:r>
            </a:p>
          </p:txBody>
        </p:sp>
        <p:sp>
          <p:nvSpPr>
            <p:cNvPr id="29717" name="Rectangle 68"/>
            <p:cNvSpPr>
              <a:spLocks noChangeArrowheads="1"/>
            </p:cNvSpPr>
            <p:nvPr/>
          </p:nvSpPr>
          <p:spPr bwMode="auto">
            <a:xfrm>
              <a:off x="4746" y="972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Rectangle 69"/>
            <p:cNvSpPr>
              <a:spLocks noChangeArrowheads="1"/>
            </p:cNvSpPr>
            <p:nvPr/>
          </p:nvSpPr>
          <p:spPr bwMode="auto">
            <a:xfrm>
              <a:off x="4746" y="1497"/>
              <a:ext cx="175" cy="9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Rectangle 70"/>
            <p:cNvSpPr>
              <a:spLocks noChangeArrowheads="1"/>
            </p:cNvSpPr>
            <p:nvPr/>
          </p:nvSpPr>
          <p:spPr bwMode="auto">
            <a:xfrm>
              <a:off x="4743" y="1099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Rectangle 71"/>
            <p:cNvSpPr>
              <a:spLocks noChangeArrowheads="1"/>
            </p:cNvSpPr>
            <p:nvPr/>
          </p:nvSpPr>
          <p:spPr bwMode="auto">
            <a:xfrm>
              <a:off x="3445" y="1001"/>
              <a:ext cx="175" cy="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Rectangle 72"/>
            <p:cNvSpPr>
              <a:spLocks noChangeArrowheads="1"/>
            </p:cNvSpPr>
            <p:nvPr/>
          </p:nvSpPr>
          <p:spPr bwMode="auto">
            <a:xfrm>
              <a:off x="3434" y="1965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Freeform 73"/>
            <p:cNvSpPr>
              <a:spLocks/>
            </p:cNvSpPr>
            <p:nvPr/>
          </p:nvSpPr>
          <p:spPr bwMode="auto">
            <a:xfrm>
              <a:off x="3682" y="1261"/>
              <a:ext cx="967" cy="735"/>
            </a:xfrm>
            <a:custGeom>
              <a:avLst/>
              <a:gdLst>
                <a:gd name="T0" fmla="*/ 0 w 967"/>
                <a:gd name="T1" fmla="*/ 733 h 735"/>
                <a:gd name="T2" fmla="*/ 522 w 967"/>
                <a:gd name="T3" fmla="*/ 735 h 735"/>
                <a:gd name="T4" fmla="*/ 967 w 967"/>
                <a:gd name="T5" fmla="*/ 0 h 7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7" h="735">
                  <a:moveTo>
                    <a:pt x="0" y="733"/>
                  </a:moveTo>
                  <a:lnTo>
                    <a:pt x="522" y="735"/>
                  </a:lnTo>
                  <a:lnTo>
                    <a:pt x="967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82" name="Freeform 74"/>
            <p:cNvSpPr>
              <a:spLocks/>
            </p:cNvSpPr>
            <p:nvPr/>
          </p:nvSpPr>
          <p:spPr bwMode="auto">
            <a:xfrm>
              <a:off x="3669" y="1051"/>
              <a:ext cx="988" cy="951"/>
            </a:xfrm>
            <a:custGeom>
              <a:avLst/>
              <a:gdLst>
                <a:gd name="T0" fmla="*/ 0 w 1002"/>
                <a:gd name="T1" fmla="*/ 63 h 480"/>
                <a:gd name="T2" fmla="*/ 487 w 1002"/>
                <a:gd name="T3" fmla="*/ 0 h 480"/>
                <a:gd name="T4" fmla="*/ 934 w 1002"/>
                <a:gd name="T5" fmla="*/ 14653 h 4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2" h="480">
                  <a:moveTo>
                    <a:pt x="0" y="2"/>
                  </a:moveTo>
                  <a:lnTo>
                    <a:pt x="522" y="0"/>
                  </a:lnTo>
                  <a:lnTo>
                    <a:pt x="1002" y="480"/>
                  </a:ln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24" name="Line 75"/>
            <p:cNvSpPr>
              <a:spLocks noChangeShapeType="1"/>
            </p:cNvSpPr>
            <p:nvPr/>
          </p:nvSpPr>
          <p:spPr bwMode="auto">
            <a:xfrm>
              <a:off x="1208" y="1545"/>
              <a:ext cx="1012" cy="1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9725" name="Rectangle 76"/>
            <p:cNvSpPr>
              <a:spLocks noChangeArrowheads="1"/>
            </p:cNvSpPr>
            <p:nvPr/>
          </p:nvSpPr>
          <p:spPr bwMode="auto">
            <a:xfrm>
              <a:off x="550" y="1010"/>
              <a:ext cx="175" cy="9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Rectangle 77"/>
            <p:cNvSpPr>
              <a:spLocks noChangeArrowheads="1"/>
            </p:cNvSpPr>
            <p:nvPr/>
          </p:nvSpPr>
          <p:spPr bwMode="auto">
            <a:xfrm>
              <a:off x="3194" y="997"/>
              <a:ext cx="175" cy="9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D8FBA2FE-7016-452E-8B5F-9014C7887393}" type="slidenum">
              <a:rPr lang="en-US"/>
              <a:pPr/>
              <a:t>14</a:t>
            </a:fld>
            <a:endParaRPr lang="en-US"/>
          </a:p>
        </p:txBody>
      </p:sp>
      <p:pic>
        <p:nvPicPr>
          <p:cNvPr id="46083" name="Picture 11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900" y="1039813"/>
            <a:ext cx="5027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How much buffering?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457222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RFC 3439 (December 2002) rule of thumb: average buffering equal to </a:t>
            </a:r>
            <a:r>
              <a:rPr lang="ja-JP" altLang="en-US" dirty="0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typical</a:t>
            </a:r>
            <a:r>
              <a:rPr lang="ja-JP" altLang="en-US" dirty="0" smtClean="0"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RTT (say 250 </a:t>
            </a:r>
            <a:r>
              <a:rPr lang="en-US" altLang="ja-JP" dirty="0" err="1" smtClean="0">
                <a:ea typeface="ＭＳ Ｐゴシック" pitchFamily="34" charset="-128"/>
              </a:rPr>
              <a:t>msec</a:t>
            </a:r>
            <a:r>
              <a:rPr lang="en-US" altLang="ja-JP" dirty="0" smtClean="0">
                <a:ea typeface="ＭＳ Ｐゴシック" pitchFamily="34" charset="-128"/>
              </a:rPr>
              <a:t>) times link capacity C (</a:t>
            </a:r>
            <a:r>
              <a:rPr lang="en-US" altLang="ja-JP" sz="2400" dirty="0" smtClean="0">
                <a:ea typeface="ＭＳ Ｐゴシック" pitchFamily="34" charset="-128"/>
              </a:rPr>
              <a:t>RTT * C</a:t>
            </a:r>
            <a:r>
              <a:rPr lang="en-US" altLang="ja-JP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e.g., C = 10 </a:t>
            </a:r>
            <a:r>
              <a:rPr lang="en-US" dirty="0" err="1" smtClean="0">
                <a:ea typeface="ＭＳ Ｐゴシック" pitchFamily="34" charset="-128"/>
              </a:rPr>
              <a:t>Gpbs</a:t>
            </a:r>
            <a:r>
              <a:rPr lang="en-US" dirty="0" smtClean="0">
                <a:ea typeface="ＭＳ Ｐゴシック" pitchFamily="34" charset="-128"/>
              </a:rPr>
              <a:t> link: 2.5 </a:t>
            </a:r>
            <a:r>
              <a:rPr lang="en-US" dirty="0" err="1" smtClean="0">
                <a:ea typeface="ＭＳ Ｐゴシック" pitchFamily="34" charset="-128"/>
              </a:rPr>
              <a:t>Gbit</a:t>
            </a:r>
            <a:r>
              <a:rPr lang="en-US" dirty="0" smtClean="0">
                <a:ea typeface="ＭＳ Ｐゴシック" pitchFamily="34" charset="-128"/>
              </a:rPr>
              <a:t> buffer</a:t>
            </a:r>
          </a:p>
          <a:p>
            <a:r>
              <a:rPr lang="en-US" dirty="0">
                <a:ea typeface="ＭＳ Ｐゴシック" pitchFamily="34" charset="-128"/>
              </a:rPr>
              <a:t>m</a:t>
            </a:r>
            <a:r>
              <a:rPr lang="en-US" dirty="0" smtClean="0">
                <a:ea typeface="ＭＳ Ｐゴシック" pitchFamily="34" charset="-128"/>
              </a:rPr>
              <a:t>ore recent (2004) recommendation: with </a:t>
            </a:r>
            <a:r>
              <a:rPr lang="en-US" i="1" dirty="0" smtClean="0">
                <a:ea typeface="ＭＳ Ｐゴシック" pitchFamily="34" charset="-128"/>
              </a:rPr>
              <a:t>N</a:t>
            </a:r>
            <a:r>
              <a:rPr lang="en-US" dirty="0" smtClean="0">
                <a:ea typeface="ＭＳ Ｐゴシック" pitchFamily="34" charset="-128"/>
              </a:rPr>
              <a:t> flows, buffering equal to </a:t>
            </a:r>
          </a:p>
        </p:txBody>
      </p:sp>
      <p:grpSp>
        <p:nvGrpSpPr>
          <p:cNvPr id="46086" name="Group 9"/>
          <p:cNvGrpSpPr>
            <a:grpSpLocks/>
          </p:cNvGrpSpPr>
          <p:nvPr/>
        </p:nvGrpSpPr>
        <p:grpSpPr bwMode="auto">
          <a:xfrm>
            <a:off x="4167188" y="3717925"/>
            <a:ext cx="1165225" cy="1109663"/>
            <a:chOff x="1923" y="2801"/>
            <a:chExt cx="734" cy="699"/>
          </a:xfrm>
        </p:grpSpPr>
        <p:sp>
          <p:nvSpPr>
            <p:cNvPr id="30728" name="Text Box 4"/>
            <p:cNvSpPr txBox="1">
              <a:spLocks noChangeArrowheads="1"/>
            </p:cNvSpPr>
            <p:nvPr/>
          </p:nvSpPr>
          <p:spPr bwMode="auto">
            <a:xfrm>
              <a:off x="1923" y="2918"/>
              <a:ext cx="7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dirty="0" smtClean="0"/>
                <a:t>RTT  C</a:t>
              </a:r>
            </a:p>
          </p:txBody>
        </p:sp>
        <p:sp>
          <p:nvSpPr>
            <p:cNvPr id="30729" name="Text Box 5"/>
            <p:cNvSpPr txBox="1">
              <a:spLocks noChangeArrowheads="1"/>
            </p:cNvSpPr>
            <p:nvPr/>
          </p:nvSpPr>
          <p:spPr bwMode="auto">
            <a:xfrm>
              <a:off x="2309" y="2801"/>
              <a:ext cx="1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/>
                <a:t>.</a:t>
              </a:r>
            </a:p>
          </p:txBody>
        </p:sp>
        <p:sp>
          <p:nvSpPr>
            <p:cNvPr id="30730" name="Line 6"/>
            <p:cNvSpPr>
              <a:spLocks noChangeShapeType="1"/>
            </p:cNvSpPr>
            <p:nvPr/>
          </p:nvSpPr>
          <p:spPr bwMode="auto">
            <a:xfrm>
              <a:off x="1929" y="3168"/>
              <a:ext cx="6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0731" name="Text Box 7"/>
            <p:cNvSpPr txBox="1">
              <a:spLocks noChangeArrowheads="1"/>
            </p:cNvSpPr>
            <p:nvPr/>
          </p:nvSpPr>
          <p:spPr bwMode="auto">
            <a:xfrm>
              <a:off x="2091" y="321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N</a:t>
              </a:r>
            </a:p>
          </p:txBody>
        </p:sp>
        <p:sp>
          <p:nvSpPr>
            <p:cNvPr id="46091" name="Freeform 8"/>
            <p:cNvSpPr>
              <a:spLocks/>
            </p:cNvSpPr>
            <p:nvPr/>
          </p:nvSpPr>
          <p:spPr bwMode="auto">
            <a:xfrm>
              <a:off x="2062" y="3218"/>
              <a:ext cx="279" cy="209"/>
            </a:xfrm>
            <a:custGeom>
              <a:avLst/>
              <a:gdLst>
                <a:gd name="T0" fmla="*/ 0 w 279"/>
                <a:gd name="T1" fmla="*/ 148 h 209"/>
                <a:gd name="T2" fmla="*/ 26 w 279"/>
                <a:gd name="T3" fmla="*/ 105 h 209"/>
                <a:gd name="T4" fmla="*/ 44 w 279"/>
                <a:gd name="T5" fmla="*/ 209 h 209"/>
                <a:gd name="T6" fmla="*/ 61 w 279"/>
                <a:gd name="T7" fmla="*/ 0 h 209"/>
                <a:gd name="T8" fmla="*/ 279 w 279"/>
                <a:gd name="T9" fmla="*/ 0 h 2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9" h="209">
                  <a:moveTo>
                    <a:pt x="0" y="148"/>
                  </a:moveTo>
                  <a:lnTo>
                    <a:pt x="26" y="105"/>
                  </a:lnTo>
                  <a:lnTo>
                    <a:pt x="44" y="209"/>
                  </a:lnTo>
                  <a:lnTo>
                    <a:pt x="61" y="0"/>
                  </a:lnTo>
                  <a:lnTo>
                    <a:pt x="27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919111" y="5700889"/>
            <a:ext cx="5893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http://yuba.stanford.edu/~nickm/papers/guido_buffer.pdf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71E75D6D-7A32-4330-BFF1-1C4D82283FFE}" type="slidenum">
              <a:rPr lang="en-US"/>
              <a:pPr/>
              <a:t>15</a:t>
            </a:fld>
            <a:endParaRPr lang="en-US"/>
          </a:p>
        </p:txBody>
      </p:sp>
      <p:pic>
        <p:nvPicPr>
          <p:cNvPr id="47107" name="Picture 78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313" y="711200"/>
            <a:ext cx="3656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2100"/>
            <a:ext cx="7772400" cy="457200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Input port queuing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127125"/>
            <a:ext cx="8101012" cy="2649538"/>
          </a:xfrm>
        </p:spPr>
        <p:txBody>
          <a:bodyPr/>
          <a:lstStyle/>
          <a:p>
            <a:r>
              <a:rPr lang="en-US" sz="2400" smtClean="0">
                <a:ea typeface="ＭＳ Ｐゴシック" pitchFamily="34" charset="-128"/>
              </a:rPr>
              <a:t>fabric slower than input ports combined -&gt; queueing may occur at input queues </a:t>
            </a:r>
          </a:p>
          <a:p>
            <a:pPr lvl="1"/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queueing delay and loss due to input buffer overflow!</a:t>
            </a:r>
            <a:endParaRPr lang="en-US" smtClean="0">
              <a:solidFill>
                <a:srgbClr val="CC0000"/>
              </a:solidFill>
              <a:ea typeface="ＭＳ Ｐゴシック" pitchFamily="34" charset="-128"/>
            </a:endParaRPr>
          </a:p>
          <a:p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Head-of-the-Line (HOL) blocking:</a:t>
            </a:r>
            <a:r>
              <a:rPr lang="en-US" sz="2400" smtClean="0">
                <a:ea typeface="ＭＳ Ｐゴシック" pitchFamily="34" charset="-128"/>
              </a:rPr>
              <a:t> queued datagram at front of queue prevents others in queue from moving forward</a:t>
            </a:r>
          </a:p>
        </p:txBody>
      </p:sp>
      <p:grpSp>
        <p:nvGrpSpPr>
          <p:cNvPr id="47110" name="Group 7"/>
          <p:cNvGrpSpPr>
            <a:grpSpLocks/>
          </p:cNvGrpSpPr>
          <p:nvPr/>
        </p:nvGrpSpPr>
        <p:grpSpPr bwMode="auto">
          <a:xfrm>
            <a:off x="1389063" y="3194050"/>
            <a:ext cx="3027362" cy="1809750"/>
            <a:chOff x="523" y="976"/>
            <a:chExt cx="2099" cy="1356"/>
          </a:xfrm>
        </p:grpSpPr>
        <p:sp>
          <p:nvSpPr>
            <p:cNvPr id="31796" name="Rectangle 8"/>
            <p:cNvSpPr>
              <a:spLocks noChangeArrowheads="1"/>
            </p:cNvSpPr>
            <p:nvPr/>
          </p:nvSpPr>
          <p:spPr bwMode="auto">
            <a:xfrm>
              <a:off x="1208" y="976"/>
              <a:ext cx="745" cy="1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7156" name="Group 9"/>
            <p:cNvGrpSpPr>
              <a:grpSpLocks/>
            </p:cNvGrpSpPr>
            <p:nvPr/>
          </p:nvGrpSpPr>
          <p:grpSpPr bwMode="auto">
            <a:xfrm>
              <a:off x="804" y="997"/>
              <a:ext cx="249" cy="1295"/>
              <a:chOff x="748" y="997"/>
              <a:chExt cx="249" cy="1295"/>
            </a:xfrm>
          </p:grpSpPr>
          <p:sp>
            <p:nvSpPr>
              <p:cNvPr id="31816" name="Rectangle 10"/>
              <p:cNvSpPr>
                <a:spLocks noChangeArrowheads="1"/>
              </p:cNvSpPr>
              <p:nvPr/>
            </p:nvSpPr>
            <p:spPr bwMode="auto">
              <a:xfrm>
                <a:off x="759" y="997"/>
                <a:ext cx="240" cy="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7" name="Rectangle 11"/>
              <p:cNvSpPr>
                <a:spLocks noChangeArrowheads="1"/>
              </p:cNvSpPr>
              <p:nvPr/>
            </p:nvSpPr>
            <p:spPr bwMode="auto">
              <a:xfrm>
                <a:off x="750" y="1472"/>
                <a:ext cx="240" cy="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8" name="Rectangle 12"/>
              <p:cNvSpPr>
                <a:spLocks noChangeArrowheads="1"/>
              </p:cNvSpPr>
              <p:nvPr/>
            </p:nvSpPr>
            <p:spPr bwMode="auto">
              <a:xfrm>
                <a:off x="748" y="1938"/>
                <a:ext cx="240" cy="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7157" name="Group 13"/>
            <p:cNvGrpSpPr>
              <a:grpSpLocks/>
            </p:cNvGrpSpPr>
            <p:nvPr/>
          </p:nvGrpSpPr>
          <p:grpSpPr bwMode="auto">
            <a:xfrm>
              <a:off x="2109" y="1002"/>
              <a:ext cx="249" cy="1295"/>
              <a:chOff x="748" y="997"/>
              <a:chExt cx="249" cy="1295"/>
            </a:xfrm>
          </p:grpSpPr>
          <p:sp>
            <p:nvSpPr>
              <p:cNvPr id="31813" name="Rectangle 14"/>
              <p:cNvSpPr>
                <a:spLocks noChangeArrowheads="1"/>
              </p:cNvSpPr>
              <p:nvPr/>
            </p:nvSpPr>
            <p:spPr bwMode="auto">
              <a:xfrm>
                <a:off x="759" y="997"/>
                <a:ext cx="238" cy="35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4" name="Rectangle 15"/>
              <p:cNvSpPr>
                <a:spLocks noChangeArrowheads="1"/>
              </p:cNvSpPr>
              <p:nvPr/>
            </p:nvSpPr>
            <p:spPr bwMode="auto">
              <a:xfrm>
                <a:off x="750" y="1472"/>
                <a:ext cx="238" cy="35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5" name="Rectangle 16"/>
              <p:cNvSpPr>
                <a:spLocks noChangeArrowheads="1"/>
              </p:cNvSpPr>
              <p:nvPr/>
            </p:nvSpPr>
            <p:spPr bwMode="auto">
              <a:xfrm>
                <a:off x="748" y="1940"/>
                <a:ext cx="238" cy="35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99" name="Line 17"/>
            <p:cNvSpPr>
              <a:spLocks noChangeShapeType="1"/>
            </p:cNvSpPr>
            <p:nvPr/>
          </p:nvSpPr>
          <p:spPr bwMode="auto">
            <a:xfrm>
              <a:off x="1946" y="1181"/>
              <a:ext cx="1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800" name="Line 18"/>
            <p:cNvSpPr>
              <a:spLocks noChangeShapeType="1"/>
            </p:cNvSpPr>
            <p:nvPr/>
          </p:nvSpPr>
          <p:spPr bwMode="auto">
            <a:xfrm>
              <a:off x="1940" y="1644"/>
              <a:ext cx="1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801" name="Line 19"/>
            <p:cNvSpPr>
              <a:spLocks noChangeShapeType="1"/>
            </p:cNvSpPr>
            <p:nvPr/>
          </p:nvSpPr>
          <p:spPr bwMode="auto">
            <a:xfrm>
              <a:off x="1940" y="2119"/>
              <a:ext cx="1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802" name="Line 20"/>
            <p:cNvSpPr>
              <a:spLocks noChangeShapeType="1"/>
            </p:cNvSpPr>
            <p:nvPr/>
          </p:nvSpPr>
          <p:spPr bwMode="auto">
            <a:xfrm>
              <a:off x="1044" y="1164"/>
              <a:ext cx="1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803" name="Line 21"/>
            <p:cNvSpPr>
              <a:spLocks noChangeShapeType="1"/>
            </p:cNvSpPr>
            <p:nvPr/>
          </p:nvSpPr>
          <p:spPr bwMode="auto">
            <a:xfrm>
              <a:off x="1038" y="1629"/>
              <a:ext cx="1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804" name="Line 22"/>
            <p:cNvSpPr>
              <a:spLocks noChangeShapeType="1"/>
            </p:cNvSpPr>
            <p:nvPr/>
          </p:nvSpPr>
          <p:spPr bwMode="auto">
            <a:xfrm>
              <a:off x="1038" y="2102"/>
              <a:ext cx="1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47164" name="Group 23"/>
            <p:cNvGrpSpPr>
              <a:grpSpLocks/>
            </p:cNvGrpSpPr>
            <p:nvPr/>
          </p:nvGrpSpPr>
          <p:grpSpPr bwMode="auto">
            <a:xfrm>
              <a:off x="523" y="1169"/>
              <a:ext cx="288" cy="939"/>
              <a:chOff x="-60" y="1148"/>
              <a:chExt cx="168" cy="939"/>
            </a:xfrm>
          </p:grpSpPr>
          <p:sp>
            <p:nvSpPr>
              <p:cNvPr id="31810" name="Line 24"/>
              <p:cNvSpPr>
                <a:spLocks noChangeShapeType="1"/>
              </p:cNvSpPr>
              <p:nvPr/>
            </p:nvSpPr>
            <p:spPr bwMode="auto">
              <a:xfrm>
                <a:off x="-54" y="1148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811" name="Line 25"/>
              <p:cNvSpPr>
                <a:spLocks noChangeShapeType="1"/>
              </p:cNvSpPr>
              <p:nvPr/>
            </p:nvSpPr>
            <p:spPr bwMode="auto">
              <a:xfrm>
                <a:off x="-60" y="1613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812" name="Line 26"/>
              <p:cNvSpPr>
                <a:spLocks noChangeShapeType="1"/>
              </p:cNvSpPr>
              <p:nvPr/>
            </p:nvSpPr>
            <p:spPr bwMode="auto">
              <a:xfrm>
                <a:off x="-60" y="2087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7165" name="Group 27"/>
            <p:cNvGrpSpPr>
              <a:grpSpLocks/>
            </p:cNvGrpSpPr>
            <p:nvPr/>
          </p:nvGrpSpPr>
          <p:grpSpPr bwMode="auto">
            <a:xfrm>
              <a:off x="2334" y="1173"/>
              <a:ext cx="288" cy="939"/>
              <a:chOff x="-60" y="1148"/>
              <a:chExt cx="168" cy="939"/>
            </a:xfrm>
          </p:grpSpPr>
          <p:sp>
            <p:nvSpPr>
              <p:cNvPr id="31807" name="Line 28"/>
              <p:cNvSpPr>
                <a:spLocks noChangeShapeType="1"/>
              </p:cNvSpPr>
              <p:nvPr/>
            </p:nvSpPr>
            <p:spPr bwMode="auto">
              <a:xfrm>
                <a:off x="-54" y="1148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808" name="Line 29"/>
              <p:cNvSpPr>
                <a:spLocks noChangeShapeType="1"/>
              </p:cNvSpPr>
              <p:nvPr/>
            </p:nvSpPr>
            <p:spPr bwMode="auto">
              <a:xfrm>
                <a:off x="-60" y="1615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809" name="Line 30"/>
              <p:cNvSpPr>
                <a:spLocks noChangeShapeType="1"/>
              </p:cNvSpPr>
              <p:nvPr/>
            </p:nvSpPr>
            <p:spPr bwMode="auto">
              <a:xfrm>
                <a:off x="-60" y="2087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31752" name="Rectangle 55"/>
          <p:cNvSpPr>
            <a:spLocks noChangeArrowheads="1"/>
          </p:cNvSpPr>
          <p:nvPr/>
        </p:nvSpPr>
        <p:spPr bwMode="auto">
          <a:xfrm>
            <a:off x="1841500" y="3190875"/>
            <a:ext cx="252413" cy="1301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56"/>
          <p:cNvSpPr>
            <a:spLocks noChangeArrowheads="1"/>
          </p:cNvSpPr>
          <p:nvPr/>
        </p:nvSpPr>
        <p:spPr bwMode="auto">
          <a:xfrm>
            <a:off x="1827213" y="3922713"/>
            <a:ext cx="252412" cy="1317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Rectangle 57"/>
          <p:cNvSpPr>
            <a:spLocks noChangeArrowheads="1"/>
          </p:cNvSpPr>
          <p:nvPr/>
        </p:nvSpPr>
        <p:spPr bwMode="auto">
          <a:xfrm>
            <a:off x="1825625" y="4557713"/>
            <a:ext cx="252413" cy="1301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58"/>
          <p:cNvSpPr>
            <a:spLocks noChangeArrowheads="1"/>
          </p:cNvSpPr>
          <p:nvPr/>
        </p:nvSpPr>
        <p:spPr bwMode="auto">
          <a:xfrm>
            <a:off x="1482725" y="3186113"/>
            <a:ext cx="252413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31756" name="Rectangle 59"/>
          <p:cNvSpPr>
            <a:spLocks noChangeArrowheads="1"/>
          </p:cNvSpPr>
          <p:nvPr/>
        </p:nvSpPr>
        <p:spPr bwMode="auto">
          <a:xfrm>
            <a:off x="1477963" y="4546600"/>
            <a:ext cx="252412" cy="131763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60"/>
          <p:cNvSpPr>
            <a:spLocks noChangeShapeType="1"/>
          </p:cNvSpPr>
          <p:nvPr/>
        </p:nvSpPr>
        <p:spPr bwMode="auto">
          <a:xfrm>
            <a:off x="2133600" y="3246438"/>
            <a:ext cx="1479550" cy="1587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7117" name="Freeform 61"/>
          <p:cNvSpPr>
            <a:spLocks/>
          </p:cNvSpPr>
          <p:nvPr/>
        </p:nvSpPr>
        <p:spPr bwMode="auto">
          <a:xfrm>
            <a:off x="2178050" y="3644900"/>
            <a:ext cx="1395413" cy="979488"/>
          </a:xfrm>
          <a:custGeom>
            <a:avLst/>
            <a:gdLst>
              <a:gd name="T0" fmla="*/ 0 w 967"/>
              <a:gd name="T1" fmla="*/ 2147483647 h 735"/>
              <a:gd name="T2" fmla="*/ 2147483647 w 967"/>
              <a:gd name="T3" fmla="*/ 2147483647 h 735"/>
              <a:gd name="T4" fmla="*/ 2147483647 w 967"/>
              <a:gd name="T5" fmla="*/ 0 h 7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7" h="735">
                <a:moveTo>
                  <a:pt x="0" y="733"/>
                </a:moveTo>
                <a:lnTo>
                  <a:pt x="522" y="735"/>
                </a:lnTo>
                <a:lnTo>
                  <a:pt x="967" y="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1759" name="Text Box 62"/>
          <p:cNvSpPr txBox="1">
            <a:spLocks noChangeArrowheads="1"/>
          </p:cNvSpPr>
          <p:nvPr/>
        </p:nvSpPr>
        <p:spPr bwMode="auto">
          <a:xfrm>
            <a:off x="1349375" y="5100638"/>
            <a:ext cx="3390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latin typeface="Gill Sans MT" charset="0"/>
              </a:rPr>
              <a:t>output port contention: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only one red datagram can be transferred.</a:t>
            </a:r>
            <a:br>
              <a:rPr lang="en-US" smtClean="0">
                <a:latin typeface="Gill Sans MT" charset="0"/>
              </a:rPr>
            </a:br>
            <a:r>
              <a:rPr lang="en-US" i="1" smtClean="0">
                <a:latin typeface="Gill Sans MT" charset="0"/>
              </a:rPr>
              <a:t>lower red packet is blocked</a:t>
            </a:r>
          </a:p>
        </p:txBody>
      </p:sp>
      <p:sp>
        <p:nvSpPr>
          <p:cNvPr id="31760" name="Text Box 64"/>
          <p:cNvSpPr txBox="1">
            <a:spLocks noChangeArrowheads="1"/>
          </p:cNvSpPr>
          <p:nvPr/>
        </p:nvSpPr>
        <p:spPr bwMode="auto">
          <a:xfrm>
            <a:off x="2527300" y="3990975"/>
            <a:ext cx="7477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/>
              <a:t>switch</a:t>
            </a:r>
          </a:p>
          <a:p>
            <a:pPr>
              <a:defRPr/>
            </a:pPr>
            <a:r>
              <a:rPr lang="en-US" sz="1600" smtClean="0"/>
              <a:t>fabric</a:t>
            </a:r>
          </a:p>
        </p:txBody>
      </p:sp>
      <p:sp>
        <p:nvSpPr>
          <p:cNvPr id="31761" name="Line 73"/>
          <p:cNvSpPr>
            <a:spLocks noChangeShapeType="1"/>
          </p:cNvSpPr>
          <p:nvPr/>
        </p:nvSpPr>
        <p:spPr bwMode="auto">
          <a:xfrm>
            <a:off x="2124075" y="3990975"/>
            <a:ext cx="1458913" cy="1905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879975" y="3214688"/>
            <a:ext cx="3027363" cy="3086100"/>
            <a:chOff x="4879975" y="3214688"/>
            <a:chExt cx="3027363" cy="3086100"/>
          </a:xfrm>
        </p:grpSpPr>
        <p:grpSp>
          <p:nvGrpSpPr>
            <p:cNvPr id="435279" name="Group 79"/>
            <p:cNvGrpSpPr>
              <a:grpSpLocks/>
            </p:cNvGrpSpPr>
            <p:nvPr/>
          </p:nvGrpSpPr>
          <p:grpSpPr bwMode="auto">
            <a:xfrm>
              <a:off x="4879975" y="3214688"/>
              <a:ext cx="3027363" cy="3086100"/>
              <a:chOff x="3074" y="2025"/>
              <a:chExt cx="1907" cy="1944"/>
            </a:xfrm>
          </p:grpSpPr>
          <p:grpSp>
            <p:nvGrpSpPr>
              <p:cNvPr id="47122" name="Group 31"/>
              <p:cNvGrpSpPr>
                <a:grpSpLocks/>
              </p:cNvGrpSpPr>
              <p:nvPr/>
            </p:nvGrpSpPr>
            <p:grpSpPr bwMode="auto">
              <a:xfrm>
                <a:off x="3074" y="2047"/>
                <a:ext cx="1907" cy="1140"/>
                <a:chOff x="523" y="976"/>
                <a:chExt cx="2099" cy="1356"/>
              </a:xfrm>
            </p:grpSpPr>
            <p:sp>
              <p:nvSpPr>
                <p:cNvPr id="31773" name="Rectangle 32"/>
                <p:cNvSpPr>
                  <a:spLocks noChangeArrowheads="1"/>
                </p:cNvSpPr>
                <p:nvPr/>
              </p:nvSpPr>
              <p:spPr bwMode="auto">
                <a:xfrm>
                  <a:off x="1208" y="976"/>
                  <a:ext cx="745" cy="135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7133" name="Group 33"/>
                <p:cNvGrpSpPr>
                  <a:grpSpLocks/>
                </p:cNvGrpSpPr>
                <p:nvPr/>
              </p:nvGrpSpPr>
              <p:grpSpPr bwMode="auto">
                <a:xfrm>
                  <a:off x="804" y="997"/>
                  <a:ext cx="249" cy="1295"/>
                  <a:chOff x="748" y="997"/>
                  <a:chExt cx="249" cy="1295"/>
                </a:xfrm>
              </p:grpSpPr>
              <p:sp>
                <p:nvSpPr>
                  <p:cNvPr id="31793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759" y="997"/>
                    <a:ext cx="240" cy="35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94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750" y="1472"/>
                    <a:ext cx="240" cy="35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95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748" y="1938"/>
                    <a:ext cx="240" cy="35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7134" name="Group 37"/>
                <p:cNvGrpSpPr>
                  <a:grpSpLocks/>
                </p:cNvGrpSpPr>
                <p:nvPr/>
              </p:nvGrpSpPr>
              <p:grpSpPr bwMode="auto">
                <a:xfrm>
                  <a:off x="2109" y="1002"/>
                  <a:ext cx="249" cy="1295"/>
                  <a:chOff x="748" y="997"/>
                  <a:chExt cx="249" cy="1295"/>
                </a:xfrm>
              </p:grpSpPr>
              <p:sp>
                <p:nvSpPr>
                  <p:cNvPr id="31790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759" y="997"/>
                    <a:ext cx="238" cy="352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FF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9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750" y="1472"/>
                    <a:ext cx="238" cy="352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accent2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79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748" y="1940"/>
                    <a:ext cx="238" cy="352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776" name="Line 41"/>
                <p:cNvSpPr>
                  <a:spLocks noChangeShapeType="1"/>
                </p:cNvSpPr>
                <p:nvPr/>
              </p:nvSpPr>
              <p:spPr bwMode="auto">
                <a:xfrm>
                  <a:off x="1946" y="1181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1777" name="Line 42"/>
                <p:cNvSpPr>
                  <a:spLocks noChangeShapeType="1"/>
                </p:cNvSpPr>
                <p:nvPr/>
              </p:nvSpPr>
              <p:spPr bwMode="auto">
                <a:xfrm>
                  <a:off x="1940" y="1644"/>
                  <a:ext cx="16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1778" name="Line 43"/>
                <p:cNvSpPr>
                  <a:spLocks noChangeShapeType="1"/>
                </p:cNvSpPr>
                <p:nvPr/>
              </p:nvSpPr>
              <p:spPr bwMode="auto">
                <a:xfrm>
                  <a:off x="1940" y="2119"/>
                  <a:ext cx="16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1779" name="Line 44"/>
                <p:cNvSpPr>
                  <a:spLocks noChangeShapeType="1"/>
                </p:cNvSpPr>
                <p:nvPr/>
              </p:nvSpPr>
              <p:spPr bwMode="auto">
                <a:xfrm>
                  <a:off x="1044" y="1164"/>
                  <a:ext cx="16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1780" name="Line 45"/>
                <p:cNvSpPr>
                  <a:spLocks noChangeShapeType="1"/>
                </p:cNvSpPr>
                <p:nvPr/>
              </p:nvSpPr>
              <p:spPr bwMode="auto">
                <a:xfrm>
                  <a:off x="1038" y="1629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1781" name="Line 46"/>
                <p:cNvSpPr>
                  <a:spLocks noChangeShapeType="1"/>
                </p:cNvSpPr>
                <p:nvPr/>
              </p:nvSpPr>
              <p:spPr bwMode="auto">
                <a:xfrm>
                  <a:off x="1038" y="2102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47141" name="Group 47"/>
                <p:cNvGrpSpPr>
                  <a:grpSpLocks/>
                </p:cNvGrpSpPr>
                <p:nvPr/>
              </p:nvGrpSpPr>
              <p:grpSpPr bwMode="auto">
                <a:xfrm>
                  <a:off x="523" y="1169"/>
                  <a:ext cx="288" cy="939"/>
                  <a:chOff x="-60" y="1148"/>
                  <a:chExt cx="168" cy="939"/>
                </a:xfrm>
              </p:grpSpPr>
              <p:sp>
                <p:nvSpPr>
                  <p:cNvPr id="3178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-54" y="1148"/>
                    <a:ext cx="162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1788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-60" y="1613"/>
                    <a:ext cx="162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1789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-60" y="2087"/>
                    <a:ext cx="162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47142" name="Group 51"/>
                <p:cNvGrpSpPr>
                  <a:grpSpLocks/>
                </p:cNvGrpSpPr>
                <p:nvPr/>
              </p:nvGrpSpPr>
              <p:grpSpPr bwMode="auto">
                <a:xfrm>
                  <a:off x="2334" y="1173"/>
                  <a:ext cx="288" cy="939"/>
                  <a:chOff x="-60" y="1148"/>
                  <a:chExt cx="168" cy="939"/>
                </a:xfrm>
              </p:grpSpPr>
              <p:sp>
                <p:nvSpPr>
                  <p:cNvPr id="31784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-54" y="1148"/>
                    <a:ext cx="162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1785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-60" y="1615"/>
                    <a:ext cx="162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31786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-60" y="2087"/>
                    <a:ext cx="162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31764" name="Text Box 63"/>
              <p:cNvSpPr txBox="1">
                <a:spLocks noChangeArrowheads="1"/>
              </p:cNvSpPr>
              <p:nvPr/>
            </p:nvSpPr>
            <p:spPr bwMode="auto">
              <a:xfrm>
                <a:off x="3287" y="3219"/>
                <a:ext cx="1407" cy="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>
                    <a:latin typeface="Gill Sans MT" pitchFamily="34" charset="0"/>
                  </a:rPr>
                  <a:t>one packet time later: green packet experiences HOL blocking</a:t>
                </a:r>
                <a:endParaRPr lang="en-US" i="1">
                  <a:latin typeface="Gill Sans MT" pitchFamily="34" charset="0"/>
                </a:endParaRPr>
              </a:p>
            </p:txBody>
          </p:sp>
          <p:sp>
            <p:nvSpPr>
              <p:cNvPr id="31765" name="Text Box 65"/>
              <p:cNvSpPr txBox="1">
                <a:spLocks noChangeArrowheads="1"/>
              </p:cNvSpPr>
              <p:nvPr/>
            </p:nvSpPr>
            <p:spPr bwMode="auto">
              <a:xfrm>
                <a:off x="3778" y="2507"/>
                <a:ext cx="471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600" smtClean="0"/>
                  <a:t>switch</a:t>
                </a:r>
              </a:p>
              <a:p>
                <a:pPr>
                  <a:defRPr/>
                </a:pPr>
                <a:r>
                  <a:rPr lang="en-US" sz="1600" smtClean="0"/>
                  <a:t>fabric</a:t>
                </a:r>
              </a:p>
            </p:txBody>
          </p:sp>
          <p:sp>
            <p:nvSpPr>
              <p:cNvPr id="31766" name="Rectangle 66"/>
              <p:cNvSpPr>
                <a:spLocks noChangeArrowheads="1"/>
              </p:cNvSpPr>
              <p:nvPr/>
            </p:nvSpPr>
            <p:spPr bwMode="auto">
              <a:xfrm>
                <a:off x="4551" y="2025"/>
                <a:ext cx="159" cy="8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7" name="Rectangle 69"/>
              <p:cNvSpPr>
                <a:spLocks noChangeArrowheads="1"/>
              </p:cNvSpPr>
              <p:nvPr/>
            </p:nvSpPr>
            <p:spPr bwMode="auto">
              <a:xfrm>
                <a:off x="3363" y="2050"/>
                <a:ext cx="159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8" name="Rectangle 70"/>
              <p:cNvSpPr>
                <a:spLocks noChangeArrowheads="1"/>
              </p:cNvSpPr>
              <p:nvPr/>
            </p:nvSpPr>
            <p:spPr bwMode="auto">
              <a:xfrm>
                <a:off x="3360" y="2916"/>
                <a:ext cx="159" cy="8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28" name="Freeform 71"/>
              <p:cNvSpPr>
                <a:spLocks/>
              </p:cNvSpPr>
              <p:nvPr/>
            </p:nvSpPr>
            <p:spPr bwMode="auto">
              <a:xfrm>
                <a:off x="3585" y="2324"/>
                <a:ext cx="878" cy="618"/>
              </a:xfrm>
              <a:custGeom>
                <a:avLst/>
                <a:gdLst>
                  <a:gd name="T0" fmla="*/ 0 w 967"/>
                  <a:gd name="T1" fmla="*/ 309 h 735"/>
                  <a:gd name="T2" fmla="*/ 321 w 967"/>
                  <a:gd name="T3" fmla="*/ 309 h 735"/>
                  <a:gd name="T4" fmla="*/ 597 w 967"/>
                  <a:gd name="T5" fmla="*/ 0 h 7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7" h="735">
                    <a:moveTo>
                      <a:pt x="0" y="733"/>
                    </a:moveTo>
                    <a:lnTo>
                      <a:pt x="522" y="735"/>
                    </a:lnTo>
                    <a:lnTo>
                      <a:pt x="967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771" name="Rectangle 76"/>
              <p:cNvSpPr>
                <a:spLocks noChangeArrowheads="1"/>
              </p:cNvSpPr>
              <p:nvPr/>
            </p:nvSpPr>
            <p:spPr bwMode="auto">
              <a:xfrm>
                <a:off x="3141" y="2890"/>
                <a:ext cx="159" cy="83"/>
              </a:xfrm>
              <a:prstGeom prst="rect">
                <a:avLst/>
              </a:prstGeom>
              <a:solidFill>
                <a:srgbClr val="00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Rectangle 77"/>
              <p:cNvSpPr>
                <a:spLocks noChangeArrowheads="1"/>
              </p:cNvSpPr>
              <p:nvPr/>
            </p:nvSpPr>
            <p:spPr bwMode="auto">
              <a:xfrm>
                <a:off x="4542" y="2518"/>
                <a:ext cx="159" cy="83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3" name="Straight Connector 2"/>
            <p:cNvCxnSpPr/>
            <p:nvPr/>
          </p:nvCxnSpPr>
          <p:spPr bwMode="auto">
            <a:xfrm>
              <a:off x="5622753" y="3317875"/>
              <a:ext cx="872051" cy="16298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V="1">
              <a:off x="6502858" y="4973911"/>
              <a:ext cx="590209" cy="934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Queues, queues, and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theory of queuing has significant applications and impact on the internet.</a:t>
            </a:r>
          </a:p>
          <a:p>
            <a:r>
              <a:rPr lang="en-US" dirty="0" smtClean="0"/>
              <a:t>One of the pioneers of the internet, Leonard </a:t>
            </a:r>
            <a:r>
              <a:rPr lang="en-US" dirty="0" err="1" smtClean="0"/>
              <a:t>Kleinrock</a:t>
            </a:r>
            <a:r>
              <a:rPr lang="en-US" dirty="0" smtClean="0"/>
              <a:t>, is also known for his queuing systems book</a:t>
            </a:r>
          </a:p>
          <a:p>
            <a:pPr lvl="1"/>
            <a:r>
              <a:rPr lang="en-US" dirty="0" err="1" smtClean="0"/>
              <a:t>Kleinrock</a:t>
            </a:r>
            <a:r>
              <a:rPr lang="en-US" dirty="0" smtClean="0"/>
              <a:t> is a computer science professor at UCLA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www.lk.cs.ucla.edu/index.html</a:t>
            </a:r>
            <a:endParaRPr lang="en-US" dirty="0" smtClean="0"/>
          </a:p>
          <a:p>
            <a:pPr lvl="1"/>
            <a:r>
              <a:rPr lang="en-US" dirty="0" smtClean="0"/>
              <a:t>Queuing systems books</a:t>
            </a:r>
          </a:p>
          <a:p>
            <a:pPr lvl="1"/>
            <a:r>
              <a:rPr lang="en-US" dirty="0">
                <a:hlinkClick r:id="rId3"/>
              </a:rPr>
              <a:t>http://www.amazon.com/Queueing-Systems-Volume-1-Theory/dp/0471491101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9C144CDC-A76B-43DE-BBDA-2FE6E8E068F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2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Names, names, names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naming of switchers, routers, and bridges can be confusing. In general, a </a:t>
            </a:r>
            <a:r>
              <a:rPr lang="en-US" i="1" dirty="0" smtClean="0">
                <a:solidFill>
                  <a:srgbClr val="FF0000"/>
                </a:solidFill>
              </a:rPr>
              <a:t>switch</a:t>
            </a:r>
            <a:r>
              <a:rPr lang="en-US" dirty="0" smtClean="0"/>
              <a:t> implies that some or all ports have dedicated circuits; a </a:t>
            </a:r>
            <a:r>
              <a:rPr lang="en-US" i="1" dirty="0" smtClean="0">
                <a:solidFill>
                  <a:srgbClr val="FF0000"/>
                </a:solidFill>
              </a:rPr>
              <a:t>router</a:t>
            </a:r>
            <a:r>
              <a:rPr lang="en-US" dirty="0" smtClean="0"/>
              <a:t> can forward traffic from input to output following certain algorithms (similar to switch) where ports may share circuits; a </a:t>
            </a:r>
            <a:r>
              <a:rPr lang="en-US" i="1" dirty="0" smtClean="0">
                <a:solidFill>
                  <a:srgbClr val="FF0000"/>
                </a:solidFill>
              </a:rPr>
              <a:t>bridge</a:t>
            </a:r>
            <a:r>
              <a:rPr lang="en-US" dirty="0" smtClean="0"/>
              <a:t> interconnects different networks, some of which may run different protocols.</a:t>
            </a:r>
          </a:p>
          <a:p>
            <a:r>
              <a:rPr lang="en-US" dirty="0" smtClean="0"/>
              <a:t>A device can be called a switch, a router, a routing switch, a bridge, or the like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2BA0F7DF-D4C3-4119-A2F2-F761F1CF128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Devices with different protocol layers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Switches can run at different protocol layers</a:t>
            </a:r>
          </a:p>
          <a:p>
            <a:pPr lvl="1"/>
            <a:r>
              <a:rPr lang="en-US" dirty="0" smtClean="0"/>
              <a:t>Layer 2 switches use data link layer protocol (e.g., Ethernet)</a:t>
            </a:r>
          </a:p>
          <a:p>
            <a:pPr lvl="1"/>
            <a:r>
              <a:rPr lang="en-US" dirty="0" smtClean="0"/>
              <a:t>Layer 3 switches run network protocols (e.g., IPv4)</a:t>
            </a:r>
          </a:p>
          <a:p>
            <a:r>
              <a:rPr lang="en-US" dirty="0" smtClean="0"/>
              <a:t>Routers typically run at data link layer (layer 2)</a:t>
            </a:r>
          </a:p>
          <a:p>
            <a:r>
              <a:rPr lang="en-US" dirty="0" smtClean="0"/>
              <a:t>More specifics to come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B3E6181B-5FA2-429B-B62E-586BC2A70A4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15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EA9400AA-997B-446C-B094-6FBE4560445E}" type="slidenum">
              <a:rPr lang="en-US"/>
              <a:pPr/>
              <a:t>2</a:t>
            </a:fld>
            <a:endParaRPr lang="en-US"/>
          </a:p>
        </p:txBody>
      </p:sp>
      <p:pic>
        <p:nvPicPr>
          <p:cNvPr id="36867" name="Picture 2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C0000"/>
                </a:solidFill>
                <a:ea typeface="ＭＳ Ｐゴシック" pitchFamily="34" charset="-128"/>
              </a:rPr>
              <a:t>4.3 what</a:t>
            </a:r>
            <a:r>
              <a:rPr lang="ja-JP" altLang="en-US" sz="2400" smtClean="0">
                <a:solidFill>
                  <a:srgbClr val="CC0000"/>
                </a:solidFill>
                <a:ea typeface="ＭＳ Ｐゴシック" pitchFamily="34" charset="-128"/>
              </a:rPr>
              <a:t>’</a:t>
            </a:r>
            <a:r>
              <a:rPr lang="en-US" altLang="ja-JP" sz="2400" smtClean="0">
                <a:solidFill>
                  <a:srgbClr val="CC0000"/>
                </a:solidFill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IPv6</a:t>
            </a:r>
          </a:p>
        </p:txBody>
      </p:sp>
      <p:sp>
        <p:nvSpPr>
          <p:cNvPr id="2151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RIP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a typeface="ＭＳ Ｐゴシック" pitchFamily="34" charset="-128"/>
              </a:rPr>
              <a:t>4.7 broadcast and multicast routing</a:t>
            </a:r>
          </a:p>
          <a:p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36870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000099"/>
                </a:solidFill>
                <a:latin typeface="Gill Sans MT" pitchFamily="34" charset="0"/>
              </a:rPr>
              <a:t>Chapter 4: 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 of switchers, routers, and bridge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B3E6181B-5FA2-429B-B62E-586BC2A70A4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upload.wikimedia.org/wikipedia/commons/5/5f/Linksys48portswit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380" y="1743386"/>
            <a:ext cx="2186181" cy="224580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46771" y="3534955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Linksys 48 port switch</a:t>
            </a:r>
          </a:p>
          <a:p>
            <a:r>
              <a:rPr lang="en-US" dirty="0" smtClean="0"/>
              <a:t>(Wikipedia)</a:t>
            </a:r>
            <a:endParaRPr lang="en-US" dirty="0"/>
          </a:p>
        </p:txBody>
      </p:sp>
      <p:pic>
        <p:nvPicPr>
          <p:cNvPr id="1030" name="Picture 6" descr="File:Adsl connec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8931" y="1550522"/>
            <a:ext cx="2091406" cy="1393399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512641" y="3111194"/>
            <a:ext cx="3172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 of a typical home router</a:t>
            </a:r>
          </a:p>
          <a:p>
            <a:r>
              <a:rPr lang="en-US" dirty="0" smtClean="0"/>
              <a:t>(Wikipedia)</a:t>
            </a:r>
            <a:endParaRPr lang="en-US" dirty="0"/>
          </a:p>
        </p:txBody>
      </p:sp>
      <p:pic>
        <p:nvPicPr>
          <p:cNvPr id="1032" name="Picture 8" descr="http://upload.wikimedia.org/wikipedia/commons/3/36/Cisco-r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4171" y="3836020"/>
            <a:ext cx="2323319" cy="2319453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408663" y="6122022"/>
            <a:ext cx="2839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Cisco CRS-1 Core Router</a:t>
            </a:r>
          </a:p>
          <a:p>
            <a:r>
              <a:rPr lang="en-US" dirty="0" smtClean="0"/>
              <a:t>(Wikipedia)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4-</a:t>
            </a:r>
            <a:fld id="{E7528697-F1AF-45CD-AD24-AC7097AF089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 descr="http://upload.wikimedia.org/wikipedia/commons/thumb/b/b9/2550T-PWR-Front.jpg/220px-2550T-PWR-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961" y="1222568"/>
            <a:ext cx="3072826" cy="62853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67281" y="1951469"/>
            <a:ext cx="5053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 tooltip="Avaya"/>
              </a:rPr>
              <a:t>Avaya</a:t>
            </a:r>
            <a:r>
              <a:rPr lang="en-US" dirty="0" smtClean="0"/>
              <a:t> </a:t>
            </a:r>
            <a:r>
              <a:rPr lang="en-US" dirty="0" smtClean="0">
                <a:hlinkClick r:id="rId4" tooltip="ERS 3500 and ERS 2500 series"/>
              </a:rPr>
              <a:t>ERS 2550T-PWR</a:t>
            </a:r>
            <a:r>
              <a:rPr lang="en-US" dirty="0" smtClean="0"/>
              <a:t> 50-port network switch</a:t>
            </a:r>
          </a:p>
          <a:p>
            <a:r>
              <a:rPr lang="en-US" dirty="0" smtClean="0"/>
              <a:t>(Wikipedia)</a:t>
            </a:r>
            <a:endParaRPr lang="en-US" dirty="0"/>
          </a:p>
        </p:txBody>
      </p:sp>
      <p:pic>
        <p:nvPicPr>
          <p:cNvPr id="1028" name="Picture 4" descr="File:24-port 3Com switch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3068" y="2902182"/>
            <a:ext cx="2085820" cy="156436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34547" y="4705816"/>
            <a:ext cx="386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6" tooltip="19-inch rack"/>
              </a:rPr>
              <a:t>Rack-mounted</a:t>
            </a:r>
            <a:r>
              <a:rPr lang="en-US" dirty="0" smtClean="0"/>
              <a:t> 24-port </a:t>
            </a:r>
            <a:r>
              <a:rPr lang="en-US" dirty="0" smtClean="0">
                <a:hlinkClick r:id="rId7" tooltip="3Com"/>
              </a:rPr>
              <a:t>3Com</a:t>
            </a:r>
            <a:r>
              <a:rPr lang="en-US" dirty="0" smtClean="0"/>
              <a:t> switch</a:t>
            </a:r>
          </a:p>
          <a:p>
            <a:r>
              <a:rPr lang="en-US" dirty="0" smtClean="0"/>
              <a:t>(Wikipedia)</a:t>
            </a:r>
            <a:endParaRPr lang="en-US" dirty="0"/>
          </a:p>
        </p:txBody>
      </p:sp>
      <p:pic>
        <p:nvPicPr>
          <p:cNvPr id="1030" name="Picture 6" descr="http://upload.wikimedia.org/wikipedia/commons/thumb/e/e9/Switch-and-nest.jpg/220px-Switch-and-nest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31546" y="1085888"/>
            <a:ext cx="2095500" cy="157162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048802" y="3012234"/>
            <a:ext cx="39764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HP </a:t>
            </a:r>
            <a:r>
              <a:rPr lang="en-US" dirty="0" err="1" smtClean="0">
                <a:hlinkClick r:id="rId9" tooltip="Procurve"/>
              </a:rPr>
              <a:t>Procurve</a:t>
            </a:r>
            <a:r>
              <a:rPr lang="en-US" dirty="0" smtClean="0"/>
              <a:t> rack-mounted switches </a:t>
            </a:r>
          </a:p>
          <a:p>
            <a:r>
              <a:rPr lang="en-US" dirty="0" smtClean="0"/>
              <a:t>mounted in a standard Telco Rack </a:t>
            </a:r>
          </a:p>
          <a:p>
            <a:r>
              <a:rPr lang="en-US" dirty="0" smtClean="0">
                <a:hlinkClick r:id="rId6" tooltip="19-inch rack"/>
              </a:rPr>
              <a:t>19-inch rack</a:t>
            </a:r>
            <a:r>
              <a:rPr lang="en-US" dirty="0" smtClean="0"/>
              <a:t> with network cables</a:t>
            </a:r>
          </a:p>
          <a:p>
            <a:r>
              <a:rPr lang="en-US" dirty="0" smtClean="0"/>
              <a:t>(Wikipedia)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03820927-C335-486A-B36B-133585C697CE}" type="slidenum">
              <a:rPr lang="en-US"/>
              <a:pPr/>
              <a:t>5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Router architecture overview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1052513"/>
            <a:ext cx="8126412" cy="9144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two key router functions:</a:t>
            </a:r>
            <a:r>
              <a:rPr lang="en-US" sz="1800" dirty="0">
                <a:cs typeface="+mn-cs"/>
              </a:rPr>
              <a:t> 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dirty="0">
                <a:cs typeface="+mn-cs"/>
              </a:rPr>
              <a:t>run routing algorithms/protocol (RIP, OSPF, BGP)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i="1" dirty="0">
                <a:cs typeface="+mn-cs"/>
              </a:rPr>
              <a:t>forwarding </a:t>
            </a:r>
            <a:r>
              <a:rPr lang="en-US" sz="2400" dirty="0">
                <a:cs typeface="+mn-cs"/>
              </a:rPr>
              <a:t>datagrams from incoming to outgoing link</a:t>
            </a:r>
          </a:p>
        </p:txBody>
      </p:sp>
      <p:grpSp>
        <p:nvGrpSpPr>
          <p:cNvPr id="37893" name="Group 60"/>
          <p:cNvGrpSpPr>
            <a:grpSpLocks/>
          </p:cNvGrpSpPr>
          <p:nvPr/>
        </p:nvGrpSpPr>
        <p:grpSpPr bwMode="auto">
          <a:xfrm>
            <a:off x="2787650" y="3646488"/>
            <a:ext cx="1609725" cy="2343150"/>
            <a:chOff x="2418" y="1882"/>
            <a:chExt cx="1014" cy="1476"/>
          </a:xfrm>
        </p:grpSpPr>
        <p:sp>
          <p:nvSpPr>
            <p:cNvPr id="22580" name="Rectangle 45"/>
            <p:cNvSpPr>
              <a:spLocks noChangeArrowheads="1"/>
            </p:cNvSpPr>
            <p:nvPr/>
          </p:nvSpPr>
          <p:spPr bwMode="auto">
            <a:xfrm>
              <a:off x="2418" y="1882"/>
              <a:ext cx="1014" cy="147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1" name="Text Box 48"/>
            <p:cNvSpPr txBox="1">
              <a:spLocks noChangeArrowheads="1"/>
            </p:cNvSpPr>
            <p:nvPr/>
          </p:nvSpPr>
          <p:spPr bwMode="auto">
            <a:xfrm>
              <a:off x="2533" y="2418"/>
              <a:ext cx="779" cy="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dirty="0" smtClean="0"/>
                <a:t>high-seed 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dirty="0" smtClean="0"/>
                <a:t>switching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dirty="0" smtClean="0"/>
                <a:t>fabric</a:t>
              </a:r>
            </a:p>
          </p:txBody>
        </p:sp>
      </p:grpSp>
      <p:sp>
        <p:nvSpPr>
          <p:cNvPr id="22577" name="Rectangle 46"/>
          <p:cNvSpPr>
            <a:spLocks noChangeArrowheads="1"/>
          </p:cNvSpPr>
          <p:nvPr/>
        </p:nvSpPr>
        <p:spPr bwMode="auto">
          <a:xfrm>
            <a:off x="2805113" y="2684463"/>
            <a:ext cx="1590675" cy="6477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Text Box 47"/>
          <p:cNvSpPr txBox="1">
            <a:spLocks noChangeArrowheads="1"/>
          </p:cNvSpPr>
          <p:nvPr/>
        </p:nvSpPr>
        <p:spPr bwMode="auto">
          <a:xfrm>
            <a:off x="2982913" y="2725738"/>
            <a:ext cx="11874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defRPr/>
            </a:pPr>
            <a:r>
              <a:rPr lang="en-US" smtClean="0"/>
              <a:t>routing </a:t>
            </a:r>
          </a:p>
          <a:p>
            <a:pPr algn="ctr">
              <a:lnSpc>
                <a:spcPct val="85000"/>
              </a:lnSpc>
              <a:defRPr/>
            </a:pPr>
            <a:r>
              <a:rPr lang="en-US" smtClean="0"/>
              <a:t>processor</a:t>
            </a:r>
          </a:p>
        </p:txBody>
      </p:sp>
      <p:sp>
        <p:nvSpPr>
          <p:cNvPr id="22579" name="Line 50"/>
          <p:cNvSpPr>
            <a:spLocks noChangeShapeType="1"/>
          </p:cNvSpPr>
          <p:nvPr/>
        </p:nvSpPr>
        <p:spPr bwMode="auto">
          <a:xfrm>
            <a:off x="3533775" y="3203575"/>
            <a:ext cx="19050" cy="571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37897" name="Group 17"/>
          <p:cNvGrpSpPr>
            <a:grpSpLocks/>
          </p:cNvGrpSpPr>
          <p:nvPr/>
        </p:nvGrpSpPr>
        <p:grpSpPr bwMode="auto">
          <a:xfrm>
            <a:off x="744538" y="3660775"/>
            <a:ext cx="2033587" cy="566738"/>
            <a:chOff x="930" y="1989"/>
            <a:chExt cx="1482" cy="357"/>
          </a:xfrm>
        </p:grpSpPr>
        <p:sp>
          <p:nvSpPr>
            <p:cNvPr id="22572" name="Rectangle 9"/>
            <p:cNvSpPr>
              <a:spLocks noChangeArrowheads="1"/>
            </p:cNvSpPr>
            <p:nvPr/>
          </p:nvSpPr>
          <p:spPr bwMode="auto">
            <a:xfrm>
              <a:off x="1152" y="1989"/>
              <a:ext cx="1086" cy="35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3" name="Rectangle 5"/>
            <p:cNvSpPr>
              <a:spLocks noChangeArrowheads="1"/>
            </p:cNvSpPr>
            <p:nvPr/>
          </p:nvSpPr>
          <p:spPr bwMode="auto">
            <a:xfrm>
              <a:off x="1197" y="2089"/>
              <a:ext cx="337" cy="1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Rectangle 6"/>
            <p:cNvSpPr>
              <a:spLocks noChangeArrowheads="1"/>
            </p:cNvSpPr>
            <p:nvPr/>
          </p:nvSpPr>
          <p:spPr bwMode="auto">
            <a:xfrm>
              <a:off x="1582" y="2025"/>
              <a:ext cx="273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Rectangle 8"/>
            <p:cNvSpPr>
              <a:spLocks noChangeArrowheads="1"/>
            </p:cNvSpPr>
            <p:nvPr/>
          </p:nvSpPr>
          <p:spPr bwMode="auto">
            <a:xfrm>
              <a:off x="1904" y="2023"/>
              <a:ext cx="274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6" name="Line 16"/>
            <p:cNvSpPr>
              <a:spLocks noChangeShapeType="1"/>
            </p:cNvSpPr>
            <p:nvPr/>
          </p:nvSpPr>
          <p:spPr bwMode="auto">
            <a:xfrm>
              <a:off x="930" y="2169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7898" name="Group 18"/>
          <p:cNvGrpSpPr>
            <a:grpSpLocks/>
          </p:cNvGrpSpPr>
          <p:nvPr/>
        </p:nvGrpSpPr>
        <p:grpSpPr bwMode="auto">
          <a:xfrm>
            <a:off x="733425" y="5399088"/>
            <a:ext cx="2058988" cy="566737"/>
            <a:chOff x="930" y="1989"/>
            <a:chExt cx="1482" cy="357"/>
          </a:xfrm>
        </p:grpSpPr>
        <p:sp>
          <p:nvSpPr>
            <p:cNvPr id="22567" name="Rectangle 19"/>
            <p:cNvSpPr>
              <a:spLocks noChangeArrowheads="1"/>
            </p:cNvSpPr>
            <p:nvPr/>
          </p:nvSpPr>
          <p:spPr bwMode="auto">
            <a:xfrm>
              <a:off x="1152" y="1989"/>
              <a:ext cx="1088" cy="35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8" name="Rectangle 20"/>
            <p:cNvSpPr>
              <a:spLocks noChangeArrowheads="1"/>
            </p:cNvSpPr>
            <p:nvPr/>
          </p:nvSpPr>
          <p:spPr bwMode="auto">
            <a:xfrm>
              <a:off x="1197" y="2089"/>
              <a:ext cx="337" cy="1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9" name="Rectangle 21"/>
            <p:cNvSpPr>
              <a:spLocks noChangeArrowheads="1"/>
            </p:cNvSpPr>
            <p:nvPr/>
          </p:nvSpPr>
          <p:spPr bwMode="auto">
            <a:xfrm>
              <a:off x="1582" y="2025"/>
              <a:ext cx="273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0" name="Rectangle 22"/>
            <p:cNvSpPr>
              <a:spLocks noChangeArrowheads="1"/>
            </p:cNvSpPr>
            <p:nvPr/>
          </p:nvSpPr>
          <p:spPr bwMode="auto">
            <a:xfrm>
              <a:off x="1904" y="2023"/>
              <a:ext cx="274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1" name="Line 23"/>
            <p:cNvSpPr>
              <a:spLocks noChangeShapeType="1"/>
            </p:cNvSpPr>
            <p:nvPr/>
          </p:nvSpPr>
          <p:spPr bwMode="auto">
            <a:xfrm>
              <a:off x="930" y="2169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7899" name="Group 29"/>
          <p:cNvGrpSpPr>
            <a:grpSpLocks/>
          </p:cNvGrpSpPr>
          <p:nvPr/>
        </p:nvGrpSpPr>
        <p:grpSpPr bwMode="auto">
          <a:xfrm rot="2656396">
            <a:off x="1363663" y="4551363"/>
            <a:ext cx="546100" cy="546100"/>
            <a:chOff x="354" y="2715"/>
            <a:chExt cx="344" cy="344"/>
          </a:xfrm>
        </p:grpSpPr>
        <p:sp>
          <p:nvSpPr>
            <p:cNvPr id="22563" name="Oval 25"/>
            <p:cNvSpPr>
              <a:spLocks noChangeArrowheads="1"/>
            </p:cNvSpPr>
            <p:nvPr/>
          </p:nvSpPr>
          <p:spPr bwMode="auto">
            <a:xfrm>
              <a:off x="352" y="271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Oval 26"/>
            <p:cNvSpPr>
              <a:spLocks noChangeArrowheads="1"/>
            </p:cNvSpPr>
            <p:nvPr/>
          </p:nvSpPr>
          <p:spPr bwMode="auto">
            <a:xfrm>
              <a:off x="450" y="281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Oval 27"/>
            <p:cNvSpPr>
              <a:spLocks noChangeArrowheads="1"/>
            </p:cNvSpPr>
            <p:nvPr/>
          </p:nvSpPr>
          <p:spPr bwMode="auto">
            <a:xfrm>
              <a:off x="545" y="2907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6" name="Oval 28"/>
            <p:cNvSpPr>
              <a:spLocks noChangeArrowheads="1"/>
            </p:cNvSpPr>
            <p:nvPr/>
          </p:nvSpPr>
          <p:spPr bwMode="auto">
            <a:xfrm>
              <a:off x="640" y="3003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62" name="Text Box 57"/>
          <p:cNvSpPr txBox="1">
            <a:spLocks noChangeArrowheads="1"/>
          </p:cNvSpPr>
          <p:nvPr/>
        </p:nvSpPr>
        <p:spPr bwMode="auto">
          <a:xfrm>
            <a:off x="639763" y="6045200"/>
            <a:ext cx="191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router input ports</a:t>
            </a:r>
          </a:p>
        </p:txBody>
      </p:sp>
      <p:grpSp>
        <p:nvGrpSpPr>
          <p:cNvPr id="37901" name="Group 37"/>
          <p:cNvGrpSpPr>
            <a:grpSpLocks/>
          </p:cNvGrpSpPr>
          <p:nvPr/>
        </p:nvGrpSpPr>
        <p:grpSpPr bwMode="auto">
          <a:xfrm>
            <a:off x="4344988" y="3665538"/>
            <a:ext cx="1957387" cy="566737"/>
            <a:chOff x="-51" y="2454"/>
            <a:chExt cx="1482" cy="357"/>
          </a:xfrm>
        </p:grpSpPr>
        <p:grpSp>
          <p:nvGrpSpPr>
            <p:cNvPr id="37923" name="Group 36"/>
            <p:cNvGrpSpPr>
              <a:grpSpLocks/>
            </p:cNvGrpSpPr>
            <p:nvPr/>
          </p:nvGrpSpPr>
          <p:grpSpPr bwMode="auto">
            <a:xfrm flipH="1">
              <a:off x="171" y="2454"/>
              <a:ext cx="1086" cy="357"/>
              <a:chOff x="171" y="2454"/>
              <a:chExt cx="1086" cy="357"/>
            </a:xfrm>
          </p:grpSpPr>
          <p:sp>
            <p:nvSpPr>
              <p:cNvPr id="22555" name="Rectangle 31"/>
              <p:cNvSpPr>
                <a:spLocks noChangeArrowheads="1"/>
              </p:cNvSpPr>
              <p:nvPr/>
            </p:nvSpPr>
            <p:spPr bwMode="auto">
              <a:xfrm>
                <a:off x="171" y="2454"/>
                <a:ext cx="1084" cy="3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6" name="Rectangle 32"/>
              <p:cNvSpPr>
                <a:spLocks noChangeArrowheads="1"/>
              </p:cNvSpPr>
              <p:nvPr/>
            </p:nvSpPr>
            <p:spPr bwMode="auto">
              <a:xfrm>
                <a:off x="216" y="2554"/>
                <a:ext cx="338" cy="16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7" name="Rectangle 33"/>
              <p:cNvSpPr>
                <a:spLocks noChangeArrowheads="1"/>
              </p:cNvSpPr>
              <p:nvPr/>
            </p:nvSpPr>
            <p:spPr bwMode="auto">
              <a:xfrm>
                <a:off x="602" y="2490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8" name="Rectangle 34"/>
              <p:cNvSpPr>
                <a:spLocks noChangeArrowheads="1"/>
              </p:cNvSpPr>
              <p:nvPr/>
            </p:nvSpPr>
            <p:spPr bwMode="auto">
              <a:xfrm>
                <a:off x="921" y="2488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54" name="Line 35"/>
            <p:cNvSpPr>
              <a:spLocks noChangeShapeType="1"/>
            </p:cNvSpPr>
            <p:nvPr/>
          </p:nvSpPr>
          <p:spPr bwMode="auto">
            <a:xfrm>
              <a:off x="-51" y="2634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7902" name="Group 38"/>
          <p:cNvGrpSpPr>
            <a:grpSpLocks/>
          </p:cNvGrpSpPr>
          <p:nvPr/>
        </p:nvGrpSpPr>
        <p:grpSpPr bwMode="auto">
          <a:xfrm>
            <a:off x="4364038" y="5399088"/>
            <a:ext cx="2011362" cy="566737"/>
            <a:chOff x="-51" y="2454"/>
            <a:chExt cx="1482" cy="357"/>
          </a:xfrm>
        </p:grpSpPr>
        <p:grpSp>
          <p:nvGrpSpPr>
            <p:cNvPr id="37917" name="Group 39"/>
            <p:cNvGrpSpPr>
              <a:grpSpLocks/>
            </p:cNvGrpSpPr>
            <p:nvPr/>
          </p:nvGrpSpPr>
          <p:grpSpPr bwMode="auto">
            <a:xfrm flipH="1">
              <a:off x="171" y="2454"/>
              <a:ext cx="1086" cy="357"/>
              <a:chOff x="171" y="2454"/>
              <a:chExt cx="1086" cy="357"/>
            </a:xfrm>
          </p:grpSpPr>
          <p:sp>
            <p:nvSpPr>
              <p:cNvPr id="22549" name="Rectangle 40"/>
              <p:cNvSpPr>
                <a:spLocks noChangeArrowheads="1"/>
              </p:cNvSpPr>
              <p:nvPr/>
            </p:nvSpPr>
            <p:spPr bwMode="auto">
              <a:xfrm>
                <a:off x="171" y="2454"/>
                <a:ext cx="1084" cy="3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0" name="Rectangle 41"/>
              <p:cNvSpPr>
                <a:spLocks noChangeArrowheads="1"/>
              </p:cNvSpPr>
              <p:nvPr/>
            </p:nvSpPr>
            <p:spPr bwMode="auto">
              <a:xfrm>
                <a:off x="216" y="2554"/>
                <a:ext cx="337" cy="16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1" name="Rectangle 42"/>
              <p:cNvSpPr>
                <a:spLocks noChangeArrowheads="1"/>
              </p:cNvSpPr>
              <p:nvPr/>
            </p:nvSpPr>
            <p:spPr bwMode="auto">
              <a:xfrm>
                <a:off x="602" y="2490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2" name="Rectangle 43"/>
              <p:cNvSpPr>
                <a:spLocks noChangeArrowheads="1"/>
              </p:cNvSpPr>
              <p:nvPr/>
            </p:nvSpPr>
            <p:spPr bwMode="auto">
              <a:xfrm>
                <a:off x="923" y="2488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48" name="Line 44"/>
            <p:cNvSpPr>
              <a:spLocks noChangeShapeType="1"/>
            </p:cNvSpPr>
            <p:nvPr/>
          </p:nvSpPr>
          <p:spPr bwMode="auto">
            <a:xfrm>
              <a:off x="-51" y="2634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7903" name="Group 51"/>
          <p:cNvGrpSpPr>
            <a:grpSpLocks/>
          </p:cNvGrpSpPr>
          <p:nvPr/>
        </p:nvGrpSpPr>
        <p:grpSpPr bwMode="auto">
          <a:xfrm rot="2656396">
            <a:off x="5230813" y="4541838"/>
            <a:ext cx="546100" cy="546100"/>
            <a:chOff x="354" y="2715"/>
            <a:chExt cx="344" cy="344"/>
          </a:xfrm>
        </p:grpSpPr>
        <p:sp>
          <p:nvSpPr>
            <p:cNvPr id="22543" name="Oval 52"/>
            <p:cNvSpPr>
              <a:spLocks noChangeArrowheads="1"/>
            </p:cNvSpPr>
            <p:nvPr/>
          </p:nvSpPr>
          <p:spPr bwMode="auto">
            <a:xfrm>
              <a:off x="352" y="271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4" name="Oval 53"/>
            <p:cNvSpPr>
              <a:spLocks noChangeArrowheads="1"/>
            </p:cNvSpPr>
            <p:nvPr/>
          </p:nvSpPr>
          <p:spPr bwMode="auto">
            <a:xfrm>
              <a:off x="450" y="281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Oval 54"/>
            <p:cNvSpPr>
              <a:spLocks noChangeArrowheads="1"/>
            </p:cNvSpPr>
            <p:nvPr/>
          </p:nvSpPr>
          <p:spPr bwMode="auto">
            <a:xfrm>
              <a:off x="545" y="2907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6" name="Oval 55"/>
            <p:cNvSpPr>
              <a:spLocks noChangeArrowheads="1"/>
            </p:cNvSpPr>
            <p:nvPr/>
          </p:nvSpPr>
          <p:spPr bwMode="auto">
            <a:xfrm>
              <a:off x="640" y="3003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42" name="Text Box 58"/>
          <p:cNvSpPr txBox="1">
            <a:spLocks noChangeArrowheads="1"/>
          </p:cNvSpPr>
          <p:nvPr/>
        </p:nvSpPr>
        <p:spPr bwMode="auto">
          <a:xfrm>
            <a:off x="4664075" y="6086475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router output ports</a:t>
            </a:r>
          </a:p>
        </p:txBody>
      </p:sp>
      <p:pic>
        <p:nvPicPr>
          <p:cNvPr id="37905" name="Picture 63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013" y="801688"/>
            <a:ext cx="635317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733425" y="3455988"/>
            <a:ext cx="7802563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88163" y="3492500"/>
            <a:ext cx="1938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/>
              <a:t>forwarding data plane  (hardware)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362700" y="2825750"/>
            <a:ext cx="2449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/>
              <a:t>routing, management</a:t>
            </a:r>
          </a:p>
          <a:p>
            <a:pPr algn="r"/>
            <a:r>
              <a:rPr lang="en-US" sz="1600"/>
              <a:t>control plane (software)</a:t>
            </a:r>
          </a:p>
        </p:txBody>
      </p:sp>
      <p:sp>
        <p:nvSpPr>
          <p:cNvPr id="37909" name="Freeform 10"/>
          <p:cNvSpPr>
            <a:spLocks/>
          </p:cNvSpPr>
          <p:nvPr/>
        </p:nvSpPr>
        <p:spPr bwMode="auto">
          <a:xfrm>
            <a:off x="2198688" y="2979738"/>
            <a:ext cx="512762" cy="73025"/>
          </a:xfrm>
          <a:custGeom>
            <a:avLst/>
            <a:gdLst>
              <a:gd name="T0" fmla="*/ 488344 w 512919"/>
              <a:gd name="T1" fmla="*/ 73025 h 73266"/>
              <a:gd name="T2" fmla="*/ 512762 w 512919"/>
              <a:gd name="T3" fmla="*/ 0 h 73266"/>
              <a:gd name="T4" fmla="*/ 146503 w 512919"/>
              <a:gd name="T5" fmla="*/ 12171 h 73266"/>
              <a:gd name="T6" fmla="*/ 97669 w 512919"/>
              <a:gd name="T7" fmla="*/ 24342 h 73266"/>
              <a:gd name="T8" fmla="*/ 0 w 512919"/>
              <a:gd name="T9" fmla="*/ 12171 h 73266"/>
              <a:gd name="T10" fmla="*/ 0 w 512919"/>
              <a:gd name="T11" fmla="*/ 12171 h 73266"/>
              <a:gd name="T12" fmla="*/ 512762 w 512919"/>
              <a:gd name="T13" fmla="*/ 12171 h 732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12919" h="73266">
                <a:moveTo>
                  <a:pt x="488494" y="73266"/>
                </a:moveTo>
                <a:lnTo>
                  <a:pt x="512919" y="0"/>
                </a:lnTo>
                <a:cubicBezTo>
                  <a:pt x="390795" y="4070"/>
                  <a:pt x="268529" y="5036"/>
                  <a:pt x="146548" y="12211"/>
                </a:cubicBezTo>
                <a:cubicBezTo>
                  <a:pt x="129793" y="13196"/>
                  <a:pt x="114483" y="24422"/>
                  <a:pt x="97699" y="24422"/>
                </a:cubicBezTo>
                <a:cubicBezTo>
                  <a:pt x="64879" y="24422"/>
                  <a:pt x="0" y="12211"/>
                  <a:pt x="0" y="12211"/>
                </a:cubicBezTo>
                <a:lnTo>
                  <a:pt x="512919" y="1221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10" name="Freeform 11"/>
          <p:cNvSpPr>
            <a:spLocks/>
          </p:cNvSpPr>
          <p:nvPr/>
        </p:nvSpPr>
        <p:spPr bwMode="auto">
          <a:xfrm>
            <a:off x="-144463" y="647700"/>
            <a:ext cx="8802688" cy="2197100"/>
          </a:xfrm>
          <a:custGeom>
            <a:avLst/>
            <a:gdLst>
              <a:gd name="T0" fmla="*/ 8253140 w 8802811"/>
              <a:gd name="T1" fmla="*/ 0 h 2197979"/>
              <a:gd name="T2" fmla="*/ 8289776 w 8802811"/>
              <a:gd name="T3" fmla="*/ 353977 h 2197979"/>
              <a:gd name="T4" fmla="*/ 8301988 w 8802811"/>
              <a:gd name="T5" fmla="*/ 988694 h 2197979"/>
              <a:gd name="T6" fmla="*/ 8314201 w 8802811"/>
              <a:gd name="T7" fmla="*/ 1208405 h 2197979"/>
              <a:gd name="T8" fmla="*/ 8338624 w 8802811"/>
              <a:gd name="T9" fmla="*/ 1379290 h 2197979"/>
              <a:gd name="T10" fmla="*/ 8314201 w 8802811"/>
              <a:gd name="T11" fmla="*/ 1306053 h 2197979"/>
              <a:gd name="T12" fmla="*/ 8301988 w 8802811"/>
              <a:gd name="T13" fmla="*/ 1220611 h 2197979"/>
              <a:gd name="T14" fmla="*/ 8289776 w 8802811"/>
              <a:gd name="T15" fmla="*/ 1171786 h 2197979"/>
              <a:gd name="T16" fmla="*/ 8253140 w 8802811"/>
              <a:gd name="T17" fmla="*/ 988694 h 2197979"/>
              <a:gd name="T18" fmla="*/ 8240928 w 8802811"/>
              <a:gd name="T19" fmla="*/ 854427 h 2197979"/>
              <a:gd name="T20" fmla="*/ 8216503 w 8802811"/>
              <a:gd name="T21" fmla="*/ 683542 h 2197979"/>
              <a:gd name="T22" fmla="*/ 8204291 w 8802811"/>
              <a:gd name="T23" fmla="*/ 549274 h 2197979"/>
              <a:gd name="T24" fmla="*/ 8179867 w 8802811"/>
              <a:gd name="T25" fmla="*/ 549274 h 2197979"/>
              <a:gd name="T26" fmla="*/ 8179867 w 8802811"/>
              <a:gd name="T27" fmla="*/ 549274 h 2197979"/>
              <a:gd name="T28" fmla="*/ 8411898 w 8802811"/>
              <a:gd name="T29" fmla="*/ 622511 h 2197979"/>
              <a:gd name="T30" fmla="*/ 8472959 w 8802811"/>
              <a:gd name="T31" fmla="*/ 683542 h 2197979"/>
              <a:gd name="T32" fmla="*/ 8558444 w 8802811"/>
              <a:gd name="T33" fmla="*/ 793397 h 2197979"/>
              <a:gd name="T34" fmla="*/ 8582869 w 8802811"/>
              <a:gd name="T35" fmla="*/ 866633 h 2197979"/>
              <a:gd name="T36" fmla="*/ 8619506 w 8802811"/>
              <a:gd name="T37" fmla="*/ 952076 h 2197979"/>
              <a:gd name="T38" fmla="*/ 8692779 w 8802811"/>
              <a:gd name="T39" fmla="*/ 1183992 h 2197979"/>
              <a:gd name="T40" fmla="*/ 8704990 w 8802811"/>
              <a:gd name="T41" fmla="*/ 1257229 h 2197979"/>
              <a:gd name="T42" fmla="*/ 8717202 w 8802811"/>
              <a:gd name="T43" fmla="*/ 1342672 h 2197979"/>
              <a:gd name="T44" fmla="*/ 8741627 w 8802811"/>
              <a:gd name="T45" fmla="*/ 1403702 h 2197979"/>
              <a:gd name="T46" fmla="*/ 8802688 w 8802811"/>
              <a:gd name="T47" fmla="*/ 1403702 h 2197979"/>
              <a:gd name="T48" fmla="*/ 8802688 w 8802811"/>
              <a:gd name="T49" fmla="*/ 1403702 h 2197979"/>
              <a:gd name="T50" fmla="*/ 8790476 w 8802811"/>
              <a:gd name="T51" fmla="*/ 1672237 h 2197979"/>
              <a:gd name="T52" fmla="*/ 8790476 w 8802811"/>
              <a:gd name="T53" fmla="*/ 1672237 h 2197979"/>
              <a:gd name="T54" fmla="*/ 8704990 w 8802811"/>
              <a:gd name="T55" fmla="*/ 1574588 h 2197979"/>
              <a:gd name="T56" fmla="*/ 8643929 w 8802811"/>
              <a:gd name="T57" fmla="*/ 1513557 h 2197979"/>
              <a:gd name="T58" fmla="*/ 8582869 w 8802811"/>
              <a:gd name="T59" fmla="*/ 1415909 h 2197979"/>
              <a:gd name="T60" fmla="*/ 8509595 w 8802811"/>
              <a:gd name="T61" fmla="*/ 1330466 h 2197979"/>
              <a:gd name="T62" fmla="*/ 8436322 w 8802811"/>
              <a:gd name="T63" fmla="*/ 1232817 h 2197979"/>
              <a:gd name="T64" fmla="*/ 8301988 w 8802811"/>
              <a:gd name="T65" fmla="*/ 1037519 h 2197979"/>
              <a:gd name="T66" fmla="*/ 8228715 w 8802811"/>
              <a:gd name="T67" fmla="*/ 915458 h 2197979"/>
              <a:gd name="T68" fmla="*/ 8216503 w 8802811"/>
              <a:gd name="T69" fmla="*/ 878839 h 2197979"/>
              <a:gd name="T70" fmla="*/ 8192079 w 8802811"/>
              <a:gd name="T71" fmla="*/ 842221 h 2197979"/>
              <a:gd name="T72" fmla="*/ 8179867 w 8802811"/>
              <a:gd name="T73" fmla="*/ 793397 h 2197979"/>
              <a:gd name="T74" fmla="*/ 8131017 w 8802811"/>
              <a:gd name="T75" fmla="*/ 720160 h 2197979"/>
              <a:gd name="T76" fmla="*/ 8118806 w 8802811"/>
              <a:gd name="T77" fmla="*/ 707954 h 2197979"/>
              <a:gd name="T78" fmla="*/ 8216503 w 8802811"/>
              <a:gd name="T79" fmla="*/ 781190 h 2197979"/>
              <a:gd name="T80" fmla="*/ 8253140 w 8802811"/>
              <a:gd name="T81" fmla="*/ 817809 h 2197979"/>
              <a:gd name="T82" fmla="*/ 8363049 w 8802811"/>
              <a:gd name="T83" fmla="*/ 915458 h 2197979"/>
              <a:gd name="T84" fmla="*/ 8436322 w 8802811"/>
              <a:gd name="T85" fmla="*/ 1013107 h 2197979"/>
              <a:gd name="T86" fmla="*/ 8472959 w 8802811"/>
              <a:gd name="T87" fmla="*/ 1049725 h 2197979"/>
              <a:gd name="T88" fmla="*/ 8460747 w 8802811"/>
              <a:gd name="T89" fmla="*/ 1037519 h 2197979"/>
              <a:gd name="T90" fmla="*/ 632737 w 8802811"/>
              <a:gd name="T91" fmla="*/ 2160482 h 2197979"/>
              <a:gd name="T92" fmla="*/ 1524227 w 8802811"/>
              <a:gd name="T93" fmla="*/ 2197100 h 2197979"/>
              <a:gd name="T94" fmla="*/ 1035740 w 8802811"/>
              <a:gd name="T95" fmla="*/ 2160482 h 2197979"/>
              <a:gd name="T96" fmla="*/ 547252 w 8802811"/>
              <a:gd name="T97" fmla="*/ 2111657 h 2197979"/>
              <a:gd name="T98" fmla="*/ 70977 w 8802811"/>
              <a:gd name="T99" fmla="*/ 2087245 h 219797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8802811" h="2197979">
                <a:moveTo>
                  <a:pt x="8253255" y="0"/>
                </a:moveTo>
                <a:lnTo>
                  <a:pt x="8289892" y="354119"/>
                </a:lnTo>
                <a:cubicBezTo>
                  <a:pt x="8293963" y="565776"/>
                  <a:pt x="8296057" y="777480"/>
                  <a:pt x="8302104" y="989090"/>
                </a:cubicBezTo>
                <a:cubicBezTo>
                  <a:pt x="8304200" y="1062439"/>
                  <a:pt x="8308222" y="1135763"/>
                  <a:pt x="8314317" y="1208888"/>
                </a:cubicBezTo>
                <a:cubicBezTo>
                  <a:pt x="8316142" y="1230787"/>
                  <a:pt x="8344376" y="1368573"/>
                  <a:pt x="8338741" y="1379842"/>
                </a:cubicBezTo>
                <a:cubicBezTo>
                  <a:pt x="8327228" y="1402867"/>
                  <a:pt x="8314317" y="1306576"/>
                  <a:pt x="8314317" y="1306576"/>
                </a:cubicBezTo>
                <a:cubicBezTo>
                  <a:pt x="8310246" y="1278084"/>
                  <a:pt x="8307253" y="1249416"/>
                  <a:pt x="8302104" y="1221099"/>
                </a:cubicBezTo>
                <a:cubicBezTo>
                  <a:pt x="8299101" y="1204587"/>
                  <a:pt x="8292894" y="1188767"/>
                  <a:pt x="8289892" y="1172255"/>
                </a:cubicBezTo>
                <a:cubicBezTo>
                  <a:pt x="8255975" y="985729"/>
                  <a:pt x="8304437" y="1193793"/>
                  <a:pt x="8253255" y="989090"/>
                </a:cubicBezTo>
                <a:cubicBezTo>
                  <a:pt x="8249184" y="944316"/>
                  <a:pt x="8246400" y="899407"/>
                  <a:pt x="8241043" y="854769"/>
                </a:cubicBezTo>
                <a:cubicBezTo>
                  <a:pt x="8234184" y="797616"/>
                  <a:pt x="8221830" y="741142"/>
                  <a:pt x="8216618" y="683815"/>
                </a:cubicBezTo>
                <a:cubicBezTo>
                  <a:pt x="8212547" y="639041"/>
                  <a:pt x="8216237" y="592868"/>
                  <a:pt x="8204406" y="549494"/>
                </a:cubicBezTo>
                <a:cubicBezTo>
                  <a:pt x="8202264" y="541639"/>
                  <a:pt x="8188123" y="549494"/>
                  <a:pt x="8179981" y="549494"/>
                </a:cubicBezTo>
                <a:cubicBezTo>
                  <a:pt x="8254412" y="566668"/>
                  <a:pt x="8345942" y="574712"/>
                  <a:pt x="8412016" y="622760"/>
                </a:cubicBezTo>
                <a:cubicBezTo>
                  <a:pt x="8435295" y="639688"/>
                  <a:pt x="8454344" y="661962"/>
                  <a:pt x="8473077" y="683815"/>
                </a:cubicBezTo>
                <a:cubicBezTo>
                  <a:pt x="8503283" y="719051"/>
                  <a:pt x="8558564" y="793714"/>
                  <a:pt x="8558564" y="793714"/>
                </a:cubicBezTo>
                <a:cubicBezTo>
                  <a:pt x="8566706" y="818136"/>
                  <a:pt x="8573747" y="842953"/>
                  <a:pt x="8582989" y="866980"/>
                </a:cubicBezTo>
                <a:cubicBezTo>
                  <a:pt x="8594118" y="895913"/>
                  <a:pt x="8610878" y="922718"/>
                  <a:pt x="8619626" y="952457"/>
                </a:cubicBezTo>
                <a:cubicBezTo>
                  <a:pt x="8696833" y="1214937"/>
                  <a:pt x="8583806" y="939035"/>
                  <a:pt x="8692900" y="1184466"/>
                </a:cubicBezTo>
                <a:cubicBezTo>
                  <a:pt x="8696971" y="1208888"/>
                  <a:pt x="8701347" y="1233261"/>
                  <a:pt x="8705112" y="1257732"/>
                </a:cubicBezTo>
                <a:cubicBezTo>
                  <a:pt x="8709489" y="1286179"/>
                  <a:pt x="8710343" y="1315287"/>
                  <a:pt x="8717324" y="1343209"/>
                </a:cubicBezTo>
                <a:cubicBezTo>
                  <a:pt x="8722641" y="1364474"/>
                  <a:pt x="8723911" y="1391524"/>
                  <a:pt x="8741749" y="1404264"/>
                </a:cubicBezTo>
                <a:cubicBezTo>
                  <a:pt x="8758312" y="1416094"/>
                  <a:pt x="8782457" y="1404264"/>
                  <a:pt x="8802811" y="1404264"/>
                </a:cubicBezTo>
                <a:lnTo>
                  <a:pt x="8790599" y="1672906"/>
                </a:lnTo>
                <a:cubicBezTo>
                  <a:pt x="8762103" y="1640343"/>
                  <a:pt x="8734463" y="1607012"/>
                  <a:pt x="8705112" y="1575218"/>
                </a:cubicBezTo>
                <a:cubicBezTo>
                  <a:pt x="8685588" y="1554069"/>
                  <a:pt x="8661601" y="1536976"/>
                  <a:pt x="8644050" y="1514163"/>
                </a:cubicBezTo>
                <a:cubicBezTo>
                  <a:pt x="8620635" y="1483727"/>
                  <a:pt x="8605699" y="1447440"/>
                  <a:pt x="8582989" y="1416475"/>
                </a:cubicBezTo>
                <a:cubicBezTo>
                  <a:pt x="8560794" y="1386213"/>
                  <a:pt x="8533160" y="1360302"/>
                  <a:pt x="8509714" y="1330998"/>
                </a:cubicBezTo>
                <a:cubicBezTo>
                  <a:pt x="8484284" y="1299214"/>
                  <a:pt x="8459970" y="1266525"/>
                  <a:pt x="8436440" y="1233310"/>
                </a:cubicBezTo>
                <a:cubicBezTo>
                  <a:pt x="8390753" y="1168818"/>
                  <a:pt x="8331459" y="1111315"/>
                  <a:pt x="8302104" y="1037934"/>
                </a:cubicBezTo>
                <a:cubicBezTo>
                  <a:pt x="8267999" y="952679"/>
                  <a:pt x="8291374" y="993995"/>
                  <a:pt x="8228830" y="915824"/>
                </a:cubicBezTo>
                <a:cubicBezTo>
                  <a:pt x="8224759" y="903613"/>
                  <a:pt x="8222375" y="890703"/>
                  <a:pt x="8216618" y="879191"/>
                </a:cubicBezTo>
                <a:cubicBezTo>
                  <a:pt x="8210054" y="866064"/>
                  <a:pt x="8197975" y="856047"/>
                  <a:pt x="8192193" y="842558"/>
                </a:cubicBezTo>
                <a:cubicBezTo>
                  <a:pt x="8185581" y="827133"/>
                  <a:pt x="8185874" y="809428"/>
                  <a:pt x="8179981" y="793714"/>
                </a:cubicBezTo>
                <a:cubicBezTo>
                  <a:pt x="8162237" y="746401"/>
                  <a:pt x="8160946" y="750260"/>
                  <a:pt x="8131131" y="720448"/>
                </a:cubicBezTo>
                <a:lnTo>
                  <a:pt x="8118919" y="708237"/>
                </a:lnTo>
                <a:cubicBezTo>
                  <a:pt x="8151485" y="732659"/>
                  <a:pt x="8185112" y="755728"/>
                  <a:pt x="8216618" y="781503"/>
                </a:cubicBezTo>
                <a:cubicBezTo>
                  <a:pt x="8229985" y="792438"/>
                  <a:pt x="8240257" y="806764"/>
                  <a:pt x="8253255" y="818136"/>
                </a:cubicBezTo>
                <a:cubicBezTo>
                  <a:pt x="8303675" y="862248"/>
                  <a:pt x="8321173" y="865438"/>
                  <a:pt x="8363166" y="915824"/>
                </a:cubicBezTo>
                <a:cubicBezTo>
                  <a:pt x="8389226" y="947093"/>
                  <a:pt x="8407656" y="984731"/>
                  <a:pt x="8436440" y="1013512"/>
                </a:cubicBezTo>
                <a:lnTo>
                  <a:pt x="8473077" y="1050145"/>
                </a:lnTo>
                <a:lnTo>
                  <a:pt x="8460865" y="1037934"/>
                </a:lnTo>
                <a:lnTo>
                  <a:pt x="632746" y="2161346"/>
                </a:lnTo>
                <a:lnTo>
                  <a:pt x="1524248" y="2197979"/>
                </a:lnTo>
                <a:lnTo>
                  <a:pt x="1035754" y="2161346"/>
                </a:lnTo>
                <a:cubicBezTo>
                  <a:pt x="712856" y="2131451"/>
                  <a:pt x="1008547" y="2123752"/>
                  <a:pt x="547260" y="2112502"/>
                </a:cubicBezTo>
                <a:cubicBezTo>
                  <a:pt x="37453" y="2100069"/>
                  <a:pt x="-102777" y="2174947"/>
                  <a:pt x="70978" y="2088080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14" name="Elbow Connector 13"/>
          <p:cNvCxnSpPr>
            <a:cxnSpLocks noChangeShapeType="1"/>
            <a:endCxn id="22570" idx="0"/>
          </p:cNvCxnSpPr>
          <p:nvPr/>
        </p:nvCxnSpPr>
        <p:spPr bwMode="auto">
          <a:xfrm rot="5400000">
            <a:off x="1215231" y="4042570"/>
            <a:ext cx="2473325" cy="347662"/>
          </a:xfrm>
          <a:prstGeom prst="bentConnector3">
            <a:avLst>
              <a:gd name="adj1" fmla="val -6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01675" y="2698750"/>
            <a:ext cx="2155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forwarding tables computed,</a:t>
            </a:r>
          </a:p>
          <a:p>
            <a:r>
              <a:rPr lang="en-US" sz="1200" i="1"/>
              <a:t>pushed to input 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7D098DC5-1C7B-44FF-B80B-61AC5290A59F}" type="slidenum">
              <a:rPr lang="en-US"/>
              <a:pPr/>
              <a:t>6</a:t>
            </a:fld>
            <a:endParaRPr lang="en-US"/>
          </a:p>
        </p:txBody>
      </p:sp>
      <p:pic>
        <p:nvPicPr>
          <p:cNvPr id="38915" name="Picture 5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363" y="814388"/>
            <a:ext cx="4570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12"/>
          <p:cNvSpPr>
            <a:spLocks noChangeArrowheads="1"/>
          </p:cNvSpPr>
          <p:nvPr/>
        </p:nvSpPr>
        <p:spPr bwMode="auto">
          <a:xfrm>
            <a:off x="1917700" y="1306513"/>
            <a:ext cx="4568825" cy="1836737"/>
          </a:xfrm>
          <a:prstGeom prst="rect">
            <a:avLst/>
          </a:prstGeom>
          <a:solidFill>
            <a:schemeClr val="bg1"/>
          </a:solidFill>
          <a:ln w="19050">
            <a:solidFill>
              <a:srgbClr val="5F5F5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13"/>
          <p:cNvSpPr>
            <a:spLocks noChangeArrowheads="1"/>
          </p:cNvSpPr>
          <p:nvPr/>
        </p:nvSpPr>
        <p:spPr bwMode="auto">
          <a:xfrm>
            <a:off x="2073275" y="1820863"/>
            <a:ext cx="1417638" cy="828675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Arial" charset="0"/>
                <a:ea typeface="ＭＳ Ｐゴシック" charset="0"/>
              </a:rPr>
              <a:t>line</a:t>
            </a:r>
          </a:p>
          <a:p>
            <a:pPr algn="ctr">
              <a:defRPr/>
            </a:pPr>
            <a:r>
              <a:rPr lang="en-US">
                <a:latin typeface="Arial" charset="0"/>
                <a:ea typeface="ＭＳ Ｐゴシック" charset="0"/>
              </a:rPr>
              <a:t>termination</a:t>
            </a:r>
          </a:p>
        </p:txBody>
      </p:sp>
      <p:sp>
        <p:nvSpPr>
          <p:cNvPr id="23559" name="Rectangle 14"/>
          <p:cNvSpPr>
            <a:spLocks noChangeArrowheads="1"/>
          </p:cNvSpPr>
          <p:nvPr/>
        </p:nvSpPr>
        <p:spPr bwMode="auto">
          <a:xfrm>
            <a:off x="3697288" y="1492250"/>
            <a:ext cx="1152525" cy="1409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15"/>
          <p:cNvSpPr>
            <a:spLocks noChangeArrowheads="1"/>
          </p:cNvSpPr>
          <p:nvPr/>
        </p:nvSpPr>
        <p:spPr bwMode="auto">
          <a:xfrm>
            <a:off x="5048250" y="1443038"/>
            <a:ext cx="1247775" cy="150495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16"/>
          <p:cNvSpPr>
            <a:spLocks noChangeShapeType="1"/>
          </p:cNvSpPr>
          <p:nvPr/>
        </p:nvSpPr>
        <p:spPr bwMode="auto">
          <a:xfrm>
            <a:off x="1641475" y="2232025"/>
            <a:ext cx="423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562" name="Line 30"/>
          <p:cNvSpPr>
            <a:spLocks noChangeShapeType="1"/>
          </p:cNvSpPr>
          <p:nvPr/>
        </p:nvSpPr>
        <p:spPr bwMode="auto">
          <a:xfrm>
            <a:off x="3509963" y="2211388"/>
            <a:ext cx="1905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563" name="Line 31"/>
          <p:cNvSpPr>
            <a:spLocks noChangeShapeType="1"/>
          </p:cNvSpPr>
          <p:nvPr/>
        </p:nvSpPr>
        <p:spPr bwMode="auto">
          <a:xfrm>
            <a:off x="4852988" y="2168525"/>
            <a:ext cx="1905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564" name="Line 32"/>
          <p:cNvSpPr>
            <a:spLocks noChangeShapeType="1"/>
          </p:cNvSpPr>
          <p:nvPr/>
        </p:nvSpPr>
        <p:spPr bwMode="auto">
          <a:xfrm flipV="1">
            <a:off x="6243638" y="2209800"/>
            <a:ext cx="7366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565" name="Rectangle 33"/>
          <p:cNvSpPr>
            <a:spLocks noChangeArrowheads="1"/>
          </p:cNvSpPr>
          <p:nvPr/>
        </p:nvSpPr>
        <p:spPr bwMode="auto">
          <a:xfrm>
            <a:off x="3730625" y="1801813"/>
            <a:ext cx="1055688" cy="828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link </a:t>
            </a:r>
          </a:p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layer </a:t>
            </a:r>
          </a:p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protocol</a:t>
            </a:r>
          </a:p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(receive)</a:t>
            </a:r>
          </a:p>
        </p:txBody>
      </p:sp>
      <p:sp>
        <p:nvSpPr>
          <p:cNvPr id="23566" name="Text Box 35"/>
          <p:cNvSpPr txBox="1">
            <a:spLocks noChangeArrowheads="1"/>
          </p:cNvSpPr>
          <p:nvPr/>
        </p:nvSpPr>
        <p:spPr bwMode="auto">
          <a:xfrm>
            <a:off x="5080000" y="1455738"/>
            <a:ext cx="125095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lookup,</a:t>
            </a:r>
          </a:p>
          <a:p>
            <a:pPr algn="ctr"/>
            <a:r>
              <a:rPr lang="en-US"/>
              <a:t>forwarding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queueing</a:t>
            </a:r>
          </a:p>
        </p:txBody>
      </p:sp>
      <p:sp>
        <p:nvSpPr>
          <p:cNvPr id="23567" name="Rectangle 3"/>
          <p:cNvSpPr>
            <a:spLocks noGrp="1" noChangeArrowheads="1"/>
          </p:cNvSpPr>
          <p:nvPr>
            <p:ph type="title"/>
          </p:nvPr>
        </p:nvSpPr>
        <p:spPr>
          <a:xfrm>
            <a:off x="422275" y="293688"/>
            <a:ext cx="7772400" cy="6096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Input port functions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35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394075" y="3746500"/>
            <a:ext cx="5456238" cy="2667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  <a:ea typeface="ＭＳ Ｐゴシック" pitchFamily="34" charset="-128"/>
              </a:rPr>
              <a:t>decentralized switching</a:t>
            </a:r>
            <a:r>
              <a:rPr lang="en-US" sz="2400" i="1" smtClean="0">
                <a:solidFill>
                  <a:srgbClr val="000099"/>
                </a:solidFill>
                <a:ea typeface="ＭＳ Ｐゴシック" pitchFamily="34" charset="-128"/>
              </a:rPr>
              <a:t>:</a:t>
            </a:r>
            <a:r>
              <a:rPr lang="en-US" sz="2400" smtClean="0">
                <a:solidFill>
                  <a:srgbClr val="000099"/>
                </a:solidFill>
                <a:ea typeface="ＭＳ Ｐゴシック" pitchFamily="34" charset="-12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ea typeface="ＭＳ Ｐゴシック" pitchFamily="34" charset="-128"/>
              </a:rPr>
              <a:t>given datagram dest., lookup output port using forwarding table in input port memory </a:t>
            </a:r>
            <a:r>
              <a:rPr lang="en-US" sz="2200" i="1" smtClean="0">
                <a:ea typeface="ＭＳ Ｐゴシック" pitchFamily="34" charset="-128"/>
              </a:rPr>
              <a:t>(</a:t>
            </a:r>
            <a:r>
              <a:rPr lang="en-US" altLang="en-US" sz="2200" i="1" smtClean="0">
                <a:ea typeface="ＭＳ Ｐゴシック" pitchFamily="34" charset="-128"/>
              </a:rPr>
              <a:t>“</a:t>
            </a:r>
            <a:r>
              <a:rPr lang="en-US" sz="2200" i="1" smtClean="0">
                <a:ea typeface="ＭＳ Ｐゴシック" pitchFamily="34" charset="-128"/>
              </a:rPr>
              <a:t>match plus action</a:t>
            </a:r>
            <a:r>
              <a:rPr lang="en-US" altLang="en-US" sz="2200" i="1" smtClean="0">
                <a:ea typeface="ＭＳ Ｐゴシック" pitchFamily="34" charset="-128"/>
              </a:rPr>
              <a:t>”</a:t>
            </a:r>
            <a:r>
              <a:rPr lang="en-US" sz="2200" i="1" smtClean="0">
                <a:ea typeface="ＭＳ Ｐゴシック" pitchFamily="34" charset="-128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ea typeface="ＭＳ Ｐゴシック" pitchFamily="34" charset="-128"/>
              </a:rPr>
              <a:t>goal: complete input port processing at </a:t>
            </a:r>
            <a:r>
              <a:rPr lang="ja-JP" altLang="en-US" sz="2200" smtClean="0">
                <a:ea typeface="ＭＳ Ｐゴシック" pitchFamily="34" charset="-128"/>
              </a:rPr>
              <a:t>‘</a:t>
            </a:r>
            <a:r>
              <a:rPr lang="en-US" altLang="ja-JP" sz="2200" smtClean="0">
                <a:ea typeface="ＭＳ Ｐゴシック" pitchFamily="34" charset="-128"/>
              </a:rPr>
              <a:t>line speed</a:t>
            </a:r>
            <a:r>
              <a:rPr lang="ja-JP" altLang="en-US" sz="2200" smtClean="0">
                <a:ea typeface="ＭＳ Ｐゴシック" pitchFamily="34" charset="-128"/>
              </a:rPr>
              <a:t>’</a:t>
            </a:r>
            <a:endParaRPr lang="en-US" altLang="ja-JP" sz="220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200" smtClean="0">
                <a:ea typeface="ＭＳ Ｐゴシック" pitchFamily="34" charset="-128"/>
              </a:rPr>
              <a:t>queuing: if datagrams arrive faster than forwarding rate into switch fabric</a:t>
            </a:r>
          </a:p>
        </p:txBody>
      </p:sp>
      <p:sp>
        <p:nvSpPr>
          <p:cNvPr id="23569" name="Text Box 5"/>
          <p:cNvSpPr txBox="1">
            <a:spLocks noChangeArrowheads="1"/>
          </p:cNvSpPr>
          <p:nvPr/>
        </p:nvSpPr>
        <p:spPr bwMode="auto">
          <a:xfrm>
            <a:off x="201613" y="3054350"/>
            <a:ext cx="2174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rgbClr val="000099"/>
                </a:solidFill>
              </a:rPr>
              <a:t>physical layer:</a:t>
            </a:r>
          </a:p>
          <a:p>
            <a:pPr algn="r"/>
            <a:r>
              <a:rPr lang="en-US" sz="2000"/>
              <a:t>bit-level reception</a:t>
            </a:r>
            <a:endParaRPr lang="en-US"/>
          </a:p>
        </p:txBody>
      </p:sp>
      <p:sp>
        <p:nvSpPr>
          <p:cNvPr id="23570" name="Text Box 6"/>
          <p:cNvSpPr txBox="1">
            <a:spLocks noChangeArrowheads="1"/>
          </p:cNvSpPr>
          <p:nvPr/>
        </p:nvSpPr>
        <p:spPr bwMode="auto">
          <a:xfrm>
            <a:off x="569913" y="3783013"/>
            <a:ext cx="18208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rgbClr val="000099"/>
                </a:solidFill>
              </a:rPr>
              <a:t>data link layer:</a:t>
            </a:r>
          </a:p>
          <a:p>
            <a:pPr algn="r"/>
            <a:r>
              <a:rPr lang="en-US" sz="2000"/>
              <a:t>e.g., Ethernet</a:t>
            </a:r>
          </a:p>
          <a:p>
            <a:pPr algn="r"/>
            <a:r>
              <a:rPr lang="en-US" sz="2000"/>
              <a:t>see chapter 5</a:t>
            </a:r>
            <a:endParaRPr lang="en-US"/>
          </a:p>
        </p:txBody>
      </p:sp>
      <p:sp>
        <p:nvSpPr>
          <p:cNvPr id="23571" name="Line 45"/>
          <p:cNvSpPr>
            <a:spLocks noChangeShapeType="1"/>
          </p:cNvSpPr>
          <p:nvPr/>
        </p:nvSpPr>
        <p:spPr bwMode="auto">
          <a:xfrm>
            <a:off x="6969125" y="690563"/>
            <a:ext cx="11113" cy="286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572" name="Rectangle 46"/>
          <p:cNvSpPr>
            <a:spLocks noChangeArrowheads="1"/>
          </p:cNvSpPr>
          <p:nvPr/>
        </p:nvSpPr>
        <p:spPr bwMode="auto">
          <a:xfrm>
            <a:off x="7061200" y="1819275"/>
            <a:ext cx="1055688" cy="828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switch</a:t>
            </a:r>
          </a:p>
          <a:p>
            <a:pPr algn="ctr">
              <a:lnSpc>
                <a:spcPct val="90000"/>
              </a:lnSpc>
              <a:defRPr/>
            </a:pPr>
            <a:r>
              <a:rPr lang="en-US">
                <a:latin typeface="Arial" charset="0"/>
                <a:ea typeface="ＭＳ Ｐゴシック" charset="0"/>
              </a:rPr>
              <a:t>fabric</a:t>
            </a:r>
          </a:p>
        </p:txBody>
      </p:sp>
      <p:grpSp>
        <p:nvGrpSpPr>
          <p:cNvPr id="38932" name="Group 56"/>
          <p:cNvGrpSpPr>
            <a:grpSpLocks/>
          </p:cNvGrpSpPr>
          <p:nvPr/>
        </p:nvGrpSpPr>
        <p:grpSpPr bwMode="auto">
          <a:xfrm>
            <a:off x="5175250" y="2062163"/>
            <a:ext cx="993775" cy="468312"/>
            <a:chOff x="310" y="3526"/>
            <a:chExt cx="1040" cy="457"/>
          </a:xfrm>
        </p:grpSpPr>
        <p:sp>
          <p:nvSpPr>
            <p:cNvPr id="23577" name="Rectangle 47"/>
            <p:cNvSpPr>
              <a:spLocks noChangeArrowheads="1"/>
            </p:cNvSpPr>
            <p:nvPr/>
          </p:nvSpPr>
          <p:spPr bwMode="auto">
            <a:xfrm>
              <a:off x="310" y="3526"/>
              <a:ext cx="1040" cy="457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Line 48"/>
            <p:cNvSpPr>
              <a:spLocks noChangeShapeType="1"/>
            </p:cNvSpPr>
            <p:nvPr/>
          </p:nvSpPr>
          <p:spPr bwMode="auto">
            <a:xfrm>
              <a:off x="446" y="3535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579" name="Line 49"/>
            <p:cNvSpPr>
              <a:spLocks noChangeShapeType="1"/>
            </p:cNvSpPr>
            <p:nvPr/>
          </p:nvSpPr>
          <p:spPr bwMode="auto">
            <a:xfrm>
              <a:off x="558" y="3538"/>
              <a:ext cx="2" cy="43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0" name="Line 50"/>
            <p:cNvSpPr>
              <a:spLocks noChangeShapeType="1"/>
            </p:cNvSpPr>
            <p:nvPr/>
          </p:nvSpPr>
          <p:spPr bwMode="auto">
            <a:xfrm>
              <a:off x="671" y="3534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1" name="Line 51"/>
            <p:cNvSpPr>
              <a:spLocks noChangeShapeType="1"/>
            </p:cNvSpPr>
            <p:nvPr/>
          </p:nvSpPr>
          <p:spPr bwMode="auto">
            <a:xfrm>
              <a:off x="782" y="3535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2" name="Line 52"/>
            <p:cNvSpPr>
              <a:spLocks noChangeShapeType="1"/>
            </p:cNvSpPr>
            <p:nvPr/>
          </p:nvSpPr>
          <p:spPr bwMode="auto">
            <a:xfrm>
              <a:off x="895" y="3534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3" name="Line 53"/>
            <p:cNvSpPr>
              <a:spLocks noChangeShapeType="1"/>
            </p:cNvSpPr>
            <p:nvPr/>
          </p:nvSpPr>
          <p:spPr bwMode="auto">
            <a:xfrm>
              <a:off x="1006" y="3534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4" name="Line 54"/>
            <p:cNvSpPr>
              <a:spLocks noChangeShapeType="1"/>
            </p:cNvSpPr>
            <p:nvPr/>
          </p:nvSpPr>
          <p:spPr bwMode="auto">
            <a:xfrm>
              <a:off x="1121" y="3535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5" name="Line 55"/>
            <p:cNvSpPr>
              <a:spLocks noChangeShapeType="1"/>
            </p:cNvSpPr>
            <p:nvPr/>
          </p:nvSpPr>
          <p:spPr bwMode="auto">
            <a:xfrm>
              <a:off x="1229" y="3538"/>
              <a:ext cx="2" cy="43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3574" name="Line 58"/>
          <p:cNvSpPr>
            <a:spLocks noChangeShapeType="1"/>
          </p:cNvSpPr>
          <p:nvPr/>
        </p:nvSpPr>
        <p:spPr bwMode="auto">
          <a:xfrm flipV="1">
            <a:off x="2386013" y="2743200"/>
            <a:ext cx="446087" cy="49053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575" name="Line 59"/>
          <p:cNvSpPr>
            <a:spLocks noChangeShapeType="1"/>
          </p:cNvSpPr>
          <p:nvPr/>
        </p:nvSpPr>
        <p:spPr bwMode="auto">
          <a:xfrm flipV="1">
            <a:off x="2405063" y="2940050"/>
            <a:ext cx="1193800" cy="1338263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576" name="Line 60"/>
          <p:cNvSpPr>
            <a:spLocks noChangeShapeType="1"/>
          </p:cNvSpPr>
          <p:nvPr/>
        </p:nvSpPr>
        <p:spPr bwMode="auto">
          <a:xfrm flipV="1">
            <a:off x="4910138" y="3070225"/>
            <a:ext cx="669925" cy="7905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9E635D58-3658-4C01-9369-571753223DE7}" type="slidenum">
              <a:rPr lang="en-US"/>
              <a:pPr/>
              <a:t>7</a:t>
            </a:fld>
            <a:endParaRPr lang="en-US"/>
          </a:p>
        </p:txBody>
      </p:sp>
      <p:pic>
        <p:nvPicPr>
          <p:cNvPr id="39939" name="Picture 174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800100"/>
            <a:ext cx="3656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3"/>
          <p:cNvSpPr>
            <a:spLocks noGrp="1" noChangeArrowheads="1"/>
          </p:cNvSpPr>
          <p:nvPr>
            <p:ph type="title"/>
          </p:nvPr>
        </p:nvSpPr>
        <p:spPr>
          <a:xfrm>
            <a:off x="441325" y="247650"/>
            <a:ext cx="7772400" cy="6858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Switching fabrics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1177925"/>
            <a:ext cx="7772400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transfer packet from input buffer to appropriate output buffer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switching rate: rate at which packets can be transfer from inputs to outputs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/>
              <a:t>often measured as multiple of input/output line rate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/>
              <a:t>N inputs: switching rate N times line rate desirable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three types of switching fabrics</a:t>
            </a:r>
          </a:p>
        </p:txBody>
      </p:sp>
      <p:grpSp>
        <p:nvGrpSpPr>
          <p:cNvPr id="39942" name="Group 30"/>
          <p:cNvGrpSpPr>
            <a:grpSpLocks/>
          </p:cNvGrpSpPr>
          <p:nvPr/>
        </p:nvGrpSpPr>
        <p:grpSpPr bwMode="auto">
          <a:xfrm>
            <a:off x="742950" y="4283075"/>
            <a:ext cx="890588" cy="215900"/>
            <a:chOff x="876" y="2800"/>
            <a:chExt cx="642" cy="175"/>
          </a:xfrm>
        </p:grpSpPr>
        <p:sp>
          <p:nvSpPr>
            <p:cNvPr id="24711" name="Rectangle 7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12" name="Rectangle 8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13" name="Rectangle 9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14" name="Rectangle 10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15" name="Line 11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43" name="Group 45"/>
          <p:cNvGrpSpPr>
            <a:grpSpLocks/>
          </p:cNvGrpSpPr>
          <p:nvPr/>
        </p:nvGrpSpPr>
        <p:grpSpPr bwMode="auto">
          <a:xfrm>
            <a:off x="719138" y="4678363"/>
            <a:ext cx="890587" cy="215900"/>
            <a:chOff x="876" y="2800"/>
            <a:chExt cx="642" cy="175"/>
          </a:xfrm>
        </p:grpSpPr>
        <p:sp>
          <p:nvSpPr>
            <p:cNvPr id="24706" name="Rectangle 46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7" name="Rectangle 47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8" name="Rectangle 48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9" name="Rectangle 49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10" name="Line 50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44" name="Group 51"/>
          <p:cNvGrpSpPr>
            <a:grpSpLocks/>
          </p:cNvGrpSpPr>
          <p:nvPr/>
        </p:nvGrpSpPr>
        <p:grpSpPr bwMode="auto">
          <a:xfrm>
            <a:off x="714375" y="5105400"/>
            <a:ext cx="890588" cy="215900"/>
            <a:chOff x="876" y="2800"/>
            <a:chExt cx="642" cy="175"/>
          </a:xfrm>
        </p:grpSpPr>
        <p:sp>
          <p:nvSpPr>
            <p:cNvPr id="24701" name="Rectangle 52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2" name="Rectangle 53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3" name="Rectangle 54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4" name="Rectangle 55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5" name="Line 56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4586" name="Rectangle 57"/>
          <p:cNvSpPr>
            <a:spLocks noChangeArrowheads="1"/>
          </p:cNvSpPr>
          <p:nvPr/>
        </p:nvSpPr>
        <p:spPr bwMode="auto">
          <a:xfrm>
            <a:off x="1601788" y="4200525"/>
            <a:ext cx="704850" cy="11763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46" name="Group 64"/>
          <p:cNvGrpSpPr>
            <a:grpSpLocks/>
          </p:cNvGrpSpPr>
          <p:nvPr/>
        </p:nvGrpSpPr>
        <p:grpSpPr bwMode="auto">
          <a:xfrm>
            <a:off x="2311400" y="4281488"/>
            <a:ext cx="890588" cy="215900"/>
            <a:chOff x="455" y="3463"/>
            <a:chExt cx="561" cy="136"/>
          </a:xfrm>
        </p:grpSpPr>
        <p:sp>
          <p:nvSpPr>
            <p:cNvPr id="24696" name="Rectangle 59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7" name="Rectangle 60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8" name="Rectangle 61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9" name="Rectangle 62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0" name="Line 63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47" name="Group 65"/>
          <p:cNvGrpSpPr>
            <a:grpSpLocks/>
          </p:cNvGrpSpPr>
          <p:nvPr/>
        </p:nvGrpSpPr>
        <p:grpSpPr bwMode="auto">
          <a:xfrm>
            <a:off x="2316163" y="4673600"/>
            <a:ext cx="890587" cy="215900"/>
            <a:chOff x="455" y="3463"/>
            <a:chExt cx="561" cy="136"/>
          </a:xfrm>
        </p:grpSpPr>
        <p:sp>
          <p:nvSpPr>
            <p:cNvPr id="24691" name="Rectangle 66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2" name="Rectangle 67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3" name="Rectangle 68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4" name="Rectangle 69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5" name="Line 70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48" name="Group 71"/>
          <p:cNvGrpSpPr>
            <a:grpSpLocks/>
          </p:cNvGrpSpPr>
          <p:nvPr/>
        </p:nvGrpSpPr>
        <p:grpSpPr bwMode="auto">
          <a:xfrm>
            <a:off x="2311400" y="5100638"/>
            <a:ext cx="890588" cy="215900"/>
            <a:chOff x="455" y="3463"/>
            <a:chExt cx="561" cy="136"/>
          </a:xfrm>
        </p:grpSpPr>
        <p:sp>
          <p:nvSpPr>
            <p:cNvPr id="24686" name="Rectangle 72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7" name="Rectangle 73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8" name="Rectangle 74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9" name="Rectangle 75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0" name="Line 76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4590" name="Text Box 78"/>
          <p:cNvSpPr txBox="1">
            <a:spLocks noChangeArrowheads="1"/>
          </p:cNvSpPr>
          <p:nvPr/>
        </p:nvSpPr>
        <p:spPr bwMode="auto">
          <a:xfrm>
            <a:off x="1435100" y="558641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memory</a:t>
            </a:r>
          </a:p>
        </p:txBody>
      </p:sp>
      <p:sp>
        <p:nvSpPr>
          <p:cNvPr id="24591" name="Text Box 79"/>
          <p:cNvSpPr txBox="1">
            <a:spLocks noChangeArrowheads="1"/>
          </p:cNvSpPr>
          <p:nvPr/>
        </p:nvSpPr>
        <p:spPr bwMode="auto">
          <a:xfrm>
            <a:off x="1533525" y="4518025"/>
            <a:ext cx="823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/>
              <a:t>memory</a:t>
            </a:r>
          </a:p>
        </p:txBody>
      </p:sp>
      <p:grpSp>
        <p:nvGrpSpPr>
          <p:cNvPr id="39951" name="Group 80"/>
          <p:cNvGrpSpPr>
            <a:grpSpLocks/>
          </p:cNvGrpSpPr>
          <p:nvPr/>
        </p:nvGrpSpPr>
        <p:grpSpPr bwMode="auto">
          <a:xfrm>
            <a:off x="3648075" y="4267200"/>
            <a:ext cx="890588" cy="215900"/>
            <a:chOff x="876" y="2800"/>
            <a:chExt cx="642" cy="175"/>
          </a:xfrm>
        </p:grpSpPr>
        <p:sp>
          <p:nvSpPr>
            <p:cNvPr id="24681" name="Rectangle 81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2" name="Rectangle 82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3" name="Rectangle 83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4" name="Rectangle 84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5" name="Line 85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52" name="Group 86"/>
          <p:cNvGrpSpPr>
            <a:grpSpLocks/>
          </p:cNvGrpSpPr>
          <p:nvPr/>
        </p:nvGrpSpPr>
        <p:grpSpPr bwMode="auto">
          <a:xfrm>
            <a:off x="3646488" y="4662488"/>
            <a:ext cx="890587" cy="215900"/>
            <a:chOff x="876" y="2800"/>
            <a:chExt cx="642" cy="175"/>
          </a:xfrm>
        </p:grpSpPr>
        <p:sp>
          <p:nvSpPr>
            <p:cNvPr id="24676" name="Rectangle 87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7" name="Rectangle 88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8" name="Rectangle 89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9" name="Rectangle 90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0" name="Line 91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53" name="Group 92"/>
          <p:cNvGrpSpPr>
            <a:grpSpLocks/>
          </p:cNvGrpSpPr>
          <p:nvPr/>
        </p:nvGrpSpPr>
        <p:grpSpPr bwMode="auto">
          <a:xfrm>
            <a:off x="3641725" y="5089525"/>
            <a:ext cx="890588" cy="215900"/>
            <a:chOff x="876" y="2800"/>
            <a:chExt cx="642" cy="175"/>
          </a:xfrm>
        </p:grpSpPr>
        <p:sp>
          <p:nvSpPr>
            <p:cNvPr id="24671" name="Rectangle 93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2" name="Rectangle 94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3" name="Rectangle 95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4" name="Rectangle 96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5" name="Line 97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4595" name="Line 98"/>
          <p:cNvSpPr>
            <a:spLocks noChangeShapeType="1"/>
          </p:cNvSpPr>
          <p:nvPr/>
        </p:nvSpPr>
        <p:spPr bwMode="auto">
          <a:xfrm>
            <a:off x="4549775" y="4270375"/>
            <a:ext cx="0" cy="10033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39955" name="Group 99"/>
          <p:cNvGrpSpPr>
            <a:grpSpLocks/>
          </p:cNvGrpSpPr>
          <p:nvPr/>
        </p:nvGrpSpPr>
        <p:grpSpPr bwMode="auto">
          <a:xfrm>
            <a:off x="4603750" y="4254500"/>
            <a:ext cx="890588" cy="215900"/>
            <a:chOff x="455" y="3463"/>
            <a:chExt cx="561" cy="136"/>
          </a:xfrm>
        </p:grpSpPr>
        <p:sp>
          <p:nvSpPr>
            <p:cNvPr id="24666" name="Rectangle 100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7" name="Rectangle 101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8" name="Rectangle 102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9" name="Rectangle 103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0" name="Line 104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56" name="Group 105"/>
          <p:cNvGrpSpPr>
            <a:grpSpLocks/>
          </p:cNvGrpSpPr>
          <p:nvPr/>
        </p:nvGrpSpPr>
        <p:grpSpPr bwMode="auto">
          <a:xfrm>
            <a:off x="4608513" y="4646613"/>
            <a:ext cx="890587" cy="215900"/>
            <a:chOff x="455" y="3463"/>
            <a:chExt cx="561" cy="136"/>
          </a:xfrm>
        </p:grpSpPr>
        <p:sp>
          <p:nvSpPr>
            <p:cNvPr id="24661" name="Rectangle 106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2" name="Rectangle 107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3" name="Rectangle 108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4" name="Rectangle 109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5" name="Line 110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57" name="Group 111"/>
          <p:cNvGrpSpPr>
            <a:grpSpLocks/>
          </p:cNvGrpSpPr>
          <p:nvPr/>
        </p:nvGrpSpPr>
        <p:grpSpPr bwMode="auto">
          <a:xfrm>
            <a:off x="4603750" y="5073650"/>
            <a:ext cx="890588" cy="215900"/>
            <a:chOff x="455" y="3463"/>
            <a:chExt cx="561" cy="136"/>
          </a:xfrm>
        </p:grpSpPr>
        <p:sp>
          <p:nvSpPr>
            <p:cNvPr id="24656" name="Rectangle 112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7" name="Rectangle 113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8" name="Rectangle 114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9" name="Rectangle 115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0" name="Line 116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4599" name="Text Box 117"/>
          <p:cNvSpPr txBox="1">
            <a:spLocks noChangeArrowheads="1"/>
          </p:cNvSpPr>
          <p:nvPr/>
        </p:nvSpPr>
        <p:spPr bwMode="auto">
          <a:xfrm>
            <a:off x="4286250" y="5583238"/>
            <a:ext cx="55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bus</a:t>
            </a:r>
          </a:p>
        </p:txBody>
      </p:sp>
      <p:grpSp>
        <p:nvGrpSpPr>
          <p:cNvPr id="39959" name="Group 118"/>
          <p:cNvGrpSpPr>
            <a:grpSpLocks/>
          </p:cNvGrpSpPr>
          <p:nvPr/>
        </p:nvGrpSpPr>
        <p:grpSpPr bwMode="auto">
          <a:xfrm>
            <a:off x="6091238" y="4233863"/>
            <a:ext cx="890587" cy="215900"/>
            <a:chOff x="876" y="2800"/>
            <a:chExt cx="642" cy="175"/>
          </a:xfrm>
        </p:grpSpPr>
        <p:sp>
          <p:nvSpPr>
            <p:cNvPr id="24651" name="Rectangle 119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2" name="Rectangle 120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3" name="Rectangle 121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4" name="Rectangle 122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5" name="Line 123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60" name="Group 124"/>
          <p:cNvGrpSpPr>
            <a:grpSpLocks/>
          </p:cNvGrpSpPr>
          <p:nvPr/>
        </p:nvGrpSpPr>
        <p:grpSpPr bwMode="auto">
          <a:xfrm>
            <a:off x="6067425" y="4629150"/>
            <a:ext cx="890588" cy="215900"/>
            <a:chOff x="876" y="2800"/>
            <a:chExt cx="642" cy="175"/>
          </a:xfrm>
        </p:grpSpPr>
        <p:sp>
          <p:nvSpPr>
            <p:cNvPr id="24646" name="Rectangle 125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7" name="Rectangle 126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8" name="Rectangle 127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9" name="Rectangle 128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50" name="Line 129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61" name="Group 130"/>
          <p:cNvGrpSpPr>
            <a:grpSpLocks/>
          </p:cNvGrpSpPr>
          <p:nvPr/>
        </p:nvGrpSpPr>
        <p:grpSpPr bwMode="auto">
          <a:xfrm>
            <a:off x="6062663" y="5056188"/>
            <a:ext cx="890587" cy="215900"/>
            <a:chOff x="876" y="2800"/>
            <a:chExt cx="642" cy="175"/>
          </a:xfrm>
        </p:grpSpPr>
        <p:sp>
          <p:nvSpPr>
            <p:cNvPr id="24641" name="Rectangle 131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2" name="Rectangle 132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3" name="Rectangle 133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4" name="Rectangle 134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5" name="Line 135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39962" name="Group 154"/>
          <p:cNvGrpSpPr>
            <a:grpSpLocks/>
          </p:cNvGrpSpPr>
          <p:nvPr/>
        </p:nvGrpSpPr>
        <p:grpSpPr bwMode="auto">
          <a:xfrm rot="5400000">
            <a:off x="7186613" y="5253038"/>
            <a:ext cx="895350" cy="1035050"/>
            <a:chOff x="2954" y="2776"/>
            <a:chExt cx="564" cy="652"/>
          </a:xfrm>
        </p:grpSpPr>
        <p:grpSp>
          <p:nvGrpSpPr>
            <p:cNvPr id="39982" name="Group 136"/>
            <p:cNvGrpSpPr>
              <a:grpSpLocks/>
            </p:cNvGrpSpPr>
            <p:nvPr/>
          </p:nvGrpSpPr>
          <p:grpSpPr bwMode="auto">
            <a:xfrm>
              <a:off x="2954" y="2776"/>
              <a:ext cx="561" cy="136"/>
              <a:chOff x="455" y="3463"/>
              <a:chExt cx="561" cy="136"/>
            </a:xfrm>
          </p:grpSpPr>
          <p:sp>
            <p:nvSpPr>
              <p:cNvPr id="24636" name="Rectangle 137"/>
              <p:cNvSpPr>
                <a:spLocks noChangeArrowheads="1"/>
              </p:cNvSpPr>
              <p:nvPr/>
            </p:nvSpPr>
            <p:spPr bwMode="auto">
              <a:xfrm>
                <a:off x="496" y="3465"/>
                <a:ext cx="424" cy="13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7" name="Rectangle 138"/>
              <p:cNvSpPr>
                <a:spLocks noChangeArrowheads="1"/>
              </p:cNvSpPr>
              <p:nvPr/>
            </p:nvSpPr>
            <p:spPr bwMode="auto">
              <a:xfrm>
                <a:off x="769" y="3504"/>
                <a:ext cx="132" cy="6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8" name="Rectangle 139"/>
              <p:cNvSpPr>
                <a:spLocks noChangeArrowheads="1"/>
              </p:cNvSpPr>
              <p:nvPr/>
            </p:nvSpPr>
            <p:spPr bwMode="auto">
              <a:xfrm>
                <a:off x="642" y="3479"/>
                <a:ext cx="108" cy="1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9" name="Rectangle 140"/>
              <p:cNvSpPr>
                <a:spLocks noChangeArrowheads="1"/>
              </p:cNvSpPr>
              <p:nvPr/>
            </p:nvSpPr>
            <p:spPr bwMode="auto">
              <a:xfrm>
                <a:off x="515" y="3484"/>
                <a:ext cx="108" cy="10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40" name="Line 141"/>
              <p:cNvSpPr>
                <a:spLocks noChangeShapeType="1"/>
              </p:cNvSpPr>
              <p:nvPr/>
            </p:nvSpPr>
            <p:spPr bwMode="auto">
              <a:xfrm flipV="1">
                <a:off x="453" y="3529"/>
                <a:ext cx="561" cy="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9983" name="Group 142"/>
            <p:cNvGrpSpPr>
              <a:grpSpLocks/>
            </p:cNvGrpSpPr>
            <p:nvPr/>
          </p:nvGrpSpPr>
          <p:grpSpPr bwMode="auto">
            <a:xfrm>
              <a:off x="2957" y="3023"/>
              <a:ext cx="561" cy="136"/>
              <a:chOff x="455" y="3463"/>
              <a:chExt cx="561" cy="136"/>
            </a:xfrm>
          </p:grpSpPr>
          <p:sp>
            <p:nvSpPr>
              <p:cNvPr id="24631" name="Rectangle 143"/>
              <p:cNvSpPr>
                <a:spLocks noChangeArrowheads="1"/>
              </p:cNvSpPr>
              <p:nvPr/>
            </p:nvSpPr>
            <p:spPr bwMode="auto">
              <a:xfrm>
                <a:off x="496" y="3465"/>
                <a:ext cx="424" cy="13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2" name="Rectangle 144"/>
              <p:cNvSpPr>
                <a:spLocks noChangeArrowheads="1"/>
              </p:cNvSpPr>
              <p:nvPr/>
            </p:nvSpPr>
            <p:spPr bwMode="auto">
              <a:xfrm>
                <a:off x="769" y="3504"/>
                <a:ext cx="132" cy="6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3" name="Rectangle 145"/>
              <p:cNvSpPr>
                <a:spLocks noChangeArrowheads="1"/>
              </p:cNvSpPr>
              <p:nvPr/>
            </p:nvSpPr>
            <p:spPr bwMode="auto">
              <a:xfrm>
                <a:off x="642" y="3479"/>
                <a:ext cx="108" cy="1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4" name="Rectangle 146"/>
              <p:cNvSpPr>
                <a:spLocks noChangeArrowheads="1"/>
              </p:cNvSpPr>
              <p:nvPr/>
            </p:nvSpPr>
            <p:spPr bwMode="auto">
              <a:xfrm>
                <a:off x="515" y="3484"/>
                <a:ext cx="108" cy="10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5" name="Line 147"/>
              <p:cNvSpPr>
                <a:spLocks noChangeShapeType="1"/>
              </p:cNvSpPr>
              <p:nvPr/>
            </p:nvSpPr>
            <p:spPr bwMode="auto">
              <a:xfrm flipV="1">
                <a:off x="453" y="3529"/>
                <a:ext cx="561" cy="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39984" name="Group 148"/>
            <p:cNvGrpSpPr>
              <a:grpSpLocks/>
            </p:cNvGrpSpPr>
            <p:nvPr/>
          </p:nvGrpSpPr>
          <p:grpSpPr bwMode="auto">
            <a:xfrm>
              <a:off x="2954" y="3292"/>
              <a:ext cx="561" cy="136"/>
              <a:chOff x="455" y="3463"/>
              <a:chExt cx="561" cy="136"/>
            </a:xfrm>
          </p:grpSpPr>
          <p:sp>
            <p:nvSpPr>
              <p:cNvPr id="24626" name="Rectangle 149"/>
              <p:cNvSpPr>
                <a:spLocks noChangeArrowheads="1"/>
              </p:cNvSpPr>
              <p:nvPr/>
            </p:nvSpPr>
            <p:spPr bwMode="auto">
              <a:xfrm>
                <a:off x="496" y="3465"/>
                <a:ext cx="424" cy="13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7" name="Rectangle 150"/>
              <p:cNvSpPr>
                <a:spLocks noChangeArrowheads="1"/>
              </p:cNvSpPr>
              <p:nvPr/>
            </p:nvSpPr>
            <p:spPr bwMode="auto">
              <a:xfrm>
                <a:off x="769" y="3504"/>
                <a:ext cx="132" cy="6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66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8" name="Rectangle 151"/>
              <p:cNvSpPr>
                <a:spLocks noChangeArrowheads="1"/>
              </p:cNvSpPr>
              <p:nvPr/>
            </p:nvSpPr>
            <p:spPr bwMode="auto">
              <a:xfrm>
                <a:off x="642" y="3479"/>
                <a:ext cx="108" cy="1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29" name="Rectangle 152"/>
              <p:cNvSpPr>
                <a:spLocks noChangeArrowheads="1"/>
              </p:cNvSpPr>
              <p:nvPr/>
            </p:nvSpPr>
            <p:spPr bwMode="auto">
              <a:xfrm>
                <a:off x="515" y="3484"/>
                <a:ext cx="108" cy="10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30" name="Line 153"/>
              <p:cNvSpPr>
                <a:spLocks noChangeShapeType="1"/>
              </p:cNvSpPr>
              <p:nvPr/>
            </p:nvSpPr>
            <p:spPr bwMode="auto">
              <a:xfrm flipV="1">
                <a:off x="453" y="3529"/>
                <a:ext cx="561" cy="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24604" name="Line 155"/>
          <p:cNvSpPr>
            <a:spLocks noChangeShapeType="1"/>
          </p:cNvSpPr>
          <p:nvPr/>
        </p:nvSpPr>
        <p:spPr bwMode="auto">
          <a:xfrm>
            <a:off x="6981825" y="4340225"/>
            <a:ext cx="10636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605" name="Line 156"/>
          <p:cNvSpPr>
            <a:spLocks noChangeShapeType="1"/>
          </p:cNvSpPr>
          <p:nvPr/>
        </p:nvSpPr>
        <p:spPr bwMode="auto">
          <a:xfrm flipV="1">
            <a:off x="6943725" y="4727575"/>
            <a:ext cx="1111250" cy="31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606" name="Line 157"/>
          <p:cNvSpPr>
            <a:spLocks noChangeShapeType="1"/>
          </p:cNvSpPr>
          <p:nvPr/>
        </p:nvSpPr>
        <p:spPr bwMode="auto">
          <a:xfrm>
            <a:off x="6943725" y="5159375"/>
            <a:ext cx="1101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607" name="Line 158"/>
          <p:cNvSpPr>
            <a:spLocks noChangeShapeType="1"/>
          </p:cNvSpPr>
          <p:nvPr/>
        </p:nvSpPr>
        <p:spPr bwMode="auto">
          <a:xfrm flipV="1">
            <a:off x="7226300" y="4340225"/>
            <a:ext cx="0" cy="977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608" name="Line 159"/>
          <p:cNvSpPr>
            <a:spLocks noChangeShapeType="1"/>
          </p:cNvSpPr>
          <p:nvPr/>
        </p:nvSpPr>
        <p:spPr bwMode="auto">
          <a:xfrm flipV="1">
            <a:off x="7648575" y="4340225"/>
            <a:ext cx="0" cy="977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609" name="Line 160"/>
          <p:cNvSpPr>
            <a:spLocks noChangeShapeType="1"/>
          </p:cNvSpPr>
          <p:nvPr/>
        </p:nvSpPr>
        <p:spPr bwMode="auto">
          <a:xfrm flipV="1">
            <a:off x="8045450" y="4330700"/>
            <a:ext cx="0" cy="977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610" name="Oval 161"/>
          <p:cNvSpPr>
            <a:spLocks noChangeArrowheads="1"/>
          </p:cNvSpPr>
          <p:nvPr/>
        </p:nvSpPr>
        <p:spPr bwMode="auto">
          <a:xfrm>
            <a:off x="7185025" y="4302125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1" name="Oval 162"/>
          <p:cNvSpPr>
            <a:spLocks noChangeArrowheads="1"/>
          </p:cNvSpPr>
          <p:nvPr/>
        </p:nvSpPr>
        <p:spPr bwMode="auto">
          <a:xfrm>
            <a:off x="7185025" y="468630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2" name="Oval 163"/>
          <p:cNvSpPr>
            <a:spLocks noChangeArrowheads="1"/>
          </p:cNvSpPr>
          <p:nvPr/>
        </p:nvSpPr>
        <p:spPr bwMode="auto">
          <a:xfrm>
            <a:off x="7178675" y="511175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3" name="Oval 164"/>
          <p:cNvSpPr>
            <a:spLocks noChangeArrowheads="1"/>
          </p:cNvSpPr>
          <p:nvPr/>
        </p:nvSpPr>
        <p:spPr bwMode="auto">
          <a:xfrm>
            <a:off x="7610475" y="4302125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Oval 165"/>
          <p:cNvSpPr>
            <a:spLocks noChangeArrowheads="1"/>
          </p:cNvSpPr>
          <p:nvPr/>
        </p:nvSpPr>
        <p:spPr bwMode="auto">
          <a:xfrm>
            <a:off x="7610475" y="468630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Oval 166"/>
          <p:cNvSpPr>
            <a:spLocks noChangeArrowheads="1"/>
          </p:cNvSpPr>
          <p:nvPr/>
        </p:nvSpPr>
        <p:spPr bwMode="auto">
          <a:xfrm>
            <a:off x="7604125" y="511175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Oval 167"/>
          <p:cNvSpPr>
            <a:spLocks noChangeArrowheads="1"/>
          </p:cNvSpPr>
          <p:nvPr/>
        </p:nvSpPr>
        <p:spPr bwMode="auto">
          <a:xfrm>
            <a:off x="8001000" y="4302125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7" name="Oval 168"/>
          <p:cNvSpPr>
            <a:spLocks noChangeArrowheads="1"/>
          </p:cNvSpPr>
          <p:nvPr/>
        </p:nvSpPr>
        <p:spPr bwMode="auto">
          <a:xfrm>
            <a:off x="8001000" y="468630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8" name="Oval 169"/>
          <p:cNvSpPr>
            <a:spLocks noChangeArrowheads="1"/>
          </p:cNvSpPr>
          <p:nvPr/>
        </p:nvSpPr>
        <p:spPr bwMode="auto">
          <a:xfrm>
            <a:off x="7994650" y="5111750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9" name="Text Box 170"/>
          <p:cNvSpPr txBox="1">
            <a:spLocks noChangeArrowheads="1"/>
          </p:cNvSpPr>
          <p:nvPr/>
        </p:nvSpPr>
        <p:spPr bwMode="auto">
          <a:xfrm>
            <a:off x="5899150" y="5589588"/>
            <a:ext cx="1060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crossbar</a:t>
            </a:r>
          </a:p>
        </p:txBody>
      </p:sp>
      <p:sp>
        <p:nvSpPr>
          <p:cNvPr id="39979" name="Freeform 171"/>
          <p:cNvSpPr>
            <a:spLocks/>
          </p:cNvSpPr>
          <p:nvPr/>
        </p:nvSpPr>
        <p:spPr bwMode="auto">
          <a:xfrm>
            <a:off x="590550" y="4325938"/>
            <a:ext cx="2798763" cy="412750"/>
          </a:xfrm>
          <a:custGeom>
            <a:avLst/>
            <a:gdLst>
              <a:gd name="T0" fmla="*/ 0 w 1763"/>
              <a:gd name="T1" fmla="*/ 0 h 260"/>
              <a:gd name="T2" fmla="*/ 2147483647 w 1763"/>
              <a:gd name="T3" fmla="*/ 0 h 260"/>
              <a:gd name="T4" fmla="*/ 2147483647 w 1763"/>
              <a:gd name="T5" fmla="*/ 2147483647 h 260"/>
              <a:gd name="T6" fmla="*/ 2147483647 w 1763"/>
              <a:gd name="T7" fmla="*/ 2147483647 h 2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63" h="260">
                <a:moveTo>
                  <a:pt x="0" y="0"/>
                </a:moveTo>
                <a:lnTo>
                  <a:pt x="689" y="0"/>
                </a:lnTo>
                <a:lnTo>
                  <a:pt x="1054" y="260"/>
                </a:lnTo>
                <a:lnTo>
                  <a:pt x="1763" y="26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9980" name="Freeform 172"/>
          <p:cNvSpPr>
            <a:spLocks/>
          </p:cNvSpPr>
          <p:nvPr/>
        </p:nvSpPr>
        <p:spPr bwMode="auto">
          <a:xfrm>
            <a:off x="3641725" y="4295775"/>
            <a:ext cx="2006600" cy="400050"/>
          </a:xfrm>
          <a:custGeom>
            <a:avLst/>
            <a:gdLst>
              <a:gd name="T0" fmla="*/ 0 w 1264"/>
              <a:gd name="T1" fmla="*/ 2147483647 h 252"/>
              <a:gd name="T2" fmla="*/ 2147483647 w 1264"/>
              <a:gd name="T3" fmla="*/ 0 h 252"/>
              <a:gd name="T4" fmla="*/ 2147483647 w 1264"/>
              <a:gd name="T5" fmla="*/ 2147483647 h 252"/>
              <a:gd name="T6" fmla="*/ 2147483647 w 1264"/>
              <a:gd name="T7" fmla="*/ 2147483647 h 2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64" h="252">
                <a:moveTo>
                  <a:pt x="0" y="2"/>
                </a:moveTo>
                <a:lnTo>
                  <a:pt x="622" y="0"/>
                </a:lnTo>
                <a:lnTo>
                  <a:pt x="616" y="246"/>
                </a:lnTo>
                <a:lnTo>
                  <a:pt x="1264" y="25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9981" name="Freeform 173"/>
          <p:cNvSpPr>
            <a:spLocks/>
          </p:cNvSpPr>
          <p:nvPr/>
        </p:nvSpPr>
        <p:spPr bwMode="auto">
          <a:xfrm>
            <a:off x="6038850" y="4286250"/>
            <a:ext cx="1543050" cy="2014538"/>
          </a:xfrm>
          <a:custGeom>
            <a:avLst/>
            <a:gdLst>
              <a:gd name="T0" fmla="*/ 0 w 972"/>
              <a:gd name="T1" fmla="*/ 2147483647 h 1266"/>
              <a:gd name="T2" fmla="*/ 2147483647 w 972"/>
              <a:gd name="T3" fmla="*/ 0 h 1266"/>
              <a:gd name="T4" fmla="*/ 2147483647 w 972"/>
              <a:gd name="T5" fmla="*/ 2147483647 h 12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72" h="1266">
                <a:moveTo>
                  <a:pt x="0" y="3"/>
                </a:moveTo>
                <a:lnTo>
                  <a:pt x="969" y="0"/>
                </a:lnTo>
                <a:lnTo>
                  <a:pt x="972" y="126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72A21603-3F5F-488B-B92A-CB2955190A50}" type="slidenum">
              <a:rPr lang="en-US"/>
              <a:pPr/>
              <a:t>8</a:t>
            </a:fld>
            <a:endParaRPr lang="en-US"/>
          </a:p>
        </p:txBody>
      </p:sp>
      <p:pic>
        <p:nvPicPr>
          <p:cNvPr id="40963" name="Picture 4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25" y="781050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263525"/>
            <a:ext cx="7772400" cy="6096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Switching via memory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77925"/>
            <a:ext cx="7848600" cy="1066800"/>
          </a:xfrm>
        </p:spPr>
        <p:txBody>
          <a:bodyPr/>
          <a:lstStyle/>
          <a:p>
            <a:pPr marL="234950" indent="-234950"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  <a:ea typeface="ＭＳ Ｐゴシック" pitchFamily="34" charset="-128"/>
              </a:rPr>
              <a:t>first generation routers:</a:t>
            </a:r>
          </a:p>
          <a:p>
            <a:pPr marL="234950" indent="-234950"/>
            <a:r>
              <a:rPr lang="en-US" sz="2400" smtClean="0">
                <a:ea typeface="ＭＳ Ｐゴシック" pitchFamily="34" charset="-128"/>
              </a:rPr>
              <a:t>traditional computers with switching under direct control of CPU</a:t>
            </a:r>
          </a:p>
          <a:p>
            <a:pPr marL="234950" indent="-234950"/>
            <a:r>
              <a:rPr lang="en-US" sz="2400" smtClean="0">
                <a:ea typeface="ＭＳ Ｐゴシック" pitchFamily="34" charset="-128"/>
              </a:rPr>
              <a:t>packet copied to system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memory</a:t>
            </a:r>
          </a:p>
          <a:p>
            <a:pPr marL="234950" indent="-234950"/>
            <a:r>
              <a:rPr lang="en-US" sz="2400" smtClean="0">
                <a:ea typeface="ＭＳ Ｐゴシック" pitchFamily="34" charset="-128"/>
              </a:rPr>
              <a:t> speed limited by memory bandwidth (2 bus crossings per datagram)</a:t>
            </a:r>
            <a:endParaRPr lang="en-US" sz="1800" smtClean="0">
              <a:ea typeface="ＭＳ Ｐゴシック" pitchFamily="34" charset="-128"/>
            </a:endParaRPr>
          </a:p>
        </p:txBody>
      </p:sp>
      <p:grpSp>
        <p:nvGrpSpPr>
          <p:cNvPr id="40966" name="Group 42"/>
          <p:cNvGrpSpPr>
            <a:grpSpLocks/>
          </p:cNvGrpSpPr>
          <p:nvPr/>
        </p:nvGrpSpPr>
        <p:grpSpPr bwMode="auto">
          <a:xfrm>
            <a:off x="1560513" y="4032250"/>
            <a:ext cx="6611937" cy="1787525"/>
            <a:chOff x="983" y="2540"/>
            <a:chExt cx="4165" cy="1126"/>
          </a:xfrm>
        </p:grpSpPr>
        <p:sp>
          <p:nvSpPr>
            <p:cNvPr id="25612" name="Rectangle 30"/>
            <p:cNvSpPr>
              <a:spLocks noChangeArrowheads="1"/>
            </p:cNvSpPr>
            <p:nvPr/>
          </p:nvSpPr>
          <p:spPr bwMode="auto">
            <a:xfrm>
              <a:off x="983" y="2542"/>
              <a:ext cx="766" cy="70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Text Box 31"/>
            <p:cNvSpPr txBox="1">
              <a:spLocks noChangeArrowheads="1"/>
            </p:cNvSpPr>
            <p:nvPr/>
          </p:nvSpPr>
          <p:spPr bwMode="auto">
            <a:xfrm>
              <a:off x="991" y="2557"/>
              <a:ext cx="708" cy="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US" smtClean="0"/>
                <a:t>input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mtClean="0"/>
                <a:t>port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mtClean="0"/>
                <a:t>(e.g.,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mtClean="0"/>
                <a:t>Ethernet)</a:t>
              </a:r>
            </a:p>
          </p:txBody>
        </p:sp>
        <p:sp>
          <p:nvSpPr>
            <p:cNvPr id="25614" name="Text Box 32"/>
            <p:cNvSpPr txBox="1">
              <a:spLocks noChangeArrowheads="1"/>
            </p:cNvSpPr>
            <p:nvPr/>
          </p:nvSpPr>
          <p:spPr bwMode="auto">
            <a:xfrm>
              <a:off x="2324" y="2773"/>
              <a:ext cx="6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US" smtClean="0"/>
                <a:t>memory</a:t>
              </a:r>
            </a:p>
          </p:txBody>
        </p:sp>
        <p:sp>
          <p:nvSpPr>
            <p:cNvPr id="25615" name="Rectangle 34"/>
            <p:cNvSpPr>
              <a:spLocks noChangeArrowheads="1"/>
            </p:cNvSpPr>
            <p:nvPr/>
          </p:nvSpPr>
          <p:spPr bwMode="auto">
            <a:xfrm>
              <a:off x="2072" y="2542"/>
              <a:ext cx="1173" cy="6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Rectangle 35"/>
            <p:cNvSpPr>
              <a:spLocks noChangeArrowheads="1"/>
            </p:cNvSpPr>
            <p:nvPr/>
          </p:nvSpPr>
          <p:spPr bwMode="auto">
            <a:xfrm>
              <a:off x="3557" y="2540"/>
              <a:ext cx="766" cy="70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Text Box 36"/>
            <p:cNvSpPr txBox="1">
              <a:spLocks noChangeArrowheads="1"/>
            </p:cNvSpPr>
            <p:nvPr/>
          </p:nvSpPr>
          <p:spPr bwMode="auto">
            <a:xfrm>
              <a:off x="3565" y="2555"/>
              <a:ext cx="708" cy="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  <a:defRPr/>
              </a:pPr>
              <a:r>
                <a:rPr lang="en-US" smtClean="0"/>
                <a:t>output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mtClean="0"/>
                <a:t>port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mtClean="0"/>
                <a:t>(e.g.,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mtClean="0"/>
                <a:t>Ethernet)</a:t>
              </a:r>
            </a:p>
          </p:txBody>
        </p:sp>
        <p:sp>
          <p:nvSpPr>
            <p:cNvPr id="25618" name="Line 37"/>
            <p:cNvSpPr>
              <a:spLocks noChangeShapeType="1"/>
            </p:cNvSpPr>
            <p:nvPr/>
          </p:nvSpPr>
          <p:spPr bwMode="auto">
            <a:xfrm>
              <a:off x="983" y="3561"/>
              <a:ext cx="33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619" name="Line 38"/>
            <p:cNvSpPr>
              <a:spLocks noChangeShapeType="1"/>
            </p:cNvSpPr>
            <p:nvPr/>
          </p:nvSpPr>
          <p:spPr bwMode="auto">
            <a:xfrm>
              <a:off x="1370" y="3252"/>
              <a:ext cx="0" cy="31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620" name="Line 39"/>
            <p:cNvSpPr>
              <a:spLocks noChangeShapeType="1"/>
            </p:cNvSpPr>
            <p:nvPr/>
          </p:nvSpPr>
          <p:spPr bwMode="auto">
            <a:xfrm>
              <a:off x="3939" y="3242"/>
              <a:ext cx="0" cy="31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621" name="Line 40"/>
            <p:cNvSpPr>
              <a:spLocks noChangeShapeType="1"/>
            </p:cNvSpPr>
            <p:nvPr/>
          </p:nvSpPr>
          <p:spPr bwMode="auto">
            <a:xfrm>
              <a:off x="2665" y="3240"/>
              <a:ext cx="0" cy="3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622" name="Text Box 41"/>
            <p:cNvSpPr txBox="1">
              <a:spLocks noChangeArrowheads="1"/>
            </p:cNvSpPr>
            <p:nvPr/>
          </p:nvSpPr>
          <p:spPr bwMode="auto">
            <a:xfrm>
              <a:off x="4304" y="3435"/>
              <a:ext cx="8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/>
                <a:t>system bus</a:t>
              </a:r>
            </a:p>
          </p:txBody>
        </p:sp>
      </p:grpSp>
      <p:pic>
        <p:nvPicPr>
          <p:cNvPr id="25608" name="Picture 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4225925"/>
            <a:ext cx="53340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5609" name="Picture 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338" y="4189413"/>
            <a:ext cx="533400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37293" name="Rectangle 45"/>
          <p:cNvSpPr>
            <a:spLocks noChangeArrowheads="1"/>
          </p:cNvSpPr>
          <p:nvPr/>
        </p:nvSpPr>
        <p:spPr bwMode="auto">
          <a:xfrm>
            <a:off x="377825" y="4460875"/>
            <a:ext cx="434975" cy="222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7294" name="Rectangle 46"/>
          <p:cNvSpPr>
            <a:spLocks noChangeArrowheads="1"/>
          </p:cNvSpPr>
          <p:nvPr/>
        </p:nvSpPr>
        <p:spPr bwMode="auto">
          <a:xfrm>
            <a:off x="390525" y="4470400"/>
            <a:ext cx="446088" cy="212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16476 3.33333E-6 L 0.16962 0.13495 L 0.39098 0.13495 L 0.39098 0.0407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437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00" y="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16233 -1.11111E-6 L 0.16597 0.1382 L 0.33906 0.13588 L 0.33785 0.03843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4372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098 0.04074 L 0.408 0.04074 L 0.408 0.12847 L 0.61911 0.12361 L 0.62032 -0.00162 L 0.79098 -0.00162 " pathEditMode="relative" ptsTypes="AAAAAA">
                                      <p:cBhvr>
                                        <p:cTn id="17" dur="2000" fill="hold"/>
                                        <p:tgtEl>
                                          <p:spTgt spid="437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437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93" grpId="0" animBg="1"/>
      <p:bldP spid="437293" grpId="1" animBg="1"/>
      <p:bldP spid="437293" grpId="2" animBg="1"/>
      <p:bldP spid="437294" grpId="0" animBg="1"/>
      <p:bldP spid="43729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4-</a:t>
            </a:r>
            <a:fld id="{2F5F6B71-E955-4799-94BF-A445A022A31E}" type="slidenum">
              <a:rPr lang="en-US"/>
              <a:pPr/>
              <a:t>9</a:t>
            </a:fld>
            <a:endParaRPr lang="en-US"/>
          </a:p>
        </p:txBody>
      </p:sp>
      <p:pic>
        <p:nvPicPr>
          <p:cNvPr id="41987" name="Picture 47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950" y="965200"/>
            <a:ext cx="4113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6"/>
          <p:cNvSpPr>
            <a:spLocks noGrp="1" noChangeArrowheads="1"/>
          </p:cNvSpPr>
          <p:nvPr>
            <p:ph type="title"/>
          </p:nvPr>
        </p:nvSpPr>
        <p:spPr>
          <a:xfrm>
            <a:off x="449263" y="385763"/>
            <a:ext cx="7772400" cy="685800"/>
          </a:xfrm>
        </p:spPr>
        <p:txBody>
          <a:bodyPr/>
          <a:lstStyle/>
          <a:p>
            <a:r>
              <a:rPr lang="en-US" sz="4000" smtClean="0">
                <a:ea typeface="ＭＳ Ｐゴシック" pitchFamily="34" charset="-128"/>
              </a:rPr>
              <a:t>Switching via a bus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31825" y="1530350"/>
            <a:ext cx="5608638" cy="4071938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datagram from input port memory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    to output port memory via a shared bus</a:t>
            </a:r>
          </a:p>
          <a:p>
            <a:pPr>
              <a:buFont typeface="Wingdings" charset="0"/>
              <a:buChar char="v"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bus contention:</a:t>
            </a:r>
            <a:r>
              <a:rPr lang="en-US">
                <a:cs typeface="+mn-cs"/>
              </a:rPr>
              <a:t>  switching speed limited by bus bandwidth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32 Gbps bus, Cisco 5600: sufficient speed for access and enterprise routers</a:t>
            </a:r>
          </a:p>
        </p:txBody>
      </p:sp>
      <p:grpSp>
        <p:nvGrpSpPr>
          <p:cNvPr id="41990" name="Group 8"/>
          <p:cNvGrpSpPr>
            <a:grpSpLocks/>
          </p:cNvGrpSpPr>
          <p:nvPr/>
        </p:nvGrpSpPr>
        <p:grpSpPr bwMode="auto">
          <a:xfrm>
            <a:off x="6408738" y="2435225"/>
            <a:ext cx="890587" cy="215900"/>
            <a:chOff x="876" y="2800"/>
            <a:chExt cx="642" cy="175"/>
          </a:xfrm>
        </p:grpSpPr>
        <p:sp>
          <p:nvSpPr>
            <p:cNvPr id="26665" name="Rectangle 9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6" name="Rectangle 10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7" name="Rectangle 11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8" name="Rectangle 12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9" name="Line 13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91" name="Group 14"/>
          <p:cNvGrpSpPr>
            <a:grpSpLocks/>
          </p:cNvGrpSpPr>
          <p:nvPr/>
        </p:nvGrpSpPr>
        <p:grpSpPr bwMode="auto">
          <a:xfrm>
            <a:off x="6407150" y="2830513"/>
            <a:ext cx="890588" cy="215900"/>
            <a:chOff x="876" y="2800"/>
            <a:chExt cx="642" cy="175"/>
          </a:xfrm>
        </p:grpSpPr>
        <p:sp>
          <p:nvSpPr>
            <p:cNvPr id="26660" name="Rectangle 15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1" name="Rectangle 16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2" name="Rectangle 17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3" name="Rectangle 18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4" name="Line 19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92" name="Group 20"/>
          <p:cNvGrpSpPr>
            <a:grpSpLocks/>
          </p:cNvGrpSpPr>
          <p:nvPr/>
        </p:nvGrpSpPr>
        <p:grpSpPr bwMode="auto">
          <a:xfrm>
            <a:off x="6402388" y="3257550"/>
            <a:ext cx="890587" cy="215900"/>
            <a:chOff x="876" y="2800"/>
            <a:chExt cx="642" cy="175"/>
          </a:xfrm>
        </p:grpSpPr>
        <p:sp>
          <p:nvSpPr>
            <p:cNvPr id="26655" name="Rectangle 21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22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23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8" name="Rectangle 24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Line 25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6634" name="Line 26"/>
          <p:cNvSpPr>
            <a:spLocks noChangeShapeType="1"/>
          </p:cNvSpPr>
          <p:nvPr/>
        </p:nvSpPr>
        <p:spPr bwMode="auto">
          <a:xfrm>
            <a:off x="7310438" y="2438400"/>
            <a:ext cx="0" cy="10033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1994" name="Group 27"/>
          <p:cNvGrpSpPr>
            <a:grpSpLocks/>
          </p:cNvGrpSpPr>
          <p:nvPr/>
        </p:nvGrpSpPr>
        <p:grpSpPr bwMode="auto">
          <a:xfrm>
            <a:off x="7364413" y="2422525"/>
            <a:ext cx="890587" cy="215900"/>
            <a:chOff x="455" y="3463"/>
            <a:chExt cx="561" cy="136"/>
          </a:xfrm>
        </p:grpSpPr>
        <p:sp>
          <p:nvSpPr>
            <p:cNvPr id="26650" name="Rectangle 28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1" name="Rectangle 29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30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3" name="Rectangle 31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Line 32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95" name="Group 33"/>
          <p:cNvGrpSpPr>
            <a:grpSpLocks/>
          </p:cNvGrpSpPr>
          <p:nvPr/>
        </p:nvGrpSpPr>
        <p:grpSpPr bwMode="auto">
          <a:xfrm>
            <a:off x="7369175" y="2814638"/>
            <a:ext cx="890588" cy="215900"/>
            <a:chOff x="455" y="3463"/>
            <a:chExt cx="561" cy="136"/>
          </a:xfrm>
        </p:grpSpPr>
        <p:sp>
          <p:nvSpPr>
            <p:cNvPr id="26645" name="Rectangle 34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35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36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37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Line 38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1996" name="Group 39"/>
          <p:cNvGrpSpPr>
            <a:grpSpLocks/>
          </p:cNvGrpSpPr>
          <p:nvPr/>
        </p:nvGrpSpPr>
        <p:grpSpPr bwMode="auto">
          <a:xfrm>
            <a:off x="7364413" y="3241675"/>
            <a:ext cx="890587" cy="215900"/>
            <a:chOff x="455" y="3463"/>
            <a:chExt cx="561" cy="136"/>
          </a:xfrm>
        </p:grpSpPr>
        <p:sp>
          <p:nvSpPr>
            <p:cNvPr id="26640" name="Rectangle 40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Rectangle 41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Rectangle 42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43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Line 44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6638" name="Text Box 45"/>
          <p:cNvSpPr txBox="1">
            <a:spLocks noChangeArrowheads="1"/>
          </p:cNvSpPr>
          <p:nvPr/>
        </p:nvSpPr>
        <p:spPr bwMode="auto">
          <a:xfrm>
            <a:off x="7046913" y="3678238"/>
            <a:ext cx="67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/>
              <a:t>bus</a:t>
            </a:r>
          </a:p>
        </p:txBody>
      </p:sp>
      <p:sp>
        <p:nvSpPr>
          <p:cNvPr id="41998" name="Freeform 46"/>
          <p:cNvSpPr>
            <a:spLocks/>
          </p:cNvSpPr>
          <p:nvPr/>
        </p:nvSpPr>
        <p:spPr bwMode="auto">
          <a:xfrm>
            <a:off x="6402388" y="2463800"/>
            <a:ext cx="2006600" cy="400050"/>
          </a:xfrm>
          <a:custGeom>
            <a:avLst/>
            <a:gdLst>
              <a:gd name="T0" fmla="*/ 0 w 1264"/>
              <a:gd name="T1" fmla="*/ 2147483647 h 252"/>
              <a:gd name="T2" fmla="*/ 2147483647 w 1264"/>
              <a:gd name="T3" fmla="*/ 0 h 252"/>
              <a:gd name="T4" fmla="*/ 2147483647 w 1264"/>
              <a:gd name="T5" fmla="*/ 2147483647 h 252"/>
              <a:gd name="T6" fmla="*/ 2147483647 w 1264"/>
              <a:gd name="T7" fmla="*/ 2147483647 h 2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64" h="252">
                <a:moveTo>
                  <a:pt x="0" y="2"/>
                </a:moveTo>
                <a:lnTo>
                  <a:pt x="622" y="0"/>
                </a:lnTo>
                <a:lnTo>
                  <a:pt x="616" y="246"/>
                </a:lnTo>
                <a:lnTo>
                  <a:pt x="1264" y="25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11718</TotalTime>
  <Words>1173</Words>
  <Application>Microsoft Office PowerPoint</Application>
  <PresentationFormat>On-screen Show (4:3)</PresentationFormat>
  <Paragraphs>229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PowerPoint Presentation</vt:lpstr>
      <vt:lpstr>PowerPoint Presentation</vt:lpstr>
      <vt:lpstr>Some examples of switchers, routers, and bridge</vt:lpstr>
      <vt:lpstr>PowerPoint Presentation</vt:lpstr>
      <vt:lpstr>Router architecture overview</vt:lpstr>
      <vt:lpstr>Input port functions</vt:lpstr>
      <vt:lpstr>Switching fabrics</vt:lpstr>
      <vt:lpstr>Switching via memory</vt:lpstr>
      <vt:lpstr>Switching via a bus</vt:lpstr>
      <vt:lpstr>Switching via interconnection network</vt:lpstr>
      <vt:lpstr>PowerPoint Presentation</vt:lpstr>
      <vt:lpstr>Output ports</vt:lpstr>
      <vt:lpstr>Output port queueing</vt:lpstr>
      <vt:lpstr>How much buffering?</vt:lpstr>
      <vt:lpstr>Input port queuing</vt:lpstr>
      <vt:lpstr>Queues, queues, and queues</vt:lpstr>
      <vt:lpstr>Names, names, names</vt:lpstr>
      <vt:lpstr>Devices with different protocol layers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Edition: Chapter 4</dc:title>
  <dc:creator>Jim Kurose and Keith Ross</dc:creator>
  <cp:lastModifiedBy>Xiannong Meng</cp:lastModifiedBy>
  <cp:revision>347</cp:revision>
  <dcterms:created xsi:type="dcterms:W3CDTF">1999-10-08T19:08:27Z</dcterms:created>
  <dcterms:modified xsi:type="dcterms:W3CDTF">2016-03-02T15:44:28Z</dcterms:modified>
</cp:coreProperties>
</file>