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750" r:id="rId2"/>
    <p:sldId id="751" r:id="rId3"/>
    <p:sldId id="752" r:id="rId4"/>
    <p:sldId id="753" r:id="rId5"/>
    <p:sldId id="797" r:id="rId6"/>
    <p:sldId id="754" r:id="rId7"/>
    <p:sldId id="755" r:id="rId8"/>
    <p:sldId id="756" r:id="rId9"/>
    <p:sldId id="757" r:id="rId10"/>
    <p:sldId id="758" r:id="rId11"/>
    <p:sldId id="759" r:id="rId12"/>
    <p:sldId id="760" r:id="rId13"/>
    <p:sldId id="761" r:id="rId14"/>
    <p:sldId id="762" r:id="rId15"/>
    <p:sldId id="763" r:id="rId16"/>
    <p:sldId id="764" r:id="rId17"/>
    <p:sldId id="798" r:id="rId18"/>
    <p:sldId id="765" r:id="rId19"/>
    <p:sldId id="766" r:id="rId20"/>
    <p:sldId id="767" r:id="rId21"/>
    <p:sldId id="768" r:id="rId22"/>
    <p:sldId id="769" r:id="rId23"/>
    <p:sldId id="770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fld id="{AF4A5E2C-D77C-49AB-8B0D-57CC7E9153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49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fld id="{B915B526-CBE6-4249-8E93-AF835DC5F6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59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CA653EC3-875B-4A4F-8213-4E2161C7EDAC}" type="slidenum">
              <a:rPr lang="en-US"/>
              <a:pPr/>
              <a:t>16</a:t>
            </a:fld>
            <a:endParaRPr lang="en-US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6589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C40EB220-005C-4807-97C8-5EA9217A3C54}" type="slidenum">
              <a:rPr lang="en-US"/>
              <a:pPr/>
              <a:t>18</a:t>
            </a:fld>
            <a:endParaRPr lang="en-US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9757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C1CC77A-82E5-4FA6-9EBD-53FDAE40E24E}" type="slidenum">
              <a:rPr lang="en-US"/>
              <a:pPr/>
              <a:t>19</a:t>
            </a:fld>
            <a:endParaRPr lang="en-US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9498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D35B850C-C2D1-48B2-A0C3-47ADF29E17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A66B6C86-EC79-4614-B646-44B3F47E50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902464D3-F7B3-4728-980A-048BB86E9A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8299FE54-5374-46A3-94D6-29D064B94E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9C144CDC-A76B-43DE-BBDA-2FE6E8E068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7135F91C-26F7-4A13-862E-F571C86652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E7528697-F1AF-45CD-AD24-AC7097AF0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CC052971-A42B-4BF4-92E9-DFF3790B13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1960945C-1E19-411F-AB8A-D05CE1BDE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A6E5C919-BAC3-4F15-9AFB-5AFE314FB3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4038A78-D31D-4244-9BED-B04B9A594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0A4223EC-5B02-47C1-95DE-FC8EC0CA02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3243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r>
              <a:rPr lang="en-US"/>
              <a:t>4-</a:t>
            </a:r>
            <a:fld id="{EA607B3F-EEDC-4B1A-9780-890830E218C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.wikipedia.org/wiki/List_of_countries_by_IPv4_address_allocation" TargetMode="External"/><Relationship Id="rId5" Type="http://schemas.openxmlformats.org/officeDocument/2006/relationships/hyperlink" Target="https://en.wikipedia.org/wiki/List_of_assigned_/8_IPv4_address_blocks" TargetMode="External"/><Relationship Id="rId4" Type="http://schemas.openxmlformats.org/officeDocument/2006/relationships/hyperlink" Target="http://en.wikipedia.org/wiki/Classful_network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runz.org/~vassilii/TAU/protocols/dhcp/frame.htm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tf.org/rfc/rfc2131.txt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dirty="0" smtClean="0">
                <a:ea typeface="ＭＳ Ｐゴシック" pitchFamily="34" charset="-128"/>
                <a:cs typeface="Arial" pitchFamily="34" charset="0"/>
              </a:rPr>
              <a:t>Network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-</a:t>
            </a:r>
            <a:fld id="{CEB39503-BD8F-4CC6-B5CA-BBDEB272C9D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4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Network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smtClean="0"/>
              <a:t>Spring 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reeform 140"/>
          <p:cNvSpPr>
            <a:spLocks/>
          </p:cNvSpPr>
          <p:nvPr/>
        </p:nvSpPr>
        <p:spPr bwMode="auto">
          <a:xfrm rot="-5400000">
            <a:off x="6203156" y="3196432"/>
            <a:ext cx="846137" cy="1593850"/>
          </a:xfrm>
          <a:custGeom>
            <a:avLst/>
            <a:gdLst>
              <a:gd name="T0" fmla="*/ 65108827 w 10315"/>
              <a:gd name="T1" fmla="*/ 113947524 h 10000"/>
              <a:gd name="T2" fmla="*/ 25265495 w 10315"/>
              <a:gd name="T3" fmla="*/ 97317453 h 10000"/>
              <a:gd name="T4" fmla="*/ 22957013 w 10315"/>
              <a:gd name="T5" fmla="*/ 26049406 h 10000"/>
              <a:gd name="T6" fmla="*/ 874929 w 10315"/>
              <a:gd name="T7" fmla="*/ 3097488 h 10000"/>
              <a:gd name="T8" fmla="*/ 4361194 w 10315"/>
              <a:gd name="T9" fmla="*/ 88050331 h 10000"/>
              <a:gd name="T10" fmla="*/ 4186225 w 10315"/>
              <a:gd name="T11" fmla="*/ 137305715 h 10000"/>
              <a:gd name="T12" fmla="*/ 3291116 w 10315"/>
              <a:gd name="T13" fmla="*/ 182295637 h 10000"/>
              <a:gd name="T14" fmla="*/ 2934369 w 10315"/>
              <a:gd name="T15" fmla="*/ 223654929 h 10000"/>
              <a:gd name="T16" fmla="*/ 9530054 w 10315"/>
              <a:gd name="T17" fmla="*/ 248638050 h 10000"/>
              <a:gd name="T18" fmla="*/ 24101165 w 10315"/>
              <a:gd name="T19" fmla="*/ 244804203 h 10000"/>
              <a:gd name="T20" fmla="*/ 26826931 w 10315"/>
              <a:gd name="T21" fmla="*/ 156449288 h 10000"/>
              <a:gd name="T22" fmla="*/ 66562559 w 10315"/>
              <a:gd name="T23" fmla="*/ 144998591 h 10000"/>
              <a:gd name="T24" fmla="*/ 65108827 w 10315"/>
              <a:gd name="T25" fmla="*/ 11394752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315" h="10000">
                <a:moveTo>
                  <a:pt x="9674" y="4488"/>
                </a:moveTo>
                <a:cubicBezTo>
                  <a:pt x="8651" y="4175"/>
                  <a:pt x="4901" y="4405"/>
                  <a:pt x="3754" y="3833"/>
                </a:cubicBezTo>
                <a:cubicBezTo>
                  <a:pt x="2607" y="3261"/>
                  <a:pt x="4015" y="1645"/>
                  <a:pt x="3411" y="1026"/>
                </a:cubicBezTo>
                <a:cubicBezTo>
                  <a:pt x="2808" y="408"/>
                  <a:pt x="591" y="-284"/>
                  <a:pt x="130" y="122"/>
                </a:cubicBezTo>
                <a:cubicBezTo>
                  <a:pt x="-330" y="529"/>
                  <a:pt x="566" y="2588"/>
                  <a:pt x="648" y="3468"/>
                </a:cubicBezTo>
                <a:cubicBezTo>
                  <a:pt x="730" y="4349"/>
                  <a:pt x="648" y="4790"/>
                  <a:pt x="622" y="5408"/>
                </a:cubicBezTo>
                <a:cubicBezTo>
                  <a:pt x="595" y="6026"/>
                  <a:pt x="516" y="6617"/>
                  <a:pt x="489" y="7180"/>
                </a:cubicBezTo>
                <a:cubicBezTo>
                  <a:pt x="463" y="7741"/>
                  <a:pt x="286" y="8378"/>
                  <a:pt x="436" y="8809"/>
                </a:cubicBezTo>
                <a:cubicBezTo>
                  <a:pt x="587" y="9239"/>
                  <a:pt x="892" y="9655"/>
                  <a:pt x="1416" y="9793"/>
                </a:cubicBezTo>
                <a:cubicBezTo>
                  <a:pt x="1940" y="9932"/>
                  <a:pt x="3153" y="10248"/>
                  <a:pt x="3581" y="9642"/>
                </a:cubicBezTo>
                <a:cubicBezTo>
                  <a:pt x="4008" y="9037"/>
                  <a:pt x="3138" y="6667"/>
                  <a:pt x="3986" y="6162"/>
                </a:cubicBezTo>
                <a:cubicBezTo>
                  <a:pt x="4832" y="5655"/>
                  <a:pt x="9131" y="5984"/>
                  <a:pt x="9890" y="5711"/>
                </a:cubicBezTo>
                <a:cubicBezTo>
                  <a:pt x="10388" y="5225"/>
                  <a:pt x="10598" y="5393"/>
                  <a:pt x="9674" y="4488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Freeform 140"/>
          <p:cNvSpPr>
            <a:spLocks/>
          </p:cNvSpPr>
          <p:nvPr/>
        </p:nvSpPr>
        <p:spPr bwMode="auto">
          <a:xfrm rot="10800000">
            <a:off x="7200900" y="1870075"/>
            <a:ext cx="846138" cy="1593850"/>
          </a:xfrm>
          <a:custGeom>
            <a:avLst/>
            <a:gdLst>
              <a:gd name="T0" fmla="*/ 65108904 w 10315"/>
              <a:gd name="T1" fmla="*/ 113947524 h 10000"/>
              <a:gd name="T2" fmla="*/ 25265525 w 10315"/>
              <a:gd name="T3" fmla="*/ 97317453 h 10000"/>
              <a:gd name="T4" fmla="*/ 22957041 w 10315"/>
              <a:gd name="T5" fmla="*/ 26049406 h 10000"/>
              <a:gd name="T6" fmla="*/ 874930 w 10315"/>
              <a:gd name="T7" fmla="*/ 3097488 h 10000"/>
              <a:gd name="T8" fmla="*/ 4361200 w 10315"/>
              <a:gd name="T9" fmla="*/ 88050331 h 10000"/>
              <a:gd name="T10" fmla="*/ 4186230 w 10315"/>
              <a:gd name="T11" fmla="*/ 137305715 h 10000"/>
              <a:gd name="T12" fmla="*/ 3291120 w 10315"/>
              <a:gd name="T13" fmla="*/ 182295637 h 10000"/>
              <a:gd name="T14" fmla="*/ 2934372 w 10315"/>
              <a:gd name="T15" fmla="*/ 223654929 h 10000"/>
              <a:gd name="T16" fmla="*/ 9530065 w 10315"/>
              <a:gd name="T17" fmla="*/ 248638050 h 10000"/>
              <a:gd name="T18" fmla="*/ 24101193 w 10315"/>
              <a:gd name="T19" fmla="*/ 244804203 h 10000"/>
              <a:gd name="T20" fmla="*/ 26826963 w 10315"/>
              <a:gd name="T21" fmla="*/ 156449288 h 10000"/>
              <a:gd name="T22" fmla="*/ 66562637 w 10315"/>
              <a:gd name="T23" fmla="*/ 144998591 h 10000"/>
              <a:gd name="T24" fmla="*/ 65108904 w 10315"/>
              <a:gd name="T25" fmla="*/ 11394752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315" h="10000">
                <a:moveTo>
                  <a:pt x="9674" y="4488"/>
                </a:moveTo>
                <a:cubicBezTo>
                  <a:pt x="8651" y="4175"/>
                  <a:pt x="4901" y="4405"/>
                  <a:pt x="3754" y="3833"/>
                </a:cubicBezTo>
                <a:cubicBezTo>
                  <a:pt x="2607" y="3261"/>
                  <a:pt x="4015" y="1645"/>
                  <a:pt x="3411" y="1026"/>
                </a:cubicBezTo>
                <a:cubicBezTo>
                  <a:pt x="2808" y="408"/>
                  <a:pt x="591" y="-284"/>
                  <a:pt x="130" y="122"/>
                </a:cubicBezTo>
                <a:cubicBezTo>
                  <a:pt x="-330" y="529"/>
                  <a:pt x="566" y="2588"/>
                  <a:pt x="648" y="3468"/>
                </a:cubicBezTo>
                <a:cubicBezTo>
                  <a:pt x="730" y="4349"/>
                  <a:pt x="648" y="4790"/>
                  <a:pt x="622" y="5408"/>
                </a:cubicBezTo>
                <a:cubicBezTo>
                  <a:pt x="595" y="6026"/>
                  <a:pt x="516" y="6617"/>
                  <a:pt x="489" y="7180"/>
                </a:cubicBezTo>
                <a:cubicBezTo>
                  <a:pt x="463" y="7741"/>
                  <a:pt x="286" y="8378"/>
                  <a:pt x="436" y="8809"/>
                </a:cubicBezTo>
                <a:cubicBezTo>
                  <a:pt x="587" y="9239"/>
                  <a:pt x="892" y="9655"/>
                  <a:pt x="1416" y="9793"/>
                </a:cubicBezTo>
                <a:cubicBezTo>
                  <a:pt x="1940" y="9932"/>
                  <a:pt x="3153" y="10248"/>
                  <a:pt x="3581" y="9642"/>
                </a:cubicBezTo>
                <a:cubicBezTo>
                  <a:pt x="4008" y="9037"/>
                  <a:pt x="3138" y="6667"/>
                  <a:pt x="3986" y="6162"/>
                </a:cubicBezTo>
                <a:cubicBezTo>
                  <a:pt x="4832" y="5655"/>
                  <a:pt x="9131" y="5984"/>
                  <a:pt x="9890" y="5711"/>
                </a:cubicBezTo>
                <a:cubicBezTo>
                  <a:pt x="10388" y="5225"/>
                  <a:pt x="10598" y="5393"/>
                  <a:pt x="9674" y="4488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Freeform 140"/>
          <p:cNvSpPr>
            <a:spLocks/>
          </p:cNvSpPr>
          <p:nvPr/>
        </p:nvSpPr>
        <p:spPr bwMode="auto">
          <a:xfrm>
            <a:off x="5165725" y="1452563"/>
            <a:ext cx="1038225" cy="1927225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389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50D28C49-5EEE-491F-8E31-2897B7FF2515}" type="slidenum">
              <a:rPr lang="en-US"/>
              <a:pPr/>
              <a:t>10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7772400" cy="9525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IP addressing: introduction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444625"/>
            <a:ext cx="3695700" cy="168116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Q: how are interfaces actually connected?</a:t>
            </a:r>
          </a:p>
          <a:p>
            <a:pPr marL="0" indent="0"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A: </a:t>
            </a:r>
            <a:r>
              <a:rPr lang="en-US" i="1" smtClean="0">
                <a:ea typeface="ＭＳ Ｐゴシック" pitchFamily="34" charset="-128"/>
              </a:rPr>
              <a:t>we</a:t>
            </a:r>
            <a:r>
              <a:rPr lang="en-US" altLang="en-US" i="1" smtClean="0">
                <a:ea typeface="ＭＳ Ｐゴシック" pitchFamily="34" charset="-128"/>
              </a:rPr>
              <a:t>’</a:t>
            </a:r>
            <a:r>
              <a:rPr lang="en-US" i="1" smtClean="0">
                <a:ea typeface="ＭＳ Ｐゴシック" pitchFamily="34" charset="-128"/>
              </a:rPr>
              <a:t>ll learn about that in chapter 5, 6.</a:t>
            </a:r>
          </a:p>
        </p:txBody>
      </p:sp>
      <p:sp>
        <p:nvSpPr>
          <p:cNvPr id="38918" name="Line 5"/>
          <p:cNvSpPr>
            <a:spLocks noChangeShapeType="1"/>
          </p:cNvSpPr>
          <p:nvPr/>
        </p:nvSpPr>
        <p:spPr bwMode="auto">
          <a:xfrm>
            <a:off x="4979988" y="1816100"/>
            <a:ext cx="39052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20" name="Line 7"/>
          <p:cNvSpPr>
            <a:spLocks noChangeShapeType="1"/>
          </p:cNvSpPr>
          <p:nvPr/>
        </p:nvSpPr>
        <p:spPr bwMode="auto">
          <a:xfrm flipV="1">
            <a:off x="5014913" y="2555875"/>
            <a:ext cx="2778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21" name="Line 8"/>
          <p:cNvSpPr>
            <a:spLocks noChangeShapeType="1"/>
          </p:cNvSpPr>
          <p:nvPr/>
        </p:nvSpPr>
        <p:spPr bwMode="auto">
          <a:xfrm>
            <a:off x="5026025" y="3087688"/>
            <a:ext cx="42227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22" name="Line 11"/>
          <p:cNvSpPr>
            <a:spLocks noChangeShapeType="1"/>
          </p:cNvSpPr>
          <p:nvPr/>
        </p:nvSpPr>
        <p:spPr bwMode="auto">
          <a:xfrm>
            <a:off x="5780088" y="2663825"/>
            <a:ext cx="56197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23" name="Text Box 26"/>
          <p:cNvSpPr txBox="1">
            <a:spLocks noChangeArrowheads="1"/>
          </p:cNvSpPr>
          <p:nvPr/>
        </p:nvSpPr>
        <p:spPr bwMode="auto">
          <a:xfrm>
            <a:off x="4548188" y="1282700"/>
            <a:ext cx="82550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223.1.1.1</a:t>
            </a:r>
            <a:endParaRPr lang="en-US" sz="1200">
              <a:latin typeface="Comic Sans MS" pitchFamily="66" charset="0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3814763" y="2243138"/>
            <a:ext cx="920750" cy="276225"/>
            <a:chOff x="3251" y="608"/>
            <a:chExt cx="580" cy="174"/>
          </a:xfrm>
        </p:grpSpPr>
        <p:sp>
          <p:nvSpPr>
            <p:cNvPr id="38991" name="Rectangle 28"/>
            <p:cNvSpPr>
              <a:spLocks noChangeArrowheads="1"/>
            </p:cNvSpPr>
            <p:nvPr/>
          </p:nvSpPr>
          <p:spPr bwMode="auto">
            <a:xfrm>
              <a:off x="3306" y="657"/>
              <a:ext cx="525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38992" name="Text Box 29"/>
            <p:cNvSpPr txBox="1">
              <a:spLocks noChangeArrowheads="1"/>
            </p:cNvSpPr>
            <p:nvPr/>
          </p:nvSpPr>
          <p:spPr bwMode="auto">
            <a:xfrm>
              <a:off x="3251" y="608"/>
              <a:ext cx="52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223.1.1.2</a:t>
              </a:r>
              <a:endParaRPr lang="en-US" sz="1200">
                <a:latin typeface="Comic Sans MS" pitchFamily="66" charset="0"/>
              </a:endParaRPr>
            </a:p>
          </p:txBody>
        </p:sp>
      </p:grpSp>
      <p:sp>
        <p:nvSpPr>
          <p:cNvPr id="38925" name="Text Box 30"/>
          <p:cNvSpPr txBox="1">
            <a:spLocks noChangeArrowheads="1"/>
          </p:cNvSpPr>
          <p:nvPr/>
        </p:nvSpPr>
        <p:spPr bwMode="auto">
          <a:xfrm>
            <a:off x="4652963" y="3238500"/>
            <a:ext cx="8270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223.1.1.3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38926" name="Text Box 31"/>
          <p:cNvSpPr txBox="1">
            <a:spLocks noChangeArrowheads="1"/>
          </p:cNvSpPr>
          <p:nvPr/>
        </p:nvSpPr>
        <p:spPr bwMode="auto">
          <a:xfrm>
            <a:off x="5753100" y="2368550"/>
            <a:ext cx="8270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223.1.1.4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38927" name="Line 32"/>
          <p:cNvSpPr>
            <a:spLocks noChangeShapeType="1"/>
          </p:cNvSpPr>
          <p:nvPr/>
        </p:nvSpPr>
        <p:spPr bwMode="auto">
          <a:xfrm>
            <a:off x="6854825" y="2668588"/>
            <a:ext cx="5810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28" name="Text Box 33"/>
          <p:cNvSpPr txBox="1">
            <a:spLocks noChangeArrowheads="1"/>
          </p:cNvSpPr>
          <p:nvPr/>
        </p:nvSpPr>
        <p:spPr bwMode="auto">
          <a:xfrm>
            <a:off x="6729413" y="2378075"/>
            <a:ext cx="82708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223.1.2.9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38930" name="Line 36"/>
          <p:cNvSpPr>
            <a:spLocks noChangeShapeType="1"/>
          </p:cNvSpPr>
          <p:nvPr/>
        </p:nvSpPr>
        <p:spPr bwMode="auto">
          <a:xfrm>
            <a:off x="7878763" y="19780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31" name="Line 38"/>
          <p:cNvSpPr>
            <a:spLocks noChangeShapeType="1"/>
          </p:cNvSpPr>
          <p:nvPr/>
        </p:nvSpPr>
        <p:spPr bwMode="auto">
          <a:xfrm>
            <a:off x="7878763" y="32496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90" name="Text Box 41"/>
          <p:cNvSpPr txBox="1">
            <a:spLocks noChangeArrowheads="1"/>
          </p:cNvSpPr>
          <p:nvPr/>
        </p:nvSpPr>
        <p:spPr bwMode="auto">
          <a:xfrm>
            <a:off x="7458075" y="3349625"/>
            <a:ext cx="8270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223.1.2.2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38988" name="Text Box 44"/>
          <p:cNvSpPr txBox="1">
            <a:spLocks noChangeArrowheads="1"/>
          </p:cNvSpPr>
          <p:nvPr/>
        </p:nvSpPr>
        <p:spPr bwMode="auto">
          <a:xfrm>
            <a:off x="7250113" y="1743075"/>
            <a:ext cx="8270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223.1.2.1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38934" name="Line 45"/>
          <p:cNvSpPr>
            <a:spLocks noChangeShapeType="1"/>
          </p:cNvSpPr>
          <p:nvPr/>
        </p:nvSpPr>
        <p:spPr bwMode="auto">
          <a:xfrm>
            <a:off x="6616700" y="3006725"/>
            <a:ext cx="0" cy="757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36" name="Line 47"/>
          <p:cNvSpPr>
            <a:spLocks noChangeShapeType="1"/>
          </p:cNvSpPr>
          <p:nvPr/>
        </p:nvSpPr>
        <p:spPr bwMode="auto">
          <a:xfrm flipH="1" flipV="1">
            <a:off x="6003925" y="42799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37" name="Line 48"/>
          <p:cNvSpPr>
            <a:spLocks noChangeShapeType="1"/>
          </p:cNvSpPr>
          <p:nvPr/>
        </p:nvSpPr>
        <p:spPr bwMode="auto">
          <a:xfrm flipH="1" flipV="1">
            <a:off x="7180263" y="42846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86" name="Text Box 53"/>
          <p:cNvSpPr txBox="1">
            <a:spLocks noChangeArrowheads="1"/>
          </p:cNvSpPr>
          <p:nvPr/>
        </p:nvSpPr>
        <p:spPr bwMode="auto">
          <a:xfrm>
            <a:off x="7212013" y="4344988"/>
            <a:ext cx="8270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223.1.3.2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38984" name="Text Box 56"/>
          <p:cNvSpPr txBox="1">
            <a:spLocks noChangeArrowheads="1"/>
          </p:cNvSpPr>
          <p:nvPr/>
        </p:nvSpPr>
        <p:spPr bwMode="auto">
          <a:xfrm>
            <a:off x="5969000" y="4349750"/>
            <a:ext cx="827088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223.1.3.1</a:t>
            </a:r>
            <a:endParaRPr lang="en-US" sz="1200">
              <a:latin typeface="Comic Sans MS" pitchFamily="66" charset="0"/>
            </a:endParaRPr>
          </a:p>
        </p:txBody>
      </p: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6113463" y="3101975"/>
            <a:ext cx="935037" cy="276225"/>
            <a:chOff x="4532" y="1229"/>
            <a:chExt cx="589" cy="174"/>
          </a:xfrm>
        </p:grpSpPr>
        <p:sp>
          <p:nvSpPr>
            <p:cNvPr id="38981" name="Rectangle 58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38982" name="Text Box 59"/>
            <p:cNvSpPr txBox="1">
              <a:spLocks noChangeArrowheads="1"/>
            </p:cNvSpPr>
            <p:nvPr/>
          </p:nvSpPr>
          <p:spPr bwMode="auto">
            <a:xfrm>
              <a:off x="4532" y="1229"/>
              <a:ext cx="575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223.1.3.27</a:t>
              </a:r>
              <a:endParaRPr lang="en-US" sz="1200">
                <a:latin typeface="Comic Sans MS" pitchFamily="66" charset="0"/>
              </a:endParaRPr>
            </a:p>
          </p:txBody>
        </p:sp>
      </p:grpSp>
      <p:grpSp>
        <p:nvGrpSpPr>
          <p:cNvPr id="4" name="Group 73"/>
          <p:cNvGrpSpPr>
            <a:grpSpLocks/>
          </p:cNvGrpSpPr>
          <p:nvPr/>
        </p:nvGrpSpPr>
        <p:grpSpPr bwMode="auto">
          <a:xfrm>
            <a:off x="4373563" y="1528763"/>
            <a:ext cx="641350" cy="558800"/>
            <a:chOff x="-44" y="1473"/>
            <a:chExt cx="981" cy="1105"/>
          </a:xfrm>
        </p:grpSpPr>
        <p:pic>
          <p:nvPicPr>
            <p:cNvPr id="55365" name="Picture 74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66" name="Freeform 7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80"/>
          <p:cNvGrpSpPr>
            <a:grpSpLocks/>
          </p:cNvGrpSpPr>
          <p:nvPr/>
        </p:nvGrpSpPr>
        <p:grpSpPr bwMode="auto">
          <a:xfrm>
            <a:off x="4368800" y="2127250"/>
            <a:ext cx="641350" cy="558800"/>
            <a:chOff x="-44" y="1473"/>
            <a:chExt cx="981" cy="1105"/>
          </a:xfrm>
        </p:grpSpPr>
        <p:pic>
          <p:nvPicPr>
            <p:cNvPr id="55363" name="Picture 81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64" name="Freeform 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83"/>
          <p:cNvGrpSpPr>
            <a:grpSpLocks/>
          </p:cNvGrpSpPr>
          <p:nvPr/>
        </p:nvGrpSpPr>
        <p:grpSpPr bwMode="auto">
          <a:xfrm>
            <a:off x="4397375" y="2736850"/>
            <a:ext cx="641350" cy="558800"/>
            <a:chOff x="-44" y="1473"/>
            <a:chExt cx="981" cy="1105"/>
          </a:xfrm>
        </p:grpSpPr>
        <p:pic>
          <p:nvPicPr>
            <p:cNvPr id="55361" name="Picture 84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62" name="Freeform 8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87"/>
          <p:cNvGrpSpPr>
            <a:grpSpLocks/>
          </p:cNvGrpSpPr>
          <p:nvPr/>
        </p:nvGrpSpPr>
        <p:grpSpPr bwMode="auto">
          <a:xfrm flipH="1">
            <a:off x="8056563" y="1685925"/>
            <a:ext cx="641350" cy="558800"/>
            <a:chOff x="-44" y="1473"/>
            <a:chExt cx="981" cy="1105"/>
          </a:xfrm>
        </p:grpSpPr>
        <p:pic>
          <p:nvPicPr>
            <p:cNvPr id="55359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60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90"/>
          <p:cNvGrpSpPr>
            <a:grpSpLocks/>
          </p:cNvGrpSpPr>
          <p:nvPr/>
        </p:nvGrpSpPr>
        <p:grpSpPr bwMode="auto">
          <a:xfrm flipH="1">
            <a:off x="8070850" y="2965450"/>
            <a:ext cx="641350" cy="558800"/>
            <a:chOff x="-44" y="1473"/>
            <a:chExt cx="981" cy="1105"/>
          </a:xfrm>
        </p:grpSpPr>
        <p:pic>
          <p:nvPicPr>
            <p:cNvPr id="55357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58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93"/>
          <p:cNvGrpSpPr>
            <a:grpSpLocks/>
          </p:cNvGrpSpPr>
          <p:nvPr/>
        </p:nvGrpSpPr>
        <p:grpSpPr bwMode="auto">
          <a:xfrm flipH="1">
            <a:off x="6972300" y="4489450"/>
            <a:ext cx="641350" cy="558800"/>
            <a:chOff x="-44" y="1473"/>
            <a:chExt cx="981" cy="1105"/>
          </a:xfrm>
        </p:grpSpPr>
        <p:pic>
          <p:nvPicPr>
            <p:cNvPr id="55355" name="Picture 94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56" name="Freeform 9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96"/>
          <p:cNvGrpSpPr>
            <a:grpSpLocks/>
          </p:cNvGrpSpPr>
          <p:nvPr/>
        </p:nvGrpSpPr>
        <p:grpSpPr bwMode="auto">
          <a:xfrm flipH="1">
            <a:off x="5808663" y="4530725"/>
            <a:ext cx="641350" cy="558800"/>
            <a:chOff x="-44" y="1473"/>
            <a:chExt cx="981" cy="1105"/>
          </a:xfrm>
        </p:grpSpPr>
        <p:pic>
          <p:nvPicPr>
            <p:cNvPr id="55353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54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" name="Group 99"/>
          <p:cNvGrpSpPr>
            <a:grpSpLocks/>
          </p:cNvGrpSpPr>
          <p:nvPr/>
        </p:nvGrpSpPr>
        <p:grpSpPr bwMode="auto">
          <a:xfrm>
            <a:off x="6237288" y="2624138"/>
            <a:ext cx="698500" cy="355600"/>
            <a:chOff x="4396" y="1245"/>
            <a:chExt cx="672" cy="248"/>
          </a:xfrm>
        </p:grpSpPr>
        <p:sp>
          <p:nvSpPr>
            <p:cNvPr id="5534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2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534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534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2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" name="Group 10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5351" name="Freeform 10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52" name="Freeform 10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963" name="Line 106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2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64" name="Line 10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200"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55332" name="Picture 10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911225"/>
            <a:ext cx="54848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5278438" y="1817688"/>
            <a:ext cx="509587" cy="1279525"/>
            <a:chOff x="5278322" y="1817603"/>
            <a:chExt cx="509379" cy="1279224"/>
          </a:xfrm>
        </p:grpSpPr>
        <p:pic>
          <p:nvPicPr>
            <p:cNvPr id="73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8322" y="2485783"/>
              <a:ext cx="509379" cy="28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cxnSp>
          <p:nvCxnSpPr>
            <p:cNvPr id="55343" name="Straight Connector 3"/>
            <p:cNvCxnSpPr>
              <a:cxnSpLocks noChangeShapeType="1"/>
            </p:cNvCxnSpPr>
            <p:nvPr/>
          </p:nvCxnSpPr>
          <p:spPr bwMode="auto">
            <a:xfrm>
              <a:off x="5369756" y="1817603"/>
              <a:ext cx="0" cy="6810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5344" name="Straight Connector 77"/>
            <p:cNvCxnSpPr>
              <a:cxnSpLocks noChangeShapeType="1"/>
            </p:cNvCxnSpPr>
            <p:nvPr/>
          </p:nvCxnSpPr>
          <p:spPr bwMode="auto">
            <a:xfrm flipV="1">
              <a:off x="5443520" y="2769741"/>
              <a:ext cx="1" cy="3270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414338" y="2616200"/>
            <a:ext cx="5080000" cy="1751013"/>
            <a:chOff x="414922" y="2615565"/>
            <a:chExt cx="5079651" cy="1751597"/>
          </a:xfrm>
        </p:grpSpPr>
        <p:sp>
          <p:nvSpPr>
            <p:cNvPr id="55340" name="TextBox 10"/>
            <p:cNvSpPr txBox="1">
              <a:spLocks noChangeArrowheads="1"/>
            </p:cNvSpPr>
            <p:nvPr/>
          </p:nvSpPr>
          <p:spPr bwMode="auto">
            <a:xfrm>
              <a:off x="414922" y="3659276"/>
              <a:ext cx="43001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i="1">
                  <a:solidFill>
                    <a:srgbClr val="CC0000"/>
                  </a:solidFill>
                </a:rPr>
                <a:t>A: </a:t>
              </a:r>
              <a:r>
                <a:rPr lang="en-US" sz="2000"/>
                <a:t>wired Ethernet interfaces connected by Ethernet switches</a:t>
              </a:r>
            </a:p>
          </p:txBody>
        </p:sp>
        <p:cxnSp>
          <p:nvCxnSpPr>
            <p:cNvPr id="55341" name="Straight Connector 12"/>
            <p:cNvCxnSpPr>
              <a:cxnSpLocks noChangeShapeType="1"/>
            </p:cNvCxnSpPr>
            <p:nvPr/>
          </p:nvCxnSpPr>
          <p:spPr bwMode="auto">
            <a:xfrm flipH="1">
              <a:off x="4061206" y="2615565"/>
              <a:ext cx="1433367" cy="14209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4329113" y="3790950"/>
            <a:ext cx="4298950" cy="2451100"/>
            <a:chOff x="4328727" y="3790332"/>
            <a:chExt cx="4300100" cy="2450981"/>
          </a:xfrm>
        </p:grpSpPr>
        <p:pic>
          <p:nvPicPr>
            <p:cNvPr id="55337" name="Picture 777" descr="access_point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12411" y="3790332"/>
              <a:ext cx="587569" cy="486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38" name="TextBox 89"/>
            <p:cNvSpPr txBox="1">
              <a:spLocks noChangeArrowheads="1"/>
            </p:cNvSpPr>
            <p:nvPr/>
          </p:nvSpPr>
          <p:spPr bwMode="auto">
            <a:xfrm>
              <a:off x="4328727" y="5533427"/>
              <a:ext cx="43001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i="1">
                  <a:solidFill>
                    <a:srgbClr val="CC0000"/>
                  </a:solidFill>
                </a:rPr>
                <a:t>A: </a:t>
              </a:r>
              <a:r>
                <a:rPr lang="en-US" sz="2000"/>
                <a:t>wireless WiFi interfaces connected by WiFi base station</a:t>
              </a:r>
            </a:p>
          </p:txBody>
        </p:sp>
        <p:cxnSp>
          <p:nvCxnSpPr>
            <p:cNvPr id="55339" name="Straight Connector 90"/>
            <p:cNvCxnSpPr>
              <a:cxnSpLocks noChangeShapeType="1"/>
            </p:cNvCxnSpPr>
            <p:nvPr/>
          </p:nvCxnSpPr>
          <p:spPr bwMode="auto">
            <a:xfrm flipH="1">
              <a:off x="4982985" y="4208863"/>
              <a:ext cx="1433367" cy="14209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39738" y="4775200"/>
            <a:ext cx="37973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solidFill>
                  <a:srgbClr val="CC0000"/>
                </a:solidFill>
              </a:rPr>
              <a:t>For now: </a:t>
            </a:r>
            <a:r>
              <a:rPr lang="en-US" sz="2000"/>
              <a:t>don</a:t>
            </a:r>
            <a:r>
              <a:rPr lang="fr-FR" altLang="en-US" sz="2000"/>
              <a:t>’</a:t>
            </a:r>
            <a:r>
              <a:rPr lang="en-US" altLang="ja-JP" sz="2000"/>
              <a:t>t need to worry about how one interface is connected to another (with no intervening router) 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399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4BDDD701-F933-4E88-A96A-C1BBD482BF68}" type="slidenum">
              <a:rPr lang="en-US"/>
              <a:pPr/>
              <a:t>11</a:t>
            </a:fld>
            <a:endParaRPr lang="en-US"/>
          </a:p>
        </p:txBody>
      </p:sp>
      <p:sp>
        <p:nvSpPr>
          <p:cNvPr id="39940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3702050" cy="76358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Subnets</a:t>
            </a:r>
          </a:p>
        </p:txBody>
      </p:sp>
      <p:sp>
        <p:nvSpPr>
          <p:cNvPr id="3994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333500"/>
            <a:ext cx="3695700" cy="4648200"/>
          </a:xfrm>
        </p:spPr>
        <p:txBody>
          <a:bodyPr/>
          <a:lstStyle/>
          <a:p>
            <a:pPr marL="234950" indent="-234950"/>
            <a:r>
              <a:rPr lang="en-US" smtClean="0">
                <a:solidFill>
                  <a:srgbClr val="000099"/>
                </a:solidFill>
                <a:ea typeface="ＭＳ Ｐゴシック" pitchFamily="34" charset="-128"/>
              </a:rPr>
              <a:t>IP address:</a:t>
            </a:r>
            <a:r>
              <a:rPr lang="en-US" smtClean="0">
                <a:ea typeface="ＭＳ Ｐゴシック" pitchFamily="34" charset="-128"/>
              </a:rPr>
              <a:t> </a:t>
            </a:r>
          </a:p>
          <a:p>
            <a:pPr marL="512763" lvl="1" indent="-163513"/>
            <a:r>
              <a:rPr lang="en-US" smtClean="0">
                <a:ea typeface="ＭＳ Ｐゴシック" pitchFamily="34" charset="-128"/>
              </a:rPr>
              <a:t>subnet part - high order bits</a:t>
            </a:r>
          </a:p>
          <a:p>
            <a:pPr marL="512763" lvl="1" indent="-163513"/>
            <a:r>
              <a:rPr lang="en-US" smtClean="0">
                <a:ea typeface="ＭＳ Ｐゴシック" pitchFamily="34" charset="-128"/>
              </a:rPr>
              <a:t>host part - low order bits </a:t>
            </a:r>
          </a:p>
          <a:p>
            <a:pPr marL="234950" indent="-234950"/>
            <a:r>
              <a:rPr lang="en-US" i="1" smtClean="0">
                <a:solidFill>
                  <a:srgbClr val="000099"/>
                </a:solidFill>
                <a:ea typeface="ＭＳ Ｐゴシック" pitchFamily="34" charset="-128"/>
              </a:rPr>
              <a:t>what</a:t>
            </a:r>
            <a:r>
              <a:rPr lang="ja-JP" altLang="en-US" i="1" smtClean="0">
                <a:solidFill>
                  <a:srgbClr val="000099"/>
                </a:solidFill>
                <a:ea typeface="ＭＳ Ｐゴシック" pitchFamily="34" charset="-128"/>
              </a:rPr>
              <a:t>’</a:t>
            </a:r>
            <a:r>
              <a:rPr lang="en-US" altLang="ja-JP" i="1" smtClean="0">
                <a:solidFill>
                  <a:srgbClr val="000099"/>
                </a:solidFill>
                <a:ea typeface="ＭＳ Ｐゴシック" pitchFamily="34" charset="-128"/>
              </a:rPr>
              <a:t>s a subnet ?</a:t>
            </a:r>
          </a:p>
          <a:p>
            <a:pPr marL="512763" lvl="1" indent="-163513"/>
            <a:r>
              <a:rPr lang="en-US" smtClean="0">
                <a:ea typeface="ＭＳ Ｐゴシック" pitchFamily="34" charset="-128"/>
              </a:rPr>
              <a:t>device interfaces with same subnet part of IP address</a:t>
            </a:r>
          </a:p>
          <a:p>
            <a:pPr marL="512763" lvl="1" indent="-163513"/>
            <a:r>
              <a:rPr lang="en-US" smtClean="0">
                <a:ea typeface="ＭＳ Ｐゴシック" pitchFamily="34" charset="-128"/>
              </a:rPr>
              <a:t>can physically reach each other </a:t>
            </a: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without intervening router</a:t>
            </a:r>
          </a:p>
        </p:txBody>
      </p:sp>
      <p:sp>
        <p:nvSpPr>
          <p:cNvPr id="39942" name="Text Box 56"/>
          <p:cNvSpPr txBox="1">
            <a:spLocks noChangeArrowheads="1"/>
          </p:cNvSpPr>
          <p:nvPr/>
        </p:nvSpPr>
        <p:spPr bwMode="auto">
          <a:xfrm>
            <a:off x="4737100" y="5199063"/>
            <a:ext cx="3724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/>
              <a:t>network consisting of 3 subnets</a:t>
            </a:r>
          </a:p>
        </p:txBody>
      </p:sp>
      <p:pic>
        <p:nvPicPr>
          <p:cNvPr id="56326" name="Picture 5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00" y="855663"/>
            <a:ext cx="201136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4" name="Rectangle 139"/>
          <p:cNvSpPr>
            <a:spLocks noChangeArrowheads="1"/>
          </p:cNvSpPr>
          <p:nvPr/>
        </p:nvSpPr>
        <p:spPr bwMode="auto">
          <a:xfrm>
            <a:off x="4965700" y="3354388"/>
            <a:ext cx="847725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Freeform 140"/>
          <p:cNvSpPr>
            <a:spLocks/>
          </p:cNvSpPr>
          <p:nvPr/>
        </p:nvSpPr>
        <p:spPr bwMode="auto">
          <a:xfrm>
            <a:off x="4378325" y="1293813"/>
            <a:ext cx="1941513" cy="2049462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Freeform 141"/>
          <p:cNvSpPr>
            <a:spLocks/>
          </p:cNvSpPr>
          <p:nvPr/>
        </p:nvSpPr>
        <p:spPr bwMode="auto">
          <a:xfrm>
            <a:off x="6905625" y="1603375"/>
            <a:ext cx="1906588" cy="1958975"/>
          </a:xfrm>
          <a:custGeom>
            <a:avLst/>
            <a:gdLst>
              <a:gd name="T0" fmla="*/ 2147483647 w 1201"/>
              <a:gd name="T1" fmla="*/ 2147483647 h 1234"/>
              <a:gd name="T2" fmla="*/ 2147483647 w 1201"/>
              <a:gd name="T3" fmla="*/ 2147483647 h 1234"/>
              <a:gd name="T4" fmla="*/ 2147483647 w 1201"/>
              <a:gd name="T5" fmla="*/ 2147483647 h 1234"/>
              <a:gd name="T6" fmla="*/ 2147483647 w 1201"/>
              <a:gd name="T7" fmla="*/ 2147483647 h 1234"/>
              <a:gd name="T8" fmla="*/ 2147483647 w 1201"/>
              <a:gd name="T9" fmla="*/ 2147483647 h 1234"/>
              <a:gd name="T10" fmla="*/ 2147483647 w 1201"/>
              <a:gd name="T11" fmla="*/ 2147483647 h 1234"/>
              <a:gd name="T12" fmla="*/ 2147483647 w 1201"/>
              <a:gd name="T13" fmla="*/ 2147483647 h 1234"/>
              <a:gd name="T14" fmla="*/ 2147483647 w 1201"/>
              <a:gd name="T15" fmla="*/ 2147483647 h 1234"/>
              <a:gd name="T16" fmla="*/ 2147483647 w 1201"/>
              <a:gd name="T17" fmla="*/ 2147483647 h 1234"/>
              <a:gd name="T18" fmla="*/ 2147483647 w 1201"/>
              <a:gd name="T19" fmla="*/ 2147483647 h 1234"/>
              <a:gd name="T20" fmla="*/ 2147483647 w 1201"/>
              <a:gd name="T21" fmla="*/ 2147483647 h 1234"/>
              <a:gd name="T22" fmla="*/ 2147483647 w 1201"/>
              <a:gd name="T23" fmla="*/ 2147483647 h 1234"/>
              <a:gd name="T24" fmla="*/ 2147483647 w 1201"/>
              <a:gd name="T25" fmla="*/ 2147483647 h 1234"/>
              <a:gd name="T26" fmla="*/ 2147483647 w 1201"/>
              <a:gd name="T27" fmla="*/ 2147483647 h 123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201" h="1234">
                <a:moveTo>
                  <a:pt x="25" y="709"/>
                </a:moveTo>
                <a:cubicBezTo>
                  <a:pt x="49" y="824"/>
                  <a:pt x="428" y="709"/>
                  <a:pt x="526" y="780"/>
                </a:cubicBezTo>
                <a:cubicBezTo>
                  <a:pt x="624" y="851"/>
                  <a:pt x="543" y="1059"/>
                  <a:pt x="613" y="1134"/>
                </a:cubicBezTo>
                <a:cubicBezTo>
                  <a:pt x="683" y="1209"/>
                  <a:pt x="853" y="1234"/>
                  <a:pt x="946" y="1230"/>
                </a:cubicBezTo>
                <a:cubicBezTo>
                  <a:pt x="1039" y="1226"/>
                  <a:pt x="1141" y="1163"/>
                  <a:pt x="1171" y="1107"/>
                </a:cubicBezTo>
                <a:cubicBezTo>
                  <a:pt x="1201" y="1051"/>
                  <a:pt x="1135" y="963"/>
                  <a:pt x="1126" y="894"/>
                </a:cubicBezTo>
                <a:cubicBezTo>
                  <a:pt x="1117" y="825"/>
                  <a:pt x="1119" y="772"/>
                  <a:pt x="1114" y="693"/>
                </a:cubicBezTo>
                <a:cubicBezTo>
                  <a:pt x="1109" y="614"/>
                  <a:pt x="1095" y="502"/>
                  <a:pt x="1099" y="423"/>
                </a:cubicBezTo>
                <a:cubicBezTo>
                  <a:pt x="1103" y="344"/>
                  <a:pt x="1141" y="281"/>
                  <a:pt x="1141" y="216"/>
                </a:cubicBezTo>
                <a:cubicBezTo>
                  <a:pt x="1141" y="151"/>
                  <a:pt x="1185" y="56"/>
                  <a:pt x="1102" y="33"/>
                </a:cubicBezTo>
                <a:cubicBezTo>
                  <a:pt x="1019" y="10"/>
                  <a:pt x="740" y="0"/>
                  <a:pt x="646" y="81"/>
                </a:cubicBezTo>
                <a:cubicBezTo>
                  <a:pt x="552" y="162"/>
                  <a:pt x="635" y="441"/>
                  <a:pt x="535" y="519"/>
                </a:cubicBezTo>
                <a:cubicBezTo>
                  <a:pt x="435" y="597"/>
                  <a:pt x="129" y="516"/>
                  <a:pt x="44" y="548"/>
                </a:cubicBezTo>
                <a:cubicBezTo>
                  <a:pt x="15" y="601"/>
                  <a:pt x="0" y="594"/>
                  <a:pt x="25" y="709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Freeform 142"/>
          <p:cNvSpPr>
            <a:spLocks/>
          </p:cNvSpPr>
          <p:nvPr/>
        </p:nvSpPr>
        <p:spPr bwMode="auto">
          <a:xfrm>
            <a:off x="5578475" y="3036888"/>
            <a:ext cx="2041525" cy="1979612"/>
          </a:xfrm>
          <a:custGeom>
            <a:avLst/>
            <a:gdLst>
              <a:gd name="T0" fmla="*/ 2147483647 w 1286"/>
              <a:gd name="T1" fmla="*/ 2147483647 h 1247"/>
              <a:gd name="T2" fmla="*/ 2147483647 w 1286"/>
              <a:gd name="T3" fmla="*/ 2147483647 h 1247"/>
              <a:gd name="T4" fmla="*/ 2147483647 w 1286"/>
              <a:gd name="T5" fmla="*/ 2147483647 h 1247"/>
              <a:gd name="T6" fmla="*/ 2147483647 w 1286"/>
              <a:gd name="T7" fmla="*/ 2147483647 h 1247"/>
              <a:gd name="T8" fmla="*/ 2147483647 w 1286"/>
              <a:gd name="T9" fmla="*/ 2147483647 h 1247"/>
              <a:gd name="T10" fmla="*/ 2147483647 w 1286"/>
              <a:gd name="T11" fmla="*/ 2147483647 h 1247"/>
              <a:gd name="T12" fmla="*/ 2147483647 w 1286"/>
              <a:gd name="T13" fmla="*/ 2147483647 h 1247"/>
              <a:gd name="T14" fmla="*/ 2147483647 w 1286"/>
              <a:gd name="T15" fmla="*/ 2147483647 h 1247"/>
              <a:gd name="T16" fmla="*/ 2147483647 w 1286"/>
              <a:gd name="T17" fmla="*/ 2147483647 h 1247"/>
              <a:gd name="T18" fmla="*/ 2147483647 w 1286"/>
              <a:gd name="T19" fmla="*/ 2147483647 h 1247"/>
              <a:gd name="T20" fmla="*/ 2147483647 w 1286"/>
              <a:gd name="T21" fmla="*/ 2147483647 h 1247"/>
              <a:gd name="T22" fmla="*/ 2147483647 w 1286"/>
              <a:gd name="T23" fmla="*/ 2147483647 h 1247"/>
              <a:gd name="T24" fmla="*/ 2147483647 w 1286"/>
              <a:gd name="T25" fmla="*/ 2147483647 h 1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286" h="1247">
                <a:moveTo>
                  <a:pt x="587" y="30"/>
                </a:moveTo>
                <a:cubicBezTo>
                  <a:pt x="473" y="60"/>
                  <a:pt x="601" y="475"/>
                  <a:pt x="509" y="618"/>
                </a:cubicBezTo>
                <a:cubicBezTo>
                  <a:pt x="424" y="765"/>
                  <a:pt x="154" y="830"/>
                  <a:pt x="77" y="909"/>
                </a:cubicBezTo>
                <a:cubicBezTo>
                  <a:pt x="0" y="988"/>
                  <a:pt x="37" y="1043"/>
                  <a:pt x="47" y="1095"/>
                </a:cubicBezTo>
                <a:cubicBezTo>
                  <a:pt x="57" y="1147"/>
                  <a:pt x="71" y="1205"/>
                  <a:pt x="140" y="1224"/>
                </a:cubicBezTo>
                <a:cubicBezTo>
                  <a:pt x="209" y="1243"/>
                  <a:pt x="369" y="1212"/>
                  <a:pt x="461" y="1209"/>
                </a:cubicBezTo>
                <a:cubicBezTo>
                  <a:pt x="553" y="1206"/>
                  <a:pt x="571" y="1206"/>
                  <a:pt x="692" y="1209"/>
                </a:cubicBezTo>
                <a:cubicBezTo>
                  <a:pt x="813" y="1212"/>
                  <a:pt x="1094" y="1247"/>
                  <a:pt x="1190" y="1227"/>
                </a:cubicBezTo>
                <a:cubicBezTo>
                  <a:pt x="1286" y="1207"/>
                  <a:pt x="1279" y="1170"/>
                  <a:pt x="1271" y="1089"/>
                </a:cubicBezTo>
                <a:cubicBezTo>
                  <a:pt x="1263" y="1008"/>
                  <a:pt x="1217" y="818"/>
                  <a:pt x="1139" y="741"/>
                </a:cubicBezTo>
                <a:cubicBezTo>
                  <a:pt x="1061" y="664"/>
                  <a:pt x="865" y="743"/>
                  <a:pt x="800" y="627"/>
                </a:cubicBezTo>
                <a:cubicBezTo>
                  <a:pt x="735" y="511"/>
                  <a:pt x="785" y="142"/>
                  <a:pt x="749" y="42"/>
                </a:cubicBezTo>
                <a:cubicBezTo>
                  <a:pt x="695" y="15"/>
                  <a:pt x="701" y="0"/>
                  <a:pt x="587" y="3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43"/>
          <p:cNvSpPr>
            <a:spLocks noChangeShapeType="1"/>
          </p:cNvSpPr>
          <p:nvPr/>
        </p:nvSpPr>
        <p:spPr bwMode="auto">
          <a:xfrm>
            <a:off x="5016500" y="1816100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50" name="Line 145"/>
          <p:cNvSpPr>
            <a:spLocks noChangeShapeType="1"/>
          </p:cNvSpPr>
          <p:nvPr/>
        </p:nvSpPr>
        <p:spPr bwMode="auto">
          <a:xfrm flipV="1">
            <a:off x="5016500" y="2460625"/>
            <a:ext cx="277813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51" name="Line 146"/>
          <p:cNvSpPr>
            <a:spLocks noChangeShapeType="1"/>
          </p:cNvSpPr>
          <p:nvPr/>
        </p:nvSpPr>
        <p:spPr bwMode="auto">
          <a:xfrm>
            <a:off x="5026025" y="3087688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52" name="Line 147"/>
          <p:cNvSpPr>
            <a:spLocks noChangeShapeType="1"/>
          </p:cNvSpPr>
          <p:nvPr/>
        </p:nvSpPr>
        <p:spPr bwMode="auto">
          <a:xfrm>
            <a:off x="5519738" y="2662238"/>
            <a:ext cx="8223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53" name="Text Box 148"/>
          <p:cNvSpPr txBox="1">
            <a:spLocks noChangeArrowheads="1"/>
          </p:cNvSpPr>
          <p:nvPr/>
        </p:nvSpPr>
        <p:spPr bwMode="auto">
          <a:xfrm>
            <a:off x="4975225" y="14906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223.1.1.1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9954" name="Text Box 149"/>
          <p:cNvSpPr txBox="1">
            <a:spLocks noChangeArrowheads="1"/>
          </p:cNvSpPr>
          <p:nvPr/>
        </p:nvSpPr>
        <p:spPr bwMode="auto">
          <a:xfrm>
            <a:off x="4860925" y="31162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223.1.1.3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9955" name="Text Box 150"/>
          <p:cNvSpPr txBox="1">
            <a:spLocks noChangeArrowheads="1"/>
          </p:cNvSpPr>
          <p:nvPr/>
        </p:nvSpPr>
        <p:spPr bwMode="auto">
          <a:xfrm>
            <a:off x="5607050" y="2355850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223.1.1.4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9956" name="Line 151"/>
          <p:cNvSpPr>
            <a:spLocks noChangeShapeType="1"/>
          </p:cNvSpPr>
          <p:nvPr/>
        </p:nvSpPr>
        <p:spPr bwMode="auto">
          <a:xfrm>
            <a:off x="6854825" y="2668588"/>
            <a:ext cx="639763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57" name="Text Box 152"/>
          <p:cNvSpPr txBox="1">
            <a:spLocks noChangeArrowheads="1"/>
          </p:cNvSpPr>
          <p:nvPr/>
        </p:nvSpPr>
        <p:spPr bwMode="auto">
          <a:xfrm>
            <a:off x="6727825" y="2357438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223.1.2.9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9959" name="Line 154"/>
          <p:cNvSpPr>
            <a:spLocks noChangeShapeType="1"/>
          </p:cNvSpPr>
          <p:nvPr/>
        </p:nvSpPr>
        <p:spPr bwMode="auto">
          <a:xfrm>
            <a:off x="7878763" y="19780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60" name="Line 155"/>
          <p:cNvSpPr>
            <a:spLocks noChangeShapeType="1"/>
          </p:cNvSpPr>
          <p:nvPr/>
        </p:nvSpPr>
        <p:spPr bwMode="auto">
          <a:xfrm>
            <a:off x="7878763" y="32496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61" name="Line 156"/>
          <p:cNvSpPr>
            <a:spLocks noChangeShapeType="1"/>
          </p:cNvSpPr>
          <p:nvPr/>
        </p:nvSpPr>
        <p:spPr bwMode="auto">
          <a:xfrm>
            <a:off x="6616700" y="3006725"/>
            <a:ext cx="3175" cy="644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63" name="Line 158"/>
          <p:cNvSpPr>
            <a:spLocks noChangeShapeType="1"/>
          </p:cNvSpPr>
          <p:nvPr/>
        </p:nvSpPr>
        <p:spPr bwMode="auto">
          <a:xfrm flipH="1" flipV="1">
            <a:off x="6003925" y="42799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64" name="Line 159"/>
          <p:cNvSpPr>
            <a:spLocks noChangeShapeType="1"/>
          </p:cNvSpPr>
          <p:nvPr/>
        </p:nvSpPr>
        <p:spPr bwMode="auto">
          <a:xfrm flipH="1" flipV="1">
            <a:off x="7180263" y="42846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65" name="Text Box 160"/>
          <p:cNvSpPr txBox="1">
            <a:spLocks noChangeArrowheads="1"/>
          </p:cNvSpPr>
          <p:nvPr/>
        </p:nvSpPr>
        <p:spPr bwMode="auto">
          <a:xfrm>
            <a:off x="7151688" y="4162425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223.1.3.2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9966" name="Text Box 161"/>
          <p:cNvSpPr txBox="1">
            <a:spLocks noChangeArrowheads="1"/>
          </p:cNvSpPr>
          <p:nvPr/>
        </p:nvSpPr>
        <p:spPr bwMode="auto">
          <a:xfrm>
            <a:off x="4981575" y="4257675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223.1.3.1</a:t>
            </a:r>
            <a:endParaRPr lang="en-US">
              <a:latin typeface="Comic Sans MS" pitchFamily="66" charset="0"/>
            </a:endParaRPr>
          </a:p>
        </p:txBody>
      </p:sp>
      <p:grpSp>
        <p:nvGrpSpPr>
          <p:cNvPr id="2" name="Group 162"/>
          <p:cNvGrpSpPr>
            <a:grpSpLocks/>
          </p:cNvGrpSpPr>
          <p:nvPr/>
        </p:nvGrpSpPr>
        <p:grpSpPr bwMode="auto">
          <a:xfrm>
            <a:off x="4373563" y="1517650"/>
            <a:ext cx="641350" cy="558800"/>
            <a:chOff x="-44" y="1473"/>
            <a:chExt cx="981" cy="1105"/>
          </a:xfrm>
        </p:grpSpPr>
        <p:pic>
          <p:nvPicPr>
            <p:cNvPr id="56386" name="Picture 163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87" name="Freeform 16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165"/>
          <p:cNvGrpSpPr>
            <a:grpSpLocks/>
          </p:cNvGrpSpPr>
          <p:nvPr/>
        </p:nvGrpSpPr>
        <p:grpSpPr bwMode="auto">
          <a:xfrm>
            <a:off x="4368800" y="2127250"/>
            <a:ext cx="641350" cy="558800"/>
            <a:chOff x="-44" y="1473"/>
            <a:chExt cx="981" cy="1105"/>
          </a:xfrm>
        </p:grpSpPr>
        <p:pic>
          <p:nvPicPr>
            <p:cNvPr id="56384" name="Picture 166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85" name="Freeform 16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168"/>
          <p:cNvGrpSpPr>
            <a:grpSpLocks/>
          </p:cNvGrpSpPr>
          <p:nvPr/>
        </p:nvGrpSpPr>
        <p:grpSpPr bwMode="auto">
          <a:xfrm>
            <a:off x="4397375" y="2736850"/>
            <a:ext cx="641350" cy="558800"/>
            <a:chOff x="-44" y="1473"/>
            <a:chExt cx="981" cy="1105"/>
          </a:xfrm>
        </p:grpSpPr>
        <p:pic>
          <p:nvPicPr>
            <p:cNvPr id="56382" name="Picture 169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83" name="Freeform 17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171"/>
          <p:cNvGrpSpPr>
            <a:grpSpLocks/>
          </p:cNvGrpSpPr>
          <p:nvPr/>
        </p:nvGrpSpPr>
        <p:grpSpPr bwMode="auto">
          <a:xfrm flipH="1">
            <a:off x="8105775" y="1685925"/>
            <a:ext cx="641350" cy="558800"/>
            <a:chOff x="-44" y="1473"/>
            <a:chExt cx="981" cy="1105"/>
          </a:xfrm>
        </p:grpSpPr>
        <p:pic>
          <p:nvPicPr>
            <p:cNvPr id="56380" name="Picture 172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81" name="Freeform 17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174"/>
          <p:cNvGrpSpPr>
            <a:grpSpLocks/>
          </p:cNvGrpSpPr>
          <p:nvPr/>
        </p:nvGrpSpPr>
        <p:grpSpPr bwMode="auto">
          <a:xfrm flipH="1">
            <a:off x="8180388" y="2965450"/>
            <a:ext cx="641350" cy="558800"/>
            <a:chOff x="-44" y="1473"/>
            <a:chExt cx="981" cy="1105"/>
          </a:xfrm>
        </p:grpSpPr>
        <p:pic>
          <p:nvPicPr>
            <p:cNvPr id="56378" name="Picture 17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79" name="Freeform 17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177"/>
          <p:cNvGrpSpPr>
            <a:grpSpLocks/>
          </p:cNvGrpSpPr>
          <p:nvPr/>
        </p:nvGrpSpPr>
        <p:grpSpPr bwMode="auto">
          <a:xfrm flipH="1">
            <a:off x="6972300" y="4489450"/>
            <a:ext cx="641350" cy="558800"/>
            <a:chOff x="-44" y="1473"/>
            <a:chExt cx="981" cy="1105"/>
          </a:xfrm>
        </p:grpSpPr>
        <p:pic>
          <p:nvPicPr>
            <p:cNvPr id="56376" name="Picture 17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77" name="Freeform 17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180"/>
          <p:cNvGrpSpPr>
            <a:grpSpLocks/>
          </p:cNvGrpSpPr>
          <p:nvPr/>
        </p:nvGrpSpPr>
        <p:grpSpPr bwMode="auto">
          <a:xfrm flipH="1">
            <a:off x="5808663" y="4530725"/>
            <a:ext cx="641350" cy="558800"/>
            <a:chOff x="-44" y="1473"/>
            <a:chExt cx="981" cy="1105"/>
          </a:xfrm>
        </p:grpSpPr>
        <p:pic>
          <p:nvPicPr>
            <p:cNvPr id="56374" name="Picture 181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75" name="Freeform 1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183"/>
          <p:cNvGrpSpPr>
            <a:grpSpLocks/>
          </p:cNvGrpSpPr>
          <p:nvPr/>
        </p:nvGrpSpPr>
        <p:grpSpPr bwMode="auto">
          <a:xfrm>
            <a:off x="6237288" y="2624138"/>
            <a:ext cx="698500" cy="355600"/>
            <a:chOff x="4396" y="1245"/>
            <a:chExt cx="672" cy="248"/>
          </a:xfrm>
        </p:grpSpPr>
        <p:sp>
          <p:nvSpPr>
            <p:cNvPr id="5636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36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36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" name="Group 18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6372" name="Freeform 18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3" name="Freeform 18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990" name="Line 190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9991" name="Line 19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1" name="Group 192"/>
          <p:cNvGrpSpPr>
            <a:grpSpLocks/>
          </p:cNvGrpSpPr>
          <p:nvPr/>
        </p:nvGrpSpPr>
        <p:grpSpPr bwMode="auto">
          <a:xfrm>
            <a:off x="6850063" y="3529013"/>
            <a:ext cx="1006475" cy="573087"/>
            <a:chOff x="4758" y="3508"/>
            <a:chExt cx="634" cy="361"/>
          </a:xfrm>
        </p:grpSpPr>
        <p:sp>
          <p:nvSpPr>
            <p:cNvPr id="39984" name="Text Box 193"/>
            <p:cNvSpPr txBox="1">
              <a:spLocks noChangeArrowheads="1"/>
            </p:cNvSpPr>
            <p:nvPr/>
          </p:nvSpPr>
          <p:spPr bwMode="auto">
            <a:xfrm>
              <a:off x="4844" y="3508"/>
              <a:ext cx="5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subnet</a:t>
              </a:r>
            </a:p>
          </p:txBody>
        </p:sp>
        <p:sp>
          <p:nvSpPr>
            <p:cNvPr id="39985" name="Line 194"/>
            <p:cNvSpPr>
              <a:spLocks noChangeShapeType="1"/>
            </p:cNvSpPr>
            <p:nvPr/>
          </p:nvSpPr>
          <p:spPr bwMode="auto">
            <a:xfrm flipH="1">
              <a:off x="4758" y="3677"/>
              <a:ext cx="108" cy="19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76" name="Rectangle 195"/>
          <p:cNvSpPr>
            <a:spLocks noChangeArrowheads="1"/>
          </p:cNvSpPr>
          <p:nvPr/>
        </p:nvSpPr>
        <p:spPr bwMode="auto">
          <a:xfrm>
            <a:off x="5130800" y="2163763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7" name="Text Box 196"/>
          <p:cNvSpPr txBox="1">
            <a:spLocks noChangeArrowheads="1"/>
          </p:cNvSpPr>
          <p:nvPr/>
        </p:nvSpPr>
        <p:spPr bwMode="auto">
          <a:xfrm>
            <a:off x="4975225" y="2133600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223.1.1.2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9978" name="Rectangle 197"/>
          <p:cNvSpPr>
            <a:spLocks noChangeArrowheads="1"/>
          </p:cNvSpPr>
          <p:nvPr/>
        </p:nvSpPr>
        <p:spPr bwMode="auto">
          <a:xfrm>
            <a:off x="7835900" y="2149475"/>
            <a:ext cx="288925" cy="233363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9" name="Rectangle 198"/>
          <p:cNvSpPr>
            <a:spLocks noChangeArrowheads="1"/>
          </p:cNvSpPr>
          <p:nvPr/>
        </p:nvSpPr>
        <p:spPr bwMode="auto">
          <a:xfrm>
            <a:off x="7832725" y="2949575"/>
            <a:ext cx="288925" cy="233363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80" name="Rectangle 199"/>
          <p:cNvSpPr>
            <a:spLocks noChangeArrowheads="1"/>
          </p:cNvSpPr>
          <p:nvPr/>
        </p:nvSpPr>
        <p:spPr bwMode="auto">
          <a:xfrm>
            <a:off x="6480175" y="3135313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81" name="Text Box 200"/>
          <p:cNvSpPr txBox="1">
            <a:spLocks noChangeArrowheads="1"/>
          </p:cNvSpPr>
          <p:nvPr/>
        </p:nvSpPr>
        <p:spPr bwMode="auto">
          <a:xfrm>
            <a:off x="6003925" y="3097213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223.1.3.27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9982" name="Text Box 201"/>
          <p:cNvSpPr txBox="1">
            <a:spLocks noChangeArrowheads="1"/>
          </p:cNvSpPr>
          <p:nvPr/>
        </p:nvSpPr>
        <p:spPr bwMode="auto">
          <a:xfrm>
            <a:off x="7189788" y="28876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223.1.2.2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9983" name="Text Box 202"/>
          <p:cNvSpPr txBox="1">
            <a:spLocks noChangeArrowheads="1"/>
          </p:cNvSpPr>
          <p:nvPr/>
        </p:nvSpPr>
        <p:spPr bwMode="auto">
          <a:xfrm>
            <a:off x="7586663" y="2128838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223.1.2.1</a:t>
            </a:r>
            <a:endParaRPr lang="en-US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300" y="5930781"/>
            <a:ext cx="728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Find out subnet , IP address, and other information on your computer.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809B222-BA1C-40DB-A9D7-CEF1E740C95F}" type="slidenum">
              <a:rPr lang="en-US"/>
              <a:pPr/>
              <a:t>12</a:t>
            </a:fld>
            <a:endParaRPr lang="en-US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333500"/>
            <a:ext cx="3695700" cy="4648200"/>
          </a:xfrm>
        </p:spPr>
        <p:txBody>
          <a:bodyPr/>
          <a:lstStyle/>
          <a:p>
            <a:endParaRPr lang="en-US" sz="2400" smtClean="0">
              <a:ea typeface="ＭＳ Ｐゴシック" pitchFamily="34" charset="-128"/>
            </a:endParaRP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40965" name="Rectangle 60"/>
          <p:cNvSpPr>
            <a:spLocks noGrp="1" noChangeArrowheads="1"/>
          </p:cNvSpPr>
          <p:nvPr>
            <p:ph type="body" sz="half" idx="2"/>
          </p:nvPr>
        </p:nvSpPr>
        <p:spPr>
          <a:xfrm>
            <a:off x="515938" y="15351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recipe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to determine the subnets, detach each interface from its host or router, creating islands of isolated networks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each isolated network is called a </a:t>
            </a:r>
            <a:r>
              <a:rPr lang="en-US" i="1">
                <a:solidFill>
                  <a:srgbClr val="CC0000"/>
                </a:solidFill>
                <a:cs typeface="+mn-cs"/>
              </a:rPr>
              <a:t>subnet</a:t>
            </a:r>
          </a:p>
        </p:txBody>
      </p:sp>
      <p:sp>
        <p:nvSpPr>
          <p:cNvPr id="40966" name="Text Box 61"/>
          <p:cNvSpPr txBox="1">
            <a:spLocks noChangeArrowheads="1"/>
          </p:cNvSpPr>
          <p:nvPr/>
        </p:nvSpPr>
        <p:spPr bwMode="auto">
          <a:xfrm>
            <a:off x="5557838" y="5781675"/>
            <a:ext cx="250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/>
              <a:t>subnet mask: /24</a:t>
            </a:r>
          </a:p>
        </p:txBody>
      </p:sp>
      <p:sp>
        <p:nvSpPr>
          <p:cNvPr id="40967" name="Rectangle 185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3702050" cy="76358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Subnets</a:t>
            </a:r>
          </a:p>
        </p:txBody>
      </p:sp>
      <p:pic>
        <p:nvPicPr>
          <p:cNvPr id="57351" name="Picture 18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00" y="855663"/>
            <a:ext cx="201136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90"/>
          <p:cNvGrpSpPr>
            <a:grpSpLocks/>
          </p:cNvGrpSpPr>
          <p:nvPr/>
        </p:nvGrpSpPr>
        <p:grpSpPr bwMode="auto">
          <a:xfrm>
            <a:off x="4368800" y="908050"/>
            <a:ext cx="4452938" cy="4652963"/>
            <a:chOff x="2752" y="572"/>
            <a:chExt cx="2805" cy="2931"/>
          </a:xfrm>
        </p:grpSpPr>
        <p:sp>
          <p:nvSpPr>
            <p:cNvPr id="40970" name="Text Box 191"/>
            <p:cNvSpPr txBox="1">
              <a:spLocks noChangeArrowheads="1"/>
            </p:cNvSpPr>
            <p:nvPr/>
          </p:nvSpPr>
          <p:spPr bwMode="auto">
            <a:xfrm>
              <a:off x="2825" y="572"/>
              <a:ext cx="10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i="1" smtClean="0">
                  <a:solidFill>
                    <a:srgbClr val="CC0000"/>
                  </a:solidFill>
                </a:rPr>
                <a:t>223.1.1.0/24</a:t>
              </a:r>
            </a:p>
          </p:txBody>
        </p:sp>
        <p:sp>
          <p:nvSpPr>
            <p:cNvPr id="40971" name="Text Box 192"/>
            <p:cNvSpPr txBox="1">
              <a:spLocks noChangeArrowheads="1"/>
            </p:cNvSpPr>
            <p:nvPr/>
          </p:nvSpPr>
          <p:spPr bwMode="auto">
            <a:xfrm>
              <a:off x="4419" y="725"/>
              <a:ext cx="10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i="1" smtClean="0">
                  <a:solidFill>
                    <a:srgbClr val="CC0000"/>
                  </a:solidFill>
                </a:rPr>
                <a:t>223.1.2.0/24</a:t>
              </a:r>
            </a:p>
          </p:txBody>
        </p:sp>
        <p:sp>
          <p:nvSpPr>
            <p:cNvPr id="40972" name="Text Box 193"/>
            <p:cNvSpPr txBox="1">
              <a:spLocks noChangeArrowheads="1"/>
            </p:cNvSpPr>
            <p:nvPr/>
          </p:nvSpPr>
          <p:spPr bwMode="auto">
            <a:xfrm>
              <a:off x="3743" y="3253"/>
              <a:ext cx="10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i="1" smtClean="0">
                  <a:solidFill>
                    <a:srgbClr val="CC0000"/>
                  </a:solidFill>
                </a:rPr>
                <a:t>223.1.3.0/24</a:t>
              </a:r>
            </a:p>
          </p:txBody>
        </p:sp>
        <p:sp>
          <p:nvSpPr>
            <p:cNvPr id="40973" name="Rectangle 194"/>
            <p:cNvSpPr>
              <a:spLocks noChangeArrowheads="1"/>
            </p:cNvSpPr>
            <p:nvPr/>
          </p:nvSpPr>
          <p:spPr bwMode="auto">
            <a:xfrm>
              <a:off x="3128" y="2113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0" name="Freeform 195"/>
            <p:cNvSpPr>
              <a:spLocks/>
            </p:cNvSpPr>
            <p:nvPr/>
          </p:nvSpPr>
          <p:spPr bwMode="auto">
            <a:xfrm>
              <a:off x="2758" y="815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1" name="Freeform 196"/>
            <p:cNvSpPr>
              <a:spLocks/>
            </p:cNvSpPr>
            <p:nvPr/>
          </p:nvSpPr>
          <p:spPr bwMode="auto">
            <a:xfrm>
              <a:off x="4350" y="101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2" name="Freeform 197"/>
            <p:cNvSpPr>
              <a:spLocks/>
            </p:cNvSpPr>
            <p:nvPr/>
          </p:nvSpPr>
          <p:spPr bwMode="auto">
            <a:xfrm>
              <a:off x="3514" y="1913"/>
              <a:ext cx="1286" cy="1247"/>
            </a:xfrm>
            <a:custGeom>
              <a:avLst/>
              <a:gdLst>
                <a:gd name="T0" fmla="*/ 587 w 1286"/>
                <a:gd name="T1" fmla="*/ 30 h 1247"/>
                <a:gd name="T2" fmla="*/ 509 w 1286"/>
                <a:gd name="T3" fmla="*/ 618 h 1247"/>
                <a:gd name="T4" fmla="*/ 77 w 1286"/>
                <a:gd name="T5" fmla="*/ 909 h 1247"/>
                <a:gd name="T6" fmla="*/ 47 w 1286"/>
                <a:gd name="T7" fmla="*/ 1095 h 1247"/>
                <a:gd name="T8" fmla="*/ 140 w 1286"/>
                <a:gd name="T9" fmla="*/ 1224 h 1247"/>
                <a:gd name="T10" fmla="*/ 461 w 1286"/>
                <a:gd name="T11" fmla="*/ 1209 h 1247"/>
                <a:gd name="T12" fmla="*/ 692 w 1286"/>
                <a:gd name="T13" fmla="*/ 1209 h 1247"/>
                <a:gd name="T14" fmla="*/ 1190 w 1286"/>
                <a:gd name="T15" fmla="*/ 1227 h 1247"/>
                <a:gd name="T16" fmla="*/ 1271 w 1286"/>
                <a:gd name="T17" fmla="*/ 1089 h 1247"/>
                <a:gd name="T18" fmla="*/ 1139 w 1286"/>
                <a:gd name="T19" fmla="*/ 741 h 1247"/>
                <a:gd name="T20" fmla="*/ 800 w 1286"/>
                <a:gd name="T21" fmla="*/ 627 h 1247"/>
                <a:gd name="T22" fmla="*/ 749 w 1286"/>
                <a:gd name="T23" fmla="*/ 42 h 1247"/>
                <a:gd name="T24" fmla="*/ 587 w 1286"/>
                <a:gd name="T25" fmla="*/ 30 h 1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86" h="1247">
                  <a:moveTo>
                    <a:pt x="587" y="30"/>
                  </a:moveTo>
                  <a:cubicBezTo>
                    <a:pt x="473" y="60"/>
                    <a:pt x="601" y="475"/>
                    <a:pt x="509" y="618"/>
                  </a:cubicBezTo>
                  <a:cubicBezTo>
                    <a:pt x="424" y="765"/>
                    <a:pt x="154" y="830"/>
                    <a:pt x="77" y="909"/>
                  </a:cubicBezTo>
                  <a:cubicBezTo>
                    <a:pt x="0" y="988"/>
                    <a:pt x="37" y="1043"/>
                    <a:pt x="47" y="1095"/>
                  </a:cubicBezTo>
                  <a:cubicBezTo>
                    <a:pt x="57" y="1147"/>
                    <a:pt x="71" y="1205"/>
                    <a:pt x="140" y="1224"/>
                  </a:cubicBezTo>
                  <a:cubicBezTo>
                    <a:pt x="209" y="1243"/>
                    <a:pt x="369" y="1212"/>
                    <a:pt x="461" y="1209"/>
                  </a:cubicBezTo>
                  <a:cubicBezTo>
                    <a:pt x="553" y="1206"/>
                    <a:pt x="571" y="1206"/>
                    <a:pt x="692" y="1209"/>
                  </a:cubicBezTo>
                  <a:cubicBezTo>
                    <a:pt x="813" y="1212"/>
                    <a:pt x="1094" y="1247"/>
                    <a:pt x="1190" y="1227"/>
                  </a:cubicBezTo>
                  <a:cubicBezTo>
                    <a:pt x="1286" y="1207"/>
                    <a:pt x="1279" y="1170"/>
                    <a:pt x="1271" y="1089"/>
                  </a:cubicBezTo>
                  <a:cubicBezTo>
                    <a:pt x="1263" y="1008"/>
                    <a:pt x="1217" y="818"/>
                    <a:pt x="1139" y="741"/>
                  </a:cubicBezTo>
                  <a:cubicBezTo>
                    <a:pt x="1061" y="664"/>
                    <a:pt x="865" y="743"/>
                    <a:pt x="800" y="627"/>
                  </a:cubicBezTo>
                  <a:cubicBezTo>
                    <a:pt x="735" y="511"/>
                    <a:pt x="785" y="142"/>
                    <a:pt x="749" y="42"/>
                  </a:cubicBezTo>
                  <a:cubicBezTo>
                    <a:pt x="695" y="15"/>
                    <a:pt x="701" y="0"/>
                    <a:pt x="587" y="30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7" name="Line 198"/>
            <p:cNvSpPr>
              <a:spLocks noChangeShapeType="1"/>
            </p:cNvSpPr>
            <p:nvPr/>
          </p:nvSpPr>
          <p:spPr bwMode="auto">
            <a:xfrm>
              <a:off x="3160" y="1144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0979" name="Line 200"/>
            <p:cNvSpPr>
              <a:spLocks noChangeShapeType="1"/>
            </p:cNvSpPr>
            <p:nvPr/>
          </p:nvSpPr>
          <p:spPr bwMode="auto">
            <a:xfrm flipV="1">
              <a:off x="3160" y="1550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0980" name="Line 201"/>
            <p:cNvSpPr>
              <a:spLocks noChangeShapeType="1"/>
            </p:cNvSpPr>
            <p:nvPr/>
          </p:nvSpPr>
          <p:spPr bwMode="auto">
            <a:xfrm>
              <a:off x="3166" y="1945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0982" name="Text Box 203"/>
            <p:cNvSpPr txBox="1">
              <a:spLocks noChangeArrowheads="1"/>
            </p:cNvSpPr>
            <p:nvPr/>
          </p:nvSpPr>
          <p:spPr bwMode="auto">
            <a:xfrm>
              <a:off x="3134" y="939"/>
              <a:ext cx="6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223.1.1.1</a:t>
              </a:r>
              <a:endParaRPr lang="en-US">
                <a:latin typeface="Comic Sans MS" pitchFamily="66" charset="0"/>
              </a:endParaRPr>
            </a:p>
          </p:txBody>
        </p:sp>
        <p:sp>
          <p:nvSpPr>
            <p:cNvPr id="40983" name="Text Box 204"/>
            <p:cNvSpPr txBox="1">
              <a:spLocks noChangeArrowheads="1"/>
            </p:cNvSpPr>
            <p:nvPr/>
          </p:nvSpPr>
          <p:spPr bwMode="auto">
            <a:xfrm>
              <a:off x="3062" y="1963"/>
              <a:ext cx="6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223.1.1.3</a:t>
              </a:r>
              <a:endParaRPr lang="en-US">
                <a:latin typeface="Comic Sans MS" pitchFamily="66" charset="0"/>
              </a:endParaRPr>
            </a:p>
          </p:txBody>
        </p:sp>
        <p:sp>
          <p:nvSpPr>
            <p:cNvPr id="40984" name="Text Box 205"/>
            <p:cNvSpPr txBox="1">
              <a:spLocks noChangeArrowheads="1"/>
            </p:cNvSpPr>
            <p:nvPr/>
          </p:nvSpPr>
          <p:spPr bwMode="auto">
            <a:xfrm>
              <a:off x="3532" y="1484"/>
              <a:ext cx="6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223.1.1.4</a:t>
              </a:r>
              <a:endParaRPr lang="en-US">
                <a:latin typeface="Comic Sans MS" pitchFamily="66" charset="0"/>
              </a:endParaRPr>
            </a:p>
          </p:txBody>
        </p:sp>
        <p:sp>
          <p:nvSpPr>
            <p:cNvPr id="40986" name="Text Box 207"/>
            <p:cNvSpPr txBox="1">
              <a:spLocks noChangeArrowheads="1"/>
            </p:cNvSpPr>
            <p:nvPr/>
          </p:nvSpPr>
          <p:spPr bwMode="auto">
            <a:xfrm>
              <a:off x="4238" y="1485"/>
              <a:ext cx="6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223.1.2.9</a:t>
              </a:r>
              <a:endParaRPr lang="en-US">
                <a:latin typeface="Comic Sans MS" pitchFamily="66" charset="0"/>
              </a:endParaRPr>
            </a:p>
          </p:txBody>
        </p:sp>
        <p:sp>
          <p:nvSpPr>
            <p:cNvPr id="40988" name="Line 209"/>
            <p:cNvSpPr>
              <a:spLocks noChangeShapeType="1"/>
            </p:cNvSpPr>
            <p:nvPr/>
          </p:nvSpPr>
          <p:spPr bwMode="auto">
            <a:xfrm>
              <a:off x="4963" y="1246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0989" name="Line 210"/>
            <p:cNvSpPr>
              <a:spLocks noChangeShapeType="1"/>
            </p:cNvSpPr>
            <p:nvPr/>
          </p:nvSpPr>
          <p:spPr bwMode="auto">
            <a:xfrm>
              <a:off x="4963" y="2047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0992" name="Line 213"/>
            <p:cNvSpPr>
              <a:spLocks noChangeShapeType="1"/>
            </p:cNvSpPr>
            <p:nvPr/>
          </p:nvSpPr>
          <p:spPr bwMode="auto">
            <a:xfrm flipH="1" flipV="1">
              <a:off x="3782" y="2696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0993" name="Line 214"/>
            <p:cNvSpPr>
              <a:spLocks noChangeShapeType="1"/>
            </p:cNvSpPr>
            <p:nvPr/>
          </p:nvSpPr>
          <p:spPr bwMode="auto">
            <a:xfrm flipH="1" flipV="1">
              <a:off x="4523" y="2699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0994" name="Text Box 215"/>
            <p:cNvSpPr txBox="1">
              <a:spLocks noChangeArrowheads="1"/>
            </p:cNvSpPr>
            <p:nvPr/>
          </p:nvSpPr>
          <p:spPr bwMode="auto">
            <a:xfrm>
              <a:off x="4505" y="2622"/>
              <a:ext cx="6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223.1.3.2</a:t>
              </a:r>
              <a:endParaRPr lang="en-US">
                <a:latin typeface="Comic Sans MS" pitchFamily="66" charset="0"/>
              </a:endParaRPr>
            </a:p>
          </p:txBody>
        </p:sp>
        <p:sp>
          <p:nvSpPr>
            <p:cNvPr id="40995" name="Text Box 216"/>
            <p:cNvSpPr txBox="1">
              <a:spLocks noChangeArrowheads="1"/>
            </p:cNvSpPr>
            <p:nvPr/>
          </p:nvSpPr>
          <p:spPr bwMode="auto">
            <a:xfrm>
              <a:off x="3138" y="2682"/>
              <a:ext cx="6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223.1.3.1</a:t>
              </a:r>
              <a:endParaRPr lang="en-US">
                <a:latin typeface="Comic Sans MS" pitchFamily="66" charset="0"/>
              </a:endParaRPr>
            </a:p>
          </p:txBody>
        </p:sp>
        <p:grpSp>
          <p:nvGrpSpPr>
            <p:cNvPr id="3" name="Group 217"/>
            <p:cNvGrpSpPr>
              <a:grpSpLocks/>
            </p:cNvGrpSpPr>
            <p:nvPr/>
          </p:nvGrpSpPr>
          <p:grpSpPr bwMode="auto">
            <a:xfrm>
              <a:off x="2755" y="956"/>
              <a:ext cx="404" cy="352"/>
              <a:chOff x="-44" y="1473"/>
              <a:chExt cx="981" cy="1105"/>
            </a:xfrm>
          </p:grpSpPr>
          <p:pic>
            <p:nvPicPr>
              <p:cNvPr id="57415" name="Picture 21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7416" name="Freeform 21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" name="Group 220"/>
            <p:cNvGrpSpPr>
              <a:grpSpLocks/>
            </p:cNvGrpSpPr>
            <p:nvPr/>
          </p:nvGrpSpPr>
          <p:grpSpPr bwMode="auto">
            <a:xfrm>
              <a:off x="2752" y="1340"/>
              <a:ext cx="404" cy="352"/>
              <a:chOff x="-44" y="1473"/>
              <a:chExt cx="981" cy="1105"/>
            </a:xfrm>
          </p:grpSpPr>
          <p:pic>
            <p:nvPicPr>
              <p:cNvPr id="57413" name="Picture 22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7414" name="Freeform 22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" name="Group 223"/>
            <p:cNvGrpSpPr>
              <a:grpSpLocks/>
            </p:cNvGrpSpPr>
            <p:nvPr/>
          </p:nvGrpSpPr>
          <p:grpSpPr bwMode="auto">
            <a:xfrm>
              <a:off x="2770" y="1724"/>
              <a:ext cx="404" cy="352"/>
              <a:chOff x="-44" y="1473"/>
              <a:chExt cx="981" cy="1105"/>
            </a:xfrm>
          </p:grpSpPr>
          <p:pic>
            <p:nvPicPr>
              <p:cNvPr id="57411" name="Picture 22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7412" name="Freeform 22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" name="Group 226"/>
            <p:cNvGrpSpPr>
              <a:grpSpLocks/>
            </p:cNvGrpSpPr>
            <p:nvPr/>
          </p:nvGrpSpPr>
          <p:grpSpPr bwMode="auto">
            <a:xfrm flipH="1">
              <a:off x="5106" y="1062"/>
              <a:ext cx="404" cy="352"/>
              <a:chOff x="-44" y="1473"/>
              <a:chExt cx="981" cy="1105"/>
            </a:xfrm>
          </p:grpSpPr>
          <p:pic>
            <p:nvPicPr>
              <p:cNvPr id="57409" name="Picture 22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7410" name="Freeform 22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" name="Group 229"/>
            <p:cNvGrpSpPr>
              <a:grpSpLocks/>
            </p:cNvGrpSpPr>
            <p:nvPr/>
          </p:nvGrpSpPr>
          <p:grpSpPr bwMode="auto">
            <a:xfrm flipH="1">
              <a:off x="5153" y="1868"/>
              <a:ext cx="404" cy="352"/>
              <a:chOff x="-44" y="1473"/>
              <a:chExt cx="981" cy="1105"/>
            </a:xfrm>
          </p:grpSpPr>
          <p:pic>
            <p:nvPicPr>
              <p:cNvPr id="57407" name="Picture 2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7408" name="Freeform 2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8" name="Group 232"/>
            <p:cNvGrpSpPr>
              <a:grpSpLocks/>
            </p:cNvGrpSpPr>
            <p:nvPr/>
          </p:nvGrpSpPr>
          <p:grpSpPr bwMode="auto">
            <a:xfrm flipH="1">
              <a:off x="4392" y="2828"/>
              <a:ext cx="404" cy="352"/>
              <a:chOff x="-44" y="1473"/>
              <a:chExt cx="981" cy="1105"/>
            </a:xfrm>
          </p:grpSpPr>
          <p:pic>
            <p:nvPicPr>
              <p:cNvPr id="57405" name="Picture 23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7406" name="Freeform 23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" name="Group 235"/>
            <p:cNvGrpSpPr>
              <a:grpSpLocks/>
            </p:cNvGrpSpPr>
            <p:nvPr/>
          </p:nvGrpSpPr>
          <p:grpSpPr bwMode="auto">
            <a:xfrm flipH="1">
              <a:off x="3659" y="2854"/>
              <a:ext cx="404" cy="352"/>
              <a:chOff x="-44" y="1473"/>
              <a:chExt cx="981" cy="1105"/>
            </a:xfrm>
          </p:grpSpPr>
          <p:pic>
            <p:nvPicPr>
              <p:cNvPr id="57403" name="Picture 23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7404" name="Freeform 23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" name="Group 238"/>
            <p:cNvGrpSpPr>
              <a:grpSpLocks/>
            </p:cNvGrpSpPr>
            <p:nvPr/>
          </p:nvGrpSpPr>
          <p:grpSpPr bwMode="auto">
            <a:xfrm>
              <a:off x="3929" y="1653"/>
              <a:ext cx="440" cy="224"/>
              <a:chOff x="4396" y="1245"/>
              <a:chExt cx="672" cy="248"/>
            </a:xfrm>
          </p:grpSpPr>
          <p:sp>
            <p:nvSpPr>
              <p:cNvPr id="57395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57396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57397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1" name="Group 242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57401" name="Freeform 24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02" name="Freeform 24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019" name="Line 245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020" name="Line 246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2" name="Group 247"/>
            <p:cNvGrpSpPr>
              <a:grpSpLocks/>
            </p:cNvGrpSpPr>
            <p:nvPr/>
          </p:nvGrpSpPr>
          <p:grpSpPr bwMode="auto">
            <a:xfrm>
              <a:off x="4315" y="2223"/>
              <a:ext cx="634" cy="361"/>
              <a:chOff x="4758" y="3508"/>
              <a:chExt cx="634" cy="361"/>
            </a:xfrm>
          </p:grpSpPr>
          <p:sp>
            <p:nvSpPr>
              <p:cNvPr id="41013" name="Text Box 248"/>
              <p:cNvSpPr txBox="1">
                <a:spLocks noChangeArrowheads="1"/>
              </p:cNvSpPr>
              <p:nvPr/>
            </p:nvSpPr>
            <p:spPr bwMode="auto">
              <a:xfrm>
                <a:off x="4844" y="3508"/>
                <a:ext cx="54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solidFill>
                      <a:srgbClr val="CC0000"/>
                    </a:solidFill>
                  </a:rPr>
                  <a:t>subnet</a:t>
                </a:r>
              </a:p>
            </p:txBody>
          </p:sp>
          <p:sp>
            <p:nvSpPr>
              <p:cNvPr id="41014" name="Line 249"/>
              <p:cNvSpPr>
                <a:spLocks noChangeShapeType="1"/>
              </p:cNvSpPr>
              <p:nvPr/>
            </p:nvSpPr>
            <p:spPr bwMode="auto">
              <a:xfrm flipH="1">
                <a:off x="4758" y="3677"/>
                <a:ext cx="108" cy="192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41005" name="Rectangle 250"/>
            <p:cNvSpPr>
              <a:spLocks noChangeArrowheads="1"/>
            </p:cNvSpPr>
            <p:nvPr/>
          </p:nvSpPr>
          <p:spPr bwMode="auto">
            <a:xfrm>
              <a:off x="3232" y="1363"/>
              <a:ext cx="182" cy="147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6" name="Text Box 251"/>
            <p:cNvSpPr txBox="1">
              <a:spLocks noChangeArrowheads="1"/>
            </p:cNvSpPr>
            <p:nvPr/>
          </p:nvSpPr>
          <p:spPr bwMode="auto">
            <a:xfrm>
              <a:off x="3134" y="1344"/>
              <a:ext cx="6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223.1.1.2</a:t>
              </a:r>
              <a:endParaRPr lang="en-US">
                <a:latin typeface="Comic Sans MS" pitchFamily="66" charset="0"/>
              </a:endParaRPr>
            </a:p>
          </p:txBody>
        </p:sp>
        <p:sp>
          <p:nvSpPr>
            <p:cNvPr id="41007" name="Rectangle 252"/>
            <p:cNvSpPr>
              <a:spLocks noChangeArrowheads="1"/>
            </p:cNvSpPr>
            <p:nvPr/>
          </p:nvSpPr>
          <p:spPr bwMode="auto">
            <a:xfrm>
              <a:off x="4936" y="1354"/>
              <a:ext cx="182" cy="147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8" name="Rectangle 253"/>
            <p:cNvSpPr>
              <a:spLocks noChangeArrowheads="1"/>
            </p:cNvSpPr>
            <p:nvPr/>
          </p:nvSpPr>
          <p:spPr bwMode="auto">
            <a:xfrm>
              <a:off x="4934" y="1858"/>
              <a:ext cx="182" cy="147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9" name="Rectangle 254"/>
            <p:cNvSpPr>
              <a:spLocks noChangeArrowheads="1"/>
            </p:cNvSpPr>
            <p:nvPr/>
          </p:nvSpPr>
          <p:spPr bwMode="auto">
            <a:xfrm>
              <a:off x="4082" y="1975"/>
              <a:ext cx="182" cy="147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0" name="Text Box 255"/>
            <p:cNvSpPr txBox="1">
              <a:spLocks noChangeArrowheads="1"/>
            </p:cNvSpPr>
            <p:nvPr/>
          </p:nvSpPr>
          <p:spPr bwMode="auto">
            <a:xfrm>
              <a:off x="3782" y="1951"/>
              <a:ext cx="7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223.1.3.27</a:t>
              </a:r>
              <a:endParaRPr lang="en-US">
                <a:latin typeface="Comic Sans MS" pitchFamily="66" charset="0"/>
              </a:endParaRPr>
            </a:p>
          </p:txBody>
        </p:sp>
        <p:sp>
          <p:nvSpPr>
            <p:cNvPr id="41011" name="Text Box 256"/>
            <p:cNvSpPr txBox="1">
              <a:spLocks noChangeArrowheads="1"/>
            </p:cNvSpPr>
            <p:nvPr/>
          </p:nvSpPr>
          <p:spPr bwMode="auto">
            <a:xfrm>
              <a:off x="4529" y="1819"/>
              <a:ext cx="6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223.1.2.2</a:t>
              </a:r>
              <a:endParaRPr lang="en-US">
                <a:latin typeface="Comic Sans MS" pitchFamily="66" charset="0"/>
              </a:endParaRPr>
            </a:p>
          </p:txBody>
        </p:sp>
        <p:sp>
          <p:nvSpPr>
            <p:cNvPr id="41012" name="Text Box 257"/>
            <p:cNvSpPr txBox="1">
              <a:spLocks noChangeArrowheads="1"/>
            </p:cNvSpPr>
            <p:nvPr/>
          </p:nvSpPr>
          <p:spPr bwMode="auto">
            <a:xfrm>
              <a:off x="4779" y="1341"/>
              <a:ext cx="6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223.1.2.1</a:t>
              </a:r>
              <a:endParaRPr lang="en-US">
                <a:latin typeface="Comic Sans MS" pitchFamily="66" charset="0"/>
              </a:endParaRPr>
            </a:p>
          </p:txBody>
        </p:sp>
      </p:grpSp>
      <p:sp>
        <p:nvSpPr>
          <p:cNvPr id="80" name="Line 147"/>
          <p:cNvSpPr>
            <a:spLocks noChangeShapeType="1"/>
          </p:cNvSpPr>
          <p:nvPr/>
        </p:nvSpPr>
        <p:spPr bwMode="auto">
          <a:xfrm>
            <a:off x="5519738" y="2662238"/>
            <a:ext cx="8223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" name="Line 151"/>
          <p:cNvSpPr>
            <a:spLocks noChangeShapeType="1"/>
          </p:cNvSpPr>
          <p:nvPr/>
        </p:nvSpPr>
        <p:spPr bwMode="auto">
          <a:xfrm>
            <a:off x="6854825" y="2668588"/>
            <a:ext cx="639763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" name="Line 156"/>
          <p:cNvSpPr>
            <a:spLocks noChangeShapeType="1"/>
          </p:cNvSpPr>
          <p:nvPr/>
        </p:nvSpPr>
        <p:spPr bwMode="auto">
          <a:xfrm>
            <a:off x="6616700" y="3006725"/>
            <a:ext cx="3175" cy="644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419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C97A28CE-F2B1-44A4-94CF-7D67C60154DE}" type="slidenum">
              <a:rPr lang="en-US"/>
              <a:pPr/>
              <a:t>13</a:t>
            </a:fld>
            <a:endParaRPr lang="en-US"/>
          </a:p>
        </p:txBody>
      </p:sp>
      <p:sp>
        <p:nvSpPr>
          <p:cNvPr id="58371" name="Freeform 2"/>
          <p:cNvSpPr>
            <a:spLocks/>
          </p:cNvSpPr>
          <p:nvPr/>
        </p:nvSpPr>
        <p:spPr bwMode="auto">
          <a:xfrm>
            <a:off x="6115050" y="2819400"/>
            <a:ext cx="1268413" cy="1463675"/>
          </a:xfrm>
          <a:custGeom>
            <a:avLst/>
            <a:gdLst>
              <a:gd name="T0" fmla="*/ 2147483647 w 799"/>
              <a:gd name="T1" fmla="*/ 2147483647 h 922"/>
              <a:gd name="T2" fmla="*/ 2147483647 w 799"/>
              <a:gd name="T3" fmla="*/ 2147483647 h 922"/>
              <a:gd name="T4" fmla="*/ 2147483647 w 799"/>
              <a:gd name="T5" fmla="*/ 2147483647 h 922"/>
              <a:gd name="T6" fmla="*/ 2147483647 w 799"/>
              <a:gd name="T7" fmla="*/ 2147483647 h 922"/>
              <a:gd name="T8" fmla="*/ 2147483647 w 799"/>
              <a:gd name="T9" fmla="*/ 2147483647 h 922"/>
              <a:gd name="T10" fmla="*/ 2147483647 w 799"/>
              <a:gd name="T11" fmla="*/ 0 h 922"/>
              <a:gd name="T12" fmla="*/ 2147483647 w 799"/>
              <a:gd name="T13" fmla="*/ 2147483647 h 9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99" h="922">
                <a:moveTo>
                  <a:pt x="6" y="66"/>
                </a:moveTo>
                <a:cubicBezTo>
                  <a:pt x="13" y="117"/>
                  <a:pt x="234" y="314"/>
                  <a:pt x="341" y="446"/>
                </a:cubicBezTo>
                <a:cubicBezTo>
                  <a:pt x="448" y="578"/>
                  <a:pt x="577" y="794"/>
                  <a:pt x="648" y="858"/>
                </a:cubicBezTo>
                <a:cubicBezTo>
                  <a:pt x="719" y="922"/>
                  <a:pt x="799" y="912"/>
                  <a:pt x="768" y="828"/>
                </a:cubicBezTo>
                <a:cubicBezTo>
                  <a:pt x="737" y="744"/>
                  <a:pt x="581" y="492"/>
                  <a:pt x="463" y="354"/>
                </a:cubicBezTo>
                <a:cubicBezTo>
                  <a:pt x="345" y="216"/>
                  <a:pt x="136" y="48"/>
                  <a:pt x="60" y="0"/>
                </a:cubicBezTo>
                <a:cubicBezTo>
                  <a:pt x="25" y="47"/>
                  <a:pt x="0" y="15"/>
                  <a:pt x="6" y="6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Freeform 3"/>
          <p:cNvSpPr>
            <a:spLocks/>
          </p:cNvSpPr>
          <p:nvPr/>
        </p:nvSpPr>
        <p:spPr bwMode="auto">
          <a:xfrm>
            <a:off x="4819650" y="4330700"/>
            <a:ext cx="2257425" cy="327025"/>
          </a:xfrm>
          <a:custGeom>
            <a:avLst/>
            <a:gdLst>
              <a:gd name="T0" fmla="*/ 2147483647 w 1422"/>
              <a:gd name="T1" fmla="*/ 2147483647 h 206"/>
              <a:gd name="T2" fmla="*/ 2147483647 w 1422"/>
              <a:gd name="T3" fmla="*/ 2147483647 h 206"/>
              <a:gd name="T4" fmla="*/ 2147483647 w 1422"/>
              <a:gd name="T5" fmla="*/ 2147483647 h 206"/>
              <a:gd name="T6" fmla="*/ 2147483647 w 1422"/>
              <a:gd name="T7" fmla="*/ 2147483647 h 206"/>
              <a:gd name="T8" fmla="*/ 2147483647 w 1422"/>
              <a:gd name="T9" fmla="*/ 2147483647 h 206"/>
              <a:gd name="T10" fmla="*/ 2147483647 w 1422"/>
              <a:gd name="T11" fmla="*/ 2147483647 h 206"/>
              <a:gd name="T12" fmla="*/ 2147483647 w 1422"/>
              <a:gd name="T13" fmla="*/ 2147483647 h 2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22" h="206">
                <a:moveTo>
                  <a:pt x="42" y="176"/>
                </a:moveTo>
                <a:cubicBezTo>
                  <a:pt x="84" y="206"/>
                  <a:pt x="437" y="167"/>
                  <a:pt x="641" y="166"/>
                </a:cubicBezTo>
                <a:cubicBezTo>
                  <a:pt x="845" y="165"/>
                  <a:pt x="1153" y="192"/>
                  <a:pt x="1266" y="170"/>
                </a:cubicBezTo>
                <a:cubicBezTo>
                  <a:pt x="1379" y="148"/>
                  <a:pt x="1422" y="58"/>
                  <a:pt x="1320" y="32"/>
                </a:cubicBezTo>
                <a:cubicBezTo>
                  <a:pt x="1218" y="6"/>
                  <a:pt x="869" y="15"/>
                  <a:pt x="657" y="14"/>
                </a:cubicBezTo>
                <a:cubicBezTo>
                  <a:pt x="445" y="13"/>
                  <a:pt x="147" y="0"/>
                  <a:pt x="45" y="27"/>
                </a:cubicBezTo>
                <a:cubicBezTo>
                  <a:pt x="56" y="84"/>
                  <a:pt x="0" y="146"/>
                  <a:pt x="42" y="17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Freeform 4"/>
          <p:cNvSpPr>
            <a:spLocks/>
          </p:cNvSpPr>
          <p:nvPr/>
        </p:nvSpPr>
        <p:spPr bwMode="auto">
          <a:xfrm>
            <a:off x="4562475" y="2743200"/>
            <a:ext cx="1158875" cy="1547813"/>
          </a:xfrm>
          <a:custGeom>
            <a:avLst/>
            <a:gdLst>
              <a:gd name="T0" fmla="*/ 2147483647 w 730"/>
              <a:gd name="T1" fmla="*/ 2147483647 h 975"/>
              <a:gd name="T2" fmla="*/ 2147483647 w 730"/>
              <a:gd name="T3" fmla="*/ 2147483647 h 975"/>
              <a:gd name="T4" fmla="*/ 2147483647 w 730"/>
              <a:gd name="T5" fmla="*/ 2147483647 h 975"/>
              <a:gd name="T6" fmla="*/ 2147483647 w 730"/>
              <a:gd name="T7" fmla="*/ 2147483647 h 975"/>
              <a:gd name="T8" fmla="*/ 2147483647 w 730"/>
              <a:gd name="T9" fmla="*/ 2147483647 h 975"/>
              <a:gd name="T10" fmla="*/ 0 w 730"/>
              <a:gd name="T11" fmla="*/ 2147483647 h 975"/>
              <a:gd name="T12" fmla="*/ 2147483647 w 730"/>
              <a:gd name="T13" fmla="*/ 2147483647 h 9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30" h="975">
                <a:moveTo>
                  <a:pt x="157" y="952"/>
                </a:moveTo>
                <a:cubicBezTo>
                  <a:pt x="272" y="930"/>
                  <a:pt x="357" y="644"/>
                  <a:pt x="462" y="498"/>
                </a:cubicBezTo>
                <a:cubicBezTo>
                  <a:pt x="554" y="363"/>
                  <a:pt x="686" y="220"/>
                  <a:pt x="708" y="144"/>
                </a:cubicBezTo>
                <a:cubicBezTo>
                  <a:pt x="730" y="68"/>
                  <a:pt x="654" y="0"/>
                  <a:pt x="594" y="42"/>
                </a:cubicBezTo>
                <a:cubicBezTo>
                  <a:pt x="534" y="84"/>
                  <a:pt x="447" y="253"/>
                  <a:pt x="348" y="396"/>
                </a:cubicBezTo>
                <a:cubicBezTo>
                  <a:pt x="249" y="539"/>
                  <a:pt x="32" y="807"/>
                  <a:pt x="0" y="900"/>
                </a:cubicBezTo>
                <a:cubicBezTo>
                  <a:pt x="53" y="924"/>
                  <a:pt x="43" y="975"/>
                  <a:pt x="157" y="95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Freeform 5"/>
          <p:cNvSpPr>
            <a:spLocks/>
          </p:cNvSpPr>
          <p:nvPr/>
        </p:nvSpPr>
        <p:spPr bwMode="auto">
          <a:xfrm rot="5265760">
            <a:off x="5276851" y="506412"/>
            <a:ext cx="1612900" cy="2162175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582613" y="1336675"/>
            <a:ext cx="3695700" cy="67054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cs typeface="+mn-cs"/>
              </a:rPr>
              <a:t>how many?</a:t>
            </a:r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 flipV="1">
            <a:off x="6727825" y="1401763"/>
            <a:ext cx="3175" cy="165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5227638" y="1347788"/>
            <a:ext cx="3175" cy="225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996" name="Line 14"/>
          <p:cNvSpPr>
            <a:spLocks noChangeShapeType="1"/>
          </p:cNvSpPr>
          <p:nvPr/>
        </p:nvSpPr>
        <p:spPr bwMode="auto">
          <a:xfrm flipH="1">
            <a:off x="5856288" y="1790700"/>
            <a:ext cx="3175" cy="592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997" name="Text Box 15"/>
          <p:cNvSpPr txBox="1">
            <a:spLocks noChangeArrowheads="1"/>
          </p:cNvSpPr>
          <p:nvPr/>
        </p:nvSpPr>
        <p:spPr bwMode="auto">
          <a:xfrm>
            <a:off x="4237038" y="1346200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223.1.1.1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1998" name="Rectangle 16"/>
          <p:cNvSpPr>
            <a:spLocks noChangeArrowheads="1"/>
          </p:cNvSpPr>
          <p:nvPr/>
        </p:nvSpPr>
        <p:spPr bwMode="auto">
          <a:xfrm>
            <a:off x="5729288" y="2052638"/>
            <a:ext cx="309562" cy="180975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Text Box 17"/>
          <p:cNvSpPr txBox="1">
            <a:spLocks noChangeArrowheads="1"/>
          </p:cNvSpPr>
          <p:nvPr/>
        </p:nvSpPr>
        <p:spPr bwMode="auto">
          <a:xfrm>
            <a:off x="5372100" y="195421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223.1.1.3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2000" name="Text Box 18"/>
          <p:cNvSpPr txBox="1">
            <a:spLocks noChangeArrowheads="1"/>
          </p:cNvSpPr>
          <p:nvPr/>
        </p:nvSpPr>
        <p:spPr bwMode="auto">
          <a:xfrm>
            <a:off x="6684963" y="13509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223.1.1.4</a:t>
            </a:r>
            <a:endParaRPr lang="en-US">
              <a:latin typeface="Comic Sans MS" pitchFamily="66" charset="0"/>
            </a:endParaRPr>
          </a:p>
        </p:txBody>
      </p:sp>
      <p:sp>
        <p:nvSpPr>
          <p:cNvPr id="58383" name="Freeform 19"/>
          <p:cNvSpPr>
            <a:spLocks/>
          </p:cNvSpPr>
          <p:nvPr/>
        </p:nvSpPr>
        <p:spPr bwMode="auto">
          <a:xfrm>
            <a:off x="3622675" y="4437063"/>
            <a:ext cx="1539875" cy="1658937"/>
          </a:xfrm>
          <a:custGeom>
            <a:avLst/>
            <a:gdLst>
              <a:gd name="T0" fmla="*/ 2147483647 w 970"/>
              <a:gd name="T1" fmla="*/ 2147483647 h 939"/>
              <a:gd name="T2" fmla="*/ 2147483647 w 970"/>
              <a:gd name="T3" fmla="*/ 2147483647 h 939"/>
              <a:gd name="T4" fmla="*/ 2147483647 w 970"/>
              <a:gd name="T5" fmla="*/ 2147483647 h 939"/>
              <a:gd name="T6" fmla="*/ 2147483647 w 970"/>
              <a:gd name="T7" fmla="*/ 2147483647 h 939"/>
              <a:gd name="T8" fmla="*/ 2147483647 w 970"/>
              <a:gd name="T9" fmla="*/ 2147483647 h 939"/>
              <a:gd name="T10" fmla="*/ 2147483647 w 970"/>
              <a:gd name="T11" fmla="*/ 2147483647 h 939"/>
              <a:gd name="T12" fmla="*/ 2147483647 w 970"/>
              <a:gd name="T13" fmla="*/ 2147483647 h 939"/>
              <a:gd name="T14" fmla="*/ 2147483647 w 970"/>
              <a:gd name="T15" fmla="*/ 2147483647 h 939"/>
              <a:gd name="T16" fmla="*/ 2147483647 w 970"/>
              <a:gd name="T17" fmla="*/ 2147483647 h 939"/>
              <a:gd name="T18" fmla="*/ 2147483647 w 970"/>
              <a:gd name="T19" fmla="*/ 2147483647 h 939"/>
              <a:gd name="T20" fmla="*/ 2147483647 w 970"/>
              <a:gd name="T21" fmla="*/ 2147483647 h 939"/>
              <a:gd name="T22" fmla="*/ 2147483647 w 970"/>
              <a:gd name="T23" fmla="*/ 2147483647 h 939"/>
              <a:gd name="T24" fmla="*/ 2147483647 w 970"/>
              <a:gd name="T25" fmla="*/ 2147483647 h 9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70" h="939">
                <a:moveTo>
                  <a:pt x="451" y="41"/>
                </a:moveTo>
                <a:cubicBezTo>
                  <a:pt x="415" y="47"/>
                  <a:pt x="452" y="358"/>
                  <a:pt x="388" y="431"/>
                </a:cubicBezTo>
                <a:cubicBezTo>
                  <a:pt x="324" y="504"/>
                  <a:pt x="128" y="419"/>
                  <a:pt x="64" y="479"/>
                </a:cubicBezTo>
                <a:cubicBezTo>
                  <a:pt x="0" y="539"/>
                  <a:pt x="1" y="718"/>
                  <a:pt x="7" y="791"/>
                </a:cubicBezTo>
                <a:cubicBezTo>
                  <a:pt x="13" y="864"/>
                  <a:pt x="31" y="901"/>
                  <a:pt x="100" y="920"/>
                </a:cubicBezTo>
                <a:cubicBezTo>
                  <a:pt x="169" y="939"/>
                  <a:pt x="329" y="908"/>
                  <a:pt x="421" y="905"/>
                </a:cubicBezTo>
                <a:cubicBezTo>
                  <a:pt x="513" y="902"/>
                  <a:pt x="572" y="913"/>
                  <a:pt x="652" y="905"/>
                </a:cubicBezTo>
                <a:cubicBezTo>
                  <a:pt x="732" y="897"/>
                  <a:pt x="860" y="929"/>
                  <a:pt x="904" y="857"/>
                </a:cubicBezTo>
                <a:cubicBezTo>
                  <a:pt x="948" y="785"/>
                  <a:pt x="970" y="542"/>
                  <a:pt x="916" y="473"/>
                </a:cubicBezTo>
                <a:cubicBezTo>
                  <a:pt x="862" y="404"/>
                  <a:pt x="645" y="511"/>
                  <a:pt x="580" y="443"/>
                </a:cubicBezTo>
                <a:cubicBezTo>
                  <a:pt x="515" y="375"/>
                  <a:pt x="534" y="130"/>
                  <a:pt x="526" y="65"/>
                </a:cubicBezTo>
                <a:cubicBezTo>
                  <a:pt x="518" y="0"/>
                  <a:pt x="542" y="57"/>
                  <a:pt x="529" y="53"/>
                </a:cubicBezTo>
                <a:cubicBezTo>
                  <a:pt x="520" y="26"/>
                  <a:pt x="487" y="35"/>
                  <a:pt x="451" y="4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34"/>
          <p:cNvSpPr>
            <a:spLocks noChangeShapeType="1"/>
          </p:cNvSpPr>
          <p:nvPr/>
        </p:nvSpPr>
        <p:spPr bwMode="auto">
          <a:xfrm>
            <a:off x="4378325" y="4667250"/>
            <a:ext cx="7938" cy="561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2004" name="Line 36"/>
          <p:cNvSpPr>
            <a:spLocks noChangeShapeType="1"/>
          </p:cNvSpPr>
          <p:nvPr/>
        </p:nvSpPr>
        <p:spPr bwMode="auto">
          <a:xfrm flipH="1" flipV="1">
            <a:off x="3870325" y="5387975"/>
            <a:ext cx="3175" cy="16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2005" name="Line 37"/>
          <p:cNvSpPr>
            <a:spLocks noChangeShapeType="1"/>
          </p:cNvSpPr>
          <p:nvPr/>
        </p:nvSpPr>
        <p:spPr bwMode="auto">
          <a:xfrm flipH="1" flipV="1">
            <a:off x="4865688" y="5373688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2006" name="Text Box 40"/>
          <p:cNvSpPr txBox="1">
            <a:spLocks noChangeArrowheads="1"/>
          </p:cNvSpPr>
          <p:nvPr/>
        </p:nvSpPr>
        <p:spPr bwMode="auto">
          <a:xfrm>
            <a:off x="4813300" y="5260975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223.1.2.2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2007" name="Text Box 41"/>
          <p:cNvSpPr txBox="1">
            <a:spLocks noChangeArrowheads="1"/>
          </p:cNvSpPr>
          <p:nvPr/>
        </p:nvSpPr>
        <p:spPr bwMode="auto">
          <a:xfrm>
            <a:off x="2917825" y="525621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223.1.2.1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2008" name="Rectangle 42"/>
          <p:cNvSpPr>
            <a:spLocks noChangeArrowheads="1"/>
          </p:cNvSpPr>
          <p:nvPr/>
        </p:nvSpPr>
        <p:spPr bwMode="auto">
          <a:xfrm>
            <a:off x="4319588" y="4767263"/>
            <a:ext cx="128587" cy="180975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9" name="Text Box 43"/>
          <p:cNvSpPr txBox="1">
            <a:spLocks noChangeArrowheads="1"/>
          </p:cNvSpPr>
          <p:nvPr/>
        </p:nvSpPr>
        <p:spPr bwMode="auto">
          <a:xfrm>
            <a:off x="3876675" y="4706938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223.1.2.6</a:t>
            </a:r>
            <a:endParaRPr lang="en-US">
              <a:latin typeface="Comic Sans MS" pitchFamily="66" charset="0"/>
            </a:endParaRPr>
          </a:p>
        </p:txBody>
      </p:sp>
      <p:sp>
        <p:nvSpPr>
          <p:cNvPr id="58391" name="Freeform 45"/>
          <p:cNvSpPr>
            <a:spLocks/>
          </p:cNvSpPr>
          <p:nvPr/>
        </p:nvSpPr>
        <p:spPr bwMode="auto">
          <a:xfrm>
            <a:off x="6640513" y="4416425"/>
            <a:ext cx="1539875" cy="1670050"/>
          </a:xfrm>
          <a:custGeom>
            <a:avLst/>
            <a:gdLst>
              <a:gd name="T0" fmla="*/ 2147483647 w 970"/>
              <a:gd name="T1" fmla="*/ 2147483647 h 939"/>
              <a:gd name="T2" fmla="*/ 2147483647 w 970"/>
              <a:gd name="T3" fmla="*/ 2147483647 h 939"/>
              <a:gd name="T4" fmla="*/ 2147483647 w 970"/>
              <a:gd name="T5" fmla="*/ 2147483647 h 939"/>
              <a:gd name="T6" fmla="*/ 2147483647 w 970"/>
              <a:gd name="T7" fmla="*/ 2147483647 h 939"/>
              <a:gd name="T8" fmla="*/ 2147483647 w 970"/>
              <a:gd name="T9" fmla="*/ 2147483647 h 939"/>
              <a:gd name="T10" fmla="*/ 2147483647 w 970"/>
              <a:gd name="T11" fmla="*/ 2147483647 h 939"/>
              <a:gd name="T12" fmla="*/ 2147483647 w 970"/>
              <a:gd name="T13" fmla="*/ 2147483647 h 939"/>
              <a:gd name="T14" fmla="*/ 2147483647 w 970"/>
              <a:gd name="T15" fmla="*/ 2147483647 h 939"/>
              <a:gd name="T16" fmla="*/ 2147483647 w 970"/>
              <a:gd name="T17" fmla="*/ 2147483647 h 939"/>
              <a:gd name="T18" fmla="*/ 2147483647 w 970"/>
              <a:gd name="T19" fmla="*/ 2147483647 h 939"/>
              <a:gd name="T20" fmla="*/ 2147483647 w 970"/>
              <a:gd name="T21" fmla="*/ 2147483647 h 939"/>
              <a:gd name="T22" fmla="*/ 2147483647 w 970"/>
              <a:gd name="T23" fmla="*/ 2147483647 h 939"/>
              <a:gd name="T24" fmla="*/ 2147483647 w 970"/>
              <a:gd name="T25" fmla="*/ 2147483647 h 9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70" h="939">
                <a:moveTo>
                  <a:pt x="451" y="41"/>
                </a:moveTo>
                <a:cubicBezTo>
                  <a:pt x="415" y="47"/>
                  <a:pt x="452" y="358"/>
                  <a:pt x="388" y="431"/>
                </a:cubicBezTo>
                <a:cubicBezTo>
                  <a:pt x="324" y="504"/>
                  <a:pt x="128" y="419"/>
                  <a:pt x="64" y="479"/>
                </a:cubicBezTo>
                <a:cubicBezTo>
                  <a:pt x="0" y="539"/>
                  <a:pt x="1" y="718"/>
                  <a:pt x="7" y="791"/>
                </a:cubicBezTo>
                <a:cubicBezTo>
                  <a:pt x="13" y="864"/>
                  <a:pt x="31" y="901"/>
                  <a:pt x="100" y="920"/>
                </a:cubicBezTo>
                <a:cubicBezTo>
                  <a:pt x="169" y="939"/>
                  <a:pt x="329" y="908"/>
                  <a:pt x="421" y="905"/>
                </a:cubicBezTo>
                <a:cubicBezTo>
                  <a:pt x="513" y="902"/>
                  <a:pt x="572" y="913"/>
                  <a:pt x="652" y="905"/>
                </a:cubicBezTo>
                <a:cubicBezTo>
                  <a:pt x="732" y="897"/>
                  <a:pt x="860" y="929"/>
                  <a:pt x="904" y="857"/>
                </a:cubicBezTo>
                <a:cubicBezTo>
                  <a:pt x="948" y="785"/>
                  <a:pt x="970" y="542"/>
                  <a:pt x="916" y="473"/>
                </a:cubicBezTo>
                <a:cubicBezTo>
                  <a:pt x="862" y="404"/>
                  <a:pt x="645" y="511"/>
                  <a:pt x="580" y="443"/>
                </a:cubicBezTo>
                <a:cubicBezTo>
                  <a:pt x="515" y="375"/>
                  <a:pt x="534" y="130"/>
                  <a:pt x="526" y="65"/>
                </a:cubicBezTo>
                <a:cubicBezTo>
                  <a:pt x="518" y="0"/>
                  <a:pt x="542" y="57"/>
                  <a:pt x="529" y="53"/>
                </a:cubicBezTo>
                <a:cubicBezTo>
                  <a:pt x="520" y="26"/>
                  <a:pt x="487" y="35"/>
                  <a:pt x="451" y="4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1" name="Line 60"/>
          <p:cNvSpPr>
            <a:spLocks noChangeShapeType="1"/>
          </p:cNvSpPr>
          <p:nvPr/>
        </p:nvSpPr>
        <p:spPr bwMode="auto">
          <a:xfrm>
            <a:off x="7407275" y="4686300"/>
            <a:ext cx="1588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2013" name="Line 62"/>
          <p:cNvSpPr>
            <a:spLocks noChangeShapeType="1"/>
          </p:cNvSpPr>
          <p:nvPr/>
        </p:nvSpPr>
        <p:spPr bwMode="auto">
          <a:xfrm flipH="1" flipV="1">
            <a:off x="6899275" y="5407025"/>
            <a:ext cx="3175" cy="16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2014" name="Line 63"/>
          <p:cNvSpPr>
            <a:spLocks noChangeShapeType="1"/>
          </p:cNvSpPr>
          <p:nvPr/>
        </p:nvSpPr>
        <p:spPr bwMode="auto">
          <a:xfrm flipH="1" flipV="1">
            <a:off x="7894638" y="5392738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2015" name="Text Box 66"/>
          <p:cNvSpPr txBox="1">
            <a:spLocks noChangeArrowheads="1"/>
          </p:cNvSpPr>
          <p:nvPr/>
        </p:nvSpPr>
        <p:spPr bwMode="auto">
          <a:xfrm>
            <a:off x="7842250" y="5280025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223.1.3.2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2016" name="Text Box 67"/>
          <p:cNvSpPr txBox="1">
            <a:spLocks noChangeArrowheads="1"/>
          </p:cNvSpPr>
          <p:nvPr/>
        </p:nvSpPr>
        <p:spPr bwMode="auto">
          <a:xfrm>
            <a:off x="5946775" y="52752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223.1.3.1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2017" name="Rectangle 68"/>
          <p:cNvSpPr>
            <a:spLocks noChangeArrowheads="1"/>
          </p:cNvSpPr>
          <p:nvPr/>
        </p:nvSpPr>
        <p:spPr bwMode="auto">
          <a:xfrm>
            <a:off x="7348538" y="4786313"/>
            <a:ext cx="128587" cy="180975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8" name="Text Box 69"/>
          <p:cNvSpPr txBox="1">
            <a:spLocks noChangeArrowheads="1"/>
          </p:cNvSpPr>
          <p:nvPr/>
        </p:nvSpPr>
        <p:spPr bwMode="auto">
          <a:xfrm>
            <a:off x="6899275" y="4751388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223.1.3.27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2019" name="Line 84"/>
          <p:cNvSpPr>
            <a:spLocks noChangeShapeType="1"/>
          </p:cNvSpPr>
          <p:nvPr/>
        </p:nvSpPr>
        <p:spPr bwMode="auto">
          <a:xfrm flipH="1" flipV="1">
            <a:off x="6108700" y="1306513"/>
            <a:ext cx="3175" cy="265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2021" name="Text Box 86"/>
          <p:cNvSpPr txBox="1">
            <a:spLocks noChangeArrowheads="1"/>
          </p:cNvSpPr>
          <p:nvPr/>
        </p:nvSpPr>
        <p:spPr bwMode="auto">
          <a:xfrm>
            <a:off x="5618163" y="55721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223.1.1.2</a:t>
            </a:r>
            <a:endParaRPr lang="en-US" sz="1600">
              <a:latin typeface="Comic Sans MS" pitchFamily="66" charset="0"/>
            </a:endParaRPr>
          </a:p>
        </p:txBody>
      </p:sp>
      <p:sp>
        <p:nvSpPr>
          <p:cNvPr id="42022" name="Line 87"/>
          <p:cNvSpPr>
            <a:spLocks noChangeShapeType="1"/>
          </p:cNvSpPr>
          <p:nvPr/>
        </p:nvSpPr>
        <p:spPr bwMode="auto">
          <a:xfrm flipV="1">
            <a:off x="4591050" y="2762250"/>
            <a:ext cx="1114425" cy="1543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2023" name="Line 88"/>
          <p:cNvSpPr>
            <a:spLocks noChangeShapeType="1"/>
          </p:cNvSpPr>
          <p:nvPr/>
        </p:nvSpPr>
        <p:spPr bwMode="auto">
          <a:xfrm flipH="1" flipV="1">
            <a:off x="6105525" y="2743200"/>
            <a:ext cx="1276350" cy="1543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2024" name="Line 89"/>
          <p:cNvSpPr>
            <a:spLocks noChangeShapeType="1"/>
          </p:cNvSpPr>
          <p:nvPr/>
        </p:nvSpPr>
        <p:spPr bwMode="auto">
          <a:xfrm flipH="1" flipV="1">
            <a:off x="4781550" y="4505325"/>
            <a:ext cx="2305050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2025" name="Text Box 90"/>
          <p:cNvSpPr txBox="1">
            <a:spLocks noChangeArrowheads="1"/>
          </p:cNvSpPr>
          <p:nvPr/>
        </p:nvSpPr>
        <p:spPr bwMode="auto">
          <a:xfrm>
            <a:off x="6184900" y="2655888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223.1.7.0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2026" name="Text Box 91"/>
          <p:cNvSpPr txBox="1">
            <a:spLocks noChangeArrowheads="1"/>
          </p:cNvSpPr>
          <p:nvPr/>
        </p:nvSpPr>
        <p:spPr bwMode="auto">
          <a:xfrm>
            <a:off x="7261225" y="39417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223.1.7.1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2027" name="Text Box 92"/>
          <p:cNvSpPr txBox="1">
            <a:spLocks noChangeArrowheads="1"/>
          </p:cNvSpPr>
          <p:nvPr/>
        </p:nvSpPr>
        <p:spPr bwMode="auto">
          <a:xfrm>
            <a:off x="6022975" y="4198938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223.1.8.0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2028" name="Text Box 93"/>
          <p:cNvSpPr txBox="1">
            <a:spLocks noChangeArrowheads="1"/>
          </p:cNvSpPr>
          <p:nvPr/>
        </p:nvSpPr>
        <p:spPr bwMode="auto">
          <a:xfrm>
            <a:off x="4775200" y="4198938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223.1.8.1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2029" name="Text Box 94"/>
          <p:cNvSpPr txBox="1">
            <a:spLocks noChangeArrowheads="1"/>
          </p:cNvSpPr>
          <p:nvPr/>
        </p:nvSpPr>
        <p:spPr bwMode="auto">
          <a:xfrm>
            <a:off x="3698875" y="39036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223.1.9.1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2030" name="Text Box 95"/>
          <p:cNvSpPr txBox="1">
            <a:spLocks noChangeArrowheads="1"/>
          </p:cNvSpPr>
          <p:nvPr/>
        </p:nvSpPr>
        <p:spPr bwMode="auto">
          <a:xfrm>
            <a:off x="4565650" y="266541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223.1.9.2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2031" name="Rectangle 98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3702050" cy="76358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Subnets</a:t>
            </a:r>
          </a:p>
        </p:txBody>
      </p:sp>
      <p:pic>
        <p:nvPicPr>
          <p:cNvPr id="58411" name="Picture 9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00" y="855663"/>
            <a:ext cx="201136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5545138" y="2379663"/>
            <a:ext cx="742950" cy="388937"/>
            <a:chOff x="4396" y="1245"/>
            <a:chExt cx="672" cy="248"/>
          </a:xfrm>
        </p:grpSpPr>
        <p:sp>
          <p:nvSpPr>
            <p:cNvPr id="5845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845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845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3" name="Group 10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8458" name="Freeform 10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59" name="Freeform 10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77" name="Line 107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2078" name="Line 108"/>
            <p:cNvSpPr>
              <a:spLocks noChangeShapeType="1"/>
            </p:cNvSpPr>
            <p:nvPr/>
          </p:nvSpPr>
          <p:spPr bwMode="auto">
            <a:xfrm>
              <a:off x="5064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" name="Group 109"/>
          <p:cNvGrpSpPr>
            <a:grpSpLocks/>
          </p:cNvGrpSpPr>
          <p:nvPr/>
        </p:nvGrpSpPr>
        <p:grpSpPr bwMode="auto">
          <a:xfrm>
            <a:off x="7080250" y="4271963"/>
            <a:ext cx="742950" cy="388937"/>
            <a:chOff x="4396" y="1245"/>
            <a:chExt cx="672" cy="248"/>
          </a:xfrm>
        </p:grpSpPr>
        <p:sp>
          <p:nvSpPr>
            <p:cNvPr id="5844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844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844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" name="Group 11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8450" name="Freeform 11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51" name="Freeform 11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69" name="Line 116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2070" name="Line 117"/>
            <p:cNvSpPr>
              <a:spLocks noChangeShapeType="1"/>
            </p:cNvSpPr>
            <p:nvPr/>
          </p:nvSpPr>
          <p:spPr bwMode="auto">
            <a:xfrm>
              <a:off x="5064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6" name="Group 118"/>
          <p:cNvGrpSpPr>
            <a:grpSpLocks/>
          </p:cNvGrpSpPr>
          <p:nvPr/>
        </p:nvGrpSpPr>
        <p:grpSpPr bwMode="auto">
          <a:xfrm>
            <a:off x="4087813" y="4279900"/>
            <a:ext cx="742950" cy="388938"/>
            <a:chOff x="4396" y="1245"/>
            <a:chExt cx="672" cy="248"/>
          </a:xfrm>
        </p:grpSpPr>
        <p:sp>
          <p:nvSpPr>
            <p:cNvPr id="5843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843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843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7" name="Group 12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8442" name="Freeform 12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43" name="Freeform 12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61" name="Line 125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2062" name="Line 126"/>
            <p:cNvSpPr>
              <a:spLocks noChangeShapeType="1"/>
            </p:cNvSpPr>
            <p:nvPr/>
          </p:nvSpPr>
          <p:spPr bwMode="auto">
            <a:xfrm>
              <a:off x="5064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" name="Group 127"/>
          <p:cNvGrpSpPr>
            <a:grpSpLocks/>
          </p:cNvGrpSpPr>
          <p:nvPr/>
        </p:nvGrpSpPr>
        <p:grpSpPr bwMode="auto">
          <a:xfrm>
            <a:off x="6315075" y="881063"/>
            <a:ext cx="641350" cy="558800"/>
            <a:chOff x="-44" y="1473"/>
            <a:chExt cx="981" cy="1105"/>
          </a:xfrm>
        </p:grpSpPr>
        <p:pic>
          <p:nvPicPr>
            <p:cNvPr id="58434" name="Picture 12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435" name="Freeform 12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130"/>
          <p:cNvGrpSpPr>
            <a:grpSpLocks/>
          </p:cNvGrpSpPr>
          <p:nvPr/>
        </p:nvGrpSpPr>
        <p:grpSpPr bwMode="auto">
          <a:xfrm>
            <a:off x="4918075" y="898525"/>
            <a:ext cx="641350" cy="558800"/>
            <a:chOff x="-44" y="1473"/>
            <a:chExt cx="981" cy="1105"/>
          </a:xfrm>
        </p:grpSpPr>
        <p:pic>
          <p:nvPicPr>
            <p:cNvPr id="58432" name="Picture 131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433" name="Freeform 13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133"/>
          <p:cNvGrpSpPr>
            <a:grpSpLocks/>
          </p:cNvGrpSpPr>
          <p:nvPr/>
        </p:nvGrpSpPr>
        <p:grpSpPr bwMode="auto">
          <a:xfrm>
            <a:off x="5749925" y="849313"/>
            <a:ext cx="641350" cy="558800"/>
            <a:chOff x="-44" y="1473"/>
            <a:chExt cx="981" cy="1105"/>
          </a:xfrm>
        </p:grpSpPr>
        <p:pic>
          <p:nvPicPr>
            <p:cNvPr id="58430" name="Picture 134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431" name="Freeform 13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" name="Group 136"/>
          <p:cNvGrpSpPr>
            <a:grpSpLocks/>
          </p:cNvGrpSpPr>
          <p:nvPr/>
        </p:nvGrpSpPr>
        <p:grpSpPr bwMode="auto">
          <a:xfrm>
            <a:off x="7473950" y="5551488"/>
            <a:ext cx="641350" cy="558800"/>
            <a:chOff x="-44" y="1473"/>
            <a:chExt cx="981" cy="1105"/>
          </a:xfrm>
        </p:grpSpPr>
        <p:pic>
          <p:nvPicPr>
            <p:cNvPr id="58428" name="Picture 137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429" name="Freeform 13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" name="Group 139"/>
          <p:cNvGrpSpPr>
            <a:grpSpLocks/>
          </p:cNvGrpSpPr>
          <p:nvPr/>
        </p:nvGrpSpPr>
        <p:grpSpPr bwMode="auto">
          <a:xfrm>
            <a:off x="6523038" y="5514975"/>
            <a:ext cx="641350" cy="558800"/>
            <a:chOff x="-44" y="1473"/>
            <a:chExt cx="981" cy="1105"/>
          </a:xfrm>
        </p:grpSpPr>
        <p:pic>
          <p:nvPicPr>
            <p:cNvPr id="58426" name="Picture 140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427" name="Freeform 14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" name="Group 142"/>
          <p:cNvGrpSpPr>
            <a:grpSpLocks/>
          </p:cNvGrpSpPr>
          <p:nvPr/>
        </p:nvGrpSpPr>
        <p:grpSpPr bwMode="auto">
          <a:xfrm>
            <a:off x="3497263" y="5522913"/>
            <a:ext cx="641350" cy="558800"/>
            <a:chOff x="-44" y="1473"/>
            <a:chExt cx="981" cy="1105"/>
          </a:xfrm>
        </p:grpSpPr>
        <p:pic>
          <p:nvPicPr>
            <p:cNvPr id="58424" name="Picture 143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425" name="Freeform 14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" name="Group 145"/>
          <p:cNvGrpSpPr>
            <a:grpSpLocks/>
          </p:cNvGrpSpPr>
          <p:nvPr/>
        </p:nvGrpSpPr>
        <p:grpSpPr bwMode="auto">
          <a:xfrm>
            <a:off x="4419600" y="5564188"/>
            <a:ext cx="641350" cy="558800"/>
            <a:chOff x="-44" y="1473"/>
            <a:chExt cx="981" cy="1105"/>
          </a:xfrm>
        </p:grpSpPr>
        <p:pic>
          <p:nvPicPr>
            <p:cNvPr id="58422" name="Picture 146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423" name="Freeform 14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223032" y="2096429"/>
            <a:ext cx="46987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Classful</a:t>
            </a:r>
            <a:r>
              <a:rPr lang="en-US" dirty="0" smtClean="0"/>
              <a:t> network:</a:t>
            </a:r>
          </a:p>
          <a:p>
            <a:r>
              <a:rPr lang="en-US" dirty="0" smtClean="0"/>
              <a:t>Class A: 127 (8 bit, leading 0)</a:t>
            </a:r>
          </a:p>
          <a:p>
            <a:r>
              <a:rPr lang="en-US" dirty="0" smtClean="0"/>
              <a:t>Class B: 16384 (16 bits, leading 10)</a:t>
            </a:r>
          </a:p>
          <a:p>
            <a:r>
              <a:rPr lang="en-US" dirty="0" smtClean="0"/>
              <a:t>Class C: ~2 million (24 bits, leading 110)</a:t>
            </a:r>
          </a:p>
          <a:p>
            <a:r>
              <a:rPr lang="en-US" dirty="0" smtClean="0">
                <a:hlinkClick r:id="rId4"/>
              </a:rPr>
              <a:t>http://en.wikipedia.org/wiki/Classful_network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267629" y="4527395"/>
            <a:ext cx="2278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Not enough for all!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26075" y="5843588"/>
            <a:ext cx="61061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Class A address block list:</a:t>
            </a:r>
          </a:p>
          <a:p>
            <a:r>
              <a:rPr lang="en-US" sz="1400" dirty="0">
                <a:hlinkClick r:id="rId5"/>
              </a:rPr>
              <a:t>https://en.wikipedia.org/wiki/List_of_assigned_/</a:t>
            </a:r>
            <a:r>
              <a:rPr lang="en-US" sz="1400" dirty="0" smtClean="0">
                <a:hlinkClick r:id="rId5"/>
              </a:rPr>
              <a:t>8_IPv4_address_blocks</a:t>
            </a:r>
            <a:endParaRPr lang="en-US" sz="1400" dirty="0" smtClean="0"/>
          </a:p>
          <a:p>
            <a:r>
              <a:rPr lang="en-US" sz="1400" dirty="0" smtClean="0"/>
              <a:t>IP address block by the country</a:t>
            </a:r>
          </a:p>
          <a:p>
            <a:r>
              <a:rPr lang="en-US" sz="1400" dirty="0">
                <a:hlinkClick r:id="rId6"/>
              </a:rPr>
              <a:t>https://en.wikipedia.org/wiki/List_of_countries_by_IPv4_address_allocation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4D52DC9E-9B00-4558-A7D9-5851AD1E0AD6}" type="slidenum">
              <a:rPr lang="en-US"/>
              <a:pPr/>
              <a:t>14</a:t>
            </a:fld>
            <a:endParaRPr lang="en-US"/>
          </a:p>
        </p:txBody>
      </p:sp>
      <p:pic>
        <p:nvPicPr>
          <p:cNvPr id="59395" name="Picture 1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338" y="873125"/>
            <a:ext cx="5027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95263"/>
            <a:ext cx="7772400" cy="8509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IP addressing: CIDR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528763"/>
            <a:ext cx="8107363" cy="31718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dirty="0">
                <a:solidFill>
                  <a:srgbClr val="CC0000"/>
                </a:solidFill>
                <a:cs typeface="+mn-cs"/>
              </a:rPr>
              <a:t>CIDR: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>
                <a:solidFill>
                  <a:srgbClr val="CC0000"/>
                </a:solidFill>
                <a:cs typeface="+mn-cs"/>
              </a:rPr>
              <a:t>C</a:t>
            </a:r>
            <a:r>
              <a:rPr lang="en-US" sz="3200" dirty="0">
                <a:cs typeface="+mn-cs"/>
              </a:rPr>
              <a:t>lassless </a:t>
            </a:r>
            <a:r>
              <a:rPr lang="en-US" sz="3200" dirty="0" err="1">
                <a:solidFill>
                  <a:srgbClr val="CC0000"/>
                </a:solidFill>
                <a:cs typeface="+mn-cs"/>
              </a:rPr>
              <a:t>I</a:t>
            </a:r>
            <a:r>
              <a:rPr lang="en-US" sz="3200" dirty="0" err="1">
                <a:cs typeface="+mn-cs"/>
              </a:rPr>
              <a:t>nter</a:t>
            </a:r>
            <a:r>
              <a:rPr lang="en-US" sz="3200" dirty="0" err="1">
                <a:solidFill>
                  <a:srgbClr val="CC0000"/>
                </a:solidFill>
                <a:cs typeface="+mn-cs"/>
              </a:rPr>
              <a:t>D</a:t>
            </a:r>
            <a:r>
              <a:rPr lang="en-US" sz="3200" dirty="0" err="1">
                <a:cs typeface="+mn-cs"/>
              </a:rPr>
              <a:t>omain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>
                <a:solidFill>
                  <a:srgbClr val="CC0000"/>
                </a:solidFill>
                <a:cs typeface="+mn-cs"/>
              </a:rPr>
              <a:t>R</a:t>
            </a:r>
            <a:r>
              <a:rPr lang="en-US" sz="3200" dirty="0">
                <a:cs typeface="+mn-cs"/>
              </a:rPr>
              <a:t>outing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 dirty="0"/>
              <a:t>subnet portion of address of arbitrary length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 dirty="0"/>
              <a:t>address format: </a:t>
            </a:r>
            <a:r>
              <a:rPr lang="en-US" sz="2800" dirty="0" err="1">
                <a:solidFill>
                  <a:srgbClr val="CC0000"/>
                </a:solidFill>
              </a:rPr>
              <a:t>a.b.c.d</a:t>
            </a:r>
            <a:r>
              <a:rPr lang="en-US" sz="2800" dirty="0">
                <a:solidFill>
                  <a:srgbClr val="CC0000"/>
                </a:solidFill>
              </a:rPr>
              <a:t>/x</a:t>
            </a:r>
            <a:r>
              <a:rPr lang="en-US" sz="2800" dirty="0"/>
              <a:t>, where x is # bits in subnet portion of address</a:t>
            </a:r>
          </a:p>
        </p:txBody>
      </p:sp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1323975" y="4459288"/>
            <a:ext cx="6124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</a:rPr>
              <a:t>11001000  00010111  0001000</a:t>
            </a:r>
            <a:r>
              <a:rPr lang="en-US" sz="2400" dirty="0">
                <a:solidFill>
                  <a:srgbClr val="FF0000"/>
                </a:solidFill>
              </a:rPr>
              <a:t>0  00000000</a:t>
            </a:r>
            <a:endParaRPr lang="en-US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3016" name="Text Box 6"/>
          <p:cNvSpPr txBox="1">
            <a:spLocks noChangeArrowheads="1"/>
          </p:cNvSpPr>
          <p:nvPr/>
        </p:nvSpPr>
        <p:spPr bwMode="auto">
          <a:xfrm>
            <a:off x="2986088" y="3914775"/>
            <a:ext cx="86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solidFill>
                  <a:srgbClr val="000099"/>
                </a:solidFill>
              </a:rPr>
              <a:t>subnet</a:t>
            </a:r>
          </a:p>
          <a:p>
            <a:pPr algn="ctr">
              <a:defRPr/>
            </a:pPr>
            <a:r>
              <a:rPr lang="en-US" smtClean="0">
                <a:solidFill>
                  <a:srgbClr val="000099"/>
                </a:solidFill>
              </a:rPr>
              <a:t>part</a:t>
            </a:r>
          </a:p>
        </p:txBody>
      </p:sp>
      <p:sp>
        <p:nvSpPr>
          <p:cNvPr id="43017" name="Text Box 7"/>
          <p:cNvSpPr txBox="1">
            <a:spLocks noChangeArrowheads="1"/>
          </p:cNvSpPr>
          <p:nvPr/>
        </p:nvSpPr>
        <p:spPr bwMode="auto">
          <a:xfrm>
            <a:off x="6265863" y="3878263"/>
            <a:ext cx="615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FF0000"/>
                </a:solidFill>
              </a:rPr>
              <a:t>host</a:t>
            </a:r>
          </a:p>
          <a:p>
            <a:pPr algn="ctr">
              <a:defRPr/>
            </a:pPr>
            <a:r>
              <a:rPr lang="en-US" dirty="0" smtClean="0">
                <a:solidFill>
                  <a:srgbClr val="FF0000"/>
                </a:solidFill>
              </a:rPr>
              <a:t>part</a:t>
            </a:r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3992563" y="4224338"/>
            <a:ext cx="162083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 flipV="1">
            <a:off x="6783388" y="4213225"/>
            <a:ext cx="59531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FF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3260725" y="5045075"/>
            <a:ext cx="221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200.23.16.0/23</a:t>
            </a:r>
            <a:endParaRPr lang="en-US"/>
          </a:p>
        </p:txBody>
      </p:sp>
      <p:sp>
        <p:nvSpPr>
          <p:cNvPr id="43021" name="Line 14"/>
          <p:cNvSpPr>
            <a:spLocks noChangeShapeType="1"/>
          </p:cNvSpPr>
          <p:nvPr/>
        </p:nvSpPr>
        <p:spPr bwMode="auto">
          <a:xfrm flipH="1">
            <a:off x="1393825" y="4214813"/>
            <a:ext cx="14382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022" name="Line 15"/>
          <p:cNvSpPr>
            <a:spLocks noChangeShapeType="1"/>
          </p:cNvSpPr>
          <p:nvPr/>
        </p:nvSpPr>
        <p:spPr bwMode="auto">
          <a:xfrm flipH="1">
            <a:off x="5653088" y="4225925"/>
            <a:ext cx="6477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8CD738D6-6316-4022-9FA9-4D977376CF03}" type="slidenum">
              <a:rPr lang="en-US"/>
              <a:pPr/>
              <a:t>15</a:t>
            </a:fld>
            <a:endParaRPr lang="en-US"/>
          </a:p>
        </p:txBody>
      </p:sp>
      <p:pic>
        <p:nvPicPr>
          <p:cNvPr id="60419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325" y="1047750"/>
            <a:ext cx="6856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IP addresses: how to get one?</a:t>
            </a:r>
            <a:endParaRPr lang="en-US" sz="4800" dirty="0" smtClean="0">
              <a:ea typeface="ＭＳ Ｐゴシック" pitchFamily="34" charset="-128"/>
            </a:endParaRP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1508125"/>
            <a:ext cx="8034338" cy="33591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Q:</a:t>
            </a:r>
            <a:r>
              <a:rPr lang="en-US" dirty="0" smtClean="0">
                <a:ea typeface="ＭＳ Ｐゴシック" pitchFamily="34" charset="-128"/>
              </a:rPr>
              <a:t> How does a </a:t>
            </a:r>
            <a:r>
              <a:rPr lang="en-US" i="1" dirty="0" smtClean="0">
                <a:ea typeface="ＭＳ Ｐゴシック" pitchFamily="34" charset="-128"/>
              </a:rPr>
              <a:t>host</a:t>
            </a:r>
            <a:r>
              <a:rPr lang="en-US" dirty="0" smtClean="0">
                <a:ea typeface="ＭＳ Ｐゴシック" pitchFamily="34" charset="-128"/>
              </a:rPr>
              <a:t> get IP address?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hard-coded by system admin in a file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Windows: control-panel-&gt;</a:t>
            </a:r>
            <a:r>
              <a:rPr lang="en-US" dirty="0" err="1" smtClean="0">
                <a:ea typeface="ＭＳ Ｐゴシック" pitchFamily="34" charset="-128"/>
              </a:rPr>
              <a:t>network&amp;internet</a:t>
            </a:r>
            <a:r>
              <a:rPr lang="en-US" dirty="0" smtClean="0">
                <a:ea typeface="ＭＳ Ｐゴシック" pitchFamily="34" charset="-128"/>
              </a:rPr>
              <a:t> -&gt; change adapter setting-&gt;local area connections -&gt; properties -&gt; </a:t>
            </a:r>
            <a:r>
              <a:rPr lang="en-US" dirty="0" err="1" smtClean="0">
                <a:ea typeface="ＭＳ Ｐゴシック" pitchFamily="34" charset="-128"/>
              </a:rPr>
              <a:t>tcp</a:t>
            </a:r>
            <a:r>
              <a:rPr lang="en-US" dirty="0" smtClean="0">
                <a:ea typeface="ＭＳ Ｐゴシック" pitchFamily="34" charset="-128"/>
              </a:rPr>
              <a:t>/ipv4 or </a:t>
            </a:r>
            <a:r>
              <a:rPr lang="en-US" dirty="0" err="1" smtClean="0">
                <a:ea typeface="ＭＳ Ｐゴシック" pitchFamily="34" charset="-128"/>
              </a:rPr>
              <a:t>tcp</a:t>
            </a:r>
            <a:r>
              <a:rPr lang="en-US" dirty="0" smtClean="0">
                <a:ea typeface="ＭＳ Ｐゴシック" pitchFamily="34" charset="-128"/>
              </a:rPr>
              <a:t>/ipv6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UNIX: /etc/</a:t>
            </a:r>
            <a:r>
              <a:rPr lang="en-US" dirty="0" err="1" smtClean="0">
                <a:ea typeface="ＭＳ Ｐゴシック" pitchFamily="34" charset="-128"/>
              </a:rPr>
              <a:t>resolv.conf</a:t>
            </a:r>
            <a:r>
              <a:rPr lang="en-US" dirty="0" smtClean="0">
                <a:ea typeface="ＭＳ Ｐゴシック" pitchFamily="34" charset="-128"/>
              </a:rPr>
              <a:t> and /etc/</a:t>
            </a:r>
            <a:r>
              <a:rPr lang="en-US" dirty="0" err="1" smtClean="0">
                <a:ea typeface="ＭＳ Ｐゴシック" pitchFamily="34" charset="-128"/>
              </a:rPr>
              <a:t>named.conf</a:t>
            </a:r>
            <a:r>
              <a:rPr lang="en-US" dirty="0" smtClean="0">
                <a:ea typeface="ＭＳ Ｐゴシック" pitchFamily="34" charset="-128"/>
              </a:rPr>
              <a:t>, /etc/</a:t>
            </a:r>
            <a:r>
              <a:rPr lang="en-US" dirty="0" err="1" smtClean="0">
                <a:ea typeface="ＭＳ Ｐゴシック" pitchFamily="34" charset="-128"/>
              </a:rPr>
              <a:t>named.hosts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DHCP: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D</a:t>
            </a:r>
            <a:r>
              <a:rPr lang="en-US" dirty="0" smtClean="0">
                <a:ea typeface="ＭＳ Ｐゴシック" pitchFamily="34" charset="-128"/>
              </a:rPr>
              <a:t>ynamic </a:t>
            </a: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H</a:t>
            </a:r>
            <a:r>
              <a:rPr lang="en-US" dirty="0" smtClean="0">
                <a:ea typeface="ＭＳ Ｐゴシック" pitchFamily="34" charset="-128"/>
              </a:rPr>
              <a:t>ost </a:t>
            </a: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C</a:t>
            </a:r>
            <a:r>
              <a:rPr lang="en-US" dirty="0" smtClean="0">
                <a:ea typeface="ＭＳ Ｐゴシック" pitchFamily="34" charset="-128"/>
              </a:rPr>
              <a:t>onfiguration </a:t>
            </a: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P</a:t>
            </a:r>
            <a:r>
              <a:rPr lang="en-US" dirty="0" smtClean="0">
                <a:ea typeface="ＭＳ Ｐゴシック" pitchFamily="34" charset="-128"/>
              </a:rPr>
              <a:t>rotocol: dynamically get address from as server</a:t>
            </a:r>
          </a:p>
          <a:p>
            <a:pPr lvl="1"/>
            <a:r>
              <a:rPr lang="ja-JP" altLang="en-US" dirty="0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plug-and-play</a:t>
            </a:r>
            <a:r>
              <a:rPr lang="ja-JP" altLang="en-US" sz="2800" dirty="0" smtClean="0">
                <a:ea typeface="ＭＳ Ｐゴシック" pitchFamily="34" charset="-128"/>
              </a:rPr>
              <a:t>”</a:t>
            </a:r>
            <a:r>
              <a:rPr lang="en-US" altLang="ja-JP" sz="2800" dirty="0" smtClean="0">
                <a:ea typeface="ＭＳ Ｐゴシック" pitchFamily="34" charset="-128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4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4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40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40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40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40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024856B-6B42-4183-B0C0-B96692BADA82}" type="slidenum">
              <a:rPr lang="en-US"/>
              <a:pPr/>
              <a:t>16</a:t>
            </a:fld>
            <a:endParaRPr lang="en-US"/>
          </a:p>
        </p:txBody>
      </p:sp>
      <p:pic>
        <p:nvPicPr>
          <p:cNvPr id="61443" name="Picture 4" descr="underline_b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963" y="1025525"/>
            <a:ext cx="8228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177800" y="268288"/>
            <a:ext cx="8826500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DHCP: </a:t>
            </a:r>
            <a:r>
              <a:rPr lang="en-US" sz="3400">
                <a:cs typeface="+mj-cs"/>
              </a:rPr>
              <a:t>Dynamic Host Configuration Protocol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385" y="1587500"/>
            <a:ext cx="8820615" cy="33591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goal:</a:t>
            </a:r>
            <a:r>
              <a:rPr lang="en-US" sz="2400" dirty="0" smtClean="0">
                <a:ea typeface="ＭＳ Ｐゴシック" pitchFamily="34" charset="-128"/>
              </a:rPr>
              <a:t> allow host to </a:t>
            </a:r>
            <a:r>
              <a:rPr lang="en-US" sz="2400" i="1" dirty="0" smtClean="0">
                <a:ea typeface="ＭＳ Ｐゴシック" pitchFamily="34" charset="-128"/>
              </a:rPr>
              <a:t>dynamically </a:t>
            </a:r>
            <a:r>
              <a:rPr lang="en-US" sz="2400" dirty="0" smtClean="0">
                <a:ea typeface="ＭＳ Ｐゴシック" pitchFamily="34" charset="-128"/>
              </a:rPr>
              <a:t>obtain its IP address from network server when it joins network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can renew its lease on address in use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allows reuse of addresses (only hold address while connected</a:t>
            </a:r>
            <a:r>
              <a:rPr lang="en-US" altLang="ja-JP" dirty="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support for mobile users who want to join network (more shortly)</a:t>
            </a:r>
          </a:p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DHCP overview: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host broadcasts 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dirty="0" smtClean="0">
                <a:solidFill>
                  <a:srgbClr val="CC0000"/>
                </a:solidFill>
                <a:ea typeface="ＭＳ Ｐゴシック" pitchFamily="34" charset="-128"/>
              </a:rPr>
              <a:t>DHCP discover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r>
              <a:rPr lang="en-US" altLang="ja-JP" dirty="0" smtClean="0">
                <a:ea typeface="ＭＳ Ｐゴシック" pitchFamily="34" charset="-128"/>
              </a:rPr>
              <a:t> </a:t>
            </a:r>
            <a:r>
              <a:rPr lang="en-US" altLang="ja-JP" dirty="0" err="1" smtClean="0">
                <a:ea typeface="ＭＳ Ｐゴシック" pitchFamily="34" charset="-128"/>
              </a:rPr>
              <a:t>msg</a:t>
            </a:r>
            <a:r>
              <a:rPr lang="en-US" altLang="ja-JP" dirty="0" smtClean="0">
                <a:ea typeface="ＭＳ Ｐゴシック" pitchFamily="34" charset="-128"/>
              </a:rPr>
              <a:t> [optional]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DHCP server responds with 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dirty="0" smtClean="0">
                <a:solidFill>
                  <a:srgbClr val="CC0000"/>
                </a:solidFill>
                <a:ea typeface="ＭＳ Ｐゴシック" pitchFamily="34" charset="-128"/>
              </a:rPr>
              <a:t>DHCP offer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r>
              <a:rPr lang="en-US" altLang="ja-JP" dirty="0" smtClean="0">
                <a:ea typeface="ＭＳ Ｐゴシック" pitchFamily="34" charset="-128"/>
              </a:rPr>
              <a:t> </a:t>
            </a:r>
            <a:r>
              <a:rPr lang="en-US" altLang="ja-JP" dirty="0" err="1" smtClean="0">
                <a:ea typeface="ＭＳ Ｐゴシック" pitchFamily="34" charset="-128"/>
              </a:rPr>
              <a:t>msg</a:t>
            </a:r>
            <a:r>
              <a:rPr lang="en-US" altLang="ja-JP" dirty="0" smtClean="0">
                <a:ea typeface="ＭＳ Ｐゴシック" pitchFamily="34" charset="-128"/>
              </a:rPr>
              <a:t> [optional]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host requests IP address: 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dirty="0" smtClean="0">
                <a:solidFill>
                  <a:srgbClr val="CC0000"/>
                </a:solidFill>
                <a:ea typeface="ＭＳ Ｐゴシック" pitchFamily="34" charset="-128"/>
              </a:rPr>
              <a:t>DHCP request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r>
              <a:rPr lang="en-US" altLang="ja-JP" dirty="0" smtClean="0">
                <a:ea typeface="ＭＳ Ｐゴシック" pitchFamily="34" charset="-128"/>
              </a:rPr>
              <a:t> </a:t>
            </a:r>
            <a:r>
              <a:rPr lang="en-US" altLang="ja-JP" dirty="0" err="1" smtClean="0">
                <a:ea typeface="ＭＳ Ｐゴシック" pitchFamily="34" charset="-128"/>
              </a:rPr>
              <a:t>msg</a:t>
            </a:r>
            <a:endParaRPr lang="en-US" altLang="ja-JP" dirty="0" smtClean="0">
              <a:ea typeface="ＭＳ Ｐゴシック" pitchFamily="34" charset="-128"/>
            </a:endParaRPr>
          </a:p>
          <a:p>
            <a:pPr lvl="1"/>
            <a:r>
              <a:rPr lang="en-US" dirty="0" smtClean="0">
                <a:ea typeface="ＭＳ Ｐゴシック" pitchFamily="34" charset="-128"/>
              </a:rPr>
              <a:t>DHCP server sends address: 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dirty="0" smtClean="0">
                <a:solidFill>
                  <a:srgbClr val="CC0000"/>
                </a:solidFill>
                <a:ea typeface="ＭＳ Ｐゴシック" pitchFamily="34" charset="-128"/>
              </a:rPr>
              <a:t>DHCP </a:t>
            </a:r>
            <a:r>
              <a:rPr lang="en-US" altLang="ja-JP" dirty="0" err="1" smtClean="0">
                <a:solidFill>
                  <a:srgbClr val="CC0000"/>
                </a:solidFill>
                <a:ea typeface="ＭＳ Ｐゴシック" pitchFamily="34" charset="-128"/>
              </a:rPr>
              <a:t>ack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r>
              <a:rPr lang="en-US" altLang="ja-JP" dirty="0" smtClean="0">
                <a:ea typeface="ＭＳ Ｐゴシック" pitchFamily="34" charset="-128"/>
              </a:rPr>
              <a:t> </a:t>
            </a:r>
            <a:r>
              <a:rPr lang="en-US" altLang="ja-JP" dirty="0" err="1" smtClean="0">
                <a:ea typeface="ＭＳ Ｐゴシック" pitchFamily="34" charset="-128"/>
              </a:rPr>
              <a:t>msg</a:t>
            </a:r>
            <a:r>
              <a:rPr lang="en-US" altLang="ja-JP" dirty="0" smtClean="0">
                <a:ea typeface="ＭＳ Ｐゴシック" pitchFamily="34" charset="-128"/>
              </a:rPr>
              <a:t> </a:t>
            </a:r>
          </a:p>
          <a:p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 packet format</a:t>
            </a:r>
            <a:endParaRPr lang="en-US" dirty="0"/>
          </a:p>
        </p:txBody>
      </p:sp>
      <p:pic>
        <p:nvPicPr>
          <p:cNvPr id="6" name="Content Placeholder 5" descr="dhcp-packe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91716" y="1342913"/>
            <a:ext cx="4154411" cy="381464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4-</a:t>
            </a:r>
            <a:fld id="{9C144CDC-A76B-43DE-BBDA-2FE6E8E068F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04693" y="5285686"/>
            <a:ext cx="640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http://www.tarunz.org/~vassilii/TAU/protocols/dhcp/frame.htm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304679" y="5854396"/>
            <a:ext cx="4785185" cy="380481"/>
            <a:chOff x="836337" y="5865547"/>
            <a:chExt cx="4785185" cy="380481"/>
          </a:xfrm>
        </p:grpSpPr>
        <p:sp>
          <p:nvSpPr>
            <p:cNvPr id="8" name="TextBox 7"/>
            <p:cNvSpPr txBox="1"/>
            <p:nvPr/>
          </p:nvSpPr>
          <p:spPr>
            <a:xfrm>
              <a:off x="2141017" y="5865547"/>
              <a:ext cx="34805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hlinkClick r:id="rId4"/>
                </a:rPr>
                <a:t>http://www.ietf.org/rfc/rfc2131.txt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36337" y="5876696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RFC 2131: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B425810E-E1B5-47A0-9178-90D9D5AFC4F0}" type="slidenum">
              <a:rPr lang="en-US"/>
              <a:pPr/>
              <a:t>18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255588"/>
            <a:ext cx="6824663" cy="898525"/>
          </a:xfrm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DHCP client-server scenario</a:t>
            </a:r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2408238" y="6037263"/>
            <a:ext cx="4978400" cy="319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Rectangle 63"/>
          <p:cNvSpPr>
            <a:spLocks noChangeArrowheads="1"/>
          </p:cNvSpPr>
          <p:nvPr/>
        </p:nvSpPr>
        <p:spPr bwMode="auto">
          <a:xfrm>
            <a:off x="6210300" y="6770688"/>
            <a:ext cx="85725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6087" name="Text Box 97"/>
          <p:cNvSpPr txBox="1">
            <a:spLocks noChangeArrowheads="1"/>
          </p:cNvSpPr>
          <p:nvPr/>
        </p:nvSpPr>
        <p:spPr bwMode="auto">
          <a:xfrm>
            <a:off x="869950" y="1903413"/>
            <a:ext cx="1314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b="1" i="1" smtClean="0"/>
              <a:t>223.1.1.0/24</a:t>
            </a:r>
          </a:p>
        </p:txBody>
      </p:sp>
      <p:sp>
        <p:nvSpPr>
          <p:cNvPr id="46088" name="Text Box 98"/>
          <p:cNvSpPr txBox="1">
            <a:spLocks noChangeArrowheads="1"/>
          </p:cNvSpPr>
          <p:nvPr/>
        </p:nvSpPr>
        <p:spPr bwMode="auto">
          <a:xfrm>
            <a:off x="4348163" y="4398963"/>
            <a:ext cx="1314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b="1" i="1" smtClean="0"/>
              <a:t>223.1.2.0/24</a:t>
            </a:r>
          </a:p>
        </p:txBody>
      </p:sp>
      <p:sp>
        <p:nvSpPr>
          <p:cNvPr id="46089" name="Text Box 99"/>
          <p:cNvSpPr txBox="1">
            <a:spLocks noChangeArrowheads="1"/>
          </p:cNvSpPr>
          <p:nvPr/>
        </p:nvSpPr>
        <p:spPr bwMode="auto">
          <a:xfrm>
            <a:off x="2651125" y="5992813"/>
            <a:ext cx="1314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b="1" i="1" smtClean="0"/>
              <a:t>223.1.3.0/24</a:t>
            </a:r>
          </a:p>
        </p:txBody>
      </p:sp>
      <p:sp>
        <p:nvSpPr>
          <p:cNvPr id="46090" name="Rectangle 100"/>
          <p:cNvSpPr>
            <a:spLocks noChangeArrowheads="1"/>
          </p:cNvSpPr>
          <p:nvPr/>
        </p:nvSpPr>
        <p:spPr bwMode="auto">
          <a:xfrm>
            <a:off x="1663700" y="4233863"/>
            <a:ext cx="847725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Freeform 101"/>
          <p:cNvSpPr>
            <a:spLocks/>
          </p:cNvSpPr>
          <p:nvPr/>
        </p:nvSpPr>
        <p:spPr bwMode="auto">
          <a:xfrm>
            <a:off x="1076325" y="2173288"/>
            <a:ext cx="1941513" cy="2049462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Freeform 102"/>
          <p:cNvSpPr>
            <a:spLocks/>
          </p:cNvSpPr>
          <p:nvPr/>
        </p:nvSpPr>
        <p:spPr bwMode="auto">
          <a:xfrm>
            <a:off x="3603625" y="2482850"/>
            <a:ext cx="1906588" cy="1958975"/>
          </a:xfrm>
          <a:custGeom>
            <a:avLst/>
            <a:gdLst>
              <a:gd name="T0" fmla="*/ 2147483647 w 1201"/>
              <a:gd name="T1" fmla="*/ 2147483647 h 1234"/>
              <a:gd name="T2" fmla="*/ 2147483647 w 1201"/>
              <a:gd name="T3" fmla="*/ 2147483647 h 1234"/>
              <a:gd name="T4" fmla="*/ 2147483647 w 1201"/>
              <a:gd name="T5" fmla="*/ 2147483647 h 1234"/>
              <a:gd name="T6" fmla="*/ 2147483647 w 1201"/>
              <a:gd name="T7" fmla="*/ 2147483647 h 1234"/>
              <a:gd name="T8" fmla="*/ 2147483647 w 1201"/>
              <a:gd name="T9" fmla="*/ 2147483647 h 1234"/>
              <a:gd name="T10" fmla="*/ 2147483647 w 1201"/>
              <a:gd name="T11" fmla="*/ 2147483647 h 1234"/>
              <a:gd name="T12" fmla="*/ 2147483647 w 1201"/>
              <a:gd name="T13" fmla="*/ 2147483647 h 1234"/>
              <a:gd name="T14" fmla="*/ 2147483647 w 1201"/>
              <a:gd name="T15" fmla="*/ 2147483647 h 1234"/>
              <a:gd name="T16" fmla="*/ 2147483647 w 1201"/>
              <a:gd name="T17" fmla="*/ 2147483647 h 1234"/>
              <a:gd name="T18" fmla="*/ 2147483647 w 1201"/>
              <a:gd name="T19" fmla="*/ 2147483647 h 1234"/>
              <a:gd name="T20" fmla="*/ 2147483647 w 1201"/>
              <a:gd name="T21" fmla="*/ 2147483647 h 1234"/>
              <a:gd name="T22" fmla="*/ 2147483647 w 1201"/>
              <a:gd name="T23" fmla="*/ 2147483647 h 1234"/>
              <a:gd name="T24" fmla="*/ 2147483647 w 1201"/>
              <a:gd name="T25" fmla="*/ 2147483647 h 1234"/>
              <a:gd name="T26" fmla="*/ 2147483647 w 1201"/>
              <a:gd name="T27" fmla="*/ 2147483647 h 123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201" h="1234">
                <a:moveTo>
                  <a:pt x="25" y="709"/>
                </a:moveTo>
                <a:cubicBezTo>
                  <a:pt x="49" y="824"/>
                  <a:pt x="428" y="709"/>
                  <a:pt x="526" y="780"/>
                </a:cubicBezTo>
                <a:cubicBezTo>
                  <a:pt x="624" y="851"/>
                  <a:pt x="543" y="1059"/>
                  <a:pt x="613" y="1134"/>
                </a:cubicBezTo>
                <a:cubicBezTo>
                  <a:pt x="683" y="1209"/>
                  <a:pt x="853" y="1234"/>
                  <a:pt x="946" y="1230"/>
                </a:cubicBezTo>
                <a:cubicBezTo>
                  <a:pt x="1039" y="1226"/>
                  <a:pt x="1141" y="1163"/>
                  <a:pt x="1171" y="1107"/>
                </a:cubicBezTo>
                <a:cubicBezTo>
                  <a:pt x="1201" y="1051"/>
                  <a:pt x="1135" y="963"/>
                  <a:pt x="1126" y="894"/>
                </a:cubicBezTo>
                <a:cubicBezTo>
                  <a:pt x="1117" y="825"/>
                  <a:pt x="1119" y="772"/>
                  <a:pt x="1114" y="693"/>
                </a:cubicBezTo>
                <a:cubicBezTo>
                  <a:pt x="1109" y="614"/>
                  <a:pt x="1095" y="502"/>
                  <a:pt x="1099" y="423"/>
                </a:cubicBezTo>
                <a:cubicBezTo>
                  <a:pt x="1103" y="344"/>
                  <a:pt x="1141" y="281"/>
                  <a:pt x="1141" y="216"/>
                </a:cubicBezTo>
                <a:cubicBezTo>
                  <a:pt x="1141" y="151"/>
                  <a:pt x="1185" y="56"/>
                  <a:pt x="1102" y="33"/>
                </a:cubicBezTo>
                <a:cubicBezTo>
                  <a:pt x="1019" y="10"/>
                  <a:pt x="740" y="0"/>
                  <a:pt x="646" y="81"/>
                </a:cubicBezTo>
                <a:cubicBezTo>
                  <a:pt x="552" y="162"/>
                  <a:pt x="635" y="441"/>
                  <a:pt x="535" y="519"/>
                </a:cubicBezTo>
                <a:cubicBezTo>
                  <a:pt x="435" y="597"/>
                  <a:pt x="129" y="516"/>
                  <a:pt x="44" y="548"/>
                </a:cubicBezTo>
                <a:cubicBezTo>
                  <a:pt x="15" y="601"/>
                  <a:pt x="0" y="594"/>
                  <a:pt x="25" y="709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0" name="Freeform 103"/>
          <p:cNvSpPr>
            <a:spLocks/>
          </p:cNvSpPr>
          <p:nvPr/>
        </p:nvSpPr>
        <p:spPr bwMode="auto">
          <a:xfrm>
            <a:off x="2276475" y="3916363"/>
            <a:ext cx="2041525" cy="1979612"/>
          </a:xfrm>
          <a:custGeom>
            <a:avLst/>
            <a:gdLst>
              <a:gd name="T0" fmla="*/ 2147483647 w 1286"/>
              <a:gd name="T1" fmla="*/ 2147483647 h 1247"/>
              <a:gd name="T2" fmla="*/ 2147483647 w 1286"/>
              <a:gd name="T3" fmla="*/ 2147483647 h 1247"/>
              <a:gd name="T4" fmla="*/ 2147483647 w 1286"/>
              <a:gd name="T5" fmla="*/ 2147483647 h 1247"/>
              <a:gd name="T6" fmla="*/ 2147483647 w 1286"/>
              <a:gd name="T7" fmla="*/ 2147483647 h 1247"/>
              <a:gd name="T8" fmla="*/ 2147483647 w 1286"/>
              <a:gd name="T9" fmla="*/ 2147483647 h 1247"/>
              <a:gd name="T10" fmla="*/ 2147483647 w 1286"/>
              <a:gd name="T11" fmla="*/ 2147483647 h 1247"/>
              <a:gd name="T12" fmla="*/ 2147483647 w 1286"/>
              <a:gd name="T13" fmla="*/ 2147483647 h 1247"/>
              <a:gd name="T14" fmla="*/ 2147483647 w 1286"/>
              <a:gd name="T15" fmla="*/ 2147483647 h 1247"/>
              <a:gd name="T16" fmla="*/ 2147483647 w 1286"/>
              <a:gd name="T17" fmla="*/ 2147483647 h 1247"/>
              <a:gd name="T18" fmla="*/ 2147483647 w 1286"/>
              <a:gd name="T19" fmla="*/ 2147483647 h 1247"/>
              <a:gd name="T20" fmla="*/ 2147483647 w 1286"/>
              <a:gd name="T21" fmla="*/ 2147483647 h 1247"/>
              <a:gd name="T22" fmla="*/ 2147483647 w 1286"/>
              <a:gd name="T23" fmla="*/ 2147483647 h 1247"/>
              <a:gd name="T24" fmla="*/ 2147483647 w 1286"/>
              <a:gd name="T25" fmla="*/ 2147483647 h 1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286" h="1247">
                <a:moveTo>
                  <a:pt x="587" y="30"/>
                </a:moveTo>
                <a:cubicBezTo>
                  <a:pt x="473" y="60"/>
                  <a:pt x="601" y="475"/>
                  <a:pt x="509" y="618"/>
                </a:cubicBezTo>
                <a:cubicBezTo>
                  <a:pt x="424" y="765"/>
                  <a:pt x="154" y="830"/>
                  <a:pt x="77" y="909"/>
                </a:cubicBezTo>
                <a:cubicBezTo>
                  <a:pt x="0" y="988"/>
                  <a:pt x="37" y="1043"/>
                  <a:pt x="47" y="1095"/>
                </a:cubicBezTo>
                <a:cubicBezTo>
                  <a:pt x="57" y="1147"/>
                  <a:pt x="71" y="1205"/>
                  <a:pt x="140" y="1224"/>
                </a:cubicBezTo>
                <a:cubicBezTo>
                  <a:pt x="209" y="1243"/>
                  <a:pt x="369" y="1212"/>
                  <a:pt x="461" y="1209"/>
                </a:cubicBezTo>
                <a:cubicBezTo>
                  <a:pt x="553" y="1206"/>
                  <a:pt x="571" y="1206"/>
                  <a:pt x="692" y="1209"/>
                </a:cubicBezTo>
                <a:cubicBezTo>
                  <a:pt x="813" y="1212"/>
                  <a:pt x="1094" y="1247"/>
                  <a:pt x="1190" y="1227"/>
                </a:cubicBezTo>
                <a:cubicBezTo>
                  <a:pt x="1286" y="1207"/>
                  <a:pt x="1279" y="1170"/>
                  <a:pt x="1271" y="1089"/>
                </a:cubicBezTo>
                <a:cubicBezTo>
                  <a:pt x="1263" y="1008"/>
                  <a:pt x="1217" y="818"/>
                  <a:pt x="1139" y="741"/>
                </a:cubicBezTo>
                <a:cubicBezTo>
                  <a:pt x="1061" y="664"/>
                  <a:pt x="865" y="743"/>
                  <a:pt x="800" y="627"/>
                </a:cubicBezTo>
                <a:cubicBezTo>
                  <a:pt x="735" y="511"/>
                  <a:pt x="785" y="142"/>
                  <a:pt x="749" y="42"/>
                </a:cubicBezTo>
                <a:cubicBezTo>
                  <a:pt x="695" y="15"/>
                  <a:pt x="701" y="0"/>
                  <a:pt x="587" y="3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04"/>
          <p:cNvSpPr>
            <a:spLocks noChangeShapeType="1"/>
          </p:cNvSpPr>
          <p:nvPr/>
        </p:nvSpPr>
        <p:spPr bwMode="auto">
          <a:xfrm>
            <a:off x="1625600" y="2695575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46096" name="Line 106"/>
          <p:cNvSpPr>
            <a:spLocks noChangeShapeType="1"/>
          </p:cNvSpPr>
          <p:nvPr/>
        </p:nvSpPr>
        <p:spPr bwMode="auto">
          <a:xfrm flipV="1">
            <a:off x="1674813" y="3416300"/>
            <a:ext cx="2778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46097" name="Line 107"/>
          <p:cNvSpPr>
            <a:spLocks noChangeShapeType="1"/>
          </p:cNvSpPr>
          <p:nvPr/>
        </p:nvSpPr>
        <p:spPr bwMode="auto">
          <a:xfrm>
            <a:off x="1635125" y="3967163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46098" name="Line 108"/>
          <p:cNvSpPr>
            <a:spLocks noChangeShapeType="1"/>
          </p:cNvSpPr>
          <p:nvPr/>
        </p:nvSpPr>
        <p:spPr bwMode="auto">
          <a:xfrm flipV="1">
            <a:off x="2478088" y="3544888"/>
            <a:ext cx="56197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46099" name="Text Box 109"/>
          <p:cNvSpPr txBox="1">
            <a:spLocks noChangeArrowheads="1"/>
          </p:cNvSpPr>
          <p:nvPr/>
        </p:nvSpPr>
        <p:spPr bwMode="auto">
          <a:xfrm>
            <a:off x="1673225" y="2370138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223.1.1.1</a:t>
            </a:r>
            <a:endParaRPr lang="en-US" sz="1400">
              <a:latin typeface="Comic Sans MS" pitchFamily="66" charset="0"/>
            </a:endParaRPr>
          </a:p>
        </p:txBody>
      </p:sp>
      <p:sp>
        <p:nvSpPr>
          <p:cNvPr id="46100" name="Text Box 111"/>
          <p:cNvSpPr txBox="1">
            <a:spLocks noChangeArrowheads="1"/>
          </p:cNvSpPr>
          <p:nvPr/>
        </p:nvSpPr>
        <p:spPr bwMode="auto">
          <a:xfrm>
            <a:off x="1558925" y="3995738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223.1.1.3</a:t>
            </a:r>
            <a:endParaRPr lang="en-US" sz="1400">
              <a:latin typeface="Comic Sans MS" pitchFamily="66" charset="0"/>
            </a:endParaRPr>
          </a:p>
        </p:txBody>
      </p:sp>
      <p:sp>
        <p:nvSpPr>
          <p:cNvPr id="46101" name="Text Box 112"/>
          <p:cNvSpPr txBox="1">
            <a:spLocks noChangeArrowheads="1"/>
          </p:cNvSpPr>
          <p:nvPr/>
        </p:nvSpPr>
        <p:spPr bwMode="auto">
          <a:xfrm>
            <a:off x="2305050" y="3235325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223.1.1.4</a:t>
            </a:r>
            <a:endParaRPr lang="en-US" sz="1400">
              <a:latin typeface="Comic Sans MS" pitchFamily="66" charset="0"/>
            </a:endParaRPr>
          </a:p>
        </p:txBody>
      </p:sp>
      <p:sp>
        <p:nvSpPr>
          <p:cNvPr id="46102" name="Line 113"/>
          <p:cNvSpPr>
            <a:spLocks noChangeShapeType="1"/>
          </p:cNvSpPr>
          <p:nvPr/>
        </p:nvSpPr>
        <p:spPr bwMode="auto">
          <a:xfrm flipV="1">
            <a:off x="3552825" y="3546475"/>
            <a:ext cx="5334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46103" name="Text Box 114"/>
          <p:cNvSpPr txBox="1">
            <a:spLocks noChangeArrowheads="1"/>
          </p:cNvSpPr>
          <p:nvPr/>
        </p:nvSpPr>
        <p:spPr bwMode="auto">
          <a:xfrm>
            <a:off x="3425825" y="3236913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223.1.2.9</a:t>
            </a:r>
            <a:endParaRPr lang="en-US" sz="1400">
              <a:latin typeface="Comic Sans MS" pitchFamily="66" charset="0"/>
            </a:endParaRPr>
          </a:p>
        </p:txBody>
      </p:sp>
      <p:sp>
        <p:nvSpPr>
          <p:cNvPr id="46105" name="Line 116"/>
          <p:cNvSpPr>
            <a:spLocks noChangeShapeType="1"/>
          </p:cNvSpPr>
          <p:nvPr/>
        </p:nvSpPr>
        <p:spPr bwMode="auto">
          <a:xfrm>
            <a:off x="4745038" y="2857500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46106" name="Line 117"/>
          <p:cNvSpPr>
            <a:spLocks noChangeShapeType="1"/>
          </p:cNvSpPr>
          <p:nvPr/>
        </p:nvSpPr>
        <p:spPr bwMode="auto">
          <a:xfrm>
            <a:off x="4799013" y="4133850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46107" name="Line 120"/>
          <p:cNvSpPr>
            <a:spLocks noChangeShapeType="1"/>
          </p:cNvSpPr>
          <p:nvPr/>
        </p:nvSpPr>
        <p:spPr bwMode="auto">
          <a:xfrm flipH="1">
            <a:off x="3311525" y="3886200"/>
            <a:ext cx="3175" cy="708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6109" name="Line 122"/>
          <p:cNvSpPr>
            <a:spLocks noChangeShapeType="1"/>
          </p:cNvSpPr>
          <p:nvPr/>
        </p:nvSpPr>
        <p:spPr bwMode="auto">
          <a:xfrm flipH="1" flipV="1">
            <a:off x="2736850" y="523081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46110" name="Line 123"/>
          <p:cNvSpPr>
            <a:spLocks noChangeShapeType="1"/>
          </p:cNvSpPr>
          <p:nvPr/>
        </p:nvSpPr>
        <p:spPr bwMode="auto">
          <a:xfrm flipH="1" flipV="1">
            <a:off x="3878263" y="5164138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46111" name="Text Box 124"/>
          <p:cNvSpPr txBox="1">
            <a:spLocks noChangeArrowheads="1"/>
          </p:cNvSpPr>
          <p:nvPr/>
        </p:nvSpPr>
        <p:spPr bwMode="auto">
          <a:xfrm>
            <a:off x="3849688" y="5041900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223.1.3.2</a:t>
            </a:r>
            <a:endParaRPr lang="en-US" sz="1400">
              <a:latin typeface="Comic Sans MS" pitchFamily="66" charset="0"/>
            </a:endParaRPr>
          </a:p>
        </p:txBody>
      </p:sp>
      <p:sp>
        <p:nvSpPr>
          <p:cNvPr id="46112" name="Text Box 127"/>
          <p:cNvSpPr txBox="1">
            <a:spLocks noChangeArrowheads="1"/>
          </p:cNvSpPr>
          <p:nvPr/>
        </p:nvSpPr>
        <p:spPr bwMode="auto">
          <a:xfrm>
            <a:off x="1701800" y="5053013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223.1.3.1</a:t>
            </a:r>
            <a:endParaRPr lang="en-US" sz="1400">
              <a:latin typeface="Comic Sans MS" pitchFamily="66" charset="0"/>
            </a:endParaRPr>
          </a:p>
        </p:txBody>
      </p:sp>
      <p:grpSp>
        <p:nvGrpSpPr>
          <p:cNvPr id="2" name="Group 129"/>
          <p:cNvGrpSpPr>
            <a:grpSpLocks/>
          </p:cNvGrpSpPr>
          <p:nvPr/>
        </p:nvGrpSpPr>
        <p:grpSpPr bwMode="auto">
          <a:xfrm>
            <a:off x="1071563" y="2397125"/>
            <a:ext cx="641350" cy="558800"/>
            <a:chOff x="-44" y="1473"/>
            <a:chExt cx="981" cy="1105"/>
          </a:xfrm>
        </p:grpSpPr>
        <p:pic>
          <p:nvPicPr>
            <p:cNvPr id="63615" name="Picture 130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616" name="Freeform 13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132"/>
          <p:cNvGrpSpPr>
            <a:grpSpLocks/>
          </p:cNvGrpSpPr>
          <p:nvPr/>
        </p:nvGrpSpPr>
        <p:grpSpPr bwMode="auto">
          <a:xfrm>
            <a:off x="1066800" y="3006725"/>
            <a:ext cx="641350" cy="558800"/>
            <a:chOff x="-44" y="1473"/>
            <a:chExt cx="981" cy="1105"/>
          </a:xfrm>
        </p:grpSpPr>
        <p:pic>
          <p:nvPicPr>
            <p:cNvPr id="63613" name="Picture 133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614" name="Freeform 13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135"/>
          <p:cNvGrpSpPr>
            <a:grpSpLocks/>
          </p:cNvGrpSpPr>
          <p:nvPr/>
        </p:nvGrpSpPr>
        <p:grpSpPr bwMode="auto">
          <a:xfrm>
            <a:off x="1095375" y="3616325"/>
            <a:ext cx="641350" cy="558800"/>
            <a:chOff x="-44" y="1473"/>
            <a:chExt cx="981" cy="1105"/>
          </a:xfrm>
        </p:grpSpPr>
        <p:pic>
          <p:nvPicPr>
            <p:cNvPr id="63611" name="Picture 136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612" name="Freeform 13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138"/>
          <p:cNvGrpSpPr>
            <a:grpSpLocks/>
          </p:cNvGrpSpPr>
          <p:nvPr/>
        </p:nvGrpSpPr>
        <p:grpSpPr bwMode="auto">
          <a:xfrm flipH="1">
            <a:off x="4803775" y="2565400"/>
            <a:ext cx="641350" cy="558800"/>
            <a:chOff x="-44" y="1473"/>
            <a:chExt cx="981" cy="1105"/>
          </a:xfrm>
        </p:grpSpPr>
        <p:pic>
          <p:nvPicPr>
            <p:cNvPr id="63609" name="Picture 139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610" name="Freeform 14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141"/>
          <p:cNvGrpSpPr>
            <a:grpSpLocks/>
          </p:cNvGrpSpPr>
          <p:nvPr/>
        </p:nvGrpSpPr>
        <p:grpSpPr bwMode="auto">
          <a:xfrm flipH="1">
            <a:off x="4878388" y="3844925"/>
            <a:ext cx="641350" cy="558800"/>
            <a:chOff x="-44" y="1473"/>
            <a:chExt cx="981" cy="1105"/>
          </a:xfrm>
        </p:grpSpPr>
        <p:pic>
          <p:nvPicPr>
            <p:cNvPr id="63607" name="Picture 142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608" name="Freeform 14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144"/>
          <p:cNvGrpSpPr>
            <a:grpSpLocks/>
          </p:cNvGrpSpPr>
          <p:nvPr/>
        </p:nvGrpSpPr>
        <p:grpSpPr bwMode="auto">
          <a:xfrm flipH="1">
            <a:off x="3670300" y="5368925"/>
            <a:ext cx="641350" cy="558800"/>
            <a:chOff x="-44" y="1473"/>
            <a:chExt cx="981" cy="1105"/>
          </a:xfrm>
        </p:grpSpPr>
        <p:pic>
          <p:nvPicPr>
            <p:cNvPr id="63605" name="Picture 1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606" name="Freeform 1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147"/>
          <p:cNvGrpSpPr>
            <a:grpSpLocks/>
          </p:cNvGrpSpPr>
          <p:nvPr/>
        </p:nvGrpSpPr>
        <p:grpSpPr bwMode="auto">
          <a:xfrm flipH="1">
            <a:off x="2506663" y="5410200"/>
            <a:ext cx="641350" cy="558800"/>
            <a:chOff x="-44" y="1473"/>
            <a:chExt cx="981" cy="1105"/>
          </a:xfrm>
        </p:grpSpPr>
        <p:pic>
          <p:nvPicPr>
            <p:cNvPr id="63603" name="Picture 14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604" name="Freeform 14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150"/>
          <p:cNvGrpSpPr>
            <a:grpSpLocks/>
          </p:cNvGrpSpPr>
          <p:nvPr/>
        </p:nvGrpSpPr>
        <p:grpSpPr bwMode="auto">
          <a:xfrm>
            <a:off x="2935288" y="3503613"/>
            <a:ext cx="698500" cy="355600"/>
            <a:chOff x="4396" y="1245"/>
            <a:chExt cx="672" cy="248"/>
          </a:xfrm>
        </p:grpSpPr>
        <p:sp>
          <p:nvSpPr>
            <p:cNvPr id="6359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6359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6359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" name="Group 15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63601" name="Freeform 15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602" name="Freeform 15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195" name="Line 157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46196" name="Line 15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6121" name="Rectangle 162"/>
          <p:cNvSpPr>
            <a:spLocks noChangeArrowheads="1"/>
          </p:cNvSpPr>
          <p:nvPr/>
        </p:nvSpPr>
        <p:spPr bwMode="auto">
          <a:xfrm>
            <a:off x="1789113" y="3119438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6122" name="Text Box 110"/>
          <p:cNvSpPr txBox="1">
            <a:spLocks noChangeArrowheads="1"/>
          </p:cNvSpPr>
          <p:nvPr/>
        </p:nvSpPr>
        <p:spPr bwMode="auto">
          <a:xfrm>
            <a:off x="1624013" y="3025775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223.1.1.2</a:t>
            </a:r>
            <a:endParaRPr lang="en-US" sz="1400">
              <a:latin typeface="Comic Sans MS" pitchFamily="66" charset="0"/>
            </a:endParaRPr>
          </a:p>
        </p:txBody>
      </p:sp>
      <p:sp>
        <p:nvSpPr>
          <p:cNvPr id="46123" name="Rectangle 165"/>
          <p:cNvSpPr>
            <a:spLocks noChangeArrowheads="1"/>
          </p:cNvSpPr>
          <p:nvPr/>
        </p:nvSpPr>
        <p:spPr bwMode="auto">
          <a:xfrm>
            <a:off x="4530725" y="3829050"/>
            <a:ext cx="288925" cy="233363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6124" name="Rectangle 166"/>
          <p:cNvSpPr>
            <a:spLocks noChangeArrowheads="1"/>
          </p:cNvSpPr>
          <p:nvPr/>
        </p:nvSpPr>
        <p:spPr bwMode="auto">
          <a:xfrm>
            <a:off x="3178175" y="4014788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6125" name="Text Box 128"/>
          <p:cNvSpPr txBox="1">
            <a:spLocks noChangeArrowheads="1"/>
          </p:cNvSpPr>
          <p:nvPr/>
        </p:nvSpPr>
        <p:spPr bwMode="auto">
          <a:xfrm>
            <a:off x="2801938" y="3976688"/>
            <a:ext cx="10334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223.1.3.27</a:t>
            </a:r>
            <a:endParaRPr lang="en-US" sz="1400">
              <a:latin typeface="Comic Sans MS" pitchFamily="66" charset="0"/>
            </a:endParaRPr>
          </a:p>
        </p:txBody>
      </p:sp>
      <p:sp>
        <p:nvSpPr>
          <p:cNvPr id="46126" name="Text Box 118"/>
          <p:cNvSpPr txBox="1">
            <a:spLocks noChangeArrowheads="1"/>
          </p:cNvSpPr>
          <p:nvPr/>
        </p:nvSpPr>
        <p:spPr bwMode="auto">
          <a:xfrm>
            <a:off x="3900488" y="3843338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223.1.2.2</a:t>
            </a:r>
            <a:endParaRPr lang="en-US" sz="1400">
              <a:latin typeface="Comic Sans MS" pitchFamily="66" charset="0"/>
            </a:endParaRPr>
          </a:p>
        </p:txBody>
      </p:sp>
      <p:sp>
        <p:nvSpPr>
          <p:cNvPr id="46127" name="Text Box 119"/>
          <p:cNvSpPr txBox="1">
            <a:spLocks noChangeArrowheads="1"/>
          </p:cNvSpPr>
          <p:nvPr/>
        </p:nvSpPr>
        <p:spPr bwMode="auto">
          <a:xfrm>
            <a:off x="4730750" y="2327275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223.1.2.1</a:t>
            </a:r>
            <a:endParaRPr lang="en-US" sz="1400">
              <a:latin typeface="Comic Sans MS" pitchFamily="66" charset="0"/>
            </a:endParaRPr>
          </a:p>
        </p:txBody>
      </p:sp>
      <p:sp>
        <p:nvSpPr>
          <p:cNvPr id="46128" name="Text Box 168"/>
          <p:cNvSpPr txBox="1">
            <a:spLocks noChangeArrowheads="1"/>
          </p:cNvSpPr>
          <p:nvPr/>
        </p:nvSpPr>
        <p:spPr bwMode="auto">
          <a:xfrm>
            <a:off x="3465513" y="1760538"/>
            <a:ext cx="9064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000" i="1" smtClean="0">
                <a:solidFill>
                  <a:srgbClr val="CC0000"/>
                </a:solidFill>
              </a:rPr>
              <a:t>DHCP</a:t>
            </a:r>
          </a:p>
          <a:p>
            <a:pPr>
              <a:lnSpc>
                <a:spcPct val="85000"/>
              </a:lnSpc>
              <a:defRPr/>
            </a:pPr>
            <a:r>
              <a:rPr lang="en-US" sz="2000" i="1" smtClean="0">
                <a:solidFill>
                  <a:srgbClr val="CC0000"/>
                </a:solidFill>
              </a:rPr>
              <a:t>server</a:t>
            </a:r>
          </a:p>
        </p:txBody>
      </p:sp>
      <p:sp>
        <p:nvSpPr>
          <p:cNvPr id="46129" name="Text Box 170"/>
          <p:cNvSpPr txBox="1">
            <a:spLocks noChangeArrowheads="1"/>
          </p:cNvSpPr>
          <p:nvPr/>
        </p:nvSpPr>
        <p:spPr bwMode="auto">
          <a:xfrm>
            <a:off x="6627813" y="3059113"/>
            <a:ext cx="1820862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000" i="1" smtClean="0"/>
              <a:t>arriving </a:t>
            </a:r>
            <a:r>
              <a:rPr lang="en-US" sz="2000" i="1" smtClean="0">
                <a:solidFill>
                  <a:srgbClr val="CC0000"/>
                </a:solidFill>
              </a:rPr>
              <a:t>DHCP</a:t>
            </a:r>
          </a:p>
          <a:p>
            <a:pPr>
              <a:lnSpc>
                <a:spcPct val="85000"/>
              </a:lnSpc>
              <a:defRPr/>
            </a:pPr>
            <a:r>
              <a:rPr lang="en-US" sz="2000" i="1" smtClean="0">
                <a:solidFill>
                  <a:srgbClr val="CC0000"/>
                </a:solidFill>
              </a:rPr>
              <a:t>client</a:t>
            </a:r>
            <a:r>
              <a:rPr lang="en-US" sz="2000" i="1" smtClean="0"/>
              <a:t> needs </a:t>
            </a:r>
          </a:p>
          <a:p>
            <a:pPr>
              <a:lnSpc>
                <a:spcPct val="85000"/>
              </a:lnSpc>
              <a:defRPr/>
            </a:pPr>
            <a:r>
              <a:rPr lang="en-US" sz="2000" i="1" smtClean="0"/>
              <a:t>address in this</a:t>
            </a:r>
          </a:p>
          <a:p>
            <a:pPr>
              <a:lnSpc>
                <a:spcPct val="85000"/>
              </a:lnSpc>
              <a:defRPr/>
            </a:pPr>
            <a:r>
              <a:rPr lang="en-US" sz="2000" i="1" smtClean="0"/>
              <a:t>network</a:t>
            </a:r>
          </a:p>
        </p:txBody>
      </p:sp>
      <p:grpSp>
        <p:nvGrpSpPr>
          <p:cNvPr id="11" name="Group 195"/>
          <p:cNvGrpSpPr>
            <a:grpSpLocks/>
          </p:cNvGrpSpPr>
          <p:nvPr/>
        </p:nvGrpSpPr>
        <p:grpSpPr bwMode="auto">
          <a:xfrm>
            <a:off x="3873500" y="2395538"/>
            <a:ext cx="401638" cy="681037"/>
            <a:chOff x="4140" y="429"/>
            <a:chExt cx="1425" cy="2396"/>
          </a:xfrm>
        </p:grpSpPr>
        <p:sp>
          <p:nvSpPr>
            <p:cNvPr id="63563" name="Freeform 19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60" name="Rectangle 197"/>
            <p:cNvSpPr>
              <a:spLocks noChangeArrowheads="1"/>
            </p:cNvSpPr>
            <p:nvPr/>
          </p:nvSpPr>
          <p:spPr bwMode="auto">
            <a:xfrm>
              <a:off x="4208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63565" name="Freeform 19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66" name="Freeform 19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63" name="Rectangle 200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grpSp>
          <p:nvGrpSpPr>
            <p:cNvPr id="12" name="Group 20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6189" name="AutoShape 202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46190" name="AutoShape 203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9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</p:grpSp>
        <p:sp>
          <p:nvSpPr>
            <p:cNvPr id="46165" name="Rectangle 204"/>
            <p:cNvSpPr>
              <a:spLocks noChangeArrowheads="1"/>
            </p:cNvSpPr>
            <p:nvPr/>
          </p:nvSpPr>
          <p:spPr bwMode="auto">
            <a:xfrm>
              <a:off x="4224" y="1021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6187" name="AutoShape 20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46188" name="AutoShape 207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9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</p:grpSp>
        <p:sp>
          <p:nvSpPr>
            <p:cNvPr id="46167" name="Rectangle 208"/>
            <p:cNvSpPr>
              <a:spLocks noChangeArrowheads="1"/>
            </p:cNvSpPr>
            <p:nvPr/>
          </p:nvSpPr>
          <p:spPr bwMode="auto">
            <a:xfrm>
              <a:off x="4219" y="1356"/>
              <a:ext cx="591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6168" name="Rectangle 209"/>
            <p:cNvSpPr>
              <a:spLocks noChangeArrowheads="1"/>
            </p:cNvSpPr>
            <p:nvPr/>
          </p:nvSpPr>
          <p:spPr bwMode="auto">
            <a:xfrm>
              <a:off x="4230" y="1658"/>
              <a:ext cx="591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grpSp>
          <p:nvGrpSpPr>
            <p:cNvPr id="14" name="Group 21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6185" name="AutoShape 211"/>
              <p:cNvSpPr>
                <a:spLocks noChangeArrowheads="1"/>
              </p:cNvSpPr>
              <p:nvPr/>
            </p:nvSpPr>
            <p:spPr bwMode="auto">
              <a:xfrm>
                <a:off x="617" y="2576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46186" name="AutoShape 212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8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</p:grpSp>
        <p:sp>
          <p:nvSpPr>
            <p:cNvPr id="63574" name="Freeform 21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21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6183" name="AutoShape 215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30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46184" name="AutoShape 216"/>
              <p:cNvSpPr>
                <a:spLocks noChangeArrowheads="1"/>
              </p:cNvSpPr>
              <p:nvPr/>
            </p:nvSpPr>
            <p:spPr bwMode="auto">
              <a:xfrm>
                <a:off x="626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</p:grpSp>
        <p:sp>
          <p:nvSpPr>
            <p:cNvPr id="46172" name="Rectangle 217"/>
            <p:cNvSpPr>
              <a:spLocks noChangeArrowheads="1"/>
            </p:cNvSpPr>
            <p:nvPr/>
          </p:nvSpPr>
          <p:spPr bwMode="auto">
            <a:xfrm>
              <a:off x="5250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63577" name="Freeform 21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78" name="Freeform 21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75" name="Oval 220"/>
            <p:cNvSpPr>
              <a:spLocks noChangeArrowheads="1"/>
            </p:cNvSpPr>
            <p:nvPr/>
          </p:nvSpPr>
          <p:spPr bwMode="auto">
            <a:xfrm>
              <a:off x="5514" y="2613"/>
              <a:ext cx="51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63580" name="Freeform 22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77" name="AutoShape 222"/>
            <p:cNvSpPr>
              <a:spLocks noChangeArrowheads="1"/>
            </p:cNvSpPr>
            <p:nvPr/>
          </p:nvSpPr>
          <p:spPr bwMode="auto">
            <a:xfrm>
              <a:off x="4140" y="2680"/>
              <a:ext cx="1200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6178" name="AutoShape 223"/>
            <p:cNvSpPr>
              <a:spLocks noChangeArrowheads="1"/>
            </p:cNvSpPr>
            <p:nvPr/>
          </p:nvSpPr>
          <p:spPr bwMode="auto">
            <a:xfrm>
              <a:off x="4208" y="2713"/>
              <a:ext cx="1070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6179" name="Oval 224"/>
            <p:cNvSpPr>
              <a:spLocks noChangeArrowheads="1"/>
            </p:cNvSpPr>
            <p:nvPr/>
          </p:nvSpPr>
          <p:spPr bwMode="auto">
            <a:xfrm>
              <a:off x="4309" y="2384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6180" name="Oval 225"/>
            <p:cNvSpPr>
              <a:spLocks noChangeArrowheads="1"/>
            </p:cNvSpPr>
            <p:nvPr/>
          </p:nvSpPr>
          <p:spPr bwMode="auto">
            <a:xfrm>
              <a:off x="4484" y="2384"/>
              <a:ext cx="163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4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6181" name="Oval 226"/>
            <p:cNvSpPr>
              <a:spLocks noChangeArrowheads="1"/>
            </p:cNvSpPr>
            <p:nvPr/>
          </p:nvSpPr>
          <p:spPr bwMode="auto">
            <a:xfrm>
              <a:off x="4664" y="2384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6182" name="Rectangle 227"/>
            <p:cNvSpPr>
              <a:spLocks noChangeArrowheads="1"/>
            </p:cNvSpPr>
            <p:nvPr/>
          </p:nvSpPr>
          <p:spPr bwMode="auto">
            <a:xfrm>
              <a:off x="5064" y="1836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</p:grpSp>
      <p:grpSp>
        <p:nvGrpSpPr>
          <p:cNvPr id="16" name="Group 231"/>
          <p:cNvGrpSpPr>
            <a:grpSpLocks/>
          </p:cNvGrpSpPr>
          <p:nvPr/>
        </p:nvGrpSpPr>
        <p:grpSpPr bwMode="auto">
          <a:xfrm>
            <a:off x="5486400" y="3141663"/>
            <a:ext cx="1101725" cy="549275"/>
            <a:chOff x="3428" y="1798"/>
            <a:chExt cx="694" cy="346"/>
          </a:xfrm>
        </p:grpSpPr>
        <p:grpSp>
          <p:nvGrpSpPr>
            <p:cNvPr id="17" name="Group 229"/>
            <p:cNvGrpSpPr>
              <a:grpSpLocks/>
            </p:cNvGrpSpPr>
            <p:nvPr/>
          </p:nvGrpSpPr>
          <p:grpSpPr bwMode="auto">
            <a:xfrm>
              <a:off x="3628" y="1798"/>
              <a:ext cx="494" cy="346"/>
              <a:chOff x="4420" y="878"/>
              <a:chExt cx="614" cy="458"/>
            </a:xfrm>
          </p:grpSpPr>
          <p:pic>
            <p:nvPicPr>
              <p:cNvPr id="63541" name="Picture 173" descr="laptop_keyboard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9064" flipH="1">
                <a:off x="4420" y="1108"/>
                <a:ext cx="527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542" name="Freeform 174"/>
              <p:cNvSpPr>
                <a:spLocks/>
              </p:cNvSpPr>
              <p:nvPr/>
            </p:nvSpPr>
            <p:spPr bwMode="auto">
              <a:xfrm>
                <a:off x="4595" y="888"/>
                <a:ext cx="424" cy="297"/>
              </a:xfrm>
              <a:custGeom>
                <a:avLst/>
                <a:gdLst>
                  <a:gd name="T0" fmla="*/ 0 w 2982"/>
                  <a:gd name="T1" fmla="*/ 0 h 2442"/>
                  <a:gd name="T2" fmla="*/ 0 w 2982"/>
                  <a:gd name="T3" fmla="*/ 0 h 2442"/>
                  <a:gd name="T4" fmla="*/ 0 w 2982"/>
                  <a:gd name="T5" fmla="*/ 0 h 2442"/>
                  <a:gd name="T6" fmla="*/ 0 w 2982"/>
                  <a:gd name="T7" fmla="*/ 0 h 2442"/>
                  <a:gd name="T8" fmla="*/ 0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63543" name="Picture 175" descr="screen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616" y="895"/>
                <a:ext cx="385" cy="2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544" name="Freeform 176"/>
              <p:cNvSpPr>
                <a:spLocks/>
              </p:cNvSpPr>
              <p:nvPr/>
            </p:nvSpPr>
            <p:spPr bwMode="auto">
              <a:xfrm>
                <a:off x="4672" y="879"/>
                <a:ext cx="359" cy="55"/>
              </a:xfrm>
              <a:custGeom>
                <a:avLst/>
                <a:gdLst>
                  <a:gd name="T0" fmla="*/ 0 w 2528"/>
                  <a:gd name="T1" fmla="*/ 0 h 455"/>
                  <a:gd name="T2" fmla="*/ 0 w 2528"/>
                  <a:gd name="T3" fmla="*/ 0 h 455"/>
                  <a:gd name="T4" fmla="*/ 0 w 2528"/>
                  <a:gd name="T5" fmla="*/ 0 h 455"/>
                  <a:gd name="T6" fmla="*/ 0 w 2528"/>
                  <a:gd name="T7" fmla="*/ 0 h 455"/>
                  <a:gd name="T8" fmla="*/ 0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45" name="Freeform 177"/>
              <p:cNvSpPr>
                <a:spLocks/>
              </p:cNvSpPr>
              <p:nvPr/>
            </p:nvSpPr>
            <p:spPr bwMode="auto">
              <a:xfrm>
                <a:off x="4591" y="878"/>
                <a:ext cx="100" cy="230"/>
              </a:xfrm>
              <a:custGeom>
                <a:avLst/>
                <a:gdLst>
                  <a:gd name="T0" fmla="*/ 0 w 702"/>
                  <a:gd name="T1" fmla="*/ 0 h 1893"/>
                  <a:gd name="T2" fmla="*/ 0 w 702"/>
                  <a:gd name="T3" fmla="*/ 0 h 1893"/>
                  <a:gd name="T4" fmla="*/ 0 w 702"/>
                  <a:gd name="T5" fmla="*/ 0 h 1893"/>
                  <a:gd name="T6" fmla="*/ 0 w 702"/>
                  <a:gd name="T7" fmla="*/ 0 h 1893"/>
                  <a:gd name="T8" fmla="*/ 0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46" name="Freeform 178"/>
              <p:cNvSpPr>
                <a:spLocks/>
              </p:cNvSpPr>
              <p:nvPr/>
            </p:nvSpPr>
            <p:spPr bwMode="auto">
              <a:xfrm>
                <a:off x="4921" y="920"/>
                <a:ext cx="108" cy="265"/>
              </a:xfrm>
              <a:custGeom>
                <a:avLst/>
                <a:gdLst>
                  <a:gd name="T0" fmla="*/ 0 w 756"/>
                  <a:gd name="T1" fmla="*/ 0 h 2184"/>
                  <a:gd name="T2" fmla="*/ 0 w 756"/>
                  <a:gd name="T3" fmla="*/ 0 h 2184"/>
                  <a:gd name="T4" fmla="*/ 0 w 756"/>
                  <a:gd name="T5" fmla="*/ 0 h 2184"/>
                  <a:gd name="T6" fmla="*/ 0 w 756"/>
                  <a:gd name="T7" fmla="*/ 0 h 2184"/>
                  <a:gd name="T8" fmla="*/ 0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47" name="Freeform 179"/>
              <p:cNvSpPr>
                <a:spLocks/>
              </p:cNvSpPr>
              <p:nvPr/>
            </p:nvSpPr>
            <p:spPr bwMode="auto">
              <a:xfrm>
                <a:off x="4590" y="1097"/>
                <a:ext cx="394" cy="89"/>
              </a:xfrm>
              <a:custGeom>
                <a:avLst/>
                <a:gdLst>
                  <a:gd name="T0" fmla="*/ 0 w 2773"/>
                  <a:gd name="T1" fmla="*/ 0 h 738"/>
                  <a:gd name="T2" fmla="*/ 0 w 2773"/>
                  <a:gd name="T3" fmla="*/ 0 h 738"/>
                  <a:gd name="T4" fmla="*/ 0 w 2773"/>
                  <a:gd name="T5" fmla="*/ 0 h 738"/>
                  <a:gd name="T6" fmla="*/ 0 w 2773"/>
                  <a:gd name="T7" fmla="*/ 0 h 738"/>
                  <a:gd name="T8" fmla="*/ 0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48" name="Freeform 180"/>
              <p:cNvSpPr>
                <a:spLocks/>
              </p:cNvSpPr>
              <p:nvPr/>
            </p:nvSpPr>
            <p:spPr bwMode="auto">
              <a:xfrm>
                <a:off x="4933" y="922"/>
                <a:ext cx="101" cy="266"/>
              </a:xfrm>
              <a:custGeom>
                <a:avLst/>
                <a:gdLst>
                  <a:gd name="T0" fmla="*/ 0 w 637"/>
                  <a:gd name="T1" fmla="*/ 0 h 1659"/>
                  <a:gd name="T2" fmla="*/ 0 w 637"/>
                  <a:gd name="T3" fmla="*/ 0 h 1659"/>
                  <a:gd name="T4" fmla="*/ 0 w 637"/>
                  <a:gd name="T5" fmla="*/ 0 h 1659"/>
                  <a:gd name="T6" fmla="*/ 0 w 637"/>
                  <a:gd name="T7" fmla="*/ 0 h 1659"/>
                  <a:gd name="T8" fmla="*/ 0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49" name="Freeform 181"/>
              <p:cNvSpPr>
                <a:spLocks/>
              </p:cNvSpPr>
              <p:nvPr/>
            </p:nvSpPr>
            <p:spPr bwMode="auto">
              <a:xfrm>
                <a:off x="4590" y="1109"/>
                <a:ext cx="351" cy="88"/>
              </a:xfrm>
              <a:custGeom>
                <a:avLst/>
                <a:gdLst>
                  <a:gd name="T0" fmla="*/ 0 w 2216"/>
                  <a:gd name="T1" fmla="*/ 0 h 550"/>
                  <a:gd name="T2" fmla="*/ 0 w 2216"/>
                  <a:gd name="T3" fmla="*/ 0 h 550"/>
                  <a:gd name="T4" fmla="*/ 0 w 2216"/>
                  <a:gd name="T5" fmla="*/ 0 h 550"/>
                  <a:gd name="T6" fmla="*/ 0 w 2216"/>
                  <a:gd name="T7" fmla="*/ 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" name="Group 182"/>
              <p:cNvGrpSpPr>
                <a:grpSpLocks/>
              </p:cNvGrpSpPr>
              <p:nvPr/>
            </p:nvGrpSpPr>
            <p:grpSpPr bwMode="auto">
              <a:xfrm>
                <a:off x="4584" y="1203"/>
                <a:ext cx="119" cy="53"/>
                <a:chOff x="1740" y="2642"/>
                <a:chExt cx="752" cy="327"/>
              </a:xfrm>
            </p:grpSpPr>
            <p:sp>
              <p:nvSpPr>
                <p:cNvPr id="63557" name="Freeform 183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58" name="Freeform 184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59" name="Freeform 185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60" name="Freeform 186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61" name="Freeform 187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62" name="Freeform 188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3551" name="Freeform 189"/>
              <p:cNvSpPr>
                <a:spLocks/>
              </p:cNvSpPr>
              <p:nvPr/>
            </p:nvSpPr>
            <p:spPr bwMode="auto">
              <a:xfrm>
                <a:off x="4788" y="1211"/>
                <a:ext cx="144" cy="116"/>
              </a:xfrm>
              <a:custGeom>
                <a:avLst/>
                <a:gdLst>
                  <a:gd name="T0" fmla="*/ 0 w 990"/>
                  <a:gd name="T1" fmla="*/ 0 h 792"/>
                  <a:gd name="T2" fmla="*/ 0 w 990"/>
                  <a:gd name="T3" fmla="*/ 0 h 792"/>
                  <a:gd name="T4" fmla="*/ 0 w 990"/>
                  <a:gd name="T5" fmla="*/ 0 h 792"/>
                  <a:gd name="T6" fmla="*/ 0 w 990"/>
                  <a:gd name="T7" fmla="*/ 0 h 792"/>
                  <a:gd name="T8" fmla="*/ 0 w 990"/>
                  <a:gd name="T9" fmla="*/ 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52" name="Freeform 190"/>
              <p:cNvSpPr>
                <a:spLocks/>
              </p:cNvSpPr>
              <p:nvPr/>
            </p:nvSpPr>
            <p:spPr bwMode="auto">
              <a:xfrm>
                <a:off x="4420" y="1220"/>
                <a:ext cx="369" cy="106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0 h 723"/>
                  <a:gd name="T6" fmla="*/ 0 w 2532"/>
                  <a:gd name="T7" fmla="*/ 0 h 723"/>
                  <a:gd name="T8" fmla="*/ 0 w 2532"/>
                  <a:gd name="T9" fmla="*/ 0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53" name="Freeform 191"/>
              <p:cNvSpPr>
                <a:spLocks/>
              </p:cNvSpPr>
              <p:nvPr/>
            </p:nvSpPr>
            <p:spPr bwMode="auto">
              <a:xfrm>
                <a:off x="4420" y="1201"/>
                <a:ext cx="4" cy="21"/>
              </a:xfrm>
              <a:custGeom>
                <a:avLst/>
                <a:gdLst>
                  <a:gd name="T0" fmla="*/ 0 w 26"/>
                  <a:gd name="T1" fmla="*/ 0 h 147"/>
                  <a:gd name="T2" fmla="*/ 0 w 26"/>
                  <a:gd name="T3" fmla="*/ 0 h 147"/>
                  <a:gd name="T4" fmla="*/ 0 w 26"/>
                  <a:gd name="T5" fmla="*/ 0 h 147"/>
                  <a:gd name="T6" fmla="*/ 0 w 26"/>
                  <a:gd name="T7" fmla="*/ 0 h 147"/>
                  <a:gd name="T8" fmla="*/ 0 w 26"/>
                  <a:gd name="T9" fmla="*/ 0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54" name="Freeform 192"/>
              <p:cNvSpPr>
                <a:spLocks/>
              </p:cNvSpPr>
              <p:nvPr/>
            </p:nvSpPr>
            <p:spPr bwMode="auto">
              <a:xfrm>
                <a:off x="4421" y="1114"/>
                <a:ext cx="171" cy="88"/>
              </a:xfrm>
              <a:custGeom>
                <a:avLst/>
                <a:gdLst>
                  <a:gd name="T0" fmla="*/ 0 w 1176"/>
                  <a:gd name="T1" fmla="*/ 0 h 606"/>
                  <a:gd name="T2" fmla="*/ 0 w 1176"/>
                  <a:gd name="T3" fmla="*/ 0 h 606"/>
                  <a:gd name="T4" fmla="*/ 0 w 1176"/>
                  <a:gd name="T5" fmla="*/ 0 h 606"/>
                  <a:gd name="T6" fmla="*/ 0 w 1176"/>
                  <a:gd name="T7" fmla="*/ 0 h 606"/>
                  <a:gd name="T8" fmla="*/ 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55" name="Freeform 193"/>
              <p:cNvSpPr>
                <a:spLocks/>
              </p:cNvSpPr>
              <p:nvPr/>
            </p:nvSpPr>
            <p:spPr bwMode="auto">
              <a:xfrm>
                <a:off x="4432" y="1205"/>
                <a:ext cx="350" cy="102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0 h 723"/>
                  <a:gd name="T6" fmla="*/ 0 w 2532"/>
                  <a:gd name="T7" fmla="*/ 0 h 723"/>
                  <a:gd name="T8" fmla="*/ 0 w 2532"/>
                  <a:gd name="T9" fmla="*/ 0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56" name="Freeform 194"/>
              <p:cNvSpPr>
                <a:spLocks/>
              </p:cNvSpPr>
              <p:nvPr/>
            </p:nvSpPr>
            <p:spPr bwMode="auto">
              <a:xfrm flipV="1">
                <a:off x="4782" y="1198"/>
                <a:ext cx="142" cy="105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0 h 723"/>
                  <a:gd name="T6" fmla="*/ 0 w 2532"/>
                  <a:gd name="T7" fmla="*/ 0 h 723"/>
                  <a:gd name="T8" fmla="*/ 0 w 2532"/>
                  <a:gd name="T9" fmla="*/ 0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136" name="Line 230"/>
            <p:cNvSpPr>
              <a:spLocks noChangeShapeType="1"/>
            </p:cNvSpPr>
            <p:nvPr/>
          </p:nvSpPr>
          <p:spPr bwMode="auto">
            <a:xfrm flipH="1">
              <a:off x="3428" y="2002"/>
              <a:ext cx="2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6132" name="AutoShape 232"/>
          <p:cNvSpPr>
            <a:spLocks noChangeArrowheads="1"/>
          </p:cNvSpPr>
          <p:nvPr/>
        </p:nvSpPr>
        <p:spPr bwMode="auto">
          <a:xfrm>
            <a:off x="5754688" y="3698875"/>
            <a:ext cx="976312" cy="374650"/>
          </a:xfrm>
          <a:prstGeom prst="leftArrow">
            <a:avLst>
              <a:gd name="adj1" fmla="val 50000"/>
              <a:gd name="adj2" fmla="val 65148"/>
            </a:avLst>
          </a:prstGeom>
          <a:gradFill rotWithShape="1">
            <a:gsLst>
              <a:gs pos="0">
                <a:srgbClr val="CC00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33" name="Line 233"/>
          <p:cNvSpPr>
            <a:spLocks noChangeShapeType="1"/>
          </p:cNvSpPr>
          <p:nvPr/>
        </p:nvSpPr>
        <p:spPr bwMode="auto">
          <a:xfrm flipH="1">
            <a:off x="4268788" y="2954338"/>
            <a:ext cx="3143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pic>
        <p:nvPicPr>
          <p:cNvPr id="63538" name="Picture 235" descr="underline_base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" y="931863"/>
            <a:ext cx="6399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" name="TextBox 129"/>
          <p:cNvSpPr txBox="1"/>
          <p:nvPr/>
        </p:nvSpPr>
        <p:spPr>
          <a:xfrm>
            <a:off x="546410" y="4415891"/>
            <a:ext cx="1501821" cy="5847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Router as</a:t>
            </a:r>
          </a:p>
          <a:p>
            <a:r>
              <a:rPr lang="en-US" sz="1600" dirty="0" smtClean="0"/>
              <a:t>a DHCP agent</a:t>
            </a:r>
            <a:endParaRPr lang="en-US" sz="1600" dirty="0"/>
          </a:p>
        </p:txBody>
      </p:sp>
      <p:cxnSp>
        <p:nvCxnSpPr>
          <p:cNvPr id="132" name="Straight Arrow Connector 131"/>
          <p:cNvCxnSpPr>
            <a:stCxn id="130" idx="3"/>
          </p:cNvCxnSpPr>
          <p:nvPr/>
        </p:nvCxnSpPr>
        <p:spPr bwMode="auto">
          <a:xfrm flipV="1">
            <a:off x="2048231" y="3847171"/>
            <a:ext cx="750725" cy="8611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B3DAF726-BDA4-42E8-9A09-40559834ACFA}" type="slidenum">
              <a:rPr lang="en-US"/>
              <a:pPr/>
              <a:t>19</a:t>
            </a:fld>
            <a:endParaRPr lang="en-US"/>
          </a:p>
        </p:txBody>
      </p:sp>
      <p:sp>
        <p:nvSpPr>
          <p:cNvPr id="65539" name="Text Box 7"/>
          <p:cNvSpPr txBox="1">
            <a:spLocks noChangeArrowheads="1"/>
          </p:cNvSpPr>
          <p:nvPr/>
        </p:nvSpPr>
        <p:spPr bwMode="auto">
          <a:xfrm>
            <a:off x="881063" y="1270000"/>
            <a:ext cx="23415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CC0000"/>
                </a:solidFill>
              </a:rPr>
              <a:t>DHCP server: 223.1.2.5</a:t>
            </a:r>
          </a:p>
        </p:txBody>
      </p:sp>
      <p:sp>
        <p:nvSpPr>
          <p:cNvPr id="65540" name="Text Box 8"/>
          <p:cNvSpPr txBox="1">
            <a:spLocks noChangeArrowheads="1"/>
          </p:cNvSpPr>
          <p:nvPr/>
        </p:nvSpPr>
        <p:spPr bwMode="auto">
          <a:xfrm>
            <a:off x="6037263" y="1311275"/>
            <a:ext cx="8493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600">
                <a:solidFill>
                  <a:srgbClr val="CC0000"/>
                </a:solidFill>
              </a:rPr>
              <a:t>arriving</a:t>
            </a:r>
          </a:p>
          <a:p>
            <a:pPr algn="ctr">
              <a:lnSpc>
                <a:spcPct val="85000"/>
              </a:lnSpc>
            </a:pPr>
            <a:r>
              <a:rPr lang="en-US" sz="1600">
                <a:solidFill>
                  <a:srgbClr val="CC0000"/>
                </a:solidFill>
              </a:rPr>
              <a:t> client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65541" name="Line 9"/>
          <p:cNvSpPr>
            <a:spLocks noChangeShapeType="1"/>
          </p:cNvSpPr>
          <p:nvPr/>
        </p:nvSpPr>
        <p:spPr bwMode="auto">
          <a:xfrm flipH="1">
            <a:off x="1860550" y="2208213"/>
            <a:ext cx="4395788" cy="5365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2" name="Line 10"/>
          <p:cNvSpPr>
            <a:spLocks noChangeShapeType="1"/>
          </p:cNvSpPr>
          <p:nvPr/>
        </p:nvSpPr>
        <p:spPr bwMode="auto">
          <a:xfrm flipH="1">
            <a:off x="1816100" y="2163763"/>
            <a:ext cx="11113" cy="40274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3" name="Line 11"/>
          <p:cNvSpPr>
            <a:spLocks noChangeShapeType="1"/>
          </p:cNvSpPr>
          <p:nvPr/>
        </p:nvSpPr>
        <p:spPr bwMode="auto">
          <a:xfrm flipH="1">
            <a:off x="6342063" y="2239963"/>
            <a:ext cx="11112" cy="4140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389313" y="1343025"/>
            <a:ext cx="2673350" cy="1116013"/>
            <a:chOff x="11865" y="3885"/>
            <a:chExt cx="3720" cy="1260"/>
          </a:xfrm>
        </p:grpSpPr>
        <p:sp>
          <p:nvSpPr>
            <p:cNvPr id="65612" name="Text Box 24"/>
            <p:cNvSpPr txBox="1">
              <a:spLocks noChangeArrowheads="1"/>
            </p:cNvSpPr>
            <p:nvPr/>
          </p:nvSpPr>
          <p:spPr bwMode="auto">
            <a:xfrm>
              <a:off x="11865" y="3885"/>
              <a:ext cx="2062" cy="4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/>
                <a:t>DHCP discover</a:t>
              </a:r>
              <a:endParaRPr lang="en-US" sz="1200" b="1">
                <a:latin typeface="Comic Sans MS" pitchFamily="66" charset="0"/>
              </a:endParaRPr>
            </a:p>
          </p:txBody>
        </p:sp>
        <p:sp>
          <p:nvSpPr>
            <p:cNvPr id="65613" name="Text Box 25"/>
            <p:cNvSpPr txBox="1">
              <a:spLocks noChangeArrowheads="1"/>
            </p:cNvSpPr>
            <p:nvPr/>
          </p:nvSpPr>
          <p:spPr bwMode="auto">
            <a:xfrm>
              <a:off x="12015" y="4231"/>
              <a:ext cx="3570" cy="9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src : 0.0.0.0, 68     </a:t>
              </a:r>
            </a:p>
            <a:p>
              <a:r>
                <a:rPr lang="en-US" sz="1200"/>
                <a:t>dest.: 255.255.255.255,67</a:t>
              </a:r>
            </a:p>
            <a:p>
              <a:r>
                <a:rPr lang="en-US" sz="1200"/>
                <a:t>yiaddr:    0.0.0.0</a:t>
              </a:r>
            </a:p>
            <a:p>
              <a:r>
                <a:rPr lang="en-US" sz="1200"/>
                <a:t>transaction ID: 654</a:t>
              </a:r>
              <a:endParaRPr lang="en-US">
                <a:latin typeface="Comic Sans MS" pitchFamily="66" charset="0"/>
              </a:endParaRPr>
            </a:p>
          </p:txBody>
        </p:sp>
      </p:grpSp>
      <p:sp>
        <p:nvSpPr>
          <p:cNvPr id="65545" name="Line 26"/>
          <p:cNvSpPr>
            <a:spLocks noChangeShapeType="1"/>
          </p:cNvSpPr>
          <p:nvPr/>
        </p:nvSpPr>
        <p:spPr bwMode="auto">
          <a:xfrm>
            <a:off x="1903413" y="3194050"/>
            <a:ext cx="4395787" cy="5381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6" name="Text Box 27"/>
          <p:cNvSpPr txBox="1">
            <a:spLocks noChangeArrowheads="1"/>
          </p:cNvSpPr>
          <p:nvPr/>
        </p:nvSpPr>
        <p:spPr bwMode="auto">
          <a:xfrm>
            <a:off x="3562350" y="2579688"/>
            <a:ext cx="1379538" cy="330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1"/>
              <a:t>DHCP offer</a:t>
            </a:r>
            <a:endParaRPr lang="en-US">
              <a:latin typeface="Comic Sans MS" pitchFamily="66" charset="0"/>
            </a:endParaRPr>
          </a:p>
        </p:txBody>
      </p:sp>
      <p:sp>
        <p:nvSpPr>
          <p:cNvPr id="65547" name="Text Box 28"/>
          <p:cNvSpPr txBox="1">
            <a:spLocks noChangeArrowheads="1"/>
          </p:cNvSpPr>
          <p:nvPr/>
        </p:nvSpPr>
        <p:spPr bwMode="auto">
          <a:xfrm>
            <a:off x="3659188" y="2832100"/>
            <a:ext cx="2424112" cy="965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/>
              <a:t>src: 223.1.2.5, 67      </a:t>
            </a:r>
          </a:p>
          <a:p>
            <a:r>
              <a:rPr lang="en-US" sz="1200"/>
              <a:t>dest:  255.255.255.255, 68</a:t>
            </a:r>
          </a:p>
          <a:p>
            <a:r>
              <a:rPr lang="en-US" sz="1200"/>
              <a:t>yiaddrr: 223.1.2.4</a:t>
            </a:r>
          </a:p>
          <a:p>
            <a:r>
              <a:rPr lang="en-US" sz="1200"/>
              <a:t>transaction ID: 654</a:t>
            </a:r>
          </a:p>
          <a:p>
            <a:r>
              <a:rPr lang="en-US" sz="1200"/>
              <a:t>lifetime: 3600 secs</a:t>
            </a:r>
            <a:endParaRPr lang="en-US" sz="800">
              <a:latin typeface="Comic Sans MS" pitchFamily="66" charset="0"/>
            </a:endParaRPr>
          </a:p>
        </p:txBody>
      </p:sp>
      <p:sp>
        <p:nvSpPr>
          <p:cNvPr id="65548" name="Line 29"/>
          <p:cNvSpPr>
            <a:spLocks noChangeShapeType="1"/>
          </p:cNvSpPr>
          <p:nvPr/>
        </p:nvSpPr>
        <p:spPr bwMode="auto">
          <a:xfrm flipH="1">
            <a:off x="1795463" y="4422775"/>
            <a:ext cx="4395787" cy="5365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9" name="Text Box 30"/>
          <p:cNvSpPr txBox="1">
            <a:spLocks noChangeArrowheads="1"/>
          </p:cNvSpPr>
          <p:nvPr/>
        </p:nvSpPr>
        <p:spPr bwMode="auto">
          <a:xfrm>
            <a:off x="1966913" y="3765550"/>
            <a:ext cx="1379537" cy="3286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1"/>
              <a:t>DHCP request</a:t>
            </a:r>
            <a:endParaRPr lang="en-US">
              <a:latin typeface="Comic Sans MS" pitchFamily="66" charset="0"/>
            </a:endParaRPr>
          </a:p>
        </p:txBody>
      </p:sp>
      <p:sp>
        <p:nvSpPr>
          <p:cNvPr id="65550" name="Text Box 31"/>
          <p:cNvSpPr txBox="1">
            <a:spLocks noChangeArrowheads="1"/>
          </p:cNvSpPr>
          <p:nvPr/>
        </p:nvSpPr>
        <p:spPr bwMode="auto">
          <a:xfrm>
            <a:off x="2097088" y="4027488"/>
            <a:ext cx="2757487" cy="998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/>
              <a:t>src:  0.0.0.0, 68     </a:t>
            </a:r>
          </a:p>
          <a:p>
            <a:r>
              <a:rPr lang="en-US" sz="1200"/>
              <a:t>dest::  255.255.255.255, 67</a:t>
            </a:r>
          </a:p>
          <a:p>
            <a:r>
              <a:rPr lang="en-US" sz="1200"/>
              <a:t>yiaddrr: 223.1.2.4</a:t>
            </a:r>
          </a:p>
          <a:p>
            <a:r>
              <a:rPr lang="en-US" sz="1200"/>
              <a:t>transaction ID: 655</a:t>
            </a:r>
          </a:p>
          <a:p>
            <a:r>
              <a:rPr lang="en-US" sz="1200"/>
              <a:t>lifetime: 3600 secs</a:t>
            </a:r>
            <a:endParaRPr lang="en-US">
              <a:latin typeface="Comic Sans MS" pitchFamily="66" charset="0"/>
            </a:endParaRPr>
          </a:p>
        </p:txBody>
      </p:sp>
      <p:sp>
        <p:nvSpPr>
          <p:cNvPr id="65551" name="Line 32"/>
          <p:cNvSpPr>
            <a:spLocks noChangeShapeType="1"/>
          </p:cNvSpPr>
          <p:nvPr/>
        </p:nvSpPr>
        <p:spPr bwMode="auto">
          <a:xfrm>
            <a:off x="1881188" y="5453063"/>
            <a:ext cx="4395787" cy="5381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52" name="Text Box 33"/>
          <p:cNvSpPr txBox="1">
            <a:spLocks noChangeArrowheads="1"/>
          </p:cNvSpPr>
          <p:nvPr/>
        </p:nvSpPr>
        <p:spPr bwMode="auto">
          <a:xfrm>
            <a:off x="3519488" y="5168900"/>
            <a:ext cx="1379537" cy="3286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1"/>
              <a:t>DHCP ACK</a:t>
            </a:r>
            <a:endParaRPr lang="en-US">
              <a:latin typeface="Comic Sans MS" pitchFamily="66" charset="0"/>
            </a:endParaRPr>
          </a:p>
        </p:txBody>
      </p:sp>
      <p:sp>
        <p:nvSpPr>
          <p:cNvPr id="65553" name="Text Box 34"/>
          <p:cNvSpPr txBox="1">
            <a:spLocks noChangeArrowheads="1"/>
          </p:cNvSpPr>
          <p:nvPr/>
        </p:nvSpPr>
        <p:spPr bwMode="auto">
          <a:xfrm>
            <a:off x="3616325" y="5421313"/>
            <a:ext cx="2413000" cy="1019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/>
              <a:t>src: 223.1.2.5, 67      </a:t>
            </a:r>
          </a:p>
          <a:p>
            <a:r>
              <a:rPr lang="en-US" sz="1200"/>
              <a:t>dest:  255.255.255.255, 68</a:t>
            </a:r>
          </a:p>
          <a:p>
            <a:r>
              <a:rPr lang="en-US" sz="1200"/>
              <a:t>yiaddrr: 223.1.2.4</a:t>
            </a:r>
          </a:p>
          <a:p>
            <a:r>
              <a:rPr lang="en-US" sz="1200"/>
              <a:t>transaction ID: 655</a:t>
            </a:r>
          </a:p>
          <a:p>
            <a:r>
              <a:rPr lang="en-US" sz="1200"/>
              <a:t>lifetime: 3600 secs</a:t>
            </a:r>
            <a:endParaRPr lang="en-US" sz="1000">
              <a:latin typeface="Comic Sans MS" pitchFamily="66" charset="0"/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6294438" y="1781175"/>
            <a:ext cx="784225" cy="549275"/>
            <a:chOff x="4420" y="878"/>
            <a:chExt cx="614" cy="458"/>
          </a:xfrm>
        </p:grpSpPr>
        <p:pic>
          <p:nvPicPr>
            <p:cNvPr id="65590" name="Picture 37" descr="laptop_keyboard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09064" flipH="1">
              <a:off x="4420" y="1108"/>
              <a:ext cx="52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91" name="Freeform 38"/>
            <p:cNvSpPr>
              <a:spLocks/>
            </p:cNvSpPr>
            <p:nvPr/>
          </p:nvSpPr>
          <p:spPr bwMode="auto">
            <a:xfrm>
              <a:off x="4595" y="888"/>
              <a:ext cx="424" cy="297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65592" name="Picture 39" descr="screen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16" y="895"/>
              <a:ext cx="38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93" name="Freeform 40"/>
            <p:cNvSpPr>
              <a:spLocks/>
            </p:cNvSpPr>
            <p:nvPr/>
          </p:nvSpPr>
          <p:spPr bwMode="auto">
            <a:xfrm>
              <a:off x="4672" y="879"/>
              <a:ext cx="359" cy="5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594" name="Freeform 41"/>
            <p:cNvSpPr>
              <a:spLocks/>
            </p:cNvSpPr>
            <p:nvPr/>
          </p:nvSpPr>
          <p:spPr bwMode="auto">
            <a:xfrm>
              <a:off x="4591" y="878"/>
              <a:ext cx="100" cy="230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595" name="Freeform 42"/>
            <p:cNvSpPr>
              <a:spLocks/>
            </p:cNvSpPr>
            <p:nvPr/>
          </p:nvSpPr>
          <p:spPr bwMode="auto">
            <a:xfrm>
              <a:off x="4921" y="920"/>
              <a:ext cx="108" cy="265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596" name="Freeform 43"/>
            <p:cNvSpPr>
              <a:spLocks/>
            </p:cNvSpPr>
            <p:nvPr/>
          </p:nvSpPr>
          <p:spPr bwMode="auto">
            <a:xfrm>
              <a:off x="4590" y="1097"/>
              <a:ext cx="394" cy="89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597" name="Freeform 44"/>
            <p:cNvSpPr>
              <a:spLocks/>
            </p:cNvSpPr>
            <p:nvPr/>
          </p:nvSpPr>
          <p:spPr bwMode="auto">
            <a:xfrm>
              <a:off x="4933" y="922"/>
              <a:ext cx="101" cy="266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598" name="Freeform 45"/>
            <p:cNvSpPr>
              <a:spLocks/>
            </p:cNvSpPr>
            <p:nvPr/>
          </p:nvSpPr>
          <p:spPr bwMode="auto">
            <a:xfrm>
              <a:off x="4590" y="1109"/>
              <a:ext cx="351" cy="88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46"/>
            <p:cNvGrpSpPr>
              <a:grpSpLocks/>
            </p:cNvGrpSpPr>
            <p:nvPr/>
          </p:nvGrpSpPr>
          <p:grpSpPr bwMode="auto">
            <a:xfrm>
              <a:off x="4584" y="1203"/>
              <a:ext cx="119" cy="53"/>
              <a:chOff x="1740" y="2642"/>
              <a:chExt cx="752" cy="327"/>
            </a:xfrm>
          </p:grpSpPr>
          <p:sp>
            <p:nvSpPr>
              <p:cNvPr id="65606" name="Freeform 47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07" name="Freeform 48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08" name="Freeform 49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09" name="Freeform 50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10" name="Freeform 51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11" name="Freeform 52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600" name="Freeform 53"/>
            <p:cNvSpPr>
              <a:spLocks/>
            </p:cNvSpPr>
            <p:nvPr/>
          </p:nvSpPr>
          <p:spPr bwMode="auto">
            <a:xfrm>
              <a:off x="4788" y="1211"/>
              <a:ext cx="144" cy="116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601" name="Freeform 54"/>
            <p:cNvSpPr>
              <a:spLocks/>
            </p:cNvSpPr>
            <p:nvPr/>
          </p:nvSpPr>
          <p:spPr bwMode="auto">
            <a:xfrm>
              <a:off x="4420" y="1220"/>
              <a:ext cx="369" cy="10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602" name="Freeform 55"/>
            <p:cNvSpPr>
              <a:spLocks/>
            </p:cNvSpPr>
            <p:nvPr/>
          </p:nvSpPr>
          <p:spPr bwMode="auto">
            <a:xfrm>
              <a:off x="4420" y="1201"/>
              <a:ext cx="4" cy="21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603" name="Freeform 56"/>
            <p:cNvSpPr>
              <a:spLocks/>
            </p:cNvSpPr>
            <p:nvPr/>
          </p:nvSpPr>
          <p:spPr bwMode="auto">
            <a:xfrm>
              <a:off x="4421" y="1114"/>
              <a:ext cx="171" cy="88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604" name="Freeform 57"/>
            <p:cNvSpPr>
              <a:spLocks/>
            </p:cNvSpPr>
            <p:nvPr/>
          </p:nvSpPr>
          <p:spPr bwMode="auto">
            <a:xfrm>
              <a:off x="4432" y="1205"/>
              <a:ext cx="350" cy="102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605" name="Freeform 58"/>
            <p:cNvSpPr>
              <a:spLocks/>
            </p:cNvSpPr>
            <p:nvPr/>
          </p:nvSpPr>
          <p:spPr bwMode="auto">
            <a:xfrm flipV="1">
              <a:off x="4782" y="1198"/>
              <a:ext cx="142" cy="10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1717675" y="1590675"/>
            <a:ext cx="334963" cy="536575"/>
            <a:chOff x="4140" y="429"/>
            <a:chExt cx="1425" cy="2396"/>
          </a:xfrm>
        </p:grpSpPr>
        <p:sp>
          <p:nvSpPr>
            <p:cNvPr id="65558" name="Freeform 6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8" name="Rectangle 62"/>
            <p:cNvSpPr>
              <a:spLocks noChangeArrowheads="1"/>
            </p:cNvSpPr>
            <p:nvPr/>
          </p:nvSpPr>
          <p:spPr bwMode="auto">
            <a:xfrm>
              <a:off x="4208" y="429"/>
              <a:ext cx="1047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0" name="Freeform 6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561" name="Freeform 6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1" name="Rectangle 65"/>
            <p:cNvSpPr>
              <a:spLocks noChangeArrowheads="1"/>
            </p:cNvSpPr>
            <p:nvPr/>
          </p:nvSpPr>
          <p:spPr bwMode="auto">
            <a:xfrm>
              <a:off x="4214" y="691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7157" name="AutoShape 67"/>
              <p:cNvSpPr>
                <a:spLocks noChangeArrowheads="1"/>
              </p:cNvSpPr>
              <p:nvPr/>
            </p:nvSpPr>
            <p:spPr bwMode="auto">
              <a:xfrm>
                <a:off x="613" y="2570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58" name="AutoShape 68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1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133" name="Rectangle 69"/>
            <p:cNvSpPr>
              <a:spLocks noChangeArrowheads="1"/>
            </p:cNvSpPr>
            <p:nvPr/>
          </p:nvSpPr>
          <p:spPr bwMode="auto">
            <a:xfrm>
              <a:off x="4221" y="1017"/>
              <a:ext cx="601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7155" name="AutoShape 71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5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56" name="AutoShape 72"/>
              <p:cNvSpPr>
                <a:spLocks noChangeArrowheads="1"/>
              </p:cNvSpPr>
              <p:nvPr/>
            </p:nvSpPr>
            <p:spPr bwMode="auto">
              <a:xfrm>
                <a:off x="632" y="2585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135" name="Rectangle 73"/>
            <p:cNvSpPr>
              <a:spLocks noChangeArrowheads="1"/>
            </p:cNvSpPr>
            <p:nvPr/>
          </p:nvSpPr>
          <p:spPr bwMode="auto">
            <a:xfrm>
              <a:off x="4214" y="1358"/>
              <a:ext cx="601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6" name="Rectangle 74"/>
            <p:cNvSpPr>
              <a:spLocks noChangeArrowheads="1"/>
            </p:cNvSpPr>
            <p:nvPr/>
          </p:nvSpPr>
          <p:spPr bwMode="auto">
            <a:xfrm>
              <a:off x="4228" y="1655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7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7153" name="AutoShape 76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4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54" name="AutoShape 77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90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569" name="Freeform 7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7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7151" name="AutoShape 80"/>
              <p:cNvSpPr>
                <a:spLocks noChangeArrowheads="1"/>
              </p:cNvSpPr>
              <p:nvPr/>
            </p:nvSpPr>
            <p:spPr bwMode="auto">
              <a:xfrm>
                <a:off x="617" y="2570"/>
                <a:ext cx="724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52" name="AutoShape 81"/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0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140" name="Rectangle 82"/>
            <p:cNvSpPr>
              <a:spLocks noChangeArrowheads="1"/>
            </p:cNvSpPr>
            <p:nvPr/>
          </p:nvSpPr>
          <p:spPr bwMode="auto">
            <a:xfrm>
              <a:off x="5248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2" name="Freeform 8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573" name="Freeform 8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3" name="Oval 85"/>
            <p:cNvSpPr>
              <a:spLocks noChangeArrowheads="1"/>
            </p:cNvSpPr>
            <p:nvPr/>
          </p:nvSpPr>
          <p:spPr bwMode="auto">
            <a:xfrm>
              <a:off x="5518" y="2612"/>
              <a:ext cx="47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5" name="Freeform 8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5" name="AutoShape 87"/>
            <p:cNvSpPr>
              <a:spLocks noChangeArrowheads="1"/>
            </p:cNvSpPr>
            <p:nvPr/>
          </p:nvSpPr>
          <p:spPr bwMode="auto">
            <a:xfrm>
              <a:off x="4140" y="2676"/>
              <a:ext cx="1202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6" name="AutoShape 88"/>
            <p:cNvSpPr>
              <a:spLocks noChangeArrowheads="1"/>
            </p:cNvSpPr>
            <p:nvPr/>
          </p:nvSpPr>
          <p:spPr bwMode="auto">
            <a:xfrm>
              <a:off x="4208" y="2712"/>
              <a:ext cx="1067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7" name="Oval 89"/>
            <p:cNvSpPr>
              <a:spLocks noChangeArrowheads="1"/>
            </p:cNvSpPr>
            <p:nvPr/>
          </p:nvSpPr>
          <p:spPr bwMode="auto">
            <a:xfrm>
              <a:off x="4309" y="2385"/>
              <a:ext cx="155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8" name="Oval 90"/>
            <p:cNvSpPr>
              <a:spLocks noChangeArrowheads="1"/>
            </p:cNvSpPr>
            <p:nvPr/>
          </p:nvSpPr>
          <p:spPr bwMode="auto">
            <a:xfrm>
              <a:off x="4484" y="2385"/>
              <a:ext cx="162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7149" name="Oval 91"/>
            <p:cNvSpPr>
              <a:spLocks noChangeArrowheads="1"/>
            </p:cNvSpPr>
            <p:nvPr/>
          </p:nvSpPr>
          <p:spPr bwMode="auto">
            <a:xfrm>
              <a:off x="4660" y="2378"/>
              <a:ext cx="162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0" name="Rectangle 92"/>
            <p:cNvSpPr>
              <a:spLocks noChangeArrowheads="1"/>
            </p:cNvSpPr>
            <p:nvPr/>
          </p:nvSpPr>
          <p:spPr bwMode="auto">
            <a:xfrm>
              <a:off x="5065" y="1833"/>
              <a:ext cx="81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25" name="Rectangle 94"/>
          <p:cNvSpPr>
            <a:spLocks noGrp="1" noChangeArrowheads="1"/>
          </p:cNvSpPr>
          <p:nvPr>
            <p:ph type="title"/>
          </p:nvPr>
        </p:nvSpPr>
        <p:spPr>
          <a:xfrm>
            <a:off x="438150" y="255588"/>
            <a:ext cx="6824663" cy="898525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DHCP client-server scenario</a:t>
            </a:r>
          </a:p>
        </p:txBody>
      </p:sp>
      <p:pic>
        <p:nvPicPr>
          <p:cNvPr id="65557" name="Picture 95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" y="931863"/>
            <a:ext cx="6399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327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29BBB88B-750F-4099-B09B-B5C1AC6395E3}" type="slidenum">
              <a:rPr lang="en-US"/>
              <a:pPr/>
              <a:t>2</a:t>
            </a:fld>
            <a:endParaRPr lang="en-US"/>
          </a:p>
        </p:txBody>
      </p:sp>
      <p:pic>
        <p:nvPicPr>
          <p:cNvPr id="48131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4.3 what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ICMP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IPv6</a:t>
            </a: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RIP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OSPF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4.7 broadcast and multicast routing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4813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4: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83902384-0F64-4613-AB06-0B39E1679BE1}" type="slidenum">
              <a:rPr lang="en-US"/>
              <a:pPr/>
              <a:t>20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DHCP: more than IP addresses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>
                <a:cs typeface="+mn-cs"/>
              </a:rPr>
              <a:t>DHCP can return more than just allocated IP address on subnet: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address of first-hop router for client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name and IP address of DNS sever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network mask (indicating network versus host portion of address)</a:t>
            </a:r>
          </a:p>
        </p:txBody>
      </p:sp>
      <p:pic>
        <p:nvPicPr>
          <p:cNvPr id="67589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47750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1C22D82E-93B5-43BE-B93C-0923981AC54E}" type="slidenum">
              <a:rPr lang="en-US"/>
              <a:pPr/>
              <a:t>21</a:t>
            </a:fld>
            <a:endParaRPr lang="en-US"/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7138" y="1284288"/>
            <a:ext cx="3421062" cy="1262062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200">
                <a:cs typeface="+mn-cs"/>
              </a:rPr>
              <a:t>connecting laptop needs its IP address, addr of first-hop router, addr of DNS server: use DHCP</a:t>
            </a:r>
          </a:p>
        </p:txBody>
      </p:sp>
      <p:sp>
        <p:nvSpPr>
          <p:cNvPr id="68612" name="Freeform 3"/>
          <p:cNvSpPr>
            <a:spLocks/>
          </p:cNvSpPr>
          <p:nvPr/>
        </p:nvSpPr>
        <p:spPr bwMode="auto">
          <a:xfrm>
            <a:off x="773113" y="1428750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Line 36"/>
          <p:cNvSpPr>
            <a:spLocks noChangeShapeType="1"/>
          </p:cNvSpPr>
          <p:nvPr/>
        </p:nvSpPr>
        <p:spPr bwMode="auto">
          <a:xfrm flipV="1">
            <a:off x="3775075" y="2500313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4" name="Line 43"/>
          <p:cNvSpPr>
            <a:spLocks noChangeShapeType="1"/>
          </p:cNvSpPr>
          <p:nvPr/>
        </p:nvSpPr>
        <p:spPr bwMode="auto">
          <a:xfrm flipV="1">
            <a:off x="2665413" y="2673350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5" name="Line 44"/>
          <p:cNvSpPr>
            <a:spLocks noChangeShapeType="1"/>
          </p:cNvSpPr>
          <p:nvPr/>
        </p:nvSpPr>
        <p:spPr bwMode="auto">
          <a:xfrm flipV="1">
            <a:off x="3924300" y="2357438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6" name="Line 48"/>
          <p:cNvSpPr>
            <a:spLocks noChangeShapeType="1"/>
          </p:cNvSpPr>
          <p:nvPr/>
        </p:nvSpPr>
        <p:spPr bwMode="auto">
          <a:xfrm flipV="1">
            <a:off x="3279775" y="2892425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Text Box 44"/>
          <p:cNvSpPr txBox="1">
            <a:spLocks noChangeArrowheads="1"/>
          </p:cNvSpPr>
          <p:nvPr/>
        </p:nvSpPr>
        <p:spPr bwMode="auto">
          <a:xfrm>
            <a:off x="2562225" y="3967163"/>
            <a:ext cx="2025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/>
              <a:t>router with DHCP </a:t>
            </a:r>
          </a:p>
          <a:p>
            <a:pPr>
              <a:defRPr/>
            </a:pPr>
            <a:r>
              <a:rPr lang="en-US" i="1" smtClean="0"/>
              <a:t>server built into </a:t>
            </a:r>
          </a:p>
          <a:p>
            <a:pPr>
              <a:defRPr/>
            </a:pPr>
            <a:r>
              <a:rPr lang="en-US" i="1" smtClean="0"/>
              <a:t>router</a:t>
            </a:r>
          </a:p>
        </p:txBody>
      </p:sp>
      <p:sp>
        <p:nvSpPr>
          <p:cNvPr id="648344" name="Rectangle 152"/>
          <p:cNvSpPr>
            <a:spLocks noChangeArrowheads="1"/>
          </p:cNvSpPr>
          <p:nvPr/>
        </p:nvSpPr>
        <p:spPr bwMode="auto">
          <a:xfrm>
            <a:off x="5037138" y="2574925"/>
            <a:ext cx="3892550" cy="130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200">
                <a:latin typeface="Gill Sans MT" pitchFamily="34" charset="0"/>
              </a:rPr>
              <a:t>DHCP request encapsulated in UDP, encapsulated in IP, encapsulated in 802.1 Ethernet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endParaRPr lang="en-US" sz="2200">
              <a:latin typeface="Gill Sans MT" pitchFamily="34" charset="0"/>
            </a:endParaRPr>
          </a:p>
        </p:txBody>
      </p:sp>
      <p:sp>
        <p:nvSpPr>
          <p:cNvPr id="648345" name="Rectangle 153"/>
          <p:cNvSpPr>
            <a:spLocks noChangeArrowheads="1"/>
          </p:cNvSpPr>
          <p:nvPr/>
        </p:nvSpPr>
        <p:spPr bwMode="auto">
          <a:xfrm>
            <a:off x="5035550" y="3821113"/>
            <a:ext cx="3924300" cy="156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200">
                <a:latin typeface="Gill Sans MT" charset="0"/>
                <a:ea typeface="ＭＳ Ｐゴシック" charset="0"/>
              </a:rPr>
              <a:t>Ethernet frame broadcast (dest: </a:t>
            </a:r>
            <a:r>
              <a:rPr lang="en-US" sz="1600">
                <a:latin typeface="Gill Sans MT" charset="0"/>
                <a:ea typeface="ＭＳ Ｐゴシック" charset="0"/>
              </a:rPr>
              <a:t>FFFFFFFFFFFF</a:t>
            </a:r>
            <a:r>
              <a:rPr lang="en-US" sz="2200">
                <a:latin typeface="Gill Sans MT" charset="0"/>
                <a:ea typeface="ＭＳ Ｐゴシック" charset="0"/>
              </a:rPr>
              <a:t>) on LAN, received at router running DHCP server</a:t>
            </a:r>
          </a:p>
        </p:txBody>
      </p:sp>
      <p:sp>
        <p:nvSpPr>
          <p:cNvPr id="648346" name="Rectangle 154"/>
          <p:cNvSpPr>
            <a:spLocks noChangeArrowheads="1"/>
          </p:cNvSpPr>
          <p:nvPr/>
        </p:nvSpPr>
        <p:spPr bwMode="auto">
          <a:xfrm>
            <a:off x="5033963" y="5157788"/>
            <a:ext cx="3802062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200">
                <a:latin typeface="Gill Sans MT" charset="0"/>
                <a:ea typeface="ＭＳ Ｐゴシック" charset="0"/>
              </a:rPr>
              <a:t>Ethernet demuxed to IP demuxed, UDP demuxed to DHCP </a:t>
            </a:r>
          </a:p>
        </p:txBody>
      </p:sp>
      <p:sp>
        <p:nvSpPr>
          <p:cNvPr id="49166" name="Text Box 155"/>
          <p:cNvSpPr txBox="1">
            <a:spLocks noChangeArrowheads="1"/>
          </p:cNvSpPr>
          <p:nvPr/>
        </p:nvSpPr>
        <p:spPr bwMode="auto">
          <a:xfrm>
            <a:off x="3327400" y="3284538"/>
            <a:ext cx="1047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/>
              <a:t>168.1.1.1</a:t>
            </a:r>
          </a:p>
          <a:p>
            <a:endParaRPr lang="en-US" sz="1400"/>
          </a:p>
        </p:txBody>
      </p:sp>
      <p:grpSp>
        <p:nvGrpSpPr>
          <p:cNvPr id="2" name="Group 186"/>
          <p:cNvGrpSpPr>
            <a:grpSpLocks/>
          </p:cNvGrpSpPr>
          <p:nvPr/>
        </p:nvGrpSpPr>
        <p:grpSpPr bwMode="auto">
          <a:xfrm>
            <a:off x="3140075" y="2598738"/>
            <a:ext cx="963613" cy="300037"/>
            <a:chOff x="4410" y="1365"/>
            <a:chExt cx="663" cy="224"/>
          </a:xfrm>
        </p:grpSpPr>
        <p:sp>
          <p:nvSpPr>
            <p:cNvPr id="49343" name="Rectangle 187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44" name="AutoShape 188"/>
            <p:cNvSpPr>
              <a:spLocks noChangeArrowheads="1"/>
            </p:cNvSpPr>
            <p:nvPr/>
          </p:nvSpPr>
          <p:spPr bwMode="auto">
            <a:xfrm>
              <a:off x="4410" y="1369"/>
              <a:ext cx="663" cy="134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00" name="Freeform 189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801" name="Freeform 190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210 h 63"/>
                <a:gd name="T2" fmla="*/ 716 w 280"/>
                <a:gd name="T3" fmla="*/ 204 h 63"/>
                <a:gd name="T4" fmla="*/ 4225 w 280"/>
                <a:gd name="T5" fmla="*/ 0 h 63"/>
                <a:gd name="T6" fmla="*/ 5394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802" name="Freeform 191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192"/>
          <p:cNvGrpSpPr>
            <a:grpSpLocks/>
          </p:cNvGrpSpPr>
          <p:nvPr/>
        </p:nvGrpSpPr>
        <p:grpSpPr bwMode="auto">
          <a:xfrm>
            <a:off x="2674938" y="3525838"/>
            <a:ext cx="1066800" cy="406400"/>
            <a:chOff x="4396" y="1245"/>
            <a:chExt cx="672" cy="248"/>
          </a:xfrm>
        </p:grpSpPr>
        <p:sp>
          <p:nvSpPr>
            <p:cNvPr id="6879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6879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6879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" name="Group 19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68796" name="Freeform 19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97" name="Freeform 19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339" name="Line 199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9340" name="Line 20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5" name="Group 201"/>
          <p:cNvGrpSpPr>
            <a:grpSpLocks/>
          </p:cNvGrpSpPr>
          <p:nvPr/>
        </p:nvGrpSpPr>
        <p:grpSpPr bwMode="auto">
          <a:xfrm>
            <a:off x="2706688" y="3330575"/>
            <a:ext cx="423862" cy="647700"/>
            <a:chOff x="4140" y="429"/>
            <a:chExt cx="1425" cy="2396"/>
          </a:xfrm>
        </p:grpSpPr>
        <p:sp>
          <p:nvSpPr>
            <p:cNvPr id="68758" name="Freeform 20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304" name="Rectangle 203"/>
            <p:cNvSpPr>
              <a:spLocks noChangeArrowheads="1"/>
            </p:cNvSpPr>
            <p:nvPr/>
          </p:nvSpPr>
          <p:spPr bwMode="auto">
            <a:xfrm>
              <a:off x="4204" y="429"/>
              <a:ext cx="1051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60" name="Freeform 20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61" name="Freeform 20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307" name="Rectangle 206"/>
            <p:cNvSpPr>
              <a:spLocks noChangeArrowheads="1"/>
            </p:cNvSpPr>
            <p:nvPr/>
          </p:nvSpPr>
          <p:spPr bwMode="auto">
            <a:xfrm>
              <a:off x="4209" y="693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0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9333" name="AutoShape 208"/>
              <p:cNvSpPr>
                <a:spLocks noChangeArrowheads="1"/>
              </p:cNvSpPr>
              <p:nvPr/>
            </p:nvSpPr>
            <p:spPr bwMode="auto">
              <a:xfrm>
                <a:off x="613" y="2570"/>
                <a:ext cx="726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34" name="AutoShape 209"/>
              <p:cNvSpPr>
                <a:spLocks noChangeArrowheads="1"/>
              </p:cNvSpPr>
              <p:nvPr/>
            </p:nvSpPr>
            <p:spPr bwMode="auto">
              <a:xfrm>
                <a:off x="627" y="2587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309" name="Rectangle 210"/>
            <p:cNvSpPr>
              <a:spLocks noChangeArrowheads="1"/>
            </p:cNvSpPr>
            <p:nvPr/>
          </p:nvSpPr>
          <p:spPr bwMode="auto">
            <a:xfrm>
              <a:off x="4225" y="1016"/>
              <a:ext cx="592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21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9331" name="AutoShape 212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32" name="AutoShape 213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311" name="Rectangle 214"/>
            <p:cNvSpPr>
              <a:spLocks noChangeArrowheads="1"/>
            </p:cNvSpPr>
            <p:nvPr/>
          </p:nvSpPr>
          <p:spPr bwMode="auto">
            <a:xfrm>
              <a:off x="4215" y="1357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12" name="Rectangle 215"/>
            <p:cNvSpPr>
              <a:spLocks noChangeArrowheads="1"/>
            </p:cNvSpPr>
            <p:nvPr/>
          </p:nvSpPr>
          <p:spPr bwMode="auto">
            <a:xfrm>
              <a:off x="4225" y="1656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21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9329" name="AutoShape 21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1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30" name="AutoShape 218"/>
              <p:cNvSpPr>
                <a:spLocks noChangeArrowheads="1"/>
              </p:cNvSpPr>
              <p:nvPr/>
            </p:nvSpPr>
            <p:spPr bwMode="auto">
              <a:xfrm>
                <a:off x="624" y="2584"/>
                <a:ext cx="69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769" name="Freeform 21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22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9327" name="AutoShape 221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5" cy="14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28" name="AutoShape 222"/>
              <p:cNvSpPr>
                <a:spLocks noChangeArrowheads="1"/>
              </p:cNvSpPr>
              <p:nvPr/>
            </p:nvSpPr>
            <p:spPr bwMode="auto">
              <a:xfrm>
                <a:off x="626" y="2586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316" name="Rectangle 223"/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72" name="Freeform 22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73" name="Freeform 22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319" name="Oval 226"/>
            <p:cNvSpPr>
              <a:spLocks noChangeArrowheads="1"/>
            </p:cNvSpPr>
            <p:nvPr/>
          </p:nvSpPr>
          <p:spPr bwMode="auto">
            <a:xfrm>
              <a:off x="5517" y="2614"/>
              <a:ext cx="48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75" name="Freeform 22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321" name="AutoShape 228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22" name="AutoShape 229"/>
            <p:cNvSpPr>
              <a:spLocks noChangeArrowheads="1"/>
            </p:cNvSpPr>
            <p:nvPr/>
          </p:nvSpPr>
          <p:spPr bwMode="auto">
            <a:xfrm>
              <a:off x="4204" y="2713"/>
              <a:ext cx="1073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23" name="Oval 230"/>
            <p:cNvSpPr>
              <a:spLocks noChangeArrowheads="1"/>
            </p:cNvSpPr>
            <p:nvPr/>
          </p:nvSpPr>
          <p:spPr bwMode="auto">
            <a:xfrm>
              <a:off x="4305" y="2385"/>
              <a:ext cx="160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24" name="Oval 231"/>
            <p:cNvSpPr>
              <a:spLocks noChangeArrowheads="1"/>
            </p:cNvSpPr>
            <p:nvPr/>
          </p:nvSpPr>
          <p:spPr bwMode="auto">
            <a:xfrm>
              <a:off x="4487" y="2385"/>
              <a:ext cx="160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9325" name="Oval 232"/>
            <p:cNvSpPr>
              <a:spLocks noChangeArrowheads="1"/>
            </p:cNvSpPr>
            <p:nvPr/>
          </p:nvSpPr>
          <p:spPr bwMode="auto">
            <a:xfrm>
              <a:off x="4663" y="2379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26" name="Rectangle 233"/>
            <p:cNvSpPr>
              <a:spLocks noChangeArrowheads="1"/>
            </p:cNvSpPr>
            <p:nvPr/>
          </p:nvSpPr>
          <p:spPr bwMode="auto">
            <a:xfrm>
              <a:off x="5063" y="1833"/>
              <a:ext cx="85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234"/>
          <p:cNvGrpSpPr>
            <a:grpSpLocks/>
          </p:cNvGrpSpPr>
          <p:nvPr/>
        </p:nvGrpSpPr>
        <p:grpSpPr bwMode="auto">
          <a:xfrm>
            <a:off x="1978025" y="2295525"/>
            <a:ext cx="850900" cy="615950"/>
            <a:chOff x="4420" y="878"/>
            <a:chExt cx="614" cy="458"/>
          </a:xfrm>
        </p:grpSpPr>
        <p:pic>
          <p:nvPicPr>
            <p:cNvPr id="68736" name="Picture 235" descr="laptop_keyboard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9064" flipH="1">
              <a:off x="4420" y="1108"/>
              <a:ext cx="52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737" name="Freeform 236"/>
            <p:cNvSpPr>
              <a:spLocks/>
            </p:cNvSpPr>
            <p:nvPr/>
          </p:nvSpPr>
          <p:spPr bwMode="auto">
            <a:xfrm>
              <a:off x="4595" y="888"/>
              <a:ext cx="424" cy="297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68738" name="Picture 237" descr="scree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16" y="895"/>
              <a:ext cx="38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739" name="Freeform 238"/>
            <p:cNvSpPr>
              <a:spLocks/>
            </p:cNvSpPr>
            <p:nvPr/>
          </p:nvSpPr>
          <p:spPr bwMode="auto">
            <a:xfrm>
              <a:off x="4672" y="879"/>
              <a:ext cx="359" cy="5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40" name="Freeform 239"/>
            <p:cNvSpPr>
              <a:spLocks/>
            </p:cNvSpPr>
            <p:nvPr/>
          </p:nvSpPr>
          <p:spPr bwMode="auto">
            <a:xfrm>
              <a:off x="4591" y="878"/>
              <a:ext cx="100" cy="230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41" name="Freeform 240"/>
            <p:cNvSpPr>
              <a:spLocks/>
            </p:cNvSpPr>
            <p:nvPr/>
          </p:nvSpPr>
          <p:spPr bwMode="auto">
            <a:xfrm>
              <a:off x="4921" y="920"/>
              <a:ext cx="108" cy="265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42" name="Freeform 241"/>
            <p:cNvSpPr>
              <a:spLocks/>
            </p:cNvSpPr>
            <p:nvPr/>
          </p:nvSpPr>
          <p:spPr bwMode="auto">
            <a:xfrm>
              <a:off x="4590" y="1097"/>
              <a:ext cx="394" cy="89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43" name="Freeform 242"/>
            <p:cNvSpPr>
              <a:spLocks/>
            </p:cNvSpPr>
            <p:nvPr/>
          </p:nvSpPr>
          <p:spPr bwMode="auto">
            <a:xfrm>
              <a:off x="4933" y="922"/>
              <a:ext cx="101" cy="266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44" name="Freeform 243"/>
            <p:cNvSpPr>
              <a:spLocks/>
            </p:cNvSpPr>
            <p:nvPr/>
          </p:nvSpPr>
          <p:spPr bwMode="auto">
            <a:xfrm>
              <a:off x="4590" y="1109"/>
              <a:ext cx="351" cy="88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244"/>
            <p:cNvGrpSpPr>
              <a:grpSpLocks/>
            </p:cNvGrpSpPr>
            <p:nvPr/>
          </p:nvGrpSpPr>
          <p:grpSpPr bwMode="auto">
            <a:xfrm>
              <a:off x="4584" y="1203"/>
              <a:ext cx="119" cy="53"/>
              <a:chOff x="1740" y="2642"/>
              <a:chExt cx="752" cy="327"/>
            </a:xfrm>
          </p:grpSpPr>
          <p:sp>
            <p:nvSpPr>
              <p:cNvPr id="68752" name="Freeform 245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53" name="Freeform 246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54" name="Freeform 247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55" name="Freeform 248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56" name="Freeform 249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57" name="Freeform 250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746" name="Freeform 251"/>
            <p:cNvSpPr>
              <a:spLocks/>
            </p:cNvSpPr>
            <p:nvPr/>
          </p:nvSpPr>
          <p:spPr bwMode="auto">
            <a:xfrm>
              <a:off x="4788" y="1211"/>
              <a:ext cx="144" cy="116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47" name="Freeform 252"/>
            <p:cNvSpPr>
              <a:spLocks/>
            </p:cNvSpPr>
            <p:nvPr/>
          </p:nvSpPr>
          <p:spPr bwMode="auto">
            <a:xfrm>
              <a:off x="4420" y="1220"/>
              <a:ext cx="369" cy="10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48" name="Freeform 253"/>
            <p:cNvSpPr>
              <a:spLocks/>
            </p:cNvSpPr>
            <p:nvPr/>
          </p:nvSpPr>
          <p:spPr bwMode="auto">
            <a:xfrm>
              <a:off x="4420" y="1201"/>
              <a:ext cx="4" cy="21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49" name="Freeform 254"/>
            <p:cNvSpPr>
              <a:spLocks/>
            </p:cNvSpPr>
            <p:nvPr/>
          </p:nvSpPr>
          <p:spPr bwMode="auto">
            <a:xfrm>
              <a:off x="4421" y="1114"/>
              <a:ext cx="171" cy="88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50" name="Freeform 255"/>
            <p:cNvSpPr>
              <a:spLocks/>
            </p:cNvSpPr>
            <p:nvPr/>
          </p:nvSpPr>
          <p:spPr bwMode="auto">
            <a:xfrm>
              <a:off x="4432" y="1205"/>
              <a:ext cx="350" cy="102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51" name="Freeform 256"/>
            <p:cNvSpPr>
              <a:spLocks/>
            </p:cNvSpPr>
            <p:nvPr/>
          </p:nvSpPr>
          <p:spPr bwMode="auto">
            <a:xfrm flipV="1">
              <a:off x="4782" y="1198"/>
              <a:ext cx="142" cy="10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8226" name="AutoShape 34"/>
          <p:cNvSpPr>
            <a:spLocks noChangeArrowheads="1"/>
          </p:cNvSpPr>
          <p:nvPr/>
        </p:nvSpPr>
        <p:spPr bwMode="auto">
          <a:xfrm>
            <a:off x="830263" y="2422525"/>
            <a:ext cx="976312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45"/>
          <p:cNvGrpSpPr>
            <a:grpSpLocks/>
          </p:cNvGrpSpPr>
          <p:nvPr/>
        </p:nvGrpSpPr>
        <p:grpSpPr bwMode="auto">
          <a:xfrm>
            <a:off x="1195388" y="1258888"/>
            <a:ext cx="976312" cy="1460500"/>
            <a:chOff x="651" y="681"/>
            <a:chExt cx="615" cy="920"/>
          </a:xfrm>
        </p:grpSpPr>
        <p:sp>
          <p:nvSpPr>
            <p:cNvPr id="68728" name="Freeform 46"/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5999"/>
                  </a:schemeClr>
                </a:gs>
                <a:gs pos="100000">
                  <a:srgbClr val="000099">
                    <a:alpha val="67000"/>
                  </a:srgbClr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3" name="Group 47"/>
            <p:cNvGrpSpPr>
              <a:grpSpLocks/>
            </p:cNvGrpSpPr>
            <p:nvPr/>
          </p:nvGrpSpPr>
          <p:grpSpPr bwMode="auto">
            <a:xfrm>
              <a:off x="651" y="681"/>
              <a:ext cx="501" cy="828"/>
              <a:chOff x="569" y="2954"/>
              <a:chExt cx="501" cy="828"/>
            </a:xfrm>
          </p:grpSpPr>
          <p:sp>
            <p:nvSpPr>
              <p:cNvPr id="49275" name="Rectangle 48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76" name="Text Box 49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smtClean="0"/>
                  <a:t>DHCP</a:t>
                </a:r>
              </a:p>
              <a:p>
                <a:pPr algn="ctr">
                  <a:defRPr/>
                </a:pPr>
                <a:r>
                  <a:rPr lang="en-US" sz="1600" smtClean="0"/>
                  <a:t>UDP</a:t>
                </a:r>
              </a:p>
              <a:p>
                <a:pPr algn="ctr">
                  <a:defRPr/>
                </a:pPr>
                <a:r>
                  <a:rPr lang="en-US" sz="1600" smtClean="0"/>
                  <a:t>IP</a:t>
                </a:r>
              </a:p>
              <a:p>
                <a:pPr algn="ctr">
                  <a:defRPr/>
                </a:pPr>
                <a:r>
                  <a:rPr lang="en-US" sz="1600" smtClean="0"/>
                  <a:t>Eth</a:t>
                </a:r>
              </a:p>
              <a:p>
                <a:pPr algn="ctr">
                  <a:defRPr/>
                </a:pPr>
                <a:r>
                  <a:rPr lang="en-US" sz="1600" smtClean="0"/>
                  <a:t>Phy</a:t>
                </a:r>
              </a:p>
            </p:txBody>
          </p:sp>
          <p:sp>
            <p:nvSpPr>
              <p:cNvPr id="49277" name="Line 50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9278" name="Line 51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9279" name="Line 52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9280" name="Line 53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4" name="Group 54"/>
          <p:cNvGrpSpPr>
            <a:grpSpLocks/>
          </p:cNvGrpSpPr>
          <p:nvPr/>
        </p:nvGrpSpPr>
        <p:grpSpPr bwMode="auto">
          <a:xfrm>
            <a:off x="520700" y="1317625"/>
            <a:ext cx="544513" cy="244475"/>
            <a:chOff x="844" y="3337"/>
            <a:chExt cx="343" cy="154"/>
          </a:xfrm>
        </p:grpSpPr>
        <p:sp>
          <p:nvSpPr>
            <p:cNvPr id="49271" name="Rectangle 55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72" name="Text Box 56"/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000" smtClean="0">
                  <a:solidFill>
                    <a:schemeClr val="bg1"/>
                  </a:solidFill>
                </a:rPr>
                <a:t>DHCP</a:t>
              </a:r>
            </a:p>
          </p:txBody>
        </p:sp>
      </p:grpSp>
      <p:grpSp>
        <p:nvGrpSpPr>
          <p:cNvPr id="15" name="Group 57"/>
          <p:cNvGrpSpPr>
            <a:grpSpLocks/>
          </p:cNvGrpSpPr>
          <p:nvPr/>
        </p:nvGrpSpPr>
        <p:grpSpPr bwMode="auto">
          <a:xfrm>
            <a:off x="66675" y="1336675"/>
            <a:ext cx="1081088" cy="1166813"/>
            <a:chOff x="42" y="744"/>
            <a:chExt cx="681" cy="735"/>
          </a:xfrm>
        </p:grpSpPr>
        <p:grpSp>
          <p:nvGrpSpPr>
            <p:cNvPr id="16" name="Group 58"/>
            <p:cNvGrpSpPr>
              <a:grpSpLocks/>
            </p:cNvGrpSpPr>
            <p:nvPr/>
          </p:nvGrpSpPr>
          <p:grpSpPr bwMode="auto">
            <a:xfrm>
              <a:off x="42" y="886"/>
              <a:ext cx="681" cy="468"/>
              <a:chOff x="42" y="886"/>
              <a:chExt cx="681" cy="468"/>
            </a:xfrm>
          </p:grpSpPr>
          <p:grpSp>
            <p:nvGrpSpPr>
              <p:cNvPr id="17" name="Group 59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18" name="Group 60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4926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70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sp>
              <p:nvSpPr>
                <p:cNvPr id="49267" name="Rectangle 63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268" name="Rectangle 64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65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20" name="Group 66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49264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65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21" name="Group 69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49262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63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" name="Group 72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49258" name="Rectangle 73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259" name="Rectangle 74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75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24" name="Group 76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25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26" name="Group 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49256" name="Rectangle 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9257" name="Text Box 8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9pPr>
                      </a:lstStyle>
                      <a:p>
                        <a:pPr>
                          <a:defRPr/>
                        </a:pPr>
                        <a:r>
                          <a:rPr lang="en-US" sz="1000" smtClean="0">
                            <a:solidFill>
                              <a:schemeClr val="bg1"/>
                            </a:solidFill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27" name="Group 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49254" name="Rectangle 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9255" name="Rectangle 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49250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51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246" name="Rectangle 86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247" name="Rectangle 87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248" name="Rectangle 88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9240" name="AutoShape 89"/>
            <p:cNvSpPr>
              <a:spLocks noChangeArrowheads="1"/>
            </p:cNvSpPr>
            <p:nvPr/>
          </p:nvSpPr>
          <p:spPr bwMode="auto">
            <a:xfrm>
              <a:off x="384" y="744"/>
              <a:ext cx="240" cy="735"/>
            </a:xfrm>
            <a:prstGeom prst="downArrow">
              <a:avLst>
                <a:gd name="adj1" fmla="val 54167"/>
                <a:gd name="adj2" fmla="val 49170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90"/>
          <p:cNvGrpSpPr>
            <a:grpSpLocks/>
          </p:cNvGrpSpPr>
          <p:nvPr/>
        </p:nvGrpSpPr>
        <p:grpSpPr bwMode="auto">
          <a:xfrm>
            <a:off x="650875" y="2544763"/>
            <a:ext cx="1081088" cy="244475"/>
            <a:chOff x="504" y="3523"/>
            <a:chExt cx="681" cy="154"/>
          </a:xfrm>
        </p:grpSpPr>
        <p:grpSp>
          <p:nvGrpSpPr>
            <p:cNvPr id="29" name="Group 91"/>
            <p:cNvGrpSpPr>
              <a:grpSpLocks/>
            </p:cNvGrpSpPr>
            <p:nvPr/>
          </p:nvGrpSpPr>
          <p:grpSpPr bwMode="auto">
            <a:xfrm>
              <a:off x="623" y="3523"/>
              <a:ext cx="510" cy="154"/>
              <a:chOff x="723" y="3453"/>
              <a:chExt cx="510" cy="154"/>
            </a:xfrm>
          </p:grpSpPr>
          <p:grpSp>
            <p:nvGrpSpPr>
              <p:cNvPr id="30" name="Group 92"/>
              <p:cNvGrpSpPr>
                <a:grpSpLocks/>
              </p:cNvGrpSpPr>
              <p:nvPr/>
            </p:nvGrpSpPr>
            <p:grpSpPr bwMode="auto">
              <a:xfrm>
                <a:off x="836" y="3453"/>
                <a:ext cx="397" cy="154"/>
                <a:chOff x="836" y="3305"/>
                <a:chExt cx="397" cy="154"/>
              </a:xfrm>
            </p:grpSpPr>
            <p:grpSp>
              <p:nvGrpSpPr>
                <p:cNvPr id="31" name="Group 93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49237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38" name="Text Box 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49313" name="Group 96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49235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36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9231" name="Rectangle 99"/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32" name="Rectangle 100"/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227" name="Rectangle 101"/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28" name="Rectangle 102"/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29" name="Rectangle 103"/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314" name="Group 104"/>
          <p:cNvGrpSpPr>
            <a:grpSpLocks/>
          </p:cNvGrpSpPr>
          <p:nvPr/>
        </p:nvGrpSpPr>
        <p:grpSpPr bwMode="auto">
          <a:xfrm>
            <a:off x="1477963" y="3236913"/>
            <a:ext cx="1316037" cy="1314450"/>
            <a:chOff x="931" y="1941"/>
            <a:chExt cx="829" cy="828"/>
          </a:xfrm>
        </p:grpSpPr>
        <p:sp>
          <p:nvSpPr>
            <p:cNvPr id="68673" name="Freeform 105"/>
            <p:cNvSpPr>
              <a:spLocks/>
            </p:cNvSpPr>
            <p:nvPr/>
          </p:nvSpPr>
          <p:spPr bwMode="auto">
            <a:xfrm>
              <a:off x="1424" y="1965"/>
              <a:ext cx="336" cy="801"/>
            </a:xfrm>
            <a:custGeom>
              <a:avLst/>
              <a:gdLst>
                <a:gd name="T0" fmla="*/ 1 w 551"/>
                <a:gd name="T1" fmla="*/ 0 h 801"/>
                <a:gd name="T2" fmla="*/ 46 w 551"/>
                <a:gd name="T3" fmla="*/ 402 h 801"/>
                <a:gd name="T4" fmla="*/ 1 w 551"/>
                <a:gd name="T5" fmla="*/ 801 h 801"/>
                <a:gd name="T6" fmla="*/ 1 w 551"/>
                <a:gd name="T7" fmla="*/ 535 h 801"/>
                <a:gd name="T8" fmla="*/ 0 w 551"/>
                <a:gd name="T9" fmla="*/ 371 h 801"/>
                <a:gd name="T10" fmla="*/ 1 w 551"/>
                <a:gd name="T11" fmla="*/ 0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1" h="801">
                  <a:moveTo>
                    <a:pt x="14" y="0"/>
                  </a:moveTo>
                  <a:lnTo>
                    <a:pt x="551" y="402"/>
                  </a:lnTo>
                  <a:lnTo>
                    <a:pt x="6" y="801"/>
                  </a:lnTo>
                  <a:lnTo>
                    <a:pt x="13" y="535"/>
                  </a:lnTo>
                  <a:lnTo>
                    <a:pt x="0" y="371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4998"/>
                  </a:schemeClr>
                </a:gs>
                <a:gs pos="100000">
                  <a:srgbClr val="000099">
                    <a:alpha val="64998"/>
                  </a:srgbClr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9315" name="Group 106"/>
            <p:cNvGrpSpPr>
              <a:grpSpLocks/>
            </p:cNvGrpSpPr>
            <p:nvPr/>
          </p:nvGrpSpPr>
          <p:grpSpPr bwMode="auto">
            <a:xfrm>
              <a:off x="931" y="1941"/>
              <a:ext cx="501" cy="828"/>
              <a:chOff x="569" y="2954"/>
              <a:chExt cx="501" cy="828"/>
            </a:xfrm>
          </p:grpSpPr>
          <p:sp>
            <p:nvSpPr>
              <p:cNvPr id="49220" name="Rectangle 107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21" name="Text Box 108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smtClean="0"/>
                  <a:t>DHCP</a:t>
                </a:r>
              </a:p>
              <a:p>
                <a:pPr algn="ctr">
                  <a:defRPr/>
                </a:pPr>
                <a:r>
                  <a:rPr lang="en-US" sz="1600" smtClean="0"/>
                  <a:t>UDP</a:t>
                </a:r>
              </a:p>
              <a:p>
                <a:pPr algn="ctr">
                  <a:defRPr/>
                </a:pPr>
                <a:r>
                  <a:rPr lang="en-US" sz="1600" smtClean="0"/>
                  <a:t>IP</a:t>
                </a:r>
              </a:p>
              <a:p>
                <a:pPr algn="ctr">
                  <a:defRPr/>
                </a:pPr>
                <a:r>
                  <a:rPr lang="en-US" sz="1600" smtClean="0"/>
                  <a:t>Eth</a:t>
                </a:r>
              </a:p>
              <a:p>
                <a:pPr algn="ctr">
                  <a:defRPr/>
                </a:pPr>
                <a:r>
                  <a:rPr lang="en-US" sz="1600" smtClean="0"/>
                  <a:t>Phy</a:t>
                </a:r>
              </a:p>
            </p:txBody>
          </p:sp>
          <p:sp>
            <p:nvSpPr>
              <p:cNvPr id="49222" name="Line 109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9223" name="Line 110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9224" name="Line 111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9225" name="Line 112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49317" name="Group 113"/>
          <p:cNvGrpSpPr>
            <a:grpSpLocks/>
          </p:cNvGrpSpPr>
          <p:nvPr/>
        </p:nvGrpSpPr>
        <p:grpSpPr bwMode="auto">
          <a:xfrm>
            <a:off x="339725" y="3136900"/>
            <a:ext cx="1081088" cy="1217613"/>
            <a:chOff x="1404" y="3105"/>
            <a:chExt cx="681" cy="767"/>
          </a:xfrm>
        </p:grpSpPr>
        <p:grpSp>
          <p:nvGrpSpPr>
            <p:cNvPr id="49318" name="Group 114"/>
            <p:cNvGrpSpPr>
              <a:grpSpLocks/>
            </p:cNvGrpSpPr>
            <p:nvPr/>
          </p:nvGrpSpPr>
          <p:grpSpPr bwMode="auto">
            <a:xfrm>
              <a:off x="1404" y="3355"/>
              <a:ext cx="681" cy="468"/>
              <a:chOff x="42" y="886"/>
              <a:chExt cx="681" cy="468"/>
            </a:xfrm>
          </p:grpSpPr>
          <p:grpSp>
            <p:nvGrpSpPr>
              <p:cNvPr id="49320" name="Group 115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49335" name="Group 116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49216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17" name="Text Box 1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sp>
              <p:nvSpPr>
                <p:cNvPr id="49214" name="Rectangle 119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215" name="Rectangle 120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9336" name="Group 121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49337" name="Group 122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49211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12" name="Text Box 1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49338" name="Group 125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49209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10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9341" name="Group 128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49205" name="Rectangle 129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206" name="Rectangle 130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9342" name="Group 131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49345" name="Group 132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49346" name="Group 133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49347" name="Group 1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49203" name="Rectangle 1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9204" name="Text Box 13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9pPr>
                      </a:lstStyle>
                      <a:p>
                        <a:pPr>
                          <a:defRPr/>
                        </a:pPr>
                        <a:r>
                          <a:rPr lang="en-US" sz="1000" smtClean="0">
                            <a:solidFill>
                              <a:schemeClr val="bg1"/>
                            </a:solidFill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49348" name="Group 1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49201" name="Rectangle 1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9202" name="Rectangle 1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49197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198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193" name="Rectangle 142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194" name="Rectangle 143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195" name="Rectangle 144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9184" name="AutoShape 145"/>
            <p:cNvSpPr>
              <a:spLocks noChangeArrowheads="1"/>
            </p:cNvSpPr>
            <p:nvPr/>
          </p:nvSpPr>
          <p:spPr bwMode="auto">
            <a:xfrm rot="10800000">
              <a:off x="1727" y="3105"/>
              <a:ext cx="240" cy="767"/>
            </a:xfrm>
            <a:prstGeom prst="downArrow">
              <a:avLst>
                <a:gd name="adj1" fmla="val 54167"/>
                <a:gd name="adj2" fmla="val 513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9349" name="Group 146"/>
            <p:cNvGrpSpPr>
              <a:grpSpLocks/>
            </p:cNvGrpSpPr>
            <p:nvPr/>
          </p:nvGrpSpPr>
          <p:grpSpPr bwMode="auto">
            <a:xfrm>
              <a:off x="1695" y="3227"/>
              <a:ext cx="343" cy="154"/>
              <a:chOff x="844" y="3337"/>
              <a:chExt cx="343" cy="154"/>
            </a:xfrm>
          </p:grpSpPr>
          <p:sp>
            <p:nvSpPr>
              <p:cNvPr id="49186" name="Rectangle 147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87" name="Text Box 148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4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solidFill>
                      <a:schemeClr val="bg1"/>
                    </a:solidFill>
                  </a:rPr>
                  <a:t>DHCP</a:t>
                </a:r>
              </a:p>
            </p:txBody>
          </p:sp>
        </p:grpSp>
      </p:grpSp>
      <p:grpSp>
        <p:nvGrpSpPr>
          <p:cNvPr id="49350" name="Group 149"/>
          <p:cNvGrpSpPr>
            <a:grpSpLocks/>
          </p:cNvGrpSpPr>
          <p:nvPr/>
        </p:nvGrpSpPr>
        <p:grpSpPr bwMode="auto">
          <a:xfrm>
            <a:off x="803275" y="3333750"/>
            <a:ext cx="544513" cy="244475"/>
            <a:chOff x="844" y="3337"/>
            <a:chExt cx="343" cy="154"/>
          </a:xfrm>
        </p:grpSpPr>
        <p:sp>
          <p:nvSpPr>
            <p:cNvPr id="49181" name="Rectangle 150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2" name="Text Box 151"/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000" smtClean="0">
                  <a:solidFill>
                    <a:schemeClr val="bg1"/>
                  </a:solidFill>
                </a:rPr>
                <a:t>DHCP</a:t>
              </a:r>
            </a:p>
          </p:txBody>
        </p:sp>
      </p:grpSp>
      <p:pic>
        <p:nvPicPr>
          <p:cNvPr id="68634" name="Picture 258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8463" y="722313"/>
            <a:ext cx="31988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80" name="Rectangle 259"/>
          <p:cNvSpPr>
            <a:spLocks noGrp="1" noChangeArrowheads="1"/>
          </p:cNvSpPr>
          <p:nvPr>
            <p:ph type="title"/>
          </p:nvPr>
        </p:nvSpPr>
        <p:spPr>
          <a:xfrm>
            <a:off x="323850" y="77788"/>
            <a:ext cx="4354513" cy="942975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DHCP: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648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1144E-6 L 0.26823 -0.00139 L 0.10833 0.27287 L -0.01806 0.27125 " pathEditMode="relative" rAng="0" ptsTypes="AAAA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4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195" grpId="0" build="p"/>
      <p:bldP spid="648344" grpId="0"/>
      <p:bldP spid="648345" grpId="0"/>
      <p:bldP spid="648346" grpId="0"/>
      <p:bldP spid="648226" grpId="0" animBg="1"/>
      <p:bldP spid="648226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FDF6615-FD28-44E7-9EC7-C832F24A2728}" type="slidenum">
              <a:rPr lang="en-US"/>
              <a:pPr/>
              <a:t>22</a:t>
            </a:fld>
            <a:endParaRPr lang="en-US"/>
          </a:p>
        </p:txBody>
      </p:sp>
      <p:pic>
        <p:nvPicPr>
          <p:cNvPr id="69635" name="Picture 22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463" y="722313"/>
            <a:ext cx="31988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7138" y="1158875"/>
            <a:ext cx="3430587" cy="1573213"/>
          </a:xfrm>
        </p:spPr>
        <p:txBody>
          <a:bodyPr/>
          <a:lstStyle/>
          <a:p>
            <a:r>
              <a:rPr lang="en-US" sz="2200" smtClean="0">
                <a:ea typeface="ＭＳ Ｐゴシック" pitchFamily="34" charset="-128"/>
              </a:rPr>
              <a:t>DCP server formulates DHCP ACK containing client</a:t>
            </a:r>
            <a:r>
              <a:rPr lang="ja-JP" altLang="en-US" sz="2200" smtClean="0">
                <a:ea typeface="ＭＳ Ｐゴシック" pitchFamily="34" charset="-128"/>
              </a:rPr>
              <a:t>’</a:t>
            </a:r>
            <a:r>
              <a:rPr lang="en-US" altLang="ja-JP" sz="2200" smtClean="0">
                <a:ea typeface="ＭＳ Ｐゴシック" pitchFamily="34" charset="-128"/>
              </a:rPr>
              <a:t>s IP address, IP address of first-hop router for client, name &amp; IP address of DNS server</a:t>
            </a:r>
          </a:p>
          <a:p>
            <a:endParaRPr lang="en-US" sz="1800" smtClean="0">
              <a:ea typeface="ＭＳ Ｐゴシック" pitchFamily="34" charset="-128"/>
            </a:endParaRPr>
          </a:p>
        </p:txBody>
      </p:sp>
      <p:sp>
        <p:nvSpPr>
          <p:cNvPr id="69637" name="Freeform 3"/>
          <p:cNvSpPr>
            <a:spLocks/>
          </p:cNvSpPr>
          <p:nvPr/>
        </p:nvSpPr>
        <p:spPr bwMode="auto">
          <a:xfrm>
            <a:off x="773113" y="1428750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8" name="Line 36"/>
          <p:cNvSpPr>
            <a:spLocks noChangeShapeType="1"/>
          </p:cNvSpPr>
          <p:nvPr/>
        </p:nvSpPr>
        <p:spPr bwMode="auto">
          <a:xfrm flipV="1">
            <a:off x="3775075" y="2511425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39" name="Line 43"/>
          <p:cNvSpPr>
            <a:spLocks noChangeShapeType="1"/>
          </p:cNvSpPr>
          <p:nvPr/>
        </p:nvSpPr>
        <p:spPr bwMode="auto">
          <a:xfrm flipV="1">
            <a:off x="2665413" y="2673350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0" name="Line 44"/>
          <p:cNvSpPr>
            <a:spLocks noChangeShapeType="1"/>
          </p:cNvSpPr>
          <p:nvPr/>
        </p:nvSpPr>
        <p:spPr bwMode="auto">
          <a:xfrm flipV="1">
            <a:off x="3924300" y="2368550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1" name="Line 48"/>
          <p:cNvSpPr>
            <a:spLocks noChangeShapeType="1"/>
          </p:cNvSpPr>
          <p:nvPr/>
        </p:nvSpPr>
        <p:spPr bwMode="auto">
          <a:xfrm flipV="1">
            <a:off x="3279775" y="2903538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9364" name="Rectangle 148"/>
          <p:cNvSpPr>
            <a:spLocks noChangeArrowheads="1"/>
          </p:cNvSpPr>
          <p:nvPr/>
        </p:nvSpPr>
        <p:spPr bwMode="auto">
          <a:xfrm>
            <a:off x="5030788" y="2930525"/>
            <a:ext cx="3421062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200">
                <a:latin typeface="Gill Sans MT" charset="0"/>
                <a:ea typeface="ＭＳ Ｐゴシック" charset="0"/>
              </a:rPr>
              <a:t>encapsulation of DHCP server, frame forwarded to client, demuxing up to DHCP at client</a:t>
            </a:r>
          </a:p>
        </p:txBody>
      </p:sp>
      <p:sp>
        <p:nvSpPr>
          <p:cNvPr id="50188" name="Rectangle 152"/>
          <p:cNvSpPr>
            <a:spLocks noGrp="1" noChangeArrowheads="1"/>
          </p:cNvSpPr>
          <p:nvPr>
            <p:ph type="title"/>
          </p:nvPr>
        </p:nvSpPr>
        <p:spPr>
          <a:xfrm>
            <a:off x="323850" y="77788"/>
            <a:ext cx="4354513" cy="942975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DHCP: example</a:t>
            </a:r>
          </a:p>
        </p:txBody>
      </p:sp>
      <p:grpSp>
        <p:nvGrpSpPr>
          <p:cNvPr id="2" name="Group 153"/>
          <p:cNvGrpSpPr>
            <a:grpSpLocks/>
          </p:cNvGrpSpPr>
          <p:nvPr/>
        </p:nvGrpSpPr>
        <p:grpSpPr bwMode="auto">
          <a:xfrm>
            <a:off x="1978025" y="2295525"/>
            <a:ext cx="850900" cy="615950"/>
            <a:chOff x="4420" y="878"/>
            <a:chExt cx="614" cy="458"/>
          </a:xfrm>
        </p:grpSpPr>
        <p:pic>
          <p:nvPicPr>
            <p:cNvPr id="69800" name="Picture 154" descr="laptop_keyboard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09064" flipH="1">
              <a:off x="4420" y="1108"/>
              <a:ext cx="52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9801" name="Freeform 155"/>
            <p:cNvSpPr>
              <a:spLocks/>
            </p:cNvSpPr>
            <p:nvPr/>
          </p:nvSpPr>
          <p:spPr bwMode="auto">
            <a:xfrm>
              <a:off x="4595" y="888"/>
              <a:ext cx="424" cy="297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69802" name="Picture 156" descr="screen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16" y="895"/>
              <a:ext cx="38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9803" name="Freeform 157"/>
            <p:cNvSpPr>
              <a:spLocks/>
            </p:cNvSpPr>
            <p:nvPr/>
          </p:nvSpPr>
          <p:spPr bwMode="auto">
            <a:xfrm>
              <a:off x="4672" y="879"/>
              <a:ext cx="359" cy="5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804" name="Freeform 158"/>
            <p:cNvSpPr>
              <a:spLocks/>
            </p:cNvSpPr>
            <p:nvPr/>
          </p:nvSpPr>
          <p:spPr bwMode="auto">
            <a:xfrm>
              <a:off x="4591" y="878"/>
              <a:ext cx="100" cy="230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805" name="Freeform 159"/>
            <p:cNvSpPr>
              <a:spLocks/>
            </p:cNvSpPr>
            <p:nvPr/>
          </p:nvSpPr>
          <p:spPr bwMode="auto">
            <a:xfrm>
              <a:off x="4921" y="920"/>
              <a:ext cx="108" cy="265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806" name="Freeform 160"/>
            <p:cNvSpPr>
              <a:spLocks/>
            </p:cNvSpPr>
            <p:nvPr/>
          </p:nvSpPr>
          <p:spPr bwMode="auto">
            <a:xfrm>
              <a:off x="4590" y="1097"/>
              <a:ext cx="394" cy="89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807" name="Freeform 161"/>
            <p:cNvSpPr>
              <a:spLocks/>
            </p:cNvSpPr>
            <p:nvPr/>
          </p:nvSpPr>
          <p:spPr bwMode="auto">
            <a:xfrm>
              <a:off x="4933" y="922"/>
              <a:ext cx="101" cy="266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808" name="Freeform 162"/>
            <p:cNvSpPr>
              <a:spLocks/>
            </p:cNvSpPr>
            <p:nvPr/>
          </p:nvSpPr>
          <p:spPr bwMode="auto">
            <a:xfrm>
              <a:off x="4590" y="1109"/>
              <a:ext cx="351" cy="88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63"/>
            <p:cNvGrpSpPr>
              <a:grpSpLocks/>
            </p:cNvGrpSpPr>
            <p:nvPr/>
          </p:nvGrpSpPr>
          <p:grpSpPr bwMode="auto">
            <a:xfrm>
              <a:off x="4584" y="1203"/>
              <a:ext cx="119" cy="53"/>
              <a:chOff x="1740" y="2642"/>
              <a:chExt cx="752" cy="327"/>
            </a:xfrm>
          </p:grpSpPr>
          <p:sp>
            <p:nvSpPr>
              <p:cNvPr id="69816" name="Freeform 164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17" name="Freeform 165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18" name="Freeform 166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19" name="Freeform 167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20" name="Freeform 168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21" name="Freeform 169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810" name="Freeform 170"/>
            <p:cNvSpPr>
              <a:spLocks/>
            </p:cNvSpPr>
            <p:nvPr/>
          </p:nvSpPr>
          <p:spPr bwMode="auto">
            <a:xfrm>
              <a:off x="4788" y="1211"/>
              <a:ext cx="144" cy="116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811" name="Freeform 171"/>
            <p:cNvSpPr>
              <a:spLocks/>
            </p:cNvSpPr>
            <p:nvPr/>
          </p:nvSpPr>
          <p:spPr bwMode="auto">
            <a:xfrm>
              <a:off x="4420" y="1220"/>
              <a:ext cx="369" cy="10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812" name="Freeform 172"/>
            <p:cNvSpPr>
              <a:spLocks/>
            </p:cNvSpPr>
            <p:nvPr/>
          </p:nvSpPr>
          <p:spPr bwMode="auto">
            <a:xfrm>
              <a:off x="4420" y="1201"/>
              <a:ext cx="4" cy="21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813" name="Freeform 173"/>
            <p:cNvSpPr>
              <a:spLocks/>
            </p:cNvSpPr>
            <p:nvPr/>
          </p:nvSpPr>
          <p:spPr bwMode="auto">
            <a:xfrm>
              <a:off x="4421" y="1114"/>
              <a:ext cx="171" cy="88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814" name="Freeform 174"/>
            <p:cNvSpPr>
              <a:spLocks/>
            </p:cNvSpPr>
            <p:nvPr/>
          </p:nvSpPr>
          <p:spPr bwMode="auto">
            <a:xfrm>
              <a:off x="4432" y="1205"/>
              <a:ext cx="350" cy="102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815" name="Freeform 175"/>
            <p:cNvSpPr>
              <a:spLocks/>
            </p:cNvSpPr>
            <p:nvPr/>
          </p:nvSpPr>
          <p:spPr bwMode="auto">
            <a:xfrm flipV="1">
              <a:off x="4782" y="1198"/>
              <a:ext cx="142" cy="10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90" name="Text Box 176"/>
          <p:cNvSpPr txBox="1">
            <a:spLocks noChangeArrowheads="1"/>
          </p:cNvSpPr>
          <p:nvPr/>
        </p:nvSpPr>
        <p:spPr bwMode="auto">
          <a:xfrm>
            <a:off x="2562225" y="3967163"/>
            <a:ext cx="2025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/>
              <a:t>router with DHCP </a:t>
            </a:r>
          </a:p>
          <a:p>
            <a:pPr>
              <a:defRPr/>
            </a:pPr>
            <a:r>
              <a:rPr lang="en-US" i="1" smtClean="0"/>
              <a:t>server built into </a:t>
            </a:r>
          </a:p>
          <a:p>
            <a:pPr>
              <a:defRPr/>
            </a:pPr>
            <a:r>
              <a:rPr lang="en-US" i="1" smtClean="0"/>
              <a:t>router</a:t>
            </a:r>
          </a:p>
        </p:txBody>
      </p:sp>
      <p:grpSp>
        <p:nvGrpSpPr>
          <p:cNvPr id="4" name="Group 177"/>
          <p:cNvGrpSpPr>
            <a:grpSpLocks/>
          </p:cNvGrpSpPr>
          <p:nvPr/>
        </p:nvGrpSpPr>
        <p:grpSpPr bwMode="auto">
          <a:xfrm>
            <a:off x="2674938" y="3525838"/>
            <a:ext cx="1066800" cy="406400"/>
            <a:chOff x="4396" y="1245"/>
            <a:chExt cx="672" cy="248"/>
          </a:xfrm>
        </p:grpSpPr>
        <p:sp>
          <p:nvSpPr>
            <p:cNvPr id="6979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6979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6979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" name="Group 18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69798" name="Freeform 18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99" name="Freeform 18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341" name="Line 184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0342" name="Line 18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6" name="Group 186"/>
          <p:cNvGrpSpPr>
            <a:grpSpLocks/>
          </p:cNvGrpSpPr>
          <p:nvPr/>
        </p:nvGrpSpPr>
        <p:grpSpPr bwMode="auto">
          <a:xfrm>
            <a:off x="2706688" y="3330575"/>
            <a:ext cx="423862" cy="647700"/>
            <a:chOff x="4140" y="429"/>
            <a:chExt cx="1425" cy="2396"/>
          </a:xfrm>
        </p:grpSpPr>
        <p:sp>
          <p:nvSpPr>
            <p:cNvPr id="69760" name="Freeform 18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306" name="Rectangle 188"/>
            <p:cNvSpPr>
              <a:spLocks noChangeArrowheads="1"/>
            </p:cNvSpPr>
            <p:nvPr/>
          </p:nvSpPr>
          <p:spPr bwMode="auto">
            <a:xfrm>
              <a:off x="4204" y="429"/>
              <a:ext cx="1051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62" name="Freeform 18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763" name="Freeform 19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309" name="Rectangle 191"/>
            <p:cNvSpPr>
              <a:spLocks noChangeArrowheads="1"/>
            </p:cNvSpPr>
            <p:nvPr/>
          </p:nvSpPr>
          <p:spPr bwMode="auto">
            <a:xfrm>
              <a:off x="4209" y="693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0335" name="AutoShape 193"/>
              <p:cNvSpPr>
                <a:spLocks noChangeArrowheads="1"/>
              </p:cNvSpPr>
              <p:nvPr/>
            </p:nvSpPr>
            <p:spPr bwMode="auto">
              <a:xfrm>
                <a:off x="613" y="2570"/>
                <a:ext cx="726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36" name="AutoShape 194"/>
              <p:cNvSpPr>
                <a:spLocks noChangeArrowheads="1"/>
              </p:cNvSpPr>
              <p:nvPr/>
            </p:nvSpPr>
            <p:spPr bwMode="auto">
              <a:xfrm>
                <a:off x="627" y="2587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311" name="Rectangle 195"/>
            <p:cNvSpPr>
              <a:spLocks noChangeArrowheads="1"/>
            </p:cNvSpPr>
            <p:nvPr/>
          </p:nvSpPr>
          <p:spPr bwMode="auto">
            <a:xfrm>
              <a:off x="4225" y="1016"/>
              <a:ext cx="592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19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0333" name="AutoShape 19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34" name="AutoShape 198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313" name="Rectangle 199"/>
            <p:cNvSpPr>
              <a:spLocks noChangeArrowheads="1"/>
            </p:cNvSpPr>
            <p:nvPr/>
          </p:nvSpPr>
          <p:spPr bwMode="auto">
            <a:xfrm>
              <a:off x="4215" y="1357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14" name="Rectangle 200"/>
            <p:cNvSpPr>
              <a:spLocks noChangeArrowheads="1"/>
            </p:cNvSpPr>
            <p:nvPr/>
          </p:nvSpPr>
          <p:spPr bwMode="auto">
            <a:xfrm>
              <a:off x="4225" y="1656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20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0331" name="AutoShape 202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1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32" name="AutoShape 203"/>
              <p:cNvSpPr>
                <a:spLocks noChangeArrowheads="1"/>
              </p:cNvSpPr>
              <p:nvPr/>
            </p:nvSpPr>
            <p:spPr bwMode="auto">
              <a:xfrm>
                <a:off x="624" y="2584"/>
                <a:ext cx="69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771" name="Freeform 20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20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0329" name="AutoShape 206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5" cy="14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30" name="AutoShape 207"/>
              <p:cNvSpPr>
                <a:spLocks noChangeArrowheads="1"/>
              </p:cNvSpPr>
              <p:nvPr/>
            </p:nvSpPr>
            <p:spPr bwMode="auto">
              <a:xfrm>
                <a:off x="626" y="2586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318" name="Rectangle 208"/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74" name="Freeform 20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775" name="Freeform 21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321" name="Oval 211"/>
            <p:cNvSpPr>
              <a:spLocks noChangeArrowheads="1"/>
            </p:cNvSpPr>
            <p:nvPr/>
          </p:nvSpPr>
          <p:spPr bwMode="auto">
            <a:xfrm>
              <a:off x="5517" y="2614"/>
              <a:ext cx="48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77" name="Freeform 21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323" name="AutoShape 213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24" name="AutoShape 214"/>
            <p:cNvSpPr>
              <a:spLocks noChangeArrowheads="1"/>
            </p:cNvSpPr>
            <p:nvPr/>
          </p:nvSpPr>
          <p:spPr bwMode="auto">
            <a:xfrm>
              <a:off x="4204" y="2713"/>
              <a:ext cx="1073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25" name="Oval 215"/>
            <p:cNvSpPr>
              <a:spLocks noChangeArrowheads="1"/>
            </p:cNvSpPr>
            <p:nvPr/>
          </p:nvSpPr>
          <p:spPr bwMode="auto">
            <a:xfrm>
              <a:off x="4305" y="2385"/>
              <a:ext cx="160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26" name="Oval 216"/>
            <p:cNvSpPr>
              <a:spLocks noChangeArrowheads="1"/>
            </p:cNvSpPr>
            <p:nvPr/>
          </p:nvSpPr>
          <p:spPr bwMode="auto">
            <a:xfrm>
              <a:off x="4487" y="2385"/>
              <a:ext cx="160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0327" name="Oval 217"/>
            <p:cNvSpPr>
              <a:spLocks noChangeArrowheads="1"/>
            </p:cNvSpPr>
            <p:nvPr/>
          </p:nvSpPr>
          <p:spPr bwMode="auto">
            <a:xfrm>
              <a:off x="4663" y="2379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28" name="Rectangle 218"/>
            <p:cNvSpPr>
              <a:spLocks noChangeArrowheads="1"/>
            </p:cNvSpPr>
            <p:nvPr/>
          </p:nvSpPr>
          <p:spPr bwMode="auto">
            <a:xfrm>
              <a:off x="5063" y="1833"/>
              <a:ext cx="85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48" name="Line 36"/>
          <p:cNvSpPr>
            <a:spLocks noChangeShapeType="1"/>
          </p:cNvSpPr>
          <p:nvPr/>
        </p:nvSpPr>
        <p:spPr bwMode="auto">
          <a:xfrm flipV="1">
            <a:off x="3775075" y="2500313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" name="Group 220"/>
          <p:cNvGrpSpPr>
            <a:grpSpLocks/>
          </p:cNvGrpSpPr>
          <p:nvPr/>
        </p:nvGrpSpPr>
        <p:grpSpPr bwMode="auto">
          <a:xfrm>
            <a:off x="3140075" y="2598738"/>
            <a:ext cx="963613" cy="300037"/>
            <a:chOff x="4410" y="1365"/>
            <a:chExt cx="663" cy="224"/>
          </a:xfrm>
        </p:grpSpPr>
        <p:sp>
          <p:nvSpPr>
            <p:cNvPr id="50300" name="Rectangle 221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01" name="AutoShape 222"/>
            <p:cNvSpPr>
              <a:spLocks noChangeArrowheads="1"/>
            </p:cNvSpPr>
            <p:nvPr/>
          </p:nvSpPr>
          <p:spPr bwMode="auto">
            <a:xfrm>
              <a:off x="4410" y="1369"/>
              <a:ext cx="663" cy="134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57" name="Freeform 223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758" name="Freeform 224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210 h 63"/>
                <a:gd name="T2" fmla="*/ 716 w 280"/>
                <a:gd name="T3" fmla="*/ 204 h 63"/>
                <a:gd name="T4" fmla="*/ 4225 w 280"/>
                <a:gd name="T5" fmla="*/ 0 h 63"/>
                <a:gd name="T6" fmla="*/ 5394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759" name="Freeform 225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352425" y="3319463"/>
            <a:ext cx="1081088" cy="1166812"/>
            <a:chOff x="42" y="744"/>
            <a:chExt cx="681" cy="735"/>
          </a:xfrm>
        </p:grpSpPr>
        <p:grpSp>
          <p:nvGrpSpPr>
            <p:cNvPr id="13" name="Group 54"/>
            <p:cNvGrpSpPr>
              <a:grpSpLocks/>
            </p:cNvGrpSpPr>
            <p:nvPr/>
          </p:nvGrpSpPr>
          <p:grpSpPr bwMode="auto">
            <a:xfrm>
              <a:off x="42" y="886"/>
              <a:ext cx="681" cy="468"/>
              <a:chOff x="42" y="886"/>
              <a:chExt cx="681" cy="468"/>
            </a:xfrm>
          </p:grpSpPr>
          <p:grpSp>
            <p:nvGrpSpPr>
              <p:cNvPr id="14" name="Group 55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15" name="Group 56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50298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99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sp>
              <p:nvSpPr>
                <p:cNvPr id="50296" name="Rectangle 59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297" name="Rectangle 60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61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17" name="Group 62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50293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94" name="Text Box 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18" name="Group 65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50291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92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9" name="Group 68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50287" name="Rectangle 69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288" name="Rectangle 70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71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21" name="Group 72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22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23" name="Group 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50285" name="Rectangle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0286" name="Text Box 7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9pPr>
                      </a:lstStyle>
                      <a:p>
                        <a:pPr>
                          <a:defRPr/>
                        </a:pPr>
                        <a:r>
                          <a:rPr lang="en-US" sz="1000" smtClean="0">
                            <a:solidFill>
                              <a:schemeClr val="bg1"/>
                            </a:solidFill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24" name="Group 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50283" name="Rectangle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0284" name="Rectangle 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50279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80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0275" name="Rectangle 82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276" name="Rectangle 83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277" name="Rectangle 84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0269" name="AutoShape 85"/>
            <p:cNvSpPr>
              <a:spLocks noChangeArrowheads="1"/>
            </p:cNvSpPr>
            <p:nvPr/>
          </p:nvSpPr>
          <p:spPr bwMode="auto">
            <a:xfrm>
              <a:off x="384" y="744"/>
              <a:ext cx="240" cy="735"/>
            </a:xfrm>
            <a:prstGeom prst="downArrow">
              <a:avLst>
                <a:gd name="adj1" fmla="val 54167"/>
                <a:gd name="adj2" fmla="val 49170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86"/>
          <p:cNvGrpSpPr>
            <a:grpSpLocks/>
          </p:cNvGrpSpPr>
          <p:nvPr/>
        </p:nvGrpSpPr>
        <p:grpSpPr bwMode="auto">
          <a:xfrm>
            <a:off x="449263" y="4405313"/>
            <a:ext cx="1081087" cy="244475"/>
            <a:chOff x="504" y="3523"/>
            <a:chExt cx="681" cy="154"/>
          </a:xfrm>
        </p:grpSpPr>
        <p:grpSp>
          <p:nvGrpSpPr>
            <p:cNvPr id="26" name="Group 87"/>
            <p:cNvGrpSpPr>
              <a:grpSpLocks/>
            </p:cNvGrpSpPr>
            <p:nvPr/>
          </p:nvGrpSpPr>
          <p:grpSpPr bwMode="auto">
            <a:xfrm>
              <a:off x="623" y="3523"/>
              <a:ext cx="510" cy="154"/>
              <a:chOff x="723" y="3453"/>
              <a:chExt cx="510" cy="154"/>
            </a:xfrm>
          </p:grpSpPr>
          <p:grpSp>
            <p:nvGrpSpPr>
              <p:cNvPr id="27" name="Group 88"/>
              <p:cNvGrpSpPr>
                <a:grpSpLocks/>
              </p:cNvGrpSpPr>
              <p:nvPr/>
            </p:nvGrpSpPr>
            <p:grpSpPr bwMode="auto">
              <a:xfrm>
                <a:off x="836" y="3453"/>
                <a:ext cx="397" cy="154"/>
                <a:chOff x="836" y="3305"/>
                <a:chExt cx="397" cy="154"/>
              </a:xfrm>
            </p:grpSpPr>
            <p:grpSp>
              <p:nvGrpSpPr>
                <p:cNvPr id="28" name="Group 89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50266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67" name="Text Box 9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29" name="Group 92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50264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65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0260" name="Rectangle 95"/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61" name="Rectangle 96"/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256" name="Rectangle 97"/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7" name="Rectangle 98"/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8" name="Rectangle 99"/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" name="Group 100"/>
          <p:cNvGrpSpPr>
            <a:grpSpLocks/>
          </p:cNvGrpSpPr>
          <p:nvPr/>
        </p:nvGrpSpPr>
        <p:grpSpPr bwMode="auto">
          <a:xfrm>
            <a:off x="1477963" y="3236913"/>
            <a:ext cx="1316037" cy="1314450"/>
            <a:chOff x="931" y="1941"/>
            <a:chExt cx="829" cy="828"/>
          </a:xfrm>
        </p:grpSpPr>
        <p:sp>
          <p:nvSpPr>
            <p:cNvPr id="69702" name="Freeform 101"/>
            <p:cNvSpPr>
              <a:spLocks/>
            </p:cNvSpPr>
            <p:nvPr/>
          </p:nvSpPr>
          <p:spPr bwMode="auto">
            <a:xfrm>
              <a:off x="1424" y="1965"/>
              <a:ext cx="336" cy="801"/>
            </a:xfrm>
            <a:custGeom>
              <a:avLst/>
              <a:gdLst>
                <a:gd name="T0" fmla="*/ 1 w 551"/>
                <a:gd name="T1" fmla="*/ 0 h 801"/>
                <a:gd name="T2" fmla="*/ 46 w 551"/>
                <a:gd name="T3" fmla="*/ 402 h 801"/>
                <a:gd name="T4" fmla="*/ 1 w 551"/>
                <a:gd name="T5" fmla="*/ 801 h 801"/>
                <a:gd name="T6" fmla="*/ 1 w 551"/>
                <a:gd name="T7" fmla="*/ 535 h 801"/>
                <a:gd name="T8" fmla="*/ 0 w 551"/>
                <a:gd name="T9" fmla="*/ 371 h 801"/>
                <a:gd name="T10" fmla="*/ 1 w 551"/>
                <a:gd name="T11" fmla="*/ 0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1" h="801">
                  <a:moveTo>
                    <a:pt x="14" y="0"/>
                  </a:moveTo>
                  <a:lnTo>
                    <a:pt x="551" y="402"/>
                  </a:lnTo>
                  <a:lnTo>
                    <a:pt x="6" y="801"/>
                  </a:lnTo>
                  <a:lnTo>
                    <a:pt x="13" y="535"/>
                  </a:lnTo>
                  <a:lnTo>
                    <a:pt x="0" y="371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5999"/>
                  </a:schemeClr>
                </a:gs>
                <a:gs pos="100000">
                  <a:srgbClr val="000099">
                    <a:alpha val="65999"/>
                  </a:srgbClr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1" name="Group 102"/>
            <p:cNvGrpSpPr>
              <a:grpSpLocks/>
            </p:cNvGrpSpPr>
            <p:nvPr/>
          </p:nvGrpSpPr>
          <p:grpSpPr bwMode="auto">
            <a:xfrm>
              <a:off x="931" y="1941"/>
              <a:ext cx="501" cy="828"/>
              <a:chOff x="569" y="2954"/>
              <a:chExt cx="501" cy="828"/>
            </a:xfrm>
          </p:grpSpPr>
          <p:sp>
            <p:nvSpPr>
              <p:cNvPr id="50249" name="Rectangle 103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50" name="Text Box 104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smtClean="0"/>
                  <a:t>DHCP</a:t>
                </a:r>
              </a:p>
              <a:p>
                <a:pPr algn="ctr">
                  <a:defRPr/>
                </a:pPr>
                <a:r>
                  <a:rPr lang="en-US" sz="1600" smtClean="0"/>
                  <a:t>UDP</a:t>
                </a:r>
              </a:p>
              <a:p>
                <a:pPr algn="ctr">
                  <a:defRPr/>
                </a:pPr>
                <a:r>
                  <a:rPr lang="en-US" sz="1600" smtClean="0"/>
                  <a:t>IP</a:t>
                </a:r>
              </a:p>
              <a:p>
                <a:pPr algn="ctr">
                  <a:defRPr/>
                </a:pPr>
                <a:r>
                  <a:rPr lang="en-US" sz="1600" smtClean="0"/>
                  <a:t>Eth</a:t>
                </a:r>
              </a:p>
              <a:p>
                <a:pPr algn="ctr">
                  <a:defRPr/>
                </a:pPr>
                <a:r>
                  <a:rPr lang="en-US" sz="1600" smtClean="0"/>
                  <a:t>Phy</a:t>
                </a:r>
              </a:p>
            </p:txBody>
          </p:sp>
          <p:sp>
            <p:nvSpPr>
              <p:cNvPr id="50251" name="Line 105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252" name="Line 106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253" name="Line 107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254" name="Line 108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649216" name="Group 145"/>
          <p:cNvGrpSpPr>
            <a:grpSpLocks/>
          </p:cNvGrpSpPr>
          <p:nvPr/>
        </p:nvGrpSpPr>
        <p:grpSpPr bwMode="auto">
          <a:xfrm>
            <a:off x="803275" y="3344863"/>
            <a:ext cx="544513" cy="244475"/>
            <a:chOff x="844" y="3337"/>
            <a:chExt cx="343" cy="154"/>
          </a:xfrm>
        </p:grpSpPr>
        <p:sp>
          <p:nvSpPr>
            <p:cNvPr id="50245" name="Rectangle 146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46" name="Text Box 147"/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000" smtClean="0">
                  <a:solidFill>
                    <a:schemeClr val="bg1"/>
                  </a:solidFill>
                </a:rPr>
                <a:t>DHCP</a:t>
              </a:r>
            </a:p>
          </p:txBody>
        </p:sp>
      </p:grpSp>
      <p:grpSp>
        <p:nvGrpSpPr>
          <p:cNvPr id="649217" name="Group 44"/>
          <p:cNvGrpSpPr>
            <a:grpSpLocks/>
          </p:cNvGrpSpPr>
          <p:nvPr/>
        </p:nvGrpSpPr>
        <p:grpSpPr bwMode="auto">
          <a:xfrm>
            <a:off x="1195388" y="1247775"/>
            <a:ext cx="976312" cy="1460500"/>
            <a:chOff x="651" y="681"/>
            <a:chExt cx="615" cy="920"/>
          </a:xfrm>
        </p:grpSpPr>
        <p:sp>
          <p:nvSpPr>
            <p:cNvPr id="69692" name="Freeform 45"/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5999"/>
                  </a:schemeClr>
                </a:gs>
                <a:gs pos="100000">
                  <a:srgbClr val="000099">
                    <a:alpha val="65999"/>
                  </a:srgbClr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49218" name="Group 46"/>
            <p:cNvGrpSpPr>
              <a:grpSpLocks/>
            </p:cNvGrpSpPr>
            <p:nvPr/>
          </p:nvGrpSpPr>
          <p:grpSpPr bwMode="auto">
            <a:xfrm>
              <a:off x="651" y="681"/>
              <a:ext cx="501" cy="828"/>
              <a:chOff x="569" y="2954"/>
              <a:chExt cx="501" cy="828"/>
            </a:xfrm>
          </p:grpSpPr>
          <p:sp>
            <p:nvSpPr>
              <p:cNvPr id="50239" name="Rectangle 47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0" name="Text Box 48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smtClean="0"/>
                  <a:t>DHCP</a:t>
                </a:r>
              </a:p>
              <a:p>
                <a:pPr algn="ctr">
                  <a:defRPr/>
                </a:pPr>
                <a:r>
                  <a:rPr lang="en-US" sz="1600" smtClean="0"/>
                  <a:t>UDP</a:t>
                </a:r>
              </a:p>
              <a:p>
                <a:pPr algn="ctr">
                  <a:defRPr/>
                </a:pPr>
                <a:r>
                  <a:rPr lang="en-US" sz="1600" smtClean="0"/>
                  <a:t>IP</a:t>
                </a:r>
              </a:p>
              <a:p>
                <a:pPr algn="ctr">
                  <a:defRPr/>
                </a:pPr>
                <a:r>
                  <a:rPr lang="en-US" sz="1600" smtClean="0"/>
                  <a:t>Eth</a:t>
                </a:r>
              </a:p>
              <a:p>
                <a:pPr algn="ctr">
                  <a:defRPr/>
                </a:pPr>
                <a:r>
                  <a:rPr lang="en-US" sz="1600" smtClean="0"/>
                  <a:t>Phy</a:t>
                </a:r>
              </a:p>
            </p:txBody>
          </p:sp>
          <p:sp>
            <p:nvSpPr>
              <p:cNvPr id="50241" name="Line 49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242" name="Line 50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243" name="Line 51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244" name="Line 52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649220" name="Group 109"/>
          <p:cNvGrpSpPr>
            <a:grpSpLocks/>
          </p:cNvGrpSpPr>
          <p:nvPr/>
        </p:nvGrpSpPr>
        <p:grpSpPr bwMode="auto">
          <a:xfrm>
            <a:off x="71438" y="1136650"/>
            <a:ext cx="1081087" cy="1217613"/>
            <a:chOff x="1404" y="3105"/>
            <a:chExt cx="681" cy="767"/>
          </a:xfrm>
        </p:grpSpPr>
        <p:grpSp>
          <p:nvGrpSpPr>
            <p:cNvPr id="649221" name="Group 110"/>
            <p:cNvGrpSpPr>
              <a:grpSpLocks/>
            </p:cNvGrpSpPr>
            <p:nvPr/>
          </p:nvGrpSpPr>
          <p:grpSpPr bwMode="auto">
            <a:xfrm>
              <a:off x="1404" y="3355"/>
              <a:ext cx="681" cy="468"/>
              <a:chOff x="42" y="886"/>
              <a:chExt cx="681" cy="468"/>
            </a:xfrm>
          </p:grpSpPr>
          <p:grpSp>
            <p:nvGrpSpPr>
              <p:cNvPr id="649222" name="Group 111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649223" name="Group 112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50235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36" name="Text Box 1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sp>
              <p:nvSpPr>
                <p:cNvPr id="50233" name="Rectangle 115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234" name="Rectangle 116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49224" name="Group 117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649225" name="Group 118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50230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31" name="Text Box 1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649226" name="Group 121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50228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29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49227" name="Group 124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50224" name="Rectangle 125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225" name="Rectangle 126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49228" name="Group 127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649229" name="Group 128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649230" name="Group 129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649231" name="Group 1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50222" name="Rectangle 1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0223" name="Text Box 13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9pPr>
                      </a:lstStyle>
                      <a:p>
                        <a:pPr>
                          <a:defRPr/>
                        </a:pPr>
                        <a:r>
                          <a:rPr lang="en-US" sz="1000" smtClean="0">
                            <a:solidFill>
                              <a:schemeClr val="bg1"/>
                            </a:solidFill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649232" name="Group 1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50220" name="Rectangle 1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0221" name="Rectangle 1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50216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17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0212" name="Rectangle 138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213" name="Rectangle 139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214" name="Rectangle 140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0203" name="AutoShape 141"/>
            <p:cNvSpPr>
              <a:spLocks noChangeArrowheads="1"/>
            </p:cNvSpPr>
            <p:nvPr/>
          </p:nvSpPr>
          <p:spPr bwMode="auto">
            <a:xfrm rot="10800000">
              <a:off x="1727" y="3105"/>
              <a:ext cx="240" cy="767"/>
            </a:xfrm>
            <a:prstGeom prst="downArrow">
              <a:avLst>
                <a:gd name="adj1" fmla="val 54167"/>
                <a:gd name="adj2" fmla="val 513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49233" name="Group 142"/>
            <p:cNvGrpSpPr>
              <a:grpSpLocks/>
            </p:cNvGrpSpPr>
            <p:nvPr/>
          </p:nvGrpSpPr>
          <p:grpSpPr bwMode="auto">
            <a:xfrm>
              <a:off x="1695" y="3227"/>
              <a:ext cx="343" cy="154"/>
              <a:chOff x="844" y="3337"/>
              <a:chExt cx="343" cy="154"/>
            </a:xfrm>
          </p:grpSpPr>
          <p:sp>
            <p:nvSpPr>
              <p:cNvPr id="50205" name="Rectangle 143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06" name="Text Box 144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4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solidFill>
                      <a:schemeClr val="bg1"/>
                    </a:solidFill>
                  </a:rPr>
                  <a:t>DHCP</a:t>
                </a:r>
              </a:p>
            </p:txBody>
          </p:sp>
        </p:grpSp>
      </p:grpSp>
      <p:sp>
        <p:nvSpPr>
          <p:cNvPr id="649442" name="Rectangle 226"/>
          <p:cNvSpPr>
            <a:spLocks noChangeArrowheads="1"/>
          </p:cNvSpPr>
          <p:nvPr/>
        </p:nvSpPr>
        <p:spPr bwMode="auto">
          <a:xfrm>
            <a:off x="5026025" y="4230688"/>
            <a:ext cx="3421063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200">
                <a:latin typeface="Gill Sans MT" pitchFamily="34" charset="0"/>
              </a:rPr>
              <a:t>client now knows its IP address, name and IP address of DSN server, IP address of its first-hop router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20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69 0.03081 L 0.1533 0.0322 L 0.34896 -0.28446 L -0.04115 -0.28886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0" y="-15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4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64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19" grpId="0" build="p"/>
      <p:bldP spid="649364" grpId="0" build="p"/>
      <p:bldP spid="64944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BE8C1441-D654-4909-9482-89DEA0964F66}" type="slidenum">
              <a:rPr lang="en-US"/>
              <a:pPr/>
              <a:t>23</a:t>
            </a:fld>
            <a:endParaRPr lang="en-US"/>
          </a:p>
        </p:txBody>
      </p:sp>
      <p:pic>
        <p:nvPicPr>
          <p:cNvPr id="70659" name="Picture 1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713" y="1101725"/>
            <a:ext cx="3656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74625"/>
            <a:ext cx="3703638" cy="1143000"/>
          </a:xfrm>
        </p:spPr>
        <p:txBody>
          <a:bodyPr/>
          <a:lstStyle/>
          <a:p>
            <a:pPr>
              <a:lnSpc>
                <a:spcPct val="75000"/>
              </a:lnSpc>
              <a:defRPr/>
            </a:pPr>
            <a:r>
              <a:rPr lang="en-US" sz="3600">
                <a:cs typeface="+mj-cs"/>
              </a:rPr>
              <a:t>DHCP: Wireshark output </a:t>
            </a:r>
            <a:r>
              <a:rPr lang="en-US" sz="3200">
                <a:cs typeface="+mj-cs"/>
              </a:rPr>
              <a:t>(home LAN)</a:t>
            </a:r>
          </a:p>
        </p:txBody>
      </p:sp>
      <p:sp>
        <p:nvSpPr>
          <p:cNvPr id="51206" name="Text Box 4"/>
          <p:cNvSpPr txBox="1">
            <a:spLocks noChangeArrowheads="1"/>
          </p:cNvSpPr>
          <p:nvPr/>
        </p:nvSpPr>
        <p:spPr bwMode="auto">
          <a:xfrm>
            <a:off x="4570413" y="500063"/>
            <a:ext cx="4492625" cy="435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/>
              <a:t>Message type: </a:t>
            </a:r>
            <a:r>
              <a:rPr lang="en-US" sz="1200" b="1">
                <a:solidFill>
                  <a:srgbClr val="FF0000"/>
                </a:solidFill>
              </a:rPr>
              <a:t>Boot Reply (2)</a:t>
            </a:r>
          </a:p>
          <a:p>
            <a:pPr>
              <a:lnSpc>
                <a:spcPct val="90000"/>
              </a:lnSpc>
            </a:pPr>
            <a:r>
              <a:rPr lang="en-US" sz="1200"/>
              <a:t>Hardware type: Ethernet</a:t>
            </a:r>
          </a:p>
          <a:p>
            <a:pPr>
              <a:lnSpc>
                <a:spcPct val="90000"/>
              </a:lnSpc>
            </a:pPr>
            <a:r>
              <a:rPr lang="en-US" sz="1200"/>
              <a:t>Hardware address length: 6</a:t>
            </a:r>
          </a:p>
          <a:p>
            <a:pPr>
              <a:lnSpc>
                <a:spcPct val="90000"/>
              </a:lnSpc>
            </a:pPr>
            <a:r>
              <a:rPr lang="en-US" sz="1200"/>
              <a:t>Hops: 0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Transaction ID: 0x6b3a11b7</a:t>
            </a:r>
          </a:p>
          <a:p>
            <a:pPr>
              <a:lnSpc>
                <a:spcPct val="90000"/>
              </a:lnSpc>
            </a:pPr>
            <a:r>
              <a:rPr lang="en-US" sz="1200"/>
              <a:t>Seconds elapsed: 0</a:t>
            </a:r>
          </a:p>
          <a:p>
            <a:pPr>
              <a:lnSpc>
                <a:spcPct val="90000"/>
              </a:lnSpc>
            </a:pPr>
            <a:r>
              <a:rPr lang="en-US" sz="1200"/>
              <a:t>Bootp flags: 0x0000 (Unicast)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Client IP address: 192.168.1.101 (192.168.1.101)</a:t>
            </a:r>
          </a:p>
          <a:p>
            <a:pPr>
              <a:lnSpc>
                <a:spcPct val="90000"/>
              </a:lnSpc>
            </a:pPr>
            <a:r>
              <a:rPr lang="en-US" sz="1200"/>
              <a:t>Your (client) IP address: 0.0.0.0 (0.0.0.0)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Next server IP address: 192.168.1.1 (192.168.1.1)</a:t>
            </a:r>
          </a:p>
          <a:p>
            <a:pPr>
              <a:lnSpc>
                <a:spcPct val="90000"/>
              </a:lnSpc>
            </a:pPr>
            <a:r>
              <a:rPr lang="en-US" sz="1200"/>
              <a:t>Relay agent IP address: 0.0.0.0 (0.0.0.0)</a:t>
            </a:r>
          </a:p>
          <a:p>
            <a:pPr>
              <a:lnSpc>
                <a:spcPct val="90000"/>
              </a:lnSpc>
            </a:pPr>
            <a:r>
              <a:rPr lang="en-US" sz="1200"/>
              <a:t>Client MAC address: Wistron_23:68:8a (00:16:d3:23:68:8a)</a:t>
            </a:r>
          </a:p>
          <a:p>
            <a:pPr>
              <a:lnSpc>
                <a:spcPct val="90000"/>
              </a:lnSpc>
            </a:pPr>
            <a:r>
              <a:rPr lang="en-US" sz="1200"/>
              <a:t>Server host name not given</a:t>
            </a:r>
          </a:p>
          <a:p>
            <a:pPr>
              <a:lnSpc>
                <a:spcPct val="90000"/>
              </a:lnSpc>
            </a:pPr>
            <a:r>
              <a:rPr lang="en-US" sz="1200"/>
              <a:t>Boot file name not given</a:t>
            </a:r>
          </a:p>
          <a:p>
            <a:pPr>
              <a:lnSpc>
                <a:spcPct val="90000"/>
              </a:lnSpc>
            </a:pPr>
            <a:r>
              <a:rPr lang="en-US" sz="1200"/>
              <a:t>Magic cookie: (OK)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Option: (t=53,l=1) DHCP Message Type = DHCP ACK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Option: (t=54,l=4) Server Identifier = 192.168.1.1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Option: (t=1,l=4) Subnet Mask = 255.255.255.0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Option: (t=3,l=4) Router = 192.168.1.1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Option: (6) Domain Name Server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     Length: 12; Value: 445747E2445749F244574092; 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      IP Address: 68.87.71.226;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      IP Address: 68.87.73.242; 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      IP Address: 68.87.64.146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Option: (t=15,l=20) Domain Name = "hsd1.ma.comcast.net."</a:t>
            </a:r>
          </a:p>
          <a:p>
            <a:pPr>
              <a:lnSpc>
                <a:spcPct val="90000"/>
              </a:lnSpc>
            </a:pPr>
            <a:endParaRPr lang="en-US" sz="1000"/>
          </a:p>
        </p:txBody>
      </p:sp>
      <p:sp>
        <p:nvSpPr>
          <p:cNvPr id="51207" name="Line 5"/>
          <p:cNvSpPr>
            <a:spLocks noChangeShapeType="1"/>
          </p:cNvSpPr>
          <p:nvPr/>
        </p:nvSpPr>
        <p:spPr bwMode="auto">
          <a:xfrm>
            <a:off x="4522788" y="298450"/>
            <a:ext cx="9525" cy="6276975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7634288" y="485775"/>
            <a:ext cx="846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solidFill>
                  <a:srgbClr val="CC0000"/>
                </a:solidFill>
              </a:rPr>
              <a:t>reply</a:t>
            </a:r>
          </a:p>
        </p:txBody>
      </p:sp>
      <p:sp>
        <p:nvSpPr>
          <p:cNvPr id="51209" name="Text Box 7"/>
          <p:cNvSpPr txBox="1">
            <a:spLocks noChangeArrowheads="1"/>
          </p:cNvSpPr>
          <p:nvPr/>
        </p:nvSpPr>
        <p:spPr bwMode="auto">
          <a:xfrm>
            <a:off x="157163" y="1506538"/>
            <a:ext cx="4394200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/>
              <a:t>Message type: </a:t>
            </a:r>
            <a:r>
              <a:rPr lang="en-US" sz="1200" b="1" u="sng">
                <a:solidFill>
                  <a:srgbClr val="FF0000"/>
                </a:solidFill>
              </a:rPr>
              <a:t>Boot Request (1)</a:t>
            </a:r>
          </a:p>
          <a:p>
            <a:pPr>
              <a:lnSpc>
                <a:spcPct val="90000"/>
              </a:lnSpc>
            </a:pPr>
            <a:r>
              <a:rPr lang="en-US" sz="1200"/>
              <a:t>Hardware type: Ethernet</a:t>
            </a:r>
          </a:p>
          <a:p>
            <a:pPr>
              <a:lnSpc>
                <a:spcPct val="90000"/>
              </a:lnSpc>
            </a:pPr>
            <a:r>
              <a:rPr lang="en-US" sz="1200"/>
              <a:t>Hardware address length: 6</a:t>
            </a:r>
          </a:p>
          <a:p>
            <a:pPr>
              <a:lnSpc>
                <a:spcPct val="90000"/>
              </a:lnSpc>
            </a:pPr>
            <a:r>
              <a:rPr lang="en-US" sz="1200"/>
              <a:t>Hops: 0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Transaction ID: 0x6b3a11b7</a:t>
            </a:r>
          </a:p>
          <a:p>
            <a:pPr>
              <a:lnSpc>
                <a:spcPct val="90000"/>
              </a:lnSpc>
            </a:pPr>
            <a:r>
              <a:rPr lang="en-US" sz="1200"/>
              <a:t>Seconds elapsed: 0</a:t>
            </a:r>
          </a:p>
          <a:p>
            <a:pPr>
              <a:lnSpc>
                <a:spcPct val="90000"/>
              </a:lnSpc>
            </a:pPr>
            <a:r>
              <a:rPr lang="en-US" sz="1200"/>
              <a:t>Bootp flags: 0x0000 (Unicast)</a:t>
            </a:r>
          </a:p>
          <a:p>
            <a:pPr>
              <a:lnSpc>
                <a:spcPct val="90000"/>
              </a:lnSpc>
            </a:pPr>
            <a:r>
              <a:rPr lang="en-US" sz="1200"/>
              <a:t>Client IP address: 0.0.0.0 (0.0.0.0)</a:t>
            </a:r>
          </a:p>
          <a:p>
            <a:pPr>
              <a:lnSpc>
                <a:spcPct val="90000"/>
              </a:lnSpc>
            </a:pPr>
            <a:r>
              <a:rPr lang="en-US" sz="1200"/>
              <a:t>Your (client) IP address: 0.0.0.0 (0.0.0.0)</a:t>
            </a:r>
          </a:p>
          <a:p>
            <a:pPr>
              <a:lnSpc>
                <a:spcPct val="90000"/>
              </a:lnSpc>
            </a:pPr>
            <a:r>
              <a:rPr lang="en-US" sz="1200"/>
              <a:t>Next server IP address: 0.0.0.0 (0.0.0.0)</a:t>
            </a:r>
          </a:p>
          <a:p>
            <a:pPr>
              <a:lnSpc>
                <a:spcPct val="90000"/>
              </a:lnSpc>
            </a:pPr>
            <a:r>
              <a:rPr lang="en-US" sz="1200"/>
              <a:t>Relay agent IP address: 0.0.0.0 (0.0.0.0)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Client MAC address: Wistron_23:68:8a (00:16:d3:23:68:8a)</a:t>
            </a:r>
          </a:p>
          <a:p>
            <a:pPr>
              <a:lnSpc>
                <a:spcPct val="90000"/>
              </a:lnSpc>
            </a:pPr>
            <a:r>
              <a:rPr lang="en-US" sz="1200"/>
              <a:t>Server host name not given</a:t>
            </a:r>
          </a:p>
          <a:p>
            <a:pPr>
              <a:lnSpc>
                <a:spcPct val="90000"/>
              </a:lnSpc>
            </a:pPr>
            <a:r>
              <a:rPr lang="en-US" sz="1200"/>
              <a:t>Boot file name not given</a:t>
            </a:r>
          </a:p>
          <a:p>
            <a:pPr>
              <a:lnSpc>
                <a:spcPct val="90000"/>
              </a:lnSpc>
            </a:pPr>
            <a:r>
              <a:rPr lang="en-US" sz="1200"/>
              <a:t>Magic cookie: (OK)</a:t>
            </a:r>
          </a:p>
          <a:p>
            <a:pPr>
              <a:lnSpc>
                <a:spcPct val="90000"/>
              </a:lnSpc>
            </a:pPr>
            <a:r>
              <a:rPr lang="en-US" sz="1200"/>
              <a:t>Option: (t=53,l=1) </a:t>
            </a:r>
            <a:r>
              <a:rPr lang="en-US" sz="1200" b="1">
                <a:solidFill>
                  <a:srgbClr val="FF0000"/>
                </a:solidFill>
              </a:rPr>
              <a:t>DHCP Message Type = DHCP Request</a:t>
            </a:r>
          </a:p>
          <a:p>
            <a:pPr>
              <a:lnSpc>
                <a:spcPct val="90000"/>
              </a:lnSpc>
            </a:pPr>
            <a:r>
              <a:rPr lang="en-US" sz="1200"/>
              <a:t>Option: (61) Client identifier</a:t>
            </a:r>
          </a:p>
          <a:p>
            <a:pPr>
              <a:lnSpc>
                <a:spcPct val="90000"/>
              </a:lnSpc>
            </a:pPr>
            <a:r>
              <a:rPr lang="en-US" sz="1200"/>
              <a:t>     Length: 7; Value: 010016D323688A; </a:t>
            </a:r>
          </a:p>
          <a:p>
            <a:pPr>
              <a:lnSpc>
                <a:spcPct val="90000"/>
              </a:lnSpc>
            </a:pPr>
            <a:r>
              <a:rPr lang="en-US" sz="1200"/>
              <a:t>     Hardware type: Ethernet</a:t>
            </a:r>
          </a:p>
          <a:p>
            <a:pPr>
              <a:lnSpc>
                <a:spcPct val="90000"/>
              </a:lnSpc>
            </a:pPr>
            <a:r>
              <a:rPr lang="en-US" sz="1200"/>
              <a:t>     Client MAC address: Wistron_23:68:8a (00:16:d3:23:68:8a)</a:t>
            </a:r>
          </a:p>
          <a:p>
            <a:pPr>
              <a:lnSpc>
                <a:spcPct val="90000"/>
              </a:lnSpc>
            </a:pPr>
            <a:r>
              <a:rPr lang="en-US" sz="1200"/>
              <a:t>Option: (t=50,l=4) Requested IP Address = 192.168.1.101</a:t>
            </a:r>
          </a:p>
          <a:p>
            <a:pPr>
              <a:lnSpc>
                <a:spcPct val="90000"/>
              </a:lnSpc>
            </a:pPr>
            <a:r>
              <a:rPr lang="en-US" sz="1200"/>
              <a:t>Option: (t=12,l=5) Host Name = "nomad"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Option: (55) Parameter Request List</a:t>
            </a:r>
          </a:p>
          <a:p>
            <a:pPr>
              <a:lnSpc>
                <a:spcPct val="90000"/>
              </a:lnSpc>
            </a:pPr>
            <a:r>
              <a:rPr lang="en-US" sz="1200"/>
              <a:t>     Length: 11; Value: 010F03062C2E2F1F21F92B</a:t>
            </a:r>
          </a:p>
          <a:p>
            <a:pPr>
              <a:lnSpc>
                <a:spcPct val="90000"/>
              </a:lnSpc>
            </a:pPr>
            <a:r>
              <a:rPr lang="en-US" sz="1200"/>
              <a:t>     </a:t>
            </a:r>
            <a:r>
              <a:rPr lang="en-US" sz="1200" b="1">
                <a:solidFill>
                  <a:srgbClr val="FF0000"/>
                </a:solidFill>
              </a:rPr>
              <a:t>1 = Subnet Mask; 15 = Domain Name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0000"/>
                </a:solidFill>
              </a:rPr>
              <a:t>     3 = Router; 6 = Domain Name Server</a:t>
            </a:r>
          </a:p>
          <a:p>
            <a:pPr>
              <a:lnSpc>
                <a:spcPct val="90000"/>
              </a:lnSpc>
            </a:pPr>
            <a:r>
              <a:rPr lang="en-US" sz="1200"/>
              <a:t>     44 = NetBIOS over TCP/IP Name Server</a:t>
            </a:r>
          </a:p>
          <a:p>
            <a:pPr>
              <a:lnSpc>
                <a:spcPct val="90000"/>
              </a:lnSpc>
            </a:pPr>
            <a:r>
              <a:rPr lang="en-US" sz="1200"/>
              <a:t>     ……</a:t>
            </a:r>
          </a:p>
        </p:txBody>
      </p:sp>
      <p:sp>
        <p:nvSpPr>
          <p:cNvPr id="51210" name="Text Box 8"/>
          <p:cNvSpPr txBox="1">
            <a:spLocks noChangeArrowheads="1"/>
          </p:cNvSpPr>
          <p:nvPr/>
        </p:nvSpPr>
        <p:spPr bwMode="auto">
          <a:xfrm>
            <a:off x="2613025" y="1885950"/>
            <a:ext cx="1201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solidFill>
                  <a:srgbClr val="CC0000"/>
                </a:solidFill>
              </a:rPr>
              <a:t>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337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63370DBD-4AC7-4458-8709-F3FDBF07A80B}" type="slidenum">
              <a:rPr lang="en-US"/>
              <a:pPr/>
              <a:t>3</a:t>
            </a:fld>
            <a:endParaRPr lang="en-US"/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1704975" y="1781175"/>
            <a:ext cx="6534150" cy="40767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1638300" y="1855788"/>
            <a:ext cx="6534150" cy="40767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133350"/>
            <a:ext cx="7772400" cy="11430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The Internet network layer</a:t>
            </a:r>
            <a:endParaRPr lang="en-US" smtClean="0">
              <a:ea typeface="ＭＳ Ｐゴシック" pitchFamily="34" charset="-128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63963" y="3479800"/>
            <a:ext cx="1258887" cy="1214438"/>
            <a:chOff x="3992" y="2883"/>
            <a:chExt cx="613" cy="765"/>
          </a:xfrm>
        </p:grpSpPr>
        <p:sp>
          <p:nvSpPr>
            <p:cNvPr id="33822" name="Rectangle 7"/>
            <p:cNvSpPr>
              <a:spLocks noChangeArrowheads="1"/>
            </p:cNvSpPr>
            <p:nvPr/>
          </p:nvSpPr>
          <p:spPr bwMode="auto">
            <a:xfrm>
              <a:off x="4023" y="2883"/>
              <a:ext cx="582" cy="738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3" name="Rectangle 8"/>
            <p:cNvSpPr>
              <a:spLocks noChangeArrowheads="1"/>
            </p:cNvSpPr>
            <p:nvPr/>
          </p:nvSpPr>
          <p:spPr bwMode="auto">
            <a:xfrm>
              <a:off x="3996" y="2910"/>
              <a:ext cx="582" cy="73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4" name="Text Box 9"/>
            <p:cNvSpPr txBox="1">
              <a:spLocks noChangeArrowheads="1"/>
            </p:cNvSpPr>
            <p:nvPr/>
          </p:nvSpPr>
          <p:spPr bwMode="auto">
            <a:xfrm>
              <a:off x="3992" y="3071"/>
              <a:ext cx="60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forwarding</a:t>
              </a:r>
            </a:p>
            <a:p>
              <a:pPr algn="ctr">
                <a:defRPr/>
              </a:pPr>
              <a:r>
                <a:rPr lang="en-US" smtClean="0"/>
                <a:t>table</a:t>
              </a:r>
            </a:p>
          </p:txBody>
        </p:sp>
        <p:sp>
          <p:nvSpPr>
            <p:cNvPr id="33825" name="Line 10"/>
            <p:cNvSpPr>
              <a:spLocks noChangeShapeType="1"/>
            </p:cNvSpPr>
            <p:nvPr/>
          </p:nvSpPr>
          <p:spPr bwMode="auto">
            <a:xfrm>
              <a:off x="4065" y="2994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3826" name="Line 11"/>
            <p:cNvSpPr>
              <a:spLocks noChangeShapeType="1"/>
            </p:cNvSpPr>
            <p:nvPr/>
          </p:nvSpPr>
          <p:spPr bwMode="auto">
            <a:xfrm>
              <a:off x="4071" y="3048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3827" name="Line 12"/>
            <p:cNvSpPr>
              <a:spLocks noChangeShapeType="1"/>
            </p:cNvSpPr>
            <p:nvPr/>
          </p:nvSpPr>
          <p:spPr bwMode="auto">
            <a:xfrm>
              <a:off x="4074" y="3102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3828" name="Line 13"/>
            <p:cNvSpPr>
              <a:spLocks noChangeShapeType="1"/>
            </p:cNvSpPr>
            <p:nvPr/>
          </p:nvSpPr>
          <p:spPr bwMode="auto">
            <a:xfrm>
              <a:off x="4065" y="3477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3829" name="Line 14"/>
            <p:cNvSpPr>
              <a:spLocks noChangeShapeType="1"/>
            </p:cNvSpPr>
            <p:nvPr/>
          </p:nvSpPr>
          <p:spPr bwMode="auto">
            <a:xfrm>
              <a:off x="4068" y="3528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3830" name="Line 15"/>
            <p:cNvSpPr>
              <a:spLocks noChangeShapeType="1"/>
            </p:cNvSpPr>
            <p:nvPr/>
          </p:nvSpPr>
          <p:spPr bwMode="auto">
            <a:xfrm>
              <a:off x="4071" y="3579"/>
              <a:ext cx="4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3800" name="Rectangle 16"/>
          <p:cNvSpPr>
            <a:spLocks noGrp="1" noChangeArrowheads="1"/>
          </p:cNvSpPr>
          <p:nvPr>
            <p:ph type="body" sz="half" idx="1"/>
          </p:nvPr>
        </p:nvSpPr>
        <p:spPr>
          <a:xfrm>
            <a:off x="558800" y="1189038"/>
            <a:ext cx="7534275" cy="43815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>
                <a:cs typeface="+mn-cs"/>
              </a:rPr>
              <a:t>host, router network layer functions:</a:t>
            </a:r>
          </a:p>
        </p:txBody>
      </p:sp>
      <p:sp>
        <p:nvSpPr>
          <p:cNvPr id="33801" name="Line 17"/>
          <p:cNvSpPr>
            <a:spLocks noChangeShapeType="1"/>
          </p:cNvSpPr>
          <p:nvPr/>
        </p:nvSpPr>
        <p:spPr bwMode="auto">
          <a:xfrm flipV="1">
            <a:off x="1628775" y="5410200"/>
            <a:ext cx="6505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802" name="Line 18"/>
          <p:cNvSpPr>
            <a:spLocks noChangeShapeType="1"/>
          </p:cNvSpPr>
          <p:nvPr/>
        </p:nvSpPr>
        <p:spPr bwMode="auto">
          <a:xfrm flipV="1">
            <a:off x="1657350" y="4886325"/>
            <a:ext cx="652462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803" name="Rectangle 20"/>
          <p:cNvSpPr>
            <a:spLocks noChangeArrowheads="1"/>
          </p:cNvSpPr>
          <p:nvPr/>
        </p:nvSpPr>
        <p:spPr bwMode="auto">
          <a:xfrm>
            <a:off x="1914525" y="2667000"/>
            <a:ext cx="1809750" cy="81915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21"/>
          <p:cNvSpPr>
            <a:spLocks noChangeArrowheads="1"/>
          </p:cNvSpPr>
          <p:nvPr/>
        </p:nvSpPr>
        <p:spPr bwMode="auto">
          <a:xfrm>
            <a:off x="1847850" y="2733675"/>
            <a:ext cx="1809750" cy="8191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Text Box 22"/>
          <p:cNvSpPr txBox="1">
            <a:spLocks noChangeArrowheads="1"/>
          </p:cNvSpPr>
          <p:nvPr/>
        </p:nvSpPr>
        <p:spPr bwMode="auto">
          <a:xfrm>
            <a:off x="1836738" y="2714625"/>
            <a:ext cx="1860550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CC0000"/>
                </a:solidFill>
                <a:latin typeface="Gill Sans MT" pitchFamily="34" charset="0"/>
              </a:rPr>
              <a:t>routing protocols</a:t>
            </a:r>
          </a:p>
          <a:p>
            <a:pPr>
              <a:buFontTx/>
              <a:buChar char="•"/>
            </a:pPr>
            <a:r>
              <a:rPr lang="en-US" sz="1600"/>
              <a:t> path selection</a:t>
            </a:r>
          </a:p>
          <a:p>
            <a:pPr>
              <a:buFontTx/>
              <a:buChar char="•"/>
            </a:pPr>
            <a:r>
              <a:rPr lang="en-US" sz="1600"/>
              <a:t> RIP, OSPF, BGP</a:t>
            </a:r>
            <a:endParaRPr lang="en-US"/>
          </a:p>
        </p:txBody>
      </p:sp>
      <p:sp>
        <p:nvSpPr>
          <p:cNvPr id="49165" name="Freeform 23"/>
          <p:cNvSpPr>
            <a:spLocks/>
          </p:cNvSpPr>
          <p:nvPr/>
        </p:nvSpPr>
        <p:spPr bwMode="auto">
          <a:xfrm>
            <a:off x="3143250" y="3657600"/>
            <a:ext cx="628650" cy="390525"/>
          </a:xfrm>
          <a:custGeom>
            <a:avLst/>
            <a:gdLst>
              <a:gd name="T0" fmla="*/ 0 w 396"/>
              <a:gd name="T1" fmla="*/ 0 h 246"/>
              <a:gd name="T2" fmla="*/ 2147483647 w 396"/>
              <a:gd name="T3" fmla="*/ 2147483647 h 246"/>
              <a:gd name="T4" fmla="*/ 2147483647 w 396"/>
              <a:gd name="T5" fmla="*/ 2147483647 h 24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6" h="246">
                <a:moveTo>
                  <a:pt x="0" y="0"/>
                </a:moveTo>
                <a:cubicBezTo>
                  <a:pt x="30" y="16"/>
                  <a:pt x="42" y="126"/>
                  <a:pt x="150" y="186"/>
                </a:cubicBezTo>
                <a:cubicBezTo>
                  <a:pt x="258" y="246"/>
                  <a:pt x="345" y="205"/>
                  <a:pt x="396" y="210"/>
                </a:cubicBezTo>
              </a:path>
            </a:pathLst>
          </a:custGeom>
          <a:noFill/>
          <a:ln w="38100" cap="flat" cmpd="sng">
            <a:solidFill>
              <a:srgbClr val="000099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5092700" y="2576513"/>
            <a:ext cx="3000375" cy="1181100"/>
            <a:chOff x="102" y="1272"/>
            <a:chExt cx="1890" cy="744"/>
          </a:xfrm>
        </p:grpSpPr>
        <p:sp>
          <p:nvSpPr>
            <p:cNvPr id="33819" name="Rectangle 25"/>
            <p:cNvSpPr>
              <a:spLocks noChangeArrowheads="1"/>
            </p:cNvSpPr>
            <p:nvPr/>
          </p:nvSpPr>
          <p:spPr bwMode="auto">
            <a:xfrm>
              <a:off x="144" y="1272"/>
              <a:ext cx="1848" cy="69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0" name="Rectangle 26"/>
            <p:cNvSpPr>
              <a:spLocks noChangeArrowheads="1"/>
            </p:cNvSpPr>
            <p:nvPr/>
          </p:nvSpPr>
          <p:spPr bwMode="auto">
            <a:xfrm>
              <a:off x="102" y="1314"/>
              <a:ext cx="1848" cy="70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1" name="Text Box 27"/>
            <p:cNvSpPr txBox="1">
              <a:spLocks noChangeArrowheads="1"/>
            </p:cNvSpPr>
            <p:nvPr/>
          </p:nvSpPr>
          <p:spPr bwMode="auto">
            <a:xfrm>
              <a:off x="116" y="1287"/>
              <a:ext cx="1810" cy="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solidFill>
                    <a:srgbClr val="CC0000"/>
                  </a:solidFill>
                  <a:latin typeface="Gill Sans MT" pitchFamily="34" charset="0"/>
                </a:rPr>
                <a:t>IP protocol</a:t>
              </a:r>
            </a:p>
            <a:p>
              <a:pPr>
                <a:buFontTx/>
                <a:buChar char="•"/>
              </a:pPr>
              <a:r>
                <a:rPr lang="en-US" sz="1600"/>
                <a:t> addressing conventions</a:t>
              </a:r>
            </a:p>
            <a:p>
              <a:pPr>
                <a:buFontTx/>
                <a:buChar char="•"/>
              </a:pPr>
              <a:r>
                <a:rPr lang="en-US" sz="1600"/>
                <a:t> datagram format</a:t>
              </a:r>
            </a:p>
            <a:p>
              <a:pPr>
                <a:buFontTx/>
                <a:buChar char="•"/>
              </a:pPr>
              <a:r>
                <a:rPr lang="en-US" sz="1600"/>
                <a:t> packet handling conventions</a:t>
              </a:r>
              <a:endParaRPr lang="en-US"/>
            </a:p>
          </p:txBody>
        </p:sp>
      </p:grpSp>
      <p:sp>
        <p:nvSpPr>
          <p:cNvPr id="33808" name="Rectangle 29"/>
          <p:cNvSpPr>
            <a:spLocks noChangeArrowheads="1"/>
          </p:cNvSpPr>
          <p:nvPr/>
        </p:nvSpPr>
        <p:spPr bwMode="auto">
          <a:xfrm>
            <a:off x="5216525" y="3878263"/>
            <a:ext cx="1933575" cy="847725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30"/>
          <p:cNvSpPr>
            <a:spLocks noChangeArrowheads="1"/>
          </p:cNvSpPr>
          <p:nvPr/>
        </p:nvSpPr>
        <p:spPr bwMode="auto">
          <a:xfrm>
            <a:off x="5149850" y="3946525"/>
            <a:ext cx="1933575" cy="8477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Text Box 31"/>
          <p:cNvSpPr txBox="1">
            <a:spLocks noChangeArrowheads="1"/>
          </p:cNvSpPr>
          <p:nvPr/>
        </p:nvSpPr>
        <p:spPr bwMode="auto">
          <a:xfrm>
            <a:off x="5162550" y="3911600"/>
            <a:ext cx="2353372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CC0000"/>
                </a:solidFill>
                <a:latin typeface="Gill Sans MT" pitchFamily="34" charset="0"/>
              </a:rPr>
              <a:t>ICMP protocol</a:t>
            </a:r>
          </a:p>
          <a:p>
            <a:pPr>
              <a:buFontTx/>
              <a:buChar char="•"/>
            </a:pPr>
            <a:r>
              <a:rPr lang="en-US" sz="1600" dirty="0"/>
              <a:t> error reporting</a:t>
            </a:r>
          </a:p>
          <a:p>
            <a:pPr>
              <a:buFontTx/>
              <a:buChar char="•"/>
            </a:pPr>
            <a:r>
              <a:rPr lang="en-US" sz="1600" dirty="0"/>
              <a:t> router </a:t>
            </a:r>
            <a:r>
              <a:rPr lang="ja-JP" altLang="en-US" sz="1600"/>
              <a:t>“</a:t>
            </a:r>
            <a:r>
              <a:rPr lang="en-US" altLang="ja-JP" sz="1600" dirty="0"/>
              <a:t>signaling</a:t>
            </a:r>
            <a:r>
              <a:rPr lang="ja-JP" altLang="en-US" sz="1600"/>
              <a:t>”</a:t>
            </a:r>
            <a:endParaRPr lang="en-US" dirty="0"/>
          </a:p>
        </p:txBody>
      </p:sp>
      <p:sp>
        <p:nvSpPr>
          <p:cNvPr id="33811" name="Line 32"/>
          <p:cNvSpPr>
            <a:spLocks noChangeShapeType="1"/>
          </p:cNvSpPr>
          <p:nvPr/>
        </p:nvSpPr>
        <p:spPr bwMode="auto">
          <a:xfrm flipV="1">
            <a:off x="1657350" y="2466975"/>
            <a:ext cx="652462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812" name="Text Box 33"/>
          <p:cNvSpPr txBox="1">
            <a:spLocks noChangeArrowheads="1"/>
          </p:cNvSpPr>
          <p:nvPr/>
        </p:nvSpPr>
        <p:spPr bwMode="auto">
          <a:xfrm>
            <a:off x="3098800" y="1989138"/>
            <a:ext cx="283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transport layer: TCP, UDP</a:t>
            </a:r>
            <a:endParaRPr lang="en-US"/>
          </a:p>
        </p:txBody>
      </p:sp>
      <p:sp>
        <p:nvSpPr>
          <p:cNvPr id="33813" name="Text Box 34"/>
          <p:cNvSpPr txBox="1">
            <a:spLocks noChangeArrowheads="1"/>
          </p:cNvSpPr>
          <p:nvPr/>
        </p:nvSpPr>
        <p:spPr bwMode="auto">
          <a:xfrm>
            <a:off x="4213225" y="4960938"/>
            <a:ext cx="108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link layer</a:t>
            </a:r>
            <a:endParaRPr lang="en-US"/>
          </a:p>
        </p:txBody>
      </p:sp>
      <p:sp>
        <p:nvSpPr>
          <p:cNvPr id="33814" name="Text Box 35"/>
          <p:cNvSpPr txBox="1">
            <a:spLocks noChangeArrowheads="1"/>
          </p:cNvSpPr>
          <p:nvPr/>
        </p:nvSpPr>
        <p:spPr bwMode="auto">
          <a:xfrm>
            <a:off x="4060825" y="5484813"/>
            <a:ext cx="156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physical layer</a:t>
            </a:r>
            <a:endParaRPr lang="en-US"/>
          </a:p>
        </p:txBody>
      </p:sp>
      <p:sp>
        <p:nvSpPr>
          <p:cNvPr id="33815" name="Text Box 36"/>
          <p:cNvSpPr txBox="1">
            <a:spLocks noChangeArrowheads="1"/>
          </p:cNvSpPr>
          <p:nvPr/>
        </p:nvSpPr>
        <p:spPr bwMode="auto">
          <a:xfrm>
            <a:off x="319088" y="3259138"/>
            <a:ext cx="12525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400">
                <a:solidFill>
                  <a:srgbClr val="CC0000"/>
                </a:solidFill>
              </a:rPr>
              <a:t>network</a:t>
            </a:r>
          </a:p>
          <a:p>
            <a:pPr algn="r"/>
            <a:r>
              <a:rPr lang="en-US" sz="2400">
                <a:solidFill>
                  <a:srgbClr val="CC0000"/>
                </a:solidFill>
              </a:rPr>
              <a:t>layer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33816" name="Line 37"/>
          <p:cNvSpPr>
            <a:spLocks noChangeShapeType="1"/>
          </p:cNvSpPr>
          <p:nvPr/>
        </p:nvSpPr>
        <p:spPr bwMode="auto">
          <a:xfrm flipV="1">
            <a:off x="1381125" y="2486025"/>
            <a:ext cx="0" cy="7429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817" name="Line 38"/>
          <p:cNvSpPr>
            <a:spLocks noChangeShapeType="1"/>
          </p:cNvSpPr>
          <p:nvPr/>
        </p:nvSpPr>
        <p:spPr bwMode="auto">
          <a:xfrm>
            <a:off x="1381125" y="4152900"/>
            <a:ext cx="0" cy="7429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49177" name="Picture 4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388" y="938213"/>
            <a:ext cx="5942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C4AED63A-0F20-4B10-ADD8-6E4E634BA934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3062288" y="963613"/>
            <a:ext cx="4127500" cy="5326062"/>
            <a:chOff x="1929" y="607"/>
            <a:chExt cx="2600" cy="3355"/>
          </a:xfrm>
        </p:grpSpPr>
        <p:sp>
          <p:nvSpPr>
            <p:cNvPr id="34849" name="Rectangle 4"/>
            <p:cNvSpPr>
              <a:spLocks noChangeArrowheads="1"/>
            </p:cNvSpPr>
            <p:nvPr/>
          </p:nvSpPr>
          <p:spPr bwMode="auto">
            <a:xfrm>
              <a:off x="2040" y="868"/>
              <a:ext cx="2489" cy="303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0" name="Rectangle 5"/>
            <p:cNvSpPr>
              <a:spLocks noChangeArrowheads="1"/>
            </p:cNvSpPr>
            <p:nvPr/>
          </p:nvSpPr>
          <p:spPr bwMode="auto">
            <a:xfrm>
              <a:off x="1980" y="935"/>
              <a:ext cx="2489" cy="30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34851" name="Text Box 6"/>
            <p:cNvSpPr txBox="1">
              <a:spLocks noChangeArrowheads="1"/>
            </p:cNvSpPr>
            <p:nvPr/>
          </p:nvSpPr>
          <p:spPr bwMode="auto">
            <a:xfrm>
              <a:off x="1954" y="973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ver</a:t>
              </a:r>
              <a:endParaRPr lang="en-US" sz="2400"/>
            </a:p>
          </p:txBody>
        </p:sp>
        <p:sp>
          <p:nvSpPr>
            <p:cNvPr id="34852" name="Text Box 7"/>
            <p:cNvSpPr txBox="1">
              <a:spLocks noChangeArrowheads="1"/>
            </p:cNvSpPr>
            <p:nvPr/>
          </p:nvSpPr>
          <p:spPr bwMode="auto">
            <a:xfrm>
              <a:off x="3529" y="1012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length</a:t>
              </a:r>
            </a:p>
          </p:txBody>
        </p:sp>
        <p:sp>
          <p:nvSpPr>
            <p:cNvPr id="34853" name="Line 8"/>
            <p:cNvSpPr>
              <a:spLocks noChangeShapeType="1"/>
            </p:cNvSpPr>
            <p:nvPr/>
          </p:nvSpPr>
          <p:spPr bwMode="auto">
            <a:xfrm>
              <a:off x="1988" y="1261"/>
              <a:ext cx="2486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54" name="Line 9"/>
            <p:cNvSpPr>
              <a:spLocks noChangeShapeType="1"/>
            </p:cNvSpPr>
            <p:nvPr/>
          </p:nvSpPr>
          <p:spPr bwMode="auto">
            <a:xfrm flipH="1" flipV="1">
              <a:off x="3210" y="941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55" name="Text Box 10"/>
            <p:cNvSpPr txBox="1">
              <a:spLocks noChangeArrowheads="1"/>
            </p:cNvSpPr>
            <p:nvPr/>
          </p:nvSpPr>
          <p:spPr bwMode="auto">
            <a:xfrm>
              <a:off x="2922" y="607"/>
              <a:ext cx="5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32 bits</a:t>
              </a:r>
              <a:endParaRPr lang="en-US" sz="2400"/>
            </a:p>
          </p:txBody>
        </p:sp>
        <p:sp>
          <p:nvSpPr>
            <p:cNvPr id="34856" name="Line 11"/>
            <p:cNvSpPr>
              <a:spLocks noChangeShapeType="1"/>
            </p:cNvSpPr>
            <p:nvPr/>
          </p:nvSpPr>
          <p:spPr bwMode="auto">
            <a:xfrm>
              <a:off x="3552" y="762"/>
              <a:ext cx="899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57" name="Line 12"/>
            <p:cNvSpPr>
              <a:spLocks noChangeShapeType="1"/>
            </p:cNvSpPr>
            <p:nvPr/>
          </p:nvSpPr>
          <p:spPr bwMode="auto">
            <a:xfrm rot="10800000">
              <a:off x="1972" y="769"/>
              <a:ext cx="8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58" name="Text Box 13"/>
            <p:cNvSpPr txBox="1">
              <a:spLocks noChangeArrowheads="1"/>
            </p:cNvSpPr>
            <p:nvPr/>
          </p:nvSpPr>
          <p:spPr bwMode="auto">
            <a:xfrm>
              <a:off x="2606" y="2792"/>
              <a:ext cx="1351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data </a:t>
              </a:r>
            </a:p>
            <a:p>
              <a:pPr algn="ctr"/>
              <a:r>
                <a:rPr lang="en-US" sz="2000"/>
                <a:t>(variable length,</a:t>
              </a:r>
            </a:p>
            <a:p>
              <a:pPr algn="ctr"/>
              <a:r>
                <a:rPr lang="en-US" sz="2000"/>
                <a:t>typically a TCP </a:t>
              </a:r>
            </a:p>
            <a:p>
              <a:pPr algn="ctr"/>
              <a:r>
                <a:rPr lang="en-US" sz="2000"/>
                <a:t>or UDP segment)</a:t>
              </a:r>
              <a:endParaRPr lang="en-US" sz="2400"/>
            </a:p>
          </p:txBody>
        </p:sp>
        <p:sp>
          <p:nvSpPr>
            <p:cNvPr id="34859" name="Text Box 14"/>
            <p:cNvSpPr txBox="1">
              <a:spLocks noChangeArrowheads="1"/>
            </p:cNvSpPr>
            <p:nvPr/>
          </p:nvSpPr>
          <p:spPr bwMode="auto">
            <a:xfrm>
              <a:off x="1929" y="1320"/>
              <a:ext cx="1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/>
                <a:t>16-bit identifier</a:t>
              </a:r>
              <a:endParaRPr lang="en-US" sz="2000"/>
            </a:p>
          </p:txBody>
        </p:sp>
        <p:sp>
          <p:nvSpPr>
            <p:cNvPr id="34860" name="Line 15"/>
            <p:cNvSpPr>
              <a:spLocks noChangeShapeType="1"/>
            </p:cNvSpPr>
            <p:nvPr/>
          </p:nvSpPr>
          <p:spPr bwMode="auto">
            <a:xfrm flipV="1">
              <a:off x="1984" y="22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61" name="Line 16"/>
            <p:cNvSpPr>
              <a:spLocks noChangeShapeType="1"/>
            </p:cNvSpPr>
            <p:nvPr/>
          </p:nvSpPr>
          <p:spPr bwMode="auto">
            <a:xfrm flipV="1">
              <a:off x="1984" y="25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62" name="Text Box 17"/>
            <p:cNvSpPr txBox="1">
              <a:spLocks noChangeArrowheads="1"/>
            </p:cNvSpPr>
            <p:nvPr/>
          </p:nvSpPr>
          <p:spPr bwMode="auto">
            <a:xfrm>
              <a:off x="3464" y="1549"/>
              <a:ext cx="80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header</a:t>
              </a:r>
            </a:p>
            <a:p>
              <a:pPr algn="ctr">
                <a:defRPr/>
              </a:pPr>
              <a:r>
                <a:rPr lang="en-US" smtClean="0"/>
                <a:t> checksum</a:t>
              </a:r>
            </a:p>
          </p:txBody>
        </p:sp>
        <p:sp>
          <p:nvSpPr>
            <p:cNvPr id="34863" name="Text Box 18"/>
            <p:cNvSpPr txBox="1">
              <a:spLocks noChangeArrowheads="1"/>
            </p:cNvSpPr>
            <p:nvPr/>
          </p:nvSpPr>
          <p:spPr bwMode="auto">
            <a:xfrm>
              <a:off x="2008" y="1531"/>
              <a:ext cx="54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time to</a:t>
              </a:r>
            </a:p>
            <a:p>
              <a:pPr algn="ctr">
                <a:defRPr/>
              </a:pPr>
              <a:r>
                <a:rPr lang="en-US" smtClean="0"/>
                <a:t>live</a:t>
              </a:r>
            </a:p>
          </p:txBody>
        </p:sp>
        <p:sp>
          <p:nvSpPr>
            <p:cNvPr id="34864" name="Text Box 19"/>
            <p:cNvSpPr txBox="1">
              <a:spLocks noChangeArrowheads="1"/>
            </p:cNvSpPr>
            <p:nvPr/>
          </p:nvSpPr>
          <p:spPr bwMode="auto">
            <a:xfrm>
              <a:off x="2369" y="1959"/>
              <a:ext cx="16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32 bit source IP address</a:t>
              </a:r>
              <a:endParaRPr lang="en-US" sz="2400"/>
            </a:p>
          </p:txBody>
        </p:sp>
        <p:sp>
          <p:nvSpPr>
            <p:cNvPr id="34865" name="Text Box 31"/>
            <p:cNvSpPr txBox="1">
              <a:spLocks noChangeArrowheads="1"/>
            </p:cNvSpPr>
            <p:nvPr/>
          </p:nvSpPr>
          <p:spPr bwMode="auto">
            <a:xfrm>
              <a:off x="2240" y="907"/>
              <a:ext cx="43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head.</a:t>
              </a:r>
            </a:p>
            <a:p>
              <a:pPr algn="ctr"/>
              <a:r>
                <a:rPr lang="en-US" sz="1600" dirty="0" err="1"/>
                <a:t>len</a:t>
              </a:r>
              <a:endParaRPr lang="en-US" sz="2400" dirty="0"/>
            </a:p>
          </p:txBody>
        </p:sp>
        <p:sp>
          <p:nvSpPr>
            <p:cNvPr id="34866" name="Text Box 32"/>
            <p:cNvSpPr txBox="1">
              <a:spLocks noChangeArrowheads="1"/>
            </p:cNvSpPr>
            <p:nvPr/>
          </p:nvSpPr>
          <p:spPr bwMode="auto">
            <a:xfrm>
              <a:off x="2669" y="901"/>
              <a:ext cx="52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type of</a:t>
              </a:r>
            </a:p>
            <a:p>
              <a:pPr algn="ctr"/>
              <a:r>
                <a:rPr lang="en-US" sz="1600" dirty="0"/>
                <a:t>service</a:t>
              </a:r>
              <a:endParaRPr lang="en-US" sz="2000" dirty="0"/>
            </a:p>
          </p:txBody>
        </p:sp>
        <p:sp>
          <p:nvSpPr>
            <p:cNvPr id="34867" name="Line 33"/>
            <p:cNvSpPr>
              <a:spLocks noChangeShapeType="1"/>
            </p:cNvSpPr>
            <p:nvPr/>
          </p:nvSpPr>
          <p:spPr bwMode="auto">
            <a:xfrm flipH="1" flipV="1">
              <a:off x="2646" y="938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68" name="Line 34"/>
            <p:cNvSpPr>
              <a:spLocks noChangeShapeType="1"/>
            </p:cNvSpPr>
            <p:nvPr/>
          </p:nvSpPr>
          <p:spPr bwMode="auto">
            <a:xfrm flipH="1" flipV="1">
              <a:off x="2259" y="944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69" name="Line 37"/>
            <p:cNvSpPr>
              <a:spLocks noChangeShapeType="1"/>
            </p:cNvSpPr>
            <p:nvPr/>
          </p:nvSpPr>
          <p:spPr bwMode="auto">
            <a:xfrm flipH="1" flipV="1">
              <a:off x="3210" y="1265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70" name="Text Box 38"/>
            <p:cNvSpPr txBox="1">
              <a:spLocks noChangeArrowheads="1"/>
            </p:cNvSpPr>
            <p:nvPr/>
          </p:nvSpPr>
          <p:spPr bwMode="auto">
            <a:xfrm>
              <a:off x="3117" y="1314"/>
              <a:ext cx="4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/>
                <a:t>flgs</a:t>
              </a:r>
              <a:endParaRPr lang="en-US" sz="2000"/>
            </a:p>
          </p:txBody>
        </p:sp>
        <p:sp>
          <p:nvSpPr>
            <p:cNvPr id="34871" name="Line 39"/>
            <p:cNvSpPr>
              <a:spLocks noChangeShapeType="1"/>
            </p:cNvSpPr>
            <p:nvPr/>
          </p:nvSpPr>
          <p:spPr bwMode="auto">
            <a:xfrm flipH="1" flipV="1">
              <a:off x="3504" y="1259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72" name="Text Box 40"/>
            <p:cNvSpPr txBox="1">
              <a:spLocks noChangeArrowheads="1"/>
            </p:cNvSpPr>
            <p:nvPr/>
          </p:nvSpPr>
          <p:spPr bwMode="auto">
            <a:xfrm>
              <a:off x="3531" y="1230"/>
              <a:ext cx="9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/>
                <a:t>fragment</a:t>
              </a:r>
            </a:p>
            <a:p>
              <a:pPr algn="ctr"/>
              <a:r>
                <a:rPr lang="en-US"/>
                <a:t> offset</a:t>
              </a:r>
              <a:endParaRPr lang="en-US" sz="2000"/>
            </a:p>
          </p:txBody>
        </p:sp>
        <p:sp>
          <p:nvSpPr>
            <p:cNvPr id="34873" name="Line 43"/>
            <p:cNvSpPr>
              <a:spLocks noChangeShapeType="1"/>
            </p:cNvSpPr>
            <p:nvPr/>
          </p:nvSpPr>
          <p:spPr bwMode="auto">
            <a:xfrm flipV="1">
              <a:off x="1984" y="1581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74" name="Line 44"/>
            <p:cNvSpPr>
              <a:spLocks noChangeShapeType="1"/>
            </p:cNvSpPr>
            <p:nvPr/>
          </p:nvSpPr>
          <p:spPr bwMode="auto">
            <a:xfrm flipH="1" flipV="1">
              <a:off x="3210" y="1583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75" name="Line 45"/>
            <p:cNvSpPr>
              <a:spLocks noChangeShapeType="1"/>
            </p:cNvSpPr>
            <p:nvPr/>
          </p:nvSpPr>
          <p:spPr bwMode="auto">
            <a:xfrm flipV="1">
              <a:off x="1972" y="19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76" name="Text Box 46"/>
            <p:cNvSpPr txBox="1">
              <a:spLocks noChangeArrowheads="1"/>
            </p:cNvSpPr>
            <p:nvPr/>
          </p:nvSpPr>
          <p:spPr bwMode="auto">
            <a:xfrm>
              <a:off x="2668" y="1525"/>
              <a:ext cx="4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upper</a:t>
              </a:r>
            </a:p>
            <a:p>
              <a:pPr algn="ctr">
                <a:defRPr/>
              </a:pPr>
              <a:r>
                <a:rPr lang="en-US" smtClean="0"/>
                <a:t> layer</a:t>
              </a:r>
            </a:p>
          </p:txBody>
        </p:sp>
        <p:sp>
          <p:nvSpPr>
            <p:cNvPr id="34877" name="Line 47"/>
            <p:cNvSpPr>
              <a:spLocks noChangeShapeType="1"/>
            </p:cNvSpPr>
            <p:nvPr/>
          </p:nvSpPr>
          <p:spPr bwMode="auto">
            <a:xfrm flipH="1" flipV="1">
              <a:off x="2610" y="1589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78" name="Text Box 49"/>
            <p:cNvSpPr txBox="1">
              <a:spLocks noChangeArrowheads="1"/>
            </p:cNvSpPr>
            <p:nvPr/>
          </p:nvSpPr>
          <p:spPr bwMode="auto">
            <a:xfrm>
              <a:off x="2262" y="2235"/>
              <a:ext cx="19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32 bit destination IP address</a:t>
              </a:r>
              <a:endParaRPr lang="en-US" sz="2400"/>
            </a:p>
          </p:txBody>
        </p:sp>
        <p:sp>
          <p:nvSpPr>
            <p:cNvPr id="34879" name="Line 50"/>
            <p:cNvSpPr>
              <a:spLocks noChangeShapeType="1"/>
            </p:cNvSpPr>
            <p:nvPr/>
          </p:nvSpPr>
          <p:spPr bwMode="auto">
            <a:xfrm flipV="1">
              <a:off x="1984" y="2787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80" name="Text Box 51"/>
            <p:cNvSpPr txBox="1">
              <a:spLocks noChangeArrowheads="1"/>
            </p:cNvSpPr>
            <p:nvPr/>
          </p:nvSpPr>
          <p:spPr bwMode="auto">
            <a:xfrm>
              <a:off x="2673" y="2529"/>
              <a:ext cx="10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options (if any)</a:t>
              </a:r>
              <a:endParaRPr lang="en-US" sz="2400"/>
            </a:p>
          </p:txBody>
        </p:sp>
      </p:grp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0"/>
            <a:ext cx="7772400" cy="78105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IP datagram format</a:t>
            </a:r>
            <a:endParaRPr lang="en-US" smtClean="0">
              <a:ea typeface="ＭＳ Ｐゴシック" pitchFamily="34" charset="-128"/>
            </a:endParaRPr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768350" y="858838"/>
            <a:ext cx="2501900" cy="792162"/>
            <a:chOff x="484" y="541"/>
            <a:chExt cx="1576" cy="499"/>
          </a:xfrm>
        </p:grpSpPr>
        <p:sp>
          <p:nvSpPr>
            <p:cNvPr id="34847" name="Text Box 20"/>
            <p:cNvSpPr txBox="1">
              <a:spLocks noChangeArrowheads="1"/>
            </p:cNvSpPr>
            <p:nvPr/>
          </p:nvSpPr>
          <p:spPr bwMode="auto">
            <a:xfrm>
              <a:off x="484" y="541"/>
              <a:ext cx="130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/>
                <a:t>IP protocol version</a:t>
              </a:r>
            </a:p>
            <a:p>
              <a:pPr algn="r"/>
              <a:r>
                <a:rPr lang="en-US"/>
                <a:t>number</a:t>
              </a:r>
              <a:endParaRPr lang="en-US" sz="1000"/>
            </a:p>
          </p:txBody>
        </p:sp>
        <p:sp>
          <p:nvSpPr>
            <p:cNvPr id="34848" name="Line 23"/>
            <p:cNvSpPr>
              <a:spLocks noChangeShapeType="1"/>
            </p:cNvSpPr>
            <p:nvPr/>
          </p:nvSpPr>
          <p:spPr bwMode="auto">
            <a:xfrm>
              <a:off x="1727" y="749"/>
              <a:ext cx="333" cy="29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1258888" y="1406525"/>
            <a:ext cx="2416175" cy="641350"/>
            <a:chOff x="793" y="886"/>
            <a:chExt cx="1522" cy="404"/>
          </a:xfrm>
        </p:grpSpPr>
        <p:sp>
          <p:nvSpPr>
            <p:cNvPr id="34845" name="Text Box 21"/>
            <p:cNvSpPr txBox="1">
              <a:spLocks noChangeArrowheads="1"/>
            </p:cNvSpPr>
            <p:nvPr/>
          </p:nvSpPr>
          <p:spPr bwMode="auto">
            <a:xfrm>
              <a:off x="793" y="886"/>
              <a:ext cx="99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dirty="0"/>
                <a:t>header length</a:t>
              </a:r>
            </a:p>
            <a:p>
              <a:pPr algn="r"/>
              <a:r>
                <a:rPr lang="en-US" dirty="0"/>
                <a:t> </a:t>
              </a:r>
              <a:r>
                <a:rPr lang="en-US" dirty="0" smtClean="0"/>
                <a:t>(</a:t>
              </a:r>
              <a:r>
                <a:rPr lang="en-US" dirty="0" smtClean="0"/>
                <a:t>words</a:t>
              </a:r>
              <a:r>
                <a:rPr lang="en-US" dirty="0" smtClean="0"/>
                <a:t>)</a:t>
              </a:r>
              <a:endParaRPr lang="en-US" sz="1000" dirty="0"/>
            </a:p>
          </p:txBody>
        </p:sp>
        <p:sp>
          <p:nvSpPr>
            <p:cNvPr id="34846" name="Line 24"/>
            <p:cNvSpPr>
              <a:spLocks noChangeShapeType="1"/>
            </p:cNvSpPr>
            <p:nvPr/>
          </p:nvSpPr>
          <p:spPr bwMode="auto">
            <a:xfrm>
              <a:off x="1745" y="1100"/>
              <a:ext cx="570" cy="9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727075" y="2732088"/>
            <a:ext cx="3624263" cy="1592262"/>
            <a:chOff x="458" y="1721"/>
            <a:chExt cx="2283" cy="1003"/>
          </a:xfrm>
        </p:grpSpPr>
        <p:sp>
          <p:nvSpPr>
            <p:cNvPr id="34843" name="Text Box 27"/>
            <p:cNvSpPr txBox="1">
              <a:spLocks noChangeArrowheads="1"/>
            </p:cNvSpPr>
            <p:nvPr/>
          </p:nvSpPr>
          <p:spPr bwMode="auto">
            <a:xfrm>
              <a:off x="458" y="2320"/>
              <a:ext cx="140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upper layer protocol</a:t>
              </a:r>
            </a:p>
            <a:p>
              <a:pPr algn="r">
                <a:defRPr/>
              </a:pPr>
              <a:r>
                <a:rPr lang="en-US" smtClean="0"/>
                <a:t>to deliver payload to</a:t>
              </a:r>
            </a:p>
          </p:txBody>
        </p:sp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 flipV="1">
              <a:off x="1817" y="1721"/>
              <a:ext cx="924" cy="70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6846888" y="1054100"/>
            <a:ext cx="2176462" cy="735013"/>
            <a:chOff x="4313" y="664"/>
            <a:chExt cx="1371" cy="463"/>
          </a:xfrm>
        </p:grpSpPr>
        <p:sp>
          <p:nvSpPr>
            <p:cNvPr id="34841" name="Text Box 26"/>
            <p:cNvSpPr txBox="1">
              <a:spLocks noChangeArrowheads="1"/>
            </p:cNvSpPr>
            <p:nvPr/>
          </p:nvSpPr>
          <p:spPr bwMode="auto">
            <a:xfrm>
              <a:off x="4648" y="664"/>
              <a:ext cx="10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total datagram</a:t>
              </a:r>
            </a:p>
            <a:p>
              <a:pPr>
                <a:defRPr/>
              </a:pPr>
              <a:r>
                <a:rPr lang="en-US" smtClean="0"/>
                <a:t>length (bytes)</a:t>
              </a:r>
            </a:p>
          </p:txBody>
        </p:sp>
        <p:sp>
          <p:nvSpPr>
            <p:cNvPr id="34842" name="Line 30"/>
            <p:cNvSpPr>
              <a:spLocks noChangeShapeType="1"/>
            </p:cNvSpPr>
            <p:nvPr/>
          </p:nvSpPr>
          <p:spPr bwMode="auto">
            <a:xfrm flipH="1">
              <a:off x="4313" y="869"/>
              <a:ext cx="402" cy="25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1293813" y="1760538"/>
            <a:ext cx="3028950" cy="565150"/>
            <a:chOff x="815" y="1109"/>
            <a:chExt cx="1908" cy="356"/>
          </a:xfrm>
        </p:grpSpPr>
        <p:sp>
          <p:nvSpPr>
            <p:cNvPr id="34839" name="Text Box 35"/>
            <p:cNvSpPr txBox="1">
              <a:spLocks noChangeArrowheads="1"/>
            </p:cNvSpPr>
            <p:nvPr/>
          </p:nvSpPr>
          <p:spPr bwMode="auto">
            <a:xfrm>
              <a:off x="815" y="1234"/>
              <a:ext cx="10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ja-JP" altLang="en-US"/>
                <a:t>“</a:t>
              </a:r>
              <a:r>
                <a:rPr lang="en-US" altLang="ja-JP"/>
                <a:t>type</a:t>
              </a:r>
              <a:r>
                <a:rPr lang="ja-JP" altLang="en-US"/>
                <a:t>”</a:t>
              </a:r>
              <a:r>
                <a:rPr lang="en-US" altLang="ja-JP"/>
                <a:t> of data </a:t>
              </a:r>
              <a:endParaRPr lang="en-US" sz="1000"/>
            </a:p>
          </p:txBody>
        </p:sp>
        <p:sp>
          <p:nvSpPr>
            <p:cNvPr id="34840" name="Line 36"/>
            <p:cNvSpPr>
              <a:spLocks noChangeShapeType="1"/>
            </p:cNvSpPr>
            <p:nvPr/>
          </p:nvSpPr>
          <p:spPr bwMode="auto">
            <a:xfrm flipV="1">
              <a:off x="1757" y="1109"/>
              <a:ext cx="966" cy="26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4951413" y="1787525"/>
            <a:ext cx="4102100" cy="915988"/>
            <a:chOff x="3119" y="1126"/>
            <a:chExt cx="2584" cy="577"/>
          </a:xfrm>
        </p:grpSpPr>
        <p:sp>
          <p:nvSpPr>
            <p:cNvPr id="34835" name="Text Box 25"/>
            <p:cNvSpPr txBox="1">
              <a:spLocks noChangeArrowheads="1"/>
            </p:cNvSpPr>
            <p:nvPr/>
          </p:nvSpPr>
          <p:spPr bwMode="auto">
            <a:xfrm>
              <a:off x="4667" y="1126"/>
              <a:ext cx="1036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for</a:t>
              </a:r>
            </a:p>
            <a:p>
              <a:pPr>
                <a:defRPr/>
              </a:pPr>
              <a:r>
                <a:rPr lang="en-US" smtClean="0"/>
                <a:t>fragmentation/</a:t>
              </a:r>
            </a:p>
            <a:p>
              <a:pPr>
                <a:defRPr/>
              </a:pPr>
              <a:r>
                <a:rPr lang="en-US" smtClean="0"/>
                <a:t>reassembly</a:t>
              </a:r>
            </a:p>
          </p:txBody>
        </p:sp>
        <p:sp>
          <p:nvSpPr>
            <p:cNvPr id="34836" name="Line 29"/>
            <p:cNvSpPr>
              <a:spLocks noChangeShapeType="1"/>
            </p:cNvSpPr>
            <p:nvPr/>
          </p:nvSpPr>
          <p:spPr bwMode="auto">
            <a:xfrm flipH="1">
              <a:off x="3443" y="1415"/>
              <a:ext cx="1284" cy="12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37" name="Line 41"/>
            <p:cNvSpPr>
              <a:spLocks noChangeShapeType="1"/>
            </p:cNvSpPr>
            <p:nvPr/>
          </p:nvSpPr>
          <p:spPr bwMode="auto">
            <a:xfrm flipH="1" flipV="1">
              <a:off x="4301" y="1349"/>
              <a:ext cx="414" cy="7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838" name="Line 42"/>
            <p:cNvSpPr>
              <a:spLocks noChangeShapeType="1"/>
            </p:cNvSpPr>
            <p:nvPr/>
          </p:nvSpPr>
          <p:spPr bwMode="auto">
            <a:xfrm flipH="1">
              <a:off x="3119" y="1421"/>
              <a:ext cx="1584" cy="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" name="Group 59"/>
          <p:cNvGrpSpPr>
            <a:grpSpLocks/>
          </p:cNvGrpSpPr>
          <p:nvPr/>
        </p:nvGrpSpPr>
        <p:grpSpPr bwMode="auto">
          <a:xfrm>
            <a:off x="1019175" y="2406650"/>
            <a:ext cx="2398713" cy="1190625"/>
            <a:chOff x="642" y="1516"/>
            <a:chExt cx="1511" cy="750"/>
          </a:xfrm>
        </p:grpSpPr>
        <p:sp>
          <p:nvSpPr>
            <p:cNvPr id="34833" name="Text Box 22"/>
            <p:cNvSpPr txBox="1">
              <a:spLocks noChangeArrowheads="1"/>
            </p:cNvSpPr>
            <p:nvPr/>
          </p:nvSpPr>
          <p:spPr bwMode="auto">
            <a:xfrm>
              <a:off x="642" y="1516"/>
              <a:ext cx="1204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max number</a:t>
              </a:r>
            </a:p>
            <a:p>
              <a:pPr algn="r">
                <a:defRPr/>
              </a:pPr>
              <a:r>
                <a:rPr lang="en-US" smtClean="0"/>
                <a:t>remaining hops</a:t>
              </a:r>
            </a:p>
            <a:p>
              <a:pPr algn="r">
                <a:defRPr/>
              </a:pPr>
              <a:r>
                <a:rPr lang="en-US" smtClean="0"/>
                <a:t>(decremented at </a:t>
              </a:r>
            </a:p>
            <a:p>
              <a:pPr algn="r">
                <a:defRPr/>
              </a:pPr>
              <a:r>
                <a:rPr lang="en-US" smtClean="0"/>
                <a:t>each router)</a:t>
              </a:r>
            </a:p>
          </p:txBody>
        </p:sp>
        <p:sp>
          <p:nvSpPr>
            <p:cNvPr id="34834" name="Line 48"/>
            <p:cNvSpPr>
              <a:spLocks noChangeShapeType="1"/>
            </p:cNvSpPr>
            <p:nvPr/>
          </p:nvSpPr>
          <p:spPr bwMode="auto">
            <a:xfrm>
              <a:off x="1805" y="1700"/>
              <a:ext cx="348" cy="5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6532563" y="3987800"/>
            <a:ext cx="2508250" cy="1465263"/>
            <a:chOff x="4115" y="2512"/>
            <a:chExt cx="1580" cy="923"/>
          </a:xfrm>
        </p:grpSpPr>
        <p:sp>
          <p:nvSpPr>
            <p:cNvPr id="34831" name="Text Box 52"/>
            <p:cNvSpPr txBox="1">
              <a:spLocks noChangeArrowheads="1"/>
            </p:cNvSpPr>
            <p:nvPr/>
          </p:nvSpPr>
          <p:spPr bwMode="auto">
            <a:xfrm>
              <a:off x="4595" y="2512"/>
              <a:ext cx="1100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e.g. timestamp,</a:t>
              </a:r>
            </a:p>
            <a:p>
              <a:pPr>
                <a:defRPr/>
              </a:pPr>
              <a:r>
                <a:rPr lang="en-US" smtClean="0"/>
                <a:t>record route</a:t>
              </a:r>
            </a:p>
            <a:p>
              <a:pPr>
                <a:defRPr/>
              </a:pPr>
              <a:r>
                <a:rPr lang="en-US" smtClean="0"/>
                <a:t>taken, specify</a:t>
              </a:r>
            </a:p>
            <a:p>
              <a:pPr>
                <a:defRPr/>
              </a:pPr>
              <a:r>
                <a:rPr lang="en-US" smtClean="0"/>
                <a:t>list of routers </a:t>
              </a:r>
            </a:p>
            <a:p>
              <a:pPr>
                <a:defRPr/>
              </a:pPr>
              <a:r>
                <a:rPr lang="en-US" smtClean="0"/>
                <a:t>to visit.</a:t>
              </a:r>
            </a:p>
          </p:txBody>
        </p:sp>
        <p:sp>
          <p:nvSpPr>
            <p:cNvPr id="34832" name="Line 53"/>
            <p:cNvSpPr>
              <a:spLocks noChangeShapeType="1"/>
            </p:cNvSpPr>
            <p:nvPr/>
          </p:nvSpPr>
          <p:spPr bwMode="auto">
            <a:xfrm flipH="1">
              <a:off x="4115" y="2651"/>
              <a:ext cx="516" cy="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575542" name="Rectangle 54"/>
          <p:cNvSpPr>
            <a:spLocks noChangeArrowheads="1"/>
          </p:cNvSpPr>
          <p:nvPr/>
        </p:nvSpPr>
        <p:spPr bwMode="auto">
          <a:xfrm>
            <a:off x="244475" y="4595813"/>
            <a:ext cx="2620963" cy="160655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000" i="1">
                <a:solidFill>
                  <a:srgbClr val="CC0000"/>
                </a:solidFill>
                <a:latin typeface="Arial" charset="0"/>
                <a:ea typeface="ＭＳ Ｐゴシック" charset="0"/>
              </a:rPr>
              <a:t>how much overhead?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20 bytes of TCP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20 bytes of IP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= 40 bytes + app layer overhead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914358" y="6412370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Check it out at /</a:t>
            </a:r>
            <a:r>
              <a:rPr lang="en-US" dirty="0" err="1" smtClean="0"/>
              <a:t>usr</a:t>
            </a:r>
            <a:r>
              <a:rPr lang="en-US" dirty="0" smtClean="0"/>
              <a:t>/include/</a:t>
            </a:r>
            <a:r>
              <a:rPr lang="en-US" dirty="0" err="1" smtClean="0"/>
              <a:t>netinet</a:t>
            </a:r>
            <a:r>
              <a:rPr lang="en-US" dirty="0" smtClean="0"/>
              <a:t>/</a:t>
            </a:r>
            <a:r>
              <a:rPr lang="en-US" dirty="0" err="1" smtClean="0"/>
              <a:t>ip.h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7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5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/>
              <a:t>Network Layer</a:t>
            </a:r>
            <a:endParaRPr lang="en-US" sz="1200" dirty="0"/>
          </a:p>
        </p:txBody>
      </p:sp>
      <p:sp>
        <p:nvSpPr>
          <p:cNvPr id="593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9B6BB292-C69F-4499-83B1-874E189608DC}" type="slidenum">
              <a:rPr lang="en-US"/>
              <a:pPr/>
              <a:t>5</a:t>
            </a:fld>
            <a:endParaRPr lang="en-US"/>
          </a:p>
        </p:txBody>
      </p:sp>
      <p:pic>
        <p:nvPicPr>
          <p:cNvPr id="74755" name="Picture 5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238" y="773113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7772400" cy="781050"/>
          </a:xfrm>
        </p:spPr>
        <p:txBody>
          <a:bodyPr/>
          <a:lstStyle/>
          <a:p>
            <a:r>
              <a:rPr lang="en-US" sz="4000" dirty="0" smtClean="0"/>
              <a:t>Review of TCP segment structure</a:t>
            </a:r>
            <a:endParaRPr lang="en-US" dirty="0" smtClean="0"/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2897188" y="1512888"/>
            <a:ext cx="3951287" cy="482441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2811463" y="1628775"/>
            <a:ext cx="3951287" cy="4805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Arial" pitchFamily="34" charset="0"/>
            </a:endParaRPr>
          </a:p>
        </p:txBody>
      </p:sp>
      <p:sp>
        <p:nvSpPr>
          <p:cNvPr id="59400" name="Text Box 6"/>
          <p:cNvSpPr txBox="1">
            <a:spLocks noChangeArrowheads="1"/>
          </p:cNvSpPr>
          <p:nvPr/>
        </p:nvSpPr>
        <p:spPr bwMode="auto">
          <a:xfrm>
            <a:off x="2955925" y="1587500"/>
            <a:ext cx="166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source port #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01" name="Text Box 7"/>
          <p:cNvSpPr txBox="1">
            <a:spLocks noChangeArrowheads="1"/>
          </p:cNvSpPr>
          <p:nvPr/>
        </p:nvSpPr>
        <p:spPr bwMode="auto">
          <a:xfrm>
            <a:off x="5056188" y="1592263"/>
            <a:ext cx="1381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err="1">
                <a:latin typeface="Arial" pitchFamily="34" charset="0"/>
              </a:rPr>
              <a:t>dest</a:t>
            </a:r>
            <a:r>
              <a:rPr lang="en-US" sz="2000" dirty="0">
                <a:latin typeface="Arial" pitchFamily="34" charset="0"/>
              </a:rPr>
              <a:t> port #</a:t>
            </a:r>
            <a:endParaRPr lang="en-US" sz="1800" dirty="0">
              <a:latin typeface="Arial" pitchFamily="34" charset="0"/>
            </a:endParaRPr>
          </a:p>
        </p:txBody>
      </p:sp>
      <p:sp>
        <p:nvSpPr>
          <p:cNvPr id="59402" name="Line 8"/>
          <p:cNvSpPr>
            <a:spLocks noChangeShapeType="1"/>
          </p:cNvSpPr>
          <p:nvPr/>
        </p:nvSpPr>
        <p:spPr bwMode="auto">
          <a:xfrm>
            <a:off x="2814638" y="2003425"/>
            <a:ext cx="39465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03" name="Line 9"/>
          <p:cNvSpPr>
            <a:spLocks noChangeShapeType="1"/>
          </p:cNvSpPr>
          <p:nvPr/>
        </p:nvSpPr>
        <p:spPr bwMode="auto">
          <a:xfrm flipV="1">
            <a:off x="2808288" y="238283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04" name="Line 10"/>
          <p:cNvSpPr>
            <a:spLocks noChangeShapeType="1"/>
          </p:cNvSpPr>
          <p:nvPr/>
        </p:nvSpPr>
        <p:spPr bwMode="auto">
          <a:xfrm flipV="1">
            <a:off x="4754563" y="162877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05" name="Text Box 11"/>
          <p:cNvSpPr txBox="1">
            <a:spLocks noChangeArrowheads="1"/>
          </p:cNvSpPr>
          <p:nvPr/>
        </p:nvSpPr>
        <p:spPr bwMode="auto">
          <a:xfrm>
            <a:off x="4297363" y="109855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</a:rPr>
              <a:t>32 bits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06" name="Line 12"/>
          <p:cNvSpPr>
            <a:spLocks noChangeShapeType="1"/>
          </p:cNvSpPr>
          <p:nvPr/>
        </p:nvSpPr>
        <p:spPr bwMode="auto">
          <a:xfrm>
            <a:off x="5297488" y="1344613"/>
            <a:ext cx="1427162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07" name="Line 13"/>
          <p:cNvSpPr>
            <a:spLocks noChangeShapeType="1"/>
          </p:cNvSpPr>
          <p:nvPr/>
        </p:nvSpPr>
        <p:spPr bwMode="auto">
          <a:xfrm rot="10800000">
            <a:off x="2789238" y="1355725"/>
            <a:ext cx="13414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08" name="Text Box 14"/>
          <p:cNvSpPr txBox="1">
            <a:spLocks noChangeArrowheads="1"/>
          </p:cNvSpPr>
          <p:nvPr/>
        </p:nvSpPr>
        <p:spPr bwMode="auto">
          <a:xfrm>
            <a:off x="3863975" y="4567238"/>
            <a:ext cx="2005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application</a:t>
            </a:r>
          </a:p>
          <a:p>
            <a:r>
              <a:rPr lang="en-US" sz="2000">
                <a:latin typeface="Arial" pitchFamily="34" charset="0"/>
              </a:rPr>
              <a:t>data </a:t>
            </a:r>
          </a:p>
          <a:p>
            <a:r>
              <a:rPr lang="en-US" sz="2000">
                <a:latin typeface="Arial" pitchFamily="34" charset="0"/>
              </a:rPr>
              <a:t>(variable length)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09" name="Text Box 15"/>
          <p:cNvSpPr txBox="1">
            <a:spLocks noChangeArrowheads="1"/>
          </p:cNvSpPr>
          <p:nvPr/>
        </p:nvSpPr>
        <p:spPr bwMode="auto">
          <a:xfrm>
            <a:off x="3444875" y="1982788"/>
            <a:ext cx="2486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sequence number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10" name="Line 16"/>
          <p:cNvSpPr>
            <a:spLocks noChangeShapeType="1"/>
          </p:cNvSpPr>
          <p:nvPr/>
        </p:nvSpPr>
        <p:spPr bwMode="auto">
          <a:xfrm flipV="1">
            <a:off x="2817813" y="276383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11" name="Text Box 17"/>
          <p:cNvSpPr txBox="1">
            <a:spLocks noChangeArrowheads="1"/>
          </p:cNvSpPr>
          <p:nvPr/>
        </p:nvSpPr>
        <p:spPr bwMode="auto">
          <a:xfrm>
            <a:off x="3044825" y="2382838"/>
            <a:ext cx="3409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latin typeface="Arial" charset="0"/>
              </a:rPr>
              <a:t>acknowledgement number</a:t>
            </a:r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2813050" y="3159125"/>
            <a:ext cx="3951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13" name="Line 19"/>
          <p:cNvSpPr>
            <a:spLocks noChangeShapeType="1"/>
          </p:cNvSpPr>
          <p:nvPr/>
        </p:nvSpPr>
        <p:spPr bwMode="auto">
          <a:xfrm flipV="1">
            <a:off x="2808288" y="3549650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 flipV="1">
            <a:off x="2808288" y="4111625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15" name="Line 21"/>
          <p:cNvSpPr>
            <a:spLocks noChangeShapeType="1"/>
          </p:cNvSpPr>
          <p:nvPr/>
        </p:nvSpPr>
        <p:spPr bwMode="auto">
          <a:xfrm flipH="1" flipV="1">
            <a:off x="4768850" y="2767013"/>
            <a:ext cx="4763" cy="777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16" name="Text Box 22"/>
          <p:cNvSpPr txBox="1">
            <a:spLocks noChangeArrowheads="1"/>
          </p:cNvSpPr>
          <p:nvPr/>
        </p:nvSpPr>
        <p:spPr bwMode="auto">
          <a:xfrm>
            <a:off x="4870450" y="2770188"/>
            <a:ext cx="174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</a:rPr>
              <a:t>receive window</a:t>
            </a:r>
          </a:p>
        </p:txBody>
      </p:sp>
      <p:sp>
        <p:nvSpPr>
          <p:cNvPr id="59417" name="Text Box 23"/>
          <p:cNvSpPr txBox="1">
            <a:spLocks noChangeArrowheads="1"/>
          </p:cNvSpPr>
          <p:nvPr/>
        </p:nvSpPr>
        <p:spPr bwMode="auto">
          <a:xfrm>
            <a:off x="4895850" y="316547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</a:rPr>
              <a:t>Urg data pointer</a:t>
            </a:r>
          </a:p>
        </p:txBody>
      </p:sp>
      <p:sp>
        <p:nvSpPr>
          <p:cNvPr id="59418" name="Text Box 24"/>
          <p:cNvSpPr txBox="1">
            <a:spLocks noChangeArrowheads="1"/>
          </p:cNvSpPr>
          <p:nvPr/>
        </p:nvSpPr>
        <p:spPr bwMode="auto">
          <a:xfrm>
            <a:off x="3179763" y="3146425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</a:rPr>
              <a:t>checksum</a:t>
            </a:r>
          </a:p>
        </p:txBody>
      </p:sp>
      <p:sp>
        <p:nvSpPr>
          <p:cNvPr id="59419" name="Text Box 25"/>
          <p:cNvSpPr txBox="1">
            <a:spLocks noChangeArrowheads="1"/>
          </p:cNvSpPr>
          <p:nvPr/>
        </p:nvSpPr>
        <p:spPr bwMode="auto">
          <a:xfrm>
            <a:off x="4532313" y="2798763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F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20" name="Line 26"/>
          <p:cNvSpPr>
            <a:spLocks noChangeShapeType="1"/>
          </p:cNvSpPr>
          <p:nvPr/>
        </p:nvSpPr>
        <p:spPr bwMode="auto">
          <a:xfrm flipV="1">
            <a:off x="4611688" y="2757488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21" name="Line 27"/>
          <p:cNvSpPr>
            <a:spLocks noChangeShapeType="1"/>
          </p:cNvSpPr>
          <p:nvPr/>
        </p:nvSpPr>
        <p:spPr bwMode="auto">
          <a:xfrm flipV="1">
            <a:off x="4449763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22" name="Line 28"/>
          <p:cNvSpPr>
            <a:spLocks noChangeShapeType="1"/>
          </p:cNvSpPr>
          <p:nvPr/>
        </p:nvSpPr>
        <p:spPr bwMode="auto">
          <a:xfrm flipV="1">
            <a:off x="4283075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23" name="Line 29"/>
          <p:cNvSpPr>
            <a:spLocks noChangeShapeType="1"/>
          </p:cNvSpPr>
          <p:nvPr/>
        </p:nvSpPr>
        <p:spPr bwMode="auto">
          <a:xfrm flipV="1">
            <a:off x="4121150" y="2767013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24" name="Line 30"/>
          <p:cNvSpPr>
            <a:spLocks noChangeShapeType="1"/>
          </p:cNvSpPr>
          <p:nvPr/>
        </p:nvSpPr>
        <p:spPr bwMode="auto">
          <a:xfrm flipV="1">
            <a:off x="3963988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25" name="Line 31"/>
          <p:cNvSpPr>
            <a:spLocks noChangeShapeType="1"/>
          </p:cNvSpPr>
          <p:nvPr/>
        </p:nvSpPr>
        <p:spPr bwMode="auto">
          <a:xfrm flipV="1">
            <a:off x="3792538" y="277177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26" name="Text Box 32"/>
          <p:cNvSpPr txBox="1">
            <a:spLocks noChangeArrowheads="1"/>
          </p:cNvSpPr>
          <p:nvPr/>
        </p:nvSpPr>
        <p:spPr bwMode="auto">
          <a:xfrm>
            <a:off x="4365625" y="27940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S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27" name="Text Box 33"/>
          <p:cNvSpPr txBox="1">
            <a:spLocks noChangeArrowheads="1"/>
          </p:cNvSpPr>
          <p:nvPr/>
        </p:nvSpPr>
        <p:spPr bwMode="auto">
          <a:xfrm>
            <a:off x="4192588" y="27940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R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28" name="Text Box 34"/>
          <p:cNvSpPr txBox="1">
            <a:spLocks noChangeArrowheads="1"/>
          </p:cNvSpPr>
          <p:nvPr/>
        </p:nvSpPr>
        <p:spPr bwMode="auto">
          <a:xfrm>
            <a:off x="4030663" y="278923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P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29" name="Text Box 35"/>
          <p:cNvSpPr txBox="1">
            <a:spLocks noChangeArrowheads="1"/>
          </p:cNvSpPr>
          <p:nvPr/>
        </p:nvSpPr>
        <p:spPr bwMode="auto">
          <a:xfrm>
            <a:off x="3878263" y="278923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A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30" name="Text Box 36"/>
          <p:cNvSpPr txBox="1">
            <a:spLocks noChangeArrowheads="1"/>
          </p:cNvSpPr>
          <p:nvPr/>
        </p:nvSpPr>
        <p:spPr bwMode="auto">
          <a:xfrm>
            <a:off x="3711575" y="2789238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U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31" name="Text Box 37"/>
          <p:cNvSpPr txBox="1">
            <a:spLocks noChangeArrowheads="1"/>
          </p:cNvSpPr>
          <p:nvPr/>
        </p:nvSpPr>
        <p:spPr bwMode="auto">
          <a:xfrm>
            <a:off x="2759075" y="2697163"/>
            <a:ext cx="577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head</a:t>
            </a:r>
          </a:p>
          <a:p>
            <a:r>
              <a:rPr lang="en-US" sz="1400">
                <a:latin typeface="Arial" pitchFamily="34" charset="0"/>
              </a:rPr>
              <a:t>len</a:t>
            </a:r>
            <a:endParaRPr lang="en-US" sz="1800">
              <a:latin typeface="Arial" pitchFamily="34" charset="0"/>
            </a:endParaRPr>
          </a:p>
        </p:txBody>
      </p:sp>
      <p:sp>
        <p:nvSpPr>
          <p:cNvPr id="59432" name="Text Box 38"/>
          <p:cNvSpPr txBox="1">
            <a:spLocks noChangeArrowheads="1"/>
          </p:cNvSpPr>
          <p:nvPr/>
        </p:nvSpPr>
        <p:spPr bwMode="auto">
          <a:xfrm>
            <a:off x="3238500" y="2697163"/>
            <a:ext cx="5683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not</a:t>
            </a:r>
          </a:p>
          <a:p>
            <a:r>
              <a:rPr lang="en-US" sz="1400">
                <a:latin typeface="Arial" pitchFamily="34" charset="0"/>
              </a:rPr>
              <a:t>used</a:t>
            </a:r>
            <a:endParaRPr lang="en-US" sz="1800">
              <a:latin typeface="Arial" pitchFamily="34" charset="0"/>
            </a:endParaRPr>
          </a:p>
        </p:txBody>
      </p:sp>
      <p:sp>
        <p:nvSpPr>
          <p:cNvPr id="59433" name="Line 39"/>
          <p:cNvSpPr>
            <a:spLocks noChangeShapeType="1"/>
          </p:cNvSpPr>
          <p:nvPr/>
        </p:nvSpPr>
        <p:spPr bwMode="auto">
          <a:xfrm flipV="1">
            <a:off x="3287713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34" name="Text Box 40"/>
          <p:cNvSpPr txBox="1">
            <a:spLocks noChangeArrowheads="1"/>
          </p:cNvSpPr>
          <p:nvPr/>
        </p:nvSpPr>
        <p:spPr bwMode="auto">
          <a:xfrm>
            <a:off x="3317875" y="3648075"/>
            <a:ext cx="289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options (variable length)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46" name="Right Brace 45"/>
          <p:cNvSpPr/>
          <p:nvPr/>
        </p:nvSpPr>
        <p:spPr bwMode="auto">
          <a:xfrm>
            <a:off x="6897511" y="1794933"/>
            <a:ext cx="519289" cy="1591734"/>
          </a:xfrm>
          <a:prstGeom prst="righ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653867" y="2156178"/>
            <a:ext cx="10567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bytes</a:t>
            </a:r>
          </a:p>
          <a:p>
            <a:r>
              <a:rPr lang="en-US" dirty="0" smtClean="0"/>
              <a:t>of TCP</a:t>
            </a:r>
          </a:p>
          <a:p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55585" y="6493395"/>
            <a:ext cx="422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Check it out at /</a:t>
            </a:r>
            <a:r>
              <a:rPr lang="en-US" dirty="0" err="1" smtClean="0"/>
              <a:t>usr</a:t>
            </a:r>
            <a:r>
              <a:rPr lang="en-US" dirty="0" smtClean="0"/>
              <a:t>/include/</a:t>
            </a:r>
            <a:r>
              <a:rPr lang="en-US" dirty="0" err="1" smtClean="0"/>
              <a:t>netinet</a:t>
            </a:r>
            <a:r>
              <a:rPr lang="en-US" dirty="0" smtClean="0"/>
              <a:t>/</a:t>
            </a:r>
            <a:r>
              <a:rPr lang="en-US" dirty="0" err="1" smtClean="0"/>
              <a:t>tcp.h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358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C0B9979E-CEFA-4A17-BE97-7D47E1C1CC26}" type="slidenum">
              <a:rPr lang="en-US"/>
              <a:pPr/>
              <a:t>6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85738"/>
            <a:ext cx="7772400" cy="930275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IP fragmentation, reassembly</a:t>
            </a:r>
            <a:endParaRPr lang="en-US" sz="4800" smtClean="0">
              <a:ea typeface="ＭＳ Ｐゴシック" pitchFamily="34" charset="-128"/>
            </a:endParaRP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1150" y="1439863"/>
            <a:ext cx="3810000" cy="5094287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network links have MTU (max. transfer size) - largest possible link-level frame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different link types, different MTUs </a:t>
            </a:r>
          </a:p>
          <a:p>
            <a:r>
              <a:rPr lang="en-US" sz="2400" dirty="0" smtClean="0">
                <a:ea typeface="ＭＳ Ｐゴシック" pitchFamily="34" charset="-128"/>
              </a:rPr>
              <a:t>large IP datagram divided (</a:t>
            </a:r>
            <a:r>
              <a:rPr lang="ja-JP" altLang="en-US" sz="2400" dirty="0" smtClean="0">
                <a:ea typeface="ＭＳ Ｐゴシック" pitchFamily="34" charset="-128"/>
              </a:rPr>
              <a:t>“</a:t>
            </a:r>
            <a:r>
              <a:rPr lang="en-US" altLang="ja-JP" sz="2400" dirty="0" smtClean="0">
                <a:ea typeface="ＭＳ Ｐゴシック" pitchFamily="34" charset="-128"/>
              </a:rPr>
              <a:t>fragmented</a:t>
            </a:r>
            <a:r>
              <a:rPr lang="ja-JP" altLang="en-US" sz="2400" dirty="0" smtClean="0">
                <a:ea typeface="ＭＳ Ｐゴシック" pitchFamily="34" charset="-128"/>
              </a:rPr>
              <a:t>”</a:t>
            </a:r>
            <a:r>
              <a:rPr lang="en-US" altLang="ja-JP" sz="2400" dirty="0" smtClean="0">
                <a:ea typeface="ＭＳ Ｐゴシック" pitchFamily="34" charset="-128"/>
              </a:rPr>
              <a:t>) within net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one datagram becomes several datagrams</a:t>
            </a:r>
          </a:p>
          <a:p>
            <a:pPr lvl="1"/>
            <a:r>
              <a:rPr lang="ja-JP" altLang="en-US" dirty="0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reassembled</a:t>
            </a:r>
            <a:r>
              <a:rPr lang="ja-JP" altLang="en-US" dirty="0" smtClean="0">
                <a:ea typeface="ＭＳ Ｐゴシック" pitchFamily="34" charset="-128"/>
              </a:rPr>
              <a:t>”</a:t>
            </a:r>
            <a:r>
              <a:rPr lang="en-US" altLang="ja-JP" dirty="0" smtClean="0">
                <a:ea typeface="ＭＳ Ｐゴシック" pitchFamily="34" charset="-128"/>
              </a:rPr>
              <a:t> only at final destination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IP header bits used to identify, order related fragments</a:t>
            </a:r>
          </a:p>
        </p:txBody>
      </p:sp>
      <p:sp>
        <p:nvSpPr>
          <p:cNvPr id="51205" name="Freeform 4"/>
          <p:cNvSpPr>
            <a:spLocks/>
          </p:cNvSpPr>
          <p:nvPr/>
        </p:nvSpPr>
        <p:spPr bwMode="auto">
          <a:xfrm>
            <a:off x="4597400" y="1628775"/>
            <a:ext cx="2436813" cy="2255838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Freeform 5"/>
          <p:cNvSpPr>
            <a:spLocks/>
          </p:cNvSpPr>
          <p:nvPr/>
        </p:nvSpPr>
        <p:spPr bwMode="auto">
          <a:xfrm>
            <a:off x="4597400" y="4030663"/>
            <a:ext cx="1976438" cy="1987550"/>
          </a:xfrm>
          <a:custGeom>
            <a:avLst/>
            <a:gdLst>
              <a:gd name="T0" fmla="*/ 2147483647 w 873"/>
              <a:gd name="T1" fmla="*/ 2147483647 h 940"/>
              <a:gd name="T2" fmla="*/ 2147483647 w 873"/>
              <a:gd name="T3" fmla="*/ 2147483647 h 940"/>
              <a:gd name="T4" fmla="*/ 2147483647 w 873"/>
              <a:gd name="T5" fmla="*/ 2147483647 h 940"/>
              <a:gd name="T6" fmla="*/ 2147483647 w 873"/>
              <a:gd name="T7" fmla="*/ 2147483647 h 940"/>
              <a:gd name="T8" fmla="*/ 2147483647 w 873"/>
              <a:gd name="T9" fmla="*/ 2147483647 h 940"/>
              <a:gd name="T10" fmla="*/ 2147483647 w 873"/>
              <a:gd name="T11" fmla="*/ 2147483647 h 940"/>
              <a:gd name="T12" fmla="*/ 2147483647 w 873"/>
              <a:gd name="T13" fmla="*/ 2147483647 h 940"/>
              <a:gd name="T14" fmla="*/ 2147483647 w 873"/>
              <a:gd name="T15" fmla="*/ 2147483647 h 940"/>
              <a:gd name="T16" fmla="*/ 2147483647 w 873"/>
              <a:gd name="T17" fmla="*/ 2147483647 h 940"/>
              <a:gd name="T18" fmla="*/ 2147483647 w 873"/>
              <a:gd name="T19" fmla="*/ 2147483647 h 940"/>
              <a:gd name="T20" fmla="*/ 2147483647 w 873"/>
              <a:gd name="T21" fmla="*/ 2147483647 h 9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73" h="940">
                <a:moveTo>
                  <a:pt x="2" y="405"/>
                </a:moveTo>
                <a:cubicBezTo>
                  <a:pt x="17" y="290"/>
                  <a:pt x="138" y="129"/>
                  <a:pt x="230" y="65"/>
                </a:cubicBezTo>
                <a:cubicBezTo>
                  <a:pt x="322" y="1"/>
                  <a:pt x="460" y="0"/>
                  <a:pt x="555" y="22"/>
                </a:cubicBezTo>
                <a:cubicBezTo>
                  <a:pt x="650" y="44"/>
                  <a:pt x="748" y="143"/>
                  <a:pt x="800" y="197"/>
                </a:cubicBezTo>
                <a:cubicBezTo>
                  <a:pt x="852" y="251"/>
                  <a:pt x="859" y="292"/>
                  <a:pt x="866" y="347"/>
                </a:cubicBezTo>
                <a:cubicBezTo>
                  <a:pt x="873" y="402"/>
                  <a:pt x="855" y="457"/>
                  <a:pt x="842" y="527"/>
                </a:cubicBezTo>
                <a:cubicBezTo>
                  <a:pt x="829" y="597"/>
                  <a:pt x="827" y="714"/>
                  <a:pt x="788" y="767"/>
                </a:cubicBezTo>
                <a:cubicBezTo>
                  <a:pt x="749" y="820"/>
                  <a:pt x="670" y="819"/>
                  <a:pt x="608" y="845"/>
                </a:cubicBezTo>
                <a:cubicBezTo>
                  <a:pt x="546" y="871"/>
                  <a:pt x="496" y="940"/>
                  <a:pt x="418" y="925"/>
                </a:cubicBezTo>
                <a:cubicBezTo>
                  <a:pt x="340" y="910"/>
                  <a:pt x="208" y="840"/>
                  <a:pt x="139" y="754"/>
                </a:cubicBezTo>
                <a:cubicBezTo>
                  <a:pt x="69" y="667"/>
                  <a:pt x="0" y="546"/>
                  <a:pt x="2" y="405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Line 16"/>
          <p:cNvSpPr>
            <a:spLocks noChangeShapeType="1"/>
          </p:cNvSpPr>
          <p:nvPr/>
        </p:nvSpPr>
        <p:spPr bwMode="auto">
          <a:xfrm flipV="1">
            <a:off x="4670425" y="2584450"/>
            <a:ext cx="12700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849" name="Line 17"/>
          <p:cNvSpPr>
            <a:spLocks noChangeShapeType="1"/>
          </p:cNvSpPr>
          <p:nvPr/>
        </p:nvSpPr>
        <p:spPr bwMode="auto">
          <a:xfrm>
            <a:off x="5246688" y="1909763"/>
            <a:ext cx="658812" cy="27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850" name="Line 18"/>
          <p:cNvSpPr>
            <a:spLocks noChangeShapeType="1"/>
          </p:cNvSpPr>
          <p:nvPr/>
        </p:nvSpPr>
        <p:spPr bwMode="auto">
          <a:xfrm>
            <a:off x="6092825" y="2246313"/>
            <a:ext cx="196850" cy="669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851" name="Line 19"/>
          <p:cNvSpPr>
            <a:spLocks noChangeShapeType="1"/>
          </p:cNvSpPr>
          <p:nvPr/>
        </p:nvSpPr>
        <p:spPr bwMode="auto">
          <a:xfrm>
            <a:off x="4995863" y="2022475"/>
            <a:ext cx="1587" cy="582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852" name="Line 20"/>
          <p:cNvSpPr>
            <a:spLocks noChangeShapeType="1"/>
          </p:cNvSpPr>
          <p:nvPr/>
        </p:nvSpPr>
        <p:spPr bwMode="auto">
          <a:xfrm>
            <a:off x="5230813" y="2676525"/>
            <a:ext cx="971550" cy="401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853" name="Line 21"/>
          <p:cNvSpPr>
            <a:spLocks noChangeShapeType="1"/>
          </p:cNvSpPr>
          <p:nvPr/>
        </p:nvSpPr>
        <p:spPr bwMode="auto">
          <a:xfrm flipH="1" flipV="1">
            <a:off x="6503988" y="3206750"/>
            <a:ext cx="476250" cy="687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854" name="Line 22"/>
          <p:cNvSpPr>
            <a:spLocks noChangeShapeType="1"/>
          </p:cNvSpPr>
          <p:nvPr/>
        </p:nvSpPr>
        <p:spPr bwMode="auto">
          <a:xfrm flipH="1">
            <a:off x="5254625" y="2214563"/>
            <a:ext cx="758825" cy="517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855" name="Line 23"/>
          <p:cNvSpPr>
            <a:spLocks noChangeShapeType="1"/>
          </p:cNvSpPr>
          <p:nvPr/>
        </p:nvSpPr>
        <p:spPr bwMode="auto">
          <a:xfrm flipH="1">
            <a:off x="5264150" y="1654175"/>
            <a:ext cx="47625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856" name="Line 24"/>
          <p:cNvSpPr>
            <a:spLocks noChangeShapeType="1"/>
          </p:cNvSpPr>
          <p:nvPr/>
        </p:nvSpPr>
        <p:spPr bwMode="auto">
          <a:xfrm flipH="1">
            <a:off x="5981700" y="1830388"/>
            <a:ext cx="273050" cy="236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5857" name="Line 119"/>
          <p:cNvSpPr>
            <a:spLocks noChangeShapeType="1"/>
          </p:cNvSpPr>
          <p:nvPr/>
        </p:nvSpPr>
        <p:spPr bwMode="auto">
          <a:xfrm flipH="1">
            <a:off x="6461125" y="4206875"/>
            <a:ext cx="636588" cy="877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" name="Group 199"/>
          <p:cNvGrpSpPr>
            <a:grpSpLocks/>
          </p:cNvGrpSpPr>
          <p:nvPr/>
        </p:nvGrpSpPr>
        <p:grpSpPr bwMode="auto">
          <a:xfrm>
            <a:off x="5003800" y="2955925"/>
            <a:ext cx="1222375" cy="403225"/>
            <a:chOff x="3152" y="1862"/>
            <a:chExt cx="770" cy="254"/>
          </a:xfrm>
        </p:grpSpPr>
        <p:grpSp>
          <p:nvGrpSpPr>
            <p:cNvPr id="3" name="Group 120"/>
            <p:cNvGrpSpPr>
              <a:grpSpLocks/>
            </p:cNvGrpSpPr>
            <p:nvPr/>
          </p:nvGrpSpPr>
          <p:grpSpPr bwMode="auto">
            <a:xfrm rot="1433392">
              <a:off x="3152" y="1862"/>
              <a:ext cx="648" cy="108"/>
              <a:chOff x="4712" y="1742"/>
              <a:chExt cx="648" cy="108"/>
            </a:xfrm>
          </p:grpSpPr>
          <p:sp>
            <p:nvSpPr>
              <p:cNvPr id="35973" name="Rectangle 121"/>
              <p:cNvSpPr>
                <a:spLocks noChangeArrowheads="1"/>
              </p:cNvSpPr>
              <p:nvPr/>
            </p:nvSpPr>
            <p:spPr bwMode="auto">
              <a:xfrm>
                <a:off x="4712" y="1742"/>
                <a:ext cx="648" cy="10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74" name="Rectangle 122"/>
              <p:cNvSpPr>
                <a:spLocks noChangeArrowheads="1"/>
              </p:cNvSpPr>
              <p:nvPr/>
            </p:nvSpPr>
            <p:spPr bwMode="auto">
              <a:xfrm>
                <a:off x="4710" y="1742"/>
                <a:ext cx="534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972" name="Line 132"/>
            <p:cNvSpPr>
              <a:spLocks noChangeShapeType="1"/>
            </p:cNvSpPr>
            <p:nvPr/>
          </p:nvSpPr>
          <p:spPr bwMode="auto">
            <a:xfrm>
              <a:off x="3784" y="2060"/>
              <a:ext cx="138" cy="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576648" name="Text Box 136"/>
          <p:cNvSpPr txBox="1">
            <a:spLocks noChangeArrowheads="1"/>
          </p:cNvSpPr>
          <p:nvPr/>
        </p:nvSpPr>
        <p:spPr bwMode="auto">
          <a:xfrm>
            <a:off x="6615113" y="2241550"/>
            <a:ext cx="2466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>
                <a:solidFill>
                  <a:srgbClr val="CC0000"/>
                </a:solidFill>
              </a:rPr>
              <a:t>fragmentation:</a:t>
            </a:r>
            <a:r>
              <a:rPr lang="en-US" sz="1600"/>
              <a:t> </a:t>
            </a:r>
          </a:p>
          <a:p>
            <a:r>
              <a:rPr lang="en-US" sz="1600" b="1" i="1">
                <a:solidFill>
                  <a:srgbClr val="000099"/>
                </a:solidFill>
              </a:rPr>
              <a:t>in:</a:t>
            </a:r>
            <a:r>
              <a:rPr lang="en-US" sz="1600"/>
              <a:t> one large datagram</a:t>
            </a:r>
          </a:p>
          <a:p>
            <a:r>
              <a:rPr lang="en-US" sz="1600" b="1" i="1">
                <a:solidFill>
                  <a:srgbClr val="000099"/>
                </a:solidFill>
              </a:rPr>
              <a:t>out:</a:t>
            </a:r>
            <a:r>
              <a:rPr lang="en-US" sz="1600"/>
              <a:t> 3 smaller datagrams</a:t>
            </a:r>
            <a:endParaRPr lang="en-US"/>
          </a:p>
        </p:txBody>
      </p:sp>
      <p:sp>
        <p:nvSpPr>
          <p:cNvPr id="35860" name="Line 118"/>
          <p:cNvSpPr>
            <a:spLocks noChangeShapeType="1"/>
          </p:cNvSpPr>
          <p:nvPr/>
        </p:nvSpPr>
        <p:spPr bwMode="auto">
          <a:xfrm>
            <a:off x="5484813" y="5178425"/>
            <a:ext cx="287337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" name="Group 220"/>
          <p:cNvGrpSpPr>
            <a:grpSpLocks/>
          </p:cNvGrpSpPr>
          <p:nvPr/>
        </p:nvGrpSpPr>
        <p:grpSpPr bwMode="auto">
          <a:xfrm>
            <a:off x="5407025" y="4352925"/>
            <a:ext cx="708025" cy="558800"/>
            <a:chOff x="3406" y="2742"/>
            <a:chExt cx="446" cy="352"/>
          </a:xfrm>
        </p:grpSpPr>
        <p:grpSp>
          <p:nvGrpSpPr>
            <p:cNvPr id="5" name="Group 137"/>
            <p:cNvGrpSpPr>
              <a:grpSpLocks/>
            </p:cNvGrpSpPr>
            <p:nvPr/>
          </p:nvGrpSpPr>
          <p:grpSpPr bwMode="auto">
            <a:xfrm rot="-10773343">
              <a:off x="3566" y="2742"/>
              <a:ext cx="282" cy="108"/>
              <a:chOff x="5078" y="1860"/>
              <a:chExt cx="282" cy="108"/>
            </a:xfrm>
          </p:grpSpPr>
          <p:sp>
            <p:nvSpPr>
              <p:cNvPr id="35969" name="Rectangle 138"/>
              <p:cNvSpPr>
                <a:spLocks noChangeArrowheads="1"/>
              </p:cNvSpPr>
              <p:nvPr/>
            </p:nvSpPr>
            <p:spPr bwMode="auto">
              <a:xfrm>
                <a:off x="5216" y="1860"/>
                <a:ext cx="144" cy="10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70" name="Rectangle 139"/>
              <p:cNvSpPr>
                <a:spLocks noChangeArrowheads="1"/>
              </p:cNvSpPr>
              <p:nvPr/>
            </p:nvSpPr>
            <p:spPr bwMode="auto">
              <a:xfrm>
                <a:off x="5080" y="1860"/>
                <a:ext cx="16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40"/>
            <p:cNvGrpSpPr>
              <a:grpSpLocks/>
            </p:cNvGrpSpPr>
            <p:nvPr/>
          </p:nvGrpSpPr>
          <p:grpSpPr bwMode="auto">
            <a:xfrm rot="-10773343">
              <a:off x="3568" y="2864"/>
              <a:ext cx="282" cy="108"/>
              <a:chOff x="5078" y="1860"/>
              <a:chExt cx="282" cy="108"/>
            </a:xfrm>
          </p:grpSpPr>
          <p:sp>
            <p:nvSpPr>
              <p:cNvPr id="35967" name="Rectangle 141"/>
              <p:cNvSpPr>
                <a:spLocks noChangeArrowheads="1"/>
              </p:cNvSpPr>
              <p:nvPr/>
            </p:nvSpPr>
            <p:spPr bwMode="auto">
              <a:xfrm>
                <a:off x="5216" y="1860"/>
                <a:ext cx="144" cy="10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68" name="Rectangle 142"/>
              <p:cNvSpPr>
                <a:spLocks noChangeArrowheads="1"/>
              </p:cNvSpPr>
              <p:nvPr/>
            </p:nvSpPr>
            <p:spPr bwMode="auto">
              <a:xfrm>
                <a:off x="5080" y="1860"/>
                <a:ext cx="16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43"/>
            <p:cNvGrpSpPr>
              <a:grpSpLocks/>
            </p:cNvGrpSpPr>
            <p:nvPr/>
          </p:nvGrpSpPr>
          <p:grpSpPr bwMode="auto">
            <a:xfrm rot="-10773343">
              <a:off x="3570" y="2986"/>
              <a:ext cx="282" cy="108"/>
              <a:chOff x="5078" y="1860"/>
              <a:chExt cx="282" cy="108"/>
            </a:xfrm>
          </p:grpSpPr>
          <p:sp>
            <p:nvSpPr>
              <p:cNvPr id="35965" name="Rectangle 144"/>
              <p:cNvSpPr>
                <a:spLocks noChangeArrowheads="1"/>
              </p:cNvSpPr>
              <p:nvPr/>
            </p:nvSpPr>
            <p:spPr bwMode="auto">
              <a:xfrm>
                <a:off x="5216" y="1860"/>
                <a:ext cx="144" cy="10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66" name="Rectangle 145"/>
              <p:cNvSpPr>
                <a:spLocks noChangeArrowheads="1"/>
              </p:cNvSpPr>
              <p:nvPr/>
            </p:nvSpPr>
            <p:spPr bwMode="auto">
              <a:xfrm>
                <a:off x="5080" y="1860"/>
                <a:ext cx="16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962" name="Line 146"/>
            <p:cNvSpPr>
              <a:spLocks noChangeShapeType="1"/>
            </p:cNvSpPr>
            <p:nvPr/>
          </p:nvSpPr>
          <p:spPr bwMode="auto">
            <a:xfrm rot="9691848">
              <a:off x="3412" y="2778"/>
              <a:ext cx="138" cy="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963" name="Line 147"/>
            <p:cNvSpPr>
              <a:spLocks noChangeShapeType="1"/>
            </p:cNvSpPr>
            <p:nvPr/>
          </p:nvSpPr>
          <p:spPr bwMode="auto">
            <a:xfrm rot="9691848">
              <a:off x="3406" y="2888"/>
              <a:ext cx="138" cy="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964" name="Line 148"/>
            <p:cNvSpPr>
              <a:spLocks noChangeShapeType="1"/>
            </p:cNvSpPr>
            <p:nvPr/>
          </p:nvSpPr>
          <p:spPr bwMode="auto">
            <a:xfrm rot="9691848">
              <a:off x="3408" y="3018"/>
              <a:ext cx="138" cy="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" name="Group 233"/>
          <p:cNvGrpSpPr>
            <a:grpSpLocks/>
          </p:cNvGrpSpPr>
          <p:nvPr/>
        </p:nvGrpSpPr>
        <p:grpSpPr bwMode="auto">
          <a:xfrm>
            <a:off x="4287838" y="3871913"/>
            <a:ext cx="1395412" cy="490537"/>
            <a:chOff x="2701" y="2439"/>
            <a:chExt cx="879" cy="309"/>
          </a:xfrm>
        </p:grpSpPr>
        <p:grpSp>
          <p:nvGrpSpPr>
            <p:cNvPr id="9" name="Group 232"/>
            <p:cNvGrpSpPr>
              <a:grpSpLocks/>
            </p:cNvGrpSpPr>
            <p:nvPr/>
          </p:nvGrpSpPr>
          <p:grpSpPr bwMode="auto">
            <a:xfrm>
              <a:off x="2701" y="2639"/>
              <a:ext cx="806" cy="109"/>
              <a:chOff x="2540" y="2639"/>
              <a:chExt cx="806" cy="109"/>
            </a:xfrm>
          </p:grpSpPr>
          <p:grpSp>
            <p:nvGrpSpPr>
              <p:cNvPr id="10" name="Group 149"/>
              <p:cNvGrpSpPr>
                <a:grpSpLocks/>
              </p:cNvGrpSpPr>
              <p:nvPr/>
            </p:nvGrpSpPr>
            <p:grpSpPr bwMode="auto">
              <a:xfrm rot="10793026">
                <a:off x="2697" y="2639"/>
                <a:ext cx="649" cy="109"/>
                <a:chOff x="4712" y="1742"/>
                <a:chExt cx="648" cy="108"/>
              </a:xfrm>
            </p:grpSpPr>
            <p:sp>
              <p:nvSpPr>
                <p:cNvPr id="35957" name="Rectangle 150"/>
                <p:cNvSpPr>
                  <a:spLocks noChangeArrowheads="1"/>
                </p:cNvSpPr>
                <p:nvPr/>
              </p:nvSpPr>
              <p:spPr bwMode="auto">
                <a:xfrm>
                  <a:off x="4712" y="1742"/>
                  <a:ext cx="648" cy="10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58" name="Rectangle 151"/>
                <p:cNvSpPr>
                  <a:spLocks noChangeArrowheads="1"/>
                </p:cNvSpPr>
                <p:nvPr/>
              </p:nvSpPr>
              <p:spPr bwMode="auto">
                <a:xfrm>
                  <a:off x="4714" y="1744"/>
                  <a:ext cx="534" cy="108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956" name="Line 152"/>
              <p:cNvSpPr>
                <a:spLocks noChangeShapeType="1"/>
              </p:cNvSpPr>
              <p:nvPr/>
            </p:nvSpPr>
            <p:spPr bwMode="auto">
              <a:xfrm rot="9691848">
                <a:off x="2540" y="2666"/>
                <a:ext cx="138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5954" name="Text Box 153"/>
            <p:cNvSpPr txBox="1">
              <a:spLocks noChangeArrowheads="1"/>
            </p:cNvSpPr>
            <p:nvPr/>
          </p:nvSpPr>
          <p:spPr bwMode="auto">
            <a:xfrm>
              <a:off x="2810" y="2439"/>
              <a:ext cx="77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CC0000"/>
                  </a:solidFill>
                </a:rPr>
                <a:t>reassembly</a:t>
              </a:r>
              <a:endParaRPr lang="en-US" i="1">
                <a:solidFill>
                  <a:srgbClr val="CC0000"/>
                </a:solidFill>
              </a:endParaRPr>
            </a:p>
          </p:txBody>
        </p:sp>
      </p:grpSp>
      <p:pic>
        <p:nvPicPr>
          <p:cNvPr id="51222" name="Picture 15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" y="881063"/>
            <a:ext cx="6856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62"/>
          <p:cNvGrpSpPr>
            <a:grpSpLocks/>
          </p:cNvGrpSpPr>
          <p:nvPr/>
        </p:nvGrpSpPr>
        <p:grpSpPr bwMode="auto">
          <a:xfrm>
            <a:off x="3849688" y="1708150"/>
            <a:ext cx="838200" cy="1720850"/>
            <a:chOff x="2345" y="1140"/>
            <a:chExt cx="528" cy="1084"/>
          </a:xfrm>
        </p:grpSpPr>
        <p:sp>
          <p:nvSpPr>
            <p:cNvPr id="35943" name="Line 8"/>
            <p:cNvSpPr>
              <a:spLocks noChangeShapeType="1"/>
            </p:cNvSpPr>
            <p:nvPr/>
          </p:nvSpPr>
          <p:spPr bwMode="auto">
            <a:xfrm flipV="1">
              <a:off x="2811" y="1459"/>
              <a:ext cx="6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944" name="Line 10"/>
            <p:cNvSpPr>
              <a:spLocks noChangeShapeType="1"/>
            </p:cNvSpPr>
            <p:nvPr/>
          </p:nvSpPr>
          <p:spPr bwMode="auto">
            <a:xfrm flipV="1">
              <a:off x="2811" y="1967"/>
              <a:ext cx="6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945" name="Line 15"/>
            <p:cNvSpPr>
              <a:spLocks noChangeShapeType="1"/>
            </p:cNvSpPr>
            <p:nvPr/>
          </p:nvSpPr>
          <p:spPr bwMode="auto">
            <a:xfrm>
              <a:off x="2868" y="1456"/>
              <a:ext cx="0" cy="5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" name="Group 155"/>
            <p:cNvGrpSpPr>
              <a:grpSpLocks/>
            </p:cNvGrpSpPr>
            <p:nvPr/>
          </p:nvGrpSpPr>
          <p:grpSpPr bwMode="auto">
            <a:xfrm>
              <a:off x="2345" y="1140"/>
              <a:ext cx="503" cy="444"/>
              <a:chOff x="-44" y="1473"/>
              <a:chExt cx="981" cy="1105"/>
            </a:xfrm>
          </p:grpSpPr>
          <p:pic>
            <p:nvPicPr>
              <p:cNvPr id="51310" name="Picture 15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1311" name="Freeform 15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5947" name="Text Box 158"/>
            <p:cNvSpPr txBox="1">
              <a:spLocks noChangeArrowheads="1"/>
            </p:cNvSpPr>
            <p:nvPr/>
          </p:nvSpPr>
          <p:spPr bwMode="auto">
            <a:xfrm rot="5400000">
              <a:off x="2526" y="1509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…</a:t>
              </a:r>
            </a:p>
          </p:txBody>
        </p:sp>
        <p:grpSp>
          <p:nvGrpSpPr>
            <p:cNvPr id="13" name="Group 159"/>
            <p:cNvGrpSpPr>
              <a:grpSpLocks/>
            </p:cNvGrpSpPr>
            <p:nvPr/>
          </p:nvGrpSpPr>
          <p:grpSpPr bwMode="auto">
            <a:xfrm>
              <a:off x="2357" y="1780"/>
              <a:ext cx="503" cy="444"/>
              <a:chOff x="-44" y="1473"/>
              <a:chExt cx="981" cy="1105"/>
            </a:xfrm>
          </p:grpSpPr>
          <p:pic>
            <p:nvPicPr>
              <p:cNvPr id="51308" name="Picture 16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1309" name="Freeform 16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4" name="Group 163"/>
          <p:cNvGrpSpPr>
            <a:grpSpLocks/>
          </p:cNvGrpSpPr>
          <p:nvPr/>
        </p:nvGrpSpPr>
        <p:grpSpPr bwMode="auto">
          <a:xfrm>
            <a:off x="5970588" y="2895600"/>
            <a:ext cx="698500" cy="355600"/>
            <a:chOff x="4396" y="1245"/>
            <a:chExt cx="672" cy="248"/>
          </a:xfrm>
        </p:grpSpPr>
        <p:sp>
          <p:nvSpPr>
            <p:cNvPr id="5129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129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129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5" name="Group 16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1300" name="Freeform 16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1" name="Freeform 16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939" name="Line 170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940" name="Line 17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" name="Group 172"/>
          <p:cNvGrpSpPr>
            <a:grpSpLocks/>
          </p:cNvGrpSpPr>
          <p:nvPr/>
        </p:nvGrpSpPr>
        <p:grpSpPr bwMode="auto">
          <a:xfrm>
            <a:off x="4757738" y="1790700"/>
            <a:ext cx="698500" cy="355600"/>
            <a:chOff x="4396" y="1245"/>
            <a:chExt cx="672" cy="248"/>
          </a:xfrm>
        </p:grpSpPr>
        <p:sp>
          <p:nvSpPr>
            <p:cNvPr id="5128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128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128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7" name="Group 17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1292" name="Freeform 17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93" name="Freeform 17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931" name="Line 179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932" name="Line 18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8" name="Group 181"/>
          <p:cNvGrpSpPr>
            <a:grpSpLocks/>
          </p:cNvGrpSpPr>
          <p:nvPr/>
        </p:nvGrpSpPr>
        <p:grpSpPr bwMode="auto">
          <a:xfrm>
            <a:off x="4764088" y="2425700"/>
            <a:ext cx="698500" cy="355600"/>
            <a:chOff x="4396" y="1245"/>
            <a:chExt cx="672" cy="248"/>
          </a:xfrm>
        </p:grpSpPr>
        <p:sp>
          <p:nvSpPr>
            <p:cNvPr id="5127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127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128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9" name="Group 185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1284" name="Freeform 18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5" name="Freeform 18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923" name="Line 188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924" name="Line 189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0" name="Group 190"/>
          <p:cNvGrpSpPr>
            <a:grpSpLocks/>
          </p:cNvGrpSpPr>
          <p:nvPr/>
        </p:nvGrpSpPr>
        <p:grpSpPr bwMode="auto">
          <a:xfrm>
            <a:off x="5595938" y="2000250"/>
            <a:ext cx="698500" cy="355600"/>
            <a:chOff x="4396" y="1245"/>
            <a:chExt cx="672" cy="248"/>
          </a:xfrm>
        </p:grpSpPr>
        <p:sp>
          <p:nvSpPr>
            <p:cNvPr id="5127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127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127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1" name="Group 19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1276" name="Freeform 19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7" name="Freeform 19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915" name="Line 197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916" name="Line 19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2" name="Group 200"/>
          <p:cNvGrpSpPr>
            <a:grpSpLocks/>
          </p:cNvGrpSpPr>
          <p:nvPr/>
        </p:nvGrpSpPr>
        <p:grpSpPr bwMode="auto">
          <a:xfrm>
            <a:off x="6421438" y="3103563"/>
            <a:ext cx="1033462" cy="801687"/>
            <a:chOff x="4045" y="1955"/>
            <a:chExt cx="651" cy="505"/>
          </a:xfrm>
        </p:grpSpPr>
        <p:grpSp>
          <p:nvGrpSpPr>
            <p:cNvPr id="23" name="Group 123"/>
            <p:cNvGrpSpPr>
              <a:grpSpLocks/>
            </p:cNvGrpSpPr>
            <p:nvPr/>
          </p:nvGrpSpPr>
          <p:grpSpPr bwMode="auto">
            <a:xfrm rot="3346875">
              <a:off x="3958" y="2042"/>
              <a:ext cx="282" cy="108"/>
              <a:chOff x="5078" y="1860"/>
              <a:chExt cx="282" cy="108"/>
            </a:xfrm>
          </p:grpSpPr>
          <p:sp>
            <p:nvSpPr>
              <p:cNvPr id="35909" name="Rectangle 124"/>
              <p:cNvSpPr>
                <a:spLocks noChangeArrowheads="1"/>
              </p:cNvSpPr>
              <p:nvPr/>
            </p:nvSpPr>
            <p:spPr bwMode="auto">
              <a:xfrm>
                <a:off x="5215" y="1861"/>
                <a:ext cx="144" cy="10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0" name="Rectangle 125"/>
              <p:cNvSpPr>
                <a:spLocks noChangeArrowheads="1"/>
              </p:cNvSpPr>
              <p:nvPr/>
            </p:nvSpPr>
            <p:spPr bwMode="auto">
              <a:xfrm>
                <a:off x="5078" y="1860"/>
                <a:ext cx="16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126"/>
            <p:cNvGrpSpPr>
              <a:grpSpLocks/>
            </p:cNvGrpSpPr>
            <p:nvPr/>
          </p:nvGrpSpPr>
          <p:grpSpPr bwMode="auto">
            <a:xfrm rot="3215306">
              <a:off x="4158" y="2108"/>
              <a:ext cx="282" cy="108"/>
              <a:chOff x="5078" y="1860"/>
              <a:chExt cx="282" cy="108"/>
            </a:xfrm>
          </p:grpSpPr>
          <p:sp>
            <p:nvSpPr>
              <p:cNvPr id="35907" name="Rectangle 127"/>
              <p:cNvSpPr>
                <a:spLocks noChangeArrowheads="1"/>
              </p:cNvSpPr>
              <p:nvPr/>
            </p:nvSpPr>
            <p:spPr bwMode="auto">
              <a:xfrm>
                <a:off x="5214" y="1860"/>
                <a:ext cx="144" cy="10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08" name="Rectangle 128"/>
              <p:cNvSpPr>
                <a:spLocks noChangeArrowheads="1"/>
              </p:cNvSpPr>
              <p:nvPr/>
            </p:nvSpPr>
            <p:spPr bwMode="auto">
              <a:xfrm>
                <a:off x="5076" y="1860"/>
                <a:ext cx="16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129"/>
            <p:cNvGrpSpPr>
              <a:grpSpLocks/>
            </p:cNvGrpSpPr>
            <p:nvPr/>
          </p:nvGrpSpPr>
          <p:grpSpPr bwMode="auto">
            <a:xfrm rot="3051000">
              <a:off x="4380" y="2184"/>
              <a:ext cx="282" cy="108"/>
              <a:chOff x="5078" y="1860"/>
              <a:chExt cx="282" cy="108"/>
            </a:xfrm>
          </p:grpSpPr>
          <p:sp>
            <p:nvSpPr>
              <p:cNvPr id="35905" name="Rectangle 130"/>
              <p:cNvSpPr>
                <a:spLocks noChangeArrowheads="1"/>
              </p:cNvSpPr>
              <p:nvPr/>
            </p:nvSpPr>
            <p:spPr bwMode="auto">
              <a:xfrm>
                <a:off x="5214" y="1860"/>
                <a:ext cx="144" cy="10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06" name="Rectangle 131"/>
              <p:cNvSpPr>
                <a:spLocks noChangeArrowheads="1"/>
              </p:cNvSpPr>
              <p:nvPr/>
            </p:nvSpPr>
            <p:spPr bwMode="auto">
              <a:xfrm>
                <a:off x="5078" y="1860"/>
                <a:ext cx="16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902" name="Line 133"/>
            <p:cNvSpPr>
              <a:spLocks noChangeShapeType="1"/>
            </p:cNvSpPr>
            <p:nvPr/>
          </p:nvSpPr>
          <p:spPr bwMode="auto">
            <a:xfrm>
              <a:off x="4184" y="2216"/>
              <a:ext cx="84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903" name="Line 134"/>
            <p:cNvSpPr>
              <a:spLocks noChangeShapeType="1"/>
            </p:cNvSpPr>
            <p:nvPr/>
          </p:nvSpPr>
          <p:spPr bwMode="auto">
            <a:xfrm>
              <a:off x="4388" y="2278"/>
              <a:ext cx="82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904" name="Line 135"/>
            <p:cNvSpPr>
              <a:spLocks noChangeShapeType="1"/>
            </p:cNvSpPr>
            <p:nvPr/>
          </p:nvSpPr>
          <p:spPr bwMode="auto">
            <a:xfrm>
              <a:off x="4620" y="2350"/>
              <a:ext cx="76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6" name="Group 201"/>
          <p:cNvGrpSpPr>
            <a:grpSpLocks/>
          </p:cNvGrpSpPr>
          <p:nvPr/>
        </p:nvGrpSpPr>
        <p:grpSpPr bwMode="auto">
          <a:xfrm>
            <a:off x="6694488" y="3886200"/>
            <a:ext cx="698500" cy="355600"/>
            <a:chOff x="4396" y="1245"/>
            <a:chExt cx="672" cy="248"/>
          </a:xfrm>
        </p:grpSpPr>
        <p:sp>
          <p:nvSpPr>
            <p:cNvPr id="5125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125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125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7" name="Group 205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1256" name="Freeform 20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7" name="Freeform 20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895" name="Line 208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896" name="Line 209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8" name="Group 210"/>
          <p:cNvGrpSpPr>
            <a:grpSpLocks/>
          </p:cNvGrpSpPr>
          <p:nvPr/>
        </p:nvGrpSpPr>
        <p:grpSpPr bwMode="auto">
          <a:xfrm>
            <a:off x="5791200" y="4954588"/>
            <a:ext cx="698500" cy="355600"/>
            <a:chOff x="4396" y="1245"/>
            <a:chExt cx="672" cy="248"/>
          </a:xfrm>
        </p:grpSpPr>
        <p:sp>
          <p:nvSpPr>
            <p:cNvPr id="5124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124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124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9" name="Group 21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1248" name="Freeform 21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49" name="Freeform 21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887" name="Line 217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888" name="Line 21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0" name="Group 221"/>
          <p:cNvGrpSpPr>
            <a:grpSpLocks/>
          </p:cNvGrpSpPr>
          <p:nvPr/>
        </p:nvGrpSpPr>
        <p:grpSpPr bwMode="auto">
          <a:xfrm>
            <a:off x="4752975" y="4400550"/>
            <a:ext cx="738188" cy="1385888"/>
            <a:chOff x="2345" y="1140"/>
            <a:chExt cx="528" cy="1084"/>
          </a:xfrm>
        </p:grpSpPr>
        <p:sp>
          <p:nvSpPr>
            <p:cNvPr id="35873" name="Line 222"/>
            <p:cNvSpPr>
              <a:spLocks noChangeShapeType="1"/>
            </p:cNvSpPr>
            <p:nvPr/>
          </p:nvSpPr>
          <p:spPr bwMode="auto">
            <a:xfrm flipV="1">
              <a:off x="2811" y="1459"/>
              <a:ext cx="6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874" name="Line 223"/>
            <p:cNvSpPr>
              <a:spLocks noChangeShapeType="1"/>
            </p:cNvSpPr>
            <p:nvPr/>
          </p:nvSpPr>
          <p:spPr bwMode="auto">
            <a:xfrm flipV="1">
              <a:off x="2811" y="1967"/>
              <a:ext cx="6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875" name="Line 224"/>
            <p:cNvSpPr>
              <a:spLocks noChangeShapeType="1"/>
            </p:cNvSpPr>
            <p:nvPr/>
          </p:nvSpPr>
          <p:spPr bwMode="auto">
            <a:xfrm>
              <a:off x="2868" y="1455"/>
              <a:ext cx="0" cy="5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1" name="Group 225"/>
            <p:cNvGrpSpPr>
              <a:grpSpLocks/>
            </p:cNvGrpSpPr>
            <p:nvPr/>
          </p:nvGrpSpPr>
          <p:grpSpPr bwMode="auto">
            <a:xfrm>
              <a:off x="2345" y="1140"/>
              <a:ext cx="503" cy="444"/>
              <a:chOff x="-44" y="1473"/>
              <a:chExt cx="981" cy="1105"/>
            </a:xfrm>
          </p:grpSpPr>
          <p:pic>
            <p:nvPicPr>
              <p:cNvPr id="51240" name="Picture 22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1241" name="Freeform 22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5877" name="Text Box 228"/>
            <p:cNvSpPr txBox="1">
              <a:spLocks noChangeArrowheads="1"/>
            </p:cNvSpPr>
            <p:nvPr/>
          </p:nvSpPr>
          <p:spPr bwMode="auto">
            <a:xfrm rot="5400000">
              <a:off x="2463" y="1529"/>
              <a:ext cx="422" cy="3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…</a:t>
              </a:r>
            </a:p>
          </p:txBody>
        </p:sp>
        <p:grpSp>
          <p:nvGrpSpPr>
            <p:cNvPr id="576640" name="Group 229"/>
            <p:cNvGrpSpPr>
              <a:grpSpLocks/>
            </p:cNvGrpSpPr>
            <p:nvPr/>
          </p:nvGrpSpPr>
          <p:grpSpPr bwMode="auto">
            <a:xfrm>
              <a:off x="2357" y="1780"/>
              <a:ext cx="503" cy="444"/>
              <a:chOff x="-44" y="1473"/>
              <a:chExt cx="981" cy="1105"/>
            </a:xfrm>
          </p:grpSpPr>
          <p:pic>
            <p:nvPicPr>
              <p:cNvPr id="51238" name="Picture 2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1239" name="Freeform 2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76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6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766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76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368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30E30B0-21E4-481B-A0A5-401FA229B887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95688" y="1527175"/>
            <a:ext cx="4248150" cy="660400"/>
            <a:chOff x="3006" y="1205"/>
            <a:chExt cx="2676" cy="416"/>
          </a:xfrm>
        </p:grpSpPr>
        <p:sp>
          <p:nvSpPr>
            <p:cNvPr id="36920" name="Rectangle 5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6921" name="Rectangle 6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2" name="Text Box 7"/>
            <p:cNvSpPr txBox="1">
              <a:spLocks noChangeArrowheads="1"/>
            </p:cNvSpPr>
            <p:nvPr/>
          </p:nvSpPr>
          <p:spPr bwMode="auto">
            <a:xfrm>
              <a:off x="3734" y="1205"/>
              <a:ext cx="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ID</a:t>
              </a:r>
            </a:p>
            <a:p>
              <a:pPr>
                <a:defRPr/>
              </a:pPr>
              <a:r>
                <a:rPr lang="en-US" smtClean="0"/>
                <a:t>=x</a:t>
              </a:r>
            </a:p>
          </p:txBody>
        </p:sp>
        <p:sp>
          <p:nvSpPr>
            <p:cNvPr id="36923" name="Text Box 8"/>
            <p:cNvSpPr txBox="1">
              <a:spLocks noChangeArrowheads="1"/>
            </p:cNvSpPr>
            <p:nvPr/>
          </p:nvSpPr>
          <p:spPr bwMode="auto">
            <a:xfrm>
              <a:off x="4648" y="1217"/>
              <a:ext cx="4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offset</a:t>
              </a:r>
            </a:p>
            <a:p>
              <a:pPr algn="ctr">
                <a:defRPr/>
              </a:pPr>
              <a:r>
                <a:rPr lang="en-US" smtClean="0"/>
                <a:t>=0</a:t>
              </a:r>
            </a:p>
          </p:txBody>
        </p:sp>
        <p:sp>
          <p:nvSpPr>
            <p:cNvPr id="36924" name="Text Box 9"/>
            <p:cNvSpPr txBox="1">
              <a:spLocks noChangeArrowheads="1"/>
            </p:cNvSpPr>
            <p:nvPr/>
          </p:nvSpPr>
          <p:spPr bwMode="auto">
            <a:xfrm>
              <a:off x="4017" y="1217"/>
              <a:ext cx="59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fragflag</a:t>
              </a:r>
            </a:p>
            <a:p>
              <a:pPr algn="ctr">
                <a:defRPr/>
              </a:pPr>
              <a:r>
                <a:rPr lang="en-US" smtClean="0"/>
                <a:t>=0</a:t>
              </a:r>
            </a:p>
          </p:txBody>
        </p:sp>
        <p:sp>
          <p:nvSpPr>
            <p:cNvPr id="36925" name="Text Box 10"/>
            <p:cNvSpPr txBox="1">
              <a:spLocks noChangeArrowheads="1"/>
            </p:cNvSpPr>
            <p:nvPr/>
          </p:nvSpPr>
          <p:spPr bwMode="auto">
            <a:xfrm>
              <a:off x="3230" y="1205"/>
              <a:ext cx="52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length</a:t>
              </a:r>
            </a:p>
            <a:p>
              <a:pPr>
                <a:defRPr/>
              </a:pPr>
              <a:r>
                <a:rPr lang="en-US" smtClean="0"/>
                <a:t>=4000</a:t>
              </a:r>
            </a:p>
          </p:txBody>
        </p:sp>
        <p:sp>
          <p:nvSpPr>
            <p:cNvPr id="36926" name="Line 11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6927" name="Line 12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6928" name="Line 13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6929" name="Line 14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6930" name="Line 15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6931" name="Rectangle 16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3684588" y="2290763"/>
            <a:ext cx="4711700" cy="3278187"/>
            <a:chOff x="2321" y="1443"/>
            <a:chExt cx="2968" cy="2065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613" y="2066"/>
              <a:ext cx="2676" cy="416"/>
              <a:chOff x="3006" y="1205"/>
              <a:chExt cx="2676" cy="416"/>
            </a:xfrm>
          </p:grpSpPr>
          <p:sp>
            <p:nvSpPr>
              <p:cNvPr id="36908" name="Rectangle 18"/>
              <p:cNvSpPr>
                <a:spLocks noChangeArrowheads="1"/>
              </p:cNvSpPr>
              <p:nvPr/>
            </p:nvSpPr>
            <p:spPr bwMode="auto">
              <a:xfrm>
                <a:off x="3048" y="1212"/>
                <a:ext cx="2634" cy="342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36909" name="Rectangle 19"/>
              <p:cNvSpPr>
                <a:spLocks noChangeArrowheads="1"/>
              </p:cNvSpPr>
              <p:nvPr/>
            </p:nvSpPr>
            <p:spPr bwMode="auto">
              <a:xfrm>
                <a:off x="3006" y="1242"/>
                <a:ext cx="2634" cy="34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10" name="Text Box 20"/>
              <p:cNvSpPr txBox="1">
                <a:spLocks noChangeArrowheads="1"/>
              </p:cNvSpPr>
              <p:nvPr/>
            </p:nvSpPr>
            <p:spPr bwMode="auto">
              <a:xfrm>
                <a:off x="3734" y="1205"/>
                <a:ext cx="27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/>
                  <a:t>ID</a:t>
                </a:r>
              </a:p>
              <a:p>
                <a:pPr>
                  <a:defRPr/>
                </a:pPr>
                <a:r>
                  <a:rPr lang="en-US" smtClean="0"/>
                  <a:t>=x</a:t>
                </a:r>
              </a:p>
            </p:txBody>
          </p:sp>
          <p:sp>
            <p:nvSpPr>
              <p:cNvPr id="36911" name="Text Box 21"/>
              <p:cNvSpPr txBox="1">
                <a:spLocks noChangeArrowheads="1"/>
              </p:cNvSpPr>
              <p:nvPr/>
            </p:nvSpPr>
            <p:spPr bwMode="auto">
              <a:xfrm>
                <a:off x="4648" y="1217"/>
                <a:ext cx="46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mtClean="0"/>
                  <a:t>offset</a:t>
                </a:r>
              </a:p>
              <a:p>
                <a:pPr algn="ctr">
                  <a:defRPr/>
                </a:pPr>
                <a:r>
                  <a:rPr lang="en-US" smtClean="0"/>
                  <a:t>=0</a:t>
                </a:r>
              </a:p>
            </p:txBody>
          </p:sp>
          <p:sp>
            <p:nvSpPr>
              <p:cNvPr id="36912" name="Text Box 22"/>
              <p:cNvSpPr txBox="1">
                <a:spLocks noChangeArrowheads="1"/>
              </p:cNvSpPr>
              <p:nvPr/>
            </p:nvSpPr>
            <p:spPr bwMode="auto">
              <a:xfrm>
                <a:off x="4017" y="1217"/>
                <a:ext cx="59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mtClean="0"/>
                  <a:t>fragflag</a:t>
                </a:r>
              </a:p>
              <a:p>
                <a:pPr algn="ctr">
                  <a:defRPr/>
                </a:pPr>
                <a:r>
                  <a:rPr lang="en-US" smtClean="0"/>
                  <a:t>=1</a:t>
                </a:r>
              </a:p>
            </p:txBody>
          </p:sp>
          <p:sp>
            <p:nvSpPr>
              <p:cNvPr id="36913" name="Text Box 23"/>
              <p:cNvSpPr txBox="1">
                <a:spLocks noChangeArrowheads="1"/>
              </p:cNvSpPr>
              <p:nvPr/>
            </p:nvSpPr>
            <p:spPr bwMode="auto">
              <a:xfrm>
                <a:off x="3230" y="1205"/>
                <a:ext cx="52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/>
                  <a:t>length</a:t>
                </a:r>
              </a:p>
              <a:p>
                <a:pPr>
                  <a:defRPr/>
                </a:pPr>
                <a:r>
                  <a:rPr lang="en-US" smtClean="0"/>
                  <a:t>=1500</a:t>
                </a:r>
              </a:p>
            </p:txBody>
          </p:sp>
          <p:sp>
            <p:nvSpPr>
              <p:cNvPr id="36914" name="Line 24"/>
              <p:cNvSpPr>
                <a:spLocks noChangeShapeType="1"/>
              </p:cNvSpPr>
              <p:nvPr/>
            </p:nvSpPr>
            <p:spPr bwMode="auto">
              <a:xfrm>
                <a:off x="3246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15" name="Line 25"/>
              <p:cNvSpPr>
                <a:spLocks noChangeShapeType="1"/>
              </p:cNvSpPr>
              <p:nvPr/>
            </p:nvSpPr>
            <p:spPr bwMode="auto">
              <a:xfrm>
                <a:off x="3750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16" name="Line 26"/>
              <p:cNvSpPr>
                <a:spLocks noChangeShapeType="1"/>
              </p:cNvSpPr>
              <p:nvPr/>
            </p:nvSpPr>
            <p:spPr bwMode="auto">
              <a:xfrm>
                <a:off x="4020" y="1254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17" name="Line 27"/>
              <p:cNvSpPr>
                <a:spLocks noChangeShapeType="1"/>
              </p:cNvSpPr>
              <p:nvPr/>
            </p:nvSpPr>
            <p:spPr bwMode="auto">
              <a:xfrm>
                <a:off x="4638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18" name="Line 28"/>
              <p:cNvSpPr>
                <a:spLocks noChangeShapeType="1"/>
              </p:cNvSpPr>
              <p:nvPr/>
            </p:nvSpPr>
            <p:spPr bwMode="auto">
              <a:xfrm>
                <a:off x="5112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19" name="Rectangle 29"/>
              <p:cNvSpPr>
                <a:spLocks noChangeArrowheads="1"/>
              </p:cNvSpPr>
              <p:nvPr/>
            </p:nvSpPr>
            <p:spPr bwMode="auto">
              <a:xfrm>
                <a:off x="5232" y="1212"/>
                <a:ext cx="138" cy="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30"/>
            <p:cNvGrpSpPr>
              <a:grpSpLocks/>
            </p:cNvGrpSpPr>
            <p:nvPr/>
          </p:nvGrpSpPr>
          <p:grpSpPr bwMode="auto">
            <a:xfrm>
              <a:off x="2613" y="2570"/>
              <a:ext cx="2676" cy="416"/>
              <a:chOff x="3006" y="1205"/>
              <a:chExt cx="2676" cy="416"/>
            </a:xfrm>
          </p:grpSpPr>
          <p:sp>
            <p:nvSpPr>
              <p:cNvPr id="36896" name="Rectangle 31"/>
              <p:cNvSpPr>
                <a:spLocks noChangeArrowheads="1"/>
              </p:cNvSpPr>
              <p:nvPr/>
            </p:nvSpPr>
            <p:spPr bwMode="auto">
              <a:xfrm>
                <a:off x="3048" y="1212"/>
                <a:ext cx="2634" cy="342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36897" name="Rectangle 32"/>
              <p:cNvSpPr>
                <a:spLocks noChangeArrowheads="1"/>
              </p:cNvSpPr>
              <p:nvPr/>
            </p:nvSpPr>
            <p:spPr bwMode="auto">
              <a:xfrm>
                <a:off x="3006" y="1242"/>
                <a:ext cx="2634" cy="34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98" name="Text Box 33"/>
              <p:cNvSpPr txBox="1">
                <a:spLocks noChangeArrowheads="1"/>
              </p:cNvSpPr>
              <p:nvPr/>
            </p:nvSpPr>
            <p:spPr bwMode="auto">
              <a:xfrm>
                <a:off x="3734" y="1205"/>
                <a:ext cx="27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/>
                  <a:t>ID</a:t>
                </a:r>
              </a:p>
              <a:p>
                <a:pPr>
                  <a:defRPr/>
                </a:pPr>
                <a:r>
                  <a:rPr lang="en-US" smtClean="0"/>
                  <a:t>=x</a:t>
                </a:r>
              </a:p>
            </p:txBody>
          </p:sp>
          <p:sp>
            <p:nvSpPr>
              <p:cNvPr id="36899" name="Text Box 34"/>
              <p:cNvSpPr txBox="1">
                <a:spLocks noChangeArrowheads="1"/>
              </p:cNvSpPr>
              <p:nvPr/>
            </p:nvSpPr>
            <p:spPr bwMode="auto">
              <a:xfrm>
                <a:off x="4648" y="1217"/>
                <a:ext cx="46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mtClean="0"/>
                  <a:t>offset</a:t>
                </a:r>
              </a:p>
              <a:p>
                <a:pPr algn="ctr">
                  <a:defRPr/>
                </a:pPr>
                <a:r>
                  <a:rPr lang="en-US" smtClean="0"/>
                  <a:t>=185</a:t>
                </a:r>
              </a:p>
            </p:txBody>
          </p:sp>
          <p:sp>
            <p:nvSpPr>
              <p:cNvPr id="36900" name="Text Box 35"/>
              <p:cNvSpPr txBox="1">
                <a:spLocks noChangeArrowheads="1"/>
              </p:cNvSpPr>
              <p:nvPr/>
            </p:nvSpPr>
            <p:spPr bwMode="auto">
              <a:xfrm>
                <a:off x="4017" y="1217"/>
                <a:ext cx="59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mtClean="0"/>
                  <a:t>fragflag</a:t>
                </a:r>
              </a:p>
              <a:p>
                <a:pPr algn="ctr">
                  <a:defRPr/>
                </a:pPr>
                <a:r>
                  <a:rPr lang="en-US" smtClean="0"/>
                  <a:t>=1</a:t>
                </a:r>
              </a:p>
            </p:txBody>
          </p:sp>
          <p:sp>
            <p:nvSpPr>
              <p:cNvPr id="36901" name="Text Box 36"/>
              <p:cNvSpPr txBox="1">
                <a:spLocks noChangeArrowheads="1"/>
              </p:cNvSpPr>
              <p:nvPr/>
            </p:nvSpPr>
            <p:spPr bwMode="auto">
              <a:xfrm>
                <a:off x="3230" y="1205"/>
                <a:ext cx="52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/>
                  <a:t>length</a:t>
                </a:r>
              </a:p>
              <a:p>
                <a:pPr>
                  <a:defRPr/>
                </a:pPr>
                <a:r>
                  <a:rPr lang="en-US" smtClean="0"/>
                  <a:t>=1500</a:t>
                </a:r>
              </a:p>
            </p:txBody>
          </p:sp>
          <p:sp>
            <p:nvSpPr>
              <p:cNvPr id="36902" name="Line 37"/>
              <p:cNvSpPr>
                <a:spLocks noChangeShapeType="1"/>
              </p:cNvSpPr>
              <p:nvPr/>
            </p:nvSpPr>
            <p:spPr bwMode="auto">
              <a:xfrm>
                <a:off x="3246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03" name="Line 38"/>
              <p:cNvSpPr>
                <a:spLocks noChangeShapeType="1"/>
              </p:cNvSpPr>
              <p:nvPr/>
            </p:nvSpPr>
            <p:spPr bwMode="auto">
              <a:xfrm>
                <a:off x="3750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04" name="Line 39"/>
              <p:cNvSpPr>
                <a:spLocks noChangeShapeType="1"/>
              </p:cNvSpPr>
              <p:nvPr/>
            </p:nvSpPr>
            <p:spPr bwMode="auto">
              <a:xfrm>
                <a:off x="4020" y="1254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05" name="Line 40"/>
              <p:cNvSpPr>
                <a:spLocks noChangeShapeType="1"/>
              </p:cNvSpPr>
              <p:nvPr/>
            </p:nvSpPr>
            <p:spPr bwMode="auto">
              <a:xfrm>
                <a:off x="4638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06" name="Line 41"/>
              <p:cNvSpPr>
                <a:spLocks noChangeShapeType="1"/>
              </p:cNvSpPr>
              <p:nvPr/>
            </p:nvSpPr>
            <p:spPr bwMode="auto">
              <a:xfrm>
                <a:off x="5112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07" name="Rectangle 42"/>
              <p:cNvSpPr>
                <a:spLocks noChangeArrowheads="1"/>
              </p:cNvSpPr>
              <p:nvPr/>
            </p:nvSpPr>
            <p:spPr bwMode="auto">
              <a:xfrm>
                <a:off x="5232" y="1212"/>
                <a:ext cx="138" cy="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43"/>
            <p:cNvGrpSpPr>
              <a:grpSpLocks/>
            </p:cNvGrpSpPr>
            <p:nvPr/>
          </p:nvGrpSpPr>
          <p:grpSpPr bwMode="auto">
            <a:xfrm>
              <a:off x="2607" y="3092"/>
              <a:ext cx="2676" cy="416"/>
              <a:chOff x="3006" y="1205"/>
              <a:chExt cx="2676" cy="416"/>
            </a:xfrm>
          </p:grpSpPr>
          <p:sp>
            <p:nvSpPr>
              <p:cNvPr id="36884" name="Rectangle 44"/>
              <p:cNvSpPr>
                <a:spLocks noChangeArrowheads="1"/>
              </p:cNvSpPr>
              <p:nvPr/>
            </p:nvSpPr>
            <p:spPr bwMode="auto">
              <a:xfrm>
                <a:off x="3048" y="1212"/>
                <a:ext cx="2634" cy="342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36885" name="Rectangle 45"/>
              <p:cNvSpPr>
                <a:spLocks noChangeArrowheads="1"/>
              </p:cNvSpPr>
              <p:nvPr/>
            </p:nvSpPr>
            <p:spPr bwMode="auto">
              <a:xfrm>
                <a:off x="3006" y="1242"/>
                <a:ext cx="2634" cy="34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86" name="Text Box 46"/>
              <p:cNvSpPr txBox="1">
                <a:spLocks noChangeArrowheads="1"/>
              </p:cNvSpPr>
              <p:nvPr/>
            </p:nvSpPr>
            <p:spPr bwMode="auto">
              <a:xfrm>
                <a:off x="3734" y="1205"/>
                <a:ext cx="27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/>
                  <a:t>ID</a:t>
                </a:r>
              </a:p>
              <a:p>
                <a:pPr>
                  <a:defRPr/>
                </a:pPr>
                <a:r>
                  <a:rPr lang="en-US" smtClean="0"/>
                  <a:t>=x</a:t>
                </a:r>
              </a:p>
            </p:txBody>
          </p:sp>
          <p:sp>
            <p:nvSpPr>
              <p:cNvPr id="36887" name="Text Box 47"/>
              <p:cNvSpPr txBox="1">
                <a:spLocks noChangeArrowheads="1"/>
              </p:cNvSpPr>
              <p:nvPr/>
            </p:nvSpPr>
            <p:spPr bwMode="auto">
              <a:xfrm>
                <a:off x="4648" y="1217"/>
                <a:ext cx="46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mtClean="0"/>
                  <a:t>offset</a:t>
                </a:r>
              </a:p>
              <a:p>
                <a:pPr algn="ctr">
                  <a:defRPr/>
                </a:pPr>
                <a:r>
                  <a:rPr lang="en-US" smtClean="0"/>
                  <a:t>=370</a:t>
                </a:r>
              </a:p>
            </p:txBody>
          </p:sp>
          <p:sp>
            <p:nvSpPr>
              <p:cNvPr id="36888" name="Text Box 48"/>
              <p:cNvSpPr txBox="1">
                <a:spLocks noChangeArrowheads="1"/>
              </p:cNvSpPr>
              <p:nvPr/>
            </p:nvSpPr>
            <p:spPr bwMode="auto">
              <a:xfrm>
                <a:off x="4017" y="1217"/>
                <a:ext cx="59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mtClean="0"/>
                  <a:t>fragflag</a:t>
                </a:r>
              </a:p>
              <a:p>
                <a:pPr algn="ctr">
                  <a:defRPr/>
                </a:pPr>
                <a:r>
                  <a:rPr lang="en-US" smtClean="0"/>
                  <a:t>=0</a:t>
                </a:r>
              </a:p>
            </p:txBody>
          </p:sp>
          <p:sp>
            <p:nvSpPr>
              <p:cNvPr id="36889" name="Text Box 49"/>
              <p:cNvSpPr txBox="1">
                <a:spLocks noChangeArrowheads="1"/>
              </p:cNvSpPr>
              <p:nvPr/>
            </p:nvSpPr>
            <p:spPr bwMode="auto">
              <a:xfrm>
                <a:off x="3230" y="1205"/>
                <a:ext cx="52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/>
                  <a:t>length</a:t>
                </a:r>
              </a:p>
              <a:p>
                <a:pPr>
                  <a:defRPr/>
                </a:pPr>
                <a:r>
                  <a:rPr lang="en-US" smtClean="0"/>
                  <a:t>=1040</a:t>
                </a:r>
              </a:p>
            </p:txBody>
          </p:sp>
          <p:sp>
            <p:nvSpPr>
              <p:cNvPr id="36890" name="Line 50"/>
              <p:cNvSpPr>
                <a:spLocks noChangeShapeType="1"/>
              </p:cNvSpPr>
              <p:nvPr/>
            </p:nvSpPr>
            <p:spPr bwMode="auto">
              <a:xfrm>
                <a:off x="3246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891" name="Line 51"/>
              <p:cNvSpPr>
                <a:spLocks noChangeShapeType="1"/>
              </p:cNvSpPr>
              <p:nvPr/>
            </p:nvSpPr>
            <p:spPr bwMode="auto">
              <a:xfrm>
                <a:off x="3750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892" name="Line 52"/>
              <p:cNvSpPr>
                <a:spLocks noChangeShapeType="1"/>
              </p:cNvSpPr>
              <p:nvPr/>
            </p:nvSpPr>
            <p:spPr bwMode="auto">
              <a:xfrm>
                <a:off x="4020" y="1254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893" name="Line 53"/>
              <p:cNvSpPr>
                <a:spLocks noChangeShapeType="1"/>
              </p:cNvSpPr>
              <p:nvPr/>
            </p:nvSpPr>
            <p:spPr bwMode="auto">
              <a:xfrm>
                <a:off x="4638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894" name="Line 54"/>
              <p:cNvSpPr>
                <a:spLocks noChangeShapeType="1"/>
              </p:cNvSpPr>
              <p:nvPr/>
            </p:nvSpPr>
            <p:spPr bwMode="auto">
              <a:xfrm>
                <a:off x="5112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895" name="Rectangle 55"/>
              <p:cNvSpPr>
                <a:spLocks noChangeArrowheads="1"/>
              </p:cNvSpPr>
              <p:nvPr/>
            </p:nvSpPr>
            <p:spPr bwMode="auto">
              <a:xfrm>
                <a:off x="5232" y="1212"/>
                <a:ext cx="138" cy="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239" name="Freeform 56"/>
            <p:cNvSpPr>
              <a:spLocks/>
            </p:cNvSpPr>
            <p:nvPr/>
          </p:nvSpPr>
          <p:spPr bwMode="auto">
            <a:xfrm>
              <a:off x="2337" y="1443"/>
              <a:ext cx="210" cy="1362"/>
            </a:xfrm>
            <a:custGeom>
              <a:avLst/>
              <a:gdLst>
                <a:gd name="T0" fmla="*/ 0 w 210"/>
                <a:gd name="T1" fmla="*/ 0 h 1362"/>
                <a:gd name="T2" fmla="*/ 0 w 210"/>
                <a:gd name="T3" fmla="*/ 1362 h 1362"/>
                <a:gd name="T4" fmla="*/ 210 w 210"/>
                <a:gd name="T5" fmla="*/ 858 h 13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0" h="1362">
                  <a:moveTo>
                    <a:pt x="0" y="0"/>
                  </a:moveTo>
                  <a:lnTo>
                    <a:pt x="0" y="1362"/>
                  </a:lnTo>
                  <a:lnTo>
                    <a:pt x="210" y="858"/>
                  </a:ln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1" name="Line 57"/>
            <p:cNvSpPr>
              <a:spLocks noChangeShapeType="1"/>
            </p:cNvSpPr>
            <p:nvPr/>
          </p:nvSpPr>
          <p:spPr bwMode="auto">
            <a:xfrm>
              <a:off x="2337" y="2787"/>
              <a:ext cx="228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6882" name="Line 58"/>
            <p:cNvSpPr>
              <a:spLocks noChangeShapeType="1"/>
            </p:cNvSpPr>
            <p:nvPr/>
          </p:nvSpPr>
          <p:spPr bwMode="auto">
            <a:xfrm>
              <a:off x="2343" y="2793"/>
              <a:ext cx="210" cy="498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6883" name="Text Box 59"/>
            <p:cNvSpPr txBox="1">
              <a:spLocks noChangeArrowheads="1"/>
            </p:cNvSpPr>
            <p:nvPr/>
          </p:nvSpPr>
          <p:spPr bwMode="auto">
            <a:xfrm>
              <a:off x="2321" y="1490"/>
              <a:ext cx="19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1" smtClean="0">
                  <a:solidFill>
                    <a:srgbClr val="CC0000"/>
                  </a:solidFill>
                </a:rPr>
                <a:t>one large datagram becomes</a:t>
              </a:r>
            </a:p>
            <a:p>
              <a:pPr>
                <a:defRPr/>
              </a:pPr>
              <a:r>
                <a:rPr lang="en-US" i="1" smtClean="0">
                  <a:solidFill>
                    <a:srgbClr val="CC0000"/>
                  </a:solidFill>
                </a:rPr>
                <a:t>several smaller datagrams</a:t>
              </a:r>
            </a:p>
          </p:txBody>
        </p:sp>
      </p:grpSp>
      <p:sp>
        <p:nvSpPr>
          <p:cNvPr id="36870" name="Rectangle 60"/>
          <p:cNvSpPr>
            <a:spLocks noChangeArrowheads="1"/>
          </p:cNvSpPr>
          <p:nvPr/>
        </p:nvSpPr>
        <p:spPr bwMode="auto">
          <a:xfrm>
            <a:off x="331788" y="1801813"/>
            <a:ext cx="2830512" cy="167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1" dirty="0">
                <a:solidFill>
                  <a:srgbClr val="CC0000"/>
                </a:solidFill>
                <a:latin typeface="Gill Sans MT" pitchFamily="34" charset="0"/>
              </a:rPr>
              <a:t>example: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000" dirty="0">
                <a:latin typeface="Gill Sans MT" pitchFamily="34" charset="0"/>
              </a:rPr>
              <a:t>4000 byte </a:t>
            </a:r>
            <a:r>
              <a:rPr lang="en-US" sz="2000" dirty="0" smtClean="0">
                <a:latin typeface="Gill Sans MT" pitchFamily="34" charset="0"/>
              </a:rPr>
              <a:t>datagram</a:t>
            </a:r>
          </a:p>
          <a:p>
            <a:pPr marL="800100" lvl="1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1600" dirty="0" smtClean="0">
                <a:latin typeface="Gill Sans MT" pitchFamily="34" charset="0"/>
              </a:rPr>
              <a:t>3980 data, 20 header</a:t>
            </a:r>
            <a:endParaRPr lang="en-US" sz="2000" dirty="0"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000" dirty="0">
                <a:latin typeface="Gill Sans MT" pitchFamily="34" charset="0"/>
              </a:rPr>
              <a:t>MTU = 1500 bytes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000" dirty="0">
              <a:latin typeface="Gill Sans MT" pitchFamily="34" charset="0"/>
            </a:endParaRPr>
          </a:p>
        </p:txBody>
      </p:sp>
      <p:sp>
        <p:nvSpPr>
          <p:cNvPr id="577597" name="Text Box 61"/>
          <p:cNvSpPr txBox="1">
            <a:spLocks noChangeArrowheads="1"/>
          </p:cNvSpPr>
          <p:nvPr/>
        </p:nvSpPr>
        <p:spPr bwMode="auto">
          <a:xfrm>
            <a:off x="1042988" y="3238500"/>
            <a:ext cx="1606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1480 bytes in </a:t>
            </a:r>
            <a:br>
              <a:rPr lang="en-US" smtClean="0"/>
            </a:br>
            <a:r>
              <a:rPr lang="en-US" smtClean="0"/>
              <a:t>data field</a:t>
            </a:r>
          </a:p>
        </p:txBody>
      </p:sp>
      <p:sp>
        <p:nvSpPr>
          <p:cNvPr id="36873" name="Rectangle 66"/>
          <p:cNvSpPr>
            <a:spLocks noGrp="1" noChangeArrowheads="1"/>
          </p:cNvSpPr>
          <p:nvPr>
            <p:ph type="title"/>
          </p:nvPr>
        </p:nvSpPr>
        <p:spPr>
          <a:xfrm>
            <a:off x="533400" y="185738"/>
            <a:ext cx="7772400" cy="930275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IP fragmentation, reassembly</a:t>
            </a:r>
          </a:p>
        </p:txBody>
      </p:sp>
      <p:pic>
        <p:nvPicPr>
          <p:cNvPr id="52233" name="Picture 6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" y="881063"/>
            <a:ext cx="6856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7604" name="Line 68"/>
          <p:cNvSpPr>
            <a:spLocks noChangeShapeType="1"/>
          </p:cNvSpPr>
          <p:nvPr/>
        </p:nvSpPr>
        <p:spPr bwMode="auto">
          <a:xfrm>
            <a:off x="1985963" y="3590925"/>
            <a:ext cx="261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981307" y="4071938"/>
            <a:ext cx="6010043" cy="1648198"/>
            <a:chOff x="981307" y="4071938"/>
            <a:chExt cx="6010043" cy="1648198"/>
          </a:xfrm>
        </p:grpSpPr>
        <p:sp>
          <p:nvSpPr>
            <p:cNvPr id="577599" name="Text Box 63"/>
            <p:cNvSpPr txBox="1">
              <a:spLocks noChangeArrowheads="1"/>
            </p:cNvSpPr>
            <p:nvPr/>
          </p:nvSpPr>
          <p:spPr bwMode="auto">
            <a:xfrm>
              <a:off x="1504950" y="4071938"/>
              <a:ext cx="9461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/>
                <a:t>offset =</a:t>
              </a:r>
            </a:p>
            <a:p>
              <a:pPr>
                <a:defRPr/>
              </a:pPr>
              <a:r>
                <a:rPr lang="en-US" dirty="0" smtClean="0"/>
                <a:t>1480/8 </a:t>
              </a:r>
            </a:p>
          </p:txBody>
        </p:sp>
        <p:sp>
          <p:nvSpPr>
            <p:cNvPr id="577605" name="Line 69"/>
            <p:cNvSpPr>
              <a:spLocks noChangeShapeType="1"/>
            </p:cNvSpPr>
            <p:nvPr/>
          </p:nvSpPr>
          <p:spPr bwMode="auto">
            <a:xfrm flipH="1">
              <a:off x="2319338" y="4394200"/>
              <a:ext cx="46720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981307" y="5073805"/>
              <a:ext cx="29375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Fragmentation takes</a:t>
              </a:r>
            </a:p>
            <a:p>
              <a:r>
                <a:rPr lang="en-US" dirty="0" smtClean="0"/>
                <a:t>place at 8 bytes boundary. </a:t>
              </a:r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981307" y="6164858"/>
            <a:ext cx="3802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Note: 13-bit offset mask, 3-bit flag mask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7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378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B893474B-B5A4-4DCA-BE23-CFE112CB1479}" type="slidenum">
              <a:rPr lang="en-US"/>
              <a:pPr/>
              <a:t>8</a:t>
            </a:fld>
            <a:endParaRPr lang="en-US"/>
          </a:p>
        </p:txBody>
      </p:sp>
      <p:pic>
        <p:nvPicPr>
          <p:cNvPr id="53251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4.3 what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sz="2000" smtClean="0">
                <a:solidFill>
                  <a:srgbClr val="CC0000"/>
                </a:solidFill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ICMP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IPv6</a:t>
            </a:r>
          </a:p>
        </p:txBody>
      </p:sp>
      <p:sp>
        <p:nvSpPr>
          <p:cNvPr id="3789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RIP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OSPF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4.7 broadcast and multicast routing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5325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4: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Freeform 140"/>
          <p:cNvSpPr>
            <a:spLocks/>
          </p:cNvSpPr>
          <p:nvPr/>
        </p:nvSpPr>
        <p:spPr bwMode="auto">
          <a:xfrm rot="-5400000">
            <a:off x="6203156" y="3196432"/>
            <a:ext cx="846137" cy="1593850"/>
          </a:xfrm>
          <a:custGeom>
            <a:avLst/>
            <a:gdLst>
              <a:gd name="T0" fmla="*/ 65108827 w 10315"/>
              <a:gd name="T1" fmla="*/ 113947524 h 10000"/>
              <a:gd name="T2" fmla="*/ 25265495 w 10315"/>
              <a:gd name="T3" fmla="*/ 97317453 h 10000"/>
              <a:gd name="T4" fmla="*/ 22957013 w 10315"/>
              <a:gd name="T5" fmla="*/ 26049406 h 10000"/>
              <a:gd name="T6" fmla="*/ 874929 w 10315"/>
              <a:gd name="T7" fmla="*/ 3097488 h 10000"/>
              <a:gd name="T8" fmla="*/ 4361194 w 10315"/>
              <a:gd name="T9" fmla="*/ 88050331 h 10000"/>
              <a:gd name="T10" fmla="*/ 4186225 w 10315"/>
              <a:gd name="T11" fmla="*/ 137305715 h 10000"/>
              <a:gd name="T12" fmla="*/ 3291116 w 10315"/>
              <a:gd name="T13" fmla="*/ 182295637 h 10000"/>
              <a:gd name="T14" fmla="*/ 2934369 w 10315"/>
              <a:gd name="T15" fmla="*/ 223654929 h 10000"/>
              <a:gd name="T16" fmla="*/ 9530054 w 10315"/>
              <a:gd name="T17" fmla="*/ 248638050 h 10000"/>
              <a:gd name="T18" fmla="*/ 24101165 w 10315"/>
              <a:gd name="T19" fmla="*/ 244804203 h 10000"/>
              <a:gd name="T20" fmla="*/ 26826931 w 10315"/>
              <a:gd name="T21" fmla="*/ 156449288 h 10000"/>
              <a:gd name="T22" fmla="*/ 66562559 w 10315"/>
              <a:gd name="T23" fmla="*/ 144998591 h 10000"/>
              <a:gd name="T24" fmla="*/ 65108827 w 10315"/>
              <a:gd name="T25" fmla="*/ 11394752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315" h="10000">
                <a:moveTo>
                  <a:pt x="9674" y="4488"/>
                </a:moveTo>
                <a:cubicBezTo>
                  <a:pt x="8651" y="4175"/>
                  <a:pt x="4901" y="4405"/>
                  <a:pt x="3754" y="3833"/>
                </a:cubicBezTo>
                <a:cubicBezTo>
                  <a:pt x="2607" y="3261"/>
                  <a:pt x="4015" y="1645"/>
                  <a:pt x="3411" y="1026"/>
                </a:cubicBezTo>
                <a:cubicBezTo>
                  <a:pt x="2808" y="408"/>
                  <a:pt x="591" y="-284"/>
                  <a:pt x="130" y="122"/>
                </a:cubicBezTo>
                <a:cubicBezTo>
                  <a:pt x="-330" y="529"/>
                  <a:pt x="566" y="2588"/>
                  <a:pt x="648" y="3468"/>
                </a:cubicBezTo>
                <a:cubicBezTo>
                  <a:pt x="730" y="4349"/>
                  <a:pt x="648" y="4790"/>
                  <a:pt x="622" y="5408"/>
                </a:cubicBezTo>
                <a:cubicBezTo>
                  <a:pt x="595" y="6026"/>
                  <a:pt x="516" y="6617"/>
                  <a:pt x="489" y="7180"/>
                </a:cubicBezTo>
                <a:cubicBezTo>
                  <a:pt x="463" y="7741"/>
                  <a:pt x="286" y="8378"/>
                  <a:pt x="436" y="8809"/>
                </a:cubicBezTo>
                <a:cubicBezTo>
                  <a:pt x="587" y="9239"/>
                  <a:pt x="892" y="9655"/>
                  <a:pt x="1416" y="9793"/>
                </a:cubicBezTo>
                <a:cubicBezTo>
                  <a:pt x="1940" y="9932"/>
                  <a:pt x="3153" y="10248"/>
                  <a:pt x="3581" y="9642"/>
                </a:cubicBezTo>
                <a:cubicBezTo>
                  <a:pt x="4008" y="9037"/>
                  <a:pt x="3138" y="6667"/>
                  <a:pt x="3986" y="6162"/>
                </a:cubicBezTo>
                <a:cubicBezTo>
                  <a:pt x="4832" y="5655"/>
                  <a:pt x="9131" y="5984"/>
                  <a:pt x="9890" y="5711"/>
                </a:cubicBezTo>
                <a:cubicBezTo>
                  <a:pt x="10388" y="5225"/>
                  <a:pt x="10598" y="5393"/>
                  <a:pt x="9674" y="4488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Freeform 140"/>
          <p:cNvSpPr>
            <a:spLocks/>
          </p:cNvSpPr>
          <p:nvPr/>
        </p:nvSpPr>
        <p:spPr bwMode="auto">
          <a:xfrm rot="10800000">
            <a:off x="7200900" y="1870075"/>
            <a:ext cx="846138" cy="1593850"/>
          </a:xfrm>
          <a:custGeom>
            <a:avLst/>
            <a:gdLst>
              <a:gd name="T0" fmla="*/ 65108904 w 10315"/>
              <a:gd name="T1" fmla="*/ 113947524 h 10000"/>
              <a:gd name="T2" fmla="*/ 25265525 w 10315"/>
              <a:gd name="T3" fmla="*/ 97317453 h 10000"/>
              <a:gd name="T4" fmla="*/ 22957041 w 10315"/>
              <a:gd name="T5" fmla="*/ 26049406 h 10000"/>
              <a:gd name="T6" fmla="*/ 874930 w 10315"/>
              <a:gd name="T7" fmla="*/ 3097488 h 10000"/>
              <a:gd name="T8" fmla="*/ 4361200 w 10315"/>
              <a:gd name="T9" fmla="*/ 88050331 h 10000"/>
              <a:gd name="T10" fmla="*/ 4186230 w 10315"/>
              <a:gd name="T11" fmla="*/ 137305715 h 10000"/>
              <a:gd name="T12" fmla="*/ 3291120 w 10315"/>
              <a:gd name="T13" fmla="*/ 182295637 h 10000"/>
              <a:gd name="T14" fmla="*/ 2934372 w 10315"/>
              <a:gd name="T15" fmla="*/ 223654929 h 10000"/>
              <a:gd name="T16" fmla="*/ 9530065 w 10315"/>
              <a:gd name="T17" fmla="*/ 248638050 h 10000"/>
              <a:gd name="T18" fmla="*/ 24101193 w 10315"/>
              <a:gd name="T19" fmla="*/ 244804203 h 10000"/>
              <a:gd name="T20" fmla="*/ 26826963 w 10315"/>
              <a:gd name="T21" fmla="*/ 156449288 h 10000"/>
              <a:gd name="T22" fmla="*/ 66562637 w 10315"/>
              <a:gd name="T23" fmla="*/ 144998591 h 10000"/>
              <a:gd name="T24" fmla="*/ 65108904 w 10315"/>
              <a:gd name="T25" fmla="*/ 11394752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315" h="10000">
                <a:moveTo>
                  <a:pt x="9674" y="4488"/>
                </a:moveTo>
                <a:cubicBezTo>
                  <a:pt x="8651" y="4175"/>
                  <a:pt x="4901" y="4405"/>
                  <a:pt x="3754" y="3833"/>
                </a:cubicBezTo>
                <a:cubicBezTo>
                  <a:pt x="2607" y="3261"/>
                  <a:pt x="4015" y="1645"/>
                  <a:pt x="3411" y="1026"/>
                </a:cubicBezTo>
                <a:cubicBezTo>
                  <a:pt x="2808" y="408"/>
                  <a:pt x="591" y="-284"/>
                  <a:pt x="130" y="122"/>
                </a:cubicBezTo>
                <a:cubicBezTo>
                  <a:pt x="-330" y="529"/>
                  <a:pt x="566" y="2588"/>
                  <a:pt x="648" y="3468"/>
                </a:cubicBezTo>
                <a:cubicBezTo>
                  <a:pt x="730" y="4349"/>
                  <a:pt x="648" y="4790"/>
                  <a:pt x="622" y="5408"/>
                </a:cubicBezTo>
                <a:cubicBezTo>
                  <a:pt x="595" y="6026"/>
                  <a:pt x="516" y="6617"/>
                  <a:pt x="489" y="7180"/>
                </a:cubicBezTo>
                <a:cubicBezTo>
                  <a:pt x="463" y="7741"/>
                  <a:pt x="286" y="8378"/>
                  <a:pt x="436" y="8809"/>
                </a:cubicBezTo>
                <a:cubicBezTo>
                  <a:pt x="587" y="9239"/>
                  <a:pt x="892" y="9655"/>
                  <a:pt x="1416" y="9793"/>
                </a:cubicBezTo>
                <a:cubicBezTo>
                  <a:pt x="1940" y="9932"/>
                  <a:pt x="3153" y="10248"/>
                  <a:pt x="3581" y="9642"/>
                </a:cubicBezTo>
                <a:cubicBezTo>
                  <a:pt x="4008" y="9037"/>
                  <a:pt x="3138" y="6667"/>
                  <a:pt x="3986" y="6162"/>
                </a:cubicBezTo>
                <a:cubicBezTo>
                  <a:pt x="4832" y="5655"/>
                  <a:pt x="9131" y="5984"/>
                  <a:pt x="9890" y="5711"/>
                </a:cubicBezTo>
                <a:cubicBezTo>
                  <a:pt x="10388" y="5225"/>
                  <a:pt x="10598" y="5393"/>
                  <a:pt x="9674" y="4488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Freeform 140"/>
          <p:cNvSpPr>
            <a:spLocks/>
          </p:cNvSpPr>
          <p:nvPr/>
        </p:nvSpPr>
        <p:spPr bwMode="auto">
          <a:xfrm>
            <a:off x="5165725" y="1452563"/>
            <a:ext cx="1038225" cy="1927225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389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3F3E4F9C-058C-4C06-A317-5671DE9404FE}" type="slidenum">
              <a:rPr lang="en-US"/>
              <a:pPr/>
              <a:t>9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7772400" cy="9525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IP addressing: introduction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444625"/>
            <a:ext cx="3695700" cy="4648200"/>
          </a:xfrm>
        </p:spPr>
        <p:txBody>
          <a:bodyPr/>
          <a:lstStyle/>
          <a:p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IP address:</a:t>
            </a:r>
            <a:r>
              <a:rPr lang="en-US" sz="2400" smtClean="0">
                <a:ea typeface="ＭＳ Ｐゴシック" pitchFamily="34" charset="-128"/>
              </a:rPr>
              <a:t> 32-bit identifier for host, router </a:t>
            </a:r>
            <a:r>
              <a:rPr lang="en-US" sz="2400" i="1" smtClean="0">
                <a:ea typeface="ＭＳ Ｐゴシック" pitchFamily="34" charset="-128"/>
              </a:rPr>
              <a:t>interface</a:t>
            </a:r>
            <a:r>
              <a:rPr lang="en-US" sz="2400" smtClean="0">
                <a:ea typeface="ＭＳ Ｐゴシック" pitchFamily="34" charset="-128"/>
              </a:rPr>
              <a:t> </a:t>
            </a:r>
          </a:p>
          <a:p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interface:</a:t>
            </a:r>
            <a:r>
              <a:rPr lang="en-US" sz="2400" smtClean="0">
                <a:ea typeface="ＭＳ Ｐゴシック" pitchFamily="34" charset="-128"/>
              </a:rPr>
              <a:t> connection between host/router and physical link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router</a:t>
            </a:r>
            <a:r>
              <a:rPr lang="ja-JP" altLang="en-US" sz="2000" smtClean="0">
                <a:ea typeface="ＭＳ Ｐゴシック" pitchFamily="34" charset="-128"/>
              </a:rPr>
              <a:t>’</a:t>
            </a:r>
            <a:r>
              <a:rPr lang="en-US" altLang="ja-JP" sz="2000" smtClean="0">
                <a:ea typeface="ＭＳ Ｐゴシック" pitchFamily="34" charset="-128"/>
              </a:rPr>
              <a:t>s typically have multiple interfaces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host typically has one or two interfaces (e.g., wired Ethernet, wireless 802.11)</a:t>
            </a:r>
          </a:p>
          <a:p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IP addresses associated with each interface</a:t>
            </a:r>
          </a:p>
        </p:txBody>
      </p:sp>
      <p:sp>
        <p:nvSpPr>
          <p:cNvPr id="38923" name="Text Box 26"/>
          <p:cNvSpPr txBox="1">
            <a:spLocks noChangeArrowheads="1"/>
          </p:cNvSpPr>
          <p:nvPr/>
        </p:nvSpPr>
        <p:spPr bwMode="auto">
          <a:xfrm>
            <a:off x="4548188" y="1282700"/>
            <a:ext cx="82550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223.1.1.1</a:t>
            </a:r>
            <a:endParaRPr lang="en-US" sz="1200">
              <a:latin typeface="Comic Sans MS" pitchFamily="66" charset="0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3814763" y="2243138"/>
            <a:ext cx="920750" cy="276225"/>
            <a:chOff x="3251" y="608"/>
            <a:chExt cx="580" cy="174"/>
          </a:xfrm>
        </p:grpSpPr>
        <p:sp>
          <p:nvSpPr>
            <p:cNvPr id="38991" name="Rectangle 28"/>
            <p:cNvSpPr>
              <a:spLocks noChangeArrowheads="1"/>
            </p:cNvSpPr>
            <p:nvPr/>
          </p:nvSpPr>
          <p:spPr bwMode="auto">
            <a:xfrm>
              <a:off x="3306" y="657"/>
              <a:ext cx="525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38992" name="Text Box 29"/>
            <p:cNvSpPr txBox="1">
              <a:spLocks noChangeArrowheads="1"/>
            </p:cNvSpPr>
            <p:nvPr/>
          </p:nvSpPr>
          <p:spPr bwMode="auto">
            <a:xfrm>
              <a:off x="3251" y="608"/>
              <a:ext cx="52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223.1.1.2</a:t>
              </a:r>
              <a:endParaRPr lang="en-US" sz="1200">
                <a:latin typeface="Comic Sans MS" pitchFamily="66" charset="0"/>
              </a:endParaRPr>
            </a:p>
          </p:txBody>
        </p:sp>
      </p:grpSp>
      <p:sp>
        <p:nvSpPr>
          <p:cNvPr id="38925" name="Text Box 30"/>
          <p:cNvSpPr txBox="1">
            <a:spLocks noChangeArrowheads="1"/>
          </p:cNvSpPr>
          <p:nvPr/>
        </p:nvSpPr>
        <p:spPr bwMode="auto">
          <a:xfrm>
            <a:off x="4652963" y="3238500"/>
            <a:ext cx="8270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223.1.1.3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38926" name="Text Box 31"/>
          <p:cNvSpPr txBox="1">
            <a:spLocks noChangeArrowheads="1"/>
          </p:cNvSpPr>
          <p:nvPr/>
        </p:nvSpPr>
        <p:spPr bwMode="auto">
          <a:xfrm>
            <a:off x="5753100" y="2368550"/>
            <a:ext cx="8270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223.1.1.4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38927" name="Line 32"/>
          <p:cNvSpPr>
            <a:spLocks noChangeShapeType="1"/>
          </p:cNvSpPr>
          <p:nvPr/>
        </p:nvSpPr>
        <p:spPr bwMode="auto">
          <a:xfrm>
            <a:off x="6854825" y="2668588"/>
            <a:ext cx="5810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28" name="Text Box 33"/>
          <p:cNvSpPr txBox="1">
            <a:spLocks noChangeArrowheads="1"/>
          </p:cNvSpPr>
          <p:nvPr/>
        </p:nvSpPr>
        <p:spPr bwMode="auto">
          <a:xfrm>
            <a:off x="6729413" y="2378075"/>
            <a:ext cx="82708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223.1.2.9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38930" name="Line 36"/>
          <p:cNvSpPr>
            <a:spLocks noChangeShapeType="1"/>
          </p:cNvSpPr>
          <p:nvPr/>
        </p:nvSpPr>
        <p:spPr bwMode="auto">
          <a:xfrm>
            <a:off x="7878763" y="19780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31" name="Line 38"/>
          <p:cNvSpPr>
            <a:spLocks noChangeShapeType="1"/>
          </p:cNvSpPr>
          <p:nvPr/>
        </p:nvSpPr>
        <p:spPr bwMode="auto">
          <a:xfrm>
            <a:off x="7878763" y="32496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90" name="Text Box 41"/>
          <p:cNvSpPr txBox="1">
            <a:spLocks noChangeArrowheads="1"/>
          </p:cNvSpPr>
          <p:nvPr/>
        </p:nvSpPr>
        <p:spPr bwMode="auto">
          <a:xfrm>
            <a:off x="7458075" y="3349625"/>
            <a:ext cx="8270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223.1.2.2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38988" name="Text Box 44"/>
          <p:cNvSpPr txBox="1">
            <a:spLocks noChangeArrowheads="1"/>
          </p:cNvSpPr>
          <p:nvPr/>
        </p:nvSpPr>
        <p:spPr bwMode="auto">
          <a:xfrm>
            <a:off x="7250113" y="1743075"/>
            <a:ext cx="8270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223.1.2.1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38934" name="Line 45"/>
          <p:cNvSpPr>
            <a:spLocks noChangeShapeType="1"/>
          </p:cNvSpPr>
          <p:nvPr/>
        </p:nvSpPr>
        <p:spPr bwMode="auto">
          <a:xfrm>
            <a:off x="6616700" y="3006725"/>
            <a:ext cx="0" cy="757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36" name="Line 47"/>
          <p:cNvSpPr>
            <a:spLocks noChangeShapeType="1"/>
          </p:cNvSpPr>
          <p:nvPr/>
        </p:nvSpPr>
        <p:spPr bwMode="auto">
          <a:xfrm flipH="1" flipV="1">
            <a:off x="6003925" y="42799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37" name="Line 48"/>
          <p:cNvSpPr>
            <a:spLocks noChangeShapeType="1"/>
          </p:cNvSpPr>
          <p:nvPr/>
        </p:nvSpPr>
        <p:spPr bwMode="auto">
          <a:xfrm flipH="1" flipV="1">
            <a:off x="7180263" y="42846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38986" name="Text Box 53"/>
          <p:cNvSpPr txBox="1">
            <a:spLocks noChangeArrowheads="1"/>
          </p:cNvSpPr>
          <p:nvPr/>
        </p:nvSpPr>
        <p:spPr bwMode="auto">
          <a:xfrm>
            <a:off x="7212013" y="4344988"/>
            <a:ext cx="8270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223.1.3.2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38984" name="Text Box 56"/>
          <p:cNvSpPr txBox="1">
            <a:spLocks noChangeArrowheads="1"/>
          </p:cNvSpPr>
          <p:nvPr/>
        </p:nvSpPr>
        <p:spPr bwMode="auto">
          <a:xfrm>
            <a:off x="5969000" y="4349750"/>
            <a:ext cx="827088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223.1.3.1</a:t>
            </a:r>
            <a:endParaRPr lang="en-US" sz="1200">
              <a:latin typeface="Comic Sans MS" pitchFamily="66" charset="0"/>
            </a:endParaRPr>
          </a:p>
        </p:txBody>
      </p: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6113463" y="3101975"/>
            <a:ext cx="935037" cy="276225"/>
            <a:chOff x="4532" y="1229"/>
            <a:chExt cx="589" cy="174"/>
          </a:xfrm>
        </p:grpSpPr>
        <p:sp>
          <p:nvSpPr>
            <p:cNvPr id="38981" name="Rectangle 58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38982" name="Text Box 59"/>
            <p:cNvSpPr txBox="1">
              <a:spLocks noChangeArrowheads="1"/>
            </p:cNvSpPr>
            <p:nvPr/>
          </p:nvSpPr>
          <p:spPr bwMode="auto">
            <a:xfrm>
              <a:off x="4532" y="1229"/>
              <a:ext cx="575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223.1.3.27</a:t>
              </a:r>
              <a:endParaRPr lang="en-US" sz="1200">
                <a:latin typeface="Comic Sans MS" pitchFamily="66" charset="0"/>
              </a:endParaRPr>
            </a:p>
          </p:txBody>
        </p:sp>
      </p:grpSp>
      <p:sp>
        <p:nvSpPr>
          <p:cNvPr id="38941" name="Text Box 60"/>
          <p:cNvSpPr txBox="1">
            <a:spLocks noChangeArrowheads="1"/>
          </p:cNvSpPr>
          <p:nvPr/>
        </p:nvSpPr>
        <p:spPr bwMode="auto">
          <a:xfrm>
            <a:off x="3984625" y="5341938"/>
            <a:ext cx="5043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223.1.1.1 = 11011111 00000001 00000001 00000001</a:t>
            </a:r>
            <a:endParaRPr lang="en-US">
              <a:latin typeface="Comic Sans MS" pitchFamily="66" charset="0"/>
            </a:endParaRPr>
          </a:p>
        </p:txBody>
      </p:sp>
      <p:sp>
        <p:nvSpPr>
          <p:cNvPr id="54297" name="Freeform 61"/>
          <p:cNvSpPr>
            <a:spLocks/>
          </p:cNvSpPr>
          <p:nvPr/>
        </p:nvSpPr>
        <p:spPr bwMode="auto">
          <a:xfrm>
            <a:off x="5162550" y="5597525"/>
            <a:ext cx="892175" cy="92075"/>
          </a:xfrm>
          <a:custGeom>
            <a:avLst/>
            <a:gdLst>
              <a:gd name="T0" fmla="*/ 0 w 562"/>
              <a:gd name="T1" fmla="*/ 0 h 58"/>
              <a:gd name="T2" fmla="*/ 0 w 562"/>
              <a:gd name="T3" fmla="*/ 2147483647 h 58"/>
              <a:gd name="T4" fmla="*/ 2147483647 w 562"/>
              <a:gd name="T5" fmla="*/ 2147483647 h 58"/>
              <a:gd name="T6" fmla="*/ 2147483647 w 562"/>
              <a:gd name="T7" fmla="*/ 2147483647 h 5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2" h="58">
                <a:moveTo>
                  <a:pt x="0" y="0"/>
                </a:moveTo>
                <a:lnTo>
                  <a:pt x="0" y="58"/>
                </a:lnTo>
                <a:lnTo>
                  <a:pt x="562" y="58"/>
                </a:lnTo>
                <a:lnTo>
                  <a:pt x="562" y="1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8" name="Freeform 62"/>
          <p:cNvSpPr>
            <a:spLocks/>
          </p:cNvSpPr>
          <p:nvPr/>
        </p:nvSpPr>
        <p:spPr bwMode="auto">
          <a:xfrm>
            <a:off x="6124575" y="5616575"/>
            <a:ext cx="892175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Freeform 63"/>
          <p:cNvSpPr>
            <a:spLocks/>
          </p:cNvSpPr>
          <p:nvPr/>
        </p:nvSpPr>
        <p:spPr bwMode="auto">
          <a:xfrm>
            <a:off x="7089775" y="5619750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Freeform 64"/>
          <p:cNvSpPr>
            <a:spLocks/>
          </p:cNvSpPr>
          <p:nvPr/>
        </p:nvSpPr>
        <p:spPr bwMode="auto">
          <a:xfrm>
            <a:off x="8054975" y="5622925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6" name="Text Box 65"/>
          <p:cNvSpPr txBox="1">
            <a:spLocks noChangeArrowheads="1"/>
          </p:cNvSpPr>
          <p:nvPr/>
        </p:nvSpPr>
        <p:spPr bwMode="auto">
          <a:xfrm>
            <a:off x="5360988" y="5818188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223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8947" name="Text Box 66"/>
          <p:cNvSpPr txBox="1">
            <a:spLocks noChangeArrowheads="1"/>
          </p:cNvSpPr>
          <p:nvPr/>
        </p:nvSpPr>
        <p:spPr bwMode="auto">
          <a:xfrm>
            <a:off x="6403975" y="582771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1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8948" name="Text Box 67"/>
          <p:cNvSpPr txBox="1">
            <a:spLocks noChangeArrowheads="1"/>
          </p:cNvSpPr>
          <p:nvPr/>
        </p:nvSpPr>
        <p:spPr bwMode="auto">
          <a:xfrm>
            <a:off x="8361363" y="582771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1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8949" name="Text Box 68"/>
          <p:cNvSpPr txBox="1">
            <a:spLocks noChangeArrowheads="1"/>
          </p:cNvSpPr>
          <p:nvPr/>
        </p:nvSpPr>
        <p:spPr bwMode="auto">
          <a:xfrm>
            <a:off x="7342188" y="582771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1</a:t>
            </a:r>
            <a:endParaRPr lang="en-US">
              <a:latin typeface="Comic Sans MS" pitchFamily="66" charset="0"/>
            </a:endParaRPr>
          </a:p>
        </p:txBody>
      </p:sp>
      <p:grpSp>
        <p:nvGrpSpPr>
          <p:cNvPr id="4" name="Group 73"/>
          <p:cNvGrpSpPr>
            <a:grpSpLocks/>
          </p:cNvGrpSpPr>
          <p:nvPr/>
        </p:nvGrpSpPr>
        <p:grpSpPr bwMode="auto">
          <a:xfrm>
            <a:off x="4373563" y="1528763"/>
            <a:ext cx="641350" cy="558800"/>
            <a:chOff x="-44" y="1473"/>
            <a:chExt cx="981" cy="1105"/>
          </a:xfrm>
        </p:grpSpPr>
        <p:pic>
          <p:nvPicPr>
            <p:cNvPr id="54338" name="Picture 74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339" name="Freeform 7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80"/>
          <p:cNvGrpSpPr>
            <a:grpSpLocks/>
          </p:cNvGrpSpPr>
          <p:nvPr/>
        </p:nvGrpSpPr>
        <p:grpSpPr bwMode="auto">
          <a:xfrm>
            <a:off x="4368800" y="2127250"/>
            <a:ext cx="641350" cy="558800"/>
            <a:chOff x="-44" y="1473"/>
            <a:chExt cx="981" cy="1105"/>
          </a:xfrm>
        </p:grpSpPr>
        <p:pic>
          <p:nvPicPr>
            <p:cNvPr id="54336" name="Picture 81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337" name="Freeform 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83"/>
          <p:cNvGrpSpPr>
            <a:grpSpLocks/>
          </p:cNvGrpSpPr>
          <p:nvPr/>
        </p:nvGrpSpPr>
        <p:grpSpPr bwMode="auto">
          <a:xfrm>
            <a:off x="4397375" y="2736850"/>
            <a:ext cx="641350" cy="558800"/>
            <a:chOff x="-44" y="1473"/>
            <a:chExt cx="981" cy="1105"/>
          </a:xfrm>
        </p:grpSpPr>
        <p:pic>
          <p:nvPicPr>
            <p:cNvPr id="54334" name="Picture 84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335" name="Freeform 8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87"/>
          <p:cNvGrpSpPr>
            <a:grpSpLocks/>
          </p:cNvGrpSpPr>
          <p:nvPr/>
        </p:nvGrpSpPr>
        <p:grpSpPr bwMode="auto">
          <a:xfrm flipH="1">
            <a:off x="8056563" y="1685925"/>
            <a:ext cx="641350" cy="558800"/>
            <a:chOff x="-44" y="1473"/>
            <a:chExt cx="981" cy="1105"/>
          </a:xfrm>
        </p:grpSpPr>
        <p:pic>
          <p:nvPicPr>
            <p:cNvPr id="54332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333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90"/>
          <p:cNvGrpSpPr>
            <a:grpSpLocks/>
          </p:cNvGrpSpPr>
          <p:nvPr/>
        </p:nvGrpSpPr>
        <p:grpSpPr bwMode="auto">
          <a:xfrm flipH="1">
            <a:off x="8070850" y="2965450"/>
            <a:ext cx="641350" cy="558800"/>
            <a:chOff x="-44" y="1473"/>
            <a:chExt cx="981" cy="1105"/>
          </a:xfrm>
        </p:grpSpPr>
        <p:pic>
          <p:nvPicPr>
            <p:cNvPr id="54330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331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93"/>
          <p:cNvGrpSpPr>
            <a:grpSpLocks/>
          </p:cNvGrpSpPr>
          <p:nvPr/>
        </p:nvGrpSpPr>
        <p:grpSpPr bwMode="auto">
          <a:xfrm flipH="1">
            <a:off x="6972300" y="4489450"/>
            <a:ext cx="641350" cy="558800"/>
            <a:chOff x="-44" y="1473"/>
            <a:chExt cx="981" cy="1105"/>
          </a:xfrm>
        </p:grpSpPr>
        <p:pic>
          <p:nvPicPr>
            <p:cNvPr id="54328" name="Picture 94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329" name="Freeform 9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96"/>
          <p:cNvGrpSpPr>
            <a:grpSpLocks/>
          </p:cNvGrpSpPr>
          <p:nvPr/>
        </p:nvGrpSpPr>
        <p:grpSpPr bwMode="auto">
          <a:xfrm flipH="1">
            <a:off x="5808663" y="4530725"/>
            <a:ext cx="641350" cy="558800"/>
            <a:chOff x="-44" y="1473"/>
            <a:chExt cx="981" cy="1105"/>
          </a:xfrm>
        </p:grpSpPr>
        <p:pic>
          <p:nvPicPr>
            <p:cNvPr id="54326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327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" name="Group 99"/>
          <p:cNvGrpSpPr>
            <a:grpSpLocks/>
          </p:cNvGrpSpPr>
          <p:nvPr/>
        </p:nvGrpSpPr>
        <p:grpSpPr bwMode="auto">
          <a:xfrm>
            <a:off x="6237288" y="2624138"/>
            <a:ext cx="698500" cy="355600"/>
            <a:chOff x="4396" y="1245"/>
            <a:chExt cx="672" cy="248"/>
          </a:xfrm>
        </p:grpSpPr>
        <p:sp>
          <p:nvSpPr>
            <p:cNvPr id="5431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2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431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432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2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" name="Group 10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4324" name="Freeform 10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5" name="Freeform 10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963" name="Line 106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2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64" name="Line 10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200"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54313" name="Picture 10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911225"/>
            <a:ext cx="54848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Line 5"/>
          <p:cNvSpPr>
            <a:spLocks noChangeShapeType="1"/>
          </p:cNvSpPr>
          <p:nvPr/>
        </p:nvSpPr>
        <p:spPr bwMode="auto">
          <a:xfrm>
            <a:off x="4979988" y="1816100"/>
            <a:ext cx="39052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85" name="Line 7"/>
          <p:cNvSpPr>
            <a:spLocks noChangeShapeType="1"/>
          </p:cNvSpPr>
          <p:nvPr/>
        </p:nvSpPr>
        <p:spPr bwMode="auto">
          <a:xfrm flipV="1">
            <a:off x="5014913" y="2555875"/>
            <a:ext cx="2778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86" name="Line 8"/>
          <p:cNvSpPr>
            <a:spLocks noChangeShapeType="1"/>
          </p:cNvSpPr>
          <p:nvPr/>
        </p:nvSpPr>
        <p:spPr bwMode="auto">
          <a:xfrm>
            <a:off x="5026025" y="3087688"/>
            <a:ext cx="42227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  <p:sp>
        <p:nvSpPr>
          <p:cNvPr id="87" name="Line 11"/>
          <p:cNvSpPr>
            <a:spLocks noChangeShapeType="1"/>
          </p:cNvSpPr>
          <p:nvPr/>
        </p:nvSpPr>
        <p:spPr bwMode="auto">
          <a:xfrm>
            <a:off x="5780088" y="2663825"/>
            <a:ext cx="56197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12077</TotalTime>
  <Words>2106</Words>
  <Application>Microsoft Office PowerPoint</Application>
  <PresentationFormat>On-screen Show (4:3)</PresentationFormat>
  <Paragraphs>557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PowerPoint Presentation</vt:lpstr>
      <vt:lpstr>PowerPoint Presentation</vt:lpstr>
      <vt:lpstr>The Internet network layer</vt:lpstr>
      <vt:lpstr>IP datagram format</vt:lpstr>
      <vt:lpstr>Review of TCP segment structure</vt:lpstr>
      <vt:lpstr>IP fragmentation, reassembly</vt:lpstr>
      <vt:lpstr>IP fragmentation, reassembly</vt:lpstr>
      <vt:lpstr>PowerPoint Presentation</vt:lpstr>
      <vt:lpstr>IP addressing: introduction</vt:lpstr>
      <vt:lpstr>IP addressing: introduction</vt:lpstr>
      <vt:lpstr>Subnets</vt:lpstr>
      <vt:lpstr>Subnets</vt:lpstr>
      <vt:lpstr>Subnets</vt:lpstr>
      <vt:lpstr>IP addressing: CIDR</vt:lpstr>
      <vt:lpstr>IP addresses: how to get one?</vt:lpstr>
      <vt:lpstr>DHCP: Dynamic Host Configuration Protocol</vt:lpstr>
      <vt:lpstr>DHCP packet format</vt:lpstr>
      <vt:lpstr>DHCP client-server scenario</vt:lpstr>
      <vt:lpstr>DHCP client-server scenario</vt:lpstr>
      <vt:lpstr>DHCP: more than IP addresses</vt:lpstr>
      <vt:lpstr>DHCP: example</vt:lpstr>
      <vt:lpstr>DHCP: example</vt:lpstr>
      <vt:lpstr>DHCP: Wireshark output (home LAN)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4</dc:title>
  <dc:creator>Jim Kurose and Keith Ross</dc:creator>
  <cp:lastModifiedBy>Xiannong Meng</cp:lastModifiedBy>
  <cp:revision>379</cp:revision>
  <dcterms:created xsi:type="dcterms:W3CDTF">1999-10-08T19:08:27Z</dcterms:created>
  <dcterms:modified xsi:type="dcterms:W3CDTF">2016-04-19T14:50:35Z</dcterms:modified>
</cp:coreProperties>
</file>