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750" r:id="rId2"/>
    <p:sldId id="771" r:id="rId3"/>
    <p:sldId id="772" r:id="rId4"/>
    <p:sldId id="773" r:id="rId5"/>
    <p:sldId id="774" r:id="rId6"/>
    <p:sldId id="775" r:id="rId7"/>
    <p:sldId id="776" r:id="rId8"/>
    <p:sldId id="777" r:id="rId9"/>
    <p:sldId id="778" r:id="rId10"/>
    <p:sldId id="779" r:id="rId11"/>
    <p:sldId id="780" r:id="rId12"/>
    <p:sldId id="781" r:id="rId13"/>
    <p:sldId id="782" r:id="rId14"/>
    <p:sldId id="783" r:id="rId15"/>
    <p:sldId id="784" r:id="rId16"/>
    <p:sldId id="799" r:id="rId17"/>
    <p:sldId id="785" r:id="rId18"/>
    <p:sldId id="786" r:id="rId19"/>
    <p:sldId id="787" r:id="rId20"/>
    <p:sldId id="788" r:id="rId21"/>
    <p:sldId id="789" r:id="rId22"/>
    <p:sldId id="790" r:id="rId23"/>
    <p:sldId id="791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fld id="{AF4A5E2C-D77C-49AB-8B0D-57CC7E9153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49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fld id="{B915B526-CBE6-4249-8E93-AF835DC5F6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59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5B526-CBE6-4249-8E93-AF835DC5F61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52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D35B850C-C2D1-48B2-A0C3-47ADF29E17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A66B6C86-EC79-4614-B646-44B3F47E50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902464D3-F7B3-4728-980A-048BB86E9A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8299FE54-5374-46A3-94D6-29D064B94E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9C144CDC-A76B-43DE-BBDA-2FE6E8E06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7135F91C-26F7-4A13-862E-F571C86652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E7528697-F1AF-45CD-AD24-AC7097AF0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CC052971-A42B-4BF4-92E9-DFF3790B13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1960945C-1E19-411F-AB8A-D05CE1BDE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A6E5C919-BAC3-4F15-9AFB-5AFE314FB3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4038A78-D31D-4244-9BED-B04B9A594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0A4223EC-5B02-47C1-95DE-FC8EC0CA02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3243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r>
              <a:rPr lang="en-US"/>
              <a:t>4-</a:t>
            </a:r>
            <a:fld id="{EA607B3F-EEDC-4B1A-9780-890830E218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lumnus.caltech.edu/~dank/peer-nat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flylib.com/books/3/475/1/html/2/images/0131777203/graphics/14fig11.gif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m/news/technology-3435677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dirty="0" smtClean="0">
                <a:ea typeface="ＭＳ Ｐゴシック" pitchFamily="34" charset="-128"/>
                <a:cs typeface="Arial" pitchFamily="34" charset="0"/>
              </a:rPr>
              <a:t>Network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-</a:t>
            </a:r>
            <a:fld id="{CEB39503-BD8F-4CC6-B5CA-BBDEB272C9D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4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Network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dirty="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FA7348D6-1425-4643-B311-5FC09FFDE0F8}" type="slidenum">
              <a:rPr lang="en-US"/>
              <a:pPr/>
              <a:t>10</a:t>
            </a:fld>
            <a:endParaRPr lang="en-US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16-bit port-number field: 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60,000 simultaneous connections with a single LAN-side address!</a:t>
            </a:r>
          </a:p>
          <a:p>
            <a:r>
              <a:rPr lang="en-US" dirty="0" smtClean="0">
                <a:ea typeface="ＭＳ Ｐゴシック" pitchFamily="34" charset="-128"/>
              </a:rPr>
              <a:t>NAT is controversial: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routers should only process up to layer 3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violates end-to-end argument</a:t>
            </a:r>
          </a:p>
          <a:p>
            <a:pPr lvl="2"/>
            <a:r>
              <a:rPr lang="en-US" sz="2400" dirty="0" smtClean="0">
                <a:latin typeface="Gill Sans MT" pitchFamily="34" charset="0"/>
                <a:ea typeface="ＭＳ Ｐゴシック" pitchFamily="34" charset="-128"/>
              </a:rPr>
              <a:t>NAT possibility must be taken into account by app designers, e.g., P2P applications, a good article at </a:t>
            </a:r>
            <a:r>
              <a:rPr lang="en-US" sz="2400" dirty="0" smtClean="0">
                <a:latin typeface="Gill Sans MT" pitchFamily="34" charset="0"/>
                <a:ea typeface="ＭＳ Ｐゴシック" pitchFamily="34" charset="-128"/>
                <a:hlinkClick r:id="rId2"/>
              </a:rPr>
              <a:t>http://alumnus.caltech.edu/~dank/peer-nat.html</a:t>
            </a:r>
            <a:endParaRPr lang="en-US" sz="2400" dirty="0" smtClean="0">
              <a:latin typeface="Gill Sans MT" pitchFamily="34" charset="0"/>
              <a:ea typeface="ＭＳ Ｐゴシック" pitchFamily="34" charset="-128"/>
            </a:endParaRP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address shortage should instead be solved by IPv6</a:t>
            </a:r>
          </a:p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8091488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NAT: network address translation</a:t>
            </a:r>
          </a:p>
        </p:txBody>
      </p:sp>
      <p:pic>
        <p:nvPicPr>
          <p:cNvPr id="79877" name="Picture 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488" y="92233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614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7644783-78BC-4F0F-A611-D8473AF24B34}" type="slidenum">
              <a:rPr lang="en-US"/>
              <a:pPr/>
              <a:t>11</a:t>
            </a:fld>
            <a:endParaRPr lang="en-US"/>
          </a:p>
        </p:txBody>
      </p:sp>
      <p:pic>
        <p:nvPicPr>
          <p:cNvPr id="80899" name="Picture 10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200" y="1079500"/>
            <a:ext cx="54848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 traversal problem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06525"/>
            <a:ext cx="4559300" cy="5159375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client (e.g</a:t>
            </a:r>
            <a:r>
              <a:rPr lang="en-US" sz="2400" smtClean="0">
                <a:ea typeface="ＭＳ Ｐゴシック" pitchFamily="34" charset="-128"/>
              </a:rPr>
              <a:t>., p2p) wants </a:t>
            </a:r>
            <a:r>
              <a:rPr lang="en-US" sz="2400" dirty="0" smtClean="0">
                <a:ea typeface="ＭＳ Ｐゴシック" pitchFamily="34" charset="-128"/>
              </a:rPr>
              <a:t>to connect to server with address 10.0.0.1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server address 10.0.0.1 local to LAN (client can</a:t>
            </a:r>
            <a:r>
              <a:rPr lang="ja-JP" altLang="en-US" sz="2000" smtClean="0">
                <a:ea typeface="ＭＳ Ｐゴシック" pitchFamily="34" charset="-128"/>
              </a:rPr>
              <a:t>’</a:t>
            </a:r>
            <a:r>
              <a:rPr lang="en-US" altLang="ja-JP" sz="2000" dirty="0" smtClean="0">
                <a:ea typeface="ＭＳ Ｐゴシック" pitchFamily="34" charset="-128"/>
              </a:rPr>
              <a:t>t use it as destination </a:t>
            </a:r>
            <a:r>
              <a:rPr lang="en-US" altLang="ja-JP" sz="2000" dirty="0" err="1" smtClean="0">
                <a:ea typeface="ＭＳ Ｐゴシック" pitchFamily="34" charset="-128"/>
              </a:rPr>
              <a:t>addr</a:t>
            </a:r>
            <a:r>
              <a:rPr lang="en-US" altLang="ja-JP" sz="2000" dirty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only one externally visible </a:t>
            </a:r>
            <a:r>
              <a:rPr lang="en-US" sz="2000" dirty="0" err="1" smtClean="0">
                <a:ea typeface="ＭＳ Ｐゴシック" pitchFamily="34" charset="-128"/>
              </a:rPr>
              <a:t>NATed</a:t>
            </a:r>
            <a:r>
              <a:rPr lang="en-US" sz="2000" dirty="0" smtClean="0">
                <a:ea typeface="ＭＳ Ｐゴシック" pitchFamily="34" charset="-128"/>
              </a:rPr>
              <a:t> address: 138.76.29.7</a:t>
            </a:r>
          </a:p>
          <a:p>
            <a:r>
              <a:rPr lang="en-US" sz="2400" i="1" dirty="0" smtClean="0">
                <a:solidFill>
                  <a:srgbClr val="CC0000"/>
                </a:solidFill>
                <a:ea typeface="ＭＳ Ｐゴシック" pitchFamily="34" charset="-128"/>
              </a:rPr>
              <a:t>solution1:</a:t>
            </a:r>
            <a:r>
              <a:rPr lang="en-US" sz="2400" dirty="0" smtClean="0">
                <a:ea typeface="ＭＳ Ｐゴシック" pitchFamily="34" charset="-128"/>
              </a:rPr>
              <a:t> statically configure NAT to forward incoming connection requests at given port to server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e.g., (123.76.29.7, port 2500) always forwarded to 10.0.0.1 port 25000</a:t>
            </a:r>
          </a:p>
        </p:txBody>
      </p:sp>
      <p:sp>
        <p:nvSpPr>
          <p:cNvPr id="80902" name="Freeform 29"/>
          <p:cNvSpPr>
            <a:spLocks/>
          </p:cNvSpPr>
          <p:nvPr/>
        </p:nvSpPr>
        <p:spPr bwMode="auto">
          <a:xfrm>
            <a:off x="7115175" y="2185988"/>
            <a:ext cx="1676400" cy="2487612"/>
          </a:xfrm>
          <a:custGeom>
            <a:avLst/>
            <a:gdLst>
              <a:gd name="T0" fmla="*/ 2147483647 w 1056"/>
              <a:gd name="T1" fmla="*/ 2147483647 h 1567"/>
              <a:gd name="T2" fmla="*/ 2147483647 w 1056"/>
              <a:gd name="T3" fmla="*/ 2147483647 h 1567"/>
              <a:gd name="T4" fmla="*/ 2147483647 w 1056"/>
              <a:gd name="T5" fmla="*/ 2147483647 h 1567"/>
              <a:gd name="T6" fmla="*/ 2147483647 w 1056"/>
              <a:gd name="T7" fmla="*/ 2147483647 h 1567"/>
              <a:gd name="T8" fmla="*/ 2147483647 w 1056"/>
              <a:gd name="T9" fmla="*/ 2147483647 h 1567"/>
              <a:gd name="T10" fmla="*/ 2147483647 w 1056"/>
              <a:gd name="T11" fmla="*/ 2147483647 h 1567"/>
              <a:gd name="T12" fmla="*/ 2147483647 w 1056"/>
              <a:gd name="T13" fmla="*/ 2147483647 h 1567"/>
              <a:gd name="T14" fmla="*/ 2147483647 w 1056"/>
              <a:gd name="T15" fmla="*/ 2147483647 h 1567"/>
              <a:gd name="T16" fmla="*/ 2147483647 w 1056"/>
              <a:gd name="T17" fmla="*/ 2147483647 h 1567"/>
              <a:gd name="T18" fmla="*/ 2147483647 w 1056"/>
              <a:gd name="T19" fmla="*/ 2147483647 h 1567"/>
              <a:gd name="T20" fmla="*/ 2147483647 w 1056"/>
              <a:gd name="T21" fmla="*/ 2147483647 h 1567"/>
              <a:gd name="T22" fmla="*/ 2147483647 w 1056"/>
              <a:gd name="T23" fmla="*/ 2147483647 h 1567"/>
              <a:gd name="T24" fmla="*/ 2147483647 w 1056"/>
              <a:gd name="T25" fmla="*/ 2147483647 h 15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56" h="1567">
                <a:moveTo>
                  <a:pt x="109" y="676"/>
                </a:moveTo>
                <a:cubicBezTo>
                  <a:pt x="199" y="644"/>
                  <a:pt x="527" y="657"/>
                  <a:pt x="598" y="647"/>
                </a:cubicBezTo>
                <a:cubicBezTo>
                  <a:pt x="669" y="637"/>
                  <a:pt x="538" y="694"/>
                  <a:pt x="533" y="614"/>
                </a:cubicBezTo>
                <a:cubicBezTo>
                  <a:pt x="527" y="534"/>
                  <a:pt x="522" y="265"/>
                  <a:pt x="566" y="169"/>
                </a:cubicBezTo>
                <a:cubicBezTo>
                  <a:pt x="610" y="73"/>
                  <a:pt x="721" y="51"/>
                  <a:pt x="795" y="38"/>
                </a:cubicBezTo>
                <a:cubicBezTo>
                  <a:pt x="869" y="25"/>
                  <a:pt x="981" y="0"/>
                  <a:pt x="1013" y="90"/>
                </a:cubicBezTo>
                <a:cubicBezTo>
                  <a:pt x="1045" y="180"/>
                  <a:pt x="988" y="448"/>
                  <a:pt x="987" y="579"/>
                </a:cubicBezTo>
                <a:cubicBezTo>
                  <a:pt x="986" y="710"/>
                  <a:pt x="1005" y="730"/>
                  <a:pt x="1005" y="875"/>
                </a:cubicBezTo>
                <a:cubicBezTo>
                  <a:pt x="1005" y="1020"/>
                  <a:pt x="1056" y="1351"/>
                  <a:pt x="987" y="1451"/>
                </a:cubicBezTo>
                <a:cubicBezTo>
                  <a:pt x="918" y="1551"/>
                  <a:pt x="678" y="1567"/>
                  <a:pt x="592" y="1478"/>
                </a:cubicBezTo>
                <a:cubicBezTo>
                  <a:pt x="506" y="1389"/>
                  <a:pt x="562" y="1026"/>
                  <a:pt x="473" y="919"/>
                </a:cubicBezTo>
                <a:cubicBezTo>
                  <a:pt x="384" y="812"/>
                  <a:pt x="122" y="878"/>
                  <a:pt x="61" y="838"/>
                </a:cubicBezTo>
                <a:cubicBezTo>
                  <a:pt x="0" y="798"/>
                  <a:pt x="26" y="710"/>
                  <a:pt x="109" y="676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Line 35"/>
          <p:cNvSpPr>
            <a:spLocks noChangeShapeType="1"/>
          </p:cNvSpPr>
          <p:nvPr/>
        </p:nvSpPr>
        <p:spPr bwMode="auto">
          <a:xfrm>
            <a:off x="8140700" y="2613025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450" name="Line 36"/>
          <p:cNvSpPr>
            <a:spLocks noChangeShapeType="1"/>
          </p:cNvSpPr>
          <p:nvPr/>
        </p:nvSpPr>
        <p:spPr bwMode="auto">
          <a:xfrm flipV="1">
            <a:off x="8034338" y="4117975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451" name="Text Box 37"/>
          <p:cNvSpPr txBox="1">
            <a:spLocks noChangeArrowheads="1"/>
          </p:cNvSpPr>
          <p:nvPr/>
        </p:nvSpPr>
        <p:spPr bwMode="auto">
          <a:xfrm>
            <a:off x="7905750" y="1997075"/>
            <a:ext cx="919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10.0.0.1</a:t>
            </a:r>
          </a:p>
        </p:txBody>
      </p:sp>
      <p:sp>
        <p:nvSpPr>
          <p:cNvPr id="61452" name="Text Box 56"/>
          <p:cNvSpPr txBox="1">
            <a:spLocks noChangeArrowheads="1"/>
          </p:cNvSpPr>
          <p:nvPr/>
        </p:nvSpPr>
        <p:spPr bwMode="auto">
          <a:xfrm>
            <a:off x="7134225" y="2946400"/>
            <a:ext cx="919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10.0.0.4</a:t>
            </a:r>
          </a:p>
        </p:txBody>
      </p:sp>
      <p:sp>
        <p:nvSpPr>
          <p:cNvPr id="61453" name="Line 57"/>
          <p:cNvSpPr>
            <a:spLocks noChangeShapeType="1"/>
          </p:cNvSpPr>
          <p:nvPr/>
        </p:nvSpPr>
        <p:spPr bwMode="auto">
          <a:xfrm flipH="1">
            <a:off x="7258050" y="3201988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454" name="Line 58"/>
          <p:cNvSpPr>
            <a:spLocks noChangeShapeType="1"/>
          </p:cNvSpPr>
          <p:nvPr/>
        </p:nvSpPr>
        <p:spPr bwMode="auto">
          <a:xfrm flipH="1">
            <a:off x="6518275" y="3440113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455" name="Text Box 88"/>
          <p:cNvSpPr txBox="1">
            <a:spLocks noChangeArrowheads="1"/>
          </p:cNvSpPr>
          <p:nvPr/>
        </p:nvSpPr>
        <p:spPr bwMode="auto">
          <a:xfrm>
            <a:off x="6613525" y="3551238"/>
            <a:ext cx="7810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dirty="0" smtClean="0">
                <a:solidFill>
                  <a:srgbClr val="CC0000"/>
                </a:solidFill>
              </a:rPr>
              <a:t>NAT </a:t>
            </a:r>
          </a:p>
          <a:p>
            <a:pPr algn="ctr">
              <a:lnSpc>
                <a:spcPct val="85000"/>
              </a:lnSpc>
              <a:defRPr/>
            </a:pPr>
            <a:r>
              <a:rPr lang="en-US" dirty="0" smtClean="0">
                <a:solidFill>
                  <a:srgbClr val="CC0000"/>
                </a:solidFill>
              </a:rPr>
              <a:t>router</a:t>
            </a:r>
          </a:p>
        </p:txBody>
      </p:sp>
      <p:sp>
        <p:nvSpPr>
          <p:cNvPr id="61456" name="Text Box 89"/>
          <p:cNvSpPr txBox="1">
            <a:spLocks noChangeArrowheads="1"/>
          </p:cNvSpPr>
          <p:nvPr/>
        </p:nvSpPr>
        <p:spPr bwMode="auto">
          <a:xfrm>
            <a:off x="5295900" y="3503613"/>
            <a:ext cx="1257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138.76.29.7</a:t>
            </a:r>
          </a:p>
        </p:txBody>
      </p:sp>
      <p:sp>
        <p:nvSpPr>
          <p:cNvPr id="61457" name="Line 100"/>
          <p:cNvSpPr>
            <a:spLocks noChangeShapeType="1"/>
          </p:cNvSpPr>
          <p:nvPr/>
        </p:nvSpPr>
        <p:spPr bwMode="auto">
          <a:xfrm>
            <a:off x="6345238" y="3422650"/>
            <a:ext cx="401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458" name="Text Box 102"/>
          <p:cNvSpPr txBox="1">
            <a:spLocks noChangeArrowheads="1"/>
          </p:cNvSpPr>
          <p:nvPr/>
        </p:nvSpPr>
        <p:spPr bwMode="auto">
          <a:xfrm>
            <a:off x="5046663" y="2182813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client</a:t>
            </a:r>
          </a:p>
        </p:txBody>
      </p:sp>
      <p:sp>
        <p:nvSpPr>
          <p:cNvPr id="61459" name="Text Box 103"/>
          <p:cNvSpPr txBox="1">
            <a:spLocks noChangeArrowheads="1"/>
          </p:cNvSpPr>
          <p:nvPr/>
        </p:nvSpPr>
        <p:spPr bwMode="auto">
          <a:xfrm>
            <a:off x="5668963" y="2405063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61460" name="Line 104"/>
          <p:cNvSpPr>
            <a:spLocks noChangeShapeType="1"/>
          </p:cNvSpPr>
          <p:nvPr/>
        </p:nvSpPr>
        <p:spPr bwMode="auto">
          <a:xfrm>
            <a:off x="5653088" y="3019425"/>
            <a:ext cx="401637" cy="277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" name="Group 116"/>
          <p:cNvGrpSpPr>
            <a:grpSpLocks/>
          </p:cNvGrpSpPr>
          <p:nvPr/>
        </p:nvGrpSpPr>
        <p:grpSpPr bwMode="auto">
          <a:xfrm>
            <a:off x="6656388" y="3203575"/>
            <a:ext cx="587375" cy="323850"/>
            <a:chOff x="4396" y="1245"/>
            <a:chExt cx="672" cy="248"/>
          </a:xfrm>
        </p:grpSpPr>
        <p:sp>
          <p:nvSpPr>
            <p:cNvPr id="80960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sp>
          <p:nvSpPr>
            <p:cNvPr id="80961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cs typeface="Arial" pitchFamily="34" charset="0"/>
              </a:endParaRPr>
            </a:p>
          </p:txBody>
        </p:sp>
        <p:sp>
          <p:nvSpPr>
            <p:cNvPr id="80962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cs typeface="Arial" pitchFamily="34" charset="0"/>
              </a:endParaRPr>
            </a:p>
          </p:txBody>
        </p:sp>
        <p:grpSp>
          <p:nvGrpSpPr>
            <p:cNvPr id="3" name="Group 12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80966" name="Freeform 12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67" name="Freeform 12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09" name="Line 123"/>
            <p:cNvSpPr>
              <a:spLocks noChangeShapeType="1"/>
            </p:cNvSpPr>
            <p:nvPr/>
          </p:nvSpPr>
          <p:spPr bwMode="auto">
            <a:xfrm>
              <a:off x="4400" y="1322"/>
              <a:ext cx="0" cy="1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10" name="Line 12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" name="Group 128"/>
          <p:cNvGrpSpPr>
            <a:grpSpLocks/>
          </p:cNvGrpSpPr>
          <p:nvPr/>
        </p:nvGrpSpPr>
        <p:grpSpPr bwMode="auto">
          <a:xfrm>
            <a:off x="5021263" y="2652713"/>
            <a:ext cx="685800" cy="649287"/>
            <a:chOff x="-44" y="1473"/>
            <a:chExt cx="981" cy="1105"/>
          </a:xfrm>
        </p:grpSpPr>
        <p:pic>
          <p:nvPicPr>
            <p:cNvPr id="80958" name="Picture 129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0959" name="Freeform 1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131"/>
          <p:cNvGrpSpPr>
            <a:grpSpLocks/>
          </p:cNvGrpSpPr>
          <p:nvPr/>
        </p:nvGrpSpPr>
        <p:grpSpPr bwMode="auto">
          <a:xfrm flipH="1">
            <a:off x="8108950" y="3163888"/>
            <a:ext cx="641350" cy="558800"/>
            <a:chOff x="-44" y="1473"/>
            <a:chExt cx="981" cy="1105"/>
          </a:xfrm>
        </p:grpSpPr>
        <p:pic>
          <p:nvPicPr>
            <p:cNvPr id="80956" name="Picture 132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0957" name="Freeform 13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134"/>
          <p:cNvGrpSpPr>
            <a:grpSpLocks/>
          </p:cNvGrpSpPr>
          <p:nvPr/>
        </p:nvGrpSpPr>
        <p:grpSpPr bwMode="auto">
          <a:xfrm flipH="1">
            <a:off x="8083550" y="3927475"/>
            <a:ext cx="641350" cy="558800"/>
            <a:chOff x="-44" y="1473"/>
            <a:chExt cx="981" cy="1105"/>
          </a:xfrm>
        </p:grpSpPr>
        <p:pic>
          <p:nvPicPr>
            <p:cNvPr id="80954" name="Picture 13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0955" name="Freeform 13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1465" name="Line 137"/>
          <p:cNvSpPr>
            <a:spLocks noChangeShapeType="1"/>
          </p:cNvSpPr>
          <p:nvPr/>
        </p:nvSpPr>
        <p:spPr bwMode="auto">
          <a:xfrm>
            <a:off x="7237413" y="3389313"/>
            <a:ext cx="257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7" name="Group 138"/>
          <p:cNvGrpSpPr>
            <a:grpSpLocks/>
          </p:cNvGrpSpPr>
          <p:nvPr/>
        </p:nvGrpSpPr>
        <p:grpSpPr bwMode="auto">
          <a:xfrm>
            <a:off x="8259763" y="2362200"/>
            <a:ext cx="346075" cy="623888"/>
            <a:chOff x="4140" y="429"/>
            <a:chExt cx="1425" cy="2396"/>
          </a:xfrm>
        </p:grpSpPr>
        <p:sp>
          <p:nvSpPr>
            <p:cNvPr id="80922" name="Freeform 13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68" name="Rectangle 140"/>
            <p:cNvSpPr>
              <a:spLocks noChangeArrowheads="1"/>
            </p:cNvSpPr>
            <p:nvPr/>
          </p:nvSpPr>
          <p:spPr bwMode="auto">
            <a:xfrm>
              <a:off x="4205" y="429"/>
              <a:ext cx="1046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4" name="Freeform 14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25" name="Freeform 14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1" name="Rectangle 143"/>
            <p:cNvSpPr>
              <a:spLocks noChangeArrowheads="1"/>
            </p:cNvSpPr>
            <p:nvPr/>
          </p:nvSpPr>
          <p:spPr bwMode="auto">
            <a:xfrm>
              <a:off x="4212" y="691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14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1497" name="AutoShape 145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8" name="AutoShape 146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3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473" name="Rectangle 147"/>
            <p:cNvSpPr>
              <a:spLocks noChangeArrowheads="1"/>
            </p:cNvSpPr>
            <p:nvPr/>
          </p:nvSpPr>
          <p:spPr bwMode="auto">
            <a:xfrm>
              <a:off x="4225" y="102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14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1495" name="AutoShape 149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6" name="AutoShape 150"/>
              <p:cNvSpPr>
                <a:spLocks noChangeArrowheads="1"/>
              </p:cNvSpPr>
              <p:nvPr/>
            </p:nvSpPr>
            <p:spPr bwMode="auto">
              <a:xfrm>
                <a:off x="631" y="2589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475" name="Rectangle 151"/>
            <p:cNvSpPr>
              <a:spLocks noChangeArrowheads="1"/>
            </p:cNvSpPr>
            <p:nvPr/>
          </p:nvSpPr>
          <p:spPr bwMode="auto">
            <a:xfrm>
              <a:off x="4218" y="1356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6" name="Rectangle 152"/>
            <p:cNvSpPr>
              <a:spLocks noChangeArrowheads="1"/>
            </p:cNvSpPr>
            <p:nvPr/>
          </p:nvSpPr>
          <p:spPr bwMode="auto">
            <a:xfrm>
              <a:off x="4225" y="1654"/>
              <a:ext cx="601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15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1493" name="AutoShape 154"/>
              <p:cNvSpPr>
                <a:spLocks noChangeArrowheads="1"/>
              </p:cNvSpPr>
              <p:nvPr/>
            </p:nvSpPr>
            <p:spPr bwMode="auto">
              <a:xfrm>
                <a:off x="614" y="2576"/>
                <a:ext cx="725" cy="12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4" name="AutoShape 155"/>
              <p:cNvSpPr>
                <a:spLocks noChangeArrowheads="1"/>
              </p:cNvSpPr>
              <p:nvPr/>
            </p:nvSpPr>
            <p:spPr bwMode="auto">
              <a:xfrm>
                <a:off x="630" y="2588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933" name="Freeform 15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15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1491" name="AutoShape 158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5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2" name="AutoShape 159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480" name="Rectangle 160"/>
            <p:cNvSpPr>
              <a:spLocks noChangeArrowheads="1"/>
            </p:cNvSpPr>
            <p:nvPr/>
          </p:nvSpPr>
          <p:spPr bwMode="auto">
            <a:xfrm>
              <a:off x="5251" y="429"/>
              <a:ext cx="65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6" name="Freeform 16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37" name="Freeform 16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3" name="Oval 163"/>
            <p:cNvSpPr>
              <a:spLocks noChangeArrowheads="1"/>
            </p:cNvSpPr>
            <p:nvPr/>
          </p:nvSpPr>
          <p:spPr bwMode="auto">
            <a:xfrm>
              <a:off x="5519" y="2612"/>
              <a:ext cx="46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9" name="Freeform 16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5" name="AutoShape 165"/>
            <p:cNvSpPr>
              <a:spLocks noChangeArrowheads="1"/>
            </p:cNvSpPr>
            <p:nvPr/>
          </p:nvSpPr>
          <p:spPr bwMode="auto">
            <a:xfrm>
              <a:off x="4140" y="2679"/>
              <a:ext cx="1196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6" name="AutoShape 166"/>
            <p:cNvSpPr>
              <a:spLocks noChangeArrowheads="1"/>
            </p:cNvSpPr>
            <p:nvPr/>
          </p:nvSpPr>
          <p:spPr bwMode="auto">
            <a:xfrm>
              <a:off x="4205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7" name="Oval 167"/>
            <p:cNvSpPr>
              <a:spLocks noChangeArrowheads="1"/>
            </p:cNvSpPr>
            <p:nvPr/>
          </p:nvSpPr>
          <p:spPr bwMode="auto">
            <a:xfrm>
              <a:off x="4310" y="2386"/>
              <a:ext cx="157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8" name="Oval 168"/>
            <p:cNvSpPr>
              <a:spLocks noChangeArrowheads="1"/>
            </p:cNvSpPr>
            <p:nvPr/>
          </p:nvSpPr>
          <p:spPr bwMode="auto">
            <a:xfrm>
              <a:off x="4486" y="2386"/>
              <a:ext cx="157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1489" name="Oval 169"/>
            <p:cNvSpPr>
              <a:spLocks noChangeArrowheads="1"/>
            </p:cNvSpPr>
            <p:nvPr/>
          </p:nvSpPr>
          <p:spPr bwMode="auto">
            <a:xfrm>
              <a:off x="4663" y="2380"/>
              <a:ext cx="157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0" name="Rectangle 170"/>
            <p:cNvSpPr>
              <a:spLocks noChangeArrowheads="1"/>
            </p:cNvSpPr>
            <p:nvPr/>
          </p:nvSpPr>
          <p:spPr bwMode="auto">
            <a:xfrm>
              <a:off x="5062" y="1837"/>
              <a:ext cx="85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" name="Line 137"/>
          <p:cNvSpPr>
            <a:spLocks noChangeShapeType="1"/>
          </p:cNvSpPr>
          <p:nvPr/>
        </p:nvSpPr>
        <p:spPr bwMode="auto">
          <a:xfrm>
            <a:off x="8058150" y="3400425"/>
            <a:ext cx="123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624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08823C77-0B6D-4B8F-9BB3-88BA025D64C8}" type="slidenum">
              <a:rPr lang="en-US"/>
              <a:pPr/>
              <a:t>12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 traversal problem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06525"/>
            <a:ext cx="4781550" cy="5159375"/>
          </a:xfrm>
        </p:spPr>
        <p:txBody>
          <a:bodyPr/>
          <a:lstStyle/>
          <a:p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solution 2:</a:t>
            </a:r>
            <a:r>
              <a:rPr lang="en-US" sz="2400" smtClean="0">
                <a:ea typeface="ＭＳ Ｐゴシック" pitchFamily="34" charset="-128"/>
              </a:rPr>
              <a:t> Universal Plug and Play (UPnP) Internet Gateway Device (IGD) Protocol.  Allows NATed host to:</a:t>
            </a:r>
          </a:p>
          <a:p>
            <a:pPr lvl="1">
              <a:spcBef>
                <a:spcPct val="0"/>
              </a:spcBef>
              <a:buSzPct val="65000"/>
              <a:buFont typeface="Wingdings" pitchFamily="2" charset="2"/>
              <a:buChar char="v"/>
            </a:pPr>
            <a:r>
              <a:rPr lang="en-US" smtClean="0">
                <a:ea typeface="ＭＳ Ｐゴシック" pitchFamily="34" charset="-128"/>
              </a:rPr>
              <a:t>learn public IP address (138.76.29.7)</a:t>
            </a:r>
          </a:p>
          <a:p>
            <a:pPr lvl="1">
              <a:spcBef>
                <a:spcPct val="0"/>
              </a:spcBef>
              <a:buSzPct val="65000"/>
              <a:buFont typeface="Wingdings" pitchFamily="2" charset="2"/>
              <a:buChar char="v"/>
            </a:pPr>
            <a:r>
              <a:rPr lang="en-US" smtClean="0">
                <a:ea typeface="ＭＳ Ｐゴシック" pitchFamily="34" charset="-128"/>
              </a:rPr>
              <a:t>add/remove port mappings (with lease times)</a:t>
            </a:r>
          </a:p>
          <a:p>
            <a:pPr lvl="1">
              <a:spcBef>
                <a:spcPct val="0"/>
              </a:spcBef>
              <a:buFont typeface="Wingdings" pitchFamily="2" charset="2"/>
              <a:buChar char="v"/>
            </a:pPr>
            <a:endParaRPr lang="en-US" smtClean="0">
              <a:ea typeface="ＭＳ Ｐゴシック" pitchFamily="34" charset="-128"/>
            </a:endParaRPr>
          </a:p>
          <a:p>
            <a:pPr lvl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i.e., automate static NAT port map configuration</a:t>
            </a:r>
          </a:p>
        </p:txBody>
      </p:sp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6345238" y="1997075"/>
            <a:ext cx="2479675" cy="2676525"/>
            <a:chOff x="3997" y="1258"/>
            <a:chExt cx="1562" cy="1686"/>
          </a:xfrm>
        </p:grpSpPr>
        <p:sp>
          <p:nvSpPr>
            <p:cNvPr id="81963" name="Freeform 96"/>
            <p:cNvSpPr>
              <a:spLocks/>
            </p:cNvSpPr>
            <p:nvPr/>
          </p:nvSpPr>
          <p:spPr bwMode="auto">
            <a:xfrm>
              <a:off x="4482" y="1377"/>
              <a:ext cx="1056" cy="1567"/>
            </a:xfrm>
            <a:custGeom>
              <a:avLst/>
              <a:gdLst>
                <a:gd name="T0" fmla="*/ 109 w 1056"/>
                <a:gd name="T1" fmla="*/ 676 h 1567"/>
                <a:gd name="T2" fmla="*/ 598 w 1056"/>
                <a:gd name="T3" fmla="*/ 647 h 1567"/>
                <a:gd name="T4" fmla="*/ 533 w 1056"/>
                <a:gd name="T5" fmla="*/ 614 h 1567"/>
                <a:gd name="T6" fmla="*/ 566 w 1056"/>
                <a:gd name="T7" fmla="*/ 169 h 1567"/>
                <a:gd name="T8" fmla="*/ 795 w 1056"/>
                <a:gd name="T9" fmla="*/ 38 h 1567"/>
                <a:gd name="T10" fmla="*/ 1013 w 1056"/>
                <a:gd name="T11" fmla="*/ 90 h 1567"/>
                <a:gd name="T12" fmla="*/ 987 w 1056"/>
                <a:gd name="T13" fmla="*/ 579 h 1567"/>
                <a:gd name="T14" fmla="*/ 1005 w 1056"/>
                <a:gd name="T15" fmla="*/ 875 h 1567"/>
                <a:gd name="T16" fmla="*/ 987 w 1056"/>
                <a:gd name="T17" fmla="*/ 1451 h 1567"/>
                <a:gd name="T18" fmla="*/ 592 w 1056"/>
                <a:gd name="T19" fmla="*/ 1478 h 1567"/>
                <a:gd name="T20" fmla="*/ 473 w 1056"/>
                <a:gd name="T21" fmla="*/ 919 h 1567"/>
                <a:gd name="T22" fmla="*/ 61 w 1056"/>
                <a:gd name="T23" fmla="*/ 838 h 1567"/>
                <a:gd name="T24" fmla="*/ 109 w 1056"/>
                <a:gd name="T25" fmla="*/ 676 h 156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56" h="1567">
                  <a:moveTo>
                    <a:pt x="109" y="676"/>
                  </a:moveTo>
                  <a:cubicBezTo>
                    <a:pt x="199" y="644"/>
                    <a:pt x="527" y="657"/>
                    <a:pt x="598" y="647"/>
                  </a:cubicBezTo>
                  <a:cubicBezTo>
                    <a:pt x="669" y="637"/>
                    <a:pt x="538" y="694"/>
                    <a:pt x="533" y="614"/>
                  </a:cubicBezTo>
                  <a:cubicBezTo>
                    <a:pt x="527" y="534"/>
                    <a:pt x="522" y="265"/>
                    <a:pt x="566" y="169"/>
                  </a:cubicBezTo>
                  <a:cubicBezTo>
                    <a:pt x="610" y="73"/>
                    <a:pt x="721" y="51"/>
                    <a:pt x="795" y="38"/>
                  </a:cubicBezTo>
                  <a:cubicBezTo>
                    <a:pt x="869" y="25"/>
                    <a:pt x="981" y="0"/>
                    <a:pt x="1013" y="90"/>
                  </a:cubicBezTo>
                  <a:cubicBezTo>
                    <a:pt x="1045" y="180"/>
                    <a:pt x="988" y="448"/>
                    <a:pt x="987" y="579"/>
                  </a:cubicBezTo>
                  <a:cubicBezTo>
                    <a:pt x="986" y="710"/>
                    <a:pt x="1005" y="730"/>
                    <a:pt x="1005" y="875"/>
                  </a:cubicBezTo>
                  <a:cubicBezTo>
                    <a:pt x="1005" y="1020"/>
                    <a:pt x="1056" y="1351"/>
                    <a:pt x="987" y="1451"/>
                  </a:cubicBezTo>
                  <a:cubicBezTo>
                    <a:pt x="918" y="1551"/>
                    <a:pt x="678" y="1567"/>
                    <a:pt x="592" y="1478"/>
                  </a:cubicBezTo>
                  <a:cubicBezTo>
                    <a:pt x="506" y="1389"/>
                    <a:pt x="562" y="1026"/>
                    <a:pt x="473" y="919"/>
                  </a:cubicBezTo>
                  <a:cubicBezTo>
                    <a:pt x="384" y="812"/>
                    <a:pt x="122" y="878"/>
                    <a:pt x="61" y="838"/>
                  </a:cubicBezTo>
                  <a:cubicBezTo>
                    <a:pt x="0" y="798"/>
                    <a:pt x="26" y="710"/>
                    <a:pt x="109" y="676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5" name="Line 99"/>
            <p:cNvSpPr>
              <a:spLocks noChangeShapeType="1"/>
            </p:cNvSpPr>
            <p:nvPr/>
          </p:nvSpPr>
          <p:spPr bwMode="auto">
            <a:xfrm flipV="1">
              <a:off x="5061" y="2594"/>
              <a:ext cx="1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2476" name="Text Box 100"/>
            <p:cNvSpPr txBox="1">
              <a:spLocks noChangeArrowheads="1"/>
            </p:cNvSpPr>
            <p:nvPr/>
          </p:nvSpPr>
          <p:spPr bwMode="auto">
            <a:xfrm>
              <a:off x="4980" y="1258"/>
              <a:ext cx="5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smtClean="0"/>
                <a:t>10.0.0.1</a:t>
              </a:r>
            </a:p>
          </p:txBody>
        </p:sp>
        <p:sp>
          <p:nvSpPr>
            <p:cNvPr id="62477" name="Text Box 104"/>
            <p:cNvSpPr txBox="1">
              <a:spLocks noChangeArrowheads="1"/>
            </p:cNvSpPr>
            <p:nvPr/>
          </p:nvSpPr>
          <p:spPr bwMode="auto">
            <a:xfrm>
              <a:off x="4166" y="2237"/>
              <a:ext cx="492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NAT 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router</a:t>
              </a:r>
            </a:p>
          </p:txBody>
        </p:sp>
        <p:sp>
          <p:nvSpPr>
            <p:cNvPr id="62478" name="Line 106"/>
            <p:cNvSpPr>
              <a:spLocks noChangeShapeType="1"/>
            </p:cNvSpPr>
            <p:nvPr/>
          </p:nvSpPr>
          <p:spPr bwMode="auto">
            <a:xfrm>
              <a:off x="3997" y="2156"/>
              <a:ext cx="2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" name="Group 109"/>
            <p:cNvGrpSpPr>
              <a:grpSpLocks/>
            </p:cNvGrpSpPr>
            <p:nvPr/>
          </p:nvGrpSpPr>
          <p:grpSpPr bwMode="auto">
            <a:xfrm>
              <a:off x="4193" y="2018"/>
              <a:ext cx="370" cy="204"/>
              <a:chOff x="4396" y="1245"/>
              <a:chExt cx="672" cy="248"/>
            </a:xfrm>
          </p:grpSpPr>
          <p:sp>
            <p:nvSpPr>
              <p:cNvPr id="81978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81979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81980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4" name="Group 113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81984" name="Freeform 11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985" name="Freeform 11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2526" name="Line 116"/>
              <p:cNvSpPr>
                <a:spLocks noChangeShapeType="1"/>
              </p:cNvSpPr>
              <p:nvPr/>
            </p:nvSpPr>
            <p:spPr bwMode="auto">
              <a:xfrm>
                <a:off x="4400" y="1322"/>
                <a:ext cx="0" cy="1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2527" name="Line 117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" name="Group 118"/>
            <p:cNvGrpSpPr>
              <a:grpSpLocks/>
            </p:cNvGrpSpPr>
            <p:nvPr/>
          </p:nvGrpSpPr>
          <p:grpSpPr bwMode="auto">
            <a:xfrm flipH="1">
              <a:off x="5108" y="1993"/>
              <a:ext cx="404" cy="352"/>
              <a:chOff x="-44" y="1473"/>
              <a:chExt cx="981" cy="1105"/>
            </a:xfrm>
          </p:grpSpPr>
          <p:pic>
            <p:nvPicPr>
              <p:cNvPr id="81976" name="Picture 11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1977" name="Freeform 12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" name="Group 121"/>
            <p:cNvGrpSpPr>
              <a:grpSpLocks/>
            </p:cNvGrpSpPr>
            <p:nvPr/>
          </p:nvGrpSpPr>
          <p:grpSpPr bwMode="auto">
            <a:xfrm flipH="1">
              <a:off x="5092" y="2474"/>
              <a:ext cx="404" cy="352"/>
              <a:chOff x="-44" y="1473"/>
              <a:chExt cx="981" cy="1105"/>
            </a:xfrm>
          </p:grpSpPr>
          <p:pic>
            <p:nvPicPr>
              <p:cNvPr id="81974" name="Picture 12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1975" name="Freeform 12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2502" name="Oval 150"/>
            <p:cNvSpPr>
              <a:spLocks noChangeArrowheads="1"/>
            </p:cNvSpPr>
            <p:nvPr/>
          </p:nvSpPr>
          <p:spPr bwMode="auto">
            <a:xfrm>
              <a:off x="5299" y="1852"/>
              <a:ext cx="7" cy="1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2" name="Freeform 92"/>
            <p:cNvSpPr>
              <a:spLocks/>
            </p:cNvSpPr>
            <p:nvPr/>
          </p:nvSpPr>
          <p:spPr bwMode="auto">
            <a:xfrm>
              <a:off x="4564" y="1425"/>
              <a:ext cx="735" cy="680"/>
            </a:xfrm>
            <a:custGeom>
              <a:avLst/>
              <a:gdLst>
                <a:gd name="T0" fmla="*/ 0 w 735"/>
                <a:gd name="T1" fmla="*/ 462 h 742"/>
                <a:gd name="T2" fmla="*/ 398 w 735"/>
                <a:gd name="T3" fmla="*/ 433 h 742"/>
                <a:gd name="T4" fmla="*/ 416 w 735"/>
                <a:gd name="T5" fmla="*/ 181 h 742"/>
                <a:gd name="T6" fmla="*/ 452 w 735"/>
                <a:gd name="T7" fmla="*/ 27 h 742"/>
                <a:gd name="T8" fmla="*/ 735 w 735"/>
                <a:gd name="T9" fmla="*/ 21 h 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35" h="742">
                  <a:moveTo>
                    <a:pt x="0" y="715"/>
                  </a:moveTo>
                  <a:cubicBezTo>
                    <a:pt x="66" y="708"/>
                    <a:pt x="329" y="742"/>
                    <a:pt x="398" y="670"/>
                  </a:cubicBezTo>
                  <a:cubicBezTo>
                    <a:pt x="467" y="598"/>
                    <a:pt x="407" y="386"/>
                    <a:pt x="416" y="281"/>
                  </a:cubicBezTo>
                  <a:cubicBezTo>
                    <a:pt x="425" y="176"/>
                    <a:pt x="399" y="82"/>
                    <a:pt x="452" y="41"/>
                  </a:cubicBezTo>
                  <a:cubicBezTo>
                    <a:pt x="505" y="0"/>
                    <a:pt x="676" y="34"/>
                    <a:pt x="735" y="32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485" name="Text Box 93"/>
            <p:cNvSpPr txBox="1">
              <a:spLocks noChangeArrowheads="1"/>
            </p:cNvSpPr>
            <p:nvPr/>
          </p:nvSpPr>
          <p:spPr bwMode="auto">
            <a:xfrm>
              <a:off x="4612" y="1569"/>
              <a:ext cx="3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IGD</a:t>
              </a:r>
            </a:p>
          </p:txBody>
        </p:sp>
      </p:grpSp>
      <p:pic>
        <p:nvPicPr>
          <p:cNvPr id="81926" name="Picture 9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200" y="1079500"/>
            <a:ext cx="54848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" name="Line 35"/>
          <p:cNvSpPr>
            <a:spLocks noChangeShapeType="1"/>
          </p:cNvSpPr>
          <p:nvPr/>
        </p:nvSpPr>
        <p:spPr bwMode="auto">
          <a:xfrm>
            <a:off x="8140700" y="2613025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" name="Line 137"/>
          <p:cNvSpPr>
            <a:spLocks noChangeShapeType="1"/>
          </p:cNvSpPr>
          <p:nvPr/>
        </p:nvSpPr>
        <p:spPr bwMode="auto">
          <a:xfrm>
            <a:off x="7237413" y="3389313"/>
            <a:ext cx="257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7" name="Group 138"/>
          <p:cNvGrpSpPr>
            <a:grpSpLocks/>
          </p:cNvGrpSpPr>
          <p:nvPr/>
        </p:nvGrpSpPr>
        <p:grpSpPr bwMode="auto">
          <a:xfrm>
            <a:off x="8259763" y="2362200"/>
            <a:ext cx="346075" cy="623888"/>
            <a:chOff x="4140" y="429"/>
            <a:chExt cx="1425" cy="2396"/>
          </a:xfrm>
        </p:grpSpPr>
        <p:sp>
          <p:nvSpPr>
            <p:cNvPr id="81931" name="Freeform 13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Rectangle 140"/>
            <p:cNvSpPr>
              <a:spLocks noChangeArrowheads="1"/>
            </p:cNvSpPr>
            <p:nvPr/>
          </p:nvSpPr>
          <p:spPr bwMode="auto">
            <a:xfrm>
              <a:off x="4205" y="429"/>
              <a:ext cx="1046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33" name="Freeform 14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34" name="Freeform 14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Rectangle 143"/>
            <p:cNvSpPr>
              <a:spLocks noChangeArrowheads="1"/>
            </p:cNvSpPr>
            <p:nvPr/>
          </p:nvSpPr>
          <p:spPr bwMode="auto">
            <a:xfrm>
              <a:off x="4212" y="691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14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5" name="AutoShape 145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AutoShape 146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3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1" name="Rectangle 147"/>
            <p:cNvSpPr>
              <a:spLocks noChangeArrowheads="1"/>
            </p:cNvSpPr>
            <p:nvPr/>
          </p:nvSpPr>
          <p:spPr bwMode="auto">
            <a:xfrm>
              <a:off x="4225" y="102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14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3" name="AutoShape 149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AutoShape 150"/>
              <p:cNvSpPr>
                <a:spLocks noChangeArrowheads="1"/>
              </p:cNvSpPr>
              <p:nvPr/>
            </p:nvSpPr>
            <p:spPr bwMode="auto">
              <a:xfrm>
                <a:off x="631" y="2589"/>
                <a:ext cx="693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" name="Rectangle 151"/>
            <p:cNvSpPr>
              <a:spLocks noChangeArrowheads="1"/>
            </p:cNvSpPr>
            <p:nvPr/>
          </p:nvSpPr>
          <p:spPr bwMode="auto">
            <a:xfrm>
              <a:off x="4218" y="1356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152"/>
            <p:cNvSpPr>
              <a:spLocks noChangeArrowheads="1"/>
            </p:cNvSpPr>
            <p:nvPr/>
          </p:nvSpPr>
          <p:spPr bwMode="auto">
            <a:xfrm>
              <a:off x="4225" y="1654"/>
              <a:ext cx="601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15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1" name="AutoShape 154"/>
              <p:cNvSpPr>
                <a:spLocks noChangeArrowheads="1"/>
              </p:cNvSpPr>
              <p:nvPr/>
            </p:nvSpPr>
            <p:spPr bwMode="auto">
              <a:xfrm>
                <a:off x="614" y="2576"/>
                <a:ext cx="725" cy="12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AutoShape 155"/>
              <p:cNvSpPr>
                <a:spLocks noChangeArrowheads="1"/>
              </p:cNvSpPr>
              <p:nvPr/>
            </p:nvSpPr>
            <p:spPr bwMode="auto">
              <a:xfrm>
                <a:off x="630" y="2588"/>
                <a:ext cx="692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1942" name="Freeform 15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15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9" name="AutoShape 158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5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AutoShape 159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8" name="Rectangle 160"/>
            <p:cNvSpPr>
              <a:spLocks noChangeArrowheads="1"/>
            </p:cNvSpPr>
            <p:nvPr/>
          </p:nvSpPr>
          <p:spPr bwMode="auto">
            <a:xfrm>
              <a:off x="5251" y="429"/>
              <a:ext cx="65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45" name="Freeform 16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46" name="Freeform 16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Oval 163"/>
            <p:cNvSpPr>
              <a:spLocks noChangeArrowheads="1"/>
            </p:cNvSpPr>
            <p:nvPr/>
          </p:nvSpPr>
          <p:spPr bwMode="auto">
            <a:xfrm>
              <a:off x="5519" y="2612"/>
              <a:ext cx="46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48" name="Freeform 16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AutoShape 165"/>
            <p:cNvSpPr>
              <a:spLocks noChangeArrowheads="1"/>
            </p:cNvSpPr>
            <p:nvPr/>
          </p:nvSpPr>
          <p:spPr bwMode="auto">
            <a:xfrm>
              <a:off x="4140" y="2679"/>
              <a:ext cx="1196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AutoShape 166"/>
            <p:cNvSpPr>
              <a:spLocks noChangeArrowheads="1"/>
            </p:cNvSpPr>
            <p:nvPr/>
          </p:nvSpPr>
          <p:spPr bwMode="auto">
            <a:xfrm>
              <a:off x="4205" y="2709"/>
              <a:ext cx="1072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167"/>
            <p:cNvSpPr>
              <a:spLocks noChangeArrowheads="1"/>
            </p:cNvSpPr>
            <p:nvPr/>
          </p:nvSpPr>
          <p:spPr bwMode="auto">
            <a:xfrm>
              <a:off x="4310" y="2386"/>
              <a:ext cx="157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Oval 168"/>
            <p:cNvSpPr>
              <a:spLocks noChangeArrowheads="1"/>
            </p:cNvSpPr>
            <p:nvPr/>
          </p:nvSpPr>
          <p:spPr bwMode="auto">
            <a:xfrm>
              <a:off x="4486" y="2386"/>
              <a:ext cx="157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7" name="Oval 169"/>
            <p:cNvSpPr>
              <a:spLocks noChangeArrowheads="1"/>
            </p:cNvSpPr>
            <p:nvPr/>
          </p:nvSpPr>
          <p:spPr bwMode="auto">
            <a:xfrm>
              <a:off x="4663" y="2380"/>
              <a:ext cx="157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170"/>
            <p:cNvSpPr>
              <a:spLocks noChangeArrowheads="1"/>
            </p:cNvSpPr>
            <p:nvPr/>
          </p:nvSpPr>
          <p:spPr bwMode="auto">
            <a:xfrm>
              <a:off x="5062" y="1837"/>
              <a:ext cx="85" cy="75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7" name="Line 137"/>
          <p:cNvSpPr>
            <a:spLocks noChangeShapeType="1"/>
          </p:cNvSpPr>
          <p:nvPr/>
        </p:nvSpPr>
        <p:spPr bwMode="auto">
          <a:xfrm>
            <a:off x="8058150" y="3400425"/>
            <a:ext cx="123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634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4D3BC5D-B81C-4A4E-9189-E9D9CFD30F13}" type="slidenum">
              <a:rPr lang="en-US"/>
              <a:pPr/>
              <a:t>13</a:t>
            </a:fld>
            <a:endParaRPr 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 traversal problem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06525"/>
            <a:ext cx="7675563" cy="5159375"/>
          </a:xfrm>
        </p:spPr>
        <p:txBody>
          <a:bodyPr/>
          <a:lstStyle/>
          <a:p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solution 3:</a:t>
            </a:r>
            <a:r>
              <a:rPr lang="en-US" sz="2400" smtClean="0">
                <a:ea typeface="ＭＳ Ｐゴシック" pitchFamily="34" charset="-128"/>
              </a:rPr>
              <a:t> relaying (used in Skype)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NATed client establishes connection to relay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external client connects to relay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relay bridges packets between to connections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63494" name="Text Box 16"/>
          <p:cNvSpPr txBox="1">
            <a:spLocks noChangeArrowheads="1"/>
          </p:cNvSpPr>
          <p:nvPr/>
        </p:nvSpPr>
        <p:spPr bwMode="auto">
          <a:xfrm>
            <a:off x="4879975" y="5095875"/>
            <a:ext cx="1257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138.76.29.7</a:t>
            </a:r>
          </a:p>
        </p:txBody>
      </p:sp>
      <p:sp>
        <p:nvSpPr>
          <p:cNvPr id="63495" name="Text Box 42"/>
          <p:cNvSpPr txBox="1">
            <a:spLocks noChangeArrowheads="1"/>
          </p:cNvSpPr>
          <p:nvPr/>
        </p:nvSpPr>
        <p:spPr bwMode="auto">
          <a:xfrm>
            <a:off x="260350" y="4718050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client</a:t>
            </a:r>
          </a:p>
        </p:txBody>
      </p:sp>
      <p:sp>
        <p:nvSpPr>
          <p:cNvPr id="63496" name="Line 14"/>
          <p:cNvSpPr>
            <a:spLocks noChangeShapeType="1"/>
          </p:cNvSpPr>
          <p:nvPr/>
        </p:nvSpPr>
        <p:spPr bwMode="auto">
          <a:xfrm flipH="1">
            <a:off x="6102350" y="503237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82952" name="Picture 46" descr="kw_skype_rel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6163" y="3328988"/>
            <a:ext cx="8255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53" name="Picture 57" descr="kw_skype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238" y="3962400"/>
            <a:ext cx="736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4154" name="Freeform 58"/>
          <p:cNvSpPr>
            <a:spLocks/>
          </p:cNvSpPr>
          <p:nvPr/>
        </p:nvSpPr>
        <p:spPr bwMode="auto">
          <a:xfrm>
            <a:off x="4141788" y="3948113"/>
            <a:ext cx="3714750" cy="1039812"/>
          </a:xfrm>
          <a:custGeom>
            <a:avLst/>
            <a:gdLst>
              <a:gd name="T0" fmla="*/ 2147483647 w 1597"/>
              <a:gd name="T1" fmla="*/ 2147483647 h 655"/>
              <a:gd name="T2" fmla="*/ 2147483647 w 1597"/>
              <a:gd name="T3" fmla="*/ 2147483647 h 655"/>
              <a:gd name="T4" fmla="*/ 2147483647 w 1597"/>
              <a:gd name="T5" fmla="*/ 2147483647 h 655"/>
              <a:gd name="T6" fmla="*/ 2147483647 w 1597"/>
              <a:gd name="T7" fmla="*/ 2147483647 h 655"/>
              <a:gd name="T8" fmla="*/ 0 w 1597"/>
              <a:gd name="T9" fmla="*/ 2147483647 h 6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97" h="655">
                <a:moveTo>
                  <a:pt x="1597" y="61"/>
                </a:moveTo>
                <a:cubicBezTo>
                  <a:pt x="1562" y="64"/>
                  <a:pt x="1425" y="0"/>
                  <a:pt x="1376" y="78"/>
                </a:cubicBezTo>
                <a:cubicBezTo>
                  <a:pt x="1327" y="156"/>
                  <a:pt x="1464" y="449"/>
                  <a:pt x="1303" y="531"/>
                </a:cubicBezTo>
                <a:cubicBezTo>
                  <a:pt x="1142" y="613"/>
                  <a:pt x="625" y="655"/>
                  <a:pt x="408" y="572"/>
                </a:cubicBezTo>
                <a:cubicBezTo>
                  <a:pt x="190" y="490"/>
                  <a:pt x="94" y="263"/>
                  <a:pt x="0" y="36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44155" name="Text Box 59"/>
          <p:cNvSpPr txBox="1">
            <a:spLocks noChangeArrowheads="1"/>
          </p:cNvSpPr>
          <p:nvPr/>
        </p:nvSpPr>
        <p:spPr bwMode="auto">
          <a:xfrm>
            <a:off x="5118100" y="3867150"/>
            <a:ext cx="194627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b="1" i="1" smtClean="0">
                <a:solidFill>
                  <a:srgbClr val="CC0000"/>
                </a:solidFill>
                <a:latin typeface="Gill Sans MT" charset="0"/>
              </a:rPr>
              <a:t>1.</a:t>
            </a:r>
            <a:r>
              <a:rPr lang="en-US" smtClean="0">
                <a:latin typeface="Gill Sans MT" charset="0"/>
              </a:rPr>
              <a:t> connection to</a:t>
            </a:r>
          </a:p>
          <a:p>
            <a:pPr>
              <a:lnSpc>
                <a:spcPct val="85000"/>
              </a:lnSpc>
              <a:defRPr/>
            </a:pPr>
            <a:r>
              <a:rPr lang="en-US" smtClean="0">
                <a:latin typeface="Gill Sans MT" charset="0"/>
              </a:rPr>
              <a:t>relay initiated</a:t>
            </a:r>
          </a:p>
          <a:p>
            <a:pPr>
              <a:lnSpc>
                <a:spcPct val="85000"/>
              </a:lnSpc>
              <a:defRPr/>
            </a:pPr>
            <a:r>
              <a:rPr lang="en-US" smtClean="0">
                <a:latin typeface="Gill Sans MT" charset="0"/>
              </a:rPr>
              <a:t>by NATed host</a:t>
            </a:r>
          </a:p>
        </p:txBody>
      </p:sp>
      <p:sp>
        <p:nvSpPr>
          <p:cNvPr id="644156" name="Text Box 60"/>
          <p:cNvSpPr txBox="1">
            <a:spLocks noChangeArrowheads="1"/>
          </p:cNvSpPr>
          <p:nvPr/>
        </p:nvSpPr>
        <p:spPr bwMode="auto">
          <a:xfrm>
            <a:off x="914400" y="3603625"/>
            <a:ext cx="194627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b="1" i="1" smtClean="0">
                <a:solidFill>
                  <a:srgbClr val="CC0000"/>
                </a:solidFill>
                <a:latin typeface="Gill Sans MT" charset="0"/>
              </a:rPr>
              <a:t>2.</a:t>
            </a:r>
            <a:r>
              <a:rPr lang="en-US" smtClean="0">
                <a:latin typeface="Gill Sans MT" charset="0"/>
              </a:rPr>
              <a:t> connection to</a:t>
            </a:r>
          </a:p>
          <a:p>
            <a:pPr>
              <a:lnSpc>
                <a:spcPct val="85000"/>
              </a:lnSpc>
              <a:defRPr/>
            </a:pPr>
            <a:r>
              <a:rPr lang="en-US" smtClean="0">
                <a:latin typeface="Gill Sans MT" charset="0"/>
              </a:rPr>
              <a:t>relay initiated</a:t>
            </a:r>
          </a:p>
          <a:p>
            <a:pPr>
              <a:lnSpc>
                <a:spcPct val="85000"/>
              </a:lnSpc>
              <a:defRPr/>
            </a:pPr>
            <a:r>
              <a:rPr lang="en-US" smtClean="0">
                <a:latin typeface="Gill Sans MT" charset="0"/>
              </a:rPr>
              <a:t>by client</a:t>
            </a:r>
          </a:p>
        </p:txBody>
      </p:sp>
      <p:sp>
        <p:nvSpPr>
          <p:cNvPr id="644157" name="Freeform 61"/>
          <p:cNvSpPr>
            <a:spLocks/>
          </p:cNvSpPr>
          <p:nvPr/>
        </p:nvSpPr>
        <p:spPr bwMode="auto">
          <a:xfrm>
            <a:off x="1033463" y="4084638"/>
            <a:ext cx="2798762" cy="511175"/>
          </a:xfrm>
          <a:custGeom>
            <a:avLst/>
            <a:gdLst>
              <a:gd name="T0" fmla="*/ 0 w 1763"/>
              <a:gd name="T1" fmla="*/ 2147483647 h 322"/>
              <a:gd name="T2" fmla="*/ 2147483647 w 1763"/>
              <a:gd name="T3" fmla="*/ 2147483647 h 322"/>
              <a:gd name="T4" fmla="*/ 2147483647 w 1763"/>
              <a:gd name="T5" fmla="*/ 2147483647 h 322"/>
              <a:gd name="T6" fmla="*/ 2147483647 w 1763"/>
              <a:gd name="T7" fmla="*/ 0 h 32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63" h="322">
                <a:moveTo>
                  <a:pt x="0" y="305"/>
                </a:moveTo>
                <a:cubicBezTo>
                  <a:pt x="412" y="313"/>
                  <a:pt x="825" y="322"/>
                  <a:pt x="1091" y="305"/>
                </a:cubicBezTo>
                <a:cubicBezTo>
                  <a:pt x="1357" y="288"/>
                  <a:pt x="1485" y="252"/>
                  <a:pt x="1597" y="201"/>
                </a:cubicBezTo>
                <a:cubicBezTo>
                  <a:pt x="1709" y="150"/>
                  <a:pt x="1736" y="75"/>
                  <a:pt x="1763" y="0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44158" name="Freeform 62"/>
          <p:cNvSpPr>
            <a:spLocks/>
          </p:cNvSpPr>
          <p:nvPr/>
        </p:nvSpPr>
        <p:spPr bwMode="auto">
          <a:xfrm>
            <a:off x="3805238" y="3697288"/>
            <a:ext cx="360362" cy="420687"/>
          </a:xfrm>
          <a:custGeom>
            <a:avLst/>
            <a:gdLst>
              <a:gd name="T0" fmla="*/ 0 w 227"/>
              <a:gd name="T1" fmla="*/ 2147483647 h 265"/>
              <a:gd name="T2" fmla="*/ 2147483647 w 227"/>
              <a:gd name="T3" fmla="*/ 2147483647 h 265"/>
              <a:gd name="T4" fmla="*/ 2147483647 w 227"/>
              <a:gd name="T5" fmla="*/ 2147483647 h 26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7" h="265">
                <a:moveTo>
                  <a:pt x="0" y="265"/>
                </a:moveTo>
                <a:cubicBezTo>
                  <a:pt x="33" y="135"/>
                  <a:pt x="67" y="6"/>
                  <a:pt x="105" y="3"/>
                </a:cubicBezTo>
                <a:cubicBezTo>
                  <a:pt x="143" y="0"/>
                  <a:pt x="185" y="123"/>
                  <a:pt x="227" y="247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44159" name="Text Box 63"/>
          <p:cNvSpPr txBox="1">
            <a:spLocks noChangeArrowheads="1"/>
          </p:cNvSpPr>
          <p:nvPr/>
        </p:nvSpPr>
        <p:spPr bwMode="auto">
          <a:xfrm>
            <a:off x="3186113" y="4584700"/>
            <a:ext cx="1946275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b="1" i="1" smtClean="0">
                <a:solidFill>
                  <a:srgbClr val="CC0000"/>
                </a:solidFill>
                <a:latin typeface="Gill Sans MT" charset="0"/>
              </a:rPr>
              <a:t>3.</a:t>
            </a:r>
            <a:r>
              <a:rPr lang="en-US" smtClean="0">
                <a:latin typeface="Gill Sans MT" charset="0"/>
              </a:rPr>
              <a:t> relaying </a:t>
            </a:r>
          </a:p>
          <a:p>
            <a:pPr>
              <a:lnSpc>
                <a:spcPct val="85000"/>
              </a:lnSpc>
              <a:defRPr/>
            </a:pPr>
            <a:r>
              <a:rPr lang="en-US" smtClean="0">
                <a:latin typeface="Gill Sans MT" charset="0"/>
              </a:rPr>
              <a:t>established</a:t>
            </a:r>
          </a:p>
        </p:txBody>
      </p:sp>
      <p:pic>
        <p:nvPicPr>
          <p:cNvPr id="82960" name="Picture 93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200" y="1079500"/>
            <a:ext cx="54848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57"/>
          <p:cNvGrpSpPr>
            <a:grpSpLocks/>
          </p:cNvGrpSpPr>
          <p:nvPr/>
        </p:nvGrpSpPr>
        <p:grpSpPr bwMode="auto">
          <a:xfrm>
            <a:off x="5921375" y="3781425"/>
            <a:ext cx="2711450" cy="2565400"/>
            <a:chOff x="3948" y="731"/>
            <a:chExt cx="1708" cy="1616"/>
          </a:xfrm>
        </p:grpSpPr>
        <p:sp>
          <p:nvSpPr>
            <p:cNvPr id="82998" name="Freeform 95"/>
            <p:cNvSpPr>
              <a:spLocks/>
            </p:cNvSpPr>
            <p:nvPr/>
          </p:nvSpPr>
          <p:spPr bwMode="auto">
            <a:xfrm>
              <a:off x="4433" y="874"/>
              <a:ext cx="1056" cy="1473"/>
            </a:xfrm>
            <a:custGeom>
              <a:avLst/>
              <a:gdLst>
                <a:gd name="T0" fmla="*/ 109 w 1056"/>
                <a:gd name="T1" fmla="*/ 582 h 1473"/>
                <a:gd name="T2" fmla="*/ 598 w 1056"/>
                <a:gd name="T3" fmla="*/ 553 h 1473"/>
                <a:gd name="T4" fmla="*/ 533 w 1056"/>
                <a:gd name="T5" fmla="*/ 520 h 1473"/>
                <a:gd name="T6" fmla="*/ 566 w 1056"/>
                <a:gd name="T7" fmla="*/ 75 h 1473"/>
                <a:gd name="T8" fmla="*/ 835 w 1056"/>
                <a:gd name="T9" fmla="*/ 67 h 1473"/>
                <a:gd name="T10" fmla="*/ 1025 w 1056"/>
                <a:gd name="T11" fmla="*/ 152 h 1473"/>
                <a:gd name="T12" fmla="*/ 987 w 1056"/>
                <a:gd name="T13" fmla="*/ 485 h 1473"/>
                <a:gd name="T14" fmla="*/ 1005 w 1056"/>
                <a:gd name="T15" fmla="*/ 781 h 1473"/>
                <a:gd name="T16" fmla="*/ 987 w 1056"/>
                <a:gd name="T17" fmla="*/ 1357 h 1473"/>
                <a:gd name="T18" fmla="*/ 592 w 1056"/>
                <a:gd name="T19" fmla="*/ 1384 h 1473"/>
                <a:gd name="T20" fmla="*/ 473 w 1056"/>
                <a:gd name="T21" fmla="*/ 825 h 1473"/>
                <a:gd name="T22" fmla="*/ 61 w 1056"/>
                <a:gd name="T23" fmla="*/ 744 h 1473"/>
                <a:gd name="T24" fmla="*/ 109 w 1056"/>
                <a:gd name="T25" fmla="*/ 582 h 14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56" h="1473">
                  <a:moveTo>
                    <a:pt x="109" y="582"/>
                  </a:moveTo>
                  <a:cubicBezTo>
                    <a:pt x="199" y="550"/>
                    <a:pt x="527" y="563"/>
                    <a:pt x="598" y="553"/>
                  </a:cubicBezTo>
                  <a:cubicBezTo>
                    <a:pt x="669" y="543"/>
                    <a:pt x="538" y="600"/>
                    <a:pt x="533" y="520"/>
                  </a:cubicBezTo>
                  <a:cubicBezTo>
                    <a:pt x="527" y="440"/>
                    <a:pt x="516" y="150"/>
                    <a:pt x="566" y="75"/>
                  </a:cubicBezTo>
                  <a:cubicBezTo>
                    <a:pt x="616" y="0"/>
                    <a:pt x="759" y="54"/>
                    <a:pt x="835" y="67"/>
                  </a:cubicBezTo>
                  <a:cubicBezTo>
                    <a:pt x="911" y="80"/>
                    <a:pt x="1000" y="82"/>
                    <a:pt x="1025" y="152"/>
                  </a:cubicBezTo>
                  <a:cubicBezTo>
                    <a:pt x="1050" y="222"/>
                    <a:pt x="990" y="380"/>
                    <a:pt x="987" y="485"/>
                  </a:cubicBezTo>
                  <a:cubicBezTo>
                    <a:pt x="984" y="590"/>
                    <a:pt x="1005" y="636"/>
                    <a:pt x="1005" y="781"/>
                  </a:cubicBezTo>
                  <a:cubicBezTo>
                    <a:pt x="1005" y="926"/>
                    <a:pt x="1056" y="1257"/>
                    <a:pt x="987" y="1357"/>
                  </a:cubicBezTo>
                  <a:cubicBezTo>
                    <a:pt x="918" y="1457"/>
                    <a:pt x="678" y="1473"/>
                    <a:pt x="592" y="1384"/>
                  </a:cubicBezTo>
                  <a:cubicBezTo>
                    <a:pt x="506" y="1295"/>
                    <a:pt x="562" y="932"/>
                    <a:pt x="473" y="825"/>
                  </a:cubicBezTo>
                  <a:cubicBezTo>
                    <a:pt x="384" y="718"/>
                    <a:pt x="122" y="784"/>
                    <a:pt x="61" y="744"/>
                  </a:cubicBezTo>
                  <a:cubicBezTo>
                    <a:pt x="0" y="704"/>
                    <a:pt x="26" y="616"/>
                    <a:pt x="109" y="582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4" name="Line 96"/>
            <p:cNvSpPr>
              <a:spLocks noChangeShapeType="1"/>
            </p:cNvSpPr>
            <p:nvPr/>
          </p:nvSpPr>
          <p:spPr bwMode="auto">
            <a:xfrm flipH="1">
              <a:off x="5005" y="1003"/>
              <a:ext cx="6" cy="9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3545" name="Line 97"/>
            <p:cNvSpPr>
              <a:spLocks noChangeShapeType="1"/>
            </p:cNvSpPr>
            <p:nvPr/>
          </p:nvSpPr>
          <p:spPr bwMode="auto">
            <a:xfrm>
              <a:off x="5008" y="1000"/>
              <a:ext cx="84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3546" name="Line 98"/>
            <p:cNvSpPr>
              <a:spLocks noChangeShapeType="1"/>
            </p:cNvSpPr>
            <p:nvPr/>
          </p:nvSpPr>
          <p:spPr bwMode="auto">
            <a:xfrm flipV="1">
              <a:off x="5012" y="1948"/>
              <a:ext cx="1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3547" name="Text Box 100"/>
            <p:cNvSpPr txBox="1">
              <a:spLocks noChangeArrowheads="1"/>
            </p:cNvSpPr>
            <p:nvPr/>
          </p:nvSpPr>
          <p:spPr bwMode="auto">
            <a:xfrm>
              <a:off x="4117" y="1591"/>
              <a:ext cx="492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NAT 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router</a:t>
              </a:r>
            </a:p>
          </p:txBody>
        </p:sp>
        <p:sp>
          <p:nvSpPr>
            <p:cNvPr id="63548" name="Line 101"/>
            <p:cNvSpPr>
              <a:spLocks noChangeShapeType="1"/>
            </p:cNvSpPr>
            <p:nvPr/>
          </p:nvSpPr>
          <p:spPr bwMode="auto">
            <a:xfrm>
              <a:off x="3948" y="1510"/>
              <a:ext cx="2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" name="Group 102"/>
            <p:cNvGrpSpPr>
              <a:grpSpLocks/>
            </p:cNvGrpSpPr>
            <p:nvPr/>
          </p:nvGrpSpPr>
          <p:grpSpPr bwMode="auto">
            <a:xfrm>
              <a:off x="4144" y="1372"/>
              <a:ext cx="370" cy="204"/>
              <a:chOff x="4396" y="1245"/>
              <a:chExt cx="672" cy="248"/>
            </a:xfrm>
          </p:grpSpPr>
          <p:sp>
            <p:nvSpPr>
              <p:cNvPr id="83017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83018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cs typeface="Arial" pitchFamily="34" charset="0"/>
                </a:endParaRPr>
              </a:p>
            </p:txBody>
          </p:sp>
          <p:sp>
            <p:nvSpPr>
              <p:cNvPr id="83019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cs typeface="Arial" pitchFamily="34" charset="0"/>
                </a:endParaRPr>
              </a:p>
            </p:txBody>
          </p:sp>
          <p:grpSp>
            <p:nvGrpSpPr>
              <p:cNvPr id="4" name="Group 106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83023" name="Freeform 10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24" name="Freeform 10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3566" name="Line 109"/>
              <p:cNvSpPr>
                <a:spLocks noChangeShapeType="1"/>
              </p:cNvSpPr>
              <p:nvPr/>
            </p:nvSpPr>
            <p:spPr bwMode="auto">
              <a:xfrm>
                <a:off x="4400" y="1322"/>
                <a:ext cx="0" cy="1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3567" name="Line 110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5" name="Group 111"/>
            <p:cNvGrpSpPr>
              <a:grpSpLocks/>
            </p:cNvGrpSpPr>
            <p:nvPr/>
          </p:nvGrpSpPr>
          <p:grpSpPr bwMode="auto">
            <a:xfrm flipH="1">
              <a:off x="5059" y="1347"/>
              <a:ext cx="404" cy="352"/>
              <a:chOff x="-44" y="1473"/>
              <a:chExt cx="981" cy="1105"/>
            </a:xfrm>
          </p:grpSpPr>
          <p:pic>
            <p:nvPicPr>
              <p:cNvPr id="83015" name="Picture 11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016" name="Freeform 11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" name="Group 114"/>
            <p:cNvGrpSpPr>
              <a:grpSpLocks/>
            </p:cNvGrpSpPr>
            <p:nvPr/>
          </p:nvGrpSpPr>
          <p:grpSpPr bwMode="auto">
            <a:xfrm flipH="1">
              <a:off x="5043" y="1828"/>
              <a:ext cx="404" cy="352"/>
              <a:chOff x="-44" y="1473"/>
              <a:chExt cx="981" cy="1105"/>
            </a:xfrm>
          </p:grpSpPr>
          <p:pic>
            <p:nvPicPr>
              <p:cNvPr id="83013" name="Picture 11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014" name="Freeform 11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3552" name="Line 117"/>
            <p:cNvSpPr>
              <a:spLocks noChangeShapeType="1"/>
            </p:cNvSpPr>
            <p:nvPr/>
          </p:nvSpPr>
          <p:spPr bwMode="auto">
            <a:xfrm>
              <a:off x="4510" y="1489"/>
              <a:ext cx="5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7" name="Group 153"/>
            <p:cNvGrpSpPr>
              <a:grpSpLocks/>
            </p:cNvGrpSpPr>
            <p:nvPr/>
          </p:nvGrpSpPr>
          <p:grpSpPr bwMode="auto">
            <a:xfrm flipH="1">
              <a:off x="5043" y="952"/>
              <a:ext cx="404" cy="352"/>
              <a:chOff x="-44" y="1473"/>
              <a:chExt cx="981" cy="1105"/>
            </a:xfrm>
          </p:grpSpPr>
          <p:pic>
            <p:nvPicPr>
              <p:cNvPr id="83011" name="Picture 15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012" name="Freeform 15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83009" name="Picture 156" descr="skype_logo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100" y="869"/>
              <a:ext cx="51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55" name="Text Box 99"/>
            <p:cNvSpPr txBox="1">
              <a:spLocks noChangeArrowheads="1"/>
            </p:cNvSpPr>
            <p:nvPr/>
          </p:nvSpPr>
          <p:spPr bwMode="auto">
            <a:xfrm>
              <a:off x="5077" y="731"/>
              <a:ext cx="5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smtClean="0"/>
                <a:t>10.0.0.1</a:t>
              </a:r>
            </a:p>
          </p:txBody>
        </p:sp>
      </p:grpSp>
      <p:grpSp>
        <p:nvGrpSpPr>
          <p:cNvPr id="8" name="Group 158"/>
          <p:cNvGrpSpPr>
            <a:grpSpLocks/>
          </p:cNvGrpSpPr>
          <p:nvPr/>
        </p:nvGrpSpPr>
        <p:grpSpPr bwMode="auto">
          <a:xfrm>
            <a:off x="3178175" y="3476625"/>
            <a:ext cx="388938" cy="569913"/>
            <a:chOff x="4140" y="429"/>
            <a:chExt cx="1425" cy="2396"/>
          </a:xfrm>
        </p:grpSpPr>
        <p:sp>
          <p:nvSpPr>
            <p:cNvPr id="82966" name="Freeform 15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12" name="Rectangle 160"/>
            <p:cNvSpPr>
              <a:spLocks noChangeArrowheads="1"/>
            </p:cNvSpPr>
            <p:nvPr/>
          </p:nvSpPr>
          <p:spPr bwMode="auto">
            <a:xfrm>
              <a:off x="4204" y="429"/>
              <a:ext cx="1047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8" name="Freeform 16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69" name="Freeform 16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15" name="Rectangle 163"/>
            <p:cNvSpPr>
              <a:spLocks noChangeArrowheads="1"/>
            </p:cNvSpPr>
            <p:nvPr/>
          </p:nvSpPr>
          <p:spPr bwMode="auto">
            <a:xfrm>
              <a:off x="4210" y="696"/>
              <a:ext cx="599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16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3541" name="AutoShape 165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42" name="AutoShape 166"/>
              <p:cNvSpPr>
                <a:spLocks noChangeArrowheads="1"/>
              </p:cNvSpPr>
              <p:nvPr/>
            </p:nvSpPr>
            <p:spPr bwMode="auto">
              <a:xfrm>
                <a:off x="631" y="2588"/>
                <a:ext cx="697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517" name="Rectangle 167"/>
            <p:cNvSpPr>
              <a:spLocks noChangeArrowheads="1"/>
            </p:cNvSpPr>
            <p:nvPr/>
          </p:nvSpPr>
          <p:spPr bwMode="auto">
            <a:xfrm>
              <a:off x="4221" y="1016"/>
              <a:ext cx="599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16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3539" name="AutoShape 169"/>
              <p:cNvSpPr>
                <a:spLocks noChangeArrowheads="1"/>
              </p:cNvSpPr>
              <p:nvPr/>
            </p:nvSpPr>
            <p:spPr bwMode="auto">
              <a:xfrm>
                <a:off x="611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40" name="AutoShape 170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7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519" name="Rectangle 171"/>
            <p:cNvSpPr>
              <a:spLocks noChangeArrowheads="1"/>
            </p:cNvSpPr>
            <p:nvPr/>
          </p:nvSpPr>
          <p:spPr bwMode="auto">
            <a:xfrm>
              <a:off x="4216" y="1357"/>
              <a:ext cx="599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0" name="Rectangle 172"/>
            <p:cNvSpPr>
              <a:spLocks noChangeArrowheads="1"/>
            </p:cNvSpPr>
            <p:nvPr/>
          </p:nvSpPr>
          <p:spPr bwMode="auto">
            <a:xfrm>
              <a:off x="4227" y="1657"/>
              <a:ext cx="599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7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3537" name="AutoShape 174"/>
              <p:cNvSpPr>
                <a:spLocks noChangeArrowheads="1"/>
              </p:cNvSpPr>
              <p:nvPr/>
            </p:nvSpPr>
            <p:spPr bwMode="auto">
              <a:xfrm>
                <a:off x="612" y="2571"/>
                <a:ext cx="725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38" name="AutoShape 175"/>
              <p:cNvSpPr>
                <a:spLocks noChangeArrowheads="1"/>
              </p:cNvSpPr>
              <p:nvPr/>
            </p:nvSpPr>
            <p:spPr bwMode="auto">
              <a:xfrm>
                <a:off x="626" y="2590"/>
                <a:ext cx="69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977" name="Freeform 17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17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3535" name="AutoShape 178"/>
              <p:cNvSpPr>
                <a:spLocks noChangeArrowheads="1"/>
              </p:cNvSpPr>
              <p:nvPr/>
            </p:nvSpPr>
            <p:spPr bwMode="auto">
              <a:xfrm>
                <a:off x="614" y="2571"/>
                <a:ext cx="725" cy="13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36" name="AutoShape 179"/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524" name="Rectangle 180"/>
            <p:cNvSpPr>
              <a:spLocks noChangeArrowheads="1"/>
            </p:cNvSpPr>
            <p:nvPr/>
          </p:nvSpPr>
          <p:spPr bwMode="auto">
            <a:xfrm>
              <a:off x="5251" y="429"/>
              <a:ext cx="70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0" name="Freeform 18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81" name="Freeform 18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27" name="Oval 183"/>
            <p:cNvSpPr>
              <a:spLocks noChangeArrowheads="1"/>
            </p:cNvSpPr>
            <p:nvPr/>
          </p:nvSpPr>
          <p:spPr bwMode="auto">
            <a:xfrm>
              <a:off x="5518" y="2611"/>
              <a:ext cx="47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3" name="Freeform 18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29" name="AutoShape 185"/>
            <p:cNvSpPr>
              <a:spLocks noChangeArrowheads="1"/>
            </p:cNvSpPr>
            <p:nvPr/>
          </p:nvSpPr>
          <p:spPr bwMode="auto">
            <a:xfrm>
              <a:off x="4140" y="2678"/>
              <a:ext cx="1198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0" name="AutoShape 186"/>
            <p:cNvSpPr>
              <a:spLocks noChangeArrowheads="1"/>
            </p:cNvSpPr>
            <p:nvPr/>
          </p:nvSpPr>
          <p:spPr bwMode="auto">
            <a:xfrm>
              <a:off x="4204" y="2712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1" name="Oval 187"/>
            <p:cNvSpPr>
              <a:spLocks noChangeArrowheads="1"/>
            </p:cNvSpPr>
            <p:nvPr/>
          </p:nvSpPr>
          <p:spPr bwMode="auto">
            <a:xfrm>
              <a:off x="4309" y="2385"/>
              <a:ext cx="157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2" name="Oval 188"/>
            <p:cNvSpPr>
              <a:spLocks noChangeArrowheads="1"/>
            </p:cNvSpPr>
            <p:nvPr/>
          </p:nvSpPr>
          <p:spPr bwMode="auto">
            <a:xfrm>
              <a:off x="4483" y="2385"/>
              <a:ext cx="163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3533" name="Oval 189"/>
            <p:cNvSpPr>
              <a:spLocks noChangeArrowheads="1"/>
            </p:cNvSpPr>
            <p:nvPr/>
          </p:nvSpPr>
          <p:spPr bwMode="auto">
            <a:xfrm>
              <a:off x="4663" y="2378"/>
              <a:ext cx="157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4" name="Rectangle 190"/>
            <p:cNvSpPr>
              <a:spLocks noChangeArrowheads="1"/>
            </p:cNvSpPr>
            <p:nvPr/>
          </p:nvSpPr>
          <p:spPr bwMode="auto">
            <a:xfrm>
              <a:off x="5065" y="1837"/>
              <a:ext cx="81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91"/>
          <p:cNvGrpSpPr>
            <a:grpSpLocks/>
          </p:cNvGrpSpPr>
          <p:nvPr/>
        </p:nvGrpSpPr>
        <p:grpSpPr bwMode="auto">
          <a:xfrm>
            <a:off x="309563" y="4146550"/>
            <a:ext cx="631825" cy="671513"/>
            <a:chOff x="-44" y="1473"/>
            <a:chExt cx="981" cy="1105"/>
          </a:xfrm>
        </p:grpSpPr>
        <p:pic>
          <p:nvPicPr>
            <p:cNvPr id="82964" name="Picture 192" descr="desktop_computer_stylized_medium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965" name="Freeform 19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64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4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64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154" grpId="0" animBg="1"/>
      <p:bldP spid="644155" grpId="0"/>
      <p:bldP spid="644156" grpId="0"/>
      <p:bldP spid="644157" grpId="0" animBg="1"/>
      <p:bldP spid="644158" grpId="0" animBg="1"/>
      <p:bldP spid="6441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645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FC8E5CB9-047E-4173-AD9D-E72713BAA26B}" type="slidenum">
              <a:rPr lang="en-US"/>
              <a:pPr/>
              <a:t>14</a:t>
            </a:fld>
            <a:endParaRPr lang="en-US"/>
          </a:p>
        </p:txBody>
      </p:sp>
      <p:pic>
        <p:nvPicPr>
          <p:cNvPr id="83971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4.3 what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solidFill>
                  <a:srgbClr val="CC0000"/>
                </a:solidFill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solidFill>
                  <a:srgbClr val="CC0000"/>
                </a:solidFill>
                <a:ea typeface="ＭＳ Ｐゴシック" pitchFamily="34" charset="-128"/>
              </a:rPr>
              <a:t>IPv6</a:t>
            </a:r>
          </a:p>
        </p:txBody>
      </p:sp>
      <p:sp>
        <p:nvSpPr>
          <p:cNvPr id="6451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8397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655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BCD44E33-E666-4F27-952A-B5FCE444F91B}" type="slidenum">
              <a:rPr lang="en-US"/>
              <a:pPr/>
              <a:t>15</a:t>
            </a:fld>
            <a:endParaRPr lang="en-US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24825" cy="876300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ICMP: internet control message protocol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7838" y="1544638"/>
            <a:ext cx="3810000" cy="4648200"/>
          </a:xfrm>
        </p:spPr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used by hosts &amp; routers to communicate network-level information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error reporting: unreachable host, network, port,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echo request/reply (used by ping)</a:t>
            </a:r>
          </a:p>
          <a:p>
            <a:r>
              <a:rPr lang="en-US" sz="2400" smtClean="0">
                <a:ea typeface="ＭＳ Ｐゴシック" pitchFamily="34" charset="-128"/>
              </a:rPr>
              <a:t>network-layer </a:t>
            </a:r>
            <a:r>
              <a:rPr lang="ja-JP" altLang="en-US" sz="2400" smtClean="0">
                <a:ea typeface="ＭＳ Ｐゴシック" pitchFamily="34" charset="-128"/>
              </a:rPr>
              <a:t>“</a:t>
            </a:r>
            <a:r>
              <a:rPr lang="en-US" altLang="ja-JP" sz="2400" smtClean="0">
                <a:ea typeface="ＭＳ Ｐゴシック" pitchFamily="34" charset="-128"/>
              </a:rPr>
              <a:t>above</a:t>
            </a:r>
            <a:r>
              <a:rPr lang="ja-JP" altLang="en-US" sz="2400" smtClean="0">
                <a:ea typeface="ＭＳ Ｐゴシック" pitchFamily="34" charset="-128"/>
              </a:rPr>
              <a:t>”</a:t>
            </a:r>
            <a:r>
              <a:rPr lang="en-US" altLang="ja-JP" sz="2400" smtClean="0">
                <a:ea typeface="ＭＳ Ｐゴシック" pitchFamily="34" charset="-128"/>
              </a:rPr>
              <a:t> IP: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 msgs carried in IP datagrams</a:t>
            </a:r>
          </a:p>
          <a:p>
            <a:r>
              <a:rPr lang="en-US" sz="2400" smtClean="0">
                <a:solidFill>
                  <a:srgbClr val="000099"/>
                </a:solidFill>
                <a:ea typeface="ＭＳ Ｐゴシック" pitchFamily="34" charset="-128"/>
              </a:rPr>
              <a:t>ICMP message:</a:t>
            </a:r>
            <a:r>
              <a:rPr lang="en-US" sz="2400" smtClean="0">
                <a:ea typeface="ＭＳ Ｐゴシック" pitchFamily="34" charset="-128"/>
              </a:rPr>
              <a:t> type, code plus first 8 bytes of IP datagram causing error</a:t>
            </a:r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84700" y="1760538"/>
            <a:ext cx="426085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/>
              <a:t>Type</a:t>
            </a:r>
            <a:r>
              <a:rPr lang="en-US"/>
              <a:t>  </a:t>
            </a:r>
            <a:r>
              <a:rPr lang="en-US" u="sng"/>
              <a:t>Code</a:t>
            </a:r>
            <a:r>
              <a:rPr lang="en-US"/>
              <a:t>  </a:t>
            </a:r>
            <a:r>
              <a:rPr lang="en-US" u="sng"/>
              <a:t>description</a:t>
            </a:r>
            <a:endParaRPr lang="en-US"/>
          </a:p>
          <a:p>
            <a:r>
              <a:rPr lang="en-US"/>
              <a:t>0        0         echo reply (ping)</a:t>
            </a:r>
          </a:p>
          <a:p>
            <a:r>
              <a:rPr lang="en-US"/>
              <a:t>3        0         dest. network unreachable</a:t>
            </a:r>
          </a:p>
          <a:p>
            <a:r>
              <a:rPr lang="en-US"/>
              <a:t>3        1         dest host unreachable</a:t>
            </a:r>
          </a:p>
          <a:p>
            <a:r>
              <a:rPr lang="en-US"/>
              <a:t>3        2         dest protocol unreachable</a:t>
            </a:r>
          </a:p>
          <a:p>
            <a:r>
              <a:rPr lang="en-US"/>
              <a:t>3        3         dest port unreachable</a:t>
            </a:r>
          </a:p>
          <a:p>
            <a:r>
              <a:rPr lang="en-US"/>
              <a:t>3        6         dest network unknown</a:t>
            </a:r>
          </a:p>
          <a:p>
            <a:r>
              <a:rPr lang="en-US"/>
              <a:t>3        7         dest host unknown</a:t>
            </a:r>
          </a:p>
          <a:p>
            <a:r>
              <a:rPr lang="en-US"/>
              <a:t>4        0         source quench (congestion</a:t>
            </a:r>
          </a:p>
          <a:p>
            <a:r>
              <a:rPr lang="en-US"/>
              <a:t>                     control - not used)</a:t>
            </a:r>
          </a:p>
          <a:p>
            <a:r>
              <a:rPr lang="en-US"/>
              <a:t>8        0         echo request (ping)</a:t>
            </a:r>
          </a:p>
          <a:p>
            <a:r>
              <a:rPr lang="en-US"/>
              <a:t>9        0         route advertisement</a:t>
            </a:r>
          </a:p>
          <a:p>
            <a:r>
              <a:rPr lang="en-US"/>
              <a:t>10      0         router discovery</a:t>
            </a:r>
          </a:p>
          <a:p>
            <a:r>
              <a:rPr lang="en-US"/>
              <a:t>11      0         TTL expired</a:t>
            </a:r>
          </a:p>
          <a:p>
            <a:r>
              <a:rPr lang="en-US"/>
              <a:t>12      0         bad IP header</a:t>
            </a:r>
          </a:p>
          <a:p>
            <a:endParaRPr lang="en-US"/>
          </a:p>
        </p:txBody>
      </p:sp>
      <p:pic>
        <p:nvPicPr>
          <p:cNvPr id="84998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825" y="955675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ICMP Packet Format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4-</a:t>
            </a:r>
            <a:fld id="{E7528697-F1AF-45CD-AD24-AC7097AF089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6" name="Picture 2" descr="http://flylib.com/books/3/475/1/html/2/images/0131777203/graphics/14fig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215" y="1821070"/>
            <a:ext cx="5634043" cy="261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49237" y="5165371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hlinkClick r:id="rId3"/>
              </a:rPr>
              <a:t>http://flylib.com/books/3/475/1/html/2/images/0131777203/graphics/14fig11.gif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051133" y="1821070"/>
            <a:ext cx="452927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1051133" y="1821070"/>
            <a:ext cx="0" cy="19390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1049708" y="3760150"/>
            <a:ext cx="452927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478504" y="2392823"/>
            <a:ext cx="9572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IP header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957129" y="4127619"/>
            <a:ext cx="546931" cy="55547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299103" y="4405357"/>
            <a:ext cx="12361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ICMP header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665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7722892-1C1C-4D87-8979-5ACAC66605ED}" type="slidenum">
              <a:rPr lang="en-US"/>
              <a:pPr/>
              <a:t>17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5725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Traceroute and ICMP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1175" y="1166813"/>
            <a:ext cx="3887788" cy="4648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source sends series of UDP segments to dest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/>
              <a:t>first set has TTL =1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/>
              <a:t>second set has TTL=2, etc.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/>
              <a:t>unlikely port number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when </a:t>
            </a:r>
            <a:r>
              <a:rPr lang="en-US" sz="2400" i="1">
                <a:cs typeface="+mn-cs"/>
              </a:rPr>
              <a:t>n</a:t>
            </a:r>
            <a:r>
              <a:rPr lang="en-US" sz="2400">
                <a:cs typeface="+mn-cs"/>
              </a:rPr>
              <a:t>th set of datagrams  arrives to nth router: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/>
              <a:t>router discards datagrams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/>
              <a:t>and sends source ICMP messages (type 11, code 0)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/>
              <a:t>ICMP messages includes name of router &amp; IP address</a:t>
            </a:r>
          </a:p>
        </p:txBody>
      </p:sp>
      <p:sp>
        <p:nvSpPr>
          <p:cNvPr id="6656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95850" y="1177925"/>
            <a:ext cx="3810000" cy="2005013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when ICMP messages arrives, source records RTTs</a:t>
            </a:r>
          </a:p>
        </p:txBody>
      </p:sp>
      <p:sp>
        <p:nvSpPr>
          <p:cNvPr id="655365" name="Rectangle 5"/>
          <p:cNvSpPr>
            <a:spLocks noChangeArrowheads="1"/>
          </p:cNvSpPr>
          <p:nvPr/>
        </p:nvSpPr>
        <p:spPr bwMode="auto">
          <a:xfrm>
            <a:off x="4892675" y="2411413"/>
            <a:ext cx="3810000" cy="304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400" i="1">
                <a:solidFill>
                  <a:srgbClr val="000099"/>
                </a:solidFill>
                <a:latin typeface="Gill Sans MT" pitchFamily="34" charset="0"/>
              </a:rPr>
              <a:t>stopping criteria: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UDP segment eventually arrives at destination host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destination returns ICMP 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>
                <a:latin typeface="Gill Sans MT" pitchFamily="34" charset="0"/>
              </a:rPr>
              <a:t>port unreachable</a:t>
            </a:r>
            <a:r>
              <a:rPr lang="ja-JP" altLang="en-US" sz="2400">
                <a:latin typeface="Gill Sans MT" pitchFamily="34" charset="0"/>
              </a:rPr>
              <a:t>”</a:t>
            </a:r>
            <a:r>
              <a:rPr lang="en-US" altLang="ja-JP" sz="2400">
                <a:latin typeface="Gill Sans MT" pitchFamily="34" charset="0"/>
              </a:rPr>
              <a:t> message (type 3, code 3)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>
                <a:latin typeface="Gill Sans MT" pitchFamily="34" charset="0"/>
              </a:rPr>
              <a:t>source stops</a:t>
            </a:r>
          </a:p>
        </p:txBody>
      </p:sp>
      <p:pic>
        <p:nvPicPr>
          <p:cNvPr id="86023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763" y="811213"/>
            <a:ext cx="54848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4" name="Line 38"/>
          <p:cNvSpPr>
            <a:spLocks noChangeShapeType="1"/>
          </p:cNvSpPr>
          <p:nvPr/>
        </p:nvSpPr>
        <p:spPr bwMode="auto">
          <a:xfrm>
            <a:off x="1285875" y="5886450"/>
            <a:ext cx="288925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5" name="Line 105"/>
          <p:cNvSpPr>
            <a:spLocks noChangeShapeType="1"/>
          </p:cNvSpPr>
          <p:nvPr/>
        </p:nvSpPr>
        <p:spPr bwMode="auto">
          <a:xfrm flipV="1">
            <a:off x="2079625" y="5937250"/>
            <a:ext cx="458788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6" name="Line 106"/>
          <p:cNvSpPr>
            <a:spLocks noChangeShapeType="1"/>
          </p:cNvSpPr>
          <p:nvPr/>
        </p:nvSpPr>
        <p:spPr bwMode="auto">
          <a:xfrm>
            <a:off x="3014663" y="592137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7" name="Line 108"/>
          <p:cNvSpPr>
            <a:spLocks noChangeShapeType="1"/>
          </p:cNvSpPr>
          <p:nvPr/>
        </p:nvSpPr>
        <p:spPr bwMode="auto">
          <a:xfrm flipH="1">
            <a:off x="2776538" y="5653088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8" name="Line 113"/>
          <p:cNvSpPr>
            <a:spLocks noChangeShapeType="1"/>
          </p:cNvSpPr>
          <p:nvPr/>
        </p:nvSpPr>
        <p:spPr bwMode="auto">
          <a:xfrm flipH="1">
            <a:off x="3990975" y="5981700"/>
            <a:ext cx="620713" cy="144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9" name="Line 260"/>
          <p:cNvSpPr>
            <a:spLocks noChangeShapeType="1"/>
          </p:cNvSpPr>
          <p:nvPr/>
        </p:nvSpPr>
        <p:spPr bwMode="auto">
          <a:xfrm>
            <a:off x="5110163" y="594677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0" name="Line 261"/>
          <p:cNvSpPr>
            <a:spLocks noChangeShapeType="1"/>
          </p:cNvSpPr>
          <p:nvPr/>
        </p:nvSpPr>
        <p:spPr bwMode="auto">
          <a:xfrm flipH="1">
            <a:off x="6048375" y="5892800"/>
            <a:ext cx="557213" cy="277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1" name="Line 291"/>
          <p:cNvSpPr>
            <a:spLocks noChangeShapeType="1"/>
          </p:cNvSpPr>
          <p:nvPr/>
        </p:nvSpPr>
        <p:spPr bwMode="auto">
          <a:xfrm>
            <a:off x="2744788" y="6053138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2" name="Line 292"/>
          <p:cNvSpPr>
            <a:spLocks noChangeShapeType="1"/>
          </p:cNvSpPr>
          <p:nvPr/>
        </p:nvSpPr>
        <p:spPr bwMode="auto">
          <a:xfrm>
            <a:off x="4668838" y="5640388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3" name="Line 294"/>
          <p:cNvSpPr>
            <a:spLocks noChangeShapeType="1"/>
          </p:cNvSpPr>
          <p:nvPr/>
        </p:nvSpPr>
        <p:spPr bwMode="auto">
          <a:xfrm flipH="1">
            <a:off x="3386138" y="6243638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4" name="Line 295"/>
          <p:cNvSpPr>
            <a:spLocks noChangeShapeType="1"/>
          </p:cNvSpPr>
          <p:nvPr/>
        </p:nvSpPr>
        <p:spPr bwMode="auto">
          <a:xfrm>
            <a:off x="3741738" y="5748338"/>
            <a:ext cx="6350" cy="26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244" name="Text Box 300"/>
          <p:cNvSpPr txBox="1">
            <a:spLocks noChangeArrowheads="1"/>
          </p:cNvSpPr>
          <p:nvPr/>
        </p:nvSpPr>
        <p:spPr bwMode="auto">
          <a:xfrm>
            <a:off x="1387475" y="5605463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3 probes</a:t>
            </a:r>
          </a:p>
        </p:txBody>
      </p:sp>
      <p:sp>
        <p:nvSpPr>
          <p:cNvPr id="83246" name="Text Box 302"/>
          <p:cNvSpPr txBox="1">
            <a:spLocks noChangeArrowheads="1"/>
          </p:cNvSpPr>
          <p:nvPr/>
        </p:nvSpPr>
        <p:spPr bwMode="auto">
          <a:xfrm>
            <a:off x="2001838" y="616585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3 probes</a:t>
            </a:r>
          </a:p>
        </p:txBody>
      </p:sp>
      <p:sp>
        <p:nvSpPr>
          <p:cNvPr id="83248" name="Text Box 304"/>
          <p:cNvSpPr txBox="1">
            <a:spLocks noChangeArrowheads="1"/>
          </p:cNvSpPr>
          <p:nvPr/>
        </p:nvSpPr>
        <p:spPr bwMode="auto">
          <a:xfrm>
            <a:off x="3025775" y="5580063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3 probes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17525" y="5541963"/>
            <a:ext cx="820738" cy="688975"/>
            <a:chOff x="-44" y="1473"/>
            <a:chExt cx="981" cy="1105"/>
          </a:xfrm>
        </p:grpSpPr>
        <p:pic>
          <p:nvPicPr>
            <p:cNvPr id="86090" name="Picture 22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091" name="Freeform 2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 flipH="1">
            <a:off x="6565900" y="5580063"/>
            <a:ext cx="754063" cy="669925"/>
            <a:chOff x="-44" y="1473"/>
            <a:chExt cx="981" cy="1105"/>
          </a:xfrm>
        </p:grpSpPr>
        <p:pic>
          <p:nvPicPr>
            <p:cNvPr id="86088" name="Picture 2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089" name="Freeform 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513388" y="6080125"/>
            <a:ext cx="617537" cy="250825"/>
            <a:chOff x="2356" y="1300"/>
            <a:chExt cx="555" cy="194"/>
          </a:xfrm>
        </p:grpSpPr>
        <p:sp>
          <p:nvSpPr>
            <p:cNvPr id="8608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608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608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86086" name="Freeform 3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87" name="Freeform 3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629" name="Line 34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6630" name="Line 35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545013" y="5808663"/>
            <a:ext cx="617537" cy="250825"/>
            <a:chOff x="2356" y="1300"/>
            <a:chExt cx="555" cy="194"/>
          </a:xfrm>
        </p:grpSpPr>
        <p:sp>
          <p:nvSpPr>
            <p:cNvPr id="86072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6073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6074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86078" name="Freeform 4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9" name="Freeform 4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621" name="Line 43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6622" name="Line 44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3394075" y="6018213"/>
            <a:ext cx="617538" cy="250825"/>
            <a:chOff x="2356" y="1300"/>
            <a:chExt cx="555" cy="194"/>
          </a:xfrm>
        </p:grpSpPr>
        <p:sp>
          <p:nvSpPr>
            <p:cNvPr id="86064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6065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6066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9" name="Group 4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86070" name="Freeform 5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71" name="Freeform 5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613" name="Line 52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6614" name="Line 53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0" name="Group 54"/>
          <p:cNvGrpSpPr>
            <a:grpSpLocks/>
          </p:cNvGrpSpPr>
          <p:nvPr/>
        </p:nvGrpSpPr>
        <p:grpSpPr bwMode="auto">
          <a:xfrm>
            <a:off x="2392363" y="5772150"/>
            <a:ext cx="617537" cy="250825"/>
            <a:chOff x="2356" y="1300"/>
            <a:chExt cx="555" cy="194"/>
          </a:xfrm>
        </p:grpSpPr>
        <p:sp>
          <p:nvSpPr>
            <p:cNvPr id="86056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6057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6058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1" name="Group 58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86062" name="Freeform 5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63" name="Freeform 6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605" name="Line 61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6606" name="Line 62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" name="Group 63"/>
          <p:cNvGrpSpPr>
            <a:grpSpLocks/>
          </p:cNvGrpSpPr>
          <p:nvPr/>
        </p:nvGrpSpPr>
        <p:grpSpPr bwMode="auto">
          <a:xfrm>
            <a:off x="1517650" y="6038850"/>
            <a:ext cx="617538" cy="250825"/>
            <a:chOff x="2356" y="1300"/>
            <a:chExt cx="555" cy="194"/>
          </a:xfrm>
        </p:grpSpPr>
        <p:sp>
          <p:nvSpPr>
            <p:cNvPr id="8604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604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605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" name="Group 6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86054" name="Freeform 6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55" name="Freeform 6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597" name="Line 70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6598" name="Line 7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83247" name="Freeform 303"/>
          <p:cNvSpPr>
            <a:spLocks/>
          </p:cNvSpPr>
          <p:nvPr/>
        </p:nvSpPr>
        <p:spPr bwMode="auto">
          <a:xfrm>
            <a:off x="1257300" y="5826125"/>
            <a:ext cx="2247900" cy="403225"/>
          </a:xfrm>
          <a:custGeom>
            <a:avLst/>
            <a:gdLst>
              <a:gd name="T0" fmla="*/ 2147483647 w 1416"/>
              <a:gd name="T1" fmla="*/ 2147483647 h 254"/>
              <a:gd name="T2" fmla="*/ 2147483647 w 1416"/>
              <a:gd name="T3" fmla="*/ 2147483647 h 254"/>
              <a:gd name="T4" fmla="*/ 2147483647 w 1416"/>
              <a:gd name="T5" fmla="*/ 2147483647 h 254"/>
              <a:gd name="T6" fmla="*/ 2147483647 w 1416"/>
              <a:gd name="T7" fmla="*/ 2147483647 h 254"/>
              <a:gd name="T8" fmla="*/ 2147483647 w 1416"/>
              <a:gd name="T9" fmla="*/ 2147483647 h 254"/>
              <a:gd name="T10" fmla="*/ 2147483647 w 1416"/>
              <a:gd name="T11" fmla="*/ 2147483647 h 254"/>
              <a:gd name="T12" fmla="*/ 0 w 1416"/>
              <a:gd name="T13" fmla="*/ 2147483647 h 2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16"/>
              <a:gd name="T22" fmla="*/ 0 h 254"/>
              <a:gd name="T23" fmla="*/ 1416 w 1416"/>
              <a:gd name="T24" fmla="*/ 254 h 2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16" h="254">
                <a:moveTo>
                  <a:pt x="76" y="30"/>
                </a:moveTo>
                <a:cubicBezTo>
                  <a:pt x="137" y="11"/>
                  <a:pt x="200" y="170"/>
                  <a:pt x="324" y="170"/>
                </a:cubicBezTo>
                <a:cubicBezTo>
                  <a:pt x="461" y="165"/>
                  <a:pt x="717" y="0"/>
                  <a:pt x="896" y="2"/>
                </a:cubicBezTo>
                <a:cubicBezTo>
                  <a:pt x="1075" y="4"/>
                  <a:pt x="1416" y="122"/>
                  <a:pt x="1400" y="182"/>
                </a:cubicBezTo>
                <a:cubicBezTo>
                  <a:pt x="1384" y="242"/>
                  <a:pt x="1073" y="63"/>
                  <a:pt x="896" y="74"/>
                </a:cubicBezTo>
                <a:cubicBezTo>
                  <a:pt x="719" y="85"/>
                  <a:pt x="489" y="254"/>
                  <a:pt x="340" y="250"/>
                </a:cubicBezTo>
                <a:cubicBezTo>
                  <a:pt x="191" y="246"/>
                  <a:pt x="62" y="32"/>
                  <a:pt x="0" y="5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243" name="Freeform 299"/>
          <p:cNvSpPr>
            <a:spLocks/>
          </p:cNvSpPr>
          <p:nvPr/>
        </p:nvSpPr>
        <p:spPr bwMode="auto">
          <a:xfrm>
            <a:off x="1289050" y="5862638"/>
            <a:ext cx="419100" cy="419100"/>
          </a:xfrm>
          <a:custGeom>
            <a:avLst/>
            <a:gdLst>
              <a:gd name="T0" fmla="*/ 2147483647 w 264"/>
              <a:gd name="T1" fmla="*/ 0 h 264"/>
              <a:gd name="T2" fmla="*/ 2147483647 w 264"/>
              <a:gd name="T3" fmla="*/ 2147483647 h 264"/>
              <a:gd name="T4" fmla="*/ 0 w 264"/>
              <a:gd name="T5" fmla="*/ 2147483647 h 264"/>
              <a:gd name="T6" fmla="*/ 0 60000 65536"/>
              <a:gd name="T7" fmla="*/ 0 60000 65536"/>
              <a:gd name="T8" fmla="*/ 0 60000 65536"/>
              <a:gd name="T9" fmla="*/ 0 w 264"/>
              <a:gd name="T10" fmla="*/ 0 h 264"/>
              <a:gd name="T11" fmla="*/ 264 w 264"/>
              <a:gd name="T12" fmla="*/ 264 h 2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264">
                <a:moveTo>
                  <a:pt x="60" y="0"/>
                </a:moveTo>
                <a:cubicBezTo>
                  <a:pt x="86" y="31"/>
                  <a:pt x="264" y="176"/>
                  <a:pt x="228" y="220"/>
                </a:cubicBezTo>
                <a:cubicBezTo>
                  <a:pt x="192" y="264"/>
                  <a:pt x="60" y="109"/>
                  <a:pt x="0" y="88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245" name="Freeform 301"/>
          <p:cNvSpPr>
            <a:spLocks/>
          </p:cNvSpPr>
          <p:nvPr/>
        </p:nvSpPr>
        <p:spPr bwMode="auto">
          <a:xfrm>
            <a:off x="1282700" y="5776913"/>
            <a:ext cx="1346200" cy="474662"/>
          </a:xfrm>
          <a:custGeom>
            <a:avLst/>
            <a:gdLst>
              <a:gd name="T0" fmla="*/ 2147483647 w 848"/>
              <a:gd name="T1" fmla="*/ 2147483647 h 299"/>
              <a:gd name="T2" fmla="*/ 2147483647 w 848"/>
              <a:gd name="T3" fmla="*/ 2147483647 h 299"/>
              <a:gd name="T4" fmla="*/ 2147483647 w 848"/>
              <a:gd name="T5" fmla="*/ 2147483647 h 299"/>
              <a:gd name="T6" fmla="*/ 2147483647 w 848"/>
              <a:gd name="T7" fmla="*/ 2147483647 h 299"/>
              <a:gd name="T8" fmla="*/ 0 w 848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8"/>
              <a:gd name="T16" fmla="*/ 0 h 299"/>
              <a:gd name="T17" fmla="*/ 848 w 848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8" h="299">
                <a:moveTo>
                  <a:pt x="76" y="76"/>
                </a:moveTo>
                <a:cubicBezTo>
                  <a:pt x="137" y="57"/>
                  <a:pt x="200" y="216"/>
                  <a:pt x="324" y="216"/>
                </a:cubicBezTo>
                <a:cubicBezTo>
                  <a:pt x="448" y="216"/>
                  <a:pt x="792" y="0"/>
                  <a:pt x="820" y="76"/>
                </a:cubicBezTo>
                <a:cubicBezTo>
                  <a:pt x="848" y="152"/>
                  <a:pt x="469" y="245"/>
                  <a:pt x="340" y="296"/>
                </a:cubicBezTo>
                <a:cubicBezTo>
                  <a:pt x="203" y="299"/>
                  <a:pt x="62" y="78"/>
                  <a:pt x="0" y="96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5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5" grpId="0"/>
      <p:bldP spid="83244" grpId="0"/>
      <p:bldP spid="83246" grpId="0"/>
      <p:bldP spid="83248" grpId="0"/>
      <p:bldP spid="83247" grpId="0" animBg="1"/>
      <p:bldP spid="83243" grpId="0" animBg="1"/>
      <p:bldP spid="832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1A330CD9-BD4F-4529-8504-98FE7C4866EA}" type="slidenum">
              <a:rPr lang="en-US"/>
              <a:pPr/>
              <a:t>18</a:t>
            </a:fld>
            <a:endParaRPr lang="en-US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2275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IPv6: motivation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401763"/>
            <a:ext cx="8205788" cy="5105400"/>
          </a:xfrm>
        </p:spPr>
        <p:txBody>
          <a:bodyPr/>
          <a:lstStyle/>
          <a:p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initial motivation:</a:t>
            </a:r>
            <a:r>
              <a:rPr lang="en-US" i="1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32-bit address space soon to be completely allocated. (</a:t>
            </a:r>
            <a:r>
              <a:rPr lang="en-US" dirty="0" smtClean="0">
                <a:ea typeface="ＭＳ Ｐゴシック" pitchFamily="34" charset="-128"/>
                <a:hlinkClick r:id="rId3"/>
              </a:rPr>
              <a:t>IPv4 address ran out in September 2015 in U.S. and Canada.</a:t>
            </a:r>
            <a:r>
              <a:rPr lang="en-US" dirty="0" smtClean="0">
                <a:ea typeface="ＭＳ Ｐゴシック" pitchFamily="34" charset="-128"/>
              </a:rPr>
              <a:t>) </a:t>
            </a:r>
          </a:p>
          <a:p>
            <a:r>
              <a:rPr lang="en-US" dirty="0" smtClean="0">
                <a:ea typeface="ＭＳ Ｐゴシック" pitchFamily="34" charset="-128"/>
              </a:rPr>
              <a:t>additional motivation: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header format helps speed processing/forwarding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header changes to facilitate </a:t>
            </a:r>
            <a:r>
              <a:rPr lang="en-US" dirty="0" err="1" smtClean="0">
                <a:ea typeface="ＭＳ Ｐゴシック" pitchFamily="34" charset="-128"/>
              </a:rPr>
              <a:t>QoS</a:t>
            </a:r>
            <a:r>
              <a:rPr lang="en-US" dirty="0" smtClean="0">
                <a:ea typeface="ＭＳ Ｐゴシック" pitchFamily="34" charset="-128"/>
              </a:rPr>
              <a:t> 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IPv6 datagram format: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fixed-length 40 byte header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no fragmentation allowed</a:t>
            </a:r>
            <a:endParaRPr lang="en-US" i="1" dirty="0" smtClean="0">
              <a:ea typeface="ＭＳ Ｐゴシック" pitchFamily="34" charset="-128"/>
            </a:endParaRPr>
          </a:p>
        </p:txBody>
      </p:sp>
      <p:pic>
        <p:nvPicPr>
          <p:cNvPr id="87045" name="Picture 4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1213" y="10556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1D0EF60A-536B-4FDD-B3D4-F774CA09B6DA}" type="slidenum">
              <a:rPr lang="en-US"/>
              <a:pPr/>
              <a:t>19</a:t>
            </a:fld>
            <a:endParaRPr lang="en-US"/>
          </a:p>
        </p:txBody>
      </p:sp>
      <p:pic>
        <p:nvPicPr>
          <p:cNvPr id="88067" name="Picture 8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013" y="871538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3" name="Rectangle 80"/>
          <p:cNvSpPr>
            <a:spLocks noChangeArrowheads="1"/>
          </p:cNvSpPr>
          <p:nvPr/>
        </p:nvSpPr>
        <p:spPr bwMode="auto">
          <a:xfrm>
            <a:off x="2216150" y="3263900"/>
            <a:ext cx="4748213" cy="281781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85738"/>
            <a:ext cx="7772400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IPv6 datagram format</a:t>
            </a:r>
          </a:p>
        </p:txBody>
      </p:sp>
      <p:sp>
        <p:nvSpPr>
          <p:cNvPr id="68615" name="Rectangle 4"/>
          <p:cNvSpPr>
            <a:spLocks noChangeArrowheads="1"/>
          </p:cNvSpPr>
          <p:nvPr/>
        </p:nvSpPr>
        <p:spPr bwMode="auto">
          <a:xfrm>
            <a:off x="390217" y="1061191"/>
            <a:ext cx="859959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 err="1" smtClean="0">
                <a:solidFill>
                  <a:srgbClr val="CC0000"/>
                </a:solidFill>
                <a:latin typeface="Gill Sans MT" pitchFamily="34" charset="0"/>
              </a:rPr>
              <a:t>ver</a:t>
            </a:r>
            <a:r>
              <a:rPr lang="en-US" sz="2400" i="1" dirty="0" smtClean="0">
                <a:solidFill>
                  <a:srgbClr val="CC0000"/>
                </a:solidFill>
                <a:latin typeface="Gill Sans MT" pitchFamily="34" charset="0"/>
              </a:rPr>
              <a:t> (4 bit):  </a:t>
            </a:r>
            <a:r>
              <a:rPr lang="en-US" sz="2400" i="1" dirty="0" smtClean="0">
                <a:latin typeface="Gill Sans MT" pitchFamily="34" charset="0"/>
              </a:rPr>
              <a:t>version number (6)</a:t>
            </a:r>
            <a:endParaRPr lang="en-US" sz="2400" i="1" dirty="0" smtClean="0">
              <a:solidFill>
                <a:srgbClr val="CC0000"/>
              </a:solidFill>
              <a:latin typeface="Gill Sans MT" pitchFamily="34" charset="0"/>
            </a:endParaRPr>
          </a:p>
          <a:p>
            <a:r>
              <a:rPr lang="en-US" sz="2400" i="1" dirty="0" smtClean="0">
                <a:solidFill>
                  <a:srgbClr val="CC0000"/>
                </a:solidFill>
                <a:latin typeface="Gill Sans MT" pitchFamily="34" charset="0"/>
              </a:rPr>
              <a:t>Priority (8 bit):</a:t>
            </a:r>
            <a:r>
              <a:rPr lang="en-US" sz="2400" dirty="0" smtClean="0">
                <a:latin typeface="Gill Sans MT" pitchFamily="34" charset="0"/>
              </a:rPr>
              <a:t>  </a:t>
            </a:r>
            <a:r>
              <a:rPr lang="en-US" sz="2400" dirty="0">
                <a:latin typeface="Gill Sans MT" pitchFamily="34" charset="0"/>
              </a:rPr>
              <a:t>identify priority among </a:t>
            </a:r>
            <a:r>
              <a:rPr lang="en-US" sz="2400" dirty="0" err="1">
                <a:latin typeface="Gill Sans MT" pitchFamily="34" charset="0"/>
              </a:rPr>
              <a:t>datagrams</a:t>
            </a:r>
            <a:r>
              <a:rPr lang="en-US" sz="2400" dirty="0">
                <a:latin typeface="Gill Sans MT" pitchFamily="34" charset="0"/>
              </a:rPr>
              <a:t> in flow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pitchFamily="34" charset="0"/>
              </a:rPr>
              <a:t>flow </a:t>
            </a:r>
            <a:r>
              <a:rPr lang="en-US" sz="2400" i="1" dirty="0" smtClean="0">
                <a:solidFill>
                  <a:srgbClr val="CC0000"/>
                </a:solidFill>
                <a:latin typeface="Gill Sans MT" pitchFamily="34" charset="0"/>
              </a:rPr>
              <a:t>Label (20 bit):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>
                <a:latin typeface="Gill Sans MT" pitchFamily="34" charset="0"/>
              </a:rPr>
              <a:t>identify </a:t>
            </a:r>
            <a:r>
              <a:rPr lang="en-US" sz="2400" dirty="0" err="1">
                <a:latin typeface="Gill Sans MT" pitchFamily="34" charset="0"/>
              </a:rPr>
              <a:t>datagrams</a:t>
            </a:r>
            <a:r>
              <a:rPr lang="en-US" sz="2400" dirty="0">
                <a:latin typeface="Gill Sans MT" pitchFamily="34" charset="0"/>
              </a:rPr>
              <a:t> in same 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 dirty="0">
                <a:latin typeface="Gill Sans MT" pitchFamily="34" charset="0"/>
              </a:rPr>
              <a:t>flow.</a:t>
            </a:r>
            <a:r>
              <a:rPr lang="ja-JP" altLang="en-US" sz="2400">
                <a:latin typeface="Gill Sans MT" pitchFamily="34" charset="0"/>
              </a:rPr>
              <a:t>”</a:t>
            </a:r>
            <a:r>
              <a:rPr lang="en-US" altLang="ja-JP" sz="2400" dirty="0">
                <a:latin typeface="Gill Sans MT" pitchFamily="34" charset="0"/>
              </a:rPr>
              <a:t> </a:t>
            </a:r>
          </a:p>
          <a:p>
            <a:r>
              <a:rPr lang="en-US" sz="2400" dirty="0">
                <a:latin typeface="Gill Sans MT" pitchFamily="34" charset="0"/>
              </a:rPr>
              <a:t>                    (concept of</a:t>
            </a:r>
            <a:r>
              <a:rPr lang="ja-JP" altLang="en-US" sz="2400">
                <a:latin typeface="Gill Sans MT" pitchFamily="34" charset="0"/>
              </a:rPr>
              <a:t>“</a:t>
            </a:r>
            <a:r>
              <a:rPr lang="en-US" altLang="ja-JP" sz="2400" dirty="0">
                <a:latin typeface="Gill Sans MT" pitchFamily="34" charset="0"/>
              </a:rPr>
              <a:t>flow</a:t>
            </a:r>
            <a:r>
              <a:rPr lang="ja-JP" altLang="en-US" sz="2400">
                <a:latin typeface="Gill Sans MT" pitchFamily="34" charset="0"/>
              </a:rPr>
              <a:t>”</a:t>
            </a:r>
            <a:r>
              <a:rPr lang="en-US" altLang="ja-JP" sz="2400" dirty="0">
                <a:latin typeface="Gill Sans MT" pitchFamily="34" charset="0"/>
              </a:rPr>
              <a:t> not well defined).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pitchFamily="34" charset="0"/>
              </a:rPr>
              <a:t>next header:</a:t>
            </a:r>
            <a:r>
              <a:rPr lang="en-US" sz="2400" dirty="0">
                <a:latin typeface="Gill Sans MT" pitchFamily="34" charset="0"/>
              </a:rPr>
              <a:t> identify upper layer protocol for </a:t>
            </a:r>
            <a:r>
              <a:rPr lang="en-US" sz="2400" dirty="0" smtClean="0">
                <a:latin typeface="Gill Sans MT" pitchFamily="34" charset="0"/>
              </a:rPr>
              <a:t>data (same as in IPv4)</a:t>
            </a:r>
            <a:r>
              <a:rPr lang="en-US" sz="2400" dirty="0" smtClean="0">
                <a:latin typeface="Comic Sans MS" pitchFamily="66" charset="0"/>
              </a:rPr>
              <a:t>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8616" name="Rectangle 56"/>
          <p:cNvSpPr>
            <a:spLocks noChangeArrowheads="1"/>
          </p:cNvSpPr>
          <p:nvPr/>
        </p:nvSpPr>
        <p:spPr bwMode="auto">
          <a:xfrm>
            <a:off x="2141538" y="3344863"/>
            <a:ext cx="4748212" cy="28178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Line 60"/>
          <p:cNvSpPr>
            <a:spLocks noChangeShapeType="1"/>
          </p:cNvSpPr>
          <p:nvPr/>
        </p:nvSpPr>
        <p:spPr bwMode="auto">
          <a:xfrm>
            <a:off x="2143125" y="3654425"/>
            <a:ext cx="4727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18" name="Line 61"/>
          <p:cNvSpPr>
            <a:spLocks noChangeShapeType="1"/>
          </p:cNvSpPr>
          <p:nvPr/>
        </p:nvSpPr>
        <p:spPr bwMode="auto">
          <a:xfrm>
            <a:off x="2794000" y="3354388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19" name="Line 63"/>
          <p:cNvSpPr>
            <a:spLocks noChangeShapeType="1"/>
          </p:cNvSpPr>
          <p:nvPr/>
        </p:nvSpPr>
        <p:spPr bwMode="auto">
          <a:xfrm>
            <a:off x="3482975" y="3351213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20" name="Line 64"/>
          <p:cNvSpPr>
            <a:spLocks noChangeShapeType="1"/>
          </p:cNvSpPr>
          <p:nvPr/>
        </p:nvSpPr>
        <p:spPr bwMode="auto">
          <a:xfrm>
            <a:off x="4410075" y="3649663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21" name="Line 65"/>
          <p:cNvSpPr>
            <a:spLocks noChangeShapeType="1"/>
          </p:cNvSpPr>
          <p:nvPr/>
        </p:nvSpPr>
        <p:spPr bwMode="auto">
          <a:xfrm>
            <a:off x="5556250" y="3652838"/>
            <a:ext cx="0" cy="293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22" name="Line 66"/>
          <p:cNvSpPr>
            <a:spLocks noChangeShapeType="1"/>
          </p:cNvSpPr>
          <p:nvPr/>
        </p:nvSpPr>
        <p:spPr bwMode="auto">
          <a:xfrm>
            <a:off x="2130425" y="5175250"/>
            <a:ext cx="47609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23" name="Line 67"/>
          <p:cNvSpPr>
            <a:spLocks noChangeShapeType="1"/>
          </p:cNvSpPr>
          <p:nvPr/>
        </p:nvSpPr>
        <p:spPr bwMode="auto">
          <a:xfrm>
            <a:off x="2147888" y="4535488"/>
            <a:ext cx="47609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24" name="Line 68"/>
          <p:cNvSpPr>
            <a:spLocks noChangeShapeType="1"/>
          </p:cNvSpPr>
          <p:nvPr/>
        </p:nvSpPr>
        <p:spPr bwMode="auto">
          <a:xfrm>
            <a:off x="2133600" y="3952875"/>
            <a:ext cx="47609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25" name="Text Box 69"/>
          <p:cNvSpPr txBox="1">
            <a:spLocks noChangeArrowheads="1"/>
          </p:cNvSpPr>
          <p:nvPr/>
        </p:nvSpPr>
        <p:spPr bwMode="auto">
          <a:xfrm>
            <a:off x="4046538" y="5440363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data</a:t>
            </a:r>
          </a:p>
        </p:txBody>
      </p:sp>
      <p:sp>
        <p:nvSpPr>
          <p:cNvPr id="68626" name="Text Box 70"/>
          <p:cNvSpPr txBox="1">
            <a:spLocks noChangeArrowheads="1"/>
          </p:cNvSpPr>
          <p:nvPr/>
        </p:nvSpPr>
        <p:spPr bwMode="auto">
          <a:xfrm>
            <a:off x="3378200" y="4578350"/>
            <a:ext cx="21653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mtClean="0"/>
              <a:t>destination address</a:t>
            </a:r>
          </a:p>
          <a:p>
            <a:pPr algn="ctr">
              <a:lnSpc>
                <a:spcPct val="85000"/>
              </a:lnSpc>
              <a:defRPr/>
            </a:pPr>
            <a:r>
              <a:rPr lang="en-US" smtClean="0"/>
              <a:t>(128 bits)</a:t>
            </a:r>
          </a:p>
        </p:txBody>
      </p:sp>
      <p:sp>
        <p:nvSpPr>
          <p:cNvPr id="68627" name="Text Box 71"/>
          <p:cNvSpPr txBox="1">
            <a:spLocks noChangeArrowheads="1"/>
          </p:cNvSpPr>
          <p:nvPr/>
        </p:nvSpPr>
        <p:spPr bwMode="auto">
          <a:xfrm>
            <a:off x="3543300" y="3971925"/>
            <a:ext cx="17462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mtClean="0"/>
              <a:t>source address</a:t>
            </a:r>
          </a:p>
          <a:p>
            <a:pPr algn="ctr">
              <a:lnSpc>
                <a:spcPct val="85000"/>
              </a:lnSpc>
              <a:defRPr/>
            </a:pPr>
            <a:r>
              <a:rPr lang="en-US" smtClean="0"/>
              <a:t>(128 bits)</a:t>
            </a:r>
          </a:p>
        </p:txBody>
      </p:sp>
      <p:sp>
        <p:nvSpPr>
          <p:cNvPr id="68628" name="Text Box 72"/>
          <p:cNvSpPr txBox="1">
            <a:spLocks noChangeArrowheads="1"/>
          </p:cNvSpPr>
          <p:nvPr/>
        </p:nvSpPr>
        <p:spPr bwMode="auto">
          <a:xfrm>
            <a:off x="2627313" y="361950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payload len</a:t>
            </a:r>
          </a:p>
        </p:txBody>
      </p:sp>
      <p:sp>
        <p:nvSpPr>
          <p:cNvPr id="68629" name="Text Box 73"/>
          <p:cNvSpPr txBox="1">
            <a:spLocks noChangeArrowheads="1"/>
          </p:cNvSpPr>
          <p:nvPr/>
        </p:nvSpPr>
        <p:spPr bwMode="auto">
          <a:xfrm>
            <a:off x="4408488" y="3627438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next hdr</a:t>
            </a:r>
          </a:p>
        </p:txBody>
      </p:sp>
      <p:sp>
        <p:nvSpPr>
          <p:cNvPr id="68630" name="Text Box 74"/>
          <p:cNvSpPr txBox="1">
            <a:spLocks noChangeArrowheads="1"/>
          </p:cNvSpPr>
          <p:nvPr/>
        </p:nvSpPr>
        <p:spPr bwMode="auto">
          <a:xfrm>
            <a:off x="5664200" y="361315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hop limit</a:t>
            </a:r>
          </a:p>
        </p:txBody>
      </p:sp>
      <p:sp>
        <p:nvSpPr>
          <p:cNvPr id="68631" name="Text Box 75"/>
          <p:cNvSpPr txBox="1">
            <a:spLocks noChangeArrowheads="1"/>
          </p:cNvSpPr>
          <p:nvPr/>
        </p:nvSpPr>
        <p:spPr bwMode="auto">
          <a:xfrm>
            <a:off x="4533900" y="3319463"/>
            <a:ext cx="1136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flow label</a:t>
            </a:r>
          </a:p>
        </p:txBody>
      </p:sp>
      <p:sp>
        <p:nvSpPr>
          <p:cNvPr id="68632" name="Text Box 76"/>
          <p:cNvSpPr txBox="1">
            <a:spLocks noChangeArrowheads="1"/>
          </p:cNvSpPr>
          <p:nvPr/>
        </p:nvSpPr>
        <p:spPr bwMode="auto">
          <a:xfrm>
            <a:off x="2913063" y="330517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pri</a:t>
            </a:r>
          </a:p>
        </p:txBody>
      </p:sp>
      <p:sp>
        <p:nvSpPr>
          <p:cNvPr id="68633" name="Text Box 77"/>
          <p:cNvSpPr txBox="1">
            <a:spLocks noChangeArrowheads="1"/>
          </p:cNvSpPr>
          <p:nvPr/>
        </p:nvSpPr>
        <p:spPr bwMode="auto">
          <a:xfrm>
            <a:off x="2206625" y="3313113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ver</a:t>
            </a:r>
          </a:p>
        </p:txBody>
      </p:sp>
      <p:sp>
        <p:nvSpPr>
          <p:cNvPr id="68634" name="Line 79"/>
          <p:cNvSpPr>
            <a:spLocks noChangeShapeType="1"/>
          </p:cNvSpPr>
          <p:nvPr/>
        </p:nvSpPr>
        <p:spPr bwMode="auto">
          <a:xfrm>
            <a:off x="2119313" y="6400800"/>
            <a:ext cx="4816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35" name="Text Box 78"/>
          <p:cNvSpPr txBox="1">
            <a:spLocks noChangeArrowheads="1"/>
          </p:cNvSpPr>
          <p:nvPr/>
        </p:nvSpPr>
        <p:spPr bwMode="auto">
          <a:xfrm>
            <a:off x="3978275" y="6210300"/>
            <a:ext cx="8572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32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3D9BE934-FD3C-4005-83FC-C4DDA5A6C84D}" type="slidenum">
              <a:rPr lang="en-US"/>
              <a:pPr/>
              <a:t>2</a:t>
            </a:fld>
            <a:endParaRPr lang="en-US"/>
          </a:p>
        </p:txBody>
      </p:sp>
      <p:pic>
        <p:nvPicPr>
          <p:cNvPr id="71683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857250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163513"/>
            <a:ext cx="7772400" cy="93027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IP addresses: how to get one?</a:t>
            </a:r>
            <a:endParaRPr lang="en-US" sz="4800" smtClean="0">
              <a:ea typeface="ＭＳ Ｐゴシック" pitchFamily="34" charset="-128"/>
            </a:endParaRP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1343025"/>
            <a:ext cx="8077200" cy="1809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Q:</a:t>
            </a:r>
            <a:r>
              <a:rPr lang="en-US" dirty="0" smtClean="0">
                <a:ea typeface="ＭＳ Ｐゴシック" pitchFamily="34" charset="-128"/>
              </a:rPr>
              <a:t> how does </a:t>
            </a:r>
            <a:r>
              <a:rPr lang="en-US" i="1" dirty="0" smtClean="0">
                <a:ea typeface="ＭＳ Ｐゴシック" pitchFamily="34" charset="-128"/>
              </a:rPr>
              <a:t>network</a:t>
            </a:r>
            <a:r>
              <a:rPr lang="en-US" dirty="0" smtClean="0">
                <a:ea typeface="ＭＳ Ｐゴシック" pitchFamily="34" charset="-128"/>
              </a:rPr>
              <a:t> get subnet part of IP </a:t>
            </a:r>
            <a:r>
              <a:rPr lang="en-US" dirty="0" err="1" smtClean="0">
                <a:ea typeface="ＭＳ Ｐゴシック" pitchFamily="34" charset="-128"/>
              </a:rPr>
              <a:t>addr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A:</a:t>
            </a:r>
            <a:r>
              <a:rPr lang="en-US" dirty="0" smtClean="0">
                <a:ea typeface="ＭＳ Ｐゴシック" pitchFamily="34" charset="-128"/>
              </a:rPr>
              <a:t> gets allocated portion of its provider ISP</a:t>
            </a:r>
            <a:r>
              <a:rPr lang="ja-JP" altLang="en-US" dirty="0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s address space</a:t>
            </a: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592138" y="3514725"/>
            <a:ext cx="8551862" cy="237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99"/>
                </a:solidFill>
              </a:rPr>
              <a:t>ISP's block          </a:t>
            </a:r>
            <a:r>
              <a:rPr lang="en-US" u="sng" dirty="0">
                <a:solidFill>
                  <a:srgbClr val="000099"/>
                </a:solidFill>
              </a:rPr>
              <a:t>11001000  00010111  0001</a:t>
            </a:r>
            <a:r>
              <a:rPr lang="en-US" dirty="0">
                <a:solidFill>
                  <a:srgbClr val="000099"/>
                </a:solidFill>
              </a:rPr>
              <a:t>0000  00000000    200.23.16.0/20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US" dirty="0"/>
          </a:p>
          <a:p>
            <a:r>
              <a:rPr lang="en-US" dirty="0"/>
              <a:t>Organization 0    </a:t>
            </a:r>
            <a:r>
              <a:rPr lang="en-US" u="sng" dirty="0"/>
              <a:t>11001000  00010111  0001000</a:t>
            </a:r>
            <a:r>
              <a:rPr lang="en-US" dirty="0"/>
              <a:t>0  00000000    200.23.16.0/23 </a:t>
            </a:r>
          </a:p>
          <a:p>
            <a:r>
              <a:rPr lang="en-US" dirty="0"/>
              <a:t>Organization 1    </a:t>
            </a:r>
            <a:r>
              <a:rPr lang="en-US" u="sng" dirty="0"/>
              <a:t>11001000  00010111  0001001</a:t>
            </a:r>
            <a:r>
              <a:rPr lang="en-US" dirty="0"/>
              <a:t>0  00000000    200.23.18.0/23 </a:t>
            </a:r>
          </a:p>
          <a:p>
            <a:r>
              <a:rPr lang="en-US" dirty="0"/>
              <a:t>Organization 2    </a:t>
            </a:r>
            <a:r>
              <a:rPr lang="en-US" u="sng" dirty="0"/>
              <a:t>11001000  00010111  0001010</a:t>
            </a:r>
            <a:r>
              <a:rPr lang="en-US" dirty="0"/>
              <a:t>0  00000000    200.23.20.0/23 </a:t>
            </a:r>
          </a:p>
          <a:p>
            <a:r>
              <a:rPr lang="en-US" dirty="0"/>
              <a:t>   ...                                          …..                                   ….                ….</a:t>
            </a:r>
          </a:p>
          <a:p>
            <a:r>
              <a:rPr lang="en-US" dirty="0"/>
              <a:t>Organization 7    </a:t>
            </a:r>
            <a:r>
              <a:rPr lang="en-US" u="sng" dirty="0"/>
              <a:t>11001000  00010111  0001111</a:t>
            </a:r>
            <a:r>
              <a:rPr lang="en-US" dirty="0"/>
              <a:t>0  00000000    200.23.30.0/23</a:t>
            </a:r>
            <a:r>
              <a:rPr lang="en-US" sz="2400" dirty="0">
                <a:latin typeface="Times New Roman" pitchFamily="18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E622FC58-4C6B-4076-A418-E24B957F786B}" type="slidenum">
              <a:rPr lang="en-US"/>
              <a:pPr/>
              <a:t>20</a:t>
            </a:fld>
            <a:endParaRPr lang="en-US"/>
          </a:p>
        </p:txBody>
      </p:sp>
      <p:pic>
        <p:nvPicPr>
          <p:cNvPr id="89091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588" y="1042988"/>
            <a:ext cx="6399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Other changes from IPv4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checksum</a:t>
            </a: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:</a:t>
            </a:r>
            <a:r>
              <a:rPr lang="en-US" i="1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removed entirely to reduce processing time at each hop</a:t>
            </a:r>
          </a:p>
          <a:p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options:</a:t>
            </a:r>
            <a:r>
              <a:rPr lang="en-US" dirty="0" smtClean="0">
                <a:ea typeface="ＭＳ Ｐゴシック" pitchFamily="34" charset="-128"/>
              </a:rPr>
              <a:t> allowed, but outside of header, indicated by </a:t>
            </a:r>
            <a:r>
              <a:rPr lang="ja-JP" altLang="en-US" dirty="0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Next Header</a:t>
            </a:r>
            <a:r>
              <a:rPr lang="ja-JP" altLang="en-US" dirty="0" smtClean="0"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 field</a:t>
            </a:r>
          </a:p>
          <a:p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ICMPv6:</a:t>
            </a:r>
            <a:r>
              <a:rPr lang="en-US" dirty="0" smtClean="0">
                <a:ea typeface="ＭＳ Ｐゴシック" pitchFamily="34" charset="-128"/>
              </a:rPr>
              <a:t> new version of ICMP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additional message types, e.g., </a:t>
            </a:r>
            <a:r>
              <a:rPr lang="ja-JP" altLang="en-US" dirty="0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Packet Too Big</a:t>
            </a:r>
            <a:r>
              <a:rPr lang="ja-JP" altLang="en-US" dirty="0" smtClean="0">
                <a:ea typeface="ＭＳ Ｐゴシック" pitchFamily="34" charset="-128"/>
              </a:rPr>
              <a:t>”</a:t>
            </a:r>
            <a:endParaRPr lang="en-US" altLang="ja-JP" dirty="0" smtClean="0">
              <a:ea typeface="ＭＳ Ｐゴシック" pitchFamily="34" charset="-128"/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multicast group management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93B90DC-4B35-4B51-9624-C5FC729953A8}" type="slidenum">
              <a:rPr lang="en-US"/>
              <a:pPr/>
              <a:t>21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Transition from IPv4 to IPv6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00188"/>
            <a:ext cx="8256587" cy="248761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mtClean="0">
                <a:ea typeface="ＭＳ Ｐゴシック" pitchFamily="34" charset="-128"/>
              </a:rPr>
              <a:t>not all routers can be upgraded simultaneously</a:t>
            </a:r>
          </a:p>
          <a:p>
            <a:pPr lvl="1">
              <a:lnSpc>
                <a:spcPct val="75000"/>
              </a:lnSpc>
            </a:pPr>
            <a:r>
              <a:rPr lang="en-US" sz="2800" smtClean="0">
                <a:ea typeface="ＭＳ Ｐゴシック" pitchFamily="34" charset="-128"/>
              </a:rPr>
              <a:t>no </a:t>
            </a:r>
            <a:r>
              <a:rPr lang="ja-JP" altLang="en-US" sz="2800" smtClean="0">
                <a:ea typeface="ＭＳ Ｐゴシック" pitchFamily="34" charset="-128"/>
              </a:rPr>
              <a:t>“</a:t>
            </a:r>
            <a:r>
              <a:rPr lang="en-US" altLang="ja-JP" sz="2800" smtClean="0">
                <a:ea typeface="ＭＳ Ｐゴシック" pitchFamily="34" charset="-128"/>
              </a:rPr>
              <a:t>flag days</a:t>
            </a:r>
            <a:r>
              <a:rPr lang="ja-JP" altLang="en-US" sz="2800" smtClean="0">
                <a:ea typeface="ＭＳ Ｐゴシック" pitchFamily="34" charset="-128"/>
              </a:rPr>
              <a:t>”</a:t>
            </a:r>
            <a:endParaRPr lang="en-US" altLang="ja-JP" sz="2800" smtClean="0">
              <a:ea typeface="ＭＳ Ｐゴシック" pitchFamily="34" charset="-128"/>
            </a:endParaRPr>
          </a:p>
          <a:p>
            <a:pPr lvl="1">
              <a:lnSpc>
                <a:spcPct val="75000"/>
              </a:lnSpc>
            </a:pPr>
            <a:r>
              <a:rPr lang="en-US" sz="2800" smtClean="0">
                <a:ea typeface="ＭＳ Ｐゴシック" pitchFamily="34" charset="-128"/>
              </a:rPr>
              <a:t>how will network operate with mixed IPv4 and IPv6 routers? </a:t>
            </a:r>
          </a:p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tunneling:</a:t>
            </a:r>
            <a:r>
              <a:rPr lang="en-US" smtClean="0">
                <a:ea typeface="ＭＳ Ｐゴシック" pitchFamily="34" charset="-128"/>
              </a:rPr>
              <a:t> IPv6 datagram carried as </a:t>
            </a:r>
            <a:r>
              <a:rPr lang="en-US" i="1" smtClean="0">
                <a:ea typeface="ＭＳ Ｐゴシック" pitchFamily="34" charset="-128"/>
              </a:rPr>
              <a:t>payload</a:t>
            </a:r>
            <a:r>
              <a:rPr lang="en-US" smtClean="0">
                <a:ea typeface="ＭＳ Ｐゴシック" pitchFamily="34" charset="-128"/>
              </a:rPr>
              <a:t> in IPv4 datagram among IPv4 routers</a:t>
            </a:r>
          </a:p>
        </p:txBody>
      </p:sp>
      <p:pic>
        <p:nvPicPr>
          <p:cNvPr id="90117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1025525"/>
            <a:ext cx="6856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2101850" y="5351463"/>
            <a:ext cx="4854575" cy="473075"/>
            <a:chOff x="1163" y="3504"/>
            <a:chExt cx="3058" cy="298"/>
          </a:xfrm>
        </p:grpSpPr>
        <p:sp>
          <p:nvSpPr>
            <p:cNvPr id="70696" name="Rectangle 26"/>
            <p:cNvSpPr>
              <a:spLocks noChangeArrowheads="1"/>
            </p:cNvSpPr>
            <p:nvPr/>
          </p:nvSpPr>
          <p:spPr bwMode="auto">
            <a:xfrm>
              <a:off x="1163" y="3505"/>
              <a:ext cx="3058" cy="295"/>
            </a:xfrm>
            <a:prstGeom prst="rect">
              <a:avLst/>
            </a:prstGeom>
            <a:gradFill rotWithShape="1">
              <a:gsLst>
                <a:gs pos="0">
                  <a:srgbClr val="CC0000">
                    <a:alpha val="40999"/>
                  </a:srgbClr>
                </a:gs>
                <a:gs pos="100000">
                  <a:srgbClr val="CC0000">
                    <a:alpha val="37999"/>
                  </a:srgbClr>
                </a:gs>
              </a:gsLst>
              <a:lin ang="540000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7" name="Line 27"/>
            <p:cNvSpPr>
              <a:spLocks noChangeShapeType="1"/>
            </p:cNvSpPr>
            <p:nvPr/>
          </p:nvSpPr>
          <p:spPr bwMode="auto">
            <a:xfrm>
              <a:off x="2022" y="3504"/>
              <a:ext cx="0" cy="295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98" name="Line 28"/>
            <p:cNvSpPr>
              <a:spLocks noChangeShapeType="1"/>
            </p:cNvSpPr>
            <p:nvPr/>
          </p:nvSpPr>
          <p:spPr bwMode="auto">
            <a:xfrm>
              <a:off x="1781" y="3507"/>
              <a:ext cx="0" cy="295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99" name="Line 29"/>
            <p:cNvSpPr>
              <a:spLocks noChangeShapeType="1"/>
            </p:cNvSpPr>
            <p:nvPr/>
          </p:nvSpPr>
          <p:spPr bwMode="auto">
            <a:xfrm>
              <a:off x="1532" y="3504"/>
              <a:ext cx="0" cy="295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0" name="Line 31"/>
            <p:cNvSpPr>
              <a:spLocks noChangeShapeType="1"/>
            </p:cNvSpPr>
            <p:nvPr/>
          </p:nvSpPr>
          <p:spPr bwMode="auto">
            <a:xfrm>
              <a:off x="1187" y="3504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1" name="Line 32"/>
            <p:cNvSpPr>
              <a:spLocks noChangeShapeType="1"/>
            </p:cNvSpPr>
            <p:nvPr/>
          </p:nvSpPr>
          <p:spPr bwMode="auto">
            <a:xfrm>
              <a:off x="1187" y="3742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2" name="Line 33"/>
            <p:cNvSpPr>
              <a:spLocks noChangeShapeType="1"/>
            </p:cNvSpPr>
            <p:nvPr/>
          </p:nvSpPr>
          <p:spPr bwMode="auto">
            <a:xfrm>
              <a:off x="1283" y="3504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3" name="Line 34"/>
            <p:cNvSpPr>
              <a:spLocks noChangeShapeType="1"/>
            </p:cNvSpPr>
            <p:nvPr/>
          </p:nvSpPr>
          <p:spPr bwMode="auto">
            <a:xfrm>
              <a:off x="1283" y="3742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4" name="Line 35"/>
            <p:cNvSpPr>
              <a:spLocks noChangeShapeType="1"/>
            </p:cNvSpPr>
            <p:nvPr/>
          </p:nvSpPr>
          <p:spPr bwMode="auto">
            <a:xfrm>
              <a:off x="1379" y="3504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5" name="Line 36"/>
            <p:cNvSpPr>
              <a:spLocks noChangeShapeType="1"/>
            </p:cNvSpPr>
            <p:nvPr/>
          </p:nvSpPr>
          <p:spPr bwMode="auto">
            <a:xfrm>
              <a:off x="1379" y="3742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6" name="Line 37"/>
            <p:cNvSpPr>
              <a:spLocks noChangeShapeType="1"/>
            </p:cNvSpPr>
            <p:nvPr/>
          </p:nvSpPr>
          <p:spPr bwMode="auto">
            <a:xfrm>
              <a:off x="1475" y="3504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7" name="Line 38"/>
            <p:cNvSpPr>
              <a:spLocks noChangeShapeType="1"/>
            </p:cNvSpPr>
            <p:nvPr/>
          </p:nvSpPr>
          <p:spPr bwMode="auto">
            <a:xfrm>
              <a:off x="1475" y="3742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8" name="Line 39"/>
            <p:cNvSpPr>
              <a:spLocks noChangeShapeType="1"/>
            </p:cNvSpPr>
            <p:nvPr/>
          </p:nvSpPr>
          <p:spPr bwMode="auto">
            <a:xfrm>
              <a:off x="1327" y="3506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9" name="Line 40"/>
            <p:cNvSpPr>
              <a:spLocks noChangeShapeType="1"/>
            </p:cNvSpPr>
            <p:nvPr/>
          </p:nvSpPr>
          <p:spPr bwMode="auto">
            <a:xfrm>
              <a:off x="1327" y="3744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0" name="Line 41"/>
            <p:cNvSpPr>
              <a:spLocks noChangeShapeType="1"/>
            </p:cNvSpPr>
            <p:nvPr/>
          </p:nvSpPr>
          <p:spPr bwMode="auto">
            <a:xfrm>
              <a:off x="1213" y="3508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1" name="Line 42"/>
            <p:cNvSpPr>
              <a:spLocks noChangeShapeType="1"/>
            </p:cNvSpPr>
            <p:nvPr/>
          </p:nvSpPr>
          <p:spPr bwMode="auto">
            <a:xfrm>
              <a:off x="1213" y="3746"/>
              <a:ext cx="0" cy="5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0664" name="Text Box 48"/>
          <p:cNvSpPr txBox="1">
            <a:spLocks noChangeArrowheads="1"/>
          </p:cNvSpPr>
          <p:nvPr/>
        </p:nvSpPr>
        <p:spPr bwMode="auto">
          <a:xfrm>
            <a:off x="1597025" y="4549775"/>
            <a:ext cx="2006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IPv4 source, dest addr </a:t>
            </a:r>
          </a:p>
        </p:txBody>
      </p:sp>
      <p:sp>
        <p:nvSpPr>
          <p:cNvPr id="70665" name="Text Box 50"/>
          <p:cNvSpPr txBox="1">
            <a:spLocks noChangeArrowheads="1"/>
          </p:cNvSpPr>
          <p:nvPr/>
        </p:nvSpPr>
        <p:spPr bwMode="auto">
          <a:xfrm>
            <a:off x="1303338" y="4318000"/>
            <a:ext cx="1652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IPv4 header fields </a:t>
            </a:r>
          </a:p>
        </p:txBody>
      </p:sp>
      <p:sp>
        <p:nvSpPr>
          <p:cNvPr id="70666" name="Line 55"/>
          <p:cNvSpPr>
            <a:spLocks noChangeShapeType="1"/>
          </p:cNvSpPr>
          <p:nvPr/>
        </p:nvSpPr>
        <p:spPr bwMode="auto">
          <a:xfrm>
            <a:off x="2855913" y="4808538"/>
            <a:ext cx="0" cy="738187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7" name="Line 56"/>
          <p:cNvSpPr>
            <a:spLocks noChangeShapeType="1"/>
          </p:cNvSpPr>
          <p:nvPr/>
        </p:nvSpPr>
        <p:spPr bwMode="auto">
          <a:xfrm>
            <a:off x="2860675" y="4803775"/>
            <a:ext cx="381000" cy="738188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8" name="Line 57"/>
          <p:cNvSpPr>
            <a:spLocks noChangeShapeType="1"/>
          </p:cNvSpPr>
          <p:nvPr/>
        </p:nvSpPr>
        <p:spPr bwMode="auto">
          <a:xfrm>
            <a:off x="2260600" y="4560888"/>
            <a:ext cx="0" cy="9763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9" name="Text Box 23"/>
          <p:cNvSpPr txBox="1">
            <a:spLocks noChangeArrowheads="1"/>
          </p:cNvSpPr>
          <p:nvPr/>
        </p:nvSpPr>
        <p:spPr bwMode="auto">
          <a:xfrm>
            <a:off x="3663950" y="6178550"/>
            <a:ext cx="167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IPv4 datagram</a:t>
            </a:r>
          </a:p>
        </p:txBody>
      </p:sp>
      <p:sp>
        <p:nvSpPr>
          <p:cNvPr id="70670" name="Line 24"/>
          <p:cNvSpPr>
            <a:spLocks noChangeShapeType="1"/>
          </p:cNvSpPr>
          <p:nvPr/>
        </p:nvSpPr>
        <p:spPr bwMode="auto">
          <a:xfrm>
            <a:off x="5284788" y="6367463"/>
            <a:ext cx="1695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71" name="Line 25"/>
          <p:cNvSpPr>
            <a:spLocks noChangeShapeType="1"/>
          </p:cNvSpPr>
          <p:nvPr/>
        </p:nvSpPr>
        <p:spPr bwMode="auto">
          <a:xfrm flipH="1">
            <a:off x="2095500" y="6367463"/>
            <a:ext cx="1606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8880" name="Text Box 64"/>
          <p:cNvSpPr txBox="1">
            <a:spLocks noChangeArrowheads="1"/>
          </p:cNvSpPr>
          <p:nvPr/>
        </p:nvSpPr>
        <p:spPr bwMode="auto">
          <a:xfrm>
            <a:off x="4384675" y="5829300"/>
            <a:ext cx="167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IPv6 datagram</a:t>
            </a:r>
          </a:p>
        </p:txBody>
      </p:sp>
      <p:sp>
        <p:nvSpPr>
          <p:cNvPr id="418881" name="Line 65"/>
          <p:cNvSpPr>
            <a:spLocks noChangeShapeType="1"/>
          </p:cNvSpPr>
          <p:nvPr/>
        </p:nvSpPr>
        <p:spPr bwMode="auto">
          <a:xfrm>
            <a:off x="6021388" y="5999163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8882" name="Line 66"/>
          <p:cNvSpPr>
            <a:spLocks noChangeShapeType="1"/>
          </p:cNvSpPr>
          <p:nvPr/>
        </p:nvSpPr>
        <p:spPr bwMode="auto">
          <a:xfrm flipH="1">
            <a:off x="3522663" y="5999163"/>
            <a:ext cx="925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75" name="Rectangle 69"/>
          <p:cNvSpPr>
            <a:spLocks noChangeArrowheads="1"/>
          </p:cNvSpPr>
          <p:nvPr/>
        </p:nvSpPr>
        <p:spPr bwMode="auto">
          <a:xfrm>
            <a:off x="3490913" y="5386388"/>
            <a:ext cx="3422650" cy="401637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4552949" y="4416425"/>
            <a:ext cx="3409950" cy="1109663"/>
            <a:chOff x="2868" y="2782"/>
            <a:chExt cx="2148" cy="699"/>
          </a:xfrm>
        </p:grpSpPr>
        <p:sp>
          <p:nvSpPr>
            <p:cNvPr id="70694" name="Text Box 51"/>
            <p:cNvSpPr txBox="1">
              <a:spLocks noChangeArrowheads="1"/>
            </p:cNvSpPr>
            <p:nvPr/>
          </p:nvSpPr>
          <p:spPr bwMode="auto">
            <a:xfrm>
              <a:off x="4204" y="2782"/>
              <a:ext cx="8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 smtClean="0"/>
                <a:t>IPv4 payload </a:t>
              </a:r>
            </a:p>
            <a:p>
              <a:pPr>
                <a:defRPr/>
              </a:pPr>
              <a:r>
                <a:rPr lang="en-US" sz="1400" dirty="0" smtClean="0"/>
                <a:t>(</a:t>
              </a:r>
              <a:r>
                <a:rPr lang="en-US" sz="1400" smtClean="0"/>
                <a:t>IPv6 packet) </a:t>
              </a:r>
            </a:p>
          </p:txBody>
        </p:sp>
        <p:sp>
          <p:nvSpPr>
            <p:cNvPr id="70695" name="Line 54"/>
            <p:cNvSpPr>
              <a:spLocks noChangeShapeType="1"/>
            </p:cNvSpPr>
            <p:nvPr/>
          </p:nvSpPr>
          <p:spPr bwMode="auto">
            <a:xfrm flipH="1">
              <a:off x="2868" y="2979"/>
              <a:ext cx="1532" cy="50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" name="Group 71"/>
          <p:cNvGrpSpPr>
            <a:grpSpLocks/>
          </p:cNvGrpSpPr>
          <p:nvPr/>
        </p:nvGrpSpPr>
        <p:grpSpPr bwMode="auto">
          <a:xfrm>
            <a:off x="3506788" y="4321175"/>
            <a:ext cx="3402012" cy="1476375"/>
            <a:chOff x="2280" y="1247"/>
            <a:chExt cx="2143" cy="930"/>
          </a:xfrm>
        </p:grpSpPr>
        <p:sp>
          <p:nvSpPr>
            <p:cNvPr id="70678" name="Rectangle 5"/>
            <p:cNvSpPr>
              <a:spLocks noChangeArrowheads="1"/>
            </p:cNvSpPr>
            <p:nvPr/>
          </p:nvSpPr>
          <p:spPr bwMode="auto">
            <a:xfrm>
              <a:off x="2280" y="1918"/>
              <a:ext cx="2143" cy="25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9" name="Line 8"/>
            <p:cNvSpPr>
              <a:spLocks noChangeShapeType="1"/>
            </p:cNvSpPr>
            <p:nvPr/>
          </p:nvSpPr>
          <p:spPr bwMode="auto">
            <a:xfrm>
              <a:off x="2333" y="1918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80" name="Line 9"/>
            <p:cNvSpPr>
              <a:spLocks noChangeShapeType="1"/>
            </p:cNvSpPr>
            <p:nvPr/>
          </p:nvSpPr>
          <p:spPr bwMode="auto">
            <a:xfrm>
              <a:off x="2307" y="1917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81" name="Line 10"/>
            <p:cNvSpPr>
              <a:spLocks noChangeShapeType="1"/>
            </p:cNvSpPr>
            <p:nvPr/>
          </p:nvSpPr>
          <p:spPr bwMode="auto">
            <a:xfrm>
              <a:off x="2381" y="1918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82" name="Line 11"/>
            <p:cNvSpPr>
              <a:spLocks noChangeShapeType="1"/>
            </p:cNvSpPr>
            <p:nvPr/>
          </p:nvSpPr>
          <p:spPr bwMode="auto">
            <a:xfrm>
              <a:off x="2407" y="1916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83" name="Line 12"/>
            <p:cNvSpPr>
              <a:spLocks noChangeShapeType="1"/>
            </p:cNvSpPr>
            <p:nvPr/>
          </p:nvSpPr>
          <p:spPr bwMode="auto">
            <a:xfrm>
              <a:off x="2441" y="1916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84" name="Line 13"/>
            <p:cNvSpPr>
              <a:spLocks noChangeShapeType="1"/>
            </p:cNvSpPr>
            <p:nvPr/>
          </p:nvSpPr>
          <p:spPr bwMode="auto">
            <a:xfrm>
              <a:off x="2483" y="1916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85" name="Line 14"/>
            <p:cNvSpPr>
              <a:spLocks noChangeShapeType="1"/>
            </p:cNvSpPr>
            <p:nvPr/>
          </p:nvSpPr>
          <p:spPr bwMode="auto">
            <a:xfrm>
              <a:off x="2679" y="1923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86" name="Line 15"/>
            <p:cNvSpPr>
              <a:spLocks noChangeShapeType="1"/>
            </p:cNvSpPr>
            <p:nvPr/>
          </p:nvSpPr>
          <p:spPr bwMode="auto">
            <a:xfrm>
              <a:off x="2915" y="1923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87" name="Text Box 16"/>
            <p:cNvSpPr txBox="1">
              <a:spLocks noChangeArrowheads="1"/>
            </p:cNvSpPr>
            <p:nvPr/>
          </p:nvSpPr>
          <p:spPr bwMode="auto">
            <a:xfrm>
              <a:off x="2672" y="1557"/>
              <a:ext cx="103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/>
                <a:t>UDP/TCP payload</a:t>
              </a:r>
            </a:p>
          </p:txBody>
        </p:sp>
        <p:sp>
          <p:nvSpPr>
            <p:cNvPr id="70688" name="Text Box 17"/>
            <p:cNvSpPr txBox="1">
              <a:spLocks noChangeArrowheads="1"/>
            </p:cNvSpPr>
            <p:nvPr/>
          </p:nvSpPr>
          <p:spPr bwMode="auto">
            <a:xfrm>
              <a:off x="2500" y="1396"/>
              <a:ext cx="1202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400" smtClean="0"/>
                <a:t>IPv6 source dest addr</a:t>
              </a:r>
            </a:p>
          </p:txBody>
        </p:sp>
        <p:sp>
          <p:nvSpPr>
            <p:cNvPr id="70689" name="Text Box 18"/>
            <p:cNvSpPr txBox="1">
              <a:spLocks noChangeArrowheads="1"/>
            </p:cNvSpPr>
            <p:nvPr/>
          </p:nvSpPr>
          <p:spPr bwMode="auto">
            <a:xfrm>
              <a:off x="2314" y="1247"/>
              <a:ext cx="1010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400" smtClean="0"/>
                <a:t>IPv6 header fields</a:t>
              </a:r>
            </a:p>
          </p:txBody>
        </p:sp>
        <p:sp>
          <p:nvSpPr>
            <p:cNvPr id="70690" name="Line 19"/>
            <p:cNvSpPr>
              <a:spLocks noChangeShapeType="1"/>
            </p:cNvSpPr>
            <p:nvPr/>
          </p:nvSpPr>
          <p:spPr bwMode="auto">
            <a:xfrm>
              <a:off x="2602" y="1543"/>
              <a:ext cx="3" cy="44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91" name="Line 20"/>
            <p:cNvSpPr>
              <a:spLocks noChangeShapeType="1"/>
            </p:cNvSpPr>
            <p:nvPr/>
          </p:nvSpPr>
          <p:spPr bwMode="auto">
            <a:xfrm>
              <a:off x="2594" y="1546"/>
              <a:ext cx="174" cy="44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92" name="Line 58"/>
            <p:cNvSpPr>
              <a:spLocks noChangeShapeType="1"/>
            </p:cNvSpPr>
            <p:nvPr/>
          </p:nvSpPr>
          <p:spPr bwMode="auto">
            <a:xfrm>
              <a:off x="2386" y="1399"/>
              <a:ext cx="0" cy="549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93" name="Line 59"/>
            <p:cNvSpPr>
              <a:spLocks noChangeShapeType="1"/>
            </p:cNvSpPr>
            <p:nvPr/>
          </p:nvSpPr>
          <p:spPr bwMode="auto">
            <a:xfrm>
              <a:off x="3334" y="1720"/>
              <a:ext cx="0" cy="25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8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BB098765-DB43-4F8C-A26B-C273720812D3}" type="slidenum">
              <a:rPr lang="en-US"/>
              <a:pPr/>
              <a:t>22</a:t>
            </a:fld>
            <a:endParaRPr lang="en-US"/>
          </a:p>
        </p:txBody>
      </p:sp>
      <p:pic>
        <p:nvPicPr>
          <p:cNvPr id="91139" name="Picture 35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163" y="966788"/>
            <a:ext cx="2741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75" y="214313"/>
            <a:ext cx="7772400" cy="9906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Tunneling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309563" y="2355850"/>
            <a:ext cx="7561262" cy="974725"/>
            <a:chOff x="309563" y="2355850"/>
            <a:chExt cx="7561262" cy="974725"/>
          </a:xfrm>
        </p:grpSpPr>
        <p:grpSp>
          <p:nvGrpSpPr>
            <p:cNvPr id="131" name="Group 130"/>
            <p:cNvGrpSpPr/>
            <p:nvPr/>
          </p:nvGrpSpPr>
          <p:grpSpPr>
            <a:xfrm>
              <a:off x="309563" y="2360613"/>
              <a:ext cx="7561262" cy="969962"/>
              <a:chOff x="309563" y="2360613"/>
              <a:chExt cx="7561262" cy="969962"/>
            </a:xfrm>
          </p:grpSpPr>
          <p:sp>
            <p:nvSpPr>
              <p:cNvPr id="71687" name="Line 147"/>
              <p:cNvSpPr>
                <a:spLocks noChangeShapeType="1"/>
              </p:cNvSpPr>
              <p:nvPr/>
            </p:nvSpPr>
            <p:spPr bwMode="auto">
              <a:xfrm flipV="1">
                <a:off x="3895725" y="2868613"/>
                <a:ext cx="23256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1688" name="Text Box 180"/>
              <p:cNvSpPr txBox="1">
                <a:spLocks noChangeArrowheads="1"/>
              </p:cNvSpPr>
              <p:nvPr/>
            </p:nvSpPr>
            <p:spPr bwMode="auto">
              <a:xfrm>
                <a:off x="4227513" y="2992438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smtClean="0">
                    <a:solidFill>
                      <a:srgbClr val="CC0000"/>
                    </a:solidFill>
                  </a:rPr>
                  <a:t>IPv4</a:t>
                </a:r>
              </a:p>
            </p:txBody>
          </p:sp>
          <p:sp>
            <p:nvSpPr>
              <p:cNvPr id="71689" name="Text Box 181"/>
              <p:cNvSpPr txBox="1">
                <a:spLocks noChangeArrowheads="1"/>
              </p:cNvSpPr>
              <p:nvPr/>
            </p:nvSpPr>
            <p:spPr bwMode="auto">
              <a:xfrm>
                <a:off x="5221288" y="2994025"/>
                <a:ext cx="590550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smtClean="0">
                    <a:solidFill>
                      <a:srgbClr val="CC0000"/>
                    </a:solidFill>
                  </a:rPr>
                  <a:t>IPv4</a:t>
                </a:r>
              </a:p>
            </p:txBody>
          </p:sp>
          <p:grpSp>
            <p:nvGrpSpPr>
              <p:cNvPr id="130" name="Group 129"/>
              <p:cNvGrpSpPr/>
              <p:nvPr/>
            </p:nvGrpSpPr>
            <p:grpSpPr>
              <a:xfrm>
                <a:off x="309563" y="2360613"/>
                <a:ext cx="7561262" cy="965200"/>
                <a:chOff x="309563" y="2360613"/>
                <a:chExt cx="7561262" cy="965200"/>
              </a:xfrm>
            </p:grpSpPr>
            <p:sp>
              <p:nvSpPr>
                <p:cNvPr id="71686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309563" y="2597150"/>
                  <a:ext cx="1593850" cy="3667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dirty="0" smtClean="0"/>
                    <a:t>physical view:</a:t>
                  </a:r>
                </a:p>
              </p:txBody>
            </p:sp>
            <p:grpSp>
              <p:nvGrpSpPr>
                <p:cNvPr id="2" name="Group 254"/>
                <p:cNvGrpSpPr>
                  <a:grpSpLocks/>
                </p:cNvGrpSpPr>
                <p:nvPr/>
              </p:nvGrpSpPr>
              <p:grpSpPr bwMode="auto">
                <a:xfrm>
                  <a:off x="4230688" y="2703513"/>
                  <a:ext cx="693737" cy="338137"/>
                  <a:chOff x="4396" y="1245"/>
                  <a:chExt cx="672" cy="248"/>
                </a:xfrm>
              </p:grpSpPr>
              <p:sp>
                <p:nvSpPr>
                  <p:cNvPr id="91257" name="Oval 407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55"/>
                    <a:ext cx="666" cy="13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1258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39"/>
                    <a:ext cx="669" cy="86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1259" name="Oval 411"/>
                  <p:cNvSpPr>
                    <a:spLocks noChangeArrowheads="1"/>
                  </p:cNvSpPr>
                  <p:nvPr/>
                </p:nvSpPr>
                <p:spPr bwMode="auto">
                  <a:xfrm>
                    <a:off x="4396" y="1245"/>
                    <a:ext cx="667" cy="16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3" name="Group 258"/>
                  <p:cNvGrpSpPr>
                    <a:grpSpLocks/>
                  </p:cNvGrpSpPr>
                  <p:nvPr/>
                </p:nvGrpSpPr>
                <p:grpSpPr bwMode="auto">
                  <a:xfrm>
                    <a:off x="4530" y="1287"/>
                    <a:ext cx="377" cy="75"/>
                    <a:chOff x="2468" y="1332"/>
                    <a:chExt cx="310" cy="60"/>
                  </a:xfrm>
                </p:grpSpPr>
                <p:sp>
                  <p:nvSpPr>
                    <p:cNvPr id="91263" name="Freeform 259"/>
                    <p:cNvSpPr>
                      <a:spLocks/>
                    </p:cNvSpPr>
                    <p:nvPr/>
                  </p:nvSpPr>
                  <p:spPr bwMode="auto">
                    <a:xfrm>
                      <a:off x="2468" y="1332"/>
                      <a:ext cx="310" cy="60"/>
                    </a:xfrm>
                    <a:custGeom>
                      <a:avLst/>
                      <a:gdLst>
                        <a:gd name="T0" fmla="*/ 0 w 310"/>
                        <a:gd name="T1" fmla="*/ 60 h 60"/>
                        <a:gd name="T2" fmla="*/ 96 w 310"/>
                        <a:gd name="T3" fmla="*/ 60 h 60"/>
                        <a:gd name="T4" fmla="*/ 192 w 310"/>
                        <a:gd name="T5" fmla="*/ 0 h 60"/>
                        <a:gd name="T6" fmla="*/ 310 w 310"/>
                        <a:gd name="T7" fmla="*/ 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310" h="60">
                          <a:moveTo>
                            <a:pt x="0" y="60"/>
                          </a:moveTo>
                          <a:lnTo>
                            <a:pt x="96" y="60"/>
                          </a:lnTo>
                          <a:lnTo>
                            <a:pt x="192" y="0"/>
                          </a:lnTo>
                          <a:lnTo>
                            <a:pt x="310" y="0"/>
                          </a:lnTo>
                        </a:path>
                      </a:pathLst>
                    </a:custGeom>
                    <a:gradFill rotWithShape="1">
                      <a:gsLst>
                        <a:gs pos="0">
                          <a:srgbClr val="CC0000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190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64" name="Freeform 260"/>
                    <p:cNvSpPr>
                      <a:spLocks/>
                    </p:cNvSpPr>
                    <p:nvPr/>
                  </p:nvSpPr>
                  <p:spPr bwMode="auto">
                    <a:xfrm>
                      <a:off x="2482" y="1332"/>
                      <a:ext cx="282" cy="60"/>
                    </a:xfrm>
                    <a:custGeom>
                      <a:avLst/>
                      <a:gdLst>
                        <a:gd name="T0" fmla="*/ 0 w 282"/>
                        <a:gd name="T1" fmla="*/ 0 h 60"/>
                        <a:gd name="T2" fmla="*/ 96 w 282"/>
                        <a:gd name="T3" fmla="*/ 0 h 60"/>
                        <a:gd name="T4" fmla="*/ 192 w 282"/>
                        <a:gd name="T5" fmla="*/ 60 h 60"/>
                        <a:gd name="T6" fmla="*/ 282 w 282"/>
                        <a:gd name="T7" fmla="*/ 6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82" h="60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192" y="60"/>
                          </a:lnTo>
                          <a:lnTo>
                            <a:pt x="282" y="60"/>
                          </a:lnTo>
                        </a:path>
                      </a:pathLst>
                    </a:custGeom>
                    <a:gradFill rotWithShape="1">
                      <a:gsLst>
                        <a:gs pos="0">
                          <a:srgbClr val="CC0000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190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1806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4399" y="1321"/>
                    <a:ext cx="0" cy="10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1807" name="Line 262"/>
                  <p:cNvSpPr>
                    <a:spLocks noChangeShapeType="1"/>
                  </p:cNvSpPr>
                  <p:nvPr/>
                </p:nvSpPr>
                <p:spPr bwMode="auto">
                  <a:xfrm>
                    <a:off x="5063" y="1327"/>
                    <a:ext cx="0" cy="10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4" name="Group 328"/>
                <p:cNvGrpSpPr>
                  <a:grpSpLocks/>
                </p:cNvGrpSpPr>
                <p:nvPr/>
              </p:nvGrpSpPr>
              <p:grpSpPr bwMode="auto">
                <a:xfrm>
                  <a:off x="2163763" y="2360613"/>
                  <a:ext cx="1728787" cy="965200"/>
                  <a:chOff x="1363" y="1403"/>
                  <a:chExt cx="1089" cy="608"/>
                </a:xfrm>
              </p:grpSpPr>
              <p:sp>
                <p:nvSpPr>
                  <p:cNvPr id="71779" name="Text Box 9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62" y="1403"/>
                    <a:ext cx="21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A</a:t>
                    </a:r>
                  </a:p>
                </p:txBody>
              </p:sp>
              <p:sp>
                <p:nvSpPr>
                  <p:cNvPr id="71780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21" y="1406"/>
                    <a:ext cx="21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B</a:t>
                    </a:r>
                  </a:p>
                </p:txBody>
              </p:sp>
              <p:sp>
                <p:nvSpPr>
                  <p:cNvPr id="71781" name="Line 1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03" y="1729"/>
                    <a:ext cx="204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1782" name="Text Box 1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86" y="1798"/>
                    <a:ext cx="37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600" smtClean="0"/>
                      <a:t>IPv6</a:t>
                    </a:r>
                  </a:p>
                </p:txBody>
              </p:sp>
              <p:sp>
                <p:nvSpPr>
                  <p:cNvPr id="71783" name="Text Box 1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45" y="1799"/>
                    <a:ext cx="37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600" smtClean="0"/>
                      <a:t>IPv6</a:t>
                    </a:r>
                  </a:p>
                </p:txBody>
              </p:sp>
              <p:grpSp>
                <p:nvGrpSpPr>
                  <p:cNvPr id="5" name="Group 245"/>
                  <p:cNvGrpSpPr>
                    <a:grpSpLocks/>
                  </p:cNvGrpSpPr>
                  <p:nvPr/>
                </p:nvGrpSpPr>
                <p:grpSpPr bwMode="auto">
                  <a:xfrm>
                    <a:off x="1363" y="1621"/>
                    <a:ext cx="437" cy="213"/>
                    <a:chOff x="4396" y="1245"/>
                    <a:chExt cx="672" cy="248"/>
                  </a:xfrm>
                </p:grpSpPr>
                <p:sp>
                  <p:nvSpPr>
                    <p:cNvPr id="91249" name="Oval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9" y="1355"/>
                      <a:ext cx="666" cy="1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1250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9" y="1339"/>
                      <a:ext cx="669" cy="86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1251" name="Oval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6" y="1245"/>
                      <a:ext cx="667" cy="1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6" name="Group 2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30" y="1287"/>
                      <a:ext cx="377" cy="75"/>
                      <a:chOff x="2468" y="1332"/>
                      <a:chExt cx="310" cy="60"/>
                    </a:xfrm>
                  </p:grpSpPr>
                  <p:sp>
                    <p:nvSpPr>
                      <p:cNvPr id="91255" name="Freeform 2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0" t="0" r="r" b="b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905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256" name="Freeform 2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0" t="0" r="r" b="b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905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1798" name="Line 2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99" y="1321"/>
                      <a:ext cx="0" cy="10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1799" name="Line 2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63" y="1327"/>
                      <a:ext cx="0" cy="10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7" name="Group 263"/>
                  <p:cNvGrpSpPr>
                    <a:grpSpLocks/>
                  </p:cNvGrpSpPr>
                  <p:nvPr/>
                </p:nvGrpSpPr>
                <p:grpSpPr bwMode="auto">
                  <a:xfrm>
                    <a:off x="2015" y="1617"/>
                    <a:ext cx="437" cy="213"/>
                    <a:chOff x="4396" y="1245"/>
                    <a:chExt cx="672" cy="248"/>
                  </a:xfrm>
                </p:grpSpPr>
                <p:sp>
                  <p:nvSpPr>
                    <p:cNvPr id="91241" name="Oval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9" y="1355"/>
                      <a:ext cx="666" cy="1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1242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9" y="1339"/>
                      <a:ext cx="669" cy="86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1243" name="Oval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6" y="1245"/>
                      <a:ext cx="667" cy="1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8" name="Group 2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30" y="1287"/>
                      <a:ext cx="377" cy="75"/>
                      <a:chOff x="2468" y="1332"/>
                      <a:chExt cx="310" cy="60"/>
                    </a:xfrm>
                  </p:grpSpPr>
                  <p:sp>
                    <p:nvSpPr>
                      <p:cNvPr id="91247" name="Freeform 26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0" t="0" r="r" b="b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905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248" name="Freeform 26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0" t="0" r="r" b="b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905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1790" name="Line 2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99" y="1321"/>
                      <a:ext cx="0" cy="10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1791" name="Line 2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63" y="1327"/>
                      <a:ext cx="0" cy="10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</p:grpSp>
            <p:grpSp>
              <p:nvGrpSpPr>
                <p:cNvPr id="9" name="Group 272"/>
                <p:cNvGrpSpPr>
                  <a:grpSpLocks/>
                </p:cNvGrpSpPr>
                <p:nvPr/>
              </p:nvGrpSpPr>
              <p:grpSpPr bwMode="auto">
                <a:xfrm>
                  <a:off x="5195888" y="2706688"/>
                  <a:ext cx="693737" cy="338137"/>
                  <a:chOff x="4396" y="1245"/>
                  <a:chExt cx="672" cy="248"/>
                </a:xfrm>
              </p:grpSpPr>
              <p:sp>
                <p:nvSpPr>
                  <p:cNvPr id="91226" name="Oval 407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55"/>
                    <a:ext cx="666" cy="13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1227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4399" y="1339"/>
                    <a:ext cx="669" cy="86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1228" name="Oval 411"/>
                  <p:cNvSpPr>
                    <a:spLocks noChangeArrowheads="1"/>
                  </p:cNvSpPr>
                  <p:nvPr/>
                </p:nvSpPr>
                <p:spPr bwMode="auto">
                  <a:xfrm>
                    <a:off x="4396" y="1245"/>
                    <a:ext cx="667" cy="16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C0000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400">
                      <a:latin typeface="Times New Roman" pitchFamily="18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10" name="Group 276"/>
                  <p:cNvGrpSpPr>
                    <a:grpSpLocks/>
                  </p:cNvGrpSpPr>
                  <p:nvPr/>
                </p:nvGrpSpPr>
                <p:grpSpPr bwMode="auto">
                  <a:xfrm>
                    <a:off x="4530" y="1287"/>
                    <a:ext cx="377" cy="75"/>
                    <a:chOff x="2468" y="1332"/>
                    <a:chExt cx="310" cy="60"/>
                  </a:xfrm>
                </p:grpSpPr>
                <p:sp>
                  <p:nvSpPr>
                    <p:cNvPr id="91232" name="Freeform 277"/>
                    <p:cNvSpPr>
                      <a:spLocks/>
                    </p:cNvSpPr>
                    <p:nvPr/>
                  </p:nvSpPr>
                  <p:spPr bwMode="auto">
                    <a:xfrm>
                      <a:off x="2468" y="1332"/>
                      <a:ext cx="310" cy="60"/>
                    </a:xfrm>
                    <a:custGeom>
                      <a:avLst/>
                      <a:gdLst>
                        <a:gd name="T0" fmla="*/ 0 w 310"/>
                        <a:gd name="T1" fmla="*/ 60 h 60"/>
                        <a:gd name="T2" fmla="*/ 96 w 310"/>
                        <a:gd name="T3" fmla="*/ 60 h 60"/>
                        <a:gd name="T4" fmla="*/ 192 w 310"/>
                        <a:gd name="T5" fmla="*/ 0 h 60"/>
                        <a:gd name="T6" fmla="*/ 310 w 310"/>
                        <a:gd name="T7" fmla="*/ 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310" h="60">
                          <a:moveTo>
                            <a:pt x="0" y="60"/>
                          </a:moveTo>
                          <a:lnTo>
                            <a:pt x="96" y="60"/>
                          </a:lnTo>
                          <a:lnTo>
                            <a:pt x="192" y="0"/>
                          </a:lnTo>
                          <a:lnTo>
                            <a:pt x="310" y="0"/>
                          </a:lnTo>
                        </a:path>
                      </a:pathLst>
                    </a:custGeom>
                    <a:gradFill rotWithShape="1">
                      <a:gsLst>
                        <a:gs pos="0">
                          <a:srgbClr val="CC0000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190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1233" name="Freeform 278"/>
                    <p:cNvSpPr>
                      <a:spLocks/>
                    </p:cNvSpPr>
                    <p:nvPr/>
                  </p:nvSpPr>
                  <p:spPr bwMode="auto">
                    <a:xfrm>
                      <a:off x="2482" y="1332"/>
                      <a:ext cx="282" cy="60"/>
                    </a:xfrm>
                    <a:custGeom>
                      <a:avLst/>
                      <a:gdLst>
                        <a:gd name="T0" fmla="*/ 0 w 282"/>
                        <a:gd name="T1" fmla="*/ 0 h 60"/>
                        <a:gd name="T2" fmla="*/ 96 w 282"/>
                        <a:gd name="T3" fmla="*/ 0 h 60"/>
                        <a:gd name="T4" fmla="*/ 192 w 282"/>
                        <a:gd name="T5" fmla="*/ 60 h 60"/>
                        <a:gd name="T6" fmla="*/ 282 w 282"/>
                        <a:gd name="T7" fmla="*/ 60 h 6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282" h="60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192" y="60"/>
                          </a:lnTo>
                          <a:lnTo>
                            <a:pt x="282" y="60"/>
                          </a:lnTo>
                        </a:path>
                      </a:pathLst>
                    </a:custGeom>
                    <a:gradFill rotWithShape="1">
                      <a:gsLst>
                        <a:gs pos="0">
                          <a:srgbClr val="CC0000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190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1775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4399" y="1321"/>
                    <a:ext cx="0" cy="109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1776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5063" y="1327"/>
                    <a:ext cx="0" cy="10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11" name="Group 303"/>
                <p:cNvGrpSpPr>
                  <a:grpSpLocks/>
                </p:cNvGrpSpPr>
                <p:nvPr/>
              </p:nvGrpSpPr>
              <p:grpSpPr bwMode="auto">
                <a:xfrm>
                  <a:off x="6202363" y="2362200"/>
                  <a:ext cx="1668462" cy="958850"/>
                  <a:chOff x="3907" y="1404"/>
                  <a:chExt cx="1051" cy="604"/>
                </a:xfrm>
              </p:grpSpPr>
              <p:sp>
                <p:nvSpPr>
                  <p:cNvPr id="71748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12" y="1404"/>
                    <a:ext cx="21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E</a:t>
                    </a:r>
                  </a:p>
                </p:txBody>
              </p:sp>
              <p:sp>
                <p:nvSpPr>
                  <p:cNvPr id="71749" name="Line 1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52" y="1717"/>
                    <a:ext cx="204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71750" name="Text Box 1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51" y="1794"/>
                    <a:ext cx="37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600" smtClean="0"/>
                      <a:t>IPv6</a:t>
                    </a:r>
                  </a:p>
                </p:txBody>
              </p:sp>
              <p:sp>
                <p:nvSpPr>
                  <p:cNvPr id="71751" name="Text Box 1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69" y="1796"/>
                    <a:ext cx="372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>
                      <a:defRPr/>
                    </a:pPr>
                    <a:r>
                      <a:rPr lang="en-US" sz="1600" smtClean="0"/>
                      <a:t>IPv6</a:t>
                    </a:r>
                  </a:p>
                </p:txBody>
              </p:sp>
              <p:grpSp>
                <p:nvGrpSpPr>
                  <p:cNvPr id="12" name="Group 281"/>
                  <p:cNvGrpSpPr>
                    <a:grpSpLocks/>
                  </p:cNvGrpSpPr>
                  <p:nvPr/>
                </p:nvGrpSpPr>
                <p:grpSpPr bwMode="auto">
                  <a:xfrm>
                    <a:off x="3907" y="1621"/>
                    <a:ext cx="437" cy="213"/>
                    <a:chOff x="4396" y="1245"/>
                    <a:chExt cx="672" cy="248"/>
                  </a:xfrm>
                </p:grpSpPr>
                <p:sp>
                  <p:nvSpPr>
                    <p:cNvPr id="91218" name="Oval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9" y="1355"/>
                      <a:ext cx="666" cy="1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1219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9" y="1339"/>
                      <a:ext cx="669" cy="86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1220" name="Oval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6" y="1245"/>
                      <a:ext cx="667" cy="1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13" name="Group 28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30" y="1287"/>
                      <a:ext cx="377" cy="75"/>
                      <a:chOff x="2468" y="1332"/>
                      <a:chExt cx="310" cy="60"/>
                    </a:xfrm>
                  </p:grpSpPr>
                  <p:sp>
                    <p:nvSpPr>
                      <p:cNvPr id="91224" name="Freeform 28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0" t="0" r="r" b="b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905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225" name="Freeform 28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0" t="0" r="r" b="b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905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1767" name="Line 2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99" y="1321"/>
                      <a:ext cx="0" cy="10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1768" name="Line 2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63" y="1327"/>
                      <a:ext cx="0" cy="10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14" name="Group 290"/>
                  <p:cNvGrpSpPr>
                    <a:grpSpLocks/>
                  </p:cNvGrpSpPr>
                  <p:nvPr/>
                </p:nvGrpSpPr>
                <p:grpSpPr bwMode="auto">
                  <a:xfrm>
                    <a:off x="4521" y="1619"/>
                    <a:ext cx="437" cy="213"/>
                    <a:chOff x="4396" y="1245"/>
                    <a:chExt cx="672" cy="248"/>
                  </a:xfrm>
                </p:grpSpPr>
                <p:sp>
                  <p:nvSpPr>
                    <p:cNvPr id="91210" name="Oval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9" y="1355"/>
                      <a:ext cx="666" cy="138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1211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9" y="1339"/>
                      <a:ext cx="669" cy="86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1212" name="Oval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6" y="1245"/>
                      <a:ext cx="667" cy="162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rgbClr val="CCCCFF"/>
                        </a:gs>
                        <a:gs pos="100000">
                          <a:srgbClr val="FFFFFF"/>
                        </a:gs>
                      </a:gsLst>
                      <a:lin ang="0" scaled="1"/>
                    </a:gradFill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sz="2400">
                        <a:latin typeface="Times New Roman" pitchFamily="18" charset="0"/>
                        <a:cs typeface="Arial" pitchFamily="34" charset="0"/>
                      </a:endParaRPr>
                    </a:p>
                  </p:txBody>
                </p:sp>
                <p:grpSp>
                  <p:nvGrpSpPr>
                    <p:cNvPr id="15" name="Group 29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30" y="1287"/>
                      <a:ext cx="377" cy="75"/>
                      <a:chOff x="2468" y="1332"/>
                      <a:chExt cx="310" cy="60"/>
                    </a:xfrm>
                  </p:grpSpPr>
                  <p:sp>
                    <p:nvSpPr>
                      <p:cNvPr id="91216" name="Freeform 29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68" y="1332"/>
                        <a:ext cx="310" cy="60"/>
                      </a:xfrm>
                      <a:custGeom>
                        <a:avLst/>
                        <a:gdLst>
                          <a:gd name="T0" fmla="*/ 0 w 310"/>
                          <a:gd name="T1" fmla="*/ 60 h 60"/>
                          <a:gd name="T2" fmla="*/ 96 w 310"/>
                          <a:gd name="T3" fmla="*/ 60 h 60"/>
                          <a:gd name="T4" fmla="*/ 192 w 310"/>
                          <a:gd name="T5" fmla="*/ 0 h 60"/>
                          <a:gd name="T6" fmla="*/ 310 w 310"/>
                          <a:gd name="T7" fmla="*/ 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0" t="0" r="r" b="b"/>
                        <a:pathLst>
                          <a:path w="310" h="60">
                            <a:moveTo>
                              <a:pt x="0" y="60"/>
                            </a:moveTo>
                            <a:lnTo>
                              <a:pt x="96" y="60"/>
                            </a:lnTo>
                            <a:lnTo>
                              <a:pt x="192" y="0"/>
                            </a:lnTo>
                            <a:lnTo>
                              <a:pt x="310" y="0"/>
                            </a:lnTo>
                          </a:path>
                        </a:pathLst>
                      </a:custGeom>
                      <a:noFill/>
                      <a:ln w="1905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217" name="Freeform 2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332"/>
                        <a:ext cx="282" cy="60"/>
                      </a:xfrm>
                      <a:custGeom>
                        <a:avLst/>
                        <a:gdLst>
                          <a:gd name="T0" fmla="*/ 0 w 282"/>
                          <a:gd name="T1" fmla="*/ 0 h 60"/>
                          <a:gd name="T2" fmla="*/ 96 w 282"/>
                          <a:gd name="T3" fmla="*/ 0 h 60"/>
                          <a:gd name="T4" fmla="*/ 192 w 282"/>
                          <a:gd name="T5" fmla="*/ 60 h 60"/>
                          <a:gd name="T6" fmla="*/ 282 w 282"/>
                          <a:gd name="T7" fmla="*/ 60 h 6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0" t="0" r="r" b="b"/>
                        <a:pathLst>
                          <a:path w="282" h="60">
                            <a:moveTo>
                              <a:pt x="0" y="0"/>
                            </a:moveTo>
                            <a:lnTo>
                              <a:pt x="96" y="0"/>
                            </a:lnTo>
                            <a:lnTo>
                              <a:pt x="192" y="60"/>
                            </a:lnTo>
                            <a:lnTo>
                              <a:pt x="282" y="60"/>
                            </a:lnTo>
                          </a:path>
                        </a:pathLst>
                      </a:custGeom>
                      <a:noFill/>
                      <a:ln w="1905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1759" name="Line 2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99" y="1321"/>
                      <a:ext cx="0" cy="10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>
                        <a:latin typeface="Arial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71760" name="Line 2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63" y="1327"/>
                      <a:ext cx="0" cy="10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en-US">
                        <a:latin typeface="Arial" charset="0"/>
                        <a:ea typeface="ＭＳ Ｐゴシック" charset="0"/>
                      </a:endParaRPr>
                    </a:p>
                  </p:txBody>
                </p:sp>
              </p:grpSp>
              <p:sp>
                <p:nvSpPr>
                  <p:cNvPr id="71754" name="Text Box 2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35" y="1408"/>
                    <a:ext cx="204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F</a:t>
                    </a:r>
                  </a:p>
                </p:txBody>
              </p:sp>
            </p:grpSp>
          </p:grpSp>
        </p:grpSp>
        <p:sp>
          <p:nvSpPr>
            <p:cNvPr id="71694" name="Text Box 300"/>
            <p:cNvSpPr txBox="1">
              <a:spLocks noChangeArrowheads="1"/>
            </p:cNvSpPr>
            <p:nvPr/>
          </p:nvSpPr>
          <p:spPr bwMode="auto">
            <a:xfrm>
              <a:off x="4386263" y="2355850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71695" name="Text Box 301"/>
            <p:cNvSpPr txBox="1">
              <a:spLocks noChangeArrowheads="1"/>
            </p:cNvSpPr>
            <p:nvPr/>
          </p:nvSpPr>
          <p:spPr bwMode="auto">
            <a:xfrm>
              <a:off x="5362575" y="2359025"/>
              <a:ext cx="3492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</p:grpSp>
      <p:grpSp>
        <p:nvGrpSpPr>
          <p:cNvPr id="16" name="Group 354"/>
          <p:cNvGrpSpPr>
            <a:grpSpLocks/>
          </p:cNvGrpSpPr>
          <p:nvPr/>
        </p:nvGrpSpPr>
        <p:grpSpPr bwMode="auto">
          <a:xfrm>
            <a:off x="458788" y="1216025"/>
            <a:ext cx="7418387" cy="979488"/>
            <a:chOff x="289" y="766"/>
            <a:chExt cx="4673" cy="617"/>
          </a:xfrm>
        </p:grpSpPr>
        <p:sp>
          <p:nvSpPr>
            <p:cNvPr id="71697" name="Rectangle 67"/>
            <p:cNvSpPr>
              <a:spLocks noChangeArrowheads="1"/>
            </p:cNvSpPr>
            <p:nvPr/>
          </p:nvSpPr>
          <p:spPr bwMode="auto">
            <a:xfrm>
              <a:off x="2424" y="1085"/>
              <a:ext cx="1515" cy="4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8" name="Text Box 75"/>
            <p:cNvSpPr txBox="1">
              <a:spLocks noChangeArrowheads="1"/>
            </p:cNvSpPr>
            <p:nvPr/>
          </p:nvSpPr>
          <p:spPr bwMode="auto">
            <a:xfrm>
              <a:off x="289" y="979"/>
              <a:ext cx="8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logical view:</a:t>
              </a:r>
            </a:p>
          </p:txBody>
        </p:sp>
        <p:sp>
          <p:nvSpPr>
            <p:cNvPr id="71699" name="Text Box 244"/>
            <p:cNvSpPr txBox="1">
              <a:spLocks noChangeArrowheads="1"/>
            </p:cNvSpPr>
            <p:nvPr/>
          </p:nvSpPr>
          <p:spPr bwMode="auto">
            <a:xfrm>
              <a:off x="2494" y="766"/>
              <a:ext cx="1461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600" i="1" smtClean="0">
                  <a:solidFill>
                    <a:srgbClr val="CC0000"/>
                  </a:solidFill>
                </a:rPr>
                <a:t>IPv4 tunnel 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i="1" smtClean="0">
                  <a:solidFill>
                    <a:srgbClr val="CC0000"/>
                  </a:solidFill>
                </a:rPr>
                <a:t>connecting IPv6 routers</a:t>
              </a:r>
            </a:p>
          </p:txBody>
        </p:sp>
        <p:grpSp>
          <p:nvGrpSpPr>
            <p:cNvPr id="17" name="Group 304"/>
            <p:cNvGrpSpPr>
              <a:grpSpLocks/>
            </p:cNvGrpSpPr>
            <p:nvPr/>
          </p:nvGrpSpPr>
          <p:grpSpPr bwMode="auto">
            <a:xfrm>
              <a:off x="3911" y="779"/>
              <a:ext cx="1051" cy="604"/>
              <a:chOff x="3907" y="1404"/>
              <a:chExt cx="1051" cy="604"/>
            </a:xfrm>
          </p:grpSpPr>
          <p:sp>
            <p:nvSpPr>
              <p:cNvPr id="71725" name="Text Box 305"/>
              <p:cNvSpPr txBox="1">
                <a:spLocks noChangeArrowheads="1"/>
              </p:cNvSpPr>
              <p:nvPr/>
            </p:nvSpPr>
            <p:spPr bwMode="auto">
              <a:xfrm>
                <a:off x="4012" y="1404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E</a:t>
                </a:r>
              </a:p>
            </p:txBody>
          </p:sp>
          <p:sp>
            <p:nvSpPr>
              <p:cNvPr id="71726" name="Line 306"/>
              <p:cNvSpPr>
                <a:spLocks noChangeShapeType="1"/>
              </p:cNvSpPr>
              <p:nvPr/>
            </p:nvSpPr>
            <p:spPr bwMode="auto">
              <a:xfrm flipV="1">
                <a:off x="4352" y="1717"/>
                <a:ext cx="2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1727" name="Text Box 307"/>
              <p:cNvSpPr txBox="1">
                <a:spLocks noChangeArrowheads="1"/>
              </p:cNvSpPr>
              <p:nvPr/>
            </p:nvSpPr>
            <p:spPr bwMode="auto">
              <a:xfrm>
                <a:off x="3951" y="1794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smtClean="0"/>
                  <a:t>IPv6</a:t>
                </a:r>
              </a:p>
            </p:txBody>
          </p:sp>
          <p:sp>
            <p:nvSpPr>
              <p:cNvPr id="71728" name="Text Box 308"/>
              <p:cNvSpPr txBox="1">
                <a:spLocks noChangeArrowheads="1"/>
              </p:cNvSpPr>
              <p:nvPr/>
            </p:nvSpPr>
            <p:spPr bwMode="auto">
              <a:xfrm>
                <a:off x="4569" y="1796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smtClean="0"/>
                  <a:t>IPv6</a:t>
                </a:r>
              </a:p>
            </p:txBody>
          </p:sp>
          <p:grpSp>
            <p:nvGrpSpPr>
              <p:cNvPr id="18" name="Group 309"/>
              <p:cNvGrpSpPr>
                <a:grpSpLocks/>
              </p:cNvGrpSpPr>
              <p:nvPr/>
            </p:nvGrpSpPr>
            <p:grpSpPr bwMode="auto">
              <a:xfrm>
                <a:off x="3907" y="1621"/>
                <a:ext cx="437" cy="213"/>
                <a:chOff x="4396" y="1245"/>
                <a:chExt cx="672" cy="248"/>
              </a:xfrm>
            </p:grpSpPr>
            <p:sp>
              <p:nvSpPr>
                <p:cNvPr id="91195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1196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1197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19" name="Group 313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91201" name="Freeform 314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1202" name="Freeform 315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1744" name="Line 316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1745" name="Line 317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0" name="Group 318"/>
              <p:cNvGrpSpPr>
                <a:grpSpLocks/>
              </p:cNvGrpSpPr>
              <p:nvPr/>
            </p:nvGrpSpPr>
            <p:grpSpPr bwMode="auto">
              <a:xfrm>
                <a:off x="4521" y="1619"/>
                <a:ext cx="437" cy="213"/>
                <a:chOff x="4396" y="1245"/>
                <a:chExt cx="672" cy="248"/>
              </a:xfrm>
            </p:grpSpPr>
            <p:sp>
              <p:nvSpPr>
                <p:cNvPr id="91187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1188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1189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21" name="Group 322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91193" name="Freeform 323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1194" name="Freeform 324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1736" name="Line 325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1737" name="Line 326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71731" name="Text Box 327"/>
              <p:cNvSpPr txBox="1">
                <a:spLocks noChangeArrowheads="1"/>
              </p:cNvSpPr>
              <p:nvPr/>
            </p:nvSpPr>
            <p:spPr bwMode="auto">
              <a:xfrm>
                <a:off x="4635" y="1408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F</a:t>
                </a:r>
              </a:p>
            </p:txBody>
          </p:sp>
        </p:grpSp>
        <p:grpSp>
          <p:nvGrpSpPr>
            <p:cNvPr id="22" name="Group 329"/>
            <p:cNvGrpSpPr>
              <a:grpSpLocks/>
            </p:cNvGrpSpPr>
            <p:nvPr/>
          </p:nvGrpSpPr>
          <p:grpSpPr bwMode="auto">
            <a:xfrm>
              <a:off x="1361" y="771"/>
              <a:ext cx="1089" cy="608"/>
              <a:chOff x="1363" y="1403"/>
              <a:chExt cx="1089" cy="608"/>
            </a:xfrm>
          </p:grpSpPr>
          <p:sp>
            <p:nvSpPr>
              <p:cNvPr id="71702" name="Text Box 330"/>
              <p:cNvSpPr txBox="1">
                <a:spLocks noChangeArrowheads="1"/>
              </p:cNvSpPr>
              <p:nvPr/>
            </p:nvSpPr>
            <p:spPr bwMode="auto">
              <a:xfrm>
                <a:off x="1462" y="1403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A</a:t>
                </a:r>
              </a:p>
            </p:txBody>
          </p:sp>
          <p:sp>
            <p:nvSpPr>
              <p:cNvPr id="71703" name="Text Box 331"/>
              <p:cNvSpPr txBox="1">
                <a:spLocks noChangeArrowheads="1"/>
              </p:cNvSpPr>
              <p:nvPr/>
            </p:nvSpPr>
            <p:spPr bwMode="auto">
              <a:xfrm>
                <a:off x="2121" y="1406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B</a:t>
                </a:r>
              </a:p>
            </p:txBody>
          </p:sp>
          <p:sp>
            <p:nvSpPr>
              <p:cNvPr id="71704" name="Line 332"/>
              <p:cNvSpPr>
                <a:spLocks noChangeShapeType="1"/>
              </p:cNvSpPr>
              <p:nvPr/>
            </p:nvSpPr>
            <p:spPr bwMode="auto">
              <a:xfrm flipV="1">
                <a:off x="1803" y="1729"/>
                <a:ext cx="2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1705" name="Text Box 333"/>
              <p:cNvSpPr txBox="1">
                <a:spLocks noChangeArrowheads="1"/>
              </p:cNvSpPr>
              <p:nvPr/>
            </p:nvSpPr>
            <p:spPr bwMode="auto">
              <a:xfrm>
                <a:off x="1386" y="1798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smtClean="0"/>
                  <a:t>IPv6</a:t>
                </a:r>
              </a:p>
            </p:txBody>
          </p:sp>
          <p:sp>
            <p:nvSpPr>
              <p:cNvPr id="71706" name="Text Box 334"/>
              <p:cNvSpPr txBox="1">
                <a:spLocks noChangeArrowheads="1"/>
              </p:cNvSpPr>
              <p:nvPr/>
            </p:nvSpPr>
            <p:spPr bwMode="auto">
              <a:xfrm>
                <a:off x="2045" y="1799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smtClean="0"/>
                  <a:t>IPv6</a:t>
                </a:r>
              </a:p>
            </p:txBody>
          </p:sp>
          <p:grpSp>
            <p:nvGrpSpPr>
              <p:cNvPr id="23" name="Group 335"/>
              <p:cNvGrpSpPr>
                <a:grpSpLocks/>
              </p:cNvGrpSpPr>
              <p:nvPr/>
            </p:nvGrpSpPr>
            <p:grpSpPr bwMode="auto">
              <a:xfrm>
                <a:off x="1363" y="1621"/>
                <a:ext cx="437" cy="213"/>
                <a:chOff x="4396" y="1245"/>
                <a:chExt cx="672" cy="248"/>
              </a:xfrm>
            </p:grpSpPr>
            <p:sp>
              <p:nvSpPr>
                <p:cNvPr id="91172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1173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1174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24" name="Group 339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91178" name="Freeform 340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1179" name="Freeform 341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1721" name="Line 342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1722" name="Line 343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5" name="Group 344"/>
              <p:cNvGrpSpPr>
                <a:grpSpLocks/>
              </p:cNvGrpSpPr>
              <p:nvPr/>
            </p:nvGrpSpPr>
            <p:grpSpPr bwMode="auto">
              <a:xfrm>
                <a:off x="2015" y="1617"/>
                <a:ext cx="437" cy="213"/>
                <a:chOff x="4396" y="1245"/>
                <a:chExt cx="672" cy="248"/>
              </a:xfrm>
            </p:grpSpPr>
            <p:sp>
              <p:nvSpPr>
                <p:cNvPr id="91164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1165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1166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26" name="Group 348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91170" name="Freeform 349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1171" name="Freeform 350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1713" name="Line 351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1714" name="Line 352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727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BAFA2A15-503B-4B6E-9EF8-288F3896BCC4}" type="slidenum">
              <a:rPr lang="en-US"/>
              <a:pPr/>
              <a:t>23</a:t>
            </a:fld>
            <a:endParaRPr lang="en-US"/>
          </a:p>
        </p:txBody>
      </p:sp>
      <p:grpSp>
        <p:nvGrpSpPr>
          <p:cNvPr id="2" name="Group 352"/>
          <p:cNvGrpSpPr>
            <a:grpSpLocks/>
          </p:cNvGrpSpPr>
          <p:nvPr/>
        </p:nvGrpSpPr>
        <p:grpSpPr bwMode="auto">
          <a:xfrm>
            <a:off x="2557463" y="3384550"/>
            <a:ext cx="817562" cy="2981325"/>
            <a:chOff x="1611" y="2132"/>
            <a:chExt cx="515" cy="1878"/>
          </a:xfrm>
        </p:grpSpPr>
        <p:grpSp>
          <p:nvGrpSpPr>
            <p:cNvPr id="3" name="Group 212"/>
            <p:cNvGrpSpPr>
              <a:grpSpLocks/>
            </p:cNvGrpSpPr>
            <p:nvPr/>
          </p:nvGrpSpPr>
          <p:grpSpPr bwMode="auto">
            <a:xfrm>
              <a:off x="1625" y="2200"/>
              <a:ext cx="471" cy="908"/>
              <a:chOff x="643" y="2144"/>
              <a:chExt cx="471" cy="908"/>
            </a:xfrm>
          </p:grpSpPr>
          <p:sp>
            <p:nvSpPr>
              <p:cNvPr id="72866" name="Rectangle 183"/>
              <p:cNvSpPr>
                <a:spLocks noChangeArrowheads="1"/>
              </p:cNvSpPr>
              <p:nvPr/>
            </p:nvSpPr>
            <p:spPr bwMode="auto">
              <a:xfrm>
                <a:off x="652" y="2144"/>
                <a:ext cx="462" cy="908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67" name="Text Box 184"/>
              <p:cNvSpPr txBox="1">
                <a:spLocks noChangeArrowheads="1"/>
              </p:cNvSpPr>
              <p:nvPr/>
            </p:nvSpPr>
            <p:spPr bwMode="auto">
              <a:xfrm>
                <a:off x="643" y="2169"/>
                <a:ext cx="457" cy="8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flow: X</a:t>
                </a:r>
              </a:p>
              <a:p>
                <a:r>
                  <a:rPr lang="en-US" sz="1400"/>
                  <a:t>src: A</a:t>
                </a:r>
              </a:p>
              <a:p>
                <a:r>
                  <a:rPr lang="en-US" sz="1400"/>
                  <a:t>dest: F</a:t>
                </a:r>
              </a:p>
              <a:p>
                <a:endParaRPr lang="en-US" sz="1400"/>
              </a:p>
              <a:p>
                <a:endParaRPr lang="en-US" sz="1400"/>
              </a:p>
              <a:p>
                <a:r>
                  <a:rPr lang="en-US" sz="1400"/>
                  <a:t>data</a:t>
                </a:r>
              </a:p>
            </p:txBody>
          </p:sp>
        </p:grpSp>
        <p:sp>
          <p:nvSpPr>
            <p:cNvPr id="72863" name="Line 194"/>
            <p:cNvSpPr>
              <a:spLocks noChangeShapeType="1"/>
            </p:cNvSpPr>
            <p:nvPr/>
          </p:nvSpPr>
          <p:spPr bwMode="auto">
            <a:xfrm>
              <a:off x="1661" y="2132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864" name="Text Box 204"/>
            <p:cNvSpPr txBox="1">
              <a:spLocks noChangeArrowheads="1"/>
            </p:cNvSpPr>
            <p:nvPr/>
          </p:nvSpPr>
          <p:spPr bwMode="auto">
            <a:xfrm>
              <a:off x="1611" y="3690"/>
              <a:ext cx="515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600" smtClean="0"/>
                <a:t>A-to-B: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smtClean="0"/>
                <a:t>IPv6</a:t>
              </a:r>
            </a:p>
          </p:txBody>
        </p:sp>
        <p:sp>
          <p:nvSpPr>
            <p:cNvPr id="72865" name="Line 205"/>
            <p:cNvSpPr>
              <a:spLocks noChangeShapeType="1"/>
            </p:cNvSpPr>
            <p:nvPr/>
          </p:nvSpPr>
          <p:spPr bwMode="auto">
            <a:xfrm>
              <a:off x="1856" y="3230"/>
              <a:ext cx="0" cy="4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" name="Group 353"/>
          <p:cNvGrpSpPr>
            <a:grpSpLocks/>
          </p:cNvGrpSpPr>
          <p:nvPr/>
        </p:nvGrpSpPr>
        <p:grpSpPr bwMode="auto">
          <a:xfrm>
            <a:off x="3532188" y="3376613"/>
            <a:ext cx="1185862" cy="3319462"/>
            <a:chOff x="2225" y="2127"/>
            <a:chExt cx="747" cy="2091"/>
          </a:xfrm>
        </p:grpSpPr>
        <p:grpSp>
          <p:nvGrpSpPr>
            <p:cNvPr id="5" name="Group 216"/>
            <p:cNvGrpSpPr>
              <a:grpSpLocks/>
            </p:cNvGrpSpPr>
            <p:nvPr/>
          </p:nvGrpSpPr>
          <p:grpSpPr bwMode="auto">
            <a:xfrm>
              <a:off x="2225" y="2194"/>
              <a:ext cx="620" cy="1388"/>
              <a:chOff x="441" y="2082"/>
              <a:chExt cx="620" cy="1388"/>
            </a:xfrm>
          </p:grpSpPr>
          <p:sp>
            <p:nvSpPr>
              <p:cNvPr id="72857" name="Rectangle 189"/>
              <p:cNvSpPr>
                <a:spLocks noChangeArrowheads="1"/>
              </p:cNvSpPr>
              <p:nvPr/>
            </p:nvSpPr>
            <p:spPr bwMode="auto">
              <a:xfrm>
                <a:off x="478" y="2088"/>
                <a:ext cx="583" cy="1382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" name="Group 190"/>
              <p:cNvGrpSpPr>
                <a:grpSpLocks/>
              </p:cNvGrpSpPr>
              <p:nvPr/>
            </p:nvGrpSpPr>
            <p:grpSpPr bwMode="auto">
              <a:xfrm>
                <a:off x="499" y="2471"/>
                <a:ext cx="489" cy="908"/>
                <a:chOff x="4869" y="143"/>
                <a:chExt cx="489" cy="908"/>
              </a:xfrm>
            </p:grpSpPr>
            <p:sp>
              <p:nvSpPr>
                <p:cNvPr id="72860" name="Rectangle 191"/>
                <p:cNvSpPr>
                  <a:spLocks noChangeArrowheads="1"/>
                </p:cNvSpPr>
                <p:nvPr/>
              </p:nvSpPr>
              <p:spPr bwMode="auto">
                <a:xfrm>
                  <a:off x="4893" y="143"/>
                  <a:ext cx="462" cy="908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61" name="Text Box 192"/>
                <p:cNvSpPr txBox="1">
                  <a:spLocks noChangeArrowheads="1"/>
                </p:cNvSpPr>
                <p:nvPr/>
              </p:nvSpPr>
              <p:spPr bwMode="auto">
                <a:xfrm>
                  <a:off x="4869" y="161"/>
                  <a:ext cx="489" cy="8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Flow: X</a:t>
                  </a:r>
                </a:p>
                <a:p>
                  <a:r>
                    <a:rPr lang="en-US" sz="1400"/>
                    <a:t>Src: A</a:t>
                  </a:r>
                </a:p>
                <a:p>
                  <a:r>
                    <a:rPr lang="en-US" sz="1400"/>
                    <a:t>Dest: F</a:t>
                  </a:r>
                </a:p>
                <a:p>
                  <a:endParaRPr lang="en-US" sz="1400"/>
                </a:p>
                <a:p>
                  <a:endParaRPr lang="en-US" sz="1400"/>
                </a:p>
                <a:p>
                  <a:r>
                    <a:rPr lang="en-US" sz="1400"/>
                    <a:t>data</a:t>
                  </a:r>
                </a:p>
              </p:txBody>
            </p:sp>
          </p:grpSp>
          <p:sp>
            <p:nvSpPr>
              <p:cNvPr id="72859" name="Text Box 193"/>
              <p:cNvSpPr txBox="1">
                <a:spLocks noChangeArrowheads="1"/>
              </p:cNvSpPr>
              <p:nvPr/>
            </p:nvSpPr>
            <p:spPr bwMode="auto">
              <a:xfrm>
                <a:off x="441" y="2082"/>
                <a:ext cx="56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solidFill>
                      <a:schemeClr val="bg1"/>
                    </a:solidFill>
                  </a:rPr>
                  <a:t>src:B</a:t>
                </a:r>
              </a:p>
              <a:p>
                <a:pPr>
                  <a:defRPr/>
                </a:pPr>
                <a:r>
                  <a:rPr lang="en-US" smtClean="0">
                    <a:solidFill>
                      <a:schemeClr val="bg1"/>
                    </a:solidFill>
                  </a:rPr>
                  <a:t>dest: E</a:t>
                </a:r>
              </a:p>
            </p:txBody>
          </p:sp>
        </p:grpSp>
        <p:sp>
          <p:nvSpPr>
            <p:cNvPr id="72854" name="Line 195"/>
            <p:cNvSpPr>
              <a:spLocks noChangeShapeType="1"/>
            </p:cNvSpPr>
            <p:nvPr/>
          </p:nvSpPr>
          <p:spPr bwMode="auto">
            <a:xfrm>
              <a:off x="2345" y="2127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855" name="Text Box 208"/>
            <p:cNvSpPr txBox="1">
              <a:spLocks noChangeArrowheads="1"/>
            </p:cNvSpPr>
            <p:nvPr/>
          </p:nvSpPr>
          <p:spPr bwMode="auto">
            <a:xfrm>
              <a:off x="2231" y="3767"/>
              <a:ext cx="741" cy="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600" smtClean="0"/>
                <a:t>B-to-C: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smtClean="0"/>
                <a:t>IPv6 inside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smtClean="0"/>
                <a:t>IPv4</a:t>
              </a:r>
            </a:p>
          </p:txBody>
        </p:sp>
        <p:sp>
          <p:nvSpPr>
            <p:cNvPr id="72856" name="Line 209"/>
            <p:cNvSpPr>
              <a:spLocks noChangeShapeType="1"/>
            </p:cNvSpPr>
            <p:nvPr/>
          </p:nvSpPr>
          <p:spPr bwMode="auto">
            <a:xfrm>
              <a:off x="2588" y="3604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7" name="Group 355"/>
          <p:cNvGrpSpPr>
            <a:grpSpLocks/>
          </p:cNvGrpSpPr>
          <p:nvPr/>
        </p:nvGrpSpPr>
        <p:grpSpPr bwMode="auto">
          <a:xfrm>
            <a:off x="6748463" y="3379788"/>
            <a:ext cx="881062" cy="2998787"/>
            <a:chOff x="4251" y="2129"/>
            <a:chExt cx="555" cy="1889"/>
          </a:xfrm>
        </p:grpSpPr>
        <p:sp>
          <p:nvSpPr>
            <p:cNvPr id="72847" name="Line 197"/>
            <p:cNvSpPr>
              <a:spLocks noChangeShapeType="1"/>
            </p:cNvSpPr>
            <p:nvPr/>
          </p:nvSpPr>
          <p:spPr bwMode="auto">
            <a:xfrm>
              <a:off x="4292" y="2129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848" name="Text Box 206"/>
            <p:cNvSpPr txBox="1">
              <a:spLocks noChangeArrowheads="1"/>
            </p:cNvSpPr>
            <p:nvPr/>
          </p:nvSpPr>
          <p:spPr bwMode="auto">
            <a:xfrm>
              <a:off x="4298" y="3698"/>
              <a:ext cx="50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600" smtClean="0"/>
                <a:t>E-to-F: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smtClean="0"/>
                <a:t>IPv6</a:t>
              </a:r>
            </a:p>
          </p:txBody>
        </p:sp>
        <p:sp>
          <p:nvSpPr>
            <p:cNvPr id="72849" name="Line 207"/>
            <p:cNvSpPr>
              <a:spLocks noChangeShapeType="1"/>
            </p:cNvSpPr>
            <p:nvPr/>
          </p:nvSpPr>
          <p:spPr bwMode="auto">
            <a:xfrm>
              <a:off x="4540" y="3238"/>
              <a:ext cx="0" cy="4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8" name="Group 213"/>
            <p:cNvGrpSpPr>
              <a:grpSpLocks/>
            </p:cNvGrpSpPr>
            <p:nvPr/>
          </p:nvGrpSpPr>
          <p:grpSpPr bwMode="auto">
            <a:xfrm>
              <a:off x="4251" y="2205"/>
              <a:ext cx="471" cy="908"/>
              <a:chOff x="643" y="2144"/>
              <a:chExt cx="471" cy="908"/>
            </a:xfrm>
          </p:grpSpPr>
          <p:sp>
            <p:nvSpPr>
              <p:cNvPr id="72851" name="Rectangle 214"/>
              <p:cNvSpPr>
                <a:spLocks noChangeArrowheads="1"/>
              </p:cNvSpPr>
              <p:nvPr/>
            </p:nvSpPr>
            <p:spPr bwMode="auto">
              <a:xfrm>
                <a:off x="652" y="2144"/>
                <a:ext cx="462" cy="908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52" name="Text Box 215"/>
              <p:cNvSpPr txBox="1">
                <a:spLocks noChangeArrowheads="1"/>
              </p:cNvSpPr>
              <p:nvPr/>
            </p:nvSpPr>
            <p:spPr bwMode="auto">
              <a:xfrm>
                <a:off x="643" y="2169"/>
                <a:ext cx="457" cy="8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flow: X</a:t>
                </a:r>
              </a:p>
              <a:p>
                <a:r>
                  <a:rPr lang="en-US" sz="1400"/>
                  <a:t>src: A</a:t>
                </a:r>
              </a:p>
              <a:p>
                <a:r>
                  <a:rPr lang="en-US" sz="1400"/>
                  <a:t>dest: F</a:t>
                </a:r>
              </a:p>
              <a:p>
                <a:endParaRPr lang="en-US" sz="1400"/>
              </a:p>
              <a:p>
                <a:endParaRPr lang="en-US" sz="1400"/>
              </a:p>
              <a:p>
                <a:r>
                  <a:rPr lang="en-US" sz="1400"/>
                  <a:t>data</a:t>
                </a:r>
              </a:p>
            </p:txBody>
          </p:sp>
        </p:grpSp>
      </p:grpSp>
      <p:grpSp>
        <p:nvGrpSpPr>
          <p:cNvPr id="9" name="Group 354"/>
          <p:cNvGrpSpPr>
            <a:grpSpLocks/>
          </p:cNvGrpSpPr>
          <p:nvPr/>
        </p:nvGrpSpPr>
        <p:grpSpPr bwMode="auto">
          <a:xfrm>
            <a:off x="5567363" y="3378200"/>
            <a:ext cx="1176337" cy="3330575"/>
            <a:chOff x="3507" y="2128"/>
            <a:chExt cx="741" cy="2098"/>
          </a:xfrm>
        </p:grpSpPr>
        <p:sp>
          <p:nvSpPr>
            <p:cNvPr id="72838" name="Line 196"/>
            <p:cNvSpPr>
              <a:spLocks noChangeShapeType="1"/>
            </p:cNvSpPr>
            <p:nvPr/>
          </p:nvSpPr>
          <p:spPr bwMode="auto">
            <a:xfrm>
              <a:off x="3627" y="2128"/>
              <a:ext cx="4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839" name="Text Box 210"/>
            <p:cNvSpPr txBox="1">
              <a:spLocks noChangeArrowheads="1"/>
            </p:cNvSpPr>
            <p:nvPr/>
          </p:nvSpPr>
          <p:spPr bwMode="auto">
            <a:xfrm>
              <a:off x="3507" y="3775"/>
              <a:ext cx="741" cy="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600" smtClean="0"/>
                <a:t>B-to-C: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smtClean="0"/>
                <a:t>IPv6 inside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smtClean="0"/>
                <a:t>IPv4</a:t>
              </a:r>
            </a:p>
          </p:txBody>
        </p:sp>
        <p:sp>
          <p:nvSpPr>
            <p:cNvPr id="72840" name="Line 211"/>
            <p:cNvSpPr>
              <a:spLocks noChangeShapeType="1"/>
            </p:cNvSpPr>
            <p:nvPr/>
          </p:nvSpPr>
          <p:spPr bwMode="auto">
            <a:xfrm>
              <a:off x="3883" y="3640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0" name="Group 217"/>
            <p:cNvGrpSpPr>
              <a:grpSpLocks/>
            </p:cNvGrpSpPr>
            <p:nvPr/>
          </p:nvGrpSpPr>
          <p:grpSpPr bwMode="auto">
            <a:xfrm>
              <a:off x="3521" y="2220"/>
              <a:ext cx="620" cy="1388"/>
              <a:chOff x="441" y="2082"/>
              <a:chExt cx="620" cy="1388"/>
            </a:xfrm>
          </p:grpSpPr>
          <p:sp>
            <p:nvSpPr>
              <p:cNvPr id="72842" name="Rectangle 218"/>
              <p:cNvSpPr>
                <a:spLocks noChangeArrowheads="1"/>
              </p:cNvSpPr>
              <p:nvPr/>
            </p:nvSpPr>
            <p:spPr bwMode="auto">
              <a:xfrm>
                <a:off x="478" y="2088"/>
                <a:ext cx="583" cy="1382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" name="Group 219"/>
              <p:cNvGrpSpPr>
                <a:grpSpLocks/>
              </p:cNvGrpSpPr>
              <p:nvPr/>
            </p:nvGrpSpPr>
            <p:grpSpPr bwMode="auto">
              <a:xfrm>
                <a:off x="499" y="2471"/>
                <a:ext cx="489" cy="908"/>
                <a:chOff x="4869" y="143"/>
                <a:chExt cx="489" cy="908"/>
              </a:xfrm>
            </p:grpSpPr>
            <p:sp>
              <p:nvSpPr>
                <p:cNvPr id="72845" name="Rectangle 220"/>
                <p:cNvSpPr>
                  <a:spLocks noChangeArrowheads="1"/>
                </p:cNvSpPr>
                <p:nvPr/>
              </p:nvSpPr>
              <p:spPr bwMode="auto">
                <a:xfrm>
                  <a:off x="4893" y="143"/>
                  <a:ext cx="462" cy="908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46" name="Text Box 221"/>
                <p:cNvSpPr txBox="1">
                  <a:spLocks noChangeArrowheads="1"/>
                </p:cNvSpPr>
                <p:nvPr/>
              </p:nvSpPr>
              <p:spPr bwMode="auto">
                <a:xfrm>
                  <a:off x="4869" y="161"/>
                  <a:ext cx="489" cy="8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/>
                    <a:t>Flow: X</a:t>
                  </a:r>
                </a:p>
                <a:p>
                  <a:r>
                    <a:rPr lang="en-US" sz="1400"/>
                    <a:t>Src: A</a:t>
                  </a:r>
                </a:p>
                <a:p>
                  <a:r>
                    <a:rPr lang="en-US" sz="1400"/>
                    <a:t>Dest: F</a:t>
                  </a:r>
                </a:p>
                <a:p>
                  <a:endParaRPr lang="en-US" sz="1400"/>
                </a:p>
                <a:p>
                  <a:endParaRPr lang="en-US" sz="1400"/>
                </a:p>
                <a:p>
                  <a:r>
                    <a:rPr lang="en-US" sz="1400"/>
                    <a:t>data</a:t>
                  </a:r>
                </a:p>
              </p:txBody>
            </p:sp>
          </p:grpSp>
          <p:sp>
            <p:nvSpPr>
              <p:cNvPr id="72844" name="Text Box 222"/>
              <p:cNvSpPr txBox="1">
                <a:spLocks noChangeArrowheads="1"/>
              </p:cNvSpPr>
              <p:nvPr/>
            </p:nvSpPr>
            <p:spPr bwMode="auto">
              <a:xfrm>
                <a:off x="441" y="2082"/>
                <a:ext cx="56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solidFill>
                      <a:schemeClr val="bg1"/>
                    </a:solidFill>
                  </a:rPr>
                  <a:t>src:B</a:t>
                </a:r>
              </a:p>
              <a:p>
                <a:pPr>
                  <a:defRPr/>
                </a:pPr>
                <a:r>
                  <a:rPr lang="en-US" smtClean="0">
                    <a:solidFill>
                      <a:schemeClr val="bg1"/>
                    </a:solidFill>
                  </a:rPr>
                  <a:t>dest: E</a:t>
                </a:r>
              </a:p>
            </p:txBody>
          </p:sp>
        </p:grpSp>
      </p:grpSp>
      <p:sp>
        <p:nvSpPr>
          <p:cNvPr id="72712" name="Text Box 224"/>
          <p:cNvSpPr txBox="1">
            <a:spLocks noChangeArrowheads="1"/>
          </p:cNvSpPr>
          <p:nvPr/>
        </p:nvSpPr>
        <p:spPr bwMode="auto">
          <a:xfrm>
            <a:off x="309563" y="2597150"/>
            <a:ext cx="159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physical view:</a:t>
            </a:r>
          </a:p>
        </p:txBody>
      </p:sp>
      <p:sp>
        <p:nvSpPr>
          <p:cNvPr id="72713" name="Line 225"/>
          <p:cNvSpPr>
            <a:spLocks noChangeShapeType="1"/>
          </p:cNvSpPr>
          <p:nvPr/>
        </p:nvSpPr>
        <p:spPr bwMode="auto">
          <a:xfrm flipV="1">
            <a:off x="3895725" y="2868613"/>
            <a:ext cx="2325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2" name="Group 228"/>
          <p:cNvGrpSpPr>
            <a:grpSpLocks/>
          </p:cNvGrpSpPr>
          <p:nvPr/>
        </p:nvGrpSpPr>
        <p:grpSpPr bwMode="auto">
          <a:xfrm>
            <a:off x="4230688" y="2703513"/>
            <a:ext cx="693737" cy="338137"/>
            <a:chOff x="4396" y="1245"/>
            <a:chExt cx="672" cy="248"/>
          </a:xfrm>
        </p:grpSpPr>
        <p:sp>
          <p:nvSpPr>
            <p:cNvPr id="9228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9228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9228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" name="Group 23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92291" name="Freeform 23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2" name="Freeform 23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834" name="Line 235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835" name="Line 236"/>
            <p:cNvSpPr>
              <a:spLocks noChangeShapeType="1"/>
            </p:cNvSpPr>
            <p:nvPr/>
          </p:nvSpPr>
          <p:spPr bwMode="auto">
            <a:xfrm>
              <a:off x="5063" y="1327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4" name="Group 237"/>
          <p:cNvGrpSpPr>
            <a:grpSpLocks/>
          </p:cNvGrpSpPr>
          <p:nvPr/>
        </p:nvGrpSpPr>
        <p:grpSpPr bwMode="auto">
          <a:xfrm>
            <a:off x="2163763" y="2360613"/>
            <a:ext cx="1728787" cy="965200"/>
            <a:chOff x="1363" y="1403"/>
            <a:chExt cx="1089" cy="608"/>
          </a:xfrm>
        </p:grpSpPr>
        <p:sp>
          <p:nvSpPr>
            <p:cNvPr id="72807" name="Text Box 238"/>
            <p:cNvSpPr txBox="1">
              <a:spLocks noChangeArrowheads="1"/>
            </p:cNvSpPr>
            <p:nvPr/>
          </p:nvSpPr>
          <p:spPr bwMode="auto">
            <a:xfrm>
              <a:off x="1462" y="1403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72808" name="Text Box 239"/>
            <p:cNvSpPr txBox="1">
              <a:spLocks noChangeArrowheads="1"/>
            </p:cNvSpPr>
            <p:nvPr/>
          </p:nvSpPr>
          <p:spPr bwMode="auto">
            <a:xfrm>
              <a:off x="2121" y="1406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72809" name="Line 240"/>
            <p:cNvSpPr>
              <a:spLocks noChangeShapeType="1"/>
            </p:cNvSpPr>
            <p:nvPr/>
          </p:nvSpPr>
          <p:spPr bwMode="auto">
            <a:xfrm flipV="1">
              <a:off x="1803" y="1729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810" name="Text Box 241"/>
            <p:cNvSpPr txBox="1">
              <a:spLocks noChangeArrowheads="1"/>
            </p:cNvSpPr>
            <p:nvPr/>
          </p:nvSpPr>
          <p:spPr bwMode="auto">
            <a:xfrm>
              <a:off x="1386" y="1798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smtClean="0"/>
                <a:t>IPv6</a:t>
              </a:r>
            </a:p>
          </p:txBody>
        </p:sp>
        <p:sp>
          <p:nvSpPr>
            <p:cNvPr id="72811" name="Text Box 242"/>
            <p:cNvSpPr txBox="1">
              <a:spLocks noChangeArrowheads="1"/>
            </p:cNvSpPr>
            <p:nvPr/>
          </p:nvSpPr>
          <p:spPr bwMode="auto">
            <a:xfrm>
              <a:off x="2045" y="1799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smtClean="0"/>
                <a:t>IPv6</a:t>
              </a:r>
            </a:p>
          </p:txBody>
        </p:sp>
        <p:grpSp>
          <p:nvGrpSpPr>
            <p:cNvPr id="15" name="Group 243"/>
            <p:cNvGrpSpPr>
              <a:grpSpLocks/>
            </p:cNvGrpSpPr>
            <p:nvPr/>
          </p:nvGrpSpPr>
          <p:grpSpPr bwMode="auto">
            <a:xfrm>
              <a:off x="1363" y="1621"/>
              <a:ext cx="437" cy="213"/>
              <a:chOff x="4396" y="1245"/>
              <a:chExt cx="672" cy="248"/>
            </a:xfrm>
          </p:grpSpPr>
          <p:sp>
            <p:nvSpPr>
              <p:cNvPr id="92277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2278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2279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6" name="Group 247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92283" name="Freeform 24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84" name="Freeform 24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26" name="Line 250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827" name="Line 251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7" name="Group 252"/>
            <p:cNvGrpSpPr>
              <a:grpSpLocks/>
            </p:cNvGrpSpPr>
            <p:nvPr/>
          </p:nvGrpSpPr>
          <p:grpSpPr bwMode="auto">
            <a:xfrm>
              <a:off x="2015" y="1617"/>
              <a:ext cx="437" cy="213"/>
              <a:chOff x="4396" y="1245"/>
              <a:chExt cx="672" cy="248"/>
            </a:xfrm>
          </p:grpSpPr>
          <p:sp>
            <p:nvSpPr>
              <p:cNvPr id="92269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2270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2271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18" name="Group 256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92275" name="Freeform 25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76" name="Freeform 25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818" name="Line 259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819" name="Line 260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9" name="Group 261"/>
          <p:cNvGrpSpPr>
            <a:grpSpLocks/>
          </p:cNvGrpSpPr>
          <p:nvPr/>
        </p:nvGrpSpPr>
        <p:grpSpPr bwMode="auto">
          <a:xfrm>
            <a:off x="5195888" y="2706688"/>
            <a:ext cx="693737" cy="338137"/>
            <a:chOff x="4396" y="1245"/>
            <a:chExt cx="672" cy="248"/>
          </a:xfrm>
        </p:grpSpPr>
        <p:sp>
          <p:nvSpPr>
            <p:cNvPr id="9225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9225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9225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0000"/>
                </a:gs>
                <a:gs pos="100000">
                  <a:schemeClr val="bg1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0" name="Group 26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92260" name="Freeform 26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61" name="Freeform 26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chemeClr val="bg1"/>
                  </a:gs>
                </a:gsLst>
                <a:lin ang="0" scaled="1"/>
              </a:gradFill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803" name="Line 268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804" name="Line 269"/>
            <p:cNvSpPr>
              <a:spLocks noChangeShapeType="1"/>
            </p:cNvSpPr>
            <p:nvPr/>
          </p:nvSpPr>
          <p:spPr bwMode="auto">
            <a:xfrm>
              <a:off x="5063" y="1327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1" name="Group 270"/>
          <p:cNvGrpSpPr>
            <a:grpSpLocks/>
          </p:cNvGrpSpPr>
          <p:nvPr/>
        </p:nvGrpSpPr>
        <p:grpSpPr bwMode="auto">
          <a:xfrm>
            <a:off x="6202363" y="2362200"/>
            <a:ext cx="1668462" cy="958850"/>
            <a:chOff x="3907" y="1404"/>
            <a:chExt cx="1051" cy="604"/>
          </a:xfrm>
        </p:grpSpPr>
        <p:sp>
          <p:nvSpPr>
            <p:cNvPr id="72776" name="Text Box 271"/>
            <p:cNvSpPr txBox="1">
              <a:spLocks noChangeArrowheads="1"/>
            </p:cNvSpPr>
            <p:nvPr/>
          </p:nvSpPr>
          <p:spPr bwMode="auto">
            <a:xfrm>
              <a:off x="4012" y="1404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72777" name="Line 272"/>
            <p:cNvSpPr>
              <a:spLocks noChangeShapeType="1"/>
            </p:cNvSpPr>
            <p:nvPr/>
          </p:nvSpPr>
          <p:spPr bwMode="auto">
            <a:xfrm flipV="1">
              <a:off x="4352" y="1717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2778" name="Text Box 273"/>
            <p:cNvSpPr txBox="1">
              <a:spLocks noChangeArrowheads="1"/>
            </p:cNvSpPr>
            <p:nvPr/>
          </p:nvSpPr>
          <p:spPr bwMode="auto">
            <a:xfrm>
              <a:off x="3951" y="1794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smtClean="0"/>
                <a:t>IPv6</a:t>
              </a:r>
            </a:p>
          </p:txBody>
        </p:sp>
        <p:sp>
          <p:nvSpPr>
            <p:cNvPr id="72779" name="Text Box 274"/>
            <p:cNvSpPr txBox="1">
              <a:spLocks noChangeArrowheads="1"/>
            </p:cNvSpPr>
            <p:nvPr/>
          </p:nvSpPr>
          <p:spPr bwMode="auto">
            <a:xfrm>
              <a:off x="4569" y="1796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smtClean="0"/>
                <a:t>IPv6</a:t>
              </a:r>
            </a:p>
          </p:txBody>
        </p:sp>
        <p:grpSp>
          <p:nvGrpSpPr>
            <p:cNvPr id="22" name="Group 275"/>
            <p:cNvGrpSpPr>
              <a:grpSpLocks/>
            </p:cNvGrpSpPr>
            <p:nvPr/>
          </p:nvGrpSpPr>
          <p:grpSpPr bwMode="auto">
            <a:xfrm>
              <a:off x="3907" y="1621"/>
              <a:ext cx="437" cy="213"/>
              <a:chOff x="4396" y="1245"/>
              <a:chExt cx="672" cy="248"/>
            </a:xfrm>
          </p:grpSpPr>
          <p:sp>
            <p:nvSpPr>
              <p:cNvPr id="92246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2247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2248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3" name="Group 279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92252" name="Freeform 28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53" name="Freeform 28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795" name="Line 282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96" name="Line 283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24" name="Group 284"/>
            <p:cNvGrpSpPr>
              <a:grpSpLocks/>
            </p:cNvGrpSpPr>
            <p:nvPr/>
          </p:nvGrpSpPr>
          <p:grpSpPr bwMode="auto">
            <a:xfrm>
              <a:off x="4521" y="1619"/>
              <a:ext cx="437" cy="213"/>
              <a:chOff x="4396" y="1245"/>
              <a:chExt cx="672" cy="248"/>
            </a:xfrm>
          </p:grpSpPr>
          <p:sp>
            <p:nvSpPr>
              <p:cNvPr id="92238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2239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2240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Arial" pitchFamily="34" charset="0"/>
                </a:endParaRPr>
              </a:p>
            </p:txBody>
          </p:sp>
          <p:grpSp>
            <p:nvGrpSpPr>
              <p:cNvPr id="25" name="Group 288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92244" name="Freeform 28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245" name="Freeform 29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2787" name="Line 291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88" name="Line 292"/>
              <p:cNvSpPr>
                <a:spLocks noChangeShapeType="1"/>
              </p:cNvSpPr>
              <p:nvPr/>
            </p:nvSpPr>
            <p:spPr bwMode="auto">
              <a:xfrm>
                <a:off x="5063" y="1327"/>
                <a:ext cx="0" cy="10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2782" name="Text Box 293"/>
            <p:cNvSpPr txBox="1">
              <a:spLocks noChangeArrowheads="1"/>
            </p:cNvSpPr>
            <p:nvPr/>
          </p:nvSpPr>
          <p:spPr bwMode="auto">
            <a:xfrm>
              <a:off x="4635" y="1408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F</a:t>
              </a:r>
            </a:p>
          </p:txBody>
        </p:sp>
      </p:grpSp>
      <p:sp>
        <p:nvSpPr>
          <p:cNvPr id="72718" name="Text Box 294"/>
          <p:cNvSpPr txBox="1">
            <a:spLocks noChangeArrowheads="1"/>
          </p:cNvSpPr>
          <p:nvPr/>
        </p:nvSpPr>
        <p:spPr bwMode="auto">
          <a:xfrm>
            <a:off x="4386263" y="235585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72719" name="Text Box 295"/>
          <p:cNvSpPr txBox="1">
            <a:spLocks noChangeArrowheads="1"/>
          </p:cNvSpPr>
          <p:nvPr/>
        </p:nvSpPr>
        <p:spPr bwMode="auto">
          <a:xfrm>
            <a:off x="5362575" y="2359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grpSp>
        <p:nvGrpSpPr>
          <p:cNvPr id="26" name="Group 296"/>
          <p:cNvGrpSpPr>
            <a:grpSpLocks/>
          </p:cNvGrpSpPr>
          <p:nvPr/>
        </p:nvGrpSpPr>
        <p:grpSpPr bwMode="auto">
          <a:xfrm>
            <a:off x="458788" y="1216025"/>
            <a:ext cx="7418387" cy="979488"/>
            <a:chOff x="289" y="766"/>
            <a:chExt cx="4673" cy="617"/>
          </a:xfrm>
        </p:grpSpPr>
        <p:sp>
          <p:nvSpPr>
            <p:cNvPr id="72725" name="Rectangle 297"/>
            <p:cNvSpPr>
              <a:spLocks noChangeArrowheads="1"/>
            </p:cNvSpPr>
            <p:nvPr/>
          </p:nvSpPr>
          <p:spPr bwMode="auto">
            <a:xfrm>
              <a:off x="2424" y="1085"/>
              <a:ext cx="1515" cy="4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6" name="Text Box 298"/>
            <p:cNvSpPr txBox="1">
              <a:spLocks noChangeArrowheads="1"/>
            </p:cNvSpPr>
            <p:nvPr/>
          </p:nvSpPr>
          <p:spPr bwMode="auto">
            <a:xfrm>
              <a:off x="289" y="979"/>
              <a:ext cx="8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logical view:</a:t>
              </a:r>
            </a:p>
          </p:txBody>
        </p:sp>
        <p:sp>
          <p:nvSpPr>
            <p:cNvPr id="72727" name="Text Box 299"/>
            <p:cNvSpPr txBox="1">
              <a:spLocks noChangeArrowheads="1"/>
            </p:cNvSpPr>
            <p:nvPr/>
          </p:nvSpPr>
          <p:spPr bwMode="auto">
            <a:xfrm>
              <a:off x="2494" y="766"/>
              <a:ext cx="1461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600" i="1" smtClean="0">
                  <a:solidFill>
                    <a:srgbClr val="CC0000"/>
                  </a:solidFill>
                </a:rPr>
                <a:t>IPv4 tunnel 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i="1" smtClean="0">
                  <a:solidFill>
                    <a:srgbClr val="CC0000"/>
                  </a:solidFill>
                </a:rPr>
                <a:t>connecting IPv6 routers</a:t>
              </a:r>
            </a:p>
          </p:txBody>
        </p:sp>
        <p:grpSp>
          <p:nvGrpSpPr>
            <p:cNvPr id="27" name="Group 300"/>
            <p:cNvGrpSpPr>
              <a:grpSpLocks/>
            </p:cNvGrpSpPr>
            <p:nvPr/>
          </p:nvGrpSpPr>
          <p:grpSpPr bwMode="auto">
            <a:xfrm>
              <a:off x="3911" y="779"/>
              <a:ext cx="1051" cy="604"/>
              <a:chOff x="3907" y="1404"/>
              <a:chExt cx="1051" cy="604"/>
            </a:xfrm>
          </p:grpSpPr>
          <p:sp>
            <p:nvSpPr>
              <p:cNvPr id="72753" name="Text Box 301"/>
              <p:cNvSpPr txBox="1">
                <a:spLocks noChangeArrowheads="1"/>
              </p:cNvSpPr>
              <p:nvPr/>
            </p:nvSpPr>
            <p:spPr bwMode="auto">
              <a:xfrm>
                <a:off x="4012" y="1404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E</a:t>
                </a:r>
              </a:p>
            </p:txBody>
          </p:sp>
          <p:sp>
            <p:nvSpPr>
              <p:cNvPr id="72754" name="Line 302"/>
              <p:cNvSpPr>
                <a:spLocks noChangeShapeType="1"/>
              </p:cNvSpPr>
              <p:nvPr/>
            </p:nvSpPr>
            <p:spPr bwMode="auto">
              <a:xfrm flipV="1">
                <a:off x="4352" y="1717"/>
                <a:ext cx="2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55" name="Text Box 303"/>
              <p:cNvSpPr txBox="1">
                <a:spLocks noChangeArrowheads="1"/>
              </p:cNvSpPr>
              <p:nvPr/>
            </p:nvSpPr>
            <p:spPr bwMode="auto">
              <a:xfrm>
                <a:off x="3951" y="1794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smtClean="0"/>
                  <a:t>IPv6</a:t>
                </a:r>
              </a:p>
            </p:txBody>
          </p:sp>
          <p:sp>
            <p:nvSpPr>
              <p:cNvPr id="72756" name="Text Box 304"/>
              <p:cNvSpPr txBox="1">
                <a:spLocks noChangeArrowheads="1"/>
              </p:cNvSpPr>
              <p:nvPr/>
            </p:nvSpPr>
            <p:spPr bwMode="auto">
              <a:xfrm>
                <a:off x="4569" y="1796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smtClean="0"/>
                  <a:t>IPv6</a:t>
                </a:r>
              </a:p>
            </p:txBody>
          </p:sp>
          <p:grpSp>
            <p:nvGrpSpPr>
              <p:cNvPr id="28" name="Group 305"/>
              <p:cNvGrpSpPr>
                <a:grpSpLocks/>
              </p:cNvGrpSpPr>
              <p:nvPr/>
            </p:nvGrpSpPr>
            <p:grpSpPr bwMode="auto">
              <a:xfrm>
                <a:off x="3907" y="1621"/>
                <a:ext cx="437" cy="213"/>
                <a:chOff x="4396" y="1245"/>
                <a:chExt cx="672" cy="248"/>
              </a:xfrm>
            </p:grpSpPr>
            <p:sp>
              <p:nvSpPr>
                <p:cNvPr id="92223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2224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2225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29" name="Group 309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92229" name="Freeform 310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230" name="Freeform 311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772" name="Line 312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2773" name="Line 313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30" name="Group 314"/>
              <p:cNvGrpSpPr>
                <a:grpSpLocks/>
              </p:cNvGrpSpPr>
              <p:nvPr/>
            </p:nvGrpSpPr>
            <p:grpSpPr bwMode="auto">
              <a:xfrm>
                <a:off x="4521" y="1619"/>
                <a:ext cx="437" cy="213"/>
                <a:chOff x="4396" y="1245"/>
                <a:chExt cx="672" cy="248"/>
              </a:xfrm>
            </p:grpSpPr>
            <p:sp>
              <p:nvSpPr>
                <p:cNvPr id="92215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2216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2217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31" name="Group 318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92221" name="Freeform 319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222" name="Freeform 320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764" name="Line 321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2765" name="Line 322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72759" name="Text Box 323"/>
              <p:cNvSpPr txBox="1">
                <a:spLocks noChangeArrowheads="1"/>
              </p:cNvSpPr>
              <p:nvPr/>
            </p:nvSpPr>
            <p:spPr bwMode="auto">
              <a:xfrm>
                <a:off x="4635" y="1408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F</a:t>
                </a:r>
              </a:p>
            </p:txBody>
          </p:sp>
        </p:grpSp>
        <p:grpSp>
          <p:nvGrpSpPr>
            <p:cNvPr id="72868" name="Group 324"/>
            <p:cNvGrpSpPr>
              <a:grpSpLocks/>
            </p:cNvGrpSpPr>
            <p:nvPr/>
          </p:nvGrpSpPr>
          <p:grpSpPr bwMode="auto">
            <a:xfrm>
              <a:off x="1361" y="771"/>
              <a:ext cx="1089" cy="608"/>
              <a:chOff x="1363" y="1403"/>
              <a:chExt cx="1089" cy="608"/>
            </a:xfrm>
          </p:grpSpPr>
          <p:sp>
            <p:nvSpPr>
              <p:cNvPr id="72730" name="Text Box 325"/>
              <p:cNvSpPr txBox="1">
                <a:spLocks noChangeArrowheads="1"/>
              </p:cNvSpPr>
              <p:nvPr/>
            </p:nvSpPr>
            <p:spPr bwMode="auto">
              <a:xfrm>
                <a:off x="1462" y="1403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A</a:t>
                </a:r>
              </a:p>
            </p:txBody>
          </p:sp>
          <p:sp>
            <p:nvSpPr>
              <p:cNvPr id="72731" name="Text Box 326"/>
              <p:cNvSpPr txBox="1">
                <a:spLocks noChangeArrowheads="1"/>
              </p:cNvSpPr>
              <p:nvPr/>
            </p:nvSpPr>
            <p:spPr bwMode="auto">
              <a:xfrm>
                <a:off x="2121" y="1406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B</a:t>
                </a:r>
              </a:p>
            </p:txBody>
          </p:sp>
          <p:sp>
            <p:nvSpPr>
              <p:cNvPr id="72732" name="Line 327"/>
              <p:cNvSpPr>
                <a:spLocks noChangeShapeType="1"/>
              </p:cNvSpPr>
              <p:nvPr/>
            </p:nvSpPr>
            <p:spPr bwMode="auto">
              <a:xfrm flipV="1">
                <a:off x="1803" y="1729"/>
                <a:ext cx="2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2733" name="Text Box 328"/>
              <p:cNvSpPr txBox="1">
                <a:spLocks noChangeArrowheads="1"/>
              </p:cNvSpPr>
              <p:nvPr/>
            </p:nvSpPr>
            <p:spPr bwMode="auto">
              <a:xfrm>
                <a:off x="1386" y="1798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smtClean="0"/>
                  <a:t>IPv6</a:t>
                </a:r>
              </a:p>
            </p:txBody>
          </p:sp>
          <p:sp>
            <p:nvSpPr>
              <p:cNvPr id="72734" name="Text Box 329"/>
              <p:cNvSpPr txBox="1">
                <a:spLocks noChangeArrowheads="1"/>
              </p:cNvSpPr>
              <p:nvPr/>
            </p:nvSpPr>
            <p:spPr bwMode="auto">
              <a:xfrm>
                <a:off x="2045" y="1799"/>
                <a:ext cx="37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smtClean="0"/>
                  <a:t>IPv6</a:t>
                </a:r>
              </a:p>
            </p:txBody>
          </p:sp>
          <p:grpSp>
            <p:nvGrpSpPr>
              <p:cNvPr id="72869" name="Group 330"/>
              <p:cNvGrpSpPr>
                <a:grpSpLocks/>
              </p:cNvGrpSpPr>
              <p:nvPr/>
            </p:nvGrpSpPr>
            <p:grpSpPr bwMode="auto">
              <a:xfrm>
                <a:off x="1363" y="1621"/>
                <a:ext cx="437" cy="213"/>
                <a:chOff x="4396" y="1245"/>
                <a:chExt cx="672" cy="248"/>
              </a:xfrm>
            </p:grpSpPr>
            <p:sp>
              <p:nvSpPr>
                <p:cNvPr id="92200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2201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2202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72870" name="Group 334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92206" name="Freeform 335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207" name="Freeform 336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749" name="Line 337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2750" name="Line 338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72871" name="Group 339"/>
              <p:cNvGrpSpPr>
                <a:grpSpLocks/>
              </p:cNvGrpSpPr>
              <p:nvPr/>
            </p:nvGrpSpPr>
            <p:grpSpPr bwMode="auto">
              <a:xfrm>
                <a:off x="2015" y="1617"/>
                <a:ext cx="437" cy="213"/>
                <a:chOff x="4396" y="1245"/>
                <a:chExt cx="672" cy="248"/>
              </a:xfrm>
            </p:grpSpPr>
            <p:sp>
              <p:nvSpPr>
                <p:cNvPr id="92192" name="Oval 407"/>
                <p:cNvSpPr>
                  <a:spLocks noChangeArrowheads="1"/>
                </p:cNvSpPr>
                <p:nvPr/>
              </p:nvSpPr>
              <p:spPr bwMode="auto">
                <a:xfrm>
                  <a:off x="4399" y="1355"/>
                  <a:ext cx="666" cy="1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2193" name="Rectangle 410"/>
                <p:cNvSpPr>
                  <a:spLocks noChangeArrowheads="1"/>
                </p:cNvSpPr>
                <p:nvPr/>
              </p:nvSpPr>
              <p:spPr bwMode="auto">
                <a:xfrm>
                  <a:off x="4399" y="1339"/>
                  <a:ext cx="669" cy="86"/>
                </a:xfrm>
                <a:prstGeom prst="rect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sp>
              <p:nvSpPr>
                <p:cNvPr id="92194" name="Oval 411"/>
                <p:cNvSpPr>
                  <a:spLocks noChangeArrowheads="1"/>
                </p:cNvSpPr>
                <p:nvPr/>
              </p:nvSpPr>
              <p:spPr bwMode="auto">
                <a:xfrm>
                  <a:off x="4396" y="1245"/>
                  <a:ext cx="667" cy="16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CCCFF"/>
                    </a:gs>
                    <a:gs pos="100000">
                      <a:srgbClr val="FFFFFF"/>
                    </a:gs>
                  </a:gsLst>
                  <a:lin ang="0" scaled="1"/>
                </a:gra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Arial" pitchFamily="34" charset="0"/>
                  </a:endParaRPr>
                </a:p>
              </p:txBody>
            </p:sp>
            <p:grpSp>
              <p:nvGrpSpPr>
                <p:cNvPr id="72872" name="Group 343"/>
                <p:cNvGrpSpPr>
                  <a:grpSpLocks/>
                </p:cNvGrpSpPr>
                <p:nvPr/>
              </p:nvGrpSpPr>
              <p:grpSpPr bwMode="auto">
                <a:xfrm>
                  <a:off x="4530" y="1287"/>
                  <a:ext cx="377" cy="75"/>
                  <a:chOff x="2468" y="1332"/>
                  <a:chExt cx="310" cy="60"/>
                </a:xfrm>
              </p:grpSpPr>
              <p:sp>
                <p:nvSpPr>
                  <p:cNvPr id="92198" name="Freeform 344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2199" name="Freeform 345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19050" cmpd="sng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741" name="Line 346"/>
                <p:cNvSpPr>
                  <a:spLocks noChangeShapeType="1"/>
                </p:cNvSpPr>
                <p:nvPr/>
              </p:nvSpPr>
              <p:spPr bwMode="auto">
                <a:xfrm>
                  <a:off x="4399" y="1321"/>
                  <a:ext cx="0" cy="10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72742" name="Line 347"/>
                <p:cNvSpPr>
                  <a:spLocks noChangeShapeType="1"/>
                </p:cNvSpPr>
                <p:nvPr/>
              </p:nvSpPr>
              <p:spPr bwMode="auto">
                <a:xfrm>
                  <a:off x="5063" y="1327"/>
                  <a:ext cx="0" cy="10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</p:grpSp>
      <p:pic>
        <p:nvPicPr>
          <p:cNvPr id="92176" name="Picture 348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163" y="966788"/>
            <a:ext cx="2741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22" name="Rectangle 349"/>
          <p:cNvSpPr>
            <a:spLocks noGrp="1" noChangeArrowheads="1"/>
          </p:cNvSpPr>
          <p:nvPr>
            <p:ph type="title"/>
          </p:nvPr>
        </p:nvSpPr>
        <p:spPr>
          <a:xfrm>
            <a:off x="307975" y="214313"/>
            <a:ext cx="7772400" cy="9906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Tunneling</a:t>
            </a:r>
          </a:p>
        </p:txBody>
      </p:sp>
      <p:sp>
        <p:nvSpPr>
          <p:cNvPr id="72723" name="Text Box 350"/>
          <p:cNvSpPr txBox="1">
            <a:spLocks noChangeArrowheads="1"/>
          </p:cNvSpPr>
          <p:nvPr/>
        </p:nvSpPr>
        <p:spPr bwMode="auto">
          <a:xfrm>
            <a:off x="4227513" y="2992438"/>
            <a:ext cx="590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>
                <a:solidFill>
                  <a:srgbClr val="CC0000"/>
                </a:solidFill>
              </a:rPr>
              <a:t>IPv4</a:t>
            </a:r>
          </a:p>
        </p:txBody>
      </p:sp>
      <p:sp>
        <p:nvSpPr>
          <p:cNvPr id="72724" name="Text Box 351"/>
          <p:cNvSpPr txBox="1">
            <a:spLocks noChangeArrowheads="1"/>
          </p:cNvSpPr>
          <p:nvPr/>
        </p:nvSpPr>
        <p:spPr bwMode="auto">
          <a:xfrm>
            <a:off x="5221288" y="2994025"/>
            <a:ext cx="590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>
                <a:solidFill>
                  <a:srgbClr val="CC0000"/>
                </a:solidFill>
              </a:rPr>
              <a:t>IPv4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532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60E6A6D6-660D-4A22-8E51-6E9F59197DB3}" type="slidenum">
              <a:rPr lang="en-US"/>
              <a:pPr/>
              <a:t>3</a:t>
            </a:fld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7963"/>
            <a:ext cx="8316913" cy="985837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Hierarchical addressing: route aggregation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72708" name="Freeform 3"/>
          <p:cNvSpPr>
            <a:spLocks/>
          </p:cNvSpPr>
          <p:nvPr/>
        </p:nvSpPr>
        <p:spPr bwMode="auto">
          <a:xfrm>
            <a:off x="5175250" y="4121150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Line 4"/>
          <p:cNvSpPr>
            <a:spLocks noChangeShapeType="1"/>
          </p:cNvSpPr>
          <p:nvPr/>
        </p:nvSpPr>
        <p:spPr bwMode="auto">
          <a:xfrm flipV="1">
            <a:off x="2832100" y="4397375"/>
            <a:ext cx="8953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3255" name="Line 5"/>
          <p:cNvSpPr>
            <a:spLocks noChangeShapeType="1"/>
          </p:cNvSpPr>
          <p:nvPr/>
        </p:nvSpPr>
        <p:spPr bwMode="auto">
          <a:xfrm>
            <a:off x="2860675" y="3768725"/>
            <a:ext cx="7524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3256" name="Line 6"/>
          <p:cNvSpPr>
            <a:spLocks noChangeShapeType="1"/>
          </p:cNvSpPr>
          <p:nvPr/>
        </p:nvSpPr>
        <p:spPr bwMode="auto">
          <a:xfrm>
            <a:off x="2927350" y="2987675"/>
            <a:ext cx="847725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2712" name="Freeform 7"/>
          <p:cNvSpPr>
            <a:spLocks/>
          </p:cNvSpPr>
          <p:nvPr/>
        </p:nvSpPr>
        <p:spPr bwMode="auto">
          <a:xfrm>
            <a:off x="3573463" y="3567113"/>
            <a:ext cx="1773237" cy="979487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Text Box 8"/>
          <p:cNvSpPr txBox="1">
            <a:spLocks noChangeArrowheads="1"/>
          </p:cNvSpPr>
          <p:nvPr/>
        </p:nvSpPr>
        <p:spPr bwMode="auto">
          <a:xfrm>
            <a:off x="5407025" y="3294063"/>
            <a:ext cx="167163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400"/>
              <a:t>“</a:t>
            </a:r>
            <a:r>
              <a:rPr lang="en-US" altLang="ja-JP" sz="1400"/>
              <a:t>Send me anything</a:t>
            </a:r>
          </a:p>
          <a:p>
            <a:r>
              <a:rPr lang="en-US" sz="1400"/>
              <a:t>with addresses </a:t>
            </a:r>
          </a:p>
          <a:p>
            <a:r>
              <a:rPr lang="en-US" sz="1400"/>
              <a:t>beginning </a:t>
            </a:r>
          </a:p>
          <a:p>
            <a:r>
              <a:rPr lang="en-US" sz="1400"/>
              <a:t>200.23.16.0/20</a:t>
            </a:r>
            <a:r>
              <a:rPr lang="ja-JP" altLang="en-US" sz="1400"/>
              <a:t>”</a:t>
            </a:r>
            <a:endParaRPr lang="en-US" sz="140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58825" y="2760663"/>
            <a:ext cx="2338388" cy="404812"/>
            <a:chOff x="1004" y="1639"/>
            <a:chExt cx="1473" cy="255"/>
          </a:xfrm>
        </p:grpSpPr>
        <p:sp>
          <p:nvSpPr>
            <p:cNvPr id="72748" name="Freeform 10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4" name="Text Box 11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200.23.16.0/23</a:t>
              </a:r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87400" y="3351213"/>
            <a:ext cx="2338388" cy="404812"/>
            <a:chOff x="1004" y="1639"/>
            <a:chExt cx="1473" cy="255"/>
          </a:xfrm>
        </p:grpSpPr>
        <p:sp>
          <p:nvSpPr>
            <p:cNvPr id="72746" name="Freeform 13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2" name="Text Box 14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200.23.18.0/23</a:t>
              </a:r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701675" y="4770438"/>
            <a:ext cx="2338388" cy="404812"/>
            <a:chOff x="1004" y="1639"/>
            <a:chExt cx="1473" cy="255"/>
          </a:xfrm>
        </p:grpSpPr>
        <p:sp>
          <p:nvSpPr>
            <p:cNvPr id="72744" name="Freeform 16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0" name="Text Box 17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200.23.30.0/23</a:t>
              </a:r>
              <a:endParaRPr lang="en-US"/>
            </a:p>
          </p:txBody>
        </p:sp>
      </p:grpSp>
      <p:sp>
        <p:nvSpPr>
          <p:cNvPr id="53262" name="Text Box 18"/>
          <p:cNvSpPr txBox="1">
            <a:spLocks noChangeArrowheads="1"/>
          </p:cNvSpPr>
          <p:nvPr/>
        </p:nvSpPr>
        <p:spPr bwMode="auto">
          <a:xfrm>
            <a:off x="3606800" y="3998913"/>
            <a:ext cx="1506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Fly-By-Night-ISP</a:t>
            </a:r>
            <a:endParaRPr lang="en-US"/>
          </a:p>
        </p:txBody>
      </p:sp>
      <p:sp>
        <p:nvSpPr>
          <p:cNvPr id="72718" name="Freeform 19"/>
          <p:cNvSpPr>
            <a:spLocks/>
          </p:cNvSpPr>
          <p:nvPr/>
        </p:nvSpPr>
        <p:spPr bwMode="auto">
          <a:xfrm>
            <a:off x="7169150" y="3095625"/>
            <a:ext cx="1444625" cy="2714625"/>
          </a:xfrm>
          <a:custGeom>
            <a:avLst/>
            <a:gdLst>
              <a:gd name="T0" fmla="*/ 2147483647 w 910"/>
              <a:gd name="T1" fmla="*/ 2147483647 h 1710"/>
              <a:gd name="T2" fmla="*/ 2147483647 w 910"/>
              <a:gd name="T3" fmla="*/ 2147483647 h 1710"/>
              <a:gd name="T4" fmla="*/ 2147483647 w 910"/>
              <a:gd name="T5" fmla="*/ 2147483647 h 1710"/>
              <a:gd name="T6" fmla="*/ 2147483647 w 910"/>
              <a:gd name="T7" fmla="*/ 2147483647 h 1710"/>
              <a:gd name="T8" fmla="*/ 2147483647 w 910"/>
              <a:gd name="T9" fmla="*/ 2147483647 h 1710"/>
              <a:gd name="T10" fmla="*/ 2147483647 w 910"/>
              <a:gd name="T11" fmla="*/ 2147483647 h 1710"/>
              <a:gd name="T12" fmla="*/ 2147483647 w 910"/>
              <a:gd name="T13" fmla="*/ 2147483647 h 1710"/>
              <a:gd name="T14" fmla="*/ 2147483647 w 910"/>
              <a:gd name="T15" fmla="*/ 2147483647 h 1710"/>
              <a:gd name="T16" fmla="*/ 2147483647 w 910"/>
              <a:gd name="T17" fmla="*/ 2147483647 h 1710"/>
              <a:gd name="T18" fmla="*/ 2147483647 w 910"/>
              <a:gd name="T19" fmla="*/ 2147483647 h 1710"/>
              <a:gd name="T20" fmla="*/ 2147483647 w 910"/>
              <a:gd name="T21" fmla="*/ 2147483647 h 1710"/>
              <a:gd name="T22" fmla="*/ 2147483647 w 910"/>
              <a:gd name="T23" fmla="*/ 2147483647 h 171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10" h="1710">
                <a:moveTo>
                  <a:pt x="766" y="38"/>
                </a:moveTo>
                <a:cubicBezTo>
                  <a:pt x="714" y="0"/>
                  <a:pt x="520" y="186"/>
                  <a:pt x="411" y="282"/>
                </a:cubicBezTo>
                <a:cubicBezTo>
                  <a:pt x="302" y="378"/>
                  <a:pt x="180" y="490"/>
                  <a:pt x="115" y="611"/>
                </a:cubicBezTo>
                <a:cubicBezTo>
                  <a:pt x="49" y="732"/>
                  <a:pt x="0" y="907"/>
                  <a:pt x="14" y="1008"/>
                </a:cubicBezTo>
                <a:cubicBezTo>
                  <a:pt x="28" y="1108"/>
                  <a:pt x="127" y="1139"/>
                  <a:pt x="198" y="1214"/>
                </a:cubicBezTo>
                <a:cubicBezTo>
                  <a:pt x="269" y="1288"/>
                  <a:pt x="328" y="1380"/>
                  <a:pt x="435" y="1456"/>
                </a:cubicBezTo>
                <a:cubicBezTo>
                  <a:pt x="542" y="1533"/>
                  <a:pt x="768" y="1710"/>
                  <a:pt x="839" y="1674"/>
                </a:cubicBezTo>
                <a:cubicBezTo>
                  <a:pt x="910" y="1638"/>
                  <a:pt x="863" y="1328"/>
                  <a:pt x="863" y="1239"/>
                </a:cubicBezTo>
                <a:cubicBezTo>
                  <a:pt x="863" y="1150"/>
                  <a:pt x="868" y="1189"/>
                  <a:pt x="839" y="1139"/>
                </a:cubicBezTo>
                <a:cubicBezTo>
                  <a:pt x="809" y="1090"/>
                  <a:pt x="703" y="1045"/>
                  <a:pt x="684" y="940"/>
                </a:cubicBezTo>
                <a:cubicBezTo>
                  <a:pt x="665" y="835"/>
                  <a:pt x="710" y="659"/>
                  <a:pt x="724" y="509"/>
                </a:cubicBezTo>
                <a:cubicBezTo>
                  <a:pt x="738" y="359"/>
                  <a:pt x="818" y="76"/>
                  <a:pt x="766" y="38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Text Box 20"/>
          <p:cNvSpPr txBox="1">
            <a:spLocks noChangeArrowheads="1"/>
          </p:cNvSpPr>
          <p:nvPr/>
        </p:nvSpPr>
        <p:spPr bwMode="auto">
          <a:xfrm>
            <a:off x="758825" y="2503488"/>
            <a:ext cx="133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Organization 0</a:t>
            </a:r>
          </a:p>
        </p:txBody>
      </p:sp>
      <p:sp>
        <p:nvSpPr>
          <p:cNvPr id="53265" name="Text Box 21"/>
          <p:cNvSpPr txBox="1">
            <a:spLocks noChangeArrowheads="1"/>
          </p:cNvSpPr>
          <p:nvPr/>
        </p:nvSpPr>
        <p:spPr bwMode="auto">
          <a:xfrm>
            <a:off x="787400" y="4513263"/>
            <a:ext cx="133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Organization 7</a:t>
            </a:r>
          </a:p>
        </p:txBody>
      </p:sp>
      <p:sp>
        <p:nvSpPr>
          <p:cNvPr id="53266" name="Text Box 22"/>
          <p:cNvSpPr txBox="1">
            <a:spLocks noChangeArrowheads="1"/>
          </p:cNvSpPr>
          <p:nvPr/>
        </p:nvSpPr>
        <p:spPr bwMode="auto">
          <a:xfrm>
            <a:off x="7407275" y="4322763"/>
            <a:ext cx="784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Internet</a:t>
            </a:r>
          </a:p>
        </p:txBody>
      </p:sp>
      <p:sp>
        <p:nvSpPr>
          <p:cNvPr id="53267" name="Text Box 23"/>
          <p:cNvSpPr txBox="1">
            <a:spLocks noChangeArrowheads="1"/>
          </p:cNvSpPr>
          <p:nvPr/>
        </p:nvSpPr>
        <p:spPr bwMode="auto">
          <a:xfrm>
            <a:off x="768350" y="3151188"/>
            <a:ext cx="133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Organization 1</a:t>
            </a:r>
          </a:p>
        </p:txBody>
      </p:sp>
      <p:sp>
        <p:nvSpPr>
          <p:cNvPr id="72723" name="Freeform 24"/>
          <p:cNvSpPr>
            <a:spLocks/>
          </p:cNvSpPr>
          <p:nvPr/>
        </p:nvSpPr>
        <p:spPr bwMode="auto">
          <a:xfrm>
            <a:off x="3516313" y="4881563"/>
            <a:ext cx="1773237" cy="979487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9" name="Text Box 25"/>
          <p:cNvSpPr txBox="1">
            <a:spLocks noChangeArrowheads="1"/>
          </p:cNvSpPr>
          <p:nvPr/>
        </p:nvSpPr>
        <p:spPr bwMode="auto">
          <a:xfrm>
            <a:off x="3816350" y="5256213"/>
            <a:ext cx="10239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ISPs-R-Us</a:t>
            </a:r>
            <a:endParaRPr lang="en-US"/>
          </a:p>
        </p:txBody>
      </p:sp>
      <p:sp>
        <p:nvSpPr>
          <p:cNvPr id="72725" name="Freeform 26"/>
          <p:cNvSpPr>
            <a:spLocks/>
          </p:cNvSpPr>
          <p:nvPr/>
        </p:nvSpPr>
        <p:spPr bwMode="auto">
          <a:xfrm flipV="1">
            <a:off x="5241925" y="4902200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1" name="Line 27"/>
          <p:cNvSpPr>
            <a:spLocks noChangeShapeType="1"/>
          </p:cNvSpPr>
          <p:nvPr/>
        </p:nvSpPr>
        <p:spPr bwMode="auto">
          <a:xfrm>
            <a:off x="3032125" y="5445125"/>
            <a:ext cx="48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3272" name="Line 28"/>
          <p:cNvSpPr>
            <a:spLocks noChangeShapeType="1"/>
          </p:cNvSpPr>
          <p:nvPr/>
        </p:nvSpPr>
        <p:spPr bwMode="auto">
          <a:xfrm flipV="1">
            <a:off x="2879725" y="5511800"/>
            <a:ext cx="6381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3273" name="Line 29"/>
          <p:cNvSpPr>
            <a:spLocks noChangeShapeType="1"/>
          </p:cNvSpPr>
          <p:nvPr/>
        </p:nvSpPr>
        <p:spPr bwMode="auto">
          <a:xfrm flipV="1">
            <a:off x="3317875" y="5759450"/>
            <a:ext cx="247650" cy="409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3274" name="Text Box 30"/>
          <p:cNvSpPr txBox="1">
            <a:spLocks noChangeArrowheads="1"/>
          </p:cNvSpPr>
          <p:nvPr/>
        </p:nvSpPr>
        <p:spPr bwMode="auto">
          <a:xfrm>
            <a:off x="5530850" y="5151438"/>
            <a:ext cx="167163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400"/>
              <a:t>“</a:t>
            </a:r>
            <a:r>
              <a:rPr lang="en-US" altLang="ja-JP" sz="1400"/>
              <a:t>Send me anything</a:t>
            </a:r>
          </a:p>
          <a:p>
            <a:r>
              <a:rPr lang="en-US" sz="1400"/>
              <a:t>with addresses </a:t>
            </a:r>
          </a:p>
          <a:p>
            <a:r>
              <a:rPr lang="en-US" sz="1400"/>
              <a:t>beginning </a:t>
            </a:r>
          </a:p>
          <a:p>
            <a:r>
              <a:rPr lang="en-US" sz="1400"/>
              <a:t>199.31.0.0/16</a:t>
            </a:r>
            <a:r>
              <a:rPr lang="ja-JP" altLang="en-US" sz="1400"/>
              <a:t>”</a:t>
            </a:r>
            <a:endParaRPr lang="en-US" sz="1400"/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806450" y="3941763"/>
            <a:ext cx="2338388" cy="404812"/>
            <a:chOff x="1004" y="1639"/>
            <a:chExt cx="1473" cy="255"/>
          </a:xfrm>
        </p:grpSpPr>
        <p:sp>
          <p:nvSpPr>
            <p:cNvPr id="72742" name="Freeform 32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8" name="Text Box 33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200.23.20.0/23</a:t>
              </a:r>
              <a:endParaRPr lang="en-US"/>
            </a:p>
          </p:txBody>
        </p:sp>
      </p:grpSp>
      <p:sp>
        <p:nvSpPr>
          <p:cNvPr id="53276" name="Text Box 34"/>
          <p:cNvSpPr txBox="1">
            <a:spLocks noChangeArrowheads="1"/>
          </p:cNvSpPr>
          <p:nvPr/>
        </p:nvSpPr>
        <p:spPr bwMode="auto">
          <a:xfrm>
            <a:off x="787400" y="3741738"/>
            <a:ext cx="133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Organization 2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155825" y="4198938"/>
            <a:ext cx="257175" cy="663575"/>
            <a:chOff x="870" y="2941"/>
            <a:chExt cx="162" cy="418"/>
          </a:xfrm>
        </p:grpSpPr>
        <p:sp>
          <p:nvSpPr>
            <p:cNvPr id="53284" name="Text Box 36"/>
            <p:cNvSpPr txBox="1">
              <a:spLocks noChangeArrowheads="1"/>
            </p:cNvSpPr>
            <p:nvPr/>
          </p:nvSpPr>
          <p:spPr bwMode="auto">
            <a:xfrm>
              <a:off x="872" y="2941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53285" name="Text Box 37"/>
            <p:cNvSpPr txBox="1">
              <a:spLocks noChangeArrowheads="1"/>
            </p:cNvSpPr>
            <p:nvPr/>
          </p:nvSpPr>
          <p:spPr bwMode="auto">
            <a:xfrm>
              <a:off x="870" y="302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53286" name="Text Box 38"/>
            <p:cNvSpPr txBox="1">
              <a:spLocks noChangeArrowheads="1"/>
            </p:cNvSpPr>
            <p:nvPr/>
          </p:nvSpPr>
          <p:spPr bwMode="auto">
            <a:xfrm>
              <a:off x="871" y="3109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3184525" y="3903663"/>
            <a:ext cx="257175" cy="663575"/>
            <a:chOff x="870" y="2941"/>
            <a:chExt cx="162" cy="418"/>
          </a:xfrm>
        </p:grpSpPr>
        <p:sp>
          <p:nvSpPr>
            <p:cNvPr id="53281" name="Text Box 40"/>
            <p:cNvSpPr txBox="1">
              <a:spLocks noChangeArrowheads="1"/>
            </p:cNvSpPr>
            <p:nvPr/>
          </p:nvSpPr>
          <p:spPr bwMode="auto">
            <a:xfrm>
              <a:off x="872" y="2941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53282" name="Text Box 41"/>
            <p:cNvSpPr txBox="1">
              <a:spLocks noChangeArrowheads="1"/>
            </p:cNvSpPr>
            <p:nvPr/>
          </p:nvSpPr>
          <p:spPr bwMode="auto">
            <a:xfrm>
              <a:off x="870" y="302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53283" name="Text Box 42"/>
            <p:cNvSpPr txBox="1">
              <a:spLocks noChangeArrowheads="1"/>
            </p:cNvSpPr>
            <p:nvPr/>
          </p:nvSpPr>
          <p:spPr bwMode="auto">
            <a:xfrm>
              <a:off x="871" y="3109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</p:grpSp>
      <p:sp>
        <p:nvSpPr>
          <p:cNvPr id="53279" name="Text Box 43"/>
          <p:cNvSpPr txBox="1">
            <a:spLocks noChangeArrowheads="1"/>
          </p:cNvSpPr>
          <p:nvPr/>
        </p:nvSpPr>
        <p:spPr bwMode="auto">
          <a:xfrm>
            <a:off x="566738" y="1357313"/>
            <a:ext cx="81073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Gill Sans MT" charset="0"/>
              </a:rPr>
              <a:t>hierarchical addressing allows efficient advertisement of routing </a:t>
            </a:r>
          </a:p>
          <a:p>
            <a:pPr>
              <a:defRPr/>
            </a:pPr>
            <a:r>
              <a:rPr lang="en-US" sz="2400" smtClean="0">
                <a:latin typeface="Gill Sans MT" charset="0"/>
              </a:rPr>
              <a:t>information:</a:t>
            </a:r>
          </a:p>
        </p:txBody>
      </p:sp>
      <p:pic>
        <p:nvPicPr>
          <p:cNvPr id="72735" name="Picture 4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963" y="900113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542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8399160F-8ED0-4276-BD71-DBCF801EA48C}" type="slidenum">
              <a:rPr lang="en-US"/>
              <a:pPr/>
              <a:t>4</a:t>
            </a:fld>
            <a:endParaRPr lang="en-US"/>
          </a:p>
        </p:txBody>
      </p:sp>
      <p:sp>
        <p:nvSpPr>
          <p:cNvPr id="73731" name="Freeform 45"/>
          <p:cNvSpPr>
            <a:spLocks/>
          </p:cNvSpPr>
          <p:nvPr/>
        </p:nvSpPr>
        <p:spPr bwMode="auto">
          <a:xfrm>
            <a:off x="7180263" y="3084513"/>
            <a:ext cx="1444625" cy="2714625"/>
          </a:xfrm>
          <a:custGeom>
            <a:avLst/>
            <a:gdLst>
              <a:gd name="T0" fmla="*/ 2147483647 w 910"/>
              <a:gd name="T1" fmla="*/ 2147483647 h 1710"/>
              <a:gd name="T2" fmla="*/ 2147483647 w 910"/>
              <a:gd name="T3" fmla="*/ 2147483647 h 1710"/>
              <a:gd name="T4" fmla="*/ 2147483647 w 910"/>
              <a:gd name="T5" fmla="*/ 2147483647 h 1710"/>
              <a:gd name="T6" fmla="*/ 2147483647 w 910"/>
              <a:gd name="T7" fmla="*/ 2147483647 h 1710"/>
              <a:gd name="T8" fmla="*/ 2147483647 w 910"/>
              <a:gd name="T9" fmla="*/ 2147483647 h 1710"/>
              <a:gd name="T10" fmla="*/ 2147483647 w 910"/>
              <a:gd name="T11" fmla="*/ 2147483647 h 1710"/>
              <a:gd name="T12" fmla="*/ 2147483647 w 910"/>
              <a:gd name="T13" fmla="*/ 2147483647 h 1710"/>
              <a:gd name="T14" fmla="*/ 2147483647 w 910"/>
              <a:gd name="T15" fmla="*/ 2147483647 h 1710"/>
              <a:gd name="T16" fmla="*/ 2147483647 w 910"/>
              <a:gd name="T17" fmla="*/ 2147483647 h 1710"/>
              <a:gd name="T18" fmla="*/ 2147483647 w 910"/>
              <a:gd name="T19" fmla="*/ 2147483647 h 1710"/>
              <a:gd name="T20" fmla="*/ 2147483647 w 910"/>
              <a:gd name="T21" fmla="*/ 2147483647 h 1710"/>
              <a:gd name="T22" fmla="*/ 2147483647 w 910"/>
              <a:gd name="T23" fmla="*/ 2147483647 h 171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10" h="1710">
                <a:moveTo>
                  <a:pt x="766" y="38"/>
                </a:moveTo>
                <a:cubicBezTo>
                  <a:pt x="714" y="0"/>
                  <a:pt x="520" y="186"/>
                  <a:pt x="411" y="282"/>
                </a:cubicBezTo>
                <a:cubicBezTo>
                  <a:pt x="302" y="378"/>
                  <a:pt x="180" y="490"/>
                  <a:pt x="115" y="611"/>
                </a:cubicBezTo>
                <a:cubicBezTo>
                  <a:pt x="49" y="732"/>
                  <a:pt x="0" y="907"/>
                  <a:pt x="14" y="1008"/>
                </a:cubicBezTo>
                <a:cubicBezTo>
                  <a:pt x="28" y="1108"/>
                  <a:pt x="127" y="1139"/>
                  <a:pt x="198" y="1214"/>
                </a:cubicBezTo>
                <a:cubicBezTo>
                  <a:pt x="269" y="1288"/>
                  <a:pt x="328" y="1380"/>
                  <a:pt x="435" y="1456"/>
                </a:cubicBezTo>
                <a:cubicBezTo>
                  <a:pt x="542" y="1533"/>
                  <a:pt x="768" y="1710"/>
                  <a:pt x="839" y="1674"/>
                </a:cubicBezTo>
                <a:cubicBezTo>
                  <a:pt x="910" y="1638"/>
                  <a:pt x="863" y="1328"/>
                  <a:pt x="863" y="1239"/>
                </a:cubicBezTo>
                <a:cubicBezTo>
                  <a:pt x="863" y="1150"/>
                  <a:pt x="868" y="1189"/>
                  <a:pt x="839" y="1139"/>
                </a:cubicBezTo>
                <a:cubicBezTo>
                  <a:pt x="809" y="1090"/>
                  <a:pt x="703" y="1045"/>
                  <a:pt x="684" y="940"/>
                </a:cubicBezTo>
                <a:cubicBezTo>
                  <a:pt x="665" y="835"/>
                  <a:pt x="710" y="659"/>
                  <a:pt x="724" y="509"/>
                </a:cubicBezTo>
                <a:cubicBezTo>
                  <a:pt x="738" y="359"/>
                  <a:pt x="818" y="76"/>
                  <a:pt x="766" y="38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Text Box 3"/>
          <p:cNvSpPr txBox="1">
            <a:spLocks noChangeArrowheads="1"/>
          </p:cNvSpPr>
          <p:nvPr/>
        </p:nvSpPr>
        <p:spPr bwMode="auto">
          <a:xfrm>
            <a:off x="671513" y="1463675"/>
            <a:ext cx="686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Gill Sans MT" charset="0"/>
              </a:rPr>
              <a:t>ISPs-R-Us has a more specific route to Organization 1</a:t>
            </a:r>
          </a:p>
        </p:txBody>
      </p:sp>
      <p:sp>
        <p:nvSpPr>
          <p:cNvPr id="73733" name="Freeform 4"/>
          <p:cNvSpPr>
            <a:spLocks/>
          </p:cNvSpPr>
          <p:nvPr/>
        </p:nvSpPr>
        <p:spPr bwMode="auto">
          <a:xfrm>
            <a:off x="5175250" y="4114800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Line 5"/>
          <p:cNvSpPr>
            <a:spLocks noChangeShapeType="1"/>
          </p:cNvSpPr>
          <p:nvPr/>
        </p:nvSpPr>
        <p:spPr bwMode="auto">
          <a:xfrm flipV="1">
            <a:off x="2832100" y="4391025"/>
            <a:ext cx="8953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4280" name="Line 6"/>
          <p:cNvSpPr>
            <a:spLocks noChangeShapeType="1"/>
          </p:cNvSpPr>
          <p:nvPr/>
        </p:nvSpPr>
        <p:spPr bwMode="auto">
          <a:xfrm flipV="1">
            <a:off x="3194050" y="5667375"/>
            <a:ext cx="333375" cy="247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4281" name="Line 7"/>
          <p:cNvSpPr>
            <a:spLocks noChangeShapeType="1"/>
          </p:cNvSpPr>
          <p:nvPr/>
        </p:nvSpPr>
        <p:spPr bwMode="auto">
          <a:xfrm>
            <a:off x="2927350" y="2981325"/>
            <a:ext cx="847725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3737" name="Freeform 8"/>
          <p:cNvSpPr>
            <a:spLocks/>
          </p:cNvSpPr>
          <p:nvPr/>
        </p:nvSpPr>
        <p:spPr bwMode="auto">
          <a:xfrm>
            <a:off x="3573463" y="3560763"/>
            <a:ext cx="1773237" cy="979487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Text Box 9"/>
          <p:cNvSpPr txBox="1">
            <a:spLocks noChangeArrowheads="1"/>
          </p:cNvSpPr>
          <p:nvPr/>
        </p:nvSpPr>
        <p:spPr bwMode="auto">
          <a:xfrm>
            <a:off x="5407025" y="3287713"/>
            <a:ext cx="167163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400"/>
              <a:t>“</a:t>
            </a:r>
            <a:r>
              <a:rPr lang="en-US" altLang="ja-JP" sz="1400"/>
              <a:t>Send me anything</a:t>
            </a:r>
          </a:p>
          <a:p>
            <a:r>
              <a:rPr lang="en-US" sz="1400"/>
              <a:t>with addresses </a:t>
            </a:r>
          </a:p>
          <a:p>
            <a:r>
              <a:rPr lang="en-US" sz="1400"/>
              <a:t>beginning </a:t>
            </a:r>
          </a:p>
          <a:p>
            <a:r>
              <a:rPr lang="en-US" sz="1400" u="sng">
                <a:solidFill>
                  <a:srgbClr val="CC0000"/>
                </a:solidFill>
              </a:rPr>
              <a:t>200.23.16.0/20</a:t>
            </a:r>
            <a:r>
              <a:rPr lang="ja-JP" altLang="en-US" sz="1400"/>
              <a:t>”</a:t>
            </a:r>
            <a:endParaRPr lang="en-US" sz="140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58825" y="2754313"/>
            <a:ext cx="2338388" cy="404812"/>
            <a:chOff x="1004" y="1639"/>
            <a:chExt cx="1473" cy="255"/>
          </a:xfrm>
        </p:grpSpPr>
        <p:sp>
          <p:nvSpPr>
            <p:cNvPr id="73772" name="Freeform 11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8" name="Text Box 12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200.23.16.0/23</a:t>
              </a:r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968375" y="5830888"/>
            <a:ext cx="2338388" cy="404812"/>
            <a:chOff x="1004" y="1639"/>
            <a:chExt cx="1473" cy="255"/>
          </a:xfrm>
        </p:grpSpPr>
        <p:sp>
          <p:nvSpPr>
            <p:cNvPr id="73770" name="Freeform 14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6" name="Text Box 15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200.23.18.0/23</a:t>
              </a:r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701675" y="4764088"/>
            <a:ext cx="2338388" cy="404812"/>
            <a:chOff x="1004" y="1639"/>
            <a:chExt cx="1473" cy="255"/>
          </a:xfrm>
        </p:grpSpPr>
        <p:sp>
          <p:nvSpPr>
            <p:cNvPr id="73768" name="Freeform 17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4" name="Text Box 18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200.23.30.0/23</a:t>
              </a:r>
              <a:endParaRPr lang="en-US"/>
            </a:p>
          </p:txBody>
        </p:sp>
      </p:grpSp>
      <p:sp>
        <p:nvSpPr>
          <p:cNvPr id="54287" name="Text Box 19"/>
          <p:cNvSpPr txBox="1">
            <a:spLocks noChangeArrowheads="1"/>
          </p:cNvSpPr>
          <p:nvPr/>
        </p:nvSpPr>
        <p:spPr bwMode="auto">
          <a:xfrm>
            <a:off x="3606800" y="3992563"/>
            <a:ext cx="1506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Fly-By-Night-ISP</a:t>
            </a:r>
            <a:endParaRPr lang="en-US"/>
          </a:p>
        </p:txBody>
      </p:sp>
      <p:sp>
        <p:nvSpPr>
          <p:cNvPr id="54288" name="Text Box 21"/>
          <p:cNvSpPr txBox="1">
            <a:spLocks noChangeArrowheads="1"/>
          </p:cNvSpPr>
          <p:nvPr/>
        </p:nvSpPr>
        <p:spPr bwMode="auto">
          <a:xfrm>
            <a:off x="758825" y="2497138"/>
            <a:ext cx="133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Organization 0</a:t>
            </a:r>
          </a:p>
        </p:txBody>
      </p:sp>
      <p:sp>
        <p:nvSpPr>
          <p:cNvPr id="54289" name="Text Box 22"/>
          <p:cNvSpPr txBox="1">
            <a:spLocks noChangeArrowheads="1"/>
          </p:cNvSpPr>
          <p:nvPr/>
        </p:nvSpPr>
        <p:spPr bwMode="auto">
          <a:xfrm>
            <a:off x="787400" y="4506913"/>
            <a:ext cx="133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Organization 7</a:t>
            </a:r>
          </a:p>
        </p:txBody>
      </p:sp>
      <p:sp>
        <p:nvSpPr>
          <p:cNvPr id="54290" name="Text Box 23"/>
          <p:cNvSpPr txBox="1">
            <a:spLocks noChangeArrowheads="1"/>
          </p:cNvSpPr>
          <p:nvPr/>
        </p:nvSpPr>
        <p:spPr bwMode="auto">
          <a:xfrm>
            <a:off x="7407275" y="4316413"/>
            <a:ext cx="784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Internet</a:t>
            </a:r>
          </a:p>
        </p:txBody>
      </p:sp>
      <p:sp>
        <p:nvSpPr>
          <p:cNvPr id="54291" name="Text Box 24"/>
          <p:cNvSpPr txBox="1">
            <a:spLocks noChangeArrowheads="1"/>
          </p:cNvSpPr>
          <p:nvPr/>
        </p:nvSpPr>
        <p:spPr bwMode="auto">
          <a:xfrm>
            <a:off x="949325" y="5630863"/>
            <a:ext cx="133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Organization 1</a:t>
            </a:r>
          </a:p>
        </p:txBody>
      </p:sp>
      <p:sp>
        <p:nvSpPr>
          <p:cNvPr id="73747" name="Freeform 25"/>
          <p:cNvSpPr>
            <a:spLocks/>
          </p:cNvSpPr>
          <p:nvPr/>
        </p:nvSpPr>
        <p:spPr bwMode="auto">
          <a:xfrm>
            <a:off x="3516313" y="4875213"/>
            <a:ext cx="1773237" cy="979487"/>
          </a:xfrm>
          <a:custGeom>
            <a:avLst/>
            <a:gdLst>
              <a:gd name="T0" fmla="*/ 2147483647 w 1117"/>
              <a:gd name="T1" fmla="*/ 2147483647 h 617"/>
              <a:gd name="T2" fmla="*/ 2147483647 w 1117"/>
              <a:gd name="T3" fmla="*/ 2147483647 h 617"/>
              <a:gd name="T4" fmla="*/ 2147483647 w 1117"/>
              <a:gd name="T5" fmla="*/ 2147483647 h 617"/>
              <a:gd name="T6" fmla="*/ 2147483647 w 1117"/>
              <a:gd name="T7" fmla="*/ 2147483647 h 617"/>
              <a:gd name="T8" fmla="*/ 2147483647 w 1117"/>
              <a:gd name="T9" fmla="*/ 2147483647 h 617"/>
              <a:gd name="T10" fmla="*/ 2147483647 w 1117"/>
              <a:gd name="T11" fmla="*/ 2147483647 h 617"/>
              <a:gd name="T12" fmla="*/ 2147483647 w 1117"/>
              <a:gd name="T13" fmla="*/ 2147483647 h 617"/>
              <a:gd name="T14" fmla="*/ 2147483647 w 1117"/>
              <a:gd name="T15" fmla="*/ 2147483647 h 617"/>
              <a:gd name="T16" fmla="*/ 2147483647 w 1117"/>
              <a:gd name="T17" fmla="*/ 2147483647 h 617"/>
              <a:gd name="T18" fmla="*/ 2147483647 w 1117"/>
              <a:gd name="T19" fmla="*/ 2147483647 h 617"/>
              <a:gd name="T20" fmla="*/ 2147483647 w 1117"/>
              <a:gd name="T21" fmla="*/ 2147483647 h 617"/>
              <a:gd name="T22" fmla="*/ 2147483647 w 1117"/>
              <a:gd name="T23" fmla="*/ 2147483647 h 61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117" h="617">
                <a:moveTo>
                  <a:pt x="439" y="97"/>
                </a:moveTo>
                <a:cubicBezTo>
                  <a:pt x="358" y="85"/>
                  <a:pt x="269" y="23"/>
                  <a:pt x="205" y="19"/>
                </a:cubicBezTo>
                <a:cubicBezTo>
                  <a:pt x="141" y="15"/>
                  <a:pt x="89" y="0"/>
                  <a:pt x="55" y="73"/>
                </a:cubicBezTo>
                <a:cubicBezTo>
                  <a:pt x="21" y="146"/>
                  <a:pt x="0" y="371"/>
                  <a:pt x="4" y="456"/>
                </a:cubicBezTo>
                <a:cubicBezTo>
                  <a:pt x="8" y="541"/>
                  <a:pt x="3" y="560"/>
                  <a:pt x="77" y="582"/>
                </a:cubicBezTo>
                <a:cubicBezTo>
                  <a:pt x="152" y="604"/>
                  <a:pt x="350" y="582"/>
                  <a:pt x="451" y="587"/>
                </a:cubicBezTo>
                <a:cubicBezTo>
                  <a:pt x="552" y="592"/>
                  <a:pt x="606" y="617"/>
                  <a:pt x="685" y="613"/>
                </a:cubicBezTo>
                <a:cubicBezTo>
                  <a:pt x="764" y="609"/>
                  <a:pt x="856" y="612"/>
                  <a:pt x="925" y="565"/>
                </a:cubicBezTo>
                <a:cubicBezTo>
                  <a:pt x="994" y="518"/>
                  <a:pt x="1081" y="401"/>
                  <a:pt x="1099" y="330"/>
                </a:cubicBezTo>
                <a:cubicBezTo>
                  <a:pt x="1117" y="259"/>
                  <a:pt x="1104" y="178"/>
                  <a:pt x="1036" y="138"/>
                </a:cubicBezTo>
                <a:cubicBezTo>
                  <a:pt x="968" y="98"/>
                  <a:pt x="790" y="98"/>
                  <a:pt x="691" y="91"/>
                </a:cubicBezTo>
                <a:cubicBezTo>
                  <a:pt x="592" y="84"/>
                  <a:pt x="520" y="109"/>
                  <a:pt x="439" y="97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Text Box 26"/>
          <p:cNvSpPr txBox="1">
            <a:spLocks noChangeArrowheads="1"/>
          </p:cNvSpPr>
          <p:nvPr/>
        </p:nvSpPr>
        <p:spPr bwMode="auto">
          <a:xfrm>
            <a:off x="3816350" y="5249863"/>
            <a:ext cx="10239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ISPs-R-Us</a:t>
            </a:r>
            <a:endParaRPr lang="en-US"/>
          </a:p>
        </p:txBody>
      </p:sp>
      <p:sp>
        <p:nvSpPr>
          <p:cNvPr id="73749" name="Freeform 27"/>
          <p:cNvSpPr>
            <a:spLocks/>
          </p:cNvSpPr>
          <p:nvPr/>
        </p:nvSpPr>
        <p:spPr bwMode="auto">
          <a:xfrm flipV="1">
            <a:off x="5241925" y="4895850"/>
            <a:ext cx="2019300" cy="295275"/>
          </a:xfrm>
          <a:custGeom>
            <a:avLst/>
            <a:gdLst>
              <a:gd name="T0" fmla="*/ 0 w 1272"/>
              <a:gd name="T1" fmla="*/ 0 h 186"/>
              <a:gd name="T2" fmla="*/ 2147483647 w 1272"/>
              <a:gd name="T3" fmla="*/ 2147483647 h 18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72" h="186">
                <a:moveTo>
                  <a:pt x="0" y="0"/>
                </a:moveTo>
                <a:lnTo>
                  <a:pt x="1272" y="18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Line 28"/>
          <p:cNvSpPr>
            <a:spLocks noChangeShapeType="1"/>
          </p:cNvSpPr>
          <p:nvPr/>
        </p:nvSpPr>
        <p:spPr bwMode="auto">
          <a:xfrm>
            <a:off x="3032125" y="5438775"/>
            <a:ext cx="48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4296" name="Line 29"/>
          <p:cNvSpPr>
            <a:spLocks noChangeShapeType="1"/>
          </p:cNvSpPr>
          <p:nvPr/>
        </p:nvSpPr>
        <p:spPr bwMode="auto">
          <a:xfrm flipV="1">
            <a:off x="2879725" y="5505450"/>
            <a:ext cx="638175" cy="171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4297" name="Line 30"/>
          <p:cNvSpPr>
            <a:spLocks noChangeShapeType="1"/>
          </p:cNvSpPr>
          <p:nvPr/>
        </p:nvSpPr>
        <p:spPr bwMode="auto">
          <a:xfrm flipV="1">
            <a:off x="3317875" y="5753100"/>
            <a:ext cx="247650" cy="409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4298" name="Text Box 31"/>
          <p:cNvSpPr txBox="1">
            <a:spLocks noChangeArrowheads="1"/>
          </p:cNvSpPr>
          <p:nvPr/>
        </p:nvSpPr>
        <p:spPr bwMode="auto">
          <a:xfrm>
            <a:off x="5530850" y="5145088"/>
            <a:ext cx="208438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400"/>
              <a:t>“</a:t>
            </a:r>
            <a:r>
              <a:rPr lang="en-US" altLang="ja-JP" sz="1400"/>
              <a:t>Send me anything</a:t>
            </a:r>
          </a:p>
          <a:p>
            <a:r>
              <a:rPr lang="en-US" sz="1400"/>
              <a:t>with addresses </a:t>
            </a:r>
          </a:p>
          <a:p>
            <a:r>
              <a:rPr lang="en-US" sz="1400"/>
              <a:t>beginning 199.31.0.0/16</a:t>
            </a:r>
          </a:p>
          <a:p>
            <a:r>
              <a:rPr lang="en-US" sz="1400"/>
              <a:t>or </a:t>
            </a:r>
            <a:r>
              <a:rPr lang="en-US" sz="1400" u="sng">
                <a:solidFill>
                  <a:srgbClr val="CC0000"/>
                </a:solidFill>
              </a:rPr>
              <a:t>200.23.18.0/23</a:t>
            </a:r>
            <a:r>
              <a:rPr lang="ja-JP" altLang="en-US" sz="1400"/>
              <a:t>”</a:t>
            </a:r>
            <a:endParaRPr lang="en-US" sz="1400"/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806450" y="3935413"/>
            <a:ext cx="2338388" cy="404812"/>
            <a:chOff x="1004" y="1639"/>
            <a:chExt cx="1473" cy="255"/>
          </a:xfrm>
        </p:grpSpPr>
        <p:sp>
          <p:nvSpPr>
            <p:cNvPr id="73766" name="Freeform 33"/>
            <p:cNvSpPr>
              <a:spLocks/>
            </p:cNvSpPr>
            <p:nvPr/>
          </p:nvSpPr>
          <p:spPr bwMode="auto">
            <a:xfrm>
              <a:off x="1004" y="1639"/>
              <a:ext cx="1473" cy="255"/>
            </a:xfrm>
            <a:custGeom>
              <a:avLst/>
              <a:gdLst>
                <a:gd name="T0" fmla="*/ 172 w 1473"/>
                <a:gd name="T1" fmla="*/ 11 h 255"/>
                <a:gd name="T2" fmla="*/ 73 w 1473"/>
                <a:gd name="T3" fmla="*/ 94 h 255"/>
                <a:gd name="T4" fmla="*/ 146 w 1473"/>
                <a:gd name="T5" fmla="*/ 220 h 255"/>
                <a:gd name="T6" fmla="*/ 520 w 1473"/>
                <a:gd name="T7" fmla="*/ 225 h 255"/>
                <a:gd name="T8" fmla="*/ 754 w 1473"/>
                <a:gd name="T9" fmla="*/ 251 h 255"/>
                <a:gd name="T10" fmla="*/ 1306 w 1473"/>
                <a:gd name="T11" fmla="*/ 203 h 255"/>
                <a:gd name="T12" fmla="*/ 1360 w 1473"/>
                <a:gd name="T13" fmla="*/ 29 h 255"/>
                <a:gd name="T14" fmla="*/ 628 w 1473"/>
                <a:gd name="T15" fmla="*/ 29 h 255"/>
                <a:gd name="T16" fmla="*/ 172 w 1473"/>
                <a:gd name="T17" fmla="*/ 11 h 2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73" h="255">
                  <a:moveTo>
                    <a:pt x="172" y="11"/>
                  </a:moveTo>
                  <a:cubicBezTo>
                    <a:pt x="0" y="64"/>
                    <a:pt x="77" y="59"/>
                    <a:pt x="73" y="94"/>
                  </a:cubicBezTo>
                  <a:cubicBezTo>
                    <a:pt x="69" y="129"/>
                    <a:pt x="72" y="198"/>
                    <a:pt x="146" y="220"/>
                  </a:cubicBezTo>
                  <a:cubicBezTo>
                    <a:pt x="221" y="242"/>
                    <a:pt x="419" y="220"/>
                    <a:pt x="520" y="225"/>
                  </a:cubicBezTo>
                  <a:cubicBezTo>
                    <a:pt x="621" y="230"/>
                    <a:pt x="623" y="255"/>
                    <a:pt x="754" y="251"/>
                  </a:cubicBezTo>
                  <a:cubicBezTo>
                    <a:pt x="885" y="247"/>
                    <a:pt x="1205" y="240"/>
                    <a:pt x="1306" y="203"/>
                  </a:cubicBezTo>
                  <a:cubicBezTo>
                    <a:pt x="1407" y="166"/>
                    <a:pt x="1473" y="58"/>
                    <a:pt x="1360" y="29"/>
                  </a:cubicBezTo>
                  <a:cubicBezTo>
                    <a:pt x="1247" y="0"/>
                    <a:pt x="826" y="32"/>
                    <a:pt x="628" y="29"/>
                  </a:cubicBezTo>
                  <a:cubicBezTo>
                    <a:pt x="430" y="26"/>
                    <a:pt x="267" y="15"/>
                    <a:pt x="172" y="1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2" name="Text Box 34"/>
            <p:cNvSpPr txBox="1">
              <a:spLocks noChangeArrowheads="1"/>
            </p:cNvSpPr>
            <p:nvPr/>
          </p:nvSpPr>
          <p:spPr bwMode="auto">
            <a:xfrm>
              <a:off x="1226" y="1664"/>
              <a:ext cx="970" cy="2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200.23.20.0/23</a:t>
              </a:r>
              <a:endParaRPr lang="en-US"/>
            </a:p>
          </p:txBody>
        </p:sp>
      </p:grpSp>
      <p:sp>
        <p:nvSpPr>
          <p:cNvPr id="54300" name="Text Box 35"/>
          <p:cNvSpPr txBox="1">
            <a:spLocks noChangeArrowheads="1"/>
          </p:cNvSpPr>
          <p:nvPr/>
        </p:nvSpPr>
        <p:spPr bwMode="auto">
          <a:xfrm>
            <a:off x="787400" y="3735388"/>
            <a:ext cx="1336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Organization 2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2155825" y="4192588"/>
            <a:ext cx="257175" cy="663575"/>
            <a:chOff x="870" y="2941"/>
            <a:chExt cx="162" cy="418"/>
          </a:xfrm>
        </p:grpSpPr>
        <p:sp>
          <p:nvSpPr>
            <p:cNvPr id="54308" name="Text Box 37"/>
            <p:cNvSpPr txBox="1">
              <a:spLocks noChangeArrowheads="1"/>
            </p:cNvSpPr>
            <p:nvPr/>
          </p:nvSpPr>
          <p:spPr bwMode="auto">
            <a:xfrm>
              <a:off x="872" y="2941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54309" name="Text Box 38"/>
            <p:cNvSpPr txBox="1">
              <a:spLocks noChangeArrowheads="1"/>
            </p:cNvSpPr>
            <p:nvPr/>
          </p:nvSpPr>
          <p:spPr bwMode="auto">
            <a:xfrm>
              <a:off x="870" y="302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54310" name="Text Box 39"/>
            <p:cNvSpPr txBox="1">
              <a:spLocks noChangeArrowheads="1"/>
            </p:cNvSpPr>
            <p:nvPr/>
          </p:nvSpPr>
          <p:spPr bwMode="auto">
            <a:xfrm>
              <a:off x="871" y="3109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3184525" y="3897313"/>
            <a:ext cx="257175" cy="663575"/>
            <a:chOff x="870" y="2941"/>
            <a:chExt cx="162" cy="418"/>
          </a:xfrm>
        </p:grpSpPr>
        <p:sp>
          <p:nvSpPr>
            <p:cNvPr id="54305" name="Text Box 41"/>
            <p:cNvSpPr txBox="1">
              <a:spLocks noChangeArrowheads="1"/>
            </p:cNvSpPr>
            <p:nvPr/>
          </p:nvSpPr>
          <p:spPr bwMode="auto">
            <a:xfrm>
              <a:off x="872" y="2941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54306" name="Text Box 42"/>
            <p:cNvSpPr txBox="1">
              <a:spLocks noChangeArrowheads="1"/>
            </p:cNvSpPr>
            <p:nvPr/>
          </p:nvSpPr>
          <p:spPr bwMode="auto">
            <a:xfrm>
              <a:off x="870" y="3026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  <p:sp>
          <p:nvSpPr>
            <p:cNvPr id="54307" name="Text Box 43"/>
            <p:cNvSpPr txBox="1">
              <a:spLocks noChangeArrowheads="1"/>
            </p:cNvSpPr>
            <p:nvPr/>
          </p:nvSpPr>
          <p:spPr bwMode="auto">
            <a:xfrm>
              <a:off x="871" y="3109"/>
              <a:ext cx="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/>
                <a:t>.</a:t>
              </a:r>
              <a:endParaRPr lang="en-US" sz="2000"/>
            </a:p>
          </p:txBody>
        </p:sp>
      </p:grpSp>
      <p:pic>
        <p:nvPicPr>
          <p:cNvPr id="73758" name="Picture 4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963" y="900113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304" name="Rectangle 2"/>
          <p:cNvSpPr>
            <a:spLocks noGrp="1" noChangeArrowheads="1"/>
          </p:cNvSpPr>
          <p:nvPr>
            <p:ph type="title"/>
          </p:nvPr>
        </p:nvSpPr>
        <p:spPr>
          <a:xfrm>
            <a:off x="368300" y="241300"/>
            <a:ext cx="8462963" cy="931863"/>
          </a:xfrm>
        </p:spPr>
        <p:txBody>
          <a:bodyPr/>
          <a:lstStyle/>
          <a:p>
            <a:pPr>
              <a:defRPr/>
            </a:pPr>
            <a:r>
              <a:rPr lang="en-US" sz="3400">
                <a:cs typeface="+mj-cs"/>
              </a:rPr>
              <a:t>Hierarchical addressing: more specific routes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7002A4F2-D708-4869-9D2C-6D9722E2431B}" type="slidenum">
              <a:rPr lang="en-US"/>
              <a:pPr/>
              <a:t>5</a:t>
            </a:fld>
            <a:endParaRPr lang="en-US"/>
          </a:p>
        </p:txBody>
      </p:sp>
      <p:pic>
        <p:nvPicPr>
          <p:cNvPr id="74755" name="Picture 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425" y="1000125"/>
            <a:ext cx="54848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IP addressing: the last word...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Q:</a:t>
            </a:r>
            <a:r>
              <a:rPr lang="en-US">
                <a:cs typeface="+mn-cs"/>
              </a:rPr>
              <a:t> how does an ISP get block of addresses?</a:t>
            </a:r>
          </a:p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A:</a:t>
            </a:r>
            <a:r>
              <a:rPr lang="en-US">
                <a:solidFill>
                  <a:srgbClr val="FF0000"/>
                </a:solidFill>
                <a:cs typeface="+mn-cs"/>
              </a:rPr>
              <a:t> </a:t>
            </a:r>
            <a:r>
              <a:rPr lang="en-US">
                <a:solidFill>
                  <a:srgbClr val="000099"/>
                </a:solidFill>
                <a:cs typeface="+mn-cs"/>
              </a:rPr>
              <a:t>ICANN</a:t>
            </a:r>
            <a:r>
              <a:rPr lang="en-US">
                <a:cs typeface="+mn-cs"/>
              </a:rPr>
              <a:t>: </a:t>
            </a:r>
            <a:r>
              <a:rPr lang="en-US">
                <a:solidFill>
                  <a:srgbClr val="000099"/>
                </a:solidFill>
                <a:cs typeface="+mn-cs"/>
              </a:rPr>
              <a:t>I</a:t>
            </a:r>
            <a:r>
              <a:rPr lang="en-US">
                <a:cs typeface="+mn-cs"/>
              </a:rPr>
              <a:t>nternet </a:t>
            </a:r>
            <a:r>
              <a:rPr lang="en-US">
                <a:solidFill>
                  <a:srgbClr val="000099"/>
                </a:solidFill>
                <a:cs typeface="+mn-cs"/>
              </a:rPr>
              <a:t>C</a:t>
            </a:r>
            <a:r>
              <a:rPr lang="en-US">
                <a:cs typeface="+mn-cs"/>
              </a:rPr>
              <a:t>orporation for </a:t>
            </a:r>
            <a:r>
              <a:rPr lang="en-US">
                <a:solidFill>
                  <a:srgbClr val="000099"/>
                </a:solidFill>
                <a:cs typeface="+mn-cs"/>
              </a:rPr>
              <a:t>A</a:t>
            </a:r>
            <a:r>
              <a:rPr lang="en-US">
                <a:cs typeface="+mn-cs"/>
              </a:rPr>
              <a:t>ssigned </a:t>
            </a:r>
          </a:p>
          <a:p>
            <a:pPr>
              <a:buFont typeface="Wingdings" charset="0"/>
              <a:buNone/>
              <a:defRPr/>
            </a:pPr>
            <a:r>
              <a:rPr lang="en-US">
                <a:cs typeface="+mn-cs"/>
              </a:rPr>
              <a:t>     </a:t>
            </a:r>
            <a:r>
              <a:rPr lang="en-US">
                <a:solidFill>
                  <a:srgbClr val="000099"/>
                </a:solidFill>
                <a:cs typeface="+mn-cs"/>
              </a:rPr>
              <a:t>N</a:t>
            </a:r>
            <a:r>
              <a:rPr lang="en-US">
                <a:cs typeface="+mn-cs"/>
              </a:rPr>
              <a:t>ames and </a:t>
            </a:r>
            <a:r>
              <a:rPr lang="en-US">
                <a:solidFill>
                  <a:srgbClr val="000099"/>
                </a:solidFill>
                <a:cs typeface="+mn-cs"/>
              </a:rPr>
              <a:t>N</a:t>
            </a:r>
            <a:r>
              <a:rPr lang="en-US">
                <a:cs typeface="+mn-cs"/>
              </a:rPr>
              <a:t>umbers http://www.icann.org/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/>
              <a:t>allocates addresses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/>
              <a:t>manages DNS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/>
              <a:t>assigns domain names, resolves disputes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603CA4AA-898E-475E-9CDE-82E93B4A576A}" type="slidenum">
              <a:rPr lang="en-US"/>
              <a:pPr/>
              <a:t>6</a:t>
            </a:fld>
            <a:endParaRPr lang="en-US"/>
          </a:p>
        </p:txBody>
      </p:sp>
      <p:sp>
        <p:nvSpPr>
          <p:cNvPr id="75779" name="Freeform 80"/>
          <p:cNvSpPr>
            <a:spLocks/>
          </p:cNvSpPr>
          <p:nvPr/>
        </p:nvSpPr>
        <p:spPr bwMode="auto">
          <a:xfrm>
            <a:off x="4152900" y="1871663"/>
            <a:ext cx="3738563" cy="2697162"/>
          </a:xfrm>
          <a:custGeom>
            <a:avLst/>
            <a:gdLst>
              <a:gd name="T0" fmla="*/ 2147483647 w 2355"/>
              <a:gd name="T1" fmla="*/ 2147483647 h 1699"/>
              <a:gd name="T2" fmla="*/ 2147483647 w 2355"/>
              <a:gd name="T3" fmla="*/ 2147483647 h 1699"/>
              <a:gd name="T4" fmla="*/ 2147483647 w 2355"/>
              <a:gd name="T5" fmla="*/ 2147483647 h 1699"/>
              <a:gd name="T6" fmla="*/ 2147483647 w 2355"/>
              <a:gd name="T7" fmla="*/ 2147483647 h 1699"/>
              <a:gd name="T8" fmla="*/ 2147483647 w 2355"/>
              <a:gd name="T9" fmla="*/ 2147483647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2147483647 w 2355"/>
              <a:gd name="T19" fmla="*/ 2147483647 h 1699"/>
              <a:gd name="T20" fmla="*/ 2147483647 w 2355"/>
              <a:gd name="T21" fmla="*/ 214748364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8091488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NAT: network address translation</a:t>
            </a:r>
          </a:p>
        </p:txBody>
      </p:sp>
      <p:sp>
        <p:nvSpPr>
          <p:cNvPr id="75781" name="Freeform 4"/>
          <p:cNvSpPr>
            <a:spLocks/>
          </p:cNvSpPr>
          <p:nvPr/>
        </p:nvSpPr>
        <p:spPr bwMode="auto">
          <a:xfrm>
            <a:off x="0" y="2579688"/>
            <a:ext cx="3849688" cy="1425575"/>
          </a:xfrm>
          <a:custGeom>
            <a:avLst/>
            <a:gdLst>
              <a:gd name="T0" fmla="*/ 2147483647 w 2425"/>
              <a:gd name="T1" fmla="*/ 2147483647 h 898"/>
              <a:gd name="T2" fmla="*/ 2147483647 w 2425"/>
              <a:gd name="T3" fmla="*/ 2147483647 h 898"/>
              <a:gd name="T4" fmla="*/ 2147483647 w 2425"/>
              <a:gd name="T5" fmla="*/ 2147483647 h 898"/>
              <a:gd name="T6" fmla="*/ 2147483647 w 2425"/>
              <a:gd name="T7" fmla="*/ 2147483647 h 898"/>
              <a:gd name="T8" fmla="*/ 2147483647 w 2425"/>
              <a:gd name="T9" fmla="*/ 2147483647 h 898"/>
              <a:gd name="T10" fmla="*/ 2147483647 w 2425"/>
              <a:gd name="T11" fmla="*/ 2147483647 h 898"/>
              <a:gd name="T12" fmla="*/ 2147483647 w 2425"/>
              <a:gd name="T13" fmla="*/ 2147483647 h 898"/>
              <a:gd name="T14" fmla="*/ 2147483647 w 2425"/>
              <a:gd name="T15" fmla="*/ 2147483647 h 8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425" h="898">
                <a:moveTo>
                  <a:pt x="2056" y="289"/>
                </a:moveTo>
                <a:cubicBezTo>
                  <a:pt x="1826" y="223"/>
                  <a:pt x="1133" y="113"/>
                  <a:pt x="810" y="75"/>
                </a:cubicBezTo>
                <a:cubicBezTo>
                  <a:pt x="487" y="37"/>
                  <a:pt x="230" y="0"/>
                  <a:pt x="115" y="60"/>
                </a:cubicBezTo>
                <a:cubicBezTo>
                  <a:pt x="0" y="120"/>
                  <a:pt x="121" y="301"/>
                  <a:pt x="121" y="433"/>
                </a:cubicBezTo>
                <a:cubicBezTo>
                  <a:pt x="121" y="565"/>
                  <a:pt x="25" y="802"/>
                  <a:pt x="115" y="850"/>
                </a:cubicBezTo>
                <a:cubicBezTo>
                  <a:pt x="205" y="898"/>
                  <a:pt x="316" y="784"/>
                  <a:pt x="662" y="721"/>
                </a:cubicBezTo>
                <a:cubicBezTo>
                  <a:pt x="1008" y="658"/>
                  <a:pt x="1961" y="544"/>
                  <a:pt x="2193" y="472"/>
                </a:cubicBezTo>
                <a:cubicBezTo>
                  <a:pt x="2425" y="400"/>
                  <a:pt x="2292" y="327"/>
                  <a:pt x="2056" y="289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Line 8"/>
          <p:cNvSpPr>
            <a:spLocks noChangeShapeType="1"/>
          </p:cNvSpPr>
          <p:nvPr/>
        </p:nvSpPr>
        <p:spPr bwMode="auto">
          <a:xfrm flipV="1">
            <a:off x="4267200" y="3182938"/>
            <a:ext cx="1214438" cy="11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28" name="Line 9"/>
          <p:cNvSpPr>
            <a:spLocks noChangeShapeType="1"/>
          </p:cNvSpPr>
          <p:nvPr/>
        </p:nvSpPr>
        <p:spPr bwMode="auto">
          <a:xfrm flipH="1">
            <a:off x="7010400" y="3233738"/>
            <a:ext cx="3000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29" name="Line 10"/>
          <p:cNvSpPr>
            <a:spLocks noChangeShapeType="1"/>
          </p:cNvSpPr>
          <p:nvPr/>
        </p:nvSpPr>
        <p:spPr bwMode="auto">
          <a:xfrm>
            <a:off x="7107238" y="2446338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30" name="Line 11"/>
          <p:cNvSpPr>
            <a:spLocks noChangeShapeType="1"/>
          </p:cNvSpPr>
          <p:nvPr/>
        </p:nvSpPr>
        <p:spPr bwMode="auto">
          <a:xfrm flipV="1">
            <a:off x="7113588" y="3951288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31" name="Text Box 12"/>
          <p:cNvSpPr txBox="1">
            <a:spLocks noChangeArrowheads="1"/>
          </p:cNvSpPr>
          <p:nvPr/>
        </p:nvSpPr>
        <p:spPr bwMode="auto">
          <a:xfrm>
            <a:off x="7732713" y="2176463"/>
            <a:ext cx="9191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10.0.0.1</a:t>
            </a:r>
          </a:p>
        </p:txBody>
      </p:sp>
      <p:sp>
        <p:nvSpPr>
          <p:cNvPr id="56332" name="Text Box 13"/>
          <p:cNvSpPr txBox="1">
            <a:spLocks noChangeArrowheads="1"/>
          </p:cNvSpPr>
          <p:nvPr/>
        </p:nvSpPr>
        <p:spPr bwMode="auto">
          <a:xfrm>
            <a:off x="7859713" y="2944813"/>
            <a:ext cx="9191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10.0.0.2</a:t>
            </a:r>
          </a:p>
        </p:txBody>
      </p:sp>
      <p:sp>
        <p:nvSpPr>
          <p:cNvPr id="56333" name="Text Box 14"/>
          <p:cNvSpPr txBox="1">
            <a:spLocks noChangeArrowheads="1"/>
          </p:cNvSpPr>
          <p:nvPr/>
        </p:nvSpPr>
        <p:spPr bwMode="auto">
          <a:xfrm>
            <a:off x="7810500" y="3751263"/>
            <a:ext cx="919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10.0.0.3</a:t>
            </a:r>
          </a:p>
        </p:txBody>
      </p:sp>
      <p:sp>
        <p:nvSpPr>
          <p:cNvPr id="56334" name="Text Box 15"/>
          <p:cNvSpPr txBox="1">
            <a:spLocks noChangeArrowheads="1"/>
          </p:cNvSpPr>
          <p:nvPr/>
        </p:nvSpPr>
        <p:spPr bwMode="auto">
          <a:xfrm>
            <a:off x="4217988" y="2667000"/>
            <a:ext cx="9191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10.0.0.4</a:t>
            </a:r>
          </a:p>
        </p:txBody>
      </p:sp>
      <p:sp>
        <p:nvSpPr>
          <p:cNvPr id="56335" name="Line 16"/>
          <p:cNvSpPr>
            <a:spLocks noChangeShapeType="1"/>
          </p:cNvSpPr>
          <p:nvPr/>
        </p:nvSpPr>
        <p:spPr bwMode="auto">
          <a:xfrm flipH="1">
            <a:off x="4341813" y="2944813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36" name="Text Box 17"/>
          <p:cNvSpPr txBox="1">
            <a:spLocks noChangeArrowheads="1"/>
          </p:cNvSpPr>
          <p:nvPr/>
        </p:nvSpPr>
        <p:spPr bwMode="auto">
          <a:xfrm>
            <a:off x="2324100" y="3324225"/>
            <a:ext cx="1257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/>
              <a:t>138.76.29.7</a:t>
            </a:r>
          </a:p>
        </p:txBody>
      </p:sp>
      <p:sp>
        <p:nvSpPr>
          <p:cNvPr id="56337" name="Line 18"/>
          <p:cNvSpPr>
            <a:spLocks noChangeShapeType="1"/>
          </p:cNvSpPr>
          <p:nvPr/>
        </p:nvSpPr>
        <p:spPr bwMode="auto">
          <a:xfrm flipH="1">
            <a:off x="3502025" y="3271838"/>
            <a:ext cx="85725" cy="128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38" name="Line 79"/>
          <p:cNvSpPr>
            <a:spLocks noChangeShapeType="1"/>
          </p:cNvSpPr>
          <p:nvPr/>
        </p:nvSpPr>
        <p:spPr bwMode="auto">
          <a:xfrm>
            <a:off x="706438" y="3222625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39" name="Text Box 81"/>
          <p:cNvSpPr txBox="1">
            <a:spLocks noChangeArrowheads="1"/>
          </p:cNvSpPr>
          <p:nvPr/>
        </p:nvSpPr>
        <p:spPr bwMode="auto">
          <a:xfrm>
            <a:off x="4716463" y="1674813"/>
            <a:ext cx="2279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/>
              <a:t>local network</a:t>
            </a:r>
          </a:p>
          <a:p>
            <a:pPr algn="ctr">
              <a:defRPr/>
            </a:pPr>
            <a:r>
              <a:rPr lang="en-US" smtClean="0"/>
              <a:t>(e.g., home network)</a:t>
            </a:r>
          </a:p>
          <a:p>
            <a:pPr algn="ctr">
              <a:defRPr/>
            </a:pPr>
            <a:r>
              <a:rPr lang="en-US" smtClean="0"/>
              <a:t>10.0.0/24</a:t>
            </a:r>
          </a:p>
        </p:txBody>
      </p:sp>
      <p:sp>
        <p:nvSpPr>
          <p:cNvPr id="56340" name="Line 82"/>
          <p:cNvSpPr>
            <a:spLocks noChangeShapeType="1"/>
          </p:cNvSpPr>
          <p:nvPr/>
        </p:nvSpPr>
        <p:spPr bwMode="auto">
          <a:xfrm>
            <a:off x="69850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41" name="Line 83"/>
          <p:cNvSpPr>
            <a:spLocks noChangeShapeType="1"/>
          </p:cNvSpPr>
          <p:nvPr/>
        </p:nvSpPr>
        <p:spPr bwMode="auto">
          <a:xfrm>
            <a:off x="4033838" y="17605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42" name="Line 84"/>
          <p:cNvSpPr>
            <a:spLocks noChangeShapeType="1"/>
          </p:cNvSpPr>
          <p:nvPr/>
        </p:nvSpPr>
        <p:spPr bwMode="auto">
          <a:xfrm flipH="1" flipV="1">
            <a:off x="4173538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43" name="Line 86"/>
          <p:cNvSpPr>
            <a:spLocks noChangeShapeType="1"/>
          </p:cNvSpPr>
          <p:nvPr/>
        </p:nvSpPr>
        <p:spPr bwMode="auto">
          <a:xfrm>
            <a:off x="2578100" y="1900238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44" name="Line 87"/>
          <p:cNvSpPr>
            <a:spLocks noChangeShapeType="1"/>
          </p:cNvSpPr>
          <p:nvPr/>
        </p:nvSpPr>
        <p:spPr bwMode="auto">
          <a:xfrm flipH="1" flipV="1">
            <a:off x="766763" y="1887538"/>
            <a:ext cx="89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45" name="Text Box 88"/>
          <p:cNvSpPr txBox="1">
            <a:spLocks noChangeArrowheads="1"/>
          </p:cNvSpPr>
          <p:nvPr/>
        </p:nvSpPr>
        <p:spPr bwMode="auto">
          <a:xfrm>
            <a:off x="1654175" y="1662113"/>
            <a:ext cx="95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/>
              <a:t>rest of</a:t>
            </a:r>
          </a:p>
          <a:p>
            <a:pPr algn="ctr">
              <a:defRPr/>
            </a:pPr>
            <a:r>
              <a:rPr lang="en-US" smtClean="0"/>
              <a:t>Internet</a:t>
            </a:r>
          </a:p>
        </p:txBody>
      </p:sp>
      <p:sp>
        <p:nvSpPr>
          <p:cNvPr id="56346" name="Text Box 90"/>
          <p:cNvSpPr txBox="1">
            <a:spLocks noChangeArrowheads="1"/>
          </p:cNvSpPr>
          <p:nvPr/>
        </p:nvSpPr>
        <p:spPr bwMode="auto">
          <a:xfrm>
            <a:off x="4260850" y="4741863"/>
            <a:ext cx="3763963" cy="133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400" smtClean="0">
                <a:latin typeface="Gill Sans MT" charset="0"/>
              </a:rPr>
              <a:t>datagrams with source or </a:t>
            </a:r>
          </a:p>
          <a:p>
            <a:pPr>
              <a:lnSpc>
                <a:spcPct val="85000"/>
              </a:lnSpc>
              <a:defRPr/>
            </a:pPr>
            <a:r>
              <a:rPr lang="en-US" sz="2400" smtClean="0">
                <a:latin typeface="Gill Sans MT" charset="0"/>
              </a:rPr>
              <a:t>destination in this network</a:t>
            </a:r>
          </a:p>
          <a:p>
            <a:pPr>
              <a:lnSpc>
                <a:spcPct val="85000"/>
              </a:lnSpc>
              <a:defRPr/>
            </a:pPr>
            <a:r>
              <a:rPr lang="en-US" sz="2400" smtClean="0">
                <a:latin typeface="Gill Sans MT" charset="0"/>
              </a:rPr>
              <a:t>have 10.0.0/24 address for </a:t>
            </a:r>
          </a:p>
          <a:p>
            <a:pPr>
              <a:lnSpc>
                <a:spcPct val="85000"/>
              </a:lnSpc>
              <a:defRPr/>
            </a:pPr>
            <a:r>
              <a:rPr lang="en-US" sz="2400" smtClean="0">
                <a:latin typeface="Gill Sans MT" charset="0"/>
              </a:rPr>
              <a:t>source, destination (as usual)</a:t>
            </a:r>
          </a:p>
        </p:txBody>
      </p:sp>
      <p:sp>
        <p:nvSpPr>
          <p:cNvPr id="56347" name="Text Box 92"/>
          <p:cNvSpPr txBox="1">
            <a:spLocks noChangeArrowheads="1"/>
          </p:cNvSpPr>
          <p:nvPr/>
        </p:nvSpPr>
        <p:spPr bwMode="auto">
          <a:xfrm>
            <a:off x="269875" y="4746625"/>
            <a:ext cx="3684588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  <a:defRPr/>
            </a:pPr>
            <a:r>
              <a:rPr lang="en-US" sz="2400" i="1" smtClean="0">
                <a:solidFill>
                  <a:srgbClr val="CC0000"/>
                </a:solidFill>
                <a:latin typeface="Gill Sans MT" charset="0"/>
              </a:rPr>
              <a:t>all</a:t>
            </a:r>
            <a:r>
              <a:rPr lang="en-US" sz="2400" smtClean="0">
                <a:solidFill>
                  <a:srgbClr val="CC0000"/>
                </a:solidFill>
                <a:latin typeface="Gill Sans MT" charset="0"/>
              </a:rPr>
              <a:t> </a:t>
            </a:r>
            <a:r>
              <a:rPr lang="en-US" sz="2400" smtClean="0">
                <a:latin typeface="Gill Sans MT" charset="0"/>
              </a:rPr>
              <a:t>datagrams </a:t>
            </a:r>
            <a:r>
              <a:rPr lang="en-US" sz="2400" i="1" smtClean="0">
                <a:solidFill>
                  <a:srgbClr val="CC0000"/>
                </a:solidFill>
                <a:latin typeface="Gill Sans MT" charset="0"/>
              </a:rPr>
              <a:t>leaving</a:t>
            </a:r>
            <a:r>
              <a:rPr lang="en-US" sz="2400" smtClean="0">
                <a:latin typeface="Gill Sans MT" charset="0"/>
              </a:rPr>
              <a:t> local</a:t>
            </a:r>
          </a:p>
          <a:p>
            <a:pPr algn="r">
              <a:lnSpc>
                <a:spcPct val="85000"/>
              </a:lnSpc>
              <a:defRPr/>
            </a:pPr>
            <a:r>
              <a:rPr lang="en-US" sz="2400" smtClean="0">
                <a:latin typeface="Gill Sans MT" charset="0"/>
              </a:rPr>
              <a:t>network have </a:t>
            </a:r>
            <a:r>
              <a:rPr lang="en-US" sz="2400" i="1" smtClean="0">
                <a:solidFill>
                  <a:srgbClr val="CC0000"/>
                </a:solidFill>
                <a:latin typeface="Gill Sans MT" charset="0"/>
              </a:rPr>
              <a:t>same</a:t>
            </a:r>
            <a:r>
              <a:rPr lang="en-US" sz="2400" smtClean="0">
                <a:latin typeface="Gill Sans MT" charset="0"/>
              </a:rPr>
              <a:t> single source NAT IP address: 138.76.29.7,different source port numbers</a:t>
            </a:r>
          </a:p>
        </p:txBody>
      </p:sp>
      <p:pic>
        <p:nvPicPr>
          <p:cNvPr id="75803" name="Picture 9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88" y="92233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49" name="Line 96"/>
          <p:cNvSpPr>
            <a:spLocks noChangeShapeType="1"/>
          </p:cNvSpPr>
          <p:nvPr/>
        </p:nvSpPr>
        <p:spPr bwMode="auto">
          <a:xfrm flipV="1">
            <a:off x="4818063" y="3344863"/>
            <a:ext cx="668337" cy="14271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6350" name="Line 97"/>
          <p:cNvSpPr>
            <a:spLocks noChangeShapeType="1"/>
          </p:cNvSpPr>
          <p:nvPr/>
        </p:nvSpPr>
        <p:spPr bwMode="auto">
          <a:xfrm flipV="1">
            <a:off x="2706688" y="3308350"/>
            <a:ext cx="668337" cy="14271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3633788" y="3059113"/>
            <a:ext cx="900112" cy="347662"/>
            <a:chOff x="4396" y="1245"/>
            <a:chExt cx="672" cy="248"/>
          </a:xfrm>
        </p:grpSpPr>
        <p:sp>
          <p:nvSpPr>
            <p:cNvPr id="75816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75817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75818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3" name="Group 10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75822" name="Freeform 10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3" name="Freeform 10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365" name="Line 105"/>
            <p:cNvSpPr>
              <a:spLocks noChangeShapeType="1"/>
            </p:cNvSpPr>
            <p:nvPr/>
          </p:nvSpPr>
          <p:spPr bwMode="auto">
            <a:xfrm>
              <a:off x="4400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6366" name="Line 106"/>
            <p:cNvSpPr>
              <a:spLocks noChangeShapeType="1"/>
            </p:cNvSpPr>
            <p:nvPr/>
          </p:nvSpPr>
          <p:spPr bwMode="auto">
            <a:xfrm>
              <a:off x="5063" y="1327"/>
              <a:ext cx="0" cy="10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" name="Group 107"/>
          <p:cNvGrpSpPr>
            <a:grpSpLocks/>
          </p:cNvGrpSpPr>
          <p:nvPr/>
        </p:nvGrpSpPr>
        <p:grpSpPr bwMode="auto">
          <a:xfrm flipH="1">
            <a:off x="7207250" y="2239963"/>
            <a:ext cx="641350" cy="558800"/>
            <a:chOff x="-44" y="1473"/>
            <a:chExt cx="981" cy="1105"/>
          </a:xfrm>
        </p:grpSpPr>
        <p:pic>
          <p:nvPicPr>
            <p:cNvPr id="75814" name="Picture 10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5815" name="Freeform 10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110"/>
          <p:cNvGrpSpPr>
            <a:grpSpLocks/>
          </p:cNvGrpSpPr>
          <p:nvPr/>
        </p:nvGrpSpPr>
        <p:grpSpPr bwMode="auto">
          <a:xfrm flipH="1">
            <a:off x="7246938" y="2916238"/>
            <a:ext cx="641350" cy="558800"/>
            <a:chOff x="-44" y="1473"/>
            <a:chExt cx="981" cy="1105"/>
          </a:xfrm>
        </p:grpSpPr>
        <p:pic>
          <p:nvPicPr>
            <p:cNvPr id="75812" name="Picture 111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5813" name="Freeform 11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113"/>
          <p:cNvGrpSpPr>
            <a:grpSpLocks/>
          </p:cNvGrpSpPr>
          <p:nvPr/>
        </p:nvGrpSpPr>
        <p:grpSpPr bwMode="auto">
          <a:xfrm flipH="1">
            <a:off x="7254875" y="3670300"/>
            <a:ext cx="641350" cy="558800"/>
            <a:chOff x="-44" y="1473"/>
            <a:chExt cx="981" cy="1105"/>
          </a:xfrm>
        </p:grpSpPr>
        <p:pic>
          <p:nvPicPr>
            <p:cNvPr id="75810" name="Picture 114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5811" name="Freeform 11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2E35AF9-E495-48C6-9F4F-E95F64A27D34}" type="slidenum">
              <a:rPr lang="en-US"/>
              <a:pPr/>
              <a:t>7</a:t>
            </a:fld>
            <a:endParaRPr lang="en-US"/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1600200"/>
            <a:ext cx="8418512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motivation:</a:t>
            </a:r>
            <a:r>
              <a:rPr lang="en-US" smtClean="0">
                <a:ea typeface="ＭＳ Ｐゴシック" pitchFamily="34" charset="-128"/>
              </a:rPr>
              <a:t> local network uses just one IP address as far as outside world is concerned: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range of addresses not needed from ISP:  just one IP address for all devices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can change addresses of devices in local network without notifying outside world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can change ISP without changing addresses of devices in local network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devices inside local net not explicitly addressable, visible by outside world (a security plus)</a:t>
            </a: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57349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8091488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NAT: network address translation</a:t>
            </a:r>
          </a:p>
        </p:txBody>
      </p:sp>
      <p:pic>
        <p:nvPicPr>
          <p:cNvPr id="76805" name="Picture 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88" y="92233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640DCE36-4751-411C-9BED-DCFCED414FA0}" type="slidenum">
              <a:rPr lang="en-US"/>
              <a:pPr/>
              <a:t>8</a:t>
            </a:fld>
            <a:endParaRPr lang="en-US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950" y="1482725"/>
            <a:ext cx="8575675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   </a:t>
            </a: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implementation</a:t>
            </a: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:</a:t>
            </a:r>
            <a:r>
              <a:rPr lang="en-US" smtClean="0">
                <a:ea typeface="ＭＳ Ｐゴシック" pitchFamily="34" charset="-128"/>
              </a:rPr>
              <a:t> NAT router must:</a:t>
            </a:r>
            <a:br>
              <a:rPr lang="en-US" smtClean="0">
                <a:ea typeface="ＭＳ Ｐゴシック" pitchFamily="34" charset="-128"/>
              </a:rPr>
            </a:br>
            <a:endParaRPr lang="en-US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i="1" smtClean="0">
                <a:solidFill>
                  <a:srgbClr val="000099"/>
                </a:solidFill>
                <a:ea typeface="ＭＳ Ｐゴシック" pitchFamily="34" charset="-128"/>
              </a:rPr>
              <a:t>outgoing datagrams:</a:t>
            </a:r>
            <a:r>
              <a:rPr lang="en-US" smtClean="0">
                <a:solidFill>
                  <a:srgbClr val="000099"/>
                </a:solidFill>
                <a:ea typeface="ＭＳ Ｐゴシック" pitchFamily="34" charset="-128"/>
              </a:rPr>
              <a:t> </a:t>
            </a:r>
            <a:r>
              <a:rPr lang="en-US" i="1" smtClean="0">
                <a:solidFill>
                  <a:srgbClr val="000099"/>
                </a:solidFill>
                <a:ea typeface="ＭＳ Ｐゴシック" pitchFamily="34" charset="-128"/>
              </a:rPr>
              <a:t>replace</a:t>
            </a:r>
            <a:r>
              <a:rPr lang="en-US" smtClean="0">
                <a:ea typeface="ＭＳ Ｐゴシック" pitchFamily="34" charset="-128"/>
              </a:rPr>
              <a:t> (source IP address, port #) of every outgoing datagram to (NAT IP address, new port #)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400" smtClean="0">
                <a:latin typeface="Gill Sans MT" pitchFamily="34" charset="0"/>
                <a:ea typeface="ＭＳ Ｐゴシック" pitchFamily="34" charset="-128"/>
              </a:rPr>
              <a:t>. . . remote clients/servers will respond using (NAT IP address, new port #) as destination addr</a:t>
            </a:r>
            <a:br>
              <a:rPr lang="en-US" sz="2400" smtClean="0">
                <a:latin typeface="Gill Sans MT" pitchFamily="34" charset="0"/>
                <a:ea typeface="ＭＳ Ｐゴシック" pitchFamily="34" charset="-128"/>
              </a:rPr>
            </a:br>
            <a:endParaRPr lang="en-US" sz="2400" smtClean="0">
              <a:latin typeface="Gill Sans MT" pitchFamily="34" charset="0"/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i="1" smtClean="0">
                <a:solidFill>
                  <a:srgbClr val="000099"/>
                </a:solidFill>
                <a:ea typeface="ＭＳ Ｐゴシック" pitchFamily="34" charset="-128"/>
              </a:rPr>
              <a:t>remember (in NAT translation table)</a:t>
            </a:r>
            <a:r>
              <a:rPr lang="en-US" i="1" smtClean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smtClean="0">
                <a:ea typeface="ＭＳ Ｐゴシック" pitchFamily="34" charset="-128"/>
              </a:rPr>
              <a:t>every (source IP address, port #)  to (NAT IP address, new port #) translation pair</a:t>
            </a:r>
            <a:br>
              <a:rPr lang="en-US" smtClean="0">
                <a:ea typeface="ＭＳ Ｐゴシック" pitchFamily="34" charset="-128"/>
              </a:rPr>
            </a:br>
            <a:endParaRPr lang="en-US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i="1" smtClean="0">
                <a:solidFill>
                  <a:srgbClr val="000099"/>
                </a:solidFill>
                <a:ea typeface="ＭＳ Ｐゴシック" pitchFamily="34" charset="-128"/>
              </a:rPr>
              <a:t>incoming datagrams:</a:t>
            </a:r>
            <a:r>
              <a:rPr lang="en-US" smtClean="0">
                <a:solidFill>
                  <a:srgbClr val="000099"/>
                </a:solidFill>
                <a:ea typeface="ＭＳ Ｐゴシック" pitchFamily="34" charset="-128"/>
              </a:rPr>
              <a:t> </a:t>
            </a:r>
            <a:r>
              <a:rPr lang="en-US" i="1" smtClean="0">
                <a:solidFill>
                  <a:srgbClr val="000099"/>
                </a:solidFill>
                <a:ea typeface="ＭＳ Ｐゴシック" pitchFamily="34" charset="-128"/>
              </a:rPr>
              <a:t>replace</a:t>
            </a:r>
            <a:r>
              <a:rPr lang="en-US" smtClean="0">
                <a:ea typeface="ＭＳ Ｐゴシック" pitchFamily="34" charset="-128"/>
              </a:rPr>
              <a:t> (NAT IP address, new port #) in dest fields of every incoming datagram with corresponding (source IP address, port #) stored in NAT table</a:t>
            </a:r>
          </a:p>
          <a:p>
            <a:pPr lvl="1">
              <a:lnSpc>
                <a:spcPct val="80000"/>
              </a:lnSpc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8091488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NAT: network address translation</a:t>
            </a:r>
          </a:p>
        </p:txBody>
      </p:sp>
      <p:pic>
        <p:nvPicPr>
          <p:cNvPr id="77829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88" y="92233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593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712FF9BE-E405-42FF-A0F2-F3CE18E47A98}" type="slidenum">
              <a:rPr lang="en-US"/>
              <a:pPr/>
              <a:t>9</a:t>
            </a:fld>
            <a:endParaRPr lang="en-US"/>
          </a:p>
        </p:txBody>
      </p:sp>
      <p:sp>
        <p:nvSpPr>
          <p:cNvPr id="78851" name="Freeform 139"/>
          <p:cNvSpPr>
            <a:spLocks/>
          </p:cNvSpPr>
          <p:nvPr/>
        </p:nvSpPr>
        <p:spPr bwMode="auto">
          <a:xfrm>
            <a:off x="179388" y="3651250"/>
            <a:ext cx="4089400" cy="1355725"/>
          </a:xfrm>
          <a:custGeom>
            <a:avLst/>
            <a:gdLst>
              <a:gd name="T0" fmla="*/ 2147483647 w 2269"/>
              <a:gd name="T1" fmla="*/ 2147483647 h 854"/>
              <a:gd name="T2" fmla="*/ 2147483647 w 2269"/>
              <a:gd name="T3" fmla="*/ 2147483647 h 854"/>
              <a:gd name="T4" fmla="*/ 2147483647 w 2269"/>
              <a:gd name="T5" fmla="*/ 2147483647 h 854"/>
              <a:gd name="T6" fmla="*/ 2147483647 w 2269"/>
              <a:gd name="T7" fmla="*/ 2147483647 h 854"/>
              <a:gd name="T8" fmla="*/ 2147483647 w 2269"/>
              <a:gd name="T9" fmla="*/ 2147483647 h 854"/>
              <a:gd name="T10" fmla="*/ 2147483647 w 2269"/>
              <a:gd name="T11" fmla="*/ 2147483647 h 854"/>
              <a:gd name="T12" fmla="*/ 2147483647 w 2269"/>
              <a:gd name="T13" fmla="*/ 2147483647 h 8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69" h="854">
                <a:moveTo>
                  <a:pt x="1888" y="285"/>
                </a:moveTo>
                <a:cubicBezTo>
                  <a:pt x="1622" y="258"/>
                  <a:pt x="723" y="317"/>
                  <a:pt x="418" y="283"/>
                </a:cubicBezTo>
                <a:cubicBezTo>
                  <a:pt x="113" y="249"/>
                  <a:pt x="120" y="0"/>
                  <a:pt x="60" y="83"/>
                </a:cubicBezTo>
                <a:cubicBezTo>
                  <a:pt x="0" y="166"/>
                  <a:pt x="8" y="708"/>
                  <a:pt x="60" y="781"/>
                </a:cubicBezTo>
                <a:cubicBezTo>
                  <a:pt x="112" y="854"/>
                  <a:pt x="48" y="575"/>
                  <a:pt x="374" y="519"/>
                </a:cubicBezTo>
                <a:cubicBezTo>
                  <a:pt x="700" y="463"/>
                  <a:pt x="1765" y="486"/>
                  <a:pt x="2017" y="447"/>
                </a:cubicBezTo>
                <a:cubicBezTo>
                  <a:pt x="2269" y="408"/>
                  <a:pt x="2110" y="319"/>
                  <a:pt x="1888" y="285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98000"/>
                </a:srgbClr>
              </a:gs>
              <a:gs pos="100000">
                <a:srgbClr val="66CC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2" name="Freeform 29"/>
          <p:cNvSpPr>
            <a:spLocks/>
          </p:cNvSpPr>
          <p:nvPr/>
        </p:nvSpPr>
        <p:spPr bwMode="auto">
          <a:xfrm>
            <a:off x="4468813" y="2922588"/>
            <a:ext cx="3738562" cy="2697162"/>
          </a:xfrm>
          <a:custGeom>
            <a:avLst/>
            <a:gdLst>
              <a:gd name="T0" fmla="*/ 2147483647 w 2355"/>
              <a:gd name="T1" fmla="*/ 2147483647 h 1699"/>
              <a:gd name="T2" fmla="*/ 2147483647 w 2355"/>
              <a:gd name="T3" fmla="*/ 2147483647 h 1699"/>
              <a:gd name="T4" fmla="*/ 2147483647 w 2355"/>
              <a:gd name="T5" fmla="*/ 2147483647 h 1699"/>
              <a:gd name="T6" fmla="*/ 2147483647 w 2355"/>
              <a:gd name="T7" fmla="*/ 2147483647 h 1699"/>
              <a:gd name="T8" fmla="*/ 2147483647 w 2355"/>
              <a:gd name="T9" fmla="*/ 2147483647 h 1699"/>
              <a:gd name="T10" fmla="*/ 2147483647 w 2355"/>
              <a:gd name="T11" fmla="*/ 2147483647 h 1699"/>
              <a:gd name="T12" fmla="*/ 2147483647 w 2355"/>
              <a:gd name="T13" fmla="*/ 2147483647 h 1699"/>
              <a:gd name="T14" fmla="*/ 2147483647 w 2355"/>
              <a:gd name="T15" fmla="*/ 2147483647 h 1699"/>
              <a:gd name="T16" fmla="*/ 2147483647 w 2355"/>
              <a:gd name="T17" fmla="*/ 2147483647 h 1699"/>
              <a:gd name="T18" fmla="*/ 2147483647 w 2355"/>
              <a:gd name="T19" fmla="*/ 2147483647 h 1699"/>
              <a:gd name="T20" fmla="*/ 2147483647 w 2355"/>
              <a:gd name="T21" fmla="*/ 2147483647 h 169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355" h="1699">
                <a:moveTo>
                  <a:pt x="349" y="761"/>
                </a:moveTo>
                <a:cubicBezTo>
                  <a:pt x="587" y="729"/>
                  <a:pt x="1414" y="820"/>
                  <a:pt x="1651" y="732"/>
                </a:cubicBezTo>
                <a:cubicBezTo>
                  <a:pt x="1888" y="644"/>
                  <a:pt x="1710" y="351"/>
                  <a:pt x="1773" y="230"/>
                </a:cubicBezTo>
                <a:cubicBezTo>
                  <a:pt x="1836" y="109"/>
                  <a:pt x="1947" y="16"/>
                  <a:pt x="2029" y="8"/>
                </a:cubicBezTo>
                <a:cubicBezTo>
                  <a:pt x="2111" y="0"/>
                  <a:pt x="2213" y="27"/>
                  <a:pt x="2267" y="183"/>
                </a:cubicBezTo>
                <a:cubicBezTo>
                  <a:pt x="2321" y="339"/>
                  <a:pt x="2355" y="707"/>
                  <a:pt x="2355" y="942"/>
                </a:cubicBezTo>
                <a:cubicBezTo>
                  <a:pt x="2355" y="1177"/>
                  <a:pt x="2353" y="1485"/>
                  <a:pt x="2267" y="1592"/>
                </a:cubicBezTo>
                <a:cubicBezTo>
                  <a:pt x="2181" y="1699"/>
                  <a:pt x="1939" y="1680"/>
                  <a:pt x="1840" y="1586"/>
                </a:cubicBezTo>
                <a:cubicBezTo>
                  <a:pt x="1741" y="1492"/>
                  <a:pt x="1940" y="1135"/>
                  <a:pt x="1670" y="1025"/>
                </a:cubicBezTo>
                <a:cubicBezTo>
                  <a:pt x="1400" y="915"/>
                  <a:pt x="440" y="967"/>
                  <a:pt x="220" y="923"/>
                </a:cubicBezTo>
                <a:cubicBezTo>
                  <a:pt x="0" y="879"/>
                  <a:pt x="127" y="795"/>
                  <a:pt x="349" y="76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Line 32"/>
          <p:cNvSpPr>
            <a:spLocks noChangeShapeType="1"/>
          </p:cNvSpPr>
          <p:nvPr/>
        </p:nvSpPr>
        <p:spPr bwMode="auto">
          <a:xfrm>
            <a:off x="4583113" y="4244975"/>
            <a:ext cx="6048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9400" name="Line 34"/>
          <p:cNvSpPr>
            <a:spLocks noChangeShapeType="1"/>
          </p:cNvSpPr>
          <p:nvPr/>
        </p:nvSpPr>
        <p:spPr bwMode="auto">
          <a:xfrm>
            <a:off x="7423150" y="3497263"/>
            <a:ext cx="1333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9401" name="Line 35"/>
          <p:cNvSpPr>
            <a:spLocks noChangeShapeType="1"/>
          </p:cNvSpPr>
          <p:nvPr/>
        </p:nvSpPr>
        <p:spPr bwMode="auto">
          <a:xfrm flipV="1">
            <a:off x="7429500" y="500221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9402" name="Text Box 36"/>
          <p:cNvSpPr txBox="1">
            <a:spLocks noChangeArrowheads="1"/>
          </p:cNvSpPr>
          <p:nvPr/>
        </p:nvSpPr>
        <p:spPr bwMode="auto">
          <a:xfrm>
            <a:off x="8048625" y="3227388"/>
            <a:ext cx="919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10.0.0.1</a:t>
            </a:r>
          </a:p>
        </p:txBody>
      </p:sp>
      <p:sp>
        <p:nvSpPr>
          <p:cNvPr id="59403" name="Text Box 37"/>
          <p:cNvSpPr txBox="1">
            <a:spLocks noChangeArrowheads="1"/>
          </p:cNvSpPr>
          <p:nvPr/>
        </p:nvSpPr>
        <p:spPr bwMode="auto">
          <a:xfrm>
            <a:off x="8175625" y="3995738"/>
            <a:ext cx="919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10.0.0.2</a:t>
            </a:r>
          </a:p>
        </p:txBody>
      </p:sp>
      <p:sp>
        <p:nvSpPr>
          <p:cNvPr id="59404" name="Text Box 38"/>
          <p:cNvSpPr txBox="1">
            <a:spLocks noChangeArrowheads="1"/>
          </p:cNvSpPr>
          <p:nvPr/>
        </p:nvSpPr>
        <p:spPr bwMode="auto">
          <a:xfrm>
            <a:off x="8137525" y="4891088"/>
            <a:ext cx="919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10.0.0.3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5630863" y="2855913"/>
            <a:ext cx="1871662" cy="1033462"/>
            <a:chOff x="3550" y="2055"/>
            <a:chExt cx="1179" cy="651"/>
          </a:xfrm>
        </p:grpSpPr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3550" y="2055"/>
              <a:ext cx="1179" cy="357"/>
              <a:chOff x="4381" y="786"/>
              <a:chExt cx="1108" cy="357"/>
            </a:xfrm>
          </p:grpSpPr>
          <p:sp>
            <p:nvSpPr>
              <p:cNvPr id="59499" name="Rectangle 40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500" name="Text Box 39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/>
                  <a:t>S: 10.0.0.1, 3345</a:t>
                </a:r>
              </a:p>
              <a:p>
                <a:pPr>
                  <a:defRPr/>
                </a:pPr>
                <a:r>
                  <a:rPr lang="en-US" sz="1200" smtClean="0"/>
                  <a:t>D: 128.119.40.186, 80</a:t>
                </a:r>
              </a:p>
            </p:txBody>
          </p:sp>
          <p:grpSp>
            <p:nvGrpSpPr>
              <p:cNvPr id="4" name="Group 44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78961" name="Freeform 43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9507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2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508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5" name="Group 45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78958" name="Freeform 46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9504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2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505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0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78950" name="Freeform 51"/>
            <p:cNvSpPr>
              <a:spLocks/>
            </p:cNvSpPr>
            <p:nvPr/>
          </p:nvSpPr>
          <p:spPr bwMode="auto">
            <a:xfrm>
              <a:off x="3573" y="2364"/>
              <a:ext cx="564" cy="342"/>
            </a:xfrm>
            <a:custGeom>
              <a:avLst/>
              <a:gdLst>
                <a:gd name="T0" fmla="*/ 0 w 417"/>
                <a:gd name="T1" fmla="*/ 964 h 264"/>
                <a:gd name="T2" fmla="*/ 1888 w 417"/>
                <a:gd name="T3" fmla="*/ 964 h 264"/>
                <a:gd name="T4" fmla="*/ 1888 w 417"/>
                <a:gd name="T5" fmla="*/ 0 h 2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264">
                  <a:moveTo>
                    <a:pt x="0" y="264"/>
                  </a:moveTo>
                  <a:lnTo>
                    <a:pt x="417" y="264"/>
                  </a:lnTo>
                  <a:lnTo>
                    <a:pt x="417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" name="Group 87"/>
            <p:cNvGrpSpPr>
              <a:grpSpLocks/>
            </p:cNvGrpSpPr>
            <p:nvPr/>
          </p:nvGrpSpPr>
          <p:grpSpPr bwMode="auto">
            <a:xfrm>
              <a:off x="4032" y="2416"/>
              <a:ext cx="218" cy="231"/>
              <a:chOff x="5140" y="400"/>
              <a:chExt cx="218" cy="231"/>
            </a:xfrm>
          </p:grpSpPr>
          <p:sp>
            <p:nvSpPr>
              <p:cNvPr id="59497" name="Oval 86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98" name="Text Box 52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CC0000"/>
                    </a:solidFill>
                  </a:rPr>
                  <a:t>1</a:t>
                </a:r>
              </a:p>
            </p:txBody>
          </p:sp>
        </p:grpSp>
      </p:grpSp>
      <p:sp>
        <p:nvSpPr>
          <p:cNvPr id="59406" name="Text Box 54"/>
          <p:cNvSpPr txBox="1">
            <a:spLocks noChangeArrowheads="1"/>
          </p:cNvSpPr>
          <p:nvPr/>
        </p:nvSpPr>
        <p:spPr bwMode="auto">
          <a:xfrm>
            <a:off x="4533900" y="3817938"/>
            <a:ext cx="919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10.0.0.4</a:t>
            </a:r>
          </a:p>
        </p:txBody>
      </p:sp>
      <p:sp>
        <p:nvSpPr>
          <p:cNvPr id="59407" name="Line 55"/>
          <p:cNvSpPr>
            <a:spLocks noChangeShapeType="1"/>
          </p:cNvSpPr>
          <p:nvPr/>
        </p:nvSpPr>
        <p:spPr bwMode="auto">
          <a:xfrm flipH="1">
            <a:off x="4657725" y="4073525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9408" name="Text Box 56"/>
          <p:cNvSpPr txBox="1">
            <a:spLocks noChangeArrowheads="1"/>
          </p:cNvSpPr>
          <p:nvPr/>
        </p:nvSpPr>
        <p:spPr bwMode="auto">
          <a:xfrm>
            <a:off x="2695575" y="4375150"/>
            <a:ext cx="1257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138.76.29.7</a:t>
            </a:r>
          </a:p>
        </p:txBody>
      </p:sp>
      <p:sp>
        <p:nvSpPr>
          <p:cNvPr id="59409" name="Line 57"/>
          <p:cNvSpPr>
            <a:spLocks noChangeShapeType="1"/>
          </p:cNvSpPr>
          <p:nvPr/>
        </p:nvSpPr>
        <p:spPr bwMode="auto">
          <a:xfrm flipH="1">
            <a:off x="3917950" y="4311650"/>
            <a:ext cx="85725" cy="128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6469063" y="1570038"/>
            <a:ext cx="2433637" cy="1389062"/>
            <a:chOff x="3944" y="989"/>
            <a:chExt cx="1533" cy="875"/>
          </a:xfrm>
        </p:grpSpPr>
        <p:sp>
          <p:nvSpPr>
            <p:cNvPr id="59492" name="Text Box 53"/>
            <p:cNvSpPr txBox="1">
              <a:spLocks noChangeArrowheads="1"/>
            </p:cNvSpPr>
            <p:nvPr/>
          </p:nvSpPr>
          <p:spPr bwMode="auto">
            <a:xfrm>
              <a:off x="4121" y="989"/>
              <a:ext cx="1356" cy="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b="1" i="1" smtClean="0">
                  <a:solidFill>
                    <a:srgbClr val="CC0000"/>
                  </a:solidFill>
                </a:rPr>
                <a:t>1:</a:t>
              </a:r>
              <a:r>
                <a:rPr lang="en-US" smtClean="0">
                  <a:solidFill>
                    <a:srgbClr val="FF0000"/>
                  </a:solidFill>
                </a:rPr>
                <a:t> </a:t>
              </a:r>
              <a:r>
                <a:rPr lang="en-US" smtClean="0">
                  <a:solidFill>
                    <a:srgbClr val="000099"/>
                  </a:solidFill>
                </a:rPr>
                <a:t>host 10.0.0.1 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mtClean="0">
                  <a:solidFill>
                    <a:srgbClr val="000099"/>
                  </a:solidFill>
                </a:rPr>
                <a:t>sends datagram to 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mtClean="0">
                  <a:solidFill>
                    <a:srgbClr val="000099"/>
                  </a:solidFill>
                </a:rPr>
                <a:t>128.119.40.186, 80</a:t>
              </a:r>
            </a:p>
          </p:txBody>
        </p:sp>
        <p:sp>
          <p:nvSpPr>
            <p:cNvPr id="59493" name="Line 58"/>
            <p:cNvSpPr>
              <a:spLocks noChangeShapeType="1"/>
            </p:cNvSpPr>
            <p:nvPr/>
          </p:nvSpPr>
          <p:spPr bwMode="auto">
            <a:xfrm flipH="1">
              <a:off x="3944" y="1105"/>
              <a:ext cx="197" cy="75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8865" name="Freeform 67"/>
          <p:cNvSpPr>
            <a:spLocks/>
          </p:cNvSpPr>
          <p:nvPr/>
        </p:nvSpPr>
        <p:spPr bwMode="auto">
          <a:xfrm>
            <a:off x="2344738" y="2627313"/>
            <a:ext cx="3862387" cy="1531937"/>
          </a:xfrm>
          <a:custGeom>
            <a:avLst/>
            <a:gdLst>
              <a:gd name="T0" fmla="*/ 0 w 2433"/>
              <a:gd name="T1" fmla="*/ 2147483647 h 965"/>
              <a:gd name="T2" fmla="*/ 2147483647 w 2433"/>
              <a:gd name="T3" fmla="*/ 2147483647 h 965"/>
              <a:gd name="T4" fmla="*/ 2147483647 w 2433"/>
              <a:gd name="T5" fmla="*/ 2147483647 h 965"/>
              <a:gd name="T6" fmla="*/ 2147483647 w 2433"/>
              <a:gd name="T7" fmla="*/ 2147483647 h 965"/>
              <a:gd name="T8" fmla="*/ 2147483647 w 2433"/>
              <a:gd name="T9" fmla="*/ 2147483647 h 965"/>
              <a:gd name="T10" fmla="*/ 2147483647 w 2433"/>
              <a:gd name="T11" fmla="*/ 2147483647 h 965"/>
              <a:gd name="T12" fmla="*/ 0 w 2433"/>
              <a:gd name="T13" fmla="*/ 2147483647 h 9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433" h="965">
                <a:moveTo>
                  <a:pt x="0" y="64"/>
                </a:moveTo>
                <a:cubicBezTo>
                  <a:pt x="0" y="64"/>
                  <a:pt x="2079" y="0"/>
                  <a:pt x="2352" y="64"/>
                </a:cubicBezTo>
                <a:cubicBezTo>
                  <a:pt x="2433" y="57"/>
                  <a:pt x="1814" y="309"/>
                  <a:pt x="1640" y="450"/>
                </a:cubicBezTo>
                <a:cubicBezTo>
                  <a:pt x="1466" y="591"/>
                  <a:pt x="1383" y="888"/>
                  <a:pt x="1308" y="965"/>
                </a:cubicBezTo>
                <a:lnTo>
                  <a:pt x="1159" y="965"/>
                </a:lnTo>
                <a:cubicBezTo>
                  <a:pt x="1078" y="870"/>
                  <a:pt x="1013" y="546"/>
                  <a:pt x="820" y="396"/>
                </a:cubicBezTo>
                <a:cubicBezTo>
                  <a:pt x="583" y="207"/>
                  <a:pt x="189" y="142"/>
                  <a:pt x="0" y="6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3175" cap="flat" cmpd="sng">
            <a:solidFill>
              <a:schemeClr val="hlink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9412" name="Rectangle 62"/>
          <p:cNvSpPr>
            <a:spLocks noChangeArrowheads="1"/>
          </p:cNvSpPr>
          <p:nvPr/>
        </p:nvSpPr>
        <p:spPr bwMode="auto">
          <a:xfrm>
            <a:off x="2344738" y="1374775"/>
            <a:ext cx="3784600" cy="1354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3" name="Text Box 60"/>
          <p:cNvSpPr txBox="1">
            <a:spLocks noChangeArrowheads="1"/>
          </p:cNvSpPr>
          <p:nvPr/>
        </p:nvSpPr>
        <p:spPr bwMode="auto">
          <a:xfrm>
            <a:off x="2386013" y="1419225"/>
            <a:ext cx="3676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/>
              <a:t>NAT translation table</a:t>
            </a:r>
          </a:p>
          <a:p>
            <a:pPr algn="ctr">
              <a:defRPr/>
            </a:pPr>
            <a:r>
              <a:rPr lang="en-US" smtClean="0"/>
              <a:t>WAN side addr        LAN side addr</a:t>
            </a:r>
          </a:p>
        </p:txBody>
      </p:sp>
      <p:sp>
        <p:nvSpPr>
          <p:cNvPr id="59414" name="Line 63"/>
          <p:cNvSpPr>
            <a:spLocks noChangeShapeType="1"/>
          </p:cNvSpPr>
          <p:nvPr/>
        </p:nvSpPr>
        <p:spPr bwMode="auto">
          <a:xfrm flipV="1">
            <a:off x="2344738" y="1747838"/>
            <a:ext cx="3790950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9415" name="Line 64"/>
          <p:cNvSpPr>
            <a:spLocks noChangeShapeType="1"/>
          </p:cNvSpPr>
          <p:nvPr/>
        </p:nvSpPr>
        <p:spPr bwMode="auto">
          <a:xfrm flipV="1">
            <a:off x="2359025" y="2025650"/>
            <a:ext cx="3749675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9416" name="Line 65"/>
          <p:cNvSpPr>
            <a:spLocks noChangeShapeType="1"/>
          </p:cNvSpPr>
          <p:nvPr/>
        </p:nvSpPr>
        <p:spPr bwMode="auto">
          <a:xfrm>
            <a:off x="4468813" y="1770063"/>
            <a:ext cx="3175" cy="955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3533" name="Text Box 61"/>
          <p:cNvSpPr txBox="1">
            <a:spLocks noChangeArrowheads="1"/>
          </p:cNvSpPr>
          <p:nvPr/>
        </p:nvSpPr>
        <p:spPr bwMode="auto">
          <a:xfrm>
            <a:off x="2401888" y="2044700"/>
            <a:ext cx="3702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</a:rPr>
              <a:t>138.76.29.7, 5001   10.0.0.1, 3345</a:t>
            </a:r>
          </a:p>
          <a:p>
            <a:pPr algn="ctr"/>
            <a:r>
              <a:rPr lang="en-US"/>
              <a:t>……                                         ……</a:t>
            </a:r>
          </a:p>
        </p:txBody>
      </p:sp>
      <p:grpSp>
        <p:nvGrpSpPr>
          <p:cNvPr id="8" name="Group 135"/>
          <p:cNvGrpSpPr>
            <a:grpSpLocks/>
          </p:cNvGrpSpPr>
          <p:nvPr/>
        </p:nvGrpSpPr>
        <p:grpSpPr bwMode="auto">
          <a:xfrm>
            <a:off x="4765675" y="3435350"/>
            <a:ext cx="2784475" cy="1631950"/>
            <a:chOff x="3002" y="2417"/>
            <a:chExt cx="1754" cy="1028"/>
          </a:xfrm>
        </p:grpSpPr>
        <p:sp>
          <p:nvSpPr>
            <p:cNvPr id="59478" name="Rectangle 91"/>
            <p:cNvSpPr>
              <a:spLocks noChangeArrowheads="1"/>
            </p:cNvSpPr>
            <p:nvPr/>
          </p:nvSpPr>
          <p:spPr bwMode="auto">
            <a:xfrm>
              <a:off x="3002" y="3051"/>
              <a:ext cx="1175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9" name="Text Box 92"/>
            <p:cNvSpPr txBox="1">
              <a:spLocks noChangeArrowheads="1"/>
            </p:cNvSpPr>
            <p:nvPr/>
          </p:nvSpPr>
          <p:spPr bwMode="auto">
            <a:xfrm>
              <a:off x="3104" y="3042"/>
              <a:ext cx="1112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/>
                <a:t>S: 128.119.40.186, 80 </a:t>
              </a:r>
            </a:p>
            <a:p>
              <a:r>
                <a:rPr lang="en-US" sz="1200"/>
                <a:t>D: 10.0.0.1, 3345</a:t>
              </a:r>
            </a:p>
            <a:p>
              <a:endParaRPr lang="en-US" sz="1200"/>
            </a:p>
          </p:txBody>
        </p:sp>
        <p:grpSp>
          <p:nvGrpSpPr>
            <p:cNvPr id="9" name="Group 93"/>
            <p:cNvGrpSpPr>
              <a:grpSpLocks/>
            </p:cNvGrpSpPr>
            <p:nvPr/>
          </p:nvGrpSpPr>
          <p:grpSpPr bwMode="auto">
            <a:xfrm>
              <a:off x="3054" y="3007"/>
              <a:ext cx="51" cy="99"/>
              <a:chOff x="5508" y="1599"/>
              <a:chExt cx="48" cy="99"/>
            </a:xfrm>
          </p:grpSpPr>
          <p:sp>
            <p:nvSpPr>
              <p:cNvPr id="78944" name="Freeform 94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90" name="Line 95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2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9491" name="Line 96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3059" y="3248"/>
              <a:ext cx="51" cy="99"/>
              <a:chOff x="5508" y="1599"/>
              <a:chExt cx="48" cy="99"/>
            </a:xfrm>
          </p:grpSpPr>
          <p:sp>
            <p:nvSpPr>
              <p:cNvPr id="78941" name="Freeform 98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87" name="Line 99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2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9488" name="Line 100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8937" name="Freeform 101"/>
            <p:cNvSpPr>
              <a:spLocks/>
            </p:cNvSpPr>
            <p:nvPr/>
          </p:nvSpPr>
          <p:spPr bwMode="auto">
            <a:xfrm>
              <a:off x="4179" y="2417"/>
              <a:ext cx="577" cy="768"/>
            </a:xfrm>
            <a:custGeom>
              <a:avLst/>
              <a:gdLst>
                <a:gd name="T0" fmla="*/ 577 w 577"/>
                <a:gd name="T1" fmla="*/ 0 h 768"/>
                <a:gd name="T2" fmla="*/ 342 w 577"/>
                <a:gd name="T3" fmla="*/ 0 h 768"/>
                <a:gd name="T4" fmla="*/ 342 w 577"/>
                <a:gd name="T5" fmla="*/ 768 h 768"/>
                <a:gd name="T6" fmla="*/ 0 w 577"/>
                <a:gd name="T7" fmla="*/ 760 h 7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7" h="768">
                  <a:moveTo>
                    <a:pt x="577" y="0"/>
                  </a:moveTo>
                  <a:lnTo>
                    <a:pt x="342" y="0"/>
                  </a:lnTo>
                  <a:lnTo>
                    <a:pt x="342" y="768"/>
                  </a:lnTo>
                  <a:lnTo>
                    <a:pt x="0" y="76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1" name="Group 102"/>
            <p:cNvGrpSpPr>
              <a:grpSpLocks/>
            </p:cNvGrpSpPr>
            <p:nvPr/>
          </p:nvGrpSpPr>
          <p:grpSpPr bwMode="auto">
            <a:xfrm>
              <a:off x="4240" y="3061"/>
              <a:ext cx="218" cy="231"/>
              <a:chOff x="5140" y="400"/>
              <a:chExt cx="218" cy="231"/>
            </a:xfrm>
          </p:grpSpPr>
          <p:sp>
            <p:nvSpPr>
              <p:cNvPr id="59484" name="Oval 103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85" name="Text Box 104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CC0000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12" name="Group 108"/>
          <p:cNvGrpSpPr>
            <a:grpSpLocks/>
          </p:cNvGrpSpPr>
          <p:nvPr/>
        </p:nvGrpSpPr>
        <p:grpSpPr bwMode="auto">
          <a:xfrm>
            <a:off x="1531938" y="3652838"/>
            <a:ext cx="2497137" cy="566737"/>
            <a:chOff x="1026" y="3559"/>
            <a:chExt cx="1573" cy="357"/>
          </a:xfrm>
        </p:grpSpPr>
        <p:grpSp>
          <p:nvGrpSpPr>
            <p:cNvPr id="13" name="Group 68"/>
            <p:cNvGrpSpPr>
              <a:grpSpLocks/>
            </p:cNvGrpSpPr>
            <p:nvPr/>
          </p:nvGrpSpPr>
          <p:grpSpPr bwMode="auto">
            <a:xfrm>
              <a:off x="1412" y="3559"/>
              <a:ext cx="1187" cy="357"/>
              <a:chOff x="4381" y="786"/>
              <a:chExt cx="1108" cy="357"/>
            </a:xfrm>
          </p:grpSpPr>
          <p:sp>
            <p:nvSpPr>
              <p:cNvPr id="59468" name="Rectangle 69"/>
              <p:cNvSpPr>
                <a:spLocks noChangeArrowheads="1"/>
              </p:cNvSpPr>
              <p:nvPr/>
            </p:nvSpPr>
            <p:spPr bwMode="auto">
              <a:xfrm>
                <a:off x="4385" y="830"/>
                <a:ext cx="1104" cy="2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69" name="Text Box 70"/>
              <p:cNvSpPr txBox="1">
                <a:spLocks noChangeArrowheads="1"/>
              </p:cNvSpPr>
              <p:nvPr/>
            </p:nvSpPr>
            <p:spPr bwMode="auto">
              <a:xfrm>
                <a:off x="4381" y="813"/>
                <a:ext cx="104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 smtClean="0"/>
                  <a:t>S: 138.76.29.7, 5001</a:t>
                </a:r>
              </a:p>
              <a:p>
                <a:pPr>
                  <a:defRPr/>
                </a:pPr>
                <a:r>
                  <a:rPr lang="en-US" sz="1200" smtClean="0"/>
                  <a:t>D: 128.119.40.186, 80</a:t>
                </a:r>
              </a:p>
            </p:txBody>
          </p:sp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5394" y="786"/>
                <a:ext cx="48" cy="99"/>
                <a:chOff x="5508" y="1599"/>
                <a:chExt cx="48" cy="99"/>
              </a:xfrm>
            </p:grpSpPr>
            <p:sp>
              <p:nvSpPr>
                <p:cNvPr id="78930" name="Freeform 72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9476" name="Line 73"/>
                <p:cNvSpPr>
                  <a:spLocks noChangeShapeType="1"/>
                </p:cNvSpPr>
                <p:nvPr/>
              </p:nvSpPr>
              <p:spPr bwMode="auto">
                <a:xfrm flipH="1">
                  <a:off x="5512" y="1608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477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5" name="Group 75"/>
              <p:cNvGrpSpPr>
                <a:grpSpLocks/>
              </p:cNvGrpSpPr>
              <p:nvPr/>
            </p:nvGrpSpPr>
            <p:grpSpPr bwMode="auto">
              <a:xfrm>
                <a:off x="5382" y="1044"/>
                <a:ext cx="48" cy="99"/>
                <a:chOff x="5508" y="1599"/>
                <a:chExt cx="48" cy="99"/>
              </a:xfrm>
            </p:grpSpPr>
            <p:sp>
              <p:nvSpPr>
                <p:cNvPr id="78927" name="Freeform 76"/>
                <p:cNvSpPr>
                  <a:spLocks/>
                </p:cNvSpPr>
                <p:nvPr/>
              </p:nvSpPr>
              <p:spPr bwMode="auto">
                <a:xfrm>
                  <a:off x="5508" y="1599"/>
                  <a:ext cx="48" cy="99"/>
                </a:xfrm>
                <a:custGeom>
                  <a:avLst/>
                  <a:gdLst>
                    <a:gd name="T0" fmla="*/ 21 w 48"/>
                    <a:gd name="T1" fmla="*/ 0 h 99"/>
                    <a:gd name="T2" fmla="*/ 0 w 48"/>
                    <a:gd name="T3" fmla="*/ 72 h 99"/>
                    <a:gd name="T4" fmla="*/ 27 w 48"/>
                    <a:gd name="T5" fmla="*/ 99 h 99"/>
                    <a:gd name="T6" fmla="*/ 48 w 48"/>
                    <a:gd name="T7" fmla="*/ 21 h 99"/>
                    <a:gd name="T8" fmla="*/ 21 w 48"/>
                    <a:gd name="T9" fmla="*/ 0 h 9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8" h="99">
                      <a:moveTo>
                        <a:pt x="21" y="0"/>
                      </a:moveTo>
                      <a:lnTo>
                        <a:pt x="0" y="72"/>
                      </a:lnTo>
                      <a:lnTo>
                        <a:pt x="27" y="99"/>
                      </a:lnTo>
                      <a:lnTo>
                        <a:pt x="48" y="21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ap="flat" cmpd="sng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9473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5510" y="1608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9474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5536" y="1620"/>
                  <a:ext cx="21" cy="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59464" name="Line 79"/>
            <p:cNvSpPr>
              <a:spLocks noChangeShapeType="1"/>
            </p:cNvSpPr>
            <p:nvPr/>
          </p:nvSpPr>
          <p:spPr bwMode="auto">
            <a:xfrm flipH="1">
              <a:off x="1026" y="3729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" name="Group 105"/>
            <p:cNvGrpSpPr>
              <a:grpSpLocks/>
            </p:cNvGrpSpPr>
            <p:nvPr/>
          </p:nvGrpSpPr>
          <p:grpSpPr bwMode="auto">
            <a:xfrm>
              <a:off x="1143" y="3613"/>
              <a:ext cx="218" cy="231"/>
              <a:chOff x="5140" y="400"/>
              <a:chExt cx="218" cy="231"/>
            </a:xfrm>
          </p:grpSpPr>
          <p:sp>
            <p:nvSpPr>
              <p:cNvPr id="59466" name="Oval 106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67" name="Text Box 107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CC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17" name="Group 112"/>
          <p:cNvGrpSpPr>
            <a:grpSpLocks/>
          </p:cNvGrpSpPr>
          <p:nvPr/>
        </p:nvGrpSpPr>
        <p:grpSpPr bwMode="auto">
          <a:xfrm>
            <a:off x="0" y="1671638"/>
            <a:ext cx="5154613" cy="2052637"/>
            <a:chOff x="0" y="1306"/>
            <a:chExt cx="3247" cy="1293"/>
          </a:xfrm>
        </p:grpSpPr>
        <p:sp>
          <p:nvSpPr>
            <p:cNvPr id="59459" name="Text Box 82"/>
            <p:cNvSpPr txBox="1">
              <a:spLocks noChangeArrowheads="1"/>
            </p:cNvSpPr>
            <p:nvPr/>
          </p:nvSpPr>
          <p:spPr bwMode="auto">
            <a:xfrm>
              <a:off x="0" y="1306"/>
              <a:ext cx="1316" cy="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b="1" i="1" smtClean="0">
                  <a:solidFill>
                    <a:srgbClr val="CC0000"/>
                  </a:solidFill>
                </a:rPr>
                <a:t>2:</a:t>
              </a:r>
              <a:r>
                <a:rPr lang="en-US" smtClean="0">
                  <a:solidFill>
                    <a:srgbClr val="FF0000"/>
                  </a:solidFill>
                </a:rPr>
                <a:t> </a:t>
              </a:r>
              <a:r>
                <a:rPr lang="en-US" smtClean="0">
                  <a:solidFill>
                    <a:srgbClr val="000099"/>
                  </a:solidFill>
                </a:rPr>
                <a:t>NAT router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mtClean="0">
                  <a:solidFill>
                    <a:srgbClr val="000099"/>
                  </a:solidFill>
                </a:rPr>
                <a:t>changes datagram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mtClean="0">
                  <a:solidFill>
                    <a:srgbClr val="000099"/>
                  </a:solidFill>
                </a:rPr>
                <a:t>source addr from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mtClean="0">
                  <a:solidFill>
                    <a:srgbClr val="000099"/>
                  </a:solidFill>
                </a:rPr>
                <a:t>10.0.0.1, 3345 to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mtClean="0">
                  <a:solidFill>
                    <a:srgbClr val="000099"/>
                  </a:solidFill>
                </a:rPr>
                <a:t>138.76.29.7, 5001,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mtClean="0">
                  <a:solidFill>
                    <a:srgbClr val="000099"/>
                  </a:solidFill>
                </a:rPr>
                <a:t>updates table</a:t>
              </a:r>
            </a:p>
          </p:txBody>
        </p:sp>
        <p:sp>
          <p:nvSpPr>
            <p:cNvPr id="59460" name="Line 83"/>
            <p:cNvSpPr>
              <a:spLocks noChangeShapeType="1"/>
            </p:cNvSpPr>
            <p:nvPr/>
          </p:nvSpPr>
          <p:spPr bwMode="auto">
            <a:xfrm>
              <a:off x="1285" y="2243"/>
              <a:ext cx="147" cy="356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9461" name="Line 110"/>
            <p:cNvSpPr>
              <a:spLocks noChangeShapeType="1"/>
            </p:cNvSpPr>
            <p:nvPr/>
          </p:nvSpPr>
          <p:spPr bwMode="auto">
            <a:xfrm flipV="1">
              <a:off x="1275" y="1788"/>
              <a:ext cx="663" cy="455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9462" name="Line 111"/>
            <p:cNvSpPr>
              <a:spLocks noChangeShapeType="1"/>
            </p:cNvSpPr>
            <p:nvPr/>
          </p:nvSpPr>
          <p:spPr bwMode="auto">
            <a:xfrm flipV="1">
              <a:off x="1275" y="1751"/>
              <a:ext cx="1972" cy="49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8" name="Group 129"/>
          <p:cNvGrpSpPr>
            <a:grpSpLocks/>
          </p:cNvGrpSpPr>
          <p:nvPr/>
        </p:nvGrpSpPr>
        <p:grpSpPr bwMode="auto">
          <a:xfrm>
            <a:off x="1360488" y="4681538"/>
            <a:ext cx="2471737" cy="696912"/>
            <a:chOff x="1163" y="3752"/>
            <a:chExt cx="1557" cy="439"/>
          </a:xfrm>
        </p:grpSpPr>
        <p:sp>
          <p:nvSpPr>
            <p:cNvPr id="59445" name="Rectangle 115"/>
            <p:cNvSpPr>
              <a:spLocks noChangeArrowheads="1"/>
            </p:cNvSpPr>
            <p:nvPr/>
          </p:nvSpPr>
          <p:spPr bwMode="auto">
            <a:xfrm>
              <a:off x="1163" y="3796"/>
              <a:ext cx="1183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6" name="Text Box 116"/>
            <p:cNvSpPr txBox="1">
              <a:spLocks noChangeArrowheads="1"/>
            </p:cNvSpPr>
            <p:nvPr/>
          </p:nvSpPr>
          <p:spPr bwMode="auto">
            <a:xfrm>
              <a:off x="1281" y="3788"/>
              <a:ext cx="1120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/>
                <a:t>S: 128.119.40.186, 80 </a:t>
              </a:r>
            </a:p>
            <a:p>
              <a:r>
                <a:rPr lang="en-US" sz="1200"/>
                <a:t>D: 138.76.29.7, 5001</a:t>
              </a:r>
            </a:p>
            <a:p>
              <a:endParaRPr lang="en-US" sz="1200"/>
            </a:p>
          </p:txBody>
        </p:sp>
        <p:grpSp>
          <p:nvGrpSpPr>
            <p:cNvPr id="19" name="Group 117"/>
            <p:cNvGrpSpPr>
              <a:grpSpLocks/>
            </p:cNvGrpSpPr>
            <p:nvPr/>
          </p:nvGrpSpPr>
          <p:grpSpPr bwMode="auto">
            <a:xfrm>
              <a:off x="1214" y="3752"/>
              <a:ext cx="52" cy="99"/>
              <a:chOff x="5508" y="1599"/>
              <a:chExt cx="48" cy="99"/>
            </a:xfrm>
          </p:grpSpPr>
          <p:sp>
            <p:nvSpPr>
              <p:cNvPr id="78911" name="Freeform 118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57" name="Line 119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9458" name="Line 120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20" name="Group 121"/>
            <p:cNvGrpSpPr>
              <a:grpSpLocks/>
            </p:cNvGrpSpPr>
            <p:nvPr/>
          </p:nvGrpSpPr>
          <p:grpSpPr bwMode="auto">
            <a:xfrm>
              <a:off x="1193" y="3984"/>
              <a:ext cx="52" cy="99"/>
              <a:chOff x="5508" y="1599"/>
              <a:chExt cx="48" cy="99"/>
            </a:xfrm>
          </p:grpSpPr>
          <p:sp>
            <p:nvSpPr>
              <p:cNvPr id="78908" name="Freeform 122"/>
              <p:cNvSpPr>
                <a:spLocks/>
              </p:cNvSpPr>
              <p:nvPr/>
            </p:nvSpPr>
            <p:spPr bwMode="auto">
              <a:xfrm>
                <a:off x="5508" y="1599"/>
                <a:ext cx="48" cy="99"/>
              </a:xfrm>
              <a:custGeom>
                <a:avLst/>
                <a:gdLst>
                  <a:gd name="T0" fmla="*/ 21 w 48"/>
                  <a:gd name="T1" fmla="*/ 0 h 99"/>
                  <a:gd name="T2" fmla="*/ 0 w 48"/>
                  <a:gd name="T3" fmla="*/ 72 h 99"/>
                  <a:gd name="T4" fmla="*/ 27 w 48"/>
                  <a:gd name="T5" fmla="*/ 99 h 99"/>
                  <a:gd name="T6" fmla="*/ 48 w 48"/>
                  <a:gd name="T7" fmla="*/ 21 h 99"/>
                  <a:gd name="T8" fmla="*/ 21 w 48"/>
                  <a:gd name="T9" fmla="*/ 0 h 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99">
                    <a:moveTo>
                      <a:pt x="21" y="0"/>
                    </a:moveTo>
                    <a:lnTo>
                      <a:pt x="0" y="72"/>
                    </a:lnTo>
                    <a:lnTo>
                      <a:pt x="27" y="99"/>
                    </a:lnTo>
                    <a:lnTo>
                      <a:pt x="48" y="21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54" name="Line 123"/>
              <p:cNvSpPr>
                <a:spLocks noChangeShapeType="1"/>
              </p:cNvSpPr>
              <p:nvPr/>
            </p:nvSpPr>
            <p:spPr bwMode="auto">
              <a:xfrm flipH="1">
                <a:off x="5512" y="1608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9455" name="Line 124"/>
              <p:cNvSpPr>
                <a:spLocks noChangeShapeType="1"/>
              </p:cNvSpPr>
              <p:nvPr/>
            </p:nvSpPr>
            <p:spPr bwMode="auto">
              <a:xfrm flipH="1">
                <a:off x="5536" y="1620"/>
                <a:ext cx="20" cy="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59449" name="Line 125"/>
            <p:cNvSpPr>
              <a:spLocks noChangeShapeType="1"/>
            </p:cNvSpPr>
            <p:nvPr/>
          </p:nvSpPr>
          <p:spPr bwMode="auto">
            <a:xfrm flipH="1">
              <a:off x="2344" y="3931"/>
              <a:ext cx="3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1" name="Group 126"/>
            <p:cNvGrpSpPr>
              <a:grpSpLocks/>
            </p:cNvGrpSpPr>
            <p:nvPr/>
          </p:nvGrpSpPr>
          <p:grpSpPr bwMode="auto">
            <a:xfrm>
              <a:off x="2409" y="3815"/>
              <a:ext cx="218" cy="231"/>
              <a:chOff x="5140" y="400"/>
              <a:chExt cx="218" cy="231"/>
            </a:xfrm>
          </p:grpSpPr>
          <p:sp>
            <p:nvSpPr>
              <p:cNvPr id="59451" name="Oval 127"/>
              <p:cNvSpPr>
                <a:spLocks noChangeArrowheads="1"/>
              </p:cNvSpPr>
              <p:nvPr/>
            </p:nvSpPr>
            <p:spPr bwMode="auto">
              <a:xfrm>
                <a:off x="5140" y="410"/>
                <a:ext cx="218" cy="21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52" name="Text Box 128"/>
              <p:cNvSpPr txBox="1">
                <a:spLocks noChangeArrowheads="1"/>
              </p:cNvSpPr>
              <p:nvPr/>
            </p:nvSpPr>
            <p:spPr bwMode="auto">
              <a:xfrm>
                <a:off x="5154" y="400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CC0000"/>
                    </a:solidFill>
                  </a:rPr>
                  <a:t>3</a:t>
                </a:r>
              </a:p>
            </p:txBody>
          </p:sp>
        </p:grpSp>
      </p:grpSp>
      <p:sp>
        <p:nvSpPr>
          <p:cNvPr id="233603" name="Text Box 131"/>
          <p:cNvSpPr txBox="1">
            <a:spLocks noChangeArrowheads="1"/>
          </p:cNvSpPr>
          <p:nvPr/>
        </p:nvSpPr>
        <p:spPr bwMode="auto">
          <a:xfrm>
            <a:off x="1317625" y="5170488"/>
            <a:ext cx="2089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b="1" i="1" smtClean="0">
                <a:solidFill>
                  <a:srgbClr val="CC0000"/>
                </a:solidFill>
              </a:rPr>
              <a:t>3: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>
                <a:solidFill>
                  <a:srgbClr val="000099"/>
                </a:solidFill>
              </a:rPr>
              <a:t>reply arrives</a:t>
            </a:r>
          </a:p>
          <a:p>
            <a:pPr>
              <a:lnSpc>
                <a:spcPct val="85000"/>
              </a:lnSpc>
              <a:defRPr/>
            </a:pPr>
            <a:r>
              <a:rPr lang="en-US" smtClean="0">
                <a:solidFill>
                  <a:srgbClr val="000099"/>
                </a:solidFill>
              </a:rPr>
              <a:t> dest. address:</a:t>
            </a:r>
          </a:p>
          <a:p>
            <a:pPr>
              <a:lnSpc>
                <a:spcPct val="85000"/>
              </a:lnSpc>
              <a:defRPr/>
            </a:pPr>
            <a:r>
              <a:rPr lang="en-US" smtClean="0">
                <a:solidFill>
                  <a:srgbClr val="000099"/>
                </a:solidFill>
              </a:rPr>
              <a:t> 138.76.29.7, 5001</a:t>
            </a:r>
          </a:p>
        </p:txBody>
      </p:sp>
      <p:sp>
        <p:nvSpPr>
          <p:cNvPr id="233608" name="Text Box 136"/>
          <p:cNvSpPr txBox="1">
            <a:spLocks noChangeArrowheads="1"/>
          </p:cNvSpPr>
          <p:nvPr/>
        </p:nvSpPr>
        <p:spPr bwMode="auto">
          <a:xfrm>
            <a:off x="4741863" y="5005388"/>
            <a:ext cx="3867150" cy="130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</a:pPr>
            <a:r>
              <a:rPr lang="en-US" b="1" i="1">
                <a:solidFill>
                  <a:srgbClr val="CC0000"/>
                </a:solidFill>
              </a:rPr>
              <a:t>4: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000099"/>
                </a:solidFill>
              </a:rPr>
              <a:t>NAT router</a:t>
            </a:r>
          </a:p>
          <a:p>
            <a:pPr>
              <a:lnSpc>
                <a:spcPct val="85000"/>
              </a:lnSpc>
            </a:pPr>
            <a:r>
              <a:rPr lang="en-US">
                <a:solidFill>
                  <a:srgbClr val="000099"/>
                </a:solidFill>
              </a:rPr>
              <a:t>changes datagram</a:t>
            </a:r>
          </a:p>
          <a:p>
            <a:pPr>
              <a:lnSpc>
                <a:spcPct val="85000"/>
              </a:lnSpc>
            </a:pPr>
            <a:r>
              <a:rPr lang="en-US">
                <a:solidFill>
                  <a:srgbClr val="000099"/>
                </a:solidFill>
              </a:rPr>
              <a:t>dest addr from</a:t>
            </a:r>
          </a:p>
          <a:p>
            <a:pPr>
              <a:lnSpc>
                <a:spcPct val="85000"/>
              </a:lnSpc>
            </a:pPr>
            <a:r>
              <a:rPr lang="en-US">
                <a:solidFill>
                  <a:srgbClr val="000099"/>
                </a:solidFill>
              </a:rPr>
              <a:t>138.76.29.7, 5001 to 10.0.0.1, 3345 </a:t>
            </a:r>
          </a:p>
          <a:p>
            <a:endParaRPr lang="en-US">
              <a:solidFill>
                <a:srgbClr val="000099"/>
              </a:solidFill>
            </a:endParaRPr>
          </a:p>
        </p:txBody>
      </p:sp>
      <p:sp>
        <p:nvSpPr>
          <p:cNvPr id="59424" name="Line 138"/>
          <p:cNvSpPr>
            <a:spLocks noChangeShapeType="1"/>
          </p:cNvSpPr>
          <p:nvPr/>
        </p:nvSpPr>
        <p:spPr bwMode="auto">
          <a:xfrm>
            <a:off x="1022350" y="4273550"/>
            <a:ext cx="302577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9425" name="Rectangle 141"/>
          <p:cNvSpPr>
            <a:spLocks noGrp="1" noChangeArrowheads="1"/>
          </p:cNvSpPr>
          <p:nvPr>
            <p:ph type="title"/>
          </p:nvPr>
        </p:nvSpPr>
        <p:spPr>
          <a:xfrm>
            <a:off x="533400" y="230188"/>
            <a:ext cx="8091488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NAT: network address translation</a:t>
            </a:r>
          </a:p>
        </p:txBody>
      </p:sp>
      <p:pic>
        <p:nvPicPr>
          <p:cNvPr id="78880" name="Picture 14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88" y="92233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143"/>
          <p:cNvGrpSpPr>
            <a:grpSpLocks/>
          </p:cNvGrpSpPr>
          <p:nvPr/>
        </p:nvGrpSpPr>
        <p:grpSpPr bwMode="auto">
          <a:xfrm>
            <a:off x="4035425" y="4095750"/>
            <a:ext cx="587375" cy="323850"/>
            <a:chOff x="4396" y="1245"/>
            <a:chExt cx="672" cy="248"/>
          </a:xfrm>
        </p:grpSpPr>
        <p:sp>
          <p:nvSpPr>
            <p:cNvPr id="78892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78893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78894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23" name="Group 14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78898" name="Freeform 14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99" name="Freeform 14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441" name="Line 150"/>
            <p:cNvSpPr>
              <a:spLocks noChangeShapeType="1"/>
            </p:cNvSpPr>
            <p:nvPr/>
          </p:nvSpPr>
          <p:spPr bwMode="auto">
            <a:xfrm>
              <a:off x="4400" y="1322"/>
              <a:ext cx="0" cy="1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9442" name="Line 15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24" name="Group 156"/>
          <p:cNvGrpSpPr>
            <a:grpSpLocks/>
          </p:cNvGrpSpPr>
          <p:nvPr/>
        </p:nvGrpSpPr>
        <p:grpSpPr bwMode="auto">
          <a:xfrm flipH="1">
            <a:off x="7529513" y="3311525"/>
            <a:ext cx="641350" cy="558800"/>
            <a:chOff x="-44" y="1473"/>
            <a:chExt cx="981" cy="1105"/>
          </a:xfrm>
        </p:grpSpPr>
        <p:pic>
          <p:nvPicPr>
            <p:cNvPr id="78890" name="Picture 157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8891" name="Freeform 15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" name="Group 159"/>
          <p:cNvGrpSpPr>
            <a:grpSpLocks/>
          </p:cNvGrpSpPr>
          <p:nvPr/>
        </p:nvGrpSpPr>
        <p:grpSpPr bwMode="auto">
          <a:xfrm flipH="1">
            <a:off x="7540625" y="4054475"/>
            <a:ext cx="641350" cy="558800"/>
            <a:chOff x="-44" y="1473"/>
            <a:chExt cx="981" cy="1105"/>
          </a:xfrm>
        </p:grpSpPr>
        <p:pic>
          <p:nvPicPr>
            <p:cNvPr id="78888" name="Picture 160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8889" name="Freeform 16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" name="Group 162"/>
          <p:cNvGrpSpPr>
            <a:grpSpLocks/>
          </p:cNvGrpSpPr>
          <p:nvPr/>
        </p:nvGrpSpPr>
        <p:grpSpPr bwMode="auto">
          <a:xfrm flipH="1">
            <a:off x="7548563" y="4808538"/>
            <a:ext cx="641350" cy="558800"/>
            <a:chOff x="-44" y="1473"/>
            <a:chExt cx="981" cy="1105"/>
          </a:xfrm>
        </p:grpSpPr>
        <p:pic>
          <p:nvPicPr>
            <p:cNvPr id="78886" name="Picture 163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8887" name="Freeform 16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7" name="Line 32"/>
          <p:cNvSpPr>
            <a:spLocks noChangeShapeType="1"/>
          </p:cNvSpPr>
          <p:nvPr/>
        </p:nvSpPr>
        <p:spPr bwMode="auto">
          <a:xfrm>
            <a:off x="7386638" y="4238625"/>
            <a:ext cx="219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33" grpId="0"/>
      <p:bldP spid="233603" grpId="0"/>
      <p:bldP spid="23360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12135</TotalTime>
  <Words>1707</Words>
  <Application>Microsoft Office PowerPoint</Application>
  <PresentationFormat>On-screen Show (4:3)</PresentationFormat>
  <Paragraphs>446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PowerPoint Presentation</vt:lpstr>
      <vt:lpstr>IP addresses: how to get one?</vt:lpstr>
      <vt:lpstr>Hierarchical addressing: route aggregation</vt:lpstr>
      <vt:lpstr>Hierarchical addressing: more specific routes</vt:lpstr>
      <vt:lpstr>IP addressing: the last word...</vt:lpstr>
      <vt:lpstr>NAT: network address translation</vt:lpstr>
      <vt:lpstr>NAT: network address translation</vt:lpstr>
      <vt:lpstr>NAT: network address translation</vt:lpstr>
      <vt:lpstr>NAT: network address translation</vt:lpstr>
      <vt:lpstr>NAT: network address translation</vt:lpstr>
      <vt:lpstr>NAT traversal problem</vt:lpstr>
      <vt:lpstr>NAT traversal problem</vt:lpstr>
      <vt:lpstr>NAT traversal problem</vt:lpstr>
      <vt:lpstr>PowerPoint Presentation</vt:lpstr>
      <vt:lpstr>ICMP: internet control message protocol</vt:lpstr>
      <vt:lpstr>ICMP Packet Format</vt:lpstr>
      <vt:lpstr>Traceroute and ICMP</vt:lpstr>
      <vt:lpstr>IPv6: motivation</vt:lpstr>
      <vt:lpstr>IPv6 datagram format</vt:lpstr>
      <vt:lpstr>Other changes from IPv4</vt:lpstr>
      <vt:lpstr>Transition from IPv4 to IPv6</vt:lpstr>
      <vt:lpstr>Tunneling</vt:lpstr>
      <vt:lpstr>Tunneling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4</dc:title>
  <dc:creator>Jim Kurose and Keith Ross</dc:creator>
  <cp:lastModifiedBy>Xiannong Meng</cp:lastModifiedBy>
  <cp:revision>383</cp:revision>
  <dcterms:created xsi:type="dcterms:W3CDTF">1999-10-08T19:08:27Z</dcterms:created>
  <dcterms:modified xsi:type="dcterms:W3CDTF">2016-03-07T14:52:06Z</dcterms:modified>
</cp:coreProperties>
</file>