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63" r:id="rId2"/>
    <p:sldId id="754" r:id="rId3"/>
    <p:sldId id="760" r:id="rId4"/>
    <p:sldId id="697" r:id="rId5"/>
    <p:sldId id="698" r:id="rId6"/>
    <p:sldId id="699" r:id="rId7"/>
    <p:sldId id="755" r:id="rId8"/>
    <p:sldId id="701" r:id="rId9"/>
    <p:sldId id="702" r:id="rId10"/>
    <p:sldId id="766" r:id="rId11"/>
    <p:sldId id="705" r:id="rId12"/>
    <p:sldId id="703" r:id="rId13"/>
    <p:sldId id="767" r:id="rId14"/>
    <p:sldId id="706" r:id="rId1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512CE0AD-2FD4-48D4-B0A7-72D4E323E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864" y="0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27" y="4410065"/>
            <a:ext cx="5123546" cy="417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29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864" y="8820129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6F83735E-9ED3-4F43-8609-9E26B2E3F8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271B88F-DAB0-461D-9508-3E0F95AC6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14CB235-3B32-4953-8CBF-6C3A843988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47D546E-B1BD-4B6C-AF24-694F0C2A3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60BBEED-9BC7-409C-B3D2-D099745D2D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3E6181B-5FA2-429B-B62E-586BC2A70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DD97582-0669-41FA-BAE8-3FA5459A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ACD0DF-1CCD-4719-8422-2DB688465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D597DCB-269F-4974-B98A-B9CAE92B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BA0F7DF-D4C3-4119-A2F2-F761F1CF1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6DC4047-8875-4FA2-B69A-3D9A0E873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C3BC44D-AA5A-4D55-AC16-433104F99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14EB23D-EB9B-4887-8329-B8E8B7A8A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78670EE1-D4BA-49EC-B3C0-E527A9A7C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7FB6230-4A89-4160-AE5A-00B216DD0AD5}" type="slidenum">
              <a:rPr lang="en-US"/>
              <a:pPr/>
              <a:t>10</a:t>
            </a:fld>
            <a:endParaRPr lang="en-US"/>
          </a:p>
        </p:txBody>
      </p:sp>
      <p:pic>
        <p:nvPicPr>
          <p:cNvPr id="102403" name="Picture 9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 dirty="0" err="1" smtClean="0">
                <a:ea typeface="ＭＳ Ｐゴシック" pitchFamily="34" charset="-128"/>
              </a:rPr>
              <a:t>Dijkstra</a:t>
            </a:r>
            <a:r>
              <a:rPr lang="ja-JP" altLang="en-US" sz="4000" dirty="0" smtClean="0">
                <a:ea typeface="ＭＳ Ｐゴシック" pitchFamily="34" charset="-128"/>
              </a:rPr>
              <a:t>’</a:t>
            </a:r>
            <a:r>
              <a:rPr lang="en-US" altLang="ja-JP" sz="4000" dirty="0" smtClean="0">
                <a:ea typeface="ＭＳ Ｐゴシック" pitchFamily="34" charset="-128"/>
              </a:rPr>
              <a:t>s algorithm: an example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Step</a:t>
            </a:r>
          </a:p>
          <a:p>
            <a:pPr algn="r">
              <a:defRPr/>
            </a:pPr>
            <a:r>
              <a:rPr lang="en-US" sz="2000" smtClean="0"/>
              <a:t>0</a:t>
            </a:r>
          </a:p>
          <a:p>
            <a:pPr algn="r">
              <a:defRPr/>
            </a:pPr>
            <a:r>
              <a:rPr lang="en-US" sz="2000" smtClean="0"/>
              <a:t>1</a:t>
            </a:r>
          </a:p>
          <a:p>
            <a:pPr algn="r">
              <a:defRPr/>
            </a:pPr>
            <a:r>
              <a:rPr lang="en-US" sz="2000" smtClean="0"/>
              <a:t>2</a:t>
            </a:r>
          </a:p>
          <a:p>
            <a:pPr algn="r">
              <a:defRPr/>
            </a:pPr>
            <a:r>
              <a:rPr lang="en-US" sz="2000" smtClean="0"/>
              <a:t>3</a:t>
            </a:r>
          </a:p>
          <a:p>
            <a:pPr algn="r">
              <a:defRPr/>
            </a:pPr>
            <a:r>
              <a:rPr lang="en-US" sz="2000" smtClean="0"/>
              <a:t>4</a:t>
            </a:r>
          </a:p>
          <a:p>
            <a:pPr algn="r">
              <a:defRPr/>
            </a:pPr>
            <a:r>
              <a:rPr lang="en-US" sz="2000" smtClean="0"/>
              <a:t>5</a:t>
            </a:r>
          </a:p>
        </p:txBody>
      </p:sp>
      <p:sp>
        <p:nvSpPr>
          <p:cNvPr id="82951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N</a:t>
            </a:r>
            <a:r>
              <a:rPr lang="en-US" sz="2000" smtClean="0">
                <a:cs typeface="Arial" charset="0"/>
              </a:rPr>
              <a:t>'</a:t>
            </a:r>
          </a:p>
          <a:p>
            <a:pPr algn="r">
              <a:defRPr/>
            </a:pPr>
            <a:r>
              <a:rPr lang="en-US" sz="2000" smtClean="0"/>
              <a:t>u</a:t>
            </a:r>
          </a:p>
          <a:p>
            <a:pPr algn="r">
              <a:defRPr/>
            </a:pPr>
            <a:r>
              <a:rPr lang="en-US" sz="2000" smtClean="0"/>
              <a:t>ux</a:t>
            </a:r>
          </a:p>
          <a:p>
            <a:pPr algn="r">
              <a:defRPr/>
            </a:pPr>
            <a:r>
              <a:rPr lang="en-US" sz="2000" smtClean="0"/>
              <a:t>uxy</a:t>
            </a:r>
          </a:p>
          <a:p>
            <a:pPr algn="r">
              <a:defRPr/>
            </a:pPr>
            <a:r>
              <a:rPr lang="en-US" sz="2000" smtClean="0"/>
              <a:t>uxyv</a:t>
            </a:r>
          </a:p>
          <a:p>
            <a:pPr algn="r">
              <a:defRPr/>
            </a:pPr>
            <a:r>
              <a:rPr lang="en-US" sz="2000" smtClean="0"/>
              <a:t>uxyvw</a:t>
            </a:r>
          </a:p>
          <a:p>
            <a:pPr algn="r">
              <a:defRPr/>
            </a:pPr>
            <a:r>
              <a:rPr lang="en-US" sz="2000" smtClean="0"/>
              <a:t>uxyvwz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D(v),p(v)</a:t>
            </a:r>
          </a:p>
          <a:p>
            <a:pPr algn="r">
              <a:defRPr/>
            </a:pPr>
            <a:r>
              <a:rPr lang="en-US" sz="2000" smtClean="0"/>
              <a:t>2,u</a:t>
            </a:r>
          </a:p>
          <a:p>
            <a:pPr algn="r">
              <a:defRPr/>
            </a:pPr>
            <a:r>
              <a:rPr lang="en-US" sz="2000" smtClean="0"/>
              <a:t>2,u</a:t>
            </a:r>
          </a:p>
          <a:p>
            <a:pPr algn="r">
              <a:defRPr/>
            </a:pPr>
            <a:r>
              <a:rPr lang="en-US" sz="2000" smtClean="0"/>
              <a:t>2,u</a:t>
            </a:r>
          </a:p>
        </p:txBody>
      </p:sp>
      <p:sp>
        <p:nvSpPr>
          <p:cNvPr id="82953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D(w),p(w)</a:t>
            </a:r>
          </a:p>
          <a:p>
            <a:pPr algn="r">
              <a:defRPr/>
            </a:pPr>
            <a:r>
              <a:rPr lang="en-US" sz="2000" smtClean="0"/>
              <a:t>5,u</a:t>
            </a:r>
          </a:p>
          <a:p>
            <a:pPr algn="r">
              <a:defRPr/>
            </a:pPr>
            <a:r>
              <a:rPr lang="en-US" sz="2000" smtClean="0"/>
              <a:t>4,x</a:t>
            </a:r>
          </a:p>
          <a:p>
            <a:pPr algn="r">
              <a:defRPr/>
            </a:pPr>
            <a:r>
              <a:rPr lang="en-US" sz="2000" smtClean="0"/>
              <a:t>3,y</a:t>
            </a:r>
          </a:p>
          <a:p>
            <a:pPr algn="r">
              <a:defRPr/>
            </a:pPr>
            <a:r>
              <a:rPr lang="en-US" sz="2000" smtClean="0"/>
              <a:t>3,y</a:t>
            </a:r>
          </a:p>
        </p:txBody>
      </p:sp>
      <p:sp>
        <p:nvSpPr>
          <p:cNvPr id="82954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D(x),p(x)</a:t>
            </a:r>
          </a:p>
          <a:p>
            <a:pPr algn="r">
              <a:defRPr/>
            </a:pPr>
            <a:r>
              <a:rPr lang="en-US" sz="2000" smtClean="0"/>
              <a:t>1,u</a:t>
            </a:r>
          </a:p>
        </p:txBody>
      </p:sp>
      <p:sp>
        <p:nvSpPr>
          <p:cNvPr id="82955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D(y),p(y)</a:t>
            </a:r>
          </a:p>
          <a:p>
            <a:pPr algn="r">
              <a:defRPr/>
            </a:pPr>
            <a:r>
              <a:rPr lang="en-US" sz="2000" smtClean="0">
                <a:latin typeface="Comic Sans MS" charset="0"/>
                <a:cs typeface="Arial" charset="0"/>
              </a:rPr>
              <a:t>∞</a:t>
            </a:r>
          </a:p>
          <a:p>
            <a:pPr algn="r">
              <a:defRPr/>
            </a:pPr>
            <a:r>
              <a:rPr lang="en-US" sz="2000" smtClean="0"/>
              <a:t>2,x</a:t>
            </a:r>
          </a:p>
        </p:txBody>
      </p:sp>
      <p:sp>
        <p:nvSpPr>
          <p:cNvPr id="82956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/>
              <a:t>D(z),p(z)</a:t>
            </a:r>
          </a:p>
          <a:p>
            <a:pPr algn="r"/>
            <a:r>
              <a:rPr lang="en-US">
                <a:latin typeface="Comic Sans MS" pitchFamily="66" charset="0"/>
              </a:rPr>
              <a:t>∞ </a:t>
            </a:r>
            <a:endParaRPr lang="en-US" sz="2000"/>
          </a:p>
          <a:p>
            <a:pPr algn="r"/>
            <a:r>
              <a:rPr lang="en-US">
                <a:latin typeface="Comic Sans MS" pitchFamily="66" charset="0"/>
              </a:rPr>
              <a:t>∞ </a:t>
            </a:r>
            <a:endParaRPr lang="en-US" sz="2000"/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</p:txBody>
      </p:sp>
      <p:sp>
        <p:nvSpPr>
          <p:cNvPr id="82957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58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59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0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1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2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02418" name="Group 16"/>
          <p:cNvGrpSpPr>
            <a:grpSpLocks/>
          </p:cNvGrpSpPr>
          <p:nvPr/>
        </p:nvGrpSpPr>
        <p:grpSpPr bwMode="auto">
          <a:xfrm>
            <a:off x="2224088" y="4043363"/>
            <a:ext cx="3571875" cy="2236787"/>
            <a:chOff x="3162" y="1071"/>
            <a:chExt cx="2250" cy="1409"/>
          </a:xfrm>
        </p:grpSpPr>
        <p:sp>
          <p:nvSpPr>
            <p:cNvPr id="1024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1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2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3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4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2975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6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7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8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9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2980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1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2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3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4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2985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6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7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8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9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2990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1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2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3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4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2995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6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7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8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9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3000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84828 h 174"/>
                <a:gd name="T2" fmla="*/ 159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83036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37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grpSp>
          <p:nvGrpSpPr>
            <p:cNvPr id="1024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83034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35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grpSp>
          <p:nvGrpSpPr>
            <p:cNvPr id="1024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83032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33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024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83030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31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grpSp>
          <p:nvGrpSpPr>
            <p:cNvPr id="1024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83028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29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1024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83026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27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83016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3017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3018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3019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3020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3021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3022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3023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83024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3025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46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39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E4040BB-6D2C-4D58-97D3-E88D0189CC17}" type="slidenum">
              <a:rPr lang="en-US"/>
              <a:pPr/>
              <a:t>11</a:t>
            </a:fld>
            <a:endParaRPr lang="en-US"/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 dirty="0" err="1" smtClean="0">
                <a:ea typeface="ＭＳ Ｐゴシック" pitchFamily="34" charset="-128"/>
              </a:rPr>
              <a:t>Dijkstra</a:t>
            </a:r>
            <a:r>
              <a:rPr lang="ja-JP" altLang="en-US" sz="4000" dirty="0" smtClean="0">
                <a:ea typeface="ＭＳ Ｐゴシック" pitchFamily="34" charset="-128"/>
              </a:rPr>
              <a:t>’</a:t>
            </a:r>
            <a:r>
              <a:rPr lang="en-US" altLang="ja-JP" sz="4000" dirty="0" smtClean="0">
                <a:ea typeface="ＭＳ Ｐゴシック" pitchFamily="34" charset="-128"/>
              </a:rPr>
              <a:t>s algorithm: example (2) </a:t>
            </a:r>
            <a:endParaRPr lang="en-US" sz="4000" dirty="0" smtClean="0">
              <a:ea typeface="ＭＳ Ｐゴシック" pitchFamily="34" charset="-128"/>
            </a:endParaRPr>
          </a:p>
        </p:txBody>
      </p:sp>
      <p:grpSp>
        <p:nvGrpSpPr>
          <p:cNvPr id="1034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034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3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4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95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96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3997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8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9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0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1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4002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4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5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6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4007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8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9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0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1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4012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3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4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5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6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4017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8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19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0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1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4022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4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84043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4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grpSp>
          <p:nvGrpSpPr>
            <p:cNvPr id="1034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84041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2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grpSp>
          <p:nvGrpSpPr>
            <p:cNvPr id="1034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84039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0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034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84037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8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grpSp>
          <p:nvGrpSpPr>
            <p:cNvPr id="1034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84035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6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1034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84033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4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</p:grpSp>
      <p:sp>
        <p:nvSpPr>
          <p:cNvPr id="83974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034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83978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79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80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83981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83982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83983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  <p:sp>
          <p:nvSpPr>
            <p:cNvPr id="83984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83985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(u,v)</a:t>
              </a:r>
            </a:p>
          </p:txBody>
        </p:sp>
        <p:sp>
          <p:nvSpPr>
            <p:cNvPr id="83986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(u,x)</a:t>
              </a:r>
            </a:p>
          </p:txBody>
        </p:sp>
        <p:sp>
          <p:nvSpPr>
            <p:cNvPr id="83987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(u,x)</a:t>
              </a:r>
            </a:p>
          </p:txBody>
        </p:sp>
        <p:sp>
          <p:nvSpPr>
            <p:cNvPr id="83988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(u,x)</a:t>
              </a:r>
            </a:p>
          </p:txBody>
        </p:sp>
        <p:sp>
          <p:nvSpPr>
            <p:cNvPr id="83989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(u,x)</a:t>
              </a:r>
            </a:p>
          </p:txBody>
        </p:sp>
        <p:sp>
          <p:nvSpPr>
            <p:cNvPr id="83990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destination</a:t>
              </a:r>
            </a:p>
          </p:txBody>
        </p:sp>
        <p:sp>
          <p:nvSpPr>
            <p:cNvPr id="83991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link</a:t>
              </a:r>
            </a:p>
          </p:txBody>
        </p:sp>
      </p:grpSp>
      <p:sp>
        <p:nvSpPr>
          <p:cNvPr id="83976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resulting forwarding table in u:</a:t>
            </a:r>
          </a:p>
        </p:txBody>
      </p:sp>
      <p:pic>
        <p:nvPicPr>
          <p:cNvPr id="103432" name="Picture 7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975719B-BBDD-457E-8B4E-6D5CB5F01125}" type="slidenum">
              <a:rPr lang="en-US"/>
              <a:pPr/>
              <a:t>12</a:t>
            </a:fld>
            <a:endParaRPr lang="en-US"/>
          </a:p>
        </p:txBody>
      </p:sp>
      <p:pic>
        <p:nvPicPr>
          <p:cNvPr id="101379" name="Picture 13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1380" name="Group 2"/>
          <p:cNvGrpSpPr>
            <a:grpSpLocks/>
          </p:cNvGrpSpPr>
          <p:nvPr/>
        </p:nvGrpSpPr>
        <p:grpSpPr bwMode="auto">
          <a:xfrm>
            <a:off x="4640263" y="3098800"/>
            <a:ext cx="4217987" cy="3759200"/>
            <a:chOff x="415" y="856"/>
            <a:chExt cx="2910" cy="2523"/>
          </a:xfrm>
        </p:grpSpPr>
        <p:grpSp>
          <p:nvGrpSpPr>
            <p:cNvPr id="1014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82048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9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0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1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52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3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4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sp>
          <p:nvSpPr>
            <p:cNvPr id="81987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1988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/>
            </a:p>
          </p:txBody>
        </p:sp>
        <p:grpSp>
          <p:nvGrpSpPr>
            <p:cNvPr id="1014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82041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2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3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4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45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6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7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1014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82034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5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6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7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38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9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0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/>
              </a:p>
            </p:txBody>
          </p:sp>
        </p:grpSp>
        <p:grpSp>
          <p:nvGrpSpPr>
            <p:cNvPr id="1014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82027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8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9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0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31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2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3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sp>
          <p:nvSpPr>
            <p:cNvPr id="81992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3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4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5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81996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7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101453" name="Freeform 43"/>
            <p:cNvSpPr>
              <a:spLocks/>
            </p:cNvSpPr>
            <p:nvPr/>
          </p:nvSpPr>
          <p:spPr bwMode="auto">
            <a:xfrm>
              <a:off x="604" y="2227"/>
              <a:ext cx="857" cy="1152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7" h="1152">
                  <a:moveTo>
                    <a:pt x="0" y="0"/>
                  </a:moveTo>
                  <a:cubicBezTo>
                    <a:pt x="95" y="191"/>
                    <a:pt x="365" y="1152"/>
                    <a:pt x="562" y="1152"/>
                  </a:cubicBezTo>
                  <a:cubicBezTo>
                    <a:pt x="759" y="1152"/>
                    <a:pt x="796" y="851"/>
                    <a:pt x="857" y="7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99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7</a:t>
              </a:r>
              <a:endParaRPr lang="en-US" sz="2400"/>
            </a:p>
          </p:txBody>
        </p:sp>
        <p:sp>
          <p:nvSpPr>
            <p:cNvPr id="82000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1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/>
            </a:p>
          </p:txBody>
        </p:sp>
        <p:sp>
          <p:nvSpPr>
            <p:cNvPr id="1014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82020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1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2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3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24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5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6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sp>
          <p:nvSpPr>
            <p:cNvPr id="82004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8</a:t>
              </a:r>
              <a:endParaRPr lang="en-US" sz="2400"/>
            </a:p>
          </p:txBody>
        </p:sp>
        <p:grpSp>
          <p:nvGrpSpPr>
            <p:cNvPr id="1014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82013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4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5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6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17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8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9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z</a:t>
                </a:r>
                <a:endParaRPr lang="en-US" sz="2400"/>
              </a:p>
            </p:txBody>
          </p:sp>
        </p:grpSp>
        <p:sp>
          <p:nvSpPr>
            <p:cNvPr id="82006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7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2008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9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7</a:t>
              </a:r>
              <a:endParaRPr lang="en-US" sz="2400"/>
            </a:p>
          </p:txBody>
        </p:sp>
        <p:sp>
          <p:nvSpPr>
            <p:cNvPr id="1014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12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9</a:t>
              </a:r>
              <a:endParaRPr lang="en-US" sz="2400"/>
            </a:p>
          </p:txBody>
        </p:sp>
      </p:grpSp>
      <p:sp>
        <p:nvSpPr>
          <p:cNvPr id="81926" name="Rectangle 72"/>
          <p:cNvSpPr>
            <a:spLocks noChangeArrowheads="1"/>
          </p:cNvSpPr>
          <p:nvPr/>
        </p:nvSpPr>
        <p:spPr bwMode="auto">
          <a:xfrm>
            <a:off x="487363" y="0"/>
            <a:ext cx="846863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000" dirty="0" err="1">
                <a:solidFill>
                  <a:srgbClr val="000099"/>
                </a:solidFill>
                <a:latin typeface="Gill Sans MT" pitchFamily="34" charset="0"/>
              </a:rPr>
              <a:t>Dijkstra</a:t>
            </a:r>
            <a:r>
              <a:rPr lang="ja-JP" altLang="en-US" sz="4000" dirty="0">
                <a:solidFill>
                  <a:srgbClr val="000099"/>
                </a:solidFill>
                <a:latin typeface="Gill Sans MT" pitchFamily="34" charset="0"/>
              </a:rPr>
              <a:t>’</a:t>
            </a:r>
            <a:r>
              <a:rPr lang="en-US" altLang="ja-JP" sz="4000" dirty="0">
                <a:solidFill>
                  <a:srgbClr val="000099"/>
                </a:solidFill>
                <a:latin typeface="Gill Sans MT" pitchFamily="34" charset="0"/>
              </a:rPr>
              <a:t>s algorithm: </a:t>
            </a:r>
            <a:r>
              <a:rPr lang="en-US" altLang="ja-JP" sz="4000" dirty="0" smtClean="0">
                <a:solidFill>
                  <a:srgbClr val="000099"/>
                </a:solidFill>
                <a:latin typeface="Gill Sans MT" pitchFamily="34" charset="0"/>
              </a:rPr>
              <a:t>another example</a:t>
            </a:r>
            <a:endParaRPr lang="en-US" sz="4400" dirty="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81927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/>
              <a:t>Step</a:t>
            </a:r>
          </a:p>
          <a:p>
            <a:pPr algn="r"/>
            <a:endParaRPr lang="en-US" sz="2000"/>
          </a:p>
        </p:txBody>
      </p:sp>
      <p:sp>
        <p:nvSpPr>
          <p:cNvPr id="81928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N</a:t>
            </a:r>
            <a:r>
              <a:rPr lang="en-US" sz="2000" smtClean="0">
                <a:cs typeface="Arial" charset="0"/>
              </a:rPr>
              <a:t>'</a:t>
            </a:r>
          </a:p>
        </p:txBody>
      </p:sp>
      <p:sp>
        <p:nvSpPr>
          <p:cNvPr id="81929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v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p(v)</a:t>
            </a:r>
          </a:p>
        </p:txBody>
      </p:sp>
      <p:sp>
        <p:nvSpPr>
          <p:cNvPr id="81930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0</a:t>
            </a:r>
          </a:p>
        </p:txBody>
      </p:sp>
      <p:sp>
        <p:nvSpPr>
          <p:cNvPr id="81931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1</a:t>
            </a:r>
          </a:p>
        </p:txBody>
      </p:sp>
      <p:sp>
        <p:nvSpPr>
          <p:cNvPr id="81932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2</a:t>
            </a:r>
          </a:p>
        </p:txBody>
      </p:sp>
      <p:sp>
        <p:nvSpPr>
          <p:cNvPr id="81933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3</a:t>
            </a:r>
          </a:p>
        </p:txBody>
      </p:sp>
      <p:sp>
        <p:nvSpPr>
          <p:cNvPr id="81934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4</a:t>
            </a:r>
          </a:p>
        </p:txBody>
      </p:sp>
      <p:sp>
        <p:nvSpPr>
          <p:cNvPr id="81935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5</a:t>
            </a:r>
          </a:p>
        </p:txBody>
      </p:sp>
      <p:sp>
        <p:nvSpPr>
          <p:cNvPr id="81936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w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p(w)</a:t>
            </a:r>
          </a:p>
        </p:txBody>
      </p:sp>
      <p:sp>
        <p:nvSpPr>
          <p:cNvPr id="81937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x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p(x)</a:t>
            </a:r>
          </a:p>
        </p:txBody>
      </p:sp>
      <p:sp>
        <p:nvSpPr>
          <p:cNvPr id="81938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y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p(y)</a:t>
            </a:r>
          </a:p>
        </p:txBody>
      </p:sp>
      <p:sp>
        <p:nvSpPr>
          <p:cNvPr id="81939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z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p(z)</a:t>
            </a:r>
          </a:p>
        </p:txBody>
      </p:sp>
      <p:sp>
        <p:nvSpPr>
          <p:cNvPr id="81940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1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2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u</a:t>
            </a:r>
          </a:p>
        </p:txBody>
      </p:sp>
      <p:sp>
        <p:nvSpPr>
          <p:cNvPr id="81943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4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5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6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7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17918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81981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omic Sans MS" pitchFamily="66" charset="0"/>
                </a:rPr>
                <a:t>∞ </a:t>
              </a:r>
              <a:endParaRPr lang="en-US" sz="2000"/>
            </a:p>
          </p:txBody>
        </p:sp>
        <p:sp>
          <p:nvSpPr>
            <p:cNvPr id="81982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omic Sans MS" pitchFamily="66" charset="0"/>
                </a:rPr>
                <a:t>∞ </a:t>
              </a:r>
              <a:endParaRPr lang="en-US" sz="2000"/>
            </a:p>
          </p:txBody>
        </p:sp>
        <p:sp>
          <p:nvSpPr>
            <p:cNvPr id="81983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7,u</a:t>
              </a:r>
            </a:p>
          </p:txBody>
        </p:sp>
        <p:sp>
          <p:nvSpPr>
            <p:cNvPr id="81984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3,u</a:t>
              </a:r>
            </a:p>
          </p:txBody>
        </p:sp>
        <p:sp>
          <p:nvSpPr>
            <p:cNvPr id="81985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5,u</a:t>
              </a:r>
            </a:p>
          </p:txBody>
        </p:sp>
      </p:grp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ties can exist (can be broken arbitrarily)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975719B-BBDD-457E-8B4E-6D5CB5F01125}" type="slidenum">
              <a:rPr lang="en-US"/>
              <a:pPr/>
              <a:t>13</a:t>
            </a:fld>
            <a:endParaRPr lang="en-US"/>
          </a:p>
        </p:txBody>
      </p:sp>
      <p:pic>
        <p:nvPicPr>
          <p:cNvPr id="101379" name="Picture 13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1380" name="Group 2"/>
          <p:cNvGrpSpPr>
            <a:grpSpLocks/>
          </p:cNvGrpSpPr>
          <p:nvPr/>
        </p:nvGrpSpPr>
        <p:grpSpPr bwMode="auto">
          <a:xfrm>
            <a:off x="4640263" y="3098800"/>
            <a:ext cx="4217987" cy="3759200"/>
            <a:chOff x="415" y="856"/>
            <a:chExt cx="2910" cy="2523"/>
          </a:xfrm>
        </p:grpSpPr>
        <p:grpSp>
          <p:nvGrpSpPr>
            <p:cNvPr id="1014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82048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9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0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1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52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3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4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sp>
          <p:nvSpPr>
            <p:cNvPr id="81987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1988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/>
            </a:p>
          </p:txBody>
        </p:sp>
        <p:grpSp>
          <p:nvGrpSpPr>
            <p:cNvPr id="1014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82041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2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3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4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45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6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7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1014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82034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5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6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7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38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9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0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/>
              </a:p>
            </p:txBody>
          </p:sp>
        </p:grpSp>
        <p:grpSp>
          <p:nvGrpSpPr>
            <p:cNvPr id="1014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82027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8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9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0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31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2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3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sp>
          <p:nvSpPr>
            <p:cNvPr id="81992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3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4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5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81996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7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101453" name="Freeform 43"/>
            <p:cNvSpPr>
              <a:spLocks/>
            </p:cNvSpPr>
            <p:nvPr/>
          </p:nvSpPr>
          <p:spPr bwMode="auto">
            <a:xfrm>
              <a:off x="604" y="2227"/>
              <a:ext cx="857" cy="1152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7" h="1152">
                  <a:moveTo>
                    <a:pt x="0" y="0"/>
                  </a:moveTo>
                  <a:cubicBezTo>
                    <a:pt x="95" y="191"/>
                    <a:pt x="365" y="1152"/>
                    <a:pt x="562" y="1152"/>
                  </a:cubicBezTo>
                  <a:cubicBezTo>
                    <a:pt x="759" y="1152"/>
                    <a:pt x="796" y="851"/>
                    <a:pt x="857" y="7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99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7</a:t>
              </a:r>
              <a:endParaRPr lang="en-US" sz="2400"/>
            </a:p>
          </p:txBody>
        </p:sp>
        <p:sp>
          <p:nvSpPr>
            <p:cNvPr id="82000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1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/>
            </a:p>
          </p:txBody>
        </p:sp>
        <p:sp>
          <p:nvSpPr>
            <p:cNvPr id="1014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4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82020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1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2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3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24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5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6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sp>
          <p:nvSpPr>
            <p:cNvPr id="82004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8</a:t>
              </a:r>
              <a:endParaRPr lang="en-US" sz="2400"/>
            </a:p>
          </p:txBody>
        </p:sp>
        <p:grpSp>
          <p:nvGrpSpPr>
            <p:cNvPr id="1014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82013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4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5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6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2017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8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9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z</a:t>
                </a:r>
                <a:endParaRPr lang="en-US" sz="2400"/>
              </a:p>
            </p:txBody>
          </p:sp>
        </p:grpSp>
        <p:sp>
          <p:nvSpPr>
            <p:cNvPr id="82006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7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2008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9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7</a:t>
              </a:r>
              <a:endParaRPr lang="en-US" sz="2400"/>
            </a:p>
          </p:txBody>
        </p:sp>
        <p:sp>
          <p:nvSpPr>
            <p:cNvPr id="1014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12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9</a:t>
              </a:r>
              <a:endParaRPr lang="en-US" sz="2400"/>
            </a:p>
          </p:txBody>
        </p:sp>
      </p:grpSp>
      <p:sp>
        <p:nvSpPr>
          <p:cNvPr id="81926" name="Rectangle 72"/>
          <p:cNvSpPr>
            <a:spLocks noChangeArrowheads="1"/>
          </p:cNvSpPr>
          <p:nvPr/>
        </p:nvSpPr>
        <p:spPr bwMode="auto">
          <a:xfrm>
            <a:off x="487363" y="0"/>
            <a:ext cx="846863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000" dirty="0" err="1">
                <a:solidFill>
                  <a:srgbClr val="000099"/>
                </a:solidFill>
                <a:latin typeface="Gill Sans MT" pitchFamily="34" charset="0"/>
              </a:rPr>
              <a:t>Dijkstra</a:t>
            </a:r>
            <a:r>
              <a:rPr lang="ja-JP" altLang="en-US" sz="4000" dirty="0">
                <a:solidFill>
                  <a:srgbClr val="000099"/>
                </a:solidFill>
                <a:latin typeface="Gill Sans MT" pitchFamily="34" charset="0"/>
              </a:rPr>
              <a:t>’</a:t>
            </a:r>
            <a:r>
              <a:rPr lang="en-US" altLang="ja-JP" sz="4000" dirty="0">
                <a:solidFill>
                  <a:srgbClr val="000099"/>
                </a:solidFill>
                <a:latin typeface="Gill Sans MT" pitchFamily="34" charset="0"/>
              </a:rPr>
              <a:t>s algorithm: </a:t>
            </a:r>
            <a:r>
              <a:rPr lang="en-US" altLang="ja-JP" sz="4000" dirty="0" smtClean="0">
                <a:solidFill>
                  <a:srgbClr val="000099"/>
                </a:solidFill>
                <a:latin typeface="Gill Sans MT" pitchFamily="34" charset="0"/>
              </a:rPr>
              <a:t>another example</a:t>
            </a:r>
            <a:endParaRPr lang="en-US" sz="4400" dirty="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81927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/>
              <a:t>Step</a:t>
            </a:r>
          </a:p>
          <a:p>
            <a:pPr algn="r"/>
            <a:endParaRPr lang="en-US" sz="2000"/>
          </a:p>
        </p:txBody>
      </p:sp>
      <p:sp>
        <p:nvSpPr>
          <p:cNvPr id="81928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N</a:t>
            </a:r>
            <a:r>
              <a:rPr lang="en-US" sz="2000" smtClean="0">
                <a:cs typeface="Arial" charset="0"/>
              </a:rPr>
              <a:t>'</a:t>
            </a:r>
          </a:p>
        </p:txBody>
      </p:sp>
      <p:sp>
        <p:nvSpPr>
          <p:cNvPr id="81929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v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p(v)</a:t>
            </a:r>
          </a:p>
        </p:txBody>
      </p:sp>
      <p:sp>
        <p:nvSpPr>
          <p:cNvPr id="81930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0</a:t>
            </a:r>
          </a:p>
        </p:txBody>
      </p:sp>
      <p:sp>
        <p:nvSpPr>
          <p:cNvPr id="81931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1</a:t>
            </a:r>
          </a:p>
        </p:txBody>
      </p:sp>
      <p:sp>
        <p:nvSpPr>
          <p:cNvPr id="81932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2</a:t>
            </a:r>
          </a:p>
        </p:txBody>
      </p:sp>
      <p:sp>
        <p:nvSpPr>
          <p:cNvPr id="81933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3</a:t>
            </a:r>
          </a:p>
        </p:txBody>
      </p:sp>
      <p:sp>
        <p:nvSpPr>
          <p:cNvPr id="81934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4</a:t>
            </a:r>
          </a:p>
        </p:txBody>
      </p:sp>
      <p:sp>
        <p:nvSpPr>
          <p:cNvPr id="81935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5</a:t>
            </a:r>
          </a:p>
        </p:txBody>
      </p:sp>
      <p:sp>
        <p:nvSpPr>
          <p:cNvPr id="81936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w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p(w)</a:t>
            </a:r>
          </a:p>
        </p:txBody>
      </p:sp>
      <p:sp>
        <p:nvSpPr>
          <p:cNvPr id="81937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x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p(x)</a:t>
            </a:r>
          </a:p>
        </p:txBody>
      </p:sp>
      <p:sp>
        <p:nvSpPr>
          <p:cNvPr id="81938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y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p(y)</a:t>
            </a:r>
          </a:p>
        </p:txBody>
      </p:sp>
      <p:sp>
        <p:nvSpPr>
          <p:cNvPr id="81939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D(</a:t>
            </a:r>
            <a:r>
              <a:rPr lang="en-US" sz="2000" b="1" smtClean="0">
                <a:solidFill>
                  <a:srgbClr val="FF0000"/>
                </a:solidFill>
              </a:rPr>
              <a:t>z</a:t>
            </a:r>
            <a:r>
              <a:rPr lang="en-US" sz="2000" smtClean="0"/>
              <a:t>)</a:t>
            </a:r>
          </a:p>
          <a:p>
            <a:pPr algn="r">
              <a:defRPr/>
            </a:pPr>
            <a:r>
              <a:rPr lang="en-US" sz="1600" smtClean="0"/>
              <a:t>p(z)</a:t>
            </a:r>
          </a:p>
        </p:txBody>
      </p:sp>
      <p:sp>
        <p:nvSpPr>
          <p:cNvPr id="81940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1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2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/>
              <a:t>u</a:t>
            </a:r>
          </a:p>
        </p:txBody>
      </p:sp>
      <p:sp>
        <p:nvSpPr>
          <p:cNvPr id="81943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4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5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6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7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17918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81981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omic Sans MS" pitchFamily="66" charset="0"/>
                </a:rPr>
                <a:t>∞ </a:t>
              </a:r>
              <a:endParaRPr lang="en-US" sz="2000"/>
            </a:p>
          </p:txBody>
        </p:sp>
        <p:sp>
          <p:nvSpPr>
            <p:cNvPr id="81982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omic Sans MS" pitchFamily="66" charset="0"/>
                </a:rPr>
                <a:t>∞ </a:t>
              </a:r>
              <a:endParaRPr lang="en-US" sz="2000"/>
            </a:p>
          </p:txBody>
        </p:sp>
        <p:sp>
          <p:nvSpPr>
            <p:cNvPr id="81983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7,u</a:t>
              </a:r>
            </a:p>
          </p:txBody>
        </p:sp>
        <p:sp>
          <p:nvSpPr>
            <p:cNvPr id="81984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3,u</a:t>
              </a:r>
            </a:p>
          </p:txBody>
        </p:sp>
        <p:sp>
          <p:nvSpPr>
            <p:cNvPr id="81985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</a:t>
            </a:r>
          </a:p>
        </p:txBody>
      </p:sp>
      <p:grpSp>
        <p:nvGrpSpPr>
          <p:cNvPr id="717925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81976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latin typeface="Comic Sans MS" pitchFamily="66" charset="0"/>
                </a:rPr>
                <a:t>∞ </a:t>
              </a:r>
              <a:endParaRPr lang="en-US" sz="2000"/>
            </a:p>
          </p:txBody>
        </p:sp>
        <p:sp>
          <p:nvSpPr>
            <p:cNvPr id="81977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11</a:t>
              </a:r>
              <a:r>
                <a:rPr lang="en-US"/>
                <a:t>,w</a:t>
              </a:r>
              <a:r>
                <a:rPr lang="en-US">
                  <a:latin typeface="Comic Sans MS" pitchFamily="66" charset="0"/>
                </a:rPr>
                <a:t> </a:t>
              </a:r>
              <a:endParaRPr lang="en-US" sz="2000"/>
            </a:p>
          </p:txBody>
        </p:sp>
        <p:sp>
          <p:nvSpPr>
            <p:cNvPr id="81978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6,w</a:t>
              </a:r>
            </a:p>
          </p:txBody>
        </p:sp>
        <p:sp>
          <p:nvSpPr>
            <p:cNvPr id="81979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endParaRPr lang="en-US"/>
            </a:p>
          </p:txBody>
        </p:sp>
        <p:sp>
          <p:nvSpPr>
            <p:cNvPr id="81980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5,u</a:t>
              </a:r>
            </a:p>
          </p:txBody>
        </p:sp>
      </p:grpSp>
      <p:grpSp>
        <p:nvGrpSpPr>
          <p:cNvPr id="71793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81971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14</a:t>
              </a:r>
              <a:r>
                <a:rPr lang="en-US" smtClean="0"/>
                <a:t>,x </a:t>
              </a:r>
            </a:p>
          </p:txBody>
        </p:sp>
        <p:sp>
          <p:nvSpPr>
            <p:cNvPr id="81972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11,</a:t>
              </a:r>
              <a:r>
                <a:rPr lang="en-US"/>
                <a:t>w </a:t>
              </a:r>
              <a:endParaRPr lang="en-US" sz="2000"/>
            </a:p>
          </p:txBody>
        </p:sp>
        <p:sp>
          <p:nvSpPr>
            <p:cNvPr id="81973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6,w</a:t>
              </a:r>
            </a:p>
          </p:txBody>
        </p:sp>
        <p:sp>
          <p:nvSpPr>
            <p:cNvPr id="81974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endParaRPr lang="en-US"/>
            </a:p>
          </p:txBody>
        </p:sp>
        <p:sp>
          <p:nvSpPr>
            <p:cNvPr id="81975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endParaRPr lang="en-US"/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</a:t>
            </a:r>
          </a:p>
        </p:txBody>
      </p:sp>
      <p:grpSp>
        <p:nvGrpSpPr>
          <p:cNvPr id="71794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81969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14</a:t>
              </a:r>
              <a:r>
                <a:rPr lang="en-US" smtClean="0"/>
                <a:t>,x </a:t>
              </a:r>
            </a:p>
          </p:txBody>
        </p:sp>
        <p:sp>
          <p:nvSpPr>
            <p:cNvPr id="81970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/>
                <a:t>10,</a:t>
              </a:r>
              <a:r>
                <a:rPr lang="en-US"/>
                <a:t>v </a:t>
              </a:r>
              <a:endParaRPr lang="en-US" sz="2000"/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smtClean="0"/>
              <a:t>12</a:t>
            </a:r>
            <a:r>
              <a:rPr lang="en-US" smtClean="0"/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pitchFamily="66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uwxvyz</a:t>
            </a:r>
          </a:p>
        </p:txBody>
      </p:sp>
    </p:spTree>
    <p:extLst>
      <p:ext uri="{BB962C8B-B14F-4D97-AF65-F5344CB8AC3E}">
        <p14:creationId xmlns:p14="http://schemas.microsoft.com/office/powerpoint/2010/main" val="21741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1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1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1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E4FBB27-560D-4F74-A830-258979BABA39}" type="slidenum">
              <a:rPr lang="en-US"/>
              <a:pPr/>
              <a:t>14</a:t>
            </a:fld>
            <a:endParaRPr lang="en-US"/>
          </a:p>
        </p:txBody>
      </p:sp>
      <p:pic>
        <p:nvPicPr>
          <p:cNvPr id="104451" name="Picture 22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8366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Dijkstra</a:t>
            </a:r>
            <a:r>
              <a:rPr lang="ja-JP" altLang="en-US" sz="4000" smtClean="0">
                <a:ea typeface="ＭＳ Ｐゴシック" pitchFamily="34" charset="-128"/>
              </a:rPr>
              <a:t>’</a:t>
            </a:r>
            <a:r>
              <a:rPr lang="en-US" altLang="ja-JP" sz="4000" smtClean="0">
                <a:ea typeface="ＭＳ Ｐゴシック" pitchFamily="34" charset="-128"/>
              </a:rPr>
              <a:t>s algorithm, discussion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338" y="1190625"/>
            <a:ext cx="73533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algorithm complexity: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>
                <a:cs typeface="+mn-cs"/>
              </a:rPr>
              <a:t>n nodes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 dirty="0">
                <a:cs typeface="+mn-cs"/>
              </a:rPr>
              <a:t>each iteration: need to check all nodes, w, not in N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 dirty="0">
                <a:cs typeface="+mn-cs"/>
              </a:rPr>
              <a:t>n(n+1)/2 comparisons: O(n</a:t>
            </a:r>
            <a:r>
              <a:rPr lang="en-US" sz="2400" baseline="30000" dirty="0">
                <a:cs typeface="+mn-cs"/>
              </a:rPr>
              <a:t>2</a:t>
            </a:r>
            <a:r>
              <a:rPr lang="en-US" sz="2400" dirty="0">
                <a:cs typeface="+mn-cs"/>
              </a:rPr>
              <a:t>)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 dirty="0">
                <a:cs typeface="+mn-cs"/>
              </a:rPr>
              <a:t>more efficient implementations </a:t>
            </a:r>
            <a:r>
              <a:rPr lang="en-US" sz="2400" dirty="0" smtClean="0">
                <a:cs typeface="+mn-cs"/>
              </a:rPr>
              <a:t>possible (using min-heap as priority queue): </a:t>
            </a:r>
            <a:r>
              <a:rPr lang="en-US" sz="2400" dirty="0">
                <a:cs typeface="+mn-cs"/>
              </a:rPr>
              <a:t>O(</a:t>
            </a:r>
            <a:r>
              <a:rPr lang="en-US" sz="2400" dirty="0" err="1">
                <a:cs typeface="+mn-cs"/>
              </a:rPr>
              <a:t>nlogn</a:t>
            </a:r>
            <a:r>
              <a:rPr lang="en-US" sz="2400" dirty="0">
                <a:cs typeface="+mn-cs"/>
              </a:rPr>
              <a:t>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oscillations possible:</a:t>
            </a:r>
          </a:p>
          <a:p>
            <a:pPr>
              <a:lnSpc>
                <a:spcPct val="90000"/>
              </a:lnSpc>
              <a:buFont typeface="Wingdings" charset="0"/>
              <a:buChar char="v"/>
              <a:defRPr/>
            </a:pPr>
            <a:r>
              <a:rPr lang="en-US" sz="2400" dirty="0">
                <a:cs typeface="+mn-cs"/>
              </a:rPr>
              <a:t>e.g., </a:t>
            </a:r>
            <a:r>
              <a:rPr lang="en-US" sz="2400" dirty="0" smtClean="0">
                <a:cs typeface="+mn-cs"/>
              </a:rPr>
              <a:t>suppose </a:t>
            </a:r>
            <a:r>
              <a:rPr lang="en-US" sz="2400" dirty="0">
                <a:cs typeface="+mn-cs"/>
              </a:rPr>
              <a:t>link cost equals amount of carried traffic:</a:t>
            </a:r>
          </a:p>
        </p:txBody>
      </p:sp>
      <p:sp>
        <p:nvSpPr>
          <p:cNvPr id="104454" name="Freeform 5"/>
          <p:cNvSpPr>
            <a:spLocks/>
          </p:cNvSpPr>
          <p:nvPr/>
        </p:nvSpPr>
        <p:spPr bwMode="auto">
          <a:xfrm>
            <a:off x="395288" y="4141788"/>
            <a:ext cx="1971675" cy="1355725"/>
          </a:xfrm>
          <a:custGeom>
            <a:avLst/>
            <a:gdLst>
              <a:gd name="T0" fmla="*/ 2147483647 w 1242"/>
              <a:gd name="T1" fmla="*/ 2147483647 h 854"/>
              <a:gd name="T2" fmla="*/ 2147483647 w 1242"/>
              <a:gd name="T3" fmla="*/ 2147483647 h 854"/>
              <a:gd name="T4" fmla="*/ 2147483647 w 1242"/>
              <a:gd name="T5" fmla="*/ 2147483647 h 854"/>
              <a:gd name="T6" fmla="*/ 2147483647 w 1242"/>
              <a:gd name="T7" fmla="*/ 2147483647 h 854"/>
              <a:gd name="T8" fmla="*/ 2147483647 w 1242"/>
              <a:gd name="T9" fmla="*/ 2147483647 h 854"/>
              <a:gd name="T10" fmla="*/ 2147483647 w 1242"/>
              <a:gd name="T11" fmla="*/ 2147483647 h 854"/>
              <a:gd name="T12" fmla="*/ 2147483647 w 1242"/>
              <a:gd name="T13" fmla="*/ 2147483647 h 854"/>
              <a:gd name="T14" fmla="*/ 2147483647 w 1242"/>
              <a:gd name="T15" fmla="*/ 2147483647 h 854"/>
              <a:gd name="T16" fmla="*/ 2147483647 w 1242"/>
              <a:gd name="T17" fmla="*/ 2147483647 h 854"/>
              <a:gd name="T18" fmla="*/ 2147483647 w 1242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42" h="854">
                <a:moveTo>
                  <a:pt x="1" y="381"/>
                </a:moveTo>
                <a:cubicBezTo>
                  <a:pt x="0" y="296"/>
                  <a:pt x="88" y="222"/>
                  <a:pt x="169" y="162"/>
                </a:cubicBezTo>
                <a:cubicBezTo>
                  <a:pt x="250" y="102"/>
                  <a:pt x="378" y="40"/>
                  <a:pt x="487" y="18"/>
                </a:cubicBezTo>
                <a:cubicBezTo>
                  <a:pt x="616" y="6"/>
                  <a:pt x="685" y="0"/>
                  <a:pt x="823" y="30"/>
                </a:cubicBezTo>
                <a:cubicBezTo>
                  <a:pt x="961" y="60"/>
                  <a:pt x="1121" y="165"/>
                  <a:pt x="1183" y="261"/>
                </a:cubicBezTo>
                <a:cubicBezTo>
                  <a:pt x="1242" y="357"/>
                  <a:pt x="1219" y="523"/>
                  <a:pt x="1177" y="609"/>
                </a:cubicBezTo>
                <a:cubicBezTo>
                  <a:pt x="1135" y="695"/>
                  <a:pt x="1049" y="742"/>
                  <a:pt x="928" y="780"/>
                </a:cubicBezTo>
                <a:cubicBezTo>
                  <a:pt x="807" y="818"/>
                  <a:pt x="573" y="854"/>
                  <a:pt x="448" y="837"/>
                </a:cubicBezTo>
                <a:cubicBezTo>
                  <a:pt x="323" y="820"/>
                  <a:pt x="252" y="751"/>
                  <a:pt x="178" y="675"/>
                </a:cubicBezTo>
                <a:cubicBezTo>
                  <a:pt x="104" y="599"/>
                  <a:pt x="2" y="466"/>
                  <a:pt x="1" y="3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5" name="Freeform 6"/>
          <p:cNvSpPr>
            <a:spLocks/>
          </p:cNvSpPr>
          <p:nvPr/>
        </p:nvSpPr>
        <p:spPr bwMode="auto">
          <a:xfrm>
            <a:off x="796925" y="447992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456" name="Group 7"/>
          <p:cNvGrpSpPr>
            <a:grpSpLocks/>
          </p:cNvGrpSpPr>
          <p:nvPr/>
        </p:nvGrpSpPr>
        <p:grpSpPr bwMode="auto">
          <a:xfrm>
            <a:off x="1103313" y="4162425"/>
            <a:ext cx="501650" cy="396875"/>
            <a:chOff x="1747" y="3190"/>
            <a:chExt cx="316" cy="250"/>
          </a:xfrm>
        </p:grpSpPr>
        <p:sp>
          <p:nvSpPr>
            <p:cNvPr id="85221" name="Oval 8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22" name="Line 9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223" name="Line 10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224" name="Rectangle 11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5225" name="Oval 12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681" name="Group 13"/>
            <p:cNvGrpSpPr>
              <a:grpSpLocks/>
            </p:cNvGrpSpPr>
            <p:nvPr/>
          </p:nvGrpSpPr>
          <p:grpSpPr bwMode="auto">
            <a:xfrm>
              <a:off x="1790" y="3190"/>
              <a:ext cx="223" cy="250"/>
              <a:chOff x="2945" y="2425"/>
              <a:chExt cx="226" cy="250"/>
            </a:xfrm>
          </p:grpSpPr>
          <p:sp>
            <p:nvSpPr>
              <p:cNvPr id="85227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28" name="Text Box 15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A</a:t>
                </a:r>
                <a:endParaRPr lang="en-US" sz="2400"/>
              </a:p>
            </p:txBody>
          </p:sp>
        </p:grpSp>
      </p:grpSp>
      <p:grpSp>
        <p:nvGrpSpPr>
          <p:cNvPr id="104457" name="Group 16"/>
          <p:cNvGrpSpPr>
            <a:grpSpLocks/>
          </p:cNvGrpSpPr>
          <p:nvPr/>
        </p:nvGrpSpPr>
        <p:grpSpPr bwMode="auto">
          <a:xfrm>
            <a:off x="455613" y="4567238"/>
            <a:ext cx="501650" cy="396875"/>
            <a:chOff x="2221" y="3571"/>
            <a:chExt cx="316" cy="250"/>
          </a:xfrm>
        </p:grpSpPr>
        <p:sp>
          <p:nvSpPr>
            <p:cNvPr id="85213" name="Oval 17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14" name="Line 18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215" name="Line 19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216" name="Rectangle 20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5217" name="Oval 21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673" name="Group 22"/>
            <p:cNvGrpSpPr>
              <a:grpSpLocks/>
            </p:cNvGrpSpPr>
            <p:nvPr/>
          </p:nvGrpSpPr>
          <p:grpSpPr bwMode="auto">
            <a:xfrm>
              <a:off x="2275" y="3571"/>
              <a:ext cx="232" cy="250"/>
              <a:chOff x="2941" y="2425"/>
              <a:chExt cx="235" cy="250"/>
            </a:xfrm>
          </p:grpSpPr>
          <p:sp>
            <p:nvSpPr>
              <p:cNvPr id="85219" name="Rectangle 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20" name="Text Box 24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D</a:t>
                </a:r>
                <a:endParaRPr lang="en-US" sz="2400"/>
              </a:p>
            </p:txBody>
          </p:sp>
        </p:grpSp>
      </p:grpSp>
      <p:grpSp>
        <p:nvGrpSpPr>
          <p:cNvPr id="104458" name="Group 25"/>
          <p:cNvGrpSpPr>
            <a:grpSpLocks/>
          </p:cNvGrpSpPr>
          <p:nvPr/>
        </p:nvGrpSpPr>
        <p:grpSpPr bwMode="auto">
          <a:xfrm>
            <a:off x="1090613" y="5029200"/>
            <a:ext cx="500062" cy="396875"/>
            <a:chOff x="2903" y="2884"/>
            <a:chExt cx="315" cy="250"/>
          </a:xfrm>
        </p:grpSpPr>
        <p:grpSp>
          <p:nvGrpSpPr>
            <p:cNvPr id="104659" name="Group 26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85208" name="Oval 27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09" name="Line 28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210" name="Line 29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211" name="Rectangle 30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212" name="Oval 31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4660" name="Group 32"/>
            <p:cNvGrpSpPr>
              <a:grpSpLocks/>
            </p:cNvGrpSpPr>
            <p:nvPr/>
          </p:nvGrpSpPr>
          <p:grpSpPr bwMode="auto">
            <a:xfrm>
              <a:off x="2949" y="2884"/>
              <a:ext cx="232" cy="250"/>
              <a:chOff x="2940" y="2425"/>
              <a:chExt cx="235" cy="250"/>
            </a:xfrm>
          </p:grpSpPr>
          <p:sp>
            <p:nvSpPr>
              <p:cNvPr id="85206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07" name="Text Box 34"/>
              <p:cNvSpPr txBox="1">
                <a:spLocks noChangeArrowheads="1"/>
              </p:cNvSpPr>
              <p:nvPr/>
            </p:nvSpPr>
            <p:spPr bwMode="auto">
              <a:xfrm>
                <a:off x="2940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C</a:t>
                </a:r>
                <a:endParaRPr lang="en-US" sz="2400"/>
              </a:p>
            </p:txBody>
          </p:sp>
        </p:grpSp>
      </p:grpSp>
      <p:grpSp>
        <p:nvGrpSpPr>
          <p:cNvPr id="104459" name="Group 35"/>
          <p:cNvGrpSpPr>
            <a:grpSpLocks/>
          </p:cNvGrpSpPr>
          <p:nvPr/>
        </p:nvGrpSpPr>
        <p:grpSpPr bwMode="auto">
          <a:xfrm>
            <a:off x="1744663" y="4581525"/>
            <a:ext cx="501650" cy="396875"/>
            <a:chOff x="2217" y="2884"/>
            <a:chExt cx="316" cy="250"/>
          </a:xfrm>
        </p:grpSpPr>
        <p:sp>
          <p:nvSpPr>
            <p:cNvPr id="85196" name="Oval 36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97" name="Line 37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98" name="Line 38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99" name="Rectangle 39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5200" name="Oval 40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656" name="Group 41"/>
            <p:cNvGrpSpPr>
              <a:grpSpLocks/>
            </p:cNvGrpSpPr>
            <p:nvPr/>
          </p:nvGrpSpPr>
          <p:grpSpPr bwMode="auto">
            <a:xfrm>
              <a:off x="2270" y="2884"/>
              <a:ext cx="223" cy="250"/>
              <a:chOff x="2945" y="2425"/>
              <a:chExt cx="226" cy="250"/>
            </a:xfrm>
          </p:grpSpPr>
          <p:sp>
            <p:nvSpPr>
              <p:cNvPr id="85202" name="Rectangle 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03" name="Text Box 43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B</a:t>
                </a:r>
                <a:endParaRPr lang="en-US" sz="2400"/>
              </a:p>
            </p:txBody>
          </p:sp>
        </p:grpSp>
      </p:grpSp>
      <p:sp>
        <p:nvSpPr>
          <p:cNvPr id="85005" name="Text Box 44"/>
          <p:cNvSpPr txBox="1">
            <a:spLocks noChangeArrowheads="1"/>
          </p:cNvSpPr>
          <p:nvPr/>
        </p:nvSpPr>
        <p:spPr bwMode="auto">
          <a:xfrm>
            <a:off x="798513" y="43338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1</a:t>
            </a:r>
          </a:p>
        </p:txBody>
      </p:sp>
      <p:sp>
        <p:nvSpPr>
          <p:cNvPr id="104461" name="Freeform 45"/>
          <p:cNvSpPr>
            <a:spLocks/>
          </p:cNvSpPr>
          <p:nvPr/>
        </p:nvSpPr>
        <p:spPr bwMode="auto">
          <a:xfrm flipH="1">
            <a:off x="1482725" y="4479925"/>
            <a:ext cx="338138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Freeform 46"/>
          <p:cNvSpPr>
            <a:spLocks/>
          </p:cNvSpPr>
          <p:nvPr/>
        </p:nvSpPr>
        <p:spPr bwMode="auto">
          <a:xfrm flipH="1" flipV="1">
            <a:off x="1497013" y="489426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Freeform 47"/>
          <p:cNvSpPr>
            <a:spLocks/>
          </p:cNvSpPr>
          <p:nvPr/>
        </p:nvSpPr>
        <p:spPr bwMode="auto">
          <a:xfrm flipV="1">
            <a:off x="858838" y="488473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Text Box 48"/>
          <p:cNvSpPr txBox="1">
            <a:spLocks noChangeArrowheads="1"/>
          </p:cNvSpPr>
          <p:nvPr/>
        </p:nvSpPr>
        <p:spPr bwMode="auto">
          <a:xfrm>
            <a:off x="1627188" y="4343400"/>
            <a:ext cx="484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400" smtClean="0"/>
              <a:t>1+e</a:t>
            </a:r>
          </a:p>
        </p:txBody>
      </p:sp>
      <p:sp>
        <p:nvSpPr>
          <p:cNvPr id="85010" name="Text Box 49"/>
          <p:cNvSpPr txBox="1">
            <a:spLocks noChangeArrowheads="1"/>
          </p:cNvSpPr>
          <p:nvPr/>
        </p:nvSpPr>
        <p:spPr bwMode="auto">
          <a:xfrm>
            <a:off x="1633538" y="49339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e</a:t>
            </a:r>
          </a:p>
        </p:txBody>
      </p:sp>
      <p:sp>
        <p:nvSpPr>
          <p:cNvPr id="85011" name="Text Box 50"/>
          <p:cNvSpPr txBox="1">
            <a:spLocks noChangeArrowheads="1"/>
          </p:cNvSpPr>
          <p:nvPr/>
        </p:nvSpPr>
        <p:spPr bwMode="auto">
          <a:xfrm>
            <a:off x="762000" y="49577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85012" name="Line 51"/>
          <p:cNvSpPr>
            <a:spLocks noChangeShapeType="1"/>
          </p:cNvSpPr>
          <p:nvPr/>
        </p:nvSpPr>
        <p:spPr bwMode="auto">
          <a:xfrm flipV="1">
            <a:off x="1330325" y="5351463"/>
            <a:ext cx="0" cy="400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3" name="Text Box 52"/>
          <p:cNvSpPr txBox="1">
            <a:spLocks noChangeArrowheads="1"/>
          </p:cNvSpPr>
          <p:nvPr/>
        </p:nvSpPr>
        <p:spPr bwMode="auto">
          <a:xfrm>
            <a:off x="1085850" y="5559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e</a:t>
            </a:r>
            <a:endParaRPr lang="en-US" sz="2400"/>
          </a:p>
        </p:txBody>
      </p:sp>
      <p:sp>
        <p:nvSpPr>
          <p:cNvPr id="85014" name="Line 53"/>
          <p:cNvSpPr>
            <a:spLocks noChangeShapeType="1"/>
          </p:cNvSpPr>
          <p:nvPr/>
        </p:nvSpPr>
        <p:spPr bwMode="auto">
          <a:xfrm flipH="1" flipV="1">
            <a:off x="511175" y="4884738"/>
            <a:ext cx="4763" cy="338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5" name="Text Box 54"/>
          <p:cNvSpPr txBox="1">
            <a:spLocks noChangeArrowheads="1"/>
          </p:cNvSpPr>
          <p:nvPr/>
        </p:nvSpPr>
        <p:spPr bwMode="auto">
          <a:xfrm>
            <a:off x="338138" y="5173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1</a:t>
            </a:r>
            <a:endParaRPr lang="en-US" sz="2400"/>
          </a:p>
        </p:txBody>
      </p:sp>
      <p:sp>
        <p:nvSpPr>
          <p:cNvPr id="85016" name="Line 55"/>
          <p:cNvSpPr>
            <a:spLocks noChangeShapeType="1"/>
          </p:cNvSpPr>
          <p:nvPr/>
        </p:nvSpPr>
        <p:spPr bwMode="auto">
          <a:xfrm flipV="1">
            <a:off x="2030413" y="4918075"/>
            <a:ext cx="0" cy="4286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7" name="Text Box 56"/>
          <p:cNvSpPr txBox="1">
            <a:spLocks noChangeArrowheads="1"/>
          </p:cNvSpPr>
          <p:nvPr/>
        </p:nvSpPr>
        <p:spPr bwMode="auto">
          <a:xfrm>
            <a:off x="1871663" y="5278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1</a:t>
            </a:r>
            <a:endParaRPr lang="en-US" sz="2400"/>
          </a:p>
        </p:txBody>
      </p:sp>
      <p:sp>
        <p:nvSpPr>
          <p:cNvPr id="104473" name="Freeform 57"/>
          <p:cNvSpPr>
            <a:spLocks/>
          </p:cNvSpPr>
          <p:nvPr/>
        </p:nvSpPr>
        <p:spPr bwMode="auto">
          <a:xfrm flipH="1" flipV="1">
            <a:off x="1401763" y="485140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4" name="Freeform 58"/>
          <p:cNvSpPr>
            <a:spLocks/>
          </p:cNvSpPr>
          <p:nvPr/>
        </p:nvSpPr>
        <p:spPr bwMode="auto">
          <a:xfrm flipH="1">
            <a:off x="949325" y="486092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20" name="Text Box 59"/>
          <p:cNvSpPr txBox="1">
            <a:spLocks noChangeArrowheads="1"/>
          </p:cNvSpPr>
          <p:nvPr/>
        </p:nvSpPr>
        <p:spPr bwMode="auto">
          <a:xfrm>
            <a:off x="1047750" y="473868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85021" name="Text Box 60"/>
          <p:cNvSpPr txBox="1">
            <a:spLocks noChangeArrowheads="1"/>
          </p:cNvSpPr>
          <p:nvPr/>
        </p:nvSpPr>
        <p:spPr bwMode="auto">
          <a:xfrm>
            <a:off x="1390650" y="47307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85022" name="Text Box 211"/>
          <p:cNvSpPr txBox="1">
            <a:spLocks noChangeArrowheads="1"/>
          </p:cNvSpPr>
          <p:nvPr/>
        </p:nvSpPr>
        <p:spPr bwMode="auto">
          <a:xfrm>
            <a:off x="534885" y="5824538"/>
            <a:ext cx="169565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rgbClr val="000099"/>
                </a:solidFill>
                <a:latin typeface="+mn-lt"/>
              </a:rPr>
              <a:t>Initially, all</a:t>
            </a:r>
          </a:p>
          <a:p>
            <a:pPr algn="ctr"/>
            <a:r>
              <a:rPr lang="en-US" sz="1600" dirty="0" smtClean="0">
                <a:solidFill>
                  <a:srgbClr val="000099"/>
                </a:solidFill>
                <a:latin typeface="+mn-lt"/>
              </a:rPr>
              <a:t>zeros, when</a:t>
            </a:r>
          </a:p>
          <a:p>
            <a:pPr algn="ctr"/>
            <a:r>
              <a:rPr lang="en-US" sz="1600" dirty="0" smtClean="0">
                <a:solidFill>
                  <a:srgbClr val="000099"/>
                </a:solidFill>
                <a:latin typeface="+mn-lt"/>
              </a:rPr>
              <a:t>B, C, D sends data</a:t>
            </a:r>
          </a:p>
          <a:p>
            <a:pPr algn="ctr"/>
            <a:r>
              <a:rPr lang="en-US" sz="1600" dirty="0" smtClean="0">
                <a:solidFill>
                  <a:srgbClr val="000099"/>
                </a:solidFill>
                <a:latin typeface="+mn-lt"/>
              </a:rPr>
              <a:t>Into the network</a:t>
            </a:r>
            <a:endParaRPr lang="en-US" sz="1600" dirty="0">
              <a:solidFill>
                <a:srgbClr val="000099"/>
              </a:solidFill>
              <a:latin typeface="+mn-lt"/>
            </a:endParaRPr>
          </a:p>
        </p:txBody>
      </p:sp>
      <p:grpSp>
        <p:nvGrpSpPr>
          <p:cNvPr id="721194" name="Group 298"/>
          <p:cNvGrpSpPr>
            <a:grpSpLocks/>
          </p:cNvGrpSpPr>
          <p:nvPr/>
        </p:nvGrpSpPr>
        <p:grpSpPr bwMode="auto">
          <a:xfrm>
            <a:off x="2544763" y="4189413"/>
            <a:ext cx="2195512" cy="2293937"/>
            <a:chOff x="1729" y="2639"/>
            <a:chExt cx="1383" cy="1445"/>
          </a:xfrm>
        </p:grpSpPr>
        <p:sp>
          <p:nvSpPr>
            <p:cNvPr id="104603" name="Freeform 61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04" name="Freeform 62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34 h 186"/>
                <a:gd name="T2" fmla="*/ 65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605" name="Group 63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85188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89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90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91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92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648" name="Group 69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85194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5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/>
                </a:p>
              </p:txBody>
            </p:sp>
          </p:grpSp>
        </p:grpSp>
        <p:grpSp>
          <p:nvGrpSpPr>
            <p:cNvPr id="104606" name="Group 72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85180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81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82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83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84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640" name="Group 78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85186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7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/>
                </a:p>
              </p:txBody>
            </p:sp>
          </p:grpSp>
        </p:grpSp>
        <p:grpSp>
          <p:nvGrpSpPr>
            <p:cNvPr id="104607" name="Group 81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4626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85175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6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177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178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85179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627" name="Group 88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85173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4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/>
                </a:p>
              </p:txBody>
            </p:sp>
          </p:grpSp>
        </p:grpSp>
        <p:grpSp>
          <p:nvGrpSpPr>
            <p:cNvPr id="104608" name="Group 91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85163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64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65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66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67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623" name="Group 97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85169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0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/>
                </a:p>
              </p:txBody>
            </p:sp>
          </p:grpSp>
        </p:grpSp>
        <p:sp>
          <p:nvSpPr>
            <p:cNvPr id="104609" name="Freeform 101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77 h 186"/>
                <a:gd name="T2" fmla="*/ 23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0" name="Freeform 102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46 h 186"/>
                <a:gd name="T2" fmla="*/ 14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1" name="Freeform 103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77 h 186"/>
                <a:gd name="T2" fmla="*/ 26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2" name="Freeform 107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71 h 186"/>
                <a:gd name="T2" fmla="*/ 18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3" name="Freeform 108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58 h 186"/>
                <a:gd name="T2" fmla="*/ 1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59" name="Text Box 212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resulting in new costs</a:t>
              </a:r>
            </a:p>
          </p:txBody>
        </p:sp>
        <p:sp>
          <p:nvSpPr>
            <p:cNvPr id="85160" name="Line 21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61" name="Line 21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62" name="Line 21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4479" name="Freeform 288"/>
          <p:cNvSpPr>
            <a:spLocks/>
          </p:cNvSpPr>
          <p:nvPr/>
        </p:nvSpPr>
        <p:spPr bwMode="auto">
          <a:xfrm>
            <a:off x="1358900" y="4338638"/>
            <a:ext cx="609600" cy="828675"/>
          </a:xfrm>
          <a:custGeom>
            <a:avLst/>
            <a:gdLst>
              <a:gd name="T0" fmla="*/ 0 w 384"/>
              <a:gd name="T1" fmla="*/ 2147483647 h 522"/>
              <a:gd name="T2" fmla="*/ 2147483647 w 384"/>
              <a:gd name="T3" fmla="*/ 2147483647 h 522"/>
              <a:gd name="T4" fmla="*/ 2147483647 w 384"/>
              <a:gd name="T5" fmla="*/ 0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522">
                <a:moveTo>
                  <a:pt x="0" y="522"/>
                </a:moveTo>
                <a:lnTo>
                  <a:pt x="384" y="249"/>
                </a:lnTo>
                <a:lnTo>
                  <a:pt x="12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5025" name="Line 289"/>
          <p:cNvSpPr>
            <a:spLocks noChangeShapeType="1"/>
          </p:cNvSpPr>
          <p:nvPr/>
        </p:nvSpPr>
        <p:spPr bwMode="auto">
          <a:xfrm flipV="1">
            <a:off x="720725" y="4419600"/>
            <a:ext cx="447675" cy="2428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1186" name="Freeform 290"/>
          <p:cNvSpPr>
            <a:spLocks/>
          </p:cNvSpPr>
          <p:nvPr/>
        </p:nvSpPr>
        <p:spPr bwMode="auto">
          <a:xfrm>
            <a:off x="2943225" y="439102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721187" name="Group 291"/>
          <p:cNvGrpSpPr>
            <a:grpSpLocks/>
          </p:cNvGrpSpPr>
          <p:nvPr/>
        </p:nvGrpSpPr>
        <p:grpSpPr bwMode="auto">
          <a:xfrm>
            <a:off x="2768600" y="4376738"/>
            <a:ext cx="1430338" cy="966787"/>
            <a:chOff x="1870" y="2772"/>
            <a:chExt cx="901" cy="609"/>
          </a:xfrm>
        </p:grpSpPr>
        <p:sp>
          <p:nvSpPr>
            <p:cNvPr id="85142" name="Text Box 292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2+e</a:t>
              </a:r>
            </a:p>
          </p:txBody>
        </p:sp>
        <p:sp>
          <p:nvSpPr>
            <p:cNvPr id="85143" name="Text Box 293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144" name="Text Box 294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145" name="Text Box 295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146" name="Text Box 296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1+e</a:t>
              </a:r>
            </a:p>
          </p:txBody>
        </p:sp>
        <p:sp>
          <p:nvSpPr>
            <p:cNvPr id="85147" name="Text Box 297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1</a:t>
              </a:r>
            </a:p>
          </p:txBody>
        </p:sp>
      </p:grpSp>
      <p:grpSp>
        <p:nvGrpSpPr>
          <p:cNvPr id="721195" name="Group 299"/>
          <p:cNvGrpSpPr>
            <a:grpSpLocks/>
          </p:cNvGrpSpPr>
          <p:nvPr/>
        </p:nvGrpSpPr>
        <p:grpSpPr bwMode="auto">
          <a:xfrm>
            <a:off x="4814888" y="4197350"/>
            <a:ext cx="2195512" cy="2293938"/>
            <a:chOff x="1729" y="2639"/>
            <a:chExt cx="1383" cy="1445"/>
          </a:xfrm>
        </p:grpSpPr>
        <p:sp>
          <p:nvSpPr>
            <p:cNvPr id="104549" name="Freeform 30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0" name="Freeform 30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34 h 186"/>
                <a:gd name="T2" fmla="*/ 65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551" name="Group 30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85134" name="Oval 30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35" name="Line 30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36" name="Line 30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37" name="Rectangle 30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38" name="Oval 30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94" name="Group 30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85140" name="Rectangle 30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41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/>
                </a:p>
              </p:txBody>
            </p:sp>
          </p:grpSp>
        </p:grpSp>
        <p:grpSp>
          <p:nvGrpSpPr>
            <p:cNvPr id="104552" name="Group 31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85126" name="Oval 31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27" name="Line 31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28" name="Line 31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29" name="Rectangle 31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30" name="Oval 31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86" name="Group 31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85132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33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/>
                </a:p>
              </p:txBody>
            </p:sp>
          </p:grpSp>
        </p:grpSp>
        <p:grpSp>
          <p:nvGrpSpPr>
            <p:cNvPr id="104553" name="Group 32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4572" name="Group 32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85121" name="Oval 32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22" name="Line 32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123" name="Line 32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124" name="Rectangle 32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85125" name="Oval 32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573" name="Group 32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85119" name="Rectangle 32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20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/>
                </a:p>
              </p:txBody>
            </p:sp>
          </p:grpSp>
        </p:grpSp>
        <p:grpSp>
          <p:nvGrpSpPr>
            <p:cNvPr id="104554" name="Group 33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85109" name="Oval 33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10" name="Line 33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11" name="Line 33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112" name="Rectangle 33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113" name="Oval 33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69" name="Group 33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85115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16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/>
                </a:p>
              </p:txBody>
            </p:sp>
          </p:grpSp>
        </p:grpSp>
        <p:sp>
          <p:nvSpPr>
            <p:cNvPr id="104555" name="Freeform 33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77 h 186"/>
                <a:gd name="T2" fmla="*/ 23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6" name="Freeform 34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46 h 186"/>
                <a:gd name="T2" fmla="*/ 14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7" name="Freeform 34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77 h 186"/>
                <a:gd name="T2" fmla="*/ 26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8" name="Freeform 34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71 h 186"/>
                <a:gd name="T2" fmla="*/ 18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9" name="Freeform 34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58 h 186"/>
                <a:gd name="T2" fmla="*/ 1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5" name="Text Box 34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resulting in new costs</a:t>
              </a:r>
            </a:p>
          </p:txBody>
        </p:sp>
        <p:sp>
          <p:nvSpPr>
            <p:cNvPr id="85106" name="Line 34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07" name="Line 34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108" name="Line 34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21124" name="Freeform 228"/>
          <p:cNvSpPr>
            <a:spLocks/>
          </p:cNvSpPr>
          <p:nvPr/>
        </p:nvSpPr>
        <p:spPr bwMode="auto">
          <a:xfrm>
            <a:off x="5219700" y="4332288"/>
            <a:ext cx="1181100" cy="952500"/>
          </a:xfrm>
          <a:custGeom>
            <a:avLst/>
            <a:gdLst>
              <a:gd name="T0" fmla="*/ 0 w 744"/>
              <a:gd name="T1" fmla="*/ 2147483647 h 600"/>
              <a:gd name="T2" fmla="*/ 2147483647 w 744"/>
              <a:gd name="T3" fmla="*/ 2147483647 h 600"/>
              <a:gd name="T4" fmla="*/ 2147483647 w 744"/>
              <a:gd name="T5" fmla="*/ 2147483647 h 600"/>
              <a:gd name="T6" fmla="*/ 2147483647 w 744"/>
              <a:gd name="T7" fmla="*/ 2147483647 h 600"/>
              <a:gd name="T8" fmla="*/ 2147483647 w 744"/>
              <a:gd name="T9" fmla="*/ 0 h 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44" h="600">
                <a:moveTo>
                  <a:pt x="0" y="294"/>
                </a:moveTo>
                <a:lnTo>
                  <a:pt x="387" y="600"/>
                </a:lnTo>
                <a:lnTo>
                  <a:pt x="744" y="304"/>
                </a:lnTo>
                <a:lnTo>
                  <a:pt x="429" y="66"/>
                </a:lnTo>
                <a:lnTo>
                  <a:pt x="354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721244" name="Group 348"/>
          <p:cNvGrpSpPr>
            <a:grpSpLocks/>
          </p:cNvGrpSpPr>
          <p:nvPr/>
        </p:nvGrpSpPr>
        <p:grpSpPr bwMode="auto">
          <a:xfrm>
            <a:off x="5137150" y="4410075"/>
            <a:ext cx="1493838" cy="990600"/>
            <a:chOff x="-186" y="1184"/>
            <a:chExt cx="941" cy="624"/>
          </a:xfrm>
        </p:grpSpPr>
        <p:sp>
          <p:nvSpPr>
            <p:cNvPr id="85088" name="Text Box 270"/>
            <p:cNvSpPr txBox="1">
              <a:spLocks noChangeArrowheads="1"/>
            </p:cNvSpPr>
            <p:nvPr/>
          </p:nvSpPr>
          <p:spPr bwMode="auto">
            <a:xfrm>
              <a:off x="-186" y="1199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089" name="Text Box 274"/>
            <p:cNvSpPr txBox="1">
              <a:spLocks noChangeArrowheads="1"/>
            </p:cNvSpPr>
            <p:nvPr/>
          </p:nvSpPr>
          <p:spPr bwMode="auto">
            <a:xfrm>
              <a:off x="450" y="1184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2+e</a:t>
              </a:r>
            </a:p>
          </p:txBody>
        </p:sp>
        <p:sp>
          <p:nvSpPr>
            <p:cNvPr id="85090" name="Text Box 275"/>
            <p:cNvSpPr txBox="1">
              <a:spLocks noChangeArrowheads="1"/>
            </p:cNvSpPr>
            <p:nvPr/>
          </p:nvSpPr>
          <p:spPr bwMode="auto">
            <a:xfrm>
              <a:off x="340" y="1616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1+e</a:t>
              </a:r>
            </a:p>
          </p:txBody>
        </p:sp>
        <p:sp>
          <p:nvSpPr>
            <p:cNvPr id="85091" name="Text Box 276"/>
            <p:cNvSpPr txBox="1">
              <a:spLocks noChangeArrowheads="1"/>
            </p:cNvSpPr>
            <p:nvPr/>
          </p:nvSpPr>
          <p:spPr bwMode="auto">
            <a:xfrm>
              <a:off x="-132" y="158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85092" name="Text Box 279"/>
            <p:cNvSpPr txBox="1">
              <a:spLocks noChangeArrowheads="1"/>
            </p:cNvSpPr>
            <p:nvPr/>
          </p:nvSpPr>
          <p:spPr bwMode="auto">
            <a:xfrm>
              <a:off x="79" y="1436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093" name="Text Box 280"/>
            <p:cNvSpPr txBox="1">
              <a:spLocks noChangeArrowheads="1"/>
            </p:cNvSpPr>
            <p:nvPr/>
          </p:nvSpPr>
          <p:spPr bwMode="auto">
            <a:xfrm>
              <a:off x="261" y="143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</p:grpSp>
      <p:grpSp>
        <p:nvGrpSpPr>
          <p:cNvPr id="721245" name="Group 349"/>
          <p:cNvGrpSpPr>
            <a:grpSpLocks/>
          </p:cNvGrpSpPr>
          <p:nvPr/>
        </p:nvGrpSpPr>
        <p:grpSpPr bwMode="auto">
          <a:xfrm>
            <a:off x="6967538" y="4195763"/>
            <a:ext cx="2195512" cy="2293937"/>
            <a:chOff x="1729" y="2639"/>
            <a:chExt cx="1383" cy="1445"/>
          </a:xfrm>
        </p:grpSpPr>
        <p:sp>
          <p:nvSpPr>
            <p:cNvPr id="104495" name="Freeform 35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6" name="Freeform 35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34 h 186"/>
                <a:gd name="T2" fmla="*/ 65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4497" name="Group 35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85080" name="Oval 35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1" name="Line 35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82" name="Line 35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83" name="Rectangle 35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084" name="Oval 35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40" name="Group 35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85086" name="Rectangle 35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87" name="Text Box 36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/>
                </a:p>
              </p:txBody>
            </p:sp>
          </p:grpSp>
        </p:grpSp>
        <p:grpSp>
          <p:nvGrpSpPr>
            <p:cNvPr id="104498" name="Group 36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85072" name="Oval 36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3" name="Line 36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74" name="Line 36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75" name="Rectangle 36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076" name="Oval 36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32" name="Group 36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85078" name="Rectangle 36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79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/>
                </a:p>
              </p:txBody>
            </p:sp>
          </p:grpSp>
        </p:grpSp>
        <p:grpSp>
          <p:nvGrpSpPr>
            <p:cNvPr id="104499" name="Group 37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04518" name="Group 37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85067" name="Oval 37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68" name="Line 37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069" name="Line 37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5070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85071" name="Oval 37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519" name="Group 37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85065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66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/>
                </a:p>
              </p:txBody>
            </p:sp>
          </p:grpSp>
        </p:grpSp>
        <p:grpSp>
          <p:nvGrpSpPr>
            <p:cNvPr id="104500" name="Group 38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85055" name="Oval 38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56" name="Line 38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57" name="Line 38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5058" name="Rectangle 38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5059" name="Oval 38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515" name="Group 38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85061" name="Rectangle 38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062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/>
                </a:p>
              </p:txBody>
            </p:sp>
          </p:grpSp>
        </p:grpSp>
        <p:sp>
          <p:nvSpPr>
            <p:cNvPr id="104501" name="Freeform 38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77 h 186"/>
                <a:gd name="T2" fmla="*/ 23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2" name="Freeform 39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46 h 186"/>
                <a:gd name="T2" fmla="*/ 14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3" name="Freeform 39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77 h 186"/>
                <a:gd name="T2" fmla="*/ 26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4" name="Freeform 39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71 h 186"/>
                <a:gd name="T2" fmla="*/ 18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5" name="Freeform 39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58 h 186"/>
                <a:gd name="T2" fmla="*/ 1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Text Box 39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>
                  <a:solidFill>
                    <a:srgbClr val="000099"/>
                  </a:solidFill>
                  <a:latin typeface="Gill Sans MT" pitchFamily="34" charset="0"/>
                </a:rPr>
                <a:t>resulting in new costs</a:t>
              </a:r>
            </a:p>
          </p:txBody>
        </p:sp>
        <p:sp>
          <p:nvSpPr>
            <p:cNvPr id="85052" name="Line 39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53" name="Line 39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54" name="Line 39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21294" name="Freeform 398"/>
          <p:cNvSpPr>
            <a:spLocks/>
          </p:cNvSpPr>
          <p:nvPr/>
        </p:nvSpPr>
        <p:spPr bwMode="auto">
          <a:xfrm>
            <a:off x="7366000" y="439737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721295" name="Group 399"/>
          <p:cNvGrpSpPr>
            <a:grpSpLocks/>
          </p:cNvGrpSpPr>
          <p:nvPr/>
        </p:nvGrpSpPr>
        <p:grpSpPr bwMode="auto">
          <a:xfrm>
            <a:off x="7191375" y="4383088"/>
            <a:ext cx="1430338" cy="966787"/>
            <a:chOff x="1870" y="2772"/>
            <a:chExt cx="901" cy="609"/>
          </a:xfrm>
        </p:grpSpPr>
        <p:sp>
          <p:nvSpPr>
            <p:cNvPr id="85034" name="Text Box 400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2+e</a:t>
              </a:r>
            </a:p>
          </p:txBody>
        </p:sp>
        <p:sp>
          <p:nvSpPr>
            <p:cNvPr id="85035" name="Text Box 401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036" name="Text Box 402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037" name="Text Box 403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85038" name="Text Box 404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400" smtClean="0"/>
                <a:t>1+e</a:t>
              </a:r>
            </a:p>
          </p:txBody>
        </p:sp>
        <p:sp>
          <p:nvSpPr>
            <p:cNvPr id="85039" name="Text Box 405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2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2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86" grpId="0" animBg="1"/>
      <p:bldP spid="721124" grpId="0" animBg="1"/>
      <p:bldP spid="7212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37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8CC00FA-846C-472D-9DC7-A39C8DE11E01}" type="slidenum">
              <a:rPr lang="en-US"/>
              <a:pPr/>
              <a:t>2</a:t>
            </a:fld>
            <a:endParaRPr lang="en-US"/>
          </a:p>
        </p:txBody>
      </p:sp>
      <p:pic>
        <p:nvPicPr>
          <p:cNvPr id="93187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737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3190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08DD74B-7725-4157-B4F9-71E5170E5741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94211" name="Group 2"/>
          <p:cNvGrpSpPr>
            <a:grpSpLocks/>
          </p:cNvGrpSpPr>
          <p:nvPr/>
        </p:nvGrpSpPr>
        <p:grpSpPr bwMode="auto">
          <a:xfrm>
            <a:off x="3851275" y="4497388"/>
            <a:ext cx="2847975" cy="1481137"/>
            <a:chOff x="291" y="3093"/>
            <a:chExt cx="1794" cy="933"/>
          </a:xfrm>
        </p:grpSpPr>
        <p:grpSp>
          <p:nvGrpSpPr>
            <p:cNvPr id="94288" name="Group 3"/>
            <p:cNvGrpSpPr>
              <a:grpSpLocks/>
            </p:cNvGrpSpPr>
            <p:nvPr/>
          </p:nvGrpSpPr>
          <p:grpSpPr bwMode="auto">
            <a:xfrm>
              <a:off x="291" y="3093"/>
              <a:ext cx="1794" cy="933"/>
              <a:chOff x="2124" y="2903"/>
              <a:chExt cx="1794" cy="933"/>
            </a:xfrm>
          </p:grpSpPr>
          <p:sp>
            <p:nvSpPr>
              <p:cNvPr id="94292" name="Freeform 4"/>
              <p:cNvSpPr>
                <a:spLocks/>
              </p:cNvSpPr>
              <p:nvPr/>
            </p:nvSpPr>
            <p:spPr bwMode="auto">
              <a:xfrm>
                <a:off x="2124" y="2903"/>
                <a:ext cx="1794" cy="933"/>
              </a:xfrm>
              <a:custGeom>
                <a:avLst/>
                <a:gdLst>
                  <a:gd name="T0" fmla="*/ 6 w 1794"/>
                  <a:gd name="T1" fmla="*/ 483 h 933"/>
                  <a:gd name="T2" fmla="*/ 108 w 1794"/>
                  <a:gd name="T3" fmla="*/ 125 h 933"/>
                  <a:gd name="T4" fmla="*/ 559 w 1794"/>
                  <a:gd name="T5" fmla="*/ 100 h 933"/>
                  <a:gd name="T6" fmla="*/ 1128 w 1794"/>
                  <a:gd name="T7" fmla="*/ 29 h 933"/>
                  <a:gd name="T8" fmla="*/ 1716 w 1794"/>
                  <a:gd name="T9" fmla="*/ 275 h 933"/>
                  <a:gd name="T10" fmla="*/ 1596 w 1794"/>
                  <a:gd name="T11" fmla="*/ 827 h 933"/>
                  <a:gd name="T12" fmla="*/ 1380 w 1794"/>
                  <a:gd name="T13" fmla="*/ 911 h 933"/>
                  <a:gd name="T14" fmla="*/ 840 w 1794"/>
                  <a:gd name="T15" fmla="*/ 929 h 933"/>
                  <a:gd name="T16" fmla="*/ 414 w 1794"/>
                  <a:gd name="T17" fmla="*/ 911 h 933"/>
                  <a:gd name="T18" fmla="*/ 143 w 1794"/>
                  <a:gd name="T19" fmla="*/ 832 h 933"/>
                  <a:gd name="T20" fmla="*/ 6 w 1794"/>
                  <a:gd name="T21" fmla="*/ 483 h 9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94" h="933">
                    <a:moveTo>
                      <a:pt x="6" y="483"/>
                    </a:moveTo>
                    <a:cubicBezTo>
                      <a:pt x="0" y="365"/>
                      <a:pt x="16" y="189"/>
                      <a:pt x="108" y="125"/>
                    </a:cubicBezTo>
                    <a:cubicBezTo>
                      <a:pt x="200" y="61"/>
                      <a:pt x="389" y="116"/>
                      <a:pt x="559" y="100"/>
                    </a:cubicBezTo>
                    <a:cubicBezTo>
                      <a:pt x="729" y="84"/>
                      <a:pt x="935" y="0"/>
                      <a:pt x="1128" y="29"/>
                    </a:cubicBezTo>
                    <a:cubicBezTo>
                      <a:pt x="1321" y="58"/>
                      <a:pt x="1638" y="142"/>
                      <a:pt x="1716" y="275"/>
                    </a:cubicBezTo>
                    <a:cubicBezTo>
                      <a:pt x="1794" y="408"/>
                      <a:pt x="1652" y="721"/>
                      <a:pt x="1596" y="827"/>
                    </a:cubicBezTo>
                    <a:cubicBezTo>
                      <a:pt x="1540" y="933"/>
                      <a:pt x="1506" y="894"/>
                      <a:pt x="1380" y="911"/>
                    </a:cubicBezTo>
                    <a:cubicBezTo>
                      <a:pt x="1254" y="928"/>
                      <a:pt x="1001" y="929"/>
                      <a:pt x="840" y="929"/>
                    </a:cubicBezTo>
                    <a:cubicBezTo>
                      <a:pt x="679" y="929"/>
                      <a:pt x="530" y="927"/>
                      <a:pt x="414" y="911"/>
                    </a:cubicBezTo>
                    <a:cubicBezTo>
                      <a:pt x="298" y="895"/>
                      <a:pt x="211" y="903"/>
                      <a:pt x="143" y="832"/>
                    </a:cubicBezTo>
                    <a:cubicBezTo>
                      <a:pt x="75" y="761"/>
                      <a:pt x="4" y="624"/>
                      <a:pt x="6" y="483"/>
                    </a:cubicBezTo>
                    <a:close/>
                  </a:path>
                </a:pathLst>
              </a:custGeom>
              <a:solidFill>
                <a:srgbClr val="66CC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4293" name="Group 5"/>
              <p:cNvGrpSpPr>
                <a:grpSpLocks/>
              </p:cNvGrpSpPr>
              <p:nvPr/>
            </p:nvGrpSpPr>
            <p:grpSpPr bwMode="auto">
              <a:xfrm>
                <a:off x="2196" y="3160"/>
                <a:ext cx="1642" cy="415"/>
                <a:chOff x="959" y="3814"/>
                <a:chExt cx="1642" cy="415"/>
              </a:xfrm>
            </p:grpSpPr>
            <p:grpSp>
              <p:nvGrpSpPr>
                <p:cNvPr id="94328" name="Group 6"/>
                <p:cNvGrpSpPr>
                  <a:grpSpLocks/>
                </p:cNvGrpSpPr>
                <p:nvPr/>
              </p:nvGrpSpPr>
              <p:grpSpPr bwMode="auto">
                <a:xfrm>
                  <a:off x="2223" y="3814"/>
                  <a:ext cx="378" cy="181"/>
                  <a:chOff x="4396" y="1245"/>
                  <a:chExt cx="672" cy="248"/>
                </a:xfrm>
              </p:grpSpPr>
              <p:sp>
                <p:nvSpPr>
                  <p:cNvPr id="94347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48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49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94350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9435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354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4896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4897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4329" name="Group 15"/>
                <p:cNvGrpSpPr>
                  <a:grpSpLocks/>
                </p:cNvGrpSpPr>
                <p:nvPr/>
              </p:nvGrpSpPr>
              <p:grpSpPr bwMode="auto">
                <a:xfrm>
                  <a:off x="1559" y="4048"/>
                  <a:ext cx="378" cy="181"/>
                  <a:chOff x="4396" y="1245"/>
                  <a:chExt cx="672" cy="248"/>
                </a:xfrm>
              </p:grpSpPr>
              <p:sp>
                <p:nvSpPr>
                  <p:cNvPr id="94339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40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41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94342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94345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346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488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488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94330" name="Group 24"/>
                <p:cNvGrpSpPr>
                  <a:grpSpLocks/>
                </p:cNvGrpSpPr>
                <p:nvPr/>
              </p:nvGrpSpPr>
              <p:grpSpPr bwMode="auto">
                <a:xfrm>
                  <a:off x="959" y="3816"/>
                  <a:ext cx="378" cy="181"/>
                  <a:chOff x="4396" y="1245"/>
                  <a:chExt cx="672" cy="248"/>
                </a:xfrm>
              </p:grpSpPr>
              <p:sp>
                <p:nvSpPr>
                  <p:cNvPr id="94331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32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333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CCFF"/>
                      </a:gs>
                      <a:gs pos="100000">
                        <a:srgbClr val="FFFFFF"/>
                      </a:gs>
                    </a:gsLst>
                    <a:lin ang="0" scaled="1"/>
                  </a:gra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94334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94337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noFill/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33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noFill/>
                    <a:ln w="1270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4880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4400" y="1320"/>
                    <a:ext cx="0" cy="11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4881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6"/>
                    <a:ext cx="0" cy="10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94294" name="Freeform 33"/>
              <p:cNvSpPr>
                <a:spLocks/>
              </p:cNvSpPr>
              <p:nvPr/>
            </p:nvSpPr>
            <p:spPr bwMode="auto">
              <a:xfrm>
                <a:off x="2574" y="3086"/>
                <a:ext cx="294" cy="166"/>
              </a:xfrm>
              <a:custGeom>
                <a:avLst/>
                <a:gdLst>
                  <a:gd name="T0" fmla="*/ 0 w 294"/>
                  <a:gd name="T1" fmla="*/ 166 h 166"/>
                  <a:gd name="T2" fmla="*/ 294 w 294"/>
                  <a:gd name="T3" fmla="*/ 0 h 1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4" h="166">
                    <a:moveTo>
                      <a:pt x="0" y="166"/>
                    </a:moveTo>
                    <a:lnTo>
                      <a:pt x="294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5" name="Freeform 34"/>
              <p:cNvSpPr>
                <a:spLocks/>
              </p:cNvSpPr>
              <p:nvPr/>
            </p:nvSpPr>
            <p:spPr bwMode="auto">
              <a:xfrm>
                <a:off x="3182" y="3082"/>
                <a:ext cx="272" cy="174"/>
              </a:xfrm>
              <a:custGeom>
                <a:avLst/>
                <a:gdLst>
                  <a:gd name="T0" fmla="*/ 0 w 272"/>
                  <a:gd name="T1" fmla="*/ 0 h 174"/>
                  <a:gd name="T2" fmla="*/ 272 w 272"/>
                  <a:gd name="T3" fmla="*/ 174 h 17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2" h="174">
                    <a:moveTo>
                      <a:pt x="0" y="0"/>
                    </a:moveTo>
                    <a:lnTo>
                      <a:pt x="272" y="17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6" name="Freeform 35"/>
              <p:cNvSpPr>
                <a:spLocks/>
              </p:cNvSpPr>
              <p:nvPr/>
            </p:nvSpPr>
            <p:spPr bwMode="auto">
              <a:xfrm>
                <a:off x="2511" y="3329"/>
                <a:ext cx="303" cy="150"/>
              </a:xfrm>
              <a:custGeom>
                <a:avLst/>
                <a:gdLst>
                  <a:gd name="T0" fmla="*/ 0 w 294"/>
                  <a:gd name="T1" fmla="*/ 0 h 174"/>
                  <a:gd name="T2" fmla="*/ 342 w 294"/>
                  <a:gd name="T3" fmla="*/ 83 h 17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4" h="174">
                    <a:moveTo>
                      <a:pt x="0" y="0"/>
                    </a:moveTo>
                    <a:lnTo>
                      <a:pt x="294" y="174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7" name="Freeform 36"/>
              <p:cNvSpPr>
                <a:spLocks/>
              </p:cNvSpPr>
              <p:nvPr/>
            </p:nvSpPr>
            <p:spPr bwMode="auto">
              <a:xfrm>
                <a:off x="3168" y="3322"/>
                <a:ext cx="352" cy="148"/>
              </a:xfrm>
              <a:custGeom>
                <a:avLst/>
                <a:gdLst>
                  <a:gd name="T0" fmla="*/ 0 w 352"/>
                  <a:gd name="T1" fmla="*/ 148 h 148"/>
                  <a:gd name="T2" fmla="*/ 352 w 352"/>
                  <a:gd name="T3" fmla="*/ 0 h 14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2" h="148">
                    <a:moveTo>
                      <a:pt x="0" y="148"/>
                    </a:moveTo>
                    <a:lnTo>
                      <a:pt x="35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8" name="Freeform 37"/>
              <p:cNvSpPr>
                <a:spLocks/>
              </p:cNvSpPr>
              <p:nvPr/>
            </p:nvSpPr>
            <p:spPr bwMode="auto">
              <a:xfrm>
                <a:off x="3528" y="3348"/>
                <a:ext cx="130" cy="320"/>
              </a:xfrm>
              <a:custGeom>
                <a:avLst/>
                <a:gdLst>
                  <a:gd name="T0" fmla="*/ 0 w 118"/>
                  <a:gd name="T1" fmla="*/ 54 h 500"/>
                  <a:gd name="T2" fmla="*/ 192 w 118"/>
                  <a:gd name="T3" fmla="*/ 0 h 50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8" h="500">
                    <a:moveTo>
                      <a:pt x="0" y="500"/>
                    </a:moveTo>
                    <a:lnTo>
                      <a:pt x="11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99" name="Freeform 38"/>
              <p:cNvSpPr>
                <a:spLocks/>
              </p:cNvSpPr>
              <p:nvPr/>
            </p:nvSpPr>
            <p:spPr bwMode="auto">
              <a:xfrm>
                <a:off x="2750" y="3684"/>
                <a:ext cx="464" cy="47"/>
              </a:xfrm>
              <a:custGeom>
                <a:avLst/>
                <a:gdLst>
                  <a:gd name="T0" fmla="*/ 1147 w 370"/>
                  <a:gd name="T1" fmla="*/ 217 h 32"/>
                  <a:gd name="T2" fmla="*/ 0 w 370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0" h="32">
                    <a:moveTo>
                      <a:pt x="370" y="32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00" name="Freeform 39"/>
              <p:cNvSpPr>
                <a:spLocks/>
              </p:cNvSpPr>
              <p:nvPr/>
            </p:nvSpPr>
            <p:spPr bwMode="auto">
              <a:xfrm>
                <a:off x="2412" y="3344"/>
                <a:ext cx="122" cy="268"/>
              </a:xfrm>
              <a:custGeom>
                <a:avLst/>
                <a:gdLst>
                  <a:gd name="T0" fmla="*/ 26 w 176"/>
                  <a:gd name="T1" fmla="*/ 47 h 412"/>
                  <a:gd name="T2" fmla="*/ 28 w 176"/>
                  <a:gd name="T3" fmla="*/ 48 h 412"/>
                  <a:gd name="T4" fmla="*/ 0 w 176"/>
                  <a:gd name="T5" fmla="*/ 0 h 4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6" h="412">
                    <a:moveTo>
                      <a:pt x="162" y="408"/>
                    </a:moveTo>
                    <a:lnTo>
                      <a:pt x="176" y="412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4301" name="Group 40"/>
              <p:cNvGrpSpPr>
                <a:grpSpLocks/>
              </p:cNvGrpSpPr>
              <p:nvPr/>
            </p:nvGrpSpPr>
            <p:grpSpPr bwMode="auto">
              <a:xfrm>
                <a:off x="2822" y="2974"/>
                <a:ext cx="378" cy="181"/>
                <a:chOff x="4396" y="1245"/>
                <a:chExt cx="672" cy="248"/>
              </a:xfrm>
            </p:grpSpPr>
            <p:sp>
              <p:nvSpPr>
                <p:cNvPr id="94320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21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22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94323" name="Group 44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4326" name="Freeform 45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327" name="Freeform 46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869" name="Line 47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4870" name="Line 48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4302" name="Group 49"/>
              <p:cNvGrpSpPr>
                <a:grpSpLocks/>
              </p:cNvGrpSpPr>
              <p:nvPr/>
            </p:nvGrpSpPr>
            <p:grpSpPr bwMode="auto">
              <a:xfrm>
                <a:off x="3171" y="3604"/>
                <a:ext cx="378" cy="181"/>
                <a:chOff x="4396" y="1245"/>
                <a:chExt cx="672" cy="248"/>
              </a:xfrm>
            </p:grpSpPr>
            <p:sp>
              <p:nvSpPr>
                <p:cNvPr id="94312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1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14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94315" name="Group 53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4318" name="Freeform 54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319" name="Freeform 55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861" name="Line 56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4862" name="Line 57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94303" name="Group 58"/>
              <p:cNvGrpSpPr>
                <a:grpSpLocks/>
              </p:cNvGrpSpPr>
              <p:nvPr/>
            </p:nvGrpSpPr>
            <p:grpSpPr bwMode="auto">
              <a:xfrm>
                <a:off x="2403" y="3574"/>
                <a:ext cx="378" cy="181"/>
                <a:chOff x="4396" y="1245"/>
                <a:chExt cx="672" cy="248"/>
              </a:xfrm>
            </p:grpSpPr>
            <p:sp>
              <p:nvSpPr>
                <p:cNvPr id="94304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05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4306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94307" name="Group 62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4310" name="Freeform 63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4311" name="Freeform 64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270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4853" name="Line 65"/>
                <p:cNvSpPr>
                  <a:spLocks noChangeShapeType="1"/>
                </p:cNvSpPr>
                <p:nvPr/>
              </p:nvSpPr>
              <p:spPr bwMode="auto">
                <a:xfrm>
                  <a:off x="4400" y="1320"/>
                  <a:ext cx="0" cy="11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4854" name="Line 66"/>
                <p:cNvSpPr>
                  <a:spLocks noChangeShapeType="1"/>
                </p:cNvSpPr>
                <p:nvPr/>
              </p:nvSpPr>
              <p:spPr bwMode="auto">
                <a:xfrm>
                  <a:off x="5063" y="1326"/>
                  <a:ext cx="0" cy="10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74834" name="Text Box 67"/>
            <p:cNvSpPr txBox="1">
              <a:spLocks noChangeArrowheads="1"/>
            </p:cNvSpPr>
            <p:nvPr/>
          </p:nvSpPr>
          <p:spPr bwMode="auto">
            <a:xfrm>
              <a:off x="667" y="322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74835" name="Text Box 68"/>
            <p:cNvSpPr txBox="1">
              <a:spLocks noChangeArrowheads="1"/>
            </p:cNvSpPr>
            <p:nvPr/>
          </p:nvSpPr>
          <p:spPr bwMode="auto">
            <a:xfrm>
              <a:off x="620" y="350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2</a:t>
              </a:r>
            </a:p>
          </p:txBody>
        </p:sp>
        <p:sp>
          <p:nvSpPr>
            <p:cNvPr id="74836" name="Text Box 69"/>
            <p:cNvSpPr txBox="1">
              <a:spLocks noChangeArrowheads="1"/>
            </p:cNvSpPr>
            <p:nvPr/>
          </p:nvSpPr>
          <p:spPr bwMode="auto">
            <a:xfrm>
              <a:off x="448" y="350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/>
                <a:t>3</a:t>
              </a:r>
            </a:p>
          </p:txBody>
        </p:sp>
      </p:grpSp>
      <p:sp>
        <p:nvSpPr>
          <p:cNvPr id="94212" name="Freeform 72"/>
          <p:cNvSpPr>
            <a:spLocks/>
          </p:cNvSpPr>
          <p:nvPr/>
        </p:nvSpPr>
        <p:spPr bwMode="auto">
          <a:xfrm>
            <a:off x="2397125" y="3743325"/>
            <a:ext cx="2290763" cy="1295400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58" name="Rectangle 73"/>
          <p:cNvSpPr>
            <a:spLocks noChangeArrowheads="1"/>
          </p:cNvSpPr>
          <p:nvPr/>
        </p:nvSpPr>
        <p:spPr bwMode="auto">
          <a:xfrm>
            <a:off x="2176463" y="1417638"/>
            <a:ext cx="2528887" cy="23336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Oval 74"/>
          <p:cNvSpPr>
            <a:spLocks noChangeArrowheads="1"/>
          </p:cNvSpPr>
          <p:nvPr/>
        </p:nvSpPr>
        <p:spPr bwMode="auto">
          <a:xfrm>
            <a:off x="2513013" y="1470025"/>
            <a:ext cx="2095500" cy="6048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5"/>
          <p:cNvSpPr>
            <a:spLocks noChangeArrowheads="1"/>
          </p:cNvSpPr>
          <p:nvPr/>
        </p:nvSpPr>
        <p:spPr bwMode="auto">
          <a:xfrm>
            <a:off x="2457450" y="4806950"/>
            <a:ext cx="1155700" cy="238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Rectangle 76"/>
          <p:cNvSpPr>
            <a:spLocks noChangeArrowheads="1"/>
          </p:cNvSpPr>
          <p:nvPr/>
        </p:nvSpPr>
        <p:spPr bwMode="auto">
          <a:xfrm>
            <a:off x="2433638" y="4830763"/>
            <a:ext cx="1147762" cy="238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Line 77"/>
          <p:cNvSpPr>
            <a:spLocks noChangeShapeType="1"/>
          </p:cNvSpPr>
          <p:nvPr/>
        </p:nvSpPr>
        <p:spPr bwMode="auto">
          <a:xfrm>
            <a:off x="3459163" y="4962525"/>
            <a:ext cx="42227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63" name="Rectangle 78"/>
          <p:cNvSpPr>
            <a:spLocks noChangeArrowheads="1"/>
          </p:cNvSpPr>
          <p:nvPr/>
        </p:nvSpPr>
        <p:spPr bwMode="auto">
          <a:xfrm>
            <a:off x="3062288" y="4833938"/>
            <a:ext cx="427037" cy="239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Text Box 79"/>
          <p:cNvSpPr txBox="1">
            <a:spLocks noChangeArrowheads="1"/>
          </p:cNvSpPr>
          <p:nvPr/>
        </p:nvSpPr>
        <p:spPr bwMode="auto">
          <a:xfrm>
            <a:off x="3014663" y="480695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US" sz="1200"/>
          </a:p>
        </p:txBody>
      </p:sp>
      <p:sp>
        <p:nvSpPr>
          <p:cNvPr id="74765" name="Text Box 80"/>
          <p:cNvSpPr txBox="1">
            <a:spLocks noChangeArrowheads="1"/>
          </p:cNvSpPr>
          <p:nvPr/>
        </p:nvSpPr>
        <p:spPr bwMode="auto">
          <a:xfrm>
            <a:off x="1298575" y="4135438"/>
            <a:ext cx="2465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/>
              <a:t>IP destination address in </a:t>
            </a:r>
          </a:p>
          <a:p>
            <a:pPr eaLnBrk="1" hangingPunct="1"/>
            <a:r>
              <a:rPr lang="en-US" sz="1600"/>
              <a:t>arriving packet</a:t>
            </a:r>
            <a:r>
              <a:rPr lang="ja-JP" altLang="en-US" sz="1600"/>
              <a:t>’</a:t>
            </a:r>
            <a:r>
              <a:rPr lang="en-US" altLang="ja-JP" sz="1600"/>
              <a:t>s header</a:t>
            </a:r>
            <a:endParaRPr lang="en-US" sz="1600"/>
          </a:p>
        </p:txBody>
      </p:sp>
      <p:sp>
        <p:nvSpPr>
          <p:cNvPr id="74766" name="Line 81"/>
          <p:cNvSpPr>
            <a:spLocks noChangeShapeType="1"/>
          </p:cNvSpPr>
          <p:nvPr/>
        </p:nvSpPr>
        <p:spPr bwMode="auto">
          <a:xfrm flipH="1">
            <a:off x="2681288" y="5092700"/>
            <a:ext cx="134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67" name="Text Box 82"/>
          <p:cNvSpPr txBox="1">
            <a:spLocks noChangeArrowheads="1"/>
          </p:cNvSpPr>
          <p:nvPr/>
        </p:nvSpPr>
        <p:spPr bwMode="auto">
          <a:xfrm>
            <a:off x="2641600" y="1627188"/>
            <a:ext cx="1863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b="1" smtClean="0">
                <a:solidFill>
                  <a:srgbClr val="CC0000"/>
                </a:solidFill>
              </a:rPr>
              <a:t>routing algorithm</a:t>
            </a:r>
          </a:p>
        </p:txBody>
      </p:sp>
      <p:sp>
        <p:nvSpPr>
          <p:cNvPr id="74768" name="Rectangle 83"/>
          <p:cNvSpPr>
            <a:spLocks noChangeArrowheads="1"/>
          </p:cNvSpPr>
          <p:nvPr/>
        </p:nvSpPr>
        <p:spPr bwMode="auto">
          <a:xfrm>
            <a:off x="2387600" y="2363788"/>
            <a:ext cx="2184400" cy="1298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9" name="Text Box 84"/>
          <p:cNvSpPr txBox="1">
            <a:spLocks noChangeArrowheads="1"/>
          </p:cNvSpPr>
          <p:nvPr/>
        </p:nvSpPr>
        <p:spPr bwMode="auto">
          <a:xfrm>
            <a:off x="2503488" y="2327275"/>
            <a:ext cx="2014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rgbClr val="CC0000"/>
                </a:solidFill>
              </a:rPr>
              <a:t>local forwarding table</a:t>
            </a:r>
          </a:p>
        </p:txBody>
      </p:sp>
      <p:sp>
        <p:nvSpPr>
          <p:cNvPr id="74770" name="Text Box 85"/>
          <p:cNvSpPr txBox="1">
            <a:spLocks noChangeArrowheads="1"/>
          </p:cNvSpPr>
          <p:nvPr/>
        </p:nvSpPr>
        <p:spPr bwMode="auto">
          <a:xfrm>
            <a:off x="2430463" y="2574925"/>
            <a:ext cx="1312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smtClean="0"/>
              <a:t>dest address</a:t>
            </a:r>
          </a:p>
        </p:txBody>
      </p:sp>
      <p:sp>
        <p:nvSpPr>
          <p:cNvPr id="74771" name="Text Box 86"/>
          <p:cNvSpPr txBox="1">
            <a:spLocks noChangeArrowheads="1"/>
          </p:cNvSpPr>
          <p:nvPr/>
        </p:nvSpPr>
        <p:spPr bwMode="auto">
          <a:xfrm>
            <a:off x="3619500" y="2576513"/>
            <a:ext cx="1041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smtClean="0"/>
              <a:t>output  link</a:t>
            </a:r>
          </a:p>
        </p:txBody>
      </p:sp>
      <p:sp>
        <p:nvSpPr>
          <p:cNvPr id="74772" name="Line 87"/>
          <p:cNvSpPr>
            <a:spLocks noChangeShapeType="1"/>
          </p:cNvSpPr>
          <p:nvPr/>
        </p:nvSpPr>
        <p:spPr bwMode="auto">
          <a:xfrm>
            <a:off x="3695700" y="2587625"/>
            <a:ext cx="793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73" name="Text Box 88"/>
          <p:cNvSpPr txBox="1">
            <a:spLocks noChangeArrowheads="1"/>
          </p:cNvSpPr>
          <p:nvPr/>
        </p:nvSpPr>
        <p:spPr bwMode="auto">
          <a:xfrm>
            <a:off x="2417763" y="2859088"/>
            <a:ext cx="1289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200" smtClean="0"/>
              <a:t>address-range 1</a:t>
            </a:r>
          </a:p>
          <a:p>
            <a:pPr algn="r" eaLnBrk="1" hangingPunct="1">
              <a:defRPr/>
            </a:pPr>
            <a:r>
              <a:rPr lang="en-US" sz="1200" smtClean="0"/>
              <a:t>address-range 2</a:t>
            </a:r>
          </a:p>
          <a:p>
            <a:pPr algn="r" eaLnBrk="1" hangingPunct="1">
              <a:defRPr/>
            </a:pPr>
            <a:r>
              <a:rPr lang="en-US" sz="1200" smtClean="0"/>
              <a:t>address-range 3</a:t>
            </a:r>
          </a:p>
          <a:p>
            <a:pPr algn="r" eaLnBrk="1" hangingPunct="1">
              <a:defRPr/>
            </a:pPr>
            <a:r>
              <a:rPr lang="en-US" sz="1200" smtClean="0"/>
              <a:t>address-range 4</a:t>
            </a:r>
          </a:p>
        </p:txBody>
      </p:sp>
      <p:sp>
        <p:nvSpPr>
          <p:cNvPr id="74774" name="Text Box 89"/>
          <p:cNvSpPr txBox="1">
            <a:spLocks noChangeArrowheads="1"/>
          </p:cNvSpPr>
          <p:nvPr/>
        </p:nvSpPr>
        <p:spPr bwMode="auto">
          <a:xfrm>
            <a:off x="3711575" y="2859088"/>
            <a:ext cx="268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200"/>
              <a:t>3</a:t>
            </a:r>
          </a:p>
          <a:p>
            <a:pPr algn="ctr" eaLnBrk="1" hangingPunct="1"/>
            <a:r>
              <a:rPr lang="en-US" sz="1200"/>
              <a:t>2</a:t>
            </a:r>
          </a:p>
          <a:p>
            <a:pPr algn="ctr" eaLnBrk="1" hangingPunct="1"/>
            <a:r>
              <a:rPr lang="en-US" sz="1200"/>
              <a:t>2</a:t>
            </a:r>
          </a:p>
          <a:p>
            <a:pPr algn="ctr" eaLnBrk="1" hangingPunct="1"/>
            <a:r>
              <a:rPr lang="en-US" sz="1200"/>
              <a:t>1</a:t>
            </a:r>
          </a:p>
        </p:txBody>
      </p:sp>
      <p:sp>
        <p:nvSpPr>
          <p:cNvPr id="74775" name="Line 90"/>
          <p:cNvSpPr>
            <a:spLocks noChangeShapeType="1"/>
          </p:cNvSpPr>
          <p:nvPr/>
        </p:nvSpPr>
        <p:spPr bwMode="auto">
          <a:xfrm>
            <a:off x="2409825" y="2840038"/>
            <a:ext cx="2163763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76" name="Line 91"/>
          <p:cNvSpPr>
            <a:spLocks noChangeShapeType="1"/>
          </p:cNvSpPr>
          <p:nvPr/>
        </p:nvSpPr>
        <p:spPr bwMode="auto">
          <a:xfrm>
            <a:off x="2392363" y="2592388"/>
            <a:ext cx="21732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777" name="AutoShape 92"/>
          <p:cNvSpPr>
            <a:spLocks noChangeArrowheads="1"/>
          </p:cNvSpPr>
          <p:nvPr/>
        </p:nvSpPr>
        <p:spPr bwMode="auto">
          <a:xfrm rot="5400000">
            <a:off x="3466306" y="2082007"/>
            <a:ext cx="239713" cy="273050"/>
          </a:xfrm>
          <a:prstGeom prst="rightArrow">
            <a:avLst>
              <a:gd name="adj1" fmla="val 51167"/>
              <a:gd name="adj2" fmla="val 3973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8" name="Line 93"/>
          <p:cNvSpPr>
            <a:spLocks noChangeShapeType="1"/>
          </p:cNvSpPr>
          <p:nvPr/>
        </p:nvSpPr>
        <p:spPr bwMode="auto">
          <a:xfrm>
            <a:off x="2843213" y="4524375"/>
            <a:ext cx="363537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4234" name="Freeform 94"/>
          <p:cNvSpPr>
            <a:spLocks/>
          </p:cNvSpPr>
          <p:nvPr/>
        </p:nvSpPr>
        <p:spPr bwMode="auto">
          <a:xfrm>
            <a:off x="3916363" y="5014913"/>
            <a:ext cx="879475" cy="265112"/>
          </a:xfrm>
          <a:custGeom>
            <a:avLst/>
            <a:gdLst>
              <a:gd name="T0" fmla="*/ 0 w 554"/>
              <a:gd name="T1" fmla="*/ 2147483647 h 167"/>
              <a:gd name="T2" fmla="*/ 2147483647 w 554"/>
              <a:gd name="T3" fmla="*/ 2147483647 h 167"/>
              <a:gd name="T4" fmla="*/ 2147483647 w 554"/>
              <a:gd name="T5" fmla="*/ 2147483647 h 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54" h="167">
                <a:moveTo>
                  <a:pt x="0" y="10"/>
                </a:moveTo>
                <a:cubicBezTo>
                  <a:pt x="102" y="0"/>
                  <a:pt x="240" y="5"/>
                  <a:pt x="324" y="26"/>
                </a:cubicBezTo>
                <a:cubicBezTo>
                  <a:pt x="416" y="52"/>
                  <a:pt x="502" y="120"/>
                  <a:pt x="554" y="167"/>
                </a:cubicBezTo>
              </a:path>
            </a:pathLst>
          </a:custGeom>
          <a:noFill/>
          <a:ln w="57150" cmpd="sng">
            <a:solidFill>
              <a:srgbClr val="CC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5" name="Freeform 95"/>
          <p:cNvSpPr>
            <a:spLocks/>
          </p:cNvSpPr>
          <p:nvPr/>
        </p:nvSpPr>
        <p:spPr bwMode="auto">
          <a:xfrm flipH="1">
            <a:off x="6249988" y="4578350"/>
            <a:ext cx="577850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6" name="Freeform 96"/>
          <p:cNvSpPr>
            <a:spLocks/>
          </p:cNvSpPr>
          <p:nvPr/>
        </p:nvSpPr>
        <p:spPr bwMode="auto">
          <a:xfrm flipH="1">
            <a:off x="5240338" y="4305300"/>
            <a:ext cx="577850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7" name="Freeform 97"/>
          <p:cNvSpPr>
            <a:spLocks/>
          </p:cNvSpPr>
          <p:nvPr/>
        </p:nvSpPr>
        <p:spPr bwMode="auto">
          <a:xfrm flipH="1" flipV="1">
            <a:off x="5908675" y="5851525"/>
            <a:ext cx="542925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8" name="Freeform 98"/>
          <p:cNvSpPr>
            <a:spLocks/>
          </p:cNvSpPr>
          <p:nvPr/>
        </p:nvSpPr>
        <p:spPr bwMode="auto">
          <a:xfrm flipH="1" flipV="1">
            <a:off x="4559300" y="5835650"/>
            <a:ext cx="542925" cy="371475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9" name="Freeform 99"/>
          <p:cNvSpPr>
            <a:spLocks/>
          </p:cNvSpPr>
          <p:nvPr/>
        </p:nvSpPr>
        <p:spPr bwMode="auto">
          <a:xfrm flipH="1" flipV="1">
            <a:off x="5199063" y="5543550"/>
            <a:ext cx="542925" cy="452438"/>
          </a:xfrm>
          <a:custGeom>
            <a:avLst/>
            <a:gdLst>
              <a:gd name="T0" fmla="*/ 0 w 1443"/>
              <a:gd name="T1" fmla="*/ 0 h 816"/>
              <a:gd name="T2" fmla="*/ 2147483647 w 1443"/>
              <a:gd name="T3" fmla="*/ 2147483647 h 816"/>
              <a:gd name="T4" fmla="*/ 2147483647 w 1443"/>
              <a:gd name="T5" fmla="*/ 2147483647 h 816"/>
              <a:gd name="T6" fmla="*/ 2147483647 w 1443"/>
              <a:gd name="T7" fmla="*/ 2147483647 h 816"/>
              <a:gd name="T8" fmla="*/ 0 w 1443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3" h="816">
                <a:moveTo>
                  <a:pt x="0" y="0"/>
                </a:moveTo>
                <a:cubicBezTo>
                  <a:pt x="571" y="285"/>
                  <a:pt x="856" y="408"/>
                  <a:pt x="1076" y="782"/>
                </a:cubicBezTo>
                <a:cubicBezTo>
                  <a:pt x="1185" y="775"/>
                  <a:pt x="1220" y="816"/>
                  <a:pt x="1320" y="788"/>
                </a:cubicBezTo>
                <a:cubicBezTo>
                  <a:pt x="1264" y="347"/>
                  <a:pt x="1276" y="352"/>
                  <a:pt x="1443" y="5"/>
                </a:cubicBezTo>
                <a:cubicBezTo>
                  <a:pt x="867" y="5"/>
                  <a:pt x="233" y="0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40" name="Group 100"/>
          <p:cNvGrpSpPr>
            <a:grpSpLocks/>
          </p:cNvGrpSpPr>
          <p:nvPr/>
        </p:nvGrpSpPr>
        <p:grpSpPr bwMode="auto">
          <a:xfrm>
            <a:off x="5248275" y="3860800"/>
            <a:ext cx="550863" cy="452438"/>
            <a:chOff x="2886" y="1668"/>
            <a:chExt cx="347" cy="285"/>
          </a:xfrm>
        </p:grpSpPr>
        <p:sp>
          <p:nvSpPr>
            <p:cNvPr id="74826" name="Rectangle 101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7" name="Oval 102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8" name="Rectangle 103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9" name="Line 104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30" name="Line 105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31" name="Line 106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32" name="AutoShape 107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41" name="Group 108"/>
          <p:cNvGrpSpPr>
            <a:grpSpLocks/>
          </p:cNvGrpSpPr>
          <p:nvPr/>
        </p:nvGrpSpPr>
        <p:grpSpPr bwMode="auto">
          <a:xfrm>
            <a:off x="6261100" y="4133850"/>
            <a:ext cx="550863" cy="452438"/>
            <a:chOff x="2886" y="1668"/>
            <a:chExt cx="347" cy="285"/>
          </a:xfrm>
        </p:grpSpPr>
        <p:sp>
          <p:nvSpPr>
            <p:cNvPr id="74819" name="Rectangle 109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0" name="Oval 110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1" name="Rectangle 111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2" name="Line 112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23" name="Line 113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24" name="Line 114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25" name="AutoShape 115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42" name="Group 116"/>
          <p:cNvGrpSpPr>
            <a:grpSpLocks/>
          </p:cNvGrpSpPr>
          <p:nvPr/>
        </p:nvGrpSpPr>
        <p:grpSpPr bwMode="auto">
          <a:xfrm>
            <a:off x="5891213" y="6210300"/>
            <a:ext cx="550862" cy="452438"/>
            <a:chOff x="2886" y="1668"/>
            <a:chExt cx="347" cy="285"/>
          </a:xfrm>
        </p:grpSpPr>
        <p:sp>
          <p:nvSpPr>
            <p:cNvPr id="74812" name="Rectangle 117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3" name="Oval 118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4" name="Rectangle 119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5" name="Line 120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16" name="Line 121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17" name="Line 122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18" name="AutoShape 123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43" name="Group 124"/>
          <p:cNvGrpSpPr>
            <a:grpSpLocks/>
          </p:cNvGrpSpPr>
          <p:nvPr/>
        </p:nvGrpSpPr>
        <p:grpSpPr bwMode="auto">
          <a:xfrm>
            <a:off x="5195888" y="5991225"/>
            <a:ext cx="550862" cy="452438"/>
            <a:chOff x="2886" y="1668"/>
            <a:chExt cx="347" cy="285"/>
          </a:xfrm>
        </p:grpSpPr>
        <p:sp>
          <p:nvSpPr>
            <p:cNvPr id="74805" name="Rectangle 125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6" name="Oval 126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7" name="Rectangle 127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8" name="Line 128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09" name="Line 129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10" name="Line 130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11" name="AutoShape 131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44" name="Group 132"/>
          <p:cNvGrpSpPr>
            <a:grpSpLocks/>
          </p:cNvGrpSpPr>
          <p:nvPr/>
        </p:nvGrpSpPr>
        <p:grpSpPr bwMode="auto">
          <a:xfrm>
            <a:off x="4540250" y="6183313"/>
            <a:ext cx="550863" cy="452437"/>
            <a:chOff x="2886" y="1668"/>
            <a:chExt cx="347" cy="285"/>
          </a:xfrm>
        </p:grpSpPr>
        <p:sp>
          <p:nvSpPr>
            <p:cNvPr id="74798" name="Rectangle 133"/>
            <p:cNvSpPr>
              <a:spLocks noChangeArrowheads="1"/>
            </p:cNvSpPr>
            <p:nvPr/>
          </p:nvSpPr>
          <p:spPr bwMode="auto">
            <a:xfrm>
              <a:off x="2886" y="1668"/>
              <a:ext cx="347" cy="2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9" name="Oval 134"/>
            <p:cNvSpPr>
              <a:spLocks noChangeArrowheads="1"/>
            </p:cNvSpPr>
            <p:nvPr/>
          </p:nvSpPr>
          <p:spPr bwMode="auto">
            <a:xfrm>
              <a:off x="2905" y="1674"/>
              <a:ext cx="314" cy="7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0" name="Rectangle 135"/>
            <p:cNvSpPr>
              <a:spLocks noChangeArrowheads="1"/>
            </p:cNvSpPr>
            <p:nvPr/>
          </p:nvSpPr>
          <p:spPr bwMode="auto">
            <a:xfrm>
              <a:off x="2913" y="1785"/>
              <a:ext cx="300" cy="1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1" name="Line 136"/>
            <p:cNvSpPr>
              <a:spLocks noChangeShapeType="1"/>
            </p:cNvSpPr>
            <p:nvPr/>
          </p:nvSpPr>
          <p:spPr bwMode="auto">
            <a:xfrm>
              <a:off x="3082" y="1811"/>
              <a:ext cx="1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02" name="Line 137"/>
            <p:cNvSpPr>
              <a:spLocks noChangeShapeType="1"/>
            </p:cNvSpPr>
            <p:nvPr/>
          </p:nvSpPr>
          <p:spPr bwMode="auto">
            <a:xfrm>
              <a:off x="2913" y="184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03" name="Line 138"/>
            <p:cNvSpPr>
              <a:spLocks noChangeShapeType="1"/>
            </p:cNvSpPr>
            <p:nvPr/>
          </p:nvSpPr>
          <p:spPr bwMode="auto">
            <a:xfrm>
              <a:off x="2912" y="1812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804" name="AutoShape 139"/>
            <p:cNvSpPr>
              <a:spLocks noChangeArrowheads="1"/>
            </p:cNvSpPr>
            <p:nvPr/>
          </p:nvSpPr>
          <p:spPr bwMode="auto">
            <a:xfrm rot="5400000">
              <a:off x="3051" y="1745"/>
              <a:ext cx="29" cy="41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90" name="Rectangle 144"/>
          <p:cNvSpPr>
            <a:spLocks noGrp="1" noChangeArrowheads="1"/>
          </p:cNvSpPr>
          <p:nvPr>
            <p:ph type="title"/>
          </p:nvPr>
        </p:nvSpPr>
        <p:spPr>
          <a:xfrm>
            <a:off x="249238" y="0"/>
            <a:ext cx="8894762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Interplay between routing, forwarding</a:t>
            </a:r>
          </a:p>
        </p:txBody>
      </p:sp>
      <p:pic>
        <p:nvPicPr>
          <p:cNvPr id="94246" name="Picture 14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7350" y="7889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78388" name="Group 148"/>
          <p:cNvGrpSpPr>
            <a:grpSpLocks/>
          </p:cNvGrpSpPr>
          <p:nvPr/>
        </p:nvGrpSpPr>
        <p:grpSpPr bwMode="auto">
          <a:xfrm>
            <a:off x="4416425" y="1447800"/>
            <a:ext cx="4435475" cy="641350"/>
            <a:chOff x="2782" y="912"/>
            <a:chExt cx="2794" cy="404"/>
          </a:xfrm>
        </p:grpSpPr>
        <p:sp>
          <p:nvSpPr>
            <p:cNvPr id="74796" name="Line 146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797" name="Text Box 147"/>
            <p:cNvSpPr txBox="1">
              <a:spLocks noChangeArrowheads="1"/>
            </p:cNvSpPr>
            <p:nvPr/>
          </p:nvSpPr>
          <p:spPr bwMode="auto">
            <a:xfrm>
              <a:off x="3532" y="912"/>
              <a:ext cx="20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routing algorithm determines</a:t>
              </a:r>
            </a:p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end-end-path through network</a:t>
              </a:r>
            </a:p>
          </p:txBody>
        </p:sp>
      </p:grpSp>
      <p:grpSp>
        <p:nvGrpSpPr>
          <p:cNvPr id="778389" name="Group 149"/>
          <p:cNvGrpSpPr>
            <a:grpSpLocks/>
          </p:cNvGrpSpPr>
          <p:nvPr/>
        </p:nvGrpSpPr>
        <p:grpSpPr bwMode="auto">
          <a:xfrm>
            <a:off x="4479925" y="2135188"/>
            <a:ext cx="4308475" cy="641350"/>
            <a:chOff x="2782" y="912"/>
            <a:chExt cx="2714" cy="404"/>
          </a:xfrm>
        </p:grpSpPr>
        <p:sp>
          <p:nvSpPr>
            <p:cNvPr id="74794" name="Line 150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4795" name="Text Box 151"/>
            <p:cNvSpPr txBox="1">
              <a:spLocks noChangeArrowheads="1"/>
            </p:cNvSpPr>
            <p:nvPr/>
          </p:nvSpPr>
          <p:spPr bwMode="auto">
            <a:xfrm>
              <a:off x="3532" y="912"/>
              <a:ext cx="19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forwarding table determines</a:t>
              </a:r>
            </a:p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local forwarding at this router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05554BC-6C54-4338-B78F-52577E88C56D}" type="slidenum">
              <a:rPr lang="en-US"/>
              <a:pPr/>
              <a:t>4</a:t>
            </a:fld>
            <a:endParaRPr lang="en-US"/>
          </a:p>
        </p:txBody>
      </p:sp>
      <p:pic>
        <p:nvPicPr>
          <p:cNvPr id="95235" name="Picture 7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847725"/>
            <a:ext cx="4570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5236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95240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1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8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789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790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791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2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794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795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796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7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8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799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00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801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2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3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04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05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806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7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8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09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10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811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14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5815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5816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2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3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4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84828 h 174"/>
                <a:gd name="T2" fmla="*/ 159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5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6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7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9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0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281" name="Group 44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75852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53" name="Text Box 46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grpSp>
          <p:nvGrpSpPr>
            <p:cNvPr id="95282" name="Group 47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75850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51" name="Text Box 4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grpSp>
          <p:nvGrpSpPr>
            <p:cNvPr id="95283" name="Group 50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75848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9" name="Text Box 52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95284" name="Group 53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75846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7" name="Text Box 55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grpSp>
          <p:nvGrpSpPr>
            <p:cNvPr id="95285" name="Group 56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75844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5" name="Text Box 58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95286" name="Group 59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75842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43" name="Text Box 61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75832" name="Text Box 62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5833" name="Text Box 63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5834" name="Text Box 64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5835" name="Text Box 65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75836" name="Text Box 66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5837" name="Text Box 67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5838" name="Text Box 68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5839" name="Text Box 69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75840" name="Text Box 70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75841" name="Text Box 71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</p:grpSp>
      <p:sp>
        <p:nvSpPr>
          <p:cNvPr id="75782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graph: G = (N,E)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 = set of routers = { u, v, w, x, y, z }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 = set of links ={ (u,v), (u,x), (v,x), (v,w), (x,w), (x,y), (w,y), (w,z), (y,z) }</a:t>
            </a:r>
          </a:p>
        </p:txBody>
      </p:sp>
      <p:sp>
        <p:nvSpPr>
          <p:cNvPr id="75783" name="Rectangle 73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79692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Graph abstraction</a:t>
            </a:r>
          </a:p>
        </p:txBody>
      </p:sp>
      <p:sp>
        <p:nvSpPr>
          <p:cNvPr id="75784" name="Text Box 74"/>
          <p:cNvSpPr txBox="1">
            <a:spLocks noChangeArrowheads="1"/>
          </p:cNvSpPr>
          <p:nvPr/>
        </p:nvSpPr>
        <p:spPr bwMode="auto">
          <a:xfrm>
            <a:off x="1150938" y="5157788"/>
            <a:ext cx="676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90513" indent="-29051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/>
              <a:t>aside:</a:t>
            </a:r>
            <a:r>
              <a:rPr lang="en-US" smtClean="0"/>
              <a:t> graph abstraction is useful in other network contexts, e.g., </a:t>
            </a:r>
          </a:p>
          <a:p>
            <a:pPr>
              <a:defRPr/>
            </a:pPr>
            <a:r>
              <a:rPr lang="en-US" smtClean="0"/>
              <a:t>P2P, where </a:t>
            </a:r>
            <a:r>
              <a:rPr lang="en-US" i="1" smtClean="0"/>
              <a:t>N</a:t>
            </a:r>
            <a:r>
              <a:rPr lang="en-US" smtClean="0"/>
              <a:t> is set of peers and </a:t>
            </a:r>
            <a:r>
              <a:rPr lang="en-US" i="1" smtClean="0"/>
              <a:t>E</a:t>
            </a:r>
            <a:r>
              <a:rPr lang="en-US" smtClean="0"/>
              <a:t> is set of TCP connections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A12510D-2662-4A01-985F-7C8261A28449}" type="slidenum">
              <a:rPr lang="en-US"/>
              <a:pPr/>
              <a:t>5</a:t>
            </a:fld>
            <a:endParaRPr lang="en-US"/>
          </a:p>
        </p:txBody>
      </p:sp>
      <p:pic>
        <p:nvPicPr>
          <p:cNvPr id="96259" name="Picture 7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89376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Graph abstraction: costs</a:t>
            </a:r>
          </a:p>
        </p:txBody>
      </p:sp>
      <p:grpSp>
        <p:nvGrpSpPr>
          <p:cNvPr id="96261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96265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6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1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1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1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1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2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2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2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2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2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2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3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3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3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3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3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3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684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7684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7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8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9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84828 h 174"/>
                <a:gd name="T2" fmla="*/ 159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0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1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2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3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4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05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306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7687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8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grpSp>
          <p:nvGrpSpPr>
            <p:cNvPr id="96307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7687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6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grpSp>
          <p:nvGrpSpPr>
            <p:cNvPr id="96308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7687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4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96309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7687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2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grpSp>
          <p:nvGrpSpPr>
            <p:cNvPr id="96310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7686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0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96311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7686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8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76857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6858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6859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6860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76861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6862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76863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76864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76865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76866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</p:grpSp>
      <p:sp>
        <p:nvSpPr>
          <p:cNvPr id="76807" name="Text Box 73"/>
          <p:cNvSpPr txBox="1">
            <a:spLocks noChangeArrowheads="1"/>
          </p:cNvSpPr>
          <p:nvPr/>
        </p:nvSpPr>
        <p:spPr bwMode="auto">
          <a:xfrm>
            <a:off x="4958089" y="1630700"/>
            <a:ext cx="358950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c(</a:t>
            </a:r>
            <a:r>
              <a:rPr lang="en-US" dirty="0" err="1"/>
              <a:t>x,x</a:t>
            </a:r>
            <a:r>
              <a:rPr lang="ja-JP" altLang="en-US" dirty="0"/>
              <a:t>’</a:t>
            </a:r>
            <a:r>
              <a:rPr lang="en-US" altLang="ja-JP" dirty="0"/>
              <a:t>) = cost of link (</a:t>
            </a:r>
            <a:r>
              <a:rPr lang="en-US" altLang="ja-JP" dirty="0" err="1"/>
              <a:t>x,x</a:t>
            </a:r>
            <a:r>
              <a:rPr lang="ja-JP" altLang="en-US" dirty="0"/>
              <a:t>’</a:t>
            </a:r>
            <a:r>
              <a:rPr lang="en-US" altLang="ja-JP" dirty="0"/>
              <a:t>)</a:t>
            </a:r>
          </a:p>
          <a:p>
            <a:r>
              <a:rPr lang="en-US" dirty="0"/>
              <a:t>      e.g., c(</a:t>
            </a:r>
            <a:r>
              <a:rPr lang="en-US" dirty="0" err="1"/>
              <a:t>w,z</a:t>
            </a:r>
            <a:r>
              <a:rPr lang="en-US" dirty="0"/>
              <a:t>) = 5</a:t>
            </a:r>
          </a:p>
          <a:p>
            <a:endParaRPr lang="en-US" dirty="0"/>
          </a:p>
          <a:p>
            <a:r>
              <a:rPr lang="en-US" dirty="0">
                <a:latin typeface="Gill Sans MT" pitchFamily="34" charset="0"/>
              </a:rPr>
              <a:t>cost could always be </a:t>
            </a:r>
            <a:r>
              <a:rPr lang="en-US" dirty="0" smtClean="0">
                <a:latin typeface="Gill Sans MT" pitchFamily="34" charset="0"/>
              </a:rPr>
              <a:t>simply be 1, </a:t>
            </a:r>
            <a:r>
              <a:rPr lang="en-US" dirty="0">
                <a:latin typeface="Gill Sans MT" pitchFamily="34" charset="0"/>
              </a:rPr>
              <a:t>or </a:t>
            </a:r>
          </a:p>
          <a:p>
            <a:r>
              <a:rPr lang="en-US" dirty="0">
                <a:latin typeface="Gill Sans MT" pitchFamily="34" charset="0"/>
              </a:rPr>
              <a:t>inversely related to bandwidth,</a:t>
            </a:r>
          </a:p>
          <a:p>
            <a:r>
              <a:rPr lang="en-US" dirty="0">
                <a:latin typeface="Gill Sans MT" pitchFamily="34" charset="0"/>
              </a:rPr>
              <a:t>or inversely related to </a:t>
            </a:r>
          </a:p>
          <a:p>
            <a:r>
              <a:rPr lang="en-US" dirty="0">
                <a:latin typeface="Gill Sans MT" pitchFamily="34" charset="0"/>
              </a:rPr>
              <a:t>congestion</a:t>
            </a:r>
          </a:p>
        </p:txBody>
      </p:sp>
      <p:sp>
        <p:nvSpPr>
          <p:cNvPr id="76808" name="Text Box 74"/>
          <p:cNvSpPr txBox="1">
            <a:spLocks noChangeArrowheads="1"/>
          </p:cNvSpPr>
          <p:nvPr/>
        </p:nvSpPr>
        <p:spPr bwMode="auto">
          <a:xfrm>
            <a:off x="925513" y="4227513"/>
            <a:ext cx="6761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cost of path (x</a:t>
            </a:r>
            <a:r>
              <a:rPr lang="en-US" baseline="-25000"/>
              <a:t>1</a:t>
            </a:r>
            <a:r>
              <a:rPr lang="en-US"/>
              <a:t>, x</a:t>
            </a:r>
            <a:r>
              <a:rPr lang="en-US" baseline="-25000"/>
              <a:t>2</a:t>
            </a:r>
            <a:r>
              <a:rPr lang="en-US"/>
              <a:t>, x</a:t>
            </a:r>
            <a:r>
              <a:rPr lang="en-US" baseline="-25000"/>
              <a:t>3</a:t>
            </a:r>
            <a:r>
              <a:rPr lang="en-US"/>
              <a:t>,…, x</a:t>
            </a:r>
            <a:r>
              <a:rPr lang="en-US" baseline="-25000"/>
              <a:t>p</a:t>
            </a:r>
            <a:r>
              <a:rPr lang="en-US"/>
              <a:t>) = c(x</a:t>
            </a:r>
            <a:r>
              <a:rPr lang="en-US" baseline="-25000"/>
              <a:t>1</a:t>
            </a:r>
            <a:r>
              <a:rPr lang="en-US"/>
              <a:t>,x</a:t>
            </a:r>
            <a:r>
              <a:rPr lang="en-US" baseline="-25000"/>
              <a:t>2</a:t>
            </a:r>
            <a:r>
              <a:rPr lang="en-US"/>
              <a:t>) + c(x</a:t>
            </a:r>
            <a:r>
              <a:rPr lang="en-US" baseline="-25000"/>
              <a:t>2</a:t>
            </a:r>
            <a:r>
              <a:rPr lang="en-US"/>
              <a:t>,x</a:t>
            </a:r>
            <a:r>
              <a:rPr lang="en-US" baseline="-25000"/>
              <a:t>3</a:t>
            </a:r>
            <a:r>
              <a:rPr lang="en-US"/>
              <a:t>) + … + c(x</a:t>
            </a:r>
            <a:r>
              <a:rPr lang="en-US" baseline="-25000"/>
              <a:t>p-1</a:t>
            </a:r>
            <a:r>
              <a:rPr lang="en-US"/>
              <a:t>,x</a:t>
            </a:r>
            <a:r>
              <a:rPr lang="en-US" baseline="-25000"/>
              <a:t>p</a:t>
            </a:r>
            <a:r>
              <a:rPr lang="en-US"/>
              <a:t>)  </a:t>
            </a:r>
          </a:p>
        </p:txBody>
      </p:sp>
      <p:sp>
        <p:nvSpPr>
          <p:cNvPr id="76809" name="Text Box 75"/>
          <p:cNvSpPr txBox="1">
            <a:spLocks noChangeArrowheads="1"/>
          </p:cNvSpPr>
          <p:nvPr/>
        </p:nvSpPr>
        <p:spPr bwMode="auto">
          <a:xfrm>
            <a:off x="792163" y="4981575"/>
            <a:ext cx="7569200" cy="9747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key question:</a:t>
            </a:r>
            <a:r>
              <a:rPr lang="en-US" sz="2400" smtClean="0">
                <a:latin typeface="Gill Sans MT" charset="0"/>
              </a:rPr>
              <a:t> what is the least-cost path between u and z ?</a:t>
            </a:r>
          </a:p>
          <a:p>
            <a:pPr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routing algorithm:</a:t>
            </a:r>
            <a:r>
              <a:rPr lang="en-US" sz="2400" smtClean="0">
                <a:latin typeface="Gill Sans MT" charset="0"/>
              </a:rPr>
              <a:t> algorithm that finds that least cost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78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D6D2984-0D32-4DFB-A4E7-9194A6B52224}" type="slidenum">
              <a:rPr lang="en-US"/>
              <a:pPr/>
              <a:t>6</a:t>
            </a:fld>
            <a:endParaRPr lang="en-US"/>
          </a:p>
        </p:txBody>
      </p:sp>
      <p:pic>
        <p:nvPicPr>
          <p:cNvPr id="97283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801688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3"/>
            <a:ext cx="7772400" cy="11430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Routing algorithm classification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371600"/>
            <a:ext cx="4216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Q: global or decentralized information?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global:</a:t>
            </a:r>
          </a:p>
          <a:p>
            <a:r>
              <a:rPr lang="en-US" sz="2400" smtClean="0">
                <a:ea typeface="ＭＳ Ｐゴシック" pitchFamily="34" charset="-128"/>
              </a:rPr>
              <a:t>all routers have complete topology, link cost info</a:t>
            </a:r>
          </a:p>
          <a:p>
            <a:r>
              <a:rPr lang="ja-JP" altLang="en-US" sz="2400" smtClean="0">
                <a:solidFill>
                  <a:srgbClr val="000099"/>
                </a:solidFill>
                <a:ea typeface="ＭＳ Ｐゴシック" pitchFamily="34" charset="-128"/>
              </a:rPr>
              <a:t>“</a:t>
            </a:r>
            <a:r>
              <a:rPr lang="en-US" altLang="ja-JP" sz="2400" smtClean="0">
                <a:solidFill>
                  <a:srgbClr val="000099"/>
                </a:solidFill>
                <a:ea typeface="ＭＳ Ｐゴシック" pitchFamily="34" charset="-128"/>
              </a:rPr>
              <a:t>link state</a:t>
            </a:r>
            <a:r>
              <a:rPr lang="ja-JP" altLang="en-US" sz="2400" smtClean="0">
                <a:solidFill>
                  <a:srgbClr val="000099"/>
                </a:solidFill>
                <a:ea typeface="ＭＳ Ｐゴシック" pitchFamily="34" charset="-128"/>
              </a:rPr>
              <a:t>”</a:t>
            </a:r>
            <a:r>
              <a:rPr lang="en-US" altLang="ja-JP" sz="2400" smtClean="0">
                <a:solidFill>
                  <a:srgbClr val="000099"/>
                </a:solidFill>
                <a:ea typeface="ＭＳ Ｐゴシック" pitchFamily="34" charset="-128"/>
              </a:rPr>
              <a:t> algorithms</a:t>
            </a:r>
          </a:p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decentralized: </a:t>
            </a:r>
          </a:p>
          <a:p>
            <a:r>
              <a:rPr lang="en-US" sz="2400" smtClean="0">
                <a:ea typeface="ＭＳ Ｐゴシック" pitchFamily="34" charset="-128"/>
              </a:rPr>
              <a:t>router knows physically-connected neighbors, link costs to neighbors</a:t>
            </a:r>
          </a:p>
          <a:p>
            <a:r>
              <a:rPr lang="en-US" sz="2400" smtClean="0">
                <a:ea typeface="ＭＳ Ｐゴシック" pitchFamily="34" charset="-128"/>
              </a:rPr>
              <a:t>iterative process of computation, exchange of info with neighbors</a:t>
            </a:r>
          </a:p>
          <a:p>
            <a:r>
              <a:rPr lang="ja-JP" altLang="en-US" sz="2400" smtClean="0">
                <a:solidFill>
                  <a:srgbClr val="000099"/>
                </a:solidFill>
                <a:ea typeface="ＭＳ Ｐゴシック" pitchFamily="34" charset="-128"/>
              </a:rPr>
              <a:t>“</a:t>
            </a:r>
            <a:r>
              <a:rPr lang="en-US" altLang="ja-JP" sz="2400" smtClean="0">
                <a:solidFill>
                  <a:srgbClr val="000099"/>
                </a:solidFill>
                <a:ea typeface="ＭＳ Ｐゴシック" pitchFamily="34" charset="-128"/>
              </a:rPr>
              <a:t>distance vector</a:t>
            </a:r>
            <a:r>
              <a:rPr lang="ja-JP" altLang="en-US" sz="2400" smtClean="0">
                <a:solidFill>
                  <a:srgbClr val="000099"/>
                </a:solidFill>
                <a:ea typeface="ＭＳ Ｐゴシック" pitchFamily="34" charset="-128"/>
              </a:rPr>
              <a:t>”</a:t>
            </a:r>
            <a:r>
              <a:rPr lang="en-US" altLang="ja-JP" sz="2400" smtClean="0">
                <a:solidFill>
                  <a:srgbClr val="000099"/>
                </a:solidFill>
                <a:ea typeface="ＭＳ Ｐゴシック" pitchFamily="34" charset="-128"/>
              </a:rPr>
              <a:t> algorithms</a:t>
            </a:r>
            <a:endParaRPr lang="en-US" sz="2400" smtClean="0">
              <a:solidFill>
                <a:srgbClr val="000099"/>
              </a:solidFill>
              <a:ea typeface="ＭＳ Ｐゴシック" pitchFamily="34" charset="-128"/>
            </a:endParaRPr>
          </a:p>
        </p:txBody>
      </p:sp>
      <p:sp>
        <p:nvSpPr>
          <p:cNvPr id="778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47788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Q: static or dynamic?</a:t>
            </a:r>
          </a:p>
          <a:p>
            <a:pPr>
              <a:spcBef>
                <a:spcPct val="40000"/>
              </a:spcBef>
              <a:buFont typeface="Wingdings" charset="0"/>
              <a:buNone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static:</a:t>
            </a:r>
            <a:r>
              <a:rPr lang="en-US" sz="2400">
                <a:cs typeface="+mn-cs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routes change slowly over time</a:t>
            </a:r>
          </a:p>
          <a:p>
            <a:pPr>
              <a:buFont typeface="Wingdings" charset="0"/>
              <a:buNone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dynamic: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routes change more quickly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periodic update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in response to link cost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88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B161581-F321-4EB5-B370-51FA149D8788}" type="slidenum">
              <a:rPr lang="en-US"/>
              <a:pPr/>
              <a:t>7</a:t>
            </a:fld>
            <a:endParaRPr lang="en-US"/>
          </a:p>
        </p:txBody>
      </p:sp>
      <p:pic>
        <p:nvPicPr>
          <p:cNvPr id="98307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7885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8310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4655229-CD17-4111-A22D-FA85A991F202}" type="slidenum">
              <a:rPr lang="en-US"/>
              <a:pPr/>
              <a:t>8</a:t>
            </a:fld>
            <a:endParaRPr lang="en-US"/>
          </a:p>
        </p:txBody>
      </p:sp>
      <p:pic>
        <p:nvPicPr>
          <p:cNvPr id="99331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25" y="101441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A Link-State Routing Algorithm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55750"/>
            <a:ext cx="3810000" cy="49037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Dijkstra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’</a:t>
            </a:r>
            <a:r>
              <a:rPr lang="en-US" altLang="ja-JP" i="1" smtClean="0">
                <a:solidFill>
                  <a:srgbClr val="CC0000"/>
                </a:solidFill>
                <a:ea typeface="ＭＳ Ｐゴシック" pitchFamily="34" charset="-128"/>
              </a:rPr>
              <a:t>s algorithm</a:t>
            </a:r>
          </a:p>
          <a:p>
            <a:r>
              <a:rPr lang="en-US" sz="2400" smtClean="0">
                <a:ea typeface="ＭＳ Ｐゴシック" pitchFamily="34" charset="-128"/>
              </a:rPr>
              <a:t>net topology, link costs known to all nodes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accomplished via </a:t>
            </a:r>
            <a:r>
              <a:rPr lang="ja-JP" altLang="en-US" sz="2000" smtClean="0">
                <a:ea typeface="ＭＳ Ｐゴシック" pitchFamily="34" charset="-128"/>
              </a:rPr>
              <a:t>“</a:t>
            </a:r>
            <a:r>
              <a:rPr lang="en-US" altLang="ja-JP" sz="2000" smtClean="0">
                <a:ea typeface="ＭＳ Ｐゴシック" pitchFamily="34" charset="-128"/>
              </a:rPr>
              <a:t>link state broadcast</a:t>
            </a:r>
            <a:r>
              <a:rPr lang="ja-JP" altLang="en-US" sz="2000" smtClean="0">
                <a:ea typeface="ＭＳ Ｐゴシック" pitchFamily="34" charset="-128"/>
              </a:rPr>
              <a:t>”</a:t>
            </a:r>
            <a:r>
              <a:rPr lang="en-US" altLang="ja-JP" sz="2000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all nodes have same info</a:t>
            </a:r>
          </a:p>
          <a:p>
            <a:r>
              <a:rPr lang="en-US" sz="2400" smtClean="0">
                <a:ea typeface="ＭＳ Ｐゴシック" pitchFamily="34" charset="-128"/>
              </a:rPr>
              <a:t>computes least cost paths from one node (</a:t>
            </a:r>
            <a:r>
              <a:rPr lang="ja-JP" altLang="en-US" sz="2400" smtClean="0">
                <a:ea typeface="ＭＳ Ｐゴシック" pitchFamily="34" charset="-128"/>
              </a:rPr>
              <a:t>‘</a:t>
            </a:r>
            <a:r>
              <a:rPr lang="en-US" altLang="ja-JP" sz="2400" smtClean="0">
                <a:ea typeface="ＭＳ Ｐゴシック" pitchFamily="34" charset="-128"/>
              </a:rPr>
              <a:t>source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) to all other nodes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gives </a:t>
            </a:r>
            <a:r>
              <a:rPr lang="en-US" sz="2000" i="1" smtClean="0">
                <a:solidFill>
                  <a:srgbClr val="000099"/>
                </a:solidFill>
                <a:ea typeface="ＭＳ Ｐゴシック" pitchFamily="34" charset="-128"/>
              </a:rPr>
              <a:t>forwarding table</a:t>
            </a:r>
            <a:r>
              <a:rPr lang="en-US" sz="2000" smtClean="0">
                <a:ea typeface="ＭＳ Ｐゴシック" pitchFamily="34" charset="-128"/>
              </a:rPr>
              <a:t> for that node</a:t>
            </a:r>
          </a:p>
          <a:p>
            <a:r>
              <a:rPr lang="en-US" sz="2400" smtClean="0">
                <a:ea typeface="ＭＳ Ｐゴシック" pitchFamily="34" charset="-128"/>
              </a:rPr>
              <a:t>iterative: after k iterations, know least cost path to k dest.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</a:t>
            </a: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7987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notation: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c(</a:t>
            </a:r>
            <a:r>
              <a:rPr lang="en-US" dirty="0" err="1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x,y</a:t>
            </a: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):</a:t>
            </a:r>
            <a:r>
              <a:rPr lang="en-US" sz="2400" dirty="0" smtClean="0">
                <a:ea typeface="ＭＳ Ｐゴシック" pitchFamily="34" charset="-128"/>
              </a:rPr>
              <a:t> link cost from node x to y;  = ∞ if not direct neighbors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D(v):</a:t>
            </a:r>
            <a:r>
              <a:rPr lang="en-US" sz="2400" dirty="0" smtClean="0">
                <a:ea typeface="ＭＳ Ｐゴシック" pitchFamily="34" charset="-128"/>
              </a:rPr>
              <a:t> current value of cost of path from source to </a:t>
            </a:r>
            <a:r>
              <a:rPr lang="en-US" sz="2400" dirty="0" err="1" smtClean="0">
                <a:ea typeface="ＭＳ Ｐゴシック" pitchFamily="34" charset="-128"/>
              </a:rPr>
              <a:t>dest</a:t>
            </a:r>
            <a:r>
              <a:rPr lang="en-US" sz="2400" dirty="0" smtClean="0">
                <a:ea typeface="ＭＳ Ｐゴシック" pitchFamily="34" charset="-128"/>
              </a:rPr>
              <a:t>. v (‘D’ is for distance)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p(v):</a:t>
            </a:r>
            <a:r>
              <a:rPr lang="en-US" sz="2400" dirty="0" smtClean="0">
                <a:ea typeface="ＭＳ Ｐゴシック" pitchFamily="34" charset="-128"/>
              </a:rPr>
              <a:t> predecessor node along path from source to v</a:t>
            </a:r>
          </a:p>
          <a:p>
            <a:pPr>
              <a:lnSpc>
                <a:spcPct val="75000"/>
              </a:lnSpc>
            </a:pP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N</a:t>
            </a: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'</a:t>
            </a:r>
            <a:r>
              <a:rPr lang="en-US" dirty="0" smtClean="0">
                <a:solidFill>
                  <a:srgbClr val="000099"/>
                </a:solidFill>
                <a:latin typeface="Arial" pitchFamily="34" charset="0"/>
                <a:ea typeface="ＭＳ Ｐゴシック" pitchFamily="34" charset="-128"/>
              </a:rPr>
              <a:t>:</a:t>
            </a:r>
            <a:r>
              <a:rPr lang="en-US" sz="2400" dirty="0" smtClean="0">
                <a:ea typeface="ＭＳ Ｐゴシック" pitchFamily="34" charset="-128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08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FF678C9-BE2A-4691-817B-67A6A1AE644D}" type="slidenum">
              <a:rPr lang="en-US"/>
              <a:pPr/>
              <a:t>9</a:t>
            </a:fld>
            <a:endParaRPr lang="en-US"/>
          </a:p>
        </p:txBody>
      </p:sp>
      <p:pic>
        <p:nvPicPr>
          <p:cNvPr id="100355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Dijsktra</a:t>
            </a:r>
            <a:r>
              <a:rPr lang="ja-JP" altLang="en-US" sz="4000" smtClean="0">
                <a:ea typeface="ＭＳ Ｐゴシック" pitchFamily="34" charset="-128"/>
              </a:rPr>
              <a:t>’</a:t>
            </a:r>
            <a:r>
              <a:rPr lang="en-US" altLang="ja-JP" sz="4000" smtClean="0">
                <a:ea typeface="ＭＳ Ｐゴシック" pitchFamily="34" charset="-128"/>
              </a:rPr>
              <a:t>s Algorithm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1  </a:t>
            </a:r>
            <a:r>
              <a:rPr lang="en-US" sz="2000" b="1" i="1"/>
              <a:t>Initialization:</a:t>
            </a:r>
            <a:r>
              <a:rPr lang="en-US" sz="2000"/>
              <a:t> </a:t>
            </a:r>
          </a:p>
          <a:p>
            <a:r>
              <a:rPr lang="en-US" sz="2000"/>
              <a:t>2    N</a:t>
            </a:r>
            <a:r>
              <a:rPr lang="en-US" sz="2000">
                <a:cs typeface="Arial" pitchFamily="34" charset="0"/>
              </a:rPr>
              <a:t>'</a:t>
            </a:r>
            <a:r>
              <a:rPr lang="en-US" sz="2000"/>
              <a:t> = {u} </a:t>
            </a:r>
          </a:p>
          <a:p>
            <a:r>
              <a:rPr lang="en-US" sz="2000"/>
              <a:t>3    for all nodes v </a:t>
            </a:r>
          </a:p>
          <a:p>
            <a:r>
              <a:rPr lang="en-US" sz="2000"/>
              <a:t>4      if v adjacent to u </a:t>
            </a:r>
          </a:p>
          <a:p>
            <a:r>
              <a:rPr lang="en-US" sz="2000"/>
              <a:t>5          then D(v) = c(u,v) </a:t>
            </a:r>
          </a:p>
          <a:p>
            <a:r>
              <a:rPr lang="en-US" sz="2000"/>
              <a:t>6      else D(v) = </a:t>
            </a:r>
            <a:r>
              <a:rPr lang="en-US" sz="2000">
                <a:cs typeface="Arial" pitchFamily="34" charset="0"/>
              </a:rPr>
              <a:t>∞</a:t>
            </a:r>
            <a:r>
              <a:rPr lang="en-US" sz="2000"/>
              <a:t> </a:t>
            </a:r>
          </a:p>
          <a:p>
            <a:r>
              <a:rPr lang="en-US" sz="2000"/>
              <a:t>7 </a:t>
            </a:r>
          </a:p>
          <a:p>
            <a:r>
              <a:rPr lang="en-US" sz="2000"/>
              <a:t>8   </a:t>
            </a:r>
            <a:r>
              <a:rPr lang="en-US" sz="2000" b="1" i="1"/>
              <a:t>Loop</a:t>
            </a:r>
            <a:r>
              <a:rPr lang="en-US" sz="2000" i="1"/>
              <a:t> </a:t>
            </a:r>
            <a:endParaRPr lang="en-US" sz="2000"/>
          </a:p>
          <a:p>
            <a:r>
              <a:rPr lang="en-US" sz="2000"/>
              <a:t>9     find w not in N</a:t>
            </a:r>
            <a:r>
              <a:rPr lang="en-US" sz="2000">
                <a:cs typeface="Arial" pitchFamily="34" charset="0"/>
              </a:rPr>
              <a:t>'</a:t>
            </a:r>
            <a:r>
              <a:rPr lang="en-US" sz="2000"/>
              <a:t> such that D(w) is a minimum </a:t>
            </a:r>
          </a:p>
          <a:p>
            <a:r>
              <a:rPr lang="en-US" sz="2000"/>
              <a:t>10    add w to N</a:t>
            </a:r>
            <a:r>
              <a:rPr lang="en-US" sz="2000">
                <a:cs typeface="Arial" pitchFamily="34" charset="0"/>
              </a:rPr>
              <a:t>'</a:t>
            </a:r>
            <a:r>
              <a:rPr lang="en-US" sz="2000"/>
              <a:t> </a:t>
            </a:r>
          </a:p>
          <a:p>
            <a:r>
              <a:rPr lang="en-US" sz="2000"/>
              <a:t>11    update D(v) for all v adjacent to w and not in N</a:t>
            </a:r>
            <a:r>
              <a:rPr lang="en-US" sz="2000">
                <a:cs typeface="Arial" pitchFamily="34" charset="0"/>
              </a:rPr>
              <a:t>'</a:t>
            </a:r>
            <a:r>
              <a:rPr lang="en-US" sz="2000"/>
              <a:t> : </a:t>
            </a:r>
          </a:p>
          <a:p>
            <a:r>
              <a:rPr lang="en-US" sz="2000"/>
              <a:t>12       </a:t>
            </a:r>
            <a:r>
              <a:rPr lang="en-US" sz="2000" b="1">
                <a:solidFill>
                  <a:srgbClr val="CC0000"/>
                </a:solidFill>
              </a:rPr>
              <a:t>D(v) = min( D(v), D(w) + c(w,v) ) </a:t>
            </a:r>
          </a:p>
          <a:p>
            <a:r>
              <a:rPr lang="en-US" sz="2000"/>
              <a:t>13    /* new cost to v is either old cost to v or known </a:t>
            </a:r>
          </a:p>
          <a:p>
            <a:r>
              <a:rPr lang="en-US" sz="2000"/>
              <a:t>14     shortest path cost to w plus cost from w to v */ </a:t>
            </a:r>
          </a:p>
          <a:p>
            <a:r>
              <a:rPr lang="en-US" sz="2000"/>
              <a:t>15  </a:t>
            </a:r>
            <a:r>
              <a:rPr lang="en-US" sz="2000" b="1" i="1"/>
              <a:t>until all nodes in N</a:t>
            </a:r>
            <a:r>
              <a:rPr lang="en-US" sz="2000" b="1" i="1">
                <a:cs typeface="Arial" pitchFamily="34" charset="0"/>
              </a:rPr>
              <a:t>'</a:t>
            </a:r>
            <a:r>
              <a:rPr lang="en-US" sz="2000"/>
              <a:t> </a:t>
            </a:r>
          </a:p>
        </p:txBody>
      </p:sp>
      <p:sp>
        <p:nvSpPr>
          <p:cNvPr id="1003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15095</TotalTime>
  <Words>1375</Words>
  <Application>Microsoft Office PowerPoint</Application>
  <PresentationFormat>On-screen Show (4:3)</PresentationFormat>
  <Paragraphs>435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PowerPoint Presentation</vt:lpstr>
      <vt:lpstr>Interplay between routing, forwarding</vt:lpstr>
      <vt:lpstr>Graph abstraction</vt:lpstr>
      <vt:lpstr>Graph abstraction: costs</vt:lpstr>
      <vt:lpstr>Routing algorithm classification</vt:lpstr>
      <vt:lpstr>PowerPoint Presentation</vt:lpstr>
      <vt:lpstr>A Link-State Routing Algorithm</vt:lpstr>
      <vt:lpstr>Dijsktra’s Algorithm</vt:lpstr>
      <vt:lpstr>Dijkstra’s algorithm: an example</vt:lpstr>
      <vt:lpstr>Dijkstra’s algorithm: example (2) </vt:lpstr>
      <vt:lpstr>PowerPoint Presentation</vt:lpstr>
      <vt:lpstr>PowerPoint Presentation</vt:lpstr>
      <vt:lpstr>Dijkstra’s algorithm,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379</cp:revision>
  <cp:lastPrinted>2016-03-09T13:40:06Z</cp:lastPrinted>
  <dcterms:created xsi:type="dcterms:W3CDTF">1999-10-08T19:08:27Z</dcterms:created>
  <dcterms:modified xsi:type="dcterms:W3CDTF">2016-03-11T13:33:53Z</dcterms:modified>
</cp:coreProperties>
</file>