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3" r:id="rId2"/>
    <p:sldId id="756" r:id="rId3"/>
    <p:sldId id="708" r:id="rId4"/>
    <p:sldId id="709" r:id="rId5"/>
    <p:sldId id="710" r:id="rId6"/>
    <p:sldId id="711" r:id="rId7"/>
    <p:sldId id="712" r:id="rId8"/>
    <p:sldId id="713" r:id="rId9"/>
    <p:sldId id="714" r:id="rId10"/>
    <p:sldId id="715" r:id="rId11"/>
    <p:sldId id="761" r:id="rId12"/>
    <p:sldId id="766" r:id="rId13"/>
    <p:sldId id="717" r:id="rId14"/>
    <p:sldId id="757" r:id="rId15"/>
    <p:sldId id="719" r:id="rId16"/>
    <p:sldId id="720" r:id="rId17"/>
    <p:sldId id="721" r:id="rId18"/>
    <p:sldId id="722" r:id="rId19"/>
    <p:sldId id="723" r:id="rId20"/>
    <p:sldId id="724" r:id="rId21"/>
    <p:sldId id="725" r:id="rId2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DDDDDD"/>
    <a:srgbClr val="FFCCFF"/>
    <a:srgbClr val="000099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5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512CE0AD-2FD4-48D4-B0A7-72D4E323E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864" y="0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27" y="4410065"/>
            <a:ext cx="5123546" cy="417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29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864" y="8820129"/>
            <a:ext cx="3027136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>
              <a:defRPr sz="1300">
                <a:latin typeface="Times New Roman" pitchFamily="18" charset="0"/>
              </a:defRPr>
            </a:lvl1pPr>
          </a:lstStyle>
          <a:p>
            <a:fld id="{6F83735E-9ED3-4F43-8609-9E26B2E3F8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F271B88F-DAB0-461D-9508-3E0F95AC6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14CB235-3B32-4953-8CBF-6C3A843988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47D546E-B1BD-4B6C-AF24-694F0C2A38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60BBEED-9BC7-409C-B3D2-D099745D2D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B3E6181B-5FA2-429B-B62E-586BC2A70A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DD97582-0669-41FA-BAE8-3FA5459A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2ACD0DF-1CCD-4719-8422-2DB688465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D597DCB-269F-4974-B98A-B9CAE92B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BA0F7DF-D4C3-4119-A2F2-F761F1CF1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6DC4047-8875-4FA2-B69A-3D9A0E873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C3BC44D-AA5A-4D55-AC16-433104F99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14EB23D-EB9B-4887-8329-B8E8B7A8AF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78670EE1-D4BA-49EC-B3C0-E527A9A7C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opedia.com/definition/25073/hold-down-timer" TargetMode="External"/><Relationship Id="rId2" Type="http://schemas.openxmlformats.org/officeDocument/2006/relationships/hyperlink" Target="https://www.techopedia.com/definition/14850/split-horizo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4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0F92332-41E7-40D7-9EF5-3B9C7C6733F5}" type="slidenum">
              <a:rPr lang="en-US"/>
              <a:pPr/>
              <a:t>10</a:t>
            </a:fld>
            <a:endParaRPr lang="en-US"/>
          </a:p>
        </p:txBody>
      </p:sp>
      <p:pic>
        <p:nvPicPr>
          <p:cNvPr id="113667" name="Picture 15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Distance vector: link cost changes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94214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updates routing info, recalculates </a:t>
            </a:r>
            <a:br>
              <a:rPr lang="en-US" sz="2400">
                <a:latin typeface="Gill Sans MT" charset="0"/>
                <a:ea typeface="ＭＳ Ｐゴシック" charset="0"/>
              </a:rPr>
            </a:br>
            <a:r>
              <a:rPr lang="en-US" sz="2400">
                <a:latin typeface="Gill Sans MT" charset="0"/>
                <a:ea typeface="ＭＳ Ｐゴシック" charset="0"/>
              </a:rPr>
              <a:t>distance vector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if DV changes, notify neighbors</a:t>
            </a:r>
            <a:r>
              <a:rPr lang="en-US" sz="2200">
                <a:latin typeface="Gill Sans MT" charset="0"/>
                <a:ea typeface="ＭＳ Ｐゴシック" charset="0"/>
              </a:rPr>
              <a:t>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400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400">
                <a:solidFill>
                  <a:srgbClr val="CC0000"/>
                </a:solidFill>
                <a:latin typeface="Gill Sans MT" pitchFamily="34" charset="0"/>
              </a:rPr>
              <a:t>good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news 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travels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fast</a:t>
            </a:r>
            <a:r>
              <a:rPr lang="ja-JP" altLang="en-US" sz="2400">
                <a:solidFill>
                  <a:srgbClr val="CC0000"/>
                </a:solidFill>
                <a:latin typeface="Gill Sans MT" pitchFamily="34" charset="0"/>
              </a:rPr>
              <a:t>”</a:t>
            </a:r>
            <a:endParaRPr lang="en-US" sz="1600">
              <a:solidFill>
                <a:srgbClr val="CC0000"/>
              </a:solidFill>
              <a:latin typeface="Gill Sans MT" pitchFamily="34" charset="0"/>
            </a:endParaRPr>
          </a:p>
        </p:txBody>
      </p:sp>
      <p:grpSp>
        <p:nvGrpSpPr>
          <p:cNvPr id="11367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1367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2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3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4224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4225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4226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68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94253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54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>
                    <a:latin typeface="Comic Sans MS" pitchFamily="66" charset="0"/>
                  </a:rPr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368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94245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46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247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248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4249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370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94251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25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>
                      <a:latin typeface="Comic Sans MS" pitchFamily="66" charset="0"/>
                    </a:rPr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94231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4232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4233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1368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94237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38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239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4240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4241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369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94243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24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>
                      <a:latin typeface="Comic Sans MS" pitchFamily="66" charset="0"/>
                    </a:rPr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94235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4236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0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detects link-cost change, updates its DV,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1 </a:t>
            </a:r>
            <a:r>
              <a:rPr lang="en-US"/>
              <a:t>: </a:t>
            </a:r>
            <a:r>
              <a:rPr lang="en-US" i="1"/>
              <a:t>z</a:t>
            </a:r>
            <a:r>
              <a:rPr lang="en-US"/>
              <a:t> receives update from </a:t>
            </a:r>
            <a:r>
              <a:rPr lang="en-US" i="1"/>
              <a:t>y</a:t>
            </a:r>
            <a:r>
              <a:rPr lang="en-US"/>
              <a:t>, updates its table, computes new least cost to </a:t>
            </a:r>
            <a:r>
              <a:rPr lang="en-US" i="1"/>
              <a:t>x</a:t>
            </a:r>
            <a:r>
              <a:rPr lang="en-US"/>
              <a:t> ,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2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ja-JP" altLang="en-US"/>
              <a:t>’</a:t>
            </a:r>
            <a:r>
              <a:rPr lang="en-US" altLang="ja-JP"/>
              <a:t>s update, updates its distance table.  </a:t>
            </a:r>
            <a:r>
              <a:rPr lang="en-US" altLang="ja-JP" i="1"/>
              <a:t>y</a:t>
            </a:r>
            <a:r>
              <a:rPr lang="ja-JP" altLang="en-US"/>
              <a:t>’</a:t>
            </a:r>
            <a:r>
              <a:rPr lang="en-US" altLang="ja-JP"/>
              <a:t>s least costs do </a:t>
            </a:r>
            <a:r>
              <a:rPr lang="en-US" altLang="ja-JP" i="1"/>
              <a:t>not</a:t>
            </a:r>
            <a:r>
              <a:rPr lang="en-US" altLang="ja-JP"/>
              <a:t> change, so </a:t>
            </a:r>
            <a:r>
              <a:rPr lang="en-US" altLang="ja-JP" i="1"/>
              <a:t>y</a:t>
            </a:r>
            <a:r>
              <a:rPr lang="en-US" altLang="ja-JP"/>
              <a:t>  does </a:t>
            </a:r>
            <a:r>
              <a:rPr lang="en-US" altLang="ja-JP" i="1"/>
              <a:t>not</a:t>
            </a:r>
            <a:r>
              <a:rPr lang="en-US" altLang="ja-JP"/>
              <a:t> send a message to </a:t>
            </a:r>
            <a:r>
              <a:rPr lang="en-US" altLang="ja-JP" i="1"/>
              <a:t>z</a:t>
            </a:r>
            <a:r>
              <a:rPr lang="en-US" altLang="ja-JP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F8A3BDA-C542-4262-9843-8E398F9603E3}" type="slidenum">
              <a:rPr lang="en-US"/>
              <a:pPr/>
              <a:t>11</a:t>
            </a:fld>
            <a:endParaRPr lang="en-US"/>
          </a:p>
        </p:txBody>
      </p:sp>
      <p:pic>
        <p:nvPicPr>
          <p:cNvPr id="114691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Distance vector: link cost changes</a:t>
            </a:r>
            <a:endParaRPr lang="en-US" smtClean="0">
              <a:ea typeface="ＭＳ Ｐゴシック" pitchFamily="34" charset="-128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52450" y="1114425"/>
            <a:ext cx="7470775" cy="2524125"/>
            <a:chOff x="552450" y="1114425"/>
            <a:chExt cx="7470775" cy="2524125"/>
          </a:xfrm>
        </p:grpSpPr>
        <p:sp>
          <p:nvSpPr>
            <p:cNvPr id="95238" name="Rectangle 4"/>
            <p:cNvSpPr>
              <a:spLocks noChangeArrowheads="1"/>
            </p:cNvSpPr>
            <p:nvPr/>
          </p:nvSpPr>
          <p:spPr bwMode="auto">
            <a:xfrm>
              <a:off x="552450" y="1114425"/>
              <a:ext cx="5257335" cy="2524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None/>
              </a:pPr>
              <a:r>
                <a:rPr lang="en-US" sz="2800" i="1" dirty="0">
                  <a:solidFill>
                    <a:srgbClr val="CC0000"/>
                  </a:solidFill>
                  <a:latin typeface="Gill Sans MT" pitchFamily="34" charset="0"/>
                </a:rPr>
                <a:t>link cost changes:</a:t>
              </a: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Char char="v"/>
              </a:pPr>
              <a:r>
                <a:rPr lang="en-US" sz="2400" dirty="0">
                  <a:latin typeface="Gill Sans MT" pitchFamily="34" charset="0"/>
                </a:rPr>
                <a:t>node detects local link cost change </a:t>
              </a: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Char char="v"/>
              </a:pPr>
              <a:r>
                <a:rPr lang="en-US" sz="2400" i="1" dirty="0">
                  <a:solidFill>
                    <a:srgbClr val="CC0000"/>
                  </a:solidFill>
                  <a:latin typeface="Gill Sans MT" pitchFamily="34" charset="0"/>
                </a:rPr>
                <a:t>bad news travels slow</a:t>
              </a:r>
              <a:r>
                <a:rPr lang="en-US" sz="2400" dirty="0">
                  <a:latin typeface="Gill Sans MT" pitchFamily="34" charset="0"/>
                </a:rPr>
                <a:t> - </a:t>
              </a:r>
              <a:r>
                <a:rPr lang="ja-JP" altLang="en-US" sz="2400">
                  <a:latin typeface="Gill Sans MT" pitchFamily="34" charset="0"/>
                </a:rPr>
                <a:t>“</a:t>
              </a:r>
              <a:r>
                <a:rPr lang="en-US" altLang="ja-JP" sz="2400" dirty="0">
                  <a:latin typeface="Gill Sans MT" pitchFamily="34" charset="0"/>
                </a:rPr>
                <a:t>count to infinity</a:t>
              </a:r>
              <a:r>
                <a:rPr lang="ja-JP" altLang="en-US" sz="2400">
                  <a:latin typeface="Gill Sans MT" pitchFamily="34" charset="0"/>
                </a:rPr>
                <a:t>”</a:t>
              </a:r>
              <a:r>
                <a:rPr lang="en-US" altLang="ja-JP" sz="2400" dirty="0">
                  <a:latin typeface="Gill Sans MT" pitchFamily="34" charset="0"/>
                </a:rPr>
                <a:t> </a:t>
              </a:r>
              <a:r>
                <a:rPr lang="en-US" altLang="ja-JP" sz="2400" dirty="0" smtClean="0">
                  <a:latin typeface="Gill Sans MT" pitchFamily="34" charset="0"/>
                </a:rPr>
                <a:t>problem, e.g., c(</a:t>
              </a:r>
              <a:r>
                <a:rPr lang="en-US" altLang="ja-JP" sz="2400" dirty="0" err="1" smtClean="0">
                  <a:latin typeface="Gill Sans MT" pitchFamily="34" charset="0"/>
                </a:rPr>
                <a:t>x,y</a:t>
              </a:r>
              <a:r>
                <a:rPr lang="en-US" altLang="ja-JP" sz="2400" dirty="0" smtClean="0">
                  <a:latin typeface="Gill Sans MT" pitchFamily="34" charset="0"/>
                </a:rPr>
                <a:t>) is changed from 4 to 60</a:t>
              </a:r>
              <a:endParaRPr lang="en-US" altLang="ja-JP" sz="2400" dirty="0">
                <a:latin typeface="Gill Sans MT" pitchFamily="34" charset="0"/>
              </a:endParaRPr>
            </a:p>
            <a:p>
              <a:pPr marL="342900" indent="-34290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65000"/>
                <a:buFont typeface="Wingdings" pitchFamily="2" charset="2"/>
                <a:buChar char="v"/>
              </a:pPr>
              <a:r>
                <a:rPr lang="en-US" sz="2400" dirty="0" smtClean="0">
                  <a:latin typeface="Gill Sans MT" pitchFamily="34" charset="0"/>
                </a:rPr>
                <a:t>Initially,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y</a:t>
              </a:r>
              <a:r>
                <a:rPr lang="en-US" sz="2400" dirty="0" smtClean="0">
                  <a:latin typeface="Gill Sans MT" pitchFamily="34" charset="0"/>
                </a:rPr>
                <a:t>(x) = 4,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z</a:t>
              </a:r>
              <a:r>
                <a:rPr lang="en-US" sz="2400" dirty="0" smtClean="0">
                  <a:latin typeface="Gill Sans MT" pitchFamily="34" charset="0"/>
                </a:rPr>
                <a:t>(x) = 5,  so next update leads to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y</a:t>
              </a:r>
              <a:r>
                <a:rPr lang="en-US" sz="2400" dirty="0" smtClean="0">
                  <a:latin typeface="Gill Sans MT" pitchFamily="34" charset="0"/>
                </a:rPr>
                <a:t>(x) = 6,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z</a:t>
              </a:r>
              <a:r>
                <a:rPr lang="en-US" sz="2400" dirty="0" smtClean="0">
                  <a:latin typeface="Gill Sans MT" pitchFamily="34" charset="0"/>
                </a:rPr>
                <a:t>(x) = 7, next,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y</a:t>
              </a:r>
              <a:r>
                <a:rPr lang="en-US" sz="2400" dirty="0" smtClean="0">
                  <a:latin typeface="Gill Sans MT" pitchFamily="34" charset="0"/>
                </a:rPr>
                <a:t>(x) = 8, </a:t>
              </a:r>
              <a:r>
                <a:rPr lang="en-US" sz="2400" dirty="0" err="1" smtClean="0">
                  <a:latin typeface="Gill Sans MT" pitchFamily="34" charset="0"/>
                </a:rPr>
                <a:t>D</a:t>
              </a:r>
              <a:r>
                <a:rPr lang="en-US" sz="2400" baseline="-25000" dirty="0" err="1" smtClean="0">
                  <a:latin typeface="Gill Sans MT" pitchFamily="34" charset="0"/>
                </a:rPr>
                <a:t>z</a:t>
              </a:r>
              <a:r>
                <a:rPr lang="en-US" sz="2400" dirty="0" smtClean="0">
                  <a:latin typeface="Gill Sans MT" pitchFamily="34" charset="0"/>
                </a:rPr>
                <a:t>(x) = 9, … </a:t>
              </a:r>
            </a:p>
          </p:txBody>
        </p:sp>
        <p:grpSp>
          <p:nvGrpSpPr>
            <p:cNvPr id="114694" name="Group 6"/>
            <p:cNvGrpSpPr>
              <a:grpSpLocks/>
            </p:cNvGrpSpPr>
            <p:nvPr/>
          </p:nvGrpSpPr>
          <p:grpSpPr bwMode="auto">
            <a:xfrm>
              <a:off x="5838825" y="1609725"/>
              <a:ext cx="2184400" cy="1314450"/>
              <a:chOff x="3625" y="1076"/>
              <a:chExt cx="1376" cy="828"/>
            </a:xfrm>
          </p:grpSpPr>
          <p:sp>
            <p:nvSpPr>
              <p:cNvPr id="114696" name="Freeform 7"/>
              <p:cNvSpPr>
                <a:spLocks/>
              </p:cNvSpPr>
              <p:nvPr/>
            </p:nvSpPr>
            <p:spPr bwMode="auto">
              <a:xfrm>
                <a:off x="3625" y="1140"/>
                <a:ext cx="1376" cy="764"/>
              </a:xfrm>
              <a:custGeom>
                <a:avLst/>
                <a:gdLst>
                  <a:gd name="T0" fmla="*/ 113 w 1376"/>
                  <a:gd name="T1" fmla="*/ 348 h 764"/>
                  <a:gd name="T2" fmla="*/ 395 w 1376"/>
                  <a:gd name="T3" fmla="*/ 162 h 764"/>
                  <a:gd name="T4" fmla="*/ 710 w 1376"/>
                  <a:gd name="T5" fmla="*/ 9 h 764"/>
                  <a:gd name="T6" fmla="*/ 1160 w 1376"/>
                  <a:gd name="T7" fmla="*/ 219 h 764"/>
                  <a:gd name="T8" fmla="*/ 1367 w 1376"/>
                  <a:gd name="T9" fmla="*/ 510 h 764"/>
                  <a:gd name="T10" fmla="*/ 1103 w 1376"/>
                  <a:gd name="T11" fmla="*/ 726 h 764"/>
                  <a:gd name="T12" fmla="*/ 578 w 1376"/>
                  <a:gd name="T13" fmla="*/ 738 h 764"/>
                  <a:gd name="T14" fmla="*/ 77 w 1376"/>
                  <a:gd name="T15" fmla="*/ 630 h 764"/>
                  <a:gd name="T16" fmla="*/ 113 w 1376"/>
                  <a:gd name="T17" fmla="*/ 348 h 7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76" h="764">
                    <a:moveTo>
                      <a:pt x="113" y="348"/>
                    </a:moveTo>
                    <a:cubicBezTo>
                      <a:pt x="166" y="270"/>
                      <a:pt x="296" y="218"/>
                      <a:pt x="395" y="162"/>
                    </a:cubicBezTo>
                    <a:cubicBezTo>
                      <a:pt x="494" y="106"/>
                      <a:pt x="583" y="0"/>
                      <a:pt x="710" y="9"/>
                    </a:cubicBezTo>
                    <a:cubicBezTo>
                      <a:pt x="837" y="18"/>
                      <a:pt x="1051" y="136"/>
                      <a:pt x="1160" y="219"/>
                    </a:cubicBezTo>
                    <a:cubicBezTo>
                      <a:pt x="1269" y="302"/>
                      <a:pt x="1376" y="426"/>
                      <a:pt x="1367" y="510"/>
                    </a:cubicBezTo>
                    <a:cubicBezTo>
                      <a:pt x="1358" y="594"/>
                      <a:pt x="1234" y="688"/>
                      <a:pt x="1103" y="726"/>
                    </a:cubicBezTo>
                    <a:cubicBezTo>
                      <a:pt x="972" y="764"/>
                      <a:pt x="749" y="754"/>
                      <a:pt x="578" y="738"/>
                    </a:cubicBezTo>
                    <a:cubicBezTo>
                      <a:pt x="407" y="722"/>
                      <a:pt x="154" y="695"/>
                      <a:pt x="77" y="630"/>
                    </a:cubicBezTo>
                    <a:cubicBezTo>
                      <a:pt x="0" y="565"/>
                      <a:pt x="60" y="426"/>
                      <a:pt x="113" y="348"/>
                    </a:cubicBezTo>
                    <a:close/>
                  </a:path>
                </a:pathLst>
              </a:custGeom>
              <a:solidFill>
                <a:srgbClr val="66CC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97" name="Freeform 8"/>
              <p:cNvSpPr>
                <a:spLocks/>
              </p:cNvSpPr>
              <p:nvPr/>
            </p:nvSpPr>
            <p:spPr bwMode="auto">
              <a:xfrm>
                <a:off x="3984" y="1404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43" name="Oval 9"/>
              <p:cNvSpPr>
                <a:spLocks noChangeArrowheads="1"/>
              </p:cNvSpPr>
              <p:nvPr/>
            </p:nvSpPr>
            <p:spPr bwMode="auto">
              <a:xfrm>
                <a:off x="3724" y="164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44" name="Line 10"/>
              <p:cNvSpPr>
                <a:spLocks noChangeShapeType="1"/>
              </p:cNvSpPr>
              <p:nvPr/>
            </p:nvSpPr>
            <p:spPr bwMode="auto">
              <a:xfrm>
                <a:off x="3724" y="1633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5245" name="Line 11"/>
              <p:cNvSpPr>
                <a:spLocks noChangeShapeType="1"/>
              </p:cNvSpPr>
              <p:nvPr/>
            </p:nvSpPr>
            <p:spPr bwMode="auto">
              <a:xfrm>
                <a:off x="4037" y="1633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5246" name="Rectangle 12"/>
              <p:cNvSpPr>
                <a:spLocks noChangeArrowheads="1"/>
              </p:cNvSpPr>
              <p:nvPr/>
            </p:nvSpPr>
            <p:spPr bwMode="auto">
              <a:xfrm>
                <a:off x="3724" y="163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5247" name="Oval 13"/>
              <p:cNvSpPr>
                <a:spLocks noChangeArrowheads="1"/>
              </p:cNvSpPr>
              <p:nvPr/>
            </p:nvSpPr>
            <p:spPr bwMode="auto">
              <a:xfrm>
                <a:off x="3721" y="157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3" name="Freeform 14"/>
              <p:cNvSpPr>
                <a:spLocks/>
              </p:cNvSpPr>
              <p:nvPr/>
            </p:nvSpPr>
            <p:spPr bwMode="auto">
              <a:xfrm>
                <a:off x="4389" y="1404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4" name="Freeform 15"/>
              <p:cNvSpPr>
                <a:spLocks/>
              </p:cNvSpPr>
              <p:nvPr/>
            </p:nvSpPr>
            <p:spPr bwMode="auto">
              <a:xfrm>
                <a:off x="4041" y="1668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4705" name="Group 16"/>
              <p:cNvGrpSpPr>
                <a:grpSpLocks/>
              </p:cNvGrpSpPr>
              <p:nvPr/>
            </p:nvGrpSpPr>
            <p:grpSpPr bwMode="auto">
              <a:xfrm>
                <a:off x="3770" y="1526"/>
                <a:ext cx="210" cy="250"/>
                <a:chOff x="2951" y="2429"/>
                <a:chExt cx="213" cy="250"/>
              </a:xfrm>
            </p:grpSpPr>
            <p:sp>
              <p:nvSpPr>
                <p:cNvPr id="95274" name="Rectangle 1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275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951" y="2429"/>
                  <a:ext cx="21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>
                      <a:latin typeface="Comic Sans MS" pitchFamily="66" charset="0"/>
                    </a:rPr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4706" name="Group 19"/>
              <p:cNvGrpSpPr>
                <a:grpSpLocks/>
              </p:cNvGrpSpPr>
              <p:nvPr/>
            </p:nvGrpSpPr>
            <p:grpSpPr bwMode="auto">
              <a:xfrm>
                <a:off x="4566" y="1538"/>
                <a:ext cx="316" cy="250"/>
                <a:chOff x="1740" y="2306"/>
                <a:chExt cx="316" cy="250"/>
              </a:xfrm>
            </p:grpSpPr>
            <p:sp>
              <p:nvSpPr>
                <p:cNvPr id="95266" name="Oval 2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267" name="Line 2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5268" name="Line 2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5269" name="Rectangle 2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95270" name="Oval 2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4726" name="Group 25"/>
                <p:cNvGrpSpPr>
                  <a:grpSpLocks/>
                </p:cNvGrpSpPr>
                <p:nvPr/>
              </p:nvGrpSpPr>
              <p:grpSpPr bwMode="auto">
                <a:xfrm>
                  <a:off x="1800" y="2306"/>
                  <a:ext cx="202" cy="250"/>
                  <a:chOff x="2955" y="2429"/>
                  <a:chExt cx="205" cy="250"/>
                </a:xfrm>
              </p:grpSpPr>
              <p:sp>
                <p:nvSpPr>
                  <p:cNvPr id="95272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27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29"/>
                    <a:ext cx="205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>
                        <a:latin typeface="Comic Sans MS" pitchFamily="66" charset="0"/>
                      </a:rPr>
                      <a:t>z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95252" name="Text Box 28"/>
              <p:cNvSpPr txBox="1">
                <a:spLocks noChangeArrowheads="1"/>
              </p:cNvSpPr>
              <p:nvPr/>
            </p:nvSpPr>
            <p:spPr bwMode="auto">
              <a:xfrm>
                <a:off x="4469" y="1328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Comic Sans MS" pitchFamily="66" charset="0"/>
                  </a:rPr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5253" name="Text Box 29"/>
              <p:cNvSpPr txBox="1">
                <a:spLocks noChangeArrowheads="1"/>
              </p:cNvSpPr>
              <p:nvPr/>
            </p:nvSpPr>
            <p:spPr bwMode="auto">
              <a:xfrm>
                <a:off x="3930" y="1325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Comic Sans MS" pitchFamily="66" charset="0"/>
                  </a:rPr>
                  <a:t>4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5254" name="Text Box 30"/>
              <p:cNvSpPr txBox="1">
                <a:spLocks noChangeArrowheads="1"/>
              </p:cNvSpPr>
              <p:nvPr/>
            </p:nvSpPr>
            <p:spPr bwMode="auto">
              <a:xfrm>
                <a:off x="4171" y="1658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latin typeface="Comic Sans MS" pitchFamily="66" charset="0"/>
                  </a:rPr>
                  <a:t>50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114710" name="Group 31"/>
              <p:cNvGrpSpPr>
                <a:grpSpLocks/>
              </p:cNvGrpSpPr>
              <p:nvPr/>
            </p:nvGrpSpPr>
            <p:grpSpPr bwMode="auto">
              <a:xfrm>
                <a:off x="4146" y="1214"/>
                <a:ext cx="316" cy="250"/>
                <a:chOff x="1740" y="2306"/>
                <a:chExt cx="316" cy="250"/>
              </a:xfrm>
            </p:grpSpPr>
            <p:sp>
              <p:nvSpPr>
                <p:cNvPr id="95258" name="Oval 3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259" name="Line 3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5260" name="Line 3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5261" name="Rectangle 3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95262" name="Oval 3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4718" name="Group 3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2" cy="250"/>
                </a:xfrm>
              </p:grpSpPr>
              <p:sp>
                <p:nvSpPr>
                  <p:cNvPr id="9526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26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2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>
                        <a:latin typeface="Comic Sans MS" pitchFamily="66" charset="0"/>
                      </a:rPr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3784" y="1076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  <a:latin typeface="Comic Sans MS" pitchFamily="66" charset="0"/>
                  </a:rPr>
                  <a:t>60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H="1" flipV="1">
                <a:off x="3948" y="1272"/>
                <a:ext cx="132" cy="22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95240" name="Rectangle 45"/>
          <p:cNvSpPr>
            <a:spLocks noChangeArrowheads="1"/>
          </p:cNvSpPr>
          <p:nvPr/>
        </p:nvSpPr>
        <p:spPr bwMode="auto">
          <a:xfrm>
            <a:off x="604838" y="4629680"/>
            <a:ext cx="7210425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 dirty="0">
                <a:solidFill>
                  <a:srgbClr val="CC0000"/>
                </a:solidFill>
                <a:latin typeface="Gill Sans MT" pitchFamily="34" charset="0"/>
              </a:rPr>
              <a:t>poisoned reverse:</a:t>
            </a:r>
            <a:r>
              <a:rPr lang="en-US" sz="2000" dirty="0">
                <a:latin typeface="Gill Sans MT" pitchFamily="34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dirty="0">
                <a:latin typeface="Gill Sans MT" pitchFamily="34" charset="0"/>
              </a:rPr>
              <a:t>If Z routes through Y to get to X 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 dirty="0">
                <a:latin typeface="Gill Sans MT" pitchFamily="34" charset="0"/>
              </a:rPr>
              <a:t>Z tells Y its (Z</a:t>
            </a:r>
            <a:r>
              <a:rPr lang="ja-JP" altLang="en-US" sz="2000">
                <a:latin typeface="Gill Sans MT" pitchFamily="34" charset="0"/>
              </a:rPr>
              <a:t>’</a:t>
            </a:r>
            <a:r>
              <a:rPr lang="en-US" altLang="ja-JP" sz="2000" dirty="0">
                <a:latin typeface="Gill Sans MT" pitchFamily="34" charset="0"/>
              </a:rPr>
              <a:t>s) distance to X is infinite (so Y won</a:t>
            </a:r>
            <a:r>
              <a:rPr lang="ja-JP" altLang="en-US" sz="2000">
                <a:latin typeface="Gill Sans MT" pitchFamily="34" charset="0"/>
              </a:rPr>
              <a:t>’</a:t>
            </a:r>
            <a:r>
              <a:rPr lang="en-US" altLang="ja-JP" sz="2000" dirty="0">
                <a:latin typeface="Gill Sans MT" pitchFamily="34" charset="0"/>
              </a:rPr>
              <a:t>t route to X via Z)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dirty="0">
                <a:latin typeface="Gill Sans MT" pitchFamily="34" charset="0"/>
              </a:rPr>
              <a:t>will this completely solve count to infinity problem?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0090" y="3989071"/>
            <a:ext cx="52806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ill Sans MT" pitchFamily="34" charset="0"/>
              </a:rPr>
              <a:t>the “count-to-infinity problem”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means to tackle count-to-infinity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3416181"/>
          </a:xfrm>
        </p:spPr>
        <p:txBody>
          <a:bodyPr/>
          <a:lstStyle/>
          <a:p>
            <a:r>
              <a:rPr lang="en-US" dirty="0" smtClean="0"/>
              <a:t>Split-horizon: if a node </a:t>
            </a:r>
            <a:r>
              <a:rPr lang="en-US" i="1" dirty="0" smtClean="0"/>
              <a:t>X</a:t>
            </a:r>
            <a:r>
              <a:rPr lang="en-US" dirty="0" smtClean="0"/>
              <a:t> learns the route to </a:t>
            </a:r>
            <a:r>
              <a:rPr lang="en-US" i="1" dirty="0" smtClean="0"/>
              <a:t>Y</a:t>
            </a:r>
            <a:r>
              <a:rPr lang="en-US" dirty="0" smtClean="0"/>
              <a:t> through </a:t>
            </a:r>
            <a:r>
              <a:rPr lang="en-US" i="1" dirty="0" smtClean="0"/>
              <a:t>Z</a:t>
            </a:r>
            <a:r>
              <a:rPr lang="en-US" dirty="0" smtClean="0"/>
              <a:t>, the X should not be part of the advertising to node </a:t>
            </a:r>
            <a:r>
              <a:rPr lang="en-US" i="1" dirty="0" smtClean="0"/>
              <a:t>Z</a:t>
            </a:r>
            <a:r>
              <a:rPr lang="en-US" dirty="0" smtClean="0"/>
              <a:t> to reach </a:t>
            </a:r>
            <a:r>
              <a:rPr lang="en-US" i="1" dirty="0" smtClean="0"/>
              <a:t>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Hold-down timer: a router starts a hold-down-timer when new routing information is available. It doesn’t update its own routing information until the timer expires.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2BA0F7DF-D4C3-4119-A2F2-F761F1CF128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9320" y="5338971"/>
            <a:ext cx="646850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hlinkClick r:id="rId2"/>
              </a:rPr>
              <a:t>https://www.techopedia.com/definition/14850/split-horizon</a:t>
            </a:r>
            <a:endParaRPr lang="en-US" i="1" dirty="0" smtClean="0">
              <a:hlinkClick r:id="rId3"/>
            </a:endParaRPr>
          </a:p>
          <a:p>
            <a:r>
              <a:rPr lang="en-US" i="1" dirty="0" smtClean="0">
                <a:hlinkClick r:id="rId3"/>
              </a:rPr>
              <a:t>https</a:t>
            </a:r>
            <a:r>
              <a:rPr lang="en-US" i="1" dirty="0">
                <a:hlinkClick r:id="rId3"/>
              </a:rPr>
              <a:t>://www.techopedia.com/definition/25073/hold-down-timer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113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62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89DBD05-E32F-49EE-B984-C0631C0D03A3}" type="slidenum">
              <a:rPr lang="en-US"/>
              <a:pPr/>
              <a:t>13</a:t>
            </a:fld>
            <a:endParaRPr lang="en-US"/>
          </a:p>
        </p:txBody>
      </p:sp>
      <p:pic>
        <p:nvPicPr>
          <p:cNvPr id="115715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Comparison of LS and DV algorithms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message complexity</a:t>
            </a:r>
          </a:p>
          <a:p>
            <a:r>
              <a:rPr lang="en-US" sz="2000" b="1" i="1" smtClean="0">
                <a:solidFill>
                  <a:srgbClr val="CC0000"/>
                </a:solidFill>
                <a:ea typeface="ＭＳ Ｐゴシック" pitchFamily="34" charset="-128"/>
              </a:rPr>
              <a:t>LS:</a:t>
            </a:r>
            <a:r>
              <a:rPr lang="en-US" sz="2000" smtClean="0">
                <a:ea typeface="ＭＳ Ｐゴシック" pitchFamily="34" charset="-128"/>
              </a:rPr>
              <a:t> with n nodes, E links, O(nE) msgs sent  </a:t>
            </a:r>
          </a:p>
          <a:p>
            <a:r>
              <a:rPr lang="en-US" sz="2000" b="1" i="1" smtClean="0">
                <a:solidFill>
                  <a:srgbClr val="CC0000"/>
                </a:solidFill>
                <a:ea typeface="ＭＳ Ｐゴシック" pitchFamily="34" charset="-128"/>
              </a:rPr>
              <a:t>DV:</a:t>
            </a:r>
            <a:r>
              <a:rPr lang="en-US" sz="200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2000" smtClean="0">
                <a:ea typeface="ＭＳ Ｐゴシック" pitchFamily="34" charset="-128"/>
              </a:rPr>
              <a:t>exchange between neighbors only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convergence time varies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speed of convergence</a:t>
            </a:r>
          </a:p>
          <a:p>
            <a:r>
              <a:rPr lang="en-US" sz="2000" b="1" i="1" smtClean="0">
                <a:solidFill>
                  <a:srgbClr val="CC0000"/>
                </a:solidFill>
                <a:ea typeface="ＭＳ Ｐゴシック" pitchFamily="34" charset="-128"/>
              </a:rPr>
              <a:t>LS:</a:t>
            </a:r>
            <a:r>
              <a:rPr lang="en-US" sz="2000" smtClean="0">
                <a:ea typeface="ＭＳ Ｐゴシック" pitchFamily="34" charset="-128"/>
              </a:rPr>
              <a:t> O(n</a:t>
            </a:r>
            <a:r>
              <a:rPr lang="en-US" sz="2000" b="1" baseline="30000" smtClean="0">
                <a:ea typeface="ＭＳ Ｐゴシック" pitchFamily="34" charset="-128"/>
              </a:rPr>
              <a:t>2</a:t>
            </a:r>
            <a:r>
              <a:rPr lang="en-US" sz="2000" smtClean="0">
                <a:ea typeface="ＭＳ Ｐゴシック" pitchFamily="34" charset="-128"/>
              </a:rPr>
              <a:t>) algorithm requires O(nE) msgs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may have oscillations</a:t>
            </a:r>
            <a:endParaRPr lang="en-US" sz="1800" smtClean="0">
              <a:ea typeface="ＭＳ Ｐゴシック" pitchFamily="34" charset="-128"/>
            </a:endParaRPr>
          </a:p>
          <a:p>
            <a:r>
              <a:rPr lang="en-US" sz="2000" b="1" i="1" smtClean="0">
                <a:solidFill>
                  <a:srgbClr val="CC0000"/>
                </a:solidFill>
                <a:ea typeface="ＭＳ Ｐゴシック" pitchFamily="34" charset="-128"/>
              </a:rPr>
              <a:t>DV:</a:t>
            </a:r>
            <a:r>
              <a:rPr lang="en-US" sz="2000" smtClean="0">
                <a:ea typeface="ＭＳ Ｐゴシック" pitchFamily="34" charset="-128"/>
              </a:rPr>
              <a:t> convergence time varies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may be routing loops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count-to-infinity problem</a:t>
            </a:r>
            <a:endParaRPr lang="en-US" sz="1800" smtClean="0">
              <a:ea typeface="ＭＳ Ｐゴシック" pitchFamily="34" charset="-128"/>
            </a:endParaRPr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robustness:</a:t>
            </a:r>
            <a:r>
              <a:rPr lang="en-US" sz="2400" smtClean="0">
                <a:ea typeface="ＭＳ Ｐゴシック" pitchFamily="34" charset="-128"/>
              </a:rPr>
              <a:t> what happens if router malfunctions?</a:t>
            </a:r>
          </a:p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LS:</a:t>
            </a:r>
            <a:r>
              <a:rPr lang="en-US" sz="2400" smtClean="0">
                <a:ea typeface="ＭＳ Ｐゴシック" pitchFamily="34" charset="-128"/>
              </a:rPr>
              <a:t> 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node can advertise incorrect </a:t>
            </a:r>
            <a:r>
              <a:rPr lang="en-US" sz="2000" i="1" smtClean="0">
                <a:solidFill>
                  <a:srgbClr val="000099"/>
                </a:solidFill>
                <a:ea typeface="ＭＳ Ｐゴシック" pitchFamily="34" charset="-128"/>
              </a:rPr>
              <a:t>link</a:t>
            </a:r>
            <a:r>
              <a:rPr lang="en-US" sz="2000" smtClean="0">
                <a:ea typeface="ＭＳ Ｐゴシック" pitchFamily="34" charset="-128"/>
              </a:rPr>
              <a:t> cost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each node computes only its </a:t>
            </a:r>
            <a:r>
              <a:rPr lang="en-US" sz="2000" i="1" smtClean="0">
                <a:ea typeface="ＭＳ Ｐゴシック" pitchFamily="34" charset="-128"/>
              </a:rPr>
              <a:t>own</a:t>
            </a:r>
            <a:r>
              <a:rPr lang="en-US" sz="2000" smtClean="0">
                <a:ea typeface="ＭＳ Ｐゴシック" pitchFamily="34" charset="-128"/>
              </a:rPr>
              <a:t> table</a:t>
            </a:r>
          </a:p>
          <a:p>
            <a:pPr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DV: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DV node can advertise incorrect </a:t>
            </a:r>
            <a:r>
              <a:rPr lang="en-US" sz="2000" i="1" smtClean="0">
                <a:solidFill>
                  <a:srgbClr val="000099"/>
                </a:solidFill>
                <a:ea typeface="ＭＳ Ｐゴシック" pitchFamily="34" charset="-128"/>
              </a:rPr>
              <a:t>path</a:t>
            </a:r>
            <a:r>
              <a:rPr lang="en-US" sz="2000" smtClean="0">
                <a:ea typeface="ＭＳ Ｐゴシック" pitchFamily="34" charset="-128"/>
              </a:rPr>
              <a:t> cost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each node</a:t>
            </a:r>
            <a:r>
              <a:rPr lang="ja-JP" altLang="en-US" sz="2000" smtClean="0">
                <a:ea typeface="ＭＳ Ｐゴシック" pitchFamily="34" charset="-128"/>
              </a:rPr>
              <a:t>’</a:t>
            </a:r>
            <a:r>
              <a:rPr lang="en-US" altLang="ja-JP" sz="2000" smtClean="0">
                <a:ea typeface="ＭＳ Ｐゴシック" pitchFamily="34" charset="-128"/>
              </a:rPr>
              <a:t>s table used by others </a:t>
            </a:r>
          </a:p>
          <a:p>
            <a:pPr lvl="2"/>
            <a:r>
              <a:rPr lang="en-US" sz="1800" smtClean="0">
                <a:ea typeface="ＭＳ Ｐゴシック" pitchFamily="34" charset="-128"/>
              </a:rPr>
              <a:t>error propagate thru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72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787084D-E4DC-4D3A-9479-6923A5EAB784}" type="slidenum">
              <a:rPr lang="en-US"/>
              <a:pPr/>
              <a:t>14</a:t>
            </a:fld>
            <a:endParaRPr lang="en-US"/>
          </a:p>
        </p:txBody>
      </p:sp>
      <p:pic>
        <p:nvPicPr>
          <p:cNvPr id="116739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972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16742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83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90B270E-54A8-4913-94A5-16A5E2EFF284}" type="slidenum">
              <a:rPr lang="en-US"/>
              <a:pPr/>
              <a:t>15</a:t>
            </a:fld>
            <a:endParaRPr lang="en-US"/>
          </a:p>
        </p:txBody>
      </p:sp>
      <p:pic>
        <p:nvPicPr>
          <p:cNvPr id="117763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90328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5164138" cy="885825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Hierarchical routing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467100"/>
            <a:ext cx="3810000" cy="2266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scale:</a:t>
            </a:r>
            <a:r>
              <a:rPr lang="en-US" smtClean="0">
                <a:ea typeface="ＭＳ Ｐゴシック" pitchFamily="34" charset="-128"/>
              </a:rPr>
              <a:t> with 600 million destinations:</a:t>
            </a:r>
          </a:p>
          <a:p>
            <a:r>
              <a:rPr lang="en-US" sz="2400" smtClean="0">
                <a:ea typeface="ＭＳ Ｐゴシック" pitchFamily="34" charset="-128"/>
              </a:rPr>
              <a:t>can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t store all dest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 routing tables!</a:t>
            </a:r>
          </a:p>
          <a:p>
            <a:r>
              <a:rPr lang="en-US" sz="2400" smtClean="0">
                <a:ea typeface="ＭＳ Ｐゴシック" pitchFamily="34" charset="-128"/>
              </a:rPr>
              <a:t>routing table exchange would swamp links!</a:t>
            </a:r>
            <a:r>
              <a:rPr lang="en-US" smtClean="0">
                <a:ea typeface="ＭＳ Ｐゴシック" pitchFamily="34" charset="-128"/>
              </a:rPr>
              <a:t> 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8175" y="3467100"/>
            <a:ext cx="4019550" cy="2514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administrative autonomy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internet = network of networks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each network admin may want to control routing in its own network</a:t>
            </a:r>
          </a:p>
        </p:txBody>
      </p:sp>
      <p:sp>
        <p:nvSpPr>
          <p:cNvPr id="98312" name="Rectangle 5"/>
          <p:cNvSpPr>
            <a:spLocks noChangeArrowheads="1"/>
          </p:cNvSpPr>
          <p:nvPr/>
        </p:nvSpPr>
        <p:spPr bwMode="auto">
          <a:xfrm>
            <a:off x="1449388" y="1274763"/>
            <a:ext cx="65436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latin typeface="Gill Sans MT" pitchFamily="34" charset="0"/>
              </a:rPr>
              <a:t>our routing study thus far - idealization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all routers identical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800">
                <a:latin typeface="Gill Sans MT" pitchFamily="34" charset="0"/>
              </a:rPr>
              <a:t>network </a:t>
            </a:r>
            <a:r>
              <a:rPr lang="ja-JP" altLang="en-US" sz="2800">
                <a:latin typeface="Gill Sans MT" pitchFamily="34" charset="0"/>
              </a:rPr>
              <a:t>“</a:t>
            </a:r>
            <a:r>
              <a:rPr lang="en-US" altLang="ja-JP" sz="2800">
                <a:latin typeface="Gill Sans MT" pitchFamily="34" charset="0"/>
              </a:rPr>
              <a:t>flat</a:t>
            </a:r>
            <a:r>
              <a:rPr lang="ja-JP" altLang="en-US" sz="2800">
                <a:latin typeface="Gill Sans MT" pitchFamily="34" charset="0"/>
              </a:rPr>
              <a:t>”</a:t>
            </a:r>
            <a:endParaRPr lang="en-US" altLang="ja-JP" sz="280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1">
                <a:latin typeface="Gill Sans MT" pitchFamily="34" charset="0"/>
              </a:rPr>
              <a:t>… not</a:t>
            </a:r>
            <a:r>
              <a:rPr lang="en-US" sz="2800">
                <a:latin typeface="Gill Sans MT" pitchFamily="34" charset="0"/>
              </a:rPr>
              <a:t> true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93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FF01E4D-2C1B-4967-9472-DC7480B57656}" type="slidenum">
              <a:rPr lang="en-US"/>
              <a:pPr/>
              <a:t>16</a:t>
            </a:fld>
            <a:endParaRPr lang="en-US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495425"/>
            <a:ext cx="3810000" cy="421005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aggregate routers into regions,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autonomous systems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 (AS)</a:t>
            </a:r>
          </a:p>
          <a:p>
            <a:r>
              <a:rPr lang="en-US" smtClean="0">
                <a:ea typeface="ＭＳ Ｐゴシック" pitchFamily="34" charset="-128"/>
              </a:rPr>
              <a:t>routers in same AS run same routing protocol</a:t>
            </a:r>
          </a:p>
          <a:p>
            <a:pPr lvl="1"/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intra-AS</a:t>
            </a:r>
            <a:r>
              <a:rPr lang="ja-JP" altLang="en-US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mtClean="0">
                <a:solidFill>
                  <a:srgbClr val="CC0000"/>
                </a:solidFill>
                <a:ea typeface="ＭＳ Ｐゴシック" pitchFamily="34" charset="-128"/>
              </a:rPr>
              <a:t> routing</a:t>
            </a:r>
            <a:r>
              <a:rPr lang="en-US" altLang="ja-JP" smtClean="0">
                <a:ea typeface="ＭＳ Ｐゴシック" pitchFamily="34" charset="-128"/>
              </a:rPr>
              <a:t> protocol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routers in different AS can run different intra-AS routing protocol</a:t>
            </a:r>
          </a:p>
        </p:txBody>
      </p:sp>
      <p:sp>
        <p:nvSpPr>
          <p:cNvPr id="993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500188"/>
            <a:ext cx="40005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gateway router:</a:t>
            </a:r>
          </a:p>
          <a:p>
            <a:r>
              <a:rPr lang="en-US" sz="2400" smtClean="0">
                <a:ea typeface="ＭＳ Ｐゴシック" pitchFamily="34" charset="-128"/>
              </a:rPr>
              <a:t>at </a:t>
            </a:r>
            <a:r>
              <a:rPr lang="ja-JP" altLang="en-US" sz="2400" smtClean="0">
                <a:ea typeface="ＭＳ Ｐゴシック" pitchFamily="34" charset="-128"/>
              </a:rPr>
              <a:t>“</a:t>
            </a:r>
            <a:r>
              <a:rPr lang="en-US" altLang="ja-JP" sz="2400" smtClean="0">
                <a:ea typeface="ＭＳ Ｐゴシック" pitchFamily="34" charset="-128"/>
              </a:rPr>
              <a:t>edge</a:t>
            </a:r>
            <a:r>
              <a:rPr lang="ja-JP" altLang="en-US" sz="2400" smtClean="0">
                <a:ea typeface="ＭＳ Ｐゴシック" pitchFamily="34" charset="-128"/>
              </a:rPr>
              <a:t>”</a:t>
            </a:r>
            <a:r>
              <a:rPr lang="en-US" altLang="ja-JP" sz="2400" smtClean="0">
                <a:ea typeface="ＭＳ Ｐゴシック" pitchFamily="34" charset="-128"/>
              </a:rPr>
              <a:t> of its own AS</a:t>
            </a:r>
          </a:p>
          <a:p>
            <a:r>
              <a:rPr lang="en-US" sz="2400" smtClean="0">
                <a:ea typeface="ＭＳ Ｐゴシック" pitchFamily="34" charset="-128"/>
              </a:rPr>
              <a:t>has  link to router in another AS</a:t>
            </a:r>
          </a:p>
        </p:txBody>
      </p:sp>
      <p:pic>
        <p:nvPicPr>
          <p:cNvPr id="118789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90328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5164138" cy="88582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Hierarchical routing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03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CC73A54E-6049-48AC-96B7-EA5D039568A5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119811" name="Group 2"/>
          <p:cNvGrpSpPr>
            <a:grpSpLocks/>
          </p:cNvGrpSpPr>
          <p:nvPr/>
        </p:nvGrpSpPr>
        <p:grpSpPr bwMode="auto">
          <a:xfrm>
            <a:off x="204788" y="1254125"/>
            <a:ext cx="6178550" cy="4376738"/>
            <a:chOff x="0" y="878"/>
            <a:chExt cx="4232" cy="2968"/>
          </a:xfrm>
        </p:grpSpPr>
        <p:sp>
          <p:nvSpPr>
            <p:cNvPr id="119815" name="Freeform 3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288 w 1162"/>
                <a:gd name="T1" fmla="*/ 3887 h 543"/>
                <a:gd name="T2" fmla="*/ 1884 w 1162"/>
                <a:gd name="T3" fmla="*/ 328 h 543"/>
                <a:gd name="T4" fmla="*/ 4814 w 1162"/>
                <a:gd name="T5" fmla="*/ 1888 h 543"/>
                <a:gd name="T6" fmla="*/ 5860 w 1162"/>
                <a:gd name="T7" fmla="*/ 5723 h 543"/>
                <a:gd name="T8" fmla="*/ 5367 w 1162"/>
                <a:gd name="T9" fmla="*/ 10803 h 543"/>
                <a:gd name="T10" fmla="*/ 3000 w 1162"/>
                <a:gd name="T11" fmla="*/ 12963 h 543"/>
                <a:gd name="T12" fmla="*/ 449 w 1162"/>
                <a:gd name="T13" fmla="*/ 10526 h 543"/>
                <a:gd name="T14" fmla="*/ 288 w 1162"/>
                <a:gd name="T15" fmla="*/ 3887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16" name="Freeform 4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11 w 1198"/>
                <a:gd name="T1" fmla="*/ 10505 h 451"/>
                <a:gd name="T2" fmla="*/ 227 w 1198"/>
                <a:gd name="T3" fmla="*/ 5157 h 451"/>
                <a:gd name="T4" fmla="*/ 564 w 1198"/>
                <a:gd name="T5" fmla="*/ 2836 h 451"/>
                <a:gd name="T6" fmla="*/ 1247 w 1198"/>
                <a:gd name="T7" fmla="*/ 1442 h 451"/>
                <a:gd name="T8" fmla="*/ 1491 w 1198"/>
                <a:gd name="T9" fmla="*/ 11433 h 451"/>
                <a:gd name="T10" fmla="*/ 1121 w 1198"/>
                <a:gd name="T11" fmla="*/ 23954 h 451"/>
                <a:gd name="T12" fmla="*/ 388 w 1198"/>
                <a:gd name="T13" fmla="*/ 24650 h 451"/>
                <a:gd name="T14" fmla="*/ 46 w 1198"/>
                <a:gd name="T15" fmla="*/ 19550 h 451"/>
                <a:gd name="T16" fmla="*/ 111 w 1198"/>
                <a:gd name="T17" fmla="*/ 10505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17" name="Freeform 5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510 w 1583"/>
                <a:gd name="T1" fmla="*/ 474 h 682"/>
                <a:gd name="T2" fmla="*/ 1333 w 1583"/>
                <a:gd name="T3" fmla="*/ 157 h 682"/>
                <a:gd name="T4" fmla="*/ 2572 w 1583"/>
                <a:gd name="T5" fmla="*/ 42 h 682"/>
                <a:gd name="T6" fmla="*/ 3791 w 1583"/>
                <a:gd name="T7" fmla="*/ 409 h 682"/>
                <a:gd name="T8" fmla="*/ 5123 w 1583"/>
                <a:gd name="T9" fmla="*/ 903 h 682"/>
                <a:gd name="T10" fmla="*/ 4169 w 1583"/>
                <a:gd name="T11" fmla="*/ 1361 h 682"/>
                <a:gd name="T12" fmla="*/ 2261 w 1583"/>
                <a:gd name="T13" fmla="*/ 1387 h 682"/>
                <a:gd name="T14" fmla="*/ 290 w 1583"/>
                <a:gd name="T15" fmla="*/ 1260 h 682"/>
                <a:gd name="T16" fmla="*/ 510 w 1583"/>
                <a:gd name="T17" fmla="*/ 474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3" name="Oval 6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4" name="Line 7"/>
            <p:cNvSpPr>
              <a:spLocks noChangeShapeType="1"/>
            </p:cNvSpPr>
            <p:nvPr/>
          </p:nvSpPr>
          <p:spPr bwMode="auto">
            <a:xfrm>
              <a:off x="261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65" name="Line 8"/>
            <p:cNvSpPr>
              <a:spLocks noChangeShapeType="1"/>
            </p:cNvSpPr>
            <p:nvPr/>
          </p:nvSpPr>
          <p:spPr bwMode="auto">
            <a:xfrm>
              <a:off x="574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66" name="Rectangle 9"/>
            <p:cNvSpPr>
              <a:spLocks noChangeArrowheads="1"/>
            </p:cNvSpPr>
            <p:nvPr/>
          </p:nvSpPr>
          <p:spPr bwMode="auto">
            <a:xfrm>
              <a:off x="261" y="1603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367" name="Oval 10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8" name="Rectangle 11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9" name="Text Box 12"/>
            <p:cNvSpPr txBox="1">
              <a:spLocks noChangeArrowheads="1"/>
            </p:cNvSpPr>
            <p:nvPr/>
          </p:nvSpPr>
          <p:spPr bwMode="auto">
            <a:xfrm>
              <a:off x="259" y="1492"/>
              <a:ext cx="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  <p:sp>
          <p:nvSpPr>
            <p:cNvPr id="100370" name="Oval 13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1" name="Line 14"/>
            <p:cNvSpPr>
              <a:spLocks noChangeShapeType="1"/>
            </p:cNvSpPr>
            <p:nvPr/>
          </p:nvSpPr>
          <p:spPr bwMode="auto">
            <a:xfrm>
              <a:off x="1479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72" name="Line 15"/>
            <p:cNvSpPr>
              <a:spLocks noChangeShapeType="1"/>
            </p:cNvSpPr>
            <p:nvPr/>
          </p:nvSpPr>
          <p:spPr bwMode="auto">
            <a:xfrm>
              <a:off x="1792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73" name="Rectangle 16"/>
            <p:cNvSpPr>
              <a:spLocks noChangeArrowheads="1"/>
            </p:cNvSpPr>
            <p:nvPr/>
          </p:nvSpPr>
          <p:spPr bwMode="auto">
            <a:xfrm>
              <a:off x="1479" y="2209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374" name="Oval 17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9830" name="Group 18"/>
            <p:cNvGrpSpPr>
              <a:grpSpLocks/>
            </p:cNvGrpSpPr>
            <p:nvPr/>
          </p:nvGrpSpPr>
          <p:grpSpPr bwMode="auto">
            <a:xfrm>
              <a:off x="1478" y="2092"/>
              <a:ext cx="321" cy="269"/>
              <a:chOff x="2897" y="2425"/>
              <a:chExt cx="323" cy="269"/>
            </a:xfrm>
          </p:grpSpPr>
          <p:sp>
            <p:nvSpPr>
              <p:cNvPr id="100478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9" name="Text Box 20"/>
              <p:cNvSpPr txBox="1">
                <a:spLocks noChangeArrowheads="1"/>
              </p:cNvSpPr>
              <p:nvPr/>
            </p:nvSpPr>
            <p:spPr bwMode="auto">
              <a:xfrm>
                <a:off x="2897" y="2425"/>
                <a:ext cx="323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1d</a:t>
                </a:r>
              </a:p>
            </p:txBody>
          </p:sp>
        </p:grpSp>
        <p:sp>
          <p:nvSpPr>
            <p:cNvPr id="100376" name="Oval 21"/>
            <p:cNvSpPr>
              <a:spLocks noChangeArrowheads="1"/>
            </p:cNvSpPr>
            <p:nvPr/>
          </p:nvSpPr>
          <p:spPr bwMode="auto">
            <a:xfrm>
              <a:off x="822" y="1478"/>
              <a:ext cx="313" cy="8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7" name="Line 22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78" name="Line 23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79" name="Rectangle 24"/>
            <p:cNvSpPr>
              <a:spLocks noChangeArrowheads="1"/>
            </p:cNvSpPr>
            <p:nvPr/>
          </p:nvSpPr>
          <p:spPr bwMode="auto">
            <a:xfrm>
              <a:off x="822" y="1471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380" name="Oval 25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1" name="Rectangle 26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2" name="Text Box 27"/>
            <p:cNvSpPr txBox="1">
              <a:spLocks noChangeArrowheads="1"/>
            </p:cNvSpPr>
            <p:nvPr/>
          </p:nvSpPr>
          <p:spPr bwMode="auto">
            <a:xfrm>
              <a:off x="821" y="1359"/>
              <a:ext cx="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  <p:sp>
          <p:nvSpPr>
            <p:cNvPr id="100383" name="Oval 28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4" name="Line 29"/>
            <p:cNvSpPr>
              <a:spLocks noChangeShapeType="1"/>
            </p:cNvSpPr>
            <p:nvPr/>
          </p:nvSpPr>
          <p:spPr bwMode="auto">
            <a:xfrm>
              <a:off x="1443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85" name="Line 30"/>
            <p:cNvSpPr>
              <a:spLocks noChangeShapeType="1"/>
            </p:cNvSpPr>
            <p:nvPr/>
          </p:nvSpPr>
          <p:spPr bwMode="auto">
            <a:xfrm>
              <a:off x="1756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86" name="Rectangle 31"/>
            <p:cNvSpPr>
              <a:spLocks noChangeArrowheads="1"/>
            </p:cNvSpPr>
            <p:nvPr/>
          </p:nvSpPr>
          <p:spPr bwMode="auto">
            <a:xfrm>
              <a:off x="1443" y="1814"/>
              <a:ext cx="310" cy="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387" name="Oval 32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9843" name="Group 33"/>
            <p:cNvGrpSpPr>
              <a:grpSpLocks/>
            </p:cNvGrpSpPr>
            <p:nvPr/>
          </p:nvGrpSpPr>
          <p:grpSpPr bwMode="auto">
            <a:xfrm>
              <a:off x="1445" y="1696"/>
              <a:ext cx="310" cy="270"/>
              <a:chOff x="2899" y="2425"/>
              <a:chExt cx="319" cy="270"/>
            </a:xfrm>
          </p:grpSpPr>
          <p:sp>
            <p:nvSpPr>
              <p:cNvPr id="100476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7" name="Text Box 35"/>
              <p:cNvSpPr txBox="1">
                <a:spLocks noChangeArrowheads="1"/>
              </p:cNvSpPr>
              <p:nvPr/>
            </p:nvSpPr>
            <p:spPr bwMode="auto">
              <a:xfrm>
                <a:off x="2899" y="2425"/>
                <a:ext cx="319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1c</a:t>
                </a:r>
              </a:p>
            </p:txBody>
          </p:sp>
        </p:grpSp>
        <p:sp>
          <p:nvSpPr>
            <p:cNvPr id="100389" name="Line 36"/>
            <p:cNvSpPr>
              <a:spLocks noChangeShapeType="1"/>
            </p:cNvSpPr>
            <p:nvPr/>
          </p:nvSpPr>
          <p:spPr bwMode="auto">
            <a:xfrm>
              <a:off x="3238" y="1632"/>
              <a:ext cx="308" cy="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90" name="Line 37"/>
            <p:cNvSpPr>
              <a:spLocks noChangeShapeType="1"/>
            </p:cNvSpPr>
            <p:nvPr/>
          </p:nvSpPr>
          <p:spPr bwMode="auto">
            <a:xfrm>
              <a:off x="3562" y="1556"/>
              <a:ext cx="91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391" name="Line 38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9847" name="Freeform 39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8" name="Freeform 40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49" name="Freeform 41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50" name="Freeform 42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51" name="Freeform 43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52" name="Freeform 44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53" name="Freeform 45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99" name="Oval 46"/>
            <p:cNvSpPr>
              <a:spLocks noChangeArrowheads="1"/>
            </p:cNvSpPr>
            <p:nvPr/>
          </p:nvSpPr>
          <p:spPr bwMode="auto">
            <a:xfrm>
              <a:off x="2925" y="1617"/>
              <a:ext cx="313" cy="8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0" name="Line 47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01" name="Line 48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02" name="Rectangle 49"/>
            <p:cNvSpPr>
              <a:spLocks noChangeArrowheads="1"/>
            </p:cNvSpPr>
            <p:nvPr/>
          </p:nvSpPr>
          <p:spPr bwMode="auto">
            <a:xfrm>
              <a:off x="2925" y="1609"/>
              <a:ext cx="310" cy="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403" name="Oval 50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4" name="Rectangle 51"/>
            <p:cNvSpPr>
              <a:spLocks noChangeArrowheads="1"/>
            </p:cNvSpPr>
            <p:nvPr/>
          </p:nvSpPr>
          <p:spPr bwMode="auto">
            <a:xfrm>
              <a:off x="3009" y="1563"/>
              <a:ext cx="141" cy="12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05" name="Text Box 52"/>
            <p:cNvSpPr txBox="1">
              <a:spLocks noChangeArrowheads="1"/>
            </p:cNvSpPr>
            <p:nvPr/>
          </p:nvSpPr>
          <p:spPr bwMode="auto">
            <a:xfrm>
              <a:off x="2923" y="1498"/>
              <a:ext cx="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  <p:sp>
          <p:nvSpPr>
            <p:cNvPr id="100406" name="Text Box 53"/>
            <p:cNvSpPr txBox="1">
              <a:spLocks noChangeArrowheads="1"/>
            </p:cNvSpPr>
            <p:nvPr/>
          </p:nvSpPr>
          <p:spPr bwMode="auto">
            <a:xfrm>
              <a:off x="597" y="1585"/>
              <a:ext cx="45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100407" name="Text Box 54"/>
            <p:cNvSpPr txBox="1">
              <a:spLocks noChangeArrowheads="1"/>
            </p:cNvSpPr>
            <p:nvPr/>
          </p:nvSpPr>
          <p:spPr bwMode="auto">
            <a:xfrm>
              <a:off x="2380" y="2042"/>
              <a:ext cx="45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100408" name="Text Box 55"/>
            <p:cNvSpPr txBox="1">
              <a:spLocks noChangeArrowheads="1"/>
            </p:cNvSpPr>
            <p:nvPr/>
          </p:nvSpPr>
          <p:spPr bwMode="auto">
            <a:xfrm>
              <a:off x="3207" y="1787"/>
              <a:ext cx="4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AS2</a:t>
              </a:r>
            </a:p>
          </p:txBody>
        </p:sp>
        <p:sp>
          <p:nvSpPr>
            <p:cNvPr id="100409" name="Oval 56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0" name="Line 57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11" name="Line 58"/>
            <p:cNvSpPr>
              <a:spLocks noChangeShapeType="1"/>
            </p:cNvSpPr>
            <p:nvPr/>
          </p:nvSpPr>
          <p:spPr bwMode="auto">
            <a:xfrm>
              <a:off x="1451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12" name="Rectangle 59"/>
            <p:cNvSpPr>
              <a:spLocks noChangeArrowheads="1"/>
            </p:cNvSpPr>
            <p:nvPr/>
          </p:nvSpPr>
          <p:spPr bwMode="auto">
            <a:xfrm>
              <a:off x="1137" y="2023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0413" name="Oval 60"/>
            <p:cNvSpPr>
              <a:spLocks noChangeArrowheads="1"/>
            </p:cNvSpPr>
            <p:nvPr/>
          </p:nvSpPr>
          <p:spPr bwMode="auto">
            <a:xfrm>
              <a:off x="1134" y="1969"/>
              <a:ext cx="313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4" name="Rectangle 61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15" name="Text Box 62"/>
            <p:cNvSpPr txBox="1">
              <a:spLocks noChangeArrowheads="1"/>
            </p:cNvSpPr>
            <p:nvPr/>
          </p:nvSpPr>
          <p:spPr bwMode="auto">
            <a:xfrm>
              <a:off x="1137" y="1909"/>
              <a:ext cx="3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/>
            </a:p>
          </p:txBody>
        </p:sp>
        <p:grpSp>
          <p:nvGrpSpPr>
            <p:cNvPr id="119871" name="Group 63"/>
            <p:cNvGrpSpPr>
              <a:grpSpLocks/>
            </p:cNvGrpSpPr>
            <p:nvPr/>
          </p:nvGrpSpPr>
          <p:grpSpPr bwMode="auto">
            <a:xfrm>
              <a:off x="3270" y="1384"/>
              <a:ext cx="316" cy="269"/>
              <a:chOff x="4320" y="1936"/>
              <a:chExt cx="316" cy="269"/>
            </a:xfrm>
          </p:grpSpPr>
          <p:sp>
            <p:nvSpPr>
              <p:cNvPr id="100469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0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71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72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0473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4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5" name="Text Box 70"/>
              <p:cNvSpPr txBox="1">
                <a:spLocks noChangeArrowheads="1"/>
              </p:cNvSpPr>
              <p:nvPr/>
            </p:nvSpPr>
            <p:spPr bwMode="auto">
              <a:xfrm>
                <a:off x="4325" y="1936"/>
                <a:ext cx="310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/>
              </a:p>
            </p:txBody>
          </p:sp>
        </p:grpSp>
        <p:grpSp>
          <p:nvGrpSpPr>
            <p:cNvPr id="119872" name="Group 71"/>
            <p:cNvGrpSpPr>
              <a:grpSpLocks/>
            </p:cNvGrpSpPr>
            <p:nvPr/>
          </p:nvGrpSpPr>
          <p:grpSpPr bwMode="auto">
            <a:xfrm>
              <a:off x="3546" y="1606"/>
              <a:ext cx="321" cy="269"/>
              <a:chOff x="4596" y="2158"/>
              <a:chExt cx="321" cy="269"/>
            </a:xfrm>
          </p:grpSpPr>
          <p:sp>
            <p:nvSpPr>
              <p:cNvPr id="100462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63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64" name="Line 74"/>
              <p:cNvSpPr>
                <a:spLocks noChangeShapeType="1"/>
              </p:cNvSpPr>
              <p:nvPr/>
            </p:nvSpPr>
            <p:spPr bwMode="auto">
              <a:xfrm>
                <a:off x="4910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65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0466" name="Oval 76"/>
              <p:cNvSpPr>
                <a:spLocks noChangeArrowheads="1"/>
              </p:cNvSpPr>
              <p:nvPr/>
            </p:nvSpPr>
            <p:spPr bwMode="auto">
              <a:xfrm>
                <a:off x="4596" y="220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67" name="Rectangle 77"/>
              <p:cNvSpPr>
                <a:spLocks noChangeArrowheads="1"/>
              </p:cNvSpPr>
              <p:nvPr/>
            </p:nvSpPr>
            <p:spPr bwMode="auto">
              <a:xfrm>
                <a:off x="4683" y="2221"/>
                <a:ext cx="141" cy="11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68" name="Text Box 78"/>
              <p:cNvSpPr txBox="1">
                <a:spLocks noChangeArrowheads="1"/>
              </p:cNvSpPr>
              <p:nvPr/>
            </p:nvSpPr>
            <p:spPr bwMode="auto">
              <a:xfrm>
                <a:off x="4598" y="2158"/>
                <a:ext cx="319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/>
              </a:p>
            </p:txBody>
          </p:sp>
        </p:grpSp>
        <p:grpSp>
          <p:nvGrpSpPr>
            <p:cNvPr id="119873" name="Group 79"/>
            <p:cNvGrpSpPr>
              <a:grpSpLocks/>
            </p:cNvGrpSpPr>
            <p:nvPr/>
          </p:nvGrpSpPr>
          <p:grpSpPr bwMode="auto">
            <a:xfrm>
              <a:off x="2015" y="1976"/>
              <a:ext cx="321" cy="269"/>
              <a:chOff x="2015" y="1976"/>
              <a:chExt cx="321" cy="269"/>
            </a:xfrm>
          </p:grpSpPr>
          <p:sp>
            <p:nvSpPr>
              <p:cNvPr id="100454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55" name="Line 81"/>
              <p:cNvSpPr>
                <a:spLocks noChangeShapeType="1"/>
              </p:cNvSpPr>
              <p:nvPr/>
            </p:nvSpPr>
            <p:spPr bwMode="auto">
              <a:xfrm>
                <a:off x="2019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56" name="Line 82"/>
              <p:cNvSpPr>
                <a:spLocks noChangeShapeType="1"/>
              </p:cNvSpPr>
              <p:nvPr/>
            </p:nvSpPr>
            <p:spPr bwMode="auto">
              <a:xfrm>
                <a:off x="2330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57" name="Rectangle 83"/>
              <p:cNvSpPr>
                <a:spLocks noChangeArrowheads="1"/>
              </p:cNvSpPr>
              <p:nvPr/>
            </p:nvSpPr>
            <p:spPr bwMode="auto">
              <a:xfrm>
                <a:off x="2019" y="2097"/>
                <a:ext cx="310" cy="47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0458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9914" name="Group 85"/>
              <p:cNvGrpSpPr>
                <a:grpSpLocks/>
              </p:cNvGrpSpPr>
              <p:nvPr/>
            </p:nvGrpSpPr>
            <p:grpSpPr bwMode="auto">
              <a:xfrm>
                <a:off x="2015" y="1976"/>
                <a:ext cx="321" cy="269"/>
                <a:chOff x="2894" y="2425"/>
                <a:chExt cx="328" cy="269"/>
              </a:xfrm>
            </p:grpSpPr>
            <p:sp>
              <p:nvSpPr>
                <p:cNvPr id="100460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461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94" y="2425"/>
                  <a:ext cx="328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/>
                </a:p>
              </p:txBody>
            </p:sp>
          </p:grpSp>
        </p:grpSp>
        <p:sp>
          <p:nvSpPr>
            <p:cNvPr id="119874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5F5F5F"/>
                </a:gs>
              </a:gsLst>
              <a:lin ang="5400000" scaled="1"/>
            </a:gra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20" name="Rectangle 89"/>
            <p:cNvSpPr>
              <a:spLocks noChangeArrowheads="1"/>
            </p:cNvSpPr>
            <p:nvPr/>
          </p:nvSpPr>
          <p:spPr bwMode="auto">
            <a:xfrm>
              <a:off x="1462" y="2729"/>
              <a:ext cx="1833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9876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100452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53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000099"/>
                    </a:solidFill>
                  </a:rPr>
                  <a:t>Intra-AS</a:t>
                </a:r>
              </a:p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000099"/>
                    </a:solidFill>
                  </a:rPr>
                  <a:t>Routing </a:t>
                </a:r>
              </a:p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000099"/>
                    </a:solidFill>
                  </a:rPr>
                  <a:t>algorithm</a:t>
                </a:r>
              </a:p>
            </p:txBody>
          </p:sp>
        </p:grpSp>
        <p:grpSp>
          <p:nvGrpSpPr>
            <p:cNvPr id="119877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100450" name="Oval 94"/>
              <p:cNvSpPr>
                <a:spLocks noChangeArrowheads="1"/>
              </p:cNvSpPr>
              <p:nvPr/>
            </p:nvSpPr>
            <p:spPr bwMode="auto">
              <a:xfrm>
                <a:off x="2402" y="2828"/>
                <a:ext cx="736" cy="477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51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FF0000"/>
                    </a:solidFill>
                  </a:rPr>
                  <a:t>Inter-AS</a:t>
                </a:r>
              </a:p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FF0000"/>
                    </a:solidFill>
                  </a:rPr>
                  <a:t>Routing </a:t>
                </a:r>
              </a:p>
              <a:p>
                <a:pPr eaLnBrk="1" hangingPunct="1">
                  <a:defRPr/>
                </a:pPr>
                <a:r>
                  <a:rPr lang="en-US" sz="1200" smtClean="0">
                    <a:solidFill>
                      <a:srgbClr val="FF0000"/>
                    </a:solidFill>
                  </a:rPr>
                  <a:t>algorithm</a:t>
                </a:r>
              </a:p>
            </p:txBody>
          </p:sp>
        </p:grpSp>
        <p:sp>
          <p:nvSpPr>
            <p:cNvPr id="100423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Forwarding</a:t>
              </a:r>
            </a:p>
            <a:p>
              <a:pPr algn="ctr" eaLnBrk="1" hangingPunct="1"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table</a:t>
              </a:r>
            </a:p>
          </p:txBody>
        </p:sp>
        <p:sp>
          <p:nvSpPr>
            <p:cNvPr id="119879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0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9881" name="Group 99"/>
            <p:cNvGrpSpPr>
              <a:grpSpLocks/>
            </p:cNvGrpSpPr>
            <p:nvPr/>
          </p:nvGrpSpPr>
          <p:grpSpPr bwMode="auto">
            <a:xfrm>
              <a:off x="419" y="1222"/>
              <a:ext cx="316" cy="269"/>
              <a:chOff x="2016" y="1976"/>
              <a:chExt cx="316" cy="269"/>
            </a:xfrm>
          </p:grpSpPr>
          <p:sp>
            <p:nvSpPr>
              <p:cNvPr id="100442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43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44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0445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5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0446" name="Oval 104"/>
              <p:cNvSpPr>
                <a:spLocks noChangeArrowheads="1"/>
              </p:cNvSpPr>
              <p:nvPr/>
            </p:nvSpPr>
            <p:spPr bwMode="auto">
              <a:xfrm>
                <a:off x="2016" y="2037"/>
                <a:ext cx="313" cy="9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9902" name="Group 105"/>
              <p:cNvGrpSpPr>
                <a:grpSpLocks/>
              </p:cNvGrpSpPr>
              <p:nvPr/>
            </p:nvGrpSpPr>
            <p:grpSpPr bwMode="auto">
              <a:xfrm>
                <a:off x="2020" y="1976"/>
                <a:ext cx="308" cy="269"/>
                <a:chOff x="2899" y="2425"/>
                <a:chExt cx="315" cy="269"/>
              </a:xfrm>
            </p:grpSpPr>
            <p:sp>
              <p:nvSpPr>
                <p:cNvPr id="100448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0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449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9" y="2425"/>
                  <a:ext cx="315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/>
                </a:p>
              </p:txBody>
            </p:sp>
          </p:grpSp>
        </p:grpSp>
        <p:sp>
          <p:nvSpPr>
            <p:cNvPr id="100427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28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5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29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0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20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1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7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2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3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4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5" name="Line 116"/>
            <p:cNvSpPr>
              <a:spLocks noChangeShapeType="1"/>
            </p:cNvSpPr>
            <p:nvPr/>
          </p:nvSpPr>
          <p:spPr bwMode="auto">
            <a:xfrm flipH="1" flipV="1">
              <a:off x="2932" y="1347"/>
              <a:ext cx="13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6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7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8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39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40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0441" name="Line 122"/>
            <p:cNvSpPr>
              <a:spLocks noChangeShapeType="1"/>
            </p:cNvSpPr>
            <p:nvPr/>
          </p:nvSpPr>
          <p:spPr bwMode="auto">
            <a:xfrm>
              <a:off x="1737" y="1880"/>
              <a:ext cx="14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0357" name="Rectangle 123"/>
          <p:cNvSpPr>
            <a:spLocks noGrp="1" noChangeArrowheads="1"/>
          </p:cNvSpPr>
          <p:nvPr>
            <p:ph type="title"/>
          </p:nvPr>
        </p:nvSpPr>
        <p:spPr>
          <a:xfrm>
            <a:off x="422275" y="228600"/>
            <a:ext cx="7772400" cy="8397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Interconnected ASes</a:t>
            </a:r>
          </a:p>
        </p:txBody>
      </p:sp>
      <p:sp>
        <p:nvSpPr>
          <p:cNvPr id="100358" name="Rectangle 12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159125"/>
            <a:ext cx="3810000" cy="34004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forwarding table  configured by both intra- and inter-AS routing algorithm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intra-AS sets entries for internal dests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inter-AS &amp; intra-AS sets entries for external dests </a:t>
            </a:r>
          </a:p>
        </p:txBody>
      </p:sp>
      <p:pic>
        <p:nvPicPr>
          <p:cNvPr id="119814" name="Picture 12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88423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13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5A2114BD-3723-4493-941A-F37DD84CCB00}" type="slidenum">
              <a:rPr lang="en-US"/>
              <a:pPr/>
              <a:t>18</a:t>
            </a:fld>
            <a:endParaRPr lang="en-US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Inter-AS tasks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cs typeface="+mn-cs"/>
              </a:rPr>
              <a:t>suppose router in AS1 receives datagram destined outside of AS1: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/>
              <a:t>router should forward packet to gateway router, but which one?</a:t>
            </a:r>
          </a:p>
        </p:txBody>
      </p:sp>
      <p:sp>
        <p:nvSpPr>
          <p:cNvPr id="1013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AS1 must: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>
                <a:cs typeface="+mn-cs"/>
              </a:rPr>
              <a:t>learn which dests are reachable through AS2, which through AS3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>
                <a:cs typeface="+mn-cs"/>
              </a:rPr>
              <a:t>propagate this reachability info to all routers in AS1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sz="2400" i="1">
                <a:solidFill>
                  <a:srgbClr val="CC0000"/>
                </a:solidFill>
                <a:cs typeface="+mn-cs"/>
              </a:rPr>
              <a:t>job of inter-AS routing!</a:t>
            </a:r>
          </a:p>
        </p:txBody>
      </p:sp>
      <p:sp>
        <p:nvSpPr>
          <p:cNvPr id="120838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101388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AS2</a:t>
            </a:r>
          </a:p>
        </p:txBody>
      </p:sp>
      <p:sp>
        <p:nvSpPr>
          <p:cNvPr id="101389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390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391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0847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01490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1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92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93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1494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5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6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</p:grpSp>
      <p:grpSp>
        <p:nvGrpSpPr>
          <p:cNvPr id="120848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01482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83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84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85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1486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942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01488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9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/>
              </a:p>
            </p:txBody>
          </p:sp>
        </p:grpSp>
      </p:grpSp>
      <p:grpSp>
        <p:nvGrpSpPr>
          <p:cNvPr id="120849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0929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01476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7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78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79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1480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1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75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</p:grpSp>
      <p:grpSp>
        <p:nvGrpSpPr>
          <p:cNvPr id="120850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0886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06 w 1583"/>
                <a:gd name="T1" fmla="*/ 268 h 682"/>
                <a:gd name="T2" fmla="*/ 541 w 1583"/>
                <a:gd name="T3" fmla="*/ 89 h 682"/>
                <a:gd name="T4" fmla="*/ 1045 w 1583"/>
                <a:gd name="T5" fmla="*/ 25 h 682"/>
                <a:gd name="T6" fmla="*/ 1539 w 1583"/>
                <a:gd name="T7" fmla="*/ 232 h 682"/>
                <a:gd name="T8" fmla="*/ 2080 w 1583"/>
                <a:gd name="T9" fmla="*/ 512 h 682"/>
                <a:gd name="T10" fmla="*/ 1693 w 1583"/>
                <a:gd name="T11" fmla="*/ 770 h 682"/>
                <a:gd name="T12" fmla="*/ 918 w 1583"/>
                <a:gd name="T13" fmla="*/ 786 h 682"/>
                <a:gd name="T14" fmla="*/ 119 w 1583"/>
                <a:gd name="T15" fmla="*/ 713 h 682"/>
                <a:gd name="T16" fmla="*/ 206 w 1583"/>
                <a:gd name="T17" fmla="*/ 26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2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101433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34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35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36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37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38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0894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01466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7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68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69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1470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26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01472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47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1c</a:t>
                  </a:r>
                </a:p>
              </p:txBody>
            </p:sp>
          </p:grpSp>
        </p:grpSp>
        <p:grpSp>
          <p:nvGrpSpPr>
            <p:cNvPr id="120895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01459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0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61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62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1463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4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5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1a</a:t>
                </a:r>
                <a:endParaRPr lang="en-US" sz="2400"/>
              </a:p>
            </p:txBody>
          </p:sp>
        </p:grpSp>
        <p:grpSp>
          <p:nvGrpSpPr>
            <p:cNvPr id="120896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01451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52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53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54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1455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11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01457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458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1d</a:t>
                  </a:r>
                </a:p>
              </p:txBody>
            </p:sp>
          </p:grpSp>
        </p:grpSp>
        <p:grpSp>
          <p:nvGrpSpPr>
            <p:cNvPr id="120897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01443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44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45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46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1447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03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01449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45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/>
                </a:p>
              </p:txBody>
            </p:sp>
          </p:grpSp>
        </p:grpSp>
      </p:grpSp>
      <p:grpSp>
        <p:nvGrpSpPr>
          <p:cNvPr id="120851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01424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5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26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27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1428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9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30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</p:grpSp>
      <p:sp>
        <p:nvSpPr>
          <p:cNvPr id="101397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398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399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400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0856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01417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8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19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20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1421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2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3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/>
            </a:p>
          </p:txBody>
        </p:sp>
      </p:grpSp>
      <p:grpSp>
        <p:nvGrpSpPr>
          <p:cNvPr id="120857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01410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1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12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13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1414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5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6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/>
            </a:p>
          </p:txBody>
        </p:sp>
      </p:grpSp>
      <p:sp>
        <p:nvSpPr>
          <p:cNvPr id="101403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20859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01406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0862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63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0864" name="Picture 11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24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DF51DA6-FA71-446F-B724-55D3430E166F}" type="slidenum">
              <a:rPr lang="en-US"/>
              <a:pPr/>
              <a:t>19</a:t>
            </a:fld>
            <a:endParaRPr lang="en-US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4450"/>
            <a:ext cx="8212138" cy="1143000"/>
          </a:xfrm>
        </p:spPr>
        <p:txBody>
          <a:bodyPr/>
          <a:lstStyle/>
          <a:p>
            <a:pPr>
              <a:defRPr/>
            </a:pPr>
            <a:r>
              <a:rPr lang="en-US" sz="3200">
                <a:cs typeface="+mj-cs"/>
              </a:rPr>
              <a:t>Example: setting forwarding table in router 1d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249363"/>
            <a:ext cx="8505825" cy="334645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suppose AS1 learns (via inter-AS protocol) that subnet </a:t>
            </a:r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sz="2400" dirty="0" smtClean="0">
                <a:ea typeface="ＭＳ Ｐゴシック" pitchFamily="34" charset="-128"/>
              </a:rPr>
              <a:t> reachable via AS3 (gateway 1c), but not via AS2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inter-AS protocol propagates reachability info to all internal routers</a:t>
            </a:r>
          </a:p>
          <a:p>
            <a:r>
              <a:rPr lang="en-US" sz="2400" dirty="0" smtClean="0">
                <a:ea typeface="ＭＳ Ｐゴシック" pitchFamily="34" charset="-128"/>
              </a:rPr>
              <a:t>router 1d, which has three out-going links (1 for c, 2 for a,3 for b), determines from intra-AS routing info that its interface </a:t>
            </a:r>
            <a:r>
              <a:rPr lang="en-US" sz="2400" i="1" dirty="0" smtClean="0">
                <a:solidFill>
                  <a:srgbClr val="CC0000"/>
                </a:solidFill>
                <a:ea typeface="ＭＳ Ｐゴシック" pitchFamily="34" charset="-128"/>
              </a:rPr>
              <a:t>I</a:t>
            </a:r>
            <a:r>
              <a:rPr lang="en-US" sz="2400" dirty="0" smtClean="0">
                <a:ea typeface="ＭＳ Ｐゴシック" pitchFamily="34" charset="-128"/>
              </a:rPr>
              <a:t>  is on the least cost path to 1c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installs forwarding table entry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(</a:t>
            </a:r>
            <a:r>
              <a:rPr lang="en-US" i="1" dirty="0" err="1" smtClean="0">
                <a:solidFill>
                  <a:srgbClr val="CC0000"/>
                </a:solidFill>
                <a:ea typeface="ＭＳ Ｐゴシック" pitchFamily="34" charset="-128"/>
              </a:rPr>
              <a:t>x,I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)</a:t>
            </a:r>
            <a:endParaRPr lang="en-US" dirty="0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21861" name="Freeform 4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2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3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4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Text Box 8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102411" name="Text Box 9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AS2</a:t>
            </a:r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13" name="Line 11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14" name="Line 12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1870" name="Group 13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02517" name="Oval 14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8" name="Line 15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519" name="Line 16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520" name="Rectangle 17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2521" name="Oval 18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2" name="Rectangle 19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3" name="Text Box 20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</p:grpSp>
      <p:grpSp>
        <p:nvGrpSpPr>
          <p:cNvPr id="121871" name="Group 21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02509" name="Oval 22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0" name="Line 23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511" name="Line 24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512" name="Rectangle 25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2513" name="Oval 26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969" name="Group 27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02515" name="Rectangle 2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6" name="Text Box 29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/>
              </a:p>
            </p:txBody>
          </p:sp>
        </p:grpSp>
      </p:grpSp>
      <p:grpSp>
        <p:nvGrpSpPr>
          <p:cNvPr id="121872" name="Group 3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1956" name="Group 3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02503" name="Oval 3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4" name="Line 3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505" name="Line 3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506" name="Rectangle 3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2507" name="Oval 3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8" name="Rectangle 3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02" name="Text Box 3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</p:grpSp>
      <p:grpSp>
        <p:nvGrpSpPr>
          <p:cNvPr id="121873" name="Group 39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1913" name="Freeform 40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06 w 1583"/>
                <a:gd name="T1" fmla="*/ 268 h 682"/>
                <a:gd name="T2" fmla="*/ 541 w 1583"/>
                <a:gd name="T3" fmla="*/ 89 h 682"/>
                <a:gd name="T4" fmla="*/ 1045 w 1583"/>
                <a:gd name="T5" fmla="*/ 25 h 682"/>
                <a:gd name="T6" fmla="*/ 1539 w 1583"/>
                <a:gd name="T7" fmla="*/ 232 h 682"/>
                <a:gd name="T8" fmla="*/ 2080 w 1583"/>
                <a:gd name="T9" fmla="*/ 512 h 682"/>
                <a:gd name="T10" fmla="*/ 1693 w 1583"/>
                <a:gd name="T11" fmla="*/ 770 h 682"/>
                <a:gd name="T12" fmla="*/ 918 w 1583"/>
                <a:gd name="T13" fmla="*/ 786 h 682"/>
                <a:gd name="T14" fmla="*/ 119 w 1583"/>
                <a:gd name="T15" fmla="*/ 713 h 682"/>
                <a:gd name="T16" fmla="*/ 206 w 1583"/>
                <a:gd name="T17" fmla="*/ 26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9" name="Text Box 41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102460" name="Line 42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61" name="Line 43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62" name="Line 44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63" name="Line 45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64" name="Line 46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65" name="Line 47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1921" name="Group 48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02493" name="Oval 49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4" name="Line 50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95" name="Line 51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96" name="Rectangle 52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2497" name="Oval 53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953" name="Group 54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02499" name="Rectangle 5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0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1c</a:t>
                  </a:r>
                </a:p>
              </p:txBody>
            </p:sp>
          </p:grpSp>
        </p:grpSp>
        <p:grpSp>
          <p:nvGrpSpPr>
            <p:cNvPr id="121922" name="Group 57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02486" name="Oval 58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87" name="Line 59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88" name="Line 60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89" name="Rectangle 61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2490" name="Oval 62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1" name="Rectangle 63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92" name="Text Box 64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1a</a:t>
                </a:r>
                <a:endParaRPr lang="en-US" sz="2400"/>
              </a:p>
            </p:txBody>
          </p:sp>
        </p:grpSp>
        <p:grpSp>
          <p:nvGrpSpPr>
            <p:cNvPr id="121923" name="Group 65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02478" name="Oval 66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9" name="Line 67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80" name="Line 68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81" name="Rectangle 69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2482" name="Oval 70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938" name="Group 71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02484" name="Rectangle 7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85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1d</a:t>
                  </a:r>
                </a:p>
              </p:txBody>
            </p:sp>
          </p:grpSp>
        </p:grpSp>
        <p:grpSp>
          <p:nvGrpSpPr>
            <p:cNvPr id="121924" name="Group 74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02470" name="Oval 75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1" name="Line 76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72" name="Line 77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473" name="Rectangle 78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2474" name="Oval 79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930" name="Group 80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02476" name="Rectangle 8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77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/>
                </a:p>
              </p:txBody>
            </p:sp>
          </p:grpSp>
        </p:grpSp>
      </p:grpSp>
      <p:grpSp>
        <p:nvGrpSpPr>
          <p:cNvPr id="121874" name="Group 83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02451" name="Oval 84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2" name="Line 85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53" name="Line 86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54" name="Rectangle 87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2455" name="Oval 88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6" name="Rectangle 89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7" name="Text Box 90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</p:grpSp>
      <p:sp>
        <p:nvSpPr>
          <p:cNvPr id="102420" name="Line 91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21" name="Line 92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22" name="Line 93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23" name="Line 94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1879" name="Group 95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02444" name="Oval 96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5" name="Line 97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46" name="Line 98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47" name="Rectangle 99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2448" name="Oval 100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9" name="Rectangle 101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0" name="Text Box 102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/>
            </a:p>
          </p:txBody>
        </p:sp>
      </p:grpSp>
      <p:grpSp>
        <p:nvGrpSpPr>
          <p:cNvPr id="121880" name="Group 103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02437" name="Oval 104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8" name="Line 105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39" name="Line 106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40" name="Rectangle 107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2441" name="Oval 108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2" name="Rectangle 109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3" name="Text Box 110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/>
            </a:p>
          </p:txBody>
        </p:sp>
      </p:grpSp>
      <p:sp>
        <p:nvSpPr>
          <p:cNvPr id="102426" name="Text Box 111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21882" name="Freeform 112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Text Box 113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02429" name="Line 114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1885" name="Freeform 115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6" name="Freeform 116"/>
          <p:cNvSpPr>
            <a:spLocks/>
          </p:cNvSpPr>
          <p:nvPr/>
        </p:nvSpPr>
        <p:spPr bwMode="auto">
          <a:xfrm>
            <a:off x="3552825" y="3990975"/>
            <a:ext cx="973138" cy="795338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Text Box 117"/>
          <p:cNvSpPr txBox="1">
            <a:spLocks noChangeArrowheads="1"/>
          </p:cNvSpPr>
          <p:nvPr/>
        </p:nvSpPr>
        <p:spPr bwMode="auto">
          <a:xfrm>
            <a:off x="3875088" y="41481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2434" name="Text Box 119"/>
          <p:cNvSpPr txBox="1">
            <a:spLocks noChangeArrowheads="1"/>
          </p:cNvSpPr>
          <p:nvPr/>
        </p:nvSpPr>
        <p:spPr bwMode="auto">
          <a:xfrm rot="-1061543">
            <a:off x="2935288" y="3878263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…</a:t>
            </a:r>
          </a:p>
        </p:txBody>
      </p:sp>
      <p:sp>
        <p:nvSpPr>
          <p:cNvPr id="121890" name="Freeform 120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1891" name="Picture 121" descr="underline_b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792163"/>
            <a:ext cx="82280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Arrow Connector 2"/>
          <p:cNvCxnSpPr/>
          <p:nvPr/>
        </p:nvCxnSpPr>
        <p:spPr bwMode="auto">
          <a:xfrm flipH="1">
            <a:off x="3975101" y="3990975"/>
            <a:ext cx="1255712" cy="19097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C039509-4BE0-4D9B-A825-4C81C2EACEA5}" type="slidenum">
              <a:rPr lang="en-US"/>
              <a:pPr/>
              <a:t>2</a:t>
            </a:fld>
            <a:endParaRPr lang="en-US"/>
          </a:p>
        </p:txBody>
      </p:sp>
      <p:pic>
        <p:nvPicPr>
          <p:cNvPr id="105475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4.3 what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solidFill>
                  <a:srgbClr val="CC0000"/>
                </a:solidFill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105478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34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4D8212D-4D86-4272-B729-131960413ADC}" type="slidenum">
              <a:rPr lang="en-US"/>
              <a:pPr/>
              <a:t>20</a:t>
            </a:fld>
            <a:endParaRPr 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244475"/>
            <a:ext cx="8764588" cy="954088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Example: choosing among multiple ASes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56210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now suppose AS1 learns from inter-AS protocol that subnet </a:t>
            </a: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dirty="0" smtClean="0">
                <a:ea typeface="ＭＳ Ｐゴシック" pitchFamily="34" charset="-128"/>
              </a:rPr>
              <a:t> is reachable from AS3 </a:t>
            </a:r>
            <a:r>
              <a:rPr lang="en-US" i="1" dirty="0" smtClean="0">
                <a:ea typeface="ＭＳ Ｐゴシック" pitchFamily="34" charset="-128"/>
              </a:rPr>
              <a:t>and</a:t>
            </a:r>
            <a:r>
              <a:rPr lang="en-US" dirty="0" smtClean="0">
                <a:ea typeface="ＭＳ Ｐゴシック" pitchFamily="34" charset="-128"/>
              </a:rPr>
              <a:t> from AS2.</a:t>
            </a:r>
          </a:p>
          <a:p>
            <a:pPr>
              <a:lnSpc>
                <a:spcPct val="80000"/>
              </a:lnSpc>
            </a:pPr>
            <a:r>
              <a:rPr lang="en-US" dirty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t is the job of inter-AS routing protocol to determine which gateway it should forward packets towards for </a:t>
            </a:r>
            <a:r>
              <a:rPr lang="en-US" dirty="0" err="1" smtClean="0">
                <a:ea typeface="ＭＳ Ｐゴシック" pitchFamily="34" charset="-128"/>
              </a:rPr>
              <a:t>dest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x 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  <a:p>
            <a:pPr marL="0" indent="0">
              <a:buNone/>
            </a:pP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122885" name="Freeform 4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Text Box 8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103435" name="Text Box 9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AS2</a:t>
            </a:r>
          </a:p>
        </p:txBody>
      </p:sp>
      <p:sp>
        <p:nvSpPr>
          <p:cNvPr id="103436" name="Line 10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37" name="Line 11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38" name="Line 12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2894" name="Group 13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03544" name="Oval 14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45" name="Line 15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546" name="Line 16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547" name="Rectangle 17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3548" name="Oval 18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49" name="Rectangle 19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50" name="Text Box 20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/>
            </a:p>
          </p:txBody>
        </p:sp>
      </p:grpSp>
      <p:grpSp>
        <p:nvGrpSpPr>
          <p:cNvPr id="122895" name="Group 21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03536" name="Oval 22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37" name="Line 23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538" name="Line 24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539" name="Rectangle 25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3540" name="Oval 26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2996" name="Group 27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03542" name="Rectangle 2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43" name="Text Box 29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/>
              </a:p>
            </p:txBody>
          </p:sp>
        </p:grpSp>
      </p:grpSp>
      <p:grpSp>
        <p:nvGrpSpPr>
          <p:cNvPr id="122896" name="Group 30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22983" name="Group 31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03530" name="Oval 32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1" name="Line 33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32" name="Line 34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33" name="Rectangle 35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3534" name="Oval 36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5" name="Rectangle 37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29" name="Text Box 38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/>
            </a:p>
          </p:txBody>
        </p:sp>
      </p:grpSp>
      <p:grpSp>
        <p:nvGrpSpPr>
          <p:cNvPr id="122897" name="Group 39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2940" name="Freeform 40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06 w 1583"/>
                <a:gd name="T1" fmla="*/ 268 h 682"/>
                <a:gd name="T2" fmla="*/ 541 w 1583"/>
                <a:gd name="T3" fmla="*/ 89 h 682"/>
                <a:gd name="T4" fmla="*/ 1045 w 1583"/>
                <a:gd name="T5" fmla="*/ 25 h 682"/>
                <a:gd name="T6" fmla="*/ 1539 w 1583"/>
                <a:gd name="T7" fmla="*/ 232 h 682"/>
                <a:gd name="T8" fmla="*/ 2080 w 1583"/>
                <a:gd name="T9" fmla="*/ 512 h 682"/>
                <a:gd name="T10" fmla="*/ 1693 w 1583"/>
                <a:gd name="T11" fmla="*/ 770 h 682"/>
                <a:gd name="T12" fmla="*/ 918 w 1583"/>
                <a:gd name="T13" fmla="*/ 786 h 682"/>
                <a:gd name="T14" fmla="*/ 119 w 1583"/>
                <a:gd name="T15" fmla="*/ 713 h 682"/>
                <a:gd name="T16" fmla="*/ 206 w 1583"/>
                <a:gd name="T17" fmla="*/ 26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6" name="Text Box 41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103487" name="Line 42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88" name="Line 43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89" name="Line 44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90" name="Line 45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91" name="Line 46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92" name="Line 47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2948" name="Group 48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03520" name="Oval 49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1" name="Line 50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22" name="Line 51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23" name="Rectangle 52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3524" name="Oval 53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980" name="Group 54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03526" name="Rectangle 5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2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1c</a:t>
                  </a:r>
                </a:p>
              </p:txBody>
            </p:sp>
          </p:grpSp>
        </p:grpSp>
        <p:grpSp>
          <p:nvGrpSpPr>
            <p:cNvPr id="122949" name="Group 57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03513" name="Oval 58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4" name="Line 59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15" name="Line 60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16" name="Rectangle 61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3517" name="Oval 62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8" name="Rectangle 63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19" name="Text Box 64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1a</a:t>
                </a:r>
                <a:endParaRPr lang="en-US" sz="2400"/>
              </a:p>
            </p:txBody>
          </p:sp>
        </p:grpSp>
        <p:grpSp>
          <p:nvGrpSpPr>
            <p:cNvPr id="122950" name="Group 65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03505" name="Oval 66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06" name="Line 67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07" name="Line 68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08" name="Rectangle 69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3509" name="Oval 70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965" name="Group 71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03511" name="Rectangle 7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1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smtClean="0"/>
                    <a:t>1d</a:t>
                  </a:r>
                </a:p>
              </p:txBody>
            </p:sp>
          </p:grpSp>
        </p:grpSp>
        <p:grpSp>
          <p:nvGrpSpPr>
            <p:cNvPr id="122951" name="Group 74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03497" name="Oval 75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8" name="Line 76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499" name="Line 77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3500" name="Rectangle 78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3501" name="Oval 79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957" name="Group 80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03503" name="Rectangle 8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04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/>
                </a:p>
              </p:txBody>
            </p:sp>
          </p:grpSp>
        </p:grpSp>
      </p:grpSp>
      <p:grpSp>
        <p:nvGrpSpPr>
          <p:cNvPr id="122898" name="Group 83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03478" name="Oval 84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9" name="Line 85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80" name="Line 86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81" name="Rectangle 87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3482" name="Oval 88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3" name="Rectangle 89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4" name="Text Box 90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/>
            </a:p>
          </p:txBody>
        </p:sp>
      </p:grpSp>
      <p:sp>
        <p:nvSpPr>
          <p:cNvPr id="103444" name="Line 91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5" name="Line 92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6" name="Line 93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7" name="Line 94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22903" name="Group 95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03471" name="Oval 96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2" name="Line 97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73" name="Line 98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74" name="Rectangle 99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3475" name="Oval 100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6" name="Rectangle 101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7" name="Text Box 102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/>
            </a:p>
          </p:txBody>
        </p:sp>
      </p:grpSp>
      <p:grpSp>
        <p:nvGrpSpPr>
          <p:cNvPr id="122904" name="Group 103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03464" name="Oval 104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5" name="Line 105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6" name="Line 106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7" name="Rectangle 107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03468" name="Oval 108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9" name="Rectangle 109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0" name="Text Box 110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/>
            </a:p>
          </p:txBody>
        </p:sp>
      </p:grpSp>
      <p:sp>
        <p:nvSpPr>
          <p:cNvPr id="103450" name="Text Box 111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22906" name="Freeform 112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Text Box 113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other</a:t>
            </a:r>
          </a:p>
          <a:p>
            <a:pPr>
              <a:defRPr/>
            </a:pPr>
            <a:r>
              <a:rPr lang="en-US" sz="1400" smtClean="0"/>
              <a:t>networks</a:t>
            </a:r>
          </a:p>
        </p:txBody>
      </p:sp>
      <p:sp>
        <p:nvSpPr>
          <p:cNvPr id="103453" name="Line 114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09" name="Freeform 115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0" name="Freeform 116"/>
          <p:cNvSpPr>
            <a:spLocks/>
          </p:cNvSpPr>
          <p:nvPr/>
        </p:nvSpPr>
        <p:spPr bwMode="auto">
          <a:xfrm>
            <a:off x="3552825" y="3990975"/>
            <a:ext cx="973138" cy="795338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Text Box 117"/>
          <p:cNvSpPr txBox="1">
            <a:spLocks noChangeArrowheads="1"/>
          </p:cNvSpPr>
          <p:nvPr/>
        </p:nvSpPr>
        <p:spPr bwMode="auto">
          <a:xfrm>
            <a:off x="3875088" y="41481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3457" name="Text Box 118"/>
          <p:cNvSpPr txBox="1">
            <a:spLocks noChangeArrowheads="1"/>
          </p:cNvSpPr>
          <p:nvPr/>
        </p:nvSpPr>
        <p:spPr bwMode="auto">
          <a:xfrm rot="2261289">
            <a:off x="4338638" y="4397375"/>
            <a:ext cx="1301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……</a:t>
            </a:r>
          </a:p>
        </p:txBody>
      </p:sp>
      <p:sp>
        <p:nvSpPr>
          <p:cNvPr id="103458" name="Text Box 119"/>
          <p:cNvSpPr txBox="1">
            <a:spLocks noChangeArrowheads="1"/>
          </p:cNvSpPr>
          <p:nvPr/>
        </p:nvSpPr>
        <p:spPr bwMode="auto">
          <a:xfrm rot="-1061543">
            <a:off x="2935288" y="3878263"/>
            <a:ext cx="74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…</a:t>
            </a:r>
          </a:p>
        </p:txBody>
      </p:sp>
      <p:sp>
        <p:nvSpPr>
          <p:cNvPr id="103459" name="Line 120"/>
          <p:cNvSpPr>
            <a:spLocks noChangeShapeType="1"/>
          </p:cNvSpPr>
          <p:nvPr/>
        </p:nvSpPr>
        <p:spPr bwMode="auto">
          <a:xfrm flipV="1">
            <a:off x="3981450" y="6088063"/>
            <a:ext cx="423863" cy="1460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15" name="Freeform 121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Line 122"/>
          <p:cNvSpPr>
            <a:spLocks noChangeShapeType="1"/>
          </p:cNvSpPr>
          <p:nvPr/>
        </p:nvSpPr>
        <p:spPr bwMode="auto">
          <a:xfrm flipV="1">
            <a:off x="3989388" y="5603875"/>
            <a:ext cx="0" cy="593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62" name="Text Box 123"/>
          <p:cNvSpPr txBox="1">
            <a:spLocks noChangeArrowheads="1"/>
          </p:cNvSpPr>
          <p:nvPr/>
        </p:nvSpPr>
        <p:spPr bwMode="auto">
          <a:xfrm>
            <a:off x="3789363" y="614362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122918" name="Picture 12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904875"/>
            <a:ext cx="7313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044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FFF053D-36A6-4316-936C-EDB7581EEE14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5113" y="4514850"/>
            <a:ext cx="1800225" cy="1417638"/>
            <a:chOff x="265113" y="4514850"/>
            <a:chExt cx="1800225" cy="1417638"/>
          </a:xfrm>
        </p:grpSpPr>
        <p:sp>
          <p:nvSpPr>
            <p:cNvPr id="104456" name="Rectangle 3"/>
            <p:cNvSpPr>
              <a:spLocks noChangeArrowheads="1"/>
            </p:cNvSpPr>
            <p:nvPr/>
          </p:nvSpPr>
          <p:spPr bwMode="auto">
            <a:xfrm>
              <a:off x="265113" y="4514850"/>
              <a:ext cx="1800225" cy="1417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7" name="Text Box 4"/>
            <p:cNvSpPr txBox="1">
              <a:spLocks noChangeArrowheads="1"/>
            </p:cNvSpPr>
            <p:nvPr/>
          </p:nvSpPr>
          <p:spPr bwMode="auto">
            <a:xfrm>
              <a:off x="523875" y="4718050"/>
              <a:ext cx="1841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endParaRPr lang="en-US" sz="1400"/>
            </a:p>
          </p:txBody>
        </p:sp>
        <p:sp>
          <p:nvSpPr>
            <p:cNvPr id="104458" name="Text Box 5"/>
            <p:cNvSpPr txBox="1">
              <a:spLocks noChangeArrowheads="1"/>
            </p:cNvSpPr>
            <p:nvPr/>
          </p:nvSpPr>
          <p:spPr bwMode="auto">
            <a:xfrm>
              <a:off x="282575" y="4660900"/>
              <a:ext cx="1760538" cy="9540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dirty="0" smtClean="0"/>
                <a:t>learn from inter-AS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protocol that subnet </a:t>
              </a:r>
            </a:p>
            <a:p>
              <a:pPr algn="ctr" eaLnBrk="1" hangingPunct="1">
                <a:defRPr/>
              </a:pPr>
              <a:r>
                <a:rPr lang="en-US" sz="1400" i="1" dirty="0" smtClean="0">
                  <a:solidFill>
                    <a:srgbClr val="CC0000"/>
                  </a:solidFill>
                </a:rPr>
                <a:t>x </a:t>
              </a:r>
              <a:r>
                <a:rPr lang="en-US" sz="1400" dirty="0" smtClean="0"/>
                <a:t>is reachable via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multiple gateways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65338" y="4538663"/>
            <a:ext cx="2271712" cy="1404937"/>
            <a:chOff x="2065338" y="4538663"/>
            <a:chExt cx="2272486" cy="1404938"/>
          </a:xfrm>
        </p:grpSpPr>
        <p:sp>
          <p:nvSpPr>
            <p:cNvPr id="104460" name="Rectangle 7"/>
            <p:cNvSpPr>
              <a:spLocks noChangeArrowheads="1"/>
            </p:cNvSpPr>
            <p:nvPr/>
          </p:nvSpPr>
          <p:spPr bwMode="auto">
            <a:xfrm>
              <a:off x="2370242" y="4538663"/>
              <a:ext cx="1800838" cy="14049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2" name="Text Box 9"/>
            <p:cNvSpPr txBox="1">
              <a:spLocks noChangeArrowheads="1"/>
            </p:cNvSpPr>
            <p:nvPr/>
          </p:nvSpPr>
          <p:spPr bwMode="auto">
            <a:xfrm>
              <a:off x="2227318" y="4541838"/>
              <a:ext cx="2110506" cy="1385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dirty="0" smtClean="0"/>
                <a:t>use routing info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from intra-AS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protocol to determine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costs of least-cost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paths to each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of the gateways</a:t>
              </a:r>
            </a:p>
          </p:txBody>
        </p:sp>
        <p:sp>
          <p:nvSpPr>
            <p:cNvPr id="104465" name="Line 12"/>
            <p:cNvSpPr>
              <a:spLocks noChangeShapeType="1"/>
            </p:cNvSpPr>
            <p:nvPr/>
          </p:nvSpPr>
          <p:spPr bwMode="auto">
            <a:xfrm flipV="1">
              <a:off x="2065338" y="5176838"/>
              <a:ext cx="295376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76713" y="4527550"/>
            <a:ext cx="2200275" cy="1403350"/>
            <a:chOff x="4176713" y="4527550"/>
            <a:chExt cx="2200275" cy="1403350"/>
          </a:xfrm>
        </p:grpSpPr>
        <p:sp>
          <p:nvSpPr>
            <p:cNvPr id="104459" name="Rectangle 6"/>
            <p:cNvSpPr>
              <a:spLocks noChangeArrowheads="1"/>
            </p:cNvSpPr>
            <p:nvPr/>
          </p:nvSpPr>
          <p:spPr bwMode="auto">
            <a:xfrm>
              <a:off x="4567238" y="4527550"/>
              <a:ext cx="1800225" cy="140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3" name="Text Box 10"/>
            <p:cNvSpPr txBox="1">
              <a:spLocks noChangeArrowheads="1"/>
            </p:cNvSpPr>
            <p:nvPr/>
          </p:nvSpPr>
          <p:spPr bwMode="auto">
            <a:xfrm>
              <a:off x="4576763" y="4662488"/>
              <a:ext cx="1800225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dirty="0" smtClean="0"/>
                <a:t>hot potato routing: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choose the gateway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that has the  least cost</a:t>
              </a:r>
            </a:p>
          </p:txBody>
        </p:sp>
        <p:sp>
          <p:nvSpPr>
            <p:cNvPr id="104466" name="Line 13"/>
            <p:cNvSpPr>
              <a:spLocks noChangeShapeType="1"/>
            </p:cNvSpPr>
            <p:nvPr/>
          </p:nvSpPr>
          <p:spPr bwMode="auto">
            <a:xfrm>
              <a:off x="4176713" y="5176838"/>
              <a:ext cx="3794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370638" y="4508500"/>
            <a:ext cx="2282825" cy="1409700"/>
            <a:chOff x="6370638" y="4508500"/>
            <a:chExt cx="2283384" cy="1409701"/>
          </a:xfrm>
        </p:grpSpPr>
        <p:sp>
          <p:nvSpPr>
            <p:cNvPr id="104461" name="Rectangle 8"/>
            <p:cNvSpPr>
              <a:spLocks noChangeArrowheads="1"/>
            </p:cNvSpPr>
            <p:nvPr/>
          </p:nvSpPr>
          <p:spPr bwMode="auto">
            <a:xfrm>
              <a:off x="6762846" y="4513263"/>
              <a:ext cx="1800666" cy="14049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4" name="Text Box 11"/>
            <p:cNvSpPr txBox="1">
              <a:spLocks noChangeArrowheads="1"/>
            </p:cNvSpPr>
            <p:nvPr/>
          </p:nvSpPr>
          <p:spPr bwMode="auto">
            <a:xfrm>
              <a:off x="6746967" y="4508500"/>
              <a:ext cx="1907055" cy="1384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400" dirty="0" smtClean="0"/>
                <a:t>determine from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forwarding table the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interface</a:t>
              </a:r>
              <a:r>
                <a:rPr lang="en-US" sz="1400" i="1" dirty="0" smtClean="0">
                  <a:solidFill>
                    <a:srgbClr val="CC0000"/>
                  </a:solidFill>
                </a:rPr>
                <a:t> I </a:t>
              </a:r>
              <a:r>
                <a:rPr lang="en-US" sz="1400" dirty="0" smtClean="0"/>
                <a:t>that leads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to least-cost gateway.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Enter </a:t>
              </a:r>
              <a:r>
                <a:rPr lang="en-US" sz="1400" i="1" dirty="0" smtClean="0">
                  <a:solidFill>
                    <a:srgbClr val="CC0000"/>
                  </a:solidFill>
                </a:rPr>
                <a:t>(</a:t>
              </a:r>
              <a:r>
                <a:rPr lang="en-US" sz="1400" i="1" dirty="0" err="1" smtClean="0">
                  <a:solidFill>
                    <a:srgbClr val="CC0000"/>
                  </a:solidFill>
                </a:rPr>
                <a:t>x,I</a:t>
              </a:r>
              <a:r>
                <a:rPr lang="en-US" sz="1400" i="1" dirty="0" smtClean="0">
                  <a:solidFill>
                    <a:srgbClr val="CC0000"/>
                  </a:solidFill>
                </a:rPr>
                <a:t>) </a:t>
              </a:r>
              <a:r>
                <a:rPr lang="en-US" sz="1400" dirty="0" smtClean="0"/>
                <a:t>in </a:t>
              </a:r>
            </a:p>
            <a:p>
              <a:pPr algn="ctr" eaLnBrk="1" hangingPunct="1">
                <a:defRPr/>
              </a:pPr>
              <a:r>
                <a:rPr lang="en-US" sz="1400" dirty="0" smtClean="0"/>
                <a:t>forwarding table</a:t>
              </a:r>
            </a:p>
          </p:txBody>
        </p:sp>
        <p:sp>
          <p:nvSpPr>
            <p:cNvPr id="104467" name="Line 14"/>
            <p:cNvSpPr>
              <a:spLocks noChangeShapeType="1"/>
            </p:cNvSpPr>
            <p:nvPr/>
          </p:nvSpPr>
          <p:spPr bwMode="auto">
            <a:xfrm>
              <a:off x="6370638" y="5203825"/>
              <a:ext cx="408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4453" name="Rectangle 15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764588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Example: choosing among multiple ASes</a:t>
            </a:r>
          </a:p>
        </p:txBody>
      </p:sp>
      <p:sp>
        <p:nvSpPr>
          <p:cNvPr id="104454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09575" y="125095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pitchFamily="34" charset="-128"/>
              </a:rPr>
              <a:t>in the presence of multiple </a:t>
            </a:r>
            <a:r>
              <a:rPr lang="en-US" dirty="0" err="1" smtClean="0">
                <a:ea typeface="ＭＳ Ｐゴシック" pitchFamily="34" charset="-128"/>
              </a:rPr>
              <a:t>ASes</a:t>
            </a:r>
            <a:r>
              <a:rPr lang="en-US" dirty="0" smtClean="0">
                <a:ea typeface="ＭＳ Ｐゴシック" pitchFamily="34" charset="-128"/>
              </a:rPr>
              <a:t> to reach a destination, to configure forwarding table, router 1d must determine towards which gateway it should forward packets for </a:t>
            </a:r>
            <a:r>
              <a:rPr lang="en-US" dirty="0" err="1" smtClean="0">
                <a:ea typeface="ＭＳ Ｐゴシック" pitchFamily="34" charset="-128"/>
              </a:rPr>
              <a:t>dest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</a:p>
          <a:p>
            <a:pPr>
              <a:lnSpc>
                <a:spcPct val="80000"/>
              </a:lnSpc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hot potato routing: send</a:t>
            </a:r>
            <a:r>
              <a:rPr lang="en-US" dirty="0" smtClean="0">
                <a:ea typeface="ＭＳ Ｐゴシック" pitchFamily="34" charset="-128"/>
              </a:rPr>
              <a:t> packet towards closest of two routers. (closest </a:t>
            </a:r>
            <a:r>
              <a:rPr lang="en-US" dirty="0" smtClean="0">
                <a:ea typeface="ＭＳ Ｐゴシック" pitchFamily="34" charset="-128"/>
                <a:sym typeface="Wingdings" pitchFamily="2" charset="2"/>
              </a:rPr>
              <a:t> smallest cost)</a:t>
            </a:r>
            <a:endParaRPr lang="en-US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  <p:pic>
        <p:nvPicPr>
          <p:cNvPr id="123913" name="Picture 1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76041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BA701E1B-337C-4231-9D3A-E1AC8CFD59F9}" type="slidenum">
              <a:rPr lang="en-US"/>
              <a:pPr/>
              <a:t>3</a:t>
            </a:fld>
            <a:endParaRPr lang="en-US"/>
          </a:p>
        </p:txBody>
      </p:sp>
      <p:pic>
        <p:nvPicPr>
          <p:cNvPr id="106499" name="Picture 6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788" y="942975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96863"/>
            <a:ext cx="7772400" cy="84137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Bellman-Ford equation (dynamic programming)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let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   d</a:t>
            </a:r>
            <a:r>
              <a:rPr lang="en-US" baseline="-25000" smtClean="0">
                <a:ea typeface="ＭＳ Ｐゴシック" pitchFamily="34" charset="-128"/>
              </a:rPr>
              <a:t>x</a:t>
            </a:r>
            <a:r>
              <a:rPr lang="en-US" smtClean="0">
                <a:ea typeface="ＭＳ Ｐゴシック" pitchFamily="34" charset="-128"/>
              </a:rPr>
              <a:t>(y) := cost of least-cost path from x to y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then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   </a:t>
            </a:r>
            <a:r>
              <a:rPr lang="en-US" sz="3200" smtClean="0">
                <a:solidFill>
                  <a:srgbClr val="CC0000"/>
                </a:solidFill>
                <a:ea typeface="ＭＳ Ｐゴシック" pitchFamily="34" charset="-128"/>
              </a:rPr>
              <a:t>d</a:t>
            </a:r>
            <a:r>
              <a:rPr lang="en-US" sz="3200" baseline="-2500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sz="3200" smtClean="0">
                <a:solidFill>
                  <a:srgbClr val="CC0000"/>
                </a:solidFill>
                <a:ea typeface="ＭＳ Ｐゴシック" pitchFamily="34" charset="-128"/>
              </a:rPr>
              <a:t>(y) = </a:t>
            </a:r>
            <a:r>
              <a:rPr lang="en-US" sz="3200" i="1" smtClean="0">
                <a:solidFill>
                  <a:srgbClr val="CC0000"/>
                </a:solidFill>
                <a:ea typeface="ＭＳ Ｐゴシック" pitchFamily="34" charset="-128"/>
              </a:rPr>
              <a:t>min</a:t>
            </a:r>
            <a:r>
              <a:rPr lang="en-US" sz="3200" smtClean="0">
                <a:solidFill>
                  <a:srgbClr val="CC0000"/>
                </a:solidFill>
                <a:ea typeface="ＭＳ Ｐゴシック" pitchFamily="34" charset="-128"/>
              </a:rPr>
              <a:t> {c(x,v) + d</a:t>
            </a:r>
            <a:r>
              <a:rPr lang="en-US" sz="3200" baseline="-25000" smtClean="0">
                <a:solidFill>
                  <a:srgbClr val="CC0000"/>
                </a:solidFill>
                <a:ea typeface="ＭＳ Ｐゴシック" pitchFamily="34" charset="-128"/>
              </a:rPr>
              <a:t>v</a:t>
            </a:r>
            <a:r>
              <a:rPr lang="en-US" sz="3200" smtClean="0">
                <a:solidFill>
                  <a:srgbClr val="CC0000"/>
                </a:solidFill>
                <a:ea typeface="ＭＳ Ｐゴシック" pitchFamily="34" charset="-128"/>
              </a:rPr>
              <a:t>(y) }</a:t>
            </a:r>
          </a:p>
          <a:p>
            <a:pPr>
              <a:buFont typeface="Wingdings" pitchFamily="2" charset="2"/>
              <a:buNone/>
            </a:pPr>
            <a:r>
              <a:rPr lang="en-US" sz="3200" smtClean="0">
                <a:ea typeface="ＭＳ Ｐゴシック" pitchFamily="34" charset="-128"/>
              </a:rPr>
              <a:t>   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87047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Comic Sans MS" pitchFamily="66" charset="0"/>
              </a:rPr>
              <a:t>v</a:t>
            </a:r>
          </a:p>
        </p:txBody>
      </p:sp>
      <p:sp>
        <p:nvSpPr>
          <p:cNvPr id="87048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cost to neighbor v</a:t>
            </a:r>
          </a:p>
        </p:txBody>
      </p:sp>
      <p:sp>
        <p:nvSpPr>
          <p:cNvPr id="87049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 smtClean="0">
                <a:latin typeface="Gill Sans MT" charset="0"/>
              </a:rPr>
              <a:t>min</a:t>
            </a:r>
            <a:r>
              <a:rPr lang="en-US" sz="2400" smtClean="0">
                <a:latin typeface="Gill Sans MT" charset="0"/>
              </a:rPr>
              <a:t> taken over all neighbors v of x</a:t>
            </a:r>
          </a:p>
        </p:txBody>
      </p:sp>
      <p:sp>
        <p:nvSpPr>
          <p:cNvPr id="87050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Gill Sans MT" charset="0"/>
              </a:rPr>
              <a:t>cost from neighbor v to destination y</a:t>
            </a:r>
          </a:p>
        </p:txBody>
      </p:sp>
      <p:sp>
        <p:nvSpPr>
          <p:cNvPr id="87051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2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80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087D1DD-95BF-4B27-BD96-30EA42540067}" type="slidenum">
              <a:rPr lang="en-US"/>
              <a:pPr/>
              <a:t>4</a:t>
            </a:fld>
            <a:endParaRPr lang="en-US"/>
          </a:p>
        </p:txBody>
      </p:sp>
      <p:pic>
        <p:nvPicPr>
          <p:cNvPr id="107523" name="Picture 7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Bellman-Ford example </a:t>
            </a:r>
          </a:p>
        </p:txBody>
      </p:sp>
      <p:grpSp>
        <p:nvGrpSpPr>
          <p:cNvPr id="10752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0753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7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8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79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0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081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3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4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5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086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7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8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9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90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091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2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3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94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95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096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7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8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099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100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101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2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3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104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105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88106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84828 h 174"/>
                <a:gd name="T2" fmla="*/ 159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6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7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71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88142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3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/>
              </a:p>
            </p:txBody>
          </p:sp>
        </p:grpSp>
        <p:grpSp>
          <p:nvGrpSpPr>
            <p:cNvPr id="107572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88140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1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/>
              </a:p>
            </p:txBody>
          </p:sp>
        </p:grpSp>
        <p:grpSp>
          <p:nvGrpSpPr>
            <p:cNvPr id="107573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88138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39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07574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88136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37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/>
              </a:p>
            </p:txBody>
          </p:sp>
        </p:grpSp>
        <p:grpSp>
          <p:nvGrpSpPr>
            <p:cNvPr id="107575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88134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35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/>
              </a:p>
            </p:txBody>
          </p:sp>
        </p:grpSp>
        <p:grpSp>
          <p:nvGrpSpPr>
            <p:cNvPr id="107576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88132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33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88122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8123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8124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8125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8126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8127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/>
            </a:p>
          </p:txBody>
        </p:sp>
        <p:sp>
          <p:nvSpPr>
            <p:cNvPr id="88128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/>
            </a:p>
          </p:txBody>
        </p:sp>
        <p:sp>
          <p:nvSpPr>
            <p:cNvPr id="88129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  <p:sp>
          <p:nvSpPr>
            <p:cNvPr id="88130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/>
            </a:p>
          </p:txBody>
        </p:sp>
        <p:sp>
          <p:nvSpPr>
            <p:cNvPr id="88131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/>
            </a:p>
          </p:txBody>
        </p:sp>
      </p:grpSp>
      <p:sp>
        <p:nvSpPr>
          <p:cNvPr id="88071" name="Text Box 73"/>
          <p:cNvSpPr txBox="1">
            <a:spLocks noChangeArrowheads="1"/>
          </p:cNvSpPr>
          <p:nvPr/>
        </p:nvSpPr>
        <p:spPr bwMode="auto">
          <a:xfrm>
            <a:off x="3765550" y="1257117"/>
            <a:ext cx="4865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/>
              <a:t>Assume we have computed,</a:t>
            </a:r>
          </a:p>
          <a:p>
            <a:pPr>
              <a:defRPr/>
            </a:pPr>
            <a:r>
              <a:rPr lang="en-US" sz="2400" dirty="0" err="1" smtClean="0"/>
              <a:t>d</a:t>
            </a:r>
            <a:r>
              <a:rPr lang="en-US" sz="2400" baseline="-25000" dirty="0" err="1" smtClean="0"/>
              <a:t>v</a:t>
            </a:r>
            <a:r>
              <a:rPr lang="en-US" sz="2400" dirty="0" smtClean="0"/>
              <a:t>(z) = 5,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(z) = 3,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w</a:t>
            </a:r>
            <a:r>
              <a:rPr lang="en-US" sz="2400" dirty="0" smtClean="0"/>
              <a:t>(z) = 3</a:t>
            </a:r>
          </a:p>
        </p:txBody>
      </p:sp>
      <p:sp>
        <p:nvSpPr>
          <p:cNvPr id="88072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d</a:t>
            </a:r>
            <a:r>
              <a:rPr lang="en-US" sz="2400" baseline="-25000" smtClean="0"/>
              <a:t>u</a:t>
            </a:r>
            <a:r>
              <a:rPr lang="en-US" sz="2400" smtClean="0"/>
              <a:t>(z) = min { c(u,v) + d</a:t>
            </a:r>
            <a:r>
              <a:rPr lang="en-US" sz="2400" baseline="-25000" smtClean="0"/>
              <a:t>v</a:t>
            </a:r>
            <a:r>
              <a:rPr lang="en-US" sz="2400" smtClean="0"/>
              <a:t>(z),</a:t>
            </a:r>
          </a:p>
          <a:p>
            <a:pPr>
              <a:defRPr/>
            </a:pPr>
            <a:r>
              <a:rPr lang="en-US" sz="2400" smtClean="0"/>
              <a:t>                    c(u,x) + d</a:t>
            </a:r>
            <a:r>
              <a:rPr lang="en-US" sz="2400" baseline="-25000" smtClean="0"/>
              <a:t>x</a:t>
            </a:r>
            <a:r>
              <a:rPr lang="en-US" sz="2400" smtClean="0"/>
              <a:t>(z),</a:t>
            </a:r>
          </a:p>
          <a:p>
            <a:pPr>
              <a:defRPr/>
            </a:pPr>
            <a:r>
              <a:rPr lang="en-US" sz="2400" smtClean="0"/>
              <a:t>                    c(u,w) + d</a:t>
            </a:r>
            <a:r>
              <a:rPr lang="en-US" sz="2400" baseline="-25000" smtClean="0"/>
              <a:t>w</a:t>
            </a:r>
            <a:r>
              <a:rPr lang="en-US" sz="2400" smtClean="0"/>
              <a:t>(z) }</a:t>
            </a:r>
          </a:p>
          <a:p>
            <a:pPr>
              <a:defRPr/>
            </a:pPr>
            <a:r>
              <a:rPr lang="en-US" sz="2400" smtClean="0"/>
              <a:t>         = min {2 + 5,</a:t>
            </a:r>
          </a:p>
          <a:p>
            <a:pPr>
              <a:defRPr/>
            </a:pPr>
            <a:r>
              <a:rPr lang="en-US" sz="2400" smtClean="0"/>
              <a:t>                    1 + 3,</a:t>
            </a:r>
          </a:p>
          <a:p>
            <a:pPr>
              <a:defRPr/>
            </a:pPr>
            <a:r>
              <a:rPr lang="en-US" sz="2400" smtClean="0"/>
              <a:t>                    5 + 3}  = 4</a:t>
            </a:r>
          </a:p>
        </p:txBody>
      </p:sp>
      <p:sp>
        <p:nvSpPr>
          <p:cNvPr id="88073" name="Text Box 75"/>
          <p:cNvSpPr txBox="1">
            <a:spLocks noChangeArrowheads="1"/>
          </p:cNvSpPr>
          <p:nvPr/>
        </p:nvSpPr>
        <p:spPr bwMode="auto">
          <a:xfrm>
            <a:off x="461963" y="5330825"/>
            <a:ext cx="7087902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defRPr/>
            </a:pPr>
            <a:r>
              <a:rPr lang="en-US" sz="2800" dirty="0" smtClean="0">
                <a:latin typeface="Gill Sans MT" charset="0"/>
              </a:rPr>
              <a:t>node achieving minimum (in our case, </a:t>
            </a:r>
            <a:r>
              <a:rPr lang="en-US" sz="2800" i="1" dirty="0" smtClean="0">
                <a:latin typeface="Gill Sans MT" charset="0"/>
              </a:rPr>
              <a:t>x</a:t>
            </a:r>
            <a:r>
              <a:rPr lang="en-US" sz="2800" dirty="0" smtClean="0">
                <a:latin typeface="Gill Sans MT" charset="0"/>
              </a:rPr>
              <a:t>) is next</a:t>
            </a:r>
          </a:p>
          <a:p>
            <a:pPr>
              <a:lnSpc>
                <a:spcPct val="85000"/>
              </a:lnSpc>
              <a:defRPr/>
            </a:pPr>
            <a:r>
              <a:rPr lang="en-US" sz="2800" dirty="0" smtClean="0">
                <a:latin typeface="Gill Sans MT" charset="0"/>
              </a:rPr>
              <a:t>hop in shortest path, used in</a:t>
            </a:r>
            <a:r>
              <a:rPr lang="en-US" sz="2800" dirty="0" smtClean="0">
                <a:latin typeface="Gill Sans MT" charset="0"/>
                <a:ea typeface="ＭＳ 明朝" charset="0"/>
                <a:cs typeface="ＭＳ 明朝" charset="0"/>
              </a:rPr>
              <a:t> </a:t>
            </a:r>
            <a:r>
              <a:rPr lang="en-US" sz="2800" dirty="0" smtClean="0">
                <a:latin typeface="Gill Sans MT" charset="0"/>
              </a:rPr>
              <a:t>forwarding table</a:t>
            </a:r>
          </a:p>
        </p:txBody>
      </p:sp>
      <p:sp>
        <p:nvSpPr>
          <p:cNvPr id="88074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B-F equation says: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D16294D-3FBE-41B9-9A9F-8728BCC91896}" type="slidenum">
              <a:rPr lang="en-US"/>
              <a:pPr/>
              <a:t>5</a:t>
            </a:fld>
            <a:endParaRPr lang="en-US"/>
          </a:p>
        </p:txBody>
      </p:sp>
      <p:pic>
        <p:nvPicPr>
          <p:cNvPr id="108547" name="Picture 5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D</a:t>
            </a:r>
            <a:r>
              <a:rPr lang="en-US" baseline="-2500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(y)</a:t>
            </a:r>
            <a:r>
              <a:rPr lang="en-US" smtClean="0">
                <a:ea typeface="ＭＳ Ｐゴシック" pitchFamily="34" charset="-128"/>
              </a:rPr>
              <a:t> = estimate of least cost from x to y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x maintains  distance vector </a:t>
            </a:r>
            <a:r>
              <a:rPr lang="en-US" b="1" smtClean="0">
                <a:solidFill>
                  <a:srgbClr val="CC0000"/>
                </a:solidFill>
                <a:ea typeface="ＭＳ Ｐゴシック" pitchFamily="34" charset="-128"/>
              </a:rPr>
              <a:t>D</a:t>
            </a:r>
            <a:r>
              <a:rPr lang="en-US" baseline="-2500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 = [D</a:t>
            </a:r>
            <a:r>
              <a:rPr lang="en-US" baseline="-25000" smtClean="0">
                <a:solidFill>
                  <a:srgbClr val="CC0000"/>
                </a:solidFill>
                <a:ea typeface="ＭＳ Ｐゴシック" pitchFamily="34" charset="-128"/>
              </a:rPr>
              <a:t>x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(y): y </a:t>
            </a:r>
            <a:r>
              <a:rPr lang="ru-RU" smtClean="0">
                <a:solidFill>
                  <a:srgbClr val="CC0000"/>
                </a:solidFill>
                <a:ea typeface="ＭＳ Ｐゴシック" pitchFamily="34" charset="-128"/>
              </a:rPr>
              <a:t>є</a:t>
            </a:r>
            <a:r>
              <a:rPr lang="en-US" smtClean="0">
                <a:solidFill>
                  <a:srgbClr val="CC0000"/>
                </a:solidFill>
                <a:ea typeface="ＭＳ Ｐゴシック" pitchFamily="34" charset="-128"/>
              </a:rPr>
              <a:t> N ]</a:t>
            </a:r>
          </a:p>
          <a:p>
            <a:r>
              <a:rPr lang="en-US" smtClean="0">
                <a:ea typeface="ＭＳ Ｐゴシック" pitchFamily="34" charset="-128"/>
              </a:rPr>
              <a:t>node x: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knows cost to each neighbor v: </a:t>
            </a:r>
            <a:r>
              <a:rPr lang="en-US" sz="2800" smtClean="0">
                <a:solidFill>
                  <a:srgbClr val="CC0000"/>
                </a:solidFill>
                <a:ea typeface="ＭＳ Ｐゴシック" pitchFamily="34" charset="-128"/>
              </a:rPr>
              <a:t>c(x,v)</a:t>
            </a:r>
          </a:p>
          <a:p>
            <a:pPr lvl="1"/>
            <a:r>
              <a:rPr lang="en-US" sz="2800" smtClean="0">
                <a:ea typeface="ＭＳ Ｐゴシック" pitchFamily="34" charset="-128"/>
              </a:rPr>
              <a:t>maintains its neighbors</a:t>
            </a:r>
            <a:r>
              <a:rPr lang="ja-JP" altLang="en-US" sz="2800" smtClean="0">
                <a:ea typeface="ＭＳ Ｐゴシック" pitchFamily="34" charset="-128"/>
              </a:rPr>
              <a:t>’</a:t>
            </a:r>
            <a:r>
              <a:rPr lang="en-US" altLang="ja-JP" sz="2800" smtClean="0">
                <a:ea typeface="ＭＳ Ｐゴシック" pitchFamily="34" charset="-128"/>
              </a:rPr>
              <a:t> distance vectors. For each neighbor v, x maintains </a:t>
            </a:r>
            <a:br>
              <a:rPr lang="en-US" altLang="ja-JP" sz="2800" smtClean="0">
                <a:ea typeface="ＭＳ Ｐゴシック" pitchFamily="34" charset="-128"/>
              </a:rPr>
            </a:br>
            <a:r>
              <a:rPr lang="en-US" altLang="ja-JP" sz="2800" b="1" smtClean="0">
                <a:solidFill>
                  <a:srgbClr val="CC0000"/>
                </a:solidFill>
                <a:ea typeface="ＭＳ Ｐゴシック" pitchFamily="34" charset="-128"/>
              </a:rPr>
              <a:t>D</a:t>
            </a:r>
            <a:r>
              <a:rPr lang="en-US" altLang="ja-JP" sz="2800" baseline="-25000" smtClean="0">
                <a:solidFill>
                  <a:srgbClr val="CC0000"/>
                </a:solidFill>
                <a:ea typeface="ＭＳ Ｐゴシック" pitchFamily="34" charset="-128"/>
              </a:rPr>
              <a:t>v</a:t>
            </a:r>
            <a:r>
              <a:rPr lang="en-US" altLang="ja-JP" sz="2800" smtClean="0">
                <a:solidFill>
                  <a:srgbClr val="CC0000"/>
                </a:solidFill>
                <a:ea typeface="ＭＳ Ｐゴシック" pitchFamily="34" charset="-128"/>
              </a:rPr>
              <a:t> = [D</a:t>
            </a:r>
            <a:r>
              <a:rPr lang="en-US" altLang="ja-JP" sz="2800" baseline="-25000" smtClean="0">
                <a:solidFill>
                  <a:srgbClr val="CC0000"/>
                </a:solidFill>
                <a:ea typeface="ＭＳ Ｐゴシック" pitchFamily="34" charset="-128"/>
              </a:rPr>
              <a:t>v</a:t>
            </a:r>
            <a:r>
              <a:rPr lang="en-US" altLang="ja-JP" sz="2800" smtClean="0">
                <a:solidFill>
                  <a:srgbClr val="CC0000"/>
                </a:solidFill>
                <a:ea typeface="ＭＳ Ｐゴシック" pitchFamily="34" charset="-128"/>
              </a:rPr>
              <a:t>(y): y </a:t>
            </a:r>
            <a:r>
              <a:rPr lang="ru-RU" altLang="ja-JP" sz="2800" smtClean="0">
                <a:solidFill>
                  <a:srgbClr val="CC0000"/>
                </a:solidFill>
                <a:ea typeface="ＭＳ Ｐゴシック" pitchFamily="34" charset="-128"/>
              </a:rPr>
              <a:t>є</a:t>
            </a:r>
            <a:r>
              <a:rPr lang="en-US" altLang="ja-JP" sz="2800" smtClean="0">
                <a:solidFill>
                  <a:srgbClr val="CC0000"/>
                </a:solidFill>
                <a:ea typeface="ＭＳ Ｐゴシック" pitchFamily="34" charset="-128"/>
              </a:rPr>
              <a:t> N ]</a:t>
            </a:r>
          </a:p>
          <a:p>
            <a:pPr>
              <a:buFont typeface="Wingdings" pitchFamily="2" charset="2"/>
              <a:buNone/>
            </a:pP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3E73BF22-BEF6-47C6-812B-0DD8E4E2A935}" type="slidenum">
              <a:rPr lang="en-US"/>
              <a:pPr/>
              <a:t>6</a:t>
            </a:fld>
            <a:endParaRPr lang="en-US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key idea: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from time-to-time, each node sends its own distance vector estimate to neighbors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when x receives new DV estimate from neighbor, it updates its own DV using B-F equation:</a:t>
            </a:r>
          </a:p>
        </p:txBody>
      </p:sp>
      <p:sp>
        <p:nvSpPr>
          <p:cNvPr id="90117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i="1" dirty="0" err="1">
                <a:solidFill>
                  <a:srgbClr val="CC0000"/>
                </a:solidFill>
                <a:cs typeface="Times New Roman" pitchFamily="18" charset="0"/>
              </a:rPr>
              <a:t>D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pitchFamily="18" charset="0"/>
              </a:rPr>
              <a:t>x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(y) </a:t>
            </a:r>
            <a:r>
              <a:rPr lang="en-US" sz="2800" i="1" dirty="0">
                <a:solidFill>
                  <a:srgbClr val="CC0000"/>
                </a:solidFill>
                <a:ea typeface="Times New Roman" pitchFamily="18" charset="0"/>
              </a:rPr>
              <a:t>←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CC0000"/>
                </a:solidFill>
                <a:cs typeface="Times New Roman" pitchFamily="18" charset="0"/>
              </a:rPr>
              <a:t>min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pitchFamily="18" charset="0"/>
              </a:rPr>
              <a:t>v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{c(</a:t>
            </a:r>
            <a:r>
              <a:rPr lang="en-US" sz="2800" i="1" dirty="0" err="1">
                <a:solidFill>
                  <a:srgbClr val="CC0000"/>
                </a:solidFill>
                <a:cs typeface="Times New Roman" pitchFamily="18" charset="0"/>
              </a:rPr>
              <a:t>x,v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) + </a:t>
            </a:r>
            <a:r>
              <a:rPr lang="en-US" sz="2800" i="1" dirty="0" err="1">
                <a:solidFill>
                  <a:srgbClr val="CC0000"/>
                </a:solidFill>
                <a:cs typeface="Times New Roman" pitchFamily="18" charset="0"/>
              </a:rPr>
              <a:t>D</a:t>
            </a:r>
            <a:r>
              <a:rPr lang="en-US" sz="2800" i="1" baseline="-30000" dirty="0" err="1">
                <a:solidFill>
                  <a:srgbClr val="CC0000"/>
                </a:solidFill>
                <a:cs typeface="Times New Roman" pitchFamily="18" charset="0"/>
              </a:rPr>
              <a:t>v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(y)}  for each node y </a:t>
            </a:r>
            <a:r>
              <a:rPr lang="en-US" sz="2800" i="1" dirty="0">
                <a:solidFill>
                  <a:srgbClr val="CC0000"/>
                </a:solidFill>
                <a:ea typeface="MS Mincho" pitchFamily="49" charset="-128"/>
              </a:rPr>
              <a:t>∊</a:t>
            </a:r>
            <a:r>
              <a:rPr lang="en-US" sz="2800" i="1" dirty="0">
                <a:solidFill>
                  <a:srgbClr val="CC0000"/>
                </a:solidFill>
                <a:cs typeface="Times New Roman" pitchFamily="18" charset="0"/>
              </a:rPr>
              <a:t> N</a:t>
            </a:r>
          </a:p>
        </p:txBody>
      </p:sp>
      <p:sp>
        <p:nvSpPr>
          <p:cNvPr id="90118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 dirty="0">
                <a:latin typeface="Gill Sans MT" charset="0"/>
                <a:ea typeface="ＭＳ Ｐゴシック" charset="0"/>
              </a:rPr>
              <a:t>under minor, natural conditions, the estimate </a:t>
            </a:r>
            <a:r>
              <a:rPr lang="en-US" sz="2800" i="1" dirty="0" err="1">
                <a:latin typeface="Gill Sans MT" charset="0"/>
                <a:ea typeface="ＭＳ Ｐゴシック" charset="0"/>
                <a:cs typeface="Times New Roman" charset="0"/>
              </a:rPr>
              <a:t>D</a:t>
            </a:r>
            <a:r>
              <a:rPr lang="en-US" sz="2800" i="1" baseline="-30000" dirty="0" err="1">
                <a:latin typeface="Gill Sans MT" charset="0"/>
                <a:ea typeface="ＭＳ Ｐゴシック" charset="0"/>
                <a:cs typeface="Times New Roman" charset="0"/>
              </a:rPr>
              <a:t>x</a:t>
            </a:r>
            <a:r>
              <a:rPr lang="en-US" sz="2800" i="1" dirty="0">
                <a:latin typeface="Gill Sans MT" charset="0"/>
                <a:ea typeface="ＭＳ Ｐゴシック" charset="0"/>
                <a:cs typeface="Times New Roman" charset="0"/>
              </a:rPr>
              <a:t>(y) converge to the actual least cost </a:t>
            </a:r>
            <a:r>
              <a:rPr lang="en-US" sz="2800" dirty="0" err="1">
                <a:latin typeface="Gill Sans MT" charset="0"/>
                <a:ea typeface="ＭＳ Ｐゴシック" charset="0"/>
              </a:rPr>
              <a:t>d</a:t>
            </a:r>
            <a:r>
              <a:rPr lang="en-US" sz="2800" baseline="-25000" dirty="0" err="1">
                <a:latin typeface="Gill Sans MT" charset="0"/>
                <a:ea typeface="ＭＳ Ｐゴシック" charset="0"/>
              </a:rPr>
              <a:t>x</a:t>
            </a:r>
            <a:r>
              <a:rPr lang="en-US" sz="2800" dirty="0">
                <a:latin typeface="Gill Sans MT" charset="0"/>
                <a:ea typeface="ＭＳ Ｐゴシック" charset="0"/>
              </a:rPr>
              <a:t>(y)</a:t>
            </a:r>
            <a:r>
              <a:rPr lang="en-US" sz="2400" dirty="0">
                <a:latin typeface="Gill Sans MT" charset="0"/>
                <a:ea typeface="ＭＳ Ｐゴシック" charset="0"/>
              </a:rPr>
              <a:t> </a:t>
            </a:r>
          </a:p>
        </p:txBody>
      </p:sp>
      <p:pic>
        <p:nvPicPr>
          <p:cNvPr id="109574" name="Picture 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84E6F49-970C-48EB-BF8E-29C65E978D21}" type="slidenum">
              <a:rPr lang="en-US"/>
              <a:pPr/>
              <a:t>7</a:t>
            </a:fld>
            <a:endParaRPr lang="en-US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iterative, asynchronous: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sz="2400" smtClean="0">
                <a:ea typeface="ＭＳ Ｐゴシック" pitchFamily="34" charset="-128"/>
              </a:rPr>
              <a:t>each local iteration caused by: </a:t>
            </a:r>
          </a:p>
          <a:p>
            <a:r>
              <a:rPr lang="en-US" sz="2400" smtClean="0">
                <a:ea typeface="ＭＳ Ｐゴシック" pitchFamily="34" charset="-128"/>
              </a:rPr>
              <a:t>local link cost change </a:t>
            </a:r>
          </a:p>
          <a:p>
            <a:r>
              <a:rPr lang="en-US" sz="2400" smtClean="0">
                <a:ea typeface="ＭＳ Ｐゴシック" pitchFamily="34" charset="-128"/>
              </a:rPr>
              <a:t>DV update message from neighbor</a:t>
            </a:r>
          </a:p>
          <a:p>
            <a:pPr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distributed:</a:t>
            </a:r>
          </a:p>
          <a:p>
            <a:r>
              <a:rPr lang="en-US" sz="2400" smtClean="0">
                <a:ea typeface="ＭＳ Ｐゴシック" pitchFamily="34" charset="-128"/>
              </a:rPr>
              <a:t>each node notifies neighbors </a:t>
            </a:r>
            <a:r>
              <a:rPr lang="en-US" sz="2400" i="1" smtClean="0">
                <a:ea typeface="ＭＳ Ｐゴシック" pitchFamily="34" charset="-128"/>
              </a:rPr>
              <a:t>only</a:t>
            </a:r>
            <a:r>
              <a:rPr lang="en-US" sz="2400" smtClean="0">
                <a:ea typeface="ＭＳ Ｐゴシック" pitchFamily="34" charset="-128"/>
              </a:rPr>
              <a:t> when its DV changes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neighbors then notify their neighbors if necessary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91141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/>
              <a:t>for (change in local link cost or msg from neighbor)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99"/>
                </a:solidFill>
              </a:rPr>
              <a:t>recompute</a:t>
            </a:r>
            <a:r>
              <a:rPr lang="en-US" sz="2000"/>
              <a:t> estimates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if DV to any dest has changed, </a:t>
            </a:r>
            <a:r>
              <a:rPr lang="en-US" sz="2400" i="1">
                <a:solidFill>
                  <a:srgbClr val="000099"/>
                </a:solidFill>
              </a:rPr>
              <a:t>notify</a:t>
            </a:r>
            <a:r>
              <a:rPr lang="en-US" sz="2000"/>
              <a:t> neighbors </a:t>
            </a:r>
            <a:endParaRPr lang="en-US" sz="2400"/>
          </a:p>
          <a:p>
            <a:pPr algn="ctr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91142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43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05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10601" name="Picture 1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BEEAF64-216D-480D-8DDE-166D1EF520F1}" type="slidenum">
              <a:rPr lang="en-US"/>
              <a:pPr/>
              <a:t>8</a:t>
            </a:fld>
            <a:endParaRPr lang="en-US"/>
          </a:p>
        </p:txBody>
      </p:sp>
      <p:sp>
        <p:nvSpPr>
          <p:cNvPr id="92164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77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2178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2180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2181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2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3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2184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2186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2187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2188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94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2195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2199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2200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01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02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2203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2204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2205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2206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2207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</p:txBody>
      </p:sp>
      <p:sp>
        <p:nvSpPr>
          <p:cNvPr id="92208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</p:txBody>
      </p:sp>
      <p:sp>
        <p:nvSpPr>
          <p:cNvPr id="92209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92210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92211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2212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2214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 ∞  ∞</a:t>
            </a:r>
          </a:p>
        </p:txBody>
      </p:sp>
      <p:sp>
        <p:nvSpPr>
          <p:cNvPr id="92215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2   0   1</a:t>
            </a:r>
          </a:p>
        </p:txBody>
      </p:sp>
      <p:sp>
        <p:nvSpPr>
          <p:cNvPr id="92216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7   1   0</a:t>
            </a:r>
          </a:p>
        </p:txBody>
      </p:sp>
      <p:sp>
        <p:nvSpPr>
          <p:cNvPr id="92217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18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19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20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21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22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23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224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time</a:t>
            </a:r>
          </a:p>
        </p:txBody>
      </p:sp>
      <p:grpSp>
        <p:nvGrpSpPr>
          <p:cNvPr id="111680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1696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1697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1698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4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5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46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247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2248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04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05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1706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92273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74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/>
                </a:p>
              </p:txBody>
            </p:sp>
          </p:grpSp>
          <p:grpSp>
            <p:nvGrpSpPr>
              <p:cNvPr id="111707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92265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66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2267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2268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92269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1725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92271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272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92253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/>
              </a:p>
            </p:txBody>
          </p:sp>
          <p:sp>
            <p:nvSpPr>
              <p:cNvPr id="92254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/>
              </a:p>
            </p:txBody>
          </p:sp>
          <p:sp>
            <p:nvSpPr>
              <p:cNvPr id="92255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/>
              </a:p>
            </p:txBody>
          </p:sp>
          <p:grpSp>
            <p:nvGrpSpPr>
              <p:cNvPr id="111711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92257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58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2259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2260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92261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1717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9226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264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/>
                  </a:p>
                </p:txBody>
              </p:sp>
            </p:grpSp>
          </p:grpSp>
        </p:grpSp>
      </p:grpSp>
      <p:sp>
        <p:nvSpPr>
          <p:cNvPr id="92227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8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9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0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fr-FR" i="1">
                <a:latin typeface="Arial" charset="0"/>
                <a:ea typeface="ＭＳ Ｐゴシック" charset="0"/>
              </a:rPr>
              <a:t>D</a:t>
            </a:r>
            <a:r>
              <a:rPr lang="fr-FR" i="1" baseline="-25000">
                <a:latin typeface="Arial" charset="0"/>
                <a:ea typeface="ＭＳ Ｐゴシック" charset="0"/>
              </a:rPr>
              <a:t>x</a:t>
            </a:r>
            <a:r>
              <a:rPr lang="fr-FR" i="1">
                <a:latin typeface="Arial" charset="0"/>
                <a:ea typeface="ＭＳ Ｐゴシック" charset="0"/>
              </a:rPr>
              <a:t>(z) = </a:t>
            </a:r>
            <a:r>
              <a:rPr lang="fr-FR">
                <a:latin typeface="Arial" charset="0"/>
                <a:ea typeface="ＭＳ Ｐゴシック" charset="0"/>
              </a:rPr>
              <a:t>min{</a:t>
            </a:r>
            <a:r>
              <a:rPr lang="fr-FR" i="1">
                <a:latin typeface="Arial" charset="0"/>
                <a:ea typeface="ＭＳ Ｐゴシック" charset="0"/>
              </a:rPr>
              <a:t>c(x,y) + </a:t>
            </a:r>
            <a:br>
              <a:rPr lang="fr-FR" i="1">
                <a:latin typeface="Arial" charset="0"/>
                <a:ea typeface="ＭＳ Ｐゴシック" charset="0"/>
              </a:rPr>
            </a:br>
            <a:r>
              <a:rPr lang="fr-FR" i="1">
                <a:latin typeface="Arial" charset="0"/>
                <a:ea typeface="ＭＳ Ｐゴシック" charset="0"/>
              </a:rPr>
              <a:t>      D</a:t>
            </a:r>
            <a:r>
              <a:rPr lang="fr-FR" i="1" baseline="-25000">
                <a:latin typeface="Arial" charset="0"/>
                <a:ea typeface="ＭＳ Ｐゴシック" charset="0"/>
              </a:rPr>
              <a:t>y</a:t>
            </a:r>
            <a:r>
              <a:rPr lang="fr-FR" i="1">
                <a:latin typeface="Arial" charset="0"/>
                <a:ea typeface="ＭＳ Ｐゴシック" charset="0"/>
              </a:rPr>
              <a:t>(z), c(x,z) + D</a:t>
            </a:r>
            <a:r>
              <a:rPr lang="fr-FR" i="1" baseline="-25000">
                <a:latin typeface="Arial" charset="0"/>
                <a:ea typeface="ＭＳ Ｐゴシック" charset="0"/>
              </a:rPr>
              <a:t>z</a:t>
            </a:r>
            <a:r>
              <a:rPr lang="fr-FR" i="1">
                <a:latin typeface="Arial" charset="0"/>
                <a:ea typeface="ＭＳ Ｐゴシック" charset="0"/>
              </a:rPr>
              <a:t>(z)</a:t>
            </a:r>
            <a:r>
              <a:rPr lang="fr-FR">
                <a:latin typeface="Arial" charset="0"/>
                <a:ea typeface="ＭＳ Ｐゴシック" charset="0"/>
              </a:rPr>
              <a:t>} </a:t>
            </a:r>
          </a:p>
          <a:p>
            <a:pPr algn="just">
              <a:lnSpc>
                <a:spcPct val="120000"/>
              </a:lnSpc>
              <a:defRPr/>
            </a:pPr>
            <a:r>
              <a:rPr lang="fr-FR">
                <a:latin typeface="Arial" charset="0"/>
                <a:ea typeface="ＭＳ Ｐゴシック" charset="0"/>
              </a:rPr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</a:t>
            </a:r>
          </a:p>
        </p:txBody>
      </p:sp>
      <p:sp>
        <p:nvSpPr>
          <p:cNvPr id="92179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from</a:t>
            </a:r>
          </a:p>
        </p:txBody>
      </p:sp>
      <p:sp>
        <p:nvSpPr>
          <p:cNvPr id="92189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90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2191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2192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2193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2196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</p:txBody>
      </p:sp>
      <p:sp>
        <p:nvSpPr>
          <p:cNvPr id="92197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2198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</p:txBody>
      </p:sp>
      <p:sp>
        <p:nvSpPr>
          <p:cNvPr id="92213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  <a:p>
            <a:pPr>
              <a:defRPr/>
            </a:pPr>
            <a:r>
              <a:rPr lang="en-US" dirty="0" smtClean="0"/>
              <a:t>2   0   1</a:t>
            </a:r>
          </a:p>
        </p:txBody>
      </p:sp>
      <p:sp>
        <p:nvSpPr>
          <p:cNvPr id="92237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 dirty="0" smtClean="0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 dirty="0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92238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92239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grpSp>
        <p:nvGrpSpPr>
          <p:cNvPr id="115" name="Group 114"/>
          <p:cNvGrpSpPr/>
          <p:nvPr/>
        </p:nvGrpSpPr>
        <p:grpSpPr>
          <a:xfrm>
            <a:off x="263525" y="1082598"/>
            <a:ext cx="2022475" cy="1619250"/>
            <a:chOff x="263525" y="1104900"/>
            <a:chExt cx="2022475" cy="1619250"/>
          </a:xfrm>
        </p:grpSpPr>
        <p:sp>
          <p:nvSpPr>
            <p:cNvPr id="92165" name="Line 4"/>
            <p:cNvSpPr>
              <a:spLocks noChangeShapeType="1"/>
            </p:cNvSpPr>
            <p:nvPr/>
          </p:nvSpPr>
          <p:spPr bwMode="auto">
            <a:xfrm>
              <a:off x="914400" y="1676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66" name="Text Box 5"/>
            <p:cNvSpPr txBox="1">
              <a:spLocks noChangeArrowheads="1"/>
            </p:cNvSpPr>
            <p:nvPr/>
          </p:nvSpPr>
          <p:spPr bwMode="auto">
            <a:xfrm>
              <a:off x="1219200" y="1290638"/>
              <a:ext cx="908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x   y   z</a:t>
              </a:r>
            </a:p>
          </p:txBody>
        </p:sp>
        <p:sp>
          <p:nvSpPr>
            <p:cNvPr id="92167" name="Text Box 6"/>
            <p:cNvSpPr txBox="1">
              <a:spLocks noChangeArrowheads="1"/>
            </p:cNvSpPr>
            <p:nvPr/>
          </p:nvSpPr>
          <p:spPr bwMode="auto">
            <a:xfrm>
              <a:off x="914400" y="1671638"/>
              <a:ext cx="298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92168" name="Text Box 7"/>
            <p:cNvSpPr txBox="1">
              <a:spLocks noChangeArrowheads="1"/>
            </p:cNvSpPr>
            <p:nvPr/>
          </p:nvSpPr>
          <p:spPr bwMode="auto">
            <a:xfrm>
              <a:off x="914400" y="1976438"/>
              <a:ext cx="298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92169" name="Text Box 8"/>
            <p:cNvSpPr txBox="1">
              <a:spLocks noChangeArrowheads="1"/>
            </p:cNvSpPr>
            <p:nvPr/>
          </p:nvSpPr>
          <p:spPr bwMode="auto">
            <a:xfrm>
              <a:off x="914400" y="2281238"/>
              <a:ext cx="298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92170" name="Text Box 9"/>
            <p:cNvSpPr txBox="1">
              <a:spLocks noChangeArrowheads="1"/>
            </p:cNvSpPr>
            <p:nvPr/>
          </p:nvSpPr>
          <p:spPr bwMode="auto">
            <a:xfrm>
              <a:off x="1219200" y="1671638"/>
              <a:ext cx="882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0  2   7</a:t>
              </a:r>
            </a:p>
          </p:txBody>
        </p:sp>
        <p:sp>
          <p:nvSpPr>
            <p:cNvPr id="92171" name="Text Box 10"/>
            <p:cNvSpPr txBox="1">
              <a:spLocks noChangeArrowheads="1"/>
            </p:cNvSpPr>
            <p:nvPr/>
          </p:nvSpPr>
          <p:spPr bwMode="auto">
            <a:xfrm>
              <a:off x="1219200" y="20526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172" name="Text Box 11"/>
            <p:cNvSpPr txBox="1">
              <a:spLocks noChangeArrowheads="1"/>
            </p:cNvSpPr>
            <p:nvPr/>
          </p:nvSpPr>
          <p:spPr bwMode="auto">
            <a:xfrm>
              <a:off x="1447800" y="20526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173" name="Text Box 12"/>
            <p:cNvSpPr txBox="1">
              <a:spLocks noChangeArrowheads="1"/>
            </p:cNvSpPr>
            <p:nvPr/>
          </p:nvSpPr>
          <p:spPr bwMode="auto">
            <a:xfrm>
              <a:off x="1828800" y="20526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174" name="Text Box 13"/>
            <p:cNvSpPr txBox="1">
              <a:spLocks noChangeArrowheads="1"/>
            </p:cNvSpPr>
            <p:nvPr/>
          </p:nvSpPr>
          <p:spPr bwMode="auto">
            <a:xfrm>
              <a:off x="1219200" y="23574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175" name="Text Box 14"/>
            <p:cNvSpPr txBox="1">
              <a:spLocks noChangeArrowheads="1"/>
            </p:cNvSpPr>
            <p:nvPr/>
          </p:nvSpPr>
          <p:spPr bwMode="auto">
            <a:xfrm>
              <a:off x="1447800" y="23574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176" name="Text Box 15"/>
            <p:cNvSpPr txBox="1">
              <a:spLocks noChangeArrowheads="1"/>
            </p:cNvSpPr>
            <p:nvPr/>
          </p:nvSpPr>
          <p:spPr bwMode="auto">
            <a:xfrm>
              <a:off x="1828800" y="2357438"/>
              <a:ext cx="347663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∞</a:t>
              </a:r>
            </a:p>
          </p:txBody>
        </p:sp>
        <p:sp>
          <p:nvSpPr>
            <p:cNvPr id="92226" name="Text Box 101"/>
            <p:cNvSpPr txBox="1">
              <a:spLocks noChangeArrowheads="1"/>
            </p:cNvSpPr>
            <p:nvPr/>
          </p:nvSpPr>
          <p:spPr bwMode="auto">
            <a:xfrm>
              <a:off x="263525" y="1104900"/>
              <a:ext cx="920750" cy="558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>
                <a:lnSpc>
                  <a:spcPct val="85000"/>
                </a:lnSpc>
                <a:defRPr/>
              </a:pPr>
              <a:r>
                <a:rPr lang="en-US" b="1" dirty="0" smtClean="0">
                  <a:solidFill>
                    <a:srgbClr val="CC0000"/>
                  </a:solidFill>
                </a:rPr>
                <a:t>node x</a:t>
              </a:r>
            </a:p>
            <a:p>
              <a:pPr algn="r" eaLnBrk="1" hangingPunct="1">
                <a:lnSpc>
                  <a:spcPct val="85000"/>
                </a:lnSpc>
                <a:defRPr/>
              </a:pPr>
              <a:r>
                <a:rPr lang="en-US" b="1" dirty="0" smtClean="0">
                  <a:solidFill>
                    <a:srgbClr val="CC0000"/>
                  </a:solidFill>
                </a:rPr>
                <a:t>table</a:t>
              </a:r>
            </a:p>
          </p:txBody>
        </p:sp>
        <p:sp>
          <p:nvSpPr>
            <p:cNvPr id="92240" name="Text Box 118"/>
            <p:cNvSpPr txBox="1">
              <a:spLocks noChangeArrowheads="1"/>
            </p:cNvSpPr>
            <p:nvPr/>
          </p:nvSpPr>
          <p:spPr bwMode="auto">
            <a:xfrm rot="16200000">
              <a:off x="561182" y="2067719"/>
              <a:ext cx="53816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i="1" smtClean="0"/>
                <a:t>from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4" grpId="0"/>
      <p:bldP spid="728176" grpId="0"/>
      <p:bldP spid="7281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88C180EC-9D16-476E-9B68-F00C943B9562}" type="slidenum">
              <a:rPr lang="en-US"/>
              <a:pPr/>
              <a:t>9</a:t>
            </a:fld>
            <a:endParaRPr lang="en-US"/>
          </a:p>
        </p:txBody>
      </p:sp>
      <p:sp>
        <p:nvSpPr>
          <p:cNvPr id="93188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189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190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191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192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193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194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0  2   3</a:t>
            </a:r>
          </a:p>
        </p:txBody>
      </p:sp>
      <p:sp>
        <p:nvSpPr>
          <p:cNvPr id="93195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196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197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198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199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00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01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02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03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0  2   7</a:t>
            </a:r>
          </a:p>
        </p:txBody>
      </p:sp>
      <p:sp>
        <p:nvSpPr>
          <p:cNvPr id="93204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05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06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7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8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09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0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11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12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0  2   3</a:t>
            </a:r>
          </a:p>
        </p:txBody>
      </p:sp>
      <p:sp>
        <p:nvSpPr>
          <p:cNvPr id="93213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14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15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16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17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18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9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20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21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0  2   3</a:t>
            </a:r>
          </a:p>
        </p:txBody>
      </p:sp>
      <p:sp>
        <p:nvSpPr>
          <p:cNvPr id="93222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23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24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25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26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27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28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29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30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0  2   7</a:t>
            </a:r>
          </a:p>
        </p:txBody>
      </p:sp>
      <p:sp>
        <p:nvSpPr>
          <p:cNvPr id="93231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32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33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2  0   1</a:t>
            </a:r>
          </a:p>
        </p:txBody>
      </p:sp>
      <p:sp>
        <p:nvSpPr>
          <p:cNvPr id="93234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7   1   0</a:t>
            </a:r>
          </a:p>
        </p:txBody>
      </p:sp>
      <p:sp>
        <p:nvSpPr>
          <p:cNvPr id="93235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2  0   1</a:t>
            </a:r>
          </a:p>
        </p:txBody>
      </p:sp>
      <p:sp>
        <p:nvSpPr>
          <p:cNvPr id="93236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3  1   0</a:t>
            </a:r>
          </a:p>
        </p:txBody>
      </p:sp>
      <p:sp>
        <p:nvSpPr>
          <p:cNvPr id="93237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2   0   1</a:t>
            </a:r>
          </a:p>
        </p:txBody>
      </p:sp>
      <p:sp>
        <p:nvSpPr>
          <p:cNvPr id="93238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3  1   0</a:t>
            </a:r>
          </a:p>
        </p:txBody>
      </p:sp>
      <p:sp>
        <p:nvSpPr>
          <p:cNvPr id="93239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2  0   1</a:t>
            </a:r>
          </a:p>
        </p:txBody>
      </p:sp>
      <p:sp>
        <p:nvSpPr>
          <p:cNvPr id="93240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3  1   0</a:t>
            </a:r>
          </a:p>
        </p:txBody>
      </p:sp>
      <p:sp>
        <p:nvSpPr>
          <p:cNvPr id="93241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2  0   1</a:t>
            </a:r>
          </a:p>
        </p:txBody>
      </p:sp>
      <p:sp>
        <p:nvSpPr>
          <p:cNvPr id="93242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3  1   0</a:t>
            </a:r>
          </a:p>
        </p:txBody>
      </p:sp>
      <p:sp>
        <p:nvSpPr>
          <p:cNvPr id="93243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4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5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6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7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8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49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50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51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52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time</a:t>
            </a:r>
          </a:p>
        </p:txBody>
      </p:sp>
      <p:sp>
        <p:nvSpPr>
          <p:cNvPr id="93253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54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55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56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x   y   z</a:t>
            </a:r>
          </a:p>
        </p:txBody>
      </p:sp>
      <p:sp>
        <p:nvSpPr>
          <p:cNvPr id="93257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58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59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60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0  2   7</a:t>
            </a:r>
          </a:p>
        </p:txBody>
      </p:sp>
      <p:sp>
        <p:nvSpPr>
          <p:cNvPr id="93261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62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63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64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65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66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∞</a:t>
            </a:r>
          </a:p>
        </p:txBody>
      </p:sp>
      <p:sp>
        <p:nvSpPr>
          <p:cNvPr id="93267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68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69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from</a:t>
            </a:r>
          </a:p>
        </p:txBody>
      </p:sp>
      <p:sp>
        <p:nvSpPr>
          <p:cNvPr id="93270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  <p:sp>
        <p:nvSpPr>
          <p:cNvPr id="93271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72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73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74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75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76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77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3278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79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80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81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82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83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84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85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86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87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88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89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290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91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92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x   y   z</a:t>
            </a:r>
          </a:p>
        </p:txBody>
      </p:sp>
      <p:sp>
        <p:nvSpPr>
          <p:cNvPr id="93293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94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3295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3296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97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98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</p:txBody>
      </p:sp>
      <p:sp>
        <p:nvSpPr>
          <p:cNvPr id="93299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93300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93301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93302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303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</a:t>
            </a:r>
          </a:p>
          <a:p>
            <a:pPr>
              <a:defRPr/>
            </a:pPr>
            <a:r>
              <a:rPr lang="en-US" smtClean="0"/>
              <a:t>2   0   1</a:t>
            </a:r>
          </a:p>
        </p:txBody>
      </p:sp>
      <p:sp>
        <p:nvSpPr>
          <p:cNvPr id="93304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∞ ∞  ∞</a:t>
            </a:r>
          </a:p>
        </p:txBody>
      </p:sp>
      <p:sp>
        <p:nvSpPr>
          <p:cNvPr id="93305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2   0   1</a:t>
            </a:r>
          </a:p>
        </p:txBody>
      </p:sp>
      <p:sp>
        <p:nvSpPr>
          <p:cNvPr id="93306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7   1   0</a:t>
            </a:r>
          </a:p>
        </p:txBody>
      </p:sp>
      <p:sp>
        <p:nvSpPr>
          <p:cNvPr id="93307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08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09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10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11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12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13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14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time</a:t>
            </a:r>
          </a:p>
        </p:txBody>
      </p:sp>
      <p:grpSp>
        <p:nvGrpSpPr>
          <p:cNvPr id="112770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12786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787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12788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4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35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36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3337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93338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4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5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2796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93363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4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/>
                </a:p>
              </p:txBody>
            </p:sp>
          </p:grpSp>
          <p:grpSp>
            <p:nvGrpSpPr>
              <p:cNvPr id="112797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93355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56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357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358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93359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2815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93361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62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93343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/>
              </a:p>
            </p:txBody>
          </p:sp>
          <p:sp>
            <p:nvSpPr>
              <p:cNvPr id="93344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/>
              </a:p>
            </p:txBody>
          </p:sp>
          <p:sp>
            <p:nvSpPr>
              <p:cNvPr id="93345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/>
              </a:p>
            </p:txBody>
          </p:sp>
          <p:grpSp>
            <p:nvGrpSpPr>
              <p:cNvPr id="112801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93347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48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349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93350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93351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2807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9335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354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/>
                  </a:p>
                </p:txBody>
              </p:sp>
            </p:grpSp>
          </p:grpSp>
        </p:grpSp>
      </p:grpSp>
      <p:sp>
        <p:nvSpPr>
          <p:cNvPr id="93316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 dirty="0" smtClean="0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 dirty="0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93317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18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19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20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21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latin typeface="Arial" charset="0"/>
                <a:ea typeface="ＭＳ Ｐゴシック" charset="0"/>
                <a:cs typeface="Times New Roman" charset="0"/>
              </a:rPr>
              <a:t>             = min{2+0 , 7+1} = 2</a:t>
            </a:r>
          </a:p>
        </p:txBody>
      </p:sp>
      <p:sp>
        <p:nvSpPr>
          <p:cNvPr id="93322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23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fr-FR" i="1">
                <a:latin typeface="Arial" charset="0"/>
                <a:ea typeface="ＭＳ Ｐゴシック" charset="0"/>
              </a:rPr>
              <a:t>D</a:t>
            </a:r>
            <a:r>
              <a:rPr lang="fr-FR" i="1" baseline="-25000">
                <a:latin typeface="Arial" charset="0"/>
                <a:ea typeface="ＭＳ Ｐゴシック" charset="0"/>
              </a:rPr>
              <a:t>x</a:t>
            </a:r>
            <a:r>
              <a:rPr lang="fr-FR" i="1">
                <a:latin typeface="Arial" charset="0"/>
                <a:ea typeface="ＭＳ Ｐゴシック" charset="0"/>
              </a:rPr>
              <a:t>(z) = </a:t>
            </a:r>
            <a:r>
              <a:rPr lang="fr-FR">
                <a:latin typeface="Arial" charset="0"/>
                <a:ea typeface="ＭＳ Ｐゴシック" charset="0"/>
              </a:rPr>
              <a:t>min{</a:t>
            </a:r>
            <a:r>
              <a:rPr lang="fr-FR" i="1">
                <a:latin typeface="Arial" charset="0"/>
                <a:ea typeface="ＭＳ Ｐゴシック" charset="0"/>
              </a:rPr>
              <a:t>c(x,y) + </a:t>
            </a:r>
            <a:br>
              <a:rPr lang="fr-FR" i="1">
                <a:latin typeface="Arial" charset="0"/>
                <a:ea typeface="ＭＳ Ｐゴシック" charset="0"/>
              </a:rPr>
            </a:br>
            <a:r>
              <a:rPr lang="fr-FR" i="1">
                <a:latin typeface="Arial" charset="0"/>
                <a:ea typeface="ＭＳ Ｐゴシック" charset="0"/>
              </a:rPr>
              <a:t>      D</a:t>
            </a:r>
            <a:r>
              <a:rPr lang="fr-FR" i="1" baseline="-25000">
                <a:latin typeface="Arial" charset="0"/>
                <a:ea typeface="ＭＳ Ｐゴシック" charset="0"/>
              </a:rPr>
              <a:t>y</a:t>
            </a:r>
            <a:r>
              <a:rPr lang="fr-FR" i="1">
                <a:latin typeface="Arial" charset="0"/>
                <a:ea typeface="ＭＳ Ｐゴシック" charset="0"/>
              </a:rPr>
              <a:t>(z), c(x,z) + D</a:t>
            </a:r>
            <a:r>
              <a:rPr lang="fr-FR" i="1" baseline="-25000">
                <a:latin typeface="Arial" charset="0"/>
                <a:ea typeface="ＭＳ Ｐゴシック" charset="0"/>
              </a:rPr>
              <a:t>z</a:t>
            </a:r>
            <a:r>
              <a:rPr lang="fr-FR" i="1">
                <a:latin typeface="Arial" charset="0"/>
                <a:ea typeface="ＭＳ Ｐゴシック" charset="0"/>
              </a:rPr>
              <a:t>(z)</a:t>
            </a:r>
            <a:r>
              <a:rPr lang="fr-FR">
                <a:latin typeface="Arial" charset="0"/>
                <a:ea typeface="ＭＳ Ｐゴシック" charset="0"/>
              </a:rPr>
              <a:t>} </a:t>
            </a:r>
          </a:p>
          <a:p>
            <a:pPr algn="just">
              <a:lnSpc>
                <a:spcPct val="120000"/>
              </a:lnSpc>
              <a:defRPr/>
            </a:pPr>
            <a:r>
              <a:rPr lang="fr-FR">
                <a:latin typeface="Arial" charset="0"/>
                <a:ea typeface="ＭＳ Ｐゴシック" charset="0"/>
              </a:rPr>
              <a:t>= min{2+1 , 7+0} = 3</a:t>
            </a:r>
          </a:p>
        </p:txBody>
      </p:sp>
      <p:sp>
        <p:nvSpPr>
          <p:cNvPr id="93324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325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3326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2 </a:t>
            </a:r>
          </a:p>
        </p:txBody>
      </p:sp>
      <p:sp>
        <p:nvSpPr>
          <p:cNvPr id="93327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93328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93329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cost to</a:t>
            </a:r>
          </a:p>
        </p:txBody>
      </p:sp>
      <p:sp>
        <p:nvSpPr>
          <p:cNvPr id="93330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1" smtClean="0"/>
              <a:t>from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15169</TotalTime>
  <Words>1947</Words>
  <Application>Microsoft Office PowerPoint</Application>
  <PresentationFormat>On-screen Show (4:3)</PresentationFormat>
  <Paragraphs>535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PowerPoint Presentation</vt:lpstr>
      <vt:lpstr>PowerPoint Presentation</vt:lpstr>
      <vt:lpstr>Distance vector algorithm 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Other means to tackle count-to-infinity</vt:lpstr>
      <vt:lpstr>Comparison of LS and DV algorithms</vt:lpstr>
      <vt:lpstr>PowerPoint Presentation</vt:lpstr>
      <vt:lpstr>Hierarchical routing</vt:lpstr>
      <vt:lpstr>Hierarchical routing</vt:lpstr>
      <vt:lpstr>Interconnected ASes</vt:lpstr>
      <vt:lpstr>Inter-AS tasks</vt:lpstr>
      <vt:lpstr>Example: setting forwarding table in router 1d</vt:lpstr>
      <vt:lpstr>Example: choosing among multiple ASes</vt:lpstr>
      <vt:lpstr>Example: choosing among multiple 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386</cp:revision>
  <cp:lastPrinted>2016-03-09T13:40:06Z</cp:lastPrinted>
  <dcterms:created xsi:type="dcterms:W3CDTF">1999-10-08T19:08:27Z</dcterms:created>
  <dcterms:modified xsi:type="dcterms:W3CDTF">2016-03-20T14:59:42Z</dcterms:modified>
</cp:coreProperties>
</file>