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763" r:id="rId2"/>
    <p:sldId id="756" r:id="rId3"/>
    <p:sldId id="708" r:id="rId4"/>
    <p:sldId id="709" r:id="rId5"/>
    <p:sldId id="710" r:id="rId6"/>
    <p:sldId id="711" r:id="rId7"/>
    <p:sldId id="712" r:id="rId8"/>
    <p:sldId id="713" r:id="rId9"/>
    <p:sldId id="714" r:id="rId10"/>
    <p:sldId id="715" r:id="rId11"/>
    <p:sldId id="761" r:id="rId12"/>
    <p:sldId id="766" r:id="rId13"/>
    <p:sldId id="717" r:id="rId14"/>
    <p:sldId id="757" r:id="rId15"/>
    <p:sldId id="719" r:id="rId16"/>
    <p:sldId id="720" r:id="rId17"/>
    <p:sldId id="721" r:id="rId18"/>
    <p:sldId id="722" r:id="rId19"/>
    <p:sldId id="723" r:id="rId20"/>
    <p:sldId id="724" r:id="rId21"/>
    <p:sldId id="725" r:id="rId22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DDDDDD"/>
    <a:srgbClr val="FFCCFF"/>
    <a:srgbClr val="000099"/>
    <a:srgbClr val="008000"/>
    <a:srgbClr val="66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defTabSz="92976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348" y="0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algn="r" defTabSz="92976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95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defTabSz="92976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348" y="8818595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algn="r" defTabSz="929760">
              <a:defRPr sz="1300">
                <a:latin typeface="Times New Roman" pitchFamily="18" charset="0"/>
              </a:defRPr>
            </a:lvl1pPr>
          </a:lstStyle>
          <a:p>
            <a:fld id="{512CE0AD-2FD4-48D4-B0A7-72D4E323EB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46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defTabSz="92976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864" y="0"/>
            <a:ext cx="3027136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algn="r" defTabSz="92976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9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727" y="4410065"/>
            <a:ext cx="5123546" cy="417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29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defTabSz="92976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864" y="8820129"/>
            <a:ext cx="3027136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algn="r" defTabSz="929760">
              <a:defRPr sz="1300">
                <a:latin typeface="Times New Roman" pitchFamily="18" charset="0"/>
              </a:defRPr>
            </a:lvl1pPr>
          </a:lstStyle>
          <a:p>
            <a:fld id="{6F83735E-9ED3-4F43-8609-9E26B2E3F8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23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F271B88F-DAB0-461D-9508-3E0F95AC63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614CB235-3B32-4953-8CBF-6C3A843988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B47D546E-B1BD-4B6C-AF24-694F0C2A38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D60BBEED-9BC7-409C-B3D2-D099745D2D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B3E6181B-5FA2-429B-B62E-586BC2A70A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CDD97582-0669-41FA-BAE8-3FA5459ABB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62ACD0DF-1CCD-4719-8422-2DB6884650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AD597DCB-269F-4974-B98A-B9CAE92B97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2BA0F7DF-D4C3-4119-A2F2-F761F1CF12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46DC4047-8875-4FA2-B69A-3D9A0E873D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7C3BC44D-AA5A-4D55-AC16-433104F997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214EB23D-EB9B-4887-8329-B8E8B7A8AF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3243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r>
              <a:rPr lang="en-US"/>
              <a:t>4-</a:t>
            </a:r>
            <a:fld id="{78670EE1-D4BA-49EC-B3C0-E527A9A7C3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chopedia.com/definition/25073/hold-down-timer" TargetMode="External"/><Relationship Id="rId2" Type="http://schemas.openxmlformats.org/officeDocument/2006/relationships/hyperlink" Target="https://www.techopedia.com/definition/14850/split-horizo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562600" y="6453188"/>
            <a:ext cx="2895600" cy="287337"/>
          </a:xfrm>
          <a:noFill/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mtClean="0">
                <a:ea typeface="ＭＳ Ｐゴシック" pitchFamily="34" charset="-128"/>
                <a:cs typeface="Arial" pitchFamily="34" charset="0"/>
              </a:rPr>
              <a:t>Application Layer</a:t>
            </a:r>
          </a:p>
        </p:txBody>
      </p:sp>
      <p:sp>
        <p:nvSpPr>
          <p:cNvPr id="655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CEB39503-BD8F-4CC6-B5CA-BBDEB272C9D9}" type="slidenum">
              <a:rPr lang="en-US"/>
              <a:pPr/>
              <a:t>1</a:t>
            </a:fld>
            <a:endParaRPr lang="en-US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4400" dirty="0">
                <a:solidFill>
                  <a:srgbClr val="000099"/>
                </a:solidFill>
                <a:latin typeface="Gill Sans MT" pitchFamily="34" charset="0"/>
              </a:rPr>
              <a:t>Chapter 4</a:t>
            </a:r>
            <a:r>
              <a:rPr lang="en-US" sz="4800" dirty="0">
                <a:solidFill>
                  <a:srgbClr val="000099"/>
                </a:solidFill>
                <a:latin typeface="Gill Sans MT" pitchFamily="34" charset="0"/>
              </a:rPr>
              <a:t/>
            </a:r>
            <a:br>
              <a:rPr lang="en-US" sz="4800" dirty="0">
                <a:solidFill>
                  <a:srgbClr val="000099"/>
                </a:solidFill>
                <a:latin typeface="Gill Sans MT" pitchFamily="34" charset="0"/>
              </a:rPr>
            </a:br>
            <a:r>
              <a:rPr lang="en-US" sz="4400" dirty="0" smtClean="0">
                <a:solidFill>
                  <a:srgbClr val="000099"/>
                </a:solidFill>
                <a:latin typeface="Gill Sans MT" pitchFamily="34" charset="0"/>
              </a:rPr>
              <a:t>Network </a:t>
            </a:r>
            <a:r>
              <a:rPr lang="en-US" sz="4400" dirty="0">
                <a:solidFill>
                  <a:srgbClr val="000099"/>
                </a:solidFill>
                <a:latin typeface="Gill Sans MT" pitchFamily="34" charset="0"/>
              </a:rPr>
              <a:t>Layer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 i="1">
                <a:solidFill>
                  <a:srgbClr val="008000"/>
                </a:solidFill>
                <a:latin typeface="Gill Sans MT" pitchFamily="34" charset="0"/>
              </a:rPr>
              <a:t>Computer Networking: A Top Down Approach </a:t>
            </a:r>
            <a:r>
              <a:rPr lang="en-US" sz="280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sz="280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6</a:t>
            </a:r>
            <a:r>
              <a:rPr lang="en-US" baseline="3000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March 2012</a:t>
            </a:r>
          </a:p>
        </p:txBody>
      </p:sp>
      <p:sp>
        <p:nvSpPr>
          <p:cNvPr id="65541" name="Text Box 6"/>
          <p:cNvSpPr txBox="1">
            <a:spLocks noChangeArrowheads="1"/>
          </p:cNvSpPr>
          <p:nvPr/>
        </p:nvSpPr>
        <p:spPr bwMode="auto">
          <a:xfrm>
            <a:off x="369888" y="2465791"/>
            <a:ext cx="5378450" cy="147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A note on the use of these </a:t>
            </a:r>
            <a:r>
              <a:rPr lang="en-US" sz="1800" dirty="0" err="1">
                <a:solidFill>
                  <a:srgbClr val="000000"/>
                </a:solidFill>
              </a:rPr>
              <a:t>ppt</a:t>
            </a:r>
            <a:r>
              <a:rPr lang="en-US" sz="1800" dirty="0">
                <a:solidFill>
                  <a:srgbClr val="000000"/>
                </a:solidFill>
              </a:rPr>
              <a:t> slides: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making these slides freely available to all (faculty, students, readers). They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in PowerPoint form so you see the animations; and can add, modify, and delete slides  (including this one) and slide content to suit your needs. They obviously represent a </a:t>
            </a:r>
            <a:r>
              <a:rPr lang="en-US" altLang="ja-JP" sz="1200" i="1" dirty="0">
                <a:solidFill>
                  <a:srgbClr val="000000"/>
                </a:solidFill>
              </a:rPr>
              <a:t>lot</a:t>
            </a:r>
            <a:r>
              <a:rPr lang="en-US" altLang="ja-JP" sz="1200" dirty="0">
                <a:solidFill>
                  <a:srgbClr val="000000"/>
                </a:solidFill>
              </a:rPr>
              <a:t> of work on our part. In return for use, we only ask the following:</a:t>
            </a:r>
          </a:p>
          <a:p>
            <a:pPr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5542" name="Text Box 7"/>
          <p:cNvSpPr txBox="1">
            <a:spLocks noChangeArrowheads="1"/>
          </p:cNvSpPr>
          <p:nvPr/>
        </p:nvSpPr>
        <p:spPr bwMode="auto">
          <a:xfrm>
            <a:off x="373063" y="3486630"/>
            <a:ext cx="53784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  <a:latin typeface="Gill Sans MT" pitchFamily="34" charset="0"/>
            </a:endParaRPr>
          </a:p>
          <a:p>
            <a:pPr marL="173038" indent="-173038" algn="l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use these slides (e.g., in a class) that you mention their source (after all, 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d like people to use our book!)</a:t>
            </a:r>
          </a:p>
          <a:p>
            <a:pPr marL="173038" indent="-173038" algn="l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post any slides on a www site, that you note that they are adapted from (or perhaps identical to) our slides, and note our copyright of this material.</a:t>
            </a:r>
          </a:p>
          <a:p>
            <a:pPr marL="173038" indent="-173038" algn="l"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Char char="q"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Thanks and enjoy!  JFK/KWR</a:t>
            </a: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All material copyright 1996-2012</a:t>
            </a: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J.F Kurose and K.W. Ross, All Rights Reserved</a:t>
            </a:r>
          </a:p>
        </p:txBody>
      </p:sp>
      <p:pic>
        <p:nvPicPr>
          <p:cNvPr id="6554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298" y="5139141"/>
            <a:ext cx="1873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4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8" y="2097088"/>
            <a:ext cx="3656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5" name="Picture 1" descr="6e_cov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79502" y="5575619"/>
            <a:ext cx="5758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/>
              <a:t>The course notes are adapted for </a:t>
            </a:r>
            <a:r>
              <a:rPr lang="en-US" sz="1800" dirty="0" err="1" smtClean="0"/>
              <a:t>Bucknell’s</a:t>
            </a:r>
            <a:r>
              <a:rPr lang="en-US" sz="1800" dirty="0" smtClean="0"/>
              <a:t> CSCI 363</a:t>
            </a:r>
          </a:p>
          <a:p>
            <a:pPr algn="l"/>
            <a:r>
              <a:rPr lang="en-US" sz="1800" dirty="0" err="1" smtClean="0"/>
              <a:t>Xiannong</a:t>
            </a:r>
            <a:r>
              <a:rPr lang="en-US" sz="1800" dirty="0" smtClean="0"/>
              <a:t> </a:t>
            </a:r>
            <a:r>
              <a:rPr lang="en-US" sz="1800" dirty="0" err="1" smtClean="0"/>
              <a:t>Meng</a:t>
            </a:r>
            <a:endParaRPr lang="en-US" sz="1800" dirty="0" smtClean="0"/>
          </a:p>
          <a:p>
            <a:pPr algn="l"/>
            <a:r>
              <a:rPr lang="en-US" sz="1800" smtClean="0"/>
              <a:t>Spring 2016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942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D0F92332-41E7-40D7-9EF5-3B9C7C6733F5}" type="slidenum">
              <a:rPr lang="en-US"/>
              <a:pPr/>
              <a:t>10</a:t>
            </a:fld>
            <a:endParaRPr lang="en-US"/>
          </a:p>
        </p:txBody>
      </p:sp>
      <p:pic>
        <p:nvPicPr>
          <p:cNvPr id="113667" name="Picture 15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63" y="847725"/>
            <a:ext cx="68564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008063"/>
          </a:xfrm>
        </p:spPr>
        <p:txBody>
          <a:bodyPr/>
          <a:lstStyle/>
          <a:p>
            <a:r>
              <a:rPr lang="en-US" sz="3600" smtClean="0">
                <a:ea typeface="ＭＳ Ｐゴシック" pitchFamily="34" charset="-128"/>
              </a:rPr>
              <a:t>Distance vector: link cost changes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94214" name="Rectangle 3"/>
          <p:cNvSpPr>
            <a:spLocks noChangeArrowheads="1"/>
          </p:cNvSpPr>
          <p:nvPr/>
        </p:nvSpPr>
        <p:spPr bwMode="auto">
          <a:xfrm>
            <a:off x="552450" y="1400175"/>
            <a:ext cx="4867275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800" i="1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link cost changes: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400">
                <a:latin typeface="Gill Sans MT" charset="0"/>
                <a:ea typeface="ＭＳ Ｐゴシック" charset="0"/>
              </a:rPr>
              <a:t>node detects local link cost change 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400">
                <a:latin typeface="Gill Sans MT" charset="0"/>
                <a:ea typeface="ＭＳ Ｐゴシック" charset="0"/>
              </a:rPr>
              <a:t>updates routing info, recalculates </a:t>
            </a:r>
            <a:br>
              <a:rPr lang="en-US" sz="2400">
                <a:latin typeface="Gill Sans MT" charset="0"/>
                <a:ea typeface="ＭＳ Ｐゴシック" charset="0"/>
              </a:rPr>
            </a:br>
            <a:r>
              <a:rPr lang="en-US" sz="2400">
                <a:latin typeface="Gill Sans MT" charset="0"/>
                <a:ea typeface="ＭＳ Ｐゴシック" charset="0"/>
              </a:rPr>
              <a:t>distance vector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400">
                <a:latin typeface="Gill Sans MT" charset="0"/>
                <a:ea typeface="ＭＳ Ｐゴシック" charset="0"/>
              </a:rPr>
              <a:t>if DV changes, notify neighbors</a:t>
            </a:r>
            <a:r>
              <a:rPr lang="en-US" sz="2200">
                <a:latin typeface="Gill Sans MT" charset="0"/>
                <a:ea typeface="ＭＳ Ｐゴシック" charset="0"/>
              </a:rPr>
              <a:t> </a:t>
            </a:r>
          </a:p>
        </p:txBody>
      </p:sp>
      <p:sp>
        <p:nvSpPr>
          <p:cNvPr id="94215" name="Text Box 4"/>
          <p:cNvSpPr txBox="1">
            <a:spLocks noChangeArrowheads="1"/>
          </p:cNvSpPr>
          <p:nvPr/>
        </p:nvSpPr>
        <p:spPr bwMode="auto">
          <a:xfrm>
            <a:off x="314325" y="3694113"/>
            <a:ext cx="1000125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400">
                <a:solidFill>
                  <a:srgbClr val="CC0000"/>
                </a:solidFill>
                <a:latin typeface="Gill Sans MT" pitchFamily="34" charset="0"/>
              </a:rPr>
              <a:t>“</a:t>
            </a:r>
            <a:r>
              <a:rPr lang="en-US" altLang="ja-JP" sz="2400">
                <a:solidFill>
                  <a:srgbClr val="CC0000"/>
                </a:solidFill>
                <a:latin typeface="Gill Sans MT" pitchFamily="34" charset="0"/>
              </a:rPr>
              <a:t>good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CC0000"/>
                </a:solidFill>
                <a:latin typeface="Gill Sans MT" pitchFamily="34" charset="0"/>
              </a:rPr>
              <a:t>news 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CC0000"/>
                </a:solidFill>
                <a:latin typeface="Gill Sans MT" pitchFamily="34" charset="0"/>
              </a:rPr>
              <a:t>travels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CC0000"/>
                </a:solidFill>
                <a:latin typeface="Gill Sans MT" pitchFamily="34" charset="0"/>
              </a:rPr>
              <a:t>fast</a:t>
            </a:r>
            <a:r>
              <a:rPr lang="ja-JP" altLang="en-US" sz="2400">
                <a:solidFill>
                  <a:srgbClr val="CC0000"/>
                </a:solidFill>
                <a:latin typeface="Gill Sans MT" pitchFamily="34" charset="0"/>
              </a:rPr>
              <a:t>”</a:t>
            </a:r>
            <a:endParaRPr lang="en-US" sz="1600">
              <a:solidFill>
                <a:srgbClr val="CC0000"/>
              </a:solidFill>
              <a:latin typeface="Gill Sans MT" pitchFamily="34" charset="0"/>
            </a:endParaRPr>
          </a:p>
        </p:txBody>
      </p:sp>
      <p:grpSp>
        <p:nvGrpSpPr>
          <p:cNvPr id="113671" name="Group 5"/>
          <p:cNvGrpSpPr>
            <a:grpSpLocks/>
          </p:cNvGrpSpPr>
          <p:nvPr/>
        </p:nvGrpSpPr>
        <p:grpSpPr bwMode="auto">
          <a:xfrm>
            <a:off x="5838825" y="1609725"/>
            <a:ext cx="2184400" cy="1314450"/>
            <a:chOff x="3625" y="1076"/>
            <a:chExt cx="1376" cy="828"/>
          </a:xfrm>
        </p:grpSpPr>
        <p:sp>
          <p:nvSpPr>
            <p:cNvPr id="113675" name="Freeform 6"/>
            <p:cNvSpPr>
              <a:spLocks/>
            </p:cNvSpPr>
            <p:nvPr/>
          </p:nvSpPr>
          <p:spPr bwMode="auto">
            <a:xfrm>
              <a:off x="3625" y="114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6" name="Freeform 7"/>
            <p:cNvSpPr>
              <a:spLocks/>
            </p:cNvSpPr>
            <p:nvPr/>
          </p:nvSpPr>
          <p:spPr bwMode="auto">
            <a:xfrm>
              <a:off x="3984" y="1404"/>
              <a:ext cx="222" cy="180"/>
            </a:xfrm>
            <a:custGeom>
              <a:avLst/>
              <a:gdLst>
                <a:gd name="T0" fmla="*/ 0 w 222"/>
                <a:gd name="T1" fmla="*/ 180 h 180"/>
                <a:gd name="T2" fmla="*/ 222 w 222"/>
                <a:gd name="T3" fmla="*/ 0 h 18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2" name="Oval 8"/>
            <p:cNvSpPr>
              <a:spLocks noChangeArrowheads="1"/>
            </p:cNvSpPr>
            <p:nvPr/>
          </p:nvSpPr>
          <p:spPr bwMode="auto">
            <a:xfrm>
              <a:off x="3724" y="164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3" name="Line 9"/>
            <p:cNvSpPr>
              <a:spLocks noChangeShapeType="1"/>
            </p:cNvSpPr>
            <p:nvPr/>
          </p:nvSpPr>
          <p:spPr bwMode="auto">
            <a:xfrm>
              <a:off x="3724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4224" name="Line 10"/>
            <p:cNvSpPr>
              <a:spLocks noChangeShapeType="1"/>
            </p:cNvSpPr>
            <p:nvPr/>
          </p:nvSpPr>
          <p:spPr bwMode="auto">
            <a:xfrm>
              <a:off x="4037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4225" name="Rectangle 11"/>
            <p:cNvSpPr>
              <a:spLocks noChangeArrowheads="1"/>
            </p:cNvSpPr>
            <p:nvPr/>
          </p:nvSpPr>
          <p:spPr bwMode="auto">
            <a:xfrm>
              <a:off x="3724" y="163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4226" name="Oval 12"/>
            <p:cNvSpPr>
              <a:spLocks noChangeArrowheads="1"/>
            </p:cNvSpPr>
            <p:nvPr/>
          </p:nvSpPr>
          <p:spPr bwMode="auto">
            <a:xfrm>
              <a:off x="3721" y="157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82" name="Freeform 13"/>
            <p:cNvSpPr>
              <a:spLocks/>
            </p:cNvSpPr>
            <p:nvPr/>
          </p:nvSpPr>
          <p:spPr bwMode="auto">
            <a:xfrm>
              <a:off x="4389" y="1404"/>
              <a:ext cx="216" cy="189"/>
            </a:xfrm>
            <a:custGeom>
              <a:avLst/>
              <a:gdLst>
                <a:gd name="T0" fmla="*/ 0 w 216"/>
                <a:gd name="T1" fmla="*/ 0 h 189"/>
                <a:gd name="T2" fmla="*/ 216 w 216"/>
                <a:gd name="T3" fmla="*/ 189 h 18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83" name="Freeform 14"/>
            <p:cNvSpPr>
              <a:spLocks/>
            </p:cNvSpPr>
            <p:nvPr/>
          </p:nvSpPr>
          <p:spPr bwMode="auto">
            <a:xfrm>
              <a:off x="4041" y="1668"/>
              <a:ext cx="540" cy="3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3684" name="Group 15"/>
            <p:cNvGrpSpPr>
              <a:grpSpLocks/>
            </p:cNvGrpSpPr>
            <p:nvPr/>
          </p:nvGrpSpPr>
          <p:grpSpPr bwMode="auto">
            <a:xfrm>
              <a:off x="3770" y="1526"/>
              <a:ext cx="210" cy="250"/>
              <a:chOff x="2951" y="2429"/>
              <a:chExt cx="213" cy="250"/>
            </a:xfrm>
          </p:grpSpPr>
          <p:sp>
            <p:nvSpPr>
              <p:cNvPr id="94253" name="Rectangle 1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54" name="Text Box 17"/>
              <p:cNvSpPr txBox="1">
                <a:spLocks noChangeArrowheads="1"/>
              </p:cNvSpPr>
              <p:nvPr/>
            </p:nvSpPr>
            <p:spPr bwMode="auto">
              <a:xfrm>
                <a:off x="2951" y="2429"/>
                <a:ext cx="21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>
                    <a:latin typeface="Comic Sans MS" pitchFamily="66" charset="0"/>
                  </a:rPr>
                  <a:t>x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13685" name="Group 18"/>
            <p:cNvGrpSpPr>
              <a:grpSpLocks/>
            </p:cNvGrpSpPr>
            <p:nvPr/>
          </p:nvGrpSpPr>
          <p:grpSpPr bwMode="auto">
            <a:xfrm>
              <a:off x="4566" y="1538"/>
              <a:ext cx="316" cy="250"/>
              <a:chOff x="1740" y="2306"/>
              <a:chExt cx="316" cy="250"/>
            </a:xfrm>
          </p:grpSpPr>
          <p:sp>
            <p:nvSpPr>
              <p:cNvPr id="94245" name="Oval 19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46" name="Line 20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4247" name="Line 21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4248" name="Rectangle 22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4249" name="Oval 23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3705" name="Group 24"/>
              <p:cNvGrpSpPr>
                <a:grpSpLocks/>
              </p:cNvGrpSpPr>
              <p:nvPr/>
            </p:nvGrpSpPr>
            <p:grpSpPr bwMode="auto">
              <a:xfrm>
                <a:off x="1800" y="2306"/>
                <a:ext cx="202" cy="250"/>
                <a:chOff x="2955" y="2429"/>
                <a:chExt cx="205" cy="250"/>
              </a:xfrm>
            </p:grpSpPr>
            <p:sp>
              <p:nvSpPr>
                <p:cNvPr id="94251" name="Rectangle 2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3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425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955" y="2429"/>
                  <a:ext cx="20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>
                      <a:latin typeface="Comic Sans MS" pitchFamily="66" charset="0"/>
                    </a:rPr>
                    <a:t>z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94231" name="Text Box 27"/>
            <p:cNvSpPr txBox="1">
              <a:spLocks noChangeArrowheads="1"/>
            </p:cNvSpPr>
            <p:nvPr/>
          </p:nvSpPr>
          <p:spPr bwMode="auto">
            <a:xfrm>
              <a:off x="4469" y="1328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omic Sans MS" pitchFamily="66" charset="0"/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4232" name="Text Box 28"/>
            <p:cNvSpPr txBox="1">
              <a:spLocks noChangeArrowheads="1"/>
            </p:cNvSpPr>
            <p:nvPr/>
          </p:nvSpPr>
          <p:spPr bwMode="auto">
            <a:xfrm>
              <a:off x="3930" y="132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omic Sans MS" pitchFamily="66" charset="0"/>
                </a:rPr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4233" name="Text Box 29"/>
            <p:cNvSpPr txBox="1">
              <a:spLocks noChangeArrowheads="1"/>
            </p:cNvSpPr>
            <p:nvPr/>
          </p:nvSpPr>
          <p:spPr bwMode="auto">
            <a:xfrm>
              <a:off x="4171" y="1658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omic Sans MS" pitchFamily="66" charset="0"/>
                </a:rPr>
                <a:t>50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13689" name="Group 30"/>
            <p:cNvGrpSpPr>
              <a:grpSpLocks/>
            </p:cNvGrpSpPr>
            <p:nvPr/>
          </p:nvGrpSpPr>
          <p:grpSpPr bwMode="auto">
            <a:xfrm>
              <a:off x="4146" y="1214"/>
              <a:ext cx="316" cy="250"/>
              <a:chOff x="1740" y="2306"/>
              <a:chExt cx="316" cy="250"/>
            </a:xfrm>
          </p:grpSpPr>
          <p:sp>
            <p:nvSpPr>
              <p:cNvPr id="94237" name="Oval 31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38" name="Line 32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4239" name="Line 33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4240" name="Rectangle 34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4241" name="Oval 35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3697" name="Group 36"/>
              <p:cNvGrpSpPr>
                <a:grpSpLocks/>
              </p:cNvGrpSpPr>
              <p:nvPr/>
            </p:nvGrpSpPr>
            <p:grpSpPr bwMode="auto">
              <a:xfrm>
                <a:off x="1802" y="2306"/>
                <a:ext cx="199" cy="250"/>
                <a:chOff x="2957" y="2429"/>
                <a:chExt cx="202" cy="250"/>
              </a:xfrm>
            </p:grpSpPr>
            <p:sp>
              <p:nvSpPr>
                <p:cNvPr id="94243" name="Rectangle 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3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424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2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>
                      <a:latin typeface="Comic Sans MS" pitchFamily="66" charset="0"/>
                    </a:rPr>
                    <a:t>y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94235" name="Text Box 39"/>
            <p:cNvSpPr txBox="1">
              <a:spLocks noChangeArrowheads="1"/>
            </p:cNvSpPr>
            <p:nvPr/>
          </p:nvSpPr>
          <p:spPr bwMode="auto">
            <a:xfrm>
              <a:off x="3839" y="1076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  <a:latin typeface="Comic Sans MS" pitchFamily="66" charset="0"/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4236" name="Line 40"/>
            <p:cNvSpPr>
              <a:spLocks noChangeShapeType="1"/>
            </p:cNvSpPr>
            <p:nvPr/>
          </p:nvSpPr>
          <p:spPr bwMode="auto">
            <a:xfrm flipH="1" flipV="1">
              <a:off x="3948" y="1272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30153" name="Rectangle 41"/>
          <p:cNvSpPr>
            <a:spLocks noChangeArrowheads="1"/>
          </p:cNvSpPr>
          <p:nvPr/>
        </p:nvSpPr>
        <p:spPr bwMode="auto">
          <a:xfrm>
            <a:off x="1698625" y="3633788"/>
            <a:ext cx="6691313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en-US" i="1"/>
              <a:t>t</a:t>
            </a:r>
            <a:r>
              <a:rPr lang="en-US" i="1" baseline="-25000"/>
              <a:t>0 </a:t>
            </a:r>
            <a:r>
              <a:rPr lang="en-US"/>
              <a:t>: </a:t>
            </a:r>
            <a:r>
              <a:rPr lang="en-US" i="1"/>
              <a:t>y</a:t>
            </a:r>
            <a:r>
              <a:rPr lang="en-US"/>
              <a:t> detects link-cost change, updates its DV, informs its neighbors.</a:t>
            </a:r>
          </a:p>
          <a:p>
            <a:pPr>
              <a:tabLst>
                <a:tab pos="228600" algn="l"/>
                <a:tab pos="457200" algn="l"/>
              </a:tabLst>
            </a:pPr>
            <a:endParaRPr lang="en-US"/>
          </a:p>
        </p:txBody>
      </p:sp>
      <p:sp>
        <p:nvSpPr>
          <p:cNvPr id="730154" name="Rectangle 42"/>
          <p:cNvSpPr>
            <a:spLocks noChangeArrowheads="1"/>
          </p:cNvSpPr>
          <p:nvPr/>
        </p:nvSpPr>
        <p:spPr bwMode="auto">
          <a:xfrm>
            <a:off x="1711325" y="4327525"/>
            <a:ext cx="65039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en-US" i="1"/>
              <a:t>t</a:t>
            </a:r>
            <a:r>
              <a:rPr lang="en-US" i="1" baseline="-25000"/>
              <a:t>1 </a:t>
            </a:r>
            <a:r>
              <a:rPr lang="en-US"/>
              <a:t>: </a:t>
            </a:r>
            <a:r>
              <a:rPr lang="en-US" i="1"/>
              <a:t>z</a:t>
            </a:r>
            <a:r>
              <a:rPr lang="en-US"/>
              <a:t> receives update from </a:t>
            </a:r>
            <a:r>
              <a:rPr lang="en-US" i="1"/>
              <a:t>y</a:t>
            </a:r>
            <a:r>
              <a:rPr lang="en-US"/>
              <a:t>, updates its table, computes new least cost to </a:t>
            </a:r>
            <a:r>
              <a:rPr lang="en-US" i="1"/>
              <a:t>x</a:t>
            </a:r>
            <a:r>
              <a:rPr lang="en-US"/>
              <a:t> , sends its neighbors its DV.</a:t>
            </a:r>
          </a:p>
          <a:p>
            <a:pPr>
              <a:tabLst>
                <a:tab pos="228600" algn="l"/>
                <a:tab pos="457200" algn="l"/>
              </a:tabLst>
            </a:pPr>
            <a:endParaRPr lang="en-US"/>
          </a:p>
        </p:txBody>
      </p:sp>
      <p:sp>
        <p:nvSpPr>
          <p:cNvPr id="730155" name="Rectangle 43"/>
          <p:cNvSpPr>
            <a:spLocks noChangeArrowheads="1"/>
          </p:cNvSpPr>
          <p:nvPr/>
        </p:nvSpPr>
        <p:spPr bwMode="auto">
          <a:xfrm>
            <a:off x="1733550" y="5151438"/>
            <a:ext cx="71580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en-US" i="1"/>
              <a:t>t</a:t>
            </a:r>
            <a:r>
              <a:rPr lang="en-US" i="1" baseline="-25000"/>
              <a:t>2 </a:t>
            </a:r>
            <a:r>
              <a:rPr lang="en-US"/>
              <a:t>: </a:t>
            </a:r>
            <a:r>
              <a:rPr lang="en-US" i="1"/>
              <a:t>y</a:t>
            </a:r>
            <a:r>
              <a:rPr lang="en-US"/>
              <a:t> receives </a:t>
            </a:r>
            <a:r>
              <a:rPr lang="en-US" i="1"/>
              <a:t>z</a:t>
            </a:r>
            <a:r>
              <a:rPr lang="ja-JP" altLang="en-US"/>
              <a:t>’</a:t>
            </a:r>
            <a:r>
              <a:rPr lang="en-US" altLang="ja-JP"/>
              <a:t>s update, updates its distance table.  </a:t>
            </a:r>
            <a:r>
              <a:rPr lang="en-US" altLang="ja-JP" i="1"/>
              <a:t>y</a:t>
            </a:r>
            <a:r>
              <a:rPr lang="ja-JP" altLang="en-US"/>
              <a:t>’</a:t>
            </a:r>
            <a:r>
              <a:rPr lang="en-US" altLang="ja-JP"/>
              <a:t>s least costs do </a:t>
            </a:r>
            <a:r>
              <a:rPr lang="en-US" altLang="ja-JP" i="1"/>
              <a:t>not</a:t>
            </a:r>
            <a:r>
              <a:rPr lang="en-US" altLang="ja-JP"/>
              <a:t> change, so </a:t>
            </a:r>
            <a:r>
              <a:rPr lang="en-US" altLang="ja-JP" i="1"/>
              <a:t>y</a:t>
            </a:r>
            <a:r>
              <a:rPr lang="en-US" altLang="ja-JP"/>
              <a:t>  does </a:t>
            </a:r>
            <a:r>
              <a:rPr lang="en-US" altLang="ja-JP" i="1"/>
              <a:t>not</a:t>
            </a:r>
            <a:r>
              <a:rPr lang="en-US" altLang="ja-JP"/>
              <a:t> send a message to </a:t>
            </a:r>
            <a:r>
              <a:rPr lang="en-US" altLang="ja-JP" i="1"/>
              <a:t>z</a:t>
            </a:r>
            <a:r>
              <a:rPr lang="en-US" altLang="ja-JP"/>
              <a:t>. </a:t>
            </a:r>
          </a:p>
          <a:p>
            <a:pPr>
              <a:tabLst>
                <a:tab pos="228600" algn="l"/>
                <a:tab pos="457200" algn="l"/>
              </a:tabLst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0153" grpId="0"/>
      <p:bldP spid="730154" grpId="0"/>
      <p:bldP spid="7301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952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DF8A3BDA-C542-4262-9843-8E398F9603E3}" type="slidenum">
              <a:rPr lang="en-US"/>
              <a:pPr/>
              <a:t>11</a:t>
            </a:fld>
            <a:endParaRPr lang="en-US"/>
          </a:p>
        </p:txBody>
      </p:sp>
      <p:pic>
        <p:nvPicPr>
          <p:cNvPr id="114691" name="Picture 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63" y="847725"/>
            <a:ext cx="68564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7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008063"/>
          </a:xfrm>
        </p:spPr>
        <p:txBody>
          <a:bodyPr/>
          <a:lstStyle/>
          <a:p>
            <a:r>
              <a:rPr lang="en-US" sz="3600" smtClean="0">
                <a:ea typeface="ＭＳ Ｐゴシック" pitchFamily="34" charset="-128"/>
              </a:rPr>
              <a:t>Distance vector: link cost changes</a:t>
            </a:r>
            <a:endParaRPr lang="en-US" smtClean="0">
              <a:ea typeface="ＭＳ Ｐゴシック" pitchFamily="34" charset="-128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552450" y="1114425"/>
            <a:ext cx="7470775" cy="2524125"/>
            <a:chOff x="552450" y="1114425"/>
            <a:chExt cx="7470775" cy="2524125"/>
          </a:xfrm>
        </p:grpSpPr>
        <p:sp>
          <p:nvSpPr>
            <p:cNvPr id="95238" name="Rectangle 4"/>
            <p:cNvSpPr>
              <a:spLocks noChangeArrowheads="1"/>
            </p:cNvSpPr>
            <p:nvPr/>
          </p:nvSpPr>
          <p:spPr bwMode="auto">
            <a:xfrm>
              <a:off x="552450" y="1114425"/>
              <a:ext cx="5257335" cy="2524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itchFamily="2" charset="2"/>
                <a:buNone/>
              </a:pPr>
              <a:r>
                <a:rPr lang="en-US" sz="2800" i="1" dirty="0">
                  <a:solidFill>
                    <a:srgbClr val="CC0000"/>
                  </a:solidFill>
                  <a:latin typeface="Gill Sans MT" pitchFamily="34" charset="0"/>
                </a:rPr>
                <a:t>link cost changes:</a:t>
              </a:r>
            </a:p>
            <a:p>
              <a:pPr marL="342900" indent="-34290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itchFamily="2" charset="2"/>
                <a:buChar char="v"/>
              </a:pPr>
              <a:r>
                <a:rPr lang="en-US" sz="2400" dirty="0">
                  <a:latin typeface="Gill Sans MT" pitchFamily="34" charset="0"/>
                </a:rPr>
                <a:t>node detects local link cost change </a:t>
              </a:r>
            </a:p>
            <a:p>
              <a:pPr marL="342900" indent="-34290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itchFamily="2" charset="2"/>
                <a:buChar char="v"/>
              </a:pPr>
              <a:r>
                <a:rPr lang="en-US" sz="2400" i="1" dirty="0">
                  <a:solidFill>
                    <a:srgbClr val="CC0000"/>
                  </a:solidFill>
                  <a:latin typeface="Gill Sans MT" pitchFamily="34" charset="0"/>
                </a:rPr>
                <a:t>bad news travels slow</a:t>
              </a:r>
              <a:r>
                <a:rPr lang="en-US" sz="2400" dirty="0">
                  <a:latin typeface="Gill Sans MT" pitchFamily="34" charset="0"/>
                </a:rPr>
                <a:t> - </a:t>
              </a:r>
              <a:r>
                <a:rPr lang="ja-JP" altLang="en-US" sz="2400">
                  <a:latin typeface="Gill Sans MT" pitchFamily="34" charset="0"/>
                </a:rPr>
                <a:t>“</a:t>
              </a:r>
              <a:r>
                <a:rPr lang="en-US" altLang="ja-JP" sz="2400" dirty="0">
                  <a:latin typeface="Gill Sans MT" pitchFamily="34" charset="0"/>
                </a:rPr>
                <a:t>count to infinity</a:t>
              </a:r>
              <a:r>
                <a:rPr lang="ja-JP" altLang="en-US" sz="2400">
                  <a:latin typeface="Gill Sans MT" pitchFamily="34" charset="0"/>
                </a:rPr>
                <a:t>”</a:t>
              </a:r>
              <a:r>
                <a:rPr lang="en-US" altLang="ja-JP" sz="2400" dirty="0">
                  <a:latin typeface="Gill Sans MT" pitchFamily="34" charset="0"/>
                </a:rPr>
                <a:t> </a:t>
              </a:r>
              <a:r>
                <a:rPr lang="en-US" altLang="ja-JP" sz="2400" dirty="0" smtClean="0">
                  <a:latin typeface="Gill Sans MT" pitchFamily="34" charset="0"/>
                </a:rPr>
                <a:t>problem, e.g., c(</a:t>
              </a:r>
              <a:r>
                <a:rPr lang="en-US" altLang="ja-JP" sz="2400" dirty="0" err="1" smtClean="0">
                  <a:latin typeface="Gill Sans MT" pitchFamily="34" charset="0"/>
                </a:rPr>
                <a:t>x,y</a:t>
              </a:r>
              <a:r>
                <a:rPr lang="en-US" altLang="ja-JP" sz="2400" dirty="0" smtClean="0">
                  <a:latin typeface="Gill Sans MT" pitchFamily="34" charset="0"/>
                </a:rPr>
                <a:t>) is changed from 4 to 60</a:t>
              </a:r>
              <a:endParaRPr lang="en-US" altLang="ja-JP" sz="2400" dirty="0">
                <a:latin typeface="Gill Sans MT" pitchFamily="34" charset="0"/>
              </a:endParaRPr>
            </a:p>
            <a:p>
              <a:pPr marL="342900" indent="-34290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itchFamily="2" charset="2"/>
                <a:buChar char="v"/>
              </a:pPr>
              <a:r>
                <a:rPr lang="en-US" sz="2400" dirty="0" smtClean="0">
                  <a:latin typeface="Gill Sans MT" pitchFamily="34" charset="0"/>
                </a:rPr>
                <a:t>Initially, </a:t>
              </a:r>
              <a:r>
                <a:rPr lang="en-US" sz="2400" dirty="0" err="1" smtClean="0">
                  <a:latin typeface="Gill Sans MT" pitchFamily="34" charset="0"/>
                </a:rPr>
                <a:t>D</a:t>
              </a:r>
              <a:r>
                <a:rPr lang="en-US" sz="2400" baseline="-25000" dirty="0" err="1" smtClean="0">
                  <a:latin typeface="Gill Sans MT" pitchFamily="34" charset="0"/>
                </a:rPr>
                <a:t>y</a:t>
              </a:r>
              <a:r>
                <a:rPr lang="en-US" sz="2400" dirty="0" smtClean="0">
                  <a:latin typeface="Gill Sans MT" pitchFamily="34" charset="0"/>
                </a:rPr>
                <a:t>(x) = 4, </a:t>
              </a:r>
              <a:r>
                <a:rPr lang="en-US" sz="2400" dirty="0" err="1" smtClean="0">
                  <a:latin typeface="Gill Sans MT" pitchFamily="34" charset="0"/>
                </a:rPr>
                <a:t>D</a:t>
              </a:r>
              <a:r>
                <a:rPr lang="en-US" sz="2400" baseline="-25000" dirty="0" err="1" smtClean="0">
                  <a:latin typeface="Gill Sans MT" pitchFamily="34" charset="0"/>
                </a:rPr>
                <a:t>z</a:t>
              </a:r>
              <a:r>
                <a:rPr lang="en-US" sz="2400" dirty="0" smtClean="0">
                  <a:latin typeface="Gill Sans MT" pitchFamily="34" charset="0"/>
                </a:rPr>
                <a:t>(x) = 5,  so next update leads to </a:t>
              </a:r>
              <a:r>
                <a:rPr lang="en-US" sz="2400" dirty="0" err="1" smtClean="0">
                  <a:latin typeface="Gill Sans MT" pitchFamily="34" charset="0"/>
                </a:rPr>
                <a:t>D</a:t>
              </a:r>
              <a:r>
                <a:rPr lang="en-US" sz="2400" baseline="-25000" dirty="0" err="1" smtClean="0">
                  <a:latin typeface="Gill Sans MT" pitchFamily="34" charset="0"/>
                </a:rPr>
                <a:t>y</a:t>
              </a:r>
              <a:r>
                <a:rPr lang="en-US" sz="2400" dirty="0" smtClean="0">
                  <a:latin typeface="Gill Sans MT" pitchFamily="34" charset="0"/>
                </a:rPr>
                <a:t>(x) = 6, </a:t>
              </a:r>
              <a:r>
                <a:rPr lang="en-US" sz="2400" dirty="0" err="1" smtClean="0">
                  <a:latin typeface="Gill Sans MT" pitchFamily="34" charset="0"/>
                </a:rPr>
                <a:t>D</a:t>
              </a:r>
              <a:r>
                <a:rPr lang="en-US" sz="2400" baseline="-25000" dirty="0" err="1" smtClean="0">
                  <a:latin typeface="Gill Sans MT" pitchFamily="34" charset="0"/>
                </a:rPr>
                <a:t>z</a:t>
              </a:r>
              <a:r>
                <a:rPr lang="en-US" sz="2400" dirty="0" smtClean="0">
                  <a:latin typeface="Gill Sans MT" pitchFamily="34" charset="0"/>
                </a:rPr>
                <a:t>(x) = 7, next, </a:t>
              </a:r>
              <a:r>
                <a:rPr lang="en-US" sz="2400" dirty="0" err="1" smtClean="0">
                  <a:latin typeface="Gill Sans MT" pitchFamily="34" charset="0"/>
                </a:rPr>
                <a:t>D</a:t>
              </a:r>
              <a:r>
                <a:rPr lang="en-US" sz="2400" baseline="-25000" dirty="0" err="1" smtClean="0">
                  <a:latin typeface="Gill Sans MT" pitchFamily="34" charset="0"/>
                </a:rPr>
                <a:t>y</a:t>
              </a:r>
              <a:r>
                <a:rPr lang="en-US" sz="2400" dirty="0" smtClean="0">
                  <a:latin typeface="Gill Sans MT" pitchFamily="34" charset="0"/>
                </a:rPr>
                <a:t>(x) = 8, </a:t>
              </a:r>
              <a:r>
                <a:rPr lang="en-US" sz="2400" dirty="0" err="1" smtClean="0">
                  <a:latin typeface="Gill Sans MT" pitchFamily="34" charset="0"/>
                </a:rPr>
                <a:t>D</a:t>
              </a:r>
              <a:r>
                <a:rPr lang="en-US" sz="2400" baseline="-25000" dirty="0" err="1" smtClean="0">
                  <a:latin typeface="Gill Sans MT" pitchFamily="34" charset="0"/>
                </a:rPr>
                <a:t>z</a:t>
              </a:r>
              <a:r>
                <a:rPr lang="en-US" sz="2400" dirty="0" smtClean="0">
                  <a:latin typeface="Gill Sans MT" pitchFamily="34" charset="0"/>
                </a:rPr>
                <a:t>(x) = 9, … </a:t>
              </a:r>
            </a:p>
          </p:txBody>
        </p:sp>
        <p:grpSp>
          <p:nvGrpSpPr>
            <p:cNvPr id="114694" name="Group 6"/>
            <p:cNvGrpSpPr>
              <a:grpSpLocks/>
            </p:cNvGrpSpPr>
            <p:nvPr/>
          </p:nvGrpSpPr>
          <p:grpSpPr bwMode="auto">
            <a:xfrm>
              <a:off x="5838825" y="1609725"/>
              <a:ext cx="2184400" cy="1314450"/>
              <a:chOff x="3625" y="1076"/>
              <a:chExt cx="1376" cy="828"/>
            </a:xfrm>
          </p:grpSpPr>
          <p:sp>
            <p:nvSpPr>
              <p:cNvPr id="114696" name="Freeform 7"/>
              <p:cNvSpPr>
                <a:spLocks/>
              </p:cNvSpPr>
              <p:nvPr/>
            </p:nvSpPr>
            <p:spPr bwMode="auto">
              <a:xfrm>
                <a:off x="3625" y="1140"/>
                <a:ext cx="1376" cy="764"/>
              </a:xfrm>
              <a:custGeom>
                <a:avLst/>
                <a:gdLst>
                  <a:gd name="T0" fmla="*/ 113 w 1376"/>
                  <a:gd name="T1" fmla="*/ 348 h 764"/>
                  <a:gd name="T2" fmla="*/ 395 w 1376"/>
                  <a:gd name="T3" fmla="*/ 162 h 764"/>
                  <a:gd name="T4" fmla="*/ 710 w 1376"/>
                  <a:gd name="T5" fmla="*/ 9 h 764"/>
                  <a:gd name="T6" fmla="*/ 1160 w 1376"/>
                  <a:gd name="T7" fmla="*/ 219 h 764"/>
                  <a:gd name="T8" fmla="*/ 1367 w 1376"/>
                  <a:gd name="T9" fmla="*/ 510 h 764"/>
                  <a:gd name="T10" fmla="*/ 1103 w 1376"/>
                  <a:gd name="T11" fmla="*/ 726 h 764"/>
                  <a:gd name="T12" fmla="*/ 578 w 1376"/>
                  <a:gd name="T13" fmla="*/ 738 h 764"/>
                  <a:gd name="T14" fmla="*/ 77 w 1376"/>
                  <a:gd name="T15" fmla="*/ 630 h 764"/>
                  <a:gd name="T16" fmla="*/ 113 w 1376"/>
                  <a:gd name="T17" fmla="*/ 348 h 76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376" h="764">
                    <a:moveTo>
                      <a:pt x="113" y="348"/>
                    </a:moveTo>
                    <a:cubicBezTo>
                      <a:pt x="166" y="270"/>
                      <a:pt x="296" y="218"/>
                      <a:pt x="395" y="162"/>
                    </a:cubicBezTo>
                    <a:cubicBezTo>
                      <a:pt x="494" y="106"/>
                      <a:pt x="583" y="0"/>
                      <a:pt x="710" y="9"/>
                    </a:cubicBezTo>
                    <a:cubicBezTo>
                      <a:pt x="837" y="18"/>
                      <a:pt x="1051" y="136"/>
                      <a:pt x="1160" y="219"/>
                    </a:cubicBezTo>
                    <a:cubicBezTo>
                      <a:pt x="1269" y="302"/>
                      <a:pt x="1376" y="426"/>
                      <a:pt x="1367" y="510"/>
                    </a:cubicBezTo>
                    <a:cubicBezTo>
                      <a:pt x="1358" y="594"/>
                      <a:pt x="1234" y="688"/>
                      <a:pt x="1103" y="726"/>
                    </a:cubicBezTo>
                    <a:cubicBezTo>
                      <a:pt x="972" y="764"/>
                      <a:pt x="749" y="754"/>
                      <a:pt x="578" y="738"/>
                    </a:cubicBezTo>
                    <a:cubicBezTo>
                      <a:pt x="407" y="722"/>
                      <a:pt x="154" y="695"/>
                      <a:pt x="77" y="630"/>
                    </a:cubicBezTo>
                    <a:cubicBezTo>
                      <a:pt x="0" y="565"/>
                      <a:pt x="60" y="426"/>
                      <a:pt x="113" y="348"/>
                    </a:cubicBezTo>
                    <a:close/>
                  </a:path>
                </a:pathLst>
              </a:custGeom>
              <a:solidFill>
                <a:srgbClr val="66CC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97" name="Freeform 8"/>
              <p:cNvSpPr>
                <a:spLocks/>
              </p:cNvSpPr>
              <p:nvPr/>
            </p:nvSpPr>
            <p:spPr bwMode="auto">
              <a:xfrm>
                <a:off x="3984" y="1404"/>
                <a:ext cx="222" cy="180"/>
              </a:xfrm>
              <a:custGeom>
                <a:avLst/>
                <a:gdLst>
                  <a:gd name="T0" fmla="*/ 0 w 222"/>
                  <a:gd name="T1" fmla="*/ 180 h 180"/>
                  <a:gd name="T2" fmla="*/ 222 w 222"/>
                  <a:gd name="T3" fmla="*/ 0 h 18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2" h="180">
                    <a:moveTo>
                      <a:pt x="0" y="180"/>
                    </a:moveTo>
                    <a:lnTo>
                      <a:pt x="22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243" name="Oval 9"/>
              <p:cNvSpPr>
                <a:spLocks noChangeArrowheads="1"/>
              </p:cNvSpPr>
              <p:nvPr/>
            </p:nvSpPr>
            <p:spPr bwMode="auto">
              <a:xfrm>
                <a:off x="3724" y="164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244" name="Line 10"/>
              <p:cNvSpPr>
                <a:spLocks noChangeShapeType="1"/>
              </p:cNvSpPr>
              <p:nvPr/>
            </p:nvSpPr>
            <p:spPr bwMode="auto">
              <a:xfrm>
                <a:off x="3724" y="1633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5245" name="Line 11"/>
              <p:cNvSpPr>
                <a:spLocks noChangeShapeType="1"/>
              </p:cNvSpPr>
              <p:nvPr/>
            </p:nvSpPr>
            <p:spPr bwMode="auto">
              <a:xfrm>
                <a:off x="4037" y="1633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5246" name="Rectangle 12"/>
              <p:cNvSpPr>
                <a:spLocks noChangeArrowheads="1"/>
              </p:cNvSpPr>
              <p:nvPr/>
            </p:nvSpPr>
            <p:spPr bwMode="auto">
              <a:xfrm>
                <a:off x="3724" y="163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5247" name="Oval 13"/>
              <p:cNvSpPr>
                <a:spLocks noChangeArrowheads="1"/>
              </p:cNvSpPr>
              <p:nvPr/>
            </p:nvSpPr>
            <p:spPr bwMode="auto">
              <a:xfrm>
                <a:off x="3721" y="157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3" name="Freeform 14"/>
              <p:cNvSpPr>
                <a:spLocks/>
              </p:cNvSpPr>
              <p:nvPr/>
            </p:nvSpPr>
            <p:spPr bwMode="auto">
              <a:xfrm>
                <a:off x="4389" y="1404"/>
                <a:ext cx="216" cy="189"/>
              </a:xfrm>
              <a:custGeom>
                <a:avLst/>
                <a:gdLst>
                  <a:gd name="T0" fmla="*/ 0 w 216"/>
                  <a:gd name="T1" fmla="*/ 0 h 189"/>
                  <a:gd name="T2" fmla="*/ 216 w 216"/>
                  <a:gd name="T3" fmla="*/ 189 h 18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6" h="189">
                    <a:moveTo>
                      <a:pt x="0" y="0"/>
                    </a:moveTo>
                    <a:lnTo>
                      <a:pt x="216" y="18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4" name="Freeform 15"/>
              <p:cNvSpPr>
                <a:spLocks/>
              </p:cNvSpPr>
              <p:nvPr/>
            </p:nvSpPr>
            <p:spPr bwMode="auto">
              <a:xfrm>
                <a:off x="4041" y="1668"/>
                <a:ext cx="540" cy="3"/>
              </a:xfrm>
              <a:custGeom>
                <a:avLst/>
                <a:gdLst>
                  <a:gd name="T0" fmla="*/ 540 w 540"/>
                  <a:gd name="T1" fmla="*/ 3 h 3"/>
                  <a:gd name="T2" fmla="*/ 0 w 540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40" h="3">
                    <a:moveTo>
                      <a:pt x="540" y="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4705" name="Group 16"/>
              <p:cNvGrpSpPr>
                <a:grpSpLocks/>
              </p:cNvGrpSpPr>
              <p:nvPr/>
            </p:nvGrpSpPr>
            <p:grpSpPr bwMode="auto">
              <a:xfrm>
                <a:off x="3770" y="1526"/>
                <a:ext cx="210" cy="250"/>
                <a:chOff x="2951" y="2429"/>
                <a:chExt cx="213" cy="250"/>
              </a:xfrm>
            </p:grpSpPr>
            <p:sp>
              <p:nvSpPr>
                <p:cNvPr id="95274" name="Rectangle 1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275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951" y="2429"/>
                  <a:ext cx="213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>
                      <a:latin typeface="Comic Sans MS" pitchFamily="66" charset="0"/>
                    </a:rPr>
                    <a:t>x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14706" name="Group 19"/>
              <p:cNvGrpSpPr>
                <a:grpSpLocks/>
              </p:cNvGrpSpPr>
              <p:nvPr/>
            </p:nvGrpSpPr>
            <p:grpSpPr bwMode="auto">
              <a:xfrm>
                <a:off x="4566" y="1538"/>
                <a:ext cx="316" cy="250"/>
                <a:chOff x="1740" y="2306"/>
                <a:chExt cx="316" cy="250"/>
              </a:xfrm>
            </p:grpSpPr>
            <p:sp>
              <p:nvSpPr>
                <p:cNvPr id="95266" name="Oval 20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267" name="Line 21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95268" name="Line 22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95269" name="Rectangle 23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95270" name="Oval 24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4726" name="Group 25"/>
                <p:cNvGrpSpPr>
                  <a:grpSpLocks/>
                </p:cNvGrpSpPr>
                <p:nvPr/>
              </p:nvGrpSpPr>
              <p:grpSpPr bwMode="auto">
                <a:xfrm>
                  <a:off x="1800" y="2306"/>
                  <a:ext cx="202" cy="250"/>
                  <a:chOff x="2955" y="2429"/>
                  <a:chExt cx="205" cy="250"/>
                </a:xfrm>
              </p:grpSpPr>
              <p:sp>
                <p:nvSpPr>
                  <p:cNvPr id="95272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3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273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5" y="2429"/>
                    <a:ext cx="205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000">
                        <a:latin typeface="Comic Sans MS" pitchFamily="66" charset="0"/>
                      </a:rPr>
                      <a:t>z</a:t>
                    </a:r>
                    <a:endParaRPr lang="en-US" sz="2400">
                      <a:latin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95252" name="Text Box 28"/>
              <p:cNvSpPr txBox="1">
                <a:spLocks noChangeArrowheads="1"/>
              </p:cNvSpPr>
              <p:nvPr/>
            </p:nvSpPr>
            <p:spPr bwMode="auto">
              <a:xfrm>
                <a:off x="4469" y="1328"/>
                <a:ext cx="18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latin typeface="Comic Sans MS" pitchFamily="66" charset="0"/>
                  </a:rPr>
                  <a:t>1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5253" name="Text Box 29"/>
              <p:cNvSpPr txBox="1">
                <a:spLocks noChangeArrowheads="1"/>
              </p:cNvSpPr>
              <p:nvPr/>
            </p:nvSpPr>
            <p:spPr bwMode="auto">
              <a:xfrm>
                <a:off x="3930" y="1325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latin typeface="Comic Sans MS" pitchFamily="66" charset="0"/>
                  </a:rPr>
                  <a:t>4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5254" name="Text Box 30"/>
              <p:cNvSpPr txBox="1">
                <a:spLocks noChangeArrowheads="1"/>
              </p:cNvSpPr>
              <p:nvPr/>
            </p:nvSpPr>
            <p:spPr bwMode="auto">
              <a:xfrm>
                <a:off x="4171" y="1658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latin typeface="Comic Sans MS" pitchFamily="66" charset="0"/>
                  </a:rPr>
                  <a:t>50</a:t>
                </a:r>
                <a:endParaRPr lang="en-US" sz="2400">
                  <a:latin typeface="Times New Roman" pitchFamily="18" charset="0"/>
                </a:endParaRPr>
              </a:p>
            </p:txBody>
          </p:sp>
          <p:grpSp>
            <p:nvGrpSpPr>
              <p:cNvPr id="114710" name="Group 31"/>
              <p:cNvGrpSpPr>
                <a:grpSpLocks/>
              </p:cNvGrpSpPr>
              <p:nvPr/>
            </p:nvGrpSpPr>
            <p:grpSpPr bwMode="auto">
              <a:xfrm>
                <a:off x="4146" y="1214"/>
                <a:ext cx="316" cy="250"/>
                <a:chOff x="1740" y="2306"/>
                <a:chExt cx="316" cy="250"/>
              </a:xfrm>
            </p:grpSpPr>
            <p:sp>
              <p:nvSpPr>
                <p:cNvPr id="95258" name="Oval 32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259" name="Line 33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95260" name="Line 34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95261" name="Rectangle 35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95262" name="Oval 36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4718" name="Group 37"/>
                <p:cNvGrpSpPr>
                  <a:grpSpLocks/>
                </p:cNvGrpSpPr>
                <p:nvPr/>
              </p:nvGrpSpPr>
              <p:grpSpPr bwMode="auto">
                <a:xfrm>
                  <a:off x="1802" y="2306"/>
                  <a:ext cx="199" cy="250"/>
                  <a:chOff x="2957" y="2429"/>
                  <a:chExt cx="202" cy="250"/>
                </a:xfrm>
              </p:grpSpPr>
              <p:sp>
                <p:nvSpPr>
                  <p:cNvPr id="95264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3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265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7" y="2429"/>
                    <a:ext cx="202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000">
                        <a:latin typeface="Comic Sans MS" pitchFamily="66" charset="0"/>
                      </a:rPr>
                      <a:t>y</a:t>
                    </a:r>
                    <a:endParaRPr lang="en-US" sz="2400">
                      <a:latin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95256" name="Text Box 40"/>
              <p:cNvSpPr txBox="1">
                <a:spLocks noChangeArrowheads="1"/>
              </p:cNvSpPr>
              <p:nvPr/>
            </p:nvSpPr>
            <p:spPr bwMode="auto">
              <a:xfrm>
                <a:off x="3784" y="1076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solidFill>
                      <a:srgbClr val="FF0000"/>
                    </a:solidFill>
                    <a:latin typeface="Comic Sans MS" pitchFamily="66" charset="0"/>
                  </a:rPr>
                  <a:t>60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5257" name="Line 41"/>
              <p:cNvSpPr>
                <a:spLocks noChangeShapeType="1"/>
              </p:cNvSpPr>
              <p:nvPr/>
            </p:nvSpPr>
            <p:spPr bwMode="auto">
              <a:xfrm flipH="1" flipV="1">
                <a:off x="3948" y="1272"/>
                <a:ext cx="132" cy="22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sp>
        <p:nvSpPr>
          <p:cNvPr id="95240" name="Rectangle 45"/>
          <p:cNvSpPr>
            <a:spLocks noChangeArrowheads="1"/>
          </p:cNvSpPr>
          <p:nvPr/>
        </p:nvSpPr>
        <p:spPr bwMode="auto">
          <a:xfrm>
            <a:off x="604838" y="4629680"/>
            <a:ext cx="7210425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800" i="1" dirty="0">
                <a:solidFill>
                  <a:srgbClr val="CC0000"/>
                </a:solidFill>
                <a:latin typeface="Gill Sans MT" pitchFamily="34" charset="0"/>
              </a:rPr>
              <a:t>poisoned reverse:</a:t>
            </a:r>
            <a:r>
              <a:rPr lang="en-US" sz="2000" dirty="0">
                <a:latin typeface="Gill Sans MT" pitchFamily="34" charset="0"/>
              </a:rPr>
              <a:t> 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 dirty="0">
                <a:latin typeface="Gill Sans MT" pitchFamily="34" charset="0"/>
              </a:rPr>
              <a:t>If Z routes through Y to get to X 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000" dirty="0">
                <a:latin typeface="Gill Sans MT" pitchFamily="34" charset="0"/>
              </a:rPr>
              <a:t>Z tells Y its (Z</a:t>
            </a:r>
            <a:r>
              <a:rPr lang="ja-JP" altLang="en-US" sz="2000">
                <a:latin typeface="Gill Sans MT" pitchFamily="34" charset="0"/>
              </a:rPr>
              <a:t>’</a:t>
            </a:r>
            <a:r>
              <a:rPr lang="en-US" altLang="ja-JP" sz="2000" dirty="0">
                <a:latin typeface="Gill Sans MT" pitchFamily="34" charset="0"/>
              </a:rPr>
              <a:t>s) distance to X is infinite (so Y won</a:t>
            </a:r>
            <a:r>
              <a:rPr lang="ja-JP" altLang="en-US" sz="2000">
                <a:latin typeface="Gill Sans MT" pitchFamily="34" charset="0"/>
              </a:rPr>
              <a:t>’</a:t>
            </a:r>
            <a:r>
              <a:rPr lang="en-US" altLang="ja-JP" sz="2000" dirty="0">
                <a:latin typeface="Gill Sans MT" pitchFamily="34" charset="0"/>
              </a:rPr>
              <a:t>t route to X via Z)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 dirty="0">
                <a:latin typeface="Gill Sans MT" pitchFamily="34" charset="0"/>
              </a:rPr>
              <a:t>will this completely solve count to infinity problem?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20090" y="3989071"/>
            <a:ext cx="528066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ill Sans MT" pitchFamily="34" charset="0"/>
              </a:rPr>
              <a:t>the “count-to-infinity problem”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0" grpId="0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means to tackle count-to-infinity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600200"/>
            <a:ext cx="7772400" cy="3416181"/>
          </a:xfrm>
        </p:spPr>
        <p:txBody>
          <a:bodyPr/>
          <a:lstStyle/>
          <a:p>
            <a:r>
              <a:rPr lang="en-US" dirty="0" smtClean="0"/>
              <a:t>Split-horizon: if a node </a:t>
            </a:r>
            <a:r>
              <a:rPr lang="en-US" i="1" dirty="0" smtClean="0"/>
              <a:t>X</a:t>
            </a:r>
            <a:r>
              <a:rPr lang="en-US" dirty="0" smtClean="0"/>
              <a:t> learns the route to </a:t>
            </a:r>
            <a:r>
              <a:rPr lang="en-US" i="1" dirty="0" smtClean="0"/>
              <a:t>Y</a:t>
            </a:r>
            <a:r>
              <a:rPr lang="en-US" dirty="0" smtClean="0"/>
              <a:t> through </a:t>
            </a:r>
            <a:r>
              <a:rPr lang="en-US" i="1" dirty="0" smtClean="0"/>
              <a:t>Z</a:t>
            </a:r>
            <a:r>
              <a:rPr lang="en-US" dirty="0" smtClean="0"/>
              <a:t>, the X should not be part of the advertising to node </a:t>
            </a:r>
            <a:r>
              <a:rPr lang="en-US" i="1" dirty="0" smtClean="0"/>
              <a:t>Z</a:t>
            </a:r>
            <a:r>
              <a:rPr lang="en-US" dirty="0" smtClean="0"/>
              <a:t> to reach </a:t>
            </a:r>
            <a:r>
              <a:rPr lang="en-US" i="1" dirty="0" smtClean="0"/>
              <a:t>Y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Hold-down timer: a router starts a hold-down-timer when new routing information is available. It doesn’t update its own routing information until the timer expires.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 Layer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4-</a:t>
            </a:r>
            <a:fld id="{2BA0F7DF-D4C3-4119-A2F2-F761F1CF128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79320" y="5338971"/>
            <a:ext cx="646850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>
                <a:hlinkClick r:id="rId2"/>
              </a:rPr>
              <a:t>https://www.techopedia.com/definition/14850/split-horizon</a:t>
            </a:r>
            <a:endParaRPr lang="en-US" i="1" dirty="0" smtClean="0">
              <a:hlinkClick r:id="rId3"/>
            </a:endParaRPr>
          </a:p>
          <a:p>
            <a:r>
              <a:rPr lang="en-US" i="1" dirty="0" smtClean="0">
                <a:hlinkClick r:id="rId3"/>
              </a:rPr>
              <a:t>https</a:t>
            </a:r>
            <a:r>
              <a:rPr lang="en-US" i="1" dirty="0">
                <a:hlinkClick r:id="rId3"/>
              </a:rPr>
              <a:t>://www.techopedia.com/definition/25073/hold-down-timer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1132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9625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489DBD05-E32F-49EE-B984-C0631C0D03A3}" type="slidenum">
              <a:rPr lang="en-US"/>
              <a:pPr/>
              <a:t>13</a:t>
            </a:fld>
            <a:endParaRPr lang="en-US"/>
          </a:p>
        </p:txBody>
      </p:sp>
      <p:pic>
        <p:nvPicPr>
          <p:cNvPr id="115715" name="Picture 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04875"/>
            <a:ext cx="7313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61" name="Rectangle 2"/>
          <p:cNvSpPr>
            <a:spLocks noGrp="1" noChangeArrowheads="1"/>
          </p:cNvSpPr>
          <p:nvPr>
            <p:ph type="title"/>
          </p:nvPr>
        </p:nvSpPr>
        <p:spPr>
          <a:xfrm>
            <a:off x="544513" y="452438"/>
            <a:ext cx="7772400" cy="528637"/>
          </a:xfrm>
        </p:spPr>
        <p:txBody>
          <a:bodyPr/>
          <a:lstStyle/>
          <a:p>
            <a:pPr>
              <a:defRPr/>
            </a:pPr>
            <a:r>
              <a:rPr lang="en-US" sz="3600">
                <a:cs typeface="+mj-cs"/>
              </a:rPr>
              <a:t>Comparison of LS and DV algorithms</a:t>
            </a:r>
          </a:p>
        </p:txBody>
      </p:sp>
      <p:sp>
        <p:nvSpPr>
          <p:cNvPr id="962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75" y="1295400"/>
            <a:ext cx="4029075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message complexity</a:t>
            </a:r>
          </a:p>
          <a:p>
            <a:r>
              <a:rPr lang="en-US" sz="2000" b="1" i="1" smtClean="0">
                <a:solidFill>
                  <a:srgbClr val="CC0000"/>
                </a:solidFill>
                <a:ea typeface="ＭＳ Ｐゴシック" pitchFamily="34" charset="-128"/>
              </a:rPr>
              <a:t>LS:</a:t>
            </a:r>
            <a:r>
              <a:rPr lang="en-US" sz="2000" smtClean="0">
                <a:ea typeface="ＭＳ Ｐゴシック" pitchFamily="34" charset="-128"/>
              </a:rPr>
              <a:t> with n nodes, E links, O(nE) msgs sent  </a:t>
            </a:r>
          </a:p>
          <a:p>
            <a:r>
              <a:rPr lang="en-US" sz="2000" b="1" i="1" smtClean="0">
                <a:solidFill>
                  <a:srgbClr val="CC0000"/>
                </a:solidFill>
                <a:ea typeface="ＭＳ Ｐゴシック" pitchFamily="34" charset="-128"/>
              </a:rPr>
              <a:t>DV:</a:t>
            </a: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US" sz="2000" smtClean="0">
                <a:ea typeface="ＭＳ Ｐゴシック" pitchFamily="34" charset="-128"/>
              </a:rPr>
              <a:t>exchange between neighbors only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convergence time varies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speed of convergence</a:t>
            </a:r>
          </a:p>
          <a:p>
            <a:r>
              <a:rPr lang="en-US" sz="2000" b="1" i="1" smtClean="0">
                <a:solidFill>
                  <a:srgbClr val="CC0000"/>
                </a:solidFill>
                <a:ea typeface="ＭＳ Ｐゴシック" pitchFamily="34" charset="-128"/>
              </a:rPr>
              <a:t>LS:</a:t>
            </a:r>
            <a:r>
              <a:rPr lang="en-US" sz="2000" smtClean="0">
                <a:ea typeface="ＭＳ Ｐゴシック" pitchFamily="34" charset="-128"/>
              </a:rPr>
              <a:t> O(n</a:t>
            </a:r>
            <a:r>
              <a:rPr lang="en-US" sz="2000" b="1" baseline="30000" smtClean="0">
                <a:ea typeface="ＭＳ Ｐゴシック" pitchFamily="34" charset="-128"/>
              </a:rPr>
              <a:t>2</a:t>
            </a:r>
            <a:r>
              <a:rPr lang="en-US" sz="2000" smtClean="0">
                <a:ea typeface="ＭＳ Ｐゴシック" pitchFamily="34" charset="-128"/>
              </a:rPr>
              <a:t>) algorithm requires O(nE) msgs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may have oscillations</a:t>
            </a:r>
            <a:endParaRPr lang="en-US" sz="1800" smtClean="0">
              <a:ea typeface="ＭＳ Ｐゴシック" pitchFamily="34" charset="-128"/>
            </a:endParaRPr>
          </a:p>
          <a:p>
            <a:r>
              <a:rPr lang="en-US" sz="2000" b="1" i="1" smtClean="0">
                <a:solidFill>
                  <a:srgbClr val="CC0000"/>
                </a:solidFill>
                <a:ea typeface="ＭＳ Ｐゴシック" pitchFamily="34" charset="-128"/>
              </a:rPr>
              <a:t>DV:</a:t>
            </a:r>
            <a:r>
              <a:rPr lang="en-US" sz="2000" smtClean="0">
                <a:ea typeface="ＭＳ Ｐゴシック" pitchFamily="34" charset="-128"/>
              </a:rPr>
              <a:t> convergence time varies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may be routing loops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count-to-infinity problem</a:t>
            </a:r>
            <a:endParaRPr lang="en-US" sz="1800" smtClean="0">
              <a:ea typeface="ＭＳ Ｐゴシック" pitchFamily="34" charset="-128"/>
            </a:endParaRPr>
          </a:p>
        </p:txBody>
      </p:sp>
      <p:sp>
        <p:nvSpPr>
          <p:cNvPr id="9626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43450" y="1328738"/>
            <a:ext cx="4010025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i="1" smtClean="0">
                <a:solidFill>
                  <a:srgbClr val="CC0000"/>
                </a:solidFill>
                <a:ea typeface="ＭＳ Ｐゴシック" pitchFamily="34" charset="-128"/>
              </a:rPr>
              <a:t>robustness:</a:t>
            </a:r>
            <a:r>
              <a:rPr lang="en-US" sz="2400" smtClean="0">
                <a:ea typeface="ＭＳ Ｐゴシック" pitchFamily="34" charset="-128"/>
              </a:rPr>
              <a:t> what happens if router malfunctions?</a:t>
            </a:r>
          </a:p>
          <a:p>
            <a:pPr>
              <a:buFont typeface="Wingdings" pitchFamily="2" charset="2"/>
              <a:buNone/>
            </a:pPr>
            <a:r>
              <a:rPr lang="en-US" sz="2400" i="1" smtClean="0">
                <a:solidFill>
                  <a:srgbClr val="CC0000"/>
                </a:solidFill>
                <a:ea typeface="ＭＳ Ｐゴシック" pitchFamily="34" charset="-128"/>
              </a:rPr>
              <a:t>LS:</a:t>
            </a:r>
            <a:r>
              <a:rPr lang="en-US" sz="2400" smtClean="0">
                <a:ea typeface="ＭＳ Ｐゴシック" pitchFamily="34" charset="-128"/>
              </a:rPr>
              <a:t> 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node can advertise incorrect </a:t>
            </a:r>
            <a:r>
              <a:rPr lang="en-US" sz="2000" i="1" smtClean="0">
                <a:solidFill>
                  <a:srgbClr val="000099"/>
                </a:solidFill>
                <a:ea typeface="ＭＳ Ｐゴシック" pitchFamily="34" charset="-128"/>
              </a:rPr>
              <a:t>link</a:t>
            </a:r>
            <a:r>
              <a:rPr lang="en-US" sz="2000" smtClean="0">
                <a:ea typeface="ＭＳ Ｐゴシック" pitchFamily="34" charset="-128"/>
              </a:rPr>
              <a:t> cost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each node computes only its </a:t>
            </a:r>
            <a:r>
              <a:rPr lang="en-US" sz="2000" i="1" smtClean="0">
                <a:ea typeface="ＭＳ Ｐゴシック" pitchFamily="34" charset="-128"/>
              </a:rPr>
              <a:t>own</a:t>
            </a:r>
            <a:r>
              <a:rPr lang="en-US" sz="2000" smtClean="0">
                <a:ea typeface="ＭＳ Ｐゴシック" pitchFamily="34" charset="-128"/>
              </a:rPr>
              <a:t> table</a:t>
            </a:r>
          </a:p>
          <a:p>
            <a:pPr>
              <a:buFont typeface="Wingdings" pitchFamily="2" charset="2"/>
              <a:buNone/>
            </a:pPr>
            <a:r>
              <a:rPr lang="en-US" sz="2400" i="1" smtClean="0">
                <a:solidFill>
                  <a:srgbClr val="CC0000"/>
                </a:solidFill>
                <a:ea typeface="ＭＳ Ｐゴシック" pitchFamily="34" charset="-128"/>
              </a:rPr>
              <a:t>DV: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DV node can advertise incorrect </a:t>
            </a:r>
            <a:r>
              <a:rPr lang="en-US" sz="2000" i="1" smtClean="0">
                <a:solidFill>
                  <a:srgbClr val="000099"/>
                </a:solidFill>
                <a:ea typeface="ＭＳ Ｐゴシック" pitchFamily="34" charset="-128"/>
              </a:rPr>
              <a:t>path</a:t>
            </a:r>
            <a:r>
              <a:rPr lang="en-US" sz="2000" smtClean="0">
                <a:ea typeface="ＭＳ Ｐゴシック" pitchFamily="34" charset="-128"/>
              </a:rPr>
              <a:t> cost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each node</a:t>
            </a:r>
            <a:r>
              <a:rPr lang="ja-JP" altLang="en-US" sz="2000" smtClean="0">
                <a:ea typeface="ＭＳ Ｐゴシック" pitchFamily="34" charset="-128"/>
              </a:rPr>
              <a:t>’</a:t>
            </a:r>
            <a:r>
              <a:rPr lang="en-US" altLang="ja-JP" sz="2000" smtClean="0">
                <a:ea typeface="ＭＳ Ｐゴシック" pitchFamily="34" charset="-128"/>
              </a:rPr>
              <a:t>s table used by others </a:t>
            </a:r>
          </a:p>
          <a:p>
            <a:pPr lvl="2"/>
            <a:r>
              <a:rPr lang="en-US" sz="1800" smtClean="0">
                <a:ea typeface="ＭＳ Ｐゴシック" pitchFamily="34" charset="-128"/>
              </a:rPr>
              <a:t>error propagate thru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9728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3787084D-E4DC-4D3A-9479-6923A5EAB784}" type="slidenum">
              <a:rPr lang="en-US"/>
              <a:pPr/>
              <a:t>14</a:t>
            </a:fld>
            <a:endParaRPr lang="en-US"/>
          </a:p>
        </p:txBody>
      </p:sp>
      <p:pic>
        <p:nvPicPr>
          <p:cNvPr id="116739" name="Picture 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63" y="1025525"/>
            <a:ext cx="4113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4.1 introduction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4.2 virtual circuit and datagram networks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4.3 what</a:t>
            </a:r>
            <a:r>
              <a:rPr lang="ja-JP" altLang="en-US" sz="2400" smtClean="0">
                <a:ea typeface="ＭＳ Ｐゴシック" pitchFamily="34" charset="-128"/>
              </a:rPr>
              <a:t>’</a:t>
            </a:r>
            <a:r>
              <a:rPr lang="en-US" altLang="ja-JP" sz="2400" smtClean="0">
                <a:ea typeface="ＭＳ Ｐゴシック" pitchFamily="34" charset="-128"/>
              </a:rPr>
              <a:t>s inside a router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4.4 IP: Internet Protocol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datagram format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IPv4 addressing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ICMP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IPv6</a:t>
            </a:r>
          </a:p>
        </p:txBody>
      </p:sp>
      <p:sp>
        <p:nvSpPr>
          <p:cNvPr id="9728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CC0000"/>
                </a:solidFill>
                <a:ea typeface="ＭＳ Ｐゴシック" pitchFamily="34" charset="-128"/>
              </a:rPr>
              <a:t>4.5 routing algorithms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link state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distance vector</a:t>
            </a:r>
          </a:p>
          <a:p>
            <a:pPr lvl="1"/>
            <a:r>
              <a:rPr lang="en-US" sz="2000" smtClean="0">
                <a:solidFill>
                  <a:srgbClr val="CC0000"/>
                </a:solidFill>
                <a:ea typeface="ＭＳ Ｐゴシック" pitchFamily="34" charset="-128"/>
              </a:rPr>
              <a:t>hierarchical routing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4.6 routing in the Internet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RIP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OSPF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BGP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4.7 broadcast and multicast routing</a:t>
            </a:r>
          </a:p>
          <a:p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116742" name="Rectangle 2"/>
          <p:cNvSpPr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rgbClr val="000099"/>
                </a:solidFill>
                <a:latin typeface="Gill Sans MT" pitchFamily="34" charset="0"/>
              </a:rPr>
              <a:t>Chapter 4: 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983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990B270E-54A8-4913-94A5-16A5E2EFF284}" type="slidenum">
              <a:rPr lang="en-US"/>
              <a:pPr/>
              <a:t>15</a:t>
            </a:fld>
            <a:endParaRPr lang="en-US"/>
          </a:p>
        </p:txBody>
      </p:sp>
      <p:pic>
        <p:nvPicPr>
          <p:cNvPr id="117763" name="Picture 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263" y="903288"/>
            <a:ext cx="4570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0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41300"/>
            <a:ext cx="5164138" cy="885825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Hierarchical routing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983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3467100"/>
            <a:ext cx="3810000" cy="22669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scale:</a:t>
            </a:r>
            <a:r>
              <a:rPr lang="en-US" smtClean="0">
                <a:ea typeface="ＭＳ Ｐゴシック" pitchFamily="34" charset="-128"/>
              </a:rPr>
              <a:t> with 600 million destinations:</a:t>
            </a:r>
          </a:p>
          <a:p>
            <a:r>
              <a:rPr lang="en-US" sz="2400" smtClean="0">
                <a:ea typeface="ＭＳ Ｐゴシック" pitchFamily="34" charset="-128"/>
              </a:rPr>
              <a:t>can</a:t>
            </a:r>
            <a:r>
              <a:rPr lang="ja-JP" altLang="en-US" sz="2400" smtClean="0">
                <a:ea typeface="ＭＳ Ｐゴシック" pitchFamily="34" charset="-128"/>
              </a:rPr>
              <a:t>’</a:t>
            </a:r>
            <a:r>
              <a:rPr lang="en-US" altLang="ja-JP" sz="2400" smtClean="0">
                <a:ea typeface="ＭＳ Ｐゴシック" pitchFamily="34" charset="-128"/>
              </a:rPr>
              <a:t>t store all dest</a:t>
            </a:r>
            <a:r>
              <a:rPr lang="ja-JP" altLang="en-US" sz="2400" smtClean="0">
                <a:ea typeface="ＭＳ Ｐゴシック" pitchFamily="34" charset="-128"/>
              </a:rPr>
              <a:t>’</a:t>
            </a:r>
            <a:r>
              <a:rPr lang="en-US" altLang="ja-JP" sz="2400" smtClean="0">
                <a:ea typeface="ＭＳ Ｐゴシック" pitchFamily="34" charset="-128"/>
              </a:rPr>
              <a:t>s in routing tables!</a:t>
            </a:r>
          </a:p>
          <a:p>
            <a:r>
              <a:rPr lang="en-US" sz="2400" smtClean="0">
                <a:ea typeface="ＭＳ Ｐゴシック" pitchFamily="34" charset="-128"/>
              </a:rPr>
              <a:t>routing table exchange would swamp links!</a:t>
            </a:r>
            <a:r>
              <a:rPr lang="en-US" smtClean="0">
                <a:ea typeface="ＭＳ Ｐゴシック" pitchFamily="34" charset="-128"/>
              </a:rPr>
              <a:t> </a:t>
            </a: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9831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48175" y="3467100"/>
            <a:ext cx="4019550" cy="25146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>
                <a:solidFill>
                  <a:srgbClr val="CC0000"/>
                </a:solidFill>
                <a:cs typeface="+mn-cs"/>
              </a:rPr>
              <a:t>administrative autonomy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>
                <a:cs typeface="+mn-cs"/>
              </a:rPr>
              <a:t>internet = network of networks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>
                <a:cs typeface="+mn-cs"/>
              </a:rPr>
              <a:t>each network admin may want to control routing in its own network</a:t>
            </a:r>
          </a:p>
        </p:txBody>
      </p:sp>
      <p:sp>
        <p:nvSpPr>
          <p:cNvPr id="98312" name="Rectangle 5"/>
          <p:cNvSpPr>
            <a:spLocks noChangeArrowheads="1"/>
          </p:cNvSpPr>
          <p:nvPr/>
        </p:nvSpPr>
        <p:spPr bwMode="auto">
          <a:xfrm>
            <a:off x="1449388" y="1274763"/>
            <a:ext cx="65436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800">
                <a:latin typeface="Gill Sans MT" pitchFamily="34" charset="0"/>
              </a:rPr>
              <a:t>our routing study thus far - idealization 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800">
                <a:latin typeface="Gill Sans MT" pitchFamily="34" charset="0"/>
              </a:rPr>
              <a:t>all routers identical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800">
                <a:latin typeface="Gill Sans MT" pitchFamily="34" charset="0"/>
              </a:rPr>
              <a:t>network </a:t>
            </a:r>
            <a:r>
              <a:rPr lang="ja-JP" altLang="en-US" sz="2800">
                <a:latin typeface="Gill Sans MT" pitchFamily="34" charset="0"/>
              </a:rPr>
              <a:t>“</a:t>
            </a:r>
            <a:r>
              <a:rPr lang="en-US" altLang="ja-JP" sz="2800">
                <a:latin typeface="Gill Sans MT" pitchFamily="34" charset="0"/>
              </a:rPr>
              <a:t>flat</a:t>
            </a:r>
            <a:r>
              <a:rPr lang="ja-JP" altLang="en-US" sz="2800">
                <a:latin typeface="Gill Sans MT" pitchFamily="34" charset="0"/>
              </a:rPr>
              <a:t>”</a:t>
            </a:r>
            <a:endParaRPr lang="en-US" altLang="ja-JP" sz="2800">
              <a:latin typeface="Gill Sans MT" pitchFamily="34" charset="0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800" i="1">
                <a:latin typeface="Gill Sans MT" pitchFamily="34" charset="0"/>
              </a:rPr>
              <a:t>… not</a:t>
            </a:r>
            <a:r>
              <a:rPr lang="en-US" sz="2800">
                <a:latin typeface="Gill Sans MT" pitchFamily="34" charset="0"/>
              </a:rPr>
              <a:t> true in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993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CFF01E4D-2C1B-4967-9472-DC7480B57656}" type="slidenum">
              <a:rPr lang="en-US"/>
              <a:pPr/>
              <a:t>16</a:t>
            </a:fld>
            <a:endParaRPr lang="en-US"/>
          </a:p>
        </p:txBody>
      </p:sp>
      <p:sp>
        <p:nvSpPr>
          <p:cNvPr id="993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495425"/>
            <a:ext cx="3810000" cy="421005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aggregate routers into regions,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ja-JP" altLang="en-US" smtClean="0">
                <a:solidFill>
                  <a:srgbClr val="CC0000"/>
                </a:solidFill>
                <a:ea typeface="ＭＳ Ｐゴシック" pitchFamily="34" charset="-128"/>
              </a:rPr>
              <a:t>“</a:t>
            </a:r>
            <a:r>
              <a:rPr lang="en-US" altLang="ja-JP" smtClean="0">
                <a:solidFill>
                  <a:srgbClr val="CC0000"/>
                </a:solidFill>
                <a:ea typeface="ＭＳ Ｐゴシック" pitchFamily="34" charset="-128"/>
              </a:rPr>
              <a:t>autonomous systems</a:t>
            </a:r>
            <a:r>
              <a:rPr lang="ja-JP" altLang="en-US" smtClean="0">
                <a:solidFill>
                  <a:srgbClr val="CC0000"/>
                </a:solidFill>
                <a:ea typeface="ＭＳ Ｐゴシック" pitchFamily="34" charset="-128"/>
              </a:rPr>
              <a:t>”</a:t>
            </a:r>
            <a:r>
              <a:rPr lang="en-US" altLang="ja-JP" smtClean="0">
                <a:solidFill>
                  <a:srgbClr val="CC0000"/>
                </a:solidFill>
                <a:ea typeface="ＭＳ Ｐゴシック" pitchFamily="34" charset="-128"/>
              </a:rPr>
              <a:t> (AS)</a:t>
            </a:r>
          </a:p>
          <a:p>
            <a:r>
              <a:rPr lang="en-US" smtClean="0">
                <a:ea typeface="ＭＳ Ｐゴシック" pitchFamily="34" charset="-128"/>
              </a:rPr>
              <a:t>routers in same AS run same routing protocol</a:t>
            </a:r>
          </a:p>
          <a:p>
            <a:pPr lvl="1"/>
            <a:r>
              <a:rPr lang="ja-JP" altLang="en-US" smtClean="0">
                <a:solidFill>
                  <a:srgbClr val="CC0000"/>
                </a:solidFill>
                <a:ea typeface="ＭＳ Ｐゴシック" pitchFamily="34" charset="-128"/>
              </a:rPr>
              <a:t>“</a:t>
            </a:r>
            <a:r>
              <a:rPr lang="en-US" altLang="ja-JP" smtClean="0">
                <a:solidFill>
                  <a:srgbClr val="CC0000"/>
                </a:solidFill>
                <a:ea typeface="ＭＳ Ｐゴシック" pitchFamily="34" charset="-128"/>
              </a:rPr>
              <a:t>intra-AS</a:t>
            </a:r>
            <a:r>
              <a:rPr lang="ja-JP" altLang="en-US" smtClean="0">
                <a:solidFill>
                  <a:srgbClr val="CC0000"/>
                </a:solidFill>
                <a:ea typeface="ＭＳ Ｐゴシック" pitchFamily="34" charset="-128"/>
              </a:rPr>
              <a:t>”</a:t>
            </a:r>
            <a:r>
              <a:rPr lang="en-US" altLang="ja-JP" smtClean="0">
                <a:solidFill>
                  <a:srgbClr val="CC0000"/>
                </a:solidFill>
                <a:ea typeface="ＭＳ Ｐゴシック" pitchFamily="34" charset="-128"/>
              </a:rPr>
              <a:t> routing</a:t>
            </a:r>
            <a:r>
              <a:rPr lang="en-US" altLang="ja-JP" smtClean="0">
                <a:ea typeface="ＭＳ Ｐゴシック" pitchFamily="34" charset="-128"/>
              </a:rPr>
              <a:t> protocol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routers in different AS can run different intra-AS routing protocol</a:t>
            </a:r>
          </a:p>
        </p:txBody>
      </p:sp>
      <p:sp>
        <p:nvSpPr>
          <p:cNvPr id="9933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29188" y="1500188"/>
            <a:ext cx="40005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gateway router:</a:t>
            </a:r>
          </a:p>
          <a:p>
            <a:r>
              <a:rPr lang="en-US" sz="2400" smtClean="0">
                <a:ea typeface="ＭＳ Ｐゴシック" pitchFamily="34" charset="-128"/>
              </a:rPr>
              <a:t>at </a:t>
            </a:r>
            <a:r>
              <a:rPr lang="ja-JP" altLang="en-US" sz="2400" smtClean="0">
                <a:ea typeface="ＭＳ Ｐゴシック" pitchFamily="34" charset="-128"/>
              </a:rPr>
              <a:t>“</a:t>
            </a:r>
            <a:r>
              <a:rPr lang="en-US" altLang="ja-JP" sz="2400" smtClean="0">
                <a:ea typeface="ＭＳ Ｐゴシック" pitchFamily="34" charset="-128"/>
              </a:rPr>
              <a:t>edge</a:t>
            </a:r>
            <a:r>
              <a:rPr lang="ja-JP" altLang="en-US" sz="2400" smtClean="0">
                <a:ea typeface="ＭＳ Ｐゴシック" pitchFamily="34" charset="-128"/>
              </a:rPr>
              <a:t>”</a:t>
            </a:r>
            <a:r>
              <a:rPr lang="en-US" altLang="ja-JP" sz="2400" smtClean="0">
                <a:ea typeface="ＭＳ Ｐゴシック" pitchFamily="34" charset="-128"/>
              </a:rPr>
              <a:t> of its own AS</a:t>
            </a:r>
          </a:p>
          <a:p>
            <a:r>
              <a:rPr lang="en-US" sz="2400" smtClean="0">
                <a:ea typeface="ＭＳ Ｐゴシック" pitchFamily="34" charset="-128"/>
              </a:rPr>
              <a:t>has  link to router in another AS</a:t>
            </a:r>
          </a:p>
        </p:txBody>
      </p:sp>
      <p:pic>
        <p:nvPicPr>
          <p:cNvPr id="118789" name="Picture 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263" y="903288"/>
            <a:ext cx="4570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5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241300"/>
            <a:ext cx="5164138" cy="885825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Hierarchical routing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003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CC73A54E-6049-48AC-96B7-EA5D039568A5}" type="slidenum">
              <a:rPr lang="en-US"/>
              <a:pPr/>
              <a:t>17</a:t>
            </a:fld>
            <a:endParaRPr lang="en-US"/>
          </a:p>
        </p:txBody>
      </p:sp>
      <p:grpSp>
        <p:nvGrpSpPr>
          <p:cNvPr id="119811" name="Group 2"/>
          <p:cNvGrpSpPr>
            <a:grpSpLocks/>
          </p:cNvGrpSpPr>
          <p:nvPr/>
        </p:nvGrpSpPr>
        <p:grpSpPr bwMode="auto">
          <a:xfrm>
            <a:off x="204788" y="1254125"/>
            <a:ext cx="6178550" cy="4376738"/>
            <a:chOff x="0" y="878"/>
            <a:chExt cx="4232" cy="2968"/>
          </a:xfrm>
        </p:grpSpPr>
        <p:sp>
          <p:nvSpPr>
            <p:cNvPr id="119815" name="Freeform 3"/>
            <p:cNvSpPr>
              <a:spLocks/>
            </p:cNvSpPr>
            <p:nvPr/>
          </p:nvSpPr>
          <p:spPr bwMode="auto">
            <a:xfrm>
              <a:off x="2621" y="1050"/>
              <a:ext cx="1611" cy="1025"/>
            </a:xfrm>
            <a:custGeom>
              <a:avLst/>
              <a:gdLst>
                <a:gd name="T0" fmla="*/ 288 w 1162"/>
                <a:gd name="T1" fmla="*/ 3887 h 543"/>
                <a:gd name="T2" fmla="*/ 1884 w 1162"/>
                <a:gd name="T3" fmla="*/ 328 h 543"/>
                <a:gd name="T4" fmla="*/ 4814 w 1162"/>
                <a:gd name="T5" fmla="*/ 1888 h 543"/>
                <a:gd name="T6" fmla="*/ 5860 w 1162"/>
                <a:gd name="T7" fmla="*/ 5723 h 543"/>
                <a:gd name="T8" fmla="*/ 5367 w 1162"/>
                <a:gd name="T9" fmla="*/ 10803 h 543"/>
                <a:gd name="T10" fmla="*/ 3000 w 1162"/>
                <a:gd name="T11" fmla="*/ 12963 h 543"/>
                <a:gd name="T12" fmla="*/ 449 w 1162"/>
                <a:gd name="T13" fmla="*/ 10526 h 543"/>
                <a:gd name="T14" fmla="*/ 288 w 1162"/>
                <a:gd name="T15" fmla="*/ 3887 h 5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62" h="543">
                  <a:moveTo>
                    <a:pt x="56" y="162"/>
                  </a:moveTo>
                  <a:cubicBezTo>
                    <a:pt x="115" y="100"/>
                    <a:pt x="221" y="28"/>
                    <a:pt x="368" y="14"/>
                  </a:cubicBezTo>
                  <a:cubicBezTo>
                    <a:pt x="515" y="0"/>
                    <a:pt x="811" y="42"/>
                    <a:pt x="940" y="79"/>
                  </a:cubicBezTo>
                  <a:cubicBezTo>
                    <a:pt x="1069" y="116"/>
                    <a:pt x="1126" y="177"/>
                    <a:pt x="1144" y="239"/>
                  </a:cubicBezTo>
                  <a:cubicBezTo>
                    <a:pt x="1162" y="301"/>
                    <a:pt x="1141" y="401"/>
                    <a:pt x="1048" y="451"/>
                  </a:cubicBezTo>
                  <a:cubicBezTo>
                    <a:pt x="955" y="501"/>
                    <a:pt x="746" y="543"/>
                    <a:pt x="586" y="541"/>
                  </a:cubicBezTo>
                  <a:cubicBezTo>
                    <a:pt x="426" y="539"/>
                    <a:pt x="176" y="502"/>
                    <a:pt x="88" y="439"/>
                  </a:cubicBezTo>
                  <a:cubicBezTo>
                    <a:pt x="0" y="376"/>
                    <a:pt x="63" y="220"/>
                    <a:pt x="56" y="162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16" name="Freeform 4"/>
            <p:cNvSpPr>
              <a:spLocks/>
            </p:cNvSpPr>
            <p:nvPr/>
          </p:nvSpPr>
          <p:spPr bwMode="auto">
            <a:xfrm>
              <a:off x="0" y="878"/>
              <a:ext cx="1255" cy="1016"/>
            </a:xfrm>
            <a:custGeom>
              <a:avLst/>
              <a:gdLst>
                <a:gd name="T0" fmla="*/ 111 w 1198"/>
                <a:gd name="T1" fmla="*/ 10505 h 451"/>
                <a:gd name="T2" fmla="*/ 227 w 1198"/>
                <a:gd name="T3" fmla="*/ 5157 h 451"/>
                <a:gd name="T4" fmla="*/ 564 w 1198"/>
                <a:gd name="T5" fmla="*/ 2836 h 451"/>
                <a:gd name="T6" fmla="*/ 1247 w 1198"/>
                <a:gd name="T7" fmla="*/ 1442 h 451"/>
                <a:gd name="T8" fmla="*/ 1491 w 1198"/>
                <a:gd name="T9" fmla="*/ 11433 h 451"/>
                <a:gd name="T10" fmla="*/ 1121 w 1198"/>
                <a:gd name="T11" fmla="*/ 23954 h 451"/>
                <a:gd name="T12" fmla="*/ 388 w 1198"/>
                <a:gd name="T13" fmla="*/ 24650 h 451"/>
                <a:gd name="T14" fmla="*/ 46 w 1198"/>
                <a:gd name="T15" fmla="*/ 19550 h 451"/>
                <a:gd name="T16" fmla="*/ 111 w 1198"/>
                <a:gd name="T17" fmla="*/ 10505 h 4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98" h="451">
                  <a:moveTo>
                    <a:pt x="88" y="181"/>
                  </a:moveTo>
                  <a:cubicBezTo>
                    <a:pt x="159" y="143"/>
                    <a:pt x="120" y="111"/>
                    <a:pt x="180" y="89"/>
                  </a:cubicBezTo>
                  <a:cubicBezTo>
                    <a:pt x="240" y="67"/>
                    <a:pt x="313" y="60"/>
                    <a:pt x="448" y="49"/>
                  </a:cubicBezTo>
                  <a:cubicBezTo>
                    <a:pt x="583" y="38"/>
                    <a:pt x="866" y="0"/>
                    <a:pt x="988" y="25"/>
                  </a:cubicBezTo>
                  <a:cubicBezTo>
                    <a:pt x="1110" y="50"/>
                    <a:pt x="1198" y="132"/>
                    <a:pt x="1181" y="197"/>
                  </a:cubicBezTo>
                  <a:cubicBezTo>
                    <a:pt x="1164" y="262"/>
                    <a:pt x="1034" y="375"/>
                    <a:pt x="889" y="413"/>
                  </a:cubicBezTo>
                  <a:cubicBezTo>
                    <a:pt x="744" y="451"/>
                    <a:pt x="449" y="438"/>
                    <a:pt x="307" y="425"/>
                  </a:cubicBezTo>
                  <a:cubicBezTo>
                    <a:pt x="165" y="412"/>
                    <a:pt x="72" y="378"/>
                    <a:pt x="36" y="337"/>
                  </a:cubicBezTo>
                  <a:cubicBezTo>
                    <a:pt x="0" y="296"/>
                    <a:pt x="77" y="213"/>
                    <a:pt x="88" y="181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17" name="Freeform 5"/>
            <p:cNvSpPr>
              <a:spLocks/>
            </p:cNvSpPr>
            <p:nvPr/>
          </p:nvSpPr>
          <p:spPr bwMode="auto">
            <a:xfrm>
              <a:off x="810" y="1611"/>
              <a:ext cx="2007" cy="792"/>
            </a:xfrm>
            <a:custGeom>
              <a:avLst/>
              <a:gdLst>
                <a:gd name="T0" fmla="*/ 510 w 1583"/>
                <a:gd name="T1" fmla="*/ 474 h 682"/>
                <a:gd name="T2" fmla="*/ 1333 w 1583"/>
                <a:gd name="T3" fmla="*/ 157 h 682"/>
                <a:gd name="T4" fmla="*/ 2572 w 1583"/>
                <a:gd name="T5" fmla="*/ 42 h 682"/>
                <a:gd name="T6" fmla="*/ 3791 w 1583"/>
                <a:gd name="T7" fmla="*/ 409 h 682"/>
                <a:gd name="T8" fmla="*/ 5123 w 1583"/>
                <a:gd name="T9" fmla="*/ 903 h 682"/>
                <a:gd name="T10" fmla="*/ 4169 w 1583"/>
                <a:gd name="T11" fmla="*/ 1361 h 682"/>
                <a:gd name="T12" fmla="*/ 2261 w 1583"/>
                <a:gd name="T13" fmla="*/ 1387 h 682"/>
                <a:gd name="T14" fmla="*/ 290 w 1583"/>
                <a:gd name="T15" fmla="*/ 1260 h 682"/>
                <a:gd name="T16" fmla="*/ 510 w 1583"/>
                <a:gd name="T17" fmla="*/ 474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63" name="Oval 6"/>
            <p:cNvSpPr>
              <a:spLocks noChangeArrowheads="1"/>
            </p:cNvSpPr>
            <p:nvPr/>
          </p:nvSpPr>
          <p:spPr bwMode="auto">
            <a:xfrm>
              <a:off x="261" y="161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64" name="Line 7"/>
            <p:cNvSpPr>
              <a:spLocks noChangeShapeType="1"/>
            </p:cNvSpPr>
            <p:nvPr/>
          </p:nvSpPr>
          <p:spPr bwMode="auto">
            <a:xfrm>
              <a:off x="261" y="1603"/>
              <a:ext cx="0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0365" name="Line 8"/>
            <p:cNvSpPr>
              <a:spLocks noChangeShapeType="1"/>
            </p:cNvSpPr>
            <p:nvPr/>
          </p:nvSpPr>
          <p:spPr bwMode="auto">
            <a:xfrm>
              <a:off x="574" y="1603"/>
              <a:ext cx="0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0366" name="Rectangle 9"/>
            <p:cNvSpPr>
              <a:spLocks noChangeArrowheads="1"/>
            </p:cNvSpPr>
            <p:nvPr/>
          </p:nvSpPr>
          <p:spPr bwMode="auto">
            <a:xfrm>
              <a:off x="261" y="1603"/>
              <a:ext cx="310" cy="51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0367" name="Oval 10"/>
            <p:cNvSpPr>
              <a:spLocks noChangeArrowheads="1"/>
            </p:cNvSpPr>
            <p:nvPr/>
          </p:nvSpPr>
          <p:spPr bwMode="auto">
            <a:xfrm>
              <a:off x="258" y="154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68" name="Rectangle 11"/>
            <p:cNvSpPr>
              <a:spLocks noChangeArrowheads="1"/>
            </p:cNvSpPr>
            <p:nvPr/>
          </p:nvSpPr>
          <p:spPr bwMode="auto">
            <a:xfrm>
              <a:off x="345" y="1557"/>
              <a:ext cx="141" cy="12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69" name="Text Box 12"/>
            <p:cNvSpPr txBox="1">
              <a:spLocks noChangeArrowheads="1"/>
            </p:cNvSpPr>
            <p:nvPr/>
          </p:nvSpPr>
          <p:spPr bwMode="auto">
            <a:xfrm>
              <a:off x="259" y="1492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3b</a:t>
              </a:r>
              <a:endParaRPr lang="en-US" sz="2400"/>
            </a:p>
          </p:txBody>
        </p:sp>
        <p:sp>
          <p:nvSpPr>
            <p:cNvPr id="100370" name="Oval 13"/>
            <p:cNvSpPr>
              <a:spLocks noChangeArrowheads="1"/>
            </p:cNvSpPr>
            <p:nvPr/>
          </p:nvSpPr>
          <p:spPr bwMode="auto">
            <a:xfrm>
              <a:off x="1479" y="221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1" name="Line 14"/>
            <p:cNvSpPr>
              <a:spLocks noChangeShapeType="1"/>
            </p:cNvSpPr>
            <p:nvPr/>
          </p:nvSpPr>
          <p:spPr bwMode="auto">
            <a:xfrm>
              <a:off x="1479" y="2209"/>
              <a:ext cx="0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0372" name="Line 15"/>
            <p:cNvSpPr>
              <a:spLocks noChangeShapeType="1"/>
            </p:cNvSpPr>
            <p:nvPr/>
          </p:nvSpPr>
          <p:spPr bwMode="auto">
            <a:xfrm>
              <a:off x="1792" y="2209"/>
              <a:ext cx="0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0373" name="Rectangle 16"/>
            <p:cNvSpPr>
              <a:spLocks noChangeArrowheads="1"/>
            </p:cNvSpPr>
            <p:nvPr/>
          </p:nvSpPr>
          <p:spPr bwMode="auto">
            <a:xfrm>
              <a:off x="1479" y="2209"/>
              <a:ext cx="310" cy="51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0374" name="Oval 17"/>
            <p:cNvSpPr>
              <a:spLocks noChangeArrowheads="1"/>
            </p:cNvSpPr>
            <p:nvPr/>
          </p:nvSpPr>
          <p:spPr bwMode="auto">
            <a:xfrm>
              <a:off x="1476" y="215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9830" name="Group 18"/>
            <p:cNvGrpSpPr>
              <a:grpSpLocks/>
            </p:cNvGrpSpPr>
            <p:nvPr/>
          </p:nvGrpSpPr>
          <p:grpSpPr bwMode="auto">
            <a:xfrm>
              <a:off x="1478" y="2092"/>
              <a:ext cx="321" cy="269"/>
              <a:chOff x="2897" y="2425"/>
              <a:chExt cx="323" cy="269"/>
            </a:xfrm>
          </p:grpSpPr>
          <p:sp>
            <p:nvSpPr>
              <p:cNvPr id="100478" name="Rectangle 1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79" name="Text Box 20"/>
              <p:cNvSpPr txBox="1">
                <a:spLocks noChangeArrowheads="1"/>
              </p:cNvSpPr>
              <p:nvPr/>
            </p:nvSpPr>
            <p:spPr bwMode="auto">
              <a:xfrm>
                <a:off x="2897" y="2425"/>
                <a:ext cx="323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2000" smtClean="0"/>
                  <a:t>1d</a:t>
                </a:r>
              </a:p>
            </p:txBody>
          </p:sp>
        </p:grpSp>
        <p:sp>
          <p:nvSpPr>
            <p:cNvPr id="100376" name="Oval 21"/>
            <p:cNvSpPr>
              <a:spLocks noChangeArrowheads="1"/>
            </p:cNvSpPr>
            <p:nvPr/>
          </p:nvSpPr>
          <p:spPr bwMode="auto">
            <a:xfrm>
              <a:off x="822" y="1478"/>
              <a:ext cx="313" cy="8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7" name="Line 22"/>
            <p:cNvSpPr>
              <a:spLocks noChangeShapeType="1"/>
            </p:cNvSpPr>
            <p:nvPr/>
          </p:nvSpPr>
          <p:spPr bwMode="auto">
            <a:xfrm>
              <a:off x="822" y="14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0378" name="Line 23"/>
            <p:cNvSpPr>
              <a:spLocks noChangeShapeType="1"/>
            </p:cNvSpPr>
            <p:nvPr/>
          </p:nvSpPr>
          <p:spPr bwMode="auto">
            <a:xfrm>
              <a:off x="1135" y="14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0379" name="Rectangle 24"/>
            <p:cNvSpPr>
              <a:spLocks noChangeArrowheads="1"/>
            </p:cNvSpPr>
            <p:nvPr/>
          </p:nvSpPr>
          <p:spPr bwMode="auto">
            <a:xfrm>
              <a:off x="822" y="1471"/>
              <a:ext cx="310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0380" name="Oval 25"/>
            <p:cNvSpPr>
              <a:spLocks noChangeArrowheads="1"/>
            </p:cNvSpPr>
            <p:nvPr/>
          </p:nvSpPr>
          <p:spPr bwMode="auto">
            <a:xfrm>
              <a:off x="819" y="141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81" name="Rectangle 26"/>
            <p:cNvSpPr>
              <a:spLocks noChangeArrowheads="1"/>
            </p:cNvSpPr>
            <p:nvPr/>
          </p:nvSpPr>
          <p:spPr bwMode="auto">
            <a:xfrm>
              <a:off x="906" y="1425"/>
              <a:ext cx="142" cy="11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82" name="Text Box 27"/>
            <p:cNvSpPr txBox="1">
              <a:spLocks noChangeArrowheads="1"/>
            </p:cNvSpPr>
            <p:nvPr/>
          </p:nvSpPr>
          <p:spPr bwMode="auto">
            <a:xfrm>
              <a:off x="821" y="1359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3a</a:t>
              </a:r>
              <a:endParaRPr lang="en-US" sz="2400"/>
            </a:p>
          </p:txBody>
        </p:sp>
        <p:sp>
          <p:nvSpPr>
            <p:cNvPr id="100383" name="Oval 28"/>
            <p:cNvSpPr>
              <a:spLocks noChangeArrowheads="1"/>
            </p:cNvSpPr>
            <p:nvPr/>
          </p:nvSpPr>
          <p:spPr bwMode="auto">
            <a:xfrm>
              <a:off x="1443" y="18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84" name="Line 29"/>
            <p:cNvSpPr>
              <a:spLocks noChangeShapeType="1"/>
            </p:cNvSpPr>
            <p:nvPr/>
          </p:nvSpPr>
          <p:spPr bwMode="auto">
            <a:xfrm>
              <a:off x="1443" y="1814"/>
              <a:ext cx="0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0385" name="Line 30"/>
            <p:cNvSpPr>
              <a:spLocks noChangeShapeType="1"/>
            </p:cNvSpPr>
            <p:nvPr/>
          </p:nvSpPr>
          <p:spPr bwMode="auto">
            <a:xfrm>
              <a:off x="1756" y="1814"/>
              <a:ext cx="0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0386" name="Rectangle 31"/>
            <p:cNvSpPr>
              <a:spLocks noChangeArrowheads="1"/>
            </p:cNvSpPr>
            <p:nvPr/>
          </p:nvSpPr>
          <p:spPr bwMode="auto">
            <a:xfrm>
              <a:off x="1443" y="1814"/>
              <a:ext cx="310" cy="4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0387" name="Oval 32"/>
            <p:cNvSpPr>
              <a:spLocks noChangeArrowheads="1"/>
            </p:cNvSpPr>
            <p:nvPr/>
          </p:nvSpPr>
          <p:spPr bwMode="auto">
            <a:xfrm>
              <a:off x="1440" y="17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9843" name="Group 33"/>
            <p:cNvGrpSpPr>
              <a:grpSpLocks/>
            </p:cNvGrpSpPr>
            <p:nvPr/>
          </p:nvGrpSpPr>
          <p:grpSpPr bwMode="auto">
            <a:xfrm>
              <a:off x="1445" y="1696"/>
              <a:ext cx="310" cy="270"/>
              <a:chOff x="2899" y="2425"/>
              <a:chExt cx="319" cy="270"/>
            </a:xfrm>
          </p:grpSpPr>
          <p:sp>
            <p:nvSpPr>
              <p:cNvPr id="100476" name="Rectangle 3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77" name="Text Box 35"/>
              <p:cNvSpPr txBox="1">
                <a:spLocks noChangeArrowheads="1"/>
              </p:cNvSpPr>
              <p:nvPr/>
            </p:nvSpPr>
            <p:spPr bwMode="auto">
              <a:xfrm>
                <a:off x="2899" y="2425"/>
                <a:ext cx="319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2000" smtClean="0"/>
                  <a:t>1c</a:t>
                </a:r>
              </a:p>
            </p:txBody>
          </p:sp>
        </p:grpSp>
        <p:sp>
          <p:nvSpPr>
            <p:cNvPr id="100389" name="Line 36"/>
            <p:cNvSpPr>
              <a:spLocks noChangeShapeType="1"/>
            </p:cNvSpPr>
            <p:nvPr/>
          </p:nvSpPr>
          <p:spPr bwMode="auto">
            <a:xfrm>
              <a:off x="3238" y="1632"/>
              <a:ext cx="308" cy="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0390" name="Line 37"/>
            <p:cNvSpPr>
              <a:spLocks noChangeShapeType="1"/>
            </p:cNvSpPr>
            <p:nvPr/>
          </p:nvSpPr>
          <p:spPr bwMode="auto">
            <a:xfrm>
              <a:off x="3562" y="1556"/>
              <a:ext cx="91" cy="1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0391" name="Line 38"/>
            <p:cNvSpPr>
              <a:spLocks noChangeShapeType="1"/>
            </p:cNvSpPr>
            <p:nvPr/>
          </p:nvSpPr>
          <p:spPr bwMode="auto">
            <a:xfrm flipV="1">
              <a:off x="3170" y="1512"/>
              <a:ext cx="114" cy="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9847" name="Freeform 39"/>
            <p:cNvSpPr>
              <a:spLocks/>
            </p:cNvSpPr>
            <p:nvPr/>
          </p:nvSpPr>
          <p:spPr bwMode="auto">
            <a:xfrm>
              <a:off x="1790" y="2146"/>
              <a:ext cx="264" cy="82"/>
            </a:xfrm>
            <a:custGeom>
              <a:avLst/>
              <a:gdLst>
                <a:gd name="T0" fmla="*/ 0 w 264"/>
                <a:gd name="T1" fmla="*/ 82 h 82"/>
                <a:gd name="T2" fmla="*/ 264 w 264"/>
                <a:gd name="T3" fmla="*/ 0 h 8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4" h="82">
                  <a:moveTo>
                    <a:pt x="0" y="82"/>
                  </a:moveTo>
                  <a:lnTo>
                    <a:pt x="26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48" name="Freeform 40"/>
            <p:cNvSpPr>
              <a:spLocks/>
            </p:cNvSpPr>
            <p:nvPr/>
          </p:nvSpPr>
          <p:spPr bwMode="auto">
            <a:xfrm>
              <a:off x="1330" y="2110"/>
              <a:ext cx="152" cy="118"/>
            </a:xfrm>
            <a:custGeom>
              <a:avLst/>
              <a:gdLst>
                <a:gd name="T0" fmla="*/ 0 w 152"/>
                <a:gd name="T1" fmla="*/ 0 h 118"/>
                <a:gd name="T2" fmla="*/ 152 w 152"/>
                <a:gd name="T3" fmla="*/ 118 h 1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2" h="118">
                  <a:moveTo>
                    <a:pt x="0" y="0"/>
                  </a:moveTo>
                  <a:lnTo>
                    <a:pt x="152" y="11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49" name="Freeform 41"/>
            <p:cNvSpPr>
              <a:spLocks/>
            </p:cNvSpPr>
            <p:nvPr/>
          </p:nvSpPr>
          <p:spPr bwMode="auto">
            <a:xfrm>
              <a:off x="1454" y="2040"/>
              <a:ext cx="564" cy="82"/>
            </a:xfrm>
            <a:custGeom>
              <a:avLst/>
              <a:gdLst>
                <a:gd name="T0" fmla="*/ 0 w 564"/>
                <a:gd name="T1" fmla="*/ 0 h 82"/>
                <a:gd name="T2" fmla="*/ 564 w 564"/>
                <a:gd name="T3" fmla="*/ 82 h 8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64" h="82">
                  <a:moveTo>
                    <a:pt x="0" y="0"/>
                  </a:moveTo>
                  <a:lnTo>
                    <a:pt x="564" y="8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50" name="Freeform 42"/>
            <p:cNvSpPr>
              <a:spLocks/>
            </p:cNvSpPr>
            <p:nvPr/>
          </p:nvSpPr>
          <p:spPr bwMode="auto">
            <a:xfrm>
              <a:off x="1392" y="1878"/>
              <a:ext cx="76" cy="94"/>
            </a:xfrm>
            <a:custGeom>
              <a:avLst/>
              <a:gdLst>
                <a:gd name="T0" fmla="*/ 0 w 76"/>
                <a:gd name="T1" fmla="*/ 94 h 94"/>
                <a:gd name="T2" fmla="*/ 76 w 76"/>
                <a:gd name="T3" fmla="*/ 0 h 9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6" h="94">
                  <a:moveTo>
                    <a:pt x="0" y="94"/>
                  </a:moveTo>
                  <a:lnTo>
                    <a:pt x="7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51" name="Freeform 43"/>
            <p:cNvSpPr>
              <a:spLocks/>
            </p:cNvSpPr>
            <p:nvPr/>
          </p:nvSpPr>
          <p:spPr bwMode="auto">
            <a:xfrm>
              <a:off x="566" y="1502"/>
              <a:ext cx="252" cy="114"/>
            </a:xfrm>
            <a:custGeom>
              <a:avLst/>
              <a:gdLst>
                <a:gd name="T0" fmla="*/ 0 w 252"/>
                <a:gd name="T1" fmla="*/ 114 h 114"/>
                <a:gd name="T2" fmla="*/ 252 w 252"/>
                <a:gd name="T3" fmla="*/ 0 h 1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2" h="114">
                  <a:moveTo>
                    <a:pt x="0" y="114"/>
                  </a:moveTo>
                  <a:lnTo>
                    <a:pt x="25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52" name="Freeform 44"/>
            <p:cNvSpPr>
              <a:spLocks/>
            </p:cNvSpPr>
            <p:nvPr/>
          </p:nvSpPr>
          <p:spPr bwMode="auto">
            <a:xfrm>
              <a:off x="1002" y="1562"/>
              <a:ext cx="444" cy="258"/>
            </a:xfrm>
            <a:custGeom>
              <a:avLst/>
              <a:gdLst>
                <a:gd name="T0" fmla="*/ 0 w 444"/>
                <a:gd name="T1" fmla="*/ 0 h 258"/>
                <a:gd name="T2" fmla="*/ 444 w 444"/>
                <a:gd name="T3" fmla="*/ 258 h 2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4" h="258">
                  <a:moveTo>
                    <a:pt x="0" y="0"/>
                  </a:moveTo>
                  <a:lnTo>
                    <a:pt x="444" y="25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53" name="Freeform 45"/>
            <p:cNvSpPr>
              <a:spLocks/>
            </p:cNvSpPr>
            <p:nvPr/>
          </p:nvSpPr>
          <p:spPr bwMode="auto">
            <a:xfrm>
              <a:off x="2326" y="1680"/>
              <a:ext cx="654" cy="420"/>
            </a:xfrm>
            <a:custGeom>
              <a:avLst/>
              <a:gdLst>
                <a:gd name="T0" fmla="*/ 0 w 654"/>
                <a:gd name="T1" fmla="*/ 420 h 420"/>
                <a:gd name="T2" fmla="*/ 654 w 654"/>
                <a:gd name="T3" fmla="*/ 0 h 4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54" h="420">
                  <a:moveTo>
                    <a:pt x="0" y="420"/>
                  </a:moveTo>
                  <a:lnTo>
                    <a:pt x="65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9" name="Oval 46"/>
            <p:cNvSpPr>
              <a:spLocks noChangeArrowheads="1"/>
            </p:cNvSpPr>
            <p:nvPr/>
          </p:nvSpPr>
          <p:spPr bwMode="auto">
            <a:xfrm>
              <a:off x="2925" y="1617"/>
              <a:ext cx="313" cy="8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0" name="Line 47"/>
            <p:cNvSpPr>
              <a:spLocks noChangeShapeType="1"/>
            </p:cNvSpPr>
            <p:nvPr/>
          </p:nvSpPr>
          <p:spPr bwMode="auto">
            <a:xfrm>
              <a:off x="2925" y="16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0401" name="Line 48"/>
            <p:cNvSpPr>
              <a:spLocks noChangeShapeType="1"/>
            </p:cNvSpPr>
            <p:nvPr/>
          </p:nvSpPr>
          <p:spPr bwMode="auto">
            <a:xfrm>
              <a:off x="3238" y="16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0402" name="Rectangle 49"/>
            <p:cNvSpPr>
              <a:spLocks noChangeArrowheads="1"/>
            </p:cNvSpPr>
            <p:nvPr/>
          </p:nvSpPr>
          <p:spPr bwMode="auto">
            <a:xfrm>
              <a:off x="2925" y="1609"/>
              <a:ext cx="310" cy="5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0403" name="Oval 50"/>
            <p:cNvSpPr>
              <a:spLocks noChangeArrowheads="1"/>
            </p:cNvSpPr>
            <p:nvPr/>
          </p:nvSpPr>
          <p:spPr bwMode="auto">
            <a:xfrm>
              <a:off x="2922" y="155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4" name="Rectangle 51"/>
            <p:cNvSpPr>
              <a:spLocks noChangeArrowheads="1"/>
            </p:cNvSpPr>
            <p:nvPr/>
          </p:nvSpPr>
          <p:spPr bwMode="auto">
            <a:xfrm>
              <a:off x="3009" y="1563"/>
              <a:ext cx="141" cy="12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5" name="Text Box 52"/>
            <p:cNvSpPr txBox="1">
              <a:spLocks noChangeArrowheads="1"/>
            </p:cNvSpPr>
            <p:nvPr/>
          </p:nvSpPr>
          <p:spPr bwMode="auto">
            <a:xfrm>
              <a:off x="2923" y="1498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2a</a:t>
              </a:r>
              <a:endParaRPr lang="en-US" sz="2400"/>
            </a:p>
          </p:txBody>
        </p:sp>
        <p:sp>
          <p:nvSpPr>
            <p:cNvPr id="100406" name="Text Box 53"/>
            <p:cNvSpPr txBox="1">
              <a:spLocks noChangeArrowheads="1"/>
            </p:cNvSpPr>
            <p:nvPr/>
          </p:nvSpPr>
          <p:spPr bwMode="auto">
            <a:xfrm>
              <a:off x="597" y="1585"/>
              <a:ext cx="456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AS3</a:t>
              </a:r>
              <a:endParaRPr lang="en-US"/>
            </a:p>
          </p:txBody>
        </p:sp>
        <p:sp>
          <p:nvSpPr>
            <p:cNvPr id="100407" name="Text Box 54"/>
            <p:cNvSpPr txBox="1">
              <a:spLocks noChangeArrowheads="1"/>
            </p:cNvSpPr>
            <p:nvPr/>
          </p:nvSpPr>
          <p:spPr bwMode="auto">
            <a:xfrm>
              <a:off x="2380" y="2042"/>
              <a:ext cx="456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AS1</a:t>
              </a:r>
              <a:endParaRPr lang="en-US"/>
            </a:p>
          </p:txBody>
        </p:sp>
        <p:sp>
          <p:nvSpPr>
            <p:cNvPr id="100408" name="Text Box 55"/>
            <p:cNvSpPr txBox="1">
              <a:spLocks noChangeArrowheads="1"/>
            </p:cNvSpPr>
            <p:nvPr/>
          </p:nvSpPr>
          <p:spPr bwMode="auto">
            <a:xfrm>
              <a:off x="3207" y="1787"/>
              <a:ext cx="42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AS2</a:t>
              </a:r>
            </a:p>
          </p:txBody>
        </p:sp>
        <p:sp>
          <p:nvSpPr>
            <p:cNvPr id="100409" name="Oval 56"/>
            <p:cNvSpPr>
              <a:spLocks noChangeArrowheads="1"/>
            </p:cNvSpPr>
            <p:nvPr/>
          </p:nvSpPr>
          <p:spPr bwMode="auto">
            <a:xfrm>
              <a:off x="1137" y="203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0" name="Line 57"/>
            <p:cNvSpPr>
              <a:spLocks noChangeShapeType="1"/>
            </p:cNvSpPr>
            <p:nvPr/>
          </p:nvSpPr>
          <p:spPr bwMode="auto">
            <a:xfrm>
              <a:off x="1137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0411" name="Line 58"/>
            <p:cNvSpPr>
              <a:spLocks noChangeShapeType="1"/>
            </p:cNvSpPr>
            <p:nvPr/>
          </p:nvSpPr>
          <p:spPr bwMode="auto">
            <a:xfrm>
              <a:off x="1451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0412" name="Rectangle 59"/>
            <p:cNvSpPr>
              <a:spLocks noChangeArrowheads="1"/>
            </p:cNvSpPr>
            <p:nvPr/>
          </p:nvSpPr>
          <p:spPr bwMode="auto">
            <a:xfrm>
              <a:off x="1137" y="2023"/>
              <a:ext cx="310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0413" name="Oval 60"/>
            <p:cNvSpPr>
              <a:spLocks noChangeArrowheads="1"/>
            </p:cNvSpPr>
            <p:nvPr/>
          </p:nvSpPr>
          <p:spPr bwMode="auto">
            <a:xfrm>
              <a:off x="1134" y="1969"/>
              <a:ext cx="313" cy="9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4" name="Rectangle 61"/>
            <p:cNvSpPr>
              <a:spLocks noChangeArrowheads="1"/>
            </p:cNvSpPr>
            <p:nvPr/>
          </p:nvSpPr>
          <p:spPr bwMode="auto">
            <a:xfrm>
              <a:off x="1219" y="1995"/>
              <a:ext cx="142" cy="9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5" name="Text Box 62"/>
            <p:cNvSpPr txBox="1">
              <a:spLocks noChangeArrowheads="1"/>
            </p:cNvSpPr>
            <p:nvPr/>
          </p:nvSpPr>
          <p:spPr bwMode="auto">
            <a:xfrm>
              <a:off x="1137" y="1909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1a</a:t>
              </a:r>
              <a:endParaRPr lang="en-US" sz="2400"/>
            </a:p>
          </p:txBody>
        </p:sp>
        <p:grpSp>
          <p:nvGrpSpPr>
            <p:cNvPr id="119871" name="Group 63"/>
            <p:cNvGrpSpPr>
              <a:grpSpLocks/>
            </p:cNvGrpSpPr>
            <p:nvPr/>
          </p:nvGrpSpPr>
          <p:grpSpPr bwMode="auto">
            <a:xfrm>
              <a:off x="3270" y="1384"/>
              <a:ext cx="316" cy="269"/>
              <a:chOff x="4320" y="1936"/>
              <a:chExt cx="316" cy="269"/>
            </a:xfrm>
          </p:grpSpPr>
          <p:sp>
            <p:nvSpPr>
              <p:cNvPr id="100469" name="Oval 64"/>
              <p:cNvSpPr>
                <a:spLocks noChangeArrowheads="1"/>
              </p:cNvSpPr>
              <p:nvPr/>
            </p:nvSpPr>
            <p:spPr bwMode="auto">
              <a:xfrm>
                <a:off x="4323" y="20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70" name="Line 65"/>
              <p:cNvSpPr>
                <a:spLocks noChangeShapeType="1"/>
              </p:cNvSpPr>
              <p:nvPr/>
            </p:nvSpPr>
            <p:spPr bwMode="auto">
              <a:xfrm>
                <a:off x="4323" y="2047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0471" name="Line 66"/>
              <p:cNvSpPr>
                <a:spLocks noChangeShapeType="1"/>
              </p:cNvSpPr>
              <p:nvPr/>
            </p:nvSpPr>
            <p:spPr bwMode="auto">
              <a:xfrm>
                <a:off x="4636" y="2047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0472" name="Rectangle 67"/>
              <p:cNvSpPr>
                <a:spLocks noChangeArrowheads="1"/>
              </p:cNvSpPr>
              <p:nvPr/>
            </p:nvSpPr>
            <p:spPr bwMode="auto">
              <a:xfrm>
                <a:off x="4323" y="2047"/>
                <a:ext cx="310" cy="51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0473" name="Oval 68"/>
              <p:cNvSpPr>
                <a:spLocks noChangeArrowheads="1"/>
              </p:cNvSpPr>
              <p:nvPr/>
            </p:nvSpPr>
            <p:spPr bwMode="auto">
              <a:xfrm>
                <a:off x="4320" y="1988"/>
                <a:ext cx="313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74" name="Rectangle 69"/>
              <p:cNvSpPr>
                <a:spLocks noChangeArrowheads="1"/>
              </p:cNvSpPr>
              <p:nvPr/>
            </p:nvSpPr>
            <p:spPr bwMode="auto">
              <a:xfrm>
                <a:off x="4407" y="2001"/>
                <a:ext cx="141" cy="11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75" name="Text Box 70"/>
              <p:cNvSpPr txBox="1">
                <a:spLocks noChangeArrowheads="1"/>
              </p:cNvSpPr>
              <p:nvPr/>
            </p:nvSpPr>
            <p:spPr bwMode="auto">
              <a:xfrm>
                <a:off x="4325" y="1936"/>
                <a:ext cx="310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2c</a:t>
                </a:r>
                <a:endParaRPr lang="en-US" sz="2400"/>
              </a:p>
            </p:txBody>
          </p:sp>
        </p:grpSp>
        <p:grpSp>
          <p:nvGrpSpPr>
            <p:cNvPr id="119872" name="Group 71"/>
            <p:cNvGrpSpPr>
              <a:grpSpLocks/>
            </p:cNvGrpSpPr>
            <p:nvPr/>
          </p:nvGrpSpPr>
          <p:grpSpPr bwMode="auto">
            <a:xfrm>
              <a:off x="3546" y="1606"/>
              <a:ext cx="321" cy="269"/>
              <a:chOff x="4596" y="2158"/>
              <a:chExt cx="321" cy="269"/>
            </a:xfrm>
          </p:grpSpPr>
          <p:sp>
            <p:nvSpPr>
              <p:cNvPr id="100462" name="Oval 72"/>
              <p:cNvSpPr>
                <a:spLocks noChangeArrowheads="1"/>
              </p:cNvSpPr>
              <p:nvPr/>
            </p:nvSpPr>
            <p:spPr bwMode="auto">
              <a:xfrm>
                <a:off x="4599" y="2276"/>
                <a:ext cx="311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63" name="Line 73"/>
              <p:cNvSpPr>
                <a:spLocks noChangeShapeType="1"/>
              </p:cNvSpPr>
              <p:nvPr/>
            </p:nvSpPr>
            <p:spPr bwMode="auto">
              <a:xfrm>
                <a:off x="4599" y="2269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0464" name="Line 74"/>
              <p:cNvSpPr>
                <a:spLocks noChangeShapeType="1"/>
              </p:cNvSpPr>
              <p:nvPr/>
            </p:nvSpPr>
            <p:spPr bwMode="auto">
              <a:xfrm>
                <a:off x="4910" y="2269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0465" name="Rectangle 75"/>
              <p:cNvSpPr>
                <a:spLocks noChangeArrowheads="1"/>
              </p:cNvSpPr>
              <p:nvPr/>
            </p:nvSpPr>
            <p:spPr bwMode="auto">
              <a:xfrm>
                <a:off x="4599" y="2269"/>
                <a:ext cx="310" cy="51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0466" name="Oval 76"/>
              <p:cNvSpPr>
                <a:spLocks noChangeArrowheads="1"/>
              </p:cNvSpPr>
              <p:nvPr/>
            </p:nvSpPr>
            <p:spPr bwMode="auto">
              <a:xfrm>
                <a:off x="4596" y="2208"/>
                <a:ext cx="313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67" name="Rectangle 77"/>
              <p:cNvSpPr>
                <a:spLocks noChangeArrowheads="1"/>
              </p:cNvSpPr>
              <p:nvPr/>
            </p:nvSpPr>
            <p:spPr bwMode="auto">
              <a:xfrm>
                <a:off x="4683" y="2221"/>
                <a:ext cx="141" cy="11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68" name="Text Box 78"/>
              <p:cNvSpPr txBox="1">
                <a:spLocks noChangeArrowheads="1"/>
              </p:cNvSpPr>
              <p:nvPr/>
            </p:nvSpPr>
            <p:spPr bwMode="auto">
              <a:xfrm>
                <a:off x="4598" y="2158"/>
                <a:ext cx="319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2b</a:t>
                </a:r>
                <a:endParaRPr lang="en-US" sz="2400"/>
              </a:p>
            </p:txBody>
          </p:sp>
        </p:grpSp>
        <p:grpSp>
          <p:nvGrpSpPr>
            <p:cNvPr id="119873" name="Group 79"/>
            <p:cNvGrpSpPr>
              <a:grpSpLocks/>
            </p:cNvGrpSpPr>
            <p:nvPr/>
          </p:nvGrpSpPr>
          <p:grpSpPr bwMode="auto">
            <a:xfrm>
              <a:off x="2015" y="1976"/>
              <a:ext cx="321" cy="269"/>
              <a:chOff x="2015" y="1976"/>
              <a:chExt cx="321" cy="269"/>
            </a:xfrm>
          </p:grpSpPr>
          <p:sp>
            <p:nvSpPr>
              <p:cNvPr id="100454" name="Oval 8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1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55" name="Line 81"/>
              <p:cNvSpPr>
                <a:spLocks noChangeShapeType="1"/>
              </p:cNvSpPr>
              <p:nvPr/>
            </p:nvSpPr>
            <p:spPr bwMode="auto">
              <a:xfrm>
                <a:off x="2019" y="209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0456" name="Line 82"/>
              <p:cNvSpPr>
                <a:spLocks noChangeShapeType="1"/>
              </p:cNvSpPr>
              <p:nvPr/>
            </p:nvSpPr>
            <p:spPr bwMode="auto">
              <a:xfrm>
                <a:off x="2330" y="209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0457" name="Rectangle 83"/>
              <p:cNvSpPr>
                <a:spLocks noChangeArrowheads="1"/>
              </p:cNvSpPr>
              <p:nvPr/>
            </p:nvSpPr>
            <p:spPr bwMode="auto">
              <a:xfrm>
                <a:off x="2019" y="2097"/>
                <a:ext cx="310" cy="47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0458" name="Oval 8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9914" name="Group 85"/>
              <p:cNvGrpSpPr>
                <a:grpSpLocks/>
              </p:cNvGrpSpPr>
              <p:nvPr/>
            </p:nvGrpSpPr>
            <p:grpSpPr bwMode="auto">
              <a:xfrm>
                <a:off x="2015" y="1976"/>
                <a:ext cx="321" cy="269"/>
                <a:chOff x="2894" y="2425"/>
                <a:chExt cx="328" cy="269"/>
              </a:xfrm>
            </p:grpSpPr>
            <p:sp>
              <p:nvSpPr>
                <p:cNvPr id="100460" name="Rectangle 8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461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2894" y="2425"/>
                  <a:ext cx="328" cy="2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1b</a:t>
                  </a:r>
                  <a:endParaRPr lang="en-US" sz="2400"/>
                </a:p>
              </p:txBody>
            </p:sp>
          </p:grpSp>
        </p:grpSp>
        <p:sp>
          <p:nvSpPr>
            <p:cNvPr id="119874" name="Freeform 88"/>
            <p:cNvSpPr>
              <a:spLocks/>
            </p:cNvSpPr>
            <p:nvPr/>
          </p:nvSpPr>
          <p:spPr bwMode="auto">
            <a:xfrm>
              <a:off x="1457" y="2302"/>
              <a:ext cx="1848" cy="414"/>
            </a:xfrm>
            <a:custGeom>
              <a:avLst/>
              <a:gdLst>
                <a:gd name="T0" fmla="*/ 0 w 1848"/>
                <a:gd name="T1" fmla="*/ 414 h 414"/>
                <a:gd name="T2" fmla="*/ 84 w 1848"/>
                <a:gd name="T3" fmla="*/ 0 h 414"/>
                <a:gd name="T4" fmla="*/ 384 w 1848"/>
                <a:gd name="T5" fmla="*/ 6 h 414"/>
                <a:gd name="T6" fmla="*/ 1848 w 1848"/>
                <a:gd name="T7" fmla="*/ 414 h 414"/>
                <a:gd name="T8" fmla="*/ 0 w 1848"/>
                <a:gd name="T9" fmla="*/ 414 h 4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48" h="414">
                  <a:moveTo>
                    <a:pt x="0" y="414"/>
                  </a:moveTo>
                  <a:lnTo>
                    <a:pt x="84" y="0"/>
                  </a:lnTo>
                  <a:lnTo>
                    <a:pt x="384" y="6"/>
                  </a:lnTo>
                  <a:lnTo>
                    <a:pt x="1848" y="414"/>
                  </a:lnTo>
                  <a:lnTo>
                    <a:pt x="0" y="414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5F5F5F"/>
                </a:gs>
              </a:gsLst>
              <a:lin ang="5400000" scaled="1"/>
            </a:gradFill>
            <a:ln w="9525" cap="flat" cmpd="sng">
              <a:solidFill>
                <a:srgbClr val="DDDDDD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20" name="Rectangle 89"/>
            <p:cNvSpPr>
              <a:spLocks noChangeArrowheads="1"/>
            </p:cNvSpPr>
            <p:nvPr/>
          </p:nvSpPr>
          <p:spPr bwMode="auto">
            <a:xfrm>
              <a:off x="1462" y="2729"/>
              <a:ext cx="1833" cy="11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9876" name="Group 90"/>
            <p:cNvGrpSpPr>
              <a:grpSpLocks/>
            </p:cNvGrpSpPr>
            <p:nvPr/>
          </p:nvGrpSpPr>
          <p:grpSpPr bwMode="auto">
            <a:xfrm>
              <a:off x="1578" y="2818"/>
              <a:ext cx="736" cy="479"/>
              <a:chOff x="1595" y="2898"/>
              <a:chExt cx="736" cy="479"/>
            </a:xfrm>
          </p:grpSpPr>
          <p:sp>
            <p:nvSpPr>
              <p:cNvPr id="100452" name="Oval 91"/>
              <p:cNvSpPr>
                <a:spLocks noChangeArrowheads="1"/>
              </p:cNvSpPr>
              <p:nvPr/>
            </p:nvSpPr>
            <p:spPr bwMode="auto">
              <a:xfrm>
                <a:off x="1595" y="2898"/>
                <a:ext cx="736" cy="479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53" name="Text Box 92"/>
              <p:cNvSpPr txBox="1">
                <a:spLocks noChangeArrowheads="1"/>
              </p:cNvSpPr>
              <p:nvPr/>
            </p:nvSpPr>
            <p:spPr bwMode="auto">
              <a:xfrm>
                <a:off x="1733" y="2933"/>
                <a:ext cx="553" cy="4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sz="1200" smtClean="0">
                    <a:solidFill>
                      <a:srgbClr val="000099"/>
                    </a:solidFill>
                  </a:rPr>
                  <a:t>Intra-AS</a:t>
                </a:r>
              </a:p>
              <a:p>
                <a:pPr eaLnBrk="1" hangingPunct="1">
                  <a:defRPr/>
                </a:pPr>
                <a:r>
                  <a:rPr lang="en-US" sz="1200" smtClean="0">
                    <a:solidFill>
                      <a:srgbClr val="000099"/>
                    </a:solidFill>
                  </a:rPr>
                  <a:t>Routing </a:t>
                </a:r>
              </a:p>
              <a:p>
                <a:pPr eaLnBrk="1" hangingPunct="1">
                  <a:defRPr/>
                </a:pPr>
                <a:r>
                  <a:rPr lang="en-US" sz="1200" smtClean="0">
                    <a:solidFill>
                      <a:srgbClr val="000099"/>
                    </a:solidFill>
                  </a:rPr>
                  <a:t>algorithm</a:t>
                </a:r>
              </a:p>
            </p:txBody>
          </p:sp>
        </p:grpSp>
        <p:grpSp>
          <p:nvGrpSpPr>
            <p:cNvPr id="119877" name="Group 93"/>
            <p:cNvGrpSpPr>
              <a:grpSpLocks/>
            </p:cNvGrpSpPr>
            <p:nvPr/>
          </p:nvGrpSpPr>
          <p:grpSpPr bwMode="auto">
            <a:xfrm>
              <a:off x="2402" y="2826"/>
              <a:ext cx="736" cy="479"/>
              <a:chOff x="2402" y="2826"/>
              <a:chExt cx="736" cy="479"/>
            </a:xfrm>
          </p:grpSpPr>
          <p:sp>
            <p:nvSpPr>
              <p:cNvPr id="100450" name="Oval 94"/>
              <p:cNvSpPr>
                <a:spLocks noChangeArrowheads="1"/>
              </p:cNvSpPr>
              <p:nvPr/>
            </p:nvSpPr>
            <p:spPr bwMode="auto">
              <a:xfrm>
                <a:off x="2402" y="2828"/>
                <a:ext cx="736" cy="477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51" name="Text Box 95"/>
              <p:cNvSpPr txBox="1">
                <a:spLocks noChangeArrowheads="1"/>
              </p:cNvSpPr>
              <p:nvPr/>
            </p:nvSpPr>
            <p:spPr bwMode="auto">
              <a:xfrm>
                <a:off x="2539" y="2862"/>
                <a:ext cx="553" cy="4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sz="1200" smtClean="0">
                    <a:solidFill>
                      <a:srgbClr val="FF0000"/>
                    </a:solidFill>
                  </a:rPr>
                  <a:t>Inter-AS</a:t>
                </a:r>
              </a:p>
              <a:p>
                <a:pPr eaLnBrk="1" hangingPunct="1">
                  <a:defRPr/>
                </a:pPr>
                <a:r>
                  <a:rPr lang="en-US" sz="1200" smtClean="0">
                    <a:solidFill>
                      <a:srgbClr val="FF0000"/>
                    </a:solidFill>
                  </a:rPr>
                  <a:t>Routing </a:t>
                </a:r>
              </a:p>
              <a:p>
                <a:pPr eaLnBrk="1" hangingPunct="1">
                  <a:defRPr/>
                </a:pPr>
                <a:r>
                  <a:rPr lang="en-US" sz="1200" smtClean="0">
                    <a:solidFill>
                      <a:srgbClr val="FF0000"/>
                    </a:solidFill>
                  </a:rPr>
                  <a:t>algorithm</a:t>
                </a:r>
              </a:p>
            </p:txBody>
          </p:sp>
        </p:grpSp>
        <p:sp>
          <p:nvSpPr>
            <p:cNvPr id="100423" name="Rectangle 96"/>
            <p:cNvSpPr>
              <a:spLocks noChangeArrowheads="1"/>
            </p:cNvSpPr>
            <p:nvPr/>
          </p:nvSpPr>
          <p:spPr bwMode="auto">
            <a:xfrm>
              <a:off x="1932" y="3447"/>
              <a:ext cx="780" cy="26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400">
                  <a:latin typeface="Arial" charset="0"/>
                  <a:ea typeface="ＭＳ Ｐゴシック" charset="0"/>
                </a:rPr>
                <a:t>Forwarding</a:t>
              </a:r>
            </a:p>
            <a:p>
              <a:pPr algn="ctr" eaLnBrk="1" hangingPunct="1">
                <a:defRPr/>
              </a:pPr>
              <a:r>
                <a:rPr lang="en-US" sz="1400">
                  <a:latin typeface="Arial" charset="0"/>
                  <a:ea typeface="ＭＳ Ｐゴシック" charset="0"/>
                </a:rPr>
                <a:t>table</a:t>
              </a:r>
            </a:p>
          </p:txBody>
        </p:sp>
        <p:sp>
          <p:nvSpPr>
            <p:cNvPr id="119879" name="Freeform 97"/>
            <p:cNvSpPr>
              <a:spLocks/>
            </p:cNvSpPr>
            <p:nvPr/>
          </p:nvSpPr>
          <p:spPr bwMode="auto">
            <a:xfrm>
              <a:off x="1648" y="3217"/>
              <a:ext cx="275" cy="345"/>
            </a:xfrm>
            <a:custGeom>
              <a:avLst/>
              <a:gdLst>
                <a:gd name="T0" fmla="*/ 0 w 275"/>
                <a:gd name="T1" fmla="*/ 0 h 345"/>
                <a:gd name="T2" fmla="*/ 71 w 275"/>
                <a:gd name="T3" fmla="*/ 230 h 345"/>
                <a:gd name="T4" fmla="*/ 275 w 275"/>
                <a:gd name="T5" fmla="*/ 345 h 3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5" h="345">
                  <a:moveTo>
                    <a:pt x="0" y="0"/>
                  </a:moveTo>
                  <a:cubicBezTo>
                    <a:pt x="12" y="86"/>
                    <a:pt x="25" y="173"/>
                    <a:pt x="71" y="230"/>
                  </a:cubicBezTo>
                  <a:cubicBezTo>
                    <a:pt x="117" y="287"/>
                    <a:pt x="241" y="326"/>
                    <a:pt x="275" y="345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880" name="Freeform 98"/>
            <p:cNvSpPr>
              <a:spLocks/>
            </p:cNvSpPr>
            <p:nvPr/>
          </p:nvSpPr>
          <p:spPr bwMode="auto">
            <a:xfrm>
              <a:off x="2712" y="3217"/>
              <a:ext cx="354" cy="372"/>
            </a:xfrm>
            <a:custGeom>
              <a:avLst/>
              <a:gdLst>
                <a:gd name="T0" fmla="*/ 354 w 354"/>
                <a:gd name="T1" fmla="*/ 0 h 372"/>
                <a:gd name="T2" fmla="*/ 248 w 354"/>
                <a:gd name="T3" fmla="*/ 274 h 372"/>
                <a:gd name="T4" fmla="*/ 0 w 354"/>
                <a:gd name="T5" fmla="*/ 372 h 3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4" h="372">
                  <a:moveTo>
                    <a:pt x="354" y="0"/>
                  </a:moveTo>
                  <a:cubicBezTo>
                    <a:pt x="330" y="106"/>
                    <a:pt x="307" y="212"/>
                    <a:pt x="248" y="274"/>
                  </a:cubicBezTo>
                  <a:cubicBezTo>
                    <a:pt x="189" y="336"/>
                    <a:pt x="41" y="354"/>
                    <a:pt x="0" y="372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9881" name="Group 99"/>
            <p:cNvGrpSpPr>
              <a:grpSpLocks/>
            </p:cNvGrpSpPr>
            <p:nvPr/>
          </p:nvGrpSpPr>
          <p:grpSpPr bwMode="auto">
            <a:xfrm>
              <a:off x="419" y="1222"/>
              <a:ext cx="316" cy="269"/>
              <a:chOff x="2016" y="1976"/>
              <a:chExt cx="316" cy="269"/>
            </a:xfrm>
          </p:grpSpPr>
          <p:sp>
            <p:nvSpPr>
              <p:cNvPr id="100442" name="Oval 10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43" name="Line 101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0444" name="Line 102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0445" name="Rectangle 103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5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0446" name="Oval 104"/>
              <p:cNvSpPr>
                <a:spLocks noChangeArrowheads="1"/>
              </p:cNvSpPr>
              <p:nvPr/>
            </p:nvSpPr>
            <p:spPr bwMode="auto">
              <a:xfrm>
                <a:off x="2016" y="2037"/>
                <a:ext cx="313" cy="9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9902" name="Group 105"/>
              <p:cNvGrpSpPr>
                <a:grpSpLocks/>
              </p:cNvGrpSpPr>
              <p:nvPr/>
            </p:nvGrpSpPr>
            <p:grpSpPr bwMode="auto">
              <a:xfrm>
                <a:off x="2020" y="1976"/>
                <a:ext cx="308" cy="269"/>
                <a:chOff x="2899" y="2425"/>
                <a:chExt cx="315" cy="269"/>
              </a:xfrm>
            </p:grpSpPr>
            <p:sp>
              <p:nvSpPr>
                <p:cNvPr id="100448" name="Rectangle 10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2" cy="130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449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899" y="2425"/>
                  <a:ext cx="315" cy="26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3c</a:t>
                  </a:r>
                  <a:endParaRPr lang="en-US" sz="2400"/>
                </a:p>
              </p:txBody>
            </p:sp>
          </p:grpSp>
        </p:grpSp>
        <p:sp>
          <p:nvSpPr>
            <p:cNvPr id="100427" name="Line 108"/>
            <p:cNvSpPr>
              <a:spLocks noChangeShapeType="1"/>
            </p:cNvSpPr>
            <p:nvPr/>
          </p:nvSpPr>
          <p:spPr bwMode="auto">
            <a:xfrm flipH="1">
              <a:off x="443" y="1436"/>
              <a:ext cx="62" cy="1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0428" name="Line 109"/>
            <p:cNvSpPr>
              <a:spLocks noChangeShapeType="1"/>
            </p:cNvSpPr>
            <p:nvPr/>
          </p:nvSpPr>
          <p:spPr bwMode="auto">
            <a:xfrm>
              <a:off x="136" y="1482"/>
              <a:ext cx="145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0429" name="Line 110"/>
            <p:cNvSpPr>
              <a:spLocks noChangeShapeType="1"/>
            </p:cNvSpPr>
            <p:nvPr/>
          </p:nvSpPr>
          <p:spPr bwMode="auto">
            <a:xfrm flipH="1">
              <a:off x="635" y="1127"/>
              <a:ext cx="136" cy="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0430" name="Line 111"/>
            <p:cNvSpPr>
              <a:spLocks noChangeShapeType="1"/>
            </p:cNvSpPr>
            <p:nvPr/>
          </p:nvSpPr>
          <p:spPr bwMode="auto">
            <a:xfrm>
              <a:off x="356" y="1118"/>
              <a:ext cx="120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0431" name="Line 112"/>
            <p:cNvSpPr>
              <a:spLocks noChangeShapeType="1"/>
            </p:cNvSpPr>
            <p:nvPr/>
          </p:nvSpPr>
          <p:spPr bwMode="auto">
            <a:xfrm flipH="1">
              <a:off x="1016" y="1211"/>
              <a:ext cx="7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0432" name="Line 113"/>
            <p:cNvSpPr>
              <a:spLocks noChangeShapeType="1"/>
            </p:cNvSpPr>
            <p:nvPr/>
          </p:nvSpPr>
          <p:spPr bwMode="auto">
            <a:xfrm>
              <a:off x="3854" y="1728"/>
              <a:ext cx="2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0433" name="Line 114"/>
            <p:cNvSpPr>
              <a:spLocks noChangeShapeType="1"/>
            </p:cNvSpPr>
            <p:nvPr/>
          </p:nvSpPr>
          <p:spPr bwMode="auto">
            <a:xfrm flipV="1">
              <a:off x="3795" y="1415"/>
              <a:ext cx="262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0434" name="Line 115"/>
            <p:cNvSpPr>
              <a:spLocks noChangeShapeType="1"/>
            </p:cNvSpPr>
            <p:nvPr/>
          </p:nvSpPr>
          <p:spPr bwMode="auto">
            <a:xfrm flipH="1" flipV="1">
              <a:off x="3244" y="1245"/>
              <a:ext cx="127" cy="2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0435" name="Line 116"/>
            <p:cNvSpPr>
              <a:spLocks noChangeShapeType="1"/>
            </p:cNvSpPr>
            <p:nvPr/>
          </p:nvSpPr>
          <p:spPr bwMode="auto">
            <a:xfrm flipH="1" flipV="1">
              <a:off x="2932" y="1347"/>
              <a:ext cx="136" cy="1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0436" name="Line 117"/>
            <p:cNvSpPr>
              <a:spLocks noChangeShapeType="1"/>
            </p:cNvSpPr>
            <p:nvPr/>
          </p:nvSpPr>
          <p:spPr bwMode="auto">
            <a:xfrm flipH="1">
              <a:off x="1042" y="2092"/>
              <a:ext cx="135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0437" name="Line 118"/>
            <p:cNvSpPr>
              <a:spLocks noChangeShapeType="1"/>
            </p:cNvSpPr>
            <p:nvPr/>
          </p:nvSpPr>
          <p:spPr bwMode="auto">
            <a:xfrm flipH="1" flipV="1">
              <a:off x="1008" y="1991"/>
              <a:ext cx="127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0438" name="Line 119"/>
            <p:cNvSpPr>
              <a:spLocks noChangeShapeType="1"/>
            </p:cNvSpPr>
            <p:nvPr/>
          </p:nvSpPr>
          <p:spPr bwMode="auto">
            <a:xfrm flipH="1">
              <a:off x="1279" y="2262"/>
              <a:ext cx="212" cy="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0439" name="Line 120"/>
            <p:cNvSpPr>
              <a:spLocks noChangeShapeType="1"/>
            </p:cNvSpPr>
            <p:nvPr/>
          </p:nvSpPr>
          <p:spPr bwMode="auto">
            <a:xfrm flipV="1">
              <a:off x="1762" y="1804"/>
              <a:ext cx="229" cy="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0440" name="Line 121"/>
            <p:cNvSpPr>
              <a:spLocks noChangeShapeType="1"/>
            </p:cNvSpPr>
            <p:nvPr/>
          </p:nvSpPr>
          <p:spPr bwMode="auto">
            <a:xfrm>
              <a:off x="2219" y="2177"/>
              <a:ext cx="119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0441" name="Line 122"/>
            <p:cNvSpPr>
              <a:spLocks noChangeShapeType="1"/>
            </p:cNvSpPr>
            <p:nvPr/>
          </p:nvSpPr>
          <p:spPr bwMode="auto">
            <a:xfrm>
              <a:off x="1737" y="1880"/>
              <a:ext cx="145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00357" name="Rectangle 123"/>
          <p:cNvSpPr>
            <a:spLocks noGrp="1" noChangeArrowheads="1"/>
          </p:cNvSpPr>
          <p:nvPr>
            <p:ph type="title"/>
          </p:nvPr>
        </p:nvSpPr>
        <p:spPr>
          <a:xfrm>
            <a:off x="422275" y="228600"/>
            <a:ext cx="7772400" cy="839788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Interconnected ASes</a:t>
            </a:r>
          </a:p>
        </p:txBody>
      </p:sp>
      <p:sp>
        <p:nvSpPr>
          <p:cNvPr id="100358" name="Rectangle 124"/>
          <p:cNvSpPr>
            <a:spLocks noGrp="1" noChangeArrowheads="1"/>
          </p:cNvSpPr>
          <p:nvPr>
            <p:ph type="body" sz="half" idx="2"/>
          </p:nvPr>
        </p:nvSpPr>
        <p:spPr>
          <a:xfrm>
            <a:off x="5114925" y="3159125"/>
            <a:ext cx="3810000" cy="3400425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sz="2400">
                <a:cs typeface="+mn-cs"/>
              </a:rPr>
              <a:t>forwarding table  configured by both intra- and inter-AS routing algorithm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intra-AS sets entries for internal dests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inter-AS &amp; intra-AS sets entries for external dests </a:t>
            </a:r>
          </a:p>
        </p:txBody>
      </p:sp>
      <p:pic>
        <p:nvPicPr>
          <p:cNvPr id="119814" name="Picture 12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438" y="884238"/>
            <a:ext cx="5027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013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5A2114BD-3723-4493-941A-F37DD84CCB00}" type="slidenum">
              <a:rPr lang="en-US"/>
              <a:pPr/>
              <a:t>18</a:t>
            </a:fld>
            <a:endParaRPr lang="en-US"/>
          </a:p>
        </p:txBody>
      </p:sp>
      <p:sp>
        <p:nvSpPr>
          <p:cNvPr id="1013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3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Inter-AS tasks</a:t>
            </a:r>
          </a:p>
        </p:txBody>
      </p:sp>
      <p:sp>
        <p:nvSpPr>
          <p:cNvPr id="1013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1813" y="1195388"/>
            <a:ext cx="3810000" cy="2921000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sz="2400">
                <a:cs typeface="+mn-cs"/>
              </a:rPr>
              <a:t>suppose router in AS1 receives datagram destined outside of AS1: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router should forward packet to gateway router, but which one?</a:t>
            </a:r>
          </a:p>
        </p:txBody>
      </p:sp>
      <p:sp>
        <p:nvSpPr>
          <p:cNvPr id="10138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38675" y="1195388"/>
            <a:ext cx="3810000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sz="2400" i="1">
                <a:solidFill>
                  <a:srgbClr val="CC0000"/>
                </a:solidFill>
                <a:cs typeface="+mn-cs"/>
              </a:rPr>
              <a:t>AS1 must:</a:t>
            </a:r>
          </a:p>
          <a:p>
            <a:pPr marL="457200" indent="-457200">
              <a:buFont typeface="ZapfDingbats" charset="0"/>
              <a:buAutoNum type="arabicPeriod"/>
              <a:defRPr/>
            </a:pPr>
            <a:r>
              <a:rPr lang="en-US" sz="2400">
                <a:cs typeface="+mn-cs"/>
              </a:rPr>
              <a:t>learn which dests are reachable through AS2, which through AS3</a:t>
            </a:r>
          </a:p>
          <a:p>
            <a:pPr marL="457200" indent="-457200">
              <a:buFont typeface="ZapfDingbats" charset="0"/>
              <a:buAutoNum type="arabicPeriod"/>
              <a:defRPr/>
            </a:pPr>
            <a:r>
              <a:rPr lang="en-US" sz="2400">
                <a:cs typeface="+mn-cs"/>
              </a:rPr>
              <a:t>propagate this reachability info to all routers in AS1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sz="2400" i="1">
                <a:solidFill>
                  <a:srgbClr val="CC0000"/>
                </a:solidFill>
                <a:cs typeface="+mn-cs"/>
              </a:rPr>
              <a:t>job of inter-AS routing!</a:t>
            </a:r>
          </a:p>
        </p:txBody>
      </p:sp>
      <p:sp>
        <p:nvSpPr>
          <p:cNvPr id="120838" name="Freeform 5"/>
          <p:cNvSpPr>
            <a:spLocks/>
          </p:cNvSpPr>
          <p:nvPr/>
        </p:nvSpPr>
        <p:spPr bwMode="auto">
          <a:xfrm>
            <a:off x="7277100" y="4562475"/>
            <a:ext cx="1171575" cy="1758950"/>
          </a:xfrm>
          <a:custGeom>
            <a:avLst/>
            <a:gdLst>
              <a:gd name="T0" fmla="*/ 2147483647 w 738"/>
              <a:gd name="T1" fmla="*/ 2147483647 h 1108"/>
              <a:gd name="T2" fmla="*/ 2147483647 w 738"/>
              <a:gd name="T3" fmla="*/ 2147483647 h 1108"/>
              <a:gd name="T4" fmla="*/ 2147483647 w 738"/>
              <a:gd name="T5" fmla="*/ 2147483647 h 1108"/>
              <a:gd name="T6" fmla="*/ 2147483647 w 738"/>
              <a:gd name="T7" fmla="*/ 2147483647 h 1108"/>
              <a:gd name="T8" fmla="*/ 2147483647 w 738"/>
              <a:gd name="T9" fmla="*/ 2147483647 h 1108"/>
              <a:gd name="T10" fmla="*/ 2147483647 w 738"/>
              <a:gd name="T11" fmla="*/ 2147483647 h 1108"/>
              <a:gd name="T12" fmla="*/ 2147483647 w 738"/>
              <a:gd name="T13" fmla="*/ 2147483647 h 1108"/>
              <a:gd name="T14" fmla="*/ 2147483647 w 738"/>
              <a:gd name="T15" fmla="*/ 2147483647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39" name="Freeform 6"/>
          <p:cNvSpPr>
            <a:spLocks/>
          </p:cNvSpPr>
          <p:nvPr/>
        </p:nvSpPr>
        <p:spPr bwMode="auto">
          <a:xfrm>
            <a:off x="5230813" y="4872038"/>
            <a:ext cx="1944687" cy="1292225"/>
          </a:xfrm>
          <a:custGeom>
            <a:avLst/>
            <a:gdLst>
              <a:gd name="T0" fmla="*/ 2147483647 w 1162"/>
              <a:gd name="T1" fmla="*/ 2147483647 h 543"/>
              <a:gd name="T2" fmla="*/ 2147483647 w 1162"/>
              <a:gd name="T3" fmla="*/ 2147483647 h 543"/>
              <a:gd name="T4" fmla="*/ 2147483647 w 1162"/>
              <a:gd name="T5" fmla="*/ 2147483647 h 543"/>
              <a:gd name="T6" fmla="*/ 2147483647 w 1162"/>
              <a:gd name="T7" fmla="*/ 2147483647 h 543"/>
              <a:gd name="T8" fmla="*/ 2147483647 w 1162"/>
              <a:gd name="T9" fmla="*/ 2147483647 h 543"/>
              <a:gd name="T10" fmla="*/ 2147483647 w 1162"/>
              <a:gd name="T11" fmla="*/ 2147483647 h 543"/>
              <a:gd name="T12" fmla="*/ 2147483647 w 1162"/>
              <a:gd name="T13" fmla="*/ 2147483647 h 543"/>
              <a:gd name="T14" fmla="*/ 2147483647 w 1162"/>
              <a:gd name="T15" fmla="*/ 2147483647 h 54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62" h="543">
                <a:moveTo>
                  <a:pt x="56" y="162"/>
                </a:moveTo>
                <a:cubicBezTo>
                  <a:pt x="115" y="100"/>
                  <a:pt x="221" y="28"/>
                  <a:pt x="368" y="14"/>
                </a:cubicBezTo>
                <a:cubicBezTo>
                  <a:pt x="515" y="0"/>
                  <a:pt x="811" y="42"/>
                  <a:pt x="940" y="79"/>
                </a:cubicBezTo>
                <a:cubicBezTo>
                  <a:pt x="1069" y="116"/>
                  <a:pt x="1126" y="177"/>
                  <a:pt x="1144" y="239"/>
                </a:cubicBezTo>
                <a:cubicBezTo>
                  <a:pt x="1162" y="301"/>
                  <a:pt x="1141" y="401"/>
                  <a:pt x="1048" y="451"/>
                </a:cubicBezTo>
                <a:cubicBezTo>
                  <a:pt x="955" y="501"/>
                  <a:pt x="746" y="543"/>
                  <a:pt x="586" y="541"/>
                </a:cubicBezTo>
                <a:cubicBezTo>
                  <a:pt x="426" y="539"/>
                  <a:pt x="176" y="502"/>
                  <a:pt x="88" y="439"/>
                </a:cubicBezTo>
                <a:cubicBezTo>
                  <a:pt x="0" y="376"/>
                  <a:pt x="63" y="220"/>
                  <a:pt x="56" y="162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Freeform 7"/>
          <p:cNvSpPr>
            <a:spLocks/>
          </p:cNvSpPr>
          <p:nvPr/>
        </p:nvSpPr>
        <p:spPr bwMode="auto">
          <a:xfrm>
            <a:off x="1477963" y="4164013"/>
            <a:ext cx="1679575" cy="1411287"/>
          </a:xfrm>
          <a:custGeom>
            <a:avLst/>
            <a:gdLst>
              <a:gd name="T0" fmla="*/ 2147483647 w 1198"/>
              <a:gd name="T1" fmla="*/ 2147483647 h 451"/>
              <a:gd name="T2" fmla="*/ 2147483647 w 1198"/>
              <a:gd name="T3" fmla="*/ 2147483647 h 451"/>
              <a:gd name="T4" fmla="*/ 2147483647 w 1198"/>
              <a:gd name="T5" fmla="*/ 2147483647 h 451"/>
              <a:gd name="T6" fmla="*/ 2147483647 w 1198"/>
              <a:gd name="T7" fmla="*/ 2147483647 h 451"/>
              <a:gd name="T8" fmla="*/ 2147483647 w 1198"/>
              <a:gd name="T9" fmla="*/ 2147483647 h 451"/>
              <a:gd name="T10" fmla="*/ 2147483647 w 1198"/>
              <a:gd name="T11" fmla="*/ 2147483647 h 451"/>
              <a:gd name="T12" fmla="*/ 2147483647 w 1198"/>
              <a:gd name="T13" fmla="*/ 2147483647 h 451"/>
              <a:gd name="T14" fmla="*/ 2147483647 w 1198"/>
              <a:gd name="T15" fmla="*/ 2147483647 h 451"/>
              <a:gd name="T16" fmla="*/ 2147483647 w 1198"/>
              <a:gd name="T17" fmla="*/ 2147483647 h 4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198" h="451">
                <a:moveTo>
                  <a:pt x="88" y="181"/>
                </a:moveTo>
                <a:cubicBezTo>
                  <a:pt x="159" y="143"/>
                  <a:pt x="120" y="111"/>
                  <a:pt x="180" y="89"/>
                </a:cubicBezTo>
                <a:cubicBezTo>
                  <a:pt x="240" y="67"/>
                  <a:pt x="313" y="60"/>
                  <a:pt x="448" y="49"/>
                </a:cubicBezTo>
                <a:cubicBezTo>
                  <a:pt x="583" y="38"/>
                  <a:pt x="866" y="0"/>
                  <a:pt x="988" y="25"/>
                </a:cubicBezTo>
                <a:cubicBezTo>
                  <a:pt x="1110" y="50"/>
                  <a:pt x="1198" y="132"/>
                  <a:pt x="1181" y="197"/>
                </a:cubicBezTo>
                <a:cubicBezTo>
                  <a:pt x="1164" y="262"/>
                  <a:pt x="1034" y="375"/>
                  <a:pt x="889" y="413"/>
                </a:cubicBezTo>
                <a:cubicBezTo>
                  <a:pt x="744" y="451"/>
                  <a:pt x="449" y="438"/>
                  <a:pt x="307" y="425"/>
                </a:cubicBezTo>
                <a:cubicBezTo>
                  <a:pt x="165" y="412"/>
                  <a:pt x="72" y="378"/>
                  <a:pt x="36" y="337"/>
                </a:cubicBezTo>
                <a:cubicBezTo>
                  <a:pt x="0" y="296"/>
                  <a:pt x="77" y="213"/>
                  <a:pt x="88" y="18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1" name="Freeform 8"/>
          <p:cNvSpPr>
            <a:spLocks/>
          </p:cNvSpPr>
          <p:nvPr/>
        </p:nvSpPr>
        <p:spPr bwMode="auto">
          <a:xfrm>
            <a:off x="2108200" y="4908550"/>
            <a:ext cx="400050" cy="180975"/>
          </a:xfrm>
          <a:custGeom>
            <a:avLst/>
            <a:gdLst>
              <a:gd name="T0" fmla="*/ 0 w 252"/>
              <a:gd name="T1" fmla="*/ 2147483647 h 114"/>
              <a:gd name="T2" fmla="*/ 2147483647 w 252"/>
              <a:gd name="T3" fmla="*/ 0 h 11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2" h="114">
                <a:moveTo>
                  <a:pt x="0" y="114"/>
                </a:moveTo>
                <a:lnTo>
                  <a:pt x="252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87" name="Text Box 9"/>
          <p:cNvSpPr txBox="1">
            <a:spLocks noChangeArrowheads="1"/>
          </p:cNvSpPr>
          <p:nvPr/>
        </p:nvSpPr>
        <p:spPr bwMode="auto">
          <a:xfrm>
            <a:off x="2052638" y="5129213"/>
            <a:ext cx="665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AS3</a:t>
            </a:r>
            <a:endParaRPr lang="en-US"/>
          </a:p>
        </p:txBody>
      </p:sp>
      <p:sp>
        <p:nvSpPr>
          <p:cNvPr id="101388" name="Text Box 10"/>
          <p:cNvSpPr txBox="1">
            <a:spLocks noChangeArrowheads="1"/>
          </p:cNvSpPr>
          <p:nvPr/>
        </p:nvSpPr>
        <p:spPr bwMode="auto">
          <a:xfrm>
            <a:off x="5867400" y="5794375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AS2</a:t>
            </a:r>
          </a:p>
        </p:txBody>
      </p:sp>
      <p:sp>
        <p:nvSpPr>
          <p:cNvPr id="101389" name="Line 11"/>
          <p:cNvSpPr>
            <a:spLocks noChangeShapeType="1"/>
          </p:cNvSpPr>
          <p:nvPr/>
        </p:nvSpPr>
        <p:spPr bwMode="auto">
          <a:xfrm flipV="1">
            <a:off x="5746750" y="5283200"/>
            <a:ext cx="434975" cy="192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1390" name="Line 12"/>
          <p:cNvSpPr>
            <a:spLocks noChangeShapeType="1"/>
          </p:cNvSpPr>
          <p:nvPr/>
        </p:nvSpPr>
        <p:spPr bwMode="auto">
          <a:xfrm flipH="1" flipV="1">
            <a:off x="2324100" y="4641850"/>
            <a:ext cx="241300" cy="17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1391" name="Line 13"/>
          <p:cNvSpPr>
            <a:spLocks noChangeShapeType="1"/>
          </p:cNvSpPr>
          <p:nvPr/>
        </p:nvSpPr>
        <p:spPr bwMode="auto">
          <a:xfrm flipH="1">
            <a:off x="1882775" y="4635500"/>
            <a:ext cx="147638" cy="376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20847" name="Group 14"/>
          <p:cNvGrpSpPr>
            <a:grpSpLocks/>
          </p:cNvGrpSpPr>
          <p:nvPr/>
        </p:nvGrpSpPr>
        <p:grpSpPr bwMode="auto">
          <a:xfrm>
            <a:off x="1619250" y="4903788"/>
            <a:ext cx="501650" cy="396875"/>
            <a:chOff x="873" y="3243"/>
            <a:chExt cx="316" cy="250"/>
          </a:xfrm>
        </p:grpSpPr>
        <p:sp>
          <p:nvSpPr>
            <p:cNvPr id="101490" name="Oval 15"/>
            <p:cNvSpPr>
              <a:spLocks noChangeArrowheads="1"/>
            </p:cNvSpPr>
            <p:nvPr/>
          </p:nvSpPr>
          <p:spPr bwMode="auto">
            <a:xfrm>
              <a:off x="876" y="336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91" name="Line 16"/>
            <p:cNvSpPr>
              <a:spLocks noChangeShapeType="1"/>
            </p:cNvSpPr>
            <p:nvPr/>
          </p:nvSpPr>
          <p:spPr bwMode="auto">
            <a:xfrm>
              <a:off x="876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492" name="Line 17"/>
            <p:cNvSpPr>
              <a:spLocks noChangeShapeType="1"/>
            </p:cNvSpPr>
            <p:nvPr/>
          </p:nvSpPr>
          <p:spPr bwMode="auto">
            <a:xfrm>
              <a:off x="1189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493" name="Rectangle 18"/>
            <p:cNvSpPr>
              <a:spLocks noChangeArrowheads="1"/>
            </p:cNvSpPr>
            <p:nvPr/>
          </p:nvSpPr>
          <p:spPr bwMode="auto">
            <a:xfrm>
              <a:off x="876" y="3354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1494" name="Oval 19"/>
            <p:cNvSpPr>
              <a:spLocks noChangeArrowheads="1"/>
            </p:cNvSpPr>
            <p:nvPr/>
          </p:nvSpPr>
          <p:spPr bwMode="auto">
            <a:xfrm>
              <a:off x="873" y="329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95" name="Rectangle 20"/>
            <p:cNvSpPr>
              <a:spLocks noChangeArrowheads="1"/>
            </p:cNvSpPr>
            <p:nvPr/>
          </p:nvSpPr>
          <p:spPr bwMode="auto">
            <a:xfrm>
              <a:off x="960" y="3308"/>
              <a:ext cx="141" cy="12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96" name="Text Box 21"/>
            <p:cNvSpPr txBox="1">
              <a:spLocks noChangeArrowheads="1"/>
            </p:cNvSpPr>
            <p:nvPr/>
          </p:nvSpPr>
          <p:spPr bwMode="auto">
            <a:xfrm>
              <a:off x="887" y="3243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3b</a:t>
              </a:r>
              <a:endParaRPr lang="en-US" sz="2400"/>
            </a:p>
          </p:txBody>
        </p:sp>
      </p:grpSp>
      <p:grpSp>
        <p:nvGrpSpPr>
          <p:cNvPr id="120848" name="Group 22"/>
          <p:cNvGrpSpPr>
            <a:grpSpLocks/>
          </p:cNvGrpSpPr>
          <p:nvPr/>
        </p:nvGrpSpPr>
        <p:grpSpPr bwMode="auto">
          <a:xfrm>
            <a:off x="1889125" y="4327525"/>
            <a:ext cx="501650" cy="396875"/>
            <a:chOff x="2016" y="1976"/>
            <a:chExt cx="316" cy="250"/>
          </a:xfrm>
        </p:grpSpPr>
        <p:sp>
          <p:nvSpPr>
            <p:cNvPr id="101482" name="Oval 23"/>
            <p:cNvSpPr>
              <a:spLocks noChangeArrowheads="1"/>
            </p:cNvSpPr>
            <p:nvPr/>
          </p:nvSpPr>
          <p:spPr bwMode="auto">
            <a:xfrm>
              <a:off x="2019" y="21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83" name="Line 24"/>
            <p:cNvSpPr>
              <a:spLocks noChangeShapeType="1"/>
            </p:cNvSpPr>
            <p:nvPr/>
          </p:nvSpPr>
          <p:spPr bwMode="auto">
            <a:xfrm>
              <a:off x="2019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484" name="Line 25"/>
            <p:cNvSpPr>
              <a:spLocks noChangeShapeType="1"/>
            </p:cNvSpPr>
            <p:nvPr/>
          </p:nvSpPr>
          <p:spPr bwMode="auto">
            <a:xfrm>
              <a:off x="2332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485" name="Rectangle 26"/>
            <p:cNvSpPr>
              <a:spLocks noChangeArrowheads="1"/>
            </p:cNvSpPr>
            <p:nvPr/>
          </p:nvSpPr>
          <p:spPr bwMode="auto">
            <a:xfrm>
              <a:off x="2019" y="209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1486" name="Oval 27"/>
            <p:cNvSpPr>
              <a:spLocks noChangeArrowheads="1"/>
            </p:cNvSpPr>
            <p:nvPr/>
          </p:nvSpPr>
          <p:spPr bwMode="auto">
            <a:xfrm>
              <a:off x="2016" y="20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0942" name="Group 28"/>
            <p:cNvGrpSpPr>
              <a:grpSpLocks/>
            </p:cNvGrpSpPr>
            <p:nvPr/>
          </p:nvGrpSpPr>
          <p:grpSpPr bwMode="auto">
            <a:xfrm>
              <a:off x="2032" y="1976"/>
              <a:ext cx="285" cy="250"/>
              <a:chOff x="2912" y="2425"/>
              <a:chExt cx="290" cy="250"/>
            </a:xfrm>
          </p:grpSpPr>
          <p:sp>
            <p:nvSpPr>
              <p:cNvPr id="101488" name="Rectangle 2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9" name="Text Box 30"/>
              <p:cNvSpPr txBox="1">
                <a:spLocks noChangeArrowheads="1"/>
              </p:cNvSpPr>
              <p:nvPr/>
            </p:nvSpPr>
            <p:spPr bwMode="auto">
              <a:xfrm>
                <a:off x="2912" y="2425"/>
                <a:ext cx="29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3c</a:t>
                </a:r>
                <a:endParaRPr lang="en-US" sz="2400"/>
              </a:p>
            </p:txBody>
          </p:sp>
        </p:grpSp>
      </p:grpSp>
      <p:grpSp>
        <p:nvGrpSpPr>
          <p:cNvPr id="120849" name="Group 31"/>
          <p:cNvGrpSpPr>
            <a:grpSpLocks/>
          </p:cNvGrpSpPr>
          <p:nvPr/>
        </p:nvGrpSpPr>
        <p:grpSpPr bwMode="auto">
          <a:xfrm>
            <a:off x="2466975" y="4702175"/>
            <a:ext cx="501650" cy="396875"/>
            <a:chOff x="1434" y="3104"/>
            <a:chExt cx="316" cy="250"/>
          </a:xfrm>
        </p:grpSpPr>
        <p:grpSp>
          <p:nvGrpSpPr>
            <p:cNvPr id="120929" name="Group 32"/>
            <p:cNvGrpSpPr>
              <a:grpSpLocks/>
            </p:cNvGrpSpPr>
            <p:nvPr/>
          </p:nvGrpSpPr>
          <p:grpSpPr bwMode="auto">
            <a:xfrm>
              <a:off x="1434" y="3163"/>
              <a:ext cx="316" cy="147"/>
              <a:chOff x="1434" y="3163"/>
              <a:chExt cx="316" cy="147"/>
            </a:xfrm>
          </p:grpSpPr>
          <p:sp>
            <p:nvSpPr>
              <p:cNvPr id="101476" name="Oval 33"/>
              <p:cNvSpPr>
                <a:spLocks noChangeArrowheads="1"/>
              </p:cNvSpPr>
              <p:nvPr/>
            </p:nvSpPr>
            <p:spPr bwMode="auto">
              <a:xfrm>
                <a:off x="1437" y="322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7" name="Line 34"/>
              <p:cNvSpPr>
                <a:spLocks noChangeShapeType="1"/>
              </p:cNvSpPr>
              <p:nvPr/>
            </p:nvSpPr>
            <p:spPr bwMode="auto">
              <a:xfrm>
                <a:off x="1437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478" name="Line 35"/>
              <p:cNvSpPr>
                <a:spLocks noChangeShapeType="1"/>
              </p:cNvSpPr>
              <p:nvPr/>
            </p:nvSpPr>
            <p:spPr bwMode="auto">
              <a:xfrm>
                <a:off x="1750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479" name="Rectangle 36"/>
              <p:cNvSpPr>
                <a:spLocks noChangeArrowheads="1"/>
              </p:cNvSpPr>
              <p:nvPr/>
            </p:nvSpPr>
            <p:spPr bwMode="auto">
              <a:xfrm>
                <a:off x="1437" y="322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1480" name="Oval 37"/>
              <p:cNvSpPr>
                <a:spLocks noChangeArrowheads="1"/>
              </p:cNvSpPr>
              <p:nvPr/>
            </p:nvSpPr>
            <p:spPr bwMode="auto">
              <a:xfrm>
                <a:off x="1434" y="316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1" name="Rectangle 38"/>
              <p:cNvSpPr>
                <a:spLocks noChangeArrowheads="1"/>
              </p:cNvSpPr>
              <p:nvPr/>
            </p:nvSpPr>
            <p:spPr bwMode="auto">
              <a:xfrm>
                <a:off x="1521" y="3176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1475" name="Text Box 39"/>
            <p:cNvSpPr txBox="1">
              <a:spLocks noChangeArrowheads="1"/>
            </p:cNvSpPr>
            <p:nvPr/>
          </p:nvSpPr>
          <p:spPr bwMode="auto">
            <a:xfrm>
              <a:off x="1448" y="3104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3a</a:t>
              </a:r>
              <a:endParaRPr lang="en-US" sz="2400"/>
            </a:p>
          </p:txBody>
        </p:sp>
      </p:grpSp>
      <p:grpSp>
        <p:nvGrpSpPr>
          <p:cNvPr id="120850" name="Group 40"/>
          <p:cNvGrpSpPr>
            <a:grpSpLocks/>
          </p:cNvGrpSpPr>
          <p:nvPr/>
        </p:nvGrpSpPr>
        <p:grpSpPr bwMode="auto">
          <a:xfrm>
            <a:off x="2495550" y="5227638"/>
            <a:ext cx="2660650" cy="1122362"/>
            <a:chOff x="1572" y="3293"/>
            <a:chExt cx="1676" cy="707"/>
          </a:xfrm>
        </p:grpSpPr>
        <p:sp>
          <p:nvSpPr>
            <p:cNvPr id="120886" name="Freeform 41"/>
            <p:cNvSpPr>
              <a:spLocks/>
            </p:cNvSpPr>
            <p:nvPr/>
          </p:nvSpPr>
          <p:spPr bwMode="auto">
            <a:xfrm>
              <a:off x="1572" y="3293"/>
              <a:ext cx="1676" cy="707"/>
            </a:xfrm>
            <a:custGeom>
              <a:avLst/>
              <a:gdLst>
                <a:gd name="T0" fmla="*/ 206 w 1583"/>
                <a:gd name="T1" fmla="*/ 268 h 682"/>
                <a:gd name="T2" fmla="*/ 541 w 1583"/>
                <a:gd name="T3" fmla="*/ 89 h 682"/>
                <a:gd name="T4" fmla="*/ 1045 w 1583"/>
                <a:gd name="T5" fmla="*/ 25 h 682"/>
                <a:gd name="T6" fmla="*/ 1539 w 1583"/>
                <a:gd name="T7" fmla="*/ 232 h 682"/>
                <a:gd name="T8" fmla="*/ 2080 w 1583"/>
                <a:gd name="T9" fmla="*/ 512 h 682"/>
                <a:gd name="T10" fmla="*/ 1693 w 1583"/>
                <a:gd name="T11" fmla="*/ 770 h 682"/>
                <a:gd name="T12" fmla="*/ 918 w 1583"/>
                <a:gd name="T13" fmla="*/ 786 h 682"/>
                <a:gd name="T14" fmla="*/ 119 w 1583"/>
                <a:gd name="T15" fmla="*/ 713 h 682"/>
                <a:gd name="T16" fmla="*/ 206 w 1583"/>
                <a:gd name="T17" fmla="*/ 268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32" name="Text Box 42"/>
            <p:cNvSpPr txBox="1">
              <a:spLocks noChangeArrowheads="1"/>
            </p:cNvSpPr>
            <p:nvPr/>
          </p:nvSpPr>
          <p:spPr bwMode="auto">
            <a:xfrm>
              <a:off x="1719" y="3724"/>
              <a:ext cx="41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AS1</a:t>
              </a:r>
              <a:endParaRPr lang="en-US"/>
            </a:p>
          </p:txBody>
        </p:sp>
        <p:sp>
          <p:nvSpPr>
            <p:cNvPr id="101433" name="Line 43"/>
            <p:cNvSpPr>
              <a:spLocks noChangeShapeType="1"/>
            </p:cNvSpPr>
            <p:nvPr/>
          </p:nvSpPr>
          <p:spPr bwMode="auto">
            <a:xfrm flipH="1">
              <a:off x="2134" y="3469"/>
              <a:ext cx="93" cy="1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434" name="Line 44"/>
            <p:cNvSpPr>
              <a:spLocks noChangeShapeType="1"/>
            </p:cNvSpPr>
            <p:nvPr/>
          </p:nvSpPr>
          <p:spPr bwMode="auto">
            <a:xfrm>
              <a:off x="2388" y="3491"/>
              <a:ext cx="3" cy="2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435" name="Line 45"/>
            <p:cNvSpPr>
              <a:spLocks noChangeShapeType="1"/>
            </p:cNvSpPr>
            <p:nvPr/>
          </p:nvSpPr>
          <p:spPr bwMode="auto">
            <a:xfrm>
              <a:off x="2490" y="3461"/>
              <a:ext cx="313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436" name="Line 46"/>
            <p:cNvSpPr>
              <a:spLocks noChangeShapeType="1"/>
            </p:cNvSpPr>
            <p:nvPr/>
          </p:nvSpPr>
          <p:spPr bwMode="auto">
            <a:xfrm flipH="1">
              <a:off x="2566" y="3749"/>
              <a:ext cx="237" cy="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437" name="Line 47"/>
            <p:cNvSpPr>
              <a:spLocks noChangeShapeType="1"/>
            </p:cNvSpPr>
            <p:nvPr/>
          </p:nvSpPr>
          <p:spPr bwMode="auto">
            <a:xfrm flipH="1" flipV="1">
              <a:off x="2202" y="3638"/>
              <a:ext cx="568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438" name="Line 48"/>
            <p:cNvSpPr>
              <a:spLocks noChangeShapeType="1"/>
            </p:cNvSpPr>
            <p:nvPr/>
          </p:nvSpPr>
          <p:spPr bwMode="auto">
            <a:xfrm>
              <a:off x="2143" y="3689"/>
              <a:ext cx="127" cy="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20894" name="Group 49"/>
            <p:cNvGrpSpPr>
              <a:grpSpLocks/>
            </p:cNvGrpSpPr>
            <p:nvPr/>
          </p:nvGrpSpPr>
          <p:grpSpPr bwMode="auto">
            <a:xfrm>
              <a:off x="2202" y="3293"/>
              <a:ext cx="316" cy="250"/>
              <a:chOff x="2055" y="3447"/>
              <a:chExt cx="316" cy="250"/>
            </a:xfrm>
          </p:grpSpPr>
          <p:sp>
            <p:nvSpPr>
              <p:cNvPr id="101466" name="Oval 50"/>
              <p:cNvSpPr>
                <a:spLocks noChangeArrowheads="1"/>
              </p:cNvSpPr>
              <p:nvPr/>
            </p:nvSpPr>
            <p:spPr bwMode="auto">
              <a:xfrm>
                <a:off x="2058" y="357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7" name="Line 51"/>
              <p:cNvSpPr>
                <a:spLocks noChangeShapeType="1"/>
              </p:cNvSpPr>
              <p:nvPr/>
            </p:nvSpPr>
            <p:spPr bwMode="auto">
              <a:xfrm>
                <a:off x="2058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468" name="Line 52"/>
              <p:cNvSpPr>
                <a:spLocks noChangeShapeType="1"/>
              </p:cNvSpPr>
              <p:nvPr/>
            </p:nvSpPr>
            <p:spPr bwMode="auto">
              <a:xfrm>
                <a:off x="2371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469" name="Rectangle 53"/>
              <p:cNvSpPr>
                <a:spLocks noChangeArrowheads="1"/>
              </p:cNvSpPr>
              <p:nvPr/>
            </p:nvSpPr>
            <p:spPr bwMode="auto">
              <a:xfrm>
                <a:off x="2058" y="356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1470" name="Oval 54"/>
              <p:cNvSpPr>
                <a:spLocks noChangeArrowheads="1"/>
              </p:cNvSpPr>
              <p:nvPr/>
            </p:nvSpPr>
            <p:spPr bwMode="auto">
              <a:xfrm>
                <a:off x="2055" y="3505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0926" name="Group 55"/>
              <p:cNvGrpSpPr>
                <a:grpSpLocks/>
              </p:cNvGrpSpPr>
              <p:nvPr/>
            </p:nvGrpSpPr>
            <p:grpSpPr bwMode="auto">
              <a:xfrm>
                <a:off x="2072" y="3447"/>
                <a:ext cx="285" cy="250"/>
                <a:chOff x="2912" y="2425"/>
                <a:chExt cx="292" cy="250"/>
              </a:xfrm>
            </p:grpSpPr>
            <p:sp>
              <p:nvSpPr>
                <p:cNvPr id="101472" name="Rectangle 5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473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912" y="2425"/>
                  <a:ext cx="292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>
                    <a:defRPr/>
                  </a:pPr>
                  <a:r>
                    <a:rPr lang="en-US" sz="2000" smtClean="0"/>
                    <a:t>1c</a:t>
                  </a:r>
                </a:p>
              </p:txBody>
            </p:sp>
          </p:grpSp>
        </p:grpSp>
        <p:grpSp>
          <p:nvGrpSpPr>
            <p:cNvPr id="120895" name="Group 58"/>
            <p:cNvGrpSpPr>
              <a:grpSpLocks/>
            </p:cNvGrpSpPr>
            <p:nvPr/>
          </p:nvGrpSpPr>
          <p:grpSpPr bwMode="auto">
            <a:xfrm>
              <a:off x="1896" y="3507"/>
              <a:ext cx="316" cy="250"/>
              <a:chOff x="1749" y="3661"/>
              <a:chExt cx="316" cy="250"/>
            </a:xfrm>
          </p:grpSpPr>
          <p:sp>
            <p:nvSpPr>
              <p:cNvPr id="101459" name="Oval 59"/>
              <p:cNvSpPr>
                <a:spLocks noChangeArrowheads="1"/>
              </p:cNvSpPr>
              <p:nvPr/>
            </p:nvSpPr>
            <p:spPr bwMode="auto">
              <a:xfrm>
                <a:off x="1752" y="378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0" name="Line 60"/>
              <p:cNvSpPr>
                <a:spLocks noChangeShapeType="1"/>
              </p:cNvSpPr>
              <p:nvPr/>
            </p:nvSpPr>
            <p:spPr bwMode="auto">
              <a:xfrm>
                <a:off x="1752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461" name="Line 61"/>
              <p:cNvSpPr>
                <a:spLocks noChangeShapeType="1"/>
              </p:cNvSpPr>
              <p:nvPr/>
            </p:nvSpPr>
            <p:spPr bwMode="auto">
              <a:xfrm>
                <a:off x="2065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462" name="Rectangle 62"/>
              <p:cNvSpPr>
                <a:spLocks noChangeArrowheads="1"/>
              </p:cNvSpPr>
              <p:nvPr/>
            </p:nvSpPr>
            <p:spPr bwMode="auto">
              <a:xfrm>
                <a:off x="1752" y="377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1463" name="Oval 63"/>
              <p:cNvSpPr>
                <a:spLocks noChangeArrowheads="1"/>
              </p:cNvSpPr>
              <p:nvPr/>
            </p:nvSpPr>
            <p:spPr bwMode="auto">
              <a:xfrm>
                <a:off x="1749" y="371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4" name="Rectangle 64"/>
              <p:cNvSpPr>
                <a:spLocks noChangeArrowheads="1"/>
              </p:cNvSpPr>
              <p:nvPr/>
            </p:nvSpPr>
            <p:spPr bwMode="auto">
              <a:xfrm>
                <a:off x="1834" y="3746"/>
                <a:ext cx="142" cy="9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5" name="Text Box 65"/>
              <p:cNvSpPr txBox="1">
                <a:spLocks noChangeArrowheads="1"/>
              </p:cNvSpPr>
              <p:nvPr/>
            </p:nvSpPr>
            <p:spPr bwMode="auto">
              <a:xfrm>
                <a:off x="1765" y="3661"/>
                <a:ext cx="2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1a</a:t>
                </a:r>
                <a:endParaRPr lang="en-US" sz="2400"/>
              </a:p>
            </p:txBody>
          </p:sp>
        </p:grpSp>
        <p:grpSp>
          <p:nvGrpSpPr>
            <p:cNvPr id="120896" name="Group 66"/>
            <p:cNvGrpSpPr>
              <a:grpSpLocks/>
            </p:cNvGrpSpPr>
            <p:nvPr/>
          </p:nvGrpSpPr>
          <p:grpSpPr bwMode="auto">
            <a:xfrm>
              <a:off x="2238" y="3689"/>
              <a:ext cx="316" cy="250"/>
              <a:chOff x="2091" y="3843"/>
              <a:chExt cx="316" cy="250"/>
            </a:xfrm>
          </p:grpSpPr>
          <p:sp>
            <p:nvSpPr>
              <p:cNvPr id="101451" name="Oval 67"/>
              <p:cNvSpPr>
                <a:spLocks noChangeArrowheads="1"/>
              </p:cNvSpPr>
              <p:nvPr/>
            </p:nvSpPr>
            <p:spPr bwMode="auto">
              <a:xfrm>
                <a:off x="2094" y="3967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52" name="Line 68"/>
              <p:cNvSpPr>
                <a:spLocks noChangeShapeType="1"/>
              </p:cNvSpPr>
              <p:nvPr/>
            </p:nvSpPr>
            <p:spPr bwMode="auto">
              <a:xfrm>
                <a:off x="2094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453" name="Line 69"/>
              <p:cNvSpPr>
                <a:spLocks noChangeShapeType="1"/>
              </p:cNvSpPr>
              <p:nvPr/>
            </p:nvSpPr>
            <p:spPr bwMode="auto">
              <a:xfrm>
                <a:off x="2407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454" name="Rectangle 70"/>
              <p:cNvSpPr>
                <a:spLocks noChangeArrowheads="1"/>
              </p:cNvSpPr>
              <p:nvPr/>
            </p:nvSpPr>
            <p:spPr bwMode="auto">
              <a:xfrm>
                <a:off x="2094" y="3960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1455" name="Oval 71"/>
              <p:cNvSpPr>
                <a:spLocks noChangeArrowheads="1"/>
              </p:cNvSpPr>
              <p:nvPr/>
            </p:nvSpPr>
            <p:spPr bwMode="auto">
              <a:xfrm>
                <a:off x="2091" y="3901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0911" name="Group 72"/>
              <p:cNvGrpSpPr>
                <a:grpSpLocks/>
              </p:cNvGrpSpPr>
              <p:nvPr/>
            </p:nvGrpSpPr>
            <p:grpSpPr bwMode="auto">
              <a:xfrm>
                <a:off x="2106" y="3843"/>
                <a:ext cx="294" cy="250"/>
                <a:chOff x="2910" y="2425"/>
                <a:chExt cx="296" cy="250"/>
              </a:xfrm>
            </p:grpSpPr>
            <p:sp>
              <p:nvSpPr>
                <p:cNvPr id="101457" name="Rectangle 7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458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2910" y="2425"/>
                  <a:ext cx="29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>
                    <a:defRPr/>
                  </a:pPr>
                  <a:r>
                    <a:rPr lang="en-US" sz="2000" smtClean="0"/>
                    <a:t>1d</a:t>
                  </a:r>
                </a:p>
              </p:txBody>
            </p:sp>
          </p:grpSp>
        </p:grpSp>
        <p:grpSp>
          <p:nvGrpSpPr>
            <p:cNvPr id="120897" name="Group 75"/>
            <p:cNvGrpSpPr>
              <a:grpSpLocks/>
            </p:cNvGrpSpPr>
            <p:nvPr/>
          </p:nvGrpSpPr>
          <p:grpSpPr bwMode="auto">
            <a:xfrm>
              <a:off x="2778" y="3573"/>
              <a:ext cx="316" cy="250"/>
              <a:chOff x="2016" y="1976"/>
              <a:chExt cx="316" cy="250"/>
            </a:xfrm>
          </p:grpSpPr>
          <p:sp>
            <p:nvSpPr>
              <p:cNvPr id="101443" name="Oval 76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44" name="Line 77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445" name="Line 78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446" name="Rectangle 79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1447" name="Oval 80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0903" name="Group 81"/>
              <p:cNvGrpSpPr>
                <a:grpSpLocks/>
              </p:cNvGrpSpPr>
              <p:nvPr/>
            </p:nvGrpSpPr>
            <p:grpSpPr bwMode="auto">
              <a:xfrm>
                <a:off x="2029" y="1976"/>
                <a:ext cx="294" cy="250"/>
                <a:chOff x="2909" y="2425"/>
                <a:chExt cx="299" cy="250"/>
              </a:xfrm>
            </p:grpSpPr>
            <p:sp>
              <p:nvSpPr>
                <p:cNvPr id="101449" name="Rectangle 8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2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450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2909" y="2425"/>
                  <a:ext cx="29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1b</a:t>
                  </a:r>
                  <a:endParaRPr lang="en-US" sz="2400"/>
                </a:p>
              </p:txBody>
            </p:sp>
          </p:grpSp>
        </p:grpSp>
      </p:grpSp>
      <p:grpSp>
        <p:nvGrpSpPr>
          <p:cNvPr id="120851" name="Group 84"/>
          <p:cNvGrpSpPr>
            <a:grpSpLocks/>
          </p:cNvGrpSpPr>
          <p:nvPr/>
        </p:nvGrpSpPr>
        <p:grpSpPr bwMode="auto">
          <a:xfrm>
            <a:off x="5414963" y="5324475"/>
            <a:ext cx="501650" cy="396875"/>
            <a:chOff x="3537" y="3473"/>
            <a:chExt cx="316" cy="250"/>
          </a:xfrm>
        </p:grpSpPr>
        <p:sp>
          <p:nvSpPr>
            <p:cNvPr id="101424" name="Oval 85"/>
            <p:cNvSpPr>
              <a:spLocks noChangeArrowheads="1"/>
            </p:cNvSpPr>
            <p:nvPr/>
          </p:nvSpPr>
          <p:spPr bwMode="auto">
            <a:xfrm>
              <a:off x="3540" y="359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5" name="Line 86"/>
            <p:cNvSpPr>
              <a:spLocks noChangeShapeType="1"/>
            </p:cNvSpPr>
            <p:nvPr/>
          </p:nvSpPr>
          <p:spPr bwMode="auto">
            <a:xfrm>
              <a:off x="3540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426" name="Line 87"/>
            <p:cNvSpPr>
              <a:spLocks noChangeShapeType="1"/>
            </p:cNvSpPr>
            <p:nvPr/>
          </p:nvSpPr>
          <p:spPr bwMode="auto">
            <a:xfrm>
              <a:off x="3853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427" name="Rectangle 88"/>
            <p:cNvSpPr>
              <a:spLocks noChangeArrowheads="1"/>
            </p:cNvSpPr>
            <p:nvPr/>
          </p:nvSpPr>
          <p:spPr bwMode="auto">
            <a:xfrm>
              <a:off x="3540" y="359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1428" name="Oval 89"/>
            <p:cNvSpPr>
              <a:spLocks noChangeArrowheads="1"/>
            </p:cNvSpPr>
            <p:nvPr/>
          </p:nvSpPr>
          <p:spPr bwMode="auto">
            <a:xfrm>
              <a:off x="3537" y="353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9" name="Rectangle 90"/>
            <p:cNvSpPr>
              <a:spLocks noChangeArrowheads="1"/>
            </p:cNvSpPr>
            <p:nvPr/>
          </p:nvSpPr>
          <p:spPr bwMode="auto">
            <a:xfrm>
              <a:off x="3624" y="3545"/>
              <a:ext cx="141" cy="12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30" name="Text Box 91"/>
            <p:cNvSpPr txBox="1">
              <a:spLocks noChangeArrowheads="1"/>
            </p:cNvSpPr>
            <p:nvPr/>
          </p:nvSpPr>
          <p:spPr bwMode="auto">
            <a:xfrm>
              <a:off x="3551" y="3473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2a</a:t>
              </a:r>
              <a:endParaRPr lang="en-US" sz="2400"/>
            </a:p>
          </p:txBody>
        </p:sp>
      </p:grpSp>
      <p:sp>
        <p:nvSpPr>
          <p:cNvPr id="101397" name="Line 92"/>
          <p:cNvSpPr>
            <a:spLocks noChangeShapeType="1"/>
          </p:cNvSpPr>
          <p:nvPr/>
        </p:nvSpPr>
        <p:spPr bwMode="auto">
          <a:xfrm>
            <a:off x="6635750" y="5241925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1398" name="Line 93"/>
          <p:cNvSpPr>
            <a:spLocks noChangeShapeType="1"/>
          </p:cNvSpPr>
          <p:nvPr/>
        </p:nvSpPr>
        <p:spPr bwMode="auto">
          <a:xfrm>
            <a:off x="6889750" y="5707063"/>
            <a:ext cx="735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1399" name="Line 94"/>
          <p:cNvSpPr>
            <a:spLocks noChangeShapeType="1"/>
          </p:cNvSpPr>
          <p:nvPr/>
        </p:nvSpPr>
        <p:spPr bwMode="auto">
          <a:xfrm>
            <a:off x="5921375" y="5553075"/>
            <a:ext cx="4889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1400" name="Line 95"/>
          <p:cNvSpPr>
            <a:spLocks noChangeShapeType="1"/>
          </p:cNvSpPr>
          <p:nvPr/>
        </p:nvSpPr>
        <p:spPr bwMode="auto">
          <a:xfrm>
            <a:off x="6530975" y="5351463"/>
            <a:ext cx="68263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20856" name="Group 96"/>
          <p:cNvGrpSpPr>
            <a:grpSpLocks/>
          </p:cNvGrpSpPr>
          <p:nvPr/>
        </p:nvGrpSpPr>
        <p:grpSpPr bwMode="auto">
          <a:xfrm>
            <a:off x="6142038" y="5046663"/>
            <a:ext cx="501650" cy="396875"/>
            <a:chOff x="4320" y="1936"/>
            <a:chExt cx="316" cy="250"/>
          </a:xfrm>
        </p:grpSpPr>
        <p:sp>
          <p:nvSpPr>
            <p:cNvPr id="101417" name="Oval 97"/>
            <p:cNvSpPr>
              <a:spLocks noChangeArrowheads="1"/>
            </p:cNvSpPr>
            <p:nvPr/>
          </p:nvSpPr>
          <p:spPr bwMode="auto">
            <a:xfrm>
              <a:off x="4323" y="205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8" name="Line 98"/>
            <p:cNvSpPr>
              <a:spLocks noChangeShapeType="1"/>
            </p:cNvSpPr>
            <p:nvPr/>
          </p:nvSpPr>
          <p:spPr bwMode="auto">
            <a:xfrm>
              <a:off x="4323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419" name="Line 99"/>
            <p:cNvSpPr>
              <a:spLocks noChangeShapeType="1"/>
            </p:cNvSpPr>
            <p:nvPr/>
          </p:nvSpPr>
          <p:spPr bwMode="auto">
            <a:xfrm>
              <a:off x="4636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420" name="Rectangle 100"/>
            <p:cNvSpPr>
              <a:spLocks noChangeArrowheads="1"/>
            </p:cNvSpPr>
            <p:nvPr/>
          </p:nvSpPr>
          <p:spPr bwMode="auto">
            <a:xfrm>
              <a:off x="4323" y="204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1421" name="Oval 101"/>
            <p:cNvSpPr>
              <a:spLocks noChangeArrowheads="1"/>
            </p:cNvSpPr>
            <p:nvPr/>
          </p:nvSpPr>
          <p:spPr bwMode="auto">
            <a:xfrm>
              <a:off x="4320" y="198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2" name="Rectangle 102"/>
            <p:cNvSpPr>
              <a:spLocks noChangeArrowheads="1"/>
            </p:cNvSpPr>
            <p:nvPr/>
          </p:nvSpPr>
          <p:spPr bwMode="auto">
            <a:xfrm>
              <a:off x="4407" y="2001"/>
              <a:ext cx="141" cy="11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3" name="Text Box 103"/>
            <p:cNvSpPr txBox="1">
              <a:spLocks noChangeArrowheads="1"/>
            </p:cNvSpPr>
            <p:nvPr/>
          </p:nvSpPr>
          <p:spPr bwMode="auto">
            <a:xfrm>
              <a:off x="4338" y="1936"/>
              <a:ext cx="2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2c</a:t>
              </a:r>
              <a:endParaRPr lang="en-US" sz="2400"/>
            </a:p>
          </p:txBody>
        </p:sp>
      </p:grpSp>
      <p:grpSp>
        <p:nvGrpSpPr>
          <p:cNvPr id="120857" name="Group 104"/>
          <p:cNvGrpSpPr>
            <a:grpSpLocks/>
          </p:cNvGrpSpPr>
          <p:nvPr/>
        </p:nvGrpSpPr>
        <p:grpSpPr bwMode="auto">
          <a:xfrm>
            <a:off x="6405563" y="5502275"/>
            <a:ext cx="501650" cy="396875"/>
            <a:chOff x="4596" y="2158"/>
            <a:chExt cx="316" cy="250"/>
          </a:xfrm>
        </p:grpSpPr>
        <p:sp>
          <p:nvSpPr>
            <p:cNvPr id="101410" name="Oval 105"/>
            <p:cNvSpPr>
              <a:spLocks noChangeArrowheads="1"/>
            </p:cNvSpPr>
            <p:nvPr/>
          </p:nvSpPr>
          <p:spPr bwMode="auto">
            <a:xfrm>
              <a:off x="4599" y="227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1" name="Line 106"/>
            <p:cNvSpPr>
              <a:spLocks noChangeShapeType="1"/>
            </p:cNvSpPr>
            <p:nvPr/>
          </p:nvSpPr>
          <p:spPr bwMode="auto">
            <a:xfrm>
              <a:off x="4599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412" name="Line 107"/>
            <p:cNvSpPr>
              <a:spLocks noChangeShapeType="1"/>
            </p:cNvSpPr>
            <p:nvPr/>
          </p:nvSpPr>
          <p:spPr bwMode="auto">
            <a:xfrm>
              <a:off x="4912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413" name="Rectangle 108"/>
            <p:cNvSpPr>
              <a:spLocks noChangeArrowheads="1"/>
            </p:cNvSpPr>
            <p:nvPr/>
          </p:nvSpPr>
          <p:spPr bwMode="auto">
            <a:xfrm>
              <a:off x="4599" y="226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1414" name="Oval 109"/>
            <p:cNvSpPr>
              <a:spLocks noChangeArrowheads="1"/>
            </p:cNvSpPr>
            <p:nvPr/>
          </p:nvSpPr>
          <p:spPr bwMode="auto">
            <a:xfrm>
              <a:off x="4596" y="221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5" name="Rectangle 110"/>
            <p:cNvSpPr>
              <a:spLocks noChangeArrowheads="1"/>
            </p:cNvSpPr>
            <p:nvPr/>
          </p:nvSpPr>
          <p:spPr bwMode="auto">
            <a:xfrm>
              <a:off x="4683" y="2223"/>
              <a:ext cx="142" cy="11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6" name="Text Box 111"/>
            <p:cNvSpPr txBox="1">
              <a:spLocks noChangeArrowheads="1"/>
            </p:cNvSpPr>
            <p:nvPr/>
          </p:nvSpPr>
          <p:spPr bwMode="auto">
            <a:xfrm>
              <a:off x="4610" y="2158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2b</a:t>
              </a:r>
              <a:endParaRPr lang="en-US" sz="2400"/>
            </a:p>
          </p:txBody>
        </p:sp>
      </p:grpSp>
      <p:sp>
        <p:nvSpPr>
          <p:cNvPr id="101403" name="Text Box 112"/>
          <p:cNvSpPr txBox="1">
            <a:spLocks noChangeArrowheads="1"/>
          </p:cNvSpPr>
          <p:nvPr/>
        </p:nvSpPr>
        <p:spPr bwMode="auto">
          <a:xfrm>
            <a:off x="7656513" y="5159375"/>
            <a:ext cx="8937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other</a:t>
            </a:r>
          </a:p>
          <a:p>
            <a:pPr>
              <a:defRPr/>
            </a:pPr>
            <a:r>
              <a:rPr lang="en-US" sz="1400" smtClean="0"/>
              <a:t>networks</a:t>
            </a:r>
          </a:p>
        </p:txBody>
      </p:sp>
      <p:sp>
        <p:nvSpPr>
          <p:cNvPr id="120859" name="Freeform 113"/>
          <p:cNvSpPr>
            <a:spLocks/>
          </p:cNvSpPr>
          <p:nvPr/>
        </p:nvSpPr>
        <p:spPr bwMode="auto">
          <a:xfrm flipH="1">
            <a:off x="292100" y="4772025"/>
            <a:ext cx="1171575" cy="1758950"/>
          </a:xfrm>
          <a:custGeom>
            <a:avLst/>
            <a:gdLst>
              <a:gd name="T0" fmla="*/ 2147483647 w 738"/>
              <a:gd name="T1" fmla="*/ 2147483647 h 1108"/>
              <a:gd name="T2" fmla="*/ 2147483647 w 738"/>
              <a:gd name="T3" fmla="*/ 2147483647 h 1108"/>
              <a:gd name="T4" fmla="*/ 2147483647 w 738"/>
              <a:gd name="T5" fmla="*/ 2147483647 h 1108"/>
              <a:gd name="T6" fmla="*/ 2147483647 w 738"/>
              <a:gd name="T7" fmla="*/ 2147483647 h 1108"/>
              <a:gd name="T8" fmla="*/ 2147483647 w 738"/>
              <a:gd name="T9" fmla="*/ 2147483647 h 1108"/>
              <a:gd name="T10" fmla="*/ 2147483647 w 738"/>
              <a:gd name="T11" fmla="*/ 2147483647 h 1108"/>
              <a:gd name="T12" fmla="*/ 2147483647 w 738"/>
              <a:gd name="T13" fmla="*/ 2147483647 h 1108"/>
              <a:gd name="T14" fmla="*/ 2147483647 w 738"/>
              <a:gd name="T15" fmla="*/ 2147483647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05" name="Text Box 114"/>
          <p:cNvSpPr txBox="1">
            <a:spLocks noChangeArrowheads="1"/>
          </p:cNvSpPr>
          <p:nvPr/>
        </p:nvSpPr>
        <p:spPr bwMode="auto">
          <a:xfrm>
            <a:off x="349250" y="5556250"/>
            <a:ext cx="8937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other</a:t>
            </a:r>
          </a:p>
          <a:p>
            <a:pPr>
              <a:defRPr/>
            </a:pPr>
            <a:r>
              <a:rPr lang="en-US" sz="1400" smtClean="0"/>
              <a:t>networks</a:t>
            </a:r>
          </a:p>
        </p:txBody>
      </p:sp>
      <p:sp>
        <p:nvSpPr>
          <p:cNvPr id="101406" name="Line 115"/>
          <p:cNvSpPr>
            <a:spLocks noChangeShapeType="1"/>
          </p:cNvSpPr>
          <p:nvPr/>
        </p:nvSpPr>
        <p:spPr bwMode="auto">
          <a:xfrm flipH="1">
            <a:off x="1149350" y="5118100"/>
            <a:ext cx="468313" cy="26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0862" name="Freeform 116"/>
          <p:cNvSpPr>
            <a:spLocks/>
          </p:cNvSpPr>
          <p:nvPr/>
        </p:nvSpPr>
        <p:spPr bwMode="auto">
          <a:xfrm>
            <a:off x="4913313" y="5607050"/>
            <a:ext cx="523875" cy="261938"/>
          </a:xfrm>
          <a:custGeom>
            <a:avLst/>
            <a:gdLst>
              <a:gd name="T0" fmla="*/ 0 w 654"/>
              <a:gd name="T1" fmla="*/ 2147483647 h 420"/>
              <a:gd name="T2" fmla="*/ 2147483647 w 654"/>
              <a:gd name="T3" fmla="*/ 0 h 4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54" h="420">
                <a:moveTo>
                  <a:pt x="0" y="420"/>
                </a:moveTo>
                <a:lnTo>
                  <a:pt x="654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63" name="Freeform 117"/>
          <p:cNvSpPr>
            <a:spLocks/>
          </p:cNvSpPr>
          <p:nvPr/>
        </p:nvSpPr>
        <p:spPr bwMode="auto">
          <a:xfrm>
            <a:off x="2800350" y="5014913"/>
            <a:ext cx="704850" cy="409575"/>
          </a:xfrm>
          <a:custGeom>
            <a:avLst/>
            <a:gdLst>
              <a:gd name="T0" fmla="*/ 0 w 444"/>
              <a:gd name="T1" fmla="*/ 0 h 258"/>
              <a:gd name="T2" fmla="*/ 2147483647 w 444"/>
              <a:gd name="T3" fmla="*/ 2147483647 h 25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44" h="258">
                <a:moveTo>
                  <a:pt x="0" y="0"/>
                </a:moveTo>
                <a:lnTo>
                  <a:pt x="444" y="25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0864" name="Picture 118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625" y="800100"/>
            <a:ext cx="3656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024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ADF51DA6-FA71-446F-B724-55D3430E166F}" type="slidenum">
              <a:rPr lang="en-US"/>
              <a:pPr/>
              <a:t>19</a:t>
            </a:fld>
            <a:endParaRPr lang="en-US"/>
          </a:p>
        </p:txBody>
      </p:sp>
      <p:sp>
        <p:nvSpPr>
          <p:cNvPr id="10240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4450"/>
            <a:ext cx="8212138" cy="1143000"/>
          </a:xfrm>
        </p:spPr>
        <p:txBody>
          <a:bodyPr/>
          <a:lstStyle/>
          <a:p>
            <a:pPr>
              <a:defRPr/>
            </a:pPr>
            <a:r>
              <a:rPr lang="en-US" sz="3200">
                <a:cs typeface="+mj-cs"/>
              </a:rPr>
              <a:t>Example: setting forwarding table in router 1d</a:t>
            </a:r>
          </a:p>
        </p:txBody>
      </p:sp>
      <p:sp>
        <p:nvSpPr>
          <p:cNvPr id="1024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1249363"/>
            <a:ext cx="8505825" cy="3346450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suppose AS1 learns (via inter-AS protocol) that subnet </a:t>
            </a:r>
            <a:r>
              <a:rPr lang="en-US" sz="2400" i="1" dirty="0" smtClean="0">
                <a:solidFill>
                  <a:srgbClr val="CC0000"/>
                </a:solidFill>
                <a:ea typeface="ＭＳ Ｐゴシック" pitchFamily="34" charset="-128"/>
              </a:rPr>
              <a:t>x</a:t>
            </a:r>
            <a:r>
              <a:rPr lang="en-US" sz="2400" dirty="0" smtClean="0">
                <a:ea typeface="ＭＳ Ｐゴシック" pitchFamily="34" charset="-128"/>
              </a:rPr>
              <a:t> reachable via AS3 (gateway 1c), but not via AS2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inter-AS protocol propagates reachability info to all internal routers</a:t>
            </a:r>
          </a:p>
          <a:p>
            <a:r>
              <a:rPr lang="en-US" sz="2400" dirty="0" smtClean="0">
                <a:ea typeface="ＭＳ Ｐゴシック" pitchFamily="34" charset="-128"/>
              </a:rPr>
              <a:t>router 1d, which has three out-going links (1 for c, 2 for a,3 for b), determines from intra-AS routing info that its interface </a:t>
            </a:r>
            <a:r>
              <a:rPr lang="en-US" sz="2400" i="1" dirty="0" smtClean="0">
                <a:solidFill>
                  <a:srgbClr val="CC0000"/>
                </a:solidFill>
                <a:ea typeface="ＭＳ Ｐゴシック" pitchFamily="34" charset="-128"/>
              </a:rPr>
              <a:t>I</a:t>
            </a:r>
            <a:r>
              <a:rPr lang="en-US" sz="2400" dirty="0" smtClean="0">
                <a:ea typeface="ＭＳ Ｐゴシック" pitchFamily="34" charset="-128"/>
              </a:rPr>
              <a:t>  is on the least cost path to 1c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installs forwarding table entry </a:t>
            </a: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(</a:t>
            </a:r>
            <a:r>
              <a:rPr lang="en-US" i="1" dirty="0" err="1" smtClean="0">
                <a:solidFill>
                  <a:srgbClr val="CC0000"/>
                </a:solidFill>
                <a:ea typeface="ＭＳ Ｐゴシック" pitchFamily="34" charset="-128"/>
              </a:rPr>
              <a:t>x,I</a:t>
            </a: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)</a:t>
            </a:r>
            <a:endParaRPr lang="en-US" dirty="0" smtClean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21861" name="Freeform 4"/>
          <p:cNvSpPr>
            <a:spLocks/>
          </p:cNvSpPr>
          <p:nvPr/>
        </p:nvSpPr>
        <p:spPr bwMode="auto">
          <a:xfrm>
            <a:off x="7277100" y="4562475"/>
            <a:ext cx="1171575" cy="1758950"/>
          </a:xfrm>
          <a:custGeom>
            <a:avLst/>
            <a:gdLst>
              <a:gd name="T0" fmla="*/ 2147483647 w 738"/>
              <a:gd name="T1" fmla="*/ 2147483647 h 1108"/>
              <a:gd name="T2" fmla="*/ 2147483647 w 738"/>
              <a:gd name="T3" fmla="*/ 2147483647 h 1108"/>
              <a:gd name="T4" fmla="*/ 2147483647 w 738"/>
              <a:gd name="T5" fmla="*/ 2147483647 h 1108"/>
              <a:gd name="T6" fmla="*/ 2147483647 w 738"/>
              <a:gd name="T7" fmla="*/ 2147483647 h 1108"/>
              <a:gd name="T8" fmla="*/ 2147483647 w 738"/>
              <a:gd name="T9" fmla="*/ 2147483647 h 1108"/>
              <a:gd name="T10" fmla="*/ 2147483647 w 738"/>
              <a:gd name="T11" fmla="*/ 2147483647 h 1108"/>
              <a:gd name="T12" fmla="*/ 2147483647 w 738"/>
              <a:gd name="T13" fmla="*/ 2147483647 h 1108"/>
              <a:gd name="T14" fmla="*/ 2147483647 w 738"/>
              <a:gd name="T15" fmla="*/ 2147483647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2" name="Freeform 5"/>
          <p:cNvSpPr>
            <a:spLocks/>
          </p:cNvSpPr>
          <p:nvPr/>
        </p:nvSpPr>
        <p:spPr bwMode="auto">
          <a:xfrm>
            <a:off x="5230813" y="4872038"/>
            <a:ext cx="1944687" cy="1292225"/>
          </a:xfrm>
          <a:custGeom>
            <a:avLst/>
            <a:gdLst>
              <a:gd name="T0" fmla="*/ 2147483647 w 1162"/>
              <a:gd name="T1" fmla="*/ 2147483647 h 543"/>
              <a:gd name="T2" fmla="*/ 2147483647 w 1162"/>
              <a:gd name="T3" fmla="*/ 2147483647 h 543"/>
              <a:gd name="T4" fmla="*/ 2147483647 w 1162"/>
              <a:gd name="T5" fmla="*/ 2147483647 h 543"/>
              <a:gd name="T6" fmla="*/ 2147483647 w 1162"/>
              <a:gd name="T7" fmla="*/ 2147483647 h 543"/>
              <a:gd name="T8" fmla="*/ 2147483647 w 1162"/>
              <a:gd name="T9" fmla="*/ 2147483647 h 543"/>
              <a:gd name="T10" fmla="*/ 2147483647 w 1162"/>
              <a:gd name="T11" fmla="*/ 2147483647 h 543"/>
              <a:gd name="T12" fmla="*/ 2147483647 w 1162"/>
              <a:gd name="T13" fmla="*/ 2147483647 h 543"/>
              <a:gd name="T14" fmla="*/ 2147483647 w 1162"/>
              <a:gd name="T15" fmla="*/ 2147483647 h 54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62" h="543">
                <a:moveTo>
                  <a:pt x="56" y="162"/>
                </a:moveTo>
                <a:cubicBezTo>
                  <a:pt x="115" y="100"/>
                  <a:pt x="221" y="28"/>
                  <a:pt x="368" y="14"/>
                </a:cubicBezTo>
                <a:cubicBezTo>
                  <a:pt x="515" y="0"/>
                  <a:pt x="811" y="42"/>
                  <a:pt x="940" y="79"/>
                </a:cubicBezTo>
                <a:cubicBezTo>
                  <a:pt x="1069" y="116"/>
                  <a:pt x="1126" y="177"/>
                  <a:pt x="1144" y="239"/>
                </a:cubicBezTo>
                <a:cubicBezTo>
                  <a:pt x="1162" y="301"/>
                  <a:pt x="1141" y="401"/>
                  <a:pt x="1048" y="451"/>
                </a:cubicBezTo>
                <a:cubicBezTo>
                  <a:pt x="955" y="501"/>
                  <a:pt x="746" y="543"/>
                  <a:pt x="586" y="541"/>
                </a:cubicBezTo>
                <a:cubicBezTo>
                  <a:pt x="426" y="539"/>
                  <a:pt x="176" y="502"/>
                  <a:pt x="88" y="439"/>
                </a:cubicBezTo>
                <a:cubicBezTo>
                  <a:pt x="0" y="376"/>
                  <a:pt x="63" y="220"/>
                  <a:pt x="56" y="162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3" name="Freeform 6"/>
          <p:cNvSpPr>
            <a:spLocks/>
          </p:cNvSpPr>
          <p:nvPr/>
        </p:nvSpPr>
        <p:spPr bwMode="auto">
          <a:xfrm>
            <a:off x="1477963" y="4164013"/>
            <a:ext cx="1679575" cy="1411287"/>
          </a:xfrm>
          <a:custGeom>
            <a:avLst/>
            <a:gdLst>
              <a:gd name="T0" fmla="*/ 2147483647 w 1198"/>
              <a:gd name="T1" fmla="*/ 2147483647 h 451"/>
              <a:gd name="T2" fmla="*/ 2147483647 w 1198"/>
              <a:gd name="T3" fmla="*/ 2147483647 h 451"/>
              <a:gd name="T4" fmla="*/ 2147483647 w 1198"/>
              <a:gd name="T5" fmla="*/ 2147483647 h 451"/>
              <a:gd name="T6" fmla="*/ 2147483647 w 1198"/>
              <a:gd name="T7" fmla="*/ 2147483647 h 451"/>
              <a:gd name="T8" fmla="*/ 2147483647 w 1198"/>
              <a:gd name="T9" fmla="*/ 2147483647 h 451"/>
              <a:gd name="T10" fmla="*/ 2147483647 w 1198"/>
              <a:gd name="T11" fmla="*/ 2147483647 h 451"/>
              <a:gd name="T12" fmla="*/ 2147483647 w 1198"/>
              <a:gd name="T13" fmla="*/ 2147483647 h 451"/>
              <a:gd name="T14" fmla="*/ 2147483647 w 1198"/>
              <a:gd name="T15" fmla="*/ 2147483647 h 451"/>
              <a:gd name="T16" fmla="*/ 2147483647 w 1198"/>
              <a:gd name="T17" fmla="*/ 2147483647 h 4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198" h="451">
                <a:moveTo>
                  <a:pt x="88" y="181"/>
                </a:moveTo>
                <a:cubicBezTo>
                  <a:pt x="159" y="143"/>
                  <a:pt x="120" y="111"/>
                  <a:pt x="180" y="89"/>
                </a:cubicBezTo>
                <a:cubicBezTo>
                  <a:pt x="240" y="67"/>
                  <a:pt x="313" y="60"/>
                  <a:pt x="448" y="49"/>
                </a:cubicBezTo>
                <a:cubicBezTo>
                  <a:pt x="583" y="38"/>
                  <a:pt x="866" y="0"/>
                  <a:pt x="988" y="25"/>
                </a:cubicBezTo>
                <a:cubicBezTo>
                  <a:pt x="1110" y="50"/>
                  <a:pt x="1198" y="132"/>
                  <a:pt x="1181" y="197"/>
                </a:cubicBezTo>
                <a:cubicBezTo>
                  <a:pt x="1164" y="262"/>
                  <a:pt x="1034" y="375"/>
                  <a:pt x="889" y="413"/>
                </a:cubicBezTo>
                <a:cubicBezTo>
                  <a:pt x="744" y="451"/>
                  <a:pt x="449" y="438"/>
                  <a:pt x="307" y="425"/>
                </a:cubicBezTo>
                <a:cubicBezTo>
                  <a:pt x="165" y="412"/>
                  <a:pt x="72" y="378"/>
                  <a:pt x="36" y="337"/>
                </a:cubicBezTo>
                <a:cubicBezTo>
                  <a:pt x="0" y="296"/>
                  <a:pt x="77" y="213"/>
                  <a:pt x="88" y="18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4" name="Freeform 7"/>
          <p:cNvSpPr>
            <a:spLocks/>
          </p:cNvSpPr>
          <p:nvPr/>
        </p:nvSpPr>
        <p:spPr bwMode="auto">
          <a:xfrm>
            <a:off x="2108200" y="4908550"/>
            <a:ext cx="400050" cy="180975"/>
          </a:xfrm>
          <a:custGeom>
            <a:avLst/>
            <a:gdLst>
              <a:gd name="T0" fmla="*/ 0 w 252"/>
              <a:gd name="T1" fmla="*/ 2147483647 h 114"/>
              <a:gd name="T2" fmla="*/ 2147483647 w 252"/>
              <a:gd name="T3" fmla="*/ 0 h 11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2" h="114">
                <a:moveTo>
                  <a:pt x="0" y="114"/>
                </a:moveTo>
                <a:lnTo>
                  <a:pt x="252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10" name="Text Box 8"/>
          <p:cNvSpPr txBox="1">
            <a:spLocks noChangeArrowheads="1"/>
          </p:cNvSpPr>
          <p:nvPr/>
        </p:nvSpPr>
        <p:spPr bwMode="auto">
          <a:xfrm>
            <a:off x="2052638" y="5129213"/>
            <a:ext cx="665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AS3</a:t>
            </a:r>
            <a:endParaRPr lang="en-US"/>
          </a:p>
        </p:txBody>
      </p:sp>
      <p:sp>
        <p:nvSpPr>
          <p:cNvPr id="102411" name="Text Box 9"/>
          <p:cNvSpPr txBox="1">
            <a:spLocks noChangeArrowheads="1"/>
          </p:cNvSpPr>
          <p:nvPr/>
        </p:nvSpPr>
        <p:spPr bwMode="auto">
          <a:xfrm>
            <a:off x="5867400" y="5794375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AS2</a:t>
            </a:r>
          </a:p>
        </p:txBody>
      </p:sp>
      <p:sp>
        <p:nvSpPr>
          <p:cNvPr id="102412" name="Line 10"/>
          <p:cNvSpPr>
            <a:spLocks noChangeShapeType="1"/>
          </p:cNvSpPr>
          <p:nvPr/>
        </p:nvSpPr>
        <p:spPr bwMode="auto">
          <a:xfrm flipV="1">
            <a:off x="5746750" y="5283200"/>
            <a:ext cx="434975" cy="192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2413" name="Line 11"/>
          <p:cNvSpPr>
            <a:spLocks noChangeShapeType="1"/>
          </p:cNvSpPr>
          <p:nvPr/>
        </p:nvSpPr>
        <p:spPr bwMode="auto">
          <a:xfrm flipH="1" flipV="1">
            <a:off x="2324100" y="4641850"/>
            <a:ext cx="241300" cy="17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2414" name="Line 12"/>
          <p:cNvSpPr>
            <a:spLocks noChangeShapeType="1"/>
          </p:cNvSpPr>
          <p:nvPr/>
        </p:nvSpPr>
        <p:spPr bwMode="auto">
          <a:xfrm flipH="1">
            <a:off x="1882775" y="4635500"/>
            <a:ext cx="147638" cy="376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21870" name="Group 13"/>
          <p:cNvGrpSpPr>
            <a:grpSpLocks/>
          </p:cNvGrpSpPr>
          <p:nvPr/>
        </p:nvGrpSpPr>
        <p:grpSpPr bwMode="auto">
          <a:xfrm>
            <a:off x="1619250" y="4903788"/>
            <a:ext cx="501650" cy="396875"/>
            <a:chOff x="873" y="3243"/>
            <a:chExt cx="316" cy="250"/>
          </a:xfrm>
        </p:grpSpPr>
        <p:sp>
          <p:nvSpPr>
            <p:cNvPr id="102517" name="Oval 14"/>
            <p:cNvSpPr>
              <a:spLocks noChangeArrowheads="1"/>
            </p:cNvSpPr>
            <p:nvPr/>
          </p:nvSpPr>
          <p:spPr bwMode="auto">
            <a:xfrm>
              <a:off x="876" y="336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8" name="Line 15"/>
            <p:cNvSpPr>
              <a:spLocks noChangeShapeType="1"/>
            </p:cNvSpPr>
            <p:nvPr/>
          </p:nvSpPr>
          <p:spPr bwMode="auto">
            <a:xfrm>
              <a:off x="876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2519" name="Line 16"/>
            <p:cNvSpPr>
              <a:spLocks noChangeShapeType="1"/>
            </p:cNvSpPr>
            <p:nvPr/>
          </p:nvSpPr>
          <p:spPr bwMode="auto">
            <a:xfrm>
              <a:off x="1189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2520" name="Rectangle 17"/>
            <p:cNvSpPr>
              <a:spLocks noChangeArrowheads="1"/>
            </p:cNvSpPr>
            <p:nvPr/>
          </p:nvSpPr>
          <p:spPr bwMode="auto">
            <a:xfrm>
              <a:off x="876" y="3354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2521" name="Oval 18"/>
            <p:cNvSpPr>
              <a:spLocks noChangeArrowheads="1"/>
            </p:cNvSpPr>
            <p:nvPr/>
          </p:nvSpPr>
          <p:spPr bwMode="auto">
            <a:xfrm>
              <a:off x="873" y="329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2" name="Rectangle 19"/>
            <p:cNvSpPr>
              <a:spLocks noChangeArrowheads="1"/>
            </p:cNvSpPr>
            <p:nvPr/>
          </p:nvSpPr>
          <p:spPr bwMode="auto">
            <a:xfrm>
              <a:off x="960" y="3308"/>
              <a:ext cx="141" cy="12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3" name="Text Box 20"/>
            <p:cNvSpPr txBox="1">
              <a:spLocks noChangeArrowheads="1"/>
            </p:cNvSpPr>
            <p:nvPr/>
          </p:nvSpPr>
          <p:spPr bwMode="auto">
            <a:xfrm>
              <a:off x="887" y="3243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3b</a:t>
              </a:r>
              <a:endParaRPr lang="en-US" sz="2400"/>
            </a:p>
          </p:txBody>
        </p:sp>
      </p:grpSp>
      <p:grpSp>
        <p:nvGrpSpPr>
          <p:cNvPr id="121871" name="Group 21"/>
          <p:cNvGrpSpPr>
            <a:grpSpLocks/>
          </p:cNvGrpSpPr>
          <p:nvPr/>
        </p:nvGrpSpPr>
        <p:grpSpPr bwMode="auto">
          <a:xfrm>
            <a:off x="1889125" y="4327525"/>
            <a:ext cx="501650" cy="396875"/>
            <a:chOff x="2016" y="1976"/>
            <a:chExt cx="316" cy="250"/>
          </a:xfrm>
        </p:grpSpPr>
        <p:sp>
          <p:nvSpPr>
            <p:cNvPr id="102509" name="Oval 22"/>
            <p:cNvSpPr>
              <a:spLocks noChangeArrowheads="1"/>
            </p:cNvSpPr>
            <p:nvPr/>
          </p:nvSpPr>
          <p:spPr bwMode="auto">
            <a:xfrm>
              <a:off x="2019" y="21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0" name="Line 23"/>
            <p:cNvSpPr>
              <a:spLocks noChangeShapeType="1"/>
            </p:cNvSpPr>
            <p:nvPr/>
          </p:nvSpPr>
          <p:spPr bwMode="auto">
            <a:xfrm>
              <a:off x="2019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2511" name="Line 24"/>
            <p:cNvSpPr>
              <a:spLocks noChangeShapeType="1"/>
            </p:cNvSpPr>
            <p:nvPr/>
          </p:nvSpPr>
          <p:spPr bwMode="auto">
            <a:xfrm>
              <a:off x="2332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2512" name="Rectangle 25"/>
            <p:cNvSpPr>
              <a:spLocks noChangeArrowheads="1"/>
            </p:cNvSpPr>
            <p:nvPr/>
          </p:nvSpPr>
          <p:spPr bwMode="auto">
            <a:xfrm>
              <a:off x="2019" y="209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2513" name="Oval 26"/>
            <p:cNvSpPr>
              <a:spLocks noChangeArrowheads="1"/>
            </p:cNvSpPr>
            <p:nvPr/>
          </p:nvSpPr>
          <p:spPr bwMode="auto">
            <a:xfrm>
              <a:off x="2016" y="20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1969" name="Group 27"/>
            <p:cNvGrpSpPr>
              <a:grpSpLocks/>
            </p:cNvGrpSpPr>
            <p:nvPr/>
          </p:nvGrpSpPr>
          <p:grpSpPr bwMode="auto">
            <a:xfrm>
              <a:off x="2032" y="1976"/>
              <a:ext cx="285" cy="250"/>
              <a:chOff x="2912" y="2425"/>
              <a:chExt cx="290" cy="250"/>
            </a:xfrm>
          </p:grpSpPr>
          <p:sp>
            <p:nvSpPr>
              <p:cNvPr id="102515" name="Rectangle 2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6" name="Text Box 29"/>
              <p:cNvSpPr txBox="1">
                <a:spLocks noChangeArrowheads="1"/>
              </p:cNvSpPr>
              <p:nvPr/>
            </p:nvSpPr>
            <p:spPr bwMode="auto">
              <a:xfrm>
                <a:off x="2912" y="2425"/>
                <a:ext cx="29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3c</a:t>
                </a:r>
                <a:endParaRPr lang="en-US" sz="2400"/>
              </a:p>
            </p:txBody>
          </p:sp>
        </p:grpSp>
      </p:grpSp>
      <p:grpSp>
        <p:nvGrpSpPr>
          <p:cNvPr id="121872" name="Group 30"/>
          <p:cNvGrpSpPr>
            <a:grpSpLocks/>
          </p:cNvGrpSpPr>
          <p:nvPr/>
        </p:nvGrpSpPr>
        <p:grpSpPr bwMode="auto">
          <a:xfrm>
            <a:off x="2466975" y="4702175"/>
            <a:ext cx="501650" cy="396875"/>
            <a:chOff x="1434" y="3104"/>
            <a:chExt cx="316" cy="250"/>
          </a:xfrm>
        </p:grpSpPr>
        <p:grpSp>
          <p:nvGrpSpPr>
            <p:cNvPr id="121956" name="Group 31"/>
            <p:cNvGrpSpPr>
              <a:grpSpLocks/>
            </p:cNvGrpSpPr>
            <p:nvPr/>
          </p:nvGrpSpPr>
          <p:grpSpPr bwMode="auto">
            <a:xfrm>
              <a:off x="1434" y="3163"/>
              <a:ext cx="316" cy="147"/>
              <a:chOff x="1434" y="3163"/>
              <a:chExt cx="316" cy="147"/>
            </a:xfrm>
          </p:grpSpPr>
          <p:sp>
            <p:nvSpPr>
              <p:cNvPr id="102503" name="Oval 32"/>
              <p:cNvSpPr>
                <a:spLocks noChangeArrowheads="1"/>
              </p:cNvSpPr>
              <p:nvPr/>
            </p:nvSpPr>
            <p:spPr bwMode="auto">
              <a:xfrm>
                <a:off x="1437" y="322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4" name="Line 33"/>
              <p:cNvSpPr>
                <a:spLocks noChangeShapeType="1"/>
              </p:cNvSpPr>
              <p:nvPr/>
            </p:nvSpPr>
            <p:spPr bwMode="auto">
              <a:xfrm>
                <a:off x="1437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2505" name="Line 34"/>
              <p:cNvSpPr>
                <a:spLocks noChangeShapeType="1"/>
              </p:cNvSpPr>
              <p:nvPr/>
            </p:nvSpPr>
            <p:spPr bwMode="auto">
              <a:xfrm>
                <a:off x="1750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2506" name="Rectangle 35"/>
              <p:cNvSpPr>
                <a:spLocks noChangeArrowheads="1"/>
              </p:cNvSpPr>
              <p:nvPr/>
            </p:nvSpPr>
            <p:spPr bwMode="auto">
              <a:xfrm>
                <a:off x="1437" y="322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2507" name="Oval 36"/>
              <p:cNvSpPr>
                <a:spLocks noChangeArrowheads="1"/>
              </p:cNvSpPr>
              <p:nvPr/>
            </p:nvSpPr>
            <p:spPr bwMode="auto">
              <a:xfrm>
                <a:off x="1434" y="316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8" name="Rectangle 37"/>
              <p:cNvSpPr>
                <a:spLocks noChangeArrowheads="1"/>
              </p:cNvSpPr>
              <p:nvPr/>
            </p:nvSpPr>
            <p:spPr bwMode="auto">
              <a:xfrm>
                <a:off x="1521" y="3176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502" name="Text Box 38"/>
            <p:cNvSpPr txBox="1">
              <a:spLocks noChangeArrowheads="1"/>
            </p:cNvSpPr>
            <p:nvPr/>
          </p:nvSpPr>
          <p:spPr bwMode="auto">
            <a:xfrm>
              <a:off x="1448" y="3104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3a</a:t>
              </a:r>
              <a:endParaRPr lang="en-US" sz="2400"/>
            </a:p>
          </p:txBody>
        </p:sp>
      </p:grpSp>
      <p:grpSp>
        <p:nvGrpSpPr>
          <p:cNvPr id="121873" name="Group 39"/>
          <p:cNvGrpSpPr>
            <a:grpSpLocks/>
          </p:cNvGrpSpPr>
          <p:nvPr/>
        </p:nvGrpSpPr>
        <p:grpSpPr bwMode="auto">
          <a:xfrm>
            <a:off x="2495550" y="5227638"/>
            <a:ext cx="2660650" cy="1122362"/>
            <a:chOff x="1572" y="3293"/>
            <a:chExt cx="1676" cy="707"/>
          </a:xfrm>
        </p:grpSpPr>
        <p:sp>
          <p:nvSpPr>
            <p:cNvPr id="121913" name="Freeform 40"/>
            <p:cNvSpPr>
              <a:spLocks/>
            </p:cNvSpPr>
            <p:nvPr/>
          </p:nvSpPr>
          <p:spPr bwMode="auto">
            <a:xfrm>
              <a:off x="1572" y="3293"/>
              <a:ext cx="1676" cy="707"/>
            </a:xfrm>
            <a:custGeom>
              <a:avLst/>
              <a:gdLst>
                <a:gd name="T0" fmla="*/ 206 w 1583"/>
                <a:gd name="T1" fmla="*/ 268 h 682"/>
                <a:gd name="T2" fmla="*/ 541 w 1583"/>
                <a:gd name="T3" fmla="*/ 89 h 682"/>
                <a:gd name="T4" fmla="*/ 1045 w 1583"/>
                <a:gd name="T5" fmla="*/ 25 h 682"/>
                <a:gd name="T6" fmla="*/ 1539 w 1583"/>
                <a:gd name="T7" fmla="*/ 232 h 682"/>
                <a:gd name="T8" fmla="*/ 2080 w 1583"/>
                <a:gd name="T9" fmla="*/ 512 h 682"/>
                <a:gd name="T10" fmla="*/ 1693 w 1583"/>
                <a:gd name="T11" fmla="*/ 770 h 682"/>
                <a:gd name="T12" fmla="*/ 918 w 1583"/>
                <a:gd name="T13" fmla="*/ 786 h 682"/>
                <a:gd name="T14" fmla="*/ 119 w 1583"/>
                <a:gd name="T15" fmla="*/ 713 h 682"/>
                <a:gd name="T16" fmla="*/ 206 w 1583"/>
                <a:gd name="T17" fmla="*/ 268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9" name="Text Box 41"/>
            <p:cNvSpPr txBox="1">
              <a:spLocks noChangeArrowheads="1"/>
            </p:cNvSpPr>
            <p:nvPr/>
          </p:nvSpPr>
          <p:spPr bwMode="auto">
            <a:xfrm>
              <a:off x="1719" y="3724"/>
              <a:ext cx="41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AS1</a:t>
              </a:r>
              <a:endParaRPr lang="en-US"/>
            </a:p>
          </p:txBody>
        </p:sp>
        <p:sp>
          <p:nvSpPr>
            <p:cNvPr id="102460" name="Line 42"/>
            <p:cNvSpPr>
              <a:spLocks noChangeShapeType="1"/>
            </p:cNvSpPr>
            <p:nvPr/>
          </p:nvSpPr>
          <p:spPr bwMode="auto">
            <a:xfrm flipH="1">
              <a:off x="2134" y="3469"/>
              <a:ext cx="93" cy="1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2461" name="Line 43"/>
            <p:cNvSpPr>
              <a:spLocks noChangeShapeType="1"/>
            </p:cNvSpPr>
            <p:nvPr/>
          </p:nvSpPr>
          <p:spPr bwMode="auto">
            <a:xfrm>
              <a:off x="2388" y="3491"/>
              <a:ext cx="3" cy="2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2462" name="Line 44"/>
            <p:cNvSpPr>
              <a:spLocks noChangeShapeType="1"/>
            </p:cNvSpPr>
            <p:nvPr/>
          </p:nvSpPr>
          <p:spPr bwMode="auto">
            <a:xfrm>
              <a:off x="2490" y="3461"/>
              <a:ext cx="313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2463" name="Line 45"/>
            <p:cNvSpPr>
              <a:spLocks noChangeShapeType="1"/>
            </p:cNvSpPr>
            <p:nvPr/>
          </p:nvSpPr>
          <p:spPr bwMode="auto">
            <a:xfrm flipH="1">
              <a:off x="2566" y="3749"/>
              <a:ext cx="237" cy="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2464" name="Line 46"/>
            <p:cNvSpPr>
              <a:spLocks noChangeShapeType="1"/>
            </p:cNvSpPr>
            <p:nvPr/>
          </p:nvSpPr>
          <p:spPr bwMode="auto">
            <a:xfrm flipH="1" flipV="1">
              <a:off x="2202" y="3638"/>
              <a:ext cx="568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2465" name="Line 47"/>
            <p:cNvSpPr>
              <a:spLocks noChangeShapeType="1"/>
            </p:cNvSpPr>
            <p:nvPr/>
          </p:nvSpPr>
          <p:spPr bwMode="auto">
            <a:xfrm>
              <a:off x="2143" y="3689"/>
              <a:ext cx="127" cy="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21921" name="Group 48"/>
            <p:cNvGrpSpPr>
              <a:grpSpLocks/>
            </p:cNvGrpSpPr>
            <p:nvPr/>
          </p:nvGrpSpPr>
          <p:grpSpPr bwMode="auto">
            <a:xfrm>
              <a:off x="2202" y="3293"/>
              <a:ext cx="316" cy="250"/>
              <a:chOff x="2055" y="3447"/>
              <a:chExt cx="316" cy="250"/>
            </a:xfrm>
          </p:grpSpPr>
          <p:sp>
            <p:nvSpPr>
              <p:cNvPr id="102493" name="Oval 49"/>
              <p:cNvSpPr>
                <a:spLocks noChangeArrowheads="1"/>
              </p:cNvSpPr>
              <p:nvPr/>
            </p:nvSpPr>
            <p:spPr bwMode="auto">
              <a:xfrm>
                <a:off x="2058" y="357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94" name="Line 50"/>
              <p:cNvSpPr>
                <a:spLocks noChangeShapeType="1"/>
              </p:cNvSpPr>
              <p:nvPr/>
            </p:nvSpPr>
            <p:spPr bwMode="auto">
              <a:xfrm>
                <a:off x="2058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2495" name="Line 51"/>
              <p:cNvSpPr>
                <a:spLocks noChangeShapeType="1"/>
              </p:cNvSpPr>
              <p:nvPr/>
            </p:nvSpPr>
            <p:spPr bwMode="auto">
              <a:xfrm>
                <a:off x="2371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2496" name="Rectangle 52"/>
              <p:cNvSpPr>
                <a:spLocks noChangeArrowheads="1"/>
              </p:cNvSpPr>
              <p:nvPr/>
            </p:nvSpPr>
            <p:spPr bwMode="auto">
              <a:xfrm>
                <a:off x="2058" y="356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2497" name="Oval 53"/>
              <p:cNvSpPr>
                <a:spLocks noChangeArrowheads="1"/>
              </p:cNvSpPr>
              <p:nvPr/>
            </p:nvSpPr>
            <p:spPr bwMode="auto">
              <a:xfrm>
                <a:off x="2055" y="3505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1953" name="Group 54"/>
              <p:cNvGrpSpPr>
                <a:grpSpLocks/>
              </p:cNvGrpSpPr>
              <p:nvPr/>
            </p:nvGrpSpPr>
            <p:grpSpPr bwMode="auto">
              <a:xfrm>
                <a:off x="2072" y="3447"/>
                <a:ext cx="285" cy="250"/>
                <a:chOff x="2912" y="2425"/>
                <a:chExt cx="292" cy="250"/>
              </a:xfrm>
            </p:grpSpPr>
            <p:sp>
              <p:nvSpPr>
                <p:cNvPr id="102499" name="Rectangle 5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500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912" y="2425"/>
                  <a:ext cx="292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>
                    <a:defRPr/>
                  </a:pPr>
                  <a:r>
                    <a:rPr lang="en-US" sz="2000" smtClean="0"/>
                    <a:t>1c</a:t>
                  </a:r>
                </a:p>
              </p:txBody>
            </p:sp>
          </p:grpSp>
        </p:grpSp>
        <p:grpSp>
          <p:nvGrpSpPr>
            <p:cNvPr id="121922" name="Group 57"/>
            <p:cNvGrpSpPr>
              <a:grpSpLocks/>
            </p:cNvGrpSpPr>
            <p:nvPr/>
          </p:nvGrpSpPr>
          <p:grpSpPr bwMode="auto">
            <a:xfrm>
              <a:off x="1896" y="3507"/>
              <a:ext cx="316" cy="250"/>
              <a:chOff x="1749" y="3661"/>
              <a:chExt cx="316" cy="250"/>
            </a:xfrm>
          </p:grpSpPr>
          <p:sp>
            <p:nvSpPr>
              <p:cNvPr id="102486" name="Oval 58"/>
              <p:cNvSpPr>
                <a:spLocks noChangeArrowheads="1"/>
              </p:cNvSpPr>
              <p:nvPr/>
            </p:nvSpPr>
            <p:spPr bwMode="auto">
              <a:xfrm>
                <a:off x="1752" y="378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87" name="Line 59"/>
              <p:cNvSpPr>
                <a:spLocks noChangeShapeType="1"/>
              </p:cNvSpPr>
              <p:nvPr/>
            </p:nvSpPr>
            <p:spPr bwMode="auto">
              <a:xfrm>
                <a:off x="1752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2488" name="Line 60"/>
              <p:cNvSpPr>
                <a:spLocks noChangeShapeType="1"/>
              </p:cNvSpPr>
              <p:nvPr/>
            </p:nvSpPr>
            <p:spPr bwMode="auto">
              <a:xfrm>
                <a:off x="2065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2489" name="Rectangle 61"/>
              <p:cNvSpPr>
                <a:spLocks noChangeArrowheads="1"/>
              </p:cNvSpPr>
              <p:nvPr/>
            </p:nvSpPr>
            <p:spPr bwMode="auto">
              <a:xfrm>
                <a:off x="1752" y="377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2490" name="Oval 62"/>
              <p:cNvSpPr>
                <a:spLocks noChangeArrowheads="1"/>
              </p:cNvSpPr>
              <p:nvPr/>
            </p:nvSpPr>
            <p:spPr bwMode="auto">
              <a:xfrm>
                <a:off x="1749" y="371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91" name="Rectangle 63"/>
              <p:cNvSpPr>
                <a:spLocks noChangeArrowheads="1"/>
              </p:cNvSpPr>
              <p:nvPr/>
            </p:nvSpPr>
            <p:spPr bwMode="auto">
              <a:xfrm>
                <a:off x="1834" y="3746"/>
                <a:ext cx="142" cy="9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92" name="Text Box 64"/>
              <p:cNvSpPr txBox="1">
                <a:spLocks noChangeArrowheads="1"/>
              </p:cNvSpPr>
              <p:nvPr/>
            </p:nvSpPr>
            <p:spPr bwMode="auto">
              <a:xfrm>
                <a:off x="1765" y="3661"/>
                <a:ext cx="2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1a</a:t>
                </a:r>
                <a:endParaRPr lang="en-US" sz="2400"/>
              </a:p>
            </p:txBody>
          </p:sp>
        </p:grpSp>
        <p:grpSp>
          <p:nvGrpSpPr>
            <p:cNvPr id="121923" name="Group 65"/>
            <p:cNvGrpSpPr>
              <a:grpSpLocks/>
            </p:cNvGrpSpPr>
            <p:nvPr/>
          </p:nvGrpSpPr>
          <p:grpSpPr bwMode="auto">
            <a:xfrm>
              <a:off x="2238" y="3689"/>
              <a:ext cx="316" cy="250"/>
              <a:chOff x="2091" y="3843"/>
              <a:chExt cx="316" cy="250"/>
            </a:xfrm>
          </p:grpSpPr>
          <p:sp>
            <p:nvSpPr>
              <p:cNvPr id="102478" name="Oval 66"/>
              <p:cNvSpPr>
                <a:spLocks noChangeArrowheads="1"/>
              </p:cNvSpPr>
              <p:nvPr/>
            </p:nvSpPr>
            <p:spPr bwMode="auto">
              <a:xfrm>
                <a:off x="2094" y="3967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79" name="Line 67"/>
              <p:cNvSpPr>
                <a:spLocks noChangeShapeType="1"/>
              </p:cNvSpPr>
              <p:nvPr/>
            </p:nvSpPr>
            <p:spPr bwMode="auto">
              <a:xfrm>
                <a:off x="2094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2480" name="Line 68"/>
              <p:cNvSpPr>
                <a:spLocks noChangeShapeType="1"/>
              </p:cNvSpPr>
              <p:nvPr/>
            </p:nvSpPr>
            <p:spPr bwMode="auto">
              <a:xfrm>
                <a:off x="2407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2481" name="Rectangle 69"/>
              <p:cNvSpPr>
                <a:spLocks noChangeArrowheads="1"/>
              </p:cNvSpPr>
              <p:nvPr/>
            </p:nvSpPr>
            <p:spPr bwMode="auto">
              <a:xfrm>
                <a:off x="2094" y="3960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2482" name="Oval 70"/>
              <p:cNvSpPr>
                <a:spLocks noChangeArrowheads="1"/>
              </p:cNvSpPr>
              <p:nvPr/>
            </p:nvSpPr>
            <p:spPr bwMode="auto">
              <a:xfrm>
                <a:off x="2091" y="3901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1938" name="Group 71"/>
              <p:cNvGrpSpPr>
                <a:grpSpLocks/>
              </p:cNvGrpSpPr>
              <p:nvPr/>
            </p:nvGrpSpPr>
            <p:grpSpPr bwMode="auto">
              <a:xfrm>
                <a:off x="2106" y="3843"/>
                <a:ext cx="294" cy="250"/>
                <a:chOff x="2910" y="2425"/>
                <a:chExt cx="296" cy="250"/>
              </a:xfrm>
            </p:grpSpPr>
            <p:sp>
              <p:nvSpPr>
                <p:cNvPr id="102484" name="Rectangle 7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485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2910" y="2425"/>
                  <a:ext cx="29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>
                    <a:defRPr/>
                  </a:pPr>
                  <a:r>
                    <a:rPr lang="en-US" sz="2000" smtClean="0"/>
                    <a:t>1d</a:t>
                  </a:r>
                </a:p>
              </p:txBody>
            </p:sp>
          </p:grpSp>
        </p:grpSp>
        <p:grpSp>
          <p:nvGrpSpPr>
            <p:cNvPr id="121924" name="Group 74"/>
            <p:cNvGrpSpPr>
              <a:grpSpLocks/>
            </p:cNvGrpSpPr>
            <p:nvPr/>
          </p:nvGrpSpPr>
          <p:grpSpPr bwMode="auto">
            <a:xfrm>
              <a:off x="2778" y="3573"/>
              <a:ext cx="316" cy="250"/>
              <a:chOff x="2016" y="1976"/>
              <a:chExt cx="316" cy="250"/>
            </a:xfrm>
          </p:grpSpPr>
          <p:sp>
            <p:nvSpPr>
              <p:cNvPr id="102470" name="Oval 75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71" name="Line 76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2472" name="Line 77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2473" name="Rectangle 78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2474" name="Oval 79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1930" name="Group 80"/>
              <p:cNvGrpSpPr>
                <a:grpSpLocks/>
              </p:cNvGrpSpPr>
              <p:nvPr/>
            </p:nvGrpSpPr>
            <p:grpSpPr bwMode="auto">
              <a:xfrm>
                <a:off x="2029" y="1976"/>
                <a:ext cx="294" cy="250"/>
                <a:chOff x="2909" y="2425"/>
                <a:chExt cx="299" cy="250"/>
              </a:xfrm>
            </p:grpSpPr>
            <p:sp>
              <p:nvSpPr>
                <p:cNvPr id="102476" name="Rectangle 81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2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477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2909" y="2425"/>
                  <a:ext cx="29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1b</a:t>
                  </a:r>
                  <a:endParaRPr lang="en-US" sz="2400"/>
                </a:p>
              </p:txBody>
            </p:sp>
          </p:grpSp>
        </p:grpSp>
      </p:grpSp>
      <p:grpSp>
        <p:nvGrpSpPr>
          <p:cNvPr id="121874" name="Group 83"/>
          <p:cNvGrpSpPr>
            <a:grpSpLocks/>
          </p:cNvGrpSpPr>
          <p:nvPr/>
        </p:nvGrpSpPr>
        <p:grpSpPr bwMode="auto">
          <a:xfrm>
            <a:off x="5414963" y="5324475"/>
            <a:ext cx="501650" cy="396875"/>
            <a:chOff x="3537" y="3473"/>
            <a:chExt cx="316" cy="250"/>
          </a:xfrm>
        </p:grpSpPr>
        <p:sp>
          <p:nvSpPr>
            <p:cNvPr id="102451" name="Oval 84"/>
            <p:cNvSpPr>
              <a:spLocks noChangeArrowheads="1"/>
            </p:cNvSpPr>
            <p:nvPr/>
          </p:nvSpPr>
          <p:spPr bwMode="auto">
            <a:xfrm>
              <a:off x="3540" y="359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2" name="Line 85"/>
            <p:cNvSpPr>
              <a:spLocks noChangeShapeType="1"/>
            </p:cNvSpPr>
            <p:nvPr/>
          </p:nvSpPr>
          <p:spPr bwMode="auto">
            <a:xfrm>
              <a:off x="3540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2453" name="Line 86"/>
            <p:cNvSpPr>
              <a:spLocks noChangeShapeType="1"/>
            </p:cNvSpPr>
            <p:nvPr/>
          </p:nvSpPr>
          <p:spPr bwMode="auto">
            <a:xfrm>
              <a:off x="3853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2454" name="Rectangle 87"/>
            <p:cNvSpPr>
              <a:spLocks noChangeArrowheads="1"/>
            </p:cNvSpPr>
            <p:nvPr/>
          </p:nvSpPr>
          <p:spPr bwMode="auto">
            <a:xfrm>
              <a:off x="3540" y="359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2455" name="Oval 88"/>
            <p:cNvSpPr>
              <a:spLocks noChangeArrowheads="1"/>
            </p:cNvSpPr>
            <p:nvPr/>
          </p:nvSpPr>
          <p:spPr bwMode="auto">
            <a:xfrm>
              <a:off x="3537" y="353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6" name="Rectangle 89"/>
            <p:cNvSpPr>
              <a:spLocks noChangeArrowheads="1"/>
            </p:cNvSpPr>
            <p:nvPr/>
          </p:nvSpPr>
          <p:spPr bwMode="auto">
            <a:xfrm>
              <a:off x="3624" y="3545"/>
              <a:ext cx="141" cy="12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7" name="Text Box 90"/>
            <p:cNvSpPr txBox="1">
              <a:spLocks noChangeArrowheads="1"/>
            </p:cNvSpPr>
            <p:nvPr/>
          </p:nvSpPr>
          <p:spPr bwMode="auto">
            <a:xfrm>
              <a:off x="3551" y="3473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2a</a:t>
              </a:r>
              <a:endParaRPr lang="en-US" sz="2400"/>
            </a:p>
          </p:txBody>
        </p:sp>
      </p:grpSp>
      <p:sp>
        <p:nvSpPr>
          <p:cNvPr id="102420" name="Line 91"/>
          <p:cNvSpPr>
            <a:spLocks noChangeShapeType="1"/>
          </p:cNvSpPr>
          <p:nvPr/>
        </p:nvSpPr>
        <p:spPr bwMode="auto">
          <a:xfrm>
            <a:off x="6635750" y="5241925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2421" name="Line 92"/>
          <p:cNvSpPr>
            <a:spLocks noChangeShapeType="1"/>
          </p:cNvSpPr>
          <p:nvPr/>
        </p:nvSpPr>
        <p:spPr bwMode="auto">
          <a:xfrm>
            <a:off x="6889750" y="5707063"/>
            <a:ext cx="735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2422" name="Line 93"/>
          <p:cNvSpPr>
            <a:spLocks noChangeShapeType="1"/>
          </p:cNvSpPr>
          <p:nvPr/>
        </p:nvSpPr>
        <p:spPr bwMode="auto">
          <a:xfrm>
            <a:off x="5921375" y="5553075"/>
            <a:ext cx="4889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2423" name="Line 94"/>
          <p:cNvSpPr>
            <a:spLocks noChangeShapeType="1"/>
          </p:cNvSpPr>
          <p:nvPr/>
        </p:nvSpPr>
        <p:spPr bwMode="auto">
          <a:xfrm>
            <a:off x="6530975" y="5351463"/>
            <a:ext cx="68263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21879" name="Group 95"/>
          <p:cNvGrpSpPr>
            <a:grpSpLocks/>
          </p:cNvGrpSpPr>
          <p:nvPr/>
        </p:nvGrpSpPr>
        <p:grpSpPr bwMode="auto">
          <a:xfrm>
            <a:off x="6142038" y="5046663"/>
            <a:ext cx="501650" cy="396875"/>
            <a:chOff x="4320" y="1936"/>
            <a:chExt cx="316" cy="250"/>
          </a:xfrm>
        </p:grpSpPr>
        <p:sp>
          <p:nvSpPr>
            <p:cNvPr id="102444" name="Oval 96"/>
            <p:cNvSpPr>
              <a:spLocks noChangeArrowheads="1"/>
            </p:cNvSpPr>
            <p:nvPr/>
          </p:nvSpPr>
          <p:spPr bwMode="auto">
            <a:xfrm>
              <a:off x="4323" y="205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5" name="Line 97"/>
            <p:cNvSpPr>
              <a:spLocks noChangeShapeType="1"/>
            </p:cNvSpPr>
            <p:nvPr/>
          </p:nvSpPr>
          <p:spPr bwMode="auto">
            <a:xfrm>
              <a:off x="4323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2446" name="Line 98"/>
            <p:cNvSpPr>
              <a:spLocks noChangeShapeType="1"/>
            </p:cNvSpPr>
            <p:nvPr/>
          </p:nvSpPr>
          <p:spPr bwMode="auto">
            <a:xfrm>
              <a:off x="4636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2447" name="Rectangle 99"/>
            <p:cNvSpPr>
              <a:spLocks noChangeArrowheads="1"/>
            </p:cNvSpPr>
            <p:nvPr/>
          </p:nvSpPr>
          <p:spPr bwMode="auto">
            <a:xfrm>
              <a:off x="4323" y="204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2448" name="Oval 100"/>
            <p:cNvSpPr>
              <a:spLocks noChangeArrowheads="1"/>
            </p:cNvSpPr>
            <p:nvPr/>
          </p:nvSpPr>
          <p:spPr bwMode="auto">
            <a:xfrm>
              <a:off x="4320" y="198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9" name="Rectangle 101"/>
            <p:cNvSpPr>
              <a:spLocks noChangeArrowheads="1"/>
            </p:cNvSpPr>
            <p:nvPr/>
          </p:nvSpPr>
          <p:spPr bwMode="auto">
            <a:xfrm>
              <a:off x="4407" y="2001"/>
              <a:ext cx="141" cy="11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0" name="Text Box 102"/>
            <p:cNvSpPr txBox="1">
              <a:spLocks noChangeArrowheads="1"/>
            </p:cNvSpPr>
            <p:nvPr/>
          </p:nvSpPr>
          <p:spPr bwMode="auto">
            <a:xfrm>
              <a:off x="4338" y="1936"/>
              <a:ext cx="2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2c</a:t>
              </a:r>
              <a:endParaRPr lang="en-US" sz="2400"/>
            </a:p>
          </p:txBody>
        </p:sp>
      </p:grpSp>
      <p:grpSp>
        <p:nvGrpSpPr>
          <p:cNvPr id="121880" name="Group 103"/>
          <p:cNvGrpSpPr>
            <a:grpSpLocks/>
          </p:cNvGrpSpPr>
          <p:nvPr/>
        </p:nvGrpSpPr>
        <p:grpSpPr bwMode="auto">
          <a:xfrm>
            <a:off x="6405563" y="5502275"/>
            <a:ext cx="501650" cy="396875"/>
            <a:chOff x="4596" y="2158"/>
            <a:chExt cx="316" cy="250"/>
          </a:xfrm>
        </p:grpSpPr>
        <p:sp>
          <p:nvSpPr>
            <p:cNvPr id="102437" name="Oval 104"/>
            <p:cNvSpPr>
              <a:spLocks noChangeArrowheads="1"/>
            </p:cNvSpPr>
            <p:nvPr/>
          </p:nvSpPr>
          <p:spPr bwMode="auto">
            <a:xfrm>
              <a:off x="4599" y="227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8" name="Line 105"/>
            <p:cNvSpPr>
              <a:spLocks noChangeShapeType="1"/>
            </p:cNvSpPr>
            <p:nvPr/>
          </p:nvSpPr>
          <p:spPr bwMode="auto">
            <a:xfrm>
              <a:off x="4599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2439" name="Line 106"/>
            <p:cNvSpPr>
              <a:spLocks noChangeShapeType="1"/>
            </p:cNvSpPr>
            <p:nvPr/>
          </p:nvSpPr>
          <p:spPr bwMode="auto">
            <a:xfrm>
              <a:off x="4912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2440" name="Rectangle 107"/>
            <p:cNvSpPr>
              <a:spLocks noChangeArrowheads="1"/>
            </p:cNvSpPr>
            <p:nvPr/>
          </p:nvSpPr>
          <p:spPr bwMode="auto">
            <a:xfrm>
              <a:off x="4599" y="226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2441" name="Oval 108"/>
            <p:cNvSpPr>
              <a:spLocks noChangeArrowheads="1"/>
            </p:cNvSpPr>
            <p:nvPr/>
          </p:nvSpPr>
          <p:spPr bwMode="auto">
            <a:xfrm>
              <a:off x="4596" y="221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2" name="Rectangle 109"/>
            <p:cNvSpPr>
              <a:spLocks noChangeArrowheads="1"/>
            </p:cNvSpPr>
            <p:nvPr/>
          </p:nvSpPr>
          <p:spPr bwMode="auto">
            <a:xfrm>
              <a:off x="4683" y="2223"/>
              <a:ext cx="142" cy="11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3" name="Text Box 110"/>
            <p:cNvSpPr txBox="1">
              <a:spLocks noChangeArrowheads="1"/>
            </p:cNvSpPr>
            <p:nvPr/>
          </p:nvSpPr>
          <p:spPr bwMode="auto">
            <a:xfrm>
              <a:off x="4610" y="2158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2b</a:t>
              </a:r>
              <a:endParaRPr lang="en-US" sz="2400"/>
            </a:p>
          </p:txBody>
        </p:sp>
      </p:grpSp>
      <p:sp>
        <p:nvSpPr>
          <p:cNvPr id="102426" name="Text Box 111"/>
          <p:cNvSpPr txBox="1">
            <a:spLocks noChangeArrowheads="1"/>
          </p:cNvSpPr>
          <p:nvPr/>
        </p:nvSpPr>
        <p:spPr bwMode="auto">
          <a:xfrm>
            <a:off x="7656513" y="5159375"/>
            <a:ext cx="8937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other</a:t>
            </a:r>
          </a:p>
          <a:p>
            <a:pPr>
              <a:defRPr/>
            </a:pPr>
            <a:r>
              <a:rPr lang="en-US" sz="1400" smtClean="0"/>
              <a:t>networks</a:t>
            </a:r>
          </a:p>
        </p:txBody>
      </p:sp>
      <p:sp>
        <p:nvSpPr>
          <p:cNvPr id="121882" name="Freeform 112"/>
          <p:cNvSpPr>
            <a:spLocks/>
          </p:cNvSpPr>
          <p:nvPr/>
        </p:nvSpPr>
        <p:spPr bwMode="auto">
          <a:xfrm flipH="1">
            <a:off x="292100" y="4772025"/>
            <a:ext cx="1171575" cy="1758950"/>
          </a:xfrm>
          <a:custGeom>
            <a:avLst/>
            <a:gdLst>
              <a:gd name="T0" fmla="*/ 2147483647 w 738"/>
              <a:gd name="T1" fmla="*/ 2147483647 h 1108"/>
              <a:gd name="T2" fmla="*/ 2147483647 w 738"/>
              <a:gd name="T3" fmla="*/ 2147483647 h 1108"/>
              <a:gd name="T4" fmla="*/ 2147483647 w 738"/>
              <a:gd name="T5" fmla="*/ 2147483647 h 1108"/>
              <a:gd name="T6" fmla="*/ 2147483647 w 738"/>
              <a:gd name="T7" fmla="*/ 2147483647 h 1108"/>
              <a:gd name="T8" fmla="*/ 2147483647 w 738"/>
              <a:gd name="T9" fmla="*/ 2147483647 h 1108"/>
              <a:gd name="T10" fmla="*/ 2147483647 w 738"/>
              <a:gd name="T11" fmla="*/ 2147483647 h 1108"/>
              <a:gd name="T12" fmla="*/ 2147483647 w 738"/>
              <a:gd name="T13" fmla="*/ 2147483647 h 1108"/>
              <a:gd name="T14" fmla="*/ 2147483647 w 738"/>
              <a:gd name="T15" fmla="*/ 2147483647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28" name="Text Box 113"/>
          <p:cNvSpPr txBox="1">
            <a:spLocks noChangeArrowheads="1"/>
          </p:cNvSpPr>
          <p:nvPr/>
        </p:nvSpPr>
        <p:spPr bwMode="auto">
          <a:xfrm>
            <a:off x="349250" y="5556250"/>
            <a:ext cx="8937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other</a:t>
            </a:r>
          </a:p>
          <a:p>
            <a:pPr>
              <a:defRPr/>
            </a:pPr>
            <a:r>
              <a:rPr lang="en-US" sz="1400" smtClean="0"/>
              <a:t>networks</a:t>
            </a:r>
          </a:p>
        </p:txBody>
      </p:sp>
      <p:sp>
        <p:nvSpPr>
          <p:cNvPr id="102429" name="Line 114"/>
          <p:cNvSpPr>
            <a:spLocks noChangeShapeType="1"/>
          </p:cNvSpPr>
          <p:nvPr/>
        </p:nvSpPr>
        <p:spPr bwMode="auto">
          <a:xfrm flipH="1">
            <a:off x="1149350" y="5118100"/>
            <a:ext cx="468313" cy="26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1885" name="Freeform 115"/>
          <p:cNvSpPr>
            <a:spLocks/>
          </p:cNvSpPr>
          <p:nvPr/>
        </p:nvSpPr>
        <p:spPr bwMode="auto">
          <a:xfrm>
            <a:off x="4913313" y="5607050"/>
            <a:ext cx="523875" cy="261938"/>
          </a:xfrm>
          <a:custGeom>
            <a:avLst/>
            <a:gdLst>
              <a:gd name="T0" fmla="*/ 0 w 654"/>
              <a:gd name="T1" fmla="*/ 2147483647 h 420"/>
              <a:gd name="T2" fmla="*/ 2147483647 w 654"/>
              <a:gd name="T3" fmla="*/ 0 h 4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54" h="420">
                <a:moveTo>
                  <a:pt x="0" y="420"/>
                </a:moveTo>
                <a:lnTo>
                  <a:pt x="654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86" name="Freeform 116"/>
          <p:cNvSpPr>
            <a:spLocks/>
          </p:cNvSpPr>
          <p:nvPr/>
        </p:nvSpPr>
        <p:spPr bwMode="auto">
          <a:xfrm>
            <a:off x="3552825" y="3990975"/>
            <a:ext cx="973138" cy="795338"/>
          </a:xfrm>
          <a:custGeom>
            <a:avLst/>
            <a:gdLst>
              <a:gd name="T0" fmla="*/ 2147483647 w 1198"/>
              <a:gd name="T1" fmla="*/ 2147483647 h 451"/>
              <a:gd name="T2" fmla="*/ 2147483647 w 1198"/>
              <a:gd name="T3" fmla="*/ 2147483647 h 451"/>
              <a:gd name="T4" fmla="*/ 2147483647 w 1198"/>
              <a:gd name="T5" fmla="*/ 2147483647 h 451"/>
              <a:gd name="T6" fmla="*/ 2147483647 w 1198"/>
              <a:gd name="T7" fmla="*/ 2147483647 h 451"/>
              <a:gd name="T8" fmla="*/ 2147483647 w 1198"/>
              <a:gd name="T9" fmla="*/ 2147483647 h 451"/>
              <a:gd name="T10" fmla="*/ 2147483647 w 1198"/>
              <a:gd name="T11" fmla="*/ 2147483647 h 451"/>
              <a:gd name="T12" fmla="*/ 2147483647 w 1198"/>
              <a:gd name="T13" fmla="*/ 2147483647 h 451"/>
              <a:gd name="T14" fmla="*/ 2147483647 w 1198"/>
              <a:gd name="T15" fmla="*/ 2147483647 h 451"/>
              <a:gd name="T16" fmla="*/ 2147483647 w 1198"/>
              <a:gd name="T17" fmla="*/ 2147483647 h 4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198" h="451">
                <a:moveTo>
                  <a:pt x="88" y="181"/>
                </a:moveTo>
                <a:cubicBezTo>
                  <a:pt x="159" y="143"/>
                  <a:pt x="120" y="111"/>
                  <a:pt x="180" y="89"/>
                </a:cubicBezTo>
                <a:cubicBezTo>
                  <a:pt x="240" y="67"/>
                  <a:pt x="313" y="60"/>
                  <a:pt x="448" y="49"/>
                </a:cubicBezTo>
                <a:cubicBezTo>
                  <a:pt x="583" y="38"/>
                  <a:pt x="866" y="0"/>
                  <a:pt x="988" y="25"/>
                </a:cubicBezTo>
                <a:cubicBezTo>
                  <a:pt x="1110" y="50"/>
                  <a:pt x="1198" y="132"/>
                  <a:pt x="1181" y="197"/>
                </a:cubicBezTo>
                <a:cubicBezTo>
                  <a:pt x="1164" y="262"/>
                  <a:pt x="1034" y="375"/>
                  <a:pt x="889" y="413"/>
                </a:cubicBezTo>
                <a:cubicBezTo>
                  <a:pt x="744" y="451"/>
                  <a:pt x="449" y="438"/>
                  <a:pt x="307" y="425"/>
                </a:cubicBezTo>
                <a:cubicBezTo>
                  <a:pt x="165" y="412"/>
                  <a:pt x="72" y="378"/>
                  <a:pt x="36" y="337"/>
                </a:cubicBezTo>
                <a:cubicBezTo>
                  <a:pt x="0" y="296"/>
                  <a:pt x="77" y="213"/>
                  <a:pt x="88" y="18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2" name="Text Box 117"/>
          <p:cNvSpPr txBox="1">
            <a:spLocks noChangeArrowheads="1"/>
          </p:cNvSpPr>
          <p:nvPr/>
        </p:nvSpPr>
        <p:spPr bwMode="auto">
          <a:xfrm>
            <a:off x="3875088" y="41481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2434" name="Text Box 119"/>
          <p:cNvSpPr txBox="1">
            <a:spLocks noChangeArrowheads="1"/>
          </p:cNvSpPr>
          <p:nvPr/>
        </p:nvSpPr>
        <p:spPr bwMode="auto">
          <a:xfrm rot="-1061543">
            <a:off x="2935288" y="3878263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…</a:t>
            </a:r>
          </a:p>
        </p:txBody>
      </p:sp>
      <p:sp>
        <p:nvSpPr>
          <p:cNvPr id="121890" name="Freeform 120"/>
          <p:cNvSpPr>
            <a:spLocks/>
          </p:cNvSpPr>
          <p:nvPr/>
        </p:nvSpPr>
        <p:spPr bwMode="auto">
          <a:xfrm>
            <a:off x="2800350" y="5014913"/>
            <a:ext cx="704850" cy="409575"/>
          </a:xfrm>
          <a:custGeom>
            <a:avLst/>
            <a:gdLst>
              <a:gd name="T0" fmla="*/ 0 w 444"/>
              <a:gd name="T1" fmla="*/ 0 h 258"/>
              <a:gd name="T2" fmla="*/ 2147483647 w 444"/>
              <a:gd name="T3" fmla="*/ 2147483647 h 25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44" h="258">
                <a:moveTo>
                  <a:pt x="0" y="0"/>
                </a:moveTo>
                <a:lnTo>
                  <a:pt x="444" y="25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1891" name="Picture 121" descr="underline_ba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225" y="792163"/>
            <a:ext cx="82280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Arrow Connector 2"/>
          <p:cNvCxnSpPr/>
          <p:nvPr/>
        </p:nvCxnSpPr>
        <p:spPr bwMode="auto">
          <a:xfrm flipH="1">
            <a:off x="3975101" y="3990975"/>
            <a:ext cx="1255712" cy="19097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860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2C039509-4BE0-4D9B-A825-4C81C2EACEA5}" type="slidenum">
              <a:rPr lang="en-US"/>
              <a:pPr/>
              <a:t>2</a:t>
            </a:fld>
            <a:endParaRPr lang="en-US"/>
          </a:p>
        </p:txBody>
      </p:sp>
      <p:pic>
        <p:nvPicPr>
          <p:cNvPr id="105475" name="Picture 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63" y="1025525"/>
            <a:ext cx="4113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2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4.1 introduction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4.2 virtual circuit and datagram networks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4.3 what</a:t>
            </a:r>
            <a:r>
              <a:rPr lang="ja-JP" altLang="en-US" sz="2400" smtClean="0">
                <a:ea typeface="ＭＳ Ｐゴシック" pitchFamily="34" charset="-128"/>
              </a:rPr>
              <a:t>’</a:t>
            </a:r>
            <a:r>
              <a:rPr lang="en-US" altLang="ja-JP" sz="2400" smtClean="0">
                <a:ea typeface="ＭＳ Ｐゴシック" pitchFamily="34" charset="-128"/>
              </a:rPr>
              <a:t>s inside a router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4.4 IP: Internet Protocol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datagram format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IPv4 addressing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ICMP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IPv6</a:t>
            </a:r>
          </a:p>
        </p:txBody>
      </p:sp>
      <p:sp>
        <p:nvSpPr>
          <p:cNvPr id="8602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CC0000"/>
                </a:solidFill>
                <a:ea typeface="ＭＳ Ｐゴシック" pitchFamily="34" charset="-128"/>
              </a:rPr>
              <a:t>4.5 routing algorithms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link state</a:t>
            </a:r>
          </a:p>
          <a:p>
            <a:pPr lvl="1"/>
            <a:r>
              <a:rPr lang="en-US" sz="2000" smtClean="0">
                <a:solidFill>
                  <a:srgbClr val="CC0000"/>
                </a:solidFill>
                <a:ea typeface="ＭＳ Ｐゴシック" pitchFamily="34" charset="-128"/>
              </a:rPr>
              <a:t>distance vector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hierarchical routing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4.6 routing in the Internet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RIP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OSPF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BGP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4.7 broadcast and multicast routing</a:t>
            </a:r>
          </a:p>
          <a:p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105478" name="Rectangle 2"/>
          <p:cNvSpPr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rgbClr val="000099"/>
                </a:solidFill>
                <a:latin typeface="Gill Sans MT" pitchFamily="34" charset="0"/>
              </a:rPr>
              <a:t>Chapter 4: 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034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A4D8212D-4D86-4272-B729-131960413ADC}" type="slidenum">
              <a:rPr lang="en-US"/>
              <a:pPr/>
              <a:t>20</a:t>
            </a:fld>
            <a:endParaRPr lang="en-US"/>
          </a:p>
        </p:txBody>
      </p:sp>
      <p:sp>
        <p:nvSpPr>
          <p:cNvPr id="103428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75" y="244475"/>
            <a:ext cx="8764588" cy="954088"/>
          </a:xfrm>
        </p:spPr>
        <p:txBody>
          <a:bodyPr/>
          <a:lstStyle/>
          <a:p>
            <a:pPr>
              <a:defRPr/>
            </a:pPr>
            <a:r>
              <a:rPr lang="en-US" sz="3600">
                <a:cs typeface="+mj-cs"/>
              </a:rPr>
              <a:t>Example: choosing among multiple ASes</a:t>
            </a:r>
          </a:p>
        </p:txBody>
      </p:sp>
      <p:sp>
        <p:nvSpPr>
          <p:cNvPr id="1034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562100"/>
            <a:ext cx="7991475" cy="27543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ea typeface="ＭＳ Ｐゴシック" pitchFamily="34" charset="-128"/>
              </a:rPr>
              <a:t>now suppose AS1 learns from inter-AS protocol that subnet </a:t>
            </a: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x</a:t>
            </a:r>
            <a:r>
              <a:rPr lang="en-US" dirty="0" smtClean="0">
                <a:ea typeface="ＭＳ Ｐゴシック" pitchFamily="34" charset="-128"/>
              </a:rPr>
              <a:t> is reachable from AS3 </a:t>
            </a:r>
            <a:r>
              <a:rPr lang="en-US" i="1" dirty="0" smtClean="0">
                <a:ea typeface="ＭＳ Ｐゴシック" pitchFamily="34" charset="-128"/>
              </a:rPr>
              <a:t>and</a:t>
            </a:r>
            <a:r>
              <a:rPr lang="en-US" dirty="0" smtClean="0">
                <a:ea typeface="ＭＳ Ｐゴシック" pitchFamily="34" charset="-128"/>
              </a:rPr>
              <a:t> from AS2.</a:t>
            </a:r>
          </a:p>
          <a:p>
            <a:pPr>
              <a:lnSpc>
                <a:spcPct val="80000"/>
              </a:lnSpc>
            </a:pPr>
            <a:r>
              <a:rPr lang="en-US" dirty="0">
                <a:ea typeface="ＭＳ Ｐゴシック" pitchFamily="34" charset="-128"/>
              </a:rPr>
              <a:t>i</a:t>
            </a:r>
            <a:r>
              <a:rPr lang="en-US" dirty="0" smtClean="0">
                <a:ea typeface="ＭＳ Ｐゴシック" pitchFamily="34" charset="-128"/>
              </a:rPr>
              <a:t>t is the job of inter-AS routing protocol to determine which gateway it should forward packets towards for </a:t>
            </a:r>
            <a:r>
              <a:rPr lang="en-US" dirty="0" err="1" smtClean="0">
                <a:ea typeface="ＭＳ Ｐゴシック" pitchFamily="34" charset="-128"/>
              </a:rPr>
              <a:t>dest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solidFill>
                  <a:srgbClr val="CC0000"/>
                </a:solidFill>
                <a:ea typeface="ＭＳ Ｐゴシック" pitchFamily="34" charset="-128"/>
              </a:rPr>
              <a:t>x </a:t>
            </a:r>
            <a:r>
              <a:rPr lang="en-US" dirty="0" smtClean="0">
                <a:ea typeface="ＭＳ Ｐゴシック" pitchFamily="34" charset="-128"/>
              </a:rPr>
              <a:t> </a:t>
            </a:r>
          </a:p>
          <a:p>
            <a:pPr marL="0" indent="0">
              <a:buNone/>
            </a:pPr>
            <a:endParaRPr lang="en-US" sz="2400" dirty="0" smtClean="0">
              <a:ea typeface="ＭＳ Ｐゴシック" pitchFamily="34" charset="-128"/>
            </a:endParaRPr>
          </a:p>
        </p:txBody>
      </p:sp>
      <p:sp>
        <p:nvSpPr>
          <p:cNvPr id="122885" name="Freeform 4"/>
          <p:cNvSpPr>
            <a:spLocks/>
          </p:cNvSpPr>
          <p:nvPr/>
        </p:nvSpPr>
        <p:spPr bwMode="auto">
          <a:xfrm>
            <a:off x="7277100" y="4562475"/>
            <a:ext cx="1171575" cy="1758950"/>
          </a:xfrm>
          <a:custGeom>
            <a:avLst/>
            <a:gdLst>
              <a:gd name="T0" fmla="*/ 2147483647 w 738"/>
              <a:gd name="T1" fmla="*/ 2147483647 h 1108"/>
              <a:gd name="T2" fmla="*/ 2147483647 w 738"/>
              <a:gd name="T3" fmla="*/ 2147483647 h 1108"/>
              <a:gd name="T4" fmla="*/ 2147483647 w 738"/>
              <a:gd name="T5" fmla="*/ 2147483647 h 1108"/>
              <a:gd name="T6" fmla="*/ 2147483647 w 738"/>
              <a:gd name="T7" fmla="*/ 2147483647 h 1108"/>
              <a:gd name="T8" fmla="*/ 2147483647 w 738"/>
              <a:gd name="T9" fmla="*/ 2147483647 h 1108"/>
              <a:gd name="T10" fmla="*/ 2147483647 w 738"/>
              <a:gd name="T11" fmla="*/ 2147483647 h 1108"/>
              <a:gd name="T12" fmla="*/ 2147483647 w 738"/>
              <a:gd name="T13" fmla="*/ 2147483647 h 1108"/>
              <a:gd name="T14" fmla="*/ 2147483647 w 738"/>
              <a:gd name="T15" fmla="*/ 2147483647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6" name="Freeform 5"/>
          <p:cNvSpPr>
            <a:spLocks/>
          </p:cNvSpPr>
          <p:nvPr/>
        </p:nvSpPr>
        <p:spPr bwMode="auto">
          <a:xfrm>
            <a:off x="5230813" y="4872038"/>
            <a:ext cx="1944687" cy="1292225"/>
          </a:xfrm>
          <a:custGeom>
            <a:avLst/>
            <a:gdLst>
              <a:gd name="T0" fmla="*/ 2147483647 w 1162"/>
              <a:gd name="T1" fmla="*/ 2147483647 h 543"/>
              <a:gd name="T2" fmla="*/ 2147483647 w 1162"/>
              <a:gd name="T3" fmla="*/ 2147483647 h 543"/>
              <a:gd name="T4" fmla="*/ 2147483647 w 1162"/>
              <a:gd name="T5" fmla="*/ 2147483647 h 543"/>
              <a:gd name="T6" fmla="*/ 2147483647 w 1162"/>
              <a:gd name="T7" fmla="*/ 2147483647 h 543"/>
              <a:gd name="T8" fmla="*/ 2147483647 w 1162"/>
              <a:gd name="T9" fmla="*/ 2147483647 h 543"/>
              <a:gd name="T10" fmla="*/ 2147483647 w 1162"/>
              <a:gd name="T11" fmla="*/ 2147483647 h 543"/>
              <a:gd name="T12" fmla="*/ 2147483647 w 1162"/>
              <a:gd name="T13" fmla="*/ 2147483647 h 543"/>
              <a:gd name="T14" fmla="*/ 2147483647 w 1162"/>
              <a:gd name="T15" fmla="*/ 2147483647 h 54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62" h="543">
                <a:moveTo>
                  <a:pt x="56" y="162"/>
                </a:moveTo>
                <a:cubicBezTo>
                  <a:pt x="115" y="100"/>
                  <a:pt x="221" y="28"/>
                  <a:pt x="368" y="14"/>
                </a:cubicBezTo>
                <a:cubicBezTo>
                  <a:pt x="515" y="0"/>
                  <a:pt x="811" y="42"/>
                  <a:pt x="940" y="79"/>
                </a:cubicBezTo>
                <a:cubicBezTo>
                  <a:pt x="1069" y="116"/>
                  <a:pt x="1126" y="177"/>
                  <a:pt x="1144" y="239"/>
                </a:cubicBezTo>
                <a:cubicBezTo>
                  <a:pt x="1162" y="301"/>
                  <a:pt x="1141" y="401"/>
                  <a:pt x="1048" y="451"/>
                </a:cubicBezTo>
                <a:cubicBezTo>
                  <a:pt x="955" y="501"/>
                  <a:pt x="746" y="543"/>
                  <a:pt x="586" y="541"/>
                </a:cubicBezTo>
                <a:cubicBezTo>
                  <a:pt x="426" y="539"/>
                  <a:pt x="176" y="502"/>
                  <a:pt x="88" y="439"/>
                </a:cubicBezTo>
                <a:cubicBezTo>
                  <a:pt x="0" y="376"/>
                  <a:pt x="63" y="220"/>
                  <a:pt x="56" y="162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7" name="Freeform 6"/>
          <p:cNvSpPr>
            <a:spLocks/>
          </p:cNvSpPr>
          <p:nvPr/>
        </p:nvSpPr>
        <p:spPr bwMode="auto">
          <a:xfrm>
            <a:off x="1477963" y="4164013"/>
            <a:ext cx="1679575" cy="1411287"/>
          </a:xfrm>
          <a:custGeom>
            <a:avLst/>
            <a:gdLst>
              <a:gd name="T0" fmla="*/ 2147483647 w 1198"/>
              <a:gd name="T1" fmla="*/ 2147483647 h 451"/>
              <a:gd name="T2" fmla="*/ 2147483647 w 1198"/>
              <a:gd name="T3" fmla="*/ 2147483647 h 451"/>
              <a:gd name="T4" fmla="*/ 2147483647 w 1198"/>
              <a:gd name="T5" fmla="*/ 2147483647 h 451"/>
              <a:gd name="T6" fmla="*/ 2147483647 w 1198"/>
              <a:gd name="T7" fmla="*/ 2147483647 h 451"/>
              <a:gd name="T8" fmla="*/ 2147483647 w 1198"/>
              <a:gd name="T9" fmla="*/ 2147483647 h 451"/>
              <a:gd name="T10" fmla="*/ 2147483647 w 1198"/>
              <a:gd name="T11" fmla="*/ 2147483647 h 451"/>
              <a:gd name="T12" fmla="*/ 2147483647 w 1198"/>
              <a:gd name="T13" fmla="*/ 2147483647 h 451"/>
              <a:gd name="T14" fmla="*/ 2147483647 w 1198"/>
              <a:gd name="T15" fmla="*/ 2147483647 h 451"/>
              <a:gd name="T16" fmla="*/ 2147483647 w 1198"/>
              <a:gd name="T17" fmla="*/ 2147483647 h 4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198" h="451">
                <a:moveTo>
                  <a:pt x="88" y="181"/>
                </a:moveTo>
                <a:cubicBezTo>
                  <a:pt x="159" y="143"/>
                  <a:pt x="120" y="111"/>
                  <a:pt x="180" y="89"/>
                </a:cubicBezTo>
                <a:cubicBezTo>
                  <a:pt x="240" y="67"/>
                  <a:pt x="313" y="60"/>
                  <a:pt x="448" y="49"/>
                </a:cubicBezTo>
                <a:cubicBezTo>
                  <a:pt x="583" y="38"/>
                  <a:pt x="866" y="0"/>
                  <a:pt x="988" y="25"/>
                </a:cubicBezTo>
                <a:cubicBezTo>
                  <a:pt x="1110" y="50"/>
                  <a:pt x="1198" y="132"/>
                  <a:pt x="1181" y="197"/>
                </a:cubicBezTo>
                <a:cubicBezTo>
                  <a:pt x="1164" y="262"/>
                  <a:pt x="1034" y="375"/>
                  <a:pt x="889" y="413"/>
                </a:cubicBezTo>
                <a:cubicBezTo>
                  <a:pt x="744" y="451"/>
                  <a:pt x="449" y="438"/>
                  <a:pt x="307" y="425"/>
                </a:cubicBezTo>
                <a:cubicBezTo>
                  <a:pt x="165" y="412"/>
                  <a:pt x="72" y="378"/>
                  <a:pt x="36" y="337"/>
                </a:cubicBezTo>
                <a:cubicBezTo>
                  <a:pt x="0" y="296"/>
                  <a:pt x="77" y="213"/>
                  <a:pt x="88" y="18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8" name="Freeform 7"/>
          <p:cNvSpPr>
            <a:spLocks/>
          </p:cNvSpPr>
          <p:nvPr/>
        </p:nvSpPr>
        <p:spPr bwMode="auto">
          <a:xfrm>
            <a:off x="2108200" y="4908550"/>
            <a:ext cx="400050" cy="180975"/>
          </a:xfrm>
          <a:custGeom>
            <a:avLst/>
            <a:gdLst>
              <a:gd name="T0" fmla="*/ 0 w 252"/>
              <a:gd name="T1" fmla="*/ 2147483647 h 114"/>
              <a:gd name="T2" fmla="*/ 2147483647 w 252"/>
              <a:gd name="T3" fmla="*/ 0 h 11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2" h="114">
                <a:moveTo>
                  <a:pt x="0" y="114"/>
                </a:moveTo>
                <a:lnTo>
                  <a:pt x="252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34" name="Text Box 8"/>
          <p:cNvSpPr txBox="1">
            <a:spLocks noChangeArrowheads="1"/>
          </p:cNvSpPr>
          <p:nvPr/>
        </p:nvSpPr>
        <p:spPr bwMode="auto">
          <a:xfrm>
            <a:off x="2052638" y="5129213"/>
            <a:ext cx="665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AS3</a:t>
            </a:r>
            <a:endParaRPr lang="en-US"/>
          </a:p>
        </p:txBody>
      </p:sp>
      <p:sp>
        <p:nvSpPr>
          <p:cNvPr id="103435" name="Text Box 9"/>
          <p:cNvSpPr txBox="1">
            <a:spLocks noChangeArrowheads="1"/>
          </p:cNvSpPr>
          <p:nvPr/>
        </p:nvSpPr>
        <p:spPr bwMode="auto">
          <a:xfrm>
            <a:off x="5867400" y="5794375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AS2</a:t>
            </a:r>
          </a:p>
        </p:txBody>
      </p:sp>
      <p:sp>
        <p:nvSpPr>
          <p:cNvPr id="103436" name="Line 10"/>
          <p:cNvSpPr>
            <a:spLocks noChangeShapeType="1"/>
          </p:cNvSpPr>
          <p:nvPr/>
        </p:nvSpPr>
        <p:spPr bwMode="auto">
          <a:xfrm flipV="1">
            <a:off x="5746750" y="5283200"/>
            <a:ext cx="434975" cy="192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37" name="Line 11"/>
          <p:cNvSpPr>
            <a:spLocks noChangeShapeType="1"/>
          </p:cNvSpPr>
          <p:nvPr/>
        </p:nvSpPr>
        <p:spPr bwMode="auto">
          <a:xfrm flipH="1" flipV="1">
            <a:off x="2324100" y="4641850"/>
            <a:ext cx="241300" cy="17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38" name="Line 12"/>
          <p:cNvSpPr>
            <a:spLocks noChangeShapeType="1"/>
          </p:cNvSpPr>
          <p:nvPr/>
        </p:nvSpPr>
        <p:spPr bwMode="auto">
          <a:xfrm flipH="1">
            <a:off x="1882775" y="4635500"/>
            <a:ext cx="147638" cy="376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22894" name="Group 13"/>
          <p:cNvGrpSpPr>
            <a:grpSpLocks/>
          </p:cNvGrpSpPr>
          <p:nvPr/>
        </p:nvGrpSpPr>
        <p:grpSpPr bwMode="auto">
          <a:xfrm>
            <a:off x="1619250" y="4903788"/>
            <a:ext cx="501650" cy="396875"/>
            <a:chOff x="873" y="3243"/>
            <a:chExt cx="316" cy="250"/>
          </a:xfrm>
        </p:grpSpPr>
        <p:sp>
          <p:nvSpPr>
            <p:cNvPr id="103544" name="Oval 14"/>
            <p:cNvSpPr>
              <a:spLocks noChangeArrowheads="1"/>
            </p:cNvSpPr>
            <p:nvPr/>
          </p:nvSpPr>
          <p:spPr bwMode="auto">
            <a:xfrm>
              <a:off x="876" y="336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45" name="Line 15"/>
            <p:cNvSpPr>
              <a:spLocks noChangeShapeType="1"/>
            </p:cNvSpPr>
            <p:nvPr/>
          </p:nvSpPr>
          <p:spPr bwMode="auto">
            <a:xfrm>
              <a:off x="876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546" name="Line 16"/>
            <p:cNvSpPr>
              <a:spLocks noChangeShapeType="1"/>
            </p:cNvSpPr>
            <p:nvPr/>
          </p:nvSpPr>
          <p:spPr bwMode="auto">
            <a:xfrm>
              <a:off x="1189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547" name="Rectangle 17"/>
            <p:cNvSpPr>
              <a:spLocks noChangeArrowheads="1"/>
            </p:cNvSpPr>
            <p:nvPr/>
          </p:nvSpPr>
          <p:spPr bwMode="auto">
            <a:xfrm>
              <a:off x="876" y="3354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3548" name="Oval 18"/>
            <p:cNvSpPr>
              <a:spLocks noChangeArrowheads="1"/>
            </p:cNvSpPr>
            <p:nvPr/>
          </p:nvSpPr>
          <p:spPr bwMode="auto">
            <a:xfrm>
              <a:off x="873" y="329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49" name="Rectangle 19"/>
            <p:cNvSpPr>
              <a:spLocks noChangeArrowheads="1"/>
            </p:cNvSpPr>
            <p:nvPr/>
          </p:nvSpPr>
          <p:spPr bwMode="auto">
            <a:xfrm>
              <a:off x="960" y="3308"/>
              <a:ext cx="141" cy="12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50" name="Text Box 20"/>
            <p:cNvSpPr txBox="1">
              <a:spLocks noChangeArrowheads="1"/>
            </p:cNvSpPr>
            <p:nvPr/>
          </p:nvSpPr>
          <p:spPr bwMode="auto">
            <a:xfrm>
              <a:off x="887" y="3243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3b</a:t>
              </a:r>
              <a:endParaRPr lang="en-US" sz="2400"/>
            </a:p>
          </p:txBody>
        </p:sp>
      </p:grpSp>
      <p:grpSp>
        <p:nvGrpSpPr>
          <p:cNvPr id="122895" name="Group 21"/>
          <p:cNvGrpSpPr>
            <a:grpSpLocks/>
          </p:cNvGrpSpPr>
          <p:nvPr/>
        </p:nvGrpSpPr>
        <p:grpSpPr bwMode="auto">
          <a:xfrm>
            <a:off x="1889125" y="4327525"/>
            <a:ext cx="501650" cy="396875"/>
            <a:chOff x="2016" y="1976"/>
            <a:chExt cx="316" cy="250"/>
          </a:xfrm>
        </p:grpSpPr>
        <p:sp>
          <p:nvSpPr>
            <p:cNvPr id="103536" name="Oval 22"/>
            <p:cNvSpPr>
              <a:spLocks noChangeArrowheads="1"/>
            </p:cNvSpPr>
            <p:nvPr/>
          </p:nvSpPr>
          <p:spPr bwMode="auto">
            <a:xfrm>
              <a:off x="2019" y="21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37" name="Line 23"/>
            <p:cNvSpPr>
              <a:spLocks noChangeShapeType="1"/>
            </p:cNvSpPr>
            <p:nvPr/>
          </p:nvSpPr>
          <p:spPr bwMode="auto">
            <a:xfrm>
              <a:off x="2019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538" name="Line 24"/>
            <p:cNvSpPr>
              <a:spLocks noChangeShapeType="1"/>
            </p:cNvSpPr>
            <p:nvPr/>
          </p:nvSpPr>
          <p:spPr bwMode="auto">
            <a:xfrm>
              <a:off x="2332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539" name="Rectangle 25"/>
            <p:cNvSpPr>
              <a:spLocks noChangeArrowheads="1"/>
            </p:cNvSpPr>
            <p:nvPr/>
          </p:nvSpPr>
          <p:spPr bwMode="auto">
            <a:xfrm>
              <a:off x="2019" y="209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3540" name="Oval 26"/>
            <p:cNvSpPr>
              <a:spLocks noChangeArrowheads="1"/>
            </p:cNvSpPr>
            <p:nvPr/>
          </p:nvSpPr>
          <p:spPr bwMode="auto">
            <a:xfrm>
              <a:off x="2016" y="20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2996" name="Group 27"/>
            <p:cNvGrpSpPr>
              <a:grpSpLocks/>
            </p:cNvGrpSpPr>
            <p:nvPr/>
          </p:nvGrpSpPr>
          <p:grpSpPr bwMode="auto">
            <a:xfrm>
              <a:off x="2032" y="1976"/>
              <a:ext cx="285" cy="250"/>
              <a:chOff x="2912" y="2425"/>
              <a:chExt cx="290" cy="250"/>
            </a:xfrm>
          </p:grpSpPr>
          <p:sp>
            <p:nvSpPr>
              <p:cNvPr id="103542" name="Rectangle 2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43" name="Text Box 29"/>
              <p:cNvSpPr txBox="1">
                <a:spLocks noChangeArrowheads="1"/>
              </p:cNvSpPr>
              <p:nvPr/>
            </p:nvSpPr>
            <p:spPr bwMode="auto">
              <a:xfrm>
                <a:off x="2912" y="2425"/>
                <a:ext cx="29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3c</a:t>
                </a:r>
                <a:endParaRPr lang="en-US" sz="2400"/>
              </a:p>
            </p:txBody>
          </p:sp>
        </p:grpSp>
      </p:grpSp>
      <p:grpSp>
        <p:nvGrpSpPr>
          <p:cNvPr id="122896" name="Group 30"/>
          <p:cNvGrpSpPr>
            <a:grpSpLocks/>
          </p:cNvGrpSpPr>
          <p:nvPr/>
        </p:nvGrpSpPr>
        <p:grpSpPr bwMode="auto">
          <a:xfrm>
            <a:off x="2466975" y="4702175"/>
            <a:ext cx="501650" cy="396875"/>
            <a:chOff x="1434" y="3104"/>
            <a:chExt cx="316" cy="250"/>
          </a:xfrm>
        </p:grpSpPr>
        <p:grpSp>
          <p:nvGrpSpPr>
            <p:cNvPr id="122983" name="Group 31"/>
            <p:cNvGrpSpPr>
              <a:grpSpLocks/>
            </p:cNvGrpSpPr>
            <p:nvPr/>
          </p:nvGrpSpPr>
          <p:grpSpPr bwMode="auto">
            <a:xfrm>
              <a:off x="1434" y="3163"/>
              <a:ext cx="316" cy="147"/>
              <a:chOff x="1434" y="3163"/>
              <a:chExt cx="316" cy="147"/>
            </a:xfrm>
          </p:grpSpPr>
          <p:sp>
            <p:nvSpPr>
              <p:cNvPr id="103530" name="Oval 32"/>
              <p:cNvSpPr>
                <a:spLocks noChangeArrowheads="1"/>
              </p:cNvSpPr>
              <p:nvPr/>
            </p:nvSpPr>
            <p:spPr bwMode="auto">
              <a:xfrm>
                <a:off x="1437" y="322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31" name="Line 33"/>
              <p:cNvSpPr>
                <a:spLocks noChangeShapeType="1"/>
              </p:cNvSpPr>
              <p:nvPr/>
            </p:nvSpPr>
            <p:spPr bwMode="auto">
              <a:xfrm>
                <a:off x="1437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3532" name="Line 34"/>
              <p:cNvSpPr>
                <a:spLocks noChangeShapeType="1"/>
              </p:cNvSpPr>
              <p:nvPr/>
            </p:nvSpPr>
            <p:spPr bwMode="auto">
              <a:xfrm>
                <a:off x="1750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3533" name="Rectangle 35"/>
              <p:cNvSpPr>
                <a:spLocks noChangeArrowheads="1"/>
              </p:cNvSpPr>
              <p:nvPr/>
            </p:nvSpPr>
            <p:spPr bwMode="auto">
              <a:xfrm>
                <a:off x="1437" y="322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3534" name="Oval 36"/>
              <p:cNvSpPr>
                <a:spLocks noChangeArrowheads="1"/>
              </p:cNvSpPr>
              <p:nvPr/>
            </p:nvSpPr>
            <p:spPr bwMode="auto">
              <a:xfrm>
                <a:off x="1434" y="316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35" name="Rectangle 37"/>
              <p:cNvSpPr>
                <a:spLocks noChangeArrowheads="1"/>
              </p:cNvSpPr>
              <p:nvPr/>
            </p:nvSpPr>
            <p:spPr bwMode="auto">
              <a:xfrm>
                <a:off x="1521" y="3176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529" name="Text Box 38"/>
            <p:cNvSpPr txBox="1">
              <a:spLocks noChangeArrowheads="1"/>
            </p:cNvSpPr>
            <p:nvPr/>
          </p:nvSpPr>
          <p:spPr bwMode="auto">
            <a:xfrm>
              <a:off x="1448" y="3104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3a</a:t>
              </a:r>
              <a:endParaRPr lang="en-US" sz="2400"/>
            </a:p>
          </p:txBody>
        </p:sp>
      </p:grpSp>
      <p:grpSp>
        <p:nvGrpSpPr>
          <p:cNvPr id="122897" name="Group 39"/>
          <p:cNvGrpSpPr>
            <a:grpSpLocks/>
          </p:cNvGrpSpPr>
          <p:nvPr/>
        </p:nvGrpSpPr>
        <p:grpSpPr bwMode="auto">
          <a:xfrm>
            <a:off x="2495550" y="5227638"/>
            <a:ext cx="2660650" cy="1122362"/>
            <a:chOff x="1572" y="3293"/>
            <a:chExt cx="1676" cy="707"/>
          </a:xfrm>
        </p:grpSpPr>
        <p:sp>
          <p:nvSpPr>
            <p:cNvPr id="122940" name="Freeform 40"/>
            <p:cNvSpPr>
              <a:spLocks/>
            </p:cNvSpPr>
            <p:nvPr/>
          </p:nvSpPr>
          <p:spPr bwMode="auto">
            <a:xfrm>
              <a:off x="1572" y="3293"/>
              <a:ext cx="1676" cy="707"/>
            </a:xfrm>
            <a:custGeom>
              <a:avLst/>
              <a:gdLst>
                <a:gd name="T0" fmla="*/ 206 w 1583"/>
                <a:gd name="T1" fmla="*/ 268 h 682"/>
                <a:gd name="T2" fmla="*/ 541 w 1583"/>
                <a:gd name="T3" fmla="*/ 89 h 682"/>
                <a:gd name="T4" fmla="*/ 1045 w 1583"/>
                <a:gd name="T5" fmla="*/ 25 h 682"/>
                <a:gd name="T6" fmla="*/ 1539 w 1583"/>
                <a:gd name="T7" fmla="*/ 232 h 682"/>
                <a:gd name="T8" fmla="*/ 2080 w 1583"/>
                <a:gd name="T9" fmla="*/ 512 h 682"/>
                <a:gd name="T10" fmla="*/ 1693 w 1583"/>
                <a:gd name="T11" fmla="*/ 770 h 682"/>
                <a:gd name="T12" fmla="*/ 918 w 1583"/>
                <a:gd name="T13" fmla="*/ 786 h 682"/>
                <a:gd name="T14" fmla="*/ 119 w 1583"/>
                <a:gd name="T15" fmla="*/ 713 h 682"/>
                <a:gd name="T16" fmla="*/ 206 w 1583"/>
                <a:gd name="T17" fmla="*/ 268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86" name="Text Box 41"/>
            <p:cNvSpPr txBox="1">
              <a:spLocks noChangeArrowheads="1"/>
            </p:cNvSpPr>
            <p:nvPr/>
          </p:nvSpPr>
          <p:spPr bwMode="auto">
            <a:xfrm>
              <a:off x="1719" y="3724"/>
              <a:ext cx="41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AS1</a:t>
              </a:r>
              <a:endParaRPr lang="en-US"/>
            </a:p>
          </p:txBody>
        </p:sp>
        <p:sp>
          <p:nvSpPr>
            <p:cNvPr id="103487" name="Line 42"/>
            <p:cNvSpPr>
              <a:spLocks noChangeShapeType="1"/>
            </p:cNvSpPr>
            <p:nvPr/>
          </p:nvSpPr>
          <p:spPr bwMode="auto">
            <a:xfrm flipH="1">
              <a:off x="2134" y="3469"/>
              <a:ext cx="93" cy="1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88" name="Line 43"/>
            <p:cNvSpPr>
              <a:spLocks noChangeShapeType="1"/>
            </p:cNvSpPr>
            <p:nvPr/>
          </p:nvSpPr>
          <p:spPr bwMode="auto">
            <a:xfrm>
              <a:off x="2388" y="3491"/>
              <a:ext cx="3" cy="2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89" name="Line 44"/>
            <p:cNvSpPr>
              <a:spLocks noChangeShapeType="1"/>
            </p:cNvSpPr>
            <p:nvPr/>
          </p:nvSpPr>
          <p:spPr bwMode="auto">
            <a:xfrm>
              <a:off x="2490" y="3461"/>
              <a:ext cx="313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90" name="Line 45"/>
            <p:cNvSpPr>
              <a:spLocks noChangeShapeType="1"/>
            </p:cNvSpPr>
            <p:nvPr/>
          </p:nvSpPr>
          <p:spPr bwMode="auto">
            <a:xfrm flipH="1">
              <a:off x="2566" y="3749"/>
              <a:ext cx="237" cy="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91" name="Line 46"/>
            <p:cNvSpPr>
              <a:spLocks noChangeShapeType="1"/>
            </p:cNvSpPr>
            <p:nvPr/>
          </p:nvSpPr>
          <p:spPr bwMode="auto">
            <a:xfrm flipH="1" flipV="1">
              <a:off x="2202" y="3638"/>
              <a:ext cx="568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92" name="Line 47"/>
            <p:cNvSpPr>
              <a:spLocks noChangeShapeType="1"/>
            </p:cNvSpPr>
            <p:nvPr/>
          </p:nvSpPr>
          <p:spPr bwMode="auto">
            <a:xfrm>
              <a:off x="2143" y="3689"/>
              <a:ext cx="127" cy="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22948" name="Group 48"/>
            <p:cNvGrpSpPr>
              <a:grpSpLocks/>
            </p:cNvGrpSpPr>
            <p:nvPr/>
          </p:nvGrpSpPr>
          <p:grpSpPr bwMode="auto">
            <a:xfrm>
              <a:off x="2202" y="3293"/>
              <a:ext cx="316" cy="250"/>
              <a:chOff x="2055" y="3447"/>
              <a:chExt cx="316" cy="250"/>
            </a:xfrm>
          </p:grpSpPr>
          <p:sp>
            <p:nvSpPr>
              <p:cNvPr id="103520" name="Oval 49"/>
              <p:cNvSpPr>
                <a:spLocks noChangeArrowheads="1"/>
              </p:cNvSpPr>
              <p:nvPr/>
            </p:nvSpPr>
            <p:spPr bwMode="auto">
              <a:xfrm>
                <a:off x="2058" y="357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21" name="Line 50"/>
              <p:cNvSpPr>
                <a:spLocks noChangeShapeType="1"/>
              </p:cNvSpPr>
              <p:nvPr/>
            </p:nvSpPr>
            <p:spPr bwMode="auto">
              <a:xfrm>
                <a:off x="2058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3522" name="Line 51"/>
              <p:cNvSpPr>
                <a:spLocks noChangeShapeType="1"/>
              </p:cNvSpPr>
              <p:nvPr/>
            </p:nvSpPr>
            <p:spPr bwMode="auto">
              <a:xfrm>
                <a:off x="2371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3523" name="Rectangle 52"/>
              <p:cNvSpPr>
                <a:spLocks noChangeArrowheads="1"/>
              </p:cNvSpPr>
              <p:nvPr/>
            </p:nvSpPr>
            <p:spPr bwMode="auto">
              <a:xfrm>
                <a:off x="2058" y="356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3524" name="Oval 53"/>
              <p:cNvSpPr>
                <a:spLocks noChangeArrowheads="1"/>
              </p:cNvSpPr>
              <p:nvPr/>
            </p:nvSpPr>
            <p:spPr bwMode="auto">
              <a:xfrm>
                <a:off x="2055" y="3505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2980" name="Group 54"/>
              <p:cNvGrpSpPr>
                <a:grpSpLocks/>
              </p:cNvGrpSpPr>
              <p:nvPr/>
            </p:nvGrpSpPr>
            <p:grpSpPr bwMode="auto">
              <a:xfrm>
                <a:off x="2072" y="3447"/>
                <a:ext cx="285" cy="250"/>
                <a:chOff x="2912" y="2425"/>
                <a:chExt cx="292" cy="250"/>
              </a:xfrm>
            </p:grpSpPr>
            <p:sp>
              <p:nvSpPr>
                <p:cNvPr id="103526" name="Rectangle 5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527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912" y="2425"/>
                  <a:ext cx="292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>
                    <a:defRPr/>
                  </a:pPr>
                  <a:r>
                    <a:rPr lang="en-US" sz="2000" smtClean="0"/>
                    <a:t>1c</a:t>
                  </a:r>
                </a:p>
              </p:txBody>
            </p:sp>
          </p:grpSp>
        </p:grpSp>
        <p:grpSp>
          <p:nvGrpSpPr>
            <p:cNvPr id="122949" name="Group 57"/>
            <p:cNvGrpSpPr>
              <a:grpSpLocks/>
            </p:cNvGrpSpPr>
            <p:nvPr/>
          </p:nvGrpSpPr>
          <p:grpSpPr bwMode="auto">
            <a:xfrm>
              <a:off x="1896" y="3507"/>
              <a:ext cx="316" cy="250"/>
              <a:chOff x="1749" y="3661"/>
              <a:chExt cx="316" cy="250"/>
            </a:xfrm>
          </p:grpSpPr>
          <p:sp>
            <p:nvSpPr>
              <p:cNvPr id="103513" name="Oval 58"/>
              <p:cNvSpPr>
                <a:spLocks noChangeArrowheads="1"/>
              </p:cNvSpPr>
              <p:nvPr/>
            </p:nvSpPr>
            <p:spPr bwMode="auto">
              <a:xfrm>
                <a:off x="1752" y="378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14" name="Line 59"/>
              <p:cNvSpPr>
                <a:spLocks noChangeShapeType="1"/>
              </p:cNvSpPr>
              <p:nvPr/>
            </p:nvSpPr>
            <p:spPr bwMode="auto">
              <a:xfrm>
                <a:off x="1752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3515" name="Line 60"/>
              <p:cNvSpPr>
                <a:spLocks noChangeShapeType="1"/>
              </p:cNvSpPr>
              <p:nvPr/>
            </p:nvSpPr>
            <p:spPr bwMode="auto">
              <a:xfrm>
                <a:off x="2065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3516" name="Rectangle 61"/>
              <p:cNvSpPr>
                <a:spLocks noChangeArrowheads="1"/>
              </p:cNvSpPr>
              <p:nvPr/>
            </p:nvSpPr>
            <p:spPr bwMode="auto">
              <a:xfrm>
                <a:off x="1752" y="377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3517" name="Oval 62"/>
              <p:cNvSpPr>
                <a:spLocks noChangeArrowheads="1"/>
              </p:cNvSpPr>
              <p:nvPr/>
            </p:nvSpPr>
            <p:spPr bwMode="auto">
              <a:xfrm>
                <a:off x="1749" y="371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18" name="Rectangle 63"/>
              <p:cNvSpPr>
                <a:spLocks noChangeArrowheads="1"/>
              </p:cNvSpPr>
              <p:nvPr/>
            </p:nvSpPr>
            <p:spPr bwMode="auto">
              <a:xfrm>
                <a:off x="1834" y="3746"/>
                <a:ext cx="142" cy="9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19" name="Text Box 64"/>
              <p:cNvSpPr txBox="1">
                <a:spLocks noChangeArrowheads="1"/>
              </p:cNvSpPr>
              <p:nvPr/>
            </p:nvSpPr>
            <p:spPr bwMode="auto">
              <a:xfrm>
                <a:off x="1765" y="3661"/>
                <a:ext cx="2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1a</a:t>
                </a:r>
                <a:endParaRPr lang="en-US" sz="2400"/>
              </a:p>
            </p:txBody>
          </p:sp>
        </p:grpSp>
        <p:grpSp>
          <p:nvGrpSpPr>
            <p:cNvPr id="122950" name="Group 65"/>
            <p:cNvGrpSpPr>
              <a:grpSpLocks/>
            </p:cNvGrpSpPr>
            <p:nvPr/>
          </p:nvGrpSpPr>
          <p:grpSpPr bwMode="auto">
            <a:xfrm>
              <a:off x="2238" y="3689"/>
              <a:ext cx="316" cy="250"/>
              <a:chOff x="2091" y="3843"/>
              <a:chExt cx="316" cy="250"/>
            </a:xfrm>
          </p:grpSpPr>
          <p:sp>
            <p:nvSpPr>
              <p:cNvPr id="103505" name="Oval 66"/>
              <p:cNvSpPr>
                <a:spLocks noChangeArrowheads="1"/>
              </p:cNvSpPr>
              <p:nvPr/>
            </p:nvSpPr>
            <p:spPr bwMode="auto">
              <a:xfrm>
                <a:off x="2094" y="3967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06" name="Line 67"/>
              <p:cNvSpPr>
                <a:spLocks noChangeShapeType="1"/>
              </p:cNvSpPr>
              <p:nvPr/>
            </p:nvSpPr>
            <p:spPr bwMode="auto">
              <a:xfrm>
                <a:off x="2094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3507" name="Line 68"/>
              <p:cNvSpPr>
                <a:spLocks noChangeShapeType="1"/>
              </p:cNvSpPr>
              <p:nvPr/>
            </p:nvSpPr>
            <p:spPr bwMode="auto">
              <a:xfrm>
                <a:off x="2407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3508" name="Rectangle 69"/>
              <p:cNvSpPr>
                <a:spLocks noChangeArrowheads="1"/>
              </p:cNvSpPr>
              <p:nvPr/>
            </p:nvSpPr>
            <p:spPr bwMode="auto">
              <a:xfrm>
                <a:off x="2094" y="3960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3509" name="Oval 70"/>
              <p:cNvSpPr>
                <a:spLocks noChangeArrowheads="1"/>
              </p:cNvSpPr>
              <p:nvPr/>
            </p:nvSpPr>
            <p:spPr bwMode="auto">
              <a:xfrm>
                <a:off x="2091" y="3901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2965" name="Group 71"/>
              <p:cNvGrpSpPr>
                <a:grpSpLocks/>
              </p:cNvGrpSpPr>
              <p:nvPr/>
            </p:nvGrpSpPr>
            <p:grpSpPr bwMode="auto">
              <a:xfrm>
                <a:off x="2106" y="3843"/>
                <a:ext cx="294" cy="250"/>
                <a:chOff x="2910" y="2425"/>
                <a:chExt cx="296" cy="250"/>
              </a:xfrm>
            </p:grpSpPr>
            <p:sp>
              <p:nvSpPr>
                <p:cNvPr id="103511" name="Rectangle 7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512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2910" y="2425"/>
                  <a:ext cx="29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>
                    <a:defRPr/>
                  </a:pPr>
                  <a:r>
                    <a:rPr lang="en-US" sz="2000" smtClean="0"/>
                    <a:t>1d</a:t>
                  </a:r>
                </a:p>
              </p:txBody>
            </p:sp>
          </p:grpSp>
        </p:grpSp>
        <p:grpSp>
          <p:nvGrpSpPr>
            <p:cNvPr id="122951" name="Group 74"/>
            <p:cNvGrpSpPr>
              <a:grpSpLocks/>
            </p:cNvGrpSpPr>
            <p:nvPr/>
          </p:nvGrpSpPr>
          <p:grpSpPr bwMode="auto">
            <a:xfrm>
              <a:off x="2778" y="3573"/>
              <a:ext cx="316" cy="250"/>
              <a:chOff x="2016" y="1976"/>
              <a:chExt cx="316" cy="250"/>
            </a:xfrm>
          </p:grpSpPr>
          <p:sp>
            <p:nvSpPr>
              <p:cNvPr id="103497" name="Oval 75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98" name="Line 76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3499" name="Line 77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3500" name="Rectangle 78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3501" name="Oval 79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2957" name="Group 80"/>
              <p:cNvGrpSpPr>
                <a:grpSpLocks/>
              </p:cNvGrpSpPr>
              <p:nvPr/>
            </p:nvGrpSpPr>
            <p:grpSpPr bwMode="auto">
              <a:xfrm>
                <a:off x="2029" y="1976"/>
                <a:ext cx="294" cy="250"/>
                <a:chOff x="2909" y="2425"/>
                <a:chExt cx="299" cy="250"/>
              </a:xfrm>
            </p:grpSpPr>
            <p:sp>
              <p:nvSpPr>
                <p:cNvPr id="103503" name="Rectangle 81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2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504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2909" y="2425"/>
                  <a:ext cx="29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1b</a:t>
                  </a:r>
                  <a:endParaRPr lang="en-US" sz="2400"/>
                </a:p>
              </p:txBody>
            </p:sp>
          </p:grpSp>
        </p:grpSp>
      </p:grpSp>
      <p:grpSp>
        <p:nvGrpSpPr>
          <p:cNvPr id="122898" name="Group 83"/>
          <p:cNvGrpSpPr>
            <a:grpSpLocks/>
          </p:cNvGrpSpPr>
          <p:nvPr/>
        </p:nvGrpSpPr>
        <p:grpSpPr bwMode="auto">
          <a:xfrm>
            <a:off x="5414963" y="5324475"/>
            <a:ext cx="501650" cy="396875"/>
            <a:chOff x="3537" y="3473"/>
            <a:chExt cx="316" cy="250"/>
          </a:xfrm>
        </p:grpSpPr>
        <p:sp>
          <p:nvSpPr>
            <p:cNvPr id="103478" name="Oval 84"/>
            <p:cNvSpPr>
              <a:spLocks noChangeArrowheads="1"/>
            </p:cNvSpPr>
            <p:nvPr/>
          </p:nvSpPr>
          <p:spPr bwMode="auto">
            <a:xfrm>
              <a:off x="3540" y="359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9" name="Line 85"/>
            <p:cNvSpPr>
              <a:spLocks noChangeShapeType="1"/>
            </p:cNvSpPr>
            <p:nvPr/>
          </p:nvSpPr>
          <p:spPr bwMode="auto">
            <a:xfrm>
              <a:off x="3540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80" name="Line 86"/>
            <p:cNvSpPr>
              <a:spLocks noChangeShapeType="1"/>
            </p:cNvSpPr>
            <p:nvPr/>
          </p:nvSpPr>
          <p:spPr bwMode="auto">
            <a:xfrm>
              <a:off x="3853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81" name="Rectangle 87"/>
            <p:cNvSpPr>
              <a:spLocks noChangeArrowheads="1"/>
            </p:cNvSpPr>
            <p:nvPr/>
          </p:nvSpPr>
          <p:spPr bwMode="auto">
            <a:xfrm>
              <a:off x="3540" y="359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3482" name="Oval 88"/>
            <p:cNvSpPr>
              <a:spLocks noChangeArrowheads="1"/>
            </p:cNvSpPr>
            <p:nvPr/>
          </p:nvSpPr>
          <p:spPr bwMode="auto">
            <a:xfrm>
              <a:off x="3537" y="353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83" name="Rectangle 89"/>
            <p:cNvSpPr>
              <a:spLocks noChangeArrowheads="1"/>
            </p:cNvSpPr>
            <p:nvPr/>
          </p:nvSpPr>
          <p:spPr bwMode="auto">
            <a:xfrm>
              <a:off x="3624" y="3545"/>
              <a:ext cx="141" cy="12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84" name="Text Box 90"/>
            <p:cNvSpPr txBox="1">
              <a:spLocks noChangeArrowheads="1"/>
            </p:cNvSpPr>
            <p:nvPr/>
          </p:nvSpPr>
          <p:spPr bwMode="auto">
            <a:xfrm>
              <a:off x="3551" y="3473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2a</a:t>
              </a:r>
              <a:endParaRPr lang="en-US" sz="2400"/>
            </a:p>
          </p:txBody>
        </p:sp>
      </p:grpSp>
      <p:sp>
        <p:nvSpPr>
          <p:cNvPr id="103444" name="Line 91"/>
          <p:cNvSpPr>
            <a:spLocks noChangeShapeType="1"/>
          </p:cNvSpPr>
          <p:nvPr/>
        </p:nvSpPr>
        <p:spPr bwMode="auto">
          <a:xfrm>
            <a:off x="6635750" y="5241925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45" name="Line 92"/>
          <p:cNvSpPr>
            <a:spLocks noChangeShapeType="1"/>
          </p:cNvSpPr>
          <p:nvPr/>
        </p:nvSpPr>
        <p:spPr bwMode="auto">
          <a:xfrm>
            <a:off x="6889750" y="5707063"/>
            <a:ext cx="735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46" name="Line 93"/>
          <p:cNvSpPr>
            <a:spLocks noChangeShapeType="1"/>
          </p:cNvSpPr>
          <p:nvPr/>
        </p:nvSpPr>
        <p:spPr bwMode="auto">
          <a:xfrm>
            <a:off x="5921375" y="5553075"/>
            <a:ext cx="4889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47" name="Line 94"/>
          <p:cNvSpPr>
            <a:spLocks noChangeShapeType="1"/>
          </p:cNvSpPr>
          <p:nvPr/>
        </p:nvSpPr>
        <p:spPr bwMode="auto">
          <a:xfrm>
            <a:off x="6530975" y="5351463"/>
            <a:ext cx="68263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22903" name="Group 95"/>
          <p:cNvGrpSpPr>
            <a:grpSpLocks/>
          </p:cNvGrpSpPr>
          <p:nvPr/>
        </p:nvGrpSpPr>
        <p:grpSpPr bwMode="auto">
          <a:xfrm>
            <a:off x="6142038" y="5046663"/>
            <a:ext cx="501650" cy="396875"/>
            <a:chOff x="4320" y="1936"/>
            <a:chExt cx="316" cy="250"/>
          </a:xfrm>
        </p:grpSpPr>
        <p:sp>
          <p:nvSpPr>
            <p:cNvPr id="103471" name="Oval 96"/>
            <p:cNvSpPr>
              <a:spLocks noChangeArrowheads="1"/>
            </p:cNvSpPr>
            <p:nvPr/>
          </p:nvSpPr>
          <p:spPr bwMode="auto">
            <a:xfrm>
              <a:off x="4323" y="205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2" name="Line 97"/>
            <p:cNvSpPr>
              <a:spLocks noChangeShapeType="1"/>
            </p:cNvSpPr>
            <p:nvPr/>
          </p:nvSpPr>
          <p:spPr bwMode="auto">
            <a:xfrm>
              <a:off x="4323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73" name="Line 98"/>
            <p:cNvSpPr>
              <a:spLocks noChangeShapeType="1"/>
            </p:cNvSpPr>
            <p:nvPr/>
          </p:nvSpPr>
          <p:spPr bwMode="auto">
            <a:xfrm>
              <a:off x="4636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74" name="Rectangle 99"/>
            <p:cNvSpPr>
              <a:spLocks noChangeArrowheads="1"/>
            </p:cNvSpPr>
            <p:nvPr/>
          </p:nvSpPr>
          <p:spPr bwMode="auto">
            <a:xfrm>
              <a:off x="4323" y="204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3475" name="Oval 100"/>
            <p:cNvSpPr>
              <a:spLocks noChangeArrowheads="1"/>
            </p:cNvSpPr>
            <p:nvPr/>
          </p:nvSpPr>
          <p:spPr bwMode="auto">
            <a:xfrm>
              <a:off x="4320" y="198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6" name="Rectangle 101"/>
            <p:cNvSpPr>
              <a:spLocks noChangeArrowheads="1"/>
            </p:cNvSpPr>
            <p:nvPr/>
          </p:nvSpPr>
          <p:spPr bwMode="auto">
            <a:xfrm>
              <a:off x="4407" y="2001"/>
              <a:ext cx="141" cy="11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7" name="Text Box 102"/>
            <p:cNvSpPr txBox="1">
              <a:spLocks noChangeArrowheads="1"/>
            </p:cNvSpPr>
            <p:nvPr/>
          </p:nvSpPr>
          <p:spPr bwMode="auto">
            <a:xfrm>
              <a:off x="4338" y="1936"/>
              <a:ext cx="2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2c</a:t>
              </a:r>
              <a:endParaRPr lang="en-US" sz="2400"/>
            </a:p>
          </p:txBody>
        </p:sp>
      </p:grpSp>
      <p:grpSp>
        <p:nvGrpSpPr>
          <p:cNvPr id="122904" name="Group 103"/>
          <p:cNvGrpSpPr>
            <a:grpSpLocks/>
          </p:cNvGrpSpPr>
          <p:nvPr/>
        </p:nvGrpSpPr>
        <p:grpSpPr bwMode="auto">
          <a:xfrm>
            <a:off x="6405563" y="5502275"/>
            <a:ext cx="501650" cy="396875"/>
            <a:chOff x="4596" y="2158"/>
            <a:chExt cx="316" cy="250"/>
          </a:xfrm>
        </p:grpSpPr>
        <p:sp>
          <p:nvSpPr>
            <p:cNvPr id="103464" name="Oval 104"/>
            <p:cNvSpPr>
              <a:spLocks noChangeArrowheads="1"/>
            </p:cNvSpPr>
            <p:nvPr/>
          </p:nvSpPr>
          <p:spPr bwMode="auto">
            <a:xfrm>
              <a:off x="4599" y="227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5" name="Line 105"/>
            <p:cNvSpPr>
              <a:spLocks noChangeShapeType="1"/>
            </p:cNvSpPr>
            <p:nvPr/>
          </p:nvSpPr>
          <p:spPr bwMode="auto">
            <a:xfrm>
              <a:off x="4599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66" name="Line 106"/>
            <p:cNvSpPr>
              <a:spLocks noChangeShapeType="1"/>
            </p:cNvSpPr>
            <p:nvPr/>
          </p:nvSpPr>
          <p:spPr bwMode="auto">
            <a:xfrm>
              <a:off x="4912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67" name="Rectangle 107"/>
            <p:cNvSpPr>
              <a:spLocks noChangeArrowheads="1"/>
            </p:cNvSpPr>
            <p:nvPr/>
          </p:nvSpPr>
          <p:spPr bwMode="auto">
            <a:xfrm>
              <a:off x="4599" y="226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3468" name="Oval 108"/>
            <p:cNvSpPr>
              <a:spLocks noChangeArrowheads="1"/>
            </p:cNvSpPr>
            <p:nvPr/>
          </p:nvSpPr>
          <p:spPr bwMode="auto">
            <a:xfrm>
              <a:off x="4596" y="221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9" name="Rectangle 109"/>
            <p:cNvSpPr>
              <a:spLocks noChangeArrowheads="1"/>
            </p:cNvSpPr>
            <p:nvPr/>
          </p:nvSpPr>
          <p:spPr bwMode="auto">
            <a:xfrm>
              <a:off x="4683" y="2223"/>
              <a:ext cx="142" cy="11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0" name="Text Box 110"/>
            <p:cNvSpPr txBox="1">
              <a:spLocks noChangeArrowheads="1"/>
            </p:cNvSpPr>
            <p:nvPr/>
          </p:nvSpPr>
          <p:spPr bwMode="auto">
            <a:xfrm>
              <a:off x="4610" y="2158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2b</a:t>
              </a:r>
              <a:endParaRPr lang="en-US" sz="2400"/>
            </a:p>
          </p:txBody>
        </p:sp>
      </p:grpSp>
      <p:sp>
        <p:nvSpPr>
          <p:cNvPr id="103450" name="Text Box 111"/>
          <p:cNvSpPr txBox="1">
            <a:spLocks noChangeArrowheads="1"/>
          </p:cNvSpPr>
          <p:nvPr/>
        </p:nvSpPr>
        <p:spPr bwMode="auto">
          <a:xfrm>
            <a:off x="7656513" y="5159375"/>
            <a:ext cx="8937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other</a:t>
            </a:r>
          </a:p>
          <a:p>
            <a:pPr>
              <a:defRPr/>
            </a:pPr>
            <a:r>
              <a:rPr lang="en-US" sz="1400" smtClean="0"/>
              <a:t>networks</a:t>
            </a:r>
          </a:p>
        </p:txBody>
      </p:sp>
      <p:sp>
        <p:nvSpPr>
          <p:cNvPr id="122906" name="Freeform 112"/>
          <p:cNvSpPr>
            <a:spLocks/>
          </p:cNvSpPr>
          <p:nvPr/>
        </p:nvSpPr>
        <p:spPr bwMode="auto">
          <a:xfrm flipH="1">
            <a:off x="292100" y="4772025"/>
            <a:ext cx="1171575" cy="1758950"/>
          </a:xfrm>
          <a:custGeom>
            <a:avLst/>
            <a:gdLst>
              <a:gd name="T0" fmla="*/ 2147483647 w 738"/>
              <a:gd name="T1" fmla="*/ 2147483647 h 1108"/>
              <a:gd name="T2" fmla="*/ 2147483647 w 738"/>
              <a:gd name="T3" fmla="*/ 2147483647 h 1108"/>
              <a:gd name="T4" fmla="*/ 2147483647 w 738"/>
              <a:gd name="T5" fmla="*/ 2147483647 h 1108"/>
              <a:gd name="T6" fmla="*/ 2147483647 w 738"/>
              <a:gd name="T7" fmla="*/ 2147483647 h 1108"/>
              <a:gd name="T8" fmla="*/ 2147483647 w 738"/>
              <a:gd name="T9" fmla="*/ 2147483647 h 1108"/>
              <a:gd name="T10" fmla="*/ 2147483647 w 738"/>
              <a:gd name="T11" fmla="*/ 2147483647 h 1108"/>
              <a:gd name="T12" fmla="*/ 2147483647 w 738"/>
              <a:gd name="T13" fmla="*/ 2147483647 h 1108"/>
              <a:gd name="T14" fmla="*/ 2147483647 w 738"/>
              <a:gd name="T15" fmla="*/ 2147483647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52" name="Text Box 113"/>
          <p:cNvSpPr txBox="1">
            <a:spLocks noChangeArrowheads="1"/>
          </p:cNvSpPr>
          <p:nvPr/>
        </p:nvSpPr>
        <p:spPr bwMode="auto">
          <a:xfrm>
            <a:off x="349250" y="5556250"/>
            <a:ext cx="8937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other</a:t>
            </a:r>
          </a:p>
          <a:p>
            <a:pPr>
              <a:defRPr/>
            </a:pPr>
            <a:r>
              <a:rPr lang="en-US" sz="1400" smtClean="0"/>
              <a:t>networks</a:t>
            </a:r>
          </a:p>
        </p:txBody>
      </p:sp>
      <p:sp>
        <p:nvSpPr>
          <p:cNvPr id="103453" name="Line 114"/>
          <p:cNvSpPr>
            <a:spLocks noChangeShapeType="1"/>
          </p:cNvSpPr>
          <p:nvPr/>
        </p:nvSpPr>
        <p:spPr bwMode="auto">
          <a:xfrm flipH="1">
            <a:off x="1149350" y="5118100"/>
            <a:ext cx="468313" cy="26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09" name="Freeform 115"/>
          <p:cNvSpPr>
            <a:spLocks/>
          </p:cNvSpPr>
          <p:nvPr/>
        </p:nvSpPr>
        <p:spPr bwMode="auto">
          <a:xfrm>
            <a:off x="4913313" y="5607050"/>
            <a:ext cx="523875" cy="261938"/>
          </a:xfrm>
          <a:custGeom>
            <a:avLst/>
            <a:gdLst>
              <a:gd name="T0" fmla="*/ 0 w 654"/>
              <a:gd name="T1" fmla="*/ 2147483647 h 420"/>
              <a:gd name="T2" fmla="*/ 2147483647 w 654"/>
              <a:gd name="T3" fmla="*/ 0 h 4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54" h="420">
                <a:moveTo>
                  <a:pt x="0" y="420"/>
                </a:moveTo>
                <a:lnTo>
                  <a:pt x="654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0" name="Freeform 116"/>
          <p:cNvSpPr>
            <a:spLocks/>
          </p:cNvSpPr>
          <p:nvPr/>
        </p:nvSpPr>
        <p:spPr bwMode="auto">
          <a:xfrm>
            <a:off x="3552825" y="3990975"/>
            <a:ext cx="973138" cy="795338"/>
          </a:xfrm>
          <a:custGeom>
            <a:avLst/>
            <a:gdLst>
              <a:gd name="T0" fmla="*/ 2147483647 w 1198"/>
              <a:gd name="T1" fmla="*/ 2147483647 h 451"/>
              <a:gd name="T2" fmla="*/ 2147483647 w 1198"/>
              <a:gd name="T3" fmla="*/ 2147483647 h 451"/>
              <a:gd name="T4" fmla="*/ 2147483647 w 1198"/>
              <a:gd name="T5" fmla="*/ 2147483647 h 451"/>
              <a:gd name="T6" fmla="*/ 2147483647 w 1198"/>
              <a:gd name="T7" fmla="*/ 2147483647 h 451"/>
              <a:gd name="T8" fmla="*/ 2147483647 w 1198"/>
              <a:gd name="T9" fmla="*/ 2147483647 h 451"/>
              <a:gd name="T10" fmla="*/ 2147483647 w 1198"/>
              <a:gd name="T11" fmla="*/ 2147483647 h 451"/>
              <a:gd name="T12" fmla="*/ 2147483647 w 1198"/>
              <a:gd name="T13" fmla="*/ 2147483647 h 451"/>
              <a:gd name="T14" fmla="*/ 2147483647 w 1198"/>
              <a:gd name="T15" fmla="*/ 2147483647 h 451"/>
              <a:gd name="T16" fmla="*/ 2147483647 w 1198"/>
              <a:gd name="T17" fmla="*/ 2147483647 h 4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198" h="451">
                <a:moveTo>
                  <a:pt x="88" y="181"/>
                </a:moveTo>
                <a:cubicBezTo>
                  <a:pt x="159" y="143"/>
                  <a:pt x="120" y="111"/>
                  <a:pt x="180" y="89"/>
                </a:cubicBezTo>
                <a:cubicBezTo>
                  <a:pt x="240" y="67"/>
                  <a:pt x="313" y="60"/>
                  <a:pt x="448" y="49"/>
                </a:cubicBezTo>
                <a:cubicBezTo>
                  <a:pt x="583" y="38"/>
                  <a:pt x="866" y="0"/>
                  <a:pt x="988" y="25"/>
                </a:cubicBezTo>
                <a:cubicBezTo>
                  <a:pt x="1110" y="50"/>
                  <a:pt x="1198" y="132"/>
                  <a:pt x="1181" y="197"/>
                </a:cubicBezTo>
                <a:cubicBezTo>
                  <a:pt x="1164" y="262"/>
                  <a:pt x="1034" y="375"/>
                  <a:pt x="889" y="413"/>
                </a:cubicBezTo>
                <a:cubicBezTo>
                  <a:pt x="744" y="451"/>
                  <a:pt x="449" y="438"/>
                  <a:pt x="307" y="425"/>
                </a:cubicBezTo>
                <a:cubicBezTo>
                  <a:pt x="165" y="412"/>
                  <a:pt x="72" y="378"/>
                  <a:pt x="36" y="337"/>
                </a:cubicBezTo>
                <a:cubicBezTo>
                  <a:pt x="0" y="296"/>
                  <a:pt x="77" y="213"/>
                  <a:pt x="88" y="18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56" name="Text Box 117"/>
          <p:cNvSpPr txBox="1">
            <a:spLocks noChangeArrowheads="1"/>
          </p:cNvSpPr>
          <p:nvPr/>
        </p:nvSpPr>
        <p:spPr bwMode="auto">
          <a:xfrm>
            <a:off x="3875088" y="41481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3457" name="Text Box 118"/>
          <p:cNvSpPr txBox="1">
            <a:spLocks noChangeArrowheads="1"/>
          </p:cNvSpPr>
          <p:nvPr/>
        </p:nvSpPr>
        <p:spPr bwMode="auto">
          <a:xfrm rot="2261289">
            <a:off x="4338638" y="4397375"/>
            <a:ext cx="1301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……</a:t>
            </a:r>
          </a:p>
        </p:txBody>
      </p:sp>
      <p:sp>
        <p:nvSpPr>
          <p:cNvPr id="103458" name="Text Box 119"/>
          <p:cNvSpPr txBox="1">
            <a:spLocks noChangeArrowheads="1"/>
          </p:cNvSpPr>
          <p:nvPr/>
        </p:nvSpPr>
        <p:spPr bwMode="auto">
          <a:xfrm rot="-1061543">
            <a:off x="2935288" y="3878263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…</a:t>
            </a:r>
          </a:p>
        </p:txBody>
      </p:sp>
      <p:sp>
        <p:nvSpPr>
          <p:cNvPr id="103459" name="Line 120"/>
          <p:cNvSpPr>
            <a:spLocks noChangeShapeType="1"/>
          </p:cNvSpPr>
          <p:nvPr/>
        </p:nvSpPr>
        <p:spPr bwMode="auto">
          <a:xfrm flipV="1">
            <a:off x="3981450" y="6088063"/>
            <a:ext cx="423863" cy="1460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15" name="Freeform 121"/>
          <p:cNvSpPr>
            <a:spLocks/>
          </p:cNvSpPr>
          <p:nvPr/>
        </p:nvSpPr>
        <p:spPr bwMode="auto">
          <a:xfrm>
            <a:off x="2800350" y="5014913"/>
            <a:ext cx="704850" cy="409575"/>
          </a:xfrm>
          <a:custGeom>
            <a:avLst/>
            <a:gdLst>
              <a:gd name="T0" fmla="*/ 0 w 444"/>
              <a:gd name="T1" fmla="*/ 0 h 258"/>
              <a:gd name="T2" fmla="*/ 2147483647 w 444"/>
              <a:gd name="T3" fmla="*/ 2147483647 h 25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44" h="258">
                <a:moveTo>
                  <a:pt x="0" y="0"/>
                </a:moveTo>
                <a:lnTo>
                  <a:pt x="444" y="25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61" name="Line 122"/>
          <p:cNvSpPr>
            <a:spLocks noChangeShapeType="1"/>
          </p:cNvSpPr>
          <p:nvPr/>
        </p:nvSpPr>
        <p:spPr bwMode="auto">
          <a:xfrm flipV="1">
            <a:off x="3989388" y="5603875"/>
            <a:ext cx="0" cy="593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62" name="Text Box 123"/>
          <p:cNvSpPr txBox="1">
            <a:spLocks noChangeArrowheads="1"/>
          </p:cNvSpPr>
          <p:nvPr/>
        </p:nvSpPr>
        <p:spPr bwMode="auto">
          <a:xfrm>
            <a:off x="3789363" y="614362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?</a:t>
            </a:r>
          </a:p>
        </p:txBody>
      </p:sp>
      <p:pic>
        <p:nvPicPr>
          <p:cNvPr id="122918" name="Picture 124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438" y="904875"/>
            <a:ext cx="73136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044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0FFF053D-36A6-4316-936C-EDB7581EEE14}" type="slidenum">
              <a:rPr lang="en-US"/>
              <a:pPr/>
              <a:t>21</a:t>
            </a:fld>
            <a:endParaRPr 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65113" y="4514850"/>
            <a:ext cx="1800225" cy="1417638"/>
            <a:chOff x="265113" y="4514850"/>
            <a:chExt cx="1800225" cy="1417638"/>
          </a:xfrm>
        </p:grpSpPr>
        <p:sp>
          <p:nvSpPr>
            <p:cNvPr id="104456" name="Rectangle 3"/>
            <p:cNvSpPr>
              <a:spLocks noChangeArrowheads="1"/>
            </p:cNvSpPr>
            <p:nvPr/>
          </p:nvSpPr>
          <p:spPr bwMode="auto">
            <a:xfrm>
              <a:off x="265113" y="4514850"/>
              <a:ext cx="1800225" cy="14176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7" name="Text Box 4"/>
            <p:cNvSpPr txBox="1">
              <a:spLocks noChangeArrowheads="1"/>
            </p:cNvSpPr>
            <p:nvPr/>
          </p:nvSpPr>
          <p:spPr bwMode="auto">
            <a:xfrm>
              <a:off x="523875" y="4718050"/>
              <a:ext cx="1841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endParaRPr lang="en-US" sz="1400"/>
            </a:p>
          </p:txBody>
        </p:sp>
        <p:sp>
          <p:nvSpPr>
            <p:cNvPr id="104458" name="Text Box 5"/>
            <p:cNvSpPr txBox="1">
              <a:spLocks noChangeArrowheads="1"/>
            </p:cNvSpPr>
            <p:nvPr/>
          </p:nvSpPr>
          <p:spPr bwMode="auto">
            <a:xfrm>
              <a:off x="282575" y="4660900"/>
              <a:ext cx="1760538" cy="954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1400" dirty="0" smtClean="0"/>
                <a:t>learn from inter-AS </a:t>
              </a:r>
            </a:p>
            <a:p>
              <a:pPr algn="ctr" eaLnBrk="1" hangingPunct="1">
                <a:defRPr/>
              </a:pPr>
              <a:r>
                <a:rPr lang="en-US" sz="1400" dirty="0" smtClean="0"/>
                <a:t>protocol that subnet </a:t>
              </a:r>
            </a:p>
            <a:p>
              <a:pPr algn="ctr" eaLnBrk="1" hangingPunct="1">
                <a:defRPr/>
              </a:pPr>
              <a:r>
                <a:rPr lang="en-US" sz="1400" i="1" dirty="0" smtClean="0">
                  <a:solidFill>
                    <a:srgbClr val="CC0000"/>
                  </a:solidFill>
                </a:rPr>
                <a:t>x </a:t>
              </a:r>
              <a:r>
                <a:rPr lang="en-US" sz="1400" dirty="0" smtClean="0"/>
                <a:t>is reachable via </a:t>
              </a:r>
            </a:p>
            <a:p>
              <a:pPr algn="ctr" eaLnBrk="1" hangingPunct="1">
                <a:defRPr/>
              </a:pPr>
              <a:r>
                <a:rPr lang="en-US" sz="1400" dirty="0" smtClean="0"/>
                <a:t>multiple gateways</a:t>
              </a: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065338" y="4538663"/>
            <a:ext cx="2271712" cy="1404937"/>
            <a:chOff x="2065338" y="4538663"/>
            <a:chExt cx="2272486" cy="1404938"/>
          </a:xfrm>
        </p:grpSpPr>
        <p:sp>
          <p:nvSpPr>
            <p:cNvPr id="104460" name="Rectangle 7"/>
            <p:cNvSpPr>
              <a:spLocks noChangeArrowheads="1"/>
            </p:cNvSpPr>
            <p:nvPr/>
          </p:nvSpPr>
          <p:spPr bwMode="auto">
            <a:xfrm>
              <a:off x="2370242" y="4538663"/>
              <a:ext cx="1800838" cy="14049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2" name="Text Box 9"/>
            <p:cNvSpPr txBox="1">
              <a:spLocks noChangeArrowheads="1"/>
            </p:cNvSpPr>
            <p:nvPr/>
          </p:nvSpPr>
          <p:spPr bwMode="auto">
            <a:xfrm>
              <a:off x="2227318" y="4541838"/>
              <a:ext cx="2110506" cy="1385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1400" dirty="0" smtClean="0"/>
                <a:t>use routing info</a:t>
              </a:r>
            </a:p>
            <a:p>
              <a:pPr algn="ctr" eaLnBrk="1" hangingPunct="1">
                <a:defRPr/>
              </a:pPr>
              <a:r>
                <a:rPr lang="en-US" sz="1400" dirty="0" smtClean="0"/>
                <a:t>from intra-AS </a:t>
              </a:r>
            </a:p>
            <a:p>
              <a:pPr algn="ctr" eaLnBrk="1" hangingPunct="1">
                <a:defRPr/>
              </a:pPr>
              <a:r>
                <a:rPr lang="en-US" sz="1400" dirty="0" smtClean="0"/>
                <a:t>protocol to determine</a:t>
              </a:r>
            </a:p>
            <a:p>
              <a:pPr algn="ctr" eaLnBrk="1" hangingPunct="1">
                <a:defRPr/>
              </a:pPr>
              <a:r>
                <a:rPr lang="en-US" sz="1400" dirty="0" smtClean="0"/>
                <a:t>costs of least-cost </a:t>
              </a:r>
            </a:p>
            <a:p>
              <a:pPr algn="ctr" eaLnBrk="1" hangingPunct="1">
                <a:defRPr/>
              </a:pPr>
              <a:r>
                <a:rPr lang="en-US" sz="1400" dirty="0" smtClean="0"/>
                <a:t>paths to each</a:t>
              </a:r>
            </a:p>
            <a:p>
              <a:pPr algn="ctr" eaLnBrk="1" hangingPunct="1">
                <a:defRPr/>
              </a:pPr>
              <a:r>
                <a:rPr lang="en-US" sz="1400" dirty="0" smtClean="0"/>
                <a:t>of the gateways</a:t>
              </a:r>
            </a:p>
          </p:txBody>
        </p:sp>
        <p:sp>
          <p:nvSpPr>
            <p:cNvPr id="104465" name="Line 12"/>
            <p:cNvSpPr>
              <a:spLocks noChangeShapeType="1"/>
            </p:cNvSpPr>
            <p:nvPr/>
          </p:nvSpPr>
          <p:spPr bwMode="auto">
            <a:xfrm flipV="1">
              <a:off x="2065338" y="5176838"/>
              <a:ext cx="295376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176713" y="4527550"/>
            <a:ext cx="2200275" cy="1403350"/>
            <a:chOff x="4176713" y="4527550"/>
            <a:chExt cx="2200275" cy="1403350"/>
          </a:xfrm>
        </p:grpSpPr>
        <p:sp>
          <p:nvSpPr>
            <p:cNvPr id="104459" name="Rectangle 6"/>
            <p:cNvSpPr>
              <a:spLocks noChangeArrowheads="1"/>
            </p:cNvSpPr>
            <p:nvPr/>
          </p:nvSpPr>
          <p:spPr bwMode="auto">
            <a:xfrm>
              <a:off x="4567238" y="4527550"/>
              <a:ext cx="1800225" cy="14033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3" name="Text Box 10"/>
            <p:cNvSpPr txBox="1">
              <a:spLocks noChangeArrowheads="1"/>
            </p:cNvSpPr>
            <p:nvPr/>
          </p:nvSpPr>
          <p:spPr bwMode="auto">
            <a:xfrm>
              <a:off x="4576763" y="4662488"/>
              <a:ext cx="1800225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1400" dirty="0" smtClean="0"/>
                <a:t>hot potato routing:</a:t>
              </a:r>
            </a:p>
            <a:p>
              <a:pPr algn="ctr" eaLnBrk="1" hangingPunct="1">
                <a:defRPr/>
              </a:pPr>
              <a:r>
                <a:rPr lang="en-US" sz="1400" dirty="0" smtClean="0"/>
                <a:t>choose the gateway</a:t>
              </a:r>
            </a:p>
            <a:p>
              <a:pPr algn="ctr" eaLnBrk="1" hangingPunct="1">
                <a:defRPr/>
              </a:pPr>
              <a:r>
                <a:rPr lang="en-US" sz="1400" dirty="0" smtClean="0"/>
                <a:t>that has the  least cost</a:t>
              </a:r>
            </a:p>
          </p:txBody>
        </p:sp>
        <p:sp>
          <p:nvSpPr>
            <p:cNvPr id="104466" name="Line 13"/>
            <p:cNvSpPr>
              <a:spLocks noChangeShapeType="1"/>
            </p:cNvSpPr>
            <p:nvPr/>
          </p:nvSpPr>
          <p:spPr bwMode="auto">
            <a:xfrm>
              <a:off x="4176713" y="5176838"/>
              <a:ext cx="3794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6370638" y="4508500"/>
            <a:ext cx="2282825" cy="1409700"/>
            <a:chOff x="6370638" y="4508500"/>
            <a:chExt cx="2283384" cy="1409701"/>
          </a:xfrm>
        </p:grpSpPr>
        <p:sp>
          <p:nvSpPr>
            <p:cNvPr id="104461" name="Rectangle 8"/>
            <p:cNvSpPr>
              <a:spLocks noChangeArrowheads="1"/>
            </p:cNvSpPr>
            <p:nvPr/>
          </p:nvSpPr>
          <p:spPr bwMode="auto">
            <a:xfrm>
              <a:off x="6762846" y="4513263"/>
              <a:ext cx="1800666" cy="14049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4" name="Text Box 11"/>
            <p:cNvSpPr txBox="1">
              <a:spLocks noChangeArrowheads="1"/>
            </p:cNvSpPr>
            <p:nvPr/>
          </p:nvSpPr>
          <p:spPr bwMode="auto">
            <a:xfrm>
              <a:off x="6746967" y="4508500"/>
              <a:ext cx="1907055" cy="1384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1400" dirty="0" smtClean="0"/>
                <a:t>determine from</a:t>
              </a:r>
            </a:p>
            <a:p>
              <a:pPr algn="ctr" eaLnBrk="1" hangingPunct="1">
                <a:defRPr/>
              </a:pPr>
              <a:r>
                <a:rPr lang="en-US" sz="1400" dirty="0" smtClean="0"/>
                <a:t>forwarding table the </a:t>
              </a:r>
            </a:p>
            <a:p>
              <a:pPr algn="ctr" eaLnBrk="1" hangingPunct="1">
                <a:defRPr/>
              </a:pPr>
              <a:r>
                <a:rPr lang="en-US" sz="1400" dirty="0" smtClean="0"/>
                <a:t>interface</a:t>
              </a:r>
              <a:r>
                <a:rPr lang="en-US" sz="1400" i="1" dirty="0" smtClean="0">
                  <a:solidFill>
                    <a:srgbClr val="CC0000"/>
                  </a:solidFill>
                </a:rPr>
                <a:t> I </a:t>
              </a:r>
              <a:r>
                <a:rPr lang="en-US" sz="1400" dirty="0" smtClean="0"/>
                <a:t>that leads </a:t>
              </a:r>
            </a:p>
            <a:p>
              <a:pPr algn="ctr" eaLnBrk="1" hangingPunct="1">
                <a:defRPr/>
              </a:pPr>
              <a:r>
                <a:rPr lang="en-US" sz="1400" dirty="0" smtClean="0"/>
                <a:t>to least-cost gateway. </a:t>
              </a:r>
            </a:p>
            <a:p>
              <a:pPr algn="ctr" eaLnBrk="1" hangingPunct="1">
                <a:defRPr/>
              </a:pPr>
              <a:r>
                <a:rPr lang="en-US" sz="1400" dirty="0" smtClean="0"/>
                <a:t>Enter </a:t>
              </a:r>
              <a:r>
                <a:rPr lang="en-US" sz="1400" i="1" dirty="0" smtClean="0">
                  <a:solidFill>
                    <a:srgbClr val="CC0000"/>
                  </a:solidFill>
                </a:rPr>
                <a:t>(</a:t>
              </a:r>
              <a:r>
                <a:rPr lang="en-US" sz="1400" i="1" dirty="0" err="1" smtClean="0">
                  <a:solidFill>
                    <a:srgbClr val="CC0000"/>
                  </a:solidFill>
                </a:rPr>
                <a:t>x,I</a:t>
              </a:r>
              <a:r>
                <a:rPr lang="en-US" sz="1400" i="1" dirty="0" smtClean="0">
                  <a:solidFill>
                    <a:srgbClr val="CC0000"/>
                  </a:solidFill>
                </a:rPr>
                <a:t>) </a:t>
              </a:r>
              <a:r>
                <a:rPr lang="en-US" sz="1400" dirty="0" smtClean="0"/>
                <a:t>in </a:t>
              </a:r>
            </a:p>
            <a:p>
              <a:pPr algn="ctr" eaLnBrk="1" hangingPunct="1">
                <a:defRPr/>
              </a:pPr>
              <a:r>
                <a:rPr lang="en-US" sz="1400" dirty="0" smtClean="0"/>
                <a:t>forwarding table</a:t>
              </a:r>
            </a:p>
          </p:txBody>
        </p:sp>
        <p:sp>
          <p:nvSpPr>
            <p:cNvPr id="104467" name="Line 14"/>
            <p:cNvSpPr>
              <a:spLocks noChangeShapeType="1"/>
            </p:cNvSpPr>
            <p:nvPr/>
          </p:nvSpPr>
          <p:spPr bwMode="auto">
            <a:xfrm>
              <a:off x="6370638" y="5203825"/>
              <a:ext cx="4080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04453" name="Rectangle 15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764588" cy="1143000"/>
          </a:xfrm>
        </p:spPr>
        <p:txBody>
          <a:bodyPr/>
          <a:lstStyle/>
          <a:p>
            <a:pPr>
              <a:defRPr/>
            </a:pPr>
            <a:r>
              <a:rPr lang="en-US" sz="3600">
                <a:cs typeface="+mj-cs"/>
              </a:rPr>
              <a:t>Example: choosing among multiple ASes</a:t>
            </a:r>
          </a:p>
        </p:txBody>
      </p:sp>
      <p:sp>
        <p:nvSpPr>
          <p:cNvPr id="104454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09575" y="1250950"/>
            <a:ext cx="7991475" cy="27543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ea typeface="ＭＳ Ｐゴシック" pitchFamily="34" charset="-128"/>
              </a:rPr>
              <a:t>in the presence of multiple </a:t>
            </a:r>
            <a:r>
              <a:rPr lang="en-US" dirty="0" err="1" smtClean="0">
                <a:ea typeface="ＭＳ Ｐゴシック" pitchFamily="34" charset="-128"/>
              </a:rPr>
              <a:t>ASes</a:t>
            </a:r>
            <a:r>
              <a:rPr lang="en-US" dirty="0" smtClean="0">
                <a:ea typeface="ＭＳ Ｐゴシック" pitchFamily="34" charset="-128"/>
              </a:rPr>
              <a:t> to reach a destination, to configure forwarding table, router 1d must determine towards which gateway it should forward packets for </a:t>
            </a:r>
            <a:r>
              <a:rPr lang="en-US" dirty="0" err="1" smtClean="0">
                <a:ea typeface="ＭＳ Ｐゴシック" pitchFamily="34" charset="-128"/>
              </a:rPr>
              <a:t>dest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solidFill>
                  <a:srgbClr val="CC0000"/>
                </a:solidFill>
                <a:ea typeface="ＭＳ Ｐゴシック" pitchFamily="34" charset="-128"/>
              </a:rPr>
              <a:t>x</a:t>
            </a:r>
          </a:p>
          <a:p>
            <a:pPr>
              <a:lnSpc>
                <a:spcPct val="80000"/>
              </a:lnSpc>
            </a:pP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hot potato routing: send</a:t>
            </a:r>
            <a:r>
              <a:rPr lang="en-US" dirty="0" smtClean="0">
                <a:ea typeface="ＭＳ Ｐゴシック" pitchFamily="34" charset="-128"/>
              </a:rPr>
              <a:t> packet towards closest of two routers. (closest </a:t>
            </a:r>
            <a:r>
              <a:rPr lang="en-US" dirty="0" smtClean="0">
                <a:ea typeface="ＭＳ Ｐゴシック" pitchFamily="34" charset="-128"/>
                <a:sym typeface="Wingdings" pitchFamily="2" charset="2"/>
              </a:rPr>
              <a:t> smallest cost)</a:t>
            </a:r>
            <a:endParaRPr lang="en-US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ea typeface="ＭＳ Ｐゴシック" pitchFamily="34" charset="-128"/>
            </a:endParaRPr>
          </a:p>
        </p:txBody>
      </p:sp>
      <p:pic>
        <p:nvPicPr>
          <p:cNvPr id="123913" name="Picture 1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438" y="760413"/>
            <a:ext cx="7313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870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BA701E1B-337C-4231-9D3A-E1AC8CFD59F9}" type="slidenum">
              <a:rPr lang="en-US"/>
              <a:pPr/>
              <a:t>3</a:t>
            </a:fld>
            <a:endParaRPr lang="en-US"/>
          </a:p>
        </p:txBody>
      </p:sp>
      <p:pic>
        <p:nvPicPr>
          <p:cNvPr id="106499" name="Picture 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788" y="942975"/>
            <a:ext cx="6399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5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296863"/>
            <a:ext cx="7772400" cy="841375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Distance vector algorithm </a:t>
            </a:r>
          </a:p>
        </p:txBody>
      </p:sp>
      <p:sp>
        <p:nvSpPr>
          <p:cNvPr id="870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953375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Bellman-Ford equation (dynamic programming)</a:t>
            </a:r>
          </a:p>
          <a:p>
            <a:pPr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let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   d</a:t>
            </a:r>
            <a:r>
              <a:rPr lang="en-US" baseline="-25000" smtClean="0">
                <a:ea typeface="ＭＳ Ｐゴシック" pitchFamily="34" charset="-128"/>
              </a:rPr>
              <a:t>x</a:t>
            </a:r>
            <a:r>
              <a:rPr lang="en-US" smtClean="0">
                <a:ea typeface="ＭＳ Ｐゴシック" pitchFamily="34" charset="-128"/>
              </a:rPr>
              <a:t>(y) := cost of least-cost path from x to y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then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   </a:t>
            </a:r>
            <a:r>
              <a:rPr lang="en-US" sz="3200" smtClean="0">
                <a:solidFill>
                  <a:srgbClr val="CC0000"/>
                </a:solidFill>
                <a:ea typeface="ＭＳ Ｐゴシック" pitchFamily="34" charset="-128"/>
              </a:rPr>
              <a:t>d</a:t>
            </a:r>
            <a:r>
              <a:rPr lang="en-US" sz="3200" baseline="-25000" smtClean="0">
                <a:solidFill>
                  <a:srgbClr val="CC0000"/>
                </a:solidFill>
                <a:ea typeface="ＭＳ Ｐゴシック" pitchFamily="34" charset="-128"/>
              </a:rPr>
              <a:t>x</a:t>
            </a:r>
            <a:r>
              <a:rPr lang="en-US" sz="3200" smtClean="0">
                <a:solidFill>
                  <a:srgbClr val="CC0000"/>
                </a:solidFill>
                <a:ea typeface="ＭＳ Ｐゴシック" pitchFamily="34" charset="-128"/>
              </a:rPr>
              <a:t>(y) = </a:t>
            </a:r>
            <a:r>
              <a:rPr lang="en-US" sz="3200" i="1" smtClean="0">
                <a:solidFill>
                  <a:srgbClr val="CC0000"/>
                </a:solidFill>
                <a:ea typeface="ＭＳ Ｐゴシック" pitchFamily="34" charset="-128"/>
              </a:rPr>
              <a:t>min</a:t>
            </a:r>
            <a:r>
              <a:rPr lang="en-US" sz="3200" smtClean="0">
                <a:solidFill>
                  <a:srgbClr val="CC0000"/>
                </a:solidFill>
                <a:ea typeface="ＭＳ Ｐゴシック" pitchFamily="34" charset="-128"/>
              </a:rPr>
              <a:t> {c(x,v) + d</a:t>
            </a:r>
            <a:r>
              <a:rPr lang="en-US" sz="3200" baseline="-25000" smtClean="0">
                <a:solidFill>
                  <a:srgbClr val="CC0000"/>
                </a:solidFill>
                <a:ea typeface="ＭＳ Ｐゴシック" pitchFamily="34" charset="-128"/>
              </a:rPr>
              <a:t>v</a:t>
            </a:r>
            <a:r>
              <a:rPr lang="en-US" sz="3200" smtClean="0">
                <a:solidFill>
                  <a:srgbClr val="CC0000"/>
                </a:solidFill>
                <a:ea typeface="ＭＳ Ｐゴシック" pitchFamily="34" charset="-128"/>
              </a:rPr>
              <a:t>(y) }</a:t>
            </a:r>
          </a:p>
          <a:p>
            <a:pPr>
              <a:buFont typeface="Wingdings" pitchFamily="2" charset="2"/>
              <a:buNone/>
            </a:pPr>
            <a:r>
              <a:rPr lang="en-US" sz="3200" smtClean="0">
                <a:ea typeface="ＭＳ Ｐゴシック" pitchFamily="34" charset="-128"/>
              </a:rPr>
              <a:t>   </a:t>
            </a:r>
          </a:p>
          <a:p>
            <a:pPr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87047" name="Text Box 5"/>
          <p:cNvSpPr txBox="1">
            <a:spLocks noChangeArrowheads="1"/>
          </p:cNvSpPr>
          <p:nvPr/>
        </p:nvSpPr>
        <p:spPr bwMode="auto">
          <a:xfrm>
            <a:off x="2220913" y="4138613"/>
            <a:ext cx="295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Comic Sans MS" pitchFamily="66" charset="0"/>
              </a:rPr>
              <a:t>v</a:t>
            </a:r>
          </a:p>
        </p:txBody>
      </p:sp>
      <p:sp>
        <p:nvSpPr>
          <p:cNvPr id="87048" name="Text Box 7"/>
          <p:cNvSpPr txBox="1">
            <a:spLocks noChangeArrowheads="1"/>
          </p:cNvSpPr>
          <p:nvPr/>
        </p:nvSpPr>
        <p:spPr bwMode="auto">
          <a:xfrm>
            <a:off x="3017838" y="5126038"/>
            <a:ext cx="2449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>
                <a:latin typeface="Gill Sans MT" charset="0"/>
              </a:rPr>
              <a:t>cost to neighbor v</a:t>
            </a:r>
          </a:p>
        </p:txBody>
      </p:sp>
      <p:sp>
        <p:nvSpPr>
          <p:cNvPr id="87049" name="Text Box 8"/>
          <p:cNvSpPr txBox="1">
            <a:spLocks noChangeArrowheads="1"/>
          </p:cNvSpPr>
          <p:nvPr/>
        </p:nvSpPr>
        <p:spPr bwMode="auto">
          <a:xfrm>
            <a:off x="2116138" y="5762625"/>
            <a:ext cx="4443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i="1" smtClean="0">
                <a:latin typeface="Gill Sans MT" charset="0"/>
              </a:rPr>
              <a:t>min</a:t>
            </a:r>
            <a:r>
              <a:rPr lang="en-US" sz="2400" smtClean="0">
                <a:latin typeface="Gill Sans MT" charset="0"/>
              </a:rPr>
              <a:t> taken over all neighbors v of x</a:t>
            </a:r>
          </a:p>
        </p:txBody>
      </p:sp>
      <p:sp>
        <p:nvSpPr>
          <p:cNvPr id="87050" name="Text Box 9"/>
          <p:cNvSpPr txBox="1">
            <a:spLocks noChangeArrowheads="1"/>
          </p:cNvSpPr>
          <p:nvPr/>
        </p:nvSpPr>
        <p:spPr bwMode="auto">
          <a:xfrm>
            <a:off x="4130675" y="4730750"/>
            <a:ext cx="4794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>
                <a:latin typeface="Gill Sans MT" charset="0"/>
              </a:rPr>
              <a:t>cost from neighbor v to destination y</a:t>
            </a:r>
          </a:p>
        </p:txBody>
      </p:sp>
      <p:sp>
        <p:nvSpPr>
          <p:cNvPr id="87051" name="Line 10"/>
          <p:cNvSpPr>
            <a:spLocks noChangeShapeType="1"/>
          </p:cNvSpPr>
          <p:nvPr/>
        </p:nvSpPr>
        <p:spPr bwMode="auto">
          <a:xfrm>
            <a:off x="2363788" y="4549775"/>
            <a:ext cx="0" cy="12827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2" name="Line 11"/>
          <p:cNvSpPr>
            <a:spLocks noChangeShapeType="1"/>
          </p:cNvSpPr>
          <p:nvPr/>
        </p:nvSpPr>
        <p:spPr bwMode="auto">
          <a:xfrm>
            <a:off x="3344863" y="4359275"/>
            <a:ext cx="0" cy="89217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3" name="Line 13"/>
          <p:cNvSpPr>
            <a:spLocks noChangeShapeType="1"/>
          </p:cNvSpPr>
          <p:nvPr/>
        </p:nvSpPr>
        <p:spPr bwMode="auto">
          <a:xfrm>
            <a:off x="4649788" y="4427538"/>
            <a:ext cx="0" cy="43497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880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0087D1DD-95BF-4B27-BD96-30EA42540067}" type="slidenum">
              <a:rPr lang="en-US"/>
              <a:pPr/>
              <a:t>4</a:t>
            </a:fld>
            <a:endParaRPr lang="en-US"/>
          </a:p>
        </p:txBody>
      </p:sp>
      <p:pic>
        <p:nvPicPr>
          <p:cNvPr id="107523" name="Picture 7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238" y="839788"/>
            <a:ext cx="5027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6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4625"/>
            <a:ext cx="7772400" cy="874713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Bellman-Ford example </a:t>
            </a:r>
          </a:p>
        </p:txBody>
      </p:sp>
      <p:grpSp>
        <p:nvGrpSpPr>
          <p:cNvPr id="107525" name="Group 3"/>
          <p:cNvGrpSpPr>
            <a:grpSpLocks/>
          </p:cNvGrpSpPr>
          <p:nvPr/>
        </p:nvGrpSpPr>
        <p:grpSpPr bwMode="auto">
          <a:xfrm>
            <a:off x="276225" y="1470025"/>
            <a:ext cx="3571875" cy="2236788"/>
            <a:chOff x="3162" y="1071"/>
            <a:chExt cx="2250" cy="1409"/>
          </a:xfrm>
        </p:grpSpPr>
        <p:sp>
          <p:nvSpPr>
            <p:cNvPr id="107530" name="Freeform 4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1" name="Freeform 5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7" name="Oval 6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8" name="Line 7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8079" name="Line 8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8080" name="Rectangle 9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88081" name="Oval 10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2" name="Oval 11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3" name="Line 12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8084" name="Line 13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8085" name="Rectangle 14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88086" name="Oval 15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7" name="Oval 16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8" name="Line 17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8089" name="Line 18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8090" name="Rectangle 19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88091" name="Oval 20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2" name="Oval 21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3" name="Line 22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8094" name="Line 23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8095" name="Rectangle 24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88096" name="Oval 25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7" name="Oval 26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8" name="Line 27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8099" name="Line 28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8100" name="Rectangle 29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88101" name="Oval 30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02" name="Oval 31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03" name="Line 32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8104" name="Line 33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8105" name="Rectangle 34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88106" name="Oval 35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62" name="Freeform 36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63" name="Freeform 37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64" name="Freeform 38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84828 h 174"/>
                <a:gd name="T2" fmla="*/ 1593 w 378"/>
                <a:gd name="T3" fmla="*/ 0 h 17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65" name="Freeform 39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66" name="Freeform 40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67" name="Freeform 41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68" name="Freeform 42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69" name="Freeform 43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70" name="Freeform 44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571" name="Group 45"/>
            <p:cNvGrpSpPr>
              <a:grpSpLocks/>
            </p:cNvGrpSpPr>
            <p:nvPr/>
          </p:nvGrpSpPr>
          <p:grpSpPr bwMode="auto">
            <a:xfrm>
              <a:off x="3287" y="1744"/>
              <a:ext cx="205" cy="250"/>
              <a:chOff x="2954" y="2425"/>
              <a:chExt cx="208" cy="250"/>
            </a:xfrm>
          </p:grpSpPr>
          <p:sp>
            <p:nvSpPr>
              <p:cNvPr id="88142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43" name="Text Box 47"/>
              <p:cNvSpPr txBox="1">
                <a:spLocks noChangeArrowheads="1"/>
              </p:cNvSpPr>
              <p:nvPr/>
            </p:nvSpPr>
            <p:spPr bwMode="auto">
              <a:xfrm>
                <a:off x="2954" y="2425"/>
                <a:ext cx="20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/>
              </a:p>
            </p:txBody>
          </p:sp>
        </p:grpSp>
        <p:grpSp>
          <p:nvGrpSpPr>
            <p:cNvPr id="107572" name="Group 48"/>
            <p:cNvGrpSpPr>
              <a:grpSpLocks/>
            </p:cNvGrpSpPr>
            <p:nvPr/>
          </p:nvGrpSpPr>
          <p:grpSpPr bwMode="auto">
            <a:xfrm>
              <a:off x="4461" y="2128"/>
              <a:ext cx="196" cy="250"/>
              <a:chOff x="2958" y="2425"/>
              <a:chExt cx="199" cy="250"/>
            </a:xfrm>
          </p:grpSpPr>
          <p:sp>
            <p:nvSpPr>
              <p:cNvPr id="88140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41" name="Text Box 50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/>
              </a:p>
            </p:txBody>
          </p:sp>
        </p:grpSp>
        <p:grpSp>
          <p:nvGrpSpPr>
            <p:cNvPr id="107573" name="Group 51"/>
            <p:cNvGrpSpPr>
              <a:grpSpLocks/>
            </p:cNvGrpSpPr>
            <p:nvPr/>
          </p:nvGrpSpPr>
          <p:grpSpPr bwMode="auto">
            <a:xfrm>
              <a:off x="3772" y="2095"/>
              <a:ext cx="212" cy="288"/>
              <a:chOff x="2951" y="2395"/>
              <a:chExt cx="213" cy="288"/>
            </a:xfrm>
          </p:grpSpPr>
          <p:sp>
            <p:nvSpPr>
              <p:cNvPr id="88138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39" name="Text Box 53"/>
              <p:cNvSpPr txBox="1">
                <a:spLocks noChangeArrowheads="1"/>
              </p:cNvSpPr>
              <p:nvPr/>
            </p:nvSpPr>
            <p:spPr bwMode="auto">
              <a:xfrm>
                <a:off x="2951" y="2395"/>
                <a:ext cx="2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107574" name="Group 54"/>
            <p:cNvGrpSpPr>
              <a:grpSpLocks/>
            </p:cNvGrpSpPr>
            <p:nvPr/>
          </p:nvGrpSpPr>
          <p:grpSpPr bwMode="auto">
            <a:xfrm>
              <a:off x="4438" y="1438"/>
              <a:ext cx="232" cy="250"/>
              <a:chOff x="2941" y="2425"/>
              <a:chExt cx="235" cy="250"/>
            </a:xfrm>
          </p:grpSpPr>
          <p:sp>
            <p:nvSpPr>
              <p:cNvPr id="88136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6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37" name="Text Box 56"/>
              <p:cNvSpPr txBox="1">
                <a:spLocks noChangeArrowheads="1"/>
              </p:cNvSpPr>
              <p:nvPr/>
            </p:nvSpPr>
            <p:spPr bwMode="auto">
              <a:xfrm>
                <a:off x="2941" y="2425"/>
                <a:ext cx="23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/>
              </a:p>
            </p:txBody>
          </p:sp>
        </p:grpSp>
        <p:grpSp>
          <p:nvGrpSpPr>
            <p:cNvPr id="107575" name="Group 57"/>
            <p:cNvGrpSpPr>
              <a:grpSpLocks/>
            </p:cNvGrpSpPr>
            <p:nvPr/>
          </p:nvGrpSpPr>
          <p:grpSpPr bwMode="auto">
            <a:xfrm>
              <a:off x="3771" y="1438"/>
              <a:ext cx="196" cy="250"/>
              <a:chOff x="2958" y="2425"/>
              <a:chExt cx="199" cy="250"/>
            </a:xfrm>
          </p:grpSpPr>
          <p:sp>
            <p:nvSpPr>
              <p:cNvPr id="88134" name="Rectangle 5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35" name="Text Box 59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/>
              </a:p>
            </p:txBody>
          </p:sp>
        </p:grpSp>
        <p:grpSp>
          <p:nvGrpSpPr>
            <p:cNvPr id="107576" name="Group 60"/>
            <p:cNvGrpSpPr>
              <a:grpSpLocks/>
            </p:cNvGrpSpPr>
            <p:nvPr/>
          </p:nvGrpSpPr>
          <p:grpSpPr bwMode="auto">
            <a:xfrm>
              <a:off x="5025" y="1756"/>
              <a:ext cx="212" cy="288"/>
              <a:chOff x="2949" y="2395"/>
              <a:chExt cx="214" cy="288"/>
            </a:xfrm>
          </p:grpSpPr>
          <p:sp>
            <p:nvSpPr>
              <p:cNvPr id="88132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33" name="Text Box 62"/>
              <p:cNvSpPr txBox="1">
                <a:spLocks noChangeArrowheads="1"/>
              </p:cNvSpPr>
              <p:nvPr/>
            </p:nvSpPr>
            <p:spPr bwMode="auto">
              <a:xfrm>
                <a:off x="2949" y="2395"/>
                <a:ext cx="21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z</a:t>
                </a:r>
              </a:p>
            </p:txBody>
          </p:sp>
        </p:grpSp>
        <p:sp>
          <p:nvSpPr>
            <p:cNvPr id="88122" name="Text Box 63"/>
            <p:cNvSpPr txBox="1">
              <a:spLocks noChangeArrowheads="1"/>
            </p:cNvSpPr>
            <p:nvPr/>
          </p:nvSpPr>
          <p:spPr bwMode="auto">
            <a:xfrm>
              <a:off x="3493" y="156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/>
            </a:p>
          </p:txBody>
        </p:sp>
        <p:sp>
          <p:nvSpPr>
            <p:cNvPr id="88123" name="Text Box 64"/>
            <p:cNvSpPr txBox="1">
              <a:spLocks noChangeArrowheads="1"/>
            </p:cNvSpPr>
            <p:nvPr/>
          </p:nvSpPr>
          <p:spPr bwMode="auto">
            <a:xfrm>
              <a:off x="3841" y="178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/>
            </a:p>
          </p:txBody>
        </p:sp>
        <p:sp>
          <p:nvSpPr>
            <p:cNvPr id="88124" name="Text Box 65"/>
            <p:cNvSpPr txBox="1">
              <a:spLocks noChangeArrowheads="1"/>
            </p:cNvSpPr>
            <p:nvPr/>
          </p:nvSpPr>
          <p:spPr bwMode="auto">
            <a:xfrm>
              <a:off x="3406" y="200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/>
            </a:p>
          </p:txBody>
        </p:sp>
        <p:sp>
          <p:nvSpPr>
            <p:cNvPr id="88125" name="Text Box 66"/>
            <p:cNvSpPr txBox="1">
              <a:spLocks noChangeArrowheads="1"/>
            </p:cNvSpPr>
            <p:nvPr/>
          </p:nvSpPr>
          <p:spPr bwMode="auto">
            <a:xfrm>
              <a:off x="4225" y="188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/>
            </a:p>
          </p:txBody>
        </p:sp>
        <p:sp>
          <p:nvSpPr>
            <p:cNvPr id="88126" name="Text Box 67"/>
            <p:cNvSpPr txBox="1">
              <a:spLocks noChangeArrowheads="1"/>
            </p:cNvSpPr>
            <p:nvPr/>
          </p:nvSpPr>
          <p:spPr bwMode="auto">
            <a:xfrm>
              <a:off x="4162" y="223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/>
            </a:p>
          </p:txBody>
        </p:sp>
        <p:sp>
          <p:nvSpPr>
            <p:cNvPr id="88127" name="Text Box 68"/>
            <p:cNvSpPr txBox="1">
              <a:spLocks noChangeArrowheads="1"/>
            </p:cNvSpPr>
            <p:nvPr/>
          </p:nvSpPr>
          <p:spPr bwMode="auto">
            <a:xfrm>
              <a:off x="4522" y="180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/>
            </a:p>
          </p:txBody>
        </p:sp>
        <p:sp>
          <p:nvSpPr>
            <p:cNvPr id="88128" name="Text Box 69"/>
            <p:cNvSpPr txBox="1">
              <a:spLocks noChangeArrowheads="1"/>
            </p:cNvSpPr>
            <p:nvPr/>
          </p:nvSpPr>
          <p:spPr bwMode="auto">
            <a:xfrm>
              <a:off x="4882" y="206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/>
            </a:p>
          </p:txBody>
        </p:sp>
        <p:sp>
          <p:nvSpPr>
            <p:cNvPr id="88129" name="Text Box 70"/>
            <p:cNvSpPr txBox="1">
              <a:spLocks noChangeArrowheads="1"/>
            </p:cNvSpPr>
            <p:nvPr/>
          </p:nvSpPr>
          <p:spPr bwMode="auto">
            <a:xfrm>
              <a:off x="4855" y="153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/>
            </a:p>
          </p:txBody>
        </p:sp>
        <p:sp>
          <p:nvSpPr>
            <p:cNvPr id="88130" name="Text Box 71"/>
            <p:cNvSpPr txBox="1">
              <a:spLocks noChangeArrowheads="1"/>
            </p:cNvSpPr>
            <p:nvPr/>
          </p:nvSpPr>
          <p:spPr bwMode="auto">
            <a:xfrm>
              <a:off x="4120" y="138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/>
            </a:p>
          </p:txBody>
        </p:sp>
        <p:sp>
          <p:nvSpPr>
            <p:cNvPr id="88131" name="Text Box 72"/>
            <p:cNvSpPr txBox="1">
              <a:spLocks noChangeArrowheads="1"/>
            </p:cNvSpPr>
            <p:nvPr/>
          </p:nvSpPr>
          <p:spPr bwMode="auto">
            <a:xfrm>
              <a:off x="3769" y="111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/>
            </a:p>
          </p:txBody>
        </p:sp>
      </p:grpSp>
      <p:sp>
        <p:nvSpPr>
          <p:cNvPr id="88071" name="Text Box 73"/>
          <p:cNvSpPr txBox="1">
            <a:spLocks noChangeArrowheads="1"/>
          </p:cNvSpPr>
          <p:nvPr/>
        </p:nvSpPr>
        <p:spPr bwMode="auto">
          <a:xfrm>
            <a:off x="3765550" y="1257117"/>
            <a:ext cx="48654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dirty="0" smtClean="0"/>
              <a:t>Assume we have computed,</a:t>
            </a:r>
          </a:p>
          <a:p>
            <a:pPr>
              <a:defRPr/>
            </a:pPr>
            <a:r>
              <a:rPr lang="en-US" sz="2400" dirty="0" err="1" smtClean="0"/>
              <a:t>d</a:t>
            </a:r>
            <a:r>
              <a:rPr lang="en-US" sz="2400" baseline="-25000" dirty="0" err="1" smtClean="0"/>
              <a:t>v</a:t>
            </a:r>
            <a:r>
              <a:rPr lang="en-US" sz="2400" dirty="0" smtClean="0"/>
              <a:t>(z) = 5, 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x</a:t>
            </a:r>
            <a:r>
              <a:rPr lang="en-US" sz="2400" dirty="0" smtClean="0"/>
              <a:t>(z) = 3, 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w</a:t>
            </a:r>
            <a:r>
              <a:rPr lang="en-US" sz="2400" dirty="0" smtClean="0"/>
              <a:t>(z) = 3</a:t>
            </a:r>
          </a:p>
        </p:txBody>
      </p:sp>
      <p:sp>
        <p:nvSpPr>
          <p:cNvPr id="88072" name="Text Box 74"/>
          <p:cNvSpPr txBox="1">
            <a:spLocks noChangeArrowheads="1"/>
          </p:cNvSpPr>
          <p:nvPr/>
        </p:nvSpPr>
        <p:spPr bwMode="auto">
          <a:xfrm>
            <a:off x="4275138" y="2928938"/>
            <a:ext cx="3900487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/>
              <a:t>d</a:t>
            </a:r>
            <a:r>
              <a:rPr lang="en-US" sz="2400" baseline="-25000" smtClean="0"/>
              <a:t>u</a:t>
            </a:r>
            <a:r>
              <a:rPr lang="en-US" sz="2400" smtClean="0"/>
              <a:t>(z) = min { c(u,v) + d</a:t>
            </a:r>
            <a:r>
              <a:rPr lang="en-US" sz="2400" baseline="-25000" smtClean="0"/>
              <a:t>v</a:t>
            </a:r>
            <a:r>
              <a:rPr lang="en-US" sz="2400" smtClean="0"/>
              <a:t>(z),</a:t>
            </a:r>
          </a:p>
          <a:p>
            <a:pPr>
              <a:defRPr/>
            </a:pPr>
            <a:r>
              <a:rPr lang="en-US" sz="2400" smtClean="0"/>
              <a:t>                    c(u,x) + d</a:t>
            </a:r>
            <a:r>
              <a:rPr lang="en-US" sz="2400" baseline="-25000" smtClean="0"/>
              <a:t>x</a:t>
            </a:r>
            <a:r>
              <a:rPr lang="en-US" sz="2400" smtClean="0"/>
              <a:t>(z),</a:t>
            </a:r>
          </a:p>
          <a:p>
            <a:pPr>
              <a:defRPr/>
            </a:pPr>
            <a:r>
              <a:rPr lang="en-US" sz="2400" smtClean="0"/>
              <a:t>                    c(u,w) + d</a:t>
            </a:r>
            <a:r>
              <a:rPr lang="en-US" sz="2400" baseline="-25000" smtClean="0"/>
              <a:t>w</a:t>
            </a:r>
            <a:r>
              <a:rPr lang="en-US" sz="2400" smtClean="0"/>
              <a:t>(z) }</a:t>
            </a:r>
          </a:p>
          <a:p>
            <a:pPr>
              <a:defRPr/>
            </a:pPr>
            <a:r>
              <a:rPr lang="en-US" sz="2400" smtClean="0"/>
              <a:t>         = min {2 + 5,</a:t>
            </a:r>
          </a:p>
          <a:p>
            <a:pPr>
              <a:defRPr/>
            </a:pPr>
            <a:r>
              <a:rPr lang="en-US" sz="2400" smtClean="0"/>
              <a:t>                    1 + 3,</a:t>
            </a:r>
          </a:p>
          <a:p>
            <a:pPr>
              <a:defRPr/>
            </a:pPr>
            <a:r>
              <a:rPr lang="en-US" sz="2400" smtClean="0"/>
              <a:t>                    5 + 3}  = 4</a:t>
            </a:r>
          </a:p>
        </p:txBody>
      </p:sp>
      <p:sp>
        <p:nvSpPr>
          <p:cNvPr id="88073" name="Text Box 75"/>
          <p:cNvSpPr txBox="1">
            <a:spLocks noChangeArrowheads="1"/>
          </p:cNvSpPr>
          <p:nvPr/>
        </p:nvSpPr>
        <p:spPr bwMode="auto">
          <a:xfrm>
            <a:off x="461963" y="5330825"/>
            <a:ext cx="7087902" cy="824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defRPr/>
            </a:pPr>
            <a:r>
              <a:rPr lang="en-US" sz="2800" dirty="0" smtClean="0">
                <a:latin typeface="Gill Sans MT" charset="0"/>
              </a:rPr>
              <a:t>node achieving minimum (in our case, </a:t>
            </a:r>
            <a:r>
              <a:rPr lang="en-US" sz="2800" i="1" dirty="0" smtClean="0">
                <a:latin typeface="Gill Sans MT" charset="0"/>
              </a:rPr>
              <a:t>x</a:t>
            </a:r>
            <a:r>
              <a:rPr lang="en-US" sz="2800" dirty="0" smtClean="0">
                <a:latin typeface="Gill Sans MT" charset="0"/>
              </a:rPr>
              <a:t>) is next</a:t>
            </a:r>
          </a:p>
          <a:p>
            <a:pPr>
              <a:lnSpc>
                <a:spcPct val="85000"/>
              </a:lnSpc>
              <a:defRPr/>
            </a:pPr>
            <a:r>
              <a:rPr lang="en-US" sz="2800" dirty="0" smtClean="0">
                <a:latin typeface="Gill Sans MT" charset="0"/>
              </a:rPr>
              <a:t>hop in shortest path, used in</a:t>
            </a:r>
            <a:r>
              <a:rPr lang="en-US" sz="2800" dirty="0" smtClean="0">
                <a:latin typeface="Gill Sans MT" charset="0"/>
                <a:ea typeface="ＭＳ 明朝" charset="0"/>
                <a:cs typeface="ＭＳ 明朝" charset="0"/>
              </a:rPr>
              <a:t> </a:t>
            </a:r>
            <a:r>
              <a:rPr lang="en-US" sz="2800" dirty="0" smtClean="0">
                <a:latin typeface="Gill Sans MT" charset="0"/>
              </a:rPr>
              <a:t>forwarding table</a:t>
            </a:r>
          </a:p>
        </p:txBody>
      </p:sp>
      <p:sp>
        <p:nvSpPr>
          <p:cNvPr id="88074" name="Text Box 76"/>
          <p:cNvSpPr txBox="1">
            <a:spLocks noChangeArrowheads="1"/>
          </p:cNvSpPr>
          <p:nvPr/>
        </p:nvSpPr>
        <p:spPr bwMode="auto">
          <a:xfrm>
            <a:off x="3862388" y="2466975"/>
            <a:ext cx="2725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/>
              <a:t>B-F equation says: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890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0D16294D-3FBE-41B9-9A9F-8728BCC91896}" type="slidenum">
              <a:rPr lang="en-US"/>
              <a:pPr/>
              <a:t>5</a:t>
            </a:fld>
            <a:endParaRPr lang="en-US"/>
          </a:p>
        </p:txBody>
      </p:sp>
      <p:pic>
        <p:nvPicPr>
          <p:cNvPr id="108547" name="Picture 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950" y="1066800"/>
            <a:ext cx="63992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Distance vector algorithm </a:t>
            </a:r>
          </a:p>
        </p:txBody>
      </p:sp>
      <p:sp>
        <p:nvSpPr>
          <p:cNvPr id="890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D</a:t>
            </a:r>
            <a:r>
              <a:rPr lang="en-US" baseline="-25000" smtClean="0">
                <a:solidFill>
                  <a:srgbClr val="CC0000"/>
                </a:solidFill>
                <a:ea typeface="ＭＳ Ｐゴシック" pitchFamily="34" charset="-128"/>
              </a:rPr>
              <a:t>x</a:t>
            </a:r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(y)</a:t>
            </a:r>
            <a:r>
              <a:rPr lang="en-US" smtClean="0">
                <a:ea typeface="ＭＳ Ｐゴシック" pitchFamily="34" charset="-128"/>
              </a:rPr>
              <a:t> = estimate of least cost from x to y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x maintains  distance vector </a:t>
            </a:r>
            <a:r>
              <a:rPr lang="en-US" b="1" smtClean="0">
                <a:solidFill>
                  <a:srgbClr val="CC0000"/>
                </a:solidFill>
                <a:ea typeface="ＭＳ Ｐゴシック" pitchFamily="34" charset="-128"/>
              </a:rPr>
              <a:t>D</a:t>
            </a:r>
            <a:r>
              <a:rPr lang="en-US" baseline="-25000" smtClean="0">
                <a:solidFill>
                  <a:srgbClr val="CC0000"/>
                </a:solidFill>
                <a:ea typeface="ＭＳ Ｐゴシック" pitchFamily="34" charset="-128"/>
              </a:rPr>
              <a:t>x</a:t>
            </a:r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 = [D</a:t>
            </a:r>
            <a:r>
              <a:rPr lang="en-US" baseline="-25000" smtClean="0">
                <a:solidFill>
                  <a:srgbClr val="CC0000"/>
                </a:solidFill>
                <a:ea typeface="ＭＳ Ｐゴシック" pitchFamily="34" charset="-128"/>
              </a:rPr>
              <a:t>x</a:t>
            </a:r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(y): y </a:t>
            </a:r>
            <a:r>
              <a:rPr lang="ru-RU" smtClean="0">
                <a:solidFill>
                  <a:srgbClr val="CC0000"/>
                </a:solidFill>
                <a:ea typeface="ＭＳ Ｐゴシック" pitchFamily="34" charset="-128"/>
              </a:rPr>
              <a:t>є</a:t>
            </a:r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 N ]</a:t>
            </a:r>
          </a:p>
          <a:p>
            <a:r>
              <a:rPr lang="en-US" smtClean="0">
                <a:ea typeface="ＭＳ Ｐゴシック" pitchFamily="34" charset="-128"/>
              </a:rPr>
              <a:t>node x:</a:t>
            </a:r>
          </a:p>
          <a:p>
            <a:pPr lvl="1"/>
            <a:r>
              <a:rPr lang="en-US" sz="2800" smtClean="0">
                <a:ea typeface="ＭＳ Ｐゴシック" pitchFamily="34" charset="-128"/>
              </a:rPr>
              <a:t>knows cost to each neighbor v: </a:t>
            </a:r>
            <a:r>
              <a:rPr lang="en-US" sz="2800" smtClean="0">
                <a:solidFill>
                  <a:srgbClr val="CC0000"/>
                </a:solidFill>
                <a:ea typeface="ＭＳ Ｐゴシック" pitchFamily="34" charset="-128"/>
              </a:rPr>
              <a:t>c(x,v)</a:t>
            </a:r>
          </a:p>
          <a:p>
            <a:pPr lvl="1"/>
            <a:r>
              <a:rPr lang="en-US" sz="2800" smtClean="0">
                <a:ea typeface="ＭＳ Ｐゴシック" pitchFamily="34" charset="-128"/>
              </a:rPr>
              <a:t>maintains its neighbors</a:t>
            </a:r>
            <a:r>
              <a:rPr lang="ja-JP" altLang="en-US" sz="2800" smtClean="0">
                <a:ea typeface="ＭＳ Ｐゴシック" pitchFamily="34" charset="-128"/>
              </a:rPr>
              <a:t>’</a:t>
            </a:r>
            <a:r>
              <a:rPr lang="en-US" altLang="ja-JP" sz="2800" smtClean="0">
                <a:ea typeface="ＭＳ Ｐゴシック" pitchFamily="34" charset="-128"/>
              </a:rPr>
              <a:t> distance vectors. For each neighbor v, x maintains </a:t>
            </a:r>
            <a:br>
              <a:rPr lang="en-US" altLang="ja-JP" sz="2800" smtClean="0">
                <a:ea typeface="ＭＳ Ｐゴシック" pitchFamily="34" charset="-128"/>
              </a:rPr>
            </a:br>
            <a:r>
              <a:rPr lang="en-US" altLang="ja-JP" sz="2800" b="1" smtClean="0">
                <a:solidFill>
                  <a:srgbClr val="CC0000"/>
                </a:solidFill>
                <a:ea typeface="ＭＳ Ｐゴシック" pitchFamily="34" charset="-128"/>
              </a:rPr>
              <a:t>D</a:t>
            </a:r>
            <a:r>
              <a:rPr lang="en-US" altLang="ja-JP" sz="2800" baseline="-25000" smtClean="0">
                <a:solidFill>
                  <a:srgbClr val="CC0000"/>
                </a:solidFill>
                <a:ea typeface="ＭＳ Ｐゴシック" pitchFamily="34" charset="-128"/>
              </a:rPr>
              <a:t>v</a:t>
            </a:r>
            <a:r>
              <a:rPr lang="en-US" altLang="ja-JP" sz="2800" smtClean="0">
                <a:solidFill>
                  <a:srgbClr val="CC0000"/>
                </a:solidFill>
                <a:ea typeface="ＭＳ Ｐゴシック" pitchFamily="34" charset="-128"/>
              </a:rPr>
              <a:t> = [D</a:t>
            </a:r>
            <a:r>
              <a:rPr lang="en-US" altLang="ja-JP" sz="2800" baseline="-25000" smtClean="0">
                <a:solidFill>
                  <a:srgbClr val="CC0000"/>
                </a:solidFill>
                <a:ea typeface="ＭＳ Ｐゴシック" pitchFamily="34" charset="-128"/>
              </a:rPr>
              <a:t>v</a:t>
            </a:r>
            <a:r>
              <a:rPr lang="en-US" altLang="ja-JP" sz="2800" smtClean="0">
                <a:solidFill>
                  <a:srgbClr val="CC0000"/>
                </a:solidFill>
                <a:ea typeface="ＭＳ Ｐゴシック" pitchFamily="34" charset="-128"/>
              </a:rPr>
              <a:t>(y): y </a:t>
            </a:r>
            <a:r>
              <a:rPr lang="ru-RU" altLang="ja-JP" sz="2800" smtClean="0">
                <a:solidFill>
                  <a:srgbClr val="CC0000"/>
                </a:solidFill>
                <a:ea typeface="ＭＳ Ｐゴシック" pitchFamily="34" charset="-128"/>
              </a:rPr>
              <a:t>є</a:t>
            </a:r>
            <a:r>
              <a:rPr lang="en-US" altLang="ja-JP" sz="2800" smtClean="0">
                <a:solidFill>
                  <a:srgbClr val="CC0000"/>
                </a:solidFill>
                <a:ea typeface="ＭＳ Ｐゴシック" pitchFamily="34" charset="-128"/>
              </a:rPr>
              <a:t> N ]</a:t>
            </a:r>
          </a:p>
          <a:p>
            <a:pPr>
              <a:buFont typeface="Wingdings" pitchFamily="2" charset="2"/>
              <a:buNone/>
            </a:pPr>
            <a:endParaRPr lang="en-US" smtClean="0">
              <a:solidFill>
                <a:srgbClr val="CC0000"/>
              </a:solidFill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901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3E73BF22-BEF6-47C6-812B-0DD8E4E2A935}" type="slidenum">
              <a:rPr lang="en-US"/>
              <a:pPr/>
              <a:t>6</a:t>
            </a:fld>
            <a:endParaRPr lang="en-US"/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2414588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3200" i="1">
                <a:solidFill>
                  <a:srgbClr val="CC0000"/>
                </a:solidFill>
                <a:cs typeface="+mn-cs"/>
              </a:rPr>
              <a:t>key idea:</a:t>
            </a:r>
            <a:r>
              <a:rPr lang="en-US" sz="3200">
                <a:solidFill>
                  <a:srgbClr val="CC0000"/>
                </a:solidFill>
                <a:cs typeface="+mn-cs"/>
              </a:rPr>
              <a:t> 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from time-to-time, each node sends its own distance vector estimate to neighbors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when x receives new DV estimate from neighbor, it updates its own DV using B-F equation:</a:t>
            </a:r>
          </a:p>
        </p:txBody>
      </p:sp>
      <p:sp>
        <p:nvSpPr>
          <p:cNvPr id="90117" name="Rectangle 4"/>
          <p:cNvSpPr>
            <a:spLocks noChangeArrowheads="1"/>
          </p:cNvSpPr>
          <p:nvPr/>
        </p:nvSpPr>
        <p:spPr bwMode="auto">
          <a:xfrm>
            <a:off x="1003300" y="3821113"/>
            <a:ext cx="7816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 i="1" dirty="0" err="1">
                <a:solidFill>
                  <a:srgbClr val="CC0000"/>
                </a:solidFill>
                <a:cs typeface="Times New Roman" pitchFamily="18" charset="0"/>
              </a:rPr>
              <a:t>D</a:t>
            </a:r>
            <a:r>
              <a:rPr lang="en-US" sz="2800" i="1" baseline="-30000" dirty="0" err="1">
                <a:solidFill>
                  <a:srgbClr val="CC0000"/>
                </a:solidFill>
                <a:cs typeface="Times New Roman" pitchFamily="18" charset="0"/>
              </a:rPr>
              <a:t>x</a:t>
            </a:r>
            <a:r>
              <a:rPr lang="en-US" sz="2800" i="1" dirty="0">
                <a:solidFill>
                  <a:srgbClr val="CC0000"/>
                </a:solidFill>
                <a:cs typeface="Times New Roman" pitchFamily="18" charset="0"/>
              </a:rPr>
              <a:t>(y) </a:t>
            </a:r>
            <a:r>
              <a:rPr lang="en-US" sz="2800" i="1" dirty="0">
                <a:solidFill>
                  <a:srgbClr val="CC0000"/>
                </a:solidFill>
                <a:ea typeface="Times New Roman" pitchFamily="18" charset="0"/>
              </a:rPr>
              <a:t>←</a:t>
            </a:r>
            <a:r>
              <a:rPr lang="en-US" sz="2800" i="1" dirty="0">
                <a:solidFill>
                  <a:srgbClr val="CC0000"/>
                </a:solidFill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CC0000"/>
                </a:solidFill>
                <a:cs typeface="Times New Roman" pitchFamily="18" charset="0"/>
              </a:rPr>
              <a:t>min</a:t>
            </a:r>
            <a:r>
              <a:rPr lang="en-US" sz="2800" i="1" baseline="-30000" dirty="0" err="1">
                <a:solidFill>
                  <a:srgbClr val="CC0000"/>
                </a:solidFill>
                <a:cs typeface="Times New Roman" pitchFamily="18" charset="0"/>
              </a:rPr>
              <a:t>v</a:t>
            </a:r>
            <a:r>
              <a:rPr lang="en-US" sz="2800" i="1" dirty="0">
                <a:solidFill>
                  <a:srgbClr val="CC0000"/>
                </a:solidFill>
                <a:cs typeface="Times New Roman" pitchFamily="18" charset="0"/>
              </a:rPr>
              <a:t>{c(</a:t>
            </a:r>
            <a:r>
              <a:rPr lang="en-US" sz="2800" i="1" dirty="0" err="1">
                <a:solidFill>
                  <a:srgbClr val="CC0000"/>
                </a:solidFill>
                <a:cs typeface="Times New Roman" pitchFamily="18" charset="0"/>
              </a:rPr>
              <a:t>x,v</a:t>
            </a:r>
            <a:r>
              <a:rPr lang="en-US" sz="2800" i="1" dirty="0">
                <a:solidFill>
                  <a:srgbClr val="CC0000"/>
                </a:solidFill>
                <a:cs typeface="Times New Roman" pitchFamily="18" charset="0"/>
              </a:rPr>
              <a:t>) + </a:t>
            </a:r>
            <a:r>
              <a:rPr lang="en-US" sz="2800" i="1" dirty="0" err="1">
                <a:solidFill>
                  <a:srgbClr val="CC0000"/>
                </a:solidFill>
                <a:cs typeface="Times New Roman" pitchFamily="18" charset="0"/>
              </a:rPr>
              <a:t>D</a:t>
            </a:r>
            <a:r>
              <a:rPr lang="en-US" sz="2800" i="1" baseline="-30000" dirty="0" err="1">
                <a:solidFill>
                  <a:srgbClr val="CC0000"/>
                </a:solidFill>
                <a:cs typeface="Times New Roman" pitchFamily="18" charset="0"/>
              </a:rPr>
              <a:t>v</a:t>
            </a:r>
            <a:r>
              <a:rPr lang="en-US" sz="2800" i="1" dirty="0">
                <a:solidFill>
                  <a:srgbClr val="CC0000"/>
                </a:solidFill>
                <a:cs typeface="Times New Roman" pitchFamily="18" charset="0"/>
              </a:rPr>
              <a:t>(y)}  for each node y </a:t>
            </a:r>
            <a:r>
              <a:rPr lang="en-US" sz="2800" i="1" dirty="0">
                <a:solidFill>
                  <a:srgbClr val="CC0000"/>
                </a:solidFill>
                <a:ea typeface="MS Mincho" pitchFamily="49" charset="-128"/>
              </a:rPr>
              <a:t>∊</a:t>
            </a:r>
            <a:r>
              <a:rPr lang="en-US" sz="2800" i="1" dirty="0">
                <a:solidFill>
                  <a:srgbClr val="CC0000"/>
                </a:solidFill>
                <a:cs typeface="Times New Roman" pitchFamily="18" charset="0"/>
              </a:rPr>
              <a:t> N</a:t>
            </a:r>
          </a:p>
        </p:txBody>
      </p:sp>
      <p:sp>
        <p:nvSpPr>
          <p:cNvPr id="90118" name="Rectangle 5"/>
          <p:cNvSpPr>
            <a:spLocks noChangeArrowheads="1"/>
          </p:cNvSpPr>
          <p:nvPr/>
        </p:nvSpPr>
        <p:spPr bwMode="auto">
          <a:xfrm>
            <a:off x="385763" y="4640263"/>
            <a:ext cx="7772400" cy="150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800" dirty="0">
                <a:latin typeface="Gill Sans MT" charset="0"/>
                <a:ea typeface="ＭＳ Ｐゴシック" charset="0"/>
              </a:rPr>
              <a:t>under minor, natural conditions, the estimate </a:t>
            </a:r>
            <a:r>
              <a:rPr lang="en-US" sz="2800" i="1" dirty="0" err="1">
                <a:latin typeface="Gill Sans MT" charset="0"/>
                <a:ea typeface="ＭＳ Ｐゴシック" charset="0"/>
                <a:cs typeface="Times New Roman" charset="0"/>
              </a:rPr>
              <a:t>D</a:t>
            </a:r>
            <a:r>
              <a:rPr lang="en-US" sz="2800" i="1" baseline="-30000" dirty="0" err="1">
                <a:latin typeface="Gill Sans MT" charset="0"/>
                <a:ea typeface="ＭＳ Ｐゴシック" charset="0"/>
                <a:cs typeface="Times New Roman" charset="0"/>
              </a:rPr>
              <a:t>x</a:t>
            </a:r>
            <a:r>
              <a:rPr lang="en-US" sz="2800" i="1" dirty="0">
                <a:latin typeface="Gill Sans MT" charset="0"/>
                <a:ea typeface="ＭＳ Ｐゴシック" charset="0"/>
                <a:cs typeface="Times New Roman" charset="0"/>
              </a:rPr>
              <a:t>(y) converge to the actual least cost </a:t>
            </a:r>
            <a:r>
              <a:rPr lang="en-US" sz="2800" dirty="0" err="1">
                <a:latin typeface="Gill Sans MT" charset="0"/>
                <a:ea typeface="ＭＳ Ｐゴシック" charset="0"/>
              </a:rPr>
              <a:t>d</a:t>
            </a:r>
            <a:r>
              <a:rPr lang="en-US" sz="2800" baseline="-25000" dirty="0" err="1">
                <a:latin typeface="Gill Sans MT" charset="0"/>
                <a:ea typeface="ＭＳ Ｐゴシック" charset="0"/>
              </a:rPr>
              <a:t>x</a:t>
            </a:r>
            <a:r>
              <a:rPr lang="en-US" sz="2800" dirty="0">
                <a:latin typeface="Gill Sans MT" charset="0"/>
                <a:ea typeface="ＭＳ Ｐゴシック" charset="0"/>
              </a:rPr>
              <a:t>(y)</a:t>
            </a:r>
            <a:r>
              <a:rPr lang="en-US" sz="2400" dirty="0">
                <a:latin typeface="Gill Sans MT" charset="0"/>
                <a:ea typeface="ＭＳ Ｐゴシック" charset="0"/>
              </a:rPr>
              <a:t> </a:t>
            </a:r>
          </a:p>
        </p:txBody>
      </p:sp>
      <p:pic>
        <p:nvPicPr>
          <p:cNvPr id="109574" name="Picture 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950" y="1066800"/>
            <a:ext cx="63992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2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Distance vector algorithm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911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D84E6F49-970C-48EB-BF8E-29C65E978D21}" type="slidenum">
              <a:rPr lang="en-US"/>
              <a:pPr/>
              <a:t>7</a:t>
            </a:fld>
            <a:endParaRPr lang="en-US"/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1975" y="1417638"/>
            <a:ext cx="3781425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iterative, asynchronous: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US" sz="2400" smtClean="0">
                <a:ea typeface="ＭＳ Ｐゴシック" pitchFamily="34" charset="-128"/>
              </a:rPr>
              <a:t>each local iteration caused by: </a:t>
            </a:r>
          </a:p>
          <a:p>
            <a:r>
              <a:rPr lang="en-US" sz="2400" smtClean="0">
                <a:ea typeface="ＭＳ Ｐゴシック" pitchFamily="34" charset="-128"/>
              </a:rPr>
              <a:t>local link cost change </a:t>
            </a:r>
          </a:p>
          <a:p>
            <a:r>
              <a:rPr lang="en-US" sz="2400" smtClean="0">
                <a:ea typeface="ＭＳ Ｐゴシック" pitchFamily="34" charset="-128"/>
              </a:rPr>
              <a:t>DV update message from neighbor</a:t>
            </a:r>
          </a:p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distributed:</a:t>
            </a:r>
          </a:p>
          <a:p>
            <a:r>
              <a:rPr lang="en-US" sz="2400" smtClean="0">
                <a:ea typeface="ＭＳ Ｐゴシック" pitchFamily="34" charset="-128"/>
              </a:rPr>
              <a:t>each node notifies neighbors </a:t>
            </a:r>
            <a:r>
              <a:rPr lang="en-US" sz="2400" i="1" smtClean="0">
                <a:ea typeface="ＭＳ Ｐゴシック" pitchFamily="34" charset="-128"/>
              </a:rPr>
              <a:t>only</a:t>
            </a:r>
            <a:r>
              <a:rPr lang="en-US" sz="2400" smtClean="0">
                <a:ea typeface="ＭＳ Ｐゴシック" pitchFamily="34" charset="-128"/>
              </a:rPr>
              <a:t> when its DV changes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neighbors then notify their neighbors if necessary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91141" name="Text Box 4"/>
          <p:cNvSpPr txBox="1">
            <a:spLocks noChangeArrowheads="1"/>
          </p:cNvSpPr>
          <p:nvPr/>
        </p:nvSpPr>
        <p:spPr bwMode="auto">
          <a:xfrm>
            <a:off x="5257800" y="1751013"/>
            <a:ext cx="3524250" cy="414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000099"/>
                </a:solidFill>
              </a:rPr>
              <a:t>wait</a:t>
            </a:r>
            <a:r>
              <a:rPr lang="en-US" sz="2000">
                <a:solidFill>
                  <a:srgbClr val="000099"/>
                </a:solidFill>
              </a:rPr>
              <a:t> </a:t>
            </a:r>
            <a:r>
              <a:rPr lang="en-US" sz="2000"/>
              <a:t>for (change in local link cost or msg from neighbor)</a:t>
            </a:r>
          </a:p>
          <a:p>
            <a:pPr>
              <a:spcBef>
                <a:spcPct val="50000"/>
              </a:spcBef>
            </a:pPr>
            <a:endParaRPr lang="en-US" sz="2000"/>
          </a:p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000099"/>
                </a:solidFill>
              </a:rPr>
              <a:t>recompute</a:t>
            </a:r>
            <a:r>
              <a:rPr lang="en-US" sz="2000"/>
              <a:t> estimates</a:t>
            </a:r>
          </a:p>
          <a:p>
            <a:pPr>
              <a:spcBef>
                <a:spcPct val="50000"/>
              </a:spcBef>
            </a:pPr>
            <a:endParaRPr lang="en-US" sz="2000"/>
          </a:p>
          <a:p>
            <a:pPr>
              <a:spcBef>
                <a:spcPct val="50000"/>
              </a:spcBef>
            </a:pPr>
            <a:r>
              <a:rPr lang="en-US" sz="2000"/>
              <a:t>if DV to any dest has changed, </a:t>
            </a:r>
            <a:r>
              <a:rPr lang="en-US" sz="2400" i="1">
                <a:solidFill>
                  <a:srgbClr val="000099"/>
                </a:solidFill>
              </a:rPr>
              <a:t>notify</a:t>
            </a:r>
            <a:r>
              <a:rPr lang="en-US" sz="2000"/>
              <a:t> neighbors </a:t>
            </a:r>
            <a:endParaRPr lang="en-US" sz="2400"/>
          </a:p>
          <a:p>
            <a:pPr algn="ctr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1142" name="Line 5"/>
          <p:cNvSpPr>
            <a:spLocks noChangeShapeType="1"/>
          </p:cNvSpPr>
          <p:nvPr/>
        </p:nvSpPr>
        <p:spPr bwMode="auto">
          <a:xfrm>
            <a:off x="6811963" y="3055938"/>
            <a:ext cx="0" cy="59055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1143" name="Line 6"/>
          <p:cNvSpPr>
            <a:spLocks noChangeShapeType="1"/>
          </p:cNvSpPr>
          <p:nvPr/>
        </p:nvSpPr>
        <p:spPr bwMode="auto">
          <a:xfrm>
            <a:off x="6791325" y="4075113"/>
            <a:ext cx="0" cy="59055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0599" name="Freeform 7"/>
          <p:cNvSpPr>
            <a:spLocks/>
          </p:cNvSpPr>
          <p:nvPr/>
        </p:nvSpPr>
        <p:spPr bwMode="auto">
          <a:xfrm>
            <a:off x="5229225" y="2160588"/>
            <a:ext cx="1552575" cy="3581400"/>
          </a:xfrm>
          <a:custGeom>
            <a:avLst/>
            <a:gdLst>
              <a:gd name="T0" fmla="*/ 2147483647 w 978"/>
              <a:gd name="T1" fmla="*/ 2147483647 h 2256"/>
              <a:gd name="T2" fmla="*/ 2147483647 w 978"/>
              <a:gd name="T3" fmla="*/ 2147483647 h 2256"/>
              <a:gd name="T4" fmla="*/ 0 w 978"/>
              <a:gd name="T5" fmla="*/ 2147483647 h 2256"/>
              <a:gd name="T6" fmla="*/ 0 w 978"/>
              <a:gd name="T7" fmla="*/ 0 h 2256"/>
              <a:gd name="T8" fmla="*/ 2147483647 w 978"/>
              <a:gd name="T9" fmla="*/ 0 h 2256"/>
              <a:gd name="T10" fmla="*/ 2147483647 w 978"/>
              <a:gd name="T11" fmla="*/ 2147483647 h 22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78" h="2256">
                <a:moveTo>
                  <a:pt x="960" y="2010"/>
                </a:moveTo>
                <a:lnTo>
                  <a:pt x="961" y="2256"/>
                </a:lnTo>
                <a:lnTo>
                  <a:pt x="0" y="2256"/>
                </a:lnTo>
                <a:lnTo>
                  <a:pt x="0" y="0"/>
                </a:lnTo>
                <a:lnTo>
                  <a:pt x="978" y="0"/>
                </a:lnTo>
                <a:lnTo>
                  <a:pt x="978" y="155"/>
                </a:lnTo>
              </a:path>
            </a:pathLst>
          </a:custGeom>
          <a:noFill/>
          <a:ln w="19050" cap="flat" cmpd="sng">
            <a:solidFill>
              <a:srgbClr val="000099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Text Box 8"/>
          <p:cNvSpPr txBox="1">
            <a:spLocks noChangeArrowheads="1"/>
          </p:cNvSpPr>
          <p:nvPr/>
        </p:nvSpPr>
        <p:spPr bwMode="auto">
          <a:xfrm>
            <a:off x="4916488" y="1327150"/>
            <a:ext cx="162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800" i="1" smtClean="0">
                <a:solidFill>
                  <a:srgbClr val="CC0000"/>
                </a:solidFill>
                <a:latin typeface="Gill Sans MT" charset="0"/>
              </a:rPr>
              <a:t>each node:</a:t>
            </a:r>
          </a:p>
        </p:txBody>
      </p:sp>
      <p:pic>
        <p:nvPicPr>
          <p:cNvPr id="110601" name="Picture 10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950" y="1066800"/>
            <a:ext cx="63992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47" name="Rectangle 11"/>
          <p:cNvSpPr>
            <a:spLocks noGrp="1" noChangeArrowheads="1"/>
          </p:cNvSpPr>
          <p:nvPr>
            <p:ph type="title"/>
          </p:nvPr>
        </p:nvSpPr>
        <p:spPr>
          <a:xfrm>
            <a:off x="533400" y="2397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Distance vector algorithm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921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9BEEAF64-216D-480D-8DDE-166D1EF520F1}" type="slidenum">
              <a:rPr lang="en-US"/>
              <a:pPr/>
              <a:t>8</a:t>
            </a:fld>
            <a:endParaRPr lang="en-US"/>
          </a:p>
        </p:txBody>
      </p:sp>
      <p:sp>
        <p:nvSpPr>
          <p:cNvPr id="92164" name="Line 3"/>
          <p:cNvSpPr>
            <a:spLocks noChangeShapeType="1"/>
          </p:cNvSpPr>
          <p:nvPr/>
        </p:nvSpPr>
        <p:spPr bwMode="auto">
          <a:xfrm>
            <a:off x="12192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77" name="Text Box 16"/>
          <p:cNvSpPr txBox="1">
            <a:spLocks noChangeArrowheads="1"/>
          </p:cNvSpPr>
          <p:nvPr/>
        </p:nvSpPr>
        <p:spPr bwMode="auto">
          <a:xfrm rot="-5400000">
            <a:off x="2650332" y="2026444"/>
            <a:ext cx="538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 smtClean="0"/>
              <a:t>from</a:t>
            </a:r>
          </a:p>
        </p:txBody>
      </p:sp>
      <p:sp>
        <p:nvSpPr>
          <p:cNvPr id="92178" name="Text Box 17"/>
          <p:cNvSpPr txBox="1">
            <a:spLocks noChangeArrowheads="1"/>
          </p:cNvSpPr>
          <p:nvPr/>
        </p:nvSpPr>
        <p:spPr bwMode="auto">
          <a:xfrm>
            <a:off x="1352550" y="1158875"/>
            <a:ext cx="706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 smtClean="0"/>
              <a:t>cost to</a:t>
            </a:r>
          </a:p>
        </p:txBody>
      </p:sp>
      <p:sp>
        <p:nvSpPr>
          <p:cNvPr id="92180" name="Text Box 19"/>
          <p:cNvSpPr txBox="1">
            <a:spLocks noChangeArrowheads="1"/>
          </p:cNvSpPr>
          <p:nvPr/>
        </p:nvSpPr>
        <p:spPr bwMode="auto">
          <a:xfrm rot="-5400000">
            <a:off x="518318" y="5618957"/>
            <a:ext cx="538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 smtClean="0"/>
              <a:t>from</a:t>
            </a:r>
          </a:p>
        </p:txBody>
      </p:sp>
      <p:sp>
        <p:nvSpPr>
          <p:cNvPr id="92181" name="Line 20"/>
          <p:cNvSpPr>
            <a:spLocks noChangeShapeType="1"/>
          </p:cNvSpPr>
          <p:nvPr/>
        </p:nvSpPr>
        <p:spPr bwMode="auto">
          <a:xfrm>
            <a:off x="32766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82" name="Line 21"/>
          <p:cNvSpPr>
            <a:spLocks noChangeShapeType="1"/>
          </p:cNvSpPr>
          <p:nvPr/>
        </p:nvSpPr>
        <p:spPr bwMode="auto">
          <a:xfrm>
            <a:off x="29718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83" name="Text Box 22"/>
          <p:cNvSpPr txBox="1">
            <a:spLocks noChangeArrowheads="1"/>
          </p:cNvSpPr>
          <p:nvPr/>
        </p:nvSpPr>
        <p:spPr bwMode="auto">
          <a:xfrm>
            <a:off x="3276600" y="1290638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x   y   z</a:t>
            </a:r>
          </a:p>
        </p:txBody>
      </p:sp>
      <p:sp>
        <p:nvSpPr>
          <p:cNvPr id="92184" name="Text Box 23"/>
          <p:cNvSpPr txBox="1">
            <a:spLocks noChangeArrowheads="1"/>
          </p:cNvSpPr>
          <p:nvPr/>
        </p:nvSpPr>
        <p:spPr bwMode="auto">
          <a:xfrm>
            <a:off x="2971800" y="16716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92185" name="Text Box 24"/>
          <p:cNvSpPr txBox="1">
            <a:spLocks noChangeArrowheads="1"/>
          </p:cNvSpPr>
          <p:nvPr/>
        </p:nvSpPr>
        <p:spPr bwMode="auto">
          <a:xfrm>
            <a:off x="2971800" y="19764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92186" name="Text Box 25"/>
          <p:cNvSpPr txBox="1">
            <a:spLocks noChangeArrowheads="1"/>
          </p:cNvSpPr>
          <p:nvPr/>
        </p:nvSpPr>
        <p:spPr bwMode="auto">
          <a:xfrm>
            <a:off x="2971800" y="22812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92187" name="Text Box 26"/>
          <p:cNvSpPr txBox="1">
            <a:spLocks noChangeArrowheads="1"/>
          </p:cNvSpPr>
          <p:nvPr/>
        </p:nvSpPr>
        <p:spPr bwMode="auto">
          <a:xfrm>
            <a:off x="3297238" y="16716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92188" name="Line 29"/>
          <p:cNvSpPr>
            <a:spLocks noChangeShapeType="1"/>
          </p:cNvSpPr>
          <p:nvPr/>
        </p:nvSpPr>
        <p:spPr bwMode="auto">
          <a:xfrm>
            <a:off x="12192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94" name="Text Box 35"/>
          <p:cNvSpPr txBox="1">
            <a:spLocks noChangeArrowheads="1"/>
          </p:cNvSpPr>
          <p:nvPr/>
        </p:nvSpPr>
        <p:spPr bwMode="auto">
          <a:xfrm>
            <a:off x="1524000" y="34242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∞</a:t>
            </a:r>
          </a:p>
        </p:txBody>
      </p:sp>
      <p:sp>
        <p:nvSpPr>
          <p:cNvPr id="92195" name="Text Box 36"/>
          <p:cNvSpPr txBox="1">
            <a:spLocks noChangeArrowheads="1"/>
          </p:cNvSpPr>
          <p:nvPr/>
        </p:nvSpPr>
        <p:spPr bwMode="auto">
          <a:xfrm>
            <a:off x="1828800" y="34242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∞</a:t>
            </a:r>
          </a:p>
        </p:txBody>
      </p:sp>
      <p:sp>
        <p:nvSpPr>
          <p:cNvPr id="92199" name="Text Box 40"/>
          <p:cNvSpPr txBox="1">
            <a:spLocks noChangeArrowheads="1"/>
          </p:cNvSpPr>
          <p:nvPr/>
        </p:nvSpPr>
        <p:spPr bwMode="auto">
          <a:xfrm>
            <a:off x="1341438" y="2933700"/>
            <a:ext cx="706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 smtClean="0"/>
              <a:t>cost to</a:t>
            </a:r>
          </a:p>
        </p:txBody>
      </p:sp>
      <p:sp>
        <p:nvSpPr>
          <p:cNvPr id="92200" name="Line 41"/>
          <p:cNvSpPr>
            <a:spLocks noChangeShapeType="1"/>
          </p:cNvSpPr>
          <p:nvPr/>
        </p:nvSpPr>
        <p:spPr bwMode="auto">
          <a:xfrm>
            <a:off x="1219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201" name="Line 42"/>
          <p:cNvSpPr>
            <a:spLocks noChangeShapeType="1"/>
          </p:cNvSpPr>
          <p:nvPr/>
        </p:nvSpPr>
        <p:spPr bwMode="auto">
          <a:xfrm>
            <a:off x="9144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202" name="Text Box 43"/>
          <p:cNvSpPr txBox="1">
            <a:spLocks noChangeArrowheads="1"/>
          </p:cNvSpPr>
          <p:nvPr/>
        </p:nvSpPr>
        <p:spPr bwMode="auto">
          <a:xfrm>
            <a:off x="1219200" y="4872038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x   y   z</a:t>
            </a:r>
          </a:p>
        </p:txBody>
      </p:sp>
      <p:sp>
        <p:nvSpPr>
          <p:cNvPr id="92203" name="Text Box 44"/>
          <p:cNvSpPr txBox="1">
            <a:spLocks noChangeArrowheads="1"/>
          </p:cNvSpPr>
          <p:nvPr/>
        </p:nvSpPr>
        <p:spPr bwMode="auto">
          <a:xfrm>
            <a:off x="914400" y="52530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92204" name="Text Box 45"/>
          <p:cNvSpPr txBox="1">
            <a:spLocks noChangeArrowheads="1"/>
          </p:cNvSpPr>
          <p:nvPr/>
        </p:nvSpPr>
        <p:spPr bwMode="auto">
          <a:xfrm>
            <a:off x="914400" y="55578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92205" name="Text Box 46"/>
          <p:cNvSpPr txBox="1">
            <a:spLocks noChangeArrowheads="1"/>
          </p:cNvSpPr>
          <p:nvPr/>
        </p:nvSpPr>
        <p:spPr bwMode="auto">
          <a:xfrm>
            <a:off x="914400" y="58626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92206" name="Text Box 47"/>
          <p:cNvSpPr txBox="1">
            <a:spLocks noChangeArrowheads="1"/>
          </p:cNvSpPr>
          <p:nvPr/>
        </p:nvSpPr>
        <p:spPr bwMode="auto">
          <a:xfrm>
            <a:off x="1219200" y="5638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∞</a:t>
            </a:r>
          </a:p>
        </p:txBody>
      </p:sp>
      <p:sp>
        <p:nvSpPr>
          <p:cNvPr id="92207" name="Text Box 48"/>
          <p:cNvSpPr txBox="1">
            <a:spLocks noChangeArrowheads="1"/>
          </p:cNvSpPr>
          <p:nvPr/>
        </p:nvSpPr>
        <p:spPr bwMode="auto">
          <a:xfrm>
            <a:off x="1447800" y="56340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 smtClean="0"/>
              <a:t>∞</a:t>
            </a:r>
          </a:p>
        </p:txBody>
      </p:sp>
      <p:sp>
        <p:nvSpPr>
          <p:cNvPr id="92208" name="Text Box 49"/>
          <p:cNvSpPr txBox="1">
            <a:spLocks noChangeArrowheads="1"/>
          </p:cNvSpPr>
          <p:nvPr/>
        </p:nvSpPr>
        <p:spPr bwMode="auto">
          <a:xfrm>
            <a:off x="1828800" y="56340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 smtClean="0"/>
              <a:t>∞</a:t>
            </a:r>
          </a:p>
        </p:txBody>
      </p:sp>
      <p:sp>
        <p:nvSpPr>
          <p:cNvPr id="92209" name="Text Box 50"/>
          <p:cNvSpPr txBox="1">
            <a:spLocks noChangeArrowheads="1"/>
          </p:cNvSpPr>
          <p:nvPr/>
        </p:nvSpPr>
        <p:spPr bwMode="auto">
          <a:xfrm>
            <a:off x="1219200" y="59388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92210" name="Text Box 51"/>
          <p:cNvSpPr txBox="1">
            <a:spLocks noChangeArrowheads="1"/>
          </p:cNvSpPr>
          <p:nvPr/>
        </p:nvSpPr>
        <p:spPr bwMode="auto">
          <a:xfrm>
            <a:off x="1447800" y="59388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92211" name="Text Box 52"/>
          <p:cNvSpPr txBox="1">
            <a:spLocks noChangeArrowheads="1"/>
          </p:cNvSpPr>
          <p:nvPr/>
        </p:nvSpPr>
        <p:spPr bwMode="auto">
          <a:xfrm>
            <a:off x="1828800" y="59388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92212" name="Text Box 53"/>
          <p:cNvSpPr txBox="1">
            <a:spLocks noChangeArrowheads="1"/>
          </p:cNvSpPr>
          <p:nvPr/>
        </p:nvSpPr>
        <p:spPr bwMode="auto">
          <a:xfrm>
            <a:off x="1363663" y="4740275"/>
            <a:ext cx="706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 smtClean="0"/>
              <a:t>cost to</a:t>
            </a:r>
          </a:p>
        </p:txBody>
      </p:sp>
      <p:sp>
        <p:nvSpPr>
          <p:cNvPr id="92214" name="Text Box 55"/>
          <p:cNvSpPr txBox="1">
            <a:spLocks noChangeArrowheads="1"/>
          </p:cNvSpPr>
          <p:nvPr/>
        </p:nvSpPr>
        <p:spPr bwMode="auto">
          <a:xfrm>
            <a:off x="1219200" y="5257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 smtClean="0"/>
              <a:t>∞ ∞  ∞</a:t>
            </a:r>
          </a:p>
        </p:txBody>
      </p:sp>
      <p:sp>
        <p:nvSpPr>
          <p:cNvPr id="92215" name="Text Box 56"/>
          <p:cNvSpPr txBox="1">
            <a:spLocks noChangeArrowheads="1"/>
          </p:cNvSpPr>
          <p:nvPr/>
        </p:nvSpPr>
        <p:spPr bwMode="auto">
          <a:xfrm>
            <a:off x="3260725" y="2006600"/>
            <a:ext cx="94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2   0   1</a:t>
            </a:r>
          </a:p>
        </p:txBody>
      </p:sp>
      <p:sp>
        <p:nvSpPr>
          <p:cNvPr id="92216" name="Text Box 57"/>
          <p:cNvSpPr txBox="1">
            <a:spLocks noChangeArrowheads="1"/>
          </p:cNvSpPr>
          <p:nvPr/>
        </p:nvSpPr>
        <p:spPr bwMode="auto">
          <a:xfrm>
            <a:off x="3260725" y="2322513"/>
            <a:ext cx="946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7   1   0</a:t>
            </a:r>
          </a:p>
        </p:txBody>
      </p:sp>
      <p:sp>
        <p:nvSpPr>
          <p:cNvPr id="92217" name="Line 58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218" name="Line 59"/>
          <p:cNvSpPr>
            <a:spLocks noChangeShapeType="1"/>
          </p:cNvSpPr>
          <p:nvPr/>
        </p:nvSpPr>
        <p:spPr bwMode="auto">
          <a:xfrm>
            <a:off x="2133600" y="20574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219" name="Line 60"/>
          <p:cNvSpPr>
            <a:spLocks noChangeShapeType="1"/>
          </p:cNvSpPr>
          <p:nvPr/>
        </p:nvSpPr>
        <p:spPr bwMode="auto">
          <a:xfrm flipV="1">
            <a:off x="2133600" y="25146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220" name="Line 61"/>
          <p:cNvSpPr>
            <a:spLocks noChangeShapeType="1"/>
          </p:cNvSpPr>
          <p:nvPr/>
        </p:nvSpPr>
        <p:spPr bwMode="auto">
          <a:xfrm>
            <a:off x="2133600" y="4114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221" name="Line 62"/>
          <p:cNvSpPr>
            <a:spLocks noChangeShapeType="1"/>
          </p:cNvSpPr>
          <p:nvPr/>
        </p:nvSpPr>
        <p:spPr bwMode="auto">
          <a:xfrm flipV="1">
            <a:off x="2133600" y="2590800"/>
            <a:ext cx="838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222" name="Line 63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223" name="Line 64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224" name="Text Box 65"/>
          <p:cNvSpPr txBox="1">
            <a:spLocks noChangeArrowheads="1"/>
          </p:cNvSpPr>
          <p:nvPr/>
        </p:nvSpPr>
        <p:spPr bwMode="auto">
          <a:xfrm>
            <a:off x="6069013" y="6137275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time</a:t>
            </a:r>
          </a:p>
        </p:txBody>
      </p:sp>
      <p:grpSp>
        <p:nvGrpSpPr>
          <p:cNvPr id="111680" name="Group 66"/>
          <p:cNvGrpSpPr>
            <a:grpSpLocks/>
          </p:cNvGrpSpPr>
          <p:nvPr/>
        </p:nvGrpSpPr>
        <p:grpSpPr bwMode="auto">
          <a:xfrm>
            <a:off x="6632575" y="2911475"/>
            <a:ext cx="2184400" cy="1212850"/>
            <a:chOff x="2352" y="0"/>
            <a:chExt cx="1376" cy="764"/>
          </a:xfrm>
        </p:grpSpPr>
        <p:sp>
          <p:nvSpPr>
            <p:cNvPr id="111696" name="Freeform 67"/>
            <p:cNvSpPr>
              <a:spLocks/>
            </p:cNvSpPr>
            <p:nvPr/>
          </p:nvSpPr>
          <p:spPr bwMode="auto">
            <a:xfrm>
              <a:off x="2352" y="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1697" name="Group 68"/>
            <p:cNvGrpSpPr>
              <a:grpSpLocks/>
            </p:cNvGrpSpPr>
            <p:nvPr/>
          </p:nvGrpSpPr>
          <p:grpSpPr bwMode="auto">
            <a:xfrm>
              <a:off x="2448" y="70"/>
              <a:ext cx="1161" cy="676"/>
              <a:chOff x="-17" y="1282"/>
              <a:chExt cx="1161" cy="676"/>
            </a:xfrm>
          </p:grpSpPr>
          <p:sp>
            <p:nvSpPr>
              <p:cNvPr id="111698" name="Freeform 69"/>
              <p:cNvSpPr>
                <a:spLocks/>
              </p:cNvSpPr>
              <p:nvPr/>
            </p:nvSpPr>
            <p:spPr bwMode="auto">
              <a:xfrm>
                <a:off x="246" y="1476"/>
                <a:ext cx="222" cy="180"/>
              </a:xfrm>
              <a:custGeom>
                <a:avLst/>
                <a:gdLst>
                  <a:gd name="T0" fmla="*/ 0 w 222"/>
                  <a:gd name="T1" fmla="*/ 180 h 180"/>
                  <a:gd name="T2" fmla="*/ 222 w 222"/>
                  <a:gd name="T3" fmla="*/ 0 h 18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2" h="180">
                    <a:moveTo>
                      <a:pt x="0" y="180"/>
                    </a:moveTo>
                    <a:lnTo>
                      <a:pt x="22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44" name="Oval 70"/>
              <p:cNvSpPr>
                <a:spLocks noChangeArrowheads="1"/>
              </p:cNvSpPr>
              <p:nvPr/>
            </p:nvSpPr>
            <p:spPr bwMode="auto">
              <a:xfrm>
                <a:off x="-14" y="171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45" name="Line 71"/>
              <p:cNvSpPr>
                <a:spLocks noChangeShapeType="1"/>
              </p:cNvSpPr>
              <p:nvPr/>
            </p:nvSpPr>
            <p:spPr bwMode="auto">
              <a:xfrm>
                <a:off x="-14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2246" name="Line 72"/>
              <p:cNvSpPr>
                <a:spLocks noChangeShapeType="1"/>
              </p:cNvSpPr>
              <p:nvPr/>
            </p:nvSpPr>
            <p:spPr bwMode="auto">
              <a:xfrm>
                <a:off x="299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2247" name="Rectangle 73"/>
              <p:cNvSpPr>
                <a:spLocks noChangeArrowheads="1"/>
              </p:cNvSpPr>
              <p:nvPr/>
            </p:nvSpPr>
            <p:spPr bwMode="auto">
              <a:xfrm>
                <a:off x="-14" y="170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92248" name="Oval 74"/>
              <p:cNvSpPr>
                <a:spLocks noChangeArrowheads="1"/>
              </p:cNvSpPr>
              <p:nvPr/>
            </p:nvSpPr>
            <p:spPr bwMode="auto">
              <a:xfrm>
                <a:off x="-17" y="164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04" name="Freeform 75"/>
              <p:cNvSpPr>
                <a:spLocks/>
              </p:cNvSpPr>
              <p:nvPr/>
            </p:nvSpPr>
            <p:spPr bwMode="auto">
              <a:xfrm>
                <a:off x="651" y="1476"/>
                <a:ext cx="216" cy="189"/>
              </a:xfrm>
              <a:custGeom>
                <a:avLst/>
                <a:gdLst>
                  <a:gd name="T0" fmla="*/ 0 w 216"/>
                  <a:gd name="T1" fmla="*/ 0 h 189"/>
                  <a:gd name="T2" fmla="*/ 216 w 216"/>
                  <a:gd name="T3" fmla="*/ 189 h 18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6" h="189">
                    <a:moveTo>
                      <a:pt x="0" y="0"/>
                    </a:moveTo>
                    <a:lnTo>
                      <a:pt x="216" y="18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05" name="Freeform 76"/>
              <p:cNvSpPr>
                <a:spLocks/>
              </p:cNvSpPr>
              <p:nvPr/>
            </p:nvSpPr>
            <p:spPr bwMode="auto">
              <a:xfrm>
                <a:off x="303" y="1740"/>
                <a:ext cx="540" cy="3"/>
              </a:xfrm>
              <a:custGeom>
                <a:avLst/>
                <a:gdLst>
                  <a:gd name="T0" fmla="*/ 540 w 540"/>
                  <a:gd name="T1" fmla="*/ 3 h 3"/>
                  <a:gd name="T2" fmla="*/ 0 w 540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40" h="3">
                    <a:moveTo>
                      <a:pt x="540" y="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706" name="Group 77"/>
              <p:cNvGrpSpPr>
                <a:grpSpLocks/>
              </p:cNvGrpSpPr>
              <p:nvPr/>
            </p:nvGrpSpPr>
            <p:grpSpPr bwMode="auto">
              <a:xfrm>
                <a:off x="39" y="1594"/>
                <a:ext cx="196" cy="250"/>
                <a:chOff x="2959" y="2425"/>
                <a:chExt cx="197" cy="250"/>
              </a:xfrm>
            </p:grpSpPr>
            <p:sp>
              <p:nvSpPr>
                <p:cNvPr id="92273" name="Rectangle 7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274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2959" y="2425"/>
                  <a:ext cx="197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x</a:t>
                  </a:r>
                  <a:endParaRPr lang="en-US" sz="2400"/>
                </a:p>
              </p:txBody>
            </p:sp>
          </p:grpSp>
          <p:grpSp>
            <p:nvGrpSpPr>
              <p:cNvPr id="111707" name="Group 80"/>
              <p:cNvGrpSpPr>
                <a:grpSpLocks/>
              </p:cNvGrpSpPr>
              <p:nvPr/>
            </p:nvGrpSpPr>
            <p:grpSpPr bwMode="auto">
              <a:xfrm>
                <a:off x="828" y="1576"/>
                <a:ext cx="316" cy="288"/>
                <a:chOff x="1740" y="2272"/>
                <a:chExt cx="316" cy="288"/>
              </a:xfrm>
            </p:grpSpPr>
            <p:sp>
              <p:nvSpPr>
                <p:cNvPr id="92265" name="Oval 81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266" name="Line 82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92267" name="Line 83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92268" name="Rectangle 84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92269" name="Oval 85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1725" name="Group 86"/>
                <p:cNvGrpSpPr>
                  <a:grpSpLocks/>
                </p:cNvGrpSpPr>
                <p:nvPr/>
              </p:nvGrpSpPr>
              <p:grpSpPr bwMode="auto">
                <a:xfrm>
                  <a:off x="1795" y="2272"/>
                  <a:ext cx="212" cy="288"/>
                  <a:chOff x="2951" y="2395"/>
                  <a:chExt cx="213" cy="288"/>
                </a:xfrm>
              </p:grpSpPr>
              <p:sp>
                <p:nvSpPr>
                  <p:cNvPr id="92271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2272" name="Text Box 8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1" y="2395"/>
                    <a:ext cx="213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400"/>
                      <a:t>z</a:t>
                    </a:r>
                  </a:p>
                </p:txBody>
              </p:sp>
            </p:grpSp>
          </p:grpSp>
          <p:sp>
            <p:nvSpPr>
              <p:cNvPr id="92253" name="Text Box 89"/>
              <p:cNvSpPr txBox="1">
                <a:spLocks noChangeArrowheads="1"/>
              </p:cNvSpPr>
              <p:nvPr/>
            </p:nvSpPr>
            <p:spPr bwMode="auto">
              <a:xfrm>
                <a:off x="724" y="139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1</a:t>
                </a:r>
                <a:endParaRPr lang="en-US" sz="2400"/>
              </a:p>
            </p:txBody>
          </p:sp>
          <p:sp>
            <p:nvSpPr>
              <p:cNvPr id="92254" name="Text Box 90"/>
              <p:cNvSpPr txBox="1">
                <a:spLocks noChangeArrowheads="1"/>
              </p:cNvSpPr>
              <p:nvPr/>
            </p:nvSpPr>
            <p:spPr bwMode="auto">
              <a:xfrm>
                <a:off x="196" y="1394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2</a:t>
                </a:r>
                <a:endParaRPr lang="en-US" sz="2400"/>
              </a:p>
            </p:txBody>
          </p:sp>
          <p:sp>
            <p:nvSpPr>
              <p:cNvPr id="92255" name="Text Box 91"/>
              <p:cNvSpPr txBox="1">
                <a:spLocks noChangeArrowheads="1"/>
              </p:cNvSpPr>
              <p:nvPr/>
            </p:nvSpPr>
            <p:spPr bwMode="auto">
              <a:xfrm>
                <a:off x="481" y="172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7</a:t>
                </a:r>
                <a:endParaRPr lang="en-US" sz="2400"/>
              </a:p>
            </p:txBody>
          </p:sp>
          <p:grpSp>
            <p:nvGrpSpPr>
              <p:cNvPr id="111711" name="Group 92"/>
              <p:cNvGrpSpPr>
                <a:grpSpLocks/>
              </p:cNvGrpSpPr>
              <p:nvPr/>
            </p:nvGrpSpPr>
            <p:grpSpPr bwMode="auto">
              <a:xfrm>
                <a:off x="408" y="1282"/>
                <a:ext cx="316" cy="250"/>
                <a:chOff x="1740" y="2302"/>
                <a:chExt cx="316" cy="250"/>
              </a:xfrm>
            </p:grpSpPr>
            <p:sp>
              <p:nvSpPr>
                <p:cNvPr id="92257" name="Oval 93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258" name="Line 94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92259" name="Line 95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92260" name="Rectangle 96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92261" name="Oval 97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1717" name="Group 98"/>
                <p:cNvGrpSpPr>
                  <a:grpSpLocks/>
                </p:cNvGrpSpPr>
                <p:nvPr/>
              </p:nvGrpSpPr>
              <p:grpSpPr bwMode="auto">
                <a:xfrm>
                  <a:off x="1803" y="2302"/>
                  <a:ext cx="196" cy="250"/>
                  <a:chOff x="2958" y="2425"/>
                  <a:chExt cx="198" cy="250"/>
                </a:xfrm>
              </p:grpSpPr>
              <p:sp>
                <p:nvSpPr>
                  <p:cNvPr id="92263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2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2264" name="Text Box 1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8" y="2425"/>
                    <a:ext cx="19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000"/>
                      <a:t>y</a:t>
                    </a:r>
                    <a:endParaRPr lang="en-US" sz="2400"/>
                  </a:p>
                </p:txBody>
              </p:sp>
            </p:grpSp>
          </p:grpSp>
        </p:grpSp>
      </p:grpSp>
      <p:sp>
        <p:nvSpPr>
          <p:cNvPr id="92227" name="Oval 104"/>
          <p:cNvSpPr>
            <a:spLocks noChangeArrowheads="1"/>
          </p:cNvSpPr>
          <p:nvPr/>
        </p:nvSpPr>
        <p:spPr bwMode="auto">
          <a:xfrm>
            <a:off x="12192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8" name="Oval 105"/>
          <p:cNvSpPr>
            <a:spLocks noChangeArrowheads="1"/>
          </p:cNvSpPr>
          <p:nvPr/>
        </p:nvSpPr>
        <p:spPr bwMode="auto">
          <a:xfrm>
            <a:off x="1219200" y="37338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9" name="Oval 106"/>
          <p:cNvSpPr>
            <a:spLocks noChangeArrowheads="1"/>
          </p:cNvSpPr>
          <p:nvPr/>
        </p:nvSpPr>
        <p:spPr bwMode="auto">
          <a:xfrm>
            <a:off x="1219200" y="59436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0" name="Oval 107"/>
          <p:cNvSpPr>
            <a:spLocks noChangeArrowheads="1"/>
          </p:cNvSpPr>
          <p:nvPr/>
        </p:nvSpPr>
        <p:spPr bwMode="auto">
          <a:xfrm>
            <a:off x="3297238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8172" name="Rectangle 108"/>
          <p:cNvSpPr>
            <a:spLocks noChangeArrowheads="1"/>
          </p:cNvSpPr>
          <p:nvPr/>
        </p:nvSpPr>
        <p:spPr bwMode="auto">
          <a:xfrm>
            <a:off x="1590675" y="187325"/>
            <a:ext cx="431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fr-FR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D</a:t>
            </a:r>
            <a:r>
              <a:rPr lang="fr-FR" baseline="-25000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x</a:t>
            </a:r>
            <a:r>
              <a:rPr lang="fr-FR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(y) = min{c(x,y) + D</a:t>
            </a:r>
            <a:r>
              <a:rPr lang="fr-FR" baseline="-25000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y</a:t>
            </a:r>
            <a:r>
              <a:rPr lang="fr-FR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(y), c(x,z) + D</a:t>
            </a:r>
            <a:r>
              <a:rPr lang="fr-FR" baseline="-25000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z</a:t>
            </a:r>
            <a:r>
              <a:rPr lang="fr-FR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(y)} </a:t>
            </a:r>
            <a:br>
              <a:rPr lang="fr-FR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</a:br>
            <a:r>
              <a:rPr lang="fr-FR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             = min{2+0 , 7+1} = 2</a:t>
            </a:r>
          </a:p>
        </p:txBody>
      </p:sp>
      <p:sp>
        <p:nvSpPr>
          <p:cNvPr id="728173" name="Line 109"/>
          <p:cNvSpPr>
            <a:spLocks noChangeShapeType="1"/>
          </p:cNvSpPr>
          <p:nvPr/>
        </p:nvSpPr>
        <p:spPr bwMode="auto">
          <a:xfrm flipH="1">
            <a:off x="3760788" y="809625"/>
            <a:ext cx="809625" cy="9667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28174" name="Rectangle 110"/>
          <p:cNvSpPr>
            <a:spLocks noChangeArrowheads="1"/>
          </p:cNvSpPr>
          <p:nvPr/>
        </p:nvSpPr>
        <p:spPr bwMode="auto">
          <a:xfrm>
            <a:off x="6384925" y="28575"/>
            <a:ext cx="2667000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fr-FR" i="1">
                <a:latin typeface="Arial" charset="0"/>
                <a:ea typeface="ＭＳ Ｐゴシック" charset="0"/>
              </a:rPr>
              <a:t>D</a:t>
            </a:r>
            <a:r>
              <a:rPr lang="fr-FR" i="1" baseline="-25000">
                <a:latin typeface="Arial" charset="0"/>
                <a:ea typeface="ＭＳ Ｐゴシック" charset="0"/>
              </a:rPr>
              <a:t>x</a:t>
            </a:r>
            <a:r>
              <a:rPr lang="fr-FR" i="1">
                <a:latin typeface="Arial" charset="0"/>
                <a:ea typeface="ＭＳ Ｐゴシック" charset="0"/>
              </a:rPr>
              <a:t>(z) = </a:t>
            </a:r>
            <a:r>
              <a:rPr lang="fr-FR">
                <a:latin typeface="Arial" charset="0"/>
                <a:ea typeface="ＭＳ Ｐゴシック" charset="0"/>
              </a:rPr>
              <a:t>min{</a:t>
            </a:r>
            <a:r>
              <a:rPr lang="fr-FR" i="1">
                <a:latin typeface="Arial" charset="0"/>
                <a:ea typeface="ＭＳ Ｐゴシック" charset="0"/>
              </a:rPr>
              <a:t>c(x,y) + </a:t>
            </a:r>
            <a:br>
              <a:rPr lang="fr-FR" i="1">
                <a:latin typeface="Arial" charset="0"/>
                <a:ea typeface="ＭＳ Ｐゴシック" charset="0"/>
              </a:rPr>
            </a:br>
            <a:r>
              <a:rPr lang="fr-FR" i="1">
                <a:latin typeface="Arial" charset="0"/>
                <a:ea typeface="ＭＳ Ｐゴシック" charset="0"/>
              </a:rPr>
              <a:t>      D</a:t>
            </a:r>
            <a:r>
              <a:rPr lang="fr-FR" i="1" baseline="-25000">
                <a:latin typeface="Arial" charset="0"/>
                <a:ea typeface="ＭＳ Ｐゴシック" charset="0"/>
              </a:rPr>
              <a:t>y</a:t>
            </a:r>
            <a:r>
              <a:rPr lang="fr-FR" i="1">
                <a:latin typeface="Arial" charset="0"/>
                <a:ea typeface="ＭＳ Ｐゴシック" charset="0"/>
              </a:rPr>
              <a:t>(z), c(x,z) + D</a:t>
            </a:r>
            <a:r>
              <a:rPr lang="fr-FR" i="1" baseline="-25000">
                <a:latin typeface="Arial" charset="0"/>
                <a:ea typeface="ＭＳ Ｐゴシック" charset="0"/>
              </a:rPr>
              <a:t>z</a:t>
            </a:r>
            <a:r>
              <a:rPr lang="fr-FR" i="1">
                <a:latin typeface="Arial" charset="0"/>
                <a:ea typeface="ＭＳ Ｐゴシック" charset="0"/>
              </a:rPr>
              <a:t>(z)</a:t>
            </a:r>
            <a:r>
              <a:rPr lang="fr-FR">
                <a:latin typeface="Arial" charset="0"/>
                <a:ea typeface="ＭＳ Ｐゴシック" charset="0"/>
              </a:rPr>
              <a:t>} </a:t>
            </a:r>
          </a:p>
          <a:p>
            <a:pPr algn="just">
              <a:lnSpc>
                <a:spcPct val="120000"/>
              </a:lnSpc>
              <a:defRPr/>
            </a:pPr>
            <a:r>
              <a:rPr lang="fr-FR">
                <a:latin typeface="Arial" charset="0"/>
                <a:ea typeface="ＭＳ Ｐゴシック" charset="0"/>
              </a:rPr>
              <a:t>= min{2+1 , 7+0} = 3</a:t>
            </a:r>
          </a:p>
        </p:txBody>
      </p:sp>
      <p:sp>
        <p:nvSpPr>
          <p:cNvPr id="728175" name="Line 111"/>
          <p:cNvSpPr>
            <a:spLocks noChangeShapeType="1"/>
          </p:cNvSpPr>
          <p:nvPr/>
        </p:nvSpPr>
        <p:spPr bwMode="auto">
          <a:xfrm flipH="1">
            <a:off x="4179888" y="482600"/>
            <a:ext cx="2586037" cy="1333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28176" name="Text Box 112"/>
          <p:cNvSpPr txBox="1">
            <a:spLocks noChangeArrowheads="1"/>
          </p:cNvSpPr>
          <p:nvPr/>
        </p:nvSpPr>
        <p:spPr bwMode="auto">
          <a:xfrm>
            <a:off x="3922713" y="16748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728177" name="Text Box 113"/>
          <p:cNvSpPr txBox="1">
            <a:spLocks noChangeArrowheads="1"/>
          </p:cNvSpPr>
          <p:nvPr/>
        </p:nvSpPr>
        <p:spPr bwMode="auto">
          <a:xfrm>
            <a:off x="3579813" y="1679575"/>
            <a:ext cx="34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2 </a:t>
            </a:r>
          </a:p>
        </p:txBody>
      </p:sp>
      <p:sp>
        <p:nvSpPr>
          <p:cNvPr id="92179" name="Text Box 18"/>
          <p:cNvSpPr txBox="1">
            <a:spLocks noChangeArrowheads="1"/>
          </p:cNvSpPr>
          <p:nvPr/>
        </p:nvSpPr>
        <p:spPr bwMode="auto">
          <a:xfrm rot="-5400000">
            <a:off x="518319" y="3810794"/>
            <a:ext cx="538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from</a:t>
            </a:r>
          </a:p>
        </p:txBody>
      </p:sp>
      <p:sp>
        <p:nvSpPr>
          <p:cNvPr id="92189" name="Line 30"/>
          <p:cNvSpPr>
            <a:spLocks noChangeShapeType="1"/>
          </p:cNvSpPr>
          <p:nvPr/>
        </p:nvSpPr>
        <p:spPr bwMode="auto">
          <a:xfrm>
            <a:off x="9144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90" name="Text Box 31"/>
          <p:cNvSpPr txBox="1">
            <a:spLocks noChangeArrowheads="1"/>
          </p:cNvSpPr>
          <p:nvPr/>
        </p:nvSpPr>
        <p:spPr bwMode="auto">
          <a:xfrm>
            <a:off x="1219200" y="3043238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x   y   z</a:t>
            </a:r>
          </a:p>
        </p:txBody>
      </p:sp>
      <p:sp>
        <p:nvSpPr>
          <p:cNvPr id="92191" name="Text Box 32"/>
          <p:cNvSpPr txBox="1">
            <a:spLocks noChangeArrowheads="1"/>
          </p:cNvSpPr>
          <p:nvPr/>
        </p:nvSpPr>
        <p:spPr bwMode="auto">
          <a:xfrm>
            <a:off x="914400" y="34242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92192" name="Text Box 33"/>
          <p:cNvSpPr txBox="1">
            <a:spLocks noChangeArrowheads="1"/>
          </p:cNvSpPr>
          <p:nvPr/>
        </p:nvSpPr>
        <p:spPr bwMode="auto">
          <a:xfrm>
            <a:off x="914400" y="37290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92193" name="Text Box 34"/>
          <p:cNvSpPr txBox="1">
            <a:spLocks noChangeArrowheads="1"/>
          </p:cNvSpPr>
          <p:nvPr/>
        </p:nvSpPr>
        <p:spPr bwMode="auto">
          <a:xfrm>
            <a:off x="914400" y="40338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92196" name="Text Box 37"/>
          <p:cNvSpPr txBox="1">
            <a:spLocks noChangeArrowheads="1"/>
          </p:cNvSpPr>
          <p:nvPr/>
        </p:nvSpPr>
        <p:spPr bwMode="auto">
          <a:xfrm>
            <a:off x="1219200" y="41100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 smtClean="0"/>
              <a:t>∞</a:t>
            </a:r>
          </a:p>
        </p:txBody>
      </p:sp>
      <p:sp>
        <p:nvSpPr>
          <p:cNvPr id="92197" name="Text Box 38"/>
          <p:cNvSpPr txBox="1">
            <a:spLocks noChangeArrowheads="1"/>
          </p:cNvSpPr>
          <p:nvPr/>
        </p:nvSpPr>
        <p:spPr bwMode="auto">
          <a:xfrm>
            <a:off x="1447800" y="41100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∞</a:t>
            </a:r>
          </a:p>
        </p:txBody>
      </p:sp>
      <p:sp>
        <p:nvSpPr>
          <p:cNvPr id="92198" name="Text Box 39"/>
          <p:cNvSpPr txBox="1">
            <a:spLocks noChangeArrowheads="1"/>
          </p:cNvSpPr>
          <p:nvPr/>
        </p:nvSpPr>
        <p:spPr bwMode="auto">
          <a:xfrm>
            <a:off x="1828800" y="41100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 smtClean="0"/>
              <a:t>∞</a:t>
            </a:r>
          </a:p>
        </p:txBody>
      </p:sp>
      <p:sp>
        <p:nvSpPr>
          <p:cNvPr id="92213" name="Text Box 54"/>
          <p:cNvSpPr txBox="1">
            <a:spLocks noChangeArrowheads="1"/>
          </p:cNvSpPr>
          <p:nvPr/>
        </p:nvSpPr>
        <p:spPr bwMode="auto">
          <a:xfrm>
            <a:off x="1219200" y="3500438"/>
            <a:ext cx="946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 smtClean="0"/>
              <a:t>∞</a:t>
            </a:r>
          </a:p>
          <a:p>
            <a:pPr>
              <a:defRPr/>
            </a:pPr>
            <a:r>
              <a:rPr lang="en-US" dirty="0" smtClean="0"/>
              <a:t>2   0   1</a:t>
            </a:r>
          </a:p>
        </p:txBody>
      </p:sp>
      <p:sp>
        <p:nvSpPr>
          <p:cNvPr id="92237" name="Text Box 114"/>
          <p:cNvSpPr txBox="1">
            <a:spLocks noChangeArrowheads="1"/>
          </p:cNvSpPr>
          <p:nvPr/>
        </p:nvSpPr>
        <p:spPr bwMode="auto">
          <a:xfrm>
            <a:off x="292100" y="2851150"/>
            <a:ext cx="92075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85000"/>
              </a:lnSpc>
              <a:defRPr/>
            </a:pPr>
            <a:r>
              <a:rPr lang="en-US" b="1" dirty="0" smtClean="0">
                <a:solidFill>
                  <a:srgbClr val="CC0000"/>
                </a:solidFill>
              </a:rPr>
              <a:t>node y</a:t>
            </a:r>
          </a:p>
          <a:p>
            <a:pPr algn="r" eaLnBrk="1" hangingPunct="1">
              <a:lnSpc>
                <a:spcPct val="85000"/>
              </a:lnSpc>
              <a:defRPr/>
            </a:pPr>
            <a:r>
              <a:rPr lang="en-US" b="1" dirty="0" smtClean="0">
                <a:solidFill>
                  <a:srgbClr val="CC0000"/>
                </a:solidFill>
              </a:rPr>
              <a:t>table</a:t>
            </a:r>
          </a:p>
        </p:txBody>
      </p:sp>
      <p:sp>
        <p:nvSpPr>
          <p:cNvPr id="92238" name="Text Box 115"/>
          <p:cNvSpPr txBox="1">
            <a:spLocks noChangeArrowheads="1"/>
          </p:cNvSpPr>
          <p:nvPr/>
        </p:nvSpPr>
        <p:spPr bwMode="auto">
          <a:xfrm>
            <a:off x="311150" y="4699000"/>
            <a:ext cx="90805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85000"/>
              </a:lnSpc>
              <a:defRPr/>
            </a:pPr>
            <a:r>
              <a:rPr lang="en-US" b="1" smtClean="0">
                <a:solidFill>
                  <a:srgbClr val="CC0000"/>
                </a:solidFill>
              </a:rPr>
              <a:t>node z</a:t>
            </a:r>
          </a:p>
          <a:p>
            <a:pPr algn="r" eaLnBrk="1" hangingPunct="1">
              <a:lnSpc>
                <a:spcPct val="85000"/>
              </a:lnSpc>
              <a:defRPr/>
            </a:pPr>
            <a:r>
              <a:rPr lang="en-US" b="1" smtClean="0">
                <a:solidFill>
                  <a:srgbClr val="CC0000"/>
                </a:solidFill>
              </a:rPr>
              <a:t>table</a:t>
            </a:r>
          </a:p>
        </p:txBody>
      </p:sp>
      <p:sp>
        <p:nvSpPr>
          <p:cNvPr id="92239" name="Text Box 117"/>
          <p:cNvSpPr txBox="1">
            <a:spLocks noChangeArrowheads="1"/>
          </p:cNvSpPr>
          <p:nvPr/>
        </p:nvSpPr>
        <p:spPr bwMode="auto">
          <a:xfrm>
            <a:off x="3413125" y="1143000"/>
            <a:ext cx="706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 smtClean="0"/>
              <a:t>cost to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263525" y="1082598"/>
            <a:ext cx="2022475" cy="1619250"/>
            <a:chOff x="263525" y="1104900"/>
            <a:chExt cx="2022475" cy="1619250"/>
          </a:xfrm>
        </p:grpSpPr>
        <p:sp>
          <p:nvSpPr>
            <p:cNvPr id="92165" name="Line 4"/>
            <p:cNvSpPr>
              <a:spLocks noChangeShapeType="1"/>
            </p:cNvSpPr>
            <p:nvPr/>
          </p:nvSpPr>
          <p:spPr bwMode="auto">
            <a:xfrm>
              <a:off x="914400" y="16764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66" name="Text Box 5"/>
            <p:cNvSpPr txBox="1">
              <a:spLocks noChangeArrowheads="1"/>
            </p:cNvSpPr>
            <p:nvPr/>
          </p:nvSpPr>
          <p:spPr bwMode="auto">
            <a:xfrm>
              <a:off x="1219200" y="1290638"/>
              <a:ext cx="9080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x   y   z</a:t>
              </a:r>
            </a:p>
          </p:txBody>
        </p:sp>
        <p:sp>
          <p:nvSpPr>
            <p:cNvPr id="92167" name="Text Box 6"/>
            <p:cNvSpPr txBox="1">
              <a:spLocks noChangeArrowheads="1"/>
            </p:cNvSpPr>
            <p:nvPr/>
          </p:nvSpPr>
          <p:spPr bwMode="auto">
            <a:xfrm>
              <a:off x="914400" y="1671638"/>
              <a:ext cx="2984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92168" name="Text Box 7"/>
            <p:cNvSpPr txBox="1">
              <a:spLocks noChangeArrowheads="1"/>
            </p:cNvSpPr>
            <p:nvPr/>
          </p:nvSpPr>
          <p:spPr bwMode="auto">
            <a:xfrm>
              <a:off x="914400" y="1976438"/>
              <a:ext cx="2984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92169" name="Text Box 8"/>
            <p:cNvSpPr txBox="1">
              <a:spLocks noChangeArrowheads="1"/>
            </p:cNvSpPr>
            <p:nvPr/>
          </p:nvSpPr>
          <p:spPr bwMode="auto">
            <a:xfrm>
              <a:off x="914400" y="2281238"/>
              <a:ext cx="2984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z</a:t>
              </a:r>
            </a:p>
          </p:txBody>
        </p:sp>
        <p:sp>
          <p:nvSpPr>
            <p:cNvPr id="92170" name="Text Box 9"/>
            <p:cNvSpPr txBox="1">
              <a:spLocks noChangeArrowheads="1"/>
            </p:cNvSpPr>
            <p:nvPr/>
          </p:nvSpPr>
          <p:spPr bwMode="auto">
            <a:xfrm>
              <a:off x="1219200" y="1671638"/>
              <a:ext cx="8826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0  2   7</a:t>
              </a:r>
            </a:p>
          </p:txBody>
        </p:sp>
        <p:sp>
          <p:nvSpPr>
            <p:cNvPr id="92171" name="Text Box 10"/>
            <p:cNvSpPr txBox="1">
              <a:spLocks noChangeArrowheads="1"/>
            </p:cNvSpPr>
            <p:nvPr/>
          </p:nvSpPr>
          <p:spPr bwMode="auto">
            <a:xfrm>
              <a:off x="1219200" y="2052638"/>
              <a:ext cx="347663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∞</a:t>
              </a:r>
            </a:p>
          </p:txBody>
        </p:sp>
        <p:sp>
          <p:nvSpPr>
            <p:cNvPr id="92172" name="Text Box 11"/>
            <p:cNvSpPr txBox="1">
              <a:spLocks noChangeArrowheads="1"/>
            </p:cNvSpPr>
            <p:nvPr/>
          </p:nvSpPr>
          <p:spPr bwMode="auto">
            <a:xfrm>
              <a:off x="1447800" y="2052638"/>
              <a:ext cx="347663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∞</a:t>
              </a:r>
            </a:p>
          </p:txBody>
        </p:sp>
        <p:sp>
          <p:nvSpPr>
            <p:cNvPr id="92173" name="Text Box 12"/>
            <p:cNvSpPr txBox="1">
              <a:spLocks noChangeArrowheads="1"/>
            </p:cNvSpPr>
            <p:nvPr/>
          </p:nvSpPr>
          <p:spPr bwMode="auto">
            <a:xfrm>
              <a:off x="1828800" y="2052638"/>
              <a:ext cx="347663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∞</a:t>
              </a:r>
            </a:p>
          </p:txBody>
        </p:sp>
        <p:sp>
          <p:nvSpPr>
            <p:cNvPr id="92174" name="Text Box 13"/>
            <p:cNvSpPr txBox="1">
              <a:spLocks noChangeArrowheads="1"/>
            </p:cNvSpPr>
            <p:nvPr/>
          </p:nvSpPr>
          <p:spPr bwMode="auto">
            <a:xfrm>
              <a:off x="1219200" y="2357438"/>
              <a:ext cx="347663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∞</a:t>
              </a:r>
            </a:p>
          </p:txBody>
        </p:sp>
        <p:sp>
          <p:nvSpPr>
            <p:cNvPr id="92175" name="Text Box 14"/>
            <p:cNvSpPr txBox="1">
              <a:spLocks noChangeArrowheads="1"/>
            </p:cNvSpPr>
            <p:nvPr/>
          </p:nvSpPr>
          <p:spPr bwMode="auto">
            <a:xfrm>
              <a:off x="1447800" y="2357438"/>
              <a:ext cx="347663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∞</a:t>
              </a:r>
            </a:p>
          </p:txBody>
        </p:sp>
        <p:sp>
          <p:nvSpPr>
            <p:cNvPr id="92176" name="Text Box 15"/>
            <p:cNvSpPr txBox="1">
              <a:spLocks noChangeArrowheads="1"/>
            </p:cNvSpPr>
            <p:nvPr/>
          </p:nvSpPr>
          <p:spPr bwMode="auto">
            <a:xfrm>
              <a:off x="1828800" y="2357438"/>
              <a:ext cx="347663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∞</a:t>
              </a:r>
            </a:p>
          </p:txBody>
        </p:sp>
        <p:sp>
          <p:nvSpPr>
            <p:cNvPr id="92226" name="Text Box 101"/>
            <p:cNvSpPr txBox="1">
              <a:spLocks noChangeArrowheads="1"/>
            </p:cNvSpPr>
            <p:nvPr/>
          </p:nvSpPr>
          <p:spPr bwMode="auto">
            <a:xfrm>
              <a:off x="263525" y="1104900"/>
              <a:ext cx="920750" cy="55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>
                <a:lnSpc>
                  <a:spcPct val="85000"/>
                </a:lnSpc>
                <a:defRPr/>
              </a:pPr>
              <a:r>
                <a:rPr lang="en-US" b="1" dirty="0" smtClean="0">
                  <a:solidFill>
                    <a:srgbClr val="CC0000"/>
                  </a:solidFill>
                </a:rPr>
                <a:t>node x</a:t>
              </a:r>
            </a:p>
            <a:p>
              <a:pPr algn="r" eaLnBrk="1" hangingPunct="1">
                <a:lnSpc>
                  <a:spcPct val="85000"/>
                </a:lnSpc>
                <a:defRPr/>
              </a:pPr>
              <a:r>
                <a:rPr lang="en-US" b="1" dirty="0" smtClean="0">
                  <a:solidFill>
                    <a:srgbClr val="CC0000"/>
                  </a:solidFill>
                </a:rPr>
                <a:t>table</a:t>
              </a:r>
            </a:p>
          </p:txBody>
        </p:sp>
        <p:sp>
          <p:nvSpPr>
            <p:cNvPr id="92240" name="Text Box 118"/>
            <p:cNvSpPr txBox="1">
              <a:spLocks noChangeArrowheads="1"/>
            </p:cNvSpPr>
            <p:nvPr/>
          </p:nvSpPr>
          <p:spPr bwMode="auto">
            <a:xfrm rot="16200000">
              <a:off x="561182" y="2067719"/>
              <a:ext cx="538162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i="1" smtClean="0"/>
                <a:t>from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8172" grpId="0"/>
      <p:bldP spid="728174" grpId="0"/>
      <p:bldP spid="728176" grpId="0"/>
      <p:bldP spid="7281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931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88C180EC-9D16-476E-9B68-F00C943B9562}" type="slidenum">
              <a:rPr lang="en-US"/>
              <a:pPr/>
              <a:t>9</a:t>
            </a:fld>
            <a:endParaRPr lang="en-US"/>
          </a:p>
        </p:txBody>
      </p:sp>
      <p:sp>
        <p:nvSpPr>
          <p:cNvPr id="93188" name="Line 20"/>
          <p:cNvSpPr>
            <a:spLocks noChangeShapeType="1"/>
          </p:cNvSpPr>
          <p:nvPr/>
        </p:nvSpPr>
        <p:spPr bwMode="auto">
          <a:xfrm>
            <a:off x="5486400" y="1524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189" name="Line 21"/>
          <p:cNvSpPr>
            <a:spLocks noChangeShapeType="1"/>
          </p:cNvSpPr>
          <p:nvPr/>
        </p:nvSpPr>
        <p:spPr bwMode="auto">
          <a:xfrm>
            <a:off x="5181600" y="1752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190" name="Text Box 22"/>
          <p:cNvSpPr txBox="1">
            <a:spLocks noChangeArrowheads="1"/>
          </p:cNvSpPr>
          <p:nvPr/>
        </p:nvSpPr>
        <p:spPr bwMode="auto">
          <a:xfrm>
            <a:off x="5486400" y="1366838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x   y   z</a:t>
            </a:r>
          </a:p>
        </p:txBody>
      </p:sp>
      <p:sp>
        <p:nvSpPr>
          <p:cNvPr id="93191" name="Text Box 23"/>
          <p:cNvSpPr txBox="1">
            <a:spLocks noChangeArrowheads="1"/>
          </p:cNvSpPr>
          <p:nvPr/>
        </p:nvSpPr>
        <p:spPr bwMode="auto">
          <a:xfrm>
            <a:off x="5181600" y="17478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93192" name="Text Box 24"/>
          <p:cNvSpPr txBox="1">
            <a:spLocks noChangeArrowheads="1"/>
          </p:cNvSpPr>
          <p:nvPr/>
        </p:nvSpPr>
        <p:spPr bwMode="auto">
          <a:xfrm>
            <a:off x="5181600" y="20526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93193" name="Text Box 25"/>
          <p:cNvSpPr txBox="1">
            <a:spLocks noChangeArrowheads="1"/>
          </p:cNvSpPr>
          <p:nvPr/>
        </p:nvSpPr>
        <p:spPr bwMode="auto">
          <a:xfrm>
            <a:off x="5181600" y="23574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93194" name="Text Box 26"/>
          <p:cNvSpPr txBox="1">
            <a:spLocks noChangeArrowheads="1"/>
          </p:cNvSpPr>
          <p:nvPr/>
        </p:nvSpPr>
        <p:spPr bwMode="auto">
          <a:xfrm>
            <a:off x="5486400" y="174783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0  2   3</a:t>
            </a:r>
          </a:p>
        </p:txBody>
      </p:sp>
      <p:sp>
        <p:nvSpPr>
          <p:cNvPr id="93195" name="Text Box 27"/>
          <p:cNvSpPr txBox="1">
            <a:spLocks noChangeArrowheads="1"/>
          </p:cNvSpPr>
          <p:nvPr/>
        </p:nvSpPr>
        <p:spPr bwMode="auto">
          <a:xfrm rot="-5400000">
            <a:off x="4820443" y="2167732"/>
            <a:ext cx="538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 smtClean="0"/>
              <a:t>from</a:t>
            </a:r>
          </a:p>
        </p:txBody>
      </p:sp>
      <p:sp>
        <p:nvSpPr>
          <p:cNvPr id="93196" name="Text Box 28"/>
          <p:cNvSpPr txBox="1">
            <a:spLocks noChangeArrowheads="1"/>
          </p:cNvSpPr>
          <p:nvPr/>
        </p:nvSpPr>
        <p:spPr bwMode="auto">
          <a:xfrm>
            <a:off x="5608638" y="1223963"/>
            <a:ext cx="706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 smtClean="0"/>
              <a:t>cost to</a:t>
            </a:r>
          </a:p>
        </p:txBody>
      </p:sp>
      <p:sp>
        <p:nvSpPr>
          <p:cNvPr id="93197" name="Line 50"/>
          <p:cNvSpPr>
            <a:spLocks noChangeShapeType="1"/>
          </p:cNvSpPr>
          <p:nvPr/>
        </p:nvSpPr>
        <p:spPr bwMode="auto">
          <a:xfrm>
            <a:off x="32766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198" name="Line 51"/>
          <p:cNvSpPr>
            <a:spLocks noChangeShapeType="1"/>
          </p:cNvSpPr>
          <p:nvPr/>
        </p:nvSpPr>
        <p:spPr bwMode="auto">
          <a:xfrm>
            <a:off x="29718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199" name="Text Box 52"/>
          <p:cNvSpPr txBox="1">
            <a:spLocks noChangeArrowheads="1"/>
          </p:cNvSpPr>
          <p:nvPr/>
        </p:nvSpPr>
        <p:spPr bwMode="auto">
          <a:xfrm>
            <a:off x="3276600" y="3043238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x   y   z</a:t>
            </a:r>
          </a:p>
        </p:txBody>
      </p:sp>
      <p:sp>
        <p:nvSpPr>
          <p:cNvPr id="93200" name="Text Box 53"/>
          <p:cNvSpPr txBox="1">
            <a:spLocks noChangeArrowheads="1"/>
          </p:cNvSpPr>
          <p:nvPr/>
        </p:nvSpPr>
        <p:spPr bwMode="auto">
          <a:xfrm>
            <a:off x="2971800" y="34242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93201" name="Text Box 54"/>
          <p:cNvSpPr txBox="1">
            <a:spLocks noChangeArrowheads="1"/>
          </p:cNvSpPr>
          <p:nvPr/>
        </p:nvSpPr>
        <p:spPr bwMode="auto">
          <a:xfrm>
            <a:off x="2971800" y="37290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93202" name="Text Box 55"/>
          <p:cNvSpPr txBox="1">
            <a:spLocks noChangeArrowheads="1"/>
          </p:cNvSpPr>
          <p:nvPr/>
        </p:nvSpPr>
        <p:spPr bwMode="auto">
          <a:xfrm>
            <a:off x="2971800" y="40338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93203" name="Text Box 56"/>
          <p:cNvSpPr txBox="1">
            <a:spLocks noChangeArrowheads="1"/>
          </p:cNvSpPr>
          <p:nvPr/>
        </p:nvSpPr>
        <p:spPr bwMode="auto">
          <a:xfrm>
            <a:off x="3276600" y="342423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0  2   7</a:t>
            </a:r>
          </a:p>
        </p:txBody>
      </p:sp>
      <p:sp>
        <p:nvSpPr>
          <p:cNvPr id="93204" name="Text Box 57"/>
          <p:cNvSpPr txBox="1">
            <a:spLocks noChangeArrowheads="1"/>
          </p:cNvSpPr>
          <p:nvPr/>
        </p:nvSpPr>
        <p:spPr bwMode="auto">
          <a:xfrm rot="-5400000">
            <a:off x="2643981" y="3821907"/>
            <a:ext cx="538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 smtClean="0"/>
              <a:t>from</a:t>
            </a:r>
          </a:p>
        </p:txBody>
      </p:sp>
      <p:sp>
        <p:nvSpPr>
          <p:cNvPr id="93205" name="Text Box 58"/>
          <p:cNvSpPr txBox="1">
            <a:spLocks noChangeArrowheads="1"/>
          </p:cNvSpPr>
          <p:nvPr/>
        </p:nvSpPr>
        <p:spPr bwMode="auto">
          <a:xfrm>
            <a:off x="3421063" y="2900363"/>
            <a:ext cx="706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 smtClean="0"/>
              <a:t>cost to</a:t>
            </a:r>
          </a:p>
        </p:txBody>
      </p:sp>
      <p:sp>
        <p:nvSpPr>
          <p:cNvPr id="93206" name="Line 59"/>
          <p:cNvSpPr>
            <a:spLocks noChangeShapeType="1"/>
          </p:cNvSpPr>
          <p:nvPr/>
        </p:nvSpPr>
        <p:spPr bwMode="auto">
          <a:xfrm>
            <a:off x="5486400" y="3276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07" name="Line 60"/>
          <p:cNvSpPr>
            <a:spLocks noChangeShapeType="1"/>
          </p:cNvSpPr>
          <p:nvPr/>
        </p:nvSpPr>
        <p:spPr bwMode="auto">
          <a:xfrm>
            <a:off x="5181600" y="3505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08" name="Text Box 61"/>
          <p:cNvSpPr txBox="1">
            <a:spLocks noChangeArrowheads="1"/>
          </p:cNvSpPr>
          <p:nvPr/>
        </p:nvSpPr>
        <p:spPr bwMode="auto">
          <a:xfrm>
            <a:off x="5486400" y="3119438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x   y   z</a:t>
            </a:r>
          </a:p>
        </p:txBody>
      </p:sp>
      <p:sp>
        <p:nvSpPr>
          <p:cNvPr id="93209" name="Text Box 62"/>
          <p:cNvSpPr txBox="1">
            <a:spLocks noChangeArrowheads="1"/>
          </p:cNvSpPr>
          <p:nvPr/>
        </p:nvSpPr>
        <p:spPr bwMode="auto">
          <a:xfrm>
            <a:off x="5181600" y="35004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93210" name="Text Box 63"/>
          <p:cNvSpPr txBox="1">
            <a:spLocks noChangeArrowheads="1"/>
          </p:cNvSpPr>
          <p:nvPr/>
        </p:nvSpPr>
        <p:spPr bwMode="auto">
          <a:xfrm>
            <a:off x="5181600" y="38052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93211" name="Text Box 64"/>
          <p:cNvSpPr txBox="1">
            <a:spLocks noChangeArrowheads="1"/>
          </p:cNvSpPr>
          <p:nvPr/>
        </p:nvSpPr>
        <p:spPr bwMode="auto">
          <a:xfrm>
            <a:off x="5181600" y="41100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93212" name="Text Box 65"/>
          <p:cNvSpPr txBox="1">
            <a:spLocks noChangeArrowheads="1"/>
          </p:cNvSpPr>
          <p:nvPr/>
        </p:nvSpPr>
        <p:spPr bwMode="auto">
          <a:xfrm>
            <a:off x="5486400" y="350043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0  2   3</a:t>
            </a:r>
          </a:p>
        </p:txBody>
      </p:sp>
      <p:sp>
        <p:nvSpPr>
          <p:cNvPr id="93213" name="Text Box 66"/>
          <p:cNvSpPr txBox="1">
            <a:spLocks noChangeArrowheads="1"/>
          </p:cNvSpPr>
          <p:nvPr/>
        </p:nvSpPr>
        <p:spPr bwMode="auto">
          <a:xfrm rot="-5400000">
            <a:off x="4820443" y="3898107"/>
            <a:ext cx="538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 smtClean="0"/>
              <a:t>from</a:t>
            </a:r>
          </a:p>
        </p:txBody>
      </p:sp>
      <p:sp>
        <p:nvSpPr>
          <p:cNvPr id="93214" name="Text Box 67"/>
          <p:cNvSpPr txBox="1">
            <a:spLocks noChangeArrowheads="1"/>
          </p:cNvSpPr>
          <p:nvPr/>
        </p:nvSpPr>
        <p:spPr bwMode="auto">
          <a:xfrm>
            <a:off x="5597525" y="2965450"/>
            <a:ext cx="706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 smtClean="0"/>
              <a:t>cost to</a:t>
            </a:r>
          </a:p>
        </p:txBody>
      </p:sp>
      <p:sp>
        <p:nvSpPr>
          <p:cNvPr id="93215" name="Line 68"/>
          <p:cNvSpPr>
            <a:spLocks noChangeShapeType="1"/>
          </p:cNvSpPr>
          <p:nvPr/>
        </p:nvSpPr>
        <p:spPr bwMode="auto">
          <a:xfrm>
            <a:off x="54102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16" name="Line 69"/>
          <p:cNvSpPr>
            <a:spLocks noChangeShapeType="1"/>
          </p:cNvSpPr>
          <p:nvPr/>
        </p:nvSpPr>
        <p:spPr bwMode="auto">
          <a:xfrm>
            <a:off x="51054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17" name="Text Box 70"/>
          <p:cNvSpPr txBox="1">
            <a:spLocks noChangeArrowheads="1"/>
          </p:cNvSpPr>
          <p:nvPr/>
        </p:nvSpPr>
        <p:spPr bwMode="auto">
          <a:xfrm>
            <a:off x="5410200" y="4795838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x   y   z</a:t>
            </a:r>
          </a:p>
        </p:txBody>
      </p:sp>
      <p:sp>
        <p:nvSpPr>
          <p:cNvPr id="93218" name="Text Box 71"/>
          <p:cNvSpPr txBox="1">
            <a:spLocks noChangeArrowheads="1"/>
          </p:cNvSpPr>
          <p:nvPr/>
        </p:nvSpPr>
        <p:spPr bwMode="auto">
          <a:xfrm>
            <a:off x="5105400" y="51768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93219" name="Text Box 72"/>
          <p:cNvSpPr txBox="1">
            <a:spLocks noChangeArrowheads="1"/>
          </p:cNvSpPr>
          <p:nvPr/>
        </p:nvSpPr>
        <p:spPr bwMode="auto">
          <a:xfrm>
            <a:off x="5105400" y="54816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93220" name="Text Box 73"/>
          <p:cNvSpPr txBox="1">
            <a:spLocks noChangeArrowheads="1"/>
          </p:cNvSpPr>
          <p:nvPr/>
        </p:nvSpPr>
        <p:spPr bwMode="auto">
          <a:xfrm>
            <a:off x="5105400" y="57864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93221" name="Text Box 74"/>
          <p:cNvSpPr txBox="1">
            <a:spLocks noChangeArrowheads="1"/>
          </p:cNvSpPr>
          <p:nvPr/>
        </p:nvSpPr>
        <p:spPr bwMode="auto">
          <a:xfrm>
            <a:off x="5410200" y="517683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0  2   3</a:t>
            </a:r>
          </a:p>
        </p:txBody>
      </p:sp>
      <p:sp>
        <p:nvSpPr>
          <p:cNvPr id="93222" name="Text Box 75"/>
          <p:cNvSpPr txBox="1">
            <a:spLocks noChangeArrowheads="1"/>
          </p:cNvSpPr>
          <p:nvPr/>
        </p:nvSpPr>
        <p:spPr bwMode="auto">
          <a:xfrm rot="-5400000">
            <a:off x="4755357" y="5563394"/>
            <a:ext cx="538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 smtClean="0"/>
              <a:t>from</a:t>
            </a:r>
          </a:p>
        </p:txBody>
      </p:sp>
      <p:sp>
        <p:nvSpPr>
          <p:cNvPr id="93223" name="Text Box 76"/>
          <p:cNvSpPr txBox="1">
            <a:spLocks noChangeArrowheads="1"/>
          </p:cNvSpPr>
          <p:nvPr/>
        </p:nvSpPr>
        <p:spPr bwMode="auto">
          <a:xfrm>
            <a:off x="5521325" y="4664075"/>
            <a:ext cx="706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 smtClean="0"/>
              <a:t>cost to</a:t>
            </a:r>
          </a:p>
        </p:txBody>
      </p:sp>
      <p:sp>
        <p:nvSpPr>
          <p:cNvPr id="93224" name="Line 77"/>
          <p:cNvSpPr>
            <a:spLocks noChangeShapeType="1"/>
          </p:cNvSpPr>
          <p:nvPr/>
        </p:nvSpPr>
        <p:spPr bwMode="auto">
          <a:xfrm>
            <a:off x="32766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25" name="Line 78"/>
          <p:cNvSpPr>
            <a:spLocks noChangeShapeType="1"/>
          </p:cNvSpPr>
          <p:nvPr/>
        </p:nvSpPr>
        <p:spPr bwMode="auto">
          <a:xfrm>
            <a:off x="29718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26" name="Text Box 79"/>
          <p:cNvSpPr txBox="1">
            <a:spLocks noChangeArrowheads="1"/>
          </p:cNvSpPr>
          <p:nvPr/>
        </p:nvSpPr>
        <p:spPr bwMode="auto">
          <a:xfrm>
            <a:off x="3276600" y="4795838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x   y   z</a:t>
            </a:r>
          </a:p>
        </p:txBody>
      </p:sp>
      <p:sp>
        <p:nvSpPr>
          <p:cNvPr id="93227" name="Text Box 80"/>
          <p:cNvSpPr txBox="1">
            <a:spLocks noChangeArrowheads="1"/>
          </p:cNvSpPr>
          <p:nvPr/>
        </p:nvSpPr>
        <p:spPr bwMode="auto">
          <a:xfrm>
            <a:off x="2971800" y="51768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93228" name="Text Box 81"/>
          <p:cNvSpPr txBox="1">
            <a:spLocks noChangeArrowheads="1"/>
          </p:cNvSpPr>
          <p:nvPr/>
        </p:nvSpPr>
        <p:spPr bwMode="auto">
          <a:xfrm>
            <a:off x="2971800" y="54816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93229" name="Text Box 82"/>
          <p:cNvSpPr txBox="1">
            <a:spLocks noChangeArrowheads="1"/>
          </p:cNvSpPr>
          <p:nvPr/>
        </p:nvSpPr>
        <p:spPr bwMode="auto">
          <a:xfrm>
            <a:off x="2971800" y="57864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93230" name="Text Box 83"/>
          <p:cNvSpPr txBox="1">
            <a:spLocks noChangeArrowheads="1"/>
          </p:cNvSpPr>
          <p:nvPr/>
        </p:nvSpPr>
        <p:spPr bwMode="auto">
          <a:xfrm>
            <a:off x="3276600" y="517683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0  2   7</a:t>
            </a:r>
          </a:p>
        </p:txBody>
      </p:sp>
      <p:sp>
        <p:nvSpPr>
          <p:cNvPr id="93231" name="Text Box 84"/>
          <p:cNvSpPr txBox="1">
            <a:spLocks noChangeArrowheads="1"/>
          </p:cNvSpPr>
          <p:nvPr/>
        </p:nvSpPr>
        <p:spPr bwMode="auto">
          <a:xfrm rot="-5400000">
            <a:off x="2643982" y="5531644"/>
            <a:ext cx="538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 smtClean="0"/>
              <a:t>from</a:t>
            </a:r>
          </a:p>
        </p:txBody>
      </p:sp>
      <p:sp>
        <p:nvSpPr>
          <p:cNvPr id="93232" name="Text Box 85"/>
          <p:cNvSpPr txBox="1">
            <a:spLocks noChangeArrowheads="1"/>
          </p:cNvSpPr>
          <p:nvPr/>
        </p:nvSpPr>
        <p:spPr bwMode="auto">
          <a:xfrm>
            <a:off x="3409950" y="4664075"/>
            <a:ext cx="706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 smtClean="0"/>
              <a:t>cost to</a:t>
            </a:r>
          </a:p>
        </p:txBody>
      </p:sp>
      <p:sp>
        <p:nvSpPr>
          <p:cNvPr id="93233" name="Text Box 103"/>
          <p:cNvSpPr txBox="1">
            <a:spLocks noChangeArrowheads="1"/>
          </p:cNvSpPr>
          <p:nvPr/>
        </p:nvSpPr>
        <p:spPr bwMode="auto">
          <a:xfrm>
            <a:off x="3276600" y="3771900"/>
            <a:ext cx="88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2  0   1</a:t>
            </a:r>
          </a:p>
        </p:txBody>
      </p:sp>
      <p:sp>
        <p:nvSpPr>
          <p:cNvPr id="93234" name="Text Box 104"/>
          <p:cNvSpPr txBox="1">
            <a:spLocks noChangeArrowheads="1"/>
          </p:cNvSpPr>
          <p:nvPr/>
        </p:nvSpPr>
        <p:spPr bwMode="auto">
          <a:xfrm>
            <a:off x="3276600" y="4110038"/>
            <a:ext cx="946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7   1   0</a:t>
            </a:r>
          </a:p>
        </p:txBody>
      </p:sp>
      <p:sp>
        <p:nvSpPr>
          <p:cNvPr id="93235" name="Text Box 105"/>
          <p:cNvSpPr txBox="1">
            <a:spLocks noChangeArrowheads="1"/>
          </p:cNvSpPr>
          <p:nvPr/>
        </p:nvSpPr>
        <p:spPr bwMode="auto">
          <a:xfrm>
            <a:off x="3276600" y="555783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2  0   1</a:t>
            </a:r>
          </a:p>
        </p:txBody>
      </p:sp>
      <p:sp>
        <p:nvSpPr>
          <p:cNvPr id="93236" name="Text Box 106"/>
          <p:cNvSpPr txBox="1">
            <a:spLocks noChangeArrowheads="1"/>
          </p:cNvSpPr>
          <p:nvPr/>
        </p:nvSpPr>
        <p:spPr bwMode="auto">
          <a:xfrm>
            <a:off x="3276600" y="586263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3  1   0</a:t>
            </a:r>
          </a:p>
        </p:txBody>
      </p:sp>
      <p:sp>
        <p:nvSpPr>
          <p:cNvPr id="93237" name="Text Box 107"/>
          <p:cNvSpPr txBox="1">
            <a:spLocks noChangeArrowheads="1"/>
          </p:cNvSpPr>
          <p:nvPr/>
        </p:nvSpPr>
        <p:spPr bwMode="auto">
          <a:xfrm>
            <a:off x="5486400" y="2095500"/>
            <a:ext cx="94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2   0   1</a:t>
            </a:r>
          </a:p>
        </p:txBody>
      </p:sp>
      <p:sp>
        <p:nvSpPr>
          <p:cNvPr id="93238" name="Text Box 108"/>
          <p:cNvSpPr txBox="1">
            <a:spLocks noChangeArrowheads="1"/>
          </p:cNvSpPr>
          <p:nvPr/>
        </p:nvSpPr>
        <p:spPr bwMode="auto">
          <a:xfrm>
            <a:off x="5486400" y="243363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3  1   0</a:t>
            </a:r>
          </a:p>
        </p:txBody>
      </p:sp>
      <p:sp>
        <p:nvSpPr>
          <p:cNvPr id="93239" name="Text Box 109"/>
          <p:cNvSpPr txBox="1">
            <a:spLocks noChangeArrowheads="1"/>
          </p:cNvSpPr>
          <p:nvPr/>
        </p:nvSpPr>
        <p:spPr bwMode="auto">
          <a:xfrm>
            <a:off x="5486400" y="3825875"/>
            <a:ext cx="88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2  0   1</a:t>
            </a:r>
          </a:p>
        </p:txBody>
      </p:sp>
      <p:sp>
        <p:nvSpPr>
          <p:cNvPr id="93240" name="Text Box 110"/>
          <p:cNvSpPr txBox="1">
            <a:spLocks noChangeArrowheads="1"/>
          </p:cNvSpPr>
          <p:nvPr/>
        </p:nvSpPr>
        <p:spPr bwMode="auto">
          <a:xfrm>
            <a:off x="5410200" y="586263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3  1   0</a:t>
            </a:r>
          </a:p>
        </p:txBody>
      </p:sp>
      <p:sp>
        <p:nvSpPr>
          <p:cNvPr id="93241" name="Text Box 111"/>
          <p:cNvSpPr txBox="1">
            <a:spLocks noChangeArrowheads="1"/>
          </p:cNvSpPr>
          <p:nvPr/>
        </p:nvSpPr>
        <p:spPr bwMode="auto">
          <a:xfrm>
            <a:off x="5410200" y="548163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2  0   1</a:t>
            </a:r>
          </a:p>
        </p:txBody>
      </p:sp>
      <p:sp>
        <p:nvSpPr>
          <p:cNvPr id="93242" name="Text Box 112"/>
          <p:cNvSpPr txBox="1">
            <a:spLocks noChangeArrowheads="1"/>
          </p:cNvSpPr>
          <p:nvPr/>
        </p:nvSpPr>
        <p:spPr bwMode="auto">
          <a:xfrm>
            <a:off x="5486400" y="411003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3  1   0</a:t>
            </a:r>
          </a:p>
        </p:txBody>
      </p:sp>
      <p:sp>
        <p:nvSpPr>
          <p:cNvPr id="93243" name="Line 113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44" name="Line 114"/>
          <p:cNvSpPr>
            <a:spLocks noChangeShapeType="1"/>
          </p:cNvSpPr>
          <p:nvPr/>
        </p:nvSpPr>
        <p:spPr bwMode="auto">
          <a:xfrm>
            <a:off x="2133600" y="20574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45" name="Line 116"/>
          <p:cNvSpPr>
            <a:spLocks noChangeShapeType="1"/>
          </p:cNvSpPr>
          <p:nvPr/>
        </p:nvSpPr>
        <p:spPr bwMode="auto">
          <a:xfrm>
            <a:off x="2133600" y="4114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46" name="Line 118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47" name="Line 119"/>
          <p:cNvSpPr>
            <a:spLocks noChangeShapeType="1"/>
          </p:cNvSpPr>
          <p:nvPr/>
        </p:nvSpPr>
        <p:spPr bwMode="auto">
          <a:xfrm>
            <a:off x="4267200" y="1981200"/>
            <a:ext cx="762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48" name="Line 120"/>
          <p:cNvSpPr>
            <a:spLocks noChangeShapeType="1"/>
          </p:cNvSpPr>
          <p:nvPr/>
        </p:nvSpPr>
        <p:spPr bwMode="auto">
          <a:xfrm>
            <a:off x="4191000" y="2057400"/>
            <a:ext cx="8382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49" name="Line 121"/>
          <p:cNvSpPr>
            <a:spLocks noChangeShapeType="1"/>
          </p:cNvSpPr>
          <p:nvPr/>
        </p:nvSpPr>
        <p:spPr bwMode="auto">
          <a:xfrm flipV="1">
            <a:off x="4114800" y="2743200"/>
            <a:ext cx="114300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50" name="Line 122"/>
          <p:cNvSpPr>
            <a:spLocks noChangeShapeType="1"/>
          </p:cNvSpPr>
          <p:nvPr/>
        </p:nvSpPr>
        <p:spPr bwMode="auto">
          <a:xfrm flipV="1">
            <a:off x="4114800" y="4419600"/>
            <a:ext cx="1066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51" name="Line 123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52" name="Text Box 124"/>
          <p:cNvSpPr txBox="1">
            <a:spLocks noChangeArrowheads="1"/>
          </p:cNvSpPr>
          <p:nvPr/>
        </p:nvSpPr>
        <p:spPr bwMode="auto">
          <a:xfrm>
            <a:off x="6069013" y="6137275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time</a:t>
            </a:r>
          </a:p>
        </p:txBody>
      </p:sp>
      <p:sp>
        <p:nvSpPr>
          <p:cNvPr id="93253" name="Oval 167"/>
          <p:cNvSpPr>
            <a:spLocks noChangeArrowheads="1"/>
          </p:cNvSpPr>
          <p:nvPr/>
        </p:nvSpPr>
        <p:spPr bwMode="auto">
          <a:xfrm>
            <a:off x="3200400" y="5867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54" name="Line 174"/>
          <p:cNvSpPr>
            <a:spLocks noChangeShapeType="1"/>
          </p:cNvSpPr>
          <p:nvPr/>
        </p:nvSpPr>
        <p:spPr bwMode="auto">
          <a:xfrm>
            <a:off x="12192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55" name="Line 175"/>
          <p:cNvSpPr>
            <a:spLocks noChangeShapeType="1"/>
          </p:cNvSpPr>
          <p:nvPr/>
        </p:nvSpPr>
        <p:spPr bwMode="auto">
          <a:xfrm>
            <a:off x="9144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56" name="Text Box 176"/>
          <p:cNvSpPr txBox="1">
            <a:spLocks noChangeArrowheads="1"/>
          </p:cNvSpPr>
          <p:nvPr/>
        </p:nvSpPr>
        <p:spPr bwMode="auto">
          <a:xfrm>
            <a:off x="1219200" y="1290638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 smtClean="0"/>
              <a:t>x   y   z</a:t>
            </a:r>
          </a:p>
        </p:txBody>
      </p:sp>
      <p:sp>
        <p:nvSpPr>
          <p:cNvPr id="93257" name="Text Box 177"/>
          <p:cNvSpPr txBox="1">
            <a:spLocks noChangeArrowheads="1"/>
          </p:cNvSpPr>
          <p:nvPr/>
        </p:nvSpPr>
        <p:spPr bwMode="auto">
          <a:xfrm>
            <a:off x="914400" y="16716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93258" name="Text Box 178"/>
          <p:cNvSpPr txBox="1">
            <a:spLocks noChangeArrowheads="1"/>
          </p:cNvSpPr>
          <p:nvPr/>
        </p:nvSpPr>
        <p:spPr bwMode="auto">
          <a:xfrm>
            <a:off x="914400" y="19764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93259" name="Text Box 179"/>
          <p:cNvSpPr txBox="1">
            <a:spLocks noChangeArrowheads="1"/>
          </p:cNvSpPr>
          <p:nvPr/>
        </p:nvSpPr>
        <p:spPr bwMode="auto">
          <a:xfrm>
            <a:off x="914400" y="22812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93260" name="Text Box 180"/>
          <p:cNvSpPr txBox="1">
            <a:spLocks noChangeArrowheads="1"/>
          </p:cNvSpPr>
          <p:nvPr/>
        </p:nvSpPr>
        <p:spPr bwMode="auto">
          <a:xfrm>
            <a:off x="1219200" y="167163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0  2   7</a:t>
            </a:r>
          </a:p>
        </p:txBody>
      </p:sp>
      <p:sp>
        <p:nvSpPr>
          <p:cNvPr id="93261" name="Text Box 181"/>
          <p:cNvSpPr txBox="1">
            <a:spLocks noChangeArrowheads="1"/>
          </p:cNvSpPr>
          <p:nvPr/>
        </p:nvSpPr>
        <p:spPr bwMode="auto">
          <a:xfrm>
            <a:off x="1219200" y="20526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∞</a:t>
            </a:r>
          </a:p>
        </p:txBody>
      </p:sp>
      <p:sp>
        <p:nvSpPr>
          <p:cNvPr id="93262" name="Text Box 182"/>
          <p:cNvSpPr txBox="1">
            <a:spLocks noChangeArrowheads="1"/>
          </p:cNvSpPr>
          <p:nvPr/>
        </p:nvSpPr>
        <p:spPr bwMode="auto">
          <a:xfrm>
            <a:off x="1447800" y="20526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∞</a:t>
            </a:r>
          </a:p>
        </p:txBody>
      </p:sp>
      <p:sp>
        <p:nvSpPr>
          <p:cNvPr id="93263" name="Text Box 183"/>
          <p:cNvSpPr txBox="1">
            <a:spLocks noChangeArrowheads="1"/>
          </p:cNvSpPr>
          <p:nvPr/>
        </p:nvSpPr>
        <p:spPr bwMode="auto">
          <a:xfrm>
            <a:off x="1828800" y="20526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∞</a:t>
            </a:r>
          </a:p>
        </p:txBody>
      </p:sp>
      <p:sp>
        <p:nvSpPr>
          <p:cNvPr id="93264" name="Text Box 184"/>
          <p:cNvSpPr txBox="1">
            <a:spLocks noChangeArrowheads="1"/>
          </p:cNvSpPr>
          <p:nvPr/>
        </p:nvSpPr>
        <p:spPr bwMode="auto">
          <a:xfrm>
            <a:off x="1219200" y="23574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∞</a:t>
            </a:r>
          </a:p>
        </p:txBody>
      </p:sp>
      <p:sp>
        <p:nvSpPr>
          <p:cNvPr id="93265" name="Text Box 185"/>
          <p:cNvSpPr txBox="1">
            <a:spLocks noChangeArrowheads="1"/>
          </p:cNvSpPr>
          <p:nvPr/>
        </p:nvSpPr>
        <p:spPr bwMode="auto">
          <a:xfrm>
            <a:off x="1447800" y="23574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∞</a:t>
            </a:r>
          </a:p>
        </p:txBody>
      </p:sp>
      <p:sp>
        <p:nvSpPr>
          <p:cNvPr id="93266" name="Text Box 186"/>
          <p:cNvSpPr txBox="1">
            <a:spLocks noChangeArrowheads="1"/>
          </p:cNvSpPr>
          <p:nvPr/>
        </p:nvSpPr>
        <p:spPr bwMode="auto">
          <a:xfrm>
            <a:off x="1828800" y="23574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 smtClean="0"/>
              <a:t>∞</a:t>
            </a:r>
          </a:p>
        </p:txBody>
      </p:sp>
      <p:sp>
        <p:nvSpPr>
          <p:cNvPr id="93267" name="Text Box 187"/>
          <p:cNvSpPr txBox="1">
            <a:spLocks noChangeArrowheads="1"/>
          </p:cNvSpPr>
          <p:nvPr/>
        </p:nvSpPr>
        <p:spPr bwMode="auto">
          <a:xfrm rot="-5400000">
            <a:off x="2650332" y="2026444"/>
            <a:ext cx="538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 smtClean="0"/>
              <a:t>from</a:t>
            </a:r>
          </a:p>
        </p:txBody>
      </p:sp>
      <p:sp>
        <p:nvSpPr>
          <p:cNvPr id="93268" name="Text Box 188"/>
          <p:cNvSpPr txBox="1">
            <a:spLocks noChangeArrowheads="1"/>
          </p:cNvSpPr>
          <p:nvPr/>
        </p:nvSpPr>
        <p:spPr bwMode="auto">
          <a:xfrm>
            <a:off x="1352550" y="1158875"/>
            <a:ext cx="706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 smtClean="0"/>
              <a:t>cost to</a:t>
            </a:r>
          </a:p>
        </p:txBody>
      </p:sp>
      <p:sp>
        <p:nvSpPr>
          <p:cNvPr id="93269" name="Text Box 189"/>
          <p:cNvSpPr txBox="1">
            <a:spLocks noChangeArrowheads="1"/>
          </p:cNvSpPr>
          <p:nvPr/>
        </p:nvSpPr>
        <p:spPr bwMode="auto">
          <a:xfrm rot="-5400000">
            <a:off x="518319" y="3810794"/>
            <a:ext cx="538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from</a:t>
            </a:r>
          </a:p>
        </p:txBody>
      </p:sp>
      <p:sp>
        <p:nvSpPr>
          <p:cNvPr id="93270" name="Text Box 190"/>
          <p:cNvSpPr txBox="1">
            <a:spLocks noChangeArrowheads="1"/>
          </p:cNvSpPr>
          <p:nvPr/>
        </p:nvSpPr>
        <p:spPr bwMode="auto">
          <a:xfrm rot="-5400000">
            <a:off x="518318" y="5618957"/>
            <a:ext cx="538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 smtClean="0"/>
              <a:t>from</a:t>
            </a:r>
          </a:p>
        </p:txBody>
      </p:sp>
      <p:sp>
        <p:nvSpPr>
          <p:cNvPr id="93271" name="Line 191"/>
          <p:cNvSpPr>
            <a:spLocks noChangeShapeType="1"/>
          </p:cNvSpPr>
          <p:nvPr/>
        </p:nvSpPr>
        <p:spPr bwMode="auto">
          <a:xfrm>
            <a:off x="32766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72" name="Line 192"/>
          <p:cNvSpPr>
            <a:spLocks noChangeShapeType="1"/>
          </p:cNvSpPr>
          <p:nvPr/>
        </p:nvSpPr>
        <p:spPr bwMode="auto">
          <a:xfrm>
            <a:off x="29718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73" name="Text Box 193"/>
          <p:cNvSpPr txBox="1">
            <a:spLocks noChangeArrowheads="1"/>
          </p:cNvSpPr>
          <p:nvPr/>
        </p:nvSpPr>
        <p:spPr bwMode="auto">
          <a:xfrm>
            <a:off x="3276600" y="1290638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x   y   z</a:t>
            </a:r>
          </a:p>
        </p:txBody>
      </p:sp>
      <p:sp>
        <p:nvSpPr>
          <p:cNvPr id="93274" name="Text Box 194"/>
          <p:cNvSpPr txBox="1">
            <a:spLocks noChangeArrowheads="1"/>
          </p:cNvSpPr>
          <p:nvPr/>
        </p:nvSpPr>
        <p:spPr bwMode="auto">
          <a:xfrm>
            <a:off x="2971800" y="16716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93275" name="Text Box 195"/>
          <p:cNvSpPr txBox="1">
            <a:spLocks noChangeArrowheads="1"/>
          </p:cNvSpPr>
          <p:nvPr/>
        </p:nvSpPr>
        <p:spPr bwMode="auto">
          <a:xfrm>
            <a:off x="2971800" y="19764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93276" name="Text Box 196"/>
          <p:cNvSpPr txBox="1">
            <a:spLocks noChangeArrowheads="1"/>
          </p:cNvSpPr>
          <p:nvPr/>
        </p:nvSpPr>
        <p:spPr bwMode="auto">
          <a:xfrm>
            <a:off x="2971800" y="22812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93277" name="Text Box 197"/>
          <p:cNvSpPr txBox="1">
            <a:spLocks noChangeArrowheads="1"/>
          </p:cNvSpPr>
          <p:nvPr/>
        </p:nvSpPr>
        <p:spPr bwMode="auto">
          <a:xfrm>
            <a:off x="3297238" y="16716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93278" name="Line 198"/>
          <p:cNvSpPr>
            <a:spLocks noChangeShapeType="1"/>
          </p:cNvSpPr>
          <p:nvPr/>
        </p:nvSpPr>
        <p:spPr bwMode="auto">
          <a:xfrm>
            <a:off x="12192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79" name="Line 199"/>
          <p:cNvSpPr>
            <a:spLocks noChangeShapeType="1"/>
          </p:cNvSpPr>
          <p:nvPr/>
        </p:nvSpPr>
        <p:spPr bwMode="auto">
          <a:xfrm>
            <a:off x="9144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80" name="Text Box 200"/>
          <p:cNvSpPr txBox="1">
            <a:spLocks noChangeArrowheads="1"/>
          </p:cNvSpPr>
          <p:nvPr/>
        </p:nvSpPr>
        <p:spPr bwMode="auto">
          <a:xfrm>
            <a:off x="1219200" y="3043238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x   y   z</a:t>
            </a:r>
          </a:p>
        </p:txBody>
      </p:sp>
      <p:sp>
        <p:nvSpPr>
          <p:cNvPr id="93281" name="Text Box 201"/>
          <p:cNvSpPr txBox="1">
            <a:spLocks noChangeArrowheads="1"/>
          </p:cNvSpPr>
          <p:nvPr/>
        </p:nvSpPr>
        <p:spPr bwMode="auto">
          <a:xfrm>
            <a:off x="914400" y="34242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93282" name="Text Box 202"/>
          <p:cNvSpPr txBox="1">
            <a:spLocks noChangeArrowheads="1"/>
          </p:cNvSpPr>
          <p:nvPr/>
        </p:nvSpPr>
        <p:spPr bwMode="auto">
          <a:xfrm>
            <a:off x="914400" y="37290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93283" name="Text Box 203"/>
          <p:cNvSpPr txBox="1">
            <a:spLocks noChangeArrowheads="1"/>
          </p:cNvSpPr>
          <p:nvPr/>
        </p:nvSpPr>
        <p:spPr bwMode="auto">
          <a:xfrm>
            <a:off x="914400" y="40338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93284" name="Text Box 204"/>
          <p:cNvSpPr txBox="1">
            <a:spLocks noChangeArrowheads="1"/>
          </p:cNvSpPr>
          <p:nvPr/>
        </p:nvSpPr>
        <p:spPr bwMode="auto">
          <a:xfrm>
            <a:off x="1524000" y="34242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∞</a:t>
            </a:r>
          </a:p>
        </p:txBody>
      </p:sp>
      <p:sp>
        <p:nvSpPr>
          <p:cNvPr id="93285" name="Text Box 205"/>
          <p:cNvSpPr txBox="1">
            <a:spLocks noChangeArrowheads="1"/>
          </p:cNvSpPr>
          <p:nvPr/>
        </p:nvSpPr>
        <p:spPr bwMode="auto">
          <a:xfrm>
            <a:off x="1828800" y="34242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∞</a:t>
            </a:r>
          </a:p>
        </p:txBody>
      </p:sp>
      <p:sp>
        <p:nvSpPr>
          <p:cNvPr id="93286" name="Text Box 206"/>
          <p:cNvSpPr txBox="1">
            <a:spLocks noChangeArrowheads="1"/>
          </p:cNvSpPr>
          <p:nvPr/>
        </p:nvSpPr>
        <p:spPr bwMode="auto">
          <a:xfrm>
            <a:off x="1219200" y="41100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∞</a:t>
            </a:r>
          </a:p>
        </p:txBody>
      </p:sp>
      <p:sp>
        <p:nvSpPr>
          <p:cNvPr id="93287" name="Text Box 207"/>
          <p:cNvSpPr txBox="1">
            <a:spLocks noChangeArrowheads="1"/>
          </p:cNvSpPr>
          <p:nvPr/>
        </p:nvSpPr>
        <p:spPr bwMode="auto">
          <a:xfrm>
            <a:off x="1447800" y="41100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∞</a:t>
            </a:r>
          </a:p>
        </p:txBody>
      </p:sp>
      <p:sp>
        <p:nvSpPr>
          <p:cNvPr id="93288" name="Text Box 208"/>
          <p:cNvSpPr txBox="1">
            <a:spLocks noChangeArrowheads="1"/>
          </p:cNvSpPr>
          <p:nvPr/>
        </p:nvSpPr>
        <p:spPr bwMode="auto">
          <a:xfrm>
            <a:off x="1828800" y="41100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∞</a:t>
            </a:r>
          </a:p>
        </p:txBody>
      </p:sp>
      <p:sp>
        <p:nvSpPr>
          <p:cNvPr id="93289" name="Text Box 209"/>
          <p:cNvSpPr txBox="1">
            <a:spLocks noChangeArrowheads="1"/>
          </p:cNvSpPr>
          <p:nvPr/>
        </p:nvSpPr>
        <p:spPr bwMode="auto">
          <a:xfrm>
            <a:off x="1341438" y="2933700"/>
            <a:ext cx="706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 smtClean="0"/>
              <a:t>cost to</a:t>
            </a:r>
          </a:p>
        </p:txBody>
      </p:sp>
      <p:sp>
        <p:nvSpPr>
          <p:cNvPr id="93290" name="Line 210"/>
          <p:cNvSpPr>
            <a:spLocks noChangeShapeType="1"/>
          </p:cNvSpPr>
          <p:nvPr/>
        </p:nvSpPr>
        <p:spPr bwMode="auto">
          <a:xfrm>
            <a:off x="1219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91" name="Line 211"/>
          <p:cNvSpPr>
            <a:spLocks noChangeShapeType="1"/>
          </p:cNvSpPr>
          <p:nvPr/>
        </p:nvSpPr>
        <p:spPr bwMode="auto">
          <a:xfrm>
            <a:off x="9144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92" name="Text Box 212"/>
          <p:cNvSpPr txBox="1">
            <a:spLocks noChangeArrowheads="1"/>
          </p:cNvSpPr>
          <p:nvPr/>
        </p:nvSpPr>
        <p:spPr bwMode="auto">
          <a:xfrm>
            <a:off x="1219200" y="4872038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x   y   z</a:t>
            </a:r>
          </a:p>
        </p:txBody>
      </p:sp>
      <p:sp>
        <p:nvSpPr>
          <p:cNvPr id="93293" name="Text Box 213"/>
          <p:cNvSpPr txBox="1">
            <a:spLocks noChangeArrowheads="1"/>
          </p:cNvSpPr>
          <p:nvPr/>
        </p:nvSpPr>
        <p:spPr bwMode="auto">
          <a:xfrm>
            <a:off x="914400" y="52530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93294" name="Text Box 214"/>
          <p:cNvSpPr txBox="1">
            <a:spLocks noChangeArrowheads="1"/>
          </p:cNvSpPr>
          <p:nvPr/>
        </p:nvSpPr>
        <p:spPr bwMode="auto">
          <a:xfrm>
            <a:off x="914400" y="55578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93295" name="Text Box 215"/>
          <p:cNvSpPr txBox="1">
            <a:spLocks noChangeArrowheads="1"/>
          </p:cNvSpPr>
          <p:nvPr/>
        </p:nvSpPr>
        <p:spPr bwMode="auto">
          <a:xfrm>
            <a:off x="914400" y="58626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93296" name="Text Box 216"/>
          <p:cNvSpPr txBox="1">
            <a:spLocks noChangeArrowheads="1"/>
          </p:cNvSpPr>
          <p:nvPr/>
        </p:nvSpPr>
        <p:spPr bwMode="auto">
          <a:xfrm>
            <a:off x="1219200" y="5638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∞</a:t>
            </a:r>
          </a:p>
        </p:txBody>
      </p:sp>
      <p:sp>
        <p:nvSpPr>
          <p:cNvPr id="93297" name="Text Box 217"/>
          <p:cNvSpPr txBox="1">
            <a:spLocks noChangeArrowheads="1"/>
          </p:cNvSpPr>
          <p:nvPr/>
        </p:nvSpPr>
        <p:spPr bwMode="auto">
          <a:xfrm>
            <a:off x="1447800" y="56340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∞</a:t>
            </a:r>
          </a:p>
        </p:txBody>
      </p:sp>
      <p:sp>
        <p:nvSpPr>
          <p:cNvPr id="93298" name="Text Box 218"/>
          <p:cNvSpPr txBox="1">
            <a:spLocks noChangeArrowheads="1"/>
          </p:cNvSpPr>
          <p:nvPr/>
        </p:nvSpPr>
        <p:spPr bwMode="auto">
          <a:xfrm>
            <a:off x="1828800" y="56340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∞</a:t>
            </a:r>
          </a:p>
        </p:txBody>
      </p:sp>
      <p:sp>
        <p:nvSpPr>
          <p:cNvPr id="93299" name="Text Box 219"/>
          <p:cNvSpPr txBox="1">
            <a:spLocks noChangeArrowheads="1"/>
          </p:cNvSpPr>
          <p:nvPr/>
        </p:nvSpPr>
        <p:spPr bwMode="auto">
          <a:xfrm>
            <a:off x="1219200" y="59388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93300" name="Text Box 220"/>
          <p:cNvSpPr txBox="1">
            <a:spLocks noChangeArrowheads="1"/>
          </p:cNvSpPr>
          <p:nvPr/>
        </p:nvSpPr>
        <p:spPr bwMode="auto">
          <a:xfrm>
            <a:off x="1447800" y="59388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93301" name="Text Box 221"/>
          <p:cNvSpPr txBox="1">
            <a:spLocks noChangeArrowheads="1"/>
          </p:cNvSpPr>
          <p:nvPr/>
        </p:nvSpPr>
        <p:spPr bwMode="auto">
          <a:xfrm>
            <a:off x="1828800" y="59388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93302" name="Text Box 222"/>
          <p:cNvSpPr txBox="1">
            <a:spLocks noChangeArrowheads="1"/>
          </p:cNvSpPr>
          <p:nvPr/>
        </p:nvSpPr>
        <p:spPr bwMode="auto">
          <a:xfrm>
            <a:off x="1363663" y="4740275"/>
            <a:ext cx="706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 smtClean="0"/>
              <a:t>cost to</a:t>
            </a:r>
          </a:p>
        </p:txBody>
      </p:sp>
      <p:sp>
        <p:nvSpPr>
          <p:cNvPr id="93303" name="Text Box 223"/>
          <p:cNvSpPr txBox="1">
            <a:spLocks noChangeArrowheads="1"/>
          </p:cNvSpPr>
          <p:nvPr/>
        </p:nvSpPr>
        <p:spPr bwMode="auto">
          <a:xfrm>
            <a:off x="1219200" y="3467100"/>
            <a:ext cx="946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∞</a:t>
            </a:r>
          </a:p>
          <a:p>
            <a:pPr>
              <a:defRPr/>
            </a:pPr>
            <a:r>
              <a:rPr lang="en-US" smtClean="0"/>
              <a:t>2   0   1</a:t>
            </a:r>
          </a:p>
        </p:txBody>
      </p:sp>
      <p:sp>
        <p:nvSpPr>
          <p:cNvPr id="93304" name="Text Box 224"/>
          <p:cNvSpPr txBox="1">
            <a:spLocks noChangeArrowheads="1"/>
          </p:cNvSpPr>
          <p:nvPr/>
        </p:nvSpPr>
        <p:spPr bwMode="auto">
          <a:xfrm>
            <a:off x="1219200" y="5257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∞ ∞  ∞</a:t>
            </a:r>
          </a:p>
        </p:txBody>
      </p:sp>
      <p:sp>
        <p:nvSpPr>
          <p:cNvPr id="93305" name="Text Box 225"/>
          <p:cNvSpPr txBox="1">
            <a:spLocks noChangeArrowheads="1"/>
          </p:cNvSpPr>
          <p:nvPr/>
        </p:nvSpPr>
        <p:spPr bwMode="auto">
          <a:xfrm>
            <a:off x="3260725" y="2006600"/>
            <a:ext cx="94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2   0   1</a:t>
            </a:r>
          </a:p>
        </p:txBody>
      </p:sp>
      <p:sp>
        <p:nvSpPr>
          <p:cNvPr id="93306" name="Text Box 226"/>
          <p:cNvSpPr txBox="1">
            <a:spLocks noChangeArrowheads="1"/>
          </p:cNvSpPr>
          <p:nvPr/>
        </p:nvSpPr>
        <p:spPr bwMode="auto">
          <a:xfrm>
            <a:off x="3260725" y="2322513"/>
            <a:ext cx="946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7   1   0</a:t>
            </a:r>
          </a:p>
        </p:txBody>
      </p:sp>
      <p:sp>
        <p:nvSpPr>
          <p:cNvPr id="93307" name="Line 227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308" name="Line 228"/>
          <p:cNvSpPr>
            <a:spLocks noChangeShapeType="1"/>
          </p:cNvSpPr>
          <p:nvPr/>
        </p:nvSpPr>
        <p:spPr bwMode="auto">
          <a:xfrm>
            <a:off x="2133600" y="20574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309" name="Line 229"/>
          <p:cNvSpPr>
            <a:spLocks noChangeShapeType="1"/>
          </p:cNvSpPr>
          <p:nvPr/>
        </p:nvSpPr>
        <p:spPr bwMode="auto">
          <a:xfrm flipV="1">
            <a:off x="2133600" y="25146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310" name="Line 230"/>
          <p:cNvSpPr>
            <a:spLocks noChangeShapeType="1"/>
          </p:cNvSpPr>
          <p:nvPr/>
        </p:nvSpPr>
        <p:spPr bwMode="auto">
          <a:xfrm>
            <a:off x="2133600" y="4114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311" name="Line 231"/>
          <p:cNvSpPr>
            <a:spLocks noChangeShapeType="1"/>
          </p:cNvSpPr>
          <p:nvPr/>
        </p:nvSpPr>
        <p:spPr bwMode="auto">
          <a:xfrm flipV="1">
            <a:off x="2133600" y="2590800"/>
            <a:ext cx="838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312" name="Line 232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313" name="Line 233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314" name="Text Box 234"/>
          <p:cNvSpPr txBox="1">
            <a:spLocks noChangeArrowheads="1"/>
          </p:cNvSpPr>
          <p:nvPr/>
        </p:nvSpPr>
        <p:spPr bwMode="auto">
          <a:xfrm>
            <a:off x="6069013" y="6137275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time</a:t>
            </a:r>
          </a:p>
        </p:txBody>
      </p:sp>
      <p:grpSp>
        <p:nvGrpSpPr>
          <p:cNvPr id="112770" name="Group 235"/>
          <p:cNvGrpSpPr>
            <a:grpSpLocks/>
          </p:cNvGrpSpPr>
          <p:nvPr/>
        </p:nvGrpSpPr>
        <p:grpSpPr bwMode="auto">
          <a:xfrm>
            <a:off x="6632575" y="2911475"/>
            <a:ext cx="2184400" cy="1212850"/>
            <a:chOff x="2352" y="0"/>
            <a:chExt cx="1376" cy="764"/>
          </a:xfrm>
        </p:grpSpPr>
        <p:sp>
          <p:nvSpPr>
            <p:cNvPr id="112786" name="Freeform 236"/>
            <p:cNvSpPr>
              <a:spLocks/>
            </p:cNvSpPr>
            <p:nvPr/>
          </p:nvSpPr>
          <p:spPr bwMode="auto">
            <a:xfrm>
              <a:off x="2352" y="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787" name="Group 237"/>
            <p:cNvGrpSpPr>
              <a:grpSpLocks/>
            </p:cNvGrpSpPr>
            <p:nvPr/>
          </p:nvGrpSpPr>
          <p:grpSpPr bwMode="auto">
            <a:xfrm>
              <a:off x="2448" y="70"/>
              <a:ext cx="1161" cy="676"/>
              <a:chOff x="-17" y="1282"/>
              <a:chExt cx="1161" cy="676"/>
            </a:xfrm>
          </p:grpSpPr>
          <p:sp>
            <p:nvSpPr>
              <p:cNvPr id="112788" name="Freeform 238"/>
              <p:cNvSpPr>
                <a:spLocks/>
              </p:cNvSpPr>
              <p:nvPr/>
            </p:nvSpPr>
            <p:spPr bwMode="auto">
              <a:xfrm>
                <a:off x="246" y="1476"/>
                <a:ext cx="222" cy="180"/>
              </a:xfrm>
              <a:custGeom>
                <a:avLst/>
                <a:gdLst>
                  <a:gd name="T0" fmla="*/ 0 w 222"/>
                  <a:gd name="T1" fmla="*/ 180 h 180"/>
                  <a:gd name="T2" fmla="*/ 222 w 222"/>
                  <a:gd name="T3" fmla="*/ 0 h 18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2" h="180">
                    <a:moveTo>
                      <a:pt x="0" y="180"/>
                    </a:moveTo>
                    <a:lnTo>
                      <a:pt x="22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34" name="Oval 239"/>
              <p:cNvSpPr>
                <a:spLocks noChangeArrowheads="1"/>
              </p:cNvSpPr>
              <p:nvPr/>
            </p:nvSpPr>
            <p:spPr bwMode="auto">
              <a:xfrm>
                <a:off x="-14" y="171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35" name="Line 240"/>
              <p:cNvSpPr>
                <a:spLocks noChangeShapeType="1"/>
              </p:cNvSpPr>
              <p:nvPr/>
            </p:nvSpPr>
            <p:spPr bwMode="auto">
              <a:xfrm>
                <a:off x="-14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3336" name="Line 241"/>
              <p:cNvSpPr>
                <a:spLocks noChangeShapeType="1"/>
              </p:cNvSpPr>
              <p:nvPr/>
            </p:nvSpPr>
            <p:spPr bwMode="auto">
              <a:xfrm>
                <a:off x="299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3337" name="Rectangle 242"/>
              <p:cNvSpPr>
                <a:spLocks noChangeArrowheads="1"/>
              </p:cNvSpPr>
              <p:nvPr/>
            </p:nvSpPr>
            <p:spPr bwMode="auto">
              <a:xfrm>
                <a:off x="-14" y="170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93338" name="Oval 243"/>
              <p:cNvSpPr>
                <a:spLocks noChangeArrowheads="1"/>
              </p:cNvSpPr>
              <p:nvPr/>
            </p:nvSpPr>
            <p:spPr bwMode="auto">
              <a:xfrm>
                <a:off x="-17" y="164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94" name="Freeform 244"/>
              <p:cNvSpPr>
                <a:spLocks/>
              </p:cNvSpPr>
              <p:nvPr/>
            </p:nvSpPr>
            <p:spPr bwMode="auto">
              <a:xfrm>
                <a:off x="651" y="1476"/>
                <a:ext cx="216" cy="189"/>
              </a:xfrm>
              <a:custGeom>
                <a:avLst/>
                <a:gdLst>
                  <a:gd name="T0" fmla="*/ 0 w 216"/>
                  <a:gd name="T1" fmla="*/ 0 h 189"/>
                  <a:gd name="T2" fmla="*/ 216 w 216"/>
                  <a:gd name="T3" fmla="*/ 189 h 18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6" h="189">
                    <a:moveTo>
                      <a:pt x="0" y="0"/>
                    </a:moveTo>
                    <a:lnTo>
                      <a:pt x="216" y="18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95" name="Freeform 245"/>
              <p:cNvSpPr>
                <a:spLocks/>
              </p:cNvSpPr>
              <p:nvPr/>
            </p:nvSpPr>
            <p:spPr bwMode="auto">
              <a:xfrm>
                <a:off x="303" y="1740"/>
                <a:ext cx="540" cy="3"/>
              </a:xfrm>
              <a:custGeom>
                <a:avLst/>
                <a:gdLst>
                  <a:gd name="T0" fmla="*/ 540 w 540"/>
                  <a:gd name="T1" fmla="*/ 3 h 3"/>
                  <a:gd name="T2" fmla="*/ 0 w 540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40" h="3">
                    <a:moveTo>
                      <a:pt x="540" y="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2796" name="Group 246"/>
              <p:cNvGrpSpPr>
                <a:grpSpLocks/>
              </p:cNvGrpSpPr>
              <p:nvPr/>
            </p:nvGrpSpPr>
            <p:grpSpPr bwMode="auto">
              <a:xfrm>
                <a:off x="39" y="1594"/>
                <a:ext cx="196" cy="250"/>
                <a:chOff x="2959" y="2425"/>
                <a:chExt cx="197" cy="250"/>
              </a:xfrm>
            </p:grpSpPr>
            <p:sp>
              <p:nvSpPr>
                <p:cNvPr id="93363" name="Rectangle 24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64" name="Text Box 248"/>
                <p:cNvSpPr txBox="1">
                  <a:spLocks noChangeArrowheads="1"/>
                </p:cNvSpPr>
                <p:nvPr/>
              </p:nvSpPr>
              <p:spPr bwMode="auto">
                <a:xfrm>
                  <a:off x="2959" y="2425"/>
                  <a:ext cx="197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x</a:t>
                  </a:r>
                  <a:endParaRPr lang="en-US" sz="2400"/>
                </a:p>
              </p:txBody>
            </p:sp>
          </p:grpSp>
          <p:grpSp>
            <p:nvGrpSpPr>
              <p:cNvPr id="112797" name="Group 249"/>
              <p:cNvGrpSpPr>
                <a:grpSpLocks/>
              </p:cNvGrpSpPr>
              <p:nvPr/>
            </p:nvGrpSpPr>
            <p:grpSpPr bwMode="auto">
              <a:xfrm>
                <a:off x="828" y="1576"/>
                <a:ext cx="316" cy="288"/>
                <a:chOff x="1740" y="2272"/>
                <a:chExt cx="316" cy="288"/>
              </a:xfrm>
            </p:grpSpPr>
            <p:sp>
              <p:nvSpPr>
                <p:cNvPr id="93355" name="Oval 250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56" name="Line 251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93357" name="Line 252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93358" name="Rectangle 253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93359" name="Oval 254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2815" name="Group 255"/>
                <p:cNvGrpSpPr>
                  <a:grpSpLocks/>
                </p:cNvGrpSpPr>
                <p:nvPr/>
              </p:nvGrpSpPr>
              <p:grpSpPr bwMode="auto">
                <a:xfrm>
                  <a:off x="1795" y="2272"/>
                  <a:ext cx="212" cy="288"/>
                  <a:chOff x="2951" y="2395"/>
                  <a:chExt cx="213" cy="288"/>
                </a:xfrm>
              </p:grpSpPr>
              <p:sp>
                <p:nvSpPr>
                  <p:cNvPr id="93361" name="Rectangle 256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62" name="Text Box 2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1" y="2395"/>
                    <a:ext cx="213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400"/>
                      <a:t>z</a:t>
                    </a:r>
                  </a:p>
                </p:txBody>
              </p:sp>
            </p:grpSp>
          </p:grpSp>
          <p:sp>
            <p:nvSpPr>
              <p:cNvPr id="93343" name="Text Box 258"/>
              <p:cNvSpPr txBox="1">
                <a:spLocks noChangeArrowheads="1"/>
              </p:cNvSpPr>
              <p:nvPr/>
            </p:nvSpPr>
            <p:spPr bwMode="auto">
              <a:xfrm>
                <a:off x="724" y="139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1</a:t>
                </a:r>
                <a:endParaRPr lang="en-US" sz="2400"/>
              </a:p>
            </p:txBody>
          </p:sp>
          <p:sp>
            <p:nvSpPr>
              <p:cNvPr id="93344" name="Text Box 259"/>
              <p:cNvSpPr txBox="1">
                <a:spLocks noChangeArrowheads="1"/>
              </p:cNvSpPr>
              <p:nvPr/>
            </p:nvSpPr>
            <p:spPr bwMode="auto">
              <a:xfrm>
                <a:off x="196" y="1394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2</a:t>
                </a:r>
                <a:endParaRPr lang="en-US" sz="2400"/>
              </a:p>
            </p:txBody>
          </p:sp>
          <p:sp>
            <p:nvSpPr>
              <p:cNvPr id="93345" name="Text Box 260"/>
              <p:cNvSpPr txBox="1">
                <a:spLocks noChangeArrowheads="1"/>
              </p:cNvSpPr>
              <p:nvPr/>
            </p:nvSpPr>
            <p:spPr bwMode="auto">
              <a:xfrm>
                <a:off x="481" y="172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7</a:t>
                </a:r>
                <a:endParaRPr lang="en-US" sz="2400"/>
              </a:p>
            </p:txBody>
          </p:sp>
          <p:grpSp>
            <p:nvGrpSpPr>
              <p:cNvPr id="112801" name="Group 261"/>
              <p:cNvGrpSpPr>
                <a:grpSpLocks/>
              </p:cNvGrpSpPr>
              <p:nvPr/>
            </p:nvGrpSpPr>
            <p:grpSpPr bwMode="auto">
              <a:xfrm>
                <a:off x="408" y="1282"/>
                <a:ext cx="316" cy="250"/>
                <a:chOff x="1740" y="2302"/>
                <a:chExt cx="316" cy="250"/>
              </a:xfrm>
            </p:grpSpPr>
            <p:sp>
              <p:nvSpPr>
                <p:cNvPr id="93347" name="Oval 262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48" name="Line 263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93349" name="Line 264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93350" name="Rectangle 265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93351" name="Oval 266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2807" name="Group 267"/>
                <p:cNvGrpSpPr>
                  <a:grpSpLocks/>
                </p:cNvGrpSpPr>
                <p:nvPr/>
              </p:nvGrpSpPr>
              <p:grpSpPr bwMode="auto">
                <a:xfrm>
                  <a:off x="1803" y="2302"/>
                  <a:ext cx="196" cy="250"/>
                  <a:chOff x="2958" y="2425"/>
                  <a:chExt cx="198" cy="250"/>
                </a:xfrm>
              </p:grpSpPr>
              <p:sp>
                <p:nvSpPr>
                  <p:cNvPr id="93353" name="Rectangle 268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2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54" name="Text Box 2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8" y="2425"/>
                    <a:ext cx="19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000"/>
                      <a:t>y</a:t>
                    </a:r>
                    <a:endParaRPr lang="en-US" sz="2400"/>
                  </a:p>
                </p:txBody>
              </p:sp>
            </p:grpSp>
          </p:grpSp>
        </p:grpSp>
      </p:grpSp>
      <p:sp>
        <p:nvSpPr>
          <p:cNvPr id="93316" name="Text Box 270"/>
          <p:cNvSpPr txBox="1">
            <a:spLocks noChangeArrowheads="1"/>
          </p:cNvSpPr>
          <p:nvPr/>
        </p:nvSpPr>
        <p:spPr bwMode="auto">
          <a:xfrm>
            <a:off x="263525" y="1104900"/>
            <a:ext cx="92075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85000"/>
              </a:lnSpc>
              <a:defRPr/>
            </a:pPr>
            <a:r>
              <a:rPr lang="en-US" b="1" dirty="0" smtClean="0">
                <a:solidFill>
                  <a:srgbClr val="CC0000"/>
                </a:solidFill>
              </a:rPr>
              <a:t>node x</a:t>
            </a:r>
          </a:p>
          <a:p>
            <a:pPr algn="r" eaLnBrk="1" hangingPunct="1">
              <a:lnSpc>
                <a:spcPct val="85000"/>
              </a:lnSpc>
              <a:defRPr/>
            </a:pPr>
            <a:r>
              <a:rPr lang="en-US" b="1" dirty="0" smtClean="0">
                <a:solidFill>
                  <a:srgbClr val="CC0000"/>
                </a:solidFill>
              </a:rPr>
              <a:t>table</a:t>
            </a:r>
          </a:p>
        </p:txBody>
      </p:sp>
      <p:sp>
        <p:nvSpPr>
          <p:cNvPr id="93317" name="Oval 271"/>
          <p:cNvSpPr>
            <a:spLocks noChangeArrowheads="1"/>
          </p:cNvSpPr>
          <p:nvPr/>
        </p:nvSpPr>
        <p:spPr bwMode="auto">
          <a:xfrm>
            <a:off x="12192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318" name="Oval 272"/>
          <p:cNvSpPr>
            <a:spLocks noChangeArrowheads="1"/>
          </p:cNvSpPr>
          <p:nvPr/>
        </p:nvSpPr>
        <p:spPr bwMode="auto">
          <a:xfrm>
            <a:off x="1219200" y="37338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319" name="Oval 273"/>
          <p:cNvSpPr>
            <a:spLocks noChangeArrowheads="1"/>
          </p:cNvSpPr>
          <p:nvPr/>
        </p:nvSpPr>
        <p:spPr bwMode="auto">
          <a:xfrm>
            <a:off x="1219200" y="59436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320" name="Oval 274"/>
          <p:cNvSpPr>
            <a:spLocks noChangeArrowheads="1"/>
          </p:cNvSpPr>
          <p:nvPr/>
        </p:nvSpPr>
        <p:spPr bwMode="auto">
          <a:xfrm>
            <a:off x="3297238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321" name="Rectangle 275"/>
          <p:cNvSpPr>
            <a:spLocks noChangeArrowheads="1"/>
          </p:cNvSpPr>
          <p:nvPr/>
        </p:nvSpPr>
        <p:spPr bwMode="auto">
          <a:xfrm>
            <a:off x="1590675" y="187325"/>
            <a:ext cx="431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fr-FR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D</a:t>
            </a:r>
            <a:r>
              <a:rPr lang="fr-FR" baseline="-25000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x</a:t>
            </a:r>
            <a:r>
              <a:rPr lang="fr-FR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(y) = min{c(x,y) + D</a:t>
            </a:r>
            <a:r>
              <a:rPr lang="fr-FR" baseline="-25000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y</a:t>
            </a:r>
            <a:r>
              <a:rPr lang="fr-FR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(y), c(x,z) + D</a:t>
            </a:r>
            <a:r>
              <a:rPr lang="fr-FR" baseline="-25000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z</a:t>
            </a:r>
            <a:r>
              <a:rPr lang="fr-FR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(y)} </a:t>
            </a:r>
            <a:br>
              <a:rPr lang="fr-FR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</a:br>
            <a:r>
              <a:rPr lang="fr-FR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             = min{2+0 , 7+1} = 2</a:t>
            </a:r>
          </a:p>
        </p:txBody>
      </p:sp>
      <p:sp>
        <p:nvSpPr>
          <p:cNvPr id="93322" name="Line 276"/>
          <p:cNvSpPr>
            <a:spLocks noChangeShapeType="1"/>
          </p:cNvSpPr>
          <p:nvPr/>
        </p:nvSpPr>
        <p:spPr bwMode="auto">
          <a:xfrm flipH="1">
            <a:off x="3760788" y="809625"/>
            <a:ext cx="809625" cy="9667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323" name="Rectangle 277"/>
          <p:cNvSpPr>
            <a:spLocks noChangeArrowheads="1"/>
          </p:cNvSpPr>
          <p:nvPr/>
        </p:nvSpPr>
        <p:spPr bwMode="auto">
          <a:xfrm>
            <a:off x="6384925" y="28575"/>
            <a:ext cx="2667000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fr-FR" i="1">
                <a:latin typeface="Arial" charset="0"/>
                <a:ea typeface="ＭＳ Ｐゴシック" charset="0"/>
              </a:rPr>
              <a:t>D</a:t>
            </a:r>
            <a:r>
              <a:rPr lang="fr-FR" i="1" baseline="-25000">
                <a:latin typeface="Arial" charset="0"/>
                <a:ea typeface="ＭＳ Ｐゴシック" charset="0"/>
              </a:rPr>
              <a:t>x</a:t>
            </a:r>
            <a:r>
              <a:rPr lang="fr-FR" i="1">
                <a:latin typeface="Arial" charset="0"/>
                <a:ea typeface="ＭＳ Ｐゴシック" charset="0"/>
              </a:rPr>
              <a:t>(z) = </a:t>
            </a:r>
            <a:r>
              <a:rPr lang="fr-FR">
                <a:latin typeface="Arial" charset="0"/>
                <a:ea typeface="ＭＳ Ｐゴシック" charset="0"/>
              </a:rPr>
              <a:t>min{</a:t>
            </a:r>
            <a:r>
              <a:rPr lang="fr-FR" i="1">
                <a:latin typeface="Arial" charset="0"/>
                <a:ea typeface="ＭＳ Ｐゴシック" charset="0"/>
              </a:rPr>
              <a:t>c(x,y) + </a:t>
            </a:r>
            <a:br>
              <a:rPr lang="fr-FR" i="1">
                <a:latin typeface="Arial" charset="0"/>
                <a:ea typeface="ＭＳ Ｐゴシック" charset="0"/>
              </a:rPr>
            </a:br>
            <a:r>
              <a:rPr lang="fr-FR" i="1">
                <a:latin typeface="Arial" charset="0"/>
                <a:ea typeface="ＭＳ Ｐゴシック" charset="0"/>
              </a:rPr>
              <a:t>      D</a:t>
            </a:r>
            <a:r>
              <a:rPr lang="fr-FR" i="1" baseline="-25000">
                <a:latin typeface="Arial" charset="0"/>
                <a:ea typeface="ＭＳ Ｐゴシック" charset="0"/>
              </a:rPr>
              <a:t>y</a:t>
            </a:r>
            <a:r>
              <a:rPr lang="fr-FR" i="1">
                <a:latin typeface="Arial" charset="0"/>
                <a:ea typeface="ＭＳ Ｐゴシック" charset="0"/>
              </a:rPr>
              <a:t>(z), c(x,z) + D</a:t>
            </a:r>
            <a:r>
              <a:rPr lang="fr-FR" i="1" baseline="-25000">
                <a:latin typeface="Arial" charset="0"/>
                <a:ea typeface="ＭＳ Ｐゴシック" charset="0"/>
              </a:rPr>
              <a:t>z</a:t>
            </a:r>
            <a:r>
              <a:rPr lang="fr-FR" i="1">
                <a:latin typeface="Arial" charset="0"/>
                <a:ea typeface="ＭＳ Ｐゴシック" charset="0"/>
              </a:rPr>
              <a:t>(z)</a:t>
            </a:r>
            <a:r>
              <a:rPr lang="fr-FR">
                <a:latin typeface="Arial" charset="0"/>
                <a:ea typeface="ＭＳ Ｐゴシック" charset="0"/>
              </a:rPr>
              <a:t>} </a:t>
            </a:r>
          </a:p>
          <a:p>
            <a:pPr algn="just">
              <a:lnSpc>
                <a:spcPct val="120000"/>
              </a:lnSpc>
              <a:defRPr/>
            </a:pPr>
            <a:r>
              <a:rPr lang="fr-FR">
                <a:latin typeface="Arial" charset="0"/>
                <a:ea typeface="ＭＳ Ｐゴシック" charset="0"/>
              </a:rPr>
              <a:t>= min{2+1 , 7+0} = 3</a:t>
            </a:r>
          </a:p>
        </p:txBody>
      </p:sp>
      <p:sp>
        <p:nvSpPr>
          <p:cNvPr id="93324" name="Line 278"/>
          <p:cNvSpPr>
            <a:spLocks noChangeShapeType="1"/>
          </p:cNvSpPr>
          <p:nvPr/>
        </p:nvSpPr>
        <p:spPr bwMode="auto">
          <a:xfrm flipH="1">
            <a:off x="4179888" y="482600"/>
            <a:ext cx="2586037" cy="1333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325" name="Text Box 279"/>
          <p:cNvSpPr txBox="1">
            <a:spLocks noChangeArrowheads="1"/>
          </p:cNvSpPr>
          <p:nvPr/>
        </p:nvSpPr>
        <p:spPr bwMode="auto">
          <a:xfrm>
            <a:off x="3922713" y="16748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93326" name="Text Box 280"/>
          <p:cNvSpPr txBox="1">
            <a:spLocks noChangeArrowheads="1"/>
          </p:cNvSpPr>
          <p:nvPr/>
        </p:nvSpPr>
        <p:spPr bwMode="auto">
          <a:xfrm>
            <a:off x="3579813" y="1679575"/>
            <a:ext cx="34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2 </a:t>
            </a:r>
          </a:p>
        </p:txBody>
      </p:sp>
      <p:sp>
        <p:nvSpPr>
          <p:cNvPr id="93327" name="Text Box 281"/>
          <p:cNvSpPr txBox="1">
            <a:spLocks noChangeArrowheads="1"/>
          </p:cNvSpPr>
          <p:nvPr/>
        </p:nvSpPr>
        <p:spPr bwMode="auto">
          <a:xfrm>
            <a:off x="292100" y="2851150"/>
            <a:ext cx="92075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85000"/>
              </a:lnSpc>
              <a:defRPr/>
            </a:pPr>
            <a:r>
              <a:rPr lang="en-US" b="1" smtClean="0">
                <a:solidFill>
                  <a:srgbClr val="CC0000"/>
                </a:solidFill>
              </a:rPr>
              <a:t>node y</a:t>
            </a:r>
          </a:p>
          <a:p>
            <a:pPr algn="r" eaLnBrk="1" hangingPunct="1">
              <a:lnSpc>
                <a:spcPct val="85000"/>
              </a:lnSpc>
              <a:defRPr/>
            </a:pPr>
            <a:r>
              <a:rPr lang="en-US" b="1" smtClean="0">
                <a:solidFill>
                  <a:srgbClr val="CC0000"/>
                </a:solidFill>
              </a:rPr>
              <a:t>table</a:t>
            </a:r>
          </a:p>
        </p:txBody>
      </p:sp>
      <p:sp>
        <p:nvSpPr>
          <p:cNvPr id="93328" name="Text Box 282"/>
          <p:cNvSpPr txBox="1">
            <a:spLocks noChangeArrowheads="1"/>
          </p:cNvSpPr>
          <p:nvPr/>
        </p:nvSpPr>
        <p:spPr bwMode="auto">
          <a:xfrm>
            <a:off x="311150" y="4699000"/>
            <a:ext cx="90805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85000"/>
              </a:lnSpc>
              <a:defRPr/>
            </a:pPr>
            <a:r>
              <a:rPr lang="en-US" b="1" smtClean="0">
                <a:solidFill>
                  <a:srgbClr val="CC0000"/>
                </a:solidFill>
              </a:rPr>
              <a:t>node z</a:t>
            </a:r>
          </a:p>
          <a:p>
            <a:pPr algn="r" eaLnBrk="1" hangingPunct="1">
              <a:lnSpc>
                <a:spcPct val="85000"/>
              </a:lnSpc>
              <a:defRPr/>
            </a:pPr>
            <a:r>
              <a:rPr lang="en-US" b="1" smtClean="0">
                <a:solidFill>
                  <a:srgbClr val="CC0000"/>
                </a:solidFill>
              </a:rPr>
              <a:t>table</a:t>
            </a:r>
          </a:p>
        </p:txBody>
      </p:sp>
      <p:sp>
        <p:nvSpPr>
          <p:cNvPr id="93329" name="Text Box 283"/>
          <p:cNvSpPr txBox="1">
            <a:spLocks noChangeArrowheads="1"/>
          </p:cNvSpPr>
          <p:nvPr/>
        </p:nvSpPr>
        <p:spPr bwMode="auto">
          <a:xfrm>
            <a:off x="3413125" y="1143000"/>
            <a:ext cx="706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 smtClean="0"/>
              <a:t>cost to</a:t>
            </a:r>
          </a:p>
        </p:txBody>
      </p:sp>
      <p:sp>
        <p:nvSpPr>
          <p:cNvPr id="93330" name="Text Box 284"/>
          <p:cNvSpPr txBox="1">
            <a:spLocks noChangeArrowheads="1"/>
          </p:cNvSpPr>
          <p:nvPr/>
        </p:nvSpPr>
        <p:spPr bwMode="auto">
          <a:xfrm rot="-5400000">
            <a:off x="561182" y="2067719"/>
            <a:ext cx="538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 smtClean="0"/>
              <a:t>from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15169</TotalTime>
  <Words>1947</Words>
  <Application>Microsoft Office PowerPoint</Application>
  <PresentationFormat>On-screen Show (4:3)</PresentationFormat>
  <Paragraphs>535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PowerPoint Presentation</vt:lpstr>
      <vt:lpstr>PowerPoint Presentation</vt:lpstr>
      <vt:lpstr>Distance vector algorithm </vt:lpstr>
      <vt:lpstr>Bellman-Ford example </vt:lpstr>
      <vt:lpstr>Distance vector algorithm </vt:lpstr>
      <vt:lpstr>Distance vector algorithm </vt:lpstr>
      <vt:lpstr>Distance vector algorithm </vt:lpstr>
      <vt:lpstr>PowerPoint Presentation</vt:lpstr>
      <vt:lpstr>PowerPoint Presentation</vt:lpstr>
      <vt:lpstr>Distance vector: link cost changes</vt:lpstr>
      <vt:lpstr>Distance vector: link cost changes</vt:lpstr>
      <vt:lpstr>Other means to tackle count-to-infinity</vt:lpstr>
      <vt:lpstr>Comparison of LS and DV algorithms</vt:lpstr>
      <vt:lpstr>PowerPoint Presentation</vt:lpstr>
      <vt:lpstr>Hierarchical routing</vt:lpstr>
      <vt:lpstr>Hierarchical routing</vt:lpstr>
      <vt:lpstr>Interconnected ASes</vt:lpstr>
      <vt:lpstr>Inter-AS tasks</vt:lpstr>
      <vt:lpstr>Example: setting forwarding table in router 1d</vt:lpstr>
      <vt:lpstr>Example: choosing among multiple ASes</vt:lpstr>
      <vt:lpstr>Example: choosing among multiple ASes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Edition: Chapter 4</dc:title>
  <dc:creator>Jim Kurose and Keith Ross</dc:creator>
  <cp:lastModifiedBy>Xiannong Meng</cp:lastModifiedBy>
  <cp:revision>386</cp:revision>
  <cp:lastPrinted>2016-03-09T13:40:06Z</cp:lastPrinted>
  <dcterms:created xsi:type="dcterms:W3CDTF">1999-10-08T19:08:27Z</dcterms:created>
  <dcterms:modified xsi:type="dcterms:W3CDTF">2016-03-20T14:59:42Z</dcterms:modified>
</cp:coreProperties>
</file>