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63" r:id="rId2"/>
    <p:sldId id="758" r:id="rId3"/>
    <p:sldId id="727" r:id="rId4"/>
    <p:sldId id="728" r:id="rId5"/>
    <p:sldId id="729" r:id="rId6"/>
    <p:sldId id="730" r:id="rId7"/>
    <p:sldId id="731" r:id="rId8"/>
    <p:sldId id="732" r:id="rId9"/>
    <p:sldId id="764" r:id="rId10"/>
    <p:sldId id="733" r:id="rId11"/>
    <p:sldId id="734" r:id="rId12"/>
    <p:sldId id="735" r:id="rId13"/>
    <p:sldId id="736" r:id="rId14"/>
    <p:sldId id="737" r:id="rId15"/>
    <p:sldId id="738" r:id="rId16"/>
    <p:sldId id="739" r:id="rId17"/>
    <p:sldId id="740" r:id="rId18"/>
    <p:sldId id="741" r:id="rId19"/>
    <p:sldId id="742" r:id="rId20"/>
    <p:sldId id="743" r:id="rId21"/>
    <p:sldId id="744" r:id="rId22"/>
    <p:sldId id="745" r:id="rId23"/>
    <p:sldId id="765" r:id="rId24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DDDDDD"/>
    <a:srgbClr val="FFCCFF"/>
    <a:srgbClr val="000099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348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95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348" y="8818595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fld id="{512CE0AD-2FD4-48D4-B0A7-72D4E323EB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46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864" y="0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727" y="4410065"/>
            <a:ext cx="5123546" cy="417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29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864" y="8820129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fld id="{6F83735E-9ED3-4F43-8609-9E26B2E3F8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23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F271B88F-DAB0-461D-9508-3E0F95AC63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14CB235-3B32-4953-8CBF-6C3A843988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B47D546E-B1BD-4B6C-AF24-694F0C2A38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D60BBEED-9BC7-409C-B3D2-D099745D2D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B3E6181B-5FA2-429B-B62E-586BC2A70A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CDD97582-0669-41FA-BAE8-3FA5459ABB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2ACD0DF-1CCD-4719-8422-2DB688465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D597DCB-269F-4974-B98A-B9CAE92B9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BA0F7DF-D4C3-4119-A2F2-F761F1CF12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46DC4047-8875-4FA2-B69A-3D9A0E873D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7C3BC44D-AA5A-4D55-AC16-433104F99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14EB23D-EB9B-4887-8329-B8E8B7A8AF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243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r>
              <a:rPr lang="en-US"/>
              <a:t>4-</a:t>
            </a:r>
            <a:fld id="{78670EE1-D4BA-49EC-B3C0-E527A9A7C3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rtg.net.princeton.edu/statistics/routers.html" TargetMode="External"/><Relationship Id="rId2" Type="http://schemas.openxmlformats.org/officeDocument/2006/relationships/hyperlink" Target="http://www.cidr-report.org/as2.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outing_Information_Protoco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4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Network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26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2531DDDA-CE2F-491E-A705-5E73228B62CA}" type="slidenum">
              <a:rPr lang="en-US"/>
              <a:pPr/>
              <a:t>10</a:t>
            </a:fld>
            <a:endParaRPr lang="en-US"/>
          </a:p>
        </p:txBody>
      </p:sp>
      <p:pic>
        <p:nvPicPr>
          <p:cNvPr id="132099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004888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OSPF (Open Shortest Path First)</a:t>
            </a:r>
          </a:p>
        </p:txBody>
      </p:sp>
      <p:sp>
        <p:nvSpPr>
          <p:cNvPr id="1126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5105400"/>
          </a:xfrm>
        </p:spPr>
        <p:txBody>
          <a:bodyPr/>
          <a:lstStyle/>
          <a:p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open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: publicly available</a:t>
            </a:r>
          </a:p>
          <a:p>
            <a:r>
              <a:rPr lang="en-US" dirty="0" smtClean="0">
                <a:ea typeface="ＭＳ Ｐゴシック" pitchFamily="34" charset="-128"/>
              </a:rPr>
              <a:t>uses link state algorithm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LS packet dissemination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topology map at each node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route computation using </a:t>
            </a:r>
            <a:r>
              <a:rPr lang="en-US" dirty="0" err="1" smtClean="0">
                <a:ea typeface="ＭＳ Ｐゴシック" pitchFamily="34" charset="-128"/>
              </a:rPr>
              <a:t>Dijkstra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dirty="0" smtClean="0">
                <a:ea typeface="ＭＳ Ｐゴシック" pitchFamily="34" charset="-128"/>
              </a:rPr>
              <a:t>s algorithm</a:t>
            </a:r>
          </a:p>
          <a:p>
            <a:r>
              <a:rPr lang="en-US" dirty="0" smtClean="0">
                <a:ea typeface="ＭＳ Ｐゴシック" pitchFamily="34" charset="-128"/>
              </a:rPr>
              <a:t>OSPF advertisement carries one entry per neighbor </a:t>
            </a:r>
          </a:p>
          <a:p>
            <a:r>
              <a:rPr lang="en-US" dirty="0" smtClean="0">
                <a:ea typeface="ＭＳ Ｐゴシック" pitchFamily="34" charset="-128"/>
              </a:rPr>
              <a:t>advertisements flooded to </a:t>
            </a: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entire</a:t>
            </a:r>
            <a:r>
              <a:rPr lang="en-US" dirty="0" smtClean="0">
                <a:ea typeface="ＭＳ Ｐゴシック" pitchFamily="34" charset="-128"/>
              </a:rPr>
              <a:t> AS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carried in OSPF messages directly over IP (rather than TCP or UDP</a:t>
            </a:r>
          </a:p>
          <a:p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IS-IS routing</a:t>
            </a:r>
            <a:r>
              <a:rPr lang="en-US" dirty="0" smtClean="0">
                <a:ea typeface="ＭＳ Ｐゴシック" pitchFamily="34" charset="-128"/>
              </a:rPr>
              <a:t> protocol: nearly identical to OSPF (IS-IS: Intermediate System to Intermediate System), except that it is under the OSI-ISO 7-layer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36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F194BCFC-1B69-4560-B511-92ED48301FF3}" type="slidenum">
              <a:rPr lang="en-US"/>
              <a:pPr/>
              <a:t>11</a:t>
            </a:fld>
            <a:endParaRPr lang="en-US"/>
          </a:p>
        </p:txBody>
      </p:sp>
      <p:pic>
        <p:nvPicPr>
          <p:cNvPr id="133123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82663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OSPF </a:t>
            </a:r>
            <a:r>
              <a:rPr lang="ja-JP" altLang="en-US" sz="3600" smtClean="0">
                <a:ea typeface="ＭＳ Ｐゴシック" pitchFamily="34" charset="-128"/>
              </a:rPr>
              <a:t>“</a:t>
            </a:r>
            <a:r>
              <a:rPr lang="en-US" altLang="ja-JP" sz="3600" smtClean="0">
                <a:ea typeface="ＭＳ Ｐゴシック" pitchFamily="34" charset="-128"/>
              </a:rPr>
              <a:t>advanced</a:t>
            </a:r>
            <a:r>
              <a:rPr lang="ja-JP" altLang="en-US" sz="3600" smtClean="0">
                <a:ea typeface="ＭＳ Ｐゴシック" pitchFamily="34" charset="-128"/>
              </a:rPr>
              <a:t>”</a:t>
            </a:r>
            <a:r>
              <a:rPr lang="en-US" altLang="ja-JP" sz="3600" smtClean="0">
                <a:ea typeface="ＭＳ Ｐゴシック" pitchFamily="34" charset="-128"/>
              </a:rPr>
              <a:t> features (not in RIP)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136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85888"/>
            <a:ext cx="8229600" cy="4876800"/>
          </a:xfrm>
        </p:spPr>
        <p:txBody>
          <a:bodyPr/>
          <a:lstStyle/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security:</a:t>
            </a:r>
            <a:r>
              <a:rPr lang="en-US" smtClean="0">
                <a:ea typeface="ＭＳ Ｐゴシック" pitchFamily="34" charset="-128"/>
              </a:rPr>
              <a:t> all OSPF messages authenticated (to prevent malicious intrusion) </a:t>
            </a:r>
          </a:p>
          <a:p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multi</a:t>
            </a:r>
            <a:r>
              <a:rPr lang="en-US" smtClean="0">
                <a:ea typeface="ＭＳ Ｐゴシック" pitchFamily="34" charset="-128"/>
              </a:rPr>
              <a:t>ple same-cost </a:t>
            </a: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path</a:t>
            </a:r>
            <a:r>
              <a:rPr lang="en-US" smtClean="0">
                <a:ea typeface="ＭＳ Ｐゴシック" pitchFamily="34" charset="-128"/>
              </a:rPr>
              <a:t>s allowed (only one path in RIP)</a:t>
            </a:r>
          </a:p>
          <a:p>
            <a:r>
              <a:rPr lang="en-US" smtClean="0">
                <a:ea typeface="ＭＳ Ｐゴシック" pitchFamily="34" charset="-128"/>
              </a:rPr>
              <a:t>for each link, multiple cost metrics for different </a:t>
            </a: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TOS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</a:rPr>
              <a:t>(e.g., satellite link cost set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low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for best effort ToS; high for real time ToS)</a:t>
            </a:r>
          </a:p>
          <a:p>
            <a:r>
              <a:rPr lang="en-US" smtClean="0">
                <a:ea typeface="ＭＳ Ｐゴシック" pitchFamily="34" charset="-128"/>
              </a:rPr>
              <a:t>integrated uni- and </a:t>
            </a: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multicast</a:t>
            </a:r>
            <a:r>
              <a:rPr lang="en-US" smtClean="0">
                <a:ea typeface="ＭＳ Ｐゴシック" pitchFamily="34" charset="-128"/>
              </a:rPr>
              <a:t> support: 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Multicast OSPF (MOSPF) uses same topology data base as OSPF</a:t>
            </a:r>
          </a:p>
          <a:p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hierarchical</a:t>
            </a:r>
            <a:r>
              <a:rPr lang="en-US" smtClean="0">
                <a:ea typeface="ＭＳ Ｐゴシック" pitchFamily="34" charset="-128"/>
              </a:rPr>
              <a:t> OSPF in large domains.</a:t>
            </a:r>
          </a:p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46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754341EC-B014-4996-900D-36B68C263C8C}" type="slidenum">
              <a:rPr lang="en-US"/>
              <a:pPr/>
              <a:t>12</a:t>
            </a:fld>
            <a:endParaRPr lang="en-US"/>
          </a:p>
        </p:txBody>
      </p:sp>
      <p:sp>
        <p:nvSpPr>
          <p:cNvPr id="134147" name="Freeform 2"/>
          <p:cNvSpPr>
            <a:spLocks/>
          </p:cNvSpPr>
          <p:nvPr/>
        </p:nvSpPr>
        <p:spPr bwMode="auto">
          <a:xfrm>
            <a:off x="2027238" y="1652588"/>
            <a:ext cx="6010275" cy="2206625"/>
          </a:xfrm>
          <a:custGeom>
            <a:avLst/>
            <a:gdLst>
              <a:gd name="T0" fmla="*/ 2147483647 w 3786"/>
              <a:gd name="T1" fmla="*/ 2147483647 h 1390"/>
              <a:gd name="T2" fmla="*/ 2147483647 w 3786"/>
              <a:gd name="T3" fmla="*/ 2147483647 h 1390"/>
              <a:gd name="T4" fmla="*/ 2147483647 w 3786"/>
              <a:gd name="T5" fmla="*/ 2147483647 h 1390"/>
              <a:gd name="T6" fmla="*/ 2147483647 w 3786"/>
              <a:gd name="T7" fmla="*/ 2147483647 h 1390"/>
              <a:gd name="T8" fmla="*/ 2147483647 w 3786"/>
              <a:gd name="T9" fmla="*/ 2147483647 h 1390"/>
              <a:gd name="T10" fmla="*/ 2147483647 w 3786"/>
              <a:gd name="T11" fmla="*/ 2147483647 h 1390"/>
              <a:gd name="T12" fmla="*/ 2147483647 w 3786"/>
              <a:gd name="T13" fmla="*/ 2147483647 h 1390"/>
              <a:gd name="T14" fmla="*/ 2147483647 w 3786"/>
              <a:gd name="T15" fmla="*/ 2147483647 h 1390"/>
              <a:gd name="T16" fmla="*/ 2147483647 w 3786"/>
              <a:gd name="T17" fmla="*/ 2147483647 h 1390"/>
              <a:gd name="T18" fmla="*/ 2147483647 w 3786"/>
              <a:gd name="T19" fmla="*/ 2147483647 h 1390"/>
              <a:gd name="T20" fmla="*/ 2147483647 w 3786"/>
              <a:gd name="T21" fmla="*/ 2147483647 h 1390"/>
              <a:gd name="T22" fmla="*/ 2147483647 w 3786"/>
              <a:gd name="T23" fmla="*/ 2147483647 h 1390"/>
              <a:gd name="T24" fmla="*/ 2147483647 w 3786"/>
              <a:gd name="T25" fmla="*/ 2147483647 h 1390"/>
              <a:gd name="T26" fmla="*/ 2147483647 w 3786"/>
              <a:gd name="T27" fmla="*/ 2147483647 h 13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786" h="1390">
                <a:moveTo>
                  <a:pt x="408" y="575"/>
                </a:moveTo>
                <a:cubicBezTo>
                  <a:pt x="689" y="273"/>
                  <a:pt x="1286" y="110"/>
                  <a:pt x="1693" y="55"/>
                </a:cubicBezTo>
                <a:cubicBezTo>
                  <a:pt x="2100" y="0"/>
                  <a:pt x="2585" y="164"/>
                  <a:pt x="2852" y="245"/>
                </a:cubicBezTo>
                <a:cubicBezTo>
                  <a:pt x="3119" y="326"/>
                  <a:pt x="3163" y="420"/>
                  <a:pt x="3295" y="540"/>
                </a:cubicBezTo>
                <a:cubicBezTo>
                  <a:pt x="3427" y="660"/>
                  <a:pt x="3786" y="870"/>
                  <a:pt x="3702" y="1130"/>
                </a:cubicBezTo>
                <a:cubicBezTo>
                  <a:pt x="3618" y="1390"/>
                  <a:pt x="3209" y="1190"/>
                  <a:pt x="3035" y="1214"/>
                </a:cubicBezTo>
                <a:cubicBezTo>
                  <a:pt x="2870" y="1266"/>
                  <a:pt x="2655" y="1277"/>
                  <a:pt x="2655" y="1277"/>
                </a:cubicBezTo>
                <a:cubicBezTo>
                  <a:pt x="2655" y="1277"/>
                  <a:pt x="2160" y="1316"/>
                  <a:pt x="1918" y="1326"/>
                </a:cubicBezTo>
                <a:cubicBezTo>
                  <a:pt x="1676" y="1336"/>
                  <a:pt x="1387" y="1353"/>
                  <a:pt x="1201" y="1340"/>
                </a:cubicBezTo>
                <a:cubicBezTo>
                  <a:pt x="1015" y="1327"/>
                  <a:pt x="913" y="1278"/>
                  <a:pt x="801" y="1249"/>
                </a:cubicBezTo>
                <a:lnTo>
                  <a:pt x="527" y="1165"/>
                </a:lnTo>
                <a:cubicBezTo>
                  <a:pt x="404" y="1140"/>
                  <a:pt x="126" y="1159"/>
                  <a:pt x="63" y="1102"/>
                </a:cubicBezTo>
                <a:cubicBezTo>
                  <a:pt x="0" y="1045"/>
                  <a:pt x="85" y="919"/>
                  <a:pt x="148" y="821"/>
                </a:cubicBezTo>
                <a:cubicBezTo>
                  <a:pt x="205" y="733"/>
                  <a:pt x="127" y="877"/>
                  <a:pt x="408" y="575"/>
                </a:cubicBezTo>
                <a:close/>
              </a:path>
            </a:pathLst>
          </a:custGeom>
          <a:solidFill>
            <a:srgbClr val="3399FF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4693" name="Rectangle 3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Hierarchical OSPF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14694" name="Line 4"/>
          <p:cNvSpPr>
            <a:spLocks noChangeShapeType="1"/>
          </p:cNvSpPr>
          <p:nvPr/>
        </p:nvSpPr>
        <p:spPr bwMode="auto">
          <a:xfrm flipV="1">
            <a:off x="3679825" y="2039938"/>
            <a:ext cx="1058863" cy="346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695" name="Line 5"/>
          <p:cNvSpPr>
            <a:spLocks noChangeShapeType="1"/>
          </p:cNvSpPr>
          <p:nvPr/>
        </p:nvSpPr>
        <p:spPr bwMode="auto">
          <a:xfrm>
            <a:off x="4957763" y="2036763"/>
            <a:ext cx="1169987" cy="344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696" name="Line 6"/>
          <p:cNvSpPr>
            <a:spLocks noChangeShapeType="1"/>
          </p:cNvSpPr>
          <p:nvPr/>
        </p:nvSpPr>
        <p:spPr bwMode="auto">
          <a:xfrm>
            <a:off x="6369050" y="2435225"/>
            <a:ext cx="803275" cy="801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697" name="Line 7"/>
          <p:cNvSpPr>
            <a:spLocks noChangeShapeType="1"/>
          </p:cNvSpPr>
          <p:nvPr/>
        </p:nvSpPr>
        <p:spPr bwMode="auto">
          <a:xfrm flipV="1">
            <a:off x="4948238" y="2330450"/>
            <a:ext cx="1271587" cy="1182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698" name="Line 8"/>
          <p:cNvSpPr>
            <a:spLocks noChangeShapeType="1"/>
          </p:cNvSpPr>
          <p:nvPr/>
        </p:nvSpPr>
        <p:spPr bwMode="auto">
          <a:xfrm>
            <a:off x="3683000" y="2471738"/>
            <a:ext cx="1138238" cy="992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699" name="Line 9"/>
          <p:cNvSpPr>
            <a:spLocks noChangeShapeType="1"/>
          </p:cNvSpPr>
          <p:nvPr/>
        </p:nvSpPr>
        <p:spPr bwMode="auto">
          <a:xfrm flipH="1">
            <a:off x="6780213" y="3236913"/>
            <a:ext cx="400050" cy="881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0" name="Line 10"/>
          <p:cNvSpPr>
            <a:spLocks noChangeShapeType="1"/>
          </p:cNvSpPr>
          <p:nvPr/>
        </p:nvSpPr>
        <p:spPr bwMode="auto">
          <a:xfrm>
            <a:off x="6808788" y="4090988"/>
            <a:ext cx="893762" cy="836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1" name="Line 11"/>
          <p:cNvSpPr>
            <a:spLocks noChangeShapeType="1"/>
          </p:cNvSpPr>
          <p:nvPr/>
        </p:nvSpPr>
        <p:spPr bwMode="auto">
          <a:xfrm>
            <a:off x="4841875" y="3405188"/>
            <a:ext cx="547688" cy="1338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2" name="Line 12"/>
          <p:cNvSpPr>
            <a:spLocks noChangeShapeType="1"/>
          </p:cNvSpPr>
          <p:nvPr/>
        </p:nvSpPr>
        <p:spPr bwMode="auto">
          <a:xfrm>
            <a:off x="4403725" y="4268788"/>
            <a:ext cx="246063" cy="971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3" name="Line 13"/>
          <p:cNvSpPr>
            <a:spLocks noChangeShapeType="1"/>
          </p:cNvSpPr>
          <p:nvPr/>
        </p:nvSpPr>
        <p:spPr bwMode="auto">
          <a:xfrm flipH="1">
            <a:off x="4646613" y="4775200"/>
            <a:ext cx="7239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4" name="Line 14"/>
          <p:cNvSpPr>
            <a:spLocks noChangeShapeType="1"/>
          </p:cNvSpPr>
          <p:nvPr/>
        </p:nvSpPr>
        <p:spPr bwMode="auto">
          <a:xfrm flipH="1">
            <a:off x="4454525" y="3519488"/>
            <a:ext cx="388938" cy="779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5" name="Line 15"/>
          <p:cNvSpPr>
            <a:spLocks noChangeShapeType="1"/>
          </p:cNvSpPr>
          <p:nvPr/>
        </p:nvSpPr>
        <p:spPr bwMode="auto">
          <a:xfrm flipH="1">
            <a:off x="2689225" y="2319338"/>
            <a:ext cx="857250" cy="846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6" name="Line 16"/>
          <p:cNvSpPr>
            <a:spLocks noChangeShapeType="1"/>
          </p:cNvSpPr>
          <p:nvPr/>
        </p:nvSpPr>
        <p:spPr bwMode="auto">
          <a:xfrm flipH="1">
            <a:off x="2084388" y="3171825"/>
            <a:ext cx="577850" cy="79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7" name="Line 17"/>
          <p:cNvSpPr>
            <a:spLocks noChangeShapeType="1"/>
          </p:cNvSpPr>
          <p:nvPr/>
        </p:nvSpPr>
        <p:spPr bwMode="auto">
          <a:xfrm flipH="1">
            <a:off x="1435100" y="4024313"/>
            <a:ext cx="62230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8" name="Line 18"/>
          <p:cNvSpPr>
            <a:spLocks noChangeShapeType="1"/>
          </p:cNvSpPr>
          <p:nvPr/>
        </p:nvSpPr>
        <p:spPr bwMode="auto">
          <a:xfrm flipH="1">
            <a:off x="2290763" y="4552950"/>
            <a:ext cx="433387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09" name="Line 19"/>
          <p:cNvSpPr>
            <a:spLocks noChangeShapeType="1"/>
          </p:cNvSpPr>
          <p:nvPr/>
        </p:nvSpPr>
        <p:spPr bwMode="auto">
          <a:xfrm>
            <a:off x="2163763" y="3981450"/>
            <a:ext cx="636587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4165" name="Freeform 20"/>
          <p:cNvSpPr>
            <a:spLocks/>
          </p:cNvSpPr>
          <p:nvPr/>
        </p:nvSpPr>
        <p:spPr bwMode="auto">
          <a:xfrm>
            <a:off x="1087438" y="2833688"/>
            <a:ext cx="2185987" cy="2820987"/>
          </a:xfrm>
          <a:custGeom>
            <a:avLst/>
            <a:gdLst>
              <a:gd name="T0" fmla="*/ 2147483647 w 1377"/>
              <a:gd name="T1" fmla="*/ 2147483647 h 1777"/>
              <a:gd name="T2" fmla="*/ 2147483647 w 1377"/>
              <a:gd name="T3" fmla="*/ 2147483647 h 1777"/>
              <a:gd name="T4" fmla="*/ 2147483647 w 1377"/>
              <a:gd name="T5" fmla="*/ 2147483647 h 1777"/>
              <a:gd name="T6" fmla="*/ 2147483647 w 1377"/>
              <a:gd name="T7" fmla="*/ 2147483647 h 1777"/>
              <a:gd name="T8" fmla="*/ 2147483647 w 1377"/>
              <a:gd name="T9" fmla="*/ 2147483647 h 1777"/>
              <a:gd name="T10" fmla="*/ 2147483647 w 1377"/>
              <a:gd name="T11" fmla="*/ 2147483647 h 1777"/>
              <a:gd name="T12" fmla="*/ 2147483647 w 1377"/>
              <a:gd name="T13" fmla="*/ 2147483647 h 1777"/>
              <a:gd name="T14" fmla="*/ 2147483647 w 1377"/>
              <a:gd name="T15" fmla="*/ 2147483647 h 1777"/>
              <a:gd name="T16" fmla="*/ 2147483647 w 1377"/>
              <a:gd name="T17" fmla="*/ 2147483647 h 1777"/>
              <a:gd name="T18" fmla="*/ 2147483647 w 1377"/>
              <a:gd name="T19" fmla="*/ 2147483647 h 1777"/>
              <a:gd name="T20" fmla="*/ 2147483647 w 1377"/>
              <a:gd name="T21" fmla="*/ 2147483647 h 1777"/>
              <a:gd name="T22" fmla="*/ 2147483647 w 1377"/>
              <a:gd name="T23" fmla="*/ 2147483647 h 1777"/>
              <a:gd name="T24" fmla="*/ 2147483647 w 1377"/>
              <a:gd name="T25" fmla="*/ 2147483647 h 1777"/>
              <a:gd name="T26" fmla="*/ 2147483647 w 1377"/>
              <a:gd name="T27" fmla="*/ 2147483647 h 1777"/>
              <a:gd name="T28" fmla="*/ 2147483647 w 1377"/>
              <a:gd name="T29" fmla="*/ 2147483647 h 1777"/>
              <a:gd name="T30" fmla="*/ 2147483647 w 1377"/>
              <a:gd name="T31" fmla="*/ 2147483647 h 1777"/>
              <a:gd name="T32" fmla="*/ 2147483647 w 1377"/>
              <a:gd name="T33" fmla="*/ 2147483647 h 177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77" h="1777">
                <a:moveTo>
                  <a:pt x="671" y="245"/>
                </a:moveTo>
                <a:cubicBezTo>
                  <a:pt x="604" y="317"/>
                  <a:pt x="533" y="382"/>
                  <a:pt x="474" y="463"/>
                </a:cubicBezTo>
                <a:cubicBezTo>
                  <a:pt x="415" y="544"/>
                  <a:pt x="366" y="663"/>
                  <a:pt x="319" y="730"/>
                </a:cubicBezTo>
                <a:cubicBezTo>
                  <a:pt x="272" y="797"/>
                  <a:pt x="242" y="800"/>
                  <a:pt x="193" y="863"/>
                </a:cubicBezTo>
                <a:cubicBezTo>
                  <a:pt x="144" y="926"/>
                  <a:pt x="48" y="1027"/>
                  <a:pt x="24" y="1109"/>
                </a:cubicBezTo>
                <a:cubicBezTo>
                  <a:pt x="0" y="1191"/>
                  <a:pt x="10" y="1295"/>
                  <a:pt x="46" y="1355"/>
                </a:cubicBezTo>
                <a:cubicBezTo>
                  <a:pt x="82" y="1415"/>
                  <a:pt x="172" y="1437"/>
                  <a:pt x="242" y="1467"/>
                </a:cubicBezTo>
                <a:cubicBezTo>
                  <a:pt x="312" y="1497"/>
                  <a:pt x="404" y="1499"/>
                  <a:pt x="467" y="1538"/>
                </a:cubicBezTo>
                <a:cubicBezTo>
                  <a:pt x="530" y="1577"/>
                  <a:pt x="518" y="1669"/>
                  <a:pt x="622" y="1699"/>
                </a:cubicBezTo>
                <a:cubicBezTo>
                  <a:pt x="726" y="1729"/>
                  <a:pt x="986" y="1777"/>
                  <a:pt x="1092" y="1720"/>
                </a:cubicBezTo>
                <a:cubicBezTo>
                  <a:pt x="1198" y="1663"/>
                  <a:pt x="1219" y="1471"/>
                  <a:pt x="1261" y="1355"/>
                </a:cubicBezTo>
                <a:cubicBezTo>
                  <a:pt x="1303" y="1239"/>
                  <a:pt x="1377" y="1150"/>
                  <a:pt x="1345" y="1025"/>
                </a:cubicBezTo>
                <a:cubicBezTo>
                  <a:pt x="1313" y="900"/>
                  <a:pt x="1084" y="727"/>
                  <a:pt x="1071" y="603"/>
                </a:cubicBezTo>
                <a:cubicBezTo>
                  <a:pt x="1058" y="479"/>
                  <a:pt x="1237" y="374"/>
                  <a:pt x="1268" y="280"/>
                </a:cubicBezTo>
                <a:cubicBezTo>
                  <a:pt x="1299" y="186"/>
                  <a:pt x="1320" y="82"/>
                  <a:pt x="1254" y="41"/>
                </a:cubicBezTo>
                <a:cubicBezTo>
                  <a:pt x="1188" y="0"/>
                  <a:pt x="970" y="2"/>
                  <a:pt x="874" y="34"/>
                </a:cubicBezTo>
                <a:cubicBezTo>
                  <a:pt x="778" y="66"/>
                  <a:pt x="738" y="173"/>
                  <a:pt x="671" y="245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34166" name="Freeform 21"/>
          <p:cNvSpPr>
            <a:spLocks/>
          </p:cNvSpPr>
          <p:nvPr/>
        </p:nvSpPr>
        <p:spPr bwMode="auto">
          <a:xfrm>
            <a:off x="3951288" y="3068638"/>
            <a:ext cx="1903412" cy="2730500"/>
          </a:xfrm>
          <a:custGeom>
            <a:avLst/>
            <a:gdLst>
              <a:gd name="T0" fmla="*/ 2147483647 w 1199"/>
              <a:gd name="T1" fmla="*/ 2147483647 h 1720"/>
              <a:gd name="T2" fmla="*/ 2147483647 w 1199"/>
              <a:gd name="T3" fmla="*/ 2147483647 h 1720"/>
              <a:gd name="T4" fmla="*/ 2147483647 w 1199"/>
              <a:gd name="T5" fmla="*/ 2147483647 h 1720"/>
              <a:gd name="T6" fmla="*/ 2147483647 w 1199"/>
              <a:gd name="T7" fmla="*/ 2147483647 h 1720"/>
              <a:gd name="T8" fmla="*/ 2147483647 w 1199"/>
              <a:gd name="T9" fmla="*/ 2147483647 h 1720"/>
              <a:gd name="T10" fmla="*/ 2147483647 w 1199"/>
              <a:gd name="T11" fmla="*/ 2147483647 h 1720"/>
              <a:gd name="T12" fmla="*/ 2147483647 w 1199"/>
              <a:gd name="T13" fmla="*/ 2147483647 h 1720"/>
              <a:gd name="T14" fmla="*/ 2147483647 w 1199"/>
              <a:gd name="T15" fmla="*/ 2147483647 h 1720"/>
              <a:gd name="T16" fmla="*/ 2147483647 w 1199"/>
              <a:gd name="T17" fmla="*/ 2147483647 h 1720"/>
              <a:gd name="T18" fmla="*/ 2147483647 w 1199"/>
              <a:gd name="T19" fmla="*/ 2147483647 h 1720"/>
              <a:gd name="T20" fmla="*/ 2147483647 w 1199"/>
              <a:gd name="T21" fmla="*/ 2147483647 h 1720"/>
              <a:gd name="T22" fmla="*/ 2147483647 w 1199"/>
              <a:gd name="T23" fmla="*/ 2147483647 h 1720"/>
              <a:gd name="T24" fmla="*/ 2147483647 w 1199"/>
              <a:gd name="T25" fmla="*/ 2147483647 h 1720"/>
              <a:gd name="T26" fmla="*/ 2147483647 w 1199"/>
              <a:gd name="T27" fmla="*/ 2147483647 h 1720"/>
              <a:gd name="T28" fmla="*/ 2147483647 w 1199"/>
              <a:gd name="T29" fmla="*/ 2147483647 h 17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199" h="1720">
                <a:moveTo>
                  <a:pt x="651" y="20"/>
                </a:moveTo>
                <a:cubicBezTo>
                  <a:pt x="595" y="0"/>
                  <a:pt x="643" y="10"/>
                  <a:pt x="609" y="20"/>
                </a:cubicBezTo>
                <a:cubicBezTo>
                  <a:pt x="575" y="30"/>
                  <a:pt x="499" y="45"/>
                  <a:pt x="447" y="83"/>
                </a:cubicBezTo>
                <a:cubicBezTo>
                  <a:pt x="395" y="121"/>
                  <a:pt x="354" y="178"/>
                  <a:pt x="300" y="245"/>
                </a:cubicBezTo>
                <a:cubicBezTo>
                  <a:pt x="246" y="312"/>
                  <a:pt x="173" y="379"/>
                  <a:pt x="124" y="483"/>
                </a:cubicBezTo>
                <a:cubicBezTo>
                  <a:pt x="75" y="587"/>
                  <a:pt x="10" y="742"/>
                  <a:pt x="5" y="870"/>
                </a:cubicBezTo>
                <a:cubicBezTo>
                  <a:pt x="0" y="998"/>
                  <a:pt x="50" y="1122"/>
                  <a:pt x="96" y="1249"/>
                </a:cubicBezTo>
                <a:cubicBezTo>
                  <a:pt x="142" y="1376"/>
                  <a:pt x="153" y="1564"/>
                  <a:pt x="279" y="1635"/>
                </a:cubicBezTo>
                <a:cubicBezTo>
                  <a:pt x="405" y="1706"/>
                  <a:pt x="711" y="1720"/>
                  <a:pt x="855" y="1678"/>
                </a:cubicBezTo>
                <a:cubicBezTo>
                  <a:pt x="999" y="1636"/>
                  <a:pt x="1089" y="1492"/>
                  <a:pt x="1143" y="1383"/>
                </a:cubicBezTo>
                <a:cubicBezTo>
                  <a:pt x="1197" y="1274"/>
                  <a:pt x="1199" y="1129"/>
                  <a:pt x="1178" y="1024"/>
                </a:cubicBezTo>
                <a:cubicBezTo>
                  <a:pt x="1157" y="919"/>
                  <a:pt x="1057" y="854"/>
                  <a:pt x="1016" y="750"/>
                </a:cubicBezTo>
                <a:cubicBezTo>
                  <a:pt x="975" y="646"/>
                  <a:pt x="944" y="501"/>
                  <a:pt x="932" y="399"/>
                </a:cubicBezTo>
                <a:cubicBezTo>
                  <a:pt x="920" y="297"/>
                  <a:pt x="994" y="203"/>
                  <a:pt x="946" y="139"/>
                </a:cubicBezTo>
                <a:cubicBezTo>
                  <a:pt x="898" y="75"/>
                  <a:pt x="707" y="40"/>
                  <a:pt x="651" y="20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34167" name="Freeform 22"/>
          <p:cNvSpPr>
            <a:spLocks/>
          </p:cNvSpPr>
          <p:nvPr/>
        </p:nvSpPr>
        <p:spPr bwMode="auto">
          <a:xfrm>
            <a:off x="6380163" y="2774950"/>
            <a:ext cx="2079625" cy="2720975"/>
          </a:xfrm>
          <a:custGeom>
            <a:avLst/>
            <a:gdLst>
              <a:gd name="T0" fmla="*/ 2147483647 w 1310"/>
              <a:gd name="T1" fmla="*/ 2147483647 h 1714"/>
              <a:gd name="T2" fmla="*/ 2147483647 w 1310"/>
              <a:gd name="T3" fmla="*/ 2147483647 h 1714"/>
              <a:gd name="T4" fmla="*/ 2147483647 w 1310"/>
              <a:gd name="T5" fmla="*/ 2147483647 h 1714"/>
              <a:gd name="T6" fmla="*/ 2147483647 w 1310"/>
              <a:gd name="T7" fmla="*/ 2147483647 h 1714"/>
              <a:gd name="T8" fmla="*/ 2147483647 w 1310"/>
              <a:gd name="T9" fmla="*/ 2147483647 h 1714"/>
              <a:gd name="T10" fmla="*/ 2147483647 w 1310"/>
              <a:gd name="T11" fmla="*/ 2147483647 h 1714"/>
              <a:gd name="T12" fmla="*/ 2147483647 w 1310"/>
              <a:gd name="T13" fmla="*/ 2147483647 h 1714"/>
              <a:gd name="T14" fmla="*/ 2147483647 w 1310"/>
              <a:gd name="T15" fmla="*/ 2147483647 h 1714"/>
              <a:gd name="T16" fmla="*/ 2147483647 w 1310"/>
              <a:gd name="T17" fmla="*/ 2147483647 h 1714"/>
              <a:gd name="T18" fmla="*/ 2147483647 w 1310"/>
              <a:gd name="T19" fmla="*/ 2147483647 h 1714"/>
              <a:gd name="T20" fmla="*/ 2147483647 w 1310"/>
              <a:gd name="T21" fmla="*/ 2147483647 h 1714"/>
              <a:gd name="T22" fmla="*/ 2147483647 w 1310"/>
              <a:gd name="T23" fmla="*/ 2147483647 h 1714"/>
              <a:gd name="T24" fmla="*/ 2147483647 w 1310"/>
              <a:gd name="T25" fmla="*/ 2147483647 h 17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10" h="1714">
                <a:moveTo>
                  <a:pt x="470" y="29"/>
                </a:moveTo>
                <a:cubicBezTo>
                  <a:pt x="373" y="0"/>
                  <a:pt x="308" y="123"/>
                  <a:pt x="245" y="198"/>
                </a:cubicBezTo>
                <a:cubicBezTo>
                  <a:pt x="182" y="273"/>
                  <a:pt x="130" y="385"/>
                  <a:pt x="90" y="479"/>
                </a:cubicBezTo>
                <a:cubicBezTo>
                  <a:pt x="50" y="573"/>
                  <a:pt x="12" y="651"/>
                  <a:pt x="6" y="760"/>
                </a:cubicBezTo>
                <a:cubicBezTo>
                  <a:pt x="0" y="869"/>
                  <a:pt x="7" y="1042"/>
                  <a:pt x="55" y="1132"/>
                </a:cubicBezTo>
                <a:cubicBezTo>
                  <a:pt x="103" y="1222"/>
                  <a:pt x="191" y="1232"/>
                  <a:pt x="294" y="1301"/>
                </a:cubicBezTo>
                <a:cubicBezTo>
                  <a:pt x="397" y="1370"/>
                  <a:pt x="536" y="1479"/>
                  <a:pt x="673" y="1546"/>
                </a:cubicBezTo>
                <a:cubicBezTo>
                  <a:pt x="810" y="1613"/>
                  <a:pt x="1018" y="1714"/>
                  <a:pt x="1116" y="1701"/>
                </a:cubicBezTo>
                <a:cubicBezTo>
                  <a:pt x="1214" y="1688"/>
                  <a:pt x="1310" y="1559"/>
                  <a:pt x="1263" y="1469"/>
                </a:cubicBezTo>
                <a:cubicBezTo>
                  <a:pt x="1216" y="1379"/>
                  <a:pt x="925" y="1270"/>
                  <a:pt x="835" y="1160"/>
                </a:cubicBezTo>
                <a:cubicBezTo>
                  <a:pt x="745" y="1050"/>
                  <a:pt x="723" y="940"/>
                  <a:pt x="722" y="809"/>
                </a:cubicBezTo>
                <a:cubicBezTo>
                  <a:pt x="721" y="678"/>
                  <a:pt x="871" y="504"/>
                  <a:pt x="828" y="373"/>
                </a:cubicBezTo>
                <a:cubicBezTo>
                  <a:pt x="785" y="242"/>
                  <a:pt x="567" y="58"/>
                  <a:pt x="470" y="29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4713" name="Text Box 23"/>
          <p:cNvSpPr txBox="1">
            <a:spLocks noChangeArrowheads="1"/>
          </p:cNvSpPr>
          <p:nvPr/>
        </p:nvSpPr>
        <p:spPr bwMode="auto">
          <a:xfrm>
            <a:off x="5092700" y="1293813"/>
            <a:ext cx="179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boundary router</a:t>
            </a:r>
          </a:p>
        </p:txBody>
      </p:sp>
      <p:sp>
        <p:nvSpPr>
          <p:cNvPr id="114714" name="Text Box 24"/>
          <p:cNvSpPr txBox="1">
            <a:spLocks noChangeArrowheads="1"/>
          </p:cNvSpPr>
          <p:nvPr/>
        </p:nvSpPr>
        <p:spPr bwMode="auto">
          <a:xfrm>
            <a:off x="6616700" y="1714500"/>
            <a:ext cx="183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backbone router</a:t>
            </a:r>
          </a:p>
        </p:txBody>
      </p:sp>
      <p:sp>
        <p:nvSpPr>
          <p:cNvPr id="114715" name="Text Box 25"/>
          <p:cNvSpPr txBox="1">
            <a:spLocks noChangeArrowheads="1"/>
          </p:cNvSpPr>
          <p:nvPr/>
        </p:nvSpPr>
        <p:spPr bwMode="auto">
          <a:xfrm>
            <a:off x="936625" y="5357813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area 1</a:t>
            </a:r>
          </a:p>
        </p:txBody>
      </p:sp>
      <p:sp>
        <p:nvSpPr>
          <p:cNvPr id="114716" name="Text Box 26"/>
          <p:cNvSpPr txBox="1">
            <a:spLocks noChangeArrowheads="1"/>
          </p:cNvSpPr>
          <p:nvPr/>
        </p:nvSpPr>
        <p:spPr bwMode="auto">
          <a:xfrm>
            <a:off x="4502150" y="5734050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area 2</a:t>
            </a:r>
          </a:p>
        </p:txBody>
      </p:sp>
      <p:sp>
        <p:nvSpPr>
          <p:cNvPr id="114717" name="Text Box 27"/>
          <p:cNvSpPr txBox="1">
            <a:spLocks noChangeArrowheads="1"/>
          </p:cNvSpPr>
          <p:nvPr/>
        </p:nvSpPr>
        <p:spPr bwMode="auto">
          <a:xfrm>
            <a:off x="7586663" y="4113213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area 3</a:t>
            </a:r>
          </a:p>
        </p:txBody>
      </p:sp>
      <p:sp>
        <p:nvSpPr>
          <p:cNvPr id="114718" name="Text Box 28"/>
          <p:cNvSpPr txBox="1">
            <a:spLocks noChangeArrowheads="1"/>
          </p:cNvSpPr>
          <p:nvPr/>
        </p:nvSpPr>
        <p:spPr bwMode="auto">
          <a:xfrm>
            <a:off x="4394200" y="2411413"/>
            <a:ext cx="1285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chemeClr val="bg1"/>
                </a:solidFill>
              </a:rPr>
              <a:t>backbone</a:t>
            </a:r>
          </a:p>
        </p:txBody>
      </p:sp>
      <p:sp>
        <p:nvSpPr>
          <p:cNvPr id="114719" name="Text Box 29"/>
          <p:cNvSpPr txBox="1">
            <a:spLocks noChangeArrowheads="1"/>
          </p:cNvSpPr>
          <p:nvPr/>
        </p:nvSpPr>
        <p:spPr bwMode="auto">
          <a:xfrm>
            <a:off x="3219450" y="2822575"/>
            <a:ext cx="89535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area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border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routers</a:t>
            </a:r>
          </a:p>
        </p:txBody>
      </p:sp>
      <p:sp>
        <p:nvSpPr>
          <p:cNvPr id="114720" name="Text Box 30"/>
          <p:cNvSpPr txBox="1">
            <a:spLocks noChangeArrowheads="1"/>
          </p:cNvSpPr>
          <p:nvPr/>
        </p:nvSpPr>
        <p:spPr bwMode="auto">
          <a:xfrm>
            <a:off x="5969000" y="5048250"/>
            <a:ext cx="9334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mtClean="0">
                <a:solidFill>
                  <a:srgbClr val="CC0000"/>
                </a:solidFill>
              </a:rPr>
              <a:t>internal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solidFill>
                  <a:srgbClr val="CC0000"/>
                </a:solidFill>
              </a:rPr>
              <a:t>routers</a:t>
            </a:r>
          </a:p>
        </p:txBody>
      </p:sp>
      <p:sp>
        <p:nvSpPr>
          <p:cNvPr id="114721" name="Line 242"/>
          <p:cNvSpPr>
            <a:spLocks noChangeShapeType="1"/>
          </p:cNvSpPr>
          <p:nvPr/>
        </p:nvSpPr>
        <p:spPr bwMode="auto">
          <a:xfrm flipV="1">
            <a:off x="6946900" y="5018088"/>
            <a:ext cx="490538" cy="2000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22" name="Line 243"/>
          <p:cNvSpPr>
            <a:spLocks noChangeShapeType="1"/>
          </p:cNvSpPr>
          <p:nvPr/>
        </p:nvSpPr>
        <p:spPr bwMode="auto">
          <a:xfrm flipH="1" flipV="1">
            <a:off x="5559425" y="4892675"/>
            <a:ext cx="481013" cy="300038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23" name="Line 244"/>
          <p:cNvSpPr>
            <a:spLocks noChangeShapeType="1"/>
          </p:cNvSpPr>
          <p:nvPr/>
        </p:nvSpPr>
        <p:spPr bwMode="auto">
          <a:xfrm flipV="1">
            <a:off x="4862513" y="1081088"/>
            <a:ext cx="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24" name="Line 245"/>
          <p:cNvSpPr>
            <a:spLocks noChangeShapeType="1"/>
          </p:cNvSpPr>
          <p:nvPr/>
        </p:nvSpPr>
        <p:spPr bwMode="auto">
          <a:xfrm flipH="1">
            <a:off x="6534150" y="2039938"/>
            <a:ext cx="312738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25" name="Line 246"/>
          <p:cNvSpPr>
            <a:spLocks noChangeShapeType="1"/>
          </p:cNvSpPr>
          <p:nvPr/>
        </p:nvSpPr>
        <p:spPr bwMode="auto">
          <a:xfrm flipH="1">
            <a:off x="5024438" y="1646238"/>
            <a:ext cx="312737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26" name="Line 247"/>
          <p:cNvSpPr>
            <a:spLocks noChangeShapeType="1"/>
          </p:cNvSpPr>
          <p:nvPr/>
        </p:nvSpPr>
        <p:spPr bwMode="auto">
          <a:xfrm>
            <a:off x="4154488" y="3463925"/>
            <a:ext cx="334962" cy="55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4727" name="Line 248"/>
          <p:cNvSpPr>
            <a:spLocks noChangeShapeType="1"/>
          </p:cNvSpPr>
          <p:nvPr/>
        </p:nvSpPr>
        <p:spPr bwMode="auto">
          <a:xfrm flipH="1" flipV="1">
            <a:off x="2968625" y="3270250"/>
            <a:ext cx="257175" cy="157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34183" name="Group 249"/>
          <p:cNvGrpSpPr>
            <a:grpSpLocks/>
          </p:cNvGrpSpPr>
          <p:nvPr/>
        </p:nvGrpSpPr>
        <p:grpSpPr bwMode="auto">
          <a:xfrm>
            <a:off x="5902325" y="2276475"/>
            <a:ext cx="644525" cy="282575"/>
            <a:chOff x="4396" y="1245"/>
            <a:chExt cx="672" cy="248"/>
          </a:xfrm>
        </p:grpSpPr>
        <p:sp>
          <p:nvSpPr>
            <p:cNvPr id="13431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31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31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314" name="Group 25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317" name="Freeform 25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18" name="Freeform 25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60" name="Line 256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861" name="Line 25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84" name="Group 258"/>
          <p:cNvGrpSpPr>
            <a:grpSpLocks/>
          </p:cNvGrpSpPr>
          <p:nvPr/>
        </p:nvGrpSpPr>
        <p:grpSpPr bwMode="auto">
          <a:xfrm>
            <a:off x="6824663" y="3119438"/>
            <a:ext cx="644525" cy="282575"/>
            <a:chOff x="4396" y="1245"/>
            <a:chExt cx="672" cy="248"/>
          </a:xfrm>
        </p:grpSpPr>
        <p:sp>
          <p:nvSpPr>
            <p:cNvPr id="13430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30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30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306" name="Group 26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309" name="Freeform 26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10" name="Freeform 26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52" name="Line 265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853" name="Line 26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85" name="Group 267"/>
          <p:cNvGrpSpPr>
            <a:grpSpLocks/>
          </p:cNvGrpSpPr>
          <p:nvPr/>
        </p:nvGrpSpPr>
        <p:grpSpPr bwMode="auto">
          <a:xfrm>
            <a:off x="6608763" y="3952875"/>
            <a:ext cx="644525" cy="282575"/>
            <a:chOff x="4396" y="1245"/>
            <a:chExt cx="672" cy="248"/>
          </a:xfrm>
        </p:grpSpPr>
        <p:sp>
          <p:nvSpPr>
            <p:cNvPr id="13429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9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9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98" name="Group 27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301" name="Freeform 2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02" name="Freeform 2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44" name="Line 274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845" name="Line 27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86" name="Group 276"/>
          <p:cNvGrpSpPr>
            <a:grpSpLocks/>
          </p:cNvGrpSpPr>
          <p:nvPr/>
        </p:nvGrpSpPr>
        <p:grpSpPr bwMode="auto">
          <a:xfrm>
            <a:off x="7418388" y="4797425"/>
            <a:ext cx="644525" cy="282575"/>
            <a:chOff x="4396" y="1245"/>
            <a:chExt cx="672" cy="248"/>
          </a:xfrm>
        </p:grpSpPr>
        <p:sp>
          <p:nvSpPr>
            <p:cNvPr id="13428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8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8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90" name="Group 28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93" name="Freeform 28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94" name="Freeform 28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36" name="Line 283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837" name="Line 28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87" name="Group 285"/>
          <p:cNvGrpSpPr>
            <a:grpSpLocks/>
          </p:cNvGrpSpPr>
          <p:nvPr/>
        </p:nvGrpSpPr>
        <p:grpSpPr bwMode="auto">
          <a:xfrm>
            <a:off x="4548188" y="1871663"/>
            <a:ext cx="644525" cy="282575"/>
            <a:chOff x="4396" y="1245"/>
            <a:chExt cx="672" cy="248"/>
          </a:xfrm>
        </p:grpSpPr>
        <p:sp>
          <p:nvSpPr>
            <p:cNvPr id="13427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8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8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82" name="Group 28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85" name="Freeform 29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86" name="Freeform 29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28" name="Line 292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829" name="Line 29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88" name="Group 294"/>
          <p:cNvGrpSpPr>
            <a:grpSpLocks/>
          </p:cNvGrpSpPr>
          <p:nvPr/>
        </p:nvGrpSpPr>
        <p:grpSpPr bwMode="auto">
          <a:xfrm>
            <a:off x="4567238" y="3273425"/>
            <a:ext cx="644525" cy="282575"/>
            <a:chOff x="4396" y="1245"/>
            <a:chExt cx="672" cy="248"/>
          </a:xfrm>
        </p:grpSpPr>
        <p:sp>
          <p:nvSpPr>
            <p:cNvPr id="13427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7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7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74" name="Group 29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77" name="Freeform 29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78" name="Freeform 30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20" name="Line 301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821" name="Line 30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89" name="Group 303"/>
          <p:cNvGrpSpPr>
            <a:grpSpLocks/>
          </p:cNvGrpSpPr>
          <p:nvPr/>
        </p:nvGrpSpPr>
        <p:grpSpPr bwMode="auto">
          <a:xfrm>
            <a:off x="3314700" y="2276475"/>
            <a:ext cx="644525" cy="282575"/>
            <a:chOff x="4396" y="1245"/>
            <a:chExt cx="672" cy="248"/>
          </a:xfrm>
        </p:grpSpPr>
        <p:sp>
          <p:nvSpPr>
            <p:cNvPr id="13426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6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6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66" name="Group 30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69" name="Freeform 30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70" name="Freeform 30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12" name="Line 310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813" name="Line 31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90" name="Group 312"/>
          <p:cNvGrpSpPr>
            <a:grpSpLocks/>
          </p:cNvGrpSpPr>
          <p:nvPr/>
        </p:nvGrpSpPr>
        <p:grpSpPr bwMode="auto">
          <a:xfrm>
            <a:off x="2330450" y="3063875"/>
            <a:ext cx="644525" cy="282575"/>
            <a:chOff x="4396" y="1245"/>
            <a:chExt cx="672" cy="248"/>
          </a:xfrm>
        </p:grpSpPr>
        <p:sp>
          <p:nvSpPr>
            <p:cNvPr id="13425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5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5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58" name="Group 31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61" name="Freeform 31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62" name="Freeform 31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04" name="Line 319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805" name="Line 32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91" name="Group 321"/>
          <p:cNvGrpSpPr>
            <a:grpSpLocks/>
          </p:cNvGrpSpPr>
          <p:nvPr/>
        </p:nvGrpSpPr>
        <p:grpSpPr bwMode="auto">
          <a:xfrm>
            <a:off x="1781175" y="3841750"/>
            <a:ext cx="644525" cy="282575"/>
            <a:chOff x="4396" y="1245"/>
            <a:chExt cx="672" cy="248"/>
          </a:xfrm>
        </p:grpSpPr>
        <p:sp>
          <p:nvSpPr>
            <p:cNvPr id="13424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4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4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50" name="Group 32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53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54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796" name="Line 328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97" name="Line 329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92" name="Group 330"/>
          <p:cNvGrpSpPr>
            <a:grpSpLocks/>
          </p:cNvGrpSpPr>
          <p:nvPr/>
        </p:nvGrpSpPr>
        <p:grpSpPr bwMode="auto">
          <a:xfrm>
            <a:off x="2368550" y="4362450"/>
            <a:ext cx="644525" cy="282575"/>
            <a:chOff x="4396" y="1245"/>
            <a:chExt cx="672" cy="248"/>
          </a:xfrm>
        </p:grpSpPr>
        <p:sp>
          <p:nvSpPr>
            <p:cNvPr id="13423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4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4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42" name="Group 33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45" name="Freeform 33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46" name="Freeform 33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788" name="Line 337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89" name="Line 33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93" name="Group 339"/>
          <p:cNvGrpSpPr>
            <a:grpSpLocks/>
          </p:cNvGrpSpPr>
          <p:nvPr/>
        </p:nvGrpSpPr>
        <p:grpSpPr bwMode="auto">
          <a:xfrm>
            <a:off x="2019300" y="5095875"/>
            <a:ext cx="644525" cy="282575"/>
            <a:chOff x="4396" y="1245"/>
            <a:chExt cx="672" cy="248"/>
          </a:xfrm>
        </p:grpSpPr>
        <p:sp>
          <p:nvSpPr>
            <p:cNvPr id="13423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3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3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34" name="Group 34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37" name="Freeform 34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38" name="Freeform 34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780" name="Line 346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81" name="Line 34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94" name="Group 348"/>
          <p:cNvGrpSpPr>
            <a:grpSpLocks/>
          </p:cNvGrpSpPr>
          <p:nvPr/>
        </p:nvGrpSpPr>
        <p:grpSpPr bwMode="auto">
          <a:xfrm>
            <a:off x="1189038" y="4511675"/>
            <a:ext cx="644525" cy="282575"/>
            <a:chOff x="4396" y="1245"/>
            <a:chExt cx="672" cy="248"/>
          </a:xfrm>
        </p:grpSpPr>
        <p:sp>
          <p:nvSpPr>
            <p:cNvPr id="13422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2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2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26" name="Group 35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29" name="Freeform 35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30" name="Freeform 35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772" name="Line 355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73" name="Line 35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95" name="Group 357"/>
          <p:cNvGrpSpPr>
            <a:grpSpLocks/>
          </p:cNvGrpSpPr>
          <p:nvPr/>
        </p:nvGrpSpPr>
        <p:grpSpPr bwMode="auto">
          <a:xfrm>
            <a:off x="4149725" y="4191000"/>
            <a:ext cx="644525" cy="282575"/>
            <a:chOff x="4396" y="1245"/>
            <a:chExt cx="672" cy="248"/>
          </a:xfrm>
        </p:grpSpPr>
        <p:sp>
          <p:nvSpPr>
            <p:cNvPr id="13421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1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1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18" name="Group 36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21" name="Freeform 36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22" name="Freeform 36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764" name="Line 364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65" name="Line 36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96" name="Group 366"/>
          <p:cNvGrpSpPr>
            <a:grpSpLocks/>
          </p:cNvGrpSpPr>
          <p:nvPr/>
        </p:nvGrpSpPr>
        <p:grpSpPr bwMode="auto">
          <a:xfrm>
            <a:off x="4960938" y="4610100"/>
            <a:ext cx="644525" cy="282575"/>
            <a:chOff x="4396" y="1245"/>
            <a:chExt cx="672" cy="248"/>
          </a:xfrm>
        </p:grpSpPr>
        <p:sp>
          <p:nvSpPr>
            <p:cNvPr id="13420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0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0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10" name="Group 37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13" name="Freeform 37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14" name="Freeform 37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756" name="Line 373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57" name="Line 37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4197" name="Group 375"/>
          <p:cNvGrpSpPr>
            <a:grpSpLocks/>
          </p:cNvGrpSpPr>
          <p:nvPr/>
        </p:nvGrpSpPr>
        <p:grpSpPr bwMode="auto">
          <a:xfrm>
            <a:off x="4376738" y="5051425"/>
            <a:ext cx="644525" cy="282575"/>
            <a:chOff x="4396" y="1245"/>
            <a:chExt cx="672" cy="248"/>
          </a:xfrm>
        </p:grpSpPr>
        <p:sp>
          <p:nvSpPr>
            <p:cNvPr id="13419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0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420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4202" name="Group 37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34205" name="Freeform 38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06" name="Freeform 38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748" name="Line 382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49" name="Line 38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34198" name="Picture 38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57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969D6B7-16F5-4D52-A316-8358D697715B}" type="slidenum">
              <a:rPr lang="en-US"/>
              <a:pPr/>
              <a:t>13</a:t>
            </a:fld>
            <a:endParaRPr lang="en-US"/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468438"/>
            <a:ext cx="8229600" cy="4008437"/>
          </a:xfrm>
        </p:spPr>
        <p:txBody>
          <a:bodyPr/>
          <a:lstStyle/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two-level hierarchy:</a:t>
            </a:r>
            <a:r>
              <a:rPr lang="en-US" smtClean="0">
                <a:ea typeface="ＭＳ Ｐゴシック" pitchFamily="34" charset="-128"/>
              </a:rPr>
              <a:t> local area, backbone.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link-state advertisements only in area 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each nodes has detailed area topology; only know direction (shortest path) to nets in other areas.</a:t>
            </a:r>
            <a:endParaRPr lang="en-US" smtClean="0">
              <a:ea typeface="ＭＳ Ｐゴシック" pitchFamily="34" charset="-128"/>
            </a:endParaRPr>
          </a:p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area border routers:</a:t>
            </a:r>
            <a:r>
              <a:rPr lang="en-US" b="1" smtClean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summarize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distances  to nets in own area, advertise to other Area Border routers.</a:t>
            </a:r>
          </a:p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backbone routers:</a:t>
            </a:r>
            <a:r>
              <a:rPr lang="en-US" smtClean="0">
                <a:ea typeface="ＭＳ Ｐゴシック" pitchFamily="34" charset="-128"/>
              </a:rPr>
              <a:t> run OSPF routing limited to backbone.</a:t>
            </a:r>
          </a:p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boundary routers:</a:t>
            </a:r>
            <a:r>
              <a:rPr lang="en-US" smtClean="0">
                <a:ea typeface="ＭＳ Ｐゴシック" pitchFamily="34" charset="-128"/>
              </a:rPr>
              <a:t> connect to other AS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s.</a:t>
            </a:r>
            <a:endParaRPr lang="en-US" altLang="ja-JP" sz="2400" smtClean="0">
              <a:ea typeface="ＭＳ Ｐゴシック" pitchFamily="34" charset="-128"/>
            </a:endParaRP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Hierarchical OSPF</a:t>
            </a:r>
          </a:p>
        </p:txBody>
      </p:sp>
      <p:pic>
        <p:nvPicPr>
          <p:cNvPr id="135173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67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462945A-551A-4CF9-8619-DD3E6DF96127}" type="slidenum">
              <a:rPr lang="en-US"/>
              <a:pPr/>
              <a:t>14</a:t>
            </a:fld>
            <a:endParaRPr lang="en-US"/>
          </a:p>
        </p:txBody>
      </p:sp>
      <p:pic>
        <p:nvPicPr>
          <p:cNvPr id="136195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438" y="101441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Internet inter-AS routing: BGP</a:t>
            </a:r>
            <a:endParaRPr lang="en-US" sz="3200" smtClean="0">
              <a:ea typeface="ＭＳ Ｐゴシック" pitchFamily="34" charset="-128"/>
            </a:endParaRP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77078"/>
            <a:ext cx="7772400" cy="4927600"/>
          </a:xfrm>
        </p:spPr>
        <p:txBody>
          <a:bodyPr/>
          <a:lstStyle/>
          <a:p>
            <a:pPr marL="381000" indent="-381000"/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BGP (Border Gateway Protocol):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i="1" dirty="0" smtClean="0">
                <a:ea typeface="ＭＳ Ｐゴシック" pitchFamily="34" charset="-128"/>
              </a:rPr>
              <a:t>the</a:t>
            </a:r>
            <a:r>
              <a:rPr lang="en-US" dirty="0" smtClean="0">
                <a:ea typeface="ＭＳ Ｐゴシック" pitchFamily="34" charset="-128"/>
              </a:rPr>
              <a:t> de facto inter-domain routing protocol</a:t>
            </a:r>
          </a:p>
          <a:p>
            <a:pPr marL="800100" lvl="1" indent="-342900"/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glue that holds the Internet together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endParaRPr lang="en-US" altLang="ja-JP" dirty="0" smtClean="0">
              <a:ea typeface="ＭＳ Ｐゴシック" pitchFamily="34" charset="-128"/>
            </a:endParaRPr>
          </a:p>
          <a:p>
            <a:pPr marL="381000" indent="-381000"/>
            <a:r>
              <a:rPr lang="en-US" dirty="0" smtClean="0">
                <a:ea typeface="ＭＳ Ｐゴシック" pitchFamily="34" charset="-128"/>
              </a:rPr>
              <a:t>BGP provides each AS a means to:</a:t>
            </a:r>
          </a:p>
          <a:p>
            <a:pPr marL="800100" lvl="1" indent="-342900"/>
            <a:r>
              <a:rPr lang="en-US" sz="2800" dirty="0" err="1" smtClean="0">
                <a:solidFill>
                  <a:srgbClr val="CC0000"/>
                </a:solidFill>
                <a:ea typeface="ＭＳ Ｐゴシック" pitchFamily="34" charset="-128"/>
              </a:rPr>
              <a:t>eBGP</a:t>
            </a:r>
            <a:r>
              <a:rPr lang="en-US" sz="2800" dirty="0" smtClean="0">
                <a:solidFill>
                  <a:srgbClr val="CC0000"/>
                </a:solidFill>
                <a:ea typeface="ＭＳ Ｐゴシック" pitchFamily="34" charset="-128"/>
              </a:rPr>
              <a:t>:</a:t>
            </a:r>
            <a:r>
              <a:rPr lang="en-US" dirty="0" smtClean="0">
                <a:ea typeface="ＭＳ Ｐゴシック" pitchFamily="34" charset="-128"/>
              </a:rPr>
              <a:t> obtain subnet </a:t>
            </a:r>
            <a:r>
              <a:rPr lang="en-US" dirty="0" err="1" smtClean="0">
                <a:ea typeface="ＭＳ Ｐゴシック" pitchFamily="34" charset="-128"/>
              </a:rPr>
              <a:t>reachability</a:t>
            </a:r>
            <a:r>
              <a:rPr lang="en-US" dirty="0" smtClean="0">
                <a:ea typeface="ＭＳ Ｐゴシック" pitchFamily="34" charset="-128"/>
              </a:rPr>
              <a:t> information from neighboring ASs. (‘e’ for extended)</a:t>
            </a:r>
          </a:p>
          <a:p>
            <a:pPr marL="800100" lvl="1" indent="-342900"/>
            <a:r>
              <a:rPr lang="en-US" sz="2800" dirty="0" err="1" smtClean="0">
                <a:solidFill>
                  <a:srgbClr val="CC0000"/>
                </a:solidFill>
                <a:ea typeface="ＭＳ Ｐゴシック" pitchFamily="34" charset="-128"/>
              </a:rPr>
              <a:t>iBGP</a:t>
            </a:r>
            <a:r>
              <a:rPr lang="en-US" sz="2800" dirty="0" smtClean="0">
                <a:solidFill>
                  <a:srgbClr val="CC0000"/>
                </a:solidFill>
                <a:ea typeface="ＭＳ Ｐゴシック" pitchFamily="34" charset="-128"/>
              </a:rPr>
              <a:t>:</a:t>
            </a:r>
            <a:r>
              <a:rPr lang="en-US" dirty="0" smtClean="0">
                <a:ea typeface="ＭＳ Ｐゴシック" pitchFamily="34" charset="-128"/>
              </a:rPr>
              <a:t> propagate </a:t>
            </a:r>
            <a:r>
              <a:rPr lang="en-US" dirty="0" err="1" smtClean="0">
                <a:ea typeface="ＭＳ Ｐゴシック" pitchFamily="34" charset="-128"/>
              </a:rPr>
              <a:t>reachability</a:t>
            </a:r>
            <a:r>
              <a:rPr lang="en-US" dirty="0" smtClean="0">
                <a:ea typeface="ＭＳ Ｐゴシック" pitchFamily="34" charset="-128"/>
              </a:rPr>
              <a:t> information to all AS-internal routers. (‘</a:t>
            </a:r>
            <a:r>
              <a:rPr lang="en-US" dirty="0" err="1" smtClean="0">
                <a:ea typeface="ＭＳ Ｐゴシック" pitchFamily="34" charset="-128"/>
              </a:rPr>
              <a:t>i</a:t>
            </a:r>
            <a:r>
              <a:rPr lang="en-US" dirty="0" smtClean="0">
                <a:ea typeface="ＭＳ Ｐゴシック" pitchFamily="34" charset="-128"/>
              </a:rPr>
              <a:t>’ for internal)</a:t>
            </a:r>
          </a:p>
          <a:p>
            <a:pPr marL="800100" lvl="1" indent="-342900"/>
            <a:r>
              <a:rPr lang="en-US" dirty="0" smtClean="0">
                <a:ea typeface="ＭＳ Ｐゴシック" pitchFamily="34" charset="-128"/>
              </a:rPr>
              <a:t>determine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good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routes to other networks based on </a:t>
            </a:r>
            <a:r>
              <a:rPr lang="en-US" altLang="ja-JP" dirty="0" err="1" smtClean="0">
                <a:ea typeface="ＭＳ Ｐゴシック" pitchFamily="34" charset="-128"/>
              </a:rPr>
              <a:t>reachability</a:t>
            </a:r>
            <a:r>
              <a:rPr lang="en-US" altLang="ja-JP" dirty="0" smtClean="0">
                <a:ea typeface="ＭＳ Ｐゴシック" pitchFamily="34" charset="-128"/>
              </a:rPr>
              <a:t> information and policy.</a:t>
            </a:r>
          </a:p>
          <a:p>
            <a:pPr marL="381000" indent="-381000"/>
            <a:r>
              <a:rPr lang="en-US" dirty="0" smtClean="0">
                <a:ea typeface="ＭＳ Ｐゴシック" pitchFamily="34" charset="-128"/>
              </a:rPr>
              <a:t>allows subnet to advertise its existence to rest of Internet: </a:t>
            </a:r>
            <a:r>
              <a:rPr lang="ja-JP" altLang="en-US" i="1" smtClean="0">
                <a:solidFill>
                  <a:srgbClr val="000099"/>
                </a:solidFill>
                <a:ea typeface="ＭＳ Ｐゴシック" pitchFamily="34" charset="-128"/>
              </a:rPr>
              <a:t>“</a:t>
            </a:r>
            <a:r>
              <a:rPr lang="en-US" altLang="ja-JP" i="1" dirty="0" smtClean="0">
                <a:solidFill>
                  <a:srgbClr val="000099"/>
                </a:solidFill>
                <a:ea typeface="ＭＳ Ｐゴシック" pitchFamily="34" charset="-128"/>
              </a:rPr>
              <a:t>I am here</a:t>
            </a:r>
            <a:r>
              <a:rPr lang="ja-JP" altLang="en-US" i="1" smtClean="0">
                <a:solidFill>
                  <a:srgbClr val="000099"/>
                </a:solidFill>
                <a:ea typeface="ＭＳ Ｐゴシック" pitchFamily="34" charset="-128"/>
              </a:rPr>
              <a:t>”</a:t>
            </a:r>
            <a:endParaRPr lang="en-US" altLang="ja-JP" i="1" dirty="0" smtClean="0">
              <a:solidFill>
                <a:srgbClr val="000099"/>
              </a:solidFill>
              <a:ea typeface="ＭＳ Ｐゴシック" pitchFamily="34" charset="-128"/>
            </a:endParaRPr>
          </a:p>
          <a:p>
            <a:pPr marL="381000" indent="-381000"/>
            <a:r>
              <a:rPr lang="en-US" dirty="0" smtClean="0">
                <a:ea typeface="ＭＳ Ｐゴシック" pitchFamily="34" charset="-128"/>
              </a:rPr>
              <a:t>BGP use TCP to communicate with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77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1EA87B2B-EB42-49FB-880D-16585FAA8CFF}" type="slidenum">
              <a:rPr lang="en-US"/>
              <a:pPr/>
              <a:t>15</a:t>
            </a:fld>
            <a:endParaRPr lang="en-US"/>
          </a:p>
        </p:txBody>
      </p:sp>
      <p:sp>
        <p:nvSpPr>
          <p:cNvPr id="137219" name="Freeform 2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BGP basics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9438" y="2879725"/>
            <a:ext cx="8505825" cy="23495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when AS3 advertises a prefix to AS1: </a:t>
            </a:r>
            <a:r>
              <a:rPr lang="en-US" sz="2000" dirty="0" smtClean="0">
                <a:ea typeface="ＭＳ Ｐゴシック" pitchFamily="34" charset="-128"/>
              </a:rPr>
              <a:t>(prefix </a:t>
            </a:r>
            <a:r>
              <a:rPr lang="en-US" sz="2000" dirty="0" err="1" smtClean="0">
                <a:ea typeface="ＭＳ Ｐゴシック" pitchFamily="34" charset="-128"/>
              </a:rPr>
              <a:t>eg</a:t>
            </a:r>
            <a:r>
              <a:rPr lang="en-US" sz="2000" dirty="0" smtClean="0">
                <a:ea typeface="ＭＳ Ｐゴシック" pitchFamily="34" charset="-128"/>
              </a:rPr>
              <a:t>: 132.84.3.12/18)</a:t>
            </a:r>
            <a:endParaRPr lang="en-US" sz="2400" dirty="0" smtClean="0">
              <a:ea typeface="ＭＳ Ｐゴシック" pitchFamily="34" charset="-128"/>
            </a:endParaRP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AS3 </a:t>
            </a:r>
            <a:r>
              <a:rPr lang="en-US" sz="2000" i="1" dirty="0" smtClean="0">
                <a:solidFill>
                  <a:srgbClr val="CC0000"/>
                </a:solidFill>
                <a:ea typeface="ＭＳ Ｐゴシック" pitchFamily="34" charset="-128"/>
              </a:rPr>
              <a:t>promises</a:t>
            </a:r>
            <a:r>
              <a:rPr lang="en-US" sz="2000" dirty="0" smtClean="0">
                <a:ea typeface="ＭＳ Ｐゴシック" pitchFamily="34" charset="-128"/>
              </a:rPr>
              <a:t> it will forward </a:t>
            </a:r>
            <a:r>
              <a:rPr lang="en-US" sz="2000" dirty="0" err="1" smtClean="0">
                <a:ea typeface="ＭＳ Ｐゴシック" pitchFamily="34" charset="-128"/>
              </a:rPr>
              <a:t>datagrams</a:t>
            </a:r>
            <a:r>
              <a:rPr lang="en-US" sz="2000" dirty="0" smtClean="0">
                <a:ea typeface="ＭＳ Ｐゴシック" pitchFamily="34" charset="-128"/>
              </a:rPr>
              <a:t> towards that prefix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AS3 can aggregate prefixes in its advertisement</a:t>
            </a:r>
          </a:p>
          <a:p>
            <a:endParaRPr lang="en-US" sz="2000" dirty="0" smtClean="0">
              <a:ea typeface="ＭＳ Ｐゴシック" pitchFamily="34" charset="-128"/>
            </a:endParaRPr>
          </a:p>
        </p:txBody>
      </p:sp>
      <p:sp>
        <p:nvSpPr>
          <p:cNvPr id="137222" name="Freeform 5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7 w 1162"/>
              <a:gd name="T1" fmla="*/ 2147483647 h 543"/>
              <a:gd name="T2" fmla="*/ 2147483647 w 1162"/>
              <a:gd name="T3" fmla="*/ 2147483647 h 543"/>
              <a:gd name="T4" fmla="*/ 2147483647 w 1162"/>
              <a:gd name="T5" fmla="*/ 2147483647 h 543"/>
              <a:gd name="T6" fmla="*/ 2147483647 w 1162"/>
              <a:gd name="T7" fmla="*/ 2147483647 h 543"/>
              <a:gd name="T8" fmla="*/ 2147483647 w 1162"/>
              <a:gd name="T9" fmla="*/ 2147483647 h 543"/>
              <a:gd name="T10" fmla="*/ 2147483647 w 1162"/>
              <a:gd name="T11" fmla="*/ 2147483647 h 543"/>
              <a:gd name="T12" fmla="*/ 2147483647 w 1162"/>
              <a:gd name="T13" fmla="*/ 2147483647 h 543"/>
              <a:gd name="T14" fmla="*/ 2147483647 w 116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Freeform 6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Freeform 7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7 h 114"/>
              <a:gd name="T2" fmla="*/ 2147483647 w 252"/>
              <a:gd name="T3" fmla="*/ 0 h 11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5" name="Freeform 8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7 w 444"/>
              <a:gd name="T3" fmla="*/ 2147483647 h 2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1" name="Text Box 9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AS3</a:t>
            </a:r>
            <a:endParaRPr lang="en-US"/>
          </a:p>
        </p:txBody>
      </p:sp>
      <p:sp>
        <p:nvSpPr>
          <p:cNvPr id="117772" name="Text Box 10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AS2</a:t>
            </a:r>
          </a:p>
        </p:txBody>
      </p:sp>
      <p:sp>
        <p:nvSpPr>
          <p:cNvPr id="117773" name="Line 11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74" name="Line 12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75" name="Line 13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37231" name="Group 14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17877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78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79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80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7881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82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83" name="Text Box 21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/>
            </a:p>
          </p:txBody>
        </p:sp>
      </p:grpSp>
      <p:grpSp>
        <p:nvGrpSpPr>
          <p:cNvPr id="137232" name="Group 22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17869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70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71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72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7873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29" name="Group 28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17875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76" name="Text Box 30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3c</a:t>
                </a:r>
                <a:endParaRPr lang="en-US" sz="2400"/>
              </a:p>
            </p:txBody>
          </p:sp>
        </p:grpSp>
      </p:grpSp>
      <p:grpSp>
        <p:nvGrpSpPr>
          <p:cNvPr id="137233" name="Group 31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37316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17863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64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65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66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17867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68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7862" name="Text Box 39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/>
            </a:p>
          </p:txBody>
        </p:sp>
      </p:grpSp>
      <p:grpSp>
        <p:nvGrpSpPr>
          <p:cNvPr id="137234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37273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206 w 1583"/>
                <a:gd name="T1" fmla="*/ 268 h 682"/>
                <a:gd name="T2" fmla="*/ 541 w 1583"/>
                <a:gd name="T3" fmla="*/ 89 h 682"/>
                <a:gd name="T4" fmla="*/ 1045 w 1583"/>
                <a:gd name="T5" fmla="*/ 25 h 682"/>
                <a:gd name="T6" fmla="*/ 1539 w 1583"/>
                <a:gd name="T7" fmla="*/ 232 h 682"/>
                <a:gd name="T8" fmla="*/ 2080 w 1583"/>
                <a:gd name="T9" fmla="*/ 512 h 682"/>
                <a:gd name="T10" fmla="*/ 1693 w 1583"/>
                <a:gd name="T11" fmla="*/ 770 h 682"/>
                <a:gd name="T12" fmla="*/ 918 w 1583"/>
                <a:gd name="T13" fmla="*/ 786 h 682"/>
                <a:gd name="T14" fmla="*/ 119 w 1583"/>
                <a:gd name="T15" fmla="*/ 713 h 682"/>
                <a:gd name="T16" fmla="*/ 206 w 1583"/>
                <a:gd name="T17" fmla="*/ 268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19" name="Text Box 42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117820" name="Line 43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21" name="Line 44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22" name="Line 45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23" name="Line 46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24" name="Line 47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25" name="Line 48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7281" name="Group 49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17853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4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55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56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17857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7313" name="Group 55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17859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860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smtClean="0"/>
                    <a:t>1c</a:t>
                  </a:r>
                </a:p>
              </p:txBody>
            </p:sp>
          </p:grpSp>
        </p:grpSp>
        <p:grpSp>
          <p:nvGrpSpPr>
            <p:cNvPr id="137282" name="Group 58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17846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47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48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49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17850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1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2" name="Text Box 65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1a</a:t>
                </a:r>
                <a:endParaRPr lang="en-US" sz="2400"/>
              </a:p>
            </p:txBody>
          </p:sp>
        </p:grpSp>
        <p:grpSp>
          <p:nvGrpSpPr>
            <p:cNvPr id="137283" name="Group 66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17838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39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40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41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17842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7298" name="Group 72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17844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845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smtClean="0"/>
                    <a:t>1d</a:t>
                  </a:r>
                </a:p>
              </p:txBody>
            </p:sp>
          </p:grpSp>
        </p:grpSp>
        <p:grpSp>
          <p:nvGrpSpPr>
            <p:cNvPr id="137284" name="Group 75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17830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31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32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7833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17834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7290" name="Group 81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17836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837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/>
                </a:p>
              </p:txBody>
            </p:sp>
          </p:grpSp>
        </p:grpSp>
      </p:grpSp>
      <p:grpSp>
        <p:nvGrpSpPr>
          <p:cNvPr id="137235" name="Group 84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17811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12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13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14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7815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16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17" name="Text Box 91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/>
            </a:p>
          </p:txBody>
        </p:sp>
      </p:grpSp>
      <p:sp>
        <p:nvSpPr>
          <p:cNvPr id="117781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2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3" name="Line 94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4" name="Line 95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37240" name="Group 96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17804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05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06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07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7808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09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10" name="Text Box 103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2c</a:t>
              </a:r>
              <a:endParaRPr lang="en-US" sz="2400"/>
            </a:p>
          </p:txBody>
        </p:sp>
      </p:grpSp>
      <p:grpSp>
        <p:nvGrpSpPr>
          <p:cNvPr id="137241" name="Group 104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17797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98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99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00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7801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02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03" name="Text Box 111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2b</a:t>
              </a:r>
              <a:endParaRPr lang="en-US" sz="2400"/>
            </a:p>
          </p:txBody>
        </p:sp>
      </p:grpSp>
      <p:sp>
        <p:nvSpPr>
          <p:cNvPr id="117787" name="Text Box 112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37243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89" name="Text Box 114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17790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91" name="Rectangle 116"/>
          <p:cNvSpPr>
            <a:spLocks noChangeArrowheads="1"/>
          </p:cNvSpPr>
          <p:nvPr/>
        </p:nvSpPr>
        <p:spPr bwMode="auto">
          <a:xfrm>
            <a:off x="554038" y="1069975"/>
            <a:ext cx="8505825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BGP session:</a:t>
            </a:r>
            <a:r>
              <a:rPr lang="en-US" sz="2400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400">
                <a:latin typeface="Gill Sans MT" pitchFamily="34" charset="0"/>
              </a:rPr>
              <a:t>two BGP routers (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>
                <a:latin typeface="Gill Sans MT" pitchFamily="34" charset="0"/>
              </a:rPr>
              <a:t>peers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>
                <a:latin typeface="Gill Sans MT" pitchFamily="34" charset="0"/>
              </a:rPr>
              <a:t>) exchange BGP messages: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latin typeface="Gill Sans MT" pitchFamily="34" charset="0"/>
              </a:rPr>
              <a:t>advertising </a:t>
            </a:r>
            <a:r>
              <a:rPr lang="en-US" sz="2000" i="1">
                <a:solidFill>
                  <a:srgbClr val="CC0000"/>
                </a:solidFill>
                <a:latin typeface="Gill Sans MT" pitchFamily="34" charset="0"/>
              </a:rPr>
              <a:t>paths</a:t>
            </a:r>
            <a:r>
              <a:rPr lang="en-US" sz="2000">
                <a:solidFill>
                  <a:srgbClr val="CC0000"/>
                </a:solidFill>
                <a:latin typeface="Gill Sans MT" pitchFamily="34" charset="0"/>
              </a:rPr>
              <a:t> </a:t>
            </a:r>
            <a:r>
              <a:rPr lang="en-US" sz="2000">
                <a:latin typeface="Gill Sans MT" pitchFamily="34" charset="0"/>
              </a:rPr>
              <a:t>to different destination network prefixes (</a:t>
            </a:r>
            <a:r>
              <a:rPr lang="ja-JP" altLang="en-US" sz="2000">
                <a:latin typeface="Gill Sans MT" pitchFamily="34" charset="0"/>
              </a:rPr>
              <a:t>“</a:t>
            </a:r>
            <a:r>
              <a:rPr lang="en-US" altLang="ja-JP" sz="2000">
                <a:latin typeface="Gill Sans MT" pitchFamily="34" charset="0"/>
              </a:rPr>
              <a:t>path vector</a:t>
            </a:r>
            <a:r>
              <a:rPr lang="ja-JP" altLang="en-US" sz="2000">
                <a:latin typeface="Gill Sans MT" pitchFamily="34" charset="0"/>
              </a:rPr>
              <a:t>”</a:t>
            </a:r>
            <a:r>
              <a:rPr lang="en-US" altLang="ja-JP" sz="2000">
                <a:latin typeface="Gill Sans MT" pitchFamily="34" charset="0"/>
              </a:rPr>
              <a:t> protocol) 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latin typeface="Gill Sans MT" pitchFamily="34" charset="0"/>
              </a:rPr>
              <a:t>exchanged over semi-permanent TCP connections</a:t>
            </a:r>
            <a:endParaRPr lang="en-US" sz="2000">
              <a:solidFill>
                <a:srgbClr val="FF0000"/>
              </a:solidFill>
              <a:latin typeface="Gill Sans MT" pitchFamily="34" charset="0"/>
            </a:endParaRPr>
          </a:p>
        </p:txBody>
      </p:sp>
      <p:grpSp>
        <p:nvGrpSpPr>
          <p:cNvPr id="753781" name="Group 117"/>
          <p:cNvGrpSpPr>
            <a:grpSpLocks/>
          </p:cNvGrpSpPr>
          <p:nvPr/>
        </p:nvGrpSpPr>
        <p:grpSpPr bwMode="auto">
          <a:xfrm>
            <a:off x="2889250" y="4657725"/>
            <a:ext cx="1303338" cy="657225"/>
            <a:chOff x="2171" y="2695"/>
            <a:chExt cx="821" cy="414"/>
          </a:xfrm>
        </p:grpSpPr>
        <p:sp>
          <p:nvSpPr>
            <p:cNvPr id="117795" name="AutoShape 118"/>
            <p:cNvSpPr>
              <a:spLocks noChangeArrowheads="1"/>
            </p:cNvSpPr>
            <p:nvPr/>
          </p:nvSpPr>
          <p:spPr bwMode="auto">
            <a:xfrm rot="-9091425">
              <a:off x="2171" y="2935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96" name="Text Box 119"/>
            <p:cNvSpPr txBox="1">
              <a:spLocks noChangeArrowheads="1"/>
            </p:cNvSpPr>
            <p:nvPr/>
          </p:nvSpPr>
          <p:spPr bwMode="auto">
            <a:xfrm>
              <a:off x="2357" y="2695"/>
              <a:ext cx="635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600" i="1" smtClean="0">
                  <a:solidFill>
                    <a:srgbClr val="CC0000"/>
                  </a:solidFill>
                </a:rPr>
                <a:t>BGP 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600" i="1" smtClean="0">
                  <a:solidFill>
                    <a:srgbClr val="CC0000"/>
                  </a:solidFill>
                </a:rPr>
                <a:t>message</a:t>
              </a:r>
            </a:p>
          </p:txBody>
        </p:sp>
      </p:grpSp>
      <p:sp>
        <p:nvSpPr>
          <p:cNvPr id="137248" name="Freeform 120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7 h 420"/>
              <a:gd name="T2" fmla="*/ 2147483647 w 654"/>
              <a:gd name="T3" fmla="*/ 0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7249" name="Picture 12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800100"/>
            <a:ext cx="2970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87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3B26EB7A-B02E-4DD6-B6E6-F8E28157A393}" type="slidenum">
              <a:rPr lang="en-US"/>
              <a:pPr/>
              <a:t>16</a:t>
            </a:fld>
            <a:endParaRPr lang="en-US"/>
          </a:p>
        </p:txBody>
      </p:sp>
      <p:pic>
        <p:nvPicPr>
          <p:cNvPr id="138243" name="Picture 11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088" y="766763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244" name="Freeform 2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Rectangle 3"/>
          <p:cNvSpPr>
            <a:spLocks noGrp="1" noChangeArrowheads="1"/>
          </p:cNvSpPr>
          <p:nvPr>
            <p:ph type="title"/>
          </p:nvPr>
        </p:nvSpPr>
        <p:spPr>
          <a:xfrm>
            <a:off x="265113" y="0"/>
            <a:ext cx="8040687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BGP basics: distributing path information</a:t>
            </a:r>
          </a:p>
        </p:txBody>
      </p:sp>
      <p:sp>
        <p:nvSpPr>
          <p:cNvPr id="138246" name="Freeform 4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7 w 1162"/>
              <a:gd name="T1" fmla="*/ 2147483647 h 543"/>
              <a:gd name="T2" fmla="*/ 2147483647 w 1162"/>
              <a:gd name="T3" fmla="*/ 2147483647 h 543"/>
              <a:gd name="T4" fmla="*/ 2147483647 w 1162"/>
              <a:gd name="T5" fmla="*/ 2147483647 h 543"/>
              <a:gd name="T6" fmla="*/ 2147483647 w 1162"/>
              <a:gd name="T7" fmla="*/ 2147483647 h 543"/>
              <a:gd name="T8" fmla="*/ 2147483647 w 1162"/>
              <a:gd name="T9" fmla="*/ 2147483647 h 543"/>
              <a:gd name="T10" fmla="*/ 2147483647 w 1162"/>
              <a:gd name="T11" fmla="*/ 2147483647 h 543"/>
              <a:gd name="T12" fmla="*/ 2147483647 w 1162"/>
              <a:gd name="T13" fmla="*/ 2147483647 h 543"/>
              <a:gd name="T14" fmla="*/ 2147483647 w 116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7" name="Freeform 5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8" name="Freeform 6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7 h 114"/>
              <a:gd name="T2" fmla="*/ 2147483647 w 252"/>
              <a:gd name="T3" fmla="*/ 0 h 11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Text Box 7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AS3</a:t>
            </a:r>
            <a:endParaRPr lang="en-US"/>
          </a:p>
        </p:txBody>
      </p:sp>
      <p:sp>
        <p:nvSpPr>
          <p:cNvPr id="118795" name="Text Box 8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AS2</a:t>
            </a:r>
          </a:p>
        </p:txBody>
      </p:sp>
      <p:sp>
        <p:nvSpPr>
          <p:cNvPr id="118796" name="Line 9"/>
          <p:cNvSpPr>
            <a:spLocks noChangeShapeType="1"/>
          </p:cNvSpPr>
          <p:nvPr/>
        </p:nvSpPr>
        <p:spPr bwMode="auto">
          <a:xfrm flipV="1">
            <a:off x="5746750" y="5278438"/>
            <a:ext cx="434975" cy="192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797" name="Line 10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798" name="Line 11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38254" name="Group 12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18891" name="Oval 13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92" name="Line 14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93" name="Line 15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94" name="Rectangle 16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8895" name="Oval 17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96" name="Rectangle 18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97" name="Text Box 19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/>
            </a:p>
          </p:txBody>
        </p:sp>
      </p:grpSp>
      <p:grpSp>
        <p:nvGrpSpPr>
          <p:cNvPr id="138255" name="Group 20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38338" name="Group 21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18885" name="Oval 22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86" name="Line 23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8887" name="Line 24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8888" name="Rectangle 25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18889" name="Oval 26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90" name="Rectangle 27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8884" name="Text Box 28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/>
            </a:p>
          </p:txBody>
        </p:sp>
      </p:grpSp>
      <p:sp>
        <p:nvSpPr>
          <p:cNvPr id="138256" name="Freeform 29"/>
          <p:cNvSpPr>
            <a:spLocks/>
          </p:cNvSpPr>
          <p:nvPr/>
        </p:nvSpPr>
        <p:spPr bwMode="auto">
          <a:xfrm>
            <a:off x="2495550" y="5227638"/>
            <a:ext cx="2660650" cy="1122362"/>
          </a:xfrm>
          <a:custGeom>
            <a:avLst/>
            <a:gdLst>
              <a:gd name="T0" fmla="*/ 2147483647 w 1583"/>
              <a:gd name="T1" fmla="*/ 2147483647 h 682"/>
              <a:gd name="T2" fmla="*/ 2147483647 w 1583"/>
              <a:gd name="T3" fmla="*/ 2147483647 h 682"/>
              <a:gd name="T4" fmla="*/ 2147483647 w 1583"/>
              <a:gd name="T5" fmla="*/ 2147483647 h 682"/>
              <a:gd name="T6" fmla="*/ 2147483647 w 1583"/>
              <a:gd name="T7" fmla="*/ 2147483647 h 682"/>
              <a:gd name="T8" fmla="*/ 2147483647 w 1583"/>
              <a:gd name="T9" fmla="*/ 2147483647 h 682"/>
              <a:gd name="T10" fmla="*/ 2147483647 w 1583"/>
              <a:gd name="T11" fmla="*/ 2147483647 h 682"/>
              <a:gd name="T12" fmla="*/ 2147483647 w 1583"/>
              <a:gd name="T13" fmla="*/ 2147483647 h 682"/>
              <a:gd name="T14" fmla="*/ 2147483647 w 1583"/>
              <a:gd name="T15" fmla="*/ 2147483647 h 682"/>
              <a:gd name="T16" fmla="*/ 2147483647 w 1583"/>
              <a:gd name="T17" fmla="*/ 2147483647 h 6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83" h="682">
                <a:moveTo>
                  <a:pt x="155" y="224"/>
                </a:moveTo>
                <a:cubicBezTo>
                  <a:pt x="208" y="137"/>
                  <a:pt x="302" y="108"/>
                  <a:pt x="407" y="74"/>
                </a:cubicBezTo>
                <a:cubicBezTo>
                  <a:pt x="512" y="40"/>
                  <a:pt x="660" y="0"/>
                  <a:pt x="785" y="20"/>
                </a:cubicBezTo>
                <a:cubicBezTo>
                  <a:pt x="910" y="40"/>
                  <a:pt x="1027" y="126"/>
                  <a:pt x="1157" y="194"/>
                </a:cubicBezTo>
                <a:cubicBezTo>
                  <a:pt x="1287" y="262"/>
                  <a:pt x="1545" y="353"/>
                  <a:pt x="1564" y="428"/>
                </a:cubicBezTo>
                <a:cubicBezTo>
                  <a:pt x="1583" y="503"/>
                  <a:pt x="1417" y="606"/>
                  <a:pt x="1272" y="644"/>
                </a:cubicBezTo>
                <a:cubicBezTo>
                  <a:pt x="1127" y="682"/>
                  <a:pt x="887" y="664"/>
                  <a:pt x="690" y="656"/>
                </a:cubicBezTo>
                <a:cubicBezTo>
                  <a:pt x="493" y="648"/>
                  <a:pt x="178" y="668"/>
                  <a:pt x="89" y="596"/>
                </a:cubicBezTo>
                <a:cubicBezTo>
                  <a:pt x="0" y="524"/>
                  <a:pt x="102" y="311"/>
                  <a:pt x="155" y="224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2" name="Text Box 30"/>
          <p:cNvSpPr txBox="1">
            <a:spLocks noChangeArrowheads="1"/>
          </p:cNvSpPr>
          <p:nvPr/>
        </p:nvSpPr>
        <p:spPr bwMode="auto">
          <a:xfrm>
            <a:off x="2728913" y="5911850"/>
            <a:ext cx="665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AS1</a:t>
            </a:r>
            <a:endParaRPr lang="en-US"/>
          </a:p>
        </p:txBody>
      </p:sp>
      <p:sp>
        <p:nvSpPr>
          <p:cNvPr id="118803" name="Line 31"/>
          <p:cNvSpPr>
            <a:spLocks noChangeShapeType="1"/>
          </p:cNvSpPr>
          <p:nvPr/>
        </p:nvSpPr>
        <p:spPr bwMode="auto">
          <a:xfrm flipH="1">
            <a:off x="3387725" y="5507038"/>
            <a:ext cx="147638" cy="1619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4" name="Line 32"/>
          <p:cNvSpPr>
            <a:spLocks noChangeShapeType="1"/>
          </p:cNvSpPr>
          <p:nvPr/>
        </p:nvSpPr>
        <p:spPr bwMode="auto">
          <a:xfrm>
            <a:off x="3790950" y="5541963"/>
            <a:ext cx="4763" cy="4524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5" name="Line 33"/>
          <p:cNvSpPr>
            <a:spLocks noChangeShapeType="1"/>
          </p:cNvSpPr>
          <p:nvPr/>
        </p:nvSpPr>
        <p:spPr bwMode="auto">
          <a:xfrm>
            <a:off x="3952875" y="5494338"/>
            <a:ext cx="496888" cy="3349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6" name="Line 34"/>
          <p:cNvSpPr>
            <a:spLocks noChangeShapeType="1"/>
          </p:cNvSpPr>
          <p:nvPr/>
        </p:nvSpPr>
        <p:spPr bwMode="auto">
          <a:xfrm flipH="1">
            <a:off x="4054475" y="5951538"/>
            <a:ext cx="376238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7" name="Line 35"/>
          <p:cNvSpPr>
            <a:spLocks noChangeShapeType="1"/>
          </p:cNvSpPr>
          <p:nvPr/>
        </p:nvSpPr>
        <p:spPr bwMode="auto">
          <a:xfrm flipH="1" flipV="1">
            <a:off x="3495675" y="5775325"/>
            <a:ext cx="901700" cy="809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8" name="Line 36"/>
          <p:cNvSpPr>
            <a:spLocks noChangeShapeType="1"/>
          </p:cNvSpPr>
          <p:nvPr/>
        </p:nvSpPr>
        <p:spPr bwMode="auto">
          <a:xfrm>
            <a:off x="3402013" y="5856288"/>
            <a:ext cx="201612" cy="1349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38264" name="Group 37"/>
          <p:cNvGrpSpPr>
            <a:grpSpLocks/>
          </p:cNvGrpSpPr>
          <p:nvPr/>
        </p:nvGrpSpPr>
        <p:grpSpPr bwMode="auto">
          <a:xfrm>
            <a:off x="3495675" y="5227638"/>
            <a:ext cx="501650" cy="396875"/>
            <a:chOff x="2055" y="3447"/>
            <a:chExt cx="316" cy="250"/>
          </a:xfrm>
        </p:grpSpPr>
        <p:sp>
          <p:nvSpPr>
            <p:cNvPr id="118875" name="Oval 38"/>
            <p:cNvSpPr>
              <a:spLocks noChangeArrowheads="1"/>
            </p:cNvSpPr>
            <p:nvPr/>
          </p:nvSpPr>
          <p:spPr bwMode="auto">
            <a:xfrm>
              <a:off x="2058" y="357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76" name="Line 39"/>
            <p:cNvSpPr>
              <a:spLocks noChangeShapeType="1"/>
            </p:cNvSpPr>
            <p:nvPr/>
          </p:nvSpPr>
          <p:spPr bwMode="auto">
            <a:xfrm>
              <a:off x="2058" y="356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77" name="Line 40"/>
            <p:cNvSpPr>
              <a:spLocks noChangeShapeType="1"/>
            </p:cNvSpPr>
            <p:nvPr/>
          </p:nvSpPr>
          <p:spPr bwMode="auto">
            <a:xfrm>
              <a:off x="2371" y="356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78" name="Rectangle 41"/>
            <p:cNvSpPr>
              <a:spLocks noChangeArrowheads="1"/>
            </p:cNvSpPr>
            <p:nvPr/>
          </p:nvSpPr>
          <p:spPr bwMode="auto">
            <a:xfrm>
              <a:off x="2058" y="356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8879" name="Oval 42"/>
            <p:cNvSpPr>
              <a:spLocks noChangeArrowheads="1"/>
            </p:cNvSpPr>
            <p:nvPr/>
          </p:nvSpPr>
          <p:spPr bwMode="auto">
            <a:xfrm>
              <a:off x="2055" y="350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335" name="Group 43"/>
            <p:cNvGrpSpPr>
              <a:grpSpLocks/>
            </p:cNvGrpSpPr>
            <p:nvPr/>
          </p:nvGrpSpPr>
          <p:grpSpPr bwMode="auto">
            <a:xfrm>
              <a:off x="2072" y="3447"/>
              <a:ext cx="285" cy="250"/>
              <a:chOff x="2912" y="2425"/>
              <a:chExt cx="292" cy="250"/>
            </a:xfrm>
          </p:grpSpPr>
          <p:sp>
            <p:nvSpPr>
              <p:cNvPr id="118881" name="Rectangle 4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82" name="Text Box 45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1c</a:t>
                </a:r>
              </a:p>
            </p:txBody>
          </p:sp>
        </p:grpSp>
      </p:grpSp>
      <p:grpSp>
        <p:nvGrpSpPr>
          <p:cNvPr id="138265" name="Group 46"/>
          <p:cNvGrpSpPr>
            <a:grpSpLocks/>
          </p:cNvGrpSpPr>
          <p:nvPr/>
        </p:nvGrpSpPr>
        <p:grpSpPr bwMode="auto">
          <a:xfrm>
            <a:off x="3009900" y="5567363"/>
            <a:ext cx="501650" cy="396875"/>
            <a:chOff x="1749" y="3661"/>
            <a:chExt cx="316" cy="250"/>
          </a:xfrm>
        </p:grpSpPr>
        <p:sp>
          <p:nvSpPr>
            <p:cNvPr id="118868" name="Oval 47"/>
            <p:cNvSpPr>
              <a:spLocks noChangeArrowheads="1"/>
            </p:cNvSpPr>
            <p:nvPr/>
          </p:nvSpPr>
          <p:spPr bwMode="auto">
            <a:xfrm>
              <a:off x="1752" y="378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69" name="Line 48"/>
            <p:cNvSpPr>
              <a:spLocks noChangeShapeType="1"/>
            </p:cNvSpPr>
            <p:nvPr/>
          </p:nvSpPr>
          <p:spPr bwMode="auto">
            <a:xfrm>
              <a:off x="1752" y="377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70" name="Line 49"/>
            <p:cNvSpPr>
              <a:spLocks noChangeShapeType="1"/>
            </p:cNvSpPr>
            <p:nvPr/>
          </p:nvSpPr>
          <p:spPr bwMode="auto">
            <a:xfrm>
              <a:off x="2065" y="377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71" name="Rectangle 50"/>
            <p:cNvSpPr>
              <a:spLocks noChangeArrowheads="1"/>
            </p:cNvSpPr>
            <p:nvPr/>
          </p:nvSpPr>
          <p:spPr bwMode="auto">
            <a:xfrm>
              <a:off x="1752" y="377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8872" name="Oval 51"/>
            <p:cNvSpPr>
              <a:spLocks noChangeArrowheads="1"/>
            </p:cNvSpPr>
            <p:nvPr/>
          </p:nvSpPr>
          <p:spPr bwMode="auto">
            <a:xfrm>
              <a:off x="1749" y="371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73" name="Rectangle 52"/>
            <p:cNvSpPr>
              <a:spLocks noChangeArrowheads="1"/>
            </p:cNvSpPr>
            <p:nvPr/>
          </p:nvSpPr>
          <p:spPr bwMode="auto">
            <a:xfrm>
              <a:off x="1834" y="3746"/>
              <a:ext cx="142" cy="9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74" name="Text Box 53"/>
            <p:cNvSpPr txBox="1">
              <a:spLocks noChangeArrowheads="1"/>
            </p:cNvSpPr>
            <p:nvPr/>
          </p:nvSpPr>
          <p:spPr bwMode="auto">
            <a:xfrm>
              <a:off x="1765" y="3661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/>
            </a:p>
          </p:txBody>
        </p:sp>
      </p:grpSp>
      <p:grpSp>
        <p:nvGrpSpPr>
          <p:cNvPr id="138266" name="Group 54"/>
          <p:cNvGrpSpPr>
            <a:grpSpLocks/>
          </p:cNvGrpSpPr>
          <p:nvPr/>
        </p:nvGrpSpPr>
        <p:grpSpPr bwMode="auto">
          <a:xfrm>
            <a:off x="3552825" y="5856288"/>
            <a:ext cx="501650" cy="396875"/>
            <a:chOff x="2091" y="3843"/>
            <a:chExt cx="316" cy="250"/>
          </a:xfrm>
        </p:grpSpPr>
        <p:sp>
          <p:nvSpPr>
            <p:cNvPr id="118860" name="Oval 55"/>
            <p:cNvSpPr>
              <a:spLocks noChangeArrowheads="1"/>
            </p:cNvSpPr>
            <p:nvPr/>
          </p:nvSpPr>
          <p:spPr bwMode="auto">
            <a:xfrm>
              <a:off x="2094" y="396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61" name="Line 56"/>
            <p:cNvSpPr>
              <a:spLocks noChangeShapeType="1"/>
            </p:cNvSpPr>
            <p:nvPr/>
          </p:nvSpPr>
          <p:spPr bwMode="auto">
            <a:xfrm>
              <a:off x="2094" y="396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62" name="Line 57"/>
            <p:cNvSpPr>
              <a:spLocks noChangeShapeType="1"/>
            </p:cNvSpPr>
            <p:nvPr/>
          </p:nvSpPr>
          <p:spPr bwMode="auto">
            <a:xfrm>
              <a:off x="2407" y="396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63" name="Rectangle 58"/>
            <p:cNvSpPr>
              <a:spLocks noChangeArrowheads="1"/>
            </p:cNvSpPr>
            <p:nvPr/>
          </p:nvSpPr>
          <p:spPr bwMode="auto">
            <a:xfrm>
              <a:off x="2094" y="3960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8864" name="Oval 59"/>
            <p:cNvSpPr>
              <a:spLocks noChangeArrowheads="1"/>
            </p:cNvSpPr>
            <p:nvPr/>
          </p:nvSpPr>
          <p:spPr bwMode="auto">
            <a:xfrm>
              <a:off x="2091" y="390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320" name="Group 60"/>
            <p:cNvGrpSpPr>
              <a:grpSpLocks/>
            </p:cNvGrpSpPr>
            <p:nvPr/>
          </p:nvGrpSpPr>
          <p:grpSpPr bwMode="auto">
            <a:xfrm>
              <a:off x="2106" y="3843"/>
              <a:ext cx="294" cy="250"/>
              <a:chOff x="2910" y="2425"/>
              <a:chExt cx="296" cy="250"/>
            </a:xfrm>
          </p:grpSpPr>
          <p:sp>
            <p:nvSpPr>
              <p:cNvPr id="118866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67" name="Text Box 62"/>
              <p:cNvSpPr txBox="1">
                <a:spLocks noChangeArrowheads="1"/>
              </p:cNvSpPr>
              <p:nvPr/>
            </p:nvSpPr>
            <p:spPr bwMode="auto">
              <a:xfrm>
                <a:off x="2910" y="2425"/>
                <a:ext cx="29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1d</a:t>
                </a:r>
              </a:p>
            </p:txBody>
          </p:sp>
        </p:grpSp>
      </p:grpSp>
      <p:grpSp>
        <p:nvGrpSpPr>
          <p:cNvPr id="138267" name="Group 63"/>
          <p:cNvGrpSpPr>
            <a:grpSpLocks/>
          </p:cNvGrpSpPr>
          <p:nvPr/>
        </p:nvGrpSpPr>
        <p:grpSpPr bwMode="auto">
          <a:xfrm>
            <a:off x="4410075" y="5672138"/>
            <a:ext cx="501650" cy="396875"/>
            <a:chOff x="2016" y="1976"/>
            <a:chExt cx="316" cy="250"/>
          </a:xfrm>
        </p:grpSpPr>
        <p:sp>
          <p:nvSpPr>
            <p:cNvPr id="118852" name="Oval 64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53" name="Line 65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54" name="Line 66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55" name="Rectangle 67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8856" name="Oval 68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312" name="Group 69"/>
            <p:cNvGrpSpPr>
              <a:grpSpLocks/>
            </p:cNvGrpSpPr>
            <p:nvPr/>
          </p:nvGrpSpPr>
          <p:grpSpPr bwMode="auto">
            <a:xfrm>
              <a:off x="2029" y="1976"/>
              <a:ext cx="294" cy="250"/>
              <a:chOff x="2909" y="2425"/>
              <a:chExt cx="299" cy="250"/>
            </a:xfrm>
          </p:grpSpPr>
          <p:sp>
            <p:nvSpPr>
              <p:cNvPr id="118858" name="Rectangle 7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59" name="Text Box 71"/>
              <p:cNvSpPr txBox="1">
                <a:spLocks noChangeArrowheads="1"/>
              </p:cNvSpPr>
              <p:nvPr/>
            </p:nvSpPr>
            <p:spPr bwMode="auto">
              <a:xfrm>
                <a:off x="2909" y="2425"/>
                <a:ext cx="2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1b</a:t>
                </a:r>
                <a:endParaRPr lang="en-US" sz="2400"/>
              </a:p>
            </p:txBody>
          </p:sp>
        </p:grpSp>
      </p:grpSp>
      <p:grpSp>
        <p:nvGrpSpPr>
          <p:cNvPr id="138268" name="Group 72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18845" name="Oval 73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46" name="Line 74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47" name="Line 75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48" name="Rectangle 76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8849" name="Oval 77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50" name="Rectangle 78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51" name="Text Box 79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/>
            </a:p>
          </p:txBody>
        </p:sp>
      </p:grpSp>
      <p:sp>
        <p:nvSpPr>
          <p:cNvPr id="118814" name="Line 80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15" name="Line 81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16" name="Line 82"/>
          <p:cNvSpPr>
            <a:spLocks noChangeShapeType="1"/>
          </p:cNvSpPr>
          <p:nvPr/>
        </p:nvSpPr>
        <p:spPr bwMode="auto">
          <a:xfrm>
            <a:off x="5916613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17" name="Line 83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38273" name="Group 84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18838" name="Oval 85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9" name="Line 86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40" name="Line 87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41" name="Rectangle 88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8842" name="Oval 89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43" name="Rectangle 90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44" name="Text Box 91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2c</a:t>
              </a:r>
              <a:endParaRPr lang="en-US" sz="2400"/>
            </a:p>
          </p:txBody>
        </p:sp>
      </p:grpSp>
      <p:grpSp>
        <p:nvGrpSpPr>
          <p:cNvPr id="138274" name="Group 92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18831" name="Oval 93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2" name="Line 94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33" name="Line 95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34" name="Rectangle 96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18835" name="Oval 97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6" name="Rectangle 98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37" name="Text Box 99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2b</a:t>
              </a:r>
              <a:endParaRPr lang="en-US" sz="2400"/>
            </a:p>
          </p:txBody>
        </p:sp>
      </p:grpSp>
      <p:sp>
        <p:nvSpPr>
          <p:cNvPr id="118820" name="Text Box 100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38276" name="Freeform 101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22" name="Text Box 102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18823" name="Line 103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79" name="Freeform 104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7 h 420"/>
              <a:gd name="T2" fmla="*/ 2147483647 w 654"/>
              <a:gd name="T3" fmla="*/ 0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25" name="Rectangle 105"/>
          <p:cNvSpPr>
            <a:spLocks noGrp="1" noChangeArrowheads="1"/>
          </p:cNvSpPr>
          <p:nvPr>
            <p:ph type="body" idx="1"/>
          </p:nvPr>
        </p:nvSpPr>
        <p:spPr>
          <a:xfrm>
            <a:off x="506413" y="1108075"/>
            <a:ext cx="7772400" cy="2370138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using eBGP session between 3a and 1c, AS3 sends prefix reachability info to AS1.</a:t>
            </a:r>
          </a:p>
          <a:p>
            <a:pPr lvl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 sz="2000"/>
              <a:t>1c can then use iBGP do distribute new prefix info to all routers in AS1</a:t>
            </a:r>
          </a:p>
          <a:p>
            <a:pPr lvl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 sz="2000"/>
              <a:t>1b can then re-advertise new reachability info to AS2 over 1b-to-2a eBGP session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when router learns of new prefix, it creates entry for prefix in its forwarding table.</a:t>
            </a:r>
          </a:p>
        </p:txBody>
      </p:sp>
      <p:sp>
        <p:nvSpPr>
          <p:cNvPr id="118826" name="Line 106"/>
          <p:cNvSpPr>
            <a:spLocks noChangeShapeType="1"/>
          </p:cNvSpPr>
          <p:nvPr/>
        </p:nvSpPr>
        <p:spPr bwMode="auto">
          <a:xfrm>
            <a:off x="3322638" y="4725988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27" name="Line 107"/>
          <p:cNvSpPr>
            <a:spLocks noChangeShapeType="1"/>
          </p:cNvSpPr>
          <p:nvPr/>
        </p:nvSpPr>
        <p:spPr bwMode="auto">
          <a:xfrm>
            <a:off x="3341688" y="5040313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28" name="Text Box 108"/>
          <p:cNvSpPr txBox="1">
            <a:spLocks noChangeArrowheads="1"/>
          </p:cNvSpPr>
          <p:nvPr/>
        </p:nvSpPr>
        <p:spPr bwMode="auto">
          <a:xfrm>
            <a:off x="4171950" y="4508500"/>
            <a:ext cx="1309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/>
              <a:t>eBGP session</a:t>
            </a:r>
          </a:p>
        </p:txBody>
      </p:sp>
      <p:sp>
        <p:nvSpPr>
          <p:cNvPr id="118829" name="Text Box 109"/>
          <p:cNvSpPr txBox="1">
            <a:spLocks noChangeArrowheads="1"/>
          </p:cNvSpPr>
          <p:nvPr/>
        </p:nvSpPr>
        <p:spPr bwMode="auto">
          <a:xfrm>
            <a:off x="4198938" y="4857750"/>
            <a:ext cx="1250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/>
              <a:t>iBGP session</a:t>
            </a:r>
          </a:p>
        </p:txBody>
      </p:sp>
      <p:sp>
        <p:nvSpPr>
          <p:cNvPr id="138285" name="Freeform 110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7 w 444"/>
              <a:gd name="T3" fmla="*/ 2147483647 h 2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98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DBBA240-02EF-4FE9-8820-648BB5CC965B}" type="slidenum">
              <a:rPr lang="en-US"/>
              <a:pPr/>
              <a:t>17</a:t>
            </a:fld>
            <a:endParaRPr lang="en-US"/>
          </a:p>
        </p:txBody>
      </p:sp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1508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Path attributes and BGP routes</a:t>
            </a:r>
          </a:p>
        </p:txBody>
      </p:sp>
      <p:sp>
        <p:nvSpPr>
          <p:cNvPr id="1198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422400"/>
            <a:ext cx="8247063" cy="46482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advertised prefix includes BGP attributes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prefix + attributes =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route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endParaRPr lang="en-US" altLang="ja-JP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two important attributes:</a:t>
            </a:r>
          </a:p>
          <a:p>
            <a:pPr lvl="1"/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AS-PATH:</a:t>
            </a:r>
            <a:r>
              <a:rPr lang="en-US" smtClean="0">
                <a:ea typeface="ＭＳ Ｐゴシック" pitchFamily="34" charset="-128"/>
              </a:rPr>
              <a:t> contains ASs through which prefix advertisement has passed: e.g., AS 67, AS 17 </a:t>
            </a:r>
          </a:p>
          <a:p>
            <a:pPr lvl="1"/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NEXT-HOP:</a:t>
            </a:r>
            <a:r>
              <a:rPr lang="en-US" smtClean="0">
                <a:ea typeface="ＭＳ Ｐゴシック" pitchFamily="34" charset="-128"/>
              </a:rPr>
              <a:t> indicates specific internal-AS router to next-hop AS. (may be multiple links from current AS to next-hop-AS)</a:t>
            </a:r>
          </a:p>
          <a:p>
            <a:r>
              <a:rPr lang="en-US" smtClean="0">
                <a:ea typeface="ＭＳ Ｐゴシック" pitchFamily="34" charset="-128"/>
              </a:rPr>
              <a:t>gateway router receiving route advertisement uses </a:t>
            </a: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import policy</a:t>
            </a:r>
            <a:r>
              <a:rPr lang="en-US" smtClean="0">
                <a:ea typeface="ＭＳ Ｐゴシック" pitchFamily="34" charset="-128"/>
              </a:rPr>
              <a:t> to accept/decline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e.g., never route through AS x</a:t>
            </a:r>
          </a:p>
          <a:p>
            <a:pPr lvl="1"/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policy-based</a:t>
            </a:r>
            <a:r>
              <a:rPr lang="en-US" i="1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</a:rPr>
              <a:t>routing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39269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688" y="99377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08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578A1419-BAF8-41D9-A196-2FD85E660DC7}" type="slidenum">
              <a:rPr lang="en-US"/>
              <a:pPr/>
              <a:t>18</a:t>
            </a:fld>
            <a:endParaRPr lang="en-US"/>
          </a:p>
        </p:txBody>
      </p:sp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BGP route selection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7772400" cy="4648200"/>
          </a:xfrm>
        </p:spPr>
        <p:txBody>
          <a:bodyPr/>
          <a:lstStyle/>
          <a:p>
            <a:pPr marL="346075" indent="-346075"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router may learn about more than 1 route to destination AS, selects route based on: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/>
              <a:t>local preference value attribute: policy decision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/>
              <a:t>shortest AS-PATH 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/>
              <a:t>closest NEXT-HOP router: hot potato routing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/>
              <a:t>additional criteria </a:t>
            </a:r>
          </a:p>
        </p:txBody>
      </p:sp>
      <p:pic>
        <p:nvPicPr>
          <p:cNvPr id="140293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25" y="1050925"/>
            <a:ext cx="5027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18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274B0917-345E-4010-99C2-D620CB1DDDBA}" type="slidenum">
              <a:rPr lang="en-US"/>
              <a:pPr/>
              <a:t>19</a:t>
            </a:fld>
            <a:endParaRPr lang="en-US"/>
          </a:p>
        </p:txBody>
      </p:sp>
      <p:sp>
        <p:nvSpPr>
          <p:cNvPr id="1218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BGP messages</a:t>
            </a:r>
            <a:endParaRPr lang="en-US" sz="3200" smtClean="0">
              <a:ea typeface="ＭＳ Ｐゴシック" pitchFamily="34" charset="-128"/>
            </a:endParaRPr>
          </a:p>
        </p:txBody>
      </p:sp>
      <p:sp>
        <p:nvSpPr>
          <p:cNvPr id="1218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5029200"/>
          </a:xfrm>
        </p:spPr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BGP messages exchanged between peers over TCP connection</a:t>
            </a:r>
          </a:p>
          <a:p>
            <a:r>
              <a:rPr lang="en-US" sz="2400" smtClean="0">
                <a:ea typeface="ＭＳ Ｐゴシック" pitchFamily="34" charset="-128"/>
              </a:rPr>
              <a:t>BGP messages:</a:t>
            </a:r>
          </a:p>
          <a:p>
            <a:pPr lvl="1"/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OPEN:</a:t>
            </a:r>
            <a:r>
              <a:rPr lang="en-US" smtClean="0">
                <a:ea typeface="ＭＳ Ｐゴシック" pitchFamily="34" charset="-128"/>
              </a:rPr>
              <a:t> opens TCP connection to peer and authenticates sender</a:t>
            </a:r>
          </a:p>
          <a:p>
            <a:pPr lvl="1"/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UPDATE: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</a:rPr>
              <a:t>advertises new path (or withdraws old)</a:t>
            </a:r>
          </a:p>
          <a:p>
            <a:pPr lvl="1"/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KEEPALIVE:</a:t>
            </a:r>
            <a:r>
              <a:rPr lang="en-US" smtClean="0">
                <a:ea typeface="ＭＳ Ｐゴシック" pitchFamily="34" charset="-128"/>
              </a:rPr>
              <a:t> keeps connection alive in absence of UPDATES; also ACKs OPEN request</a:t>
            </a:r>
          </a:p>
          <a:p>
            <a:pPr lvl="1"/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NOTIFICATION:</a:t>
            </a:r>
            <a:r>
              <a:rPr lang="en-US" smtClean="0">
                <a:ea typeface="ＭＳ Ｐゴシック" pitchFamily="34" charset="-128"/>
              </a:rPr>
              <a:t> reports errors in previous msg; also used to close connection</a:t>
            </a:r>
            <a:endParaRPr lang="en-US" sz="2800" smtClean="0">
              <a:ea typeface="ＭＳ Ｐゴシック" pitchFamily="34" charset="-128"/>
            </a:endParaRPr>
          </a:p>
        </p:txBody>
      </p:sp>
      <p:pic>
        <p:nvPicPr>
          <p:cNvPr id="141317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413" y="1044575"/>
            <a:ext cx="3016250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54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3ADD31E-6D65-4A25-BA4E-3955D03698D0}" type="slidenum">
              <a:rPr lang="en-US"/>
              <a:pPr/>
              <a:t>2</a:t>
            </a:fld>
            <a:endParaRPr lang="en-US"/>
          </a:p>
        </p:txBody>
      </p:sp>
      <p:pic>
        <p:nvPicPr>
          <p:cNvPr id="124931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10547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2493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28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2CDE3B7A-3784-4C7E-BC58-E7E70EF6C12C}" type="slidenum">
              <a:rPr lang="en-US"/>
              <a:pPr/>
              <a:t>20</a:t>
            </a:fld>
            <a:endParaRPr lang="en-US"/>
          </a:p>
        </p:txBody>
      </p:sp>
      <p:pic>
        <p:nvPicPr>
          <p:cNvPr id="142339" name="Picture 4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1000125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BGP routing policy</a:t>
            </a:r>
          </a:p>
        </p:txBody>
      </p:sp>
      <p:sp>
        <p:nvSpPr>
          <p:cNvPr id="122886" name="Rectangle 3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7" name="Rectangle 4"/>
          <p:cNvSpPr>
            <a:spLocks noChangeArrowheads="1"/>
          </p:cNvSpPr>
          <p:nvPr/>
        </p:nvSpPr>
        <p:spPr bwMode="auto">
          <a:xfrm>
            <a:off x="355600" y="3744913"/>
            <a:ext cx="8229600" cy="278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A,B,C are </a:t>
            </a:r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provider networks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X,W,Y are customer (of provider networks)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X is </a:t>
            </a:r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dual-homed:</a:t>
            </a:r>
            <a:r>
              <a:rPr lang="en-US" sz="2400">
                <a:latin typeface="Gill Sans MT" pitchFamily="34" charset="0"/>
              </a:rPr>
              <a:t> attached to two networks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>
                <a:latin typeface="Gill Sans MT" pitchFamily="34" charset="0"/>
              </a:rPr>
              <a:t>X does not want to route from B via X to C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>
                <a:latin typeface="Gill Sans MT" pitchFamily="34" charset="0"/>
              </a:rPr>
              <a:t>.. so X will not advertise to B a route to C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400">
              <a:latin typeface="Gill Sans MT" pitchFamily="34" charset="0"/>
            </a:endParaRPr>
          </a:p>
        </p:txBody>
      </p:sp>
      <p:grpSp>
        <p:nvGrpSpPr>
          <p:cNvPr id="142343" name="Group 5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42344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45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46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47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42348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42349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50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42351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42352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53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142354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42355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56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2357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58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142359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60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61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62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63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64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65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66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67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</a:rPr>
                <a:t>:</a:t>
              </a:r>
              <a:endParaRPr lang="en-US"/>
            </a:p>
          </p:txBody>
        </p:sp>
        <p:sp>
          <p:nvSpPr>
            <p:cNvPr id="142368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42369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70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customer </a:t>
              </a:r>
              <a:endParaRPr lang="en-US" sz="2000"/>
            </a:p>
          </p:txBody>
        </p:sp>
        <p:sp>
          <p:nvSpPr>
            <p:cNvPr id="142371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network:</a:t>
              </a:r>
              <a:endParaRPr lang="en-US" sz="2000"/>
            </a:p>
          </p:txBody>
        </p:sp>
        <p:sp>
          <p:nvSpPr>
            <p:cNvPr id="142372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42373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74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provider</a:t>
              </a:r>
              <a:endParaRPr lang="en-US" sz="2000"/>
            </a:p>
          </p:txBody>
        </p:sp>
        <p:sp>
          <p:nvSpPr>
            <p:cNvPr id="142375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42376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network</a:t>
              </a:r>
              <a:endParaRPr lang="en-US" sz="2000"/>
            </a:p>
          </p:txBody>
        </p:sp>
        <p:sp>
          <p:nvSpPr>
            <p:cNvPr id="142377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42378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379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39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1D8FA988-0BDF-459A-BF8C-E8D7BF47AFEB}" type="slidenum">
              <a:rPr lang="en-US"/>
              <a:pPr/>
              <a:t>21</a:t>
            </a:fld>
            <a:endParaRPr lang="en-US"/>
          </a:p>
        </p:txBody>
      </p:sp>
      <p:pic>
        <p:nvPicPr>
          <p:cNvPr id="143363" name="Picture 4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13" y="1003300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BGP routing policy (2)</a:t>
            </a:r>
          </a:p>
        </p:txBody>
      </p:sp>
      <p:sp>
        <p:nvSpPr>
          <p:cNvPr id="123910" name="Rectangle 3"/>
          <p:cNvSpPr>
            <a:spLocks noChangeArrowheads="1"/>
          </p:cNvSpPr>
          <p:nvPr/>
        </p:nvSpPr>
        <p:spPr bwMode="auto">
          <a:xfrm>
            <a:off x="355600" y="3529013"/>
            <a:ext cx="8229600" cy="278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A advertises path AW  to B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B advertises path BAW to X </a:t>
            </a:r>
            <a:endParaRPr lang="en-US" sz="2400">
              <a:solidFill>
                <a:srgbClr val="FF0000"/>
              </a:solidFill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Should B advertise path BAW to C?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latin typeface="Gill Sans MT" pitchFamily="34" charset="0"/>
              </a:rPr>
              <a:t>No way! B gets no </a:t>
            </a:r>
            <a:r>
              <a:rPr lang="ja-JP" altLang="en-US" sz="2000">
                <a:latin typeface="Gill Sans MT" pitchFamily="34" charset="0"/>
              </a:rPr>
              <a:t>“</a:t>
            </a:r>
            <a:r>
              <a:rPr lang="en-US" altLang="ja-JP" sz="2000">
                <a:latin typeface="Gill Sans MT" pitchFamily="34" charset="0"/>
              </a:rPr>
              <a:t>revenue</a:t>
            </a:r>
            <a:r>
              <a:rPr lang="ja-JP" altLang="en-US" sz="2000">
                <a:latin typeface="Gill Sans MT" pitchFamily="34" charset="0"/>
              </a:rPr>
              <a:t>”</a:t>
            </a:r>
            <a:r>
              <a:rPr lang="en-US" altLang="ja-JP" sz="2000">
                <a:latin typeface="Gill Sans MT" pitchFamily="34" charset="0"/>
              </a:rPr>
              <a:t> for routing CBAW since neither W nor C are B</a:t>
            </a:r>
            <a:r>
              <a:rPr lang="ja-JP" altLang="en-US" sz="2000">
                <a:latin typeface="Gill Sans MT" pitchFamily="34" charset="0"/>
              </a:rPr>
              <a:t>’</a:t>
            </a:r>
            <a:r>
              <a:rPr lang="en-US" altLang="ja-JP" sz="2000">
                <a:latin typeface="Gill Sans MT" pitchFamily="34" charset="0"/>
              </a:rPr>
              <a:t>s customers 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latin typeface="Gill Sans MT" pitchFamily="34" charset="0"/>
              </a:rPr>
              <a:t>B wants to force C to route to w via A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latin typeface="Gill Sans MT" pitchFamily="34" charset="0"/>
              </a:rPr>
              <a:t>B wants to route </a:t>
            </a:r>
            <a:r>
              <a:rPr lang="en-US" sz="2000" i="1">
                <a:solidFill>
                  <a:srgbClr val="CC0000"/>
                </a:solidFill>
                <a:latin typeface="Gill Sans MT" pitchFamily="34" charset="0"/>
              </a:rPr>
              <a:t>only</a:t>
            </a:r>
            <a:r>
              <a:rPr lang="en-US" sz="2000" i="1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000">
                <a:latin typeface="Gill Sans MT" pitchFamily="34" charset="0"/>
              </a:rPr>
              <a:t>to/from its customers!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000">
              <a:latin typeface="Gill Sans MT" pitchFamily="34" charset="0"/>
            </a:endParaRPr>
          </a:p>
        </p:txBody>
      </p:sp>
      <p:grpSp>
        <p:nvGrpSpPr>
          <p:cNvPr id="143366" name="Group 4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43367" name="AutoShape 5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68" name="Freeform 6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69" name="Freeform 7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70" name="Rectangle 8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43371" name="Rectangle 9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43372" name="Freeform 10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73" name="Rectangle 11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43374" name="Rectangle 12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43375" name="Freeform 13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76" name="Rectangle 14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143377" name="Rectangle 15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43378" name="Freeform 16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79" name="Rectangle 17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43380" name="Freeform 18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1" name="Rectangle 19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143382" name="Line 20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3" name="Line 21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4" name="Line 22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5" name="Line 23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6" name="Line 24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7" name="Line 25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8" name="Line 26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89" name="Rectangle 27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0" name="Rectangle 28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</a:rPr>
                <a:t>:</a:t>
              </a:r>
              <a:endParaRPr lang="en-US"/>
            </a:p>
          </p:txBody>
        </p:sp>
        <p:sp>
          <p:nvSpPr>
            <p:cNvPr id="143391" name="Rectangle 29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43392" name="Rectangle 30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3" name="Rectangle 31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customer </a:t>
              </a:r>
              <a:endParaRPr lang="en-US" sz="2000"/>
            </a:p>
          </p:txBody>
        </p:sp>
        <p:sp>
          <p:nvSpPr>
            <p:cNvPr id="143394" name="Rectangle 32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network:</a:t>
              </a:r>
              <a:endParaRPr lang="en-US" sz="2000"/>
            </a:p>
          </p:txBody>
        </p:sp>
        <p:sp>
          <p:nvSpPr>
            <p:cNvPr id="143395" name="Rectangle 33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43396" name="Rectangle 34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97" name="Rectangle 35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provider</a:t>
              </a:r>
              <a:endParaRPr lang="en-US" sz="2000"/>
            </a:p>
          </p:txBody>
        </p:sp>
        <p:sp>
          <p:nvSpPr>
            <p:cNvPr id="143398" name="Rectangle 36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43399" name="Rectangle 37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network</a:t>
              </a:r>
              <a:endParaRPr lang="en-US" sz="2000"/>
            </a:p>
          </p:txBody>
        </p:sp>
        <p:sp>
          <p:nvSpPr>
            <p:cNvPr id="143400" name="Rectangle 38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143401" name="Freeform 39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2" name="Freeform 40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49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29656600-4412-4D4C-8F61-53DE7003F216}" type="slidenum">
              <a:rPr lang="en-US"/>
              <a:pPr/>
              <a:t>22</a:t>
            </a:fld>
            <a:endParaRPr lang="en-US"/>
          </a:p>
        </p:txBody>
      </p:sp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Why different Intra-, Inter-AS routing ?</a:t>
            </a:r>
            <a:r>
              <a:rPr lang="en-US" sz="4800">
                <a:cs typeface="+mj-cs"/>
              </a:rPr>
              <a:t> </a:t>
            </a:r>
          </a:p>
        </p:txBody>
      </p:sp>
      <p:sp>
        <p:nvSpPr>
          <p:cNvPr id="1249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393825"/>
            <a:ext cx="82296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i="1" smtClean="0">
                <a:solidFill>
                  <a:srgbClr val="CC0000"/>
                </a:solidFill>
                <a:ea typeface="ＭＳ Ｐゴシック" pitchFamily="34" charset="-128"/>
              </a:rPr>
              <a:t>policy:</a:t>
            </a:r>
            <a:r>
              <a:rPr lang="en-US" smtClean="0">
                <a:ea typeface="ＭＳ Ｐゴシック" pitchFamily="34" charset="-128"/>
              </a:rPr>
              <a:t> </a:t>
            </a:r>
          </a:p>
          <a:p>
            <a:r>
              <a:rPr lang="en-US" smtClean="0">
                <a:ea typeface="ＭＳ Ｐゴシック" pitchFamily="34" charset="-128"/>
              </a:rPr>
              <a:t>inter-AS: admin wants control over how its traffic routed, who routes through its net. </a:t>
            </a:r>
          </a:p>
          <a:p>
            <a:r>
              <a:rPr lang="en-US" smtClean="0">
                <a:ea typeface="ＭＳ Ｐゴシック" pitchFamily="34" charset="-128"/>
              </a:rPr>
              <a:t>intra-AS: single admin, so no policy decisions needed</a:t>
            </a:r>
          </a:p>
          <a:p>
            <a:pPr>
              <a:buFont typeface="Wingdings" pitchFamily="2" charset="2"/>
              <a:buNone/>
            </a:pPr>
            <a:r>
              <a:rPr lang="en-US" sz="3200" i="1" smtClean="0">
                <a:solidFill>
                  <a:srgbClr val="CC0000"/>
                </a:solidFill>
                <a:ea typeface="ＭＳ Ｐゴシック" pitchFamily="34" charset="-128"/>
              </a:rPr>
              <a:t>scale:</a:t>
            </a:r>
            <a:endParaRPr lang="en-US" i="1" smtClean="0">
              <a:solidFill>
                <a:srgbClr val="CC0000"/>
              </a:solidFill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hierarchical routing saves table size, reduced update traffic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performance: </a:t>
            </a:r>
          </a:p>
          <a:p>
            <a:r>
              <a:rPr lang="en-US" smtClean="0">
                <a:ea typeface="ＭＳ Ｐゴシック" pitchFamily="34" charset="-128"/>
              </a:rPr>
              <a:t>intra-AS: can focus on performance</a:t>
            </a:r>
          </a:p>
          <a:p>
            <a:r>
              <a:rPr lang="en-US" smtClean="0">
                <a:ea typeface="ＭＳ Ｐゴシック" pitchFamily="34" charset="-128"/>
              </a:rPr>
              <a:t>inter-AS: policy may dominate over performance</a:t>
            </a:r>
          </a:p>
        </p:txBody>
      </p:sp>
      <p:pic>
        <p:nvPicPr>
          <p:cNvPr id="144389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049338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interesting router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http://www.cidr-report.org/as2.0/</a:t>
            </a:r>
            <a:endParaRPr lang="en-US" dirty="0" smtClean="0"/>
          </a:p>
          <a:p>
            <a:r>
              <a:rPr lang="en-US" smtClean="0">
                <a:hlinkClick r:id="rId3"/>
              </a:rPr>
              <a:t>http://mrtg.net.princeton.edu/statistics/routers.html</a:t>
            </a:r>
            <a:endParaRPr lang="en-US" smtClean="0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B3E6181B-5FA2-429B-B62E-586BC2A70A4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64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3F957ECC-3B3A-4F89-A127-82CC751D99AF}" type="slidenum">
              <a:rPr lang="en-US"/>
              <a:pPr/>
              <a:t>3</a:t>
            </a:fld>
            <a:endParaRPr lang="en-US"/>
          </a:p>
        </p:txBody>
      </p:sp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Intra-AS Routing</a:t>
            </a:r>
          </a:p>
        </p:txBody>
      </p:sp>
      <p:sp>
        <p:nvSpPr>
          <p:cNvPr id="1065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dirty="0">
                <a:cs typeface="+mn-cs"/>
              </a:rPr>
              <a:t>also known as </a:t>
            </a:r>
            <a:r>
              <a:rPr lang="en-US" i="1" dirty="0">
                <a:solidFill>
                  <a:srgbClr val="CC0000"/>
                </a:solidFill>
                <a:cs typeface="+mn-cs"/>
              </a:rPr>
              <a:t>interior gateway protocols (IGP)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>
                <a:cs typeface="+mn-cs"/>
              </a:rPr>
              <a:t>most common intra-AS routing protocols: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 dirty="0"/>
              <a:t>RIP: Routing Information </a:t>
            </a:r>
            <a:r>
              <a:rPr lang="en-US" sz="2800" dirty="0" smtClean="0"/>
              <a:t>Protocol (Distance Vector)</a:t>
            </a:r>
            <a:endParaRPr lang="en-US" sz="2800" dirty="0"/>
          </a:p>
          <a:p>
            <a:pPr lvl="1">
              <a:buFont typeface="Wingdings" charset="0"/>
              <a:buChar char="§"/>
              <a:defRPr/>
            </a:pPr>
            <a:r>
              <a:rPr lang="en-US" sz="2800" dirty="0"/>
              <a:t>OSPF: Open Shortest Path </a:t>
            </a:r>
            <a:r>
              <a:rPr lang="en-US" sz="2800" dirty="0" smtClean="0"/>
              <a:t>First  (Link State)</a:t>
            </a:r>
            <a:endParaRPr lang="en-US" sz="2800" dirty="0"/>
          </a:p>
          <a:p>
            <a:pPr lvl="1">
              <a:buFont typeface="Wingdings" charset="0"/>
              <a:buChar char="§"/>
              <a:defRPr/>
            </a:pPr>
            <a:r>
              <a:rPr lang="en-US" sz="2800" dirty="0"/>
              <a:t>IGRP: Interior Gateway Routing Protocol (Cisco proprietary)</a:t>
            </a:r>
          </a:p>
        </p:txBody>
      </p:sp>
      <p:pic>
        <p:nvPicPr>
          <p:cNvPr id="125957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175" y="1031875"/>
            <a:ext cx="4113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75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69BD2A49-7DA5-4579-9377-11A3F0B0A2FF}" type="slidenum">
              <a:rPr lang="en-US"/>
              <a:pPr/>
              <a:t>4</a:t>
            </a:fld>
            <a:endParaRPr lang="en-US"/>
          </a:p>
        </p:txBody>
      </p:sp>
      <p:pic>
        <p:nvPicPr>
          <p:cNvPr id="126979" name="Picture 5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84931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70863" cy="941388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RIP ( Routing Information Protocol)</a:t>
            </a:r>
          </a:p>
        </p:txBody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89050"/>
            <a:ext cx="8362950" cy="169545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included in BSD-UNIX distribution in 1982</a:t>
            </a:r>
          </a:p>
          <a:p>
            <a:r>
              <a:rPr lang="en-US" sz="2400" dirty="0" smtClean="0">
                <a:ea typeface="ＭＳ Ｐゴシック" pitchFamily="34" charset="-128"/>
              </a:rPr>
              <a:t>distance vector algorithm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distance metric: # hops (max = 15 hops), each link has cost 1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DVs exchanged with neighbors every 30 sec in response message (aka </a:t>
            </a:r>
            <a:r>
              <a:rPr lang="en-US" sz="2000" dirty="0" smtClean="0">
                <a:solidFill>
                  <a:srgbClr val="CC0000"/>
                </a:solidFill>
                <a:ea typeface="ＭＳ Ｐゴシック" pitchFamily="34" charset="-128"/>
              </a:rPr>
              <a:t>advertisement</a:t>
            </a:r>
            <a:r>
              <a:rPr lang="en-US" sz="2000" dirty="0" smtClean="0">
                <a:ea typeface="ＭＳ Ｐゴシック" pitchFamily="34" charset="-128"/>
              </a:rPr>
              <a:t>) in UDP packet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each advertisement: list of up to 25 destination </a:t>
            </a:r>
            <a:r>
              <a:rPr lang="en-US" sz="2000" i="1" dirty="0" smtClean="0">
                <a:solidFill>
                  <a:srgbClr val="CC0000"/>
                </a:solidFill>
                <a:ea typeface="ＭＳ Ｐゴシック" pitchFamily="34" charset="-128"/>
              </a:rPr>
              <a:t>subnets</a:t>
            </a:r>
            <a:r>
              <a:rPr lang="en-US" sz="2000" i="1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2000" i="1" dirty="0" smtClean="0">
                <a:ea typeface="ＭＳ Ｐゴシック" pitchFamily="34" charset="-128"/>
              </a:rPr>
              <a:t>(in IP addressing sense)</a:t>
            </a:r>
          </a:p>
          <a:p>
            <a:endParaRPr lang="en-US" sz="2400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endParaRPr lang="en-US" i="1" dirty="0" smtClean="0">
              <a:solidFill>
                <a:schemeClr val="accent2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grpSp>
        <p:nvGrpSpPr>
          <p:cNvPr id="126982" name="Group 4"/>
          <p:cNvGrpSpPr>
            <a:grpSpLocks/>
          </p:cNvGrpSpPr>
          <p:nvPr/>
        </p:nvGrpSpPr>
        <p:grpSpPr bwMode="auto">
          <a:xfrm>
            <a:off x="835025" y="4143375"/>
            <a:ext cx="3968750" cy="2336800"/>
            <a:chOff x="1824" y="912"/>
            <a:chExt cx="2688" cy="1745"/>
          </a:xfrm>
        </p:grpSpPr>
        <p:sp>
          <p:nvSpPr>
            <p:cNvPr id="126985" name="Freeform 5"/>
            <p:cNvSpPr>
              <a:spLocks/>
            </p:cNvSpPr>
            <p:nvPr/>
          </p:nvSpPr>
          <p:spPr bwMode="auto">
            <a:xfrm>
              <a:off x="1824" y="912"/>
              <a:ext cx="2688" cy="1745"/>
            </a:xfrm>
            <a:custGeom>
              <a:avLst/>
              <a:gdLst>
                <a:gd name="T0" fmla="*/ 0 w 2250"/>
                <a:gd name="T1" fmla="*/ 1818 h 1409"/>
                <a:gd name="T2" fmla="*/ 534 w 2250"/>
                <a:gd name="T3" fmla="*/ 938 h 1409"/>
                <a:gd name="T4" fmla="*/ 1288 w 2250"/>
                <a:gd name="T5" fmla="*/ 102 h 1409"/>
                <a:gd name="T6" fmla="*/ 3775 w 2250"/>
                <a:gd name="T7" fmla="*/ 323 h 1409"/>
                <a:gd name="T8" fmla="*/ 4789 w 2250"/>
                <a:gd name="T9" fmla="*/ 1408 h 1409"/>
                <a:gd name="T10" fmla="*/ 5351 w 2250"/>
                <a:gd name="T11" fmla="*/ 2639 h 1409"/>
                <a:gd name="T12" fmla="*/ 4038 w 2250"/>
                <a:gd name="T13" fmla="*/ 3828 h 1409"/>
                <a:gd name="T14" fmla="*/ 2417 w 2250"/>
                <a:gd name="T15" fmla="*/ 4039 h 1409"/>
                <a:gd name="T16" fmla="*/ 1131 w 2250"/>
                <a:gd name="T17" fmla="*/ 3949 h 1409"/>
                <a:gd name="T18" fmla="*/ 248 w 2250"/>
                <a:gd name="T19" fmla="*/ 3112 h 1409"/>
                <a:gd name="T20" fmla="*/ 0 w 2250"/>
                <a:gd name="T21" fmla="*/ 1818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1" name="Oval 6"/>
            <p:cNvSpPr>
              <a:spLocks noChangeArrowheads="1"/>
            </p:cNvSpPr>
            <p:nvPr/>
          </p:nvSpPr>
          <p:spPr bwMode="auto">
            <a:xfrm>
              <a:off x="2566" y="218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2" name="Line 7"/>
            <p:cNvSpPr>
              <a:spLocks noChangeShapeType="1"/>
            </p:cNvSpPr>
            <p:nvPr/>
          </p:nvSpPr>
          <p:spPr bwMode="auto">
            <a:xfrm>
              <a:off x="2566" y="217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3" name="Line 8"/>
            <p:cNvSpPr>
              <a:spLocks noChangeShapeType="1"/>
            </p:cNvSpPr>
            <p:nvPr/>
          </p:nvSpPr>
          <p:spPr bwMode="auto">
            <a:xfrm>
              <a:off x="2879" y="217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4" name="Rectangle 9"/>
            <p:cNvSpPr>
              <a:spLocks noChangeArrowheads="1"/>
            </p:cNvSpPr>
            <p:nvPr/>
          </p:nvSpPr>
          <p:spPr bwMode="auto">
            <a:xfrm>
              <a:off x="2566" y="217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7535" name="Oval 10"/>
            <p:cNvSpPr>
              <a:spLocks noChangeArrowheads="1"/>
            </p:cNvSpPr>
            <p:nvPr/>
          </p:nvSpPr>
          <p:spPr bwMode="auto">
            <a:xfrm>
              <a:off x="2563" y="212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6" name="Oval 11"/>
            <p:cNvSpPr>
              <a:spLocks noChangeArrowheads="1"/>
            </p:cNvSpPr>
            <p:nvPr/>
          </p:nvSpPr>
          <p:spPr bwMode="auto">
            <a:xfrm>
              <a:off x="2562" y="149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7" name="Line 12"/>
            <p:cNvSpPr>
              <a:spLocks noChangeShapeType="1"/>
            </p:cNvSpPr>
            <p:nvPr/>
          </p:nvSpPr>
          <p:spPr bwMode="auto">
            <a:xfrm>
              <a:off x="2562" y="148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8" name="Line 13"/>
            <p:cNvSpPr>
              <a:spLocks noChangeShapeType="1"/>
            </p:cNvSpPr>
            <p:nvPr/>
          </p:nvSpPr>
          <p:spPr bwMode="auto">
            <a:xfrm>
              <a:off x="2874" y="148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9" name="Rectangle 14"/>
            <p:cNvSpPr>
              <a:spLocks noChangeArrowheads="1"/>
            </p:cNvSpPr>
            <p:nvPr/>
          </p:nvSpPr>
          <p:spPr bwMode="auto">
            <a:xfrm>
              <a:off x="2562" y="1489"/>
              <a:ext cx="312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7540" name="Oval 15"/>
            <p:cNvSpPr>
              <a:spLocks noChangeArrowheads="1"/>
            </p:cNvSpPr>
            <p:nvPr/>
          </p:nvSpPr>
          <p:spPr bwMode="auto">
            <a:xfrm>
              <a:off x="2559" y="143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1" name="Oval 16"/>
            <p:cNvSpPr>
              <a:spLocks noChangeArrowheads="1"/>
            </p:cNvSpPr>
            <p:nvPr/>
          </p:nvSpPr>
          <p:spPr bwMode="auto">
            <a:xfrm>
              <a:off x="3245" y="1492"/>
              <a:ext cx="312" cy="82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2" name="Line 17"/>
            <p:cNvSpPr>
              <a:spLocks noChangeShapeType="1"/>
            </p:cNvSpPr>
            <p:nvPr/>
          </p:nvSpPr>
          <p:spPr bwMode="auto">
            <a:xfrm>
              <a:off x="3245" y="1485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43" name="Line 18"/>
            <p:cNvSpPr>
              <a:spLocks noChangeShapeType="1"/>
            </p:cNvSpPr>
            <p:nvPr/>
          </p:nvSpPr>
          <p:spPr bwMode="auto">
            <a:xfrm>
              <a:off x="3557" y="1485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44" name="Rectangle 19"/>
            <p:cNvSpPr>
              <a:spLocks noChangeArrowheads="1"/>
            </p:cNvSpPr>
            <p:nvPr/>
          </p:nvSpPr>
          <p:spPr bwMode="auto">
            <a:xfrm>
              <a:off x="3245" y="1485"/>
              <a:ext cx="309" cy="51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7545" name="Oval 20"/>
            <p:cNvSpPr>
              <a:spLocks noChangeArrowheads="1"/>
            </p:cNvSpPr>
            <p:nvPr/>
          </p:nvSpPr>
          <p:spPr bwMode="auto">
            <a:xfrm>
              <a:off x="3248" y="1429"/>
              <a:ext cx="314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6" name="Oval 21"/>
            <p:cNvSpPr>
              <a:spLocks noChangeArrowheads="1"/>
            </p:cNvSpPr>
            <p:nvPr/>
          </p:nvSpPr>
          <p:spPr bwMode="auto">
            <a:xfrm>
              <a:off x="3255" y="2183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7" name="Line 22"/>
            <p:cNvSpPr>
              <a:spLocks noChangeShapeType="1"/>
            </p:cNvSpPr>
            <p:nvPr/>
          </p:nvSpPr>
          <p:spPr bwMode="auto">
            <a:xfrm>
              <a:off x="3255" y="2176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48" name="Rectangle 23"/>
            <p:cNvSpPr>
              <a:spLocks noChangeArrowheads="1"/>
            </p:cNvSpPr>
            <p:nvPr/>
          </p:nvSpPr>
          <p:spPr bwMode="auto">
            <a:xfrm>
              <a:off x="3255" y="2176"/>
              <a:ext cx="310" cy="5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7549" name="Oval 24"/>
            <p:cNvSpPr>
              <a:spLocks noChangeArrowheads="1"/>
            </p:cNvSpPr>
            <p:nvPr/>
          </p:nvSpPr>
          <p:spPr bwMode="auto">
            <a:xfrm>
              <a:off x="3252" y="2116"/>
              <a:ext cx="313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05" name="Freeform 25"/>
            <p:cNvSpPr>
              <a:spLocks/>
            </p:cNvSpPr>
            <p:nvPr/>
          </p:nvSpPr>
          <p:spPr bwMode="auto">
            <a:xfrm>
              <a:off x="3411" y="1584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06" name="Freeform 26"/>
            <p:cNvSpPr>
              <a:spLocks/>
            </p:cNvSpPr>
            <p:nvPr/>
          </p:nvSpPr>
          <p:spPr bwMode="auto">
            <a:xfrm>
              <a:off x="2718" y="1590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07" name="Freeform 27"/>
            <p:cNvSpPr>
              <a:spLocks/>
            </p:cNvSpPr>
            <p:nvPr/>
          </p:nvSpPr>
          <p:spPr bwMode="auto">
            <a:xfrm>
              <a:off x="2889" y="2205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08" name="Freeform 28"/>
            <p:cNvSpPr>
              <a:spLocks/>
            </p:cNvSpPr>
            <p:nvPr/>
          </p:nvSpPr>
          <p:spPr bwMode="auto">
            <a:xfrm>
              <a:off x="2883" y="1515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7009" name="Group 29"/>
            <p:cNvGrpSpPr>
              <a:grpSpLocks/>
            </p:cNvGrpSpPr>
            <p:nvPr/>
          </p:nvGrpSpPr>
          <p:grpSpPr bwMode="auto">
            <a:xfrm>
              <a:off x="3289" y="2064"/>
              <a:ext cx="250" cy="296"/>
              <a:chOff x="2932" y="2424"/>
              <a:chExt cx="253" cy="296"/>
            </a:xfrm>
          </p:grpSpPr>
          <p:sp>
            <p:nvSpPr>
              <p:cNvPr id="107577" name="Rectangle 30"/>
              <p:cNvSpPr>
                <a:spLocks noChangeArrowheads="1"/>
              </p:cNvSpPr>
              <p:nvPr/>
            </p:nvSpPr>
            <p:spPr bwMode="auto">
              <a:xfrm>
                <a:off x="2984" y="2491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78" name="Text Box 31"/>
              <p:cNvSpPr txBox="1">
                <a:spLocks noChangeArrowheads="1"/>
              </p:cNvSpPr>
              <p:nvPr/>
            </p:nvSpPr>
            <p:spPr bwMode="auto">
              <a:xfrm>
                <a:off x="2934" y="2424"/>
                <a:ext cx="251" cy="2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D</a:t>
                </a:r>
                <a:endParaRPr lang="en-US" sz="2400"/>
              </a:p>
            </p:txBody>
          </p:sp>
        </p:grpSp>
        <p:grpSp>
          <p:nvGrpSpPr>
            <p:cNvPr id="127010" name="Group 32"/>
            <p:cNvGrpSpPr>
              <a:grpSpLocks/>
            </p:cNvGrpSpPr>
            <p:nvPr/>
          </p:nvGrpSpPr>
          <p:grpSpPr bwMode="auto">
            <a:xfrm>
              <a:off x="2595" y="2031"/>
              <a:ext cx="274" cy="341"/>
              <a:chOff x="2920" y="2394"/>
              <a:chExt cx="275" cy="341"/>
            </a:xfrm>
          </p:grpSpPr>
          <p:sp>
            <p:nvSpPr>
              <p:cNvPr id="107575" name="Rectangle 33"/>
              <p:cNvSpPr>
                <a:spLocks noChangeArrowheads="1"/>
              </p:cNvSpPr>
              <p:nvPr/>
            </p:nvSpPr>
            <p:spPr bwMode="auto">
              <a:xfrm>
                <a:off x="2981" y="2490"/>
                <a:ext cx="145" cy="13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76" name="Text Box 34"/>
              <p:cNvSpPr txBox="1">
                <a:spLocks noChangeArrowheads="1"/>
              </p:cNvSpPr>
              <p:nvPr/>
            </p:nvSpPr>
            <p:spPr bwMode="auto">
              <a:xfrm>
                <a:off x="2920" y="2394"/>
                <a:ext cx="275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C</a:t>
                </a:r>
              </a:p>
            </p:txBody>
          </p:sp>
        </p:grpSp>
        <p:grpSp>
          <p:nvGrpSpPr>
            <p:cNvPr id="127011" name="Group 35"/>
            <p:cNvGrpSpPr>
              <a:grpSpLocks/>
            </p:cNvGrpSpPr>
            <p:nvPr/>
          </p:nvGrpSpPr>
          <p:grpSpPr bwMode="auto">
            <a:xfrm>
              <a:off x="3287" y="1374"/>
              <a:ext cx="239" cy="297"/>
              <a:chOff x="2936" y="2424"/>
              <a:chExt cx="242" cy="297"/>
            </a:xfrm>
          </p:grpSpPr>
          <p:sp>
            <p:nvSpPr>
              <p:cNvPr id="107573" name="Rectangle 36"/>
              <p:cNvSpPr>
                <a:spLocks noChangeArrowheads="1"/>
              </p:cNvSpPr>
              <p:nvPr/>
            </p:nvSpPr>
            <p:spPr bwMode="auto">
              <a:xfrm>
                <a:off x="2982" y="2491"/>
                <a:ext cx="144" cy="13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74" name="Text Box 37"/>
              <p:cNvSpPr txBox="1">
                <a:spLocks noChangeArrowheads="1"/>
              </p:cNvSpPr>
              <p:nvPr/>
            </p:nvSpPr>
            <p:spPr bwMode="auto">
              <a:xfrm>
                <a:off x="2936" y="2424"/>
                <a:ext cx="242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B</a:t>
                </a:r>
                <a:endParaRPr lang="en-US" sz="2400"/>
              </a:p>
            </p:txBody>
          </p:sp>
        </p:grpSp>
        <p:grpSp>
          <p:nvGrpSpPr>
            <p:cNvPr id="127012" name="Group 38"/>
            <p:cNvGrpSpPr>
              <a:grpSpLocks/>
            </p:cNvGrpSpPr>
            <p:nvPr/>
          </p:nvGrpSpPr>
          <p:grpSpPr bwMode="auto">
            <a:xfrm>
              <a:off x="2603" y="1374"/>
              <a:ext cx="241" cy="297"/>
              <a:chOff x="2936" y="2424"/>
              <a:chExt cx="244" cy="297"/>
            </a:xfrm>
          </p:grpSpPr>
          <p:sp>
            <p:nvSpPr>
              <p:cNvPr id="107571" name="Rectangle 39"/>
              <p:cNvSpPr>
                <a:spLocks noChangeArrowheads="1"/>
              </p:cNvSpPr>
              <p:nvPr/>
            </p:nvSpPr>
            <p:spPr bwMode="auto">
              <a:xfrm>
                <a:off x="2982" y="2491"/>
                <a:ext cx="144" cy="13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72" name="Text Box 40"/>
              <p:cNvSpPr txBox="1">
                <a:spLocks noChangeArrowheads="1"/>
              </p:cNvSpPr>
              <p:nvPr/>
            </p:nvSpPr>
            <p:spPr bwMode="auto">
              <a:xfrm>
                <a:off x="2938" y="2424"/>
                <a:ext cx="244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A</a:t>
                </a:r>
                <a:endParaRPr lang="en-US" sz="2400"/>
              </a:p>
            </p:txBody>
          </p:sp>
        </p:grpSp>
        <p:sp>
          <p:nvSpPr>
            <p:cNvPr id="107558" name="Line 41"/>
            <p:cNvSpPr>
              <a:spLocks noChangeShapeType="1"/>
            </p:cNvSpPr>
            <p:nvPr/>
          </p:nvSpPr>
          <p:spPr bwMode="auto">
            <a:xfrm>
              <a:off x="3552" y="1488"/>
              <a:ext cx="338" cy="1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59" name="Line 42"/>
            <p:cNvSpPr>
              <a:spLocks noChangeShapeType="1"/>
            </p:cNvSpPr>
            <p:nvPr/>
          </p:nvSpPr>
          <p:spPr bwMode="auto">
            <a:xfrm flipV="1">
              <a:off x="3505" y="1247"/>
              <a:ext cx="143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0" name="Line 43"/>
            <p:cNvSpPr>
              <a:spLocks noChangeShapeType="1"/>
            </p:cNvSpPr>
            <p:nvPr/>
          </p:nvSpPr>
          <p:spPr bwMode="auto">
            <a:xfrm flipV="1">
              <a:off x="3552" y="1920"/>
              <a:ext cx="240" cy="2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1" name="Line 44"/>
            <p:cNvSpPr>
              <a:spLocks noChangeShapeType="1"/>
            </p:cNvSpPr>
            <p:nvPr/>
          </p:nvSpPr>
          <p:spPr bwMode="auto">
            <a:xfrm>
              <a:off x="3552" y="220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2" name="Line 45"/>
            <p:cNvSpPr>
              <a:spLocks noChangeShapeType="1"/>
            </p:cNvSpPr>
            <p:nvPr/>
          </p:nvSpPr>
          <p:spPr bwMode="auto">
            <a:xfrm>
              <a:off x="3552" y="2208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3" name="Line 46"/>
            <p:cNvSpPr>
              <a:spLocks noChangeShapeType="1"/>
            </p:cNvSpPr>
            <p:nvPr/>
          </p:nvSpPr>
          <p:spPr bwMode="auto">
            <a:xfrm flipH="1" flipV="1">
              <a:off x="2352" y="1200"/>
              <a:ext cx="288" cy="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4" name="Line 47"/>
            <p:cNvSpPr>
              <a:spLocks noChangeShapeType="1"/>
            </p:cNvSpPr>
            <p:nvPr/>
          </p:nvSpPr>
          <p:spPr bwMode="auto">
            <a:xfrm flipH="1" flipV="1">
              <a:off x="2208" y="2112"/>
              <a:ext cx="384" cy="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5" name="Text Box 48"/>
            <p:cNvSpPr txBox="1">
              <a:spLocks noChangeArrowheads="1"/>
            </p:cNvSpPr>
            <p:nvPr/>
          </p:nvSpPr>
          <p:spPr bwMode="auto">
            <a:xfrm>
              <a:off x="2448" y="1100"/>
              <a:ext cx="212" cy="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u</a:t>
              </a:r>
            </a:p>
          </p:txBody>
        </p:sp>
        <p:sp>
          <p:nvSpPr>
            <p:cNvPr id="107566" name="Text Box 49"/>
            <p:cNvSpPr txBox="1">
              <a:spLocks noChangeArrowheads="1"/>
            </p:cNvSpPr>
            <p:nvPr/>
          </p:nvSpPr>
          <p:spPr bwMode="auto">
            <a:xfrm>
              <a:off x="3408" y="1103"/>
              <a:ext cx="202" cy="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v</a:t>
              </a:r>
            </a:p>
          </p:txBody>
        </p:sp>
        <p:sp>
          <p:nvSpPr>
            <p:cNvPr id="107567" name="Text Box 50"/>
            <p:cNvSpPr txBox="1">
              <a:spLocks noChangeArrowheads="1"/>
            </p:cNvSpPr>
            <p:nvPr/>
          </p:nvSpPr>
          <p:spPr bwMode="auto">
            <a:xfrm>
              <a:off x="3648" y="1344"/>
              <a:ext cx="238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w</a:t>
              </a:r>
            </a:p>
          </p:txBody>
        </p:sp>
        <p:sp>
          <p:nvSpPr>
            <p:cNvPr id="107568" name="Text Box 51"/>
            <p:cNvSpPr txBox="1">
              <a:spLocks noChangeArrowheads="1"/>
            </p:cNvSpPr>
            <p:nvPr/>
          </p:nvSpPr>
          <p:spPr bwMode="auto">
            <a:xfrm>
              <a:off x="3696" y="1920"/>
              <a:ext cx="202" cy="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x</a:t>
              </a:r>
            </a:p>
          </p:txBody>
        </p:sp>
        <p:sp>
          <p:nvSpPr>
            <p:cNvPr id="107569" name="Text Box 52"/>
            <p:cNvSpPr txBox="1">
              <a:spLocks noChangeArrowheads="1"/>
            </p:cNvSpPr>
            <p:nvPr/>
          </p:nvSpPr>
          <p:spPr bwMode="auto">
            <a:xfrm>
              <a:off x="3600" y="2255"/>
              <a:ext cx="202" cy="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y</a:t>
              </a:r>
            </a:p>
          </p:txBody>
        </p:sp>
        <p:sp>
          <p:nvSpPr>
            <p:cNvPr id="107570" name="Text Box 53"/>
            <p:cNvSpPr txBox="1">
              <a:spLocks noChangeArrowheads="1"/>
            </p:cNvSpPr>
            <p:nvPr/>
          </p:nvSpPr>
          <p:spPr bwMode="auto">
            <a:xfrm>
              <a:off x="2304" y="2112"/>
              <a:ext cx="202" cy="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z</a:t>
              </a:r>
            </a:p>
          </p:txBody>
        </p:sp>
      </p:grpSp>
      <p:sp>
        <p:nvSpPr>
          <p:cNvPr id="107528" name="Text Box 54"/>
          <p:cNvSpPr txBox="1">
            <a:spLocks noChangeArrowheads="1"/>
          </p:cNvSpPr>
          <p:nvPr/>
        </p:nvSpPr>
        <p:spPr bwMode="auto">
          <a:xfrm>
            <a:off x="5811838" y="4394200"/>
            <a:ext cx="16192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u="sng" smtClean="0"/>
              <a:t>subnet</a:t>
            </a:r>
            <a:r>
              <a:rPr lang="en-US" smtClean="0"/>
              <a:t>    </a:t>
            </a:r>
            <a:r>
              <a:rPr lang="en-US" u="sng" smtClean="0"/>
              <a:t>hops</a:t>
            </a:r>
          </a:p>
          <a:p>
            <a:pPr eaLnBrk="1" hangingPunct="1">
              <a:defRPr/>
            </a:pPr>
            <a:r>
              <a:rPr lang="en-US" smtClean="0"/>
              <a:t>      u         1</a:t>
            </a:r>
          </a:p>
          <a:p>
            <a:pPr eaLnBrk="1" hangingPunct="1">
              <a:defRPr/>
            </a:pPr>
            <a:r>
              <a:rPr lang="en-US" smtClean="0"/>
              <a:t>      v         2</a:t>
            </a:r>
          </a:p>
          <a:p>
            <a:pPr eaLnBrk="1" hangingPunct="1">
              <a:defRPr/>
            </a:pPr>
            <a:r>
              <a:rPr lang="en-US" smtClean="0"/>
              <a:t>      w        2</a:t>
            </a:r>
          </a:p>
          <a:p>
            <a:pPr eaLnBrk="1" hangingPunct="1">
              <a:defRPr/>
            </a:pPr>
            <a:r>
              <a:rPr lang="en-US" smtClean="0"/>
              <a:t>      x         3</a:t>
            </a:r>
          </a:p>
          <a:p>
            <a:pPr eaLnBrk="1" hangingPunct="1">
              <a:defRPr/>
            </a:pPr>
            <a:r>
              <a:rPr lang="en-US" smtClean="0"/>
              <a:t>      y         3</a:t>
            </a:r>
          </a:p>
          <a:p>
            <a:pPr eaLnBrk="1" hangingPunct="1">
              <a:defRPr/>
            </a:pPr>
            <a:r>
              <a:rPr lang="en-US" smtClean="0"/>
              <a:t>      z         2</a:t>
            </a:r>
          </a:p>
          <a:p>
            <a:pPr eaLnBrk="1" hangingPunct="1">
              <a:defRPr/>
            </a:pPr>
            <a:r>
              <a:rPr lang="en-US" smtClean="0"/>
              <a:t>  </a:t>
            </a:r>
          </a:p>
        </p:txBody>
      </p:sp>
      <p:sp>
        <p:nvSpPr>
          <p:cNvPr id="107529" name="Text Box 55"/>
          <p:cNvSpPr txBox="1">
            <a:spLocks noChangeArrowheads="1"/>
          </p:cNvSpPr>
          <p:nvPr/>
        </p:nvSpPr>
        <p:spPr bwMode="auto">
          <a:xfrm>
            <a:off x="4716463" y="4054475"/>
            <a:ext cx="386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u="sng" smtClean="0"/>
              <a:t>from router A to destination</a:t>
            </a:r>
            <a:r>
              <a:rPr lang="en-US" u="sng" smtClean="0">
                <a:solidFill>
                  <a:srgbClr val="FF0000"/>
                </a:solidFill>
              </a:rPr>
              <a:t> </a:t>
            </a:r>
            <a:r>
              <a:rPr lang="en-US" i="1" u="sng" smtClean="0">
                <a:solidFill>
                  <a:srgbClr val="CC0000"/>
                </a:solidFill>
              </a:rPr>
              <a:t>subnets: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85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2D92972-940B-4644-B1C7-678F30FC5EF4}" type="slidenum">
              <a:rPr lang="en-US"/>
              <a:pPr/>
              <a:t>5</a:t>
            </a:fld>
            <a:endParaRPr lang="en-US"/>
          </a:p>
        </p:txBody>
      </p:sp>
      <p:pic>
        <p:nvPicPr>
          <p:cNvPr id="128003" name="Picture 1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8" y="822325"/>
            <a:ext cx="2970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9" name="Line 2"/>
          <p:cNvSpPr>
            <a:spLocks noChangeShapeType="1"/>
          </p:cNvSpPr>
          <p:nvPr/>
        </p:nvSpPr>
        <p:spPr bwMode="auto">
          <a:xfrm>
            <a:off x="6076950" y="2474913"/>
            <a:ext cx="97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8550" name="Rectangle 3"/>
          <p:cNvSpPr>
            <a:spLocks noGrp="1" noChangeArrowheads="1"/>
          </p:cNvSpPr>
          <p:nvPr>
            <p:ph type="title"/>
          </p:nvPr>
        </p:nvSpPr>
        <p:spPr>
          <a:xfrm>
            <a:off x="409575" y="190500"/>
            <a:ext cx="3937000" cy="863600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RIP: example</a:t>
            </a:r>
            <a:r>
              <a:rPr lang="en-US" sz="3200">
                <a:cs typeface="+mj-cs"/>
              </a:rPr>
              <a:t> </a:t>
            </a:r>
          </a:p>
        </p:txBody>
      </p:sp>
      <p:sp>
        <p:nvSpPr>
          <p:cNvPr id="108551" name="Text Box 4"/>
          <p:cNvSpPr txBox="1">
            <a:spLocks noChangeArrowheads="1"/>
          </p:cNvSpPr>
          <p:nvPr/>
        </p:nvSpPr>
        <p:spPr bwMode="auto">
          <a:xfrm>
            <a:off x="1220788" y="4205288"/>
            <a:ext cx="6780212" cy="209867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000" b="1">
                <a:solidFill>
                  <a:srgbClr val="000099"/>
                </a:solidFill>
              </a:rPr>
              <a:t>destination subnet	  next  router      # hops to dest</a:t>
            </a:r>
          </a:p>
          <a:p>
            <a:r>
              <a:rPr lang="en-US" sz="2000" b="1"/>
              <a:t> 	</a:t>
            </a:r>
            <a:r>
              <a:rPr lang="en-US" sz="2400">
                <a:solidFill>
                  <a:srgbClr val="CC0000"/>
                </a:solidFill>
              </a:rPr>
              <a:t>w</a:t>
            </a:r>
            <a:r>
              <a:rPr lang="en-US" sz="2400"/>
              <a:t>			A		2</a:t>
            </a:r>
          </a:p>
          <a:p>
            <a:r>
              <a:rPr lang="en-US" sz="2400"/>
              <a:t>	</a:t>
            </a:r>
            <a:r>
              <a:rPr lang="en-US" sz="2400">
                <a:solidFill>
                  <a:srgbClr val="CC0000"/>
                </a:solidFill>
              </a:rPr>
              <a:t>y</a:t>
            </a:r>
            <a:r>
              <a:rPr lang="en-US" sz="2400"/>
              <a:t>			B		2</a:t>
            </a:r>
          </a:p>
          <a:p>
            <a:r>
              <a:rPr lang="en-US" sz="2400"/>
              <a:t> 	</a:t>
            </a:r>
            <a:r>
              <a:rPr lang="en-US" sz="2400">
                <a:solidFill>
                  <a:srgbClr val="CC0000"/>
                </a:solidFill>
              </a:rPr>
              <a:t>z</a:t>
            </a:r>
            <a:r>
              <a:rPr lang="en-US" sz="2400"/>
              <a:t>			B		7</a:t>
            </a:r>
          </a:p>
          <a:p>
            <a:r>
              <a:rPr lang="en-US" sz="2400"/>
              <a:t>	</a:t>
            </a:r>
            <a:r>
              <a:rPr lang="en-US" sz="2400">
                <a:solidFill>
                  <a:srgbClr val="CC0000"/>
                </a:solidFill>
              </a:rPr>
              <a:t>x</a:t>
            </a:r>
            <a:r>
              <a:rPr lang="en-US" sz="2400"/>
              <a:t>			--		1</a:t>
            </a:r>
          </a:p>
          <a:p>
            <a:r>
              <a:rPr lang="en-US" sz="2000"/>
              <a:t>	….			….		....</a:t>
            </a:r>
          </a:p>
        </p:txBody>
      </p:sp>
      <p:sp>
        <p:nvSpPr>
          <p:cNvPr id="108552" name="Text Box 5"/>
          <p:cNvSpPr txBox="1">
            <a:spLocks noChangeArrowheads="1"/>
          </p:cNvSpPr>
          <p:nvPr/>
        </p:nvSpPr>
        <p:spPr bwMode="auto">
          <a:xfrm>
            <a:off x="2898775" y="3825875"/>
            <a:ext cx="257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routing table in router D</a:t>
            </a:r>
          </a:p>
        </p:txBody>
      </p:sp>
      <p:sp>
        <p:nvSpPr>
          <p:cNvPr id="128008" name="Freeform 6"/>
          <p:cNvSpPr>
            <a:spLocks/>
          </p:cNvSpPr>
          <p:nvPr/>
        </p:nvSpPr>
        <p:spPr bwMode="auto">
          <a:xfrm>
            <a:off x="2528888" y="2486025"/>
            <a:ext cx="1241425" cy="1588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9" name="Freeform 7"/>
          <p:cNvSpPr>
            <a:spLocks/>
          </p:cNvSpPr>
          <p:nvPr/>
        </p:nvSpPr>
        <p:spPr bwMode="auto">
          <a:xfrm>
            <a:off x="2530475" y="2265363"/>
            <a:ext cx="1065213" cy="385762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10" name="Freeform 36"/>
          <p:cNvSpPr>
            <a:spLocks/>
          </p:cNvSpPr>
          <p:nvPr/>
        </p:nvSpPr>
        <p:spPr bwMode="auto">
          <a:xfrm>
            <a:off x="4322763" y="2486025"/>
            <a:ext cx="1243012" cy="1588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11" name="Freeform 51"/>
          <p:cNvSpPr>
            <a:spLocks/>
          </p:cNvSpPr>
          <p:nvPr/>
        </p:nvSpPr>
        <p:spPr bwMode="auto">
          <a:xfrm>
            <a:off x="631825" y="2498725"/>
            <a:ext cx="1243013" cy="0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1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7" name="Line 66"/>
          <p:cNvSpPr>
            <a:spLocks noChangeShapeType="1"/>
          </p:cNvSpPr>
          <p:nvPr/>
        </p:nvSpPr>
        <p:spPr bwMode="auto">
          <a:xfrm flipV="1">
            <a:off x="8091488" y="1976438"/>
            <a:ext cx="604837" cy="354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8558" name="Line 67"/>
          <p:cNvSpPr>
            <a:spLocks noChangeShapeType="1"/>
          </p:cNvSpPr>
          <p:nvPr/>
        </p:nvSpPr>
        <p:spPr bwMode="auto">
          <a:xfrm>
            <a:off x="8045450" y="2619375"/>
            <a:ext cx="604838" cy="354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8559" name="Line 68"/>
          <p:cNvSpPr>
            <a:spLocks noChangeShapeType="1"/>
          </p:cNvSpPr>
          <p:nvPr/>
        </p:nvSpPr>
        <p:spPr bwMode="auto">
          <a:xfrm>
            <a:off x="2368550" y="2611438"/>
            <a:ext cx="1255713" cy="54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15" name="Freeform 69"/>
          <p:cNvSpPr>
            <a:spLocks/>
          </p:cNvSpPr>
          <p:nvPr/>
        </p:nvSpPr>
        <p:spPr bwMode="auto">
          <a:xfrm rot="1183889">
            <a:off x="2522538" y="2776538"/>
            <a:ext cx="1065212" cy="284162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16" name="Freeform 70"/>
          <p:cNvSpPr>
            <a:spLocks/>
          </p:cNvSpPr>
          <p:nvPr/>
        </p:nvSpPr>
        <p:spPr bwMode="auto">
          <a:xfrm>
            <a:off x="633413" y="2278063"/>
            <a:ext cx="1065212" cy="3841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17" name="Freeform 71"/>
          <p:cNvSpPr>
            <a:spLocks/>
          </p:cNvSpPr>
          <p:nvPr/>
        </p:nvSpPr>
        <p:spPr bwMode="auto">
          <a:xfrm>
            <a:off x="4324350" y="2276475"/>
            <a:ext cx="1065213" cy="385763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18" name="Freeform 72"/>
          <p:cNvSpPr>
            <a:spLocks/>
          </p:cNvSpPr>
          <p:nvPr/>
        </p:nvSpPr>
        <p:spPr bwMode="auto">
          <a:xfrm>
            <a:off x="6097588" y="2266950"/>
            <a:ext cx="850900" cy="385763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19" name="Freeform 73"/>
          <p:cNvSpPr>
            <a:spLocks/>
          </p:cNvSpPr>
          <p:nvPr/>
        </p:nvSpPr>
        <p:spPr bwMode="auto">
          <a:xfrm rot="-2589433">
            <a:off x="8059738" y="1833563"/>
            <a:ext cx="868362" cy="385762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65" name="Text Box 74"/>
          <p:cNvSpPr txBox="1">
            <a:spLocks noChangeArrowheads="1"/>
          </p:cNvSpPr>
          <p:nvPr/>
        </p:nvSpPr>
        <p:spPr bwMode="auto">
          <a:xfrm>
            <a:off x="919163" y="223520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w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08566" name="Text Box 75"/>
          <p:cNvSpPr txBox="1">
            <a:spLocks noChangeArrowheads="1"/>
          </p:cNvSpPr>
          <p:nvPr/>
        </p:nvSpPr>
        <p:spPr bwMode="auto">
          <a:xfrm>
            <a:off x="2873375" y="22780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x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08567" name="Text Box 76"/>
          <p:cNvSpPr txBox="1">
            <a:spLocks noChangeArrowheads="1"/>
          </p:cNvSpPr>
          <p:nvPr/>
        </p:nvSpPr>
        <p:spPr bwMode="auto">
          <a:xfrm>
            <a:off x="6380163" y="21986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y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08568" name="Text Box 77"/>
          <p:cNvSpPr txBox="1">
            <a:spLocks noChangeArrowheads="1"/>
          </p:cNvSpPr>
          <p:nvPr/>
        </p:nvSpPr>
        <p:spPr bwMode="auto">
          <a:xfrm>
            <a:off x="8294688" y="18208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z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08569" name="Text Box 78"/>
          <p:cNvSpPr txBox="1">
            <a:spLocks noChangeArrowheads="1"/>
          </p:cNvSpPr>
          <p:nvPr/>
        </p:nvSpPr>
        <p:spPr bwMode="auto">
          <a:xfrm>
            <a:off x="1947863" y="2557463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108570" name="Text Box 79"/>
          <p:cNvSpPr txBox="1">
            <a:spLocks noChangeArrowheads="1"/>
          </p:cNvSpPr>
          <p:nvPr/>
        </p:nvSpPr>
        <p:spPr bwMode="auto">
          <a:xfrm>
            <a:off x="3775075" y="326548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</a:p>
        </p:txBody>
      </p:sp>
      <p:sp>
        <p:nvSpPr>
          <p:cNvPr id="108571" name="Text Box 80"/>
          <p:cNvSpPr txBox="1">
            <a:spLocks noChangeArrowheads="1"/>
          </p:cNvSpPr>
          <p:nvPr/>
        </p:nvSpPr>
        <p:spPr bwMode="auto">
          <a:xfrm>
            <a:off x="3775075" y="252253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</a:p>
        </p:txBody>
      </p:sp>
      <p:sp>
        <p:nvSpPr>
          <p:cNvPr id="108572" name="Text Box 81"/>
          <p:cNvSpPr txBox="1">
            <a:spLocks noChangeArrowheads="1"/>
          </p:cNvSpPr>
          <p:nvPr/>
        </p:nvSpPr>
        <p:spPr bwMode="auto">
          <a:xfrm>
            <a:off x="5559425" y="252095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B</a:t>
            </a:r>
          </a:p>
        </p:txBody>
      </p:sp>
      <p:sp>
        <p:nvSpPr>
          <p:cNvPr id="108573" name="Line 82"/>
          <p:cNvSpPr>
            <a:spLocks noChangeShapeType="1"/>
          </p:cNvSpPr>
          <p:nvPr/>
        </p:nvSpPr>
        <p:spPr bwMode="auto">
          <a:xfrm>
            <a:off x="7083425" y="2463800"/>
            <a:ext cx="344488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8029" name="Group 83"/>
          <p:cNvGrpSpPr>
            <a:grpSpLocks/>
          </p:cNvGrpSpPr>
          <p:nvPr/>
        </p:nvGrpSpPr>
        <p:grpSpPr bwMode="auto">
          <a:xfrm>
            <a:off x="5922963" y="2008188"/>
            <a:ext cx="615950" cy="363537"/>
            <a:chOff x="3731" y="1153"/>
            <a:chExt cx="388" cy="229"/>
          </a:xfrm>
        </p:grpSpPr>
        <p:sp>
          <p:nvSpPr>
            <p:cNvPr id="108630" name="Line 84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8631" name="Line 85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8030" name="Group 86"/>
          <p:cNvGrpSpPr>
            <a:grpSpLocks/>
          </p:cNvGrpSpPr>
          <p:nvPr/>
        </p:nvGrpSpPr>
        <p:grpSpPr bwMode="auto">
          <a:xfrm>
            <a:off x="4144963" y="1982788"/>
            <a:ext cx="615950" cy="363537"/>
            <a:chOff x="3731" y="1153"/>
            <a:chExt cx="388" cy="229"/>
          </a:xfrm>
        </p:grpSpPr>
        <p:sp>
          <p:nvSpPr>
            <p:cNvPr id="108628" name="Line 87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8629" name="Line 88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8031" name="Group 89"/>
          <p:cNvGrpSpPr>
            <a:grpSpLocks/>
          </p:cNvGrpSpPr>
          <p:nvPr/>
        </p:nvGrpSpPr>
        <p:grpSpPr bwMode="auto">
          <a:xfrm>
            <a:off x="2366963" y="1957388"/>
            <a:ext cx="615950" cy="363537"/>
            <a:chOff x="3731" y="1153"/>
            <a:chExt cx="388" cy="229"/>
          </a:xfrm>
        </p:grpSpPr>
        <p:sp>
          <p:nvSpPr>
            <p:cNvPr id="108626" name="Line 90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8627" name="Line 91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8577" name="Line 92"/>
          <p:cNvSpPr>
            <a:spLocks noChangeShapeType="1"/>
          </p:cNvSpPr>
          <p:nvPr/>
        </p:nvSpPr>
        <p:spPr bwMode="auto">
          <a:xfrm>
            <a:off x="4278313" y="3175000"/>
            <a:ext cx="97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33" name="Freeform 93"/>
          <p:cNvSpPr>
            <a:spLocks/>
          </p:cNvSpPr>
          <p:nvPr/>
        </p:nvSpPr>
        <p:spPr bwMode="auto">
          <a:xfrm>
            <a:off x="4298950" y="2967038"/>
            <a:ext cx="850900" cy="385762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79" name="Line 94"/>
          <p:cNvSpPr>
            <a:spLocks noChangeShapeType="1"/>
          </p:cNvSpPr>
          <p:nvPr/>
        </p:nvSpPr>
        <p:spPr bwMode="auto">
          <a:xfrm>
            <a:off x="5284788" y="3163888"/>
            <a:ext cx="344487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4557" name="Rectangle 109"/>
          <p:cNvSpPr>
            <a:spLocks noChangeArrowheads="1"/>
          </p:cNvSpPr>
          <p:nvPr/>
        </p:nvSpPr>
        <p:spPr bwMode="auto">
          <a:xfrm>
            <a:off x="1216025" y="5284788"/>
            <a:ext cx="6802438" cy="312737"/>
          </a:xfrm>
          <a:prstGeom prst="rect">
            <a:avLst/>
          </a:prstGeom>
          <a:gradFill rotWithShape="1">
            <a:gsLst>
              <a:gs pos="0">
                <a:schemeClr val="accent1">
                  <a:alpha val="28998"/>
                </a:schemeClr>
              </a:gs>
              <a:gs pos="100000">
                <a:schemeClr val="accent1">
                  <a:alpha val="25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8036" name="Group 120"/>
          <p:cNvGrpSpPr>
            <a:grpSpLocks/>
          </p:cNvGrpSpPr>
          <p:nvPr/>
        </p:nvGrpSpPr>
        <p:grpSpPr bwMode="auto">
          <a:xfrm>
            <a:off x="3624263" y="2287588"/>
            <a:ext cx="677862" cy="315912"/>
            <a:chOff x="4396" y="1245"/>
            <a:chExt cx="672" cy="248"/>
          </a:xfrm>
        </p:grpSpPr>
        <p:sp>
          <p:nvSpPr>
            <p:cNvPr id="12807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7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7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8076" name="Group 12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8079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80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622" name="Line 127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8623" name="Line 12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8037" name="Group 129"/>
          <p:cNvGrpSpPr>
            <a:grpSpLocks/>
          </p:cNvGrpSpPr>
          <p:nvPr/>
        </p:nvGrpSpPr>
        <p:grpSpPr bwMode="auto">
          <a:xfrm>
            <a:off x="5403850" y="2305050"/>
            <a:ext cx="677863" cy="315913"/>
            <a:chOff x="4396" y="1245"/>
            <a:chExt cx="672" cy="248"/>
          </a:xfrm>
        </p:grpSpPr>
        <p:sp>
          <p:nvSpPr>
            <p:cNvPr id="12806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6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6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8068" name="Group 13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8071" name="Freeform 13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72" name="Freeform 13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614" name="Line 136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8615" name="Line 13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8038" name="Group 138"/>
          <p:cNvGrpSpPr>
            <a:grpSpLocks/>
          </p:cNvGrpSpPr>
          <p:nvPr/>
        </p:nvGrpSpPr>
        <p:grpSpPr bwMode="auto">
          <a:xfrm>
            <a:off x="7440613" y="2300288"/>
            <a:ext cx="677862" cy="315912"/>
            <a:chOff x="4396" y="1245"/>
            <a:chExt cx="672" cy="248"/>
          </a:xfrm>
        </p:grpSpPr>
        <p:sp>
          <p:nvSpPr>
            <p:cNvPr id="12805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5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5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8060" name="Group 14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8063" name="Freeform 14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64" name="Freeform 14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606" name="Line 145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8607" name="Line 14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8039" name="Group 147"/>
          <p:cNvGrpSpPr>
            <a:grpSpLocks/>
          </p:cNvGrpSpPr>
          <p:nvPr/>
        </p:nvGrpSpPr>
        <p:grpSpPr bwMode="auto">
          <a:xfrm>
            <a:off x="3609975" y="2997200"/>
            <a:ext cx="677863" cy="315913"/>
            <a:chOff x="4396" y="1245"/>
            <a:chExt cx="672" cy="248"/>
          </a:xfrm>
        </p:grpSpPr>
        <p:sp>
          <p:nvSpPr>
            <p:cNvPr id="12804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5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5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8052" name="Group 15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8055" name="Freeform 15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56" name="Freeform 15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598" name="Line 154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8599" name="Line 15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8040" name="Group 156"/>
          <p:cNvGrpSpPr>
            <a:grpSpLocks/>
          </p:cNvGrpSpPr>
          <p:nvPr/>
        </p:nvGrpSpPr>
        <p:grpSpPr bwMode="auto">
          <a:xfrm>
            <a:off x="1866900" y="2324100"/>
            <a:ext cx="677863" cy="315913"/>
            <a:chOff x="4396" y="1245"/>
            <a:chExt cx="672" cy="248"/>
          </a:xfrm>
        </p:grpSpPr>
        <p:sp>
          <p:nvSpPr>
            <p:cNvPr id="12804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4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804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8044" name="Group 16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8047" name="Freeform 16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48" name="Freeform 16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590" name="Line 163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8591" name="Line 16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4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5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95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F540D6EA-BBB5-4907-9D17-C281AB6BE847}" type="slidenum">
              <a:rPr lang="en-US"/>
              <a:pPr/>
              <a:t>6</a:t>
            </a:fld>
            <a:endParaRPr lang="en-US"/>
          </a:p>
        </p:txBody>
      </p:sp>
      <p:sp>
        <p:nvSpPr>
          <p:cNvPr id="109572" name="Line 123"/>
          <p:cNvSpPr>
            <a:spLocks noChangeShapeType="1"/>
          </p:cNvSpPr>
          <p:nvPr/>
        </p:nvSpPr>
        <p:spPr bwMode="auto">
          <a:xfrm>
            <a:off x="6076950" y="2608263"/>
            <a:ext cx="97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9028" name="Freeform 124"/>
          <p:cNvSpPr>
            <a:spLocks/>
          </p:cNvSpPr>
          <p:nvPr/>
        </p:nvSpPr>
        <p:spPr bwMode="auto">
          <a:xfrm>
            <a:off x="2528888" y="2619375"/>
            <a:ext cx="1241425" cy="1588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29" name="Freeform 125"/>
          <p:cNvSpPr>
            <a:spLocks/>
          </p:cNvSpPr>
          <p:nvPr/>
        </p:nvSpPr>
        <p:spPr bwMode="auto">
          <a:xfrm>
            <a:off x="2530475" y="2398713"/>
            <a:ext cx="1065213" cy="385762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0" name="Freeform 126"/>
          <p:cNvSpPr>
            <a:spLocks/>
          </p:cNvSpPr>
          <p:nvPr/>
        </p:nvSpPr>
        <p:spPr bwMode="auto">
          <a:xfrm>
            <a:off x="4322763" y="2619375"/>
            <a:ext cx="1243012" cy="1588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Freeform 127"/>
          <p:cNvSpPr>
            <a:spLocks/>
          </p:cNvSpPr>
          <p:nvPr/>
        </p:nvSpPr>
        <p:spPr bwMode="auto">
          <a:xfrm>
            <a:off x="631825" y="2632075"/>
            <a:ext cx="1243013" cy="0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1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Line 128"/>
          <p:cNvSpPr>
            <a:spLocks noChangeShapeType="1"/>
          </p:cNvSpPr>
          <p:nvPr/>
        </p:nvSpPr>
        <p:spPr bwMode="auto">
          <a:xfrm flipV="1">
            <a:off x="8091488" y="2109788"/>
            <a:ext cx="604837" cy="354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9578" name="Line 129"/>
          <p:cNvSpPr>
            <a:spLocks noChangeShapeType="1"/>
          </p:cNvSpPr>
          <p:nvPr/>
        </p:nvSpPr>
        <p:spPr bwMode="auto">
          <a:xfrm>
            <a:off x="8045450" y="2752725"/>
            <a:ext cx="604838" cy="354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9579" name="Line 130"/>
          <p:cNvSpPr>
            <a:spLocks noChangeShapeType="1"/>
          </p:cNvSpPr>
          <p:nvPr/>
        </p:nvSpPr>
        <p:spPr bwMode="auto">
          <a:xfrm>
            <a:off x="2368550" y="2744788"/>
            <a:ext cx="1255713" cy="54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9035" name="Freeform 131"/>
          <p:cNvSpPr>
            <a:spLocks/>
          </p:cNvSpPr>
          <p:nvPr/>
        </p:nvSpPr>
        <p:spPr bwMode="auto">
          <a:xfrm rot="1183889">
            <a:off x="2522538" y="2909888"/>
            <a:ext cx="1065212" cy="284162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6" name="Freeform 132"/>
          <p:cNvSpPr>
            <a:spLocks/>
          </p:cNvSpPr>
          <p:nvPr/>
        </p:nvSpPr>
        <p:spPr bwMode="auto">
          <a:xfrm>
            <a:off x="633413" y="2411413"/>
            <a:ext cx="1065212" cy="3841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7" name="Freeform 133"/>
          <p:cNvSpPr>
            <a:spLocks/>
          </p:cNvSpPr>
          <p:nvPr/>
        </p:nvSpPr>
        <p:spPr bwMode="auto">
          <a:xfrm>
            <a:off x="4324350" y="2409825"/>
            <a:ext cx="1065213" cy="385763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8" name="Freeform 134"/>
          <p:cNvSpPr>
            <a:spLocks/>
          </p:cNvSpPr>
          <p:nvPr/>
        </p:nvSpPr>
        <p:spPr bwMode="auto">
          <a:xfrm>
            <a:off x="6097588" y="2400300"/>
            <a:ext cx="850900" cy="385763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9" name="Freeform 135"/>
          <p:cNvSpPr>
            <a:spLocks/>
          </p:cNvSpPr>
          <p:nvPr/>
        </p:nvSpPr>
        <p:spPr bwMode="auto">
          <a:xfrm rot="-2589433">
            <a:off x="8059738" y="1966913"/>
            <a:ext cx="868362" cy="385762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5" name="Text Box 136"/>
          <p:cNvSpPr txBox="1">
            <a:spLocks noChangeArrowheads="1"/>
          </p:cNvSpPr>
          <p:nvPr/>
        </p:nvSpPr>
        <p:spPr bwMode="auto">
          <a:xfrm>
            <a:off x="919163" y="236855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w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09586" name="Text Box 137"/>
          <p:cNvSpPr txBox="1">
            <a:spLocks noChangeArrowheads="1"/>
          </p:cNvSpPr>
          <p:nvPr/>
        </p:nvSpPr>
        <p:spPr bwMode="auto">
          <a:xfrm>
            <a:off x="2873375" y="24114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x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09587" name="Text Box 138"/>
          <p:cNvSpPr txBox="1">
            <a:spLocks noChangeArrowheads="1"/>
          </p:cNvSpPr>
          <p:nvPr/>
        </p:nvSpPr>
        <p:spPr bwMode="auto">
          <a:xfrm>
            <a:off x="6380163" y="23320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y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09588" name="Text Box 139"/>
          <p:cNvSpPr txBox="1">
            <a:spLocks noChangeArrowheads="1"/>
          </p:cNvSpPr>
          <p:nvPr/>
        </p:nvSpPr>
        <p:spPr bwMode="auto">
          <a:xfrm>
            <a:off x="8294688" y="19542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0000"/>
                </a:solidFill>
              </a:rPr>
              <a:t>z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09589" name="Text Box 140"/>
          <p:cNvSpPr txBox="1">
            <a:spLocks noChangeArrowheads="1"/>
          </p:cNvSpPr>
          <p:nvPr/>
        </p:nvSpPr>
        <p:spPr bwMode="auto">
          <a:xfrm>
            <a:off x="1947863" y="2690813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109590" name="Text Box 141"/>
          <p:cNvSpPr txBox="1">
            <a:spLocks noChangeArrowheads="1"/>
          </p:cNvSpPr>
          <p:nvPr/>
        </p:nvSpPr>
        <p:spPr bwMode="auto">
          <a:xfrm>
            <a:off x="3775075" y="339883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</a:p>
        </p:txBody>
      </p:sp>
      <p:sp>
        <p:nvSpPr>
          <p:cNvPr id="109591" name="Text Box 142"/>
          <p:cNvSpPr txBox="1">
            <a:spLocks noChangeArrowheads="1"/>
          </p:cNvSpPr>
          <p:nvPr/>
        </p:nvSpPr>
        <p:spPr bwMode="auto">
          <a:xfrm>
            <a:off x="3775075" y="265588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</a:p>
        </p:txBody>
      </p:sp>
      <p:sp>
        <p:nvSpPr>
          <p:cNvPr id="109592" name="Text Box 143"/>
          <p:cNvSpPr txBox="1">
            <a:spLocks noChangeArrowheads="1"/>
          </p:cNvSpPr>
          <p:nvPr/>
        </p:nvSpPr>
        <p:spPr bwMode="auto">
          <a:xfrm>
            <a:off x="5559425" y="26543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B</a:t>
            </a:r>
          </a:p>
        </p:txBody>
      </p:sp>
      <p:sp>
        <p:nvSpPr>
          <p:cNvPr id="109593" name="Line 144"/>
          <p:cNvSpPr>
            <a:spLocks noChangeShapeType="1"/>
          </p:cNvSpPr>
          <p:nvPr/>
        </p:nvSpPr>
        <p:spPr bwMode="auto">
          <a:xfrm>
            <a:off x="7083425" y="2597150"/>
            <a:ext cx="344488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9049" name="Group 145"/>
          <p:cNvGrpSpPr>
            <a:grpSpLocks/>
          </p:cNvGrpSpPr>
          <p:nvPr/>
        </p:nvGrpSpPr>
        <p:grpSpPr bwMode="auto">
          <a:xfrm>
            <a:off x="5922963" y="2141538"/>
            <a:ext cx="615950" cy="363537"/>
            <a:chOff x="3731" y="1153"/>
            <a:chExt cx="388" cy="229"/>
          </a:xfrm>
        </p:grpSpPr>
        <p:sp>
          <p:nvSpPr>
            <p:cNvPr id="109663" name="Line 146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64" name="Line 147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9050" name="Group 148"/>
          <p:cNvGrpSpPr>
            <a:grpSpLocks/>
          </p:cNvGrpSpPr>
          <p:nvPr/>
        </p:nvGrpSpPr>
        <p:grpSpPr bwMode="auto">
          <a:xfrm>
            <a:off x="4144963" y="2116138"/>
            <a:ext cx="615950" cy="363537"/>
            <a:chOff x="3731" y="1153"/>
            <a:chExt cx="388" cy="229"/>
          </a:xfrm>
        </p:grpSpPr>
        <p:sp>
          <p:nvSpPr>
            <p:cNvPr id="109661" name="Line 149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62" name="Line 150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9051" name="Group 151"/>
          <p:cNvGrpSpPr>
            <a:grpSpLocks/>
          </p:cNvGrpSpPr>
          <p:nvPr/>
        </p:nvGrpSpPr>
        <p:grpSpPr bwMode="auto">
          <a:xfrm>
            <a:off x="2366963" y="2090738"/>
            <a:ext cx="615950" cy="363537"/>
            <a:chOff x="3731" y="1153"/>
            <a:chExt cx="388" cy="229"/>
          </a:xfrm>
        </p:grpSpPr>
        <p:sp>
          <p:nvSpPr>
            <p:cNvPr id="109659" name="Line 152"/>
            <p:cNvSpPr>
              <a:spLocks noChangeShapeType="1"/>
            </p:cNvSpPr>
            <p:nvPr/>
          </p:nvSpPr>
          <p:spPr bwMode="auto">
            <a:xfrm flipV="1">
              <a:off x="3731" y="1259"/>
              <a:ext cx="205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60" name="Line 153"/>
            <p:cNvSpPr>
              <a:spLocks noChangeShapeType="1"/>
            </p:cNvSpPr>
            <p:nvPr/>
          </p:nvSpPr>
          <p:spPr bwMode="auto">
            <a:xfrm flipV="1">
              <a:off x="3944" y="1153"/>
              <a:ext cx="175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9597" name="Line 154"/>
          <p:cNvSpPr>
            <a:spLocks noChangeShapeType="1"/>
          </p:cNvSpPr>
          <p:nvPr/>
        </p:nvSpPr>
        <p:spPr bwMode="auto">
          <a:xfrm>
            <a:off x="4278313" y="3308350"/>
            <a:ext cx="97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9053" name="Freeform 155"/>
          <p:cNvSpPr>
            <a:spLocks/>
          </p:cNvSpPr>
          <p:nvPr/>
        </p:nvSpPr>
        <p:spPr bwMode="auto">
          <a:xfrm>
            <a:off x="4298950" y="3100388"/>
            <a:ext cx="850900" cy="385762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9" name="Line 156"/>
          <p:cNvSpPr>
            <a:spLocks noChangeShapeType="1"/>
          </p:cNvSpPr>
          <p:nvPr/>
        </p:nvSpPr>
        <p:spPr bwMode="auto">
          <a:xfrm>
            <a:off x="5284788" y="3297238"/>
            <a:ext cx="344487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9055" name="Group 157"/>
          <p:cNvGrpSpPr>
            <a:grpSpLocks/>
          </p:cNvGrpSpPr>
          <p:nvPr/>
        </p:nvGrpSpPr>
        <p:grpSpPr bwMode="auto">
          <a:xfrm>
            <a:off x="3624263" y="2420938"/>
            <a:ext cx="677862" cy="315912"/>
            <a:chOff x="4396" y="1245"/>
            <a:chExt cx="672" cy="248"/>
          </a:xfrm>
        </p:grpSpPr>
        <p:sp>
          <p:nvSpPr>
            <p:cNvPr id="12910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10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10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9109" name="Group 16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112" name="Freeform 16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113" name="Freeform 16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55" name="Line 164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56" name="Line 16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9056" name="Group 166"/>
          <p:cNvGrpSpPr>
            <a:grpSpLocks/>
          </p:cNvGrpSpPr>
          <p:nvPr/>
        </p:nvGrpSpPr>
        <p:grpSpPr bwMode="auto">
          <a:xfrm>
            <a:off x="5403850" y="2438400"/>
            <a:ext cx="677863" cy="315913"/>
            <a:chOff x="4396" y="1245"/>
            <a:chExt cx="672" cy="248"/>
          </a:xfrm>
        </p:grpSpPr>
        <p:sp>
          <p:nvSpPr>
            <p:cNvPr id="12909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09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10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9101" name="Group 17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104" name="Freeform 17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105" name="Freeform 17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47" name="Line 173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48" name="Line 17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9057" name="Group 175"/>
          <p:cNvGrpSpPr>
            <a:grpSpLocks/>
          </p:cNvGrpSpPr>
          <p:nvPr/>
        </p:nvGrpSpPr>
        <p:grpSpPr bwMode="auto">
          <a:xfrm>
            <a:off x="7440613" y="2433638"/>
            <a:ext cx="677862" cy="315912"/>
            <a:chOff x="4396" y="1245"/>
            <a:chExt cx="672" cy="248"/>
          </a:xfrm>
        </p:grpSpPr>
        <p:sp>
          <p:nvSpPr>
            <p:cNvPr id="12909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09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09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9093" name="Group 17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096" name="Freeform 18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097" name="Freeform 18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39" name="Line 182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40" name="Line 18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9058" name="Group 184"/>
          <p:cNvGrpSpPr>
            <a:grpSpLocks/>
          </p:cNvGrpSpPr>
          <p:nvPr/>
        </p:nvGrpSpPr>
        <p:grpSpPr bwMode="auto">
          <a:xfrm>
            <a:off x="3609975" y="3130550"/>
            <a:ext cx="677863" cy="315913"/>
            <a:chOff x="4396" y="1245"/>
            <a:chExt cx="672" cy="248"/>
          </a:xfrm>
        </p:grpSpPr>
        <p:sp>
          <p:nvSpPr>
            <p:cNvPr id="12908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08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08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9085" name="Group 18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088" name="Freeform 18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089" name="Freeform 19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31" name="Line 191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32" name="Line 19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9059" name="Group 193"/>
          <p:cNvGrpSpPr>
            <a:grpSpLocks/>
          </p:cNvGrpSpPr>
          <p:nvPr/>
        </p:nvGrpSpPr>
        <p:grpSpPr bwMode="auto">
          <a:xfrm>
            <a:off x="1866900" y="2457450"/>
            <a:ext cx="677863" cy="315913"/>
            <a:chOff x="4396" y="1245"/>
            <a:chExt cx="672" cy="248"/>
          </a:xfrm>
        </p:grpSpPr>
        <p:sp>
          <p:nvSpPr>
            <p:cNvPr id="12907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07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2907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29077" name="Group 19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29080" name="Freeform 19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081" name="Freeform 19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23" name="Line 200"/>
            <p:cNvSpPr>
              <a:spLocks noChangeShapeType="1"/>
            </p:cNvSpPr>
            <p:nvPr/>
          </p:nvSpPr>
          <p:spPr bwMode="auto">
            <a:xfrm>
              <a:off x="4399" y="1321"/>
              <a:ext cx="0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24" name="Line 20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9605" name="Text Box 3"/>
          <p:cNvSpPr txBox="1">
            <a:spLocks noChangeArrowheads="1"/>
          </p:cNvSpPr>
          <p:nvPr/>
        </p:nvSpPr>
        <p:spPr bwMode="auto">
          <a:xfrm>
            <a:off x="1220788" y="4205288"/>
            <a:ext cx="6780212" cy="209867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000" b="1">
                <a:solidFill>
                  <a:srgbClr val="000099"/>
                </a:solidFill>
              </a:rPr>
              <a:t>destination subnet	  next  router      # hops to dest</a:t>
            </a:r>
          </a:p>
          <a:p>
            <a:r>
              <a:rPr lang="en-US" sz="2000" b="1"/>
              <a:t> 	</a:t>
            </a:r>
            <a:r>
              <a:rPr lang="en-US" sz="2400">
                <a:solidFill>
                  <a:srgbClr val="CC0000"/>
                </a:solidFill>
              </a:rPr>
              <a:t>w</a:t>
            </a:r>
            <a:r>
              <a:rPr lang="en-US" sz="2400"/>
              <a:t>			A		2</a:t>
            </a:r>
          </a:p>
          <a:p>
            <a:r>
              <a:rPr lang="en-US" sz="2400"/>
              <a:t>	</a:t>
            </a:r>
            <a:r>
              <a:rPr lang="en-US" sz="2400">
                <a:solidFill>
                  <a:srgbClr val="CC0000"/>
                </a:solidFill>
              </a:rPr>
              <a:t>y</a:t>
            </a:r>
            <a:r>
              <a:rPr lang="en-US" sz="2400"/>
              <a:t>			B		2</a:t>
            </a:r>
          </a:p>
          <a:p>
            <a:r>
              <a:rPr lang="en-US" sz="2400"/>
              <a:t> 	</a:t>
            </a:r>
            <a:r>
              <a:rPr lang="en-US" sz="2400">
                <a:solidFill>
                  <a:srgbClr val="CC0000"/>
                </a:solidFill>
              </a:rPr>
              <a:t>z</a:t>
            </a:r>
            <a:r>
              <a:rPr lang="en-US" sz="2400"/>
              <a:t>			B		7</a:t>
            </a:r>
          </a:p>
          <a:p>
            <a:r>
              <a:rPr lang="en-US" sz="2400"/>
              <a:t>	</a:t>
            </a:r>
            <a:r>
              <a:rPr lang="en-US" sz="2400">
                <a:solidFill>
                  <a:srgbClr val="CC0000"/>
                </a:solidFill>
              </a:rPr>
              <a:t>x</a:t>
            </a:r>
            <a:r>
              <a:rPr lang="en-US" sz="2400"/>
              <a:t>			--		1</a:t>
            </a:r>
          </a:p>
          <a:p>
            <a:r>
              <a:rPr lang="en-US" sz="2000"/>
              <a:t>	….			….		....</a:t>
            </a:r>
          </a:p>
        </p:txBody>
      </p:sp>
      <p:sp>
        <p:nvSpPr>
          <p:cNvPr id="109606" name="Text Box 4"/>
          <p:cNvSpPr txBox="1">
            <a:spLocks noChangeArrowheads="1"/>
          </p:cNvSpPr>
          <p:nvPr/>
        </p:nvSpPr>
        <p:spPr bwMode="auto">
          <a:xfrm>
            <a:off x="2898775" y="3825875"/>
            <a:ext cx="257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routing table in router D</a:t>
            </a:r>
          </a:p>
        </p:txBody>
      </p:sp>
      <p:grpSp>
        <p:nvGrpSpPr>
          <p:cNvPr id="745582" name="Group 110"/>
          <p:cNvGrpSpPr>
            <a:grpSpLocks/>
          </p:cNvGrpSpPr>
          <p:nvPr/>
        </p:nvGrpSpPr>
        <p:grpSpPr bwMode="auto">
          <a:xfrm>
            <a:off x="4738688" y="5032375"/>
            <a:ext cx="896937" cy="576263"/>
            <a:chOff x="2985" y="3170"/>
            <a:chExt cx="565" cy="363"/>
          </a:xfrm>
        </p:grpSpPr>
        <p:sp>
          <p:nvSpPr>
            <p:cNvPr id="109617" name="Line 111"/>
            <p:cNvSpPr>
              <a:spLocks noChangeShapeType="1"/>
            </p:cNvSpPr>
            <p:nvPr/>
          </p:nvSpPr>
          <p:spPr bwMode="auto">
            <a:xfrm flipV="1">
              <a:off x="2985" y="3330"/>
              <a:ext cx="345" cy="20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18" name="Text Box 112"/>
            <p:cNvSpPr txBox="1">
              <a:spLocks noChangeArrowheads="1"/>
            </p:cNvSpPr>
            <p:nvPr/>
          </p:nvSpPr>
          <p:spPr bwMode="auto">
            <a:xfrm>
              <a:off x="3306" y="3170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A</a:t>
              </a:r>
            </a:p>
          </p:txBody>
        </p:sp>
      </p:grpSp>
      <p:grpSp>
        <p:nvGrpSpPr>
          <p:cNvPr id="745585" name="Group 113"/>
          <p:cNvGrpSpPr>
            <a:grpSpLocks/>
          </p:cNvGrpSpPr>
          <p:nvPr/>
        </p:nvGrpSpPr>
        <p:grpSpPr bwMode="auto">
          <a:xfrm>
            <a:off x="6551613" y="4995863"/>
            <a:ext cx="863600" cy="576262"/>
            <a:chOff x="2985" y="3170"/>
            <a:chExt cx="544" cy="363"/>
          </a:xfrm>
        </p:grpSpPr>
        <p:sp>
          <p:nvSpPr>
            <p:cNvPr id="109615" name="Line 114"/>
            <p:cNvSpPr>
              <a:spLocks noChangeShapeType="1"/>
            </p:cNvSpPr>
            <p:nvPr/>
          </p:nvSpPr>
          <p:spPr bwMode="auto">
            <a:xfrm flipV="1">
              <a:off x="2985" y="3330"/>
              <a:ext cx="345" cy="20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9616" name="Text Box 115"/>
            <p:cNvSpPr txBox="1">
              <a:spLocks noChangeArrowheads="1"/>
            </p:cNvSpPr>
            <p:nvPr/>
          </p:nvSpPr>
          <p:spPr bwMode="auto">
            <a:xfrm>
              <a:off x="3306" y="3170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5</a:t>
              </a:r>
            </a:p>
          </p:txBody>
        </p:sp>
      </p:grpSp>
      <p:grpSp>
        <p:nvGrpSpPr>
          <p:cNvPr id="745588" name="Group 116"/>
          <p:cNvGrpSpPr>
            <a:grpSpLocks/>
          </p:cNvGrpSpPr>
          <p:nvPr/>
        </p:nvGrpSpPr>
        <p:grpSpPr bwMode="auto">
          <a:xfrm>
            <a:off x="2082800" y="920750"/>
            <a:ext cx="3562350" cy="1728788"/>
            <a:chOff x="1312" y="440"/>
            <a:chExt cx="2244" cy="1089"/>
          </a:xfrm>
        </p:grpSpPr>
        <p:sp>
          <p:nvSpPr>
            <p:cNvPr id="109612" name="Text Box 117"/>
            <p:cNvSpPr txBox="1">
              <a:spLocks noChangeArrowheads="1"/>
            </p:cNvSpPr>
            <p:nvPr/>
          </p:nvSpPr>
          <p:spPr bwMode="auto">
            <a:xfrm>
              <a:off x="1312" y="639"/>
              <a:ext cx="1454" cy="728"/>
            </a:xfrm>
            <a:prstGeom prst="rect">
              <a:avLst/>
            </a:prstGeom>
            <a:noFill/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600" b="1">
                  <a:solidFill>
                    <a:schemeClr val="accent2"/>
                  </a:solidFill>
                </a:rPr>
                <a:t> </a:t>
              </a:r>
              <a:r>
                <a:rPr lang="en-US" sz="1600" b="1">
                  <a:solidFill>
                    <a:srgbClr val="000099"/>
                  </a:solidFill>
                </a:rPr>
                <a:t>dest     next  hops</a:t>
              </a:r>
            </a:p>
            <a:p>
              <a:pPr>
                <a:lnSpc>
                  <a:spcPct val="90000"/>
                </a:lnSpc>
              </a:pPr>
              <a:r>
                <a:rPr lang="en-US" sz="1600" b="1"/>
                <a:t>   </a:t>
              </a:r>
              <a:r>
                <a:rPr lang="en-US" sz="1600">
                  <a:solidFill>
                    <a:srgbClr val="CC0000"/>
                  </a:solidFill>
                </a:rPr>
                <a:t>w</a:t>
              </a:r>
              <a:r>
                <a:rPr lang="en-US" sz="1600"/>
                <a:t>	  -       1</a:t>
              </a:r>
            </a:p>
            <a:p>
              <a:pPr>
                <a:lnSpc>
                  <a:spcPct val="90000"/>
                </a:lnSpc>
              </a:pPr>
              <a:r>
                <a:rPr lang="en-US" sz="1600"/>
                <a:t>   </a:t>
              </a:r>
              <a:r>
                <a:rPr lang="en-US" sz="1600">
                  <a:solidFill>
                    <a:srgbClr val="CC0000"/>
                  </a:solidFill>
                </a:rPr>
                <a:t>x</a:t>
              </a:r>
              <a:r>
                <a:rPr lang="en-US" sz="1600"/>
                <a:t>	  -       1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solidFill>
                    <a:srgbClr val="FF0000"/>
                  </a:solidFill>
                </a:rPr>
                <a:t>   </a:t>
              </a:r>
              <a:r>
                <a:rPr lang="en-US" sz="1600">
                  <a:solidFill>
                    <a:srgbClr val="CC0000"/>
                  </a:solidFill>
                </a:rPr>
                <a:t>z</a:t>
              </a:r>
              <a:r>
                <a:rPr lang="en-US" sz="1600"/>
                <a:t>	  C      4</a:t>
              </a:r>
            </a:p>
            <a:p>
              <a:pPr>
                <a:lnSpc>
                  <a:spcPct val="90000"/>
                </a:lnSpc>
              </a:pPr>
              <a:r>
                <a:rPr lang="en-US" sz="1600"/>
                <a:t>   ….	  …     ...</a:t>
              </a:r>
            </a:p>
          </p:txBody>
        </p:sp>
        <p:sp>
          <p:nvSpPr>
            <p:cNvPr id="109613" name="Text Box 118"/>
            <p:cNvSpPr txBox="1">
              <a:spLocks noChangeArrowheads="1"/>
            </p:cNvSpPr>
            <p:nvPr/>
          </p:nvSpPr>
          <p:spPr bwMode="auto">
            <a:xfrm>
              <a:off x="2230" y="440"/>
              <a:ext cx="132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smtClean="0"/>
                <a:t>A-to-D advertisement</a:t>
              </a:r>
            </a:p>
          </p:txBody>
        </p:sp>
        <p:sp>
          <p:nvSpPr>
            <p:cNvPr id="109614" name="AutoShape 119"/>
            <p:cNvSpPr>
              <a:spLocks noChangeArrowheads="1"/>
            </p:cNvSpPr>
            <p:nvPr/>
          </p:nvSpPr>
          <p:spPr bwMode="auto">
            <a:xfrm>
              <a:off x="1349" y="1271"/>
              <a:ext cx="1285" cy="258"/>
            </a:xfrm>
            <a:prstGeom prst="curvedDownArrow">
              <a:avLst>
                <a:gd name="adj1" fmla="val 99612"/>
                <a:gd name="adj2" fmla="val 199225"/>
                <a:gd name="adj3" fmla="val 33333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9065" name="Picture 12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8" y="822325"/>
            <a:ext cx="2970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611" name="Rectangle 122"/>
          <p:cNvSpPr>
            <a:spLocks noGrp="1" noChangeArrowheads="1"/>
          </p:cNvSpPr>
          <p:nvPr>
            <p:ph type="title"/>
          </p:nvPr>
        </p:nvSpPr>
        <p:spPr>
          <a:xfrm>
            <a:off x="409575" y="190500"/>
            <a:ext cx="3937000" cy="8636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RIP: example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4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4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4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05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19E286B0-021E-4E32-A401-7900C7B34665}" type="slidenum">
              <a:rPr lang="en-US"/>
              <a:pPr/>
              <a:t>7</a:t>
            </a:fld>
            <a:endParaRPr lang="en-US"/>
          </a:p>
        </p:txBody>
      </p:sp>
      <p:pic>
        <p:nvPicPr>
          <p:cNvPr id="130051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200" y="1033463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RIP: link failure, recovery</a:t>
            </a:r>
            <a:r>
              <a:rPr lang="en-US">
                <a:cs typeface="+mj-cs"/>
              </a:rPr>
              <a:t> </a:t>
            </a:r>
          </a:p>
        </p:txBody>
      </p:sp>
      <p:sp>
        <p:nvSpPr>
          <p:cNvPr id="1105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181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if no advertisement heard after 180 sec --&gt; neighbor/link declared dead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routes via neighbor invalidated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new advertisements sent to neighbors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neighbors in turn send out new advertisements (if tables changed)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link failure info quickly (?) propagates to entire net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i="1">
                <a:solidFill>
                  <a:srgbClr val="CC0000"/>
                </a:solidFill>
              </a:rPr>
              <a:t>poison reverse</a:t>
            </a:r>
            <a:r>
              <a:rPr lang="en-US"/>
              <a:t> used to prevent ping-pong loops (infinite distance = 16 hops)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16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25FF7DA4-222A-4F86-8A52-278E15D2390E}" type="slidenum">
              <a:rPr lang="en-US"/>
              <a:pPr/>
              <a:t>8</a:t>
            </a:fld>
            <a:endParaRPr lang="en-US"/>
          </a:p>
        </p:txBody>
      </p:sp>
      <p:pic>
        <p:nvPicPr>
          <p:cNvPr id="131075" name="Picture 2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003300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1" name="Rectangle 26"/>
          <p:cNvSpPr>
            <a:spLocks noChangeArrowheads="1"/>
          </p:cNvSpPr>
          <p:nvPr/>
        </p:nvSpPr>
        <p:spPr bwMode="auto">
          <a:xfrm>
            <a:off x="5410200" y="4030663"/>
            <a:ext cx="2643188" cy="201771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2" name="Rectangle 25"/>
          <p:cNvSpPr>
            <a:spLocks noChangeArrowheads="1"/>
          </p:cNvSpPr>
          <p:nvPr/>
        </p:nvSpPr>
        <p:spPr bwMode="auto">
          <a:xfrm>
            <a:off x="1336675" y="4049713"/>
            <a:ext cx="2643188" cy="201771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RIP table processing</a:t>
            </a:r>
          </a:p>
        </p:txBody>
      </p:sp>
      <p:sp>
        <p:nvSpPr>
          <p:cNvPr id="1116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RIP routing tables managed by </a:t>
            </a:r>
            <a:r>
              <a:rPr lang="en-US" i="1">
                <a:solidFill>
                  <a:srgbClr val="CC0000"/>
                </a:solidFill>
                <a:cs typeface="+mn-cs"/>
              </a:rPr>
              <a:t>application-level</a:t>
            </a:r>
            <a:r>
              <a:rPr lang="en-US">
                <a:cs typeface="+mn-cs"/>
              </a:rPr>
              <a:t> process called route-d (daemon)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advertisements sent in UDP packets, periodically repeated</a:t>
            </a:r>
          </a:p>
        </p:txBody>
      </p:sp>
      <p:sp>
        <p:nvSpPr>
          <p:cNvPr id="111625" name="Text Box 4"/>
          <p:cNvSpPr txBox="1">
            <a:spLocks noChangeArrowheads="1"/>
          </p:cNvSpPr>
          <p:nvPr/>
        </p:nvSpPr>
        <p:spPr bwMode="auto">
          <a:xfrm>
            <a:off x="1263650" y="5778500"/>
            <a:ext cx="265588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physical</a:t>
            </a:r>
          </a:p>
        </p:txBody>
      </p:sp>
      <p:sp>
        <p:nvSpPr>
          <p:cNvPr id="111626" name="Text Box 5"/>
          <p:cNvSpPr txBox="1">
            <a:spLocks noChangeArrowheads="1"/>
          </p:cNvSpPr>
          <p:nvPr/>
        </p:nvSpPr>
        <p:spPr bwMode="auto">
          <a:xfrm>
            <a:off x="1268413" y="5402263"/>
            <a:ext cx="265112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link</a:t>
            </a:r>
          </a:p>
        </p:txBody>
      </p:sp>
      <p:sp>
        <p:nvSpPr>
          <p:cNvPr id="111627" name="Text Box 6"/>
          <p:cNvSpPr txBox="1">
            <a:spLocks noChangeArrowheads="1"/>
          </p:cNvSpPr>
          <p:nvPr/>
        </p:nvSpPr>
        <p:spPr bwMode="auto">
          <a:xfrm>
            <a:off x="1268413" y="4751388"/>
            <a:ext cx="26511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network       </a:t>
            </a:r>
            <a:r>
              <a:rPr lang="en-US" i="1" smtClean="0">
                <a:solidFill>
                  <a:srgbClr val="CC0000"/>
                </a:solidFill>
              </a:rPr>
              <a:t>forwarding</a:t>
            </a:r>
          </a:p>
          <a:p>
            <a:pPr>
              <a:defRPr/>
            </a:pPr>
            <a:r>
              <a:rPr lang="en-US" smtClean="0"/>
              <a:t>   (IP)             </a:t>
            </a:r>
            <a:r>
              <a:rPr lang="en-US" i="1" smtClean="0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11628" name="Rectangle 7"/>
          <p:cNvSpPr>
            <a:spLocks noChangeArrowheads="1"/>
          </p:cNvSpPr>
          <p:nvPr/>
        </p:nvSpPr>
        <p:spPr bwMode="auto">
          <a:xfrm>
            <a:off x="2527300" y="4787900"/>
            <a:ext cx="1233488" cy="5746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9" name="Text Box 8"/>
          <p:cNvSpPr txBox="1">
            <a:spLocks noChangeArrowheads="1"/>
          </p:cNvSpPr>
          <p:nvPr/>
        </p:nvSpPr>
        <p:spPr bwMode="auto">
          <a:xfrm>
            <a:off x="1268413" y="4100513"/>
            <a:ext cx="26511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transport</a:t>
            </a:r>
          </a:p>
          <a:p>
            <a:pPr>
              <a:defRPr/>
            </a:pPr>
            <a:r>
              <a:rPr lang="en-US" smtClean="0"/>
              <a:t>  (UDP)</a:t>
            </a:r>
          </a:p>
        </p:txBody>
      </p:sp>
      <p:grpSp>
        <p:nvGrpSpPr>
          <p:cNvPr id="131085" name="Group 9"/>
          <p:cNvGrpSpPr>
            <a:grpSpLocks/>
          </p:cNvGrpSpPr>
          <p:nvPr/>
        </p:nvGrpSpPr>
        <p:grpSpPr bwMode="auto">
          <a:xfrm>
            <a:off x="2124075" y="3346450"/>
            <a:ext cx="1258888" cy="560388"/>
            <a:chOff x="1315" y="2154"/>
            <a:chExt cx="793" cy="353"/>
          </a:xfrm>
        </p:grpSpPr>
        <p:sp>
          <p:nvSpPr>
            <p:cNvPr id="111644" name="Oval 10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5" name="Text Box 11"/>
            <p:cNvSpPr txBox="1">
              <a:spLocks noChangeArrowheads="1"/>
            </p:cNvSpPr>
            <p:nvPr/>
          </p:nvSpPr>
          <p:spPr bwMode="auto">
            <a:xfrm>
              <a:off x="1434" y="2208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routed</a:t>
              </a:r>
            </a:p>
          </p:txBody>
        </p:sp>
      </p:grpSp>
      <p:sp>
        <p:nvSpPr>
          <p:cNvPr id="111631" name="Line 12"/>
          <p:cNvSpPr>
            <a:spLocks noChangeShapeType="1"/>
          </p:cNvSpPr>
          <p:nvPr/>
        </p:nvSpPr>
        <p:spPr bwMode="auto">
          <a:xfrm flipV="1">
            <a:off x="2381250" y="3871913"/>
            <a:ext cx="0" cy="20383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1632" name="Text Box 13"/>
          <p:cNvSpPr txBox="1">
            <a:spLocks noChangeArrowheads="1"/>
          </p:cNvSpPr>
          <p:nvPr/>
        </p:nvSpPr>
        <p:spPr bwMode="auto">
          <a:xfrm>
            <a:off x="5324475" y="5784850"/>
            <a:ext cx="265588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physical</a:t>
            </a:r>
          </a:p>
        </p:txBody>
      </p:sp>
      <p:sp>
        <p:nvSpPr>
          <p:cNvPr id="111633" name="Text Box 14"/>
          <p:cNvSpPr txBox="1">
            <a:spLocks noChangeArrowheads="1"/>
          </p:cNvSpPr>
          <p:nvPr/>
        </p:nvSpPr>
        <p:spPr bwMode="auto">
          <a:xfrm>
            <a:off x="5329238" y="5408613"/>
            <a:ext cx="265112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link</a:t>
            </a:r>
          </a:p>
        </p:txBody>
      </p:sp>
      <p:sp>
        <p:nvSpPr>
          <p:cNvPr id="111634" name="Text Box 15"/>
          <p:cNvSpPr txBox="1">
            <a:spLocks noChangeArrowheads="1"/>
          </p:cNvSpPr>
          <p:nvPr/>
        </p:nvSpPr>
        <p:spPr bwMode="auto">
          <a:xfrm>
            <a:off x="5329238" y="4757738"/>
            <a:ext cx="26511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network</a:t>
            </a:r>
          </a:p>
          <a:p>
            <a:pPr algn="r">
              <a:defRPr/>
            </a:pPr>
            <a:r>
              <a:rPr lang="en-US" smtClean="0"/>
              <a:t>   (IP)</a:t>
            </a:r>
          </a:p>
        </p:txBody>
      </p:sp>
      <p:sp>
        <p:nvSpPr>
          <p:cNvPr id="111635" name="Text Box 16"/>
          <p:cNvSpPr txBox="1">
            <a:spLocks noChangeArrowheads="1"/>
          </p:cNvSpPr>
          <p:nvPr/>
        </p:nvSpPr>
        <p:spPr bwMode="auto">
          <a:xfrm>
            <a:off x="5329238" y="4106863"/>
            <a:ext cx="26511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transprt</a:t>
            </a:r>
          </a:p>
          <a:p>
            <a:pPr algn="r">
              <a:defRPr/>
            </a:pPr>
            <a:r>
              <a:rPr lang="en-US" smtClean="0"/>
              <a:t>  (UDP)</a:t>
            </a:r>
          </a:p>
        </p:txBody>
      </p:sp>
      <p:grpSp>
        <p:nvGrpSpPr>
          <p:cNvPr id="131091" name="Group 17"/>
          <p:cNvGrpSpPr>
            <a:grpSpLocks/>
          </p:cNvGrpSpPr>
          <p:nvPr/>
        </p:nvGrpSpPr>
        <p:grpSpPr bwMode="auto">
          <a:xfrm>
            <a:off x="5978525" y="3352800"/>
            <a:ext cx="1258888" cy="560388"/>
            <a:chOff x="1315" y="2154"/>
            <a:chExt cx="793" cy="353"/>
          </a:xfrm>
        </p:grpSpPr>
        <p:sp>
          <p:nvSpPr>
            <p:cNvPr id="111642" name="Oval 18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3" name="Text Box 19"/>
            <p:cNvSpPr txBox="1">
              <a:spLocks noChangeArrowheads="1"/>
            </p:cNvSpPr>
            <p:nvPr/>
          </p:nvSpPr>
          <p:spPr bwMode="auto">
            <a:xfrm>
              <a:off x="1434" y="2208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routed</a:t>
              </a:r>
            </a:p>
          </p:txBody>
        </p:sp>
      </p:grpSp>
      <p:sp>
        <p:nvSpPr>
          <p:cNvPr id="111637" name="Line 20"/>
          <p:cNvSpPr>
            <a:spLocks noChangeShapeType="1"/>
          </p:cNvSpPr>
          <p:nvPr/>
        </p:nvSpPr>
        <p:spPr bwMode="auto">
          <a:xfrm flipV="1">
            <a:off x="6796088" y="3892550"/>
            <a:ext cx="0" cy="20383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1638" name="Rectangle 21"/>
          <p:cNvSpPr>
            <a:spLocks noChangeArrowheads="1"/>
          </p:cNvSpPr>
          <p:nvPr/>
        </p:nvSpPr>
        <p:spPr bwMode="auto">
          <a:xfrm>
            <a:off x="5364163" y="4794250"/>
            <a:ext cx="1233487" cy="574675"/>
          </a:xfrm>
          <a:prstGeom prst="rect">
            <a:avLst/>
          </a:prstGeom>
          <a:solidFill>
            <a:schemeClr val="bg1"/>
          </a:solidFill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1">
                <a:solidFill>
                  <a:srgbClr val="CC0000"/>
                </a:solidFill>
                <a:latin typeface="Arial" charset="0"/>
                <a:ea typeface="ＭＳ Ｐゴシック" charset="0"/>
              </a:rPr>
              <a:t>forwarding</a:t>
            </a:r>
          </a:p>
          <a:p>
            <a:pPr algn="ctr">
              <a:defRPr/>
            </a:pPr>
            <a:r>
              <a:rPr lang="en-US" i="1">
                <a:solidFill>
                  <a:srgbClr val="CC0000"/>
                </a:solidFill>
                <a:latin typeface="Arial" charset="0"/>
                <a:ea typeface="ＭＳ Ｐゴシック" charset="0"/>
              </a:rPr>
              <a:t>table</a:t>
            </a:r>
          </a:p>
        </p:txBody>
      </p:sp>
      <p:sp>
        <p:nvSpPr>
          <p:cNvPr id="111639" name="Line 22"/>
          <p:cNvSpPr>
            <a:spLocks noChangeShapeType="1"/>
          </p:cNvSpPr>
          <p:nvPr/>
        </p:nvSpPr>
        <p:spPr bwMode="auto">
          <a:xfrm>
            <a:off x="2381250" y="5910263"/>
            <a:ext cx="4408488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1640" name="Line 23"/>
          <p:cNvSpPr>
            <a:spLocks noChangeShapeType="1"/>
          </p:cNvSpPr>
          <p:nvPr/>
        </p:nvSpPr>
        <p:spPr bwMode="auto">
          <a:xfrm>
            <a:off x="2894013" y="3932238"/>
            <a:ext cx="0" cy="8667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1641" name="Line 24"/>
          <p:cNvSpPr>
            <a:spLocks noChangeShapeType="1"/>
          </p:cNvSpPr>
          <p:nvPr/>
        </p:nvSpPr>
        <p:spPr bwMode="auto">
          <a:xfrm>
            <a:off x="6380163" y="3900488"/>
            <a:ext cx="0" cy="8667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RIP 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In most current networking environments, RIP is not the preferred choice for routing as its time to converge and scalability are poor compared to EIGRP, OSPF, or IS-IS (the latter two being link-state routing protocols), and (without RMTI) a hop limit severely limits the size of network it can be used in. </a:t>
            </a:r>
            <a:r>
              <a:rPr lang="en-US" dirty="0" smtClean="0"/>
              <a:t>(quote from Wikipedia </a:t>
            </a:r>
            <a:r>
              <a:rPr lang="en-US" dirty="0" smtClean="0">
                <a:hlinkClick r:id="rId2"/>
              </a:rPr>
              <a:t>http://en.wikipedia.org/wiki/Routing_Information_Protocol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B3E6181B-5FA2-429B-B62E-586BC2A70A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15203</TotalTime>
  <Words>1636</Words>
  <Application>Microsoft Office PowerPoint</Application>
  <PresentationFormat>On-screen Show (4:3)</PresentationFormat>
  <Paragraphs>354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PowerPoint Presentation</vt:lpstr>
      <vt:lpstr>PowerPoint Presentation</vt:lpstr>
      <vt:lpstr>Intra-AS Routing</vt:lpstr>
      <vt:lpstr>RIP ( Routing Information Protocol)</vt:lpstr>
      <vt:lpstr>RIP: example </vt:lpstr>
      <vt:lpstr>RIP: example </vt:lpstr>
      <vt:lpstr>RIP: link failure, recovery </vt:lpstr>
      <vt:lpstr>RIP table processing</vt:lpstr>
      <vt:lpstr>RIP current status</vt:lpstr>
      <vt:lpstr>OSPF (Open Shortest Path First)</vt:lpstr>
      <vt:lpstr>OSPF “advanced” features (not in RIP)</vt:lpstr>
      <vt:lpstr>Hierarchical OSPF</vt:lpstr>
      <vt:lpstr>Hierarchical OSPF</vt:lpstr>
      <vt:lpstr>Internet inter-AS routing: BGP</vt:lpstr>
      <vt:lpstr>BGP basics</vt:lpstr>
      <vt:lpstr>BGP basics: distributing path information</vt:lpstr>
      <vt:lpstr>Path attributes and BGP routes</vt:lpstr>
      <vt:lpstr>BGP route selection</vt:lpstr>
      <vt:lpstr>BGP messages</vt:lpstr>
      <vt:lpstr>BGP routing policy</vt:lpstr>
      <vt:lpstr>BGP routing policy (2)</vt:lpstr>
      <vt:lpstr>Why different Intra-, Inter-AS routing ? </vt:lpstr>
      <vt:lpstr>Some interesting router statistics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4</dc:title>
  <dc:creator>Jim Kurose and Keith Ross</dc:creator>
  <cp:lastModifiedBy>Xiannong Meng</cp:lastModifiedBy>
  <cp:revision>387</cp:revision>
  <cp:lastPrinted>2016-03-09T13:40:06Z</cp:lastPrinted>
  <dcterms:created xsi:type="dcterms:W3CDTF">1999-10-08T19:08:27Z</dcterms:created>
  <dcterms:modified xsi:type="dcterms:W3CDTF">2016-03-22T18:00:37Z</dcterms:modified>
</cp:coreProperties>
</file>