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763" r:id="rId2"/>
    <p:sldId id="758" r:id="rId3"/>
    <p:sldId id="727" r:id="rId4"/>
    <p:sldId id="728" r:id="rId5"/>
    <p:sldId id="729" r:id="rId6"/>
    <p:sldId id="730" r:id="rId7"/>
    <p:sldId id="731" r:id="rId8"/>
    <p:sldId id="732" r:id="rId9"/>
    <p:sldId id="764" r:id="rId10"/>
    <p:sldId id="733" r:id="rId11"/>
    <p:sldId id="734" r:id="rId12"/>
    <p:sldId id="735" r:id="rId13"/>
    <p:sldId id="736" r:id="rId14"/>
    <p:sldId id="737" r:id="rId15"/>
    <p:sldId id="738" r:id="rId16"/>
    <p:sldId id="739" r:id="rId17"/>
    <p:sldId id="740" r:id="rId18"/>
    <p:sldId id="741" r:id="rId19"/>
    <p:sldId id="742" r:id="rId20"/>
    <p:sldId id="743" r:id="rId21"/>
    <p:sldId id="744" r:id="rId22"/>
    <p:sldId id="745" r:id="rId23"/>
    <p:sldId id="765" r:id="rId24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DDDDDD"/>
    <a:srgbClr val="FFCCFF"/>
    <a:srgbClr val="000099"/>
    <a:srgbClr val="008000"/>
    <a:srgbClr val="66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defTabSz="92976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348" y="0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algn="r" defTabSz="92976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95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defTabSz="92976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348" y="8818595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algn="r" defTabSz="929760">
              <a:defRPr sz="1300">
                <a:latin typeface="Times New Roman" pitchFamily="18" charset="0"/>
              </a:defRPr>
            </a:lvl1pPr>
          </a:lstStyle>
          <a:p>
            <a:fld id="{512CE0AD-2FD4-48D4-B0A7-72D4E323EB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46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defTabSz="92976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864" y="0"/>
            <a:ext cx="3027136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algn="r" defTabSz="92976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9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727" y="4410065"/>
            <a:ext cx="5123546" cy="417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29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defTabSz="92976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864" y="8820129"/>
            <a:ext cx="3027136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algn="r" defTabSz="929760">
              <a:defRPr sz="1300">
                <a:latin typeface="Times New Roman" pitchFamily="18" charset="0"/>
              </a:defRPr>
            </a:lvl1pPr>
          </a:lstStyle>
          <a:p>
            <a:fld id="{6F83735E-9ED3-4F43-8609-9E26B2E3F8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23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F271B88F-DAB0-461D-9508-3E0F95AC63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614CB235-3B32-4953-8CBF-6C3A843988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B47D546E-B1BD-4B6C-AF24-694F0C2A38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D60BBEED-9BC7-409C-B3D2-D099745D2D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B3E6181B-5FA2-429B-B62E-586BC2A70A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CDD97582-0669-41FA-BAE8-3FA5459ABB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62ACD0DF-1CCD-4719-8422-2DB6884650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AD597DCB-269F-4974-B98A-B9CAE92B97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2BA0F7DF-D4C3-4119-A2F2-F761F1CF12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46DC4047-8875-4FA2-B69A-3D9A0E873D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7C3BC44D-AA5A-4D55-AC16-433104F997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214EB23D-EB9B-4887-8329-B8E8B7A8AF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3243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r>
              <a:rPr lang="en-US"/>
              <a:t>4-</a:t>
            </a:r>
            <a:fld id="{78670EE1-D4BA-49EC-B3C0-E527A9A7C3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mrtg.net.princeton.edu/statistics/routers.html" TargetMode="External"/><Relationship Id="rId2" Type="http://schemas.openxmlformats.org/officeDocument/2006/relationships/hyperlink" Target="http://www.cidr-report.org/as2.0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Routing_Information_Protoco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562600" y="6453188"/>
            <a:ext cx="2895600" cy="287337"/>
          </a:xfrm>
          <a:noFill/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mtClean="0">
                <a:ea typeface="ＭＳ Ｐゴシック" pitchFamily="34" charset="-128"/>
                <a:cs typeface="Arial" pitchFamily="34" charset="0"/>
              </a:rPr>
              <a:t>Application Layer</a:t>
            </a:r>
          </a:p>
        </p:txBody>
      </p:sp>
      <p:sp>
        <p:nvSpPr>
          <p:cNvPr id="655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CEB39503-BD8F-4CC6-B5CA-BBDEB272C9D9}" type="slidenum">
              <a:rPr lang="en-US"/>
              <a:pPr/>
              <a:t>1</a:t>
            </a:fld>
            <a:endParaRPr lang="en-US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71475" y="715963"/>
            <a:ext cx="448786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4400" dirty="0">
                <a:solidFill>
                  <a:srgbClr val="000099"/>
                </a:solidFill>
                <a:latin typeface="Gill Sans MT" pitchFamily="34" charset="0"/>
              </a:rPr>
              <a:t>Chapter 4</a:t>
            </a:r>
            <a:r>
              <a:rPr lang="en-US" sz="4800" dirty="0">
                <a:solidFill>
                  <a:srgbClr val="000099"/>
                </a:solidFill>
                <a:latin typeface="Gill Sans MT" pitchFamily="34" charset="0"/>
              </a:rPr>
              <a:t/>
            </a:r>
            <a:br>
              <a:rPr lang="en-US" sz="4800" dirty="0">
                <a:solidFill>
                  <a:srgbClr val="000099"/>
                </a:solidFill>
                <a:latin typeface="Gill Sans MT" pitchFamily="34" charset="0"/>
              </a:rPr>
            </a:br>
            <a:r>
              <a:rPr lang="en-US" sz="4400" dirty="0" smtClean="0">
                <a:solidFill>
                  <a:srgbClr val="000099"/>
                </a:solidFill>
                <a:latin typeface="Gill Sans MT" pitchFamily="34" charset="0"/>
              </a:rPr>
              <a:t>Network </a:t>
            </a:r>
            <a:r>
              <a:rPr lang="en-US" sz="4400" dirty="0">
                <a:solidFill>
                  <a:srgbClr val="000099"/>
                </a:solidFill>
                <a:latin typeface="Gill Sans MT" pitchFamily="34" charset="0"/>
              </a:rPr>
              <a:t>Layer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6184900" y="3078163"/>
            <a:ext cx="2881313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 i="1">
                <a:solidFill>
                  <a:srgbClr val="008000"/>
                </a:solidFill>
                <a:latin typeface="Gill Sans MT" pitchFamily="34" charset="0"/>
              </a:rPr>
              <a:t>Computer Networking: A Top Down Approach </a:t>
            </a:r>
            <a:r>
              <a:rPr lang="en-US" sz="280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sz="280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6</a:t>
            </a:r>
            <a:r>
              <a:rPr lang="en-US" baseline="3000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March 2012</a:t>
            </a:r>
          </a:p>
        </p:txBody>
      </p:sp>
      <p:sp>
        <p:nvSpPr>
          <p:cNvPr id="65541" name="Text Box 6"/>
          <p:cNvSpPr txBox="1">
            <a:spLocks noChangeArrowheads="1"/>
          </p:cNvSpPr>
          <p:nvPr/>
        </p:nvSpPr>
        <p:spPr bwMode="auto">
          <a:xfrm>
            <a:off x="369888" y="2465791"/>
            <a:ext cx="5378450" cy="147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A note on the use of these </a:t>
            </a:r>
            <a:r>
              <a:rPr lang="en-US" sz="1800" dirty="0" err="1">
                <a:solidFill>
                  <a:srgbClr val="000000"/>
                </a:solidFill>
              </a:rPr>
              <a:t>ppt</a:t>
            </a:r>
            <a:r>
              <a:rPr lang="en-US" sz="1800" dirty="0">
                <a:solidFill>
                  <a:srgbClr val="000000"/>
                </a:solidFill>
              </a:rPr>
              <a:t> slides: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making these slides freely available to all (faculty, students, readers). They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in PowerPoint form so you see the animations; and can add, modify, and delete slides  (including this one) and slide content to suit your needs. They obviously represent a </a:t>
            </a:r>
            <a:r>
              <a:rPr lang="en-US" altLang="ja-JP" sz="1200" i="1" dirty="0">
                <a:solidFill>
                  <a:srgbClr val="000000"/>
                </a:solidFill>
              </a:rPr>
              <a:t>lot</a:t>
            </a:r>
            <a:r>
              <a:rPr lang="en-US" altLang="ja-JP" sz="1200" dirty="0">
                <a:solidFill>
                  <a:srgbClr val="000000"/>
                </a:solidFill>
              </a:rPr>
              <a:t> of work on our part. In return for use, we only ask the following:</a:t>
            </a:r>
          </a:p>
          <a:p>
            <a:pPr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5542" name="Text Box 7"/>
          <p:cNvSpPr txBox="1">
            <a:spLocks noChangeArrowheads="1"/>
          </p:cNvSpPr>
          <p:nvPr/>
        </p:nvSpPr>
        <p:spPr bwMode="auto">
          <a:xfrm>
            <a:off x="373063" y="3486630"/>
            <a:ext cx="53784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  <a:latin typeface="Gill Sans MT" pitchFamily="34" charset="0"/>
            </a:endParaRPr>
          </a:p>
          <a:p>
            <a:pPr marL="173038" indent="-173038" algn="l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use these slides (e.g., in a class) that you mention their source (after all, 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d like people to use our book!)</a:t>
            </a:r>
          </a:p>
          <a:p>
            <a:pPr marL="173038" indent="-173038" algn="l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post any slides on a www site, that you note that they are adapted from (or perhaps identical to) our slides, and note our copyright of this material.</a:t>
            </a:r>
          </a:p>
          <a:p>
            <a:pPr marL="173038" indent="-173038" algn="l"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Char char="q"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</a:rPr>
              <a:t>Thanks and enjoy!  JFK/KWR</a:t>
            </a: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All material copyright 1996-2012</a:t>
            </a: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J.F Kurose and K.W. Ross, All Rights Reserved</a:t>
            </a:r>
          </a:p>
        </p:txBody>
      </p:sp>
      <p:pic>
        <p:nvPicPr>
          <p:cNvPr id="6554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298" y="5139141"/>
            <a:ext cx="1873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4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38" y="2097088"/>
            <a:ext cx="3656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5" name="Picture 1" descr="6e_cove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2525" y="511175"/>
            <a:ext cx="2306638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79502" y="5575619"/>
            <a:ext cx="5758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/>
              <a:t>The course notes are adapted for </a:t>
            </a:r>
            <a:r>
              <a:rPr lang="en-US" sz="1800" dirty="0" err="1" smtClean="0"/>
              <a:t>Bucknell’s</a:t>
            </a:r>
            <a:r>
              <a:rPr lang="en-US" sz="1800" dirty="0" smtClean="0"/>
              <a:t> CSCI 363</a:t>
            </a:r>
          </a:p>
          <a:p>
            <a:pPr algn="l"/>
            <a:r>
              <a:rPr lang="en-US" sz="1800" dirty="0" err="1" smtClean="0"/>
              <a:t>Xiannong</a:t>
            </a:r>
            <a:r>
              <a:rPr lang="en-US" sz="1800" dirty="0" smtClean="0"/>
              <a:t> </a:t>
            </a:r>
            <a:r>
              <a:rPr lang="en-US" sz="1800" dirty="0" err="1" smtClean="0"/>
              <a:t>Meng</a:t>
            </a:r>
            <a:endParaRPr lang="en-US" sz="1800" dirty="0" smtClean="0"/>
          </a:p>
          <a:p>
            <a:pPr algn="l"/>
            <a:r>
              <a:rPr lang="en-US" sz="1800" smtClean="0"/>
              <a:t>Spring 2016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126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2531DDDA-CE2F-491E-A705-5E73228B62CA}" type="slidenum">
              <a:rPr lang="en-US"/>
              <a:pPr/>
              <a:t>10</a:t>
            </a:fld>
            <a:endParaRPr lang="en-US"/>
          </a:p>
        </p:txBody>
      </p:sp>
      <p:pic>
        <p:nvPicPr>
          <p:cNvPr id="132099" name="Picture 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004888"/>
            <a:ext cx="73136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>
                <a:cs typeface="+mj-cs"/>
              </a:rPr>
              <a:t>OSPF (Open Shortest Path First)</a:t>
            </a:r>
          </a:p>
        </p:txBody>
      </p:sp>
      <p:sp>
        <p:nvSpPr>
          <p:cNvPr id="1126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5105400"/>
          </a:xfrm>
        </p:spPr>
        <p:txBody>
          <a:bodyPr/>
          <a:lstStyle/>
          <a:p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dirty="0" smtClean="0">
                <a:ea typeface="ＭＳ Ｐゴシック" pitchFamily="34" charset="-128"/>
              </a:rPr>
              <a:t>open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: publicly available</a:t>
            </a:r>
          </a:p>
          <a:p>
            <a:r>
              <a:rPr lang="en-US" dirty="0" smtClean="0">
                <a:ea typeface="ＭＳ Ｐゴシック" pitchFamily="34" charset="-128"/>
              </a:rPr>
              <a:t>uses link state algorithm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LS packet dissemination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topology map at each node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route computation using </a:t>
            </a:r>
            <a:r>
              <a:rPr lang="en-US" dirty="0" err="1" smtClean="0">
                <a:ea typeface="ＭＳ Ｐゴシック" pitchFamily="34" charset="-128"/>
              </a:rPr>
              <a:t>Dijkstra</a:t>
            </a:r>
            <a:r>
              <a:rPr lang="ja-JP" altLang="en-US" smtClean="0">
                <a:ea typeface="ＭＳ Ｐゴシック" pitchFamily="34" charset="-128"/>
              </a:rPr>
              <a:t>’</a:t>
            </a:r>
            <a:r>
              <a:rPr lang="en-US" altLang="ja-JP" dirty="0" smtClean="0">
                <a:ea typeface="ＭＳ Ｐゴシック" pitchFamily="34" charset="-128"/>
              </a:rPr>
              <a:t>s algorithm</a:t>
            </a:r>
          </a:p>
          <a:p>
            <a:r>
              <a:rPr lang="en-US" dirty="0" smtClean="0">
                <a:ea typeface="ＭＳ Ｐゴシック" pitchFamily="34" charset="-128"/>
              </a:rPr>
              <a:t>OSPF advertisement carries one entry per neighbor </a:t>
            </a:r>
          </a:p>
          <a:p>
            <a:r>
              <a:rPr lang="en-US" dirty="0" smtClean="0">
                <a:ea typeface="ＭＳ Ｐゴシック" pitchFamily="34" charset="-128"/>
              </a:rPr>
              <a:t>advertisements flooded to </a:t>
            </a: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entire</a:t>
            </a:r>
            <a:r>
              <a:rPr lang="en-US" dirty="0" smtClean="0">
                <a:ea typeface="ＭＳ Ｐゴシック" pitchFamily="34" charset="-128"/>
              </a:rPr>
              <a:t> AS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carried in OSPF messages directly over IP (rather than TCP or UDP</a:t>
            </a:r>
          </a:p>
          <a:p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IS-IS routing</a:t>
            </a:r>
            <a:r>
              <a:rPr lang="en-US" dirty="0" smtClean="0">
                <a:ea typeface="ＭＳ Ｐゴシック" pitchFamily="34" charset="-128"/>
              </a:rPr>
              <a:t> protocol: nearly identical to OSPF (IS-IS: Intermediate System to Intermediate System), except that it is under the OSI-ISO 7-layer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136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F194BCFC-1B69-4560-B511-92ED48301FF3}" type="slidenum">
              <a:rPr lang="en-US"/>
              <a:pPr/>
              <a:t>11</a:t>
            </a:fld>
            <a:endParaRPr lang="en-US"/>
          </a:p>
        </p:txBody>
      </p:sp>
      <p:pic>
        <p:nvPicPr>
          <p:cNvPr id="133123" name="Picture 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82663"/>
            <a:ext cx="73136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ea typeface="ＭＳ Ｐゴシック" pitchFamily="34" charset="-128"/>
              </a:rPr>
              <a:t>OSPF </a:t>
            </a:r>
            <a:r>
              <a:rPr lang="ja-JP" altLang="en-US" sz="3600" smtClean="0">
                <a:ea typeface="ＭＳ Ｐゴシック" pitchFamily="34" charset="-128"/>
              </a:rPr>
              <a:t>“</a:t>
            </a:r>
            <a:r>
              <a:rPr lang="en-US" altLang="ja-JP" sz="3600" smtClean="0">
                <a:ea typeface="ＭＳ Ｐゴシック" pitchFamily="34" charset="-128"/>
              </a:rPr>
              <a:t>advanced</a:t>
            </a:r>
            <a:r>
              <a:rPr lang="ja-JP" altLang="en-US" sz="3600" smtClean="0">
                <a:ea typeface="ＭＳ Ｐゴシック" pitchFamily="34" charset="-128"/>
              </a:rPr>
              <a:t>”</a:t>
            </a:r>
            <a:r>
              <a:rPr lang="en-US" altLang="ja-JP" sz="3600" smtClean="0">
                <a:ea typeface="ＭＳ Ｐゴシック" pitchFamily="34" charset="-128"/>
              </a:rPr>
              <a:t> features (not in RIP)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136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385888"/>
            <a:ext cx="8229600" cy="4876800"/>
          </a:xfrm>
        </p:spPr>
        <p:txBody>
          <a:bodyPr/>
          <a:lstStyle/>
          <a:p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security:</a:t>
            </a:r>
            <a:r>
              <a:rPr lang="en-US" smtClean="0">
                <a:ea typeface="ＭＳ Ｐゴシック" pitchFamily="34" charset="-128"/>
              </a:rPr>
              <a:t> all OSPF messages authenticated (to prevent malicious intrusion) </a:t>
            </a:r>
          </a:p>
          <a:p>
            <a:r>
              <a:rPr lang="en-US" smtClean="0">
                <a:solidFill>
                  <a:srgbClr val="CC0000"/>
                </a:solidFill>
                <a:ea typeface="ＭＳ Ｐゴシック" pitchFamily="34" charset="-128"/>
              </a:rPr>
              <a:t>multi</a:t>
            </a:r>
            <a:r>
              <a:rPr lang="en-US" smtClean="0">
                <a:ea typeface="ＭＳ Ｐゴシック" pitchFamily="34" charset="-128"/>
              </a:rPr>
              <a:t>ple same-cost </a:t>
            </a:r>
            <a:r>
              <a:rPr lang="en-US" smtClean="0">
                <a:solidFill>
                  <a:srgbClr val="CC0000"/>
                </a:solidFill>
                <a:ea typeface="ＭＳ Ｐゴシック" pitchFamily="34" charset="-128"/>
              </a:rPr>
              <a:t>path</a:t>
            </a:r>
            <a:r>
              <a:rPr lang="en-US" smtClean="0">
                <a:ea typeface="ＭＳ Ｐゴシック" pitchFamily="34" charset="-128"/>
              </a:rPr>
              <a:t>s allowed (only one path in RIP)</a:t>
            </a:r>
          </a:p>
          <a:p>
            <a:r>
              <a:rPr lang="en-US" smtClean="0">
                <a:ea typeface="ＭＳ Ｐゴシック" pitchFamily="34" charset="-128"/>
              </a:rPr>
              <a:t>for each link, multiple cost metrics for different </a:t>
            </a:r>
            <a:r>
              <a:rPr lang="en-US" smtClean="0">
                <a:solidFill>
                  <a:srgbClr val="CC0000"/>
                </a:solidFill>
                <a:ea typeface="ＭＳ Ｐゴシック" pitchFamily="34" charset="-128"/>
              </a:rPr>
              <a:t>TOS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US" smtClean="0">
                <a:ea typeface="ＭＳ Ｐゴシック" pitchFamily="34" charset="-128"/>
              </a:rPr>
              <a:t>(e.g., satellite link cost set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ea typeface="ＭＳ Ｐゴシック" pitchFamily="34" charset="-128"/>
              </a:rPr>
              <a:t>low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smtClean="0">
                <a:ea typeface="ＭＳ Ｐゴシック" pitchFamily="34" charset="-128"/>
              </a:rPr>
              <a:t> for best effort ToS; high for real time ToS)</a:t>
            </a:r>
          </a:p>
          <a:p>
            <a:r>
              <a:rPr lang="en-US" smtClean="0">
                <a:ea typeface="ＭＳ Ｐゴシック" pitchFamily="34" charset="-128"/>
              </a:rPr>
              <a:t>integrated uni- and </a:t>
            </a:r>
            <a:r>
              <a:rPr lang="en-US" smtClean="0">
                <a:solidFill>
                  <a:srgbClr val="CC0000"/>
                </a:solidFill>
                <a:ea typeface="ＭＳ Ｐゴシック" pitchFamily="34" charset="-128"/>
              </a:rPr>
              <a:t>multicast</a:t>
            </a:r>
            <a:r>
              <a:rPr lang="en-US" smtClean="0">
                <a:ea typeface="ＭＳ Ｐゴシック" pitchFamily="34" charset="-128"/>
              </a:rPr>
              <a:t> support: </a:t>
            </a:r>
          </a:p>
          <a:p>
            <a:pPr lvl="1"/>
            <a:r>
              <a:rPr lang="en-US" sz="2800" smtClean="0">
                <a:ea typeface="ＭＳ Ｐゴシック" pitchFamily="34" charset="-128"/>
              </a:rPr>
              <a:t>Multicast OSPF (MOSPF) uses same topology data base as OSPF</a:t>
            </a:r>
          </a:p>
          <a:p>
            <a:r>
              <a:rPr lang="en-US" smtClean="0">
                <a:solidFill>
                  <a:srgbClr val="CC0000"/>
                </a:solidFill>
                <a:ea typeface="ＭＳ Ｐゴシック" pitchFamily="34" charset="-128"/>
              </a:rPr>
              <a:t>hierarchical</a:t>
            </a:r>
            <a:r>
              <a:rPr lang="en-US" smtClean="0">
                <a:ea typeface="ＭＳ Ｐゴシック" pitchFamily="34" charset="-128"/>
              </a:rPr>
              <a:t> OSPF in large domains.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146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754341EC-B014-4996-900D-36B68C263C8C}" type="slidenum">
              <a:rPr lang="en-US"/>
              <a:pPr/>
              <a:t>12</a:t>
            </a:fld>
            <a:endParaRPr lang="en-US"/>
          </a:p>
        </p:txBody>
      </p:sp>
      <p:sp>
        <p:nvSpPr>
          <p:cNvPr id="134147" name="Freeform 2"/>
          <p:cNvSpPr>
            <a:spLocks/>
          </p:cNvSpPr>
          <p:nvPr/>
        </p:nvSpPr>
        <p:spPr bwMode="auto">
          <a:xfrm>
            <a:off x="2027238" y="1652588"/>
            <a:ext cx="6010275" cy="2206625"/>
          </a:xfrm>
          <a:custGeom>
            <a:avLst/>
            <a:gdLst>
              <a:gd name="T0" fmla="*/ 2147483647 w 3786"/>
              <a:gd name="T1" fmla="*/ 2147483647 h 1390"/>
              <a:gd name="T2" fmla="*/ 2147483647 w 3786"/>
              <a:gd name="T3" fmla="*/ 2147483647 h 1390"/>
              <a:gd name="T4" fmla="*/ 2147483647 w 3786"/>
              <a:gd name="T5" fmla="*/ 2147483647 h 1390"/>
              <a:gd name="T6" fmla="*/ 2147483647 w 3786"/>
              <a:gd name="T7" fmla="*/ 2147483647 h 1390"/>
              <a:gd name="T8" fmla="*/ 2147483647 w 3786"/>
              <a:gd name="T9" fmla="*/ 2147483647 h 1390"/>
              <a:gd name="T10" fmla="*/ 2147483647 w 3786"/>
              <a:gd name="T11" fmla="*/ 2147483647 h 1390"/>
              <a:gd name="T12" fmla="*/ 2147483647 w 3786"/>
              <a:gd name="T13" fmla="*/ 2147483647 h 1390"/>
              <a:gd name="T14" fmla="*/ 2147483647 w 3786"/>
              <a:gd name="T15" fmla="*/ 2147483647 h 1390"/>
              <a:gd name="T16" fmla="*/ 2147483647 w 3786"/>
              <a:gd name="T17" fmla="*/ 2147483647 h 1390"/>
              <a:gd name="T18" fmla="*/ 2147483647 w 3786"/>
              <a:gd name="T19" fmla="*/ 2147483647 h 1390"/>
              <a:gd name="T20" fmla="*/ 2147483647 w 3786"/>
              <a:gd name="T21" fmla="*/ 2147483647 h 1390"/>
              <a:gd name="T22" fmla="*/ 2147483647 w 3786"/>
              <a:gd name="T23" fmla="*/ 2147483647 h 1390"/>
              <a:gd name="T24" fmla="*/ 2147483647 w 3786"/>
              <a:gd name="T25" fmla="*/ 2147483647 h 1390"/>
              <a:gd name="T26" fmla="*/ 2147483647 w 3786"/>
              <a:gd name="T27" fmla="*/ 2147483647 h 13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786" h="1390">
                <a:moveTo>
                  <a:pt x="408" y="575"/>
                </a:moveTo>
                <a:cubicBezTo>
                  <a:pt x="689" y="273"/>
                  <a:pt x="1286" y="110"/>
                  <a:pt x="1693" y="55"/>
                </a:cubicBezTo>
                <a:cubicBezTo>
                  <a:pt x="2100" y="0"/>
                  <a:pt x="2585" y="164"/>
                  <a:pt x="2852" y="245"/>
                </a:cubicBezTo>
                <a:cubicBezTo>
                  <a:pt x="3119" y="326"/>
                  <a:pt x="3163" y="420"/>
                  <a:pt x="3295" y="540"/>
                </a:cubicBezTo>
                <a:cubicBezTo>
                  <a:pt x="3427" y="660"/>
                  <a:pt x="3786" y="870"/>
                  <a:pt x="3702" y="1130"/>
                </a:cubicBezTo>
                <a:cubicBezTo>
                  <a:pt x="3618" y="1390"/>
                  <a:pt x="3209" y="1190"/>
                  <a:pt x="3035" y="1214"/>
                </a:cubicBezTo>
                <a:cubicBezTo>
                  <a:pt x="2870" y="1266"/>
                  <a:pt x="2655" y="1277"/>
                  <a:pt x="2655" y="1277"/>
                </a:cubicBezTo>
                <a:cubicBezTo>
                  <a:pt x="2655" y="1277"/>
                  <a:pt x="2160" y="1316"/>
                  <a:pt x="1918" y="1326"/>
                </a:cubicBezTo>
                <a:cubicBezTo>
                  <a:pt x="1676" y="1336"/>
                  <a:pt x="1387" y="1353"/>
                  <a:pt x="1201" y="1340"/>
                </a:cubicBezTo>
                <a:cubicBezTo>
                  <a:pt x="1015" y="1327"/>
                  <a:pt x="913" y="1278"/>
                  <a:pt x="801" y="1249"/>
                </a:cubicBezTo>
                <a:lnTo>
                  <a:pt x="527" y="1165"/>
                </a:lnTo>
                <a:cubicBezTo>
                  <a:pt x="404" y="1140"/>
                  <a:pt x="126" y="1159"/>
                  <a:pt x="63" y="1102"/>
                </a:cubicBezTo>
                <a:cubicBezTo>
                  <a:pt x="0" y="1045"/>
                  <a:pt x="85" y="919"/>
                  <a:pt x="148" y="821"/>
                </a:cubicBezTo>
                <a:cubicBezTo>
                  <a:pt x="205" y="733"/>
                  <a:pt x="127" y="877"/>
                  <a:pt x="408" y="575"/>
                </a:cubicBezTo>
                <a:close/>
              </a:path>
            </a:pathLst>
          </a:custGeom>
          <a:solidFill>
            <a:srgbClr val="3399FF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4693" name="Rectangle 3"/>
          <p:cNvSpPr>
            <a:spLocks noGrp="1" noChangeArrowheads="1"/>
          </p:cNvSpPr>
          <p:nvPr>
            <p:ph type="title"/>
          </p:nvPr>
        </p:nvSpPr>
        <p:spPr>
          <a:xfrm>
            <a:off x="427038" y="169863"/>
            <a:ext cx="4438650" cy="1143000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Hierarchical OSPF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14694" name="Line 4"/>
          <p:cNvSpPr>
            <a:spLocks noChangeShapeType="1"/>
          </p:cNvSpPr>
          <p:nvPr/>
        </p:nvSpPr>
        <p:spPr bwMode="auto">
          <a:xfrm flipV="1">
            <a:off x="3679825" y="2039938"/>
            <a:ext cx="1058863" cy="346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4695" name="Line 5"/>
          <p:cNvSpPr>
            <a:spLocks noChangeShapeType="1"/>
          </p:cNvSpPr>
          <p:nvPr/>
        </p:nvSpPr>
        <p:spPr bwMode="auto">
          <a:xfrm>
            <a:off x="4957763" y="2036763"/>
            <a:ext cx="1169987" cy="3444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4696" name="Line 6"/>
          <p:cNvSpPr>
            <a:spLocks noChangeShapeType="1"/>
          </p:cNvSpPr>
          <p:nvPr/>
        </p:nvSpPr>
        <p:spPr bwMode="auto">
          <a:xfrm>
            <a:off x="6369050" y="2435225"/>
            <a:ext cx="803275" cy="8016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4697" name="Line 7"/>
          <p:cNvSpPr>
            <a:spLocks noChangeShapeType="1"/>
          </p:cNvSpPr>
          <p:nvPr/>
        </p:nvSpPr>
        <p:spPr bwMode="auto">
          <a:xfrm flipV="1">
            <a:off x="4948238" y="2330450"/>
            <a:ext cx="1271587" cy="11826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4698" name="Line 8"/>
          <p:cNvSpPr>
            <a:spLocks noChangeShapeType="1"/>
          </p:cNvSpPr>
          <p:nvPr/>
        </p:nvSpPr>
        <p:spPr bwMode="auto">
          <a:xfrm>
            <a:off x="3683000" y="2471738"/>
            <a:ext cx="1138238" cy="992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4699" name="Line 9"/>
          <p:cNvSpPr>
            <a:spLocks noChangeShapeType="1"/>
          </p:cNvSpPr>
          <p:nvPr/>
        </p:nvSpPr>
        <p:spPr bwMode="auto">
          <a:xfrm flipH="1">
            <a:off x="6780213" y="3236913"/>
            <a:ext cx="400050" cy="881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4700" name="Line 10"/>
          <p:cNvSpPr>
            <a:spLocks noChangeShapeType="1"/>
          </p:cNvSpPr>
          <p:nvPr/>
        </p:nvSpPr>
        <p:spPr bwMode="auto">
          <a:xfrm>
            <a:off x="6808788" y="4090988"/>
            <a:ext cx="893762" cy="836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4701" name="Line 11"/>
          <p:cNvSpPr>
            <a:spLocks noChangeShapeType="1"/>
          </p:cNvSpPr>
          <p:nvPr/>
        </p:nvSpPr>
        <p:spPr bwMode="auto">
          <a:xfrm>
            <a:off x="4841875" y="3405188"/>
            <a:ext cx="547688" cy="1338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4702" name="Line 12"/>
          <p:cNvSpPr>
            <a:spLocks noChangeShapeType="1"/>
          </p:cNvSpPr>
          <p:nvPr/>
        </p:nvSpPr>
        <p:spPr bwMode="auto">
          <a:xfrm>
            <a:off x="4403725" y="4268788"/>
            <a:ext cx="246063" cy="971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4703" name="Line 13"/>
          <p:cNvSpPr>
            <a:spLocks noChangeShapeType="1"/>
          </p:cNvSpPr>
          <p:nvPr/>
        </p:nvSpPr>
        <p:spPr bwMode="auto">
          <a:xfrm flipH="1">
            <a:off x="4646613" y="4775200"/>
            <a:ext cx="7239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4704" name="Line 14"/>
          <p:cNvSpPr>
            <a:spLocks noChangeShapeType="1"/>
          </p:cNvSpPr>
          <p:nvPr/>
        </p:nvSpPr>
        <p:spPr bwMode="auto">
          <a:xfrm flipH="1">
            <a:off x="4454525" y="3519488"/>
            <a:ext cx="388938" cy="779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4705" name="Line 15"/>
          <p:cNvSpPr>
            <a:spLocks noChangeShapeType="1"/>
          </p:cNvSpPr>
          <p:nvPr/>
        </p:nvSpPr>
        <p:spPr bwMode="auto">
          <a:xfrm flipH="1">
            <a:off x="2689225" y="2319338"/>
            <a:ext cx="857250" cy="846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4706" name="Line 16"/>
          <p:cNvSpPr>
            <a:spLocks noChangeShapeType="1"/>
          </p:cNvSpPr>
          <p:nvPr/>
        </p:nvSpPr>
        <p:spPr bwMode="auto">
          <a:xfrm flipH="1">
            <a:off x="2084388" y="3171825"/>
            <a:ext cx="577850" cy="790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4707" name="Line 17"/>
          <p:cNvSpPr>
            <a:spLocks noChangeShapeType="1"/>
          </p:cNvSpPr>
          <p:nvPr/>
        </p:nvSpPr>
        <p:spPr bwMode="auto">
          <a:xfrm flipH="1">
            <a:off x="1435100" y="4024313"/>
            <a:ext cx="622300" cy="600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4708" name="Line 18"/>
          <p:cNvSpPr>
            <a:spLocks noChangeShapeType="1"/>
          </p:cNvSpPr>
          <p:nvPr/>
        </p:nvSpPr>
        <p:spPr bwMode="auto">
          <a:xfrm flipH="1">
            <a:off x="2290763" y="4552950"/>
            <a:ext cx="433387" cy="677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4709" name="Line 19"/>
          <p:cNvSpPr>
            <a:spLocks noChangeShapeType="1"/>
          </p:cNvSpPr>
          <p:nvPr/>
        </p:nvSpPr>
        <p:spPr bwMode="auto">
          <a:xfrm>
            <a:off x="2163763" y="3981450"/>
            <a:ext cx="636587" cy="520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4165" name="Freeform 20"/>
          <p:cNvSpPr>
            <a:spLocks/>
          </p:cNvSpPr>
          <p:nvPr/>
        </p:nvSpPr>
        <p:spPr bwMode="auto">
          <a:xfrm>
            <a:off x="1087438" y="2833688"/>
            <a:ext cx="2185987" cy="2820987"/>
          </a:xfrm>
          <a:custGeom>
            <a:avLst/>
            <a:gdLst>
              <a:gd name="T0" fmla="*/ 2147483647 w 1377"/>
              <a:gd name="T1" fmla="*/ 2147483647 h 1777"/>
              <a:gd name="T2" fmla="*/ 2147483647 w 1377"/>
              <a:gd name="T3" fmla="*/ 2147483647 h 1777"/>
              <a:gd name="T4" fmla="*/ 2147483647 w 1377"/>
              <a:gd name="T5" fmla="*/ 2147483647 h 1777"/>
              <a:gd name="T6" fmla="*/ 2147483647 w 1377"/>
              <a:gd name="T7" fmla="*/ 2147483647 h 1777"/>
              <a:gd name="T8" fmla="*/ 2147483647 w 1377"/>
              <a:gd name="T9" fmla="*/ 2147483647 h 1777"/>
              <a:gd name="T10" fmla="*/ 2147483647 w 1377"/>
              <a:gd name="T11" fmla="*/ 2147483647 h 1777"/>
              <a:gd name="T12" fmla="*/ 2147483647 w 1377"/>
              <a:gd name="T13" fmla="*/ 2147483647 h 1777"/>
              <a:gd name="T14" fmla="*/ 2147483647 w 1377"/>
              <a:gd name="T15" fmla="*/ 2147483647 h 1777"/>
              <a:gd name="T16" fmla="*/ 2147483647 w 1377"/>
              <a:gd name="T17" fmla="*/ 2147483647 h 1777"/>
              <a:gd name="T18" fmla="*/ 2147483647 w 1377"/>
              <a:gd name="T19" fmla="*/ 2147483647 h 1777"/>
              <a:gd name="T20" fmla="*/ 2147483647 w 1377"/>
              <a:gd name="T21" fmla="*/ 2147483647 h 1777"/>
              <a:gd name="T22" fmla="*/ 2147483647 w 1377"/>
              <a:gd name="T23" fmla="*/ 2147483647 h 1777"/>
              <a:gd name="T24" fmla="*/ 2147483647 w 1377"/>
              <a:gd name="T25" fmla="*/ 2147483647 h 1777"/>
              <a:gd name="T26" fmla="*/ 2147483647 w 1377"/>
              <a:gd name="T27" fmla="*/ 2147483647 h 1777"/>
              <a:gd name="T28" fmla="*/ 2147483647 w 1377"/>
              <a:gd name="T29" fmla="*/ 2147483647 h 1777"/>
              <a:gd name="T30" fmla="*/ 2147483647 w 1377"/>
              <a:gd name="T31" fmla="*/ 2147483647 h 1777"/>
              <a:gd name="T32" fmla="*/ 2147483647 w 1377"/>
              <a:gd name="T33" fmla="*/ 2147483647 h 177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77" h="1777">
                <a:moveTo>
                  <a:pt x="671" y="245"/>
                </a:moveTo>
                <a:cubicBezTo>
                  <a:pt x="604" y="317"/>
                  <a:pt x="533" y="382"/>
                  <a:pt x="474" y="463"/>
                </a:cubicBezTo>
                <a:cubicBezTo>
                  <a:pt x="415" y="544"/>
                  <a:pt x="366" y="663"/>
                  <a:pt x="319" y="730"/>
                </a:cubicBezTo>
                <a:cubicBezTo>
                  <a:pt x="272" y="797"/>
                  <a:pt x="242" y="800"/>
                  <a:pt x="193" y="863"/>
                </a:cubicBezTo>
                <a:cubicBezTo>
                  <a:pt x="144" y="926"/>
                  <a:pt x="48" y="1027"/>
                  <a:pt x="24" y="1109"/>
                </a:cubicBezTo>
                <a:cubicBezTo>
                  <a:pt x="0" y="1191"/>
                  <a:pt x="10" y="1295"/>
                  <a:pt x="46" y="1355"/>
                </a:cubicBezTo>
                <a:cubicBezTo>
                  <a:pt x="82" y="1415"/>
                  <a:pt x="172" y="1437"/>
                  <a:pt x="242" y="1467"/>
                </a:cubicBezTo>
                <a:cubicBezTo>
                  <a:pt x="312" y="1497"/>
                  <a:pt x="404" y="1499"/>
                  <a:pt x="467" y="1538"/>
                </a:cubicBezTo>
                <a:cubicBezTo>
                  <a:pt x="530" y="1577"/>
                  <a:pt x="518" y="1669"/>
                  <a:pt x="622" y="1699"/>
                </a:cubicBezTo>
                <a:cubicBezTo>
                  <a:pt x="726" y="1729"/>
                  <a:pt x="986" y="1777"/>
                  <a:pt x="1092" y="1720"/>
                </a:cubicBezTo>
                <a:cubicBezTo>
                  <a:pt x="1198" y="1663"/>
                  <a:pt x="1219" y="1471"/>
                  <a:pt x="1261" y="1355"/>
                </a:cubicBezTo>
                <a:cubicBezTo>
                  <a:pt x="1303" y="1239"/>
                  <a:pt x="1377" y="1150"/>
                  <a:pt x="1345" y="1025"/>
                </a:cubicBezTo>
                <a:cubicBezTo>
                  <a:pt x="1313" y="900"/>
                  <a:pt x="1084" y="727"/>
                  <a:pt x="1071" y="603"/>
                </a:cubicBezTo>
                <a:cubicBezTo>
                  <a:pt x="1058" y="479"/>
                  <a:pt x="1237" y="374"/>
                  <a:pt x="1268" y="280"/>
                </a:cubicBezTo>
                <a:cubicBezTo>
                  <a:pt x="1299" y="186"/>
                  <a:pt x="1320" y="82"/>
                  <a:pt x="1254" y="41"/>
                </a:cubicBezTo>
                <a:cubicBezTo>
                  <a:pt x="1188" y="0"/>
                  <a:pt x="970" y="2"/>
                  <a:pt x="874" y="34"/>
                </a:cubicBezTo>
                <a:cubicBezTo>
                  <a:pt x="778" y="66"/>
                  <a:pt x="738" y="173"/>
                  <a:pt x="671" y="245"/>
                </a:cubicBez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4166" name="Freeform 21"/>
          <p:cNvSpPr>
            <a:spLocks/>
          </p:cNvSpPr>
          <p:nvPr/>
        </p:nvSpPr>
        <p:spPr bwMode="auto">
          <a:xfrm>
            <a:off x="3951288" y="3068638"/>
            <a:ext cx="1903412" cy="2730500"/>
          </a:xfrm>
          <a:custGeom>
            <a:avLst/>
            <a:gdLst>
              <a:gd name="T0" fmla="*/ 2147483647 w 1199"/>
              <a:gd name="T1" fmla="*/ 2147483647 h 1720"/>
              <a:gd name="T2" fmla="*/ 2147483647 w 1199"/>
              <a:gd name="T3" fmla="*/ 2147483647 h 1720"/>
              <a:gd name="T4" fmla="*/ 2147483647 w 1199"/>
              <a:gd name="T5" fmla="*/ 2147483647 h 1720"/>
              <a:gd name="T6" fmla="*/ 2147483647 w 1199"/>
              <a:gd name="T7" fmla="*/ 2147483647 h 1720"/>
              <a:gd name="T8" fmla="*/ 2147483647 w 1199"/>
              <a:gd name="T9" fmla="*/ 2147483647 h 1720"/>
              <a:gd name="T10" fmla="*/ 2147483647 w 1199"/>
              <a:gd name="T11" fmla="*/ 2147483647 h 1720"/>
              <a:gd name="T12" fmla="*/ 2147483647 w 1199"/>
              <a:gd name="T13" fmla="*/ 2147483647 h 1720"/>
              <a:gd name="T14" fmla="*/ 2147483647 w 1199"/>
              <a:gd name="T15" fmla="*/ 2147483647 h 1720"/>
              <a:gd name="T16" fmla="*/ 2147483647 w 1199"/>
              <a:gd name="T17" fmla="*/ 2147483647 h 1720"/>
              <a:gd name="T18" fmla="*/ 2147483647 w 1199"/>
              <a:gd name="T19" fmla="*/ 2147483647 h 1720"/>
              <a:gd name="T20" fmla="*/ 2147483647 w 1199"/>
              <a:gd name="T21" fmla="*/ 2147483647 h 1720"/>
              <a:gd name="T22" fmla="*/ 2147483647 w 1199"/>
              <a:gd name="T23" fmla="*/ 2147483647 h 1720"/>
              <a:gd name="T24" fmla="*/ 2147483647 w 1199"/>
              <a:gd name="T25" fmla="*/ 2147483647 h 1720"/>
              <a:gd name="T26" fmla="*/ 2147483647 w 1199"/>
              <a:gd name="T27" fmla="*/ 2147483647 h 1720"/>
              <a:gd name="T28" fmla="*/ 2147483647 w 1199"/>
              <a:gd name="T29" fmla="*/ 2147483647 h 17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199" h="1720">
                <a:moveTo>
                  <a:pt x="651" y="20"/>
                </a:moveTo>
                <a:cubicBezTo>
                  <a:pt x="595" y="0"/>
                  <a:pt x="643" y="10"/>
                  <a:pt x="609" y="20"/>
                </a:cubicBezTo>
                <a:cubicBezTo>
                  <a:pt x="575" y="30"/>
                  <a:pt x="499" y="45"/>
                  <a:pt x="447" y="83"/>
                </a:cubicBezTo>
                <a:cubicBezTo>
                  <a:pt x="395" y="121"/>
                  <a:pt x="354" y="178"/>
                  <a:pt x="300" y="245"/>
                </a:cubicBezTo>
                <a:cubicBezTo>
                  <a:pt x="246" y="312"/>
                  <a:pt x="173" y="379"/>
                  <a:pt x="124" y="483"/>
                </a:cubicBezTo>
                <a:cubicBezTo>
                  <a:pt x="75" y="587"/>
                  <a:pt x="10" y="742"/>
                  <a:pt x="5" y="870"/>
                </a:cubicBezTo>
                <a:cubicBezTo>
                  <a:pt x="0" y="998"/>
                  <a:pt x="50" y="1122"/>
                  <a:pt x="96" y="1249"/>
                </a:cubicBezTo>
                <a:cubicBezTo>
                  <a:pt x="142" y="1376"/>
                  <a:pt x="153" y="1564"/>
                  <a:pt x="279" y="1635"/>
                </a:cubicBezTo>
                <a:cubicBezTo>
                  <a:pt x="405" y="1706"/>
                  <a:pt x="711" y="1720"/>
                  <a:pt x="855" y="1678"/>
                </a:cubicBezTo>
                <a:cubicBezTo>
                  <a:pt x="999" y="1636"/>
                  <a:pt x="1089" y="1492"/>
                  <a:pt x="1143" y="1383"/>
                </a:cubicBezTo>
                <a:cubicBezTo>
                  <a:pt x="1197" y="1274"/>
                  <a:pt x="1199" y="1129"/>
                  <a:pt x="1178" y="1024"/>
                </a:cubicBezTo>
                <a:cubicBezTo>
                  <a:pt x="1157" y="919"/>
                  <a:pt x="1057" y="854"/>
                  <a:pt x="1016" y="750"/>
                </a:cubicBezTo>
                <a:cubicBezTo>
                  <a:pt x="975" y="646"/>
                  <a:pt x="944" y="501"/>
                  <a:pt x="932" y="399"/>
                </a:cubicBezTo>
                <a:cubicBezTo>
                  <a:pt x="920" y="297"/>
                  <a:pt x="994" y="203"/>
                  <a:pt x="946" y="139"/>
                </a:cubicBezTo>
                <a:cubicBezTo>
                  <a:pt x="898" y="75"/>
                  <a:pt x="707" y="40"/>
                  <a:pt x="651" y="20"/>
                </a:cubicBez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4167" name="Freeform 22"/>
          <p:cNvSpPr>
            <a:spLocks/>
          </p:cNvSpPr>
          <p:nvPr/>
        </p:nvSpPr>
        <p:spPr bwMode="auto">
          <a:xfrm>
            <a:off x="6380163" y="2774950"/>
            <a:ext cx="2079625" cy="2720975"/>
          </a:xfrm>
          <a:custGeom>
            <a:avLst/>
            <a:gdLst>
              <a:gd name="T0" fmla="*/ 2147483647 w 1310"/>
              <a:gd name="T1" fmla="*/ 2147483647 h 1714"/>
              <a:gd name="T2" fmla="*/ 2147483647 w 1310"/>
              <a:gd name="T3" fmla="*/ 2147483647 h 1714"/>
              <a:gd name="T4" fmla="*/ 2147483647 w 1310"/>
              <a:gd name="T5" fmla="*/ 2147483647 h 1714"/>
              <a:gd name="T6" fmla="*/ 2147483647 w 1310"/>
              <a:gd name="T7" fmla="*/ 2147483647 h 1714"/>
              <a:gd name="T8" fmla="*/ 2147483647 w 1310"/>
              <a:gd name="T9" fmla="*/ 2147483647 h 1714"/>
              <a:gd name="T10" fmla="*/ 2147483647 w 1310"/>
              <a:gd name="T11" fmla="*/ 2147483647 h 1714"/>
              <a:gd name="T12" fmla="*/ 2147483647 w 1310"/>
              <a:gd name="T13" fmla="*/ 2147483647 h 1714"/>
              <a:gd name="T14" fmla="*/ 2147483647 w 1310"/>
              <a:gd name="T15" fmla="*/ 2147483647 h 1714"/>
              <a:gd name="T16" fmla="*/ 2147483647 w 1310"/>
              <a:gd name="T17" fmla="*/ 2147483647 h 1714"/>
              <a:gd name="T18" fmla="*/ 2147483647 w 1310"/>
              <a:gd name="T19" fmla="*/ 2147483647 h 1714"/>
              <a:gd name="T20" fmla="*/ 2147483647 w 1310"/>
              <a:gd name="T21" fmla="*/ 2147483647 h 1714"/>
              <a:gd name="T22" fmla="*/ 2147483647 w 1310"/>
              <a:gd name="T23" fmla="*/ 2147483647 h 1714"/>
              <a:gd name="T24" fmla="*/ 2147483647 w 1310"/>
              <a:gd name="T25" fmla="*/ 2147483647 h 171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310" h="1714">
                <a:moveTo>
                  <a:pt x="470" y="29"/>
                </a:moveTo>
                <a:cubicBezTo>
                  <a:pt x="373" y="0"/>
                  <a:pt x="308" y="123"/>
                  <a:pt x="245" y="198"/>
                </a:cubicBezTo>
                <a:cubicBezTo>
                  <a:pt x="182" y="273"/>
                  <a:pt x="130" y="385"/>
                  <a:pt x="90" y="479"/>
                </a:cubicBezTo>
                <a:cubicBezTo>
                  <a:pt x="50" y="573"/>
                  <a:pt x="12" y="651"/>
                  <a:pt x="6" y="760"/>
                </a:cubicBezTo>
                <a:cubicBezTo>
                  <a:pt x="0" y="869"/>
                  <a:pt x="7" y="1042"/>
                  <a:pt x="55" y="1132"/>
                </a:cubicBezTo>
                <a:cubicBezTo>
                  <a:pt x="103" y="1222"/>
                  <a:pt x="191" y="1232"/>
                  <a:pt x="294" y="1301"/>
                </a:cubicBezTo>
                <a:cubicBezTo>
                  <a:pt x="397" y="1370"/>
                  <a:pt x="536" y="1479"/>
                  <a:pt x="673" y="1546"/>
                </a:cubicBezTo>
                <a:cubicBezTo>
                  <a:pt x="810" y="1613"/>
                  <a:pt x="1018" y="1714"/>
                  <a:pt x="1116" y="1701"/>
                </a:cubicBezTo>
                <a:cubicBezTo>
                  <a:pt x="1214" y="1688"/>
                  <a:pt x="1310" y="1559"/>
                  <a:pt x="1263" y="1469"/>
                </a:cubicBezTo>
                <a:cubicBezTo>
                  <a:pt x="1216" y="1379"/>
                  <a:pt x="925" y="1270"/>
                  <a:pt x="835" y="1160"/>
                </a:cubicBezTo>
                <a:cubicBezTo>
                  <a:pt x="745" y="1050"/>
                  <a:pt x="723" y="940"/>
                  <a:pt x="722" y="809"/>
                </a:cubicBezTo>
                <a:cubicBezTo>
                  <a:pt x="721" y="678"/>
                  <a:pt x="871" y="504"/>
                  <a:pt x="828" y="373"/>
                </a:cubicBezTo>
                <a:cubicBezTo>
                  <a:pt x="785" y="242"/>
                  <a:pt x="567" y="58"/>
                  <a:pt x="470" y="29"/>
                </a:cubicBez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4713" name="Text Box 23"/>
          <p:cNvSpPr txBox="1">
            <a:spLocks noChangeArrowheads="1"/>
          </p:cNvSpPr>
          <p:nvPr/>
        </p:nvSpPr>
        <p:spPr bwMode="auto">
          <a:xfrm>
            <a:off x="5092700" y="1293813"/>
            <a:ext cx="179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rgbClr val="CC0000"/>
                </a:solidFill>
              </a:rPr>
              <a:t>boundary router</a:t>
            </a:r>
          </a:p>
        </p:txBody>
      </p:sp>
      <p:sp>
        <p:nvSpPr>
          <p:cNvPr id="114714" name="Text Box 24"/>
          <p:cNvSpPr txBox="1">
            <a:spLocks noChangeArrowheads="1"/>
          </p:cNvSpPr>
          <p:nvPr/>
        </p:nvSpPr>
        <p:spPr bwMode="auto">
          <a:xfrm>
            <a:off x="6616700" y="1714500"/>
            <a:ext cx="183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rgbClr val="CC0000"/>
                </a:solidFill>
              </a:rPr>
              <a:t>backbone router</a:t>
            </a:r>
          </a:p>
        </p:txBody>
      </p:sp>
      <p:sp>
        <p:nvSpPr>
          <p:cNvPr id="114715" name="Text Box 25"/>
          <p:cNvSpPr txBox="1">
            <a:spLocks noChangeArrowheads="1"/>
          </p:cNvSpPr>
          <p:nvPr/>
        </p:nvSpPr>
        <p:spPr bwMode="auto">
          <a:xfrm>
            <a:off x="936625" y="5357813"/>
            <a:ext cx="83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area 1</a:t>
            </a:r>
          </a:p>
        </p:txBody>
      </p:sp>
      <p:sp>
        <p:nvSpPr>
          <p:cNvPr id="114716" name="Text Box 26"/>
          <p:cNvSpPr txBox="1">
            <a:spLocks noChangeArrowheads="1"/>
          </p:cNvSpPr>
          <p:nvPr/>
        </p:nvSpPr>
        <p:spPr bwMode="auto">
          <a:xfrm>
            <a:off x="4502150" y="573405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area 2</a:t>
            </a:r>
          </a:p>
        </p:txBody>
      </p:sp>
      <p:sp>
        <p:nvSpPr>
          <p:cNvPr id="114717" name="Text Box 27"/>
          <p:cNvSpPr txBox="1">
            <a:spLocks noChangeArrowheads="1"/>
          </p:cNvSpPr>
          <p:nvPr/>
        </p:nvSpPr>
        <p:spPr bwMode="auto">
          <a:xfrm>
            <a:off x="7586663" y="4113213"/>
            <a:ext cx="83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area 3</a:t>
            </a:r>
          </a:p>
        </p:txBody>
      </p:sp>
      <p:sp>
        <p:nvSpPr>
          <p:cNvPr id="114718" name="Text Box 28"/>
          <p:cNvSpPr txBox="1">
            <a:spLocks noChangeArrowheads="1"/>
          </p:cNvSpPr>
          <p:nvPr/>
        </p:nvSpPr>
        <p:spPr bwMode="auto">
          <a:xfrm>
            <a:off x="4394200" y="2411413"/>
            <a:ext cx="1285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>
                <a:solidFill>
                  <a:schemeClr val="bg1"/>
                </a:solidFill>
              </a:rPr>
              <a:t>backbone</a:t>
            </a:r>
          </a:p>
        </p:txBody>
      </p:sp>
      <p:sp>
        <p:nvSpPr>
          <p:cNvPr id="114719" name="Text Box 29"/>
          <p:cNvSpPr txBox="1">
            <a:spLocks noChangeArrowheads="1"/>
          </p:cNvSpPr>
          <p:nvPr/>
        </p:nvSpPr>
        <p:spPr bwMode="auto">
          <a:xfrm>
            <a:off x="3219450" y="2822575"/>
            <a:ext cx="89535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defRPr/>
            </a:pPr>
            <a:r>
              <a:rPr lang="en-US" smtClean="0">
                <a:solidFill>
                  <a:schemeClr val="bg1"/>
                </a:solidFill>
              </a:rPr>
              <a:t>area</a:t>
            </a:r>
          </a:p>
          <a:p>
            <a:pPr>
              <a:lnSpc>
                <a:spcPct val="85000"/>
              </a:lnSpc>
              <a:defRPr/>
            </a:pPr>
            <a:r>
              <a:rPr lang="en-US" smtClean="0">
                <a:solidFill>
                  <a:schemeClr val="bg1"/>
                </a:solidFill>
              </a:rPr>
              <a:t>border</a:t>
            </a:r>
          </a:p>
          <a:p>
            <a:pPr>
              <a:lnSpc>
                <a:spcPct val="85000"/>
              </a:lnSpc>
              <a:defRPr/>
            </a:pPr>
            <a:r>
              <a:rPr lang="en-US" smtClean="0">
                <a:solidFill>
                  <a:schemeClr val="bg1"/>
                </a:solidFill>
              </a:rPr>
              <a:t>routers</a:t>
            </a:r>
          </a:p>
        </p:txBody>
      </p:sp>
      <p:sp>
        <p:nvSpPr>
          <p:cNvPr id="114720" name="Text Box 30"/>
          <p:cNvSpPr txBox="1">
            <a:spLocks noChangeArrowheads="1"/>
          </p:cNvSpPr>
          <p:nvPr/>
        </p:nvSpPr>
        <p:spPr bwMode="auto">
          <a:xfrm>
            <a:off x="5969000" y="5048250"/>
            <a:ext cx="93345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defRPr/>
            </a:pPr>
            <a:r>
              <a:rPr lang="en-US" smtClean="0">
                <a:solidFill>
                  <a:srgbClr val="CC0000"/>
                </a:solidFill>
              </a:rPr>
              <a:t>internal</a:t>
            </a:r>
          </a:p>
          <a:p>
            <a:pPr>
              <a:lnSpc>
                <a:spcPct val="85000"/>
              </a:lnSpc>
              <a:defRPr/>
            </a:pPr>
            <a:r>
              <a:rPr lang="en-US" smtClean="0">
                <a:solidFill>
                  <a:srgbClr val="CC0000"/>
                </a:solidFill>
              </a:rPr>
              <a:t>routers</a:t>
            </a:r>
          </a:p>
        </p:txBody>
      </p:sp>
      <p:sp>
        <p:nvSpPr>
          <p:cNvPr id="114721" name="Line 242"/>
          <p:cNvSpPr>
            <a:spLocks noChangeShapeType="1"/>
          </p:cNvSpPr>
          <p:nvPr/>
        </p:nvSpPr>
        <p:spPr bwMode="auto">
          <a:xfrm flipV="1">
            <a:off x="6946900" y="5018088"/>
            <a:ext cx="490538" cy="2000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4722" name="Line 243"/>
          <p:cNvSpPr>
            <a:spLocks noChangeShapeType="1"/>
          </p:cNvSpPr>
          <p:nvPr/>
        </p:nvSpPr>
        <p:spPr bwMode="auto">
          <a:xfrm flipH="1" flipV="1">
            <a:off x="5559425" y="4892675"/>
            <a:ext cx="481013" cy="300038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4723" name="Line 244"/>
          <p:cNvSpPr>
            <a:spLocks noChangeShapeType="1"/>
          </p:cNvSpPr>
          <p:nvPr/>
        </p:nvSpPr>
        <p:spPr bwMode="auto">
          <a:xfrm flipV="1">
            <a:off x="4862513" y="1081088"/>
            <a:ext cx="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4724" name="Line 245"/>
          <p:cNvSpPr>
            <a:spLocks noChangeShapeType="1"/>
          </p:cNvSpPr>
          <p:nvPr/>
        </p:nvSpPr>
        <p:spPr bwMode="auto">
          <a:xfrm flipH="1">
            <a:off x="6534150" y="2039938"/>
            <a:ext cx="312738" cy="20161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4725" name="Line 246"/>
          <p:cNvSpPr>
            <a:spLocks noChangeShapeType="1"/>
          </p:cNvSpPr>
          <p:nvPr/>
        </p:nvSpPr>
        <p:spPr bwMode="auto">
          <a:xfrm flipH="1">
            <a:off x="5024438" y="1646238"/>
            <a:ext cx="312737" cy="20161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4726" name="Line 247"/>
          <p:cNvSpPr>
            <a:spLocks noChangeShapeType="1"/>
          </p:cNvSpPr>
          <p:nvPr/>
        </p:nvSpPr>
        <p:spPr bwMode="auto">
          <a:xfrm>
            <a:off x="4154488" y="3463925"/>
            <a:ext cx="334962" cy="555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4727" name="Line 248"/>
          <p:cNvSpPr>
            <a:spLocks noChangeShapeType="1"/>
          </p:cNvSpPr>
          <p:nvPr/>
        </p:nvSpPr>
        <p:spPr bwMode="auto">
          <a:xfrm flipH="1" flipV="1">
            <a:off x="2968625" y="3270250"/>
            <a:ext cx="257175" cy="1571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34183" name="Group 249"/>
          <p:cNvGrpSpPr>
            <a:grpSpLocks/>
          </p:cNvGrpSpPr>
          <p:nvPr/>
        </p:nvGrpSpPr>
        <p:grpSpPr bwMode="auto">
          <a:xfrm>
            <a:off x="5902325" y="2276475"/>
            <a:ext cx="644525" cy="282575"/>
            <a:chOff x="4396" y="1245"/>
            <a:chExt cx="672" cy="248"/>
          </a:xfrm>
        </p:grpSpPr>
        <p:sp>
          <p:nvSpPr>
            <p:cNvPr id="134311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34312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34313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34314" name="Group 253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4317" name="Freeform 254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318" name="Freeform 255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4860" name="Line 256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4861" name="Line 257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34184" name="Group 258"/>
          <p:cNvGrpSpPr>
            <a:grpSpLocks/>
          </p:cNvGrpSpPr>
          <p:nvPr/>
        </p:nvGrpSpPr>
        <p:grpSpPr bwMode="auto">
          <a:xfrm>
            <a:off x="6824663" y="3119438"/>
            <a:ext cx="644525" cy="282575"/>
            <a:chOff x="4396" y="1245"/>
            <a:chExt cx="672" cy="248"/>
          </a:xfrm>
        </p:grpSpPr>
        <p:sp>
          <p:nvSpPr>
            <p:cNvPr id="134303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34304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34305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34306" name="Group 262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4309" name="Freeform 26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310" name="Freeform 26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4852" name="Line 265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4853" name="Line 266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34185" name="Group 267"/>
          <p:cNvGrpSpPr>
            <a:grpSpLocks/>
          </p:cNvGrpSpPr>
          <p:nvPr/>
        </p:nvGrpSpPr>
        <p:grpSpPr bwMode="auto">
          <a:xfrm>
            <a:off x="6608763" y="3952875"/>
            <a:ext cx="644525" cy="282575"/>
            <a:chOff x="4396" y="1245"/>
            <a:chExt cx="672" cy="248"/>
          </a:xfrm>
        </p:grpSpPr>
        <p:sp>
          <p:nvSpPr>
            <p:cNvPr id="134295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34296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34297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34298" name="Group 271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4301" name="Freeform 27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302" name="Freeform 27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4844" name="Line 274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4845" name="Line 275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34186" name="Group 276"/>
          <p:cNvGrpSpPr>
            <a:grpSpLocks/>
          </p:cNvGrpSpPr>
          <p:nvPr/>
        </p:nvGrpSpPr>
        <p:grpSpPr bwMode="auto">
          <a:xfrm>
            <a:off x="7418388" y="4797425"/>
            <a:ext cx="644525" cy="282575"/>
            <a:chOff x="4396" y="1245"/>
            <a:chExt cx="672" cy="248"/>
          </a:xfrm>
        </p:grpSpPr>
        <p:sp>
          <p:nvSpPr>
            <p:cNvPr id="134287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34288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34289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34290" name="Group 280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4293" name="Freeform 281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94" name="Freeform 282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4836" name="Line 283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4837" name="Line 284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34187" name="Group 285"/>
          <p:cNvGrpSpPr>
            <a:grpSpLocks/>
          </p:cNvGrpSpPr>
          <p:nvPr/>
        </p:nvGrpSpPr>
        <p:grpSpPr bwMode="auto">
          <a:xfrm>
            <a:off x="4548188" y="1871663"/>
            <a:ext cx="644525" cy="282575"/>
            <a:chOff x="4396" y="1245"/>
            <a:chExt cx="672" cy="248"/>
          </a:xfrm>
        </p:grpSpPr>
        <p:sp>
          <p:nvSpPr>
            <p:cNvPr id="134279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34280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34281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34282" name="Group 289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4285" name="Freeform 290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86" name="Freeform 291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4828" name="Line 292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4829" name="Line 293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34188" name="Group 294"/>
          <p:cNvGrpSpPr>
            <a:grpSpLocks/>
          </p:cNvGrpSpPr>
          <p:nvPr/>
        </p:nvGrpSpPr>
        <p:grpSpPr bwMode="auto">
          <a:xfrm>
            <a:off x="4567238" y="3273425"/>
            <a:ext cx="644525" cy="282575"/>
            <a:chOff x="4396" y="1245"/>
            <a:chExt cx="672" cy="248"/>
          </a:xfrm>
        </p:grpSpPr>
        <p:sp>
          <p:nvSpPr>
            <p:cNvPr id="134271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34272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34273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34274" name="Group 298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4277" name="Freeform 299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78" name="Freeform 300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4820" name="Line 301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4821" name="Line 302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34189" name="Group 303"/>
          <p:cNvGrpSpPr>
            <a:grpSpLocks/>
          </p:cNvGrpSpPr>
          <p:nvPr/>
        </p:nvGrpSpPr>
        <p:grpSpPr bwMode="auto">
          <a:xfrm>
            <a:off x="3314700" y="2276475"/>
            <a:ext cx="644525" cy="282575"/>
            <a:chOff x="4396" y="1245"/>
            <a:chExt cx="672" cy="248"/>
          </a:xfrm>
        </p:grpSpPr>
        <p:sp>
          <p:nvSpPr>
            <p:cNvPr id="134263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34264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34265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34266" name="Group 307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4269" name="Freeform 30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70" name="Freeform 30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4812" name="Line 310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4813" name="Line 311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34190" name="Group 312"/>
          <p:cNvGrpSpPr>
            <a:grpSpLocks/>
          </p:cNvGrpSpPr>
          <p:nvPr/>
        </p:nvGrpSpPr>
        <p:grpSpPr bwMode="auto">
          <a:xfrm>
            <a:off x="2330450" y="3063875"/>
            <a:ext cx="644525" cy="282575"/>
            <a:chOff x="4396" y="1245"/>
            <a:chExt cx="672" cy="248"/>
          </a:xfrm>
        </p:grpSpPr>
        <p:sp>
          <p:nvSpPr>
            <p:cNvPr id="134255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34256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34257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34258" name="Group 316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4261" name="Freeform 317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62" name="Freeform 318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4804" name="Line 319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4805" name="Line 320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34191" name="Group 321"/>
          <p:cNvGrpSpPr>
            <a:grpSpLocks/>
          </p:cNvGrpSpPr>
          <p:nvPr/>
        </p:nvGrpSpPr>
        <p:grpSpPr bwMode="auto">
          <a:xfrm>
            <a:off x="1781175" y="3841750"/>
            <a:ext cx="644525" cy="282575"/>
            <a:chOff x="4396" y="1245"/>
            <a:chExt cx="672" cy="248"/>
          </a:xfrm>
        </p:grpSpPr>
        <p:sp>
          <p:nvSpPr>
            <p:cNvPr id="134247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34248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34249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34250" name="Group 325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4253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54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4796" name="Line 328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4797" name="Line 329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34192" name="Group 330"/>
          <p:cNvGrpSpPr>
            <a:grpSpLocks/>
          </p:cNvGrpSpPr>
          <p:nvPr/>
        </p:nvGrpSpPr>
        <p:grpSpPr bwMode="auto">
          <a:xfrm>
            <a:off x="2368550" y="4362450"/>
            <a:ext cx="644525" cy="282575"/>
            <a:chOff x="4396" y="1245"/>
            <a:chExt cx="672" cy="248"/>
          </a:xfrm>
        </p:grpSpPr>
        <p:sp>
          <p:nvSpPr>
            <p:cNvPr id="134239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34240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34241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34242" name="Group 334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4245" name="Freeform 33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46" name="Freeform 33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4788" name="Line 337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4789" name="Line 338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34193" name="Group 339"/>
          <p:cNvGrpSpPr>
            <a:grpSpLocks/>
          </p:cNvGrpSpPr>
          <p:nvPr/>
        </p:nvGrpSpPr>
        <p:grpSpPr bwMode="auto">
          <a:xfrm>
            <a:off x="2019300" y="5095875"/>
            <a:ext cx="644525" cy="282575"/>
            <a:chOff x="4396" y="1245"/>
            <a:chExt cx="672" cy="248"/>
          </a:xfrm>
        </p:grpSpPr>
        <p:sp>
          <p:nvSpPr>
            <p:cNvPr id="134231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34232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34233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34234" name="Group 343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4237" name="Freeform 344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38" name="Freeform 345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4780" name="Line 346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4781" name="Line 347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34194" name="Group 348"/>
          <p:cNvGrpSpPr>
            <a:grpSpLocks/>
          </p:cNvGrpSpPr>
          <p:nvPr/>
        </p:nvGrpSpPr>
        <p:grpSpPr bwMode="auto">
          <a:xfrm>
            <a:off x="1189038" y="4511675"/>
            <a:ext cx="644525" cy="282575"/>
            <a:chOff x="4396" y="1245"/>
            <a:chExt cx="672" cy="248"/>
          </a:xfrm>
        </p:grpSpPr>
        <p:sp>
          <p:nvSpPr>
            <p:cNvPr id="134223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34224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34225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34226" name="Group 352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4229" name="Freeform 35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30" name="Freeform 35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4772" name="Line 355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4773" name="Line 356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34195" name="Group 357"/>
          <p:cNvGrpSpPr>
            <a:grpSpLocks/>
          </p:cNvGrpSpPr>
          <p:nvPr/>
        </p:nvGrpSpPr>
        <p:grpSpPr bwMode="auto">
          <a:xfrm>
            <a:off x="4149725" y="4191000"/>
            <a:ext cx="644525" cy="282575"/>
            <a:chOff x="4396" y="1245"/>
            <a:chExt cx="672" cy="248"/>
          </a:xfrm>
        </p:grpSpPr>
        <p:sp>
          <p:nvSpPr>
            <p:cNvPr id="134215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34216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34217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34218" name="Group 361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4221" name="Freeform 36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22" name="Freeform 36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4764" name="Line 364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4765" name="Line 365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34196" name="Group 366"/>
          <p:cNvGrpSpPr>
            <a:grpSpLocks/>
          </p:cNvGrpSpPr>
          <p:nvPr/>
        </p:nvGrpSpPr>
        <p:grpSpPr bwMode="auto">
          <a:xfrm>
            <a:off x="4960938" y="4610100"/>
            <a:ext cx="644525" cy="282575"/>
            <a:chOff x="4396" y="1245"/>
            <a:chExt cx="672" cy="248"/>
          </a:xfrm>
        </p:grpSpPr>
        <p:sp>
          <p:nvSpPr>
            <p:cNvPr id="134207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34208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34209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34210" name="Group 370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4213" name="Freeform 371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14" name="Freeform 372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4756" name="Line 373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4757" name="Line 374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34197" name="Group 375"/>
          <p:cNvGrpSpPr>
            <a:grpSpLocks/>
          </p:cNvGrpSpPr>
          <p:nvPr/>
        </p:nvGrpSpPr>
        <p:grpSpPr bwMode="auto">
          <a:xfrm>
            <a:off x="4376738" y="5051425"/>
            <a:ext cx="644525" cy="282575"/>
            <a:chOff x="4396" y="1245"/>
            <a:chExt cx="672" cy="248"/>
          </a:xfrm>
        </p:grpSpPr>
        <p:sp>
          <p:nvSpPr>
            <p:cNvPr id="134199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34200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34201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34202" name="Group 379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4205" name="Freeform 380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06" name="Freeform 381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4748" name="Line 382"/>
            <p:cNvSpPr>
              <a:spLocks noChangeShapeType="1"/>
            </p:cNvSpPr>
            <p:nvPr/>
          </p:nvSpPr>
          <p:spPr bwMode="auto">
            <a:xfrm>
              <a:off x="4399" y="1322"/>
              <a:ext cx="0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4749" name="Line 383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pic>
        <p:nvPicPr>
          <p:cNvPr id="134198" name="Picture 384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725" y="976313"/>
            <a:ext cx="41132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157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9969D6B7-16F5-4D52-A316-8358D697715B}" type="slidenum">
              <a:rPr lang="en-US"/>
              <a:pPr/>
              <a:t>13</a:t>
            </a:fld>
            <a:endParaRPr lang="en-US"/>
          </a:p>
        </p:txBody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1468438"/>
            <a:ext cx="8229600" cy="4008437"/>
          </a:xfrm>
        </p:spPr>
        <p:txBody>
          <a:bodyPr/>
          <a:lstStyle/>
          <a:p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two-level hierarchy:</a:t>
            </a:r>
            <a:r>
              <a:rPr lang="en-US" smtClean="0">
                <a:ea typeface="ＭＳ Ｐゴシック" pitchFamily="34" charset="-128"/>
              </a:rPr>
              <a:t> local area, backbone.</a:t>
            </a:r>
          </a:p>
          <a:p>
            <a:pPr lvl="1"/>
            <a:r>
              <a:rPr lang="en-US" sz="2800" smtClean="0">
                <a:ea typeface="ＭＳ Ｐゴシック" pitchFamily="34" charset="-128"/>
              </a:rPr>
              <a:t>link-state advertisements only in area </a:t>
            </a:r>
          </a:p>
          <a:p>
            <a:pPr lvl="1"/>
            <a:r>
              <a:rPr lang="en-US" sz="2800" smtClean="0">
                <a:ea typeface="ＭＳ Ｐゴシック" pitchFamily="34" charset="-128"/>
              </a:rPr>
              <a:t>each nodes has detailed area topology; only know direction (shortest path) to nets in other areas.</a:t>
            </a:r>
            <a:endParaRPr lang="en-US" smtClean="0">
              <a:ea typeface="ＭＳ Ｐゴシック" pitchFamily="34" charset="-128"/>
            </a:endParaRPr>
          </a:p>
          <a:p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area border routers:</a:t>
            </a:r>
            <a:r>
              <a:rPr lang="en-US" b="1" smtClean="0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ea typeface="ＭＳ Ｐゴシック" pitchFamily="34" charset="-128"/>
              </a:rPr>
              <a:t>summarize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smtClean="0">
                <a:ea typeface="ＭＳ Ｐゴシック" pitchFamily="34" charset="-128"/>
              </a:rPr>
              <a:t> distances  to nets in own area, advertise to other Area Border routers.</a:t>
            </a:r>
          </a:p>
          <a:p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backbone routers:</a:t>
            </a:r>
            <a:r>
              <a:rPr lang="en-US" smtClean="0">
                <a:ea typeface="ＭＳ Ｐゴシック" pitchFamily="34" charset="-128"/>
              </a:rPr>
              <a:t> run OSPF routing limited to backbone.</a:t>
            </a:r>
          </a:p>
          <a:p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boundary routers:</a:t>
            </a:r>
            <a:r>
              <a:rPr lang="en-US" smtClean="0">
                <a:ea typeface="ＭＳ Ｐゴシック" pitchFamily="34" charset="-128"/>
              </a:rPr>
              <a:t> connect to other AS</a:t>
            </a:r>
            <a:r>
              <a:rPr lang="ja-JP" altLang="en-US" smtClean="0">
                <a:ea typeface="ＭＳ Ｐゴシック" pitchFamily="34" charset="-128"/>
              </a:rPr>
              <a:t>’</a:t>
            </a:r>
            <a:r>
              <a:rPr lang="en-US" altLang="ja-JP" smtClean="0">
                <a:ea typeface="ＭＳ Ｐゴシック" pitchFamily="34" charset="-128"/>
              </a:rPr>
              <a:t>s.</a:t>
            </a:r>
            <a:endParaRPr lang="en-US" altLang="ja-JP" sz="2400" smtClean="0">
              <a:ea typeface="ＭＳ Ｐゴシック" pitchFamily="34" charset="-128"/>
            </a:endParaRPr>
          </a:p>
          <a:p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title"/>
          </p:nvPr>
        </p:nvSpPr>
        <p:spPr>
          <a:xfrm>
            <a:off x="427038" y="169863"/>
            <a:ext cx="4438650" cy="11430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Hierarchical OSPF</a:t>
            </a:r>
          </a:p>
        </p:txBody>
      </p:sp>
      <p:pic>
        <p:nvPicPr>
          <p:cNvPr id="135173" name="Picture 6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725" y="976313"/>
            <a:ext cx="41132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167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B462945A-551A-4CF9-8619-DD3E6DF96127}" type="slidenum">
              <a:rPr lang="en-US"/>
              <a:pPr/>
              <a:t>14</a:t>
            </a:fld>
            <a:endParaRPr lang="en-US"/>
          </a:p>
        </p:txBody>
      </p:sp>
      <p:pic>
        <p:nvPicPr>
          <p:cNvPr id="136195" name="Picture 4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438" y="1014413"/>
            <a:ext cx="6856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67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Internet inter-AS routing: BGP</a:t>
            </a:r>
            <a:endParaRPr lang="en-US" sz="3200" smtClean="0">
              <a:ea typeface="ＭＳ Ｐゴシック" pitchFamily="34" charset="-128"/>
            </a:endParaRPr>
          </a:p>
        </p:txBody>
      </p:sp>
      <p:sp>
        <p:nvSpPr>
          <p:cNvPr id="1167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77078"/>
            <a:ext cx="7772400" cy="4927600"/>
          </a:xfrm>
        </p:spPr>
        <p:txBody>
          <a:bodyPr/>
          <a:lstStyle/>
          <a:p>
            <a:pPr marL="381000" indent="-381000"/>
            <a:r>
              <a:rPr lang="en-US" dirty="0" smtClean="0">
                <a:solidFill>
                  <a:srgbClr val="CC0000"/>
                </a:solidFill>
                <a:ea typeface="ＭＳ Ｐゴシック" pitchFamily="34" charset="-128"/>
              </a:rPr>
              <a:t>BGP (Border Gateway Protocol):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i="1" dirty="0" smtClean="0">
                <a:ea typeface="ＭＳ Ｐゴシック" pitchFamily="34" charset="-128"/>
              </a:rPr>
              <a:t>the</a:t>
            </a:r>
            <a:r>
              <a:rPr lang="en-US" dirty="0" smtClean="0">
                <a:ea typeface="ＭＳ Ｐゴシック" pitchFamily="34" charset="-128"/>
              </a:rPr>
              <a:t> de facto inter-domain routing protocol</a:t>
            </a:r>
          </a:p>
          <a:p>
            <a:pPr marL="800100" lvl="1" indent="-342900"/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dirty="0" smtClean="0">
                <a:ea typeface="ＭＳ Ｐゴシック" pitchFamily="34" charset="-128"/>
              </a:rPr>
              <a:t>glue that holds the Internet together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endParaRPr lang="en-US" altLang="ja-JP" dirty="0" smtClean="0">
              <a:ea typeface="ＭＳ Ｐゴシック" pitchFamily="34" charset="-128"/>
            </a:endParaRPr>
          </a:p>
          <a:p>
            <a:pPr marL="381000" indent="-381000"/>
            <a:r>
              <a:rPr lang="en-US" dirty="0" smtClean="0">
                <a:ea typeface="ＭＳ Ｐゴシック" pitchFamily="34" charset="-128"/>
              </a:rPr>
              <a:t>BGP provides each AS a means to:</a:t>
            </a:r>
          </a:p>
          <a:p>
            <a:pPr marL="800100" lvl="1" indent="-342900"/>
            <a:r>
              <a:rPr lang="en-US" sz="2800" dirty="0" err="1" smtClean="0">
                <a:solidFill>
                  <a:srgbClr val="CC0000"/>
                </a:solidFill>
                <a:ea typeface="ＭＳ Ｐゴシック" pitchFamily="34" charset="-128"/>
              </a:rPr>
              <a:t>eBGP</a:t>
            </a:r>
            <a:r>
              <a:rPr lang="en-US" sz="2800" dirty="0" smtClean="0">
                <a:solidFill>
                  <a:srgbClr val="CC0000"/>
                </a:solidFill>
                <a:ea typeface="ＭＳ Ｐゴシック" pitchFamily="34" charset="-128"/>
              </a:rPr>
              <a:t>:</a:t>
            </a:r>
            <a:r>
              <a:rPr lang="en-US" dirty="0" smtClean="0">
                <a:ea typeface="ＭＳ Ｐゴシック" pitchFamily="34" charset="-128"/>
              </a:rPr>
              <a:t> obtain subnet </a:t>
            </a:r>
            <a:r>
              <a:rPr lang="en-US" dirty="0" err="1" smtClean="0">
                <a:ea typeface="ＭＳ Ｐゴシック" pitchFamily="34" charset="-128"/>
              </a:rPr>
              <a:t>reachability</a:t>
            </a:r>
            <a:r>
              <a:rPr lang="en-US" dirty="0" smtClean="0">
                <a:ea typeface="ＭＳ Ｐゴシック" pitchFamily="34" charset="-128"/>
              </a:rPr>
              <a:t> information from neighboring ASs. (‘e’ for extended)</a:t>
            </a:r>
          </a:p>
          <a:p>
            <a:pPr marL="800100" lvl="1" indent="-342900"/>
            <a:r>
              <a:rPr lang="en-US" sz="2800" dirty="0" err="1" smtClean="0">
                <a:solidFill>
                  <a:srgbClr val="CC0000"/>
                </a:solidFill>
                <a:ea typeface="ＭＳ Ｐゴシック" pitchFamily="34" charset="-128"/>
              </a:rPr>
              <a:t>iBGP</a:t>
            </a:r>
            <a:r>
              <a:rPr lang="en-US" sz="2800" dirty="0" smtClean="0">
                <a:solidFill>
                  <a:srgbClr val="CC0000"/>
                </a:solidFill>
                <a:ea typeface="ＭＳ Ｐゴシック" pitchFamily="34" charset="-128"/>
              </a:rPr>
              <a:t>:</a:t>
            </a:r>
            <a:r>
              <a:rPr lang="en-US" dirty="0" smtClean="0">
                <a:ea typeface="ＭＳ Ｐゴシック" pitchFamily="34" charset="-128"/>
              </a:rPr>
              <a:t> propagate </a:t>
            </a:r>
            <a:r>
              <a:rPr lang="en-US" dirty="0" err="1" smtClean="0">
                <a:ea typeface="ＭＳ Ｐゴシック" pitchFamily="34" charset="-128"/>
              </a:rPr>
              <a:t>reachability</a:t>
            </a:r>
            <a:r>
              <a:rPr lang="en-US" dirty="0" smtClean="0">
                <a:ea typeface="ＭＳ Ｐゴシック" pitchFamily="34" charset="-128"/>
              </a:rPr>
              <a:t> information to all AS-internal routers. (‘</a:t>
            </a:r>
            <a:r>
              <a:rPr lang="en-US" dirty="0" err="1" smtClean="0">
                <a:ea typeface="ＭＳ Ｐゴシック" pitchFamily="34" charset="-128"/>
              </a:rPr>
              <a:t>i</a:t>
            </a:r>
            <a:r>
              <a:rPr lang="en-US" dirty="0" smtClean="0">
                <a:ea typeface="ＭＳ Ｐゴシック" pitchFamily="34" charset="-128"/>
              </a:rPr>
              <a:t>’ for internal)</a:t>
            </a:r>
          </a:p>
          <a:p>
            <a:pPr marL="800100" lvl="1" indent="-342900"/>
            <a:r>
              <a:rPr lang="en-US" dirty="0" smtClean="0">
                <a:ea typeface="ＭＳ Ｐゴシック" pitchFamily="34" charset="-128"/>
              </a:rPr>
              <a:t>determine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dirty="0" smtClean="0">
                <a:ea typeface="ＭＳ Ｐゴシック" pitchFamily="34" charset="-128"/>
              </a:rPr>
              <a:t>good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 routes to other networks based on </a:t>
            </a:r>
            <a:r>
              <a:rPr lang="en-US" altLang="ja-JP" dirty="0" err="1" smtClean="0">
                <a:ea typeface="ＭＳ Ｐゴシック" pitchFamily="34" charset="-128"/>
              </a:rPr>
              <a:t>reachability</a:t>
            </a:r>
            <a:r>
              <a:rPr lang="en-US" altLang="ja-JP" dirty="0" smtClean="0">
                <a:ea typeface="ＭＳ Ｐゴシック" pitchFamily="34" charset="-128"/>
              </a:rPr>
              <a:t> information and policy.</a:t>
            </a:r>
          </a:p>
          <a:p>
            <a:pPr marL="381000" indent="-381000"/>
            <a:r>
              <a:rPr lang="en-US" dirty="0" smtClean="0">
                <a:ea typeface="ＭＳ Ｐゴシック" pitchFamily="34" charset="-128"/>
              </a:rPr>
              <a:t>allows subnet to advertise its existence to rest of Internet: </a:t>
            </a:r>
            <a:r>
              <a:rPr lang="ja-JP" altLang="en-US" i="1" smtClean="0">
                <a:solidFill>
                  <a:srgbClr val="000099"/>
                </a:solidFill>
                <a:ea typeface="ＭＳ Ｐゴシック" pitchFamily="34" charset="-128"/>
              </a:rPr>
              <a:t>“</a:t>
            </a:r>
            <a:r>
              <a:rPr lang="en-US" altLang="ja-JP" i="1" dirty="0" smtClean="0">
                <a:solidFill>
                  <a:srgbClr val="000099"/>
                </a:solidFill>
                <a:ea typeface="ＭＳ Ｐゴシック" pitchFamily="34" charset="-128"/>
              </a:rPr>
              <a:t>I am here</a:t>
            </a:r>
            <a:r>
              <a:rPr lang="ja-JP" altLang="en-US" i="1" smtClean="0">
                <a:solidFill>
                  <a:srgbClr val="000099"/>
                </a:solidFill>
                <a:ea typeface="ＭＳ Ｐゴシック" pitchFamily="34" charset="-128"/>
              </a:rPr>
              <a:t>”</a:t>
            </a:r>
            <a:endParaRPr lang="en-US" altLang="ja-JP" i="1" dirty="0" smtClean="0">
              <a:solidFill>
                <a:srgbClr val="000099"/>
              </a:solidFill>
              <a:ea typeface="ＭＳ Ｐゴシック" pitchFamily="34" charset="-128"/>
            </a:endParaRPr>
          </a:p>
          <a:p>
            <a:pPr marL="381000" indent="-381000"/>
            <a:r>
              <a:rPr lang="en-US" dirty="0" smtClean="0">
                <a:ea typeface="ＭＳ Ｐゴシック" pitchFamily="34" charset="-128"/>
              </a:rPr>
              <a:t>BGP use TCP to communicate with each 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177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1EA87B2B-EB42-49FB-880D-16585FAA8CFF}" type="slidenum">
              <a:rPr lang="en-US"/>
              <a:pPr/>
              <a:t>15</a:t>
            </a:fld>
            <a:endParaRPr lang="en-US"/>
          </a:p>
        </p:txBody>
      </p:sp>
      <p:sp>
        <p:nvSpPr>
          <p:cNvPr id="137219" name="Freeform 2"/>
          <p:cNvSpPr>
            <a:spLocks/>
          </p:cNvSpPr>
          <p:nvPr/>
        </p:nvSpPr>
        <p:spPr bwMode="auto">
          <a:xfrm>
            <a:off x="7277100" y="4562475"/>
            <a:ext cx="1171575" cy="1758950"/>
          </a:xfrm>
          <a:custGeom>
            <a:avLst/>
            <a:gdLst>
              <a:gd name="T0" fmla="*/ 2147483647 w 738"/>
              <a:gd name="T1" fmla="*/ 2147483647 h 1108"/>
              <a:gd name="T2" fmla="*/ 2147483647 w 738"/>
              <a:gd name="T3" fmla="*/ 2147483647 h 1108"/>
              <a:gd name="T4" fmla="*/ 2147483647 w 738"/>
              <a:gd name="T5" fmla="*/ 2147483647 h 1108"/>
              <a:gd name="T6" fmla="*/ 2147483647 w 738"/>
              <a:gd name="T7" fmla="*/ 2147483647 h 1108"/>
              <a:gd name="T8" fmla="*/ 2147483647 w 738"/>
              <a:gd name="T9" fmla="*/ 2147483647 h 1108"/>
              <a:gd name="T10" fmla="*/ 2147483647 w 738"/>
              <a:gd name="T11" fmla="*/ 2147483647 h 1108"/>
              <a:gd name="T12" fmla="*/ 2147483647 w 738"/>
              <a:gd name="T13" fmla="*/ 2147483647 h 1108"/>
              <a:gd name="T14" fmla="*/ 2147483647 w 738"/>
              <a:gd name="T15" fmla="*/ 2147483647 h 11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6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BGP basics</a:t>
            </a:r>
          </a:p>
        </p:txBody>
      </p:sp>
      <p:sp>
        <p:nvSpPr>
          <p:cNvPr id="753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79438" y="2879725"/>
            <a:ext cx="8505825" cy="2349500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when AS3 advertises a prefix to AS1: </a:t>
            </a:r>
            <a:r>
              <a:rPr lang="en-US" sz="2000" dirty="0" smtClean="0">
                <a:ea typeface="ＭＳ Ｐゴシック" pitchFamily="34" charset="-128"/>
              </a:rPr>
              <a:t>(prefix </a:t>
            </a:r>
            <a:r>
              <a:rPr lang="en-US" sz="2000" dirty="0" err="1" smtClean="0">
                <a:ea typeface="ＭＳ Ｐゴシック" pitchFamily="34" charset="-128"/>
              </a:rPr>
              <a:t>eg</a:t>
            </a:r>
            <a:r>
              <a:rPr lang="en-US" sz="2000" dirty="0" smtClean="0">
                <a:ea typeface="ＭＳ Ｐゴシック" pitchFamily="34" charset="-128"/>
              </a:rPr>
              <a:t>: 132.84.3.12/18)</a:t>
            </a:r>
            <a:endParaRPr lang="en-US" sz="2400" dirty="0" smtClean="0">
              <a:ea typeface="ＭＳ Ｐゴシック" pitchFamily="34" charset="-128"/>
            </a:endParaRP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AS3 </a:t>
            </a:r>
            <a:r>
              <a:rPr lang="en-US" sz="2000" i="1" dirty="0" smtClean="0">
                <a:solidFill>
                  <a:srgbClr val="CC0000"/>
                </a:solidFill>
                <a:ea typeface="ＭＳ Ｐゴシック" pitchFamily="34" charset="-128"/>
              </a:rPr>
              <a:t>promises</a:t>
            </a:r>
            <a:r>
              <a:rPr lang="en-US" sz="2000" dirty="0" smtClean="0">
                <a:ea typeface="ＭＳ Ｐゴシック" pitchFamily="34" charset="-128"/>
              </a:rPr>
              <a:t> it will forward </a:t>
            </a:r>
            <a:r>
              <a:rPr lang="en-US" sz="2000" dirty="0" err="1" smtClean="0">
                <a:ea typeface="ＭＳ Ｐゴシック" pitchFamily="34" charset="-128"/>
              </a:rPr>
              <a:t>datagrams</a:t>
            </a:r>
            <a:r>
              <a:rPr lang="en-US" sz="2000" dirty="0" smtClean="0">
                <a:ea typeface="ＭＳ Ｐゴシック" pitchFamily="34" charset="-128"/>
              </a:rPr>
              <a:t> towards that prefix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AS3 can aggregate prefixes in its advertisement</a:t>
            </a:r>
          </a:p>
          <a:p>
            <a:endParaRPr lang="en-US" sz="2000" dirty="0" smtClean="0">
              <a:ea typeface="ＭＳ Ｐゴシック" pitchFamily="34" charset="-128"/>
            </a:endParaRPr>
          </a:p>
        </p:txBody>
      </p:sp>
      <p:sp>
        <p:nvSpPr>
          <p:cNvPr id="137222" name="Freeform 5"/>
          <p:cNvSpPr>
            <a:spLocks/>
          </p:cNvSpPr>
          <p:nvPr/>
        </p:nvSpPr>
        <p:spPr bwMode="auto">
          <a:xfrm>
            <a:off x="5230813" y="4872038"/>
            <a:ext cx="1944687" cy="1292225"/>
          </a:xfrm>
          <a:custGeom>
            <a:avLst/>
            <a:gdLst>
              <a:gd name="T0" fmla="*/ 2147483647 w 1162"/>
              <a:gd name="T1" fmla="*/ 2147483647 h 543"/>
              <a:gd name="T2" fmla="*/ 2147483647 w 1162"/>
              <a:gd name="T3" fmla="*/ 2147483647 h 543"/>
              <a:gd name="T4" fmla="*/ 2147483647 w 1162"/>
              <a:gd name="T5" fmla="*/ 2147483647 h 543"/>
              <a:gd name="T6" fmla="*/ 2147483647 w 1162"/>
              <a:gd name="T7" fmla="*/ 2147483647 h 543"/>
              <a:gd name="T8" fmla="*/ 2147483647 w 1162"/>
              <a:gd name="T9" fmla="*/ 2147483647 h 543"/>
              <a:gd name="T10" fmla="*/ 2147483647 w 1162"/>
              <a:gd name="T11" fmla="*/ 2147483647 h 543"/>
              <a:gd name="T12" fmla="*/ 2147483647 w 1162"/>
              <a:gd name="T13" fmla="*/ 2147483647 h 543"/>
              <a:gd name="T14" fmla="*/ 2147483647 w 1162"/>
              <a:gd name="T15" fmla="*/ 2147483647 h 54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62" h="543">
                <a:moveTo>
                  <a:pt x="56" y="162"/>
                </a:moveTo>
                <a:cubicBezTo>
                  <a:pt x="115" y="100"/>
                  <a:pt x="221" y="28"/>
                  <a:pt x="368" y="14"/>
                </a:cubicBezTo>
                <a:cubicBezTo>
                  <a:pt x="515" y="0"/>
                  <a:pt x="811" y="42"/>
                  <a:pt x="940" y="79"/>
                </a:cubicBezTo>
                <a:cubicBezTo>
                  <a:pt x="1069" y="116"/>
                  <a:pt x="1126" y="177"/>
                  <a:pt x="1144" y="239"/>
                </a:cubicBezTo>
                <a:cubicBezTo>
                  <a:pt x="1162" y="301"/>
                  <a:pt x="1141" y="401"/>
                  <a:pt x="1048" y="451"/>
                </a:cubicBezTo>
                <a:cubicBezTo>
                  <a:pt x="955" y="501"/>
                  <a:pt x="746" y="543"/>
                  <a:pt x="586" y="541"/>
                </a:cubicBezTo>
                <a:cubicBezTo>
                  <a:pt x="426" y="539"/>
                  <a:pt x="176" y="502"/>
                  <a:pt x="88" y="439"/>
                </a:cubicBezTo>
                <a:cubicBezTo>
                  <a:pt x="0" y="376"/>
                  <a:pt x="63" y="220"/>
                  <a:pt x="56" y="162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Freeform 6"/>
          <p:cNvSpPr>
            <a:spLocks/>
          </p:cNvSpPr>
          <p:nvPr/>
        </p:nvSpPr>
        <p:spPr bwMode="auto">
          <a:xfrm>
            <a:off x="1477963" y="4164013"/>
            <a:ext cx="1679575" cy="1411287"/>
          </a:xfrm>
          <a:custGeom>
            <a:avLst/>
            <a:gdLst>
              <a:gd name="T0" fmla="*/ 2147483647 w 1198"/>
              <a:gd name="T1" fmla="*/ 2147483647 h 451"/>
              <a:gd name="T2" fmla="*/ 2147483647 w 1198"/>
              <a:gd name="T3" fmla="*/ 2147483647 h 451"/>
              <a:gd name="T4" fmla="*/ 2147483647 w 1198"/>
              <a:gd name="T5" fmla="*/ 2147483647 h 451"/>
              <a:gd name="T6" fmla="*/ 2147483647 w 1198"/>
              <a:gd name="T7" fmla="*/ 2147483647 h 451"/>
              <a:gd name="T8" fmla="*/ 2147483647 w 1198"/>
              <a:gd name="T9" fmla="*/ 2147483647 h 451"/>
              <a:gd name="T10" fmla="*/ 2147483647 w 1198"/>
              <a:gd name="T11" fmla="*/ 2147483647 h 451"/>
              <a:gd name="T12" fmla="*/ 2147483647 w 1198"/>
              <a:gd name="T13" fmla="*/ 2147483647 h 451"/>
              <a:gd name="T14" fmla="*/ 2147483647 w 1198"/>
              <a:gd name="T15" fmla="*/ 2147483647 h 451"/>
              <a:gd name="T16" fmla="*/ 2147483647 w 1198"/>
              <a:gd name="T17" fmla="*/ 2147483647 h 4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198" h="451">
                <a:moveTo>
                  <a:pt x="88" y="181"/>
                </a:moveTo>
                <a:cubicBezTo>
                  <a:pt x="159" y="143"/>
                  <a:pt x="120" y="111"/>
                  <a:pt x="180" y="89"/>
                </a:cubicBezTo>
                <a:cubicBezTo>
                  <a:pt x="240" y="67"/>
                  <a:pt x="313" y="60"/>
                  <a:pt x="448" y="49"/>
                </a:cubicBezTo>
                <a:cubicBezTo>
                  <a:pt x="583" y="38"/>
                  <a:pt x="866" y="0"/>
                  <a:pt x="988" y="25"/>
                </a:cubicBezTo>
                <a:cubicBezTo>
                  <a:pt x="1110" y="50"/>
                  <a:pt x="1198" y="132"/>
                  <a:pt x="1181" y="197"/>
                </a:cubicBezTo>
                <a:cubicBezTo>
                  <a:pt x="1164" y="262"/>
                  <a:pt x="1034" y="375"/>
                  <a:pt x="889" y="413"/>
                </a:cubicBezTo>
                <a:cubicBezTo>
                  <a:pt x="744" y="451"/>
                  <a:pt x="449" y="438"/>
                  <a:pt x="307" y="425"/>
                </a:cubicBezTo>
                <a:cubicBezTo>
                  <a:pt x="165" y="412"/>
                  <a:pt x="72" y="378"/>
                  <a:pt x="36" y="337"/>
                </a:cubicBezTo>
                <a:cubicBezTo>
                  <a:pt x="0" y="296"/>
                  <a:pt x="77" y="213"/>
                  <a:pt x="88" y="18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4" name="Freeform 7"/>
          <p:cNvSpPr>
            <a:spLocks/>
          </p:cNvSpPr>
          <p:nvPr/>
        </p:nvSpPr>
        <p:spPr bwMode="auto">
          <a:xfrm>
            <a:off x="2108200" y="4908550"/>
            <a:ext cx="400050" cy="180975"/>
          </a:xfrm>
          <a:custGeom>
            <a:avLst/>
            <a:gdLst>
              <a:gd name="T0" fmla="*/ 0 w 252"/>
              <a:gd name="T1" fmla="*/ 2147483647 h 114"/>
              <a:gd name="T2" fmla="*/ 2147483647 w 252"/>
              <a:gd name="T3" fmla="*/ 0 h 11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2" h="114">
                <a:moveTo>
                  <a:pt x="0" y="114"/>
                </a:moveTo>
                <a:lnTo>
                  <a:pt x="252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5" name="Freeform 8"/>
          <p:cNvSpPr>
            <a:spLocks/>
          </p:cNvSpPr>
          <p:nvPr/>
        </p:nvSpPr>
        <p:spPr bwMode="auto">
          <a:xfrm>
            <a:off x="2800350" y="5014913"/>
            <a:ext cx="704850" cy="409575"/>
          </a:xfrm>
          <a:custGeom>
            <a:avLst/>
            <a:gdLst>
              <a:gd name="T0" fmla="*/ 0 w 444"/>
              <a:gd name="T1" fmla="*/ 0 h 258"/>
              <a:gd name="T2" fmla="*/ 2147483647 w 444"/>
              <a:gd name="T3" fmla="*/ 2147483647 h 25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44" h="258">
                <a:moveTo>
                  <a:pt x="0" y="0"/>
                </a:moveTo>
                <a:lnTo>
                  <a:pt x="444" y="25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71" name="Text Box 9"/>
          <p:cNvSpPr txBox="1">
            <a:spLocks noChangeArrowheads="1"/>
          </p:cNvSpPr>
          <p:nvPr/>
        </p:nvSpPr>
        <p:spPr bwMode="auto">
          <a:xfrm>
            <a:off x="2052638" y="5129213"/>
            <a:ext cx="665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AS3</a:t>
            </a:r>
            <a:endParaRPr lang="en-US"/>
          </a:p>
        </p:txBody>
      </p:sp>
      <p:sp>
        <p:nvSpPr>
          <p:cNvPr id="117772" name="Text Box 10"/>
          <p:cNvSpPr txBox="1">
            <a:spLocks noChangeArrowheads="1"/>
          </p:cNvSpPr>
          <p:nvPr/>
        </p:nvSpPr>
        <p:spPr bwMode="auto">
          <a:xfrm>
            <a:off x="5867400" y="5794375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AS2</a:t>
            </a:r>
          </a:p>
        </p:txBody>
      </p:sp>
      <p:sp>
        <p:nvSpPr>
          <p:cNvPr id="117773" name="Line 11"/>
          <p:cNvSpPr>
            <a:spLocks noChangeShapeType="1"/>
          </p:cNvSpPr>
          <p:nvPr/>
        </p:nvSpPr>
        <p:spPr bwMode="auto">
          <a:xfrm flipV="1">
            <a:off x="5746750" y="5283200"/>
            <a:ext cx="434975" cy="192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7774" name="Line 12"/>
          <p:cNvSpPr>
            <a:spLocks noChangeShapeType="1"/>
          </p:cNvSpPr>
          <p:nvPr/>
        </p:nvSpPr>
        <p:spPr bwMode="auto">
          <a:xfrm flipH="1" flipV="1">
            <a:off x="2324100" y="4641850"/>
            <a:ext cx="241300" cy="174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7775" name="Line 13"/>
          <p:cNvSpPr>
            <a:spLocks noChangeShapeType="1"/>
          </p:cNvSpPr>
          <p:nvPr/>
        </p:nvSpPr>
        <p:spPr bwMode="auto">
          <a:xfrm flipH="1">
            <a:off x="1882775" y="4635500"/>
            <a:ext cx="147638" cy="376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37231" name="Group 14"/>
          <p:cNvGrpSpPr>
            <a:grpSpLocks/>
          </p:cNvGrpSpPr>
          <p:nvPr/>
        </p:nvGrpSpPr>
        <p:grpSpPr bwMode="auto">
          <a:xfrm>
            <a:off x="1619250" y="4903788"/>
            <a:ext cx="501650" cy="396875"/>
            <a:chOff x="873" y="3243"/>
            <a:chExt cx="316" cy="250"/>
          </a:xfrm>
        </p:grpSpPr>
        <p:sp>
          <p:nvSpPr>
            <p:cNvPr id="117877" name="Oval 15"/>
            <p:cNvSpPr>
              <a:spLocks noChangeArrowheads="1"/>
            </p:cNvSpPr>
            <p:nvPr/>
          </p:nvSpPr>
          <p:spPr bwMode="auto">
            <a:xfrm>
              <a:off x="876" y="336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78" name="Line 16"/>
            <p:cNvSpPr>
              <a:spLocks noChangeShapeType="1"/>
            </p:cNvSpPr>
            <p:nvPr/>
          </p:nvSpPr>
          <p:spPr bwMode="auto">
            <a:xfrm>
              <a:off x="876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879" name="Line 17"/>
            <p:cNvSpPr>
              <a:spLocks noChangeShapeType="1"/>
            </p:cNvSpPr>
            <p:nvPr/>
          </p:nvSpPr>
          <p:spPr bwMode="auto">
            <a:xfrm>
              <a:off x="1189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880" name="Rectangle 18"/>
            <p:cNvSpPr>
              <a:spLocks noChangeArrowheads="1"/>
            </p:cNvSpPr>
            <p:nvPr/>
          </p:nvSpPr>
          <p:spPr bwMode="auto">
            <a:xfrm>
              <a:off x="876" y="3354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17881" name="Oval 19"/>
            <p:cNvSpPr>
              <a:spLocks noChangeArrowheads="1"/>
            </p:cNvSpPr>
            <p:nvPr/>
          </p:nvSpPr>
          <p:spPr bwMode="auto">
            <a:xfrm>
              <a:off x="873" y="329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82" name="Rectangle 20"/>
            <p:cNvSpPr>
              <a:spLocks noChangeArrowheads="1"/>
            </p:cNvSpPr>
            <p:nvPr/>
          </p:nvSpPr>
          <p:spPr bwMode="auto">
            <a:xfrm>
              <a:off x="960" y="3308"/>
              <a:ext cx="141" cy="12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83" name="Text Box 21"/>
            <p:cNvSpPr txBox="1">
              <a:spLocks noChangeArrowheads="1"/>
            </p:cNvSpPr>
            <p:nvPr/>
          </p:nvSpPr>
          <p:spPr bwMode="auto">
            <a:xfrm>
              <a:off x="887" y="3243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3b</a:t>
              </a:r>
              <a:endParaRPr lang="en-US" sz="2400"/>
            </a:p>
          </p:txBody>
        </p:sp>
      </p:grpSp>
      <p:grpSp>
        <p:nvGrpSpPr>
          <p:cNvPr id="137232" name="Group 22"/>
          <p:cNvGrpSpPr>
            <a:grpSpLocks/>
          </p:cNvGrpSpPr>
          <p:nvPr/>
        </p:nvGrpSpPr>
        <p:grpSpPr bwMode="auto">
          <a:xfrm>
            <a:off x="1889125" y="4327525"/>
            <a:ext cx="501650" cy="396875"/>
            <a:chOff x="2016" y="1976"/>
            <a:chExt cx="316" cy="250"/>
          </a:xfrm>
        </p:grpSpPr>
        <p:sp>
          <p:nvSpPr>
            <p:cNvPr id="117869" name="Oval 23"/>
            <p:cNvSpPr>
              <a:spLocks noChangeArrowheads="1"/>
            </p:cNvSpPr>
            <p:nvPr/>
          </p:nvSpPr>
          <p:spPr bwMode="auto">
            <a:xfrm>
              <a:off x="2019" y="21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70" name="Line 24"/>
            <p:cNvSpPr>
              <a:spLocks noChangeShapeType="1"/>
            </p:cNvSpPr>
            <p:nvPr/>
          </p:nvSpPr>
          <p:spPr bwMode="auto">
            <a:xfrm>
              <a:off x="2019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871" name="Line 25"/>
            <p:cNvSpPr>
              <a:spLocks noChangeShapeType="1"/>
            </p:cNvSpPr>
            <p:nvPr/>
          </p:nvSpPr>
          <p:spPr bwMode="auto">
            <a:xfrm>
              <a:off x="2332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872" name="Rectangle 26"/>
            <p:cNvSpPr>
              <a:spLocks noChangeArrowheads="1"/>
            </p:cNvSpPr>
            <p:nvPr/>
          </p:nvSpPr>
          <p:spPr bwMode="auto">
            <a:xfrm>
              <a:off x="2019" y="209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17873" name="Oval 27"/>
            <p:cNvSpPr>
              <a:spLocks noChangeArrowheads="1"/>
            </p:cNvSpPr>
            <p:nvPr/>
          </p:nvSpPr>
          <p:spPr bwMode="auto">
            <a:xfrm>
              <a:off x="2016" y="20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7329" name="Group 28"/>
            <p:cNvGrpSpPr>
              <a:grpSpLocks/>
            </p:cNvGrpSpPr>
            <p:nvPr/>
          </p:nvGrpSpPr>
          <p:grpSpPr bwMode="auto">
            <a:xfrm>
              <a:off x="2032" y="1976"/>
              <a:ext cx="285" cy="250"/>
              <a:chOff x="2912" y="2425"/>
              <a:chExt cx="290" cy="250"/>
            </a:xfrm>
          </p:grpSpPr>
          <p:sp>
            <p:nvSpPr>
              <p:cNvPr id="117875" name="Rectangle 2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76" name="Text Box 30"/>
              <p:cNvSpPr txBox="1">
                <a:spLocks noChangeArrowheads="1"/>
              </p:cNvSpPr>
              <p:nvPr/>
            </p:nvSpPr>
            <p:spPr bwMode="auto">
              <a:xfrm>
                <a:off x="2912" y="2425"/>
                <a:ext cx="29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3c</a:t>
                </a:r>
                <a:endParaRPr lang="en-US" sz="2400"/>
              </a:p>
            </p:txBody>
          </p:sp>
        </p:grpSp>
      </p:grpSp>
      <p:grpSp>
        <p:nvGrpSpPr>
          <p:cNvPr id="137233" name="Group 31"/>
          <p:cNvGrpSpPr>
            <a:grpSpLocks/>
          </p:cNvGrpSpPr>
          <p:nvPr/>
        </p:nvGrpSpPr>
        <p:grpSpPr bwMode="auto">
          <a:xfrm>
            <a:off x="2466975" y="4702175"/>
            <a:ext cx="501650" cy="396875"/>
            <a:chOff x="1434" y="3104"/>
            <a:chExt cx="316" cy="250"/>
          </a:xfrm>
        </p:grpSpPr>
        <p:grpSp>
          <p:nvGrpSpPr>
            <p:cNvPr id="137316" name="Group 32"/>
            <p:cNvGrpSpPr>
              <a:grpSpLocks/>
            </p:cNvGrpSpPr>
            <p:nvPr/>
          </p:nvGrpSpPr>
          <p:grpSpPr bwMode="auto">
            <a:xfrm>
              <a:off x="1434" y="3163"/>
              <a:ext cx="316" cy="147"/>
              <a:chOff x="1434" y="3163"/>
              <a:chExt cx="316" cy="147"/>
            </a:xfrm>
          </p:grpSpPr>
          <p:sp>
            <p:nvSpPr>
              <p:cNvPr id="117863" name="Oval 33"/>
              <p:cNvSpPr>
                <a:spLocks noChangeArrowheads="1"/>
              </p:cNvSpPr>
              <p:nvPr/>
            </p:nvSpPr>
            <p:spPr bwMode="auto">
              <a:xfrm>
                <a:off x="1437" y="322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64" name="Line 34"/>
              <p:cNvSpPr>
                <a:spLocks noChangeShapeType="1"/>
              </p:cNvSpPr>
              <p:nvPr/>
            </p:nvSpPr>
            <p:spPr bwMode="auto">
              <a:xfrm>
                <a:off x="1437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17865" name="Line 35"/>
              <p:cNvSpPr>
                <a:spLocks noChangeShapeType="1"/>
              </p:cNvSpPr>
              <p:nvPr/>
            </p:nvSpPr>
            <p:spPr bwMode="auto">
              <a:xfrm>
                <a:off x="1750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17866" name="Rectangle 36"/>
              <p:cNvSpPr>
                <a:spLocks noChangeArrowheads="1"/>
              </p:cNvSpPr>
              <p:nvPr/>
            </p:nvSpPr>
            <p:spPr bwMode="auto">
              <a:xfrm>
                <a:off x="1437" y="322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17867" name="Oval 37"/>
              <p:cNvSpPr>
                <a:spLocks noChangeArrowheads="1"/>
              </p:cNvSpPr>
              <p:nvPr/>
            </p:nvSpPr>
            <p:spPr bwMode="auto">
              <a:xfrm>
                <a:off x="1434" y="316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68" name="Rectangle 38"/>
              <p:cNvSpPr>
                <a:spLocks noChangeArrowheads="1"/>
              </p:cNvSpPr>
              <p:nvPr/>
            </p:nvSpPr>
            <p:spPr bwMode="auto">
              <a:xfrm>
                <a:off x="1521" y="3176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7862" name="Text Box 39"/>
            <p:cNvSpPr txBox="1">
              <a:spLocks noChangeArrowheads="1"/>
            </p:cNvSpPr>
            <p:nvPr/>
          </p:nvSpPr>
          <p:spPr bwMode="auto">
            <a:xfrm>
              <a:off x="1448" y="3104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3a</a:t>
              </a:r>
              <a:endParaRPr lang="en-US" sz="2400"/>
            </a:p>
          </p:txBody>
        </p:sp>
      </p:grpSp>
      <p:grpSp>
        <p:nvGrpSpPr>
          <p:cNvPr id="137234" name="Group 40"/>
          <p:cNvGrpSpPr>
            <a:grpSpLocks/>
          </p:cNvGrpSpPr>
          <p:nvPr/>
        </p:nvGrpSpPr>
        <p:grpSpPr bwMode="auto">
          <a:xfrm>
            <a:off x="2495550" y="5227638"/>
            <a:ext cx="2660650" cy="1122362"/>
            <a:chOff x="1572" y="3293"/>
            <a:chExt cx="1676" cy="707"/>
          </a:xfrm>
        </p:grpSpPr>
        <p:sp>
          <p:nvSpPr>
            <p:cNvPr id="137273" name="Freeform 41"/>
            <p:cNvSpPr>
              <a:spLocks/>
            </p:cNvSpPr>
            <p:nvPr/>
          </p:nvSpPr>
          <p:spPr bwMode="auto">
            <a:xfrm>
              <a:off x="1572" y="3293"/>
              <a:ext cx="1676" cy="707"/>
            </a:xfrm>
            <a:custGeom>
              <a:avLst/>
              <a:gdLst>
                <a:gd name="T0" fmla="*/ 206 w 1583"/>
                <a:gd name="T1" fmla="*/ 268 h 682"/>
                <a:gd name="T2" fmla="*/ 541 w 1583"/>
                <a:gd name="T3" fmla="*/ 89 h 682"/>
                <a:gd name="T4" fmla="*/ 1045 w 1583"/>
                <a:gd name="T5" fmla="*/ 25 h 682"/>
                <a:gd name="T6" fmla="*/ 1539 w 1583"/>
                <a:gd name="T7" fmla="*/ 232 h 682"/>
                <a:gd name="T8" fmla="*/ 2080 w 1583"/>
                <a:gd name="T9" fmla="*/ 512 h 682"/>
                <a:gd name="T10" fmla="*/ 1693 w 1583"/>
                <a:gd name="T11" fmla="*/ 770 h 682"/>
                <a:gd name="T12" fmla="*/ 918 w 1583"/>
                <a:gd name="T13" fmla="*/ 786 h 682"/>
                <a:gd name="T14" fmla="*/ 119 w 1583"/>
                <a:gd name="T15" fmla="*/ 713 h 682"/>
                <a:gd name="T16" fmla="*/ 206 w 1583"/>
                <a:gd name="T17" fmla="*/ 268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19" name="Text Box 42"/>
            <p:cNvSpPr txBox="1">
              <a:spLocks noChangeArrowheads="1"/>
            </p:cNvSpPr>
            <p:nvPr/>
          </p:nvSpPr>
          <p:spPr bwMode="auto">
            <a:xfrm>
              <a:off x="1719" y="3724"/>
              <a:ext cx="41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AS1</a:t>
              </a:r>
              <a:endParaRPr lang="en-US"/>
            </a:p>
          </p:txBody>
        </p:sp>
        <p:sp>
          <p:nvSpPr>
            <p:cNvPr id="117820" name="Line 43"/>
            <p:cNvSpPr>
              <a:spLocks noChangeShapeType="1"/>
            </p:cNvSpPr>
            <p:nvPr/>
          </p:nvSpPr>
          <p:spPr bwMode="auto">
            <a:xfrm flipH="1">
              <a:off x="2134" y="3469"/>
              <a:ext cx="93" cy="1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821" name="Line 44"/>
            <p:cNvSpPr>
              <a:spLocks noChangeShapeType="1"/>
            </p:cNvSpPr>
            <p:nvPr/>
          </p:nvSpPr>
          <p:spPr bwMode="auto">
            <a:xfrm>
              <a:off x="2388" y="3491"/>
              <a:ext cx="3" cy="2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822" name="Line 45"/>
            <p:cNvSpPr>
              <a:spLocks noChangeShapeType="1"/>
            </p:cNvSpPr>
            <p:nvPr/>
          </p:nvSpPr>
          <p:spPr bwMode="auto">
            <a:xfrm>
              <a:off x="2490" y="3461"/>
              <a:ext cx="313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823" name="Line 46"/>
            <p:cNvSpPr>
              <a:spLocks noChangeShapeType="1"/>
            </p:cNvSpPr>
            <p:nvPr/>
          </p:nvSpPr>
          <p:spPr bwMode="auto">
            <a:xfrm flipH="1">
              <a:off x="2566" y="3749"/>
              <a:ext cx="237" cy="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824" name="Line 47"/>
            <p:cNvSpPr>
              <a:spLocks noChangeShapeType="1"/>
            </p:cNvSpPr>
            <p:nvPr/>
          </p:nvSpPr>
          <p:spPr bwMode="auto">
            <a:xfrm flipH="1" flipV="1">
              <a:off x="2202" y="3638"/>
              <a:ext cx="568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825" name="Line 48"/>
            <p:cNvSpPr>
              <a:spLocks noChangeShapeType="1"/>
            </p:cNvSpPr>
            <p:nvPr/>
          </p:nvSpPr>
          <p:spPr bwMode="auto">
            <a:xfrm>
              <a:off x="2143" y="3689"/>
              <a:ext cx="127" cy="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37281" name="Group 49"/>
            <p:cNvGrpSpPr>
              <a:grpSpLocks/>
            </p:cNvGrpSpPr>
            <p:nvPr/>
          </p:nvGrpSpPr>
          <p:grpSpPr bwMode="auto">
            <a:xfrm>
              <a:off x="2202" y="3293"/>
              <a:ext cx="316" cy="250"/>
              <a:chOff x="2055" y="3447"/>
              <a:chExt cx="316" cy="250"/>
            </a:xfrm>
          </p:grpSpPr>
          <p:sp>
            <p:nvSpPr>
              <p:cNvPr id="117853" name="Oval 50"/>
              <p:cNvSpPr>
                <a:spLocks noChangeArrowheads="1"/>
              </p:cNvSpPr>
              <p:nvPr/>
            </p:nvSpPr>
            <p:spPr bwMode="auto">
              <a:xfrm>
                <a:off x="2058" y="3571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54" name="Line 51"/>
              <p:cNvSpPr>
                <a:spLocks noChangeShapeType="1"/>
              </p:cNvSpPr>
              <p:nvPr/>
            </p:nvSpPr>
            <p:spPr bwMode="auto">
              <a:xfrm>
                <a:off x="2058" y="356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17855" name="Line 52"/>
              <p:cNvSpPr>
                <a:spLocks noChangeShapeType="1"/>
              </p:cNvSpPr>
              <p:nvPr/>
            </p:nvSpPr>
            <p:spPr bwMode="auto">
              <a:xfrm>
                <a:off x="2371" y="356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17856" name="Rectangle 53"/>
              <p:cNvSpPr>
                <a:spLocks noChangeArrowheads="1"/>
              </p:cNvSpPr>
              <p:nvPr/>
            </p:nvSpPr>
            <p:spPr bwMode="auto">
              <a:xfrm>
                <a:off x="2058" y="3564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17857" name="Oval 54"/>
              <p:cNvSpPr>
                <a:spLocks noChangeArrowheads="1"/>
              </p:cNvSpPr>
              <p:nvPr/>
            </p:nvSpPr>
            <p:spPr bwMode="auto">
              <a:xfrm>
                <a:off x="2055" y="3505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7313" name="Group 55"/>
              <p:cNvGrpSpPr>
                <a:grpSpLocks/>
              </p:cNvGrpSpPr>
              <p:nvPr/>
            </p:nvGrpSpPr>
            <p:grpSpPr bwMode="auto">
              <a:xfrm>
                <a:off x="2072" y="3447"/>
                <a:ext cx="285" cy="250"/>
                <a:chOff x="2912" y="2425"/>
                <a:chExt cx="292" cy="250"/>
              </a:xfrm>
            </p:grpSpPr>
            <p:sp>
              <p:nvSpPr>
                <p:cNvPr id="117859" name="Rectangle 5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860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912" y="2425"/>
                  <a:ext cx="292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>
                    <a:defRPr/>
                  </a:pPr>
                  <a:r>
                    <a:rPr lang="en-US" sz="2000" smtClean="0"/>
                    <a:t>1c</a:t>
                  </a:r>
                </a:p>
              </p:txBody>
            </p:sp>
          </p:grpSp>
        </p:grpSp>
        <p:grpSp>
          <p:nvGrpSpPr>
            <p:cNvPr id="137282" name="Group 58"/>
            <p:cNvGrpSpPr>
              <a:grpSpLocks/>
            </p:cNvGrpSpPr>
            <p:nvPr/>
          </p:nvGrpSpPr>
          <p:grpSpPr bwMode="auto">
            <a:xfrm>
              <a:off x="1896" y="3507"/>
              <a:ext cx="316" cy="250"/>
              <a:chOff x="1749" y="3661"/>
              <a:chExt cx="316" cy="250"/>
            </a:xfrm>
          </p:grpSpPr>
          <p:sp>
            <p:nvSpPr>
              <p:cNvPr id="117846" name="Oval 59"/>
              <p:cNvSpPr>
                <a:spLocks noChangeArrowheads="1"/>
              </p:cNvSpPr>
              <p:nvPr/>
            </p:nvSpPr>
            <p:spPr bwMode="auto">
              <a:xfrm>
                <a:off x="1752" y="3781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47" name="Line 60"/>
              <p:cNvSpPr>
                <a:spLocks noChangeShapeType="1"/>
              </p:cNvSpPr>
              <p:nvPr/>
            </p:nvSpPr>
            <p:spPr bwMode="auto">
              <a:xfrm>
                <a:off x="1752" y="377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17848" name="Line 61"/>
              <p:cNvSpPr>
                <a:spLocks noChangeShapeType="1"/>
              </p:cNvSpPr>
              <p:nvPr/>
            </p:nvSpPr>
            <p:spPr bwMode="auto">
              <a:xfrm>
                <a:off x="2065" y="377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17849" name="Rectangle 62"/>
              <p:cNvSpPr>
                <a:spLocks noChangeArrowheads="1"/>
              </p:cNvSpPr>
              <p:nvPr/>
            </p:nvSpPr>
            <p:spPr bwMode="auto">
              <a:xfrm>
                <a:off x="1752" y="3774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17850" name="Oval 63"/>
              <p:cNvSpPr>
                <a:spLocks noChangeArrowheads="1"/>
              </p:cNvSpPr>
              <p:nvPr/>
            </p:nvSpPr>
            <p:spPr bwMode="auto">
              <a:xfrm>
                <a:off x="1749" y="371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51" name="Rectangle 64"/>
              <p:cNvSpPr>
                <a:spLocks noChangeArrowheads="1"/>
              </p:cNvSpPr>
              <p:nvPr/>
            </p:nvSpPr>
            <p:spPr bwMode="auto">
              <a:xfrm>
                <a:off x="1834" y="3746"/>
                <a:ext cx="142" cy="9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52" name="Text Box 65"/>
              <p:cNvSpPr txBox="1">
                <a:spLocks noChangeArrowheads="1"/>
              </p:cNvSpPr>
              <p:nvPr/>
            </p:nvSpPr>
            <p:spPr bwMode="auto">
              <a:xfrm>
                <a:off x="1765" y="3661"/>
                <a:ext cx="2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1a</a:t>
                </a:r>
                <a:endParaRPr lang="en-US" sz="2400"/>
              </a:p>
            </p:txBody>
          </p:sp>
        </p:grpSp>
        <p:grpSp>
          <p:nvGrpSpPr>
            <p:cNvPr id="137283" name="Group 66"/>
            <p:cNvGrpSpPr>
              <a:grpSpLocks/>
            </p:cNvGrpSpPr>
            <p:nvPr/>
          </p:nvGrpSpPr>
          <p:grpSpPr bwMode="auto">
            <a:xfrm>
              <a:off x="2238" y="3689"/>
              <a:ext cx="316" cy="250"/>
              <a:chOff x="2091" y="3843"/>
              <a:chExt cx="316" cy="250"/>
            </a:xfrm>
          </p:grpSpPr>
          <p:sp>
            <p:nvSpPr>
              <p:cNvPr id="117838" name="Oval 67"/>
              <p:cNvSpPr>
                <a:spLocks noChangeArrowheads="1"/>
              </p:cNvSpPr>
              <p:nvPr/>
            </p:nvSpPr>
            <p:spPr bwMode="auto">
              <a:xfrm>
                <a:off x="2094" y="3967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39" name="Line 68"/>
              <p:cNvSpPr>
                <a:spLocks noChangeShapeType="1"/>
              </p:cNvSpPr>
              <p:nvPr/>
            </p:nvSpPr>
            <p:spPr bwMode="auto">
              <a:xfrm>
                <a:off x="2094" y="396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17840" name="Line 69"/>
              <p:cNvSpPr>
                <a:spLocks noChangeShapeType="1"/>
              </p:cNvSpPr>
              <p:nvPr/>
            </p:nvSpPr>
            <p:spPr bwMode="auto">
              <a:xfrm>
                <a:off x="2407" y="396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17841" name="Rectangle 70"/>
              <p:cNvSpPr>
                <a:spLocks noChangeArrowheads="1"/>
              </p:cNvSpPr>
              <p:nvPr/>
            </p:nvSpPr>
            <p:spPr bwMode="auto">
              <a:xfrm>
                <a:off x="2094" y="3960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17842" name="Oval 71"/>
              <p:cNvSpPr>
                <a:spLocks noChangeArrowheads="1"/>
              </p:cNvSpPr>
              <p:nvPr/>
            </p:nvSpPr>
            <p:spPr bwMode="auto">
              <a:xfrm>
                <a:off x="2091" y="3901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7298" name="Group 72"/>
              <p:cNvGrpSpPr>
                <a:grpSpLocks/>
              </p:cNvGrpSpPr>
              <p:nvPr/>
            </p:nvGrpSpPr>
            <p:grpSpPr bwMode="auto">
              <a:xfrm>
                <a:off x="2106" y="3843"/>
                <a:ext cx="294" cy="250"/>
                <a:chOff x="2910" y="2425"/>
                <a:chExt cx="296" cy="250"/>
              </a:xfrm>
            </p:grpSpPr>
            <p:sp>
              <p:nvSpPr>
                <p:cNvPr id="117844" name="Rectangle 73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845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2910" y="2425"/>
                  <a:ext cx="29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>
                    <a:defRPr/>
                  </a:pPr>
                  <a:r>
                    <a:rPr lang="en-US" sz="2000" smtClean="0"/>
                    <a:t>1d</a:t>
                  </a:r>
                </a:p>
              </p:txBody>
            </p:sp>
          </p:grpSp>
        </p:grpSp>
        <p:grpSp>
          <p:nvGrpSpPr>
            <p:cNvPr id="137284" name="Group 75"/>
            <p:cNvGrpSpPr>
              <a:grpSpLocks/>
            </p:cNvGrpSpPr>
            <p:nvPr/>
          </p:nvGrpSpPr>
          <p:grpSpPr bwMode="auto">
            <a:xfrm>
              <a:off x="2778" y="3573"/>
              <a:ext cx="316" cy="250"/>
              <a:chOff x="2016" y="1976"/>
              <a:chExt cx="316" cy="250"/>
            </a:xfrm>
          </p:grpSpPr>
          <p:sp>
            <p:nvSpPr>
              <p:cNvPr id="117830" name="Oval 76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31" name="Line 77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17832" name="Line 78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17833" name="Rectangle 79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17834" name="Oval 80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7290" name="Group 81"/>
              <p:cNvGrpSpPr>
                <a:grpSpLocks/>
              </p:cNvGrpSpPr>
              <p:nvPr/>
            </p:nvGrpSpPr>
            <p:grpSpPr bwMode="auto">
              <a:xfrm>
                <a:off x="2029" y="1976"/>
                <a:ext cx="294" cy="250"/>
                <a:chOff x="2909" y="2425"/>
                <a:chExt cx="299" cy="250"/>
              </a:xfrm>
            </p:grpSpPr>
            <p:sp>
              <p:nvSpPr>
                <p:cNvPr id="117836" name="Rectangle 82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2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837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2909" y="2425"/>
                  <a:ext cx="29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1b</a:t>
                  </a:r>
                  <a:endParaRPr lang="en-US" sz="2400"/>
                </a:p>
              </p:txBody>
            </p:sp>
          </p:grpSp>
        </p:grpSp>
      </p:grpSp>
      <p:grpSp>
        <p:nvGrpSpPr>
          <p:cNvPr id="137235" name="Group 84"/>
          <p:cNvGrpSpPr>
            <a:grpSpLocks/>
          </p:cNvGrpSpPr>
          <p:nvPr/>
        </p:nvGrpSpPr>
        <p:grpSpPr bwMode="auto">
          <a:xfrm>
            <a:off x="5414963" y="5324475"/>
            <a:ext cx="501650" cy="396875"/>
            <a:chOff x="3537" y="3473"/>
            <a:chExt cx="316" cy="250"/>
          </a:xfrm>
        </p:grpSpPr>
        <p:sp>
          <p:nvSpPr>
            <p:cNvPr id="117811" name="Oval 85"/>
            <p:cNvSpPr>
              <a:spLocks noChangeArrowheads="1"/>
            </p:cNvSpPr>
            <p:nvPr/>
          </p:nvSpPr>
          <p:spPr bwMode="auto">
            <a:xfrm>
              <a:off x="3540" y="359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12" name="Line 86"/>
            <p:cNvSpPr>
              <a:spLocks noChangeShapeType="1"/>
            </p:cNvSpPr>
            <p:nvPr/>
          </p:nvSpPr>
          <p:spPr bwMode="auto">
            <a:xfrm>
              <a:off x="3540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813" name="Line 87"/>
            <p:cNvSpPr>
              <a:spLocks noChangeShapeType="1"/>
            </p:cNvSpPr>
            <p:nvPr/>
          </p:nvSpPr>
          <p:spPr bwMode="auto">
            <a:xfrm>
              <a:off x="3853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814" name="Rectangle 88"/>
            <p:cNvSpPr>
              <a:spLocks noChangeArrowheads="1"/>
            </p:cNvSpPr>
            <p:nvPr/>
          </p:nvSpPr>
          <p:spPr bwMode="auto">
            <a:xfrm>
              <a:off x="3540" y="359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17815" name="Oval 89"/>
            <p:cNvSpPr>
              <a:spLocks noChangeArrowheads="1"/>
            </p:cNvSpPr>
            <p:nvPr/>
          </p:nvSpPr>
          <p:spPr bwMode="auto">
            <a:xfrm>
              <a:off x="3537" y="353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16" name="Rectangle 90"/>
            <p:cNvSpPr>
              <a:spLocks noChangeArrowheads="1"/>
            </p:cNvSpPr>
            <p:nvPr/>
          </p:nvSpPr>
          <p:spPr bwMode="auto">
            <a:xfrm>
              <a:off x="3624" y="3545"/>
              <a:ext cx="141" cy="12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17" name="Text Box 91"/>
            <p:cNvSpPr txBox="1">
              <a:spLocks noChangeArrowheads="1"/>
            </p:cNvSpPr>
            <p:nvPr/>
          </p:nvSpPr>
          <p:spPr bwMode="auto">
            <a:xfrm>
              <a:off x="3551" y="3473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2a</a:t>
              </a:r>
              <a:endParaRPr lang="en-US" sz="2400"/>
            </a:p>
          </p:txBody>
        </p:sp>
      </p:grpSp>
      <p:sp>
        <p:nvSpPr>
          <p:cNvPr id="117781" name="Line 92"/>
          <p:cNvSpPr>
            <a:spLocks noChangeShapeType="1"/>
          </p:cNvSpPr>
          <p:nvPr/>
        </p:nvSpPr>
        <p:spPr bwMode="auto">
          <a:xfrm>
            <a:off x="6635750" y="5241925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7782" name="Line 93"/>
          <p:cNvSpPr>
            <a:spLocks noChangeShapeType="1"/>
          </p:cNvSpPr>
          <p:nvPr/>
        </p:nvSpPr>
        <p:spPr bwMode="auto">
          <a:xfrm>
            <a:off x="6889750" y="5707063"/>
            <a:ext cx="735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7783" name="Line 94"/>
          <p:cNvSpPr>
            <a:spLocks noChangeShapeType="1"/>
          </p:cNvSpPr>
          <p:nvPr/>
        </p:nvSpPr>
        <p:spPr bwMode="auto">
          <a:xfrm>
            <a:off x="5921375" y="5553075"/>
            <a:ext cx="4889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7784" name="Line 95"/>
          <p:cNvSpPr>
            <a:spLocks noChangeShapeType="1"/>
          </p:cNvSpPr>
          <p:nvPr/>
        </p:nvSpPr>
        <p:spPr bwMode="auto">
          <a:xfrm>
            <a:off x="6530975" y="5351463"/>
            <a:ext cx="68263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37240" name="Group 96"/>
          <p:cNvGrpSpPr>
            <a:grpSpLocks/>
          </p:cNvGrpSpPr>
          <p:nvPr/>
        </p:nvGrpSpPr>
        <p:grpSpPr bwMode="auto">
          <a:xfrm>
            <a:off x="6142038" y="5046663"/>
            <a:ext cx="501650" cy="396875"/>
            <a:chOff x="4320" y="1936"/>
            <a:chExt cx="316" cy="250"/>
          </a:xfrm>
        </p:grpSpPr>
        <p:sp>
          <p:nvSpPr>
            <p:cNvPr id="117804" name="Oval 97"/>
            <p:cNvSpPr>
              <a:spLocks noChangeArrowheads="1"/>
            </p:cNvSpPr>
            <p:nvPr/>
          </p:nvSpPr>
          <p:spPr bwMode="auto">
            <a:xfrm>
              <a:off x="4323" y="205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05" name="Line 98"/>
            <p:cNvSpPr>
              <a:spLocks noChangeShapeType="1"/>
            </p:cNvSpPr>
            <p:nvPr/>
          </p:nvSpPr>
          <p:spPr bwMode="auto">
            <a:xfrm>
              <a:off x="4323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806" name="Line 99"/>
            <p:cNvSpPr>
              <a:spLocks noChangeShapeType="1"/>
            </p:cNvSpPr>
            <p:nvPr/>
          </p:nvSpPr>
          <p:spPr bwMode="auto">
            <a:xfrm>
              <a:off x="4636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807" name="Rectangle 100"/>
            <p:cNvSpPr>
              <a:spLocks noChangeArrowheads="1"/>
            </p:cNvSpPr>
            <p:nvPr/>
          </p:nvSpPr>
          <p:spPr bwMode="auto">
            <a:xfrm>
              <a:off x="4323" y="204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17808" name="Oval 101"/>
            <p:cNvSpPr>
              <a:spLocks noChangeArrowheads="1"/>
            </p:cNvSpPr>
            <p:nvPr/>
          </p:nvSpPr>
          <p:spPr bwMode="auto">
            <a:xfrm>
              <a:off x="4320" y="198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09" name="Rectangle 102"/>
            <p:cNvSpPr>
              <a:spLocks noChangeArrowheads="1"/>
            </p:cNvSpPr>
            <p:nvPr/>
          </p:nvSpPr>
          <p:spPr bwMode="auto">
            <a:xfrm>
              <a:off x="4407" y="2001"/>
              <a:ext cx="141" cy="11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10" name="Text Box 103"/>
            <p:cNvSpPr txBox="1">
              <a:spLocks noChangeArrowheads="1"/>
            </p:cNvSpPr>
            <p:nvPr/>
          </p:nvSpPr>
          <p:spPr bwMode="auto">
            <a:xfrm>
              <a:off x="4338" y="1936"/>
              <a:ext cx="2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2c</a:t>
              </a:r>
              <a:endParaRPr lang="en-US" sz="2400"/>
            </a:p>
          </p:txBody>
        </p:sp>
      </p:grpSp>
      <p:grpSp>
        <p:nvGrpSpPr>
          <p:cNvPr id="137241" name="Group 104"/>
          <p:cNvGrpSpPr>
            <a:grpSpLocks/>
          </p:cNvGrpSpPr>
          <p:nvPr/>
        </p:nvGrpSpPr>
        <p:grpSpPr bwMode="auto">
          <a:xfrm>
            <a:off x="6405563" y="5502275"/>
            <a:ext cx="501650" cy="396875"/>
            <a:chOff x="4596" y="2158"/>
            <a:chExt cx="316" cy="250"/>
          </a:xfrm>
        </p:grpSpPr>
        <p:sp>
          <p:nvSpPr>
            <p:cNvPr id="117797" name="Oval 105"/>
            <p:cNvSpPr>
              <a:spLocks noChangeArrowheads="1"/>
            </p:cNvSpPr>
            <p:nvPr/>
          </p:nvSpPr>
          <p:spPr bwMode="auto">
            <a:xfrm>
              <a:off x="4599" y="227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98" name="Line 106"/>
            <p:cNvSpPr>
              <a:spLocks noChangeShapeType="1"/>
            </p:cNvSpPr>
            <p:nvPr/>
          </p:nvSpPr>
          <p:spPr bwMode="auto">
            <a:xfrm>
              <a:off x="4599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799" name="Line 107"/>
            <p:cNvSpPr>
              <a:spLocks noChangeShapeType="1"/>
            </p:cNvSpPr>
            <p:nvPr/>
          </p:nvSpPr>
          <p:spPr bwMode="auto">
            <a:xfrm>
              <a:off x="4912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800" name="Rectangle 108"/>
            <p:cNvSpPr>
              <a:spLocks noChangeArrowheads="1"/>
            </p:cNvSpPr>
            <p:nvPr/>
          </p:nvSpPr>
          <p:spPr bwMode="auto">
            <a:xfrm>
              <a:off x="4599" y="226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17801" name="Oval 109"/>
            <p:cNvSpPr>
              <a:spLocks noChangeArrowheads="1"/>
            </p:cNvSpPr>
            <p:nvPr/>
          </p:nvSpPr>
          <p:spPr bwMode="auto">
            <a:xfrm>
              <a:off x="4596" y="221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02" name="Rectangle 110"/>
            <p:cNvSpPr>
              <a:spLocks noChangeArrowheads="1"/>
            </p:cNvSpPr>
            <p:nvPr/>
          </p:nvSpPr>
          <p:spPr bwMode="auto">
            <a:xfrm>
              <a:off x="4683" y="2223"/>
              <a:ext cx="142" cy="11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03" name="Text Box 111"/>
            <p:cNvSpPr txBox="1">
              <a:spLocks noChangeArrowheads="1"/>
            </p:cNvSpPr>
            <p:nvPr/>
          </p:nvSpPr>
          <p:spPr bwMode="auto">
            <a:xfrm>
              <a:off x="4610" y="2158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2b</a:t>
              </a:r>
              <a:endParaRPr lang="en-US" sz="2400"/>
            </a:p>
          </p:txBody>
        </p:sp>
      </p:grpSp>
      <p:sp>
        <p:nvSpPr>
          <p:cNvPr id="117787" name="Text Box 112"/>
          <p:cNvSpPr txBox="1">
            <a:spLocks noChangeArrowheads="1"/>
          </p:cNvSpPr>
          <p:nvPr/>
        </p:nvSpPr>
        <p:spPr bwMode="auto">
          <a:xfrm>
            <a:off x="7656513" y="5159375"/>
            <a:ext cx="8937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other</a:t>
            </a:r>
          </a:p>
          <a:p>
            <a:pPr>
              <a:defRPr/>
            </a:pPr>
            <a:r>
              <a:rPr lang="en-US" sz="1400" smtClean="0"/>
              <a:t>networks</a:t>
            </a:r>
          </a:p>
        </p:txBody>
      </p:sp>
      <p:sp>
        <p:nvSpPr>
          <p:cNvPr id="137243" name="Freeform 113"/>
          <p:cNvSpPr>
            <a:spLocks/>
          </p:cNvSpPr>
          <p:nvPr/>
        </p:nvSpPr>
        <p:spPr bwMode="auto">
          <a:xfrm flipH="1">
            <a:off x="292100" y="4772025"/>
            <a:ext cx="1171575" cy="1758950"/>
          </a:xfrm>
          <a:custGeom>
            <a:avLst/>
            <a:gdLst>
              <a:gd name="T0" fmla="*/ 2147483647 w 738"/>
              <a:gd name="T1" fmla="*/ 2147483647 h 1108"/>
              <a:gd name="T2" fmla="*/ 2147483647 w 738"/>
              <a:gd name="T3" fmla="*/ 2147483647 h 1108"/>
              <a:gd name="T4" fmla="*/ 2147483647 w 738"/>
              <a:gd name="T5" fmla="*/ 2147483647 h 1108"/>
              <a:gd name="T6" fmla="*/ 2147483647 w 738"/>
              <a:gd name="T7" fmla="*/ 2147483647 h 1108"/>
              <a:gd name="T8" fmla="*/ 2147483647 w 738"/>
              <a:gd name="T9" fmla="*/ 2147483647 h 1108"/>
              <a:gd name="T10" fmla="*/ 2147483647 w 738"/>
              <a:gd name="T11" fmla="*/ 2147483647 h 1108"/>
              <a:gd name="T12" fmla="*/ 2147483647 w 738"/>
              <a:gd name="T13" fmla="*/ 2147483647 h 1108"/>
              <a:gd name="T14" fmla="*/ 2147483647 w 738"/>
              <a:gd name="T15" fmla="*/ 2147483647 h 11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89" name="Text Box 114"/>
          <p:cNvSpPr txBox="1">
            <a:spLocks noChangeArrowheads="1"/>
          </p:cNvSpPr>
          <p:nvPr/>
        </p:nvSpPr>
        <p:spPr bwMode="auto">
          <a:xfrm>
            <a:off x="349250" y="5556250"/>
            <a:ext cx="8937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other</a:t>
            </a:r>
          </a:p>
          <a:p>
            <a:pPr>
              <a:defRPr/>
            </a:pPr>
            <a:r>
              <a:rPr lang="en-US" sz="1400" smtClean="0"/>
              <a:t>networks</a:t>
            </a:r>
          </a:p>
        </p:txBody>
      </p:sp>
      <p:sp>
        <p:nvSpPr>
          <p:cNvPr id="117790" name="Line 115"/>
          <p:cNvSpPr>
            <a:spLocks noChangeShapeType="1"/>
          </p:cNvSpPr>
          <p:nvPr/>
        </p:nvSpPr>
        <p:spPr bwMode="auto">
          <a:xfrm flipH="1">
            <a:off x="1149350" y="5118100"/>
            <a:ext cx="468313" cy="268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7791" name="Rectangle 116"/>
          <p:cNvSpPr>
            <a:spLocks noChangeArrowheads="1"/>
          </p:cNvSpPr>
          <p:nvPr/>
        </p:nvSpPr>
        <p:spPr bwMode="auto">
          <a:xfrm>
            <a:off x="554038" y="1069975"/>
            <a:ext cx="8505825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>
                <a:solidFill>
                  <a:srgbClr val="CC0000"/>
                </a:solidFill>
                <a:latin typeface="Gill Sans MT" pitchFamily="34" charset="0"/>
              </a:rPr>
              <a:t>BGP session:</a:t>
            </a:r>
            <a:r>
              <a:rPr lang="en-US" sz="2400">
                <a:solidFill>
                  <a:srgbClr val="FF0000"/>
                </a:solidFill>
                <a:latin typeface="Gill Sans MT" pitchFamily="34" charset="0"/>
              </a:rPr>
              <a:t> </a:t>
            </a:r>
            <a:r>
              <a:rPr lang="en-US" sz="2400">
                <a:latin typeface="Gill Sans MT" pitchFamily="34" charset="0"/>
              </a:rPr>
              <a:t>two BGP routers (</a:t>
            </a:r>
            <a:r>
              <a:rPr lang="ja-JP" altLang="en-US" sz="2400">
                <a:latin typeface="Gill Sans MT" pitchFamily="34" charset="0"/>
              </a:rPr>
              <a:t>“</a:t>
            </a:r>
            <a:r>
              <a:rPr lang="en-US" altLang="ja-JP" sz="2400">
                <a:latin typeface="Gill Sans MT" pitchFamily="34" charset="0"/>
              </a:rPr>
              <a:t>peers</a:t>
            </a:r>
            <a:r>
              <a:rPr lang="ja-JP" altLang="en-US" sz="2400">
                <a:latin typeface="Gill Sans MT" pitchFamily="34" charset="0"/>
              </a:rPr>
              <a:t>”</a:t>
            </a:r>
            <a:r>
              <a:rPr lang="en-US" altLang="ja-JP" sz="2400">
                <a:latin typeface="Gill Sans MT" pitchFamily="34" charset="0"/>
              </a:rPr>
              <a:t>) exchange BGP messages: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000">
                <a:latin typeface="Gill Sans MT" pitchFamily="34" charset="0"/>
              </a:rPr>
              <a:t>advertising </a:t>
            </a:r>
            <a:r>
              <a:rPr lang="en-US" sz="2000" i="1">
                <a:solidFill>
                  <a:srgbClr val="CC0000"/>
                </a:solidFill>
                <a:latin typeface="Gill Sans MT" pitchFamily="34" charset="0"/>
              </a:rPr>
              <a:t>paths</a:t>
            </a:r>
            <a:r>
              <a:rPr lang="en-US" sz="2000">
                <a:solidFill>
                  <a:srgbClr val="CC0000"/>
                </a:solidFill>
                <a:latin typeface="Gill Sans MT" pitchFamily="34" charset="0"/>
              </a:rPr>
              <a:t> </a:t>
            </a:r>
            <a:r>
              <a:rPr lang="en-US" sz="2000">
                <a:latin typeface="Gill Sans MT" pitchFamily="34" charset="0"/>
              </a:rPr>
              <a:t>to different destination network prefixes (</a:t>
            </a:r>
            <a:r>
              <a:rPr lang="ja-JP" altLang="en-US" sz="2000">
                <a:latin typeface="Gill Sans MT" pitchFamily="34" charset="0"/>
              </a:rPr>
              <a:t>“</a:t>
            </a:r>
            <a:r>
              <a:rPr lang="en-US" altLang="ja-JP" sz="2000">
                <a:latin typeface="Gill Sans MT" pitchFamily="34" charset="0"/>
              </a:rPr>
              <a:t>path vector</a:t>
            </a:r>
            <a:r>
              <a:rPr lang="ja-JP" altLang="en-US" sz="2000">
                <a:latin typeface="Gill Sans MT" pitchFamily="34" charset="0"/>
              </a:rPr>
              <a:t>”</a:t>
            </a:r>
            <a:r>
              <a:rPr lang="en-US" altLang="ja-JP" sz="2000">
                <a:latin typeface="Gill Sans MT" pitchFamily="34" charset="0"/>
              </a:rPr>
              <a:t> protocol) 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000">
                <a:latin typeface="Gill Sans MT" pitchFamily="34" charset="0"/>
              </a:rPr>
              <a:t>exchanged over semi-permanent TCP connections</a:t>
            </a:r>
            <a:endParaRPr lang="en-US" sz="2000">
              <a:solidFill>
                <a:srgbClr val="FF0000"/>
              </a:solidFill>
              <a:latin typeface="Gill Sans MT" pitchFamily="34" charset="0"/>
            </a:endParaRPr>
          </a:p>
        </p:txBody>
      </p:sp>
      <p:grpSp>
        <p:nvGrpSpPr>
          <p:cNvPr id="753781" name="Group 117"/>
          <p:cNvGrpSpPr>
            <a:grpSpLocks/>
          </p:cNvGrpSpPr>
          <p:nvPr/>
        </p:nvGrpSpPr>
        <p:grpSpPr bwMode="auto">
          <a:xfrm>
            <a:off x="2889250" y="4657725"/>
            <a:ext cx="1303338" cy="657225"/>
            <a:chOff x="2171" y="2695"/>
            <a:chExt cx="821" cy="414"/>
          </a:xfrm>
        </p:grpSpPr>
        <p:sp>
          <p:nvSpPr>
            <p:cNvPr id="117795" name="AutoShape 118"/>
            <p:cNvSpPr>
              <a:spLocks noChangeArrowheads="1"/>
            </p:cNvSpPr>
            <p:nvPr/>
          </p:nvSpPr>
          <p:spPr bwMode="auto">
            <a:xfrm rot="-9091425">
              <a:off x="2171" y="2935"/>
              <a:ext cx="484" cy="174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96" name="Text Box 119"/>
            <p:cNvSpPr txBox="1">
              <a:spLocks noChangeArrowheads="1"/>
            </p:cNvSpPr>
            <p:nvPr/>
          </p:nvSpPr>
          <p:spPr bwMode="auto">
            <a:xfrm>
              <a:off x="2357" y="2695"/>
              <a:ext cx="635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  <a:defRPr/>
              </a:pPr>
              <a:r>
                <a:rPr lang="en-US" sz="1600" i="1" smtClean="0">
                  <a:solidFill>
                    <a:srgbClr val="CC0000"/>
                  </a:solidFill>
                </a:rPr>
                <a:t>BGP </a:t>
              </a:r>
            </a:p>
            <a:p>
              <a:pPr>
                <a:lnSpc>
                  <a:spcPct val="85000"/>
                </a:lnSpc>
                <a:defRPr/>
              </a:pPr>
              <a:r>
                <a:rPr lang="en-US" sz="1600" i="1" smtClean="0">
                  <a:solidFill>
                    <a:srgbClr val="CC0000"/>
                  </a:solidFill>
                </a:rPr>
                <a:t>message</a:t>
              </a:r>
            </a:p>
          </p:txBody>
        </p:sp>
      </p:grpSp>
      <p:sp>
        <p:nvSpPr>
          <p:cNvPr id="137248" name="Freeform 120"/>
          <p:cNvSpPr>
            <a:spLocks/>
          </p:cNvSpPr>
          <p:nvPr/>
        </p:nvSpPr>
        <p:spPr bwMode="auto">
          <a:xfrm>
            <a:off x="4913313" y="5607050"/>
            <a:ext cx="523875" cy="261938"/>
          </a:xfrm>
          <a:custGeom>
            <a:avLst/>
            <a:gdLst>
              <a:gd name="T0" fmla="*/ 0 w 654"/>
              <a:gd name="T1" fmla="*/ 2147483647 h 420"/>
              <a:gd name="T2" fmla="*/ 2147483647 w 654"/>
              <a:gd name="T3" fmla="*/ 0 h 4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54" h="420">
                <a:moveTo>
                  <a:pt x="0" y="420"/>
                </a:moveTo>
                <a:lnTo>
                  <a:pt x="654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7249" name="Picture 121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800100"/>
            <a:ext cx="2970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3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187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3B26EB7A-B02E-4DD6-B6E6-F8E28157A393}" type="slidenum">
              <a:rPr lang="en-US"/>
              <a:pPr/>
              <a:t>16</a:t>
            </a:fld>
            <a:endParaRPr lang="en-US"/>
          </a:p>
        </p:txBody>
      </p:sp>
      <p:pic>
        <p:nvPicPr>
          <p:cNvPr id="138243" name="Picture 11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088" y="766763"/>
            <a:ext cx="7769225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244" name="Freeform 2"/>
          <p:cNvSpPr>
            <a:spLocks/>
          </p:cNvSpPr>
          <p:nvPr/>
        </p:nvSpPr>
        <p:spPr bwMode="auto">
          <a:xfrm>
            <a:off x="7277100" y="4562475"/>
            <a:ext cx="1171575" cy="1758950"/>
          </a:xfrm>
          <a:custGeom>
            <a:avLst/>
            <a:gdLst>
              <a:gd name="T0" fmla="*/ 2147483647 w 738"/>
              <a:gd name="T1" fmla="*/ 2147483647 h 1108"/>
              <a:gd name="T2" fmla="*/ 2147483647 w 738"/>
              <a:gd name="T3" fmla="*/ 2147483647 h 1108"/>
              <a:gd name="T4" fmla="*/ 2147483647 w 738"/>
              <a:gd name="T5" fmla="*/ 2147483647 h 1108"/>
              <a:gd name="T6" fmla="*/ 2147483647 w 738"/>
              <a:gd name="T7" fmla="*/ 2147483647 h 1108"/>
              <a:gd name="T8" fmla="*/ 2147483647 w 738"/>
              <a:gd name="T9" fmla="*/ 2147483647 h 1108"/>
              <a:gd name="T10" fmla="*/ 2147483647 w 738"/>
              <a:gd name="T11" fmla="*/ 2147483647 h 1108"/>
              <a:gd name="T12" fmla="*/ 2147483647 w 738"/>
              <a:gd name="T13" fmla="*/ 2147483647 h 1108"/>
              <a:gd name="T14" fmla="*/ 2147483647 w 738"/>
              <a:gd name="T15" fmla="*/ 2147483647 h 11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0" name="Rectangle 3"/>
          <p:cNvSpPr>
            <a:spLocks noGrp="1" noChangeArrowheads="1"/>
          </p:cNvSpPr>
          <p:nvPr>
            <p:ph type="title"/>
          </p:nvPr>
        </p:nvSpPr>
        <p:spPr>
          <a:xfrm>
            <a:off x="265113" y="0"/>
            <a:ext cx="8040687" cy="1143000"/>
          </a:xfrm>
        </p:spPr>
        <p:txBody>
          <a:bodyPr/>
          <a:lstStyle/>
          <a:p>
            <a:pPr>
              <a:defRPr/>
            </a:pPr>
            <a:r>
              <a:rPr lang="en-US" sz="3600">
                <a:cs typeface="+mj-cs"/>
              </a:rPr>
              <a:t>BGP basics: distributing path information</a:t>
            </a:r>
          </a:p>
        </p:txBody>
      </p:sp>
      <p:sp>
        <p:nvSpPr>
          <p:cNvPr id="138246" name="Freeform 4"/>
          <p:cNvSpPr>
            <a:spLocks/>
          </p:cNvSpPr>
          <p:nvPr/>
        </p:nvSpPr>
        <p:spPr bwMode="auto">
          <a:xfrm>
            <a:off x="5230813" y="4872038"/>
            <a:ext cx="1944687" cy="1292225"/>
          </a:xfrm>
          <a:custGeom>
            <a:avLst/>
            <a:gdLst>
              <a:gd name="T0" fmla="*/ 2147483647 w 1162"/>
              <a:gd name="T1" fmla="*/ 2147483647 h 543"/>
              <a:gd name="T2" fmla="*/ 2147483647 w 1162"/>
              <a:gd name="T3" fmla="*/ 2147483647 h 543"/>
              <a:gd name="T4" fmla="*/ 2147483647 w 1162"/>
              <a:gd name="T5" fmla="*/ 2147483647 h 543"/>
              <a:gd name="T6" fmla="*/ 2147483647 w 1162"/>
              <a:gd name="T7" fmla="*/ 2147483647 h 543"/>
              <a:gd name="T8" fmla="*/ 2147483647 w 1162"/>
              <a:gd name="T9" fmla="*/ 2147483647 h 543"/>
              <a:gd name="T10" fmla="*/ 2147483647 w 1162"/>
              <a:gd name="T11" fmla="*/ 2147483647 h 543"/>
              <a:gd name="T12" fmla="*/ 2147483647 w 1162"/>
              <a:gd name="T13" fmla="*/ 2147483647 h 543"/>
              <a:gd name="T14" fmla="*/ 2147483647 w 1162"/>
              <a:gd name="T15" fmla="*/ 2147483647 h 54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62" h="543">
                <a:moveTo>
                  <a:pt x="56" y="162"/>
                </a:moveTo>
                <a:cubicBezTo>
                  <a:pt x="115" y="100"/>
                  <a:pt x="221" y="28"/>
                  <a:pt x="368" y="14"/>
                </a:cubicBezTo>
                <a:cubicBezTo>
                  <a:pt x="515" y="0"/>
                  <a:pt x="811" y="42"/>
                  <a:pt x="940" y="79"/>
                </a:cubicBezTo>
                <a:cubicBezTo>
                  <a:pt x="1069" y="116"/>
                  <a:pt x="1126" y="177"/>
                  <a:pt x="1144" y="239"/>
                </a:cubicBezTo>
                <a:cubicBezTo>
                  <a:pt x="1162" y="301"/>
                  <a:pt x="1141" y="401"/>
                  <a:pt x="1048" y="451"/>
                </a:cubicBezTo>
                <a:cubicBezTo>
                  <a:pt x="955" y="501"/>
                  <a:pt x="746" y="543"/>
                  <a:pt x="586" y="541"/>
                </a:cubicBezTo>
                <a:cubicBezTo>
                  <a:pt x="426" y="539"/>
                  <a:pt x="176" y="502"/>
                  <a:pt x="88" y="439"/>
                </a:cubicBezTo>
                <a:cubicBezTo>
                  <a:pt x="0" y="376"/>
                  <a:pt x="63" y="220"/>
                  <a:pt x="56" y="162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247" name="Freeform 5"/>
          <p:cNvSpPr>
            <a:spLocks/>
          </p:cNvSpPr>
          <p:nvPr/>
        </p:nvSpPr>
        <p:spPr bwMode="auto">
          <a:xfrm>
            <a:off x="1477963" y="4164013"/>
            <a:ext cx="1679575" cy="1411287"/>
          </a:xfrm>
          <a:custGeom>
            <a:avLst/>
            <a:gdLst>
              <a:gd name="T0" fmla="*/ 2147483647 w 1198"/>
              <a:gd name="T1" fmla="*/ 2147483647 h 451"/>
              <a:gd name="T2" fmla="*/ 2147483647 w 1198"/>
              <a:gd name="T3" fmla="*/ 2147483647 h 451"/>
              <a:gd name="T4" fmla="*/ 2147483647 w 1198"/>
              <a:gd name="T5" fmla="*/ 2147483647 h 451"/>
              <a:gd name="T6" fmla="*/ 2147483647 w 1198"/>
              <a:gd name="T7" fmla="*/ 2147483647 h 451"/>
              <a:gd name="T8" fmla="*/ 2147483647 w 1198"/>
              <a:gd name="T9" fmla="*/ 2147483647 h 451"/>
              <a:gd name="T10" fmla="*/ 2147483647 w 1198"/>
              <a:gd name="T11" fmla="*/ 2147483647 h 451"/>
              <a:gd name="T12" fmla="*/ 2147483647 w 1198"/>
              <a:gd name="T13" fmla="*/ 2147483647 h 451"/>
              <a:gd name="T14" fmla="*/ 2147483647 w 1198"/>
              <a:gd name="T15" fmla="*/ 2147483647 h 451"/>
              <a:gd name="T16" fmla="*/ 2147483647 w 1198"/>
              <a:gd name="T17" fmla="*/ 2147483647 h 4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198" h="451">
                <a:moveTo>
                  <a:pt x="88" y="181"/>
                </a:moveTo>
                <a:cubicBezTo>
                  <a:pt x="159" y="143"/>
                  <a:pt x="120" y="111"/>
                  <a:pt x="180" y="89"/>
                </a:cubicBezTo>
                <a:cubicBezTo>
                  <a:pt x="240" y="67"/>
                  <a:pt x="313" y="60"/>
                  <a:pt x="448" y="49"/>
                </a:cubicBezTo>
                <a:cubicBezTo>
                  <a:pt x="583" y="38"/>
                  <a:pt x="866" y="0"/>
                  <a:pt x="988" y="25"/>
                </a:cubicBezTo>
                <a:cubicBezTo>
                  <a:pt x="1110" y="50"/>
                  <a:pt x="1198" y="132"/>
                  <a:pt x="1181" y="197"/>
                </a:cubicBezTo>
                <a:cubicBezTo>
                  <a:pt x="1164" y="262"/>
                  <a:pt x="1034" y="375"/>
                  <a:pt x="889" y="413"/>
                </a:cubicBezTo>
                <a:cubicBezTo>
                  <a:pt x="744" y="451"/>
                  <a:pt x="449" y="438"/>
                  <a:pt x="307" y="425"/>
                </a:cubicBezTo>
                <a:cubicBezTo>
                  <a:pt x="165" y="412"/>
                  <a:pt x="72" y="378"/>
                  <a:pt x="36" y="337"/>
                </a:cubicBezTo>
                <a:cubicBezTo>
                  <a:pt x="0" y="296"/>
                  <a:pt x="77" y="213"/>
                  <a:pt x="88" y="18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248" name="Freeform 6"/>
          <p:cNvSpPr>
            <a:spLocks/>
          </p:cNvSpPr>
          <p:nvPr/>
        </p:nvSpPr>
        <p:spPr bwMode="auto">
          <a:xfrm>
            <a:off x="2108200" y="4908550"/>
            <a:ext cx="400050" cy="180975"/>
          </a:xfrm>
          <a:custGeom>
            <a:avLst/>
            <a:gdLst>
              <a:gd name="T0" fmla="*/ 0 w 252"/>
              <a:gd name="T1" fmla="*/ 2147483647 h 114"/>
              <a:gd name="T2" fmla="*/ 2147483647 w 252"/>
              <a:gd name="T3" fmla="*/ 0 h 11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2" h="114">
                <a:moveTo>
                  <a:pt x="0" y="114"/>
                </a:moveTo>
                <a:lnTo>
                  <a:pt x="252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4" name="Text Box 7"/>
          <p:cNvSpPr txBox="1">
            <a:spLocks noChangeArrowheads="1"/>
          </p:cNvSpPr>
          <p:nvPr/>
        </p:nvSpPr>
        <p:spPr bwMode="auto">
          <a:xfrm>
            <a:off x="2052638" y="5129213"/>
            <a:ext cx="665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AS3</a:t>
            </a:r>
            <a:endParaRPr lang="en-US"/>
          </a:p>
        </p:txBody>
      </p:sp>
      <p:sp>
        <p:nvSpPr>
          <p:cNvPr id="118795" name="Text Box 8"/>
          <p:cNvSpPr txBox="1">
            <a:spLocks noChangeArrowheads="1"/>
          </p:cNvSpPr>
          <p:nvPr/>
        </p:nvSpPr>
        <p:spPr bwMode="auto">
          <a:xfrm>
            <a:off x="5867400" y="5794375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AS2</a:t>
            </a:r>
          </a:p>
        </p:txBody>
      </p:sp>
      <p:sp>
        <p:nvSpPr>
          <p:cNvPr id="118796" name="Line 9"/>
          <p:cNvSpPr>
            <a:spLocks noChangeShapeType="1"/>
          </p:cNvSpPr>
          <p:nvPr/>
        </p:nvSpPr>
        <p:spPr bwMode="auto">
          <a:xfrm flipV="1">
            <a:off x="5746750" y="5278438"/>
            <a:ext cx="434975" cy="1920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797" name="Line 10"/>
          <p:cNvSpPr>
            <a:spLocks noChangeShapeType="1"/>
          </p:cNvSpPr>
          <p:nvPr/>
        </p:nvSpPr>
        <p:spPr bwMode="auto">
          <a:xfrm flipH="1" flipV="1">
            <a:off x="2324100" y="4641850"/>
            <a:ext cx="241300" cy="1746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798" name="Line 11"/>
          <p:cNvSpPr>
            <a:spLocks noChangeShapeType="1"/>
          </p:cNvSpPr>
          <p:nvPr/>
        </p:nvSpPr>
        <p:spPr bwMode="auto">
          <a:xfrm flipH="1">
            <a:off x="1882775" y="4635500"/>
            <a:ext cx="147638" cy="3762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38254" name="Group 12"/>
          <p:cNvGrpSpPr>
            <a:grpSpLocks/>
          </p:cNvGrpSpPr>
          <p:nvPr/>
        </p:nvGrpSpPr>
        <p:grpSpPr bwMode="auto">
          <a:xfrm>
            <a:off x="1619250" y="4903788"/>
            <a:ext cx="501650" cy="396875"/>
            <a:chOff x="873" y="3243"/>
            <a:chExt cx="316" cy="250"/>
          </a:xfrm>
        </p:grpSpPr>
        <p:sp>
          <p:nvSpPr>
            <p:cNvPr id="118891" name="Oval 13"/>
            <p:cNvSpPr>
              <a:spLocks noChangeArrowheads="1"/>
            </p:cNvSpPr>
            <p:nvPr/>
          </p:nvSpPr>
          <p:spPr bwMode="auto">
            <a:xfrm>
              <a:off x="876" y="336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92" name="Line 14"/>
            <p:cNvSpPr>
              <a:spLocks noChangeShapeType="1"/>
            </p:cNvSpPr>
            <p:nvPr/>
          </p:nvSpPr>
          <p:spPr bwMode="auto">
            <a:xfrm>
              <a:off x="876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93" name="Line 15"/>
            <p:cNvSpPr>
              <a:spLocks noChangeShapeType="1"/>
            </p:cNvSpPr>
            <p:nvPr/>
          </p:nvSpPr>
          <p:spPr bwMode="auto">
            <a:xfrm>
              <a:off x="1189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94" name="Rectangle 16"/>
            <p:cNvSpPr>
              <a:spLocks noChangeArrowheads="1"/>
            </p:cNvSpPr>
            <p:nvPr/>
          </p:nvSpPr>
          <p:spPr bwMode="auto">
            <a:xfrm>
              <a:off x="876" y="3354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18895" name="Oval 17"/>
            <p:cNvSpPr>
              <a:spLocks noChangeArrowheads="1"/>
            </p:cNvSpPr>
            <p:nvPr/>
          </p:nvSpPr>
          <p:spPr bwMode="auto">
            <a:xfrm>
              <a:off x="873" y="329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96" name="Rectangle 18"/>
            <p:cNvSpPr>
              <a:spLocks noChangeArrowheads="1"/>
            </p:cNvSpPr>
            <p:nvPr/>
          </p:nvSpPr>
          <p:spPr bwMode="auto">
            <a:xfrm>
              <a:off x="960" y="3308"/>
              <a:ext cx="141" cy="12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97" name="Text Box 19"/>
            <p:cNvSpPr txBox="1">
              <a:spLocks noChangeArrowheads="1"/>
            </p:cNvSpPr>
            <p:nvPr/>
          </p:nvSpPr>
          <p:spPr bwMode="auto">
            <a:xfrm>
              <a:off x="887" y="3243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3b</a:t>
              </a:r>
              <a:endParaRPr lang="en-US" sz="2400"/>
            </a:p>
          </p:txBody>
        </p:sp>
      </p:grpSp>
      <p:grpSp>
        <p:nvGrpSpPr>
          <p:cNvPr id="138255" name="Group 20"/>
          <p:cNvGrpSpPr>
            <a:grpSpLocks/>
          </p:cNvGrpSpPr>
          <p:nvPr/>
        </p:nvGrpSpPr>
        <p:grpSpPr bwMode="auto">
          <a:xfrm>
            <a:off x="2466975" y="4702175"/>
            <a:ext cx="501650" cy="396875"/>
            <a:chOff x="1434" y="3104"/>
            <a:chExt cx="316" cy="250"/>
          </a:xfrm>
        </p:grpSpPr>
        <p:grpSp>
          <p:nvGrpSpPr>
            <p:cNvPr id="138338" name="Group 21"/>
            <p:cNvGrpSpPr>
              <a:grpSpLocks/>
            </p:cNvGrpSpPr>
            <p:nvPr/>
          </p:nvGrpSpPr>
          <p:grpSpPr bwMode="auto">
            <a:xfrm>
              <a:off x="1434" y="3163"/>
              <a:ext cx="316" cy="147"/>
              <a:chOff x="1434" y="3163"/>
              <a:chExt cx="316" cy="147"/>
            </a:xfrm>
          </p:grpSpPr>
          <p:sp>
            <p:nvSpPr>
              <p:cNvPr id="118885" name="Oval 22"/>
              <p:cNvSpPr>
                <a:spLocks noChangeArrowheads="1"/>
              </p:cNvSpPr>
              <p:nvPr/>
            </p:nvSpPr>
            <p:spPr bwMode="auto">
              <a:xfrm>
                <a:off x="1437" y="322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86" name="Line 23"/>
              <p:cNvSpPr>
                <a:spLocks noChangeShapeType="1"/>
              </p:cNvSpPr>
              <p:nvPr/>
            </p:nvSpPr>
            <p:spPr bwMode="auto">
              <a:xfrm>
                <a:off x="1437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18887" name="Line 24"/>
              <p:cNvSpPr>
                <a:spLocks noChangeShapeType="1"/>
              </p:cNvSpPr>
              <p:nvPr/>
            </p:nvSpPr>
            <p:spPr bwMode="auto">
              <a:xfrm>
                <a:off x="1750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18888" name="Rectangle 25"/>
              <p:cNvSpPr>
                <a:spLocks noChangeArrowheads="1"/>
              </p:cNvSpPr>
              <p:nvPr/>
            </p:nvSpPr>
            <p:spPr bwMode="auto">
              <a:xfrm>
                <a:off x="1437" y="322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18889" name="Oval 26"/>
              <p:cNvSpPr>
                <a:spLocks noChangeArrowheads="1"/>
              </p:cNvSpPr>
              <p:nvPr/>
            </p:nvSpPr>
            <p:spPr bwMode="auto">
              <a:xfrm>
                <a:off x="1434" y="316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90" name="Rectangle 27"/>
              <p:cNvSpPr>
                <a:spLocks noChangeArrowheads="1"/>
              </p:cNvSpPr>
              <p:nvPr/>
            </p:nvSpPr>
            <p:spPr bwMode="auto">
              <a:xfrm>
                <a:off x="1521" y="3176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8884" name="Text Box 28"/>
            <p:cNvSpPr txBox="1">
              <a:spLocks noChangeArrowheads="1"/>
            </p:cNvSpPr>
            <p:nvPr/>
          </p:nvSpPr>
          <p:spPr bwMode="auto">
            <a:xfrm>
              <a:off x="1448" y="3104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3a</a:t>
              </a:r>
              <a:endParaRPr lang="en-US" sz="2400"/>
            </a:p>
          </p:txBody>
        </p:sp>
      </p:grpSp>
      <p:sp>
        <p:nvSpPr>
          <p:cNvPr id="138256" name="Freeform 29"/>
          <p:cNvSpPr>
            <a:spLocks/>
          </p:cNvSpPr>
          <p:nvPr/>
        </p:nvSpPr>
        <p:spPr bwMode="auto">
          <a:xfrm>
            <a:off x="2495550" y="5227638"/>
            <a:ext cx="2660650" cy="1122362"/>
          </a:xfrm>
          <a:custGeom>
            <a:avLst/>
            <a:gdLst>
              <a:gd name="T0" fmla="*/ 2147483647 w 1583"/>
              <a:gd name="T1" fmla="*/ 2147483647 h 682"/>
              <a:gd name="T2" fmla="*/ 2147483647 w 1583"/>
              <a:gd name="T3" fmla="*/ 2147483647 h 682"/>
              <a:gd name="T4" fmla="*/ 2147483647 w 1583"/>
              <a:gd name="T5" fmla="*/ 2147483647 h 682"/>
              <a:gd name="T6" fmla="*/ 2147483647 w 1583"/>
              <a:gd name="T7" fmla="*/ 2147483647 h 682"/>
              <a:gd name="T8" fmla="*/ 2147483647 w 1583"/>
              <a:gd name="T9" fmla="*/ 2147483647 h 682"/>
              <a:gd name="T10" fmla="*/ 2147483647 w 1583"/>
              <a:gd name="T11" fmla="*/ 2147483647 h 682"/>
              <a:gd name="T12" fmla="*/ 2147483647 w 1583"/>
              <a:gd name="T13" fmla="*/ 2147483647 h 682"/>
              <a:gd name="T14" fmla="*/ 2147483647 w 1583"/>
              <a:gd name="T15" fmla="*/ 2147483647 h 682"/>
              <a:gd name="T16" fmla="*/ 2147483647 w 1583"/>
              <a:gd name="T17" fmla="*/ 2147483647 h 68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83" h="682">
                <a:moveTo>
                  <a:pt x="155" y="224"/>
                </a:moveTo>
                <a:cubicBezTo>
                  <a:pt x="208" y="137"/>
                  <a:pt x="302" y="108"/>
                  <a:pt x="407" y="74"/>
                </a:cubicBezTo>
                <a:cubicBezTo>
                  <a:pt x="512" y="40"/>
                  <a:pt x="660" y="0"/>
                  <a:pt x="785" y="20"/>
                </a:cubicBezTo>
                <a:cubicBezTo>
                  <a:pt x="910" y="40"/>
                  <a:pt x="1027" y="126"/>
                  <a:pt x="1157" y="194"/>
                </a:cubicBezTo>
                <a:cubicBezTo>
                  <a:pt x="1287" y="262"/>
                  <a:pt x="1545" y="353"/>
                  <a:pt x="1564" y="428"/>
                </a:cubicBezTo>
                <a:cubicBezTo>
                  <a:pt x="1583" y="503"/>
                  <a:pt x="1417" y="606"/>
                  <a:pt x="1272" y="644"/>
                </a:cubicBezTo>
                <a:cubicBezTo>
                  <a:pt x="1127" y="682"/>
                  <a:pt x="887" y="664"/>
                  <a:pt x="690" y="656"/>
                </a:cubicBezTo>
                <a:cubicBezTo>
                  <a:pt x="493" y="648"/>
                  <a:pt x="178" y="668"/>
                  <a:pt x="89" y="596"/>
                </a:cubicBezTo>
                <a:cubicBezTo>
                  <a:pt x="0" y="524"/>
                  <a:pt x="102" y="311"/>
                  <a:pt x="155" y="224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02" name="Text Box 30"/>
          <p:cNvSpPr txBox="1">
            <a:spLocks noChangeArrowheads="1"/>
          </p:cNvSpPr>
          <p:nvPr/>
        </p:nvSpPr>
        <p:spPr bwMode="auto">
          <a:xfrm>
            <a:off x="2728913" y="5911850"/>
            <a:ext cx="665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AS1</a:t>
            </a:r>
            <a:endParaRPr lang="en-US"/>
          </a:p>
        </p:txBody>
      </p:sp>
      <p:sp>
        <p:nvSpPr>
          <p:cNvPr id="118803" name="Line 31"/>
          <p:cNvSpPr>
            <a:spLocks noChangeShapeType="1"/>
          </p:cNvSpPr>
          <p:nvPr/>
        </p:nvSpPr>
        <p:spPr bwMode="auto">
          <a:xfrm flipH="1">
            <a:off x="3387725" y="5507038"/>
            <a:ext cx="147638" cy="1619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04" name="Line 32"/>
          <p:cNvSpPr>
            <a:spLocks noChangeShapeType="1"/>
          </p:cNvSpPr>
          <p:nvPr/>
        </p:nvSpPr>
        <p:spPr bwMode="auto">
          <a:xfrm>
            <a:off x="3790950" y="5541963"/>
            <a:ext cx="4763" cy="4524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05" name="Line 33"/>
          <p:cNvSpPr>
            <a:spLocks noChangeShapeType="1"/>
          </p:cNvSpPr>
          <p:nvPr/>
        </p:nvSpPr>
        <p:spPr bwMode="auto">
          <a:xfrm>
            <a:off x="3952875" y="5494338"/>
            <a:ext cx="496888" cy="3349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06" name="Line 34"/>
          <p:cNvSpPr>
            <a:spLocks noChangeShapeType="1"/>
          </p:cNvSpPr>
          <p:nvPr/>
        </p:nvSpPr>
        <p:spPr bwMode="auto">
          <a:xfrm flipH="1">
            <a:off x="4054475" y="5951538"/>
            <a:ext cx="376238" cy="1206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07" name="Line 35"/>
          <p:cNvSpPr>
            <a:spLocks noChangeShapeType="1"/>
          </p:cNvSpPr>
          <p:nvPr/>
        </p:nvSpPr>
        <p:spPr bwMode="auto">
          <a:xfrm flipH="1" flipV="1">
            <a:off x="3495675" y="5775325"/>
            <a:ext cx="901700" cy="809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08" name="Line 36"/>
          <p:cNvSpPr>
            <a:spLocks noChangeShapeType="1"/>
          </p:cNvSpPr>
          <p:nvPr/>
        </p:nvSpPr>
        <p:spPr bwMode="auto">
          <a:xfrm>
            <a:off x="3402013" y="5856288"/>
            <a:ext cx="201612" cy="1349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38264" name="Group 37"/>
          <p:cNvGrpSpPr>
            <a:grpSpLocks/>
          </p:cNvGrpSpPr>
          <p:nvPr/>
        </p:nvGrpSpPr>
        <p:grpSpPr bwMode="auto">
          <a:xfrm>
            <a:off x="3495675" y="5227638"/>
            <a:ext cx="501650" cy="396875"/>
            <a:chOff x="2055" y="3447"/>
            <a:chExt cx="316" cy="250"/>
          </a:xfrm>
        </p:grpSpPr>
        <p:sp>
          <p:nvSpPr>
            <p:cNvPr id="118875" name="Oval 38"/>
            <p:cNvSpPr>
              <a:spLocks noChangeArrowheads="1"/>
            </p:cNvSpPr>
            <p:nvPr/>
          </p:nvSpPr>
          <p:spPr bwMode="auto">
            <a:xfrm>
              <a:off x="2058" y="357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76" name="Line 39"/>
            <p:cNvSpPr>
              <a:spLocks noChangeShapeType="1"/>
            </p:cNvSpPr>
            <p:nvPr/>
          </p:nvSpPr>
          <p:spPr bwMode="auto">
            <a:xfrm>
              <a:off x="2058" y="356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77" name="Line 40"/>
            <p:cNvSpPr>
              <a:spLocks noChangeShapeType="1"/>
            </p:cNvSpPr>
            <p:nvPr/>
          </p:nvSpPr>
          <p:spPr bwMode="auto">
            <a:xfrm>
              <a:off x="2371" y="356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78" name="Rectangle 41"/>
            <p:cNvSpPr>
              <a:spLocks noChangeArrowheads="1"/>
            </p:cNvSpPr>
            <p:nvPr/>
          </p:nvSpPr>
          <p:spPr bwMode="auto">
            <a:xfrm>
              <a:off x="2058" y="3564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18879" name="Oval 42"/>
            <p:cNvSpPr>
              <a:spLocks noChangeArrowheads="1"/>
            </p:cNvSpPr>
            <p:nvPr/>
          </p:nvSpPr>
          <p:spPr bwMode="auto">
            <a:xfrm>
              <a:off x="2055" y="350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8335" name="Group 43"/>
            <p:cNvGrpSpPr>
              <a:grpSpLocks/>
            </p:cNvGrpSpPr>
            <p:nvPr/>
          </p:nvGrpSpPr>
          <p:grpSpPr bwMode="auto">
            <a:xfrm>
              <a:off x="2072" y="3447"/>
              <a:ext cx="285" cy="250"/>
              <a:chOff x="2912" y="2425"/>
              <a:chExt cx="292" cy="250"/>
            </a:xfrm>
          </p:grpSpPr>
          <p:sp>
            <p:nvSpPr>
              <p:cNvPr id="118881" name="Rectangle 4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82" name="Text Box 45"/>
              <p:cNvSpPr txBox="1">
                <a:spLocks noChangeArrowheads="1"/>
              </p:cNvSpPr>
              <p:nvPr/>
            </p:nvSpPr>
            <p:spPr bwMode="auto">
              <a:xfrm>
                <a:off x="2912" y="2425"/>
                <a:ext cx="29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2000" smtClean="0"/>
                  <a:t>1c</a:t>
                </a:r>
              </a:p>
            </p:txBody>
          </p:sp>
        </p:grpSp>
      </p:grpSp>
      <p:grpSp>
        <p:nvGrpSpPr>
          <p:cNvPr id="138265" name="Group 46"/>
          <p:cNvGrpSpPr>
            <a:grpSpLocks/>
          </p:cNvGrpSpPr>
          <p:nvPr/>
        </p:nvGrpSpPr>
        <p:grpSpPr bwMode="auto">
          <a:xfrm>
            <a:off x="3009900" y="5567363"/>
            <a:ext cx="501650" cy="396875"/>
            <a:chOff x="1749" y="3661"/>
            <a:chExt cx="316" cy="250"/>
          </a:xfrm>
        </p:grpSpPr>
        <p:sp>
          <p:nvSpPr>
            <p:cNvPr id="118868" name="Oval 47"/>
            <p:cNvSpPr>
              <a:spLocks noChangeArrowheads="1"/>
            </p:cNvSpPr>
            <p:nvPr/>
          </p:nvSpPr>
          <p:spPr bwMode="auto">
            <a:xfrm>
              <a:off x="1752" y="378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69" name="Line 48"/>
            <p:cNvSpPr>
              <a:spLocks noChangeShapeType="1"/>
            </p:cNvSpPr>
            <p:nvPr/>
          </p:nvSpPr>
          <p:spPr bwMode="auto">
            <a:xfrm>
              <a:off x="1752" y="377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70" name="Line 49"/>
            <p:cNvSpPr>
              <a:spLocks noChangeShapeType="1"/>
            </p:cNvSpPr>
            <p:nvPr/>
          </p:nvSpPr>
          <p:spPr bwMode="auto">
            <a:xfrm>
              <a:off x="2065" y="377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71" name="Rectangle 50"/>
            <p:cNvSpPr>
              <a:spLocks noChangeArrowheads="1"/>
            </p:cNvSpPr>
            <p:nvPr/>
          </p:nvSpPr>
          <p:spPr bwMode="auto">
            <a:xfrm>
              <a:off x="1752" y="3774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18872" name="Oval 51"/>
            <p:cNvSpPr>
              <a:spLocks noChangeArrowheads="1"/>
            </p:cNvSpPr>
            <p:nvPr/>
          </p:nvSpPr>
          <p:spPr bwMode="auto">
            <a:xfrm>
              <a:off x="1749" y="371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73" name="Rectangle 52"/>
            <p:cNvSpPr>
              <a:spLocks noChangeArrowheads="1"/>
            </p:cNvSpPr>
            <p:nvPr/>
          </p:nvSpPr>
          <p:spPr bwMode="auto">
            <a:xfrm>
              <a:off x="1834" y="3746"/>
              <a:ext cx="142" cy="9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74" name="Text Box 53"/>
            <p:cNvSpPr txBox="1">
              <a:spLocks noChangeArrowheads="1"/>
            </p:cNvSpPr>
            <p:nvPr/>
          </p:nvSpPr>
          <p:spPr bwMode="auto">
            <a:xfrm>
              <a:off x="1765" y="3661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1a</a:t>
              </a:r>
              <a:endParaRPr lang="en-US" sz="2400"/>
            </a:p>
          </p:txBody>
        </p:sp>
      </p:grpSp>
      <p:grpSp>
        <p:nvGrpSpPr>
          <p:cNvPr id="138266" name="Group 54"/>
          <p:cNvGrpSpPr>
            <a:grpSpLocks/>
          </p:cNvGrpSpPr>
          <p:nvPr/>
        </p:nvGrpSpPr>
        <p:grpSpPr bwMode="auto">
          <a:xfrm>
            <a:off x="3552825" y="5856288"/>
            <a:ext cx="501650" cy="396875"/>
            <a:chOff x="2091" y="3843"/>
            <a:chExt cx="316" cy="250"/>
          </a:xfrm>
        </p:grpSpPr>
        <p:sp>
          <p:nvSpPr>
            <p:cNvPr id="118860" name="Oval 55"/>
            <p:cNvSpPr>
              <a:spLocks noChangeArrowheads="1"/>
            </p:cNvSpPr>
            <p:nvPr/>
          </p:nvSpPr>
          <p:spPr bwMode="auto">
            <a:xfrm>
              <a:off x="2094" y="3967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61" name="Line 56"/>
            <p:cNvSpPr>
              <a:spLocks noChangeShapeType="1"/>
            </p:cNvSpPr>
            <p:nvPr/>
          </p:nvSpPr>
          <p:spPr bwMode="auto">
            <a:xfrm>
              <a:off x="2094" y="3960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62" name="Line 57"/>
            <p:cNvSpPr>
              <a:spLocks noChangeShapeType="1"/>
            </p:cNvSpPr>
            <p:nvPr/>
          </p:nvSpPr>
          <p:spPr bwMode="auto">
            <a:xfrm>
              <a:off x="2407" y="3960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63" name="Rectangle 58"/>
            <p:cNvSpPr>
              <a:spLocks noChangeArrowheads="1"/>
            </p:cNvSpPr>
            <p:nvPr/>
          </p:nvSpPr>
          <p:spPr bwMode="auto">
            <a:xfrm>
              <a:off x="2094" y="3960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18864" name="Oval 59"/>
            <p:cNvSpPr>
              <a:spLocks noChangeArrowheads="1"/>
            </p:cNvSpPr>
            <p:nvPr/>
          </p:nvSpPr>
          <p:spPr bwMode="auto">
            <a:xfrm>
              <a:off x="2091" y="3901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8320" name="Group 60"/>
            <p:cNvGrpSpPr>
              <a:grpSpLocks/>
            </p:cNvGrpSpPr>
            <p:nvPr/>
          </p:nvGrpSpPr>
          <p:grpSpPr bwMode="auto">
            <a:xfrm>
              <a:off x="2106" y="3843"/>
              <a:ext cx="294" cy="250"/>
              <a:chOff x="2910" y="2425"/>
              <a:chExt cx="296" cy="250"/>
            </a:xfrm>
          </p:grpSpPr>
          <p:sp>
            <p:nvSpPr>
              <p:cNvPr id="118866" name="Rectangle 6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67" name="Text Box 62"/>
              <p:cNvSpPr txBox="1">
                <a:spLocks noChangeArrowheads="1"/>
              </p:cNvSpPr>
              <p:nvPr/>
            </p:nvSpPr>
            <p:spPr bwMode="auto">
              <a:xfrm>
                <a:off x="2910" y="2425"/>
                <a:ext cx="29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2000" smtClean="0"/>
                  <a:t>1d</a:t>
                </a:r>
              </a:p>
            </p:txBody>
          </p:sp>
        </p:grpSp>
      </p:grpSp>
      <p:grpSp>
        <p:nvGrpSpPr>
          <p:cNvPr id="138267" name="Group 63"/>
          <p:cNvGrpSpPr>
            <a:grpSpLocks/>
          </p:cNvGrpSpPr>
          <p:nvPr/>
        </p:nvGrpSpPr>
        <p:grpSpPr bwMode="auto">
          <a:xfrm>
            <a:off x="4410075" y="5672138"/>
            <a:ext cx="501650" cy="396875"/>
            <a:chOff x="2016" y="1976"/>
            <a:chExt cx="316" cy="250"/>
          </a:xfrm>
        </p:grpSpPr>
        <p:sp>
          <p:nvSpPr>
            <p:cNvPr id="118852" name="Oval 64"/>
            <p:cNvSpPr>
              <a:spLocks noChangeArrowheads="1"/>
            </p:cNvSpPr>
            <p:nvPr/>
          </p:nvSpPr>
          <p:spPr bwMode="auto">
            <a:xfrm>
              <a:off x="2019" y="21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53" name="Line 65"/>
            <p:cNvSpPr>
              <a:spLocks noChangeShapeType="1"/>
            </p:cNvSpPr>
            <p:nvPr/>
          </p:nvSpPr>
          <p:spPr bwMode="auto">
            <a:xfrm>
              <a:off x="2019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54" name="Line 66"/>
            <p:cNvSpPr>
              <a:spLocks noChangeShapeType="1"/>
            </p:cNvSpPr>
            <p:nvPr/>
          </p:nvSpPr>
          <p:spPr bwMode="auto">
            <a:xfrm>
              <a:off x="2332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55" name="Rectangle 67"/>
            <p:cNvSpPr>
              <a:spLocks noChangeArrowheads="1"/>
            </p:cNvSpPr>
            <p:nvPr/>
          </p:nvSpPr>
          <p:spPr bwMode="auto">
            <a:xfrm>
              <a:off x="2019" y="209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18856" name="Oval 68"/>
            <p:cNvSpPr>
              <a:spLocks noChangeArrowheads="1"/>
            </p:cNvSpPr>
            <p:nvPr/>
          </p:nvSpPr>
          <p:spPr bwMode="auto">
            <a:xfrm>
              <a:off x="2016" y="20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8312" name="Group 69"/>
            <p:cNvGrpSpPr>
              <a:grpSpLocks/>
            </p:cNvGrpSpPr>
            <p:nvPr/>
          </p:nvGrpSpPr>
          <p:grpSpPr bwMode="auto">
            <a:xfrm>
              <a:off x="2029" y="1976"/>
              <a:ext cx="294" cy="250"/>
              <a:chOff x="2909" y="2425"/>
              <a:chExt cx="299" cy="250"/>
            </a:xfrm>
          </p:grpSpPr>
          <p:sp>
            <p:nvSpPr>
              <p:cNvPr id="118858" name="Rectangle 7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59" name="Text Box 71"/>
              <p:cNvSpPr txBox="1">
                <a:spLocks noChangeArrowheads="1"/>
              </p:cNvSpPr>
              <p:nvPr/>
            </p:nvSpPr>
            <p:spPr bwMode="auto">
              <a:xfrm>
                <a:off x="2909" y="2425"/>
                <a:ext cx="2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1b</a:t>
                </a:r>
                <a:endParaRPr lang="en-US" sz="2400"/>
              </a:p>
            </p:txBody>
          </p:sp>
        </p:grpSp>
      </p:grpSp>
      <p:grpSp>
        <p:nvGrpSpPr>
          <p:cNvPr id="138268" name="Group 72"/>
          <p:cNvGrpSpPr>
            <a:grpSpLocks/>
          </p:cNvGrpSpPr>
          <p:nvPr/>
        </p:nvGrpSpPr>
        <p:grpSpPr bwMode="auto">
          <a:xfrm>
            <a:off x="5414963" y="5324475"/>
            <a:ext cx="501650" cy="396875"/>
            <a:chOff x="3537" y="3473"/>
            <a:chExt cx="316" cy="250"/>
          </a:xfrm>
        </p:grpSpPr>
        <p:sp>
          <p:nvSpPr>
            <p:cNvPr id="118845" name="Oval 73"/>
            <p:cNvSpPr>
              <a:spLocks noChangeArrowheads="1"/>
            </p:cNvSpPr>
            <p:nvPr/>
          </p:nvSpPr>
          <p:spPr bwMode="auto">
            <a:xfrm>
              <a:off x="3540" y="359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46" name="Line 74"/>
            <p:cNvSpPr>
              <a:spLocks noChangeShapeType="1"/>
            </p:cNvSpPr>
            <p:nvPr/>
          </p:nvSpPr>
          <p:spPr bwMode="auto">
            <a:xfrm>
              <a:off x="3540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47" name="Line 75"/>
            <p:cNvSpPr>
              <a:spLocks noChangeShapeType="1"/>
            </p:cNvSpPr>
            <p:nvPr/>
          </p:nvSpPr>
          <p:spPr bwMode="auto">
            <a:xfrm>
              <a:off x="3853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48" name="Rectangle 76"/>
            <p:cNvSpPr>
              <a:spLocks noChangeArrowheads="1"/>
            </p:cNvSpPr>
            <p:nvPr/>
          </p:nvSpPr>
          <p:spPr bwMode="auto">
            <a:xfrm>
              <a:off x="3540" y="359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18849" name="Oval 77"/>
            <p:cNvSpPr>
              <a:spLocks noChangeArrowheads="1"/>
            </p:cNvSpPr>
            <p:nvPr/>
          </p:nvSpPr>
          <p:spPr bwMode="auto">
            <a:xfrm>
              <a:off x="3537" y="353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50" name="Rectangle 78"/>
            <p:cNvSpPr>
              <a:spLocks noChangeArrowheads="1"/>
            </p:cNvSpPr>
            <p:nvPr/>
          </p:nvSpPr>
          <p:spPr bwMode="auto">
            <a:xfrm>
              <a:off x="3624" y="3545"/>
              <a:ext cx="141" cy="12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51" name="Text Box 79"/>
            <p:cNvSpPr txBox="1">
              <a:spLocks noChangeArrowheads="1"/>
            </p:cNvSpPr>
            <p:nvPr/>
          </p:nvSpPr>
          <p:spPr bwMode="auto">
            <a:xfrm>
              <a:off x="3551" y="3473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2a</a:t>
              </a:r>
              <a:endParaRPr lang="en-US" sz="2400"/>
            </a:p>
          </p:txBody>
        </p:sp>
      </p:grpSp>
      <p:sp>
        <p:nvSpPr>
          <p:cNvPr id="118814" name="Line 80"/>
          <p:cNvSpPr>
            <a:spLocks noChangeShapeType="1"/>
          </p:cNvSpPr>
          <p:nvPr/>
        </p:nvSpPr>
        <p:spPr bwMode="auto">
          <a:xfrm>
            <a:off x="6635750" y="5241925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15" name="Line 81"/>
          <p:cNvSpPr>
            <a:spLocks noChangeShapeType="1"/>
          </p:cNvSpPr>
          <p:nvPr/>
        </p:nvSpPr>
        <p:spPr bwMode="auto">
          <a:xfrm>
            <a:off x="6889750" y="5707063"/>
            <a:ext cx="735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16" name="Line 82"/>
          <p:cNvSpPr>
            <a:spLocks noChangeShapeType="1"/>
          </p:cNvSpPr>
          <p:nvPr/>
        </p:nvSpPr>
        <p:spPr bwMode="auto">
          <a:xfrm>
            <a:off x="5916613" y="5553075"/>
            <a:ext cx="488950" cy="152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17" name="Line 83"/>
          <p:cNvSpPr>
            <a:spLocks noChangeShapeType="1"/>
          </p:cNvSpPr>
          <p:nvPr/>
        </p:nvSpPr>
        <p:spPr bwMode="auto">
          <a:xfrm>
            <a:off x="6530975" y="5351463"/>
            <a:ext cx="68263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38273" name="Group 84"/>
          <p:cNvGrpSpPr>
            <a:grpSpLocks/>
          </p:cNvGrpSpPr>
          <p:nvPr/>
        </p:nvGrpSpPr>
        <p:grpSpPr bwMode="auto">
          <a:xfrm>
            <a:off x="6142038" y="5046663"/>
            <a:ext cx="501650" cy="396875"/>
            <a:chOff x="4320" y="1936"/>
            <a:chExt cx="316" cy="250"/>
          </a:xfrm>
        </p:grpSpPr>
        <p:sp>
          <p:nvSpPr>
            <p:cNvPr id="118838" name="Oval 85"/>
            <p:cNvSpPr>
              <a:spLocks noChangeArrowheads="1"/>
            </p:cNvSpPr>
            <p:nvPr/>
          </p:nvSpPr>
          <p:spPr bwMode="auto">
            <a:xfrm>
              <a:off x="4323" y="205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39" name="Line 86"/>
            <p:cNvSpPr>
              <a:spLocks noChangeShapeType="1"/>
            </p:cNvSpPr>
            <p:nvPr/>
          </p:nvSpPr>
          <p:spPr bwMode="auto">
            <a:xfrm>
              <a:off x="4323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40" name="Line 87"/>
            <p:cNvSpPr>
              <a:spLocks noChangeShapeType="1"/>
            </p:cNvSpPr>
            <p:nvPr/>
          </p:nvSpPr>
          <p:spPr bwMode="auto">
            <a:xfrm>
              <a:off x="4636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41" name="Rectangle 88"/>
            <p:cNvSpPr>
              <a:spLocks noChangeArrowheads="1"/>
            </p:cNvSpPr>
            <p:nvPr/>
          </p:nvSpPr>
          <p:spPr bwMode="auto">
            <a:xfrm>
              <a:off x="4323" y="204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18842" name="Oval 89"/>
            <p:cNvSpPr>
              <a:spLocks noChangeArrowheads="1"/>
            </p:cNvSpPr>
            <p:nvPr/>
          </p:nvSpPr>
          <p:spPr bwMode="auto">
            <a:xfrm>
              <a:off x="4320" y="198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43" name="Rectangle 90"/>
            <p:cNvSpPr>
              <a:spLocks noChangeArrowheads="1"/>
            </p:cNvSpPr>
            <p:nvPr/>
          </p:nvSpPr>
          <p:spPr bwMode="auto">
            <a:xfrm>
              <a:off x="4407" y="2001"/>
              <a:ext cx="141" cy="11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44" name="Text Box 91"/>
            <p:cNvSpPr txBox="1">
              <a:spLocks noChangeArrowheads="1"/>
            </p:cNvSpPr>
            <p:nvPr/>
          </p:nvSpPr>
          <p:spPr bwMode="auto">
            <a:xfrm>
              <a:off x="4338" y="1936"/>
              <a:ext cx="2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2c</a:t>
              </a:r>
              <a:endParaRPr lang="en-US" sz="2400"/>
            </a:p>
          </p:txBody>
        </p:sp>
      </p:grpSp>
      <p:grpSp>
        <p:nvGrpSpPr>
          <p:cNvPr id="138274" name="Group 92"/>
          <p:cNvGrpSpPr>
            <a:grpSpLocks/>
          </p:cNvGrpSpPr>
          <p:nvPr/>
        </p:nvGrpSpPr>
        <p:grpSpPr bwMode="auto">
          <a:xfrm>
            <a:off x="6405563" y="5502275"/>
            <a:ext cx="501650" cy="396875"/>
            <a:chOff x="4596" y="2158"/>
            <a:chExt cx="316" cy="250"/>
          </a:xfrm>
        </p:grpSpPr>
        <p:sp>
          <p:nvSpPr>
            <p:cNvPr id="118831" name="Oval 93"/>
            <p:cNvSpPr>
              <a:spLocks noChangeArrowheads="1"/>
            </p:cNvSpPr>
            <p:nvPr/>
          </p:nvSpPr>
          <p:spPr bwMode="auto">
            <a:xfrm>
              <a:off x="4599" y="227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32" name="Line 94"/>
            <p:cNvSpPr>
              <a:spLocks noChangeShapeType="1"/>
            </p:cNvSpPr>
            <p:nvPr/>
          </p:nvSpPr>
          <p:spPr bwMode="auto">
            <a:xfrm>
              <a:off x="4599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33" name="Line 95"/>
            <p:cNvSpPr>
              <a:spLocks noChangeShapeType="1"/>
            </p:cNvSpPr>
            <p:nvPr/>
          </p:nvSpPr>
          <p:spPr bwMode="auto">
            <a:xfrm>
              <a:off x="4912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34" name="Rectangle 96"/>
            <p:cNvSpPr>
              <a:spLocks noChangeArrowheads="1"/>
            </p:cNvSpPr>
            <p:nvPr/>
          </p:nvSpPr>
          <p:spPr bwMode="auto">
            <a:xfrm>
              <a:off x="4599" y="226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18835" name="Oval 97"/>
            <p:cNvSpPr>
              <a:spLocks noChangeArrowheads="1"/>
            </p:cNvSpPr>
            <p:nvPr/>
          </p:nvSpPr>
          <p:spPr bwMode="auto">
            <a:xfrm>
              <a:off x="4596" y="221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36" name="Rectangle 98"/>
            <p:cNvSpPr>
              <a:spLocks noChangeArrowheads="1"/>
            </p:cNvSpPr>
            <p:nvPr/>
          </p:nvSpPr>
          <p:spPr bwMode="auto">
            <a:xfrm>
              <a:off x="4683" y="2223"/>
              <a:ext cx="142" cy="11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37" name="Text Box 99"/>
            <p:cNvSpPr txBox="1">
              <a:spLocks noChangeArrowheads="1"/>
            </p:cNvSpPr>
            <p:nvPr/>
          </p:nvSpPr>
          <p:spPr bwMode="auto">
            <a:xfrm>
              <a:off x="4610" y="2158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2b</a:t>
              </a:r>
              <a:endParaRPr lang="en-US" sz="2400"/>
            </a:p>
          </p:txBody>
        </p:sp>
      </p:grpSp>
      <p:sp>
        <p:nvSpPr>
          <p:cNvPr id="118820" name="Text Box 100"/>
          <p:cNvSpPr txBox="1">
            <a:spLocks noChangeArrowheads="1"/>
          </p:cNvSpPr>
          <p:nvPr/>
        </p:nvSpPr>
        <p:spPr bwMode="auto">
          <a:xfrm>
            <a:off x="7656513" y="5159375"/>
            <a:ext cx="8937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other</a:t>
            </a:r>
          </a:p>
          <a:p>
            <a:pPr>
              <a:defRPr/>
            </a:pPr>
            <a:r>
              <a:rPr lang="en-US" sz="1400" smtClean="0"/>
              <a:t>networks</a:t>
            </a:r>
          </a:p>
        </p:txBody>
      </p:sp>
      <p:sp>
        <p:nvSpPr>
          <p:cNvPr id="138276" name="Freeform 101"/>
          <p:cNvSpPr>
            <a:spLocks/>
          </p:cNvSpPr>
          <p:nvPr/>
        </p:nvSpPr>
        <p:spPr bwMode="auto">
          <a:xfrm flipH="1">
            <a:off x="292100" y="4772025"/>
            <a:ext cx="1171575" cy="1758950"/>
          </a:xfrm>
          <a:custGeom>
            <a:avLst/>
            <a:gdLst>
              <a:gd name="T0" fmla="*/ 2147483647 w 738"/>
              <a:gd name="T1" fmla="*/ 2147483647 h 1108"/>
              <a:gd name="T2" fmla="*/ 2147483647 w 738"/>
              <a:gd name="T3" fmla="*/ 2147483647 h 1108"/>
              <a:gd name="T4" fmla="*/ 2147483647 w 738"/>
              <a:gd name="T5" fmla="*/ 2147483647 h 1108"/>
              <a:gd name="T6" fmla="*/ 2147483647 w 738"/>
              <a:gd name="T7" fmla="*/ 2147483647 h 1108"/>
              <a:gd name="T8" fmla="*/ 2147483647 w 738"/>
              <a:gd name="T9" fmla="*/ 2147483647 h 1108"/>
              <a:gd name="T10" fmla="*/ 2147483647 w 738"/>
              <a:gd name="T11" fmla="*/ 2147483647 h 1108"/>
              <a:gd name="T12" fmla="*/ 2147483647 w 738"/>
              <a:gd name="T13" fmla="*/ 2147483647 h 1108"/>
              <a:gd name="T14" fmla="*/ 2147483647 w 738"/>
              <a:gd name="T15" fmla="*/ 2147483647 h 11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22" name="Text Box 102"/>
          <p:cNvSpPr txBox="1">
            <a:spLocks noChangeArrowheads="1"/>
          </p:cNvSpPr>
          <p:nvPr/>
        </p:nvSpPr>
        <p:spPr bwMode="auto">
          <a:xfrm>
            <a:off x="349250" y="5556250"/>
            <a:ext cx="8937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other</a:t>
            </a:r>
          </a:p>
          <a:p>
            <a:pPr>
              <a:defRPr/>
            </a:pPr>
            <a:r>
              <a:rPr lang="en-US" sz="1400" smtClean="0"/>
              <a:t>networks</a:t>
            </a:r>
          </a:p>
        </p:txBody>
      </p:sp>
      <p:sp>
        <p:nvSpPr>
          <p:cNvPr id="118823" name="Line 103"/>
          <p:cNvSpPr>
            <a:spLocks noChangeShapeType="1"/>
          </p:cNvSpPr>
          <p:nvPr/>
        </p:nvSpPr>
        <p:spPr bwMode="auto">
          <a:xfrm flipH="1">
            <a:off x="1149350" y="5118100"/>
            <a:ext cx="468313" cy="268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79" name="Freeform 104"/>
          <p:cNvSpPr>
            <a:spLocks/>
          </p:cNvSpPr>
          <p:nvPr/>
        </p:nvSpPr>
        <p:spPr bwMode="auto">
          <a:xfrm>
            <a:off x="4913313" y="5607050"/>
            <a:ext cx="523875" cy="261938"/>
          </a:xfrm>
          <a:custGeom>
            <a:avLst/>
            <a:gdLst>
              <a:gd name="T0" fmla="*/ 0 w 654"/>
              <a:gd name="T1" fmla="*/ 2147483647 h 420"/>
              <a:gd name="T2" fmla="*/ 2147483647 w 654"/>
              <a:gd name="T3" fmla="*/ 0 h 4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54" h="420">
                <a:moveTo>
                  <a:pt x="0" y="420"/>
                </a:moveTo>
                <a:lnTo>
                  <a:pt x="654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25" name="Rectangle 105"/>
          <p:cNvSpPr>
            <a:spLocks noGrp="1" noChangeArrowheads="1"/>
          </p:cNvSpPr>
          <p:nvPr>
            <p:ph type="body" idx="1"/>
          </p:nvPr>
        </p:nvSpPr>
        <p:spPr>
          <a:xfrm>
            <a:off x="506413" y="1108075"/>
            <a:ext cx="7772400" cy="2370138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Char char="v"/>
              <a:defRPr/>
            </a:pPr>
            <a:r>
              <a:rPr lang="en-US" sz="2400">
                <a:cs typeface="+mn-cs"/>
              </a:rPr>
              <a:t>using eBGP session between 3a and 1c, AS3 sends prefix reachability info to AS1.</a:t>
            </a:r>
          </a:p>
          <a:p>
            <a:pPr lvl="1">
              <a:lnSpc>
                <a:spcPct val="90000"/>
              </a:lnSpc>
              <a:buFont typeface="Wingdings" charset="0"/>
              <a:buChar char="§"/>
              <a:defRPr/>
            </a:pPr>
            <a:r>
              <a:rPr lang="en-US" sz="2000"/>
              <a:t>1c can then use iBGP do distribute new prefix info to all routers in AS1</a:t>
            </a:r>
          </a:p>
          <a:p>
            <a:pPr lvl="1">
              <a:lnSpc>
                <a:spcPct val="90000"/>
              </a:lnSpc>
              <a:buFont typeface="Wingdings" charset="0"/>
              <a:buChar char="§"/>
              <a:defRPr/>
            </a:pPr>
            <a:r>
              <a:rPr lang="en-US" sz="2000"/>
              <a:t>1b can then re-advertise new reachability info to AS2 over 1b-to-2a eBGP session</a:t>
            </a:r>
          </a:p>
          <a:p>
            <a:pPr>
              <a:lnSpc>
                <a:spcPct val="90000"/>
              </a:lnSpc>
              <a:buFont typeface="Wingdings" charset="0"/>
              <a:buChar char="v"/>
              <a:defRPr/>
            </a:pPr>
            <a:r>
              <a:rPr lang="en-US" sz="2400">
                <a:cs typeface="+mn-cs"/>
              </a:rPr>
              <a:t>when router learns of new prefix, it creates entry for prefix in its forwarding table.</a:t>
            </a:r>
          </a:p>
        </p:txBody>
      </p:sp>
      <p:sp>
        <p:nvSpPr>
          <p:cNvPr id="118826" name="Line 106"/>
          <p:cNvSpPr>
            <a:spLocks noChangeShapeType="1"/>
          </p:cNvSpPr>
          <p:nvPr/>
        </p:nvSpPr>
        <p:spPr bwMode="auto">
          <a:xfrm>
            <a:off x="3322638" y="4725988"/>
            <a:ext cx="766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27" name="Line 107"/>
          <p:cNvSpPr>
            <a:spLocks noChangeShapeType="1"/>
          </p:cNvSpPr>
          <p:nvPr/>
        </p:nvSpPr>
        <p:spPr bwMode="auto">
          <a:xfrm>
            <a:off x="3341688" y="5040313"/>
            <a:ext cx="76676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28" name="Text Box 108"/>
          <p:cNvSpPr txBox="1">
            <a:spLocks noChangeArrowheads="1"/>
          </p:cNvSpPr>
          <p:nvPr/>
        </p:nvSpPr>
        <p:spPr bwMode="auto">
          <a:xfrm>
            <a:off x="4171950" y="4508500"/>
            <a:ext cx="1309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smtClean="0"/>
              <a:t>eBGP session</a:t>
            </a:r>
          </a:p>
        </p:txBody>
      </p:sp>
      <p:sp>
        <p:nvSpPr>
          <p:cNvPr id="118829" name="Text Box 109"/>
          <p:cNvSpPr txBox="1">
            <a:spLocks noChangeArrowheads="1"/>
          </p:cNvSpPr>
          <p:nvPr/>
        </p:nvSpPr>
        <p:spPr bwMode="auto">
          <a:xfrm>
            <a:off x="4198938" y="4857750"/>
            <a:ext cx="1250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smtClean="0"/>
              <a:t>iBGP session</a:t>
            </a:r>
          </a:p>
        </p:txBody>
      </p:sp>
      <p:sp>
        <p:nvSpPr>
          <p:cNvPr id="138285" name="Freeform 110"/>
          <p:cNvSpPr>
            <a:spLocks/>
          </p:cNvSpPr>
          <p:nvPr/>
        </p:nvSpPr>
        <p:spPr bwMode="auto">
          <a:xfrm>
            <a:off x="2800350" y="5014913"/>
            <a:ext cx="704850" cy="409575"/>
          </a:xfrm>
          <a:custGeom>
            <a:avLst/>
            <a:gdLst>
              <a:gd name="T0" fmla="*/ 0 w 444"/>
              <a:gd name="T1" fmla="*/ 0 h 258"/>
              <a:gd name="T2" fmla="*/ 2147483647 w 444"/>
              <a:gd name="T3" fmla="*/ 2147483647 h 25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44" h="258">
                <a:moveTo>
                  <a:pt x="0" y="0"/>
                </a:moveTo>
                <a:lnTo>
                  <a:pt x="444" y="25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198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DDBBA240-02EF-4FE9-8820-648BB5CC965B}" type="slidenum">
              <a:rPr lang="en-US"/>
              <a:pPr/>
              <a:t>17</a:t>
            </a:fld>
            <a:endParaRPr lang="en-US"/>
          </a:p>
        </p:txBody>
      </p:sp>
      <p:sp>
        <p:nvSpPr>
          <p:cNvPr id="119812" name="Rectangle 2"/>
          <p:cNvSpPr>
            <a:spLocks noGrp="1" noChangeArrowheads="1"/>
          </p:cNvSpPr>
          <p:nvPr>
            <p:ph type="title"/>
          </p:nvPr>
        </p:nvSpPr>
        <p:spPr>
          <a:xfrm>
            <a:off x="377825" y="1508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Path attributes and BGP routes</a:t>
            </a:r>
          </a:p>
        </p:txBody>
      </p:sp>
      <p:sp>
        <p:nvSpPr>
          <p:cNvPr id="1198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1422400"/>
            <a:ext cx="8247063" cy="46482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advertised prefix includes BGP attributes 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prefix + attributes =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ea typeface="ＭＳ Ｐゴシック" pitchFamily="34" charset="-128"/>
              </a:rPr>
              <a:t>route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endParaRPr lang="en-US" altLang="ja-JP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two important attributes:</a:t>
            </a:r>
          </a:p>
          <a:p>
            <a:pPr lvl="1"/>
            <a:r>
              <a:rPr lang="en-US" smtClean="0">
                <a:solidFill>
                  <a:srgbClr val="CC0000"/>
                </a:solidFill>
                <a:ea typeface="ＭＳ Ｐゴシック" pitchFamily="34" charset="-128"/>
              </a:rPr>
              <a:t>AS-PATH:</a:t>
            </a:r>
            <a:r>
              <a:rPr lang="en-US" smtClean="0">
                <a:ea typeface="ＭＳ Ｐゴシック" pitchFamily="34" charset="-128"/>
              </a:rPr>
              <a:t> contains ASs through which prefix advertisement has passed: e.g., AS 67, AS 17 </a:t>
            </a:r>
          </a:p>
          <a:p>
            <a:pPr lvl="1"/>
            <a:r>
              <a:rPr lang="en-US" smtClean="0">
                <a:solidFill>
                  <a:srgbClr val="CC0000"/>
                </a:solidFill>
                <a:ea typeface="ＭＳ Ｐゴシック" pitchFamily="34" charset="-128"/>
              </a:rPr>
              <a:t>NEXT-HOP:</a:t>
            </a:r>
            <a:r>
              <a:rPr lang="en-US" smtClean="0">
                <a:ea typeface="ＭＳ Ｐゴシック" pitchFamily="34" charset="-128"/>
              </a:rPr>
              <a:t> indicates specific internal-AS router to next-hop AS. (may be multiple links from current AS to next-hop-AS)</a:t>
            </a:r>
          </a:p>
          <a:p>
            <a:r>
              <a:rPr lang="en-US" smtClean="0">
                <a:ea typeface="ＭＳ Ｐゴシック" pitchFamily="34" charset="-128"/>
              </a:rPr>
              <a:t>gateway router receiving route advertisement uses </a:t>
            </a:r>
            <a:r>
              <a:rPr lang="en-US" smtClean="0">
                <a:solidFill>
                  <a:srgbClr val="CC0000"/>
                </a:solidFill>
                <a:ea typeface="ＭＳ Ｐゴシック" pitchFamily="34" charset="-128"/>
              </a:rPr>
              <a:t>import policy</a:t>
            </a:r>
            <a:r>
              <a:rPr lang="en-US" smtClean="0">
                <a:ea typeface="ＭＳ Ｐゴシック" pitchFamily="34" charset="-128"/>
              </a:rPr>
              <a:t> to accept/decline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e.g., never route through AS x</a:t>
            </a:r>
          </a:p>
          <a:p>
            <a:pPr lvl="1"/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policy-based</a:t>
            </a:r>
            <a:r>
              <a:rPr lang="en-US" i="1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US" smtClean="0">
                <a:ea typeface="ＭＳ Ｐゴシック" pitchFamily="34" charset="-128"/>
              </a:rPr>
              <a:t>routing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</p:txBody>
      </p:sp>
      <p:pic>
        <p:nvPicPr>
          <p:cNvPr id="139269" name="Picture 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688" y="993775"/>
            <a:ext cx="73136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208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578A1419-BAF8-41D9-A196-2FD85E660DC7}" type="slidenum">
              <a:rPr lang="en-US"/>
              <a:pPr/>
              <a:t>18</a:t>
            </a:fld>
            <a:endParaRPr lang="en-US"/>
          </a:p>
        </p:txBody>
      </p:sp>
      <p:sp>
        <p:nvSpPr>
          <p:cNvPr id="1208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BGP route selection</a:t>
            </a:r>
          </a:p>
        </p:txBody>
      </p:sp>
      <p:sp>
        <p:nvSpPr>
          <p:cNvPr id="1208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433513"/>
            <a:ext cx="7772400" cy="4648200"/>
          </a:xfrm>
        </p:spPr>
        <p:txBody>
          <a:bodyPr/>
          <a:lstStyle/>
          <a:p>
            <a:pPr marL="346075" indent="-346075"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router may learn about more than 1 route to destination AS, selects route based on:</a:t>
            </a:r>
          </a:p>
          <a:p>
            <a:pPr marL="1084263" lvl="1" indent="-457200">
              <a:buFont typeface="ZapfDingbats" charset="0"/>
              <a:buAutoNum type="arabicPeriod"/>
              <a:defRPr/>
            </a:pPr>
            <a:r>
              <a:rPr lang="en-US"/>
              <a:t>local preference value attribute: policy decision</a:t>
            </a:r>
          </a:p>
          <a:p>
            <a:pPr marL="1084263" lvl="1" indent="-457200">
              <a:buFont typeface="ZapfDingbats" charset="0"/>
              <a:buAutoNum type="arabicPeriod"/>
              <a:defRPr/>
            </a:pPr>
            <a:r>
              <a:rPr lang="en-US"/>
              <a:t>shortest AS-PATH </a:t>
            </a:r>
          </a:p>
          <a:p>
            <a:pPr marL="1084263" lvl="1" indent="-457200">
              <a:buFont typeface="ZapfDingbats" charset="0"/>
              <a:buAutoNum type="arabicPeriod"/>
              <a:defRPr/>
            </a:pPr>
            <a:r>
              <a:rPr lang="en-US"/>
              <a:t>closest NEXT-HOP router: hot potato routing</a:t>
            </a:r>
          </a:p>
          <a:p>
            <a:pPr marL="1084263" lvl="1" indent="-457200">
              <a:buFont typeface="ZapfDingbats" charset="0"/>
              <a:buAutoNum type="arabicPeriod"/>
              <a:defRPr/>
            </a:pPr>
            <a:r>
              <a:rPr lang="en-US"/>
              <a:t>additional criteria </a:t>
            </a:r>
          </a:p>
        </p:txBody>
      </p:sp>
      <p:pic>
        <p:nvPicPr>
          <p:cNvPr id="140293" name="Picture 6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825" y="1050925"/>
            <a:ext cx="5027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218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274B0917-345E-4010-99C2-D620CB1DDDBA}" type="slidenum">
              <a:rPr lang="en-US"/>
              <a:pPr/>
              <a:t>19</a:t>
            </a:fld>
            <a:endParaRPr lang="en-US"/>
          </a:p>
        </p:txBody>
      </p:sp>
      <p:sp>
        <p:nvSpPr>
          <p:cNvPr id="1218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BGP messages</a:t>
            </a:r>
            <a:endParaRPr lang="en-US" sz="3200" smtClean="0">
              <a:ea typeface="ＭＳ Ｐゴシック" pitchFamily="34" charset="-128"/>
            </a:endParaRPr>
          </a:p>
        </p:txBody>
      </p:sp>
      <p:sp>
        <p:nvSpPr>
          <p:cNvPr id="1218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5029200"/>
          </a:xfrm>
        </p:spPr>
        <p:txBody>
          <a:bodyPr/>
          <a:lstStyle/>
          <a:p>
            <a:r>
              <a:rPr lang="en-US" sz="2400" smtClean="0">
                <a:ea typeface="ＭＳ Ｐゴシック" pitchFamily="34" charset="-128"/>
              </a:rPr>
              <a:t>BGP messages exchanged between peers over TCP connection</a:t>
            </a:r>
          </a:p>
          <a:p>
            <a:r>
              <a:rPr lang="en-US" sz="2400" smtClean="0">
                <a:ea typeface="ＭＳ Ｐゴシック" pitchFamily="34" charset="-128"/>
              </a:rPr>
              <a:t>BGP messages:</a:t>
            </a:r>
          </a:p>
          <a:p>
            <a:pPr lvl="1"/>
            <a:r>
              <a:rPr lang="en-US" smtClean="0">
                <a:solidFill>
                  <a:srgbClr val="CC0000"/>
                </a:solidFill>
                <a:ea typeface="ＭＳ Ｐゴシック" pitchFamily="34" charset="-128"/>
              </a:rPr>
              <a:t>OPEN:</a:t>
            </a:r>
            <a:r>
              <a:rPr lang="en-US" smtClean="0">
                <a:ea typeface="ＭＳ Ｐゴシック" pitchFamily="34" charset="-128"/>
              </a:rPr>
              <a:t> opens TCP connection to peer and authenticates sender</a:t>
            </a:r>
          </a:p>
          <a:p>
            <a:pPr lvl="1"/>
            <a:r>
              <a:rPr lang="en-US" smtClean="0">
                <a:solidFill>
                  <a:srgbClr val="CC0000"/>
                </a:solidFill>
                <a:ea typeface="ＭＳ Ｐゴシック" pitchFamily="34" charset="-128"/>
              </a:rPr>
              <a:t>UPDATE: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US" smtClean="0">
                <a:ea typeface="ＭＳ Ｐゴシック" pitchFamily="34" charset="-128"/>
              </a:rPr>
              <a:t>advertises new path (or withdraws old)</a:t>
            </a:r>
          </a:p>
          <a:p>
            <a:pPr lvl="1"/>
            <a:r>
              <a:rPr lang="en-US" smtClean="0">
                <a:solidFill>
                  <a:srgbClr val="CC0000"/>
                </a:solidFill>
                <a:ea typeface="ＭＳ Ｐゴシック" pitchFamily="34" charset="-128"/>
              </a:rPr>
              <a:t>KEEPALIVE:</a:t>
            </a:r>
            <a:r>
              <a:rPr lang="en-US" smtClean="0">
                <a:ea typeface="ＭＳ Ｐゴシック" pitchFamily="34" charset="-128"/>
              </a:rPr>
              <a:t> keeps connection alive in absence of UPDATES; also ACKs OPEN request</a:t>
            </a:r>
          </a:p>
          <a:p>
            <a:pPr lvl="1"/>
            <a:r>
              <a:rPr lang="en-US" smtClean="0">
                <a:solidFill>
                  <a:srgbClr val="CC0000"/>
                </a:solidFill>
                <a:ea typeface="ＭＳ Ｐゴシック" pitchFamily="34" charset="-128"/>
              </a:rPr>
              <a:t>NOTIFICATION:</a:t>
            </a:r>
            <a:r>
              <a:rPr lang="en-US" smtClean="0">
                <a:ea typeface="ＭＳ Ｐゴシック" pitchFamily="34" charset="-128"/>
              </a:rPr>
              <a:t> reports errors in previous msg; also used to close connection</a:t>
            </a:r>
            <a:endParaRPr lang="en-US" sz="2800" smtClean="0">
              <a:ea typeface="ＭＳ Ｐゴシック" pitchFamily="34" charset="-128"/>
            </a:endParaRPr>
          </a:p>
        </p:txBody>
      </p:sp>
      <p:pic>
        <p:nvPicPr>
          <p:cNvPr id="141317" name="Picture 4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413" y="1044575"/>
            <a:ext cx="3016250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054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93ADD31E-6D65-4A25-BA4E-3955D03698D0}" type="slidenum">
              <a:rPr lang="en-US"/>
              <a:pPr/>
              <a:t>2</a:t>
            </a:fld>
            <a:endParaRPr lang="en-US"/>
          </a:p>
        </p:txBody>
      </p:sp>
      <p:pic>
        <p:nvPicPr>
          <p:cNvPr id="124931" name="Picture 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63" y="1025525"/>
            <a:ext cx="4113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4.1 introduction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4.2 virtual circuit and datagram networks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4.3 what</a:t>
            </a:r>
            <a:r>
              <a:rPr lang="ja-JP" altLang="en-US" sz="2400" smtClean="0">
                <a:ea typeface="ＭＳ Ｐゴシック" pitchFamily="34" charset="-128"/>
              </a:rPr>
              <a:t>’</a:t>
            </a:r>
            <a:r>
              <a:rPr lang="en-US" altLang="ja-JP" sz="2400" smtClean="0">
                <a:ea typeface="ＭＳ Ｐゴシック" pitchFamily="34" charset="-128"/>
              </a:rPr>
              <a:t>s inside a router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4.4 IP: Internet Protocol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datagram format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IPv4 addressing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ICMP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IPv6</a:t>
            </a:r>
          </a:p>
        </p:txBody>
      </p:sp>
      <p:sp>
        <p:nvSpPr>
          <p:cNvPr id="10547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4.5 routing algorithms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link state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distance vector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hierarchical routing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CC0000"/>
                </a:solidFill>
                <a:ea typeface="ＭＳ Ｐゴシック" pitchFamily="34" charset="-128"/>
              </a:rPr>
              <a:t>4.6 routing in the Internet</a:t>
            </a:r>
          </a:p>
          <a:p>
            <a:pPr lvl="1"/>
            <a:r>
              <a:rPr lang="en-US" sz="2000" smtClean="0">
                <a:solidFill>
                  <a:srgbClr val="CC0000"/>
                </a:solidFill>
                <a:ea typeface="ＭＳ Ｐゴシック" pitchFamily="34" charset="-128"/>
              </a:rPr>
              <a:t>RIP</a:t>
            </a:r>
          </a:p>
          <a:p>
            <a:pPr lvl="1"/>
            <a:r>
              <a:rPr lang="en-US" sz="2000" smtClean="0">
                <a:solidFill>
                  <a:srgbClr val="CC0000"/>
                </a:solidFill>
                <a:ea typeface="ＭＳ Ｐゴシック" pitchFamily="34" charset="-128"/>
              </a:rPr>
              <a:t>OSPF</a:t>
            </a:r>
          </a:p>
          <a:p>
            <a:pPr lvl="1"/>
            <a:r>
              <a:rPr lang="en-US" sz="2000" smtClean="0">
                <a:solidFill>
                  <a:srgbClr val="CC0000"/>
                </a:solidFill>
                <a:ea typeface="ＭＳ Ｐゴシック" pitchFamily="34" charset="-128"/>
              </a:rPr>
              <a:t>BGP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4.7 broadcast and multicast routing</a:t>
            </a:r>
          </a:p>
          <a:p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124934" name="Rectangle 2"/>
          <p:cNvSpPr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rgbClr val="000099"/>
                </a:solidFill>
                <a:latin typeface="Gill Sans MT" pitchFamily="34" charset="0"/>
              </a:rPr>
              <a:t>Chapter 4: outline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228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2CDE3B7A-3784-4C7E-BC58-E7E70EF6C12C}" type="slidenum">
              <a:rPr lang="en-US"/>
              <a:pPr/>
              <a:t>20</a:t>
            </a:fld>
            <a:endParaRPr lang="en-US"/>
          </a:p>
        </p:txBody>
      </p:sp>
      <p:pic>
        <p:nvPicPr>
          <p:cNvPr id="142339" name="Picture 4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1000125"/>
            <a:ext cx="3656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>
                <a:cs typeface="+mj-cs"/>
              </a:rPr>
              <a:t>BGP routing policy</a:t>
            </a:r>
          </a:p>
        </p:txBody>
      </p:sp>
      <p:sp>
        <p:nvSpPr>
          <p:cNvPr id="122886" name="Rectangle 3"/>
          <p:cNvSpPr>
            <a:spLocks noChangeArrowheads="1"/>
          </p:cNvSpPr>
          <p:nvPr/>
        </p:nvSpPr>
        <p:spPr bwMode="auto">
          <a:xfrm>
            <a:off x="1181100" y="3581400"/>
            <a:ext cx="4876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87" name="Rectangle 4"/>
          <p:cNvSpPr>
            <a:spLocks noChangeArrowheads="1"/>
          </p:cNvSpPr>
          <p:nvPr/>
        </p:nvSpPr>
        <p:spPr bwMode="auto">
          <a:xfrm>
            <a:off x="355600" y="3744913"/>
            <a:ext cx="8229600" cy="278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A,B,C are </a:t>
            </a:r>
            <a:r>
              <a:rPr lang="en-US" sz="2400" i="1">
                <a:solidFill>
                  <a:srgbClr val="CC0000"/>
                </a:solidFill>
                <a:latin typeface="Gill Sans MT" pitchFamily="34" charset="0"/>
              </a:rPr>
              <a:t>provider networks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X,W,Y are customer (of provider networks)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X is </a:t>
            </a:r>
            <a:r>
              <a:rPr lang="en-US" sz="2400" i="1">
                <a:solidFill>
                  <a:srgbClr val="CC0000"/>
                </a:solidFill>
                <a:latin typeface="Gill Sans MT" pitchFamily="34" charset="0"/>
              </a:rPr>
              <a:t>dual-homed:</a:t>
            </a:r>
            <a:r>
              <a:rPr lang="en-US" sz="2400">
                <a:latin typeface="Gill Sans MT" pitchFamily="34" charset="0"/>
              </a:rPr>
              <a:t> attached to two networks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400">
                <a:latin typeface="Gill Sans MT" pitchFamily="34" charset="0"/>
              </a:rPr>
              <a:t>X does not want to route from B via X to C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400">
                <a:latin typeface="Gill Sans MT" pitchFamily="34" charset="0"/>
              </a:rPr>
              <a:t>.. so X will not advertise to B a route to C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endParaRPr lang="en-US" sz="2400">
              <a:latin typeface="Gill Sans MT" pitchFamily="34" charset="0"/>
            </a:endParaRPr>
          </a:p>
        </p:txBody>
      </p:sp>
      <p:grpSp>
        <p:nvGrpSpPr>
          <p:cNvPr id="142343" name="Group 5"/>
          <p:cNvGrpSpPr>
            <a:grpSpLocks/>
          </p:cNvGrpSpPr>
          <p:nvPr/>
        </p:nvGrpSpPr>
        <p:grpSpPr bwMode="auto">
          <a:xfrm>
            <a:off x="476250" y="1123950"/>
            <a:ext cx="7539038" cy="3048000"/>
            <a:chOff x="300" y="708"/>
            <a:chExt cx="4749" cy="1920"/>
          </a:xfrm>
        </p:grpSpPr>
        <p:sp>
          <p:nvSpPr>
            <p:cNvPr id="142344" name="AutoShape 6"/>
            <p:cNvSpPr>
              <a:spLocks noChangeAspect="1" noChangeArrowheads="1" noTextEdit="1"/>
            </p:cNvSpPr>
            <p:nvPr/>
          </p:nvSpPr>
          <p:spPr bwMode="auto">
            <a:xfrm>
              <a:off x="300" y="708"/>
              <a:ext cx="4749" cy="1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45" name="Freeform 7"/>
            <p:cNvSpPr>
              <a:spLocks/>
            </p:cNvSpPr>
            <p:nvPr/>
          </p:nvSpPr>
          <p:spPr bwMode="auto">
            <a:xfrm>
              <a:off x="1602" y="955"/>
              <a:ext cx="563" cy="364"/>
            </a:xfrm>
            <a:custGeom>
              <a:avLst/>
              <a:gdLst>
                <a:gd name="T0" fmla="*/ 148 w 563"/>
                <a:gd name="T1" fmla="*/ 5 h 364"/>
                <a:gd name="T2" fmla="*/ 119 w 563"/>
                <a:gd name="T3" fmla="*/ 10 h 364"/>
                <a:gd name="T4" fmla="*/ 94 w 563"/>
                <a:gd name="T5" fmla="*/ 21 h 364"/>
                <a:gd name="T6" fmla="*/ 70 w 563"/>
                <a:gd name="T7" fmla="*/ 37 h 364"/>
                <a:gd name="T8" fmla="*/ 46 w 563"/>
                <a:gd name="T9" fmla="*/ 61 h 364"/>
                <a:gd name="T10" fmla="*/ 24 w 563"/>
                <a:gd name="T11" fmla="*/ 91 h 364"/>
                <a:gd name="T12" fmla="*/ 8 w 563"/>
                <a:gd name="T13" fmla="*/ 120 h 364"/>
                <a:gd name="T14" fmla="*/ 3 w 563"/>
                <a:gd name="T15" fmla="*/ 136 h 364"/>
                <a:gd name="T16" fmla="*/ 0 w 563"/>
                <a:gd name="T17" fmla="*/ 150 h 364"/>
                <a:gd name="T18" fmla="*/ 0 w 563"/>
                <a:gd name="T19" fmla="*/ 166 h 364"/>
                <a:gd name="T20" fmla="*/ 8 w 563"/>
                <a:gd name="T21" fmla="*/ 195 h 364"/>
                <a:gd name="T22" fmla="*/ 27 w 563"/>
                <a:gd name="T23" fmla="*/ 228 h 364"/>
                <a:gd name="T24" fmla="*/ 49 w 563"/>
                <a:gd name="T25" fmla="*/ 257 h 364"/>
                <a:gd name="T26" fmla="*/ 70 w 563"/>
                <a:gd name="T27" fmla="*/ 284 h 364"/>
                <a:gd name="T28" fmla="*/ 92 w 563"/>
                <a:gd name="T29" fmla="*/ 305 h 364"/>
                <a:gd name="T30" fmla="*/ 111 w 563"/>
                <a:gd name="T31" fmla="*/ 321 h 364"/>
                <a:gd name="T32" fmla="*/ 127 w 563"/>
                <a:gd name="T33" fmla="*/ 332 h 364"/>
                <a:gd name="T34" fmla="*/ 146 w 563"/>
                <a:gd name="T35" fmla="*/ 340 h 364"/>
                <a:gd name="T36" fmla="*/ 170 w 563"/>
                <a:gd name="T37" fmla="*/ 346 h 364"/>
                <a:gd name="T38" fmla="*/ 191 w 563"/>
                <a:gd name="T39" fmla="*/ 348 h 364"/>
                <a:gd name="T40" fmla="*/ 218 w 563"/>
                <a:gd name="T41" fmla="*/ 354 h 364"/>
                <a:gd name="T42" fmla="*/ 261 w 563"/>
                <a:gd name="T43" fmla="*/ 356 h 364"/>
                <a:gd name="T44" fmla="*/ 310 w 563"/>
                <a:gd name="T45" fmla="*/ 362 h 364"/>
                <a:gd name="T46" fmla="*/ 361 w 563"/>
                <a:gd name="T47" fmla="*/ 364 h 364"/>
                <a:gd name="T48" fmla="*/ 409 w 563"/>
                <a:gd name="T49" fmla="*/ 362 h 364"/>
                <a:gd name="T50" fmla="*/ 458 w 563"/>
                <a:gd name="T51" fmla="*/ 359 h 364"/>
                <a:gd name="T52" fmla="*/ 495 w 563"/>
                <a:gd name="T53" fmla="*/ 348 h 364"/>
                <a:gd name="T54" fmla="*/ 511 w 563"/>
                <a:gd name="T55" fmla="*/ 340 h 364"/>
                <a:gd name="T56" fmla="*/ 525 w 563"/>
                <a:gd name="T57" fmla="*/ 332 h 364"/>
                <a:gd name="T58" fmla="*/ 536 w 563"/>
                <a:gd name="T59" fmla="*/ 321 h 364"/>
                <a:gd name="T60" fmla="*/ 549 w 563"/>
                <a:gd name="T61" fmla="*/ 295 h 364"/>
                <a:gd name="T62" fmla="*/ 557 w 563"/>
                <a:gd name="T63" fmla="*/ 257 h 364"/>
                <a:gd name="T64" fmla="*/ 563 w 563"/>
                <a:gd name="T65" fmla="*/ 217 h 364"/>
                <a:gd name="T66" fmla="*/ 563 w 563"/>
                <a:gd name="T67" fmla="*/ 174 h 364"/>
                <a:gd name="T68" fmla="*/ 557 w 563"/>
                <a:gd name="T69" fmla="*/ 134 h 364"/>
                <a:gd name="T70" fmla="*/ 555 w 563"/>
                <a:gd name="T71" fmla="*/ 96 h 364"/>
                <a:gd name="T72" fmla="*/ 549 w 563"/>
                <a:gd name="T73" fmla="*/ 67 h 364"/>
                <a:gd name="T74" fmla="*/ 546 w 563"/>
                <a:gd name="T75" fmla="*/ 56 h 364"/>
                <a:gd name="T76" fmla="*/ 541 w 563"/>
                <a:gd name="T77" fmla="*/ 40 h 364"/>
                <a:gd name="T78" fmla="*/ 536 w 563"/>
                <a:gd name="T79" fmla="*/ 29 h 364"/>
                <a:gd name="T80" fmla="*/ 528 w 563"/>
                <a:gd name="T81" fmla="*/ 21 h 364"/>
                <a:gd name="T82" fmla="*/ 520 w 563"/>
                <a:gd name="T83" fmla="*/ 18 h 364"/>
                <a:gd name="T84" fmla="*/ 495 w 563"/>
                <a:gd name="T85" fmla="*/ 16 h 364"/>
                <a:gd name="T86" fmla="*/ 466 w 563"/>
                <a:gd name="T87" fmla="*/ 16 h 364"/>
                <a:gd name="T88" fmla="*/ 450 w 563"/>
                <a:gd name="T89" fmla="*/ 13 h 364"/>
                <a:gd name="T90" fmla="*/ 409 w 563"/>
                <a:gd name="T91" fmla="*/ 13 h 364"/>
                <a:gd name="T92" fmla="*/ 364 w 563"/>
                <a:gd name="T93" fmla="*/ 16 h 364"/>
                <a:gd name="T94" fmla="*/ 320 w 563"/>
                <a:gd name="T95" fmla="*/ 16 h 364"/>
                <a:gd name="T96" fmla="*/ 283 w 563"/>
                <a:gd name="T97" fmla="*/ 13 h 364"/>
                <a:gd name="T98" fmla="*/ 248 w 563"/>
                <a:gd name="T99" fmla="*/ 8 h 364"/>
                <a:gd name="T100" fmla="*/ 213 w 563"/>
                <a:gd name="T101" fmla="*/ 2 h 364"/>
                <a:gd name="T102" fmla="*/ 186 w 563"/>
                <a:gd name="T103" fmla="*/ 0 h 364"/>
                <a:gd name="T104" fmla="*/ 175 w 563"/>
                <a:gd name="T105" fmla="*/ 0 h 36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63" h="364">
                  <a:moveTo>
                    <a:pt x="175" y="0"/>
                  </a:moveTo>
                  <a:lnTo>
                    <a:pt x="148" y="5"/>
                  </a:lnTo>
                  <a:lnTo>
                    <a:pt x="132" y="8"/>
                  </a:lnTo>
                  <a:lnTo>
                    <a:pt x="119" y="10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1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4" y="104"/>
                  </a:lnTo>
                  <a:lnTo>
                    <a:pt x="8" y="120"/>
                  </a:lnTo>
                  <a:lnTo>
                    <a:pt x="3" y="128"/>
                  </a:lnTo>
                  <a:lnTo>
                    <a:pt x="3" y="136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82"/>
                  </a:lnTo>
                  <a:lnTo>
                    <a:pt x="8" y="195"/>
                  </a:lnTo>
                  <a:lnTo>
                    <a:pt x="16" y="212"/>
                  </a:lnTo>
                  <a:lnTo>
                    <a:pt x="27" y="228"/>
                  </a:lnTo>
                  <a:lnTo>
                    <a:pt x="35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5"/>
                  </a:lnTo>
                  <a:lnTo>
                    <a:pt x="103" y="319"/>
                  </a:lnTo>
                  <a:lnTo>
                    <a:pt x="111" y="321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5" y="335"/>
                  </a:lnTo>
                  <a:lnTo>
                    <a:pt x="146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8"/>
                  </a:lnTo>
                  <a:lnTo>
                    <a:pt x="191" y="348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6"/>
                  </a:lnTo>
                  <a:lnTo>
                    <a:pt x="261" y="356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4"/>
                  </a:lnTo>
                  <a:lnTo>
                    <a:pt x="385" y="364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7" y="354"/>
                  </a:lnTo>
                  <a:lnTo>
                    <a:pt x="495" y="348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20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1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5" y="276"/>
                  </a:lnTo>
                  <a:lnTo>
                    <a:pt x="557" y="257"/>
                  </a:lnTo>
                  <a:lnTo>
                    <a:pt x="560" y="238"/>
                  </a:lnTo>
                  <a:lnTo>
                    <a:pt x="563" y="217"/>
                  </a:lnTo>
                  <a:lnTo>
                    <a:pt x="563" y="195"/>
                  </a:lnTo>
                  <a:lnTo>
                    <a:pt x="563" y="174"/>
                  </a:lnTo>
                  <a:lnTo>
                    <a:pt x="560" y="155"/>
                  </a:lnTo>
                  <a:lnTo>
                    <a:pt x="557" y="134"/>
                  </a:lnTo>
                  <a:lnTo>
                    <a:pt x="557" y="115"/>
                  </a:lnTo>
                  <a:lnTo>
                    <a:pt x="555" y="96"/>
                  </a:lnTo>
                  <a:lnTo>
                    <a:pt x="552" y="80"/>
                  </a:lnTo>
                  <a:lnTo>
                    <a:pt x="549" y="67"/>
                  </a:lnTo>
                  <a:lnTo>
                    <a:pt x="546" y="61"/>
                  </a:lnTo>
                  <a:lnTo>
                    <a:pt x="546" y="56"/>
                  </a:lnTo>
                  <a:lnTo>
                    <a:pt x="544" y="48"/>
                  </a:lnTo>
                  <a:lnTo>
                    <a:pt x="541" y="40"/>
                  </a:lnTo>
                  <a:lnTo>
                    <a:pt x="538" y="32"/>
                  </a:lnTo>
                  <a:lnTo>
                    <a:pt x="536" y="29"/>
                  </a:lnTo>
                  <a:lnTo>
                    <a:pt x="533" y="24"/>
                  </a:lnTo>
                  <a:lnTo>
                    <a:pt x="528" y="21"/>
                  </a:lnTo>
                  <a:lnTo>
                    <a:pt x="522" y="18"/>
                  </a:lnTo>
                  <a:lnTo>
                    <a:pt x="520" y="18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50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4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2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2"/>
                  </a:lnTo>
                  <a:lnTo>
                    <a:pt x="199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46" name="Freeform 8"/>
            <p:cNvSpPr>
              <a:spLocks/>
            </p:cNvSpPr>
            <p:nvPr/>
          </p:nvSpPr>
          <p:spPr bwMode="auto">
            <a:xfrm>
              <a:off x="951" y="1290"/>
              <a:ext cx="562" cy="365"/>
            </a:xfrm>
            <a:custGeom>
              <a:avLst/>
              <a:gdLst>
                <a:gd name="T0" fmla="*/ 148 w 562"/>
                <a:gd name="T1" fmla="*/ 5 h 365"/>
                <a:gd name="T2" fmla="*/ 121 w 562"/>
                <a:gd name="T3" fmla="*/ 11 h 365"/>
                <a:gd name="T4" fmla="*/ 94 w 562"/>
                <a:gd name="T5" fmla="*/ 21 h 365"/>
                <a:gd name="T6" fmla="*/ 70 w 562"/>
                <a:gd name="T7" fmla="*/ 37 h 365"/>
                <a:gd name="T8" fmla="*/ 46 w 562"/>
                <a:gd name="T9" fmla="*/ 62 h 365"/>
                <a:gd name="T10" fmla="*/ 24 w 562"/>
                <a:gd name="T11" fmla="*/ 91 h 365"/>
                <a:gd name="T12" fmla="*/ 8 w 562"/>
                <a:gd name="T13" fmla="*/ 121 h 365"/>
                <a:gd name="T14" fmla="*/ 3 w 562"/>
                <a:gd name="T15" fmla="*/ 137 h 365"/>
                <a:gd name="T16" fmla="*/ 0 w 562"/>
                <a:gd name="T17" fmla="*/ 150 h 365"/>
                <a:gd name="T18" fmla="*/ 0 w 562"/>
                <a:gd name="T19" fmla="*/ 166 h 365"/>
                <a:gd name="T20" fmla="*/ 3 w 562"/>
                <a:gd name="T21" fmla="*/ 182 h 365"/>
                <a:gd name="T22" fmla="*/ 19 w 562"/>
                <a:gd name="T23" fmla="*/ 212 h 365"/>
                <a:gd name="T24" fmla="*/ 38 w 562"/>
                <a:gd name="T25" fmla="*/ 244 h 365"/>
                <a:gd name="T26" fmla="*/ 59 w 562"/>
                <a:gd name="T27" fmla="*/ 271 h 365"/>
                <a:gd name="T28" fmla="*/ 81 w 562"/>
                <a:gd name="T29" fmla="*/ 295 h 365"/>
                <a:gd name="T30" fmla="*/ 105 w 562"/>
                <a:gd name="T31" fmla="*/ 319 h 365"/>
                <a:gd name="T32" fmla="*/ 119 w 562"/>
                <a:gd name="T33" fmla="*/ 327 h 365"/>
                <a:gd name="T34" fmla="*/ 137 w 562"/>
                <a:gd name="T35" fmla="*/ 335 h 365"/>
                <a:gd name="T36" fmla="*/ 156 w 562"/>
                <a:gd name="T37" fmla="*/ 343 h 365"/>
                <a:gd name="T38" fmla="*/ 183 w 562"/>
                <a:gd name="T39" fmla="*/ 349 h 365"/>
                <a:gd name="T40" fmla="*/ 199 w 562"/>
                <a:gd name="T41" fmla="*/ 351 h 365"/>
                <a:gd name="T42" fmla="*/ 240 w 562"/>
                <a:gd name="T43" fmla="*/ 357 h 365"/>
                <a:gd name="T44" fmla="*/ 285 w 562"/>
                <a:gd name="T45" fmla="*/ 359 h 365"/>
                <a:gd name="T46" fmla="*/ 334 w 562"/>
                <a:gd name="T47" fmla="*/ 362 h 365"/>
                <a:gd name="T48" fmla="*/ 385 w 562"/>
                <a:gd name="T49" fmla="*/ 365 h 365"/>
                <a:gd name="T50" fmla="*/ 433 w 562"/>
                <a:gd name="T51" fmla="*/ 362 h 365"/>
                <a:gd name="T52" fmla="*/ 476 w 562"/>
                <a:gd name="T53" fmla="*/ 354 h 365"/>
                <a:gd name="T54" fmla="*/ 503 w 562"/>
                <a:gd name="T55" fmla="*/ 346 h 365"/>
                <a:gd name="T56" fmla="*/ 519 w 562"/>
                <a:gd name="T57" fmla="*/ 338 h 365"/>
                <a:gd name="T58" fmla="*/ 530 w 562"/>
                <a:gd name="T59" fmla="*/ 327 h 365"/>
                <a:gd name="T60" fmla="*/ 544 w 562"/>
                <a:gd name="T61" fmla="*/ 308 h 365"/>
                <a:gd name="T62" fmla="*/ 554 w 562"/>
                <a:gd name="T63" fmla="*/ 276 h 365"/>
                <a:gd name="T64" fmla="*/ 560 w 562"/>
                <a:gd name="T65" fmla="*/ 239 h 365"/>
                <a:gd name="T66" fmla="*/ 562 w 562"/>
                <a:gd name="T67" fmla="*/ 196 h 365"/>
                <a:gd name="T68" fmla="*/ 560 w 562"/>
                <a:gd name="T69" fmla="*/ 155 h 365"/>
                <a:gd name="T70" fmla="*/ 557 w 562"/>
                <a:gd name="T71" fmla="*/ 115 h 365"/>
                <a:gd name="T72" fmla="*/ 552 w 562"/>
                <a:gd name="T73" fmla="*/ 80 h 365"/>
                <a:gd name="T74" fmla="*/ 549 w 562"/>
                <a:gd name="T75" fmla="*/ 62 h 365"/>
                <a:gd name="T76" fmla="*/ 546 w 562"/>
                <a:gd name="T77" fmla="*/ 48 h 365"/>
                <a:gd name="T78" fmla="*/ 541 w 562"/>
                <a:gd name="T79" fmla="*/ 32 h 365"/>
                <a:gd name="T80" fmla="*/ 533 w 562"/>
                <a:gd name="T81" fmla="*/ 24 h 365"/>
                <a:gd name="T82" fmla="*/ 525 w 562"/>
                <a:gd name="T83" fmla="*/ 19 h 365"/>
                <a:gd name="T84" fmla="*/ 509 w 562"/>
                <a:gd name="T85" fmla="*/ 16 h 365"/>
                <a:gd name="T86" fmla="*/ 482 w 562"/>
                <a:gd name="T87" fmla="*/ 16 h 365"/>
                <a:gd name="T88" fmla="*/ 458 w 562"/>
                <a:gd name="T89" fmla="*/ 16 h 365"/>
                <a:gd name="T90" fmla="*/ 431 w 562"/>
                <a:gd name="T91" fmla="*/ 13 h 365"/>
                <a:gd name="T92" fmla="*/ 388 w 562"/>
                <a:gd name="T93" fmla="*/ 13 h 365"/>
                <a:gd name="T94" fmla="*/ 342 w 562"/>
                <a:gd name="T95" fmla="*/ 16 h 365"/>
                <a:gd name="T96" fmla="*/ 301 w 562"/>
                <a:gd name="T97" fmla="*/ 16 h 365"/>
                <a:gd name="T98" fmla="*/ 264 w 562"/>
                <a:gd name="T99" fmla="*/ 13 h 365"/>
                <a:gd name="T100" fmla="*/ 229 w 562"/>
                <a:gd name="T101" fmla="*/ 5 h 365"/>
                <a:gd name="T102" fmla="*/ 199 w 562"/>
                <a:gd name="T103" fmla="*/ 0 h 365"/>
                <a:gd name="T104" fmla="*/ 183 w 562"/>
                <a:gd name="T105" fmla="*/ 0 h 36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62" h="365">
                  <a:moveTo>
                    <a:pt x="178" y="0"/>
                  </a:moveTo>
                  <a:lnTo>
                    <a:pt x="148" y="5"/>
                  </a:lnTo>
                  <a:lnTo>
                    <a:pt x="135" y="8"/>
                  </a:lnTo>
                  <a:lnTo>
                    <a:pt x="121" y="11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2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6" y="104"/>
                  </a:lnTo>
                  <a:lnTo>
                    <a:pt x="8" y="121"/>
                  </a:lnTo>
                  <a:lnTo>
                    <a:pt x="6" y="129"/>
                  </a:lnTo>
                  <a:lnTo>
                    <a:pt x="3" y="137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74"/>
                  </a:lnTo>
                  <a:lnTo>
                    <a:pt x="3" y="182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6"/>
                  </a:lnTo>
                  <a:lnTo>
                    <a:pt x="105" y="319"/>
                  </a:lnTo>
                  <a:lnTo>
                    <a:pt x="110" y="322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7" y="335"/>
                  </a:lnTo>
                  <a:lnTo>
                    <a:pt x="145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9"/>
                  </a:lnTo>
                  <a:lnTo>
                    <a:pt x="191" y="349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7"/>
                  </a:lnTo>
                  <a:lnTo>
                    <a:pt x="261" y="357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5"/>
                  </a:lnTo>
                  <a:lnTo>
                    <a:pt x="385" y="365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19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2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4" y="276"/>
                  </a:lnTo>
                  <a:lnTo>
                    <a:pt x="557" y="257"/>
                  </a:lnTo>
                  <a:lnTo>
                    <a:pt x="560" y="239"/>
                  </a:lnTo>
                  <a:lnTo>
                    <a:pt x="562" y="217"/>
                  </a:lnTo>
                  <a:lnTo>
                    <a:pt x="562" y="196"/>
                  </a:lnTo>
                  <a:lnTo>
                    <a:pt x="562" y="174"/>
                  </a:lnTo>
                  <a:lnTo>
                    <a:pt x="560" y="155"/>
                  </a:lnTo>
                  <a:lnTo>
                    <a:pt x="560" y="134"/>
                  </a:lnTo>
                  <a:lnTo>
                    <a:pt x="557" y="115"/>
                  </a:lnTo>
                  <a:lnTo>
                    <a:pt x="554" y="96"/>
                  </a:lnTo>
                  <a:lnTo>
                    <a:pt x="552" y="80"/>
                  </a:lnTo>
                  <a:lnTo>
                    <a:pt x="552" y="67"/>
                  </a:lnTo>
                  <a:lnTo>
                    <a:pt x="549" y="62"/>
                  </a:lnTo>
                  <a:lnTo>
                    <a:pt x="549" y="56"/>
                  </a:lnTo>
                  <a:lnTo>
                    <a:pt x="546" y="48"/>
                  </a:lnTo>
                  <a:lnTo>
                    <a:pt x="544" y="40"/>
                  </a:lnTo>
                  <a:lnTo>
                    <a:pt x="541" y="32"/>
                  </a:lnTo>
                  <a:lnTo>
                    <a:pt x="538" y="29"/>
                  </a:lnTo>
                  <a:lnTo>
                    <a:pt x="533" y="24"/>
                  </a:lnTo>
                  <a:lnTo>
                    <a:pt x="530" y="21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9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49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3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1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3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47" name="Rectangle 9"/>
            <p:cNvSpPr>
              <a:spLocks noChangeArrowheads="1"/>
            </p:cNvSpPr>
            <p:nvPr/>
          </p:nvSpPr>
          <p:spPr bwMode="auto">
            <a:xfrm flipH="1">
              <a:off x="1184" y="1385"/>
              <a:ext cx="7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42348" name="Rectangle 10"/>
            <p:cNvSpPr>
              <a:spLocks noChangeArrowheads="1"/>
            </p:cNvSpPr>
            <p:nvPr/>
          </p:nvSpPr>
          <p:spPr bwMode="auto">
            <a:xfrm>
              <a:off x="1867" y="1057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42349" name="Freeform 11"/>
            <p:cNvSpPr>
              <a:spLocks/>
            </p:cNvSpPr>
            <p:nvPr/>
          </p:nvSpPr>
          <p:spPr bwMode="auto">
            <a:xfrm>
              <a:off x="1640" y="1582"/>
              <a:ext cx="565" cy="362"/>
            </a:xfrm>
            <a:custGeom>
              <a:avLst/>
              <a:gdLst>
                <a:gd name="T0" fmla="*/ 164 w 565"/>
                <a:gd name="T1" fmla="*/ 0 h 362"/>
                <a:gd name="T2" fmla="*/ 134 w 565"/>
                <a:gd name="T3" fmla="*/ 6 h 362"/>
                <a:gd name="T4" fmla="*/ 108 w 565"/>
                <a:gd name="T5" fmla="*/ 14 h 362"/>
                <a:gd name="T6" fmla="*/ 83 w 565"/>
                <a:gd name="T7" fmla="*/ 30 h 362"/>
                <a:gd name="T8" fmla="*/ 62 w 565"/>
                <a:gd name="T9" fmla="*/ 48 h 362"/>
                <a:gd name="T10" fmla="*/ 38 w 565"/>
                <a:gd name="T11" fmla="*/ 73 h 362"/>
                <a:gd name="T12" fmla="*/ 16 w 565"/>
                <a:gd name="T13" fmla="*/ 105 h 362"/>
                <a:gd name="T14" fmla="*/ 5 w 565"/>
                <a:gd name="T15" fmla="*/ 126 h 362"/>
                <a:gd name="T16" fmla="*/ 0 w 565"/>
                <a:gd name="T17" fmla="*/ 142 h 362"/>
                <a:gd name="T18" fmla="*/ 0 w 565"/>
                <a:gd name="T19" fmla="*/ 158 h 362"/>
                <a:gd name="T20" fmla="*/ 5 w 565"/>
                <a:gd name="T21" fmla="*/ 180 h 362"/>
                <a:gd name="T22" fmla="*/ 19 w 565"/>
                <a:gd name="T23" fmla="*/ 212 h 362"/>
                <a:gd name="T24" fmla="*/ 38 w 565"/>
                <a:gd name="T25" fmla="*/ 242 h 362"/>
                <a:gd name="T26" fmla="*/ 59 w 565"/>
                <a:gd name="T27" fmla="*/ 268 h 362"/>
                <a:gd name="T28" fmla="*/ 81 w 565"/>
                <a:gd name="T29" fmla="*/ 295 h 362"/>
                <a:gd name="T30" fmla="*/ 105 w 565"/>
                <a:gd name="T31" fmla="*/ 317 h 362"/>
                <a:gd name="T32" fmla="*/ 121 w 565"/>
                <a:gd name="T33" fmla="*/ 327 h 362"/>
                <a:gd name="T34" fmla="*/ 137 w 565"/>
                <a:gd name="T35" fmla="*/ 335 h 362"/>
                <a:gd name="T36" fmla="*/ 159 w 565"/>
                <a:gd name="T37" fmla="*/ 343 h 362"/>
                <a:gd name="T38" fmla="*/ 186 w 565"/>
                <a:gd name="T39" fmla="*/ 349 h 362"/>
                <a:gd name="T40" fmla="*/ 202 w 565"/>
                <a:gd name="T41" fmla="*/ 351 h 362"/>
                <a:gd name="T42" fmla="*/ 239 w 565"/>
                <a:gd name="T43" fmla="*/ 354 h 362"/>
                <a:gd name="T44" fmla="*/ 285 w 565"/>
                <a:gd name="T45" fmla="*/ 360 h 362"/>
                <a:gd name="T46" fmla="*/ 334 w 565"/>
                <a:gd name="T47" fmla="*/ 362 h 362"/>
                <a:gd name="T48" fmla="*/ 385 w 565"/>
                <a:gd name="T49" fmla="*/ 362 h 362"/>
                <a:gd name="T50" fmla="*/ 433 w 565"/>
                <a:gd name="T51" fmla="*/ 360 h 362"/>
                <a:gd name="T52" fmla="*/ 476 w 565"/>
                <a:gd name="T53" fmla="*/ 354 h 362"/>
                <a:gd name="T54" fmla="*/ 503 w 565"/>
                <a:gd name="T55" fmla="*/ 343 h 362"/>
                <a:gd name="T56" fmla="*/ 519 w 565"/>
                <a:gd name="T57" fmla="*/ 338 h 362"/>
                <a:gd name="T58" fmla="*/ 530 w 565"/>
                <a:gd name="T59" fmla="*/ 327 h 362"/>
                <a:gd name="T60" fmla="*/ 543 w 565"/>
                <a:gd name="T61" fmla="*/ 309 h 362"/>
                <a:gd name="T62" fmla="*/ 557 w 565"/>
                <a:gd name="T63" fmla="*/ 276 h 362"/>
                <a:gd name="T64" fmla="*/ 562 w 565"/>
                <a:gd name="T65" fmla="*/ 236 h 362"/>
                <a:gd name="T66" fmla="*/ 565 w 565"/>
                <a:gd name="T67" fmla="*/ 196 h 362"/>
                <a:gd name="T68" fmla="*/ 562 w 565"/>
                <a:gd name="T69" fmla="*/ 153 h 362"/>
                <a:gd name="T70" fmla="*/ 560 w 565"/>
                <a:gd name="T71" fmla="*/ 113 h 362"/>
                <a:gd name="T72" fmla="*/ 554 w 565"/>
                <a:gd name="T73" fmla="*/ 78 h 362"/>
                <a:gd name="T74" fmla="*/ 549 w 565"/>
                <a:gd name="T75" fmla="*/ 59 h 362"/>
                <a:gd name="T76" fmla="*/ 546 w 565"/>
                <a:gd name="T77" fmla="*/ 46 h 362"/>
                <a:gd name="T78" fmla="*/ 541 w 565"/>
                <a:gd name="T79" fmla="*/ 32 h 362"/>
                <a:gd name="T80" fmla="*/ 533 w 565"/>
                <a:gd name="T81" fmla="*/ 24 h 362"/>
                <a:gd name="T82" fmla="*/ 525 w 565"/>
                <a:gd name="T83" fmla="*/ 19 h 362"/>
                <a:gd name="T84" fmla="*/ 508 w 565"/>
                <a:gd name="T85" fmla="*/ 16 h 362"/>
                <a:gd name="T86" fmla="*/ 482 w 565"/>
                <a:gd name="T87" fmla="*/ 16 h 362"/>
                <a:gd name="T88" fmla="*/ 460 w 565"/>
                <a:gd name="T89" fmla="*/ 14 h 362"/>
                <a:gd name="T90" fmla="*/ 430 w 565"/>
                <a:gd name="T91" fmla="*/ 11 h 362"/>
                <a:gd name="T92" fmla="*/ 387 w 565"/>
                <a:gd name="T93" fmla="*/ 14 h 362"/>
                <a:gd name="T94" fmla="*/ 342 w 565"/>
                <a:gd name="T95" fmla="*/ 14 h 362"/>
                <a:gd name="T96" fmla="*/ 301 w 565"/>
                <a:gd name="T97" fmla="*/ 14 h 362"/>
                <a:gd name="T98" fmla="*/ 264 w 565"/>
                <a:gd name="T99" fmla="*/ 11 h 362"/>
                <a:gd name="T100" fmla="*/ 229 w 565"/>
                <a:gd name="T101" fmla="*/ 3 h 362"/>
                <a:gd name="T102" fmla="*/ 199 w 565"/>
                <a:gd name="T103" fmla="*/ 0 h 362"/>
                <a:gd name="T104" fmla="*/ 183 w 565"/>
                <a:gd name="T105" fmla="*/ 0 h 36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65" h="362">
                  <a:moveTo>
                    <a:pt x="178" y="0"/>
                  </a:moveTo>
                  <a:lnTo>
                    <a:pt x="164" y="0"/>
                  </a:lnTo>
                  <a:lnTo>
                    <a:pt x="148" y="3"/>
                  </a:lnTo>
                  <a:lnTo>
                    <a:pt x="134" y="6"/>
                  </a:lnTo>
                  <a:lnTo>
                    <a:pt x="121" y="11"/>
                  </a:lnTo>
                  <a:lnTo>
                    <a:pt x="108" y="14"/>
                  </a:lnTo>
                  <a:lnTo>
                    <a:pt x="94" y="22"/>
                  </a:lnTo>
                  <a:lnTo>
                    <a:pt x="83" y="30"/>
                  </a:lnTo>
                  <a:lnTo>
                    <a:pt x="73" y="38"/>
                  </a:lnTo>
                  <a:lnTo>
                    <a:pt x="62" y="48"/>
                  </a:lnTo>
                  <a:lnTo>
                    <a:pt x="48" y="59"/>
                  </a:lnTo>
                  <a:lnTo>
                    <a:pt x="38" y="73"/>
                  </a:lnTo>
                  <a:lnTo>
                    <a:pt x="27" y="89"/>
                  </a:lnTo>
                  <a:lnTo>
                    <a:pt x="16" y="105"/>
                  </a:lnTo>
                  <a:lnTo>
                    <a:pt x="8" y="118"/>
                  </a:lnTo>
                  <a:lnTo>
                    <a:pt x="5" y="126"/>
                  </a:lnTo>
                  <a:lnTo>
                    <a:pt x="3" y="134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3" y="164"/>
                  </a:lnTo>
                  <a:lnTo>
                    <a:pt x="5" y="180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2"/>
                  </a:lnTo>
                  <a:lnTo>
                    <a:pt x="48" y="255"/>
                  </a:lnTo>
                  <a:lnTo>
                    <a:pt x="59" y="268"/>
                  </a:lnTo>
                  <a:lnTo>
                    <a:pt x="70" y="282"/>
                  </a:lnTo>
                  <a:lnTo>
                    <a:pt x="81" y="295"/>
                  </a:lnTo>
                  <a:lnTo>
                    <a:pt x="94" y="306"/>
                  </a:lnTo>
                  <a:lnTo>
                    <a:pt x="105" y="317"/>
                  </a:lnTo>
                  <a:lnTo>
                    <a:pt x="113" y="322"/>
                  </a:lnTo>
                  <a:lnTo>
                    <a:pt x="121" y="327"/>
                  </a:lnTo>
                  <a:lnTo>
                    <a:pt x="129" y="333"/>
                  </a:lnTo>
                  <a:lnTo>
                    <a:pt x="137" y="335"/>
                  </a:lnTo>
                  <a:lnTo>
                    <a:pt x="148" y="341"/>
                  </a:lnTo>
                  <a:lnTo>
                    <a:pt x="159" y="343"/>
                  </a:lnTo>
                  <a:lnTo>
                    <a:pt x="172" y="346"/>
                  </a:lnTo>
                  <a:lnTo>
                    <a:pt x="186" y="349"/>
                  </a:lnTo>
                  <a:lnTo>
                    <a:pt x="194" y="349"/>
                  </a:lnTo>
                  <a:lnTo>
                    <a:pt x="202" y="351"/>
                  </a:lnTo>
                  <a:lnTo>
                    <a:pt x="221" y="354"/>
                  </a:lnTo>
                  <a:lnTo>
                    <a:pt x="239" y="354"/>
                  </a:lnTo>
                  <a:lnTo>
                    <a:pt x="261" y="357"/>
                  </a:lnTo>
                  <a:lnTo>
                    <a:pt x="285" y="360"/>
                  </a:lnTo>
                  <a:lnTo>
                    <a:pt x="309" y="362"/>
                  </a:lnTo>
                  <a:lnTo>
                    <a:pt x="334" y="362"/>
                  </a:lnTo>
                  <a:lnTo>
                    <a:pt x="360" y="362"/>
                  </a:lnTo>
                  <a:lnTo>
                    <a:pt x="385" y="362"/>
                  </a:lnTo>
                  <a:lnTo>
                    <a:pt x="409" y="362"/>
                  </a:lnTo>
                  <a:lnTo>
                    <a:pt x="433" y="360"/>
                  </a:lnTo>
                  <a:lnTo>
                    <a:pt x="457" y="357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3"/>
                  </a:lnTo>
                  <a:lnTo>
                    <a:pt x="511" y="341"/>
                  </a:lnTo>
                  <a:lnTo>
                    <a:pt x="519" y="338"/>
                  </a:lnTo>
                  <a:lnTo>
                    <a:pt x="525" y="333"/>
                  </a:lnTo>
                  <a:lnTo>
                    <a:pt x="530" y="327"/>
                  </a:lnTo>
                  <a:lnTo>
                    <a:pt x="535" y="322"/>
                  </a:lnTo>
                  <a:lnTo>
                    <a:pt x="543" y="309"/>
                  </a:lnTo>
                  <a:lnTo>
                    <a:pt x="552" y="292"/>
                  </a:lnTo>
                  <a:lnTo>
                    <a:pt x="557" y="276"/>
                  </a:lnTo>
                  <a:lnTo>
                    <a:pt x="560" y="258"/>
                  </a:lnTo>
                  <a:lnTo>
                    <a:pt x="562" y="236"/>
                  </a:lnTo>
                  <a:lnTo>
                    <a:pt x="565" y="217"/>
                  </a:lnTo>
                  <a:lnTo>
                    <a:pt x="565" y="196"/>
                  </a:lnTo>
                  <a:lnTo>
                    <a:pt x="562" y="174"/>
                  </a:lnTo>
                  <a:lnTo>
                    <a:pt x="562" y="153"/>
                  </a:lnTo>
                  <a:lnTo>
                    <a:pt x="560" y="132"/>
                  </a:lnTo>
                  <a:lnTo>
                    <a:pt x="560" y="113"/>
                  </a:lnTo>
                  <a:lnTo>
                    <a:pt x="557" y="97"/>
                  </a:lnTo>
                  <a:lnTo>
                    <a:pt x="554" y="78"/>
                  </a:lnTo>
                  <a:lnTo>
                    <a:pt x="552" y="65"/>
                  </a:lnTo>
                  <a:lnTo>
                    <a:pt x="549" y="59"/>
                  </a:lnTo>
                  <a:lnTo>
                    <a:pt x="549" y="54"/>
                  </a:lnTo>
                  <a:lnTo>
                    <a:pt x="546" y="46"/>
                  </a:lnTo>
                  <a:lnTo>
                    <a:pt x="543" y="38"/>
                  </a:lnTo>
                  <a:lnTo>
                    <a:pt x="541" y="32"/>
                  </a:lnTo>
                  <a:lnTo>
                    <a:pt x="538" y="27"/>
                  </a:lnTo>
                  <a:lnTo>
                    <a:pt x="533" y="24"/>
                  </a:lnTo>
                  <a:lnTo>
                    <a:pt x="530" y="22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8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8" y="14"/>
                  </a:lnTo>
                  <a:lnTo>
                    <a:pt x="460" y="14"/>
                  </a:lnTo>
                  <a:lnTo>
                    <a:pt x="452" y="11"/>
                  </a:lnTo>
                  <a:lnTo>
                    <a:pt x="430" y="11"/>
                  </a:lnTo>
                  <a:lnTo>
                    <a:pt x="409" y="11"/>
                  </a:lnTo>
                  <a:lnTo>
                    <a:pt x="387" y="14"/>
                  </a:lnTo>
                  <a:lnTo>
                    <a:pt x="363" y="14"/>
                  </a:lnTo>
                  <a:lnTo>
                    <a:pt x="342" y="14"/>
                  </a:lnTo>
                  <a:lnTo>
                    <a:pt x="320" y="14"/>
                  </a:lnTo>
                  <a:lnTo>
                    <a:pt x="301" y="14"/>
                  </a:lnTo>
                  <a:lnTo>
                    <a:pt x="282" y="11"/>
                  </a:lnTo>
                  <a:lnTo>
                    <a:pt x="264" y="11"/>
                  </a:lnTo>
                  <a:lnTo>
                    <a:pt x="247" y="6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50" name="Rectangle 12"/>
            <p:cNvSpPr>
              <a:spLocks noChangeArrowheads="1"/>
            </p:cNvSpPr>
            <p:nvPr/>
          </p:nvSpPr>
          <p:spPr bwMode="auto">
            <a:xfrm>
              <a:off x="1896" y="1657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42351" name="Rectangle 13"/>
            <p:cNvSpPr>
              <a:spLocks noChangeArrowheads="1"/>
            </p:cNvSpPr>
            <p:nvPr/>
          </p:nvSpPr>
          <p:spPr bwMode="auto">
            <a:xfrm>
              <a:off x="1963" y="1657"/>
              <a:ext cx="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42352" name="Freeform 14"/>
            <p:cNvSpPr>
              <a:spLocks/>
            </p:cNvSpPr>
            <p:nvPr/>
          </p:nvSpPr>
          <p:spPr bwMode="auto">
            <a:xfrm>
              <a:off x="443" y="1335"/>
              <a:ext cx="218" cy="215"/>
            </a:xfrm>
            <a:custGeom>
              <a:avLst/>
              <a:gdLst>
                <a:gd name="T0" fmla="*/ 99 w 218"/>
                <a:gd name="T1" fmla="*/ 0 h 215"/>
                <a:gd name="T2" fmla="*/ 78 w 218"/>
                <a:gd name="T3" fmla="*/ 6 h 215"/>
                <a:gd name="T4" fmla="*/ 56 w 218"/>
                <a:gd name="T5" fmla="*/ 14 h 215"/>
                <a:gd name="T6" fmla="*/ 40 w 218"/>
                <a:gd name="T7" fmla="*/ 25 h 215"/>
                <a:gd name="T8" fmla="*/ 24 w 218"/>
                <a:gd name="T9" fmla="*/ 41 h 215"/>
                <a:gd name="T10" fmla="*/ 13 w 218"/>
                <a:gd name="T11" fmla="*/ 57 h 215"/>
                <a:gd name="T12" fmla="*/ 5 w 218"/>
                <a:gd name="T13" fmla="*/ 76 h 215"/>
                <a:gd name="T14" fmla="*/ 0 w 218"/>
                <a:gd name="T15" fmla="*/ 97 h 215"/>
                <a:gd name="T16" fmla="*/ 0 w 218"/>
                <a:gd name="T17" fmla="*/ 118 h 215"/>
                <a:gd name="T18" fmla="*/ 5 w 218"/>
                <a:gd name="T19" fmla="*/ 140 h 215"/>
                <a:gd name="T20" fmla="*/ 13 w 218"/>
                <a:gd name="T21" fmla="*/ 159 h 215"/>
                <a:gd name="T22" fmla="*/ 24 w 218"/>
                <a:gd name="T23" fmla="*/ 175 h 215"/>
                <a:gd name="T24" fmla="*/ 40 w 218"/>
                <a:gd name="T25" fmla="*/ 191 h 215"/>
                <a:gd name="T26" fmla="*/ 56 w 218"/>
                <a:gd name="T27" fmla="*/ 202 h 215"/>
                <a:gd name="T28" fmla="*/ 78 w 218"/>
                <a:gd name="T29" fmla="*/ 210 h 215"/>
                <a:gd name="T30" fmla="*/ 99 w 218"/>
                <a:gd name="T31" fmla="*/ 215 h 215"/>
                <a:gd name="T32" fmla="*/ 121 w 218"/>
                <a:gd name="T33" fmla="*/ 215 h 215"/>
                <a:gd name="T34" fmla="*/ 142 w 218"/>
                <a:gd name="T35" fmla="*/ 210 h 215"/>
                <a:gd name="T36" fmla="*/ 161 w 218"/>
                <a:gd name="T37" fmla="*/ 202 h 215"/>
                <a:gd name="T38" fmla="*/ 177 w 218"/>
                <a:gd name="T39" fmla="*/ 191 h 215"/>
                <a:gd name="T40" fmla="*/ 193 w 218"/>
                <a:gd name="T41" fmla="*/ 175 h 215"/>
                <a:gd name="T42" fmla="*/ 204 w 218"/>
                <a:gd name="T43" fmla="*/ 159 h 215"/>
                <a:gd name="T44" fmla="*/ 212 w 218"/>
                <a:gd name="T45" fmla="*/ 140 h 215"/>
                <a:gd name="T46" fmla="*/ 218 w 218"/>
                <a:gd name="T47" fmla="*/ 118 h 215"/>
                <a:gd name="T48" fmla="*/ 218 w 218"/>
                <a:gd name="T49" fmla="*/ 97 h 215"/>
                <a:gd name="T50" fmla="*/ 212 w 218"/>
                <a:gd name="T51" fmla="*/ 76 h 215"/>
                <a:gd name="T52" fmla="*/ 204 w 218"/>
                <a:gd name="T53" fmla="*/ 57 h 215"/>
                <a:gd name="T54" fmla="*/ 193 w 218"/>
                <a:gd name="T55" fmla="*/ 41 h 215"/>
                <a:gd name="T56" fmla="*/ 177 w 218"/>
                <a:gd name="T57" fmla="*/ 25 h 215"/>
                <a:gd name="T58" fmla="*/ 161 w 218"/>
                <a:gd name="T59" fmla="*/ 14 h 215"/>
                <a:gd name="T60" fmla="*/ 142 w 218"/>
                <a:gd name="T61" fmla="*/ 6 h 215"/>
                <a:gd name="T62" fmla="*/ 121 w 218"/>
                <a:gd name="T63" fmla="*/ 0 h 21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18" h="215">
                  <a:moveTo>
                    <a:pt x="110" y="0"/>
                  </a:moveTo>
                  <a:lnTo>
                    <a:pt x="99" y="0"/>
                  </a:lnTo>
                  <a:lnTo>
                    <a:pt x="88" y="3"/>
                  </a:lnTo>
                  <a:lnTo>
                    <a:pt x="78" y="6"/>
                  </a:lnTo>
                  <a:lnTo>
                    <a:pt x="67" y="9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5"/>
                  </a:lnTo>
                  <a:lnTo>
                    <a:pt x="32" y="33"/>
                  </a:lnTo>
                  <a:lnTo>
                    <a:pt x="24" y="41"/>
                  </a:lnTo>
                  <a:lnTo>
                    <a:pt x="18" y="49"/>
                  </a:lnTo>
                  <a:lnTo>
                    <a:pt x="13" y="57"/>
                  </a:lnTo>
                  <a:lnTo>
                    <a:pt x="8" y="65"/>
                  </a:lnTo>
                  <a:lnTo>
                    <a:pt x="5" y="76"/>
                  </a:lnTo>
                  <a:lnTo>
                    <a:pt x="2" y="86"/>
                  </a:lnTo>
                  <a:lnTo>
                    <a:pt x="0" y="97"/>
                  </a:lnTo>
                  <a:lnTo>
                    <a:pt x="0" y="108"/>
                  </a:lnTo>
                  <a:lnTo>
                    <a:pt x="0" y="118"/>
                  </a:lnTo>
                  <a:lnTo>
                    <a:pt x="2" y="129"/>
                  </a:lnTo>
                  <a:lnTo>
                    <a:pt x="5" y="140"/>
                  </a:lnTo>
                  <a:lnTo>
                    <a:pt x="8" y="151"/>
                  </a:lnTo>
                  <a:lnTo>
                    <a:pt x="13" y="159"/>
                  </a:lnTo>
                  <a:lnTo>
                    <a:pt x="18" y="167"/>
                  </a:lnTo>
                  <a:lnTo>
                    <a:pt x="24" y="175"/>
                  </a:lnTo>
                  <a:lnTo>
                    <a:pt x="32" y="183"/>
                  </a:lnTo>
                  <a:lnTo>
                    <a:pt x="40" y="191"/>
                  </a:lnTo>
                  <a:lnTo>
                    <a:pt x="48" y="196"/>
                  </a:lnTo>
                  <a:lnTo>
                    <a:pt x="56" y="202"/>
                  </a:lnTo>
                  <a:lnTo>
                    <a:pt x="67" y="207"/>
                  </a:lnTo>
                  <a:lnTo>
                    <a:pt x="78" y="210"/>
                  </a:lnTo>
                  <a:lnTo>
                    <a:pt x="88" y="212"/>
                  </a:lnTo>
                  <a:lnTo>
                    <a:pt x="99" y="215"/>
                  </a:lnTo>
                  <a:lnTo>
                    <a:pt x="110" y="215"/>
                  </a:lnTo>
                  <a:lnTo>
                    <a:pt x="121" y="215"/>
                  </a:lnTo>
                  <a:lnTo>
                    <a:pt x="131" y="212"/>
                  </a:lnTo>
                  <a:lnTo>
                    <a:pt x="142" y="210"/>
                  </a:lnTo>
                  <a:lnTo>
                    <a:pt x="153" y="207"/>
                  </a:lnTo>
                  <a:lnTo>
                    <a:pt x="161" y="202"/>
                  </a:lnTo>
                  <a:lnTo>
                    <a:pt x="169" y="196"/>
                  </a:lnTo>
                  <a:lnTo>
                    <a:pt x="177" y="191"/>
                  </a:lnTo>
                  <a:lnTo>
                    <a:pt x="185" y="183"/>
                  </a:lnTo>
                  <a:lnTo>
                    <a:pt x="193" y="175"/>
                  </a:lnTo>
                  <a:lnTo>
                    <a:pt x="199" y="167"/>
                  </a:lnTo>
                  <a:lnTo>
                    <a:pt x="204" y="159"/>
                  </a:lnTo>
                  <a:lnTo>
                    <a:pt x="209" y="151"/>
                  </a:lnTo>
                  <a:lnTo>
                    <a:pt x="212" y="140"/>
                  </a:lnTo>
                  <a:lnTo>
                    <a:pt x="215" y="129"/>
                  </a:lnTo>
                  <a:lnTo>
                    <a:pt x="218" y="118"/>
                  </a:lnTo>
                  <a:lnTo>
                    <a:pt x="218" y="108"/>
                  </a:lnTo>
                  <a:lnTo>
                    <a:pt x="218" y="97"/>
                  </a:lnTo>
                  <a:lnTo>
                    <a:pt x="215" y="86"/>
                  </a:lnTo>
                  <a:lnTo>
                    <a:pt x="212" y="76"/>
                  </a:lnTo>
                  <a:lnTo>
                    <a:pt x="209" y="65"/>
                  </a:lnTo>
                  <a:lnTo>
                    <a:pt x="204" y="57"/>
                  </a:lnTo>
                  <a:lnTo>
                    <a:pt x="199" y="49"/>
                  </a:lnTo>
                  <a:lnTo>
                    <a:pt x="193" y="41"/>
                  </a:lnTo>
                  <a:lnTo>
                    <a:pt x="185" y="33"/>
                  </a:lnTo>
                  <a:lnTo>
                    <a:pt x="177" y="25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3" y="9"/>
                  </a:lnTo>
                  <a:lnTo>
                    <a:pt x="142" y="6"/>
                  </a:lnTo>
                  <a:lnTo>
                    <a:pt x="131" y="3"/>
                  </a:lnTo>
                  <a:lnTo>
                    <a:pt x="121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53" name="Rectangle 15"/>
            <p:cNvSpPr>
              <a:spLocks noChangeArrowheads="1"/>
            </p:cNvSpPr>
            <p:nvPr/>
          </p:nvSpPr>
          <p:spPr bwMode="auto">
            <a:xfrm>
              <a:off x="493" y="1378"/>
              <a:ext cx="12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W</a:t>
              </a:r>
            </a:p>
          </p:txBody>
        </p:sp>
        <p:sp>
          <p:nvSpPr>
            <p:cNvPr id="142354" name="Rectangle 16"/>
            <p:cNvSpPr>
              <a:spLocks noChangeArrowheads="1"/>
            </p:cNvSpPr>
            <p:nvPr/>
          </p:nvSpPr>
          <p:spPr bwMode="auto">
            <a:xfrm>
              <a:off x="617" y="1360"/>
              <a:ext cx="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42355" name="Freeform 17"/>
            <p:cNvSpPr>
              <a:spLocks/>
            </p:cNvSpPr>
            <p:nvPr/>
          </p:nvSpPr>
          <p:spPr bwMode="auto">
            <a:xfrm>
              <a:off x="2584" y="1220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4 h 212"/>
                <a:gd name="T8" fmla="*/ 25 w 218"/>
                <a:gd name="T9" fmla="*/ 38 h 212"/>
                <a:gd name="T10" fmla="*/ 14 w 218"/>
                <a:gd name="T11" fmla="*/ 54 h 212"/>
                <a:gd name="T12" fmla="*/ 6 w 218"/>
                <a:gd name="T13" fmla="*/ 73 h 212"/>
                <a:gd name="T14" fmla="*/ 0 w 218"/>
                <a:gd name="T15" fmla="*/ 94 h 212"/>
                <a:gd name="T16" fmla="*/ 0 w 218"/>
                <a:gd name="T17" fmla="*/ 115 h 212"/>
                <a:gd name="T18" fmla="*/ 6 w 218"/>
                <a:gd name="T19" fmla="*/ 137 h 212"/>
                <a:gd name="T20" fmla="*/ 14 w 218"/>
                <a:gd name="T21" fmla="*/ 156 h 212"/>
                <a:gd name="T22" fmla="*/ 25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5 h 212"/>
                <a:gd name="T48" fmla="*/ 218 w 218"/>
                <a:gd name="T49" fmla="*/ 94 h 212"/>
                <a:gd name="T50" fmla="*/ 213 w 218"/>
                <a:gd name="T51" fmla="*/ 73 h 212"/>
                <a:gd name="T52" fmla="*/ 205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8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4"/>
                  </a:lnTo>
                  <a:lnTo>
                    <a:pt x="33" y="30"/>
                  </a:lnTo>
                  <a:lnTo>
                    <a:pt x="25" y="38"/>
                  </a:lnTo>
                  <a:lnTo>
                    <a:pt x="19" y="46"/>
                  </a:lnTo>
                  <a:lnTo>
                    <a:pt x="14" y="54"/>
                  </a:lnTo>
                  <a:lnTo>
                    <a:pt x="8" y="65"/>
                  </a:lnTo>
                  <a:lnTo>
                    <a:pt x="6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5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5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8" y="204"/>
                  </a:lnTo>
                  <a:lnTo>
                    <a:pt x="78" y="207"/>
                  </a:lnTo>
                  <a:lnTo>
                    <a:pt x="89" y="209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09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6" y="126"/>
                  </a:lnTo>
                  <a:lnTo>
                    <a:pt x="218" y="115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6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5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56" name="Rectangle 18"/>
            <p:cNvSpPr>
              <a:spLocks noChangeArrowheads="1"/>
            </p:cNvSpPr>
            <p:nvPr/>
          </p:nvSpPr>
          <p:spPr bwMode="auto">
            <a:xfrm>
              <a:off x="2641" y="1262"/>
              <a:ext cx="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X</a:t>
              </a:r>
            </a:p>
          </p:txBody>
        </p:sp>
        <p:sp>
          <p:nvSpPr>
            <p:cNvPr id="142357" name="Freeform 19"/>
            <p:cNvSpPr>
              <a:spLocks/>
            </p:cNvSpPr>
            <p:nvPr/>
          </p:nvSpPr>
          <p:spPr bwMode="auto">
            <a:xfrm>
              <a:off x="2579" y="1952"/>
              <a:ext cx="218" cy="212"/>
            </a:xfrm>
            <a:custGeom>
              <a:avLst/>
              <a:gdLst>
                <a:gd name="T0" fmla="*/ 97 w 218"/>
                <a:gd name="T1" fmla="*/ 0 h 212"/>
                <a:gd name="T2" fmla="*/ 75 w 218"/>
                <a:gd name="T3" fmla="*/ 6 h 212"/>
                <a:gd name="T4" fmla="*/ 56 w 218"/>
                <a:gd name="T5" fmla="*/ 14 h 212"/>
                <a:gd name="T6" fmla="*/ 40 w 218"/>
                <a:gd name="T7" fmla="*/ 24 h 212"/>
                <a:gd name="T8" fmla="*/ 24 w 218"/>
                <a:gd name="T9" fmla="*/ 38 h 212"/>
                <a:gd name="T10" fmla="*/ 13 w 218"/>
                <a:gd name="T11" fmla="*/ 54 h 212"/>
                <a:gd name="T12" fmla="*/ 5 w 218"/>
                <a:gd name="T13" fmla="*/ 73 h 212"/>
                <a:gd name="T14" fmla="*/ 0 w 218"/>
                <a:gd name="T15" fmla="*/ 94 h 212"/>
                <a:gd name="T16" fmla="*/ 0 w 218"/>
                <a:gd name="T17" fmla="*/ 116 h 212"/>
                <a:gd name="T18" fmla="*/ 5 w 218"/>
                <a:gd name="T19" fmla="*/ 137 h 212"/>
                <a:gd name="T20" fmla="*/ 13 w 218"/>
                <a:gd name="T21" fmla="*/ 156 h 212"/>
                <a:gd name="T22" fmla="*/ 24 w 218"/>
                <a:gd name="T23" fmla="*/ 172 h 212"/>
                <a:gd name="T24" fmla="*/ 40 w 218"/>
                <a:gd name="T25" fmla="*/ 188 h 212"/>
                <a:gd name="T26" fmla="*/ 56 w 218"/>
                <a:gd name="T27" fmla="*/ 199 h 212"/>
                <a:gd name="T28" fmla="*/ 75 w 218"/>
                <a:gd name="T29" fmla="*/ 207 h 212"/>
                <a:gd name="T30" fmla="*/ 97 w 218"/>
                <a:gd name="T31" fmla="*/ 212 h 212"/>
                <a:gd name="T32" fmla="*/ 118 w 218"/>
                <a:gd name="T33" fmla="*/ 212 h 212"/>
                <a:gd name="T34" fmla="*/ 140 w 218"/>
                <a:gd name="T35" fmla="*/ 207 h 212"/>
                <a:gd name="T36" fmla="*/ 161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4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3 h 212"/>
                <a:gd name="T52" fmla="*/ 204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1 w 218"/>
                <a:gd name="T59" fmla="*/ 14 h 212"/>
                <a:gd name="T60" fmla="*/ 140 w 218"/>
                <a:gd name="T61" fmla="*/ 6 h 212"/>
                <a:gd name="T62" fmla="*/ 118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18" h="212">
                  <a:moveTo>
                    <a:pt x="108" y="0"/>
                  </a:moveTo>
                  <a:lnTo>
                    <a:pt x="97" y="0"/>
                  </a:lnTo>
                  <a:lnTo>
                    <a:pt x="86" y="3"/>
                  </a:lnTo>
                  <a:lnTo>
                    <a:pt x="75" y="6"/>
                  </a:lnTo>
                  <a:lnTo>
                    <a:pt x="65" y="8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4"/>
                  </a:lnTo>
                  <a:lnTo>
                    <a:pt x="32" y="30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3" y="54"/>
                  </a:lnTo>
                  <a:lnTo>
                    <a:pt x="8" y="65"/>
                  </a:lnTo>
                  <a:lnTo>
                    <a:pt x="5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5" y="137"/>
                  </a:lnTo>
                  <a:lnTo>
                    <a:pt x="8" y="148"/>
                  </a:lnTo>
                  <a:lnTo>
                    <a:pt x="13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2" y="180"/>
                  </a:lnTo>
                  <a:lnTo>
                    <a:pt x="40" y="188"/>
                  </a:lnTo>
                  <a:lnTo>
                    <a:pt x="48" y="193"/>
                  </a:lnTo>
                  <a:lnTo>
                    <a:pt x="56" y="199"/>
                  </a:lnTo>
                  <a:lnTo>
                    <a:pt x="65" y="204"/>
                  </a:lnTo>
                  <a:lnTo>
                    <a:pt x="75" y="207"/>
                  </a:lnTo>
                  <a:lnTo>
                    <a:pt x="86" y="209"/>
                  </a:lnTo>
                  <a:lnTo>
                    <a:pt x="97" y="212"/>
                  </a:lnTo>
                  <a:lnTo>
                    <a:pt x="108" y="212"/>
                  </a:lnTo>
                  <a:lnTo>
                    <a:pt x="118" y="212"/>
                  </a:lnTo>
                  <a:lnTo>
                    <a:pt x="129" y="209"/>
                  </a:lnTo>
                  <a:lnTo>
                    <a:pt x="140" y="207"/>
                  </a:lnTo>
                  <a:lnTo>
                    <a:pt x="151" y="204"/>
                  </a:lnTo>
                  <a:lnTo>
                    <a:pt x="161" y="199"/>
                  </a:lnTo>
                  <a:lnTo>
                    <a:pt x="169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4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4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1" y="8"/>
                  </a:lnTo>
                  <a:lnTo>
                    <a:pt x="140" y="6"/>
                  </a:lnTo>
                  <a:lnTo>
                    <a:pt x="129" y="3"/>
                  </a:lnTo>
                  <a:lnTo>
                    <a:pt x="118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58" name="Rectangle 20"/>
            <p:cNvSpPr>
              <a:spLocks noChangeArrowheads="1"/>
            </p:cNvSpPr>
            <p:nvPr/>
          </p:nvSpPr>
          <p:spPr bwMode="auto">
            <a:xfrm>
              <a:off x="2653" y="1983"/>
              <a:ext cx="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Y</a:t>
              </a:r>
            </a:p>
          </p:txBody>
        </p:sp>
        <p:sp>
          <p:nvSpPr>
            <p:cNvPr id="142359" name="Line 21"/>
            <p:cNvSpPr>
              <a:spLocks noChangeShapeType="1"/>
            </p:cNvSpPr>
            <p:nvPr/>
          </p:nvSpPr>
          <p:spPr bwMode="auto">
            <a:xfrm>
              <a:off x="674" y="1448"/>
              <a:ext cx="280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60" name="Line 22"/>
            <p:cNvSpPr>
              <a:spLocks noChangeShapeType="1"/>
            </p:cNvSpPr>
            <p:nvPr/>
          </p:nvSpPr>
          <p:spPr bwMode="auto">
            <a:xfrm>
              <a:off x="2165" y="1140"/>
              <a:ext cx="419" cy="17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61" name="Line 23"/>
            <p:cNvSpPr>
              <a:spLocks noChangeShapeType="1"/>
            </p:cNvSpPr>
            <p:nvPr/>
          </p:nvSpPr>
          <p:spPr bwMode="auto">
            <a:xfrm flipV="1">
              <a:off x="2192" y="1381"/>
              <a:ext cx="422" cy="3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62" name="Line 24"/>
            <p:cNvSpPr>
              <a:spLocks noChangeShapeType="1"/>
            </p:cNvSpPr>
            <p:nvPr/>
          </p:nvSpPr>
          <p:spPr bwMode="auto">
            <a:xfrm>
              <a:off x="2197" y="1821"/>
              <a:ext cx="387" cy="20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63" name="Line 25"/>
            <p:cNvSpPr>
              <a:spLocks noChangeShapeType="1"/>
            </p:cNvSpPr>
            <p:nvPr/>
          </p:nvSpPr>
          <p:spPr bwMode="auto">
            <a:xfrm flipV="1">
              <a:off x="1481" y="1228"/>
              <a:ext cx="183" cy="14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64" name="Line 26"/>
            <p:cNvSpPr>
              <a:spLocks noChangeShapeType="1"/>
            </p:cNvSpPr>
            <p:nvPr/>
          </p:nvSpPr>
          <p:spPr bwMode="auto">
            <a:xfrm flipV="1">
              <a:off x="2030" y="1309"/>
              <a:ext cx="1" cy="26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65" name="Line 27"/>
            <p:cNvSpPr>
              <a:spLocks noChangeShapeType="1"/>
            </p:cNvSpPr>
            <p:nvPr/>
          </p:nvSpPr>
          <p:spPr bwMode="auto">
            <a:xfrm>
              <a:off x="1497" y="1577"/>
              <a:ext cx="167" cy="104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66" name="Rectangle 28"/>
            <p:cNvSpPr>
              <a:spLocks noChangeArrowheads="1"/>
            </p:cNvSpPr>
            <p:nvPr/>
          </p:nvSpPr>
          <p:spPr bwMode="auto">
            <a:xfrm>
              <a:off x="3050" y="853"/>
              <a:ext cx="608" cy="2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67" name="Rectangle 29"/>
            <p:cNvSpPr>
              <a:spLocks noChangeArrowheads="1"/>
            </p:cNvSpPr>
            <p:nvPr/>
          </p:nvSpPr>
          <p:spPr bwMode="auto">
            <a:xfrm>
              <a:off x="3131" y="896"/>
              <a:ext cx="5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legend</a:t>
              </a:r>
              <a:r>
                <a:rPr lang="en-US" sz="1700" b="1">
                  <a:solidFill>
                    <a:srgbClr val="000000"/>
                  </a:solidFill>
                </a:rPr>
                <a:t>:</a:t>
              </a:r>
              <a:endParaRPr lang="en-US"/>
            </a:p>
          </p:txBody>
        </p:sp>
        <p:sp>
          <p:nvSpPr>
            <p:cNvPr id="142368" name="Rectangle 30"/>
            <p:cNvSpPr>
              <a:spLocks noChangeArrowheads="1"/>
            </p:cNvSpPr>
            <p:nvPr/>
          </p:nvSpPr>
          <p:spPr bwMode="auto">
            <a:xfrm>
              <a:off x="3548" y="898"/>
              <a:ext cx="3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42369" name="Rectangle 31"/>
            <p:cNvSpPr>
              <a:spLocks noChangeArrowheads="1"/>
            </p:cNvSpPr>
            <p:nvPr/>
          </p:nvSpPr>
          <p:spPr bwMode="auto">
            <a:xfrm>
              <a:off x="4261" y="1432"/>
              <a:ext cx="731" cy="49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70" name="Rectangle 32"/>
            <p:cNvSpPr>
              <a:spLocks noChangeArrowheads="1"/>
            </p:cNvSpPr>
            <p:nvPr/>
          </p:nvSpPr>
          <p:spPr bwMode="auto">
            <a:xfrm>
              <a:off x="4341" y="1472"/>
              <a:ext cx="70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customer </a:t>
              </a:r>
              <a:endParaRPr lang="en-US" sz="2000"/>
            </a:p>
          </p:txBody>
        </p:sp>
        <p:sp>
          <p:nvSpPr>
            <p:cNvPr id="142371" name="Rectangle 33"/>
            <p:cNvSpPr>
              <a:spLocks noChangeArrowheads="1"/>
            </p:cNvSpPr>
            <p:nvPr/>
          </p:nvSpPr>
          <p:spPr bwMode="auto">
            <a:xfrm>
              <a:off x="4341" y="1630"/>
              <a:ext cx="60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network:</a:t>
              </a:r>
              <a:endParaRPr lang="en-US" sz="2000"/>
            </a:p>
          </p:txBody>
        </p:sp>
        <p:sp>
          <p:nvSpPr>
            <p:cNvPr id="142372" name="Rectangle 34"/>
            <p:cNvSpPr>
              <a:spLocks noChangeArrowheads="1"/>
            </p:cNvSpPr>
            <p:nvPr/>
          </p:nvSpPr>
          <p:spPr bwMode="auto">
            <a:xfrm>
              <a:off x="4823" y="1630"/>
              <a:ext cx="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142373" name="Rectangle 35"/>
            <p:cNvSpPr>
              <a:spLocks noChangeArrowheads="1"/>
            </p:cNvSpPr>
            <p:nvPr/>
          </p:nvSpPr>
          <p:spPr bwMode="auto">
            <a:xfrm>
              <a:off x="4261" y="869"/>
              <a:ext cx="697" cy="4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74" name="Rectangle 36"/>
            <p:cNvSpPr>
              <a:spLocks noChangeArrowheads="1"/>
            </p:cNvSpPr>
            <p:nvPr/>
          </p:nvSpPr>
          <p:spPr bwMode="auto">
            <a:xfrm>
              <a:off x="4341" y="909"/>
              <a:ext cx="5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provider</a:t>
              </a:r>
              <a:endParaRPr lang="en-US" sz="2000"/>
            </a:p>
          </p:txBody>
        </p:sp>
        <p:sp>
          <p:nvSpPr>
            <p:cNvPr id="142375" name="Rectangle 37"/>
            <p:cNvSpPr>
              <a:spLocks noChangeArrowheads="1"/>
            </p:cNvSpPr>
            <p:nvPr/>
          </p:nvSpPr>
          <p:spPr bwMode="auto">
            <a:xfrm>
              <a:off x="4796" y="909"/>
              <a:ext cx="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142376" name="Rectangle 38"/>
            <p:cNvSpPr>
              <a:spLocks noChangeArrowheads="1"/>
            </p:cNvSpPr>
            <p:nvPr/>
          </p:nvSpPr>
          <p:spPr bwMode="auto">
            <a:xfrm>
              <a:off x="4341" y="1064"/>
              <a:ext cx="5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network</a:t>
              </a:r>
              <a:endParaRPr lang="en-US" sz="2000"/>
            </a:p>
          </p:txBody>
        </p:sp>
        <p:sp>
          <p:nvSpPr>
            <p:cNvPr id="142377" name="Rectangle 39"/>
            <p:cNvSpPr>
              <a:spLocks noChangeArrowheads="1"/>
            </p:cNvSpPr>
            <p:nvPr/>
          </p:nvSpPr>
          <p:spPr bwMode="auto">
            <a:xfrm>
              <a:off x="4785" y="1064"/>
              <a:ext cx="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142378" name="Freeform 40"/>
            <p:cNvSpPr>
              <a:spLocks/>
            </p:cNvSpPr>
            <p:nvPr/>
          </p:nvSpPr>
          <p:spPr bwMode="auto">
            <a:xfrm>
              <a:off x="3749" y="901"/>
              <a:ext cx="563" cy="362"/>
            </a:xfrm>
            <a:custGeom>
              <a:avLst/>
              <a:gdLst>
                <a:gd name="T0" fmla="*/ 162 w 563"/>
                <a:gd name="T1" fmla="*/ 0 h 362"/>
                <a:gd name="T2" fmla="*/ 132 w 563"/>
                <a:gd name="T3" fmla="*/ 5 h 362"/>
                <a:gd name="T4" fmla="*/ 108 w 563"/>
                <a:gd name="T5" fmla="*/ 13 h 362"/>
                <a:gd name="T6" fmla="*/ 81 w 563"/>
                <a:gd name="T7" fmla="*/ 30 h 362"/>
                <a:gd name="T8" fmla="*/ 60 w 563"/>
                <a:gd name="T9" fmla="*/ 48 h 362"/>
                <a:gd name="T10" fmla="*/ 35 w 563"/>
                <a:gd name="T11" fmla="*/ 72 h 362"/>
                <a:gd name="T12" fmla="*/ 14 w 563"/>
                <a:gd name="T13" fmla="*/ 102 h 362"/>
                <a:gd name="T14" fmla="*/ 3 w 563"/>
                <a:gd name="T15" fmla="*/ 126 h 362"/>
                <a:gd name="T16" fmla="*/ 0 w 563"/>
                <a:gd name="T17" fmla="*/ 140 h 362"/>
                <a:gd name="T18" fmla="*/ 0 w 563"/>
                <a:gd name="T19" fmla="*/ 156 h 362"/>
                <a:gd name="T20" fmla="*/ 3 w 563"/>
                <a:gd name="T21" fmla="*/ 180 h 362"/>
                <a:gd name="T22" fmla="*/ 17 w 563"/>
                <a:gd name="T23" fmla="*/ 212 h 362"/>
                <a:gd name="T24" fmla="*/ 35 w 563"/>
                <a:gd name="T25" fmla="*/ 241 h 362"/>
                <a:gd name="T26" fmla="*/ 60 w 563"/>
                <a:gd name="T27" fmla="*/ 268 h 362"/>
                <a:gd name="T28" fmla="*/ 81 w 563"/>
                <a:gd name="T29" fmla="*/ 292 h 362"/>
                <a:gd name="T30" fmla="*/ 103 w 563"/>
                <a:gd name="T31" fmla="*/ 316 h 362"/>
                <a:gd name="T32" fmla="*/ 119 w 563"/>
                <a:gd name="T33" fmla="*/ 327 h 362"/>
                <a:gd name="T34" fmla="*/ 135 w 563"/>
                <a:gd name="T35" fmla="*/ 335 h 362"/>
                <a:gd name="T36" fmla="*/ 156 w 563"/>
                <a:gd name="T37" fmla="*/ 341 h 362"/>
                <a:gd name="T38" fmla="*/ 183 w 563"/>
                <a:gd name="T39" fmla="*/ 346 h 362"/>
                <a:gd name="T40" fmla="*/ 200 w 563"/>
                <a:gd name="T41" fmla="*/ 349 h 362"/>
                <a:gd name="T42" fmla="*/ 240 w 563"/>
                <a:gd name="T43" fmla="*/ 354 h 362"/>
                <a:gd name="T44" fmla="*/ 286 w 563"/>
                <a:gd name="T45" fmla="*/ 357 h 362"/>
                <a:gd name="T46" fmla="*/ 334 w 563"/>
                <a:gd name="T47" fmla="*/ 359 h 362"/>
                <a:gd name="T48" fmla="*/ 385 w 563"/>
                <a:gd name="T49" fmla="*/ 362 h 362"/>
                <a:gd name="T50" fmla="*/ 434 w 563"/>
                <a:gd name="T51" fmla="*/ 359 h 362"/>
                <a:gd name="T52" fmla="*/ 477 w 563"/>
                <a:gd name="T53" fmla="*/ 351 h 362"/>
                <a:gd name="T54" fmla="*/ 504 w 563"/>
                <a:gd name="T55" fmla="*/ 343 h 362"/>
                <a:gd name="T56" fmla="*/ 517 w 563"/>
                <a:gd name="T57" fmla="*/ 335 h 362"/>
                <a:gd name="T58" fmla="*/ 528 w 563"/>
                <a:gd name="T59" fmla="*/ 325 h 362"/>
                <a:gd name="T60" fmla="*/ 541 w 563"/>
                <a:gd name="T61" fmla="*/ 306 h 362"/>
                <a:gd name="T62" fmla="*/ 555 w 563"/>
                <a:gd name="T63" fmla="*/ 274 h 362"/>
                <a:gd name="T64" fmla="*/ 560 w 563"/>
                <a:gd name="T65" fmla="*/ 236 h 362"/>
                <a:gd name="T66" fmla="*/ 563 w 563"/>
                <a:gd name="T67" fmla="*/ 193 h 362"/>
                <a:gd name="T68" fmla="*/ 560 w 563"/>
                <a:gd name="T69" fmla="*/ 153 h 362"/>
                <a:gd name="T70" fmla="*/ 557 w 563"/>
                <a:gd name="T71" fmla="*/ 113 h 362"/>
                <a:gd name="T72" fmla="*/ 552 w 563"/>
                <a:gd name="T73" fmla="*/ 78 h 362"/>
                <a:gd name="T74" fmla="*/ 547 w 563"/>
                <a:gd name="T75" fmla="*/ 59 h 362"/>
                <a:gd name="T76" fmla="*/ 544 w 563"/>
                <a:gd name="T77" fmla="*/ 46 h 362"/>
                <a:gd name="T78" fmla="*/ 539 w 563"/>
                <a:gd name="T79" fmla="*/ 30 h 362"/>
                <a:gd name="T80" fmla="*/ 533 w 563"/>
                <a:gd name="T81" fmla="*/ 22 h 362"/>
                <a:gd name="T82" fmla="*/ 522 w 563"/>
                <a:gd name="T83" fmla="*/ 19 h 362"/>
                <a:gd name="T84" fmla="*/ 506 w 563"/>
                <a:gd name="T85" fmla="*/ 16 h 362"/>
                <a:gd name="T86" fmla="*/ 479 w 563"/>
                <a:gd name="T87" fmla="*/ 16 h 362"/>
                <a:gd name="T88" fmla="*/ 466 w 563"/>
                <a:gd name="T89" fmla="*/ 13 h 362"/>
                <a:gd name="T90" fmla="*/ 450 w 563"/>
                <a:gd name="T91" fmla="*/ 11 h 362"/>
                <a:gd name="T92" fmla="*/ 409 w 563"/>
                <a:gd name="T93" fmla="*/ 11 h 362"/>
                <a:gd name="T94" fmla="*/ 364 w 563"/>
                <a:gd name="T95" fmla="*/ 13 h 362"/>
                <a:gd name="T96" fmla="*/ 321 w 563"/>
                <a:gd name="T97" fmla="*/ 13 h 362"/>
                <a:gd name="T98" fmla="*/ 283 w 563"/>
                <a:gd name="T99" fmla="*/ 11 h 362"/>
                <a:gd name="T100" fmla="*/ 248 w 563"/>
                <a:gd name="T101" fmla="*/ 5 h 362"/>
                <a:gd name="T102" fmla="*/ 213 w 563"/>
                <a:gd name="T103" fmla="*/ 0 h 362"/>
                <a:gd name="T104" fmla="*/ 186 w 563"/>
                <a:gd name="T105" fmla="*/ 0 h 362"/>
                <a:gd name="T106" fmla="*/ 175 w 563"/>
                <a:gd name="T107" fmla="*/ 0 h 3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563" h="362">
                  <a:moveTo>
                    <a:pt x="175" y="0"/>
                  </a:moveTo>
                  <a:lnTo>
                    <a:pt x="162" y="0"/>
                  </a:lnTo>
                  <a:lnTo>
                    <a:pt x="148" y="3"/>
                  </a:lnTo>
                  <a:lnTo>
                    <a:pt x="132" y="5"/>
                  </a:lnTo>
                  <a:lnTo>
                    <a:pt x="119" y="11"/>
                  </a:lnTo>
                  <a:lnTo>
                    <a:pt x="108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70" y="38"/>
                  </a:lnTo>
                  <a:lnTo>
                    <a:pt x="60" y="48"/>
                  </a:lnTo>
                  <a:lnTo>
                    <a:pt x="46" y="59"/>
                  </a:lnTo>
                  <a:lnTo>
                    <a:pt x="35" y="72"/>
                  </a:lnTo>
                  <a:lnTo>
                    <a:pt x="25" y="89"/>
                  </a:lnTo>
                  <a:lnTo>
                    <a:pt x="14" y="102"/>
                  </a:lnTo>
                  <a:lnTo>
                    <a:pt x="8" y="118"/>
                  </a:lnTo>
                  <a:lnTo>
                    <a:pt x="3" y="126"/>
                  </a:lnTo>
                  <a:lnTo>
                    <a:pt x="3" y="134"/>
                  </a:lnTo>
                  <a:lnTo>
                    <a:pt x="0" y="140"/>
                  </a:lnTo>
                  <a:lnTo>
                    <a:pt x="0" y="148"/>
                  </a:lnTo>
                  <a:lnTo>
                    <a:pt x="0" y="156"/>
                  </a:lnTo>
                  <a:lnTo>
                    <a:pt x="0" y="164"/>
                  </a:lnTo>
                  <a:lnTo>
                    <a:pt x="3" y="180"/>
                  </a:lnTo>
                  <a:lnTo>
                    <a:pt x="8" y="196"/>
                  </a:lnTo>
                  <a:lnTo>
                    <a:pt x="17" y="212"/>
                  </a:lnTo>
                  <a:lnTo>
                    <a:pt x="27" y="225"/>
                  </a:lnTo>
                  <a:lnTo>
                    <a:pt x="35" y="241"/>
                  </a:lnTo>
                  <a:lnTo>
                    <a:pt x="49" y="255"/>
                  </a:lnTo>
                  <a:lnTo>
                    <a:pt x="60" y="268"/>
                  </a:lnTo>
                  <a:lnTo>
                    <a:pt x="70" y="282"/>
                  </a:lnTo>
                  <a:lnTo>
                    <a:pt x="81" y="292"/>
                  </a:lnTo>
                  <a:lnTo>
                    <a:pt x="92" y="306"/>
                  </a:lnTo>
                  <a:lnTo>
                    <a:pt x="103" y="316"/>
                  </a:lnTo>
                  <a:lnTo>
                    <a:pt x="111" y="322"/>
                  </a:lnTo>
                  <a:lnTo>
                    <a:pt x="119" y="327"/>
                  </a:lnTo>
                  <a:lnTo>
                    <a:pt x="127" y="330"/>
                  </a:lnTo>
                  <a:lnTo>
                    <a:pt x="135" y="335"/>
                  </a:lnTo>
                  <a:lnTo>
                    <a:pt x="146" y="338"/>
                  </a:lnTo>
                  <a:lnTo>
                    <a:pt x="156" y="341"/>
                  </a:lnTo>
                  <a:lnTo>
                    <a:pt x="170" y="343"/>
                  </a:lnTo>
                  <a:lnTo>
                    <a:pt x="183" y="346"/>
                  </a:lnTo>
                  <a:lnTo>
                    <a:pt x="191" y="346"/>
                  </a:lnTo>
                  <a:lnTo>
                    <a:pt x="200" y="349"/>
                  </a:lnTo>
                  <a:lnTo>
                    <a:pt x="218" y="351"/>
                  </a:lnTo>
                  <a:lnTo>
                    <a:pt x="240" y="354"/>
                  </a:lnTo>
                  <a:lnTo>
                    <a:pt x="261" y="354"/>
                  </a:lnTo>
                  <a:lnTo>
                    <a:pt x="286" y="357"/>
                  </a:lnTo>
                  <a:lnTo>
                    <a:pt x="310" y="359"/>
                  </a:lnTo>
                  <a:lnTo>
                    <a:pt x="334" y="359"/>
                  </a:lnTo>
                  <a:lnTo>
                    <a:pt x="361" y="362"/>
                  </a:lnTo>
                  <a:lnTo>
                    <a:pt x="385" y="362"/>
                  </a:lnTo>
                  <a:lnTo>
                    <a:pt x="409" y="359"/>
                  </a:lnTo>
                  <a:lnTo>
                    <a:pt x="434" y="359"/>
                  </a:lnTo>
                  <a:lnTo>
                    <a:pt x="455" y="357"/>
                  </a:lnTo>
                  <a:lnTo>
                    <a:pt x="477" y="351"/>
                  </a:lnTo>
                  <a:lnTo>
                    <a:pt x="493" y="346"/>
                  </a:lnTo>
                  <a:lnTo>
                    <a:pt x="504" y="343"/>
                  </a:lnTo>
                  <a:lnTo>
                    <a:pt x="509" y="338"/>
                  </a:lnTo>
                  <a:lnTo>
                    <a:pt x="517" y="335"/>
                  </a:lnTo>
                  <a:lnTo>
                    <a:pt x="522" y="330"/>
                  </a:lnTo>
                  <a:lnTo>
                    <a:pt x="528" y="325"/>
                  </a:lnTo>
                  <a:lnTo>
                    <a:pt x="533" y="319"/>
                  </a:lnTo>
                  <a:lnTo>
                    <a:pt x="541" y="306"/>
                  </a:lnTo>
                  <a:lnTo>
                    <a:pt x="549" y="292"/>
                  </a:lnTo>
                  <a:lnTo>
                    <a:pt x="555" y="274"/>
                  </a:lnTo>
                  <a:lnTo>
                    <a:pt x="557" y="255"/>
                  </a:lnTo>
                  <a:lnTo>
                    <a:pt x="560" y="236"/>
                  </a:lnTo>
                  <a:lnTo>
                    <a:pt x="563" y="215"/>
                  </a:lnTo>
                  <a:lnTo>
                    <a:pt x="563" y="193"/>
                  </a:lnTo>
                  <a:lnTo>
                    <a:pt x="560" y="172"/>
                  </a:lnTo>
                  <a:lnTo>
                    <a:pt x="560" y="153"/>
                  </a:lnTo>
                  <a:lnTo>
                    <a:pt x="557" y="131"/>
                  </a:lnTo>
                  <a:lnTo>
                    <a:pt x="557" y="113"/>
                  </a:lnTo>
                  <a:lnTo>
                    <a:pt x="555" y="94"/>
                  </a:lnTo>
                  <a:lnTo>
                    <a:pt x="552" y="78"/>
                  </a:lnTo>
                  <a:lnTo>
                    <a:pt x="549" y="64"/>
                  </a:lnTo>
                  <a:lnTo>
                    <a:pt x="547" y="59"/>
                  </a:lnTo>
                  <a:lnTo>
                    <a:pt x="547" y="54"/>
                  </a:lnTo>
                  <a:lnTo>
                    <a:pt x="544" y="46"/>
                  </a:lnTo>
                  <a:lnTo>
                    <a:pt x="541" y="38"/>
                  </a:lnTo>
                  <a:lnTo>
                    <a:pt x="539" y="30"/>
                  </a:lnTo>
                  <a:lnTo>
                    <a:pt x="536" y="27"/>
                  </a:lnTo>
                  <a:lnTo>
                    <a:pt x="533" y="22"/>
                  </a:lnTo>
                  <a:lnTo>
                    <a:pt x="528" y="19"/>
                  </a:lnTo>
                  <a:lnTo>
                    <a:pt x="522" y="19"/>
                  </a:lnTo>
                  <a:lnTo>
                    <a:pt x="520" y="16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74" y="13"/>
                  </a:lnTo>
                  <a:lnTo>
                    <a:pt x="466" y="13"/>
                  </a:lnTo>
                  <a:lnTo>
                    <a:pt x="458" y="13"/>
                  </a:lnTo>
                  <a:lnTo>
                    <a:pt x="450" y="11"/>
                  </a:lnTo>
                  <a:lnTo>
                    <a:pt x="431" y="11"/>
                  </a:lnTo>
                  <a:lnTo>
                    <a:pt x="409" y="11"/>
                  </a:lnTo>
                  <a:lnTo>
                    <a:pt x="388" y="13"/>
                  </a:lnTo>
                  <a:lnTo>
                    <a:pt x="364" y="13"/>
                  </a:lnTo>
                  <a:lnTo>
                    <a:pt x="342" y="13"/>
                  </a:lnTo>
                  <a:lnTo>
                    <a:pt x="321" y="13"/>
                  </a:lnTo>
                  <a:lnTo>
                    <a:pt x="302" y="13"/>
                  </a:lnTo>
                  <a:lnTo>
                    <a:pt x="283" y="11"/>
                  </a:lnTo>
                  <a:lnTo>
                    <a:pt x="264" y="11"/>
                  </a:lnTo>
                  <a:lnTo>
                    <a:pt x="248" y="5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200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79" name="Freeform 41"/>
            <p:cNvSpPr>
              <a:spLocks/>
            </p:cNvSpPr>
            <p:nvPr/>
          </p:nvSpPr>
          <p:spPr bwMode="auto">
            <a:xfrm>
              <a:off x="4064" y="1504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5 h 212"/>
                <a:gd name="T8" fmla="*/ 24 w 218"/>
                <a:gd name="T9" fmla="*/ 38 h 212"/>
                <a:gd name="T10" fmla="*/ 14 w 218"/>
                <a:gd name="T11" fmla="*/ 57 h 212"/>
                <a:gd name="T12" fmla="*/ 6 w 218"/>
                <a:gd name="T13" fmla="*/ 76 h 212"/>
                <a:gd name="T14" fmla="*/ 0 w 218"/>
                <a:gd name="T15" fmla="*/ 94 h 212"/>
                <a:gd name="T16" fmla="*/ 0 w 218"/>
                <a:gd name="T17" fmla="*/ 116 h 212"/>
                <a:gd name="T18" fmla="*/ 6 w 218"/>
                <a:gd name="T19" fmla="*/ 137 h 212"/>
                <a:gd name="T20" fmla="*/ 14 w 218"/>
                <a:gd name="T21" fmla="*/ 156 h 212"/>
                <a:gd name="T22" fmla="*/ 24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6 h 212"/>
                <a:gd name="T52" fmla="*/ 205 w 218"/>
                <a:gd name="T53" fmla="*/ 57 h 212"/>
                <a:gd name="T54" fmla="*/ 194 w 218"/>
                <a:gd name="T55" fmla="*/ 38 h 212"/>
                <a:gd name="T56" fmla="*/ 178 w 218"/>
                <a:gd name="T57" fmla="*/ 25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7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5"/>
                  </a:lnTo>
                  <a:lnTo>
                    <a:pt x="33" y="33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4" y="57"/>
                  </a:lnTo>
                  <a:lnTo>
                    <a:pt x="8" y="65"/>
                  </a:lnTo>
                  <a:lnTo>
                    <a:pt x="6" y="76"/>
                  </a:lnTo>
                  <a:lnTo>
                    <a:pt x="3" y="84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7" y="204"/>
                  </a:lnTo>
                  <a:lnTo>
                    <a:pt x="78" y="207"/>
                  </a:lnTo>
                  <a:lnTo>
                    <a:pt x="89" y="210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10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4"/>
                  </a:lnTo>
                  <a:lnTo>
                    <a:pt x="213" y="76"/>
                  </a:lnTo>
                  <a:lnTo>
                    <a:pt x="210" y="65"/>
                  </a:lnTo>
                  <a:lnTo>
                    <a:pt x="205" y="57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3"/>
                  </a:lnTo>
                  <a:lnTo>
                    <a:pt x="178" y="25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239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1D8FA988-0BDF-459A-BF8C-E8D7BF47AFEB}" type="slidenum">
              <a:rPr lang="en-US"/>
              <a:pPr/>
              <a:t>21</a:t>
            </a:fld>
            <a:endParaRPr lang="en-US"/>
          </a:p>
        </p:txBody>
      </p:sp>
      <p:pic>
        <p:nvPicPr>
          <p:cNvPr id="143363" name="Picture 41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713" y="1003300"/>
            <a:ext cx="45704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9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>
                <a:cs typeface="+mj-cs"/>
              </a:rPr>
              <a:t>BGP routing policy (2)</a:t>
            </a:r>
          </a:p>
        </p:txBody>
      </p:sp>
      <p:sp>
        <p:nvSpPr>
          <p:cNvPr id="123910" name="Rectangle 3"/>
          <p:cNvSpPr>
            <a:spLocks noChangeArrowheads="1"/>
          </p:cNvSpPr>
          <p:nvPr/>
        </p:nvSpPr>
        <p:spPr bwMode="auto">
          <a:xfrm>
            <a:off x="355600" y="3529013"/>
            <a:ext cx="8229600" cy="278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A advertises path AW  to B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B advertises path BAW to X </a:t>
            </a:r>
            <a:endParaRPr lang="en-US" sz="2400">
              <a:solidFill>
                <a:srgbClr val="FF0000"/>
              </a:solidFill>
              <a:latin typeface="Gill Sans MT" pitchFamily="34" charset="0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Should B advertise path BAW to C?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000">
                <a:latin typeface="Gill Sans MT" pitchFamily="34" charset="0"/>
              </a:rPr>
              <a:t>No way! B gets no </a:t>
            </a:r>
            <a:r>
              <a:rPr lang="ja-JP" altLang="en-US" sz="2000">
                <a:latin typeface="Gill Sans MT" pitchFamily="34" charset="0"/>
              </a:rPr>
              <a:t>“</a:t>
            </a:r>
            <a:r>
              <a:rPr lang="en-US" altLang="ja-JP" sz="2000">
                <a:latin typeface="Gill Sans MT" pitchFamily="34" charset="0"/>
              </a:rPr>
              <a:t>revenue</a:t>
            </a:r>
            <a:r>
              <a:rPr lang="ja-JP" altLang="en-US" sz="2000">
                <a:latin typeface="Gill Sans MT" pitchFamily="34" charset="0"/>
              </a:rPr>
              <a:t>”</a:t>
            </a:r>
            <a:r>
              <a:rPr lang="en-US" altLang="ja-JP" sz="2000">
                <a:latin typeface="Gill Sans MT" pitchFamily="34" charset="0"/>
              </a:rPr>
              <a:t> for routing CBAW since neither W nor C are B</a:t>
            </a:r>
            <a:r>
              <a:rPr lang="ja-JP" altLang="en-US" sz="2000">
                <a:latin typeface="Gill Sans MT" pitchFamily="34" charset="0"/>
              </a:rPr>
              <a:t>’</a:t>
            </a:r>
            <a:r>
              <a:rPr lang="en-US" altLang="ja-JP" sz="2000">
                <a:latin typeface="Gill Sans MT" pitchFamily="34" charset="0"/>
              </a:rPr>
              <a:t>s customers 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000">
                <a:latin typeface="Gill Sans MT" pitchFamily="34" charset="0"/>
              </a:rPr>
              <a:t>B wants to force C to route to w via A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000">
                <a:latin typeface="Gill Sans MT" pitchFamily="34" charset="0"/>
              </a:rPr>
              <a:t>B wants to route </a:t>
            </a:r>
            <a:r>
              <a:rPr lang="en-US" sz="2000" i="1">
                <a:solidFill>
                  <a:srgbClr val="CC0000"/>
                </a:solidFill>
                <a:latin typeface="Gill Sans MT" pitchFamily="34" charset="0"/>
              </a:rPr>
              <a:t>only</a:t>
            </a:r>
            <a:r>
              <a:rPr lang="en-US" sz="2000" i="1">
                <a:solidFill>
                  <a:srgbClr val="FF0000"/>
                </a:solidFill>
                <a:latin typeface="Gill Sans MT" pitchFamily="34" charset="0"/>
              </a:rPr>
              <a:t> </a:t>
            </a:r>
            <a:r>
              <a:rPr lang="en-US" sz="2000">
                <a:latin typeface="Gill Sans MT" pitchFamily="34" charset="0"/>
              </a:rPr>
              <a:t>to/from its customers!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endParaRPr lang="en-US" sz="2000">
              <a:latin typeface="Gill Sans MT" pitchFamily="34" charset="0"/>
            </a:endParaRPr>
          </a:p>
        </p:txBody>
      </p:sp>
      <p:grpSp>
        <p:nvGrpSpPr>
          <p:cNvPr id="143366" name="Group 4"/>
          <p:cNvGrpSpPr>
            <a:grpSpLocks/>
          </p:cNvGrpSpPr>
          <p:nvPr/>
        </p:nvGrpSpPr>
        <p:grpSpPr bwMode="auto">
          <a:xfrm>
            <a:off x="476250" y="1123950"/>
            <a:ext cx="7539038" cy="3048000"/>
            <a:chOff x="300" y="708"/>
            <a:chExt cx="4749" cy="1920"/>
          </a:xfrm>
        </p:grpSpPr>
        <p:sp>
          <p:nvSpPr>
            <p:cNvPr id="143367" name="AutoShape 5"/>
            <p:cNvSpPr>
              <a:spLocks noChangeAspect="1" noChangeArrowheads="1" noTextEdit="1"/>
            </p:cNvSpPr>
            <p:nvPr/>
          </p:nvSpPr>
          <p:spPr bwMode="auto">
            <a:xfrm>
              <a:off x="300" y="708"/>
              <a:ext cx="4749" cy="1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68" name="Freeform 6"/>
            <p:cNvSpPr>
              <a:spLocks/>
            </p:cNvSpPr>
            <p:nvPr/>
          </p:nvSpPr>
          <p:spPr bwMode="auto">
            <a:xfrm>
              <a:off x="1602" y="955"/>
              <a:ext cx="563" cy="364"/>
            </a:xfrm>
            <a:custGeom>
              <a:avLst/>
              <a:gdLst>
                <a:gd name="T0" fmla="*/ 148 w 563"/>
                <a:gd name="T1" fmla="*/ 5 h 364"/>
                <a:gd name="T2" fmla="*/ 119 w 563"/>
                <a:gd name="T3" fmla="*/ 10 h 364"/>
                <a:gd name="T4" fmla="*/ 94 w 563"/>
                <a:gd name="T5" fmla="*/ 21 h 364"/>
                <a:gd name="T6" fmla="*/ 70 w 563"/>
                <a:gd name="T7" fmla="*/ 37 h 364"/>
                <a:gd name="T8" fmla="*/ 46 w 563"/>
                <a:gd name="T9" fmla="*/ 61 h 364"/>
                <a:gd name="T10" fmla="*/ 24 w 563"/>
                <a:gd name="T11" fmla="*/ 91 h 364"/>
                <a:gd name="T12" fmla="*/ 8 w 563"/>
                <a:gd name="T13" fmla="*/ 120 h 364"/>
                <a:gd name="T14" fmla="*/ 3 w 563"/>
                <a:gd name="T15" fmla="*/ 136 h 364"/>
                <a:gd name="T16" fmla="*/ 0 w 563"/>
                <a:gd name="T17" fmla="*/ 150 h 364"/>
                <a:gd name="T18" fmla="*/ 0 w 563"/>
                <a:gd name="T19" fmla="*/ 166 h 364"/>
                <a:gd name="T20" fmla="*/ 8 w 563"/>
                <a:gd name="T21" fmla="*/ 195 h 364"/>
                <a:gd name="T22" fmla="*/ 27 w 563"/>
                <a:gd name="T23" fmla="*/ 228 h 364"/>
                <a:gd name="T24" fmla="*/ 49 w 563"/>
                <a:gd name="T25" fmla="*/ 257 h 364"/>
                <a:gd name="T26" fmla="*/ 70 w 563"/>
                <a:gd name="T27" fmla="*/ 284 h 364"/>
                <a:gd name="T28" fmla="*/ 92 w 563"/>
                <a:gd name="T29" fmla="*/ 305 h 364"/>
                <a:gd name="T30" fmla="*/ 111 w 563"/>
                <a:gd name="T31" fmla="*/ 321 h 364"/>
                <a:gd name="T32" fmla="*/ 127 w 563"/>
                <a:gd name="T33" fmla="*/ 332 h 364"/>
                <a:gd name="T34" fmla="*/ 146 w 563"/>
                <a:gd name="T35" fmla="*/ 340 h 364"/>
                <a:gd name="T36" fmla="*/ 170 w 563"/>
                <a:gd name="T37" fmla="*/ 346 h 364"/>
                <a:gd name="T38" fmla="*/ 191 w 563"/>
                <a:gd name="T39" fmla="*/ 348 h 364"/>
                <a:gd name="T40" fmla="*/ 218 w 563"/>
                <a:gd name="T41" fmla="*/ 354 h 364"/>
                <a:gd name="T42" fmla="*/ 261 w 563"/>
                <a:gd name="T43" fmla="*/ 356 h 364"/>
                <a:gd name="T44" fmla="*/ 310 w 563"/>
                <a:gd name="T45" fmla="*/ 362 h 364"/>
                <a:gd name="T46" fmla="*/ 361 w 563"/>
                <a:gd name="T47" fmla="*/ 364 h 364"/>
                <a:gd name="T48" fmla="*/ 409 w 563"/>
                <a:gd name="T49" fmla="*/ 362 h 364"/>
                <a:gd name="T50" fmla="*/ 458 w 563"/>
                <a:gd name="T51" fmla="*/ 359 h 364"/>
                <a:gd name="T52" fmla="*/ 495 w 563"/>
                <a:gd name="T53" fmla="*/ 348 h 364"/>
                <a:gd name="T54" fmla="*/ 511 w 563"/>
                <a:gd name="T55" fmla="*/ 340 h 364"/>
                <a:gd name="T56" fmla="*/ 525 w 563"/>
                <a:gd name="T57" fmla="*/ 332 h 364"/>
                <a:gd name="T58" fmla="*/ 536 w 563"/>
                <a:gd name="T59" fmla="*/ 321 h 364"/>
                <a:gd name="T60" fmla="*/ 549 w 563"/>
                <a:gd name="T61" fmla="*/ 295 h 364"/>
                <a:gd name="T62" fmla="*/ 557 w 563"/>
                <a:gd name="T63" fmla="*/ 257 h 364"/>
                <a:gd name="T64" fmla="*/ 563 w 563"/>
                <a:gd name="T65" fmla="*/ 217 h 364"/>
                <a:gd name="T66" fmla="*/ 563 w 563"/>
                <a:gd name="T67" fmla="*/ 174 h 364"/>
                <a:gd name="T68" fmla="*/ 557 w 563"/>
                <a:gd name="T69" fmla="*/ 134 h 364"/>
                <a:gd name="T70" fmla="*/ 555 w 563"/>
                <a:gd name="T71" fmla="*/ 96 h 364"/>
                <a:gd name="T72" fmla="*/ 549 w 563"/>
                <a:gd name="T73" fmla="*/ 67 h 364"/>
                <a:gd name="T74" fmla="*/ 546 w 563"/>
                <a:gd name="T75" fmla="*/ 56 h 364"/>
                <a:gd name="T76" fmla="*/ 541 w 563"/>
                <a:gd name="T77" fmla="*/ 40 h 364"/>
                <a:gd name="T78" fmla="*/ 536 w 563"/>
                <a:gd name="T79" fmla="*/ 29 h 364"/>
                <a:gd name="T80" fmla="*/ 528 w 563"/>
                <a:gd name="T81" fmla="*/ 21 h 364"/>
                <a:gd name="T82" fmla="*/ 520 w 563"/>
                <a:gd name="T83" fmla="*/ 18 h 364"/>
                <a:gd name="T84" fmla="*/ 495 w 563"/>
                <a:gd name="T85" fmla="*/ 16 h 364"/>
                <a:gd name="T86" fmla="*/ 466 w 563"/>
                <a:gd name="T87" fmla="*/ 16 h 364"/>
                <a:gd name="T88" fmla="*/ 450 w 563"/>
                <a:gd name="T89" fmla="*/ 13 h 364"/>
                <a:gd name="T90" fmla="*/ 409 w 563"/>
                <a:gd name="T91" fmla="*/ 13 h 364"/>
                <a:gd name="T92" fmla="*/ 364 w 563"/>
                <a:gd name="T93" fmla="*/ 16 h 364"/>
                <a:gd name="T94" fmla="*/ 320 w 563"/>
                <a:gd name="T95" fmla="*/ 16 h 364"/>
                <a:gd name="T96" fmla="*/ 283 w 563"/>
                <a:gd name="T97" fmla="*/ 13 h 364"/>
                <a:gd name="T98" fmla="*/ 248 w 563"/>
                <a:gd name="T99" fmla="*/ 8 h 364"/>
                <a:gd name="T100" fmla="*/ 213 w 563"/>
                <a:gd name="T101" fmla="*/ 2 h 364"/>
                <a:gd name="T102" fmla="*/ 186 w 563"/>
                <a:gd name="T103" fmla="*/ 0 h 364"/>
                <a:gd name="T104" fmla="*/ 175 w 563"/>
                <a:gd name="T105" fmla="*/ 0 h 36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63" h="364">
                  <a:moveTo>
                    <a:pt x="175" y="0"/>
                  </a:moveTo>
                  <a:lnTo>
                    <a:pt x="148" y="5"/>
                  </a:lnTo>
                  <a:lnTo>
                    <a:pt x="132" y="8"/>
                  </a:lnTo>
                  <a:lnTo>
                    <a:pt x="119" y="10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1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4" y="104"/>
                  </a:lnTo>
                  <a:lnTo>
                    <a:pt x="8" y="120"/>
                  </a:lnTo>
                  <a:lnTo>
                    <a:pt x="3" y="128"/>
                  </a:lnTo>
                  <a:lnTo>
                    <a:pt x="3" y="136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82"/>
                  </a:lnTo>
                  <a:lnTo>
                    <a:pt x="8" y="195"/>
                  </a:lnTo>
                  <a:lnTo>
                    <a:pt x="16" y="212"/>
                  </a:lnTo>
                  <a:lnTo>
                    <a:pt x="27" y="228"/>
                  </a:lnTo>
                  <a:lnTo>
                    <a:pt x="35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5"/>
                  </a:lnTo>
                  <a:lnTo>
                    <a:pt x="103" y="319"/>
                  </a:lnTo>
                  <a:lnTo>
                    <a:pt x="111" y="321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5" y="335"/>
                  </a:lnTo>
                  <a:lnTo>
                    <a:pt x="146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8"/>
                  </a:lnTo>
                  <a:lnTo>
                    <a:pt x="191" y="348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6"/>
                  </a:lnTo>
                  <a:lnTo>
                    <a:pt x="261" y="356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4"/>
                  </a:lnTo>
                  <a:lnTo>
                    <a:pt x="385" y="364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7" y="354"/>
                  </a:lnTo>
                  <a:lnTo>
                    <a:pt x="495" y="348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20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1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5" y="276"/>
                  </a:lnTo>
                  <a:lnTo>
                    <a:pt x="557" y="257"/>
                  </a:lnTo>
                  <a:lnTo>
                    <a:pt x="560" y="238"/>
                  </a:lnTo>
                  <a:lnTo>
                    <a:pt x="563" y="217"/>
                  </a:lnTo>
                  <a:lnTo>
                    <a:pt x="563" y="195"/>
                  </a:lnTo>
                  <a:lnTo>
                    <a:pt x="563" y="174"/>
                  </a:lnTo>
                  <a:lnTo>
                    <a:pt x="560" y="155"/>
                  </a:lnTo>
                  <a:lnTo>
                    <a:pt x="557" y="134"/>
                  </a:lnTo>
                  <a:lnTo>
                    <a:pt x="557" y="115"/>
                  </a:lnTo>
                  <a:lnTo>
                    <a:pt x="555" y="96"/>
                  </a:lnTo>
                  <a:lnTo>
                    <a:pt x="552" y="80"/>
                  </a:lnTo>
                  <a:lnTo>
                    <a:pt x="549" y="67"/>
                  </a:lnTo>
                  <a:lnTo>
                    <a:pt x="546" y="61"/>
                  </a:lnTo>
                  <a:lnTo>
                    <a:pt x="546" y="56"/>
                  </a:lnTo>
                  <a:lnTo>
                    <a:pt x="544" y="48"/>
                  </a:lnTo>
                  <a:lnTo>
                    <a:pt x="541" y="40"/>
                  </a:lnTo>
                  <a:lnTo>
                    <a:pt x="538" y="32"/>
                  </a:lnTo>
                  <a:lnTo>
                    <a:pt x="536" y="29"/>
                  </a:lnTo>
                  <a:lnTo>
                    <a:pt x="533" y="24"/>
                  </a:lnTo>
                  <a:lnTo>
                    <a:pt x="528" y="21"/>
                  </a:lnTo>
                  <a:lnTo>
                    <a:pt x="522" y="18"/>
                  </a:lnTo>
                  <a:lnTo>
                    <a:pt x="520" y="18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50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4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2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2"/>
                  </a:lnTo>
                  <a:lnTo>
                    <a:pt x="199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69" name="Freeform 7"/>
            <p:cNvSpPr>
              <a:spLocks/>
            </p:cNvSpPr>
            <p:nvPr/>
          </p:nvSpPr>
          <p:spPr bwMode="auto">
            <a:xfrm>
              <a:off x="951" y="1290"/>
              <a:ext cx="562" cy="365"/>
            </a:xfrm>
            <a:custGeom>
              <a:avLst/>
              <a:gdLst>
                <a:gd name="T0" fmla="*/ 148 w 562"/>
                <a:gd name="T1" fmla="*/ 5 h 365"/>
                <a:gd name="T2" fmla="*/ 121 w 562"/>
                <a:gd name="T3" fmla="*/ 11 h 365"/>
                <a:gd name="T4" fmla="*/ 94 w 562"/>
                <a:gd name="T5" fmla="*/ 21 h 365"/>
                <a:gd name="T6" fmla="*/ 70 w 562"/>
                <a:gd name="T7" fmla="*/ 37 h 365"/>
                <a:gd name="T8" fmla="*/ 46 w 562"/>
                <a:gd name="T9" fmla="*/ 62 h 365"/>
                <a:gd name="T10" fmla="*/ 24 w 562"/>
                <a:gd name="T11" fmla="*/ 91 h 365"/>
                <a:gd name="T12" fmla="*/ 8 w 562"/>
                <a:gd name="T13" fmla="*/ 121 h 365"/>
                <a:gd name="T14" fmla="*/ 3 w 562"/>
                <a:gd name="T15" fmla="*/ 137 h 365"/>
                <a:gd name="T16" fmla="*/ 0 w 562"/>
                <a:gd name="T17" fmla="*/ 150 h 365"/>
                <a:gd name="T18" fmla="*/ 0 w 562"/>
                <a:gd name="T19" fmla="*/ 166 h 365"/>
                <a:gd name="T20" fmla="*/ 3 w 562"/>
                <a:gd name="T21" fmla="*/ 182 h 365"/>
                <a:gd name="T22" fmla="*/ 19 w 562"/>
                <a:gd name="T23" fmla="*/ 212 h 365"/>
                <a:gd name="T24" fmla="*/ 38 w 562"/>
                <a:gd name="T25" fmla="*/ 244 h 365"/>
                <a:gd name="T26" fmla="*/ 59 w 562"/>
                <a:gd name="T27" fmla="*/ 271 h 365"/>
                <a:gd name="T28" fmla="*/ 81 w 562"/>
                <a:gd name="T29" fmla="*/ 295 h 365"/>
                <a:gd name="T30" fmla="*/ 105 w 562"/>
                <a:gd name="T31" fmla="*/ 319 h 365"/>
                <a:gd name="T32" fmla="*/ 119 w 562"/>
                <a:gd name="T33" fmla="*/ 327 h 365"/>
                <a:gd name="T34" fmla="*/ 137 w 562"/>
                <a:gd name="T35" fmla="*/ 335 h 365"/>
                <a:gd name="T36" fmla="*/ 156 w 562"/>
                <a:gd name="T37" fmla="*/ 343 h 365"/>
                <a:gd name="T38" fmla="*/ 183 w 562"/>
                <a:gd name="T39" fmla="*/ 349 h 365"/>
                <a:gd name="T40" fmla="*/ 199 w 562"/>
                <a:gd name="T41" fmla="*/ 351 h 365"/>
                <a:gd name="T42" fmla="*/ 240 w 562"/>
                <a:gd name="T43" fmla="*/ 357 h 365"/>
                <a:gd name="T44" fmla="*/ 285 w 562"/>
                <a:gd name="T45" fmla="*/ 359 h 365"/>
                <a:gd name="T46" fmla="*/ 334 w 562"/>
                <a:gd name="T47" fmla="*/ 362 h 365"/>
                <a:gd name="T48" fmla="*/ 385 w 562"/>
                <a:gd name="T49" fmla="*/ 365 h 365"/>
                <a:gd name="T50" fmla="*/ 433 w 562"/>
                <a:gd name="T51" fmla="*/ 362 h 365"/>
                <a:gd name="T52" fmla="*/ 476 w 562"/>
                <a:gd name="T53" fmla="*/ 354 h 365"/>
                <a:gd name="T54" fmla="*/ 503 w 562"/>
                <a:gd name="T55" fmla="*/ 346 h 365"/>
                <a:gd name="T56" fmla="*/ 519 w 562"/>
                <a:gd name="T57" fmla="*/ 338 h 365"/>
                <a:gd name="T58" fmla="*/ 530 w 562"/>
                <a:gd name="T59" fmla="*/ 327 h 365"/>
                <a:gd name="T60" fmla="*/ 544 w 562"/>
                <a:gd name="T61" fmla="*/ 308 h 365"/>
                <a:gd name="T62" fmla="*/ 554 w 562"/>
                <a:gd name="T63" fmla="*/ 276 h 365"/>
                <a:gd name="T64" fmla="*/ 560 w 562"/>
                <a:gd name="T65" fmla="*/ 239 h 365"/>
                <a:gd name="T66" fmla="*/ 562 w 562"/>
                <a:gd name="T67" fmla="*/ 196 h 365"/>
                <a:gd name="T68" fmla="*/ 560 w 562"/>
                <a:gd name="T69" fmla="*/ 155 h 365"/>
                <a:gd name="T70" fmla="*/ 557 w 562"/>
                <a:gd name="T71" fmla="*/ 115 h 365"/>
                <a:gd name="T72" fmla="*/ 552 w 562"/>
                <a:gd name="T73" fmla="*/ 80 h 365"/>
                <a:gd name="T74" fmla="*/ 549 w 562"/>
                <a:gd name="T75" fmla="*/ 62 h 365"/>
                <a:gd name="T76" fmla="*/ 546 w 562"/>
                <a:gd name="T77" fmla="*/ 48 h 365"/>
                <a:gd name="T78" fmla="*/ 541 w 562"/>
                <a:gd name="T79" fmla="*/ 32 h 365"/>
                <a:gd name="T80" fmla="*/ 533 w 562"/>
                <a:gd name="T81" fmla="*/ 24 h 365"/>
                <a:gd name="T82" fmla="*/ 525 w 562"/>
                <a:gd name="T83" fmla="*/ 19 h 365"/>
                <a:gd name="T84" fmla="*/ 509 w 562"/>
                <a:gd name="T85" fmla="*/ 16 h 365"/>
                <a:gd name="T86" fmla="*/ 482 w 562"/>
                <a:gd name="T87" fmla="*/ 16 h 365"/>
                <a:gd name="T88" fmla="*/ 458 w 562"/>
                <a:gd name="T89" fmla="*/ 16 h 365"/>
                <a:gd name="T90" fmla="*/ 431 w 562"/>
                <a:gd name="T91" fmla="*/ 13 h 365"/>
                <a:gd name="T92" fmla="*/ 388 w 562"/>
                <a:gd name="T93" fmla="*/ 13 h 365"/>
                <a:gd name="T94" fmla="*/ 342 w 562"/>
                <a:gd name="T95" fmla="*/ 16 h 365"/>
                <a:gd name="T96" fmla="*/ 301 w 562"/>
                <a:gd name="T97" fmla="*/ 16 h 365"/>
                <a:gd name="T98" fmla="*/ 264 w 562"/>
                <a:gd name="T99" fmla="*/ 13 h 365"/>
                <a:gd name="T100" fmla="*/ 229 w 562"/>
                <a:gd name="T101" fmla="*/ 5 h 365"/>
                <a:gd name="T102" fmla="*/ 199 w 562"/>
                <a:gd name="T103" fmla="*/ 0 h 365"/>
                <a:gd name="T104" fmla="*/ 183 w 562"/>
                <a:gd name="T105" fmla="*/ 0 h 36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62" h="365">
                  <a:moveTo>
                    <a:pt x="178" y="0"/>
                  </a:moveTo>
                  <a:lnTo>
                    <a:pt x="148" y="5"/>
                  </a:lnTo>
                  <a:lnTo>
                    <a:pt x="135" y="8"/>
                  </a:lnTo>
                  <a:lnTo>
                    <a:pt x="121" y="11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2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6" y="104"/>
                  </a:lnTo>
                  <a:lnTo>
                    <a:pt x="8" y="121"/>
                  </a:lnTo>
                  <a:lnTo>
                    <a:pt x="6" y="129"/>
                  </a:lnTo>
                  <a:lnTo>
                    <a:pt x="3" y="137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74"/>
                  </a:lnTo>
                  <a:lnTo>
                    <a:pt x="3" y="182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6"/>
                  </a:lnTo>
                  <a:lnTo>
                    <a:pt x="105" y="319"/>
                  </a:lnTo>
                  <a:lnTo>
                    <a:pt x="110" y="322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7" y="335"/>
                  </a:lnTo>
                  <a:lnTo>
                    <a:pt x="145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9"/>
                  </a:lnTo>
                  <a:lnTo>
                    <a:pt x="191" y="349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7"/>
                  </a:lnTo>
                  <a:lnTo>
                    <a:pt x="261" y="357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5"/>
                  </a:lnTo>
                  <a:lnTo>
                    <a:pt x="385" y="365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19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2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4" y="276"/>
                  </a:lnTo>
                  <a:lnTo>
                    <a:pt x="557" y="257"/>
                  </a:lnTo>
                  <a:lnTo>
                    <a:pt x="560" y="239"/>
                  </a:lnTo>
                  <a:lnTo>
                    <a:pt x="562" y="217"/>
                  </a:lnTo>
                  <a:lnTo>
                    <a:pt x="562" y="196"/>
                  </a:lnTo>
                  <a:lnTo>
                    <a:pt x="562" y="174"/>
                  </a:lnTo>
                  <a:lnTo>
                    <a:pt x="560" y="155"/>
                  </a:lnTo>
                  <a:lnTo>
                    <a:pt x="560" y="134"/>
                  </a:lnTo>
                  <a:lnTo>
                    <a:pt x="557" y="115"/>
                  </a:lnTo>
                  <a:lnTo>
                    <a:pt x="554" y="96"/>
                  </a:lnTo>
                  <a:lnTo>
                    <a:pt x="552" y="80"/>
                  </a:lnTo>
                  <a:lnTo>
                    <a:pt x="552" y="67"/>
                  </a:lnTo>
                  <a:lnTo>
                    <a:pt x="549" y="62"/>
                  </a:lnTo>
                  <a:lnTo>
                    <a:pt x="549" y="56"/>
                  </a:lnTo>
                  <a:lnTo>
                    <a:pt x="546" y="48"/>
                  </a:lnTo>
                  <a:lnTo>
                    <a:pt x="544" y="40"/>
                  </a:lnTo>
                  <a:lnTo>
                    <a:pt x="541" y="32"/>
                  </a:lnTo>
                  <a:lnTo>
                    <a:pt x="538" y="29"/>
                  </a:lnTo>
                  <a:lnTo>
                    <a:pt x="533" y="24"/>
                  </a:lnTo>
                  <a:lnTo>
                    <a:pt x="530" y="21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9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49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3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1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3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70" name="Rectangle 8"/>
            <p:cNvSpPr>
              <a:spLocks noChangeArrowheads="1"/>
            </p:cNvSpPr>
            <p:nvPr/>
          </p:nvSpPr>
          <p:spPr bwMode="auto">
            <a:xfrm flipH="1">
              <a:off x="1184" y="1385"/>
              <a:ext cx="7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43371" name="Rectangle 9"/>
            <p:cNvSpPr>
              <a:spLocks noChangeArrowheads="1"/>
            </p:cNvSpPr>
            <p:nvPr/>
          </p:nvSpPr>
          <p:spPr bwMode="auto">
            <a:xfrm>
              <a:off x="1867" y="1057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43372" name="Freeform 10"/>
            <p:cNvSpPr>
              <a:spLocks/>
            </p:cNvSpPr>
            <p:nvPr/>
          </p:nvSpPr>
          <p:spPr bwMode="auto">
            <a:xfrm>
              <a:off x="1640" y="1582"/>
              <a:ext cx="565" cy="362"/>
            </a:xfrm>
            <a:custGeom>
              <a:avLst/>
              <a:gdLst>
                <a:gd name="T0" fmla="*/ 164 w 565"/>
                <a:gd name="T1" fmla="*/ 0 h 362"/>
                <a:gd name="T2" fmla="*/ 134 w 565"/>
                <a:gd name="T3" fmla="*/ 6 h 362"/>
                <a:gd name="T4" fmla="*/ 108 w 565"/>
                <a:gd name="T5" fmla="*/ 14 h 362"/>
                <a:gd name="T6" fmla="*/ 83 w 565"/>
                <a:gd name="T7" fmla="*/ 30 h 362"/>
                <a:gd name="T8" fmla="*/ 62 w 565"/>
                <a:gd name="T9" fmla="*/ 48 h 362"/>
                <a:gd name="T10" fmla="*/ 38 w 565"/>
                <a:gd name="T11" fmla="*/ 73 h 362"/>
                <a:gd name="T12" fmla="*/ 16 w 565"/>
                <a:gd name="T13" fmla="*/ 105 h 362"/>
                <a:gd name="T14" fmla="*/ 5 w 565"/>
                <a:gd name="T15" fmla="*/ 126 h 362"/>
                <a:gd name="T16" fmla="*/ 0 w 565"/>
                <a:gd name="T17" fmla="*/ 142 h 362"/>
                <a:gd name="T18" fmla="*/ 0 w 565"/>
                <a:gd name="T19" fmla="*/ 158 h 362"/>
                <a:gd name="T20" fmla="*/ 5 w 565"/>
                <a:gd name="T21" fmla="*/ 180 h 362"/>
                <a:gd name="T22" fmla="*/ 19 w 565"/>
                <a:gd name="T23" fmla="*/ 212 h 362"/>
                <a:gd name="T24" fmla="*/ 38 w 565"/>
                <a:gd name="T25" fmla="*/ 242 h 362"/>
                <a:gd name="T26" fmla="*/ 59 w 565"/>
                <a:gd name="T27" fmla="*/ 268 h 362"/>
                <a:gd name="T28" fmla="*/ 81 w 565"/>
                <a:gd name="T29" fmla="*/ 295 h 362"/>
                <a:gd name="T30" fmla="*/ 105 w 565"/>
                <a:gd name="T31" fmla="*/ 317 h 362"/>
                <a:gd name="T32" fmla="*/ 121 w 565"/>
                <a:gd name="T33" fmla="*/ 327 h 362"/>
                <a:gd name="T34" fmla="*/ 137 w 565"/>
                <a:gd name="T35" fmla="*/ 335 h 362"/>
                <a:gd name="T36" fmla="*/ 159 w 565"/>
                <a:gd name="T37" fmla="*/ 343 h 362"/>
                <a:gd name="T38" fmla="*/ 186 w 565"/>
                <a:gd name="T39" fmla="*/ 349 h 362"/>
                <a:gd name="T40" fmla="*/ 202 w 565"/>
                <a:gd name="T41" fmla="*/ 351 h 362"/>
                <a:gd name="T42" fmla="*/ 239 w 565"/>
                <a:gd name="T43" fmla="*/ 354 h 362"/>
                <a:gd name="T44" fmla="*/ 285 w 565"/>
                <a:gd name="T45" fmla="*/ 360 h 362"/>
                <a:gd name="T46" fmla="*/ 334 w 565"/>
                <a:gd name="T47" fmla="*/ 362 h 362"/>
                <a:gd name="T48" fmla="*/ 385 w 565"/>
                <a:gd name="T49" fmla="*/ 362 h 362"/>
                <a:gd name="T50" fmla="*/ 433 w 565"/>
                <a:gd name="T51" fmla="*/ 360 h 362"/>
                <a:gd name="T52" fmla="*/ 476 w 565"/>
                <a:gd name="T53" fmla="*/ 354 h 362"/>
                <a:gd name="T54" fmla="*/ 503 w 565"/>
                <a:gd name="T55" fmla="*/ 343 h 362"/>
                <a:gd name="T56" fmla="*/ 519 w 565"/>
                <a:gd name="T57" fmla="*/ 338 h 362"/>
                <a:gd name="T58" fmla="*/ 530 w 565"/>
                <a:gd name="T59" fmla="*/ 327 h 362"/>
                <a:gd name="T60" fmla="*/ 543 w 565"/>
                <a:gd name="T61" fmla="*/ 309 h 362"/>
                <a:gd name="T62" fmla="*/ 557 w 565"/>
                <a:gd name="T63" fmla="*/ 276 h 362"/>
                <a:gd name="T64" fmla="*/ 562 w 565"/>
                <a:gd name="T65" fmla="*/ 236 h 362"/>
                <a:gd name="T66" fmla="*/ 565 w 565"/>
                <a:gd name="T67" fmla="*/ 196 h 362"/>
                <a:gd name="T68" fmla="*/ 562 w 565"/>
                <a:gd name="T69" fmla="*/ 153 h 362"/>
                <a:gd name="T70" fmla="*/ 560 w 565"/>
                <a:gd name="T71" fmla="*/ 113 h 362"/>
                <a:gd name="T72" fmla="*/ 554 w 565"/>
                <a:gd name="T73" fmla="*/ 78 h 362"/>
                <a:gd name="T74" fmla="*/ 549 w 565"/>
                <a:gd name="T75" fmla="*/ 59 h 362"/>
                <a:gd name="T76" fmla="*/ 546 w 565"/>
                <a:gd name="T77" fmla="*/ 46 h 362"/>
                <a:gd name="T78" fmla="*/ 541 w 565"/>
                <a:gd name="T79" fmla="*/ 32 h 362"/>
                <a:gd name="T80" fmla="*/ 533 w 565"/>
                <a:gd name="T81" fmla="*/ 24 h 362"/>
                <a:gd name="T82" fmla="*/ 525 w 565"/>
                <a:gd name="T83" fmla="*/ 19 h 362"/>
                <a:gd name="T84" fmla="*/ 508 w 565"/>
                <a:gd name="T85" fmla="*/ 16 h 362"/>
                <a:gd name="T86" fmla="*/ 482 w 565"/>
                <a:gd name="T87" fmla="*/ 16 h 362"/>
                <a:gd name="T88" fmla="*/ 460 w 565"/>
                <a:gd name="T89" fmla="*/ 14 h 362"/>
                <a:gd name="T90" fmla="*/ 430 w 565"/>
                <a:gd name="T91" fmla="*/ 11 h 362"/>
                <a:gd name="T92" fmla="*/ 387 w 565"/>
                <a:gd name="T93" fmla="*/ 14 h 362"/>
                <a:gd name="T94" fmla="*/ 342 w 565"/>
                <a:gd name="T95" fmla="*/ 14 h 362"/>
                <a:gd name="T96" fmla="*/ 301 w 565"/>
                <a:gd name="T97" fmla="*/ 14 h 362"/>
                <a:gd name="T98" fmla="*/ 264 w 565"/>
                <a:gd name="T99" fmla="*/ 11 h 362"/>
                <a:gd name="T100" fmla="*/ 229 w 565"/>
                <a:gd name="T101" fmla="*/ 3 h 362"/>
                <a:gd name="T102" fmla="*/ 199 w 565"/>
                <a:gd name="T103" fmla="*/ 0 h 362"/>
                <a:gd name="T104" fmla="*/ 183 w 565"/>
                <a:gd name="T105" fmla="*/ 0 h 36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65" h="362">
                  <a:moveTo>
                    <a:pt x="178" y="0"/>
                  </a:moveTo>
                  <a:lnTo>
                    <a:pt x="164" y="0"/>
                  </a:lnTo>
                  <a:lnTo>
                    <a:pt x="148" y="3"/>
                  </a:lnTo>
                  <a:lnTo>
                    <a:pt x="134" y="6"/>
                  </a:lnTo>
                  <a:lnTo>
                    <a:pt x="121" y="11"/>
                  </a:lnTo>
                  <a:lnTo>
                    <a:pt x="108" y="14"/>
                  </a:lnTo>
                  <a:lnTo>
                    <a:pt x="94" y="22"/>
                  </a:lnTo>
                  <a:lnTo>
                    <a:pt x="83" y="30"/>
                  </a:lnTo>
                  <a:lnTo>
                    <a:pt x="73" y="38"/>
                  </a:lnTo>
                  <a:lnTo>
                    <a:pt x="62" y="48"/>
                  </a:lnTo>
                  <a:lnTo>
                    <a:pt x="48" y="59"/>
                  </a:lnTo>
                  <a:lnTo>
                    <a:pt x="38" y="73"/>
                  </a:lnTo>
                  <a:lnTo>
                    <a:pt x="27" y="89"/>
                  </a:lnTo>
                  <a:lnTo>
                    <a:pt x="16" y="105"/>
                  </a:lnTo>
                  <a:lnTo>
                    <a:pt x="8" y="118"/>
                  </a:lnTo>
                  <a:lnTo>
                    <a:pt x="5" y="126"/>
                  </a:lnTo>
                  <a:lnTo>
                    <a:pt x="3" y="134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3" y="164"/>
                  </a:lnTo>
                  <a:lnTo>
                    <a:pt x="5" y="180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2"/>
                  </a:lnTo>
                  <a:lnTo>
                    <a:pt x="48" y="255"/>
                  </a:lnTo>
                  <a:lnTo>
                    <a:pt x="59" y="268"/>
                  </a:lnTo>
                  <a:lnTo>
                    <a:pt x="70" y="282"/>
                  </a:lnTo>
                  <a:lnTo>
                    <a:pt x="81" y="295"/>
                  </a:lnTo>
                  <a:lnTo>
                    <a:pt x="94" y="306"/>
                  </a:lnTo>
                  <a:lnTo>
                    <a:pt x="105" y="317"/>
                  </a:lnTo>
                  <a:lnTo>
                    <a:pt x="113" y="322"/>
                  </a:lnTo>
                  <a:lnTo>
                    <a:pt x="121" y="327"/>
                  </a:lnTo>
                  <a:lnTo>
                    <a:pt x="129" y="333"/>
                  </a:lnTo>
                  <a:lnTo>
                    <a:pt x="137" y="335"/>
                  </a:lnTo>
                  <a:lnTo>
                    <a:pt x="148" y="341"/>
                  </a:lnTo>
                  <a:lnTo>
                    <a:pt x="159" y="343"/>
                  </a:lnTo>
                  <a:lnTo>
                    <a:pt x="172" y="346"/>
                  </a:lnTo>
                  <a:lnTo>
                    <a:pt x="186" y="349"/>
                  </a:lnTo>
                  <a:lnTo>
                    <a:pt x="194" y="349"/>
                  </a:lnTo>
                  <a:lnTo>
                    <a:pt x="202" y="351"/>
                  </a:lnTo>
                  <a:lnTo>
                    <a:pt x="221" y="354"/>
                  </a:lnTo>
                  <a:lnTo>
                    <a:pt x="239" y="354"/>
                  </a:lnTo>
                  <a:lnTo>
                    <a:pt x="261" y="357"/>
                  </a:lnTo>
                  <a:lnTo>
                    <a:pt x="285" y="360"/>
                  </a:lnTo>
                  <a:lnTo>
                    <a:pt x="309" y="362"/>
                  </a:lnTo>
                  <a:lnTo>
                    <a:pt x="334" y="362"/>
                  </a:lnTo>
                  <a:lnTo>
                    <a:pt x="360" y="362"/>
                  </a:lnTo>
                  <a:lnTo>
                    <a:pt x="385" y="362"/>
                  </a:lnTo>
                  <a:lnTo>
                    <a:pt x="409" y="362"/>
                  </a:lnTo>
                  <a:lnTo>
                    <a:pt x="433" y="360"/>
                  </a:lnTo>
                  <a:lnTo>
                    <a:pt x="457" y="357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3"/>
                  </a:lnTo>
                  <a:lnTo>
                    <a:pt x="511" y="341"/>
                  </a:lnTo>
                  <a:lnTo>
                    <a:pt x="519" y="338"/>
                  </a:lnTo>
                  <a:lnTo>
                    <a:pt x="525" y="333"/>
                  </a:lnTo>
                  <a:lnTo>
                    <a:pt x="530" y="327"/>
                  </a:lnTo>
                  <a:lnTo>
                    <a:pt x="535" y="322"/>
                  </a:lnTo>
                  <a:lnTo>
                    <a:pt x="543" y="309"/>
                  </a:lnTo>
                  <a:lnTo>
                    <a:pt x="552" y="292"/>
                  </a:lnTo>
                  <a:lnTo>
                    <a:pt x="557" y="276"/>
                  </a:lnTo>
                  <a:lnTo>
                    <a:pt x="560" y="258"/>
                  </a:lnTo>
                  <a:lnTo>
                    <a:pt x="562" y="236"/>
                  </a:lnTo>
                  <a:lnTo>
                    <a:pt x="565" y="217"/>
                  </a:lnTo>
                  <a:lnTo>
                    <a:pt x="565" y="196"/>
                  </a:lnTo>
                  <a:lnTo>
                    <a:pt x="562" y="174"/>
                  </a:lnTo>
                  <a:lnTo>
                    <a:pt x="562" y="153"/>
                  </a:lnTo>
                  <a:lnTo>
                    <a:pt x="560" y="132"/>
                  </a:lnTo>
                  <a:lnTo>
                    <a:pt x="560" y="113"/>
                  </a:lnTo>
                  <a:lnTo>
                    <a:pt x="557" y="97"/>
                  </a:lnTo>
                  <a:lnTo>
                    <a:pt x="554" y="78"/>
                  </a:lnTo>
                  <a:lnTo>
                    <a:pt x="552" y="65"/>
                  </a:lnTo>
                  <a:lnTo>
                    <a:pt x="549" y="59"/>
                  </a:lnTo>
                  <a:lnTo>
                    <a:pt x="549" y="54"/>
                  </a:lnTo>
                  <a:lnTo>
                    <a:pt x="546" y="46"/>
                  </a:lnTo>
                  <a:lnTo>
                    <a:pt x="543" y="38"/>
                  </a:lnTo>
                  <a:lnTo>
                    <a:pt x="541" y="32"/>
                  </a:lnTo>
                  <a:lnTo>
                    <a:pt x="538" y="27"/>
                  </a:lnTo>
                  <a:lnTo>
                    <a:pt x="533" y="24"/>
                  </a:lnTo>
                  <a:lnTo>
                    <a:pt x="530" y="22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8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8" y="14"/>
                  </a:lnTo>
                  <a:lnTo>
                    <a:pt x="460" y="14"/>
                  </a:lnTo>
                  <a:lnTo>
                    <a:pt x="452" y="11"/>
                  </a:lnTo>
                  <a:lnTo>
                    <a:pt x="430" y="11"/>
                  </a:lnTo>
                  <a:lnTo>
                    <a:pt x="409" y="11"/>
                  </a:lnTo>
                  <a:lnTo>
                    <a:pt x="387" y="14"/>
                  </a:lnTo>
                  <a:lnTo>
                    <a:pt x="363" y="14"/>
                  </a:lnTo>
                  <a:lnTo>
                    <a:pt x="342" y="14"/>
                  </a:lnTo>
                  <a:lnTo>
                    <a:pt x="320" y="14"/>
                  </a:lnTo>
                  <a:lnTo>
                    <a:pt x="301" y="14"/>
                  </a:lnTo>
                  <a:lnTo>
                    <a:pt x="282" y="11"/>
                  </a:lnTo>
                  <a:lnTo>
                    <a:pt x="264" y="11"/>
                  </a:lnTo>
                  <a:lnTo>
                    <a:pt x="247" y="6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73" name="Rectangle 11"/>
            <p:cNvSpPr>
              <a:spLocks noChangeArrowheads="1"/>
            </p:cNvSpPr>
            <p:nvPr/>
          </p:nvSpPr>
          <p:spPr bwMode="auto">
            <a:xfrm>
              <a:off x="1896" y="1657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43374" name="Rectangle 12"/>
            <p:cNvSpPr>
              <a:spLocks noChangeArrowheads="1"/>
            </p:cNvSpPr>
            <p:nvPr/>
          </p:nvSpPr>
          <p:spPr bwMode="auto">
            <a:xfrm>
              <a:off x="1963" y="1657"/>
              <a:ext cx="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43375" name="Freeform 13"/>
            <p:cNvSpPr>
              <a:spLocks/>
            </p:cNvSpPr>
            <p:nvPr/>
          </p:nvSpPr>
          <p:spPr bwMode="auto">
            <a:xfrm>
              <a:off x="443" y="1335"/>
              <a:ext cx="218" cy="215"/>
            </a:xfrm>
            <a:custGeom>
              <a:avLst/>
              <a:gdLst>
                <a:gd name="T0" fmla="*/ 99 w 218"/>
                <a:gd name="T1" fmla="*/ 0 h 215"/>
                <a:gd name="T2" fmla="*/ 78 w 218"/>
                <a:gd name="T3" fmla="*/ 6 h 215"/>
                <a:gd name="T4" fmla="*/ 56 w 218"/>
                <a:gd name="T5" fmla="*/ 14 h 215"/>
                <a:gd name="T6" fmla="*/ 40 w 218"/>
                <a:gd name="T7" fmla="*/ 25 h 215"/>
                <a:gd name="T8" fmla="*/ 24 w 218"/>
                <a:gd name="T9" fmla="*/ 41 h 215"/>
                <a:gd name="T10" fmla="*/ 13 w 218"/>
                <a:gd name="T11" fmla="*/ 57 h 215"/>
                <a:gd name="T12" fmla="*/ 5 w 218"/>
                <a:gd name="T13" fmla="*/ 76 h 215"/>
                <a:gd name="T14" fmla="*/ 0 w 218"/>
                <a:gd name="T15" fmla="*/ 97 h 215"/>
                <a:gd name="T16" fmla="*/ 0 w 218"/>
                <a:gd name="T17" fmla="*/ 118 h 215"/>
                <a:gd name="T18" fmla="*/ 5 w 218"/>
                <a:gd name="T19" fmla="*/ 140 h 215"/>
                <a:gd name="T20" fmla="*/ 13 w 218"/>
                <a:gd name="T21" fmla="*/ 159 h 215"/>
                <a:gd name="T22" fmla="*/ 24 w 218"/>
                <a:gd name="T23" fmla="*/ 175 h 215"/>
                <a:gd name="T24" fmla="*/ 40 w 218"/>
                <a:gd name="T25" fmla="*/ 191 h 215"/>
                <a:gd name="T26" fmla="*/ 56 w 218"/>
                <a:gd name="T27" fmla="*/ 202 h 215"/>
                <a:gd name="T28" fmla="*/ 78 w 218"/>
                <a:gd name="T29" fmla="*/ 210 h 215"/>
                <a:gd name="T30" fmla="*/ 99 w 218"/>
                <a:gd name="T31" fmla="*/ 215 h 215"/>
                <a:gd name="T32" fmla="*/ 121 w 218"/>
                <a:gd name="T33" fmla="*/ 215 h 215"/>
                <a:gd name="T34" fmla="*/ 142 w 218"/>
                <a:gd name="T35" fmla="*/ 210 h 215"/>
                <a:gd name="T36" fmla="*/ 161 w 218"/>
                <a:gd name="T37" fmla="*/ 202 h 215"/>
                <a:gd name="T38" fmla="*/ 177 w 218"/>
                <a:gd name="T39" fmla="*/ 191 h 215"/>
                <a:gd name="T40" fmla="*/ 193 w 218"/>
                <a:gd name="T41" fmla="*/ 175 h 215"/>
                <a:gd name="T42" fmla="*/ 204 w 218"/>
                <a:gd name="T43" fmla="*/ 159 h 215"/>
                <a:gd name="T44" fmla="*/ 212 w 218"/>
                <a:gd name="T45" fmla="*/ 140 h 215"/>
                <a:gd name="T46" fmla="*/ 218 w 218"/>
                <a:gd name="T47" fmla="*/ 118 h 215"/>
                <a:gd name="T48" fmla="*/ 218 w 218"/>
                <a:gd name="T49" fmla="*/ 97 h 215"/>
                <a:gd name="T50" fmla="*/ 212 w 218"/>
                <a:gd name="T51" fmla="*/ 76 h 215"/>
                <a:gd name="T52" fmla="*/ 204 w 218"/>
                <a:gd name="T53" fmla="*/ 57 h 215"/>
                <a:gd name="T54" fmla="*/ 193 w 218"/>
                <a:gd name="T55" fmla="*/ 41 h 215"/>
                <a:gd name="T56" fmla="*/ 177 w 218"/>
                <a:gd name="T57" fmla="*/ 25 h 215"/>
                <a:gd name="T58" fmla="*/ 161 w 218"/>
                <a:gd name="T59" fmla="*/ 14 h 215"/>
                <a:gd name="T60" fmla="*/ 142 w 218"/>
                <a:gd name="T61" fmla="*/ 6 h 215"/>
                <a:gd name="T62" fmla="*/ 121 w 218"/>
                <a:gd name="T63" fmla="*/ 0 h 21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18" h="215">
                  <a:moveTo>
                    <a:pt x="110" y="0"/>
                  </a:moveTo>
                  <a:lnTo>
                    <a:pt x="99" y="0"/>
                  </a:lnTo>
                  <a:lnTo>
                    <a:pt x="88" y="3"/>
                  </a:lnTo>
                  <a:lnTo>
                    <a:pt x="78" y="6"/>
                  </a:lnTo>
                  <a:lnTo>
                    <a:pt x="67" y="9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5"/>
                  </a:lnTo>
                  <a:lnTo>
                    <a:pt x="32" y="33"/>
                  </a:lnTo>
                  <a:lnTo>
                    <a:pt x="24" y="41"/>
                  </a:lnTo>
                  <a:lnTo>
                    <a:pt x="18" y="49"/>
                  </a:lnTo>
                  <a:lnTo>
                    <a:pt x="13" y="57"/>
                  </a:lnTo>
                  <a:lnTo>
                    <a:pt x="8" y="65"/>
                  </a:lnTo>
                  <a:lnTo>
                    <a:pt x="5" y="76"/>
                  </a:lnTo>
                  <a:lnTo>
                    <a:pt x="2" y="86"/>
                  </a:lnTo>
                  <a:lnTo>
                    <a:pt x="0" y="97"/>
                  </a:lnTo>
                  <a:lnTo>
                    <a:pt x="0" y="108"/>
                  </a:lnTo>
                  <a:lnTo>
                    <a:pt x="0" y="118"/>
                  </a:lnTo>
                  <a:lnTo>
                    <a:pt x="2" y="129"/>
                  </a:lnTo>
                  <a:lnTo>
                    <a:pt x="5" y="140"/>
                  </a:lnTo>
                  <a:lnTo>
                    <a:pt x="8" y="151"/>
                  </a:lnTo>
                  <a:lnTo>
                    <a:pt x="13" y="159"/>
                  </a:lnTo>
                  <a:lnTo>
                    <a:pt x="18" y="167"/>
                  </a:lnTo>
                  <a:lnTo>
                    <a:pt x="24" y="175"/>
                  </a:lnTo>
                  <a:lnTo>
                    <a:pt x="32" y="183"/>
                  </a:lnTo>
                  <a:lnTo>
                    <a:pt x="40" y="191"/>
                  </a:lnTo>
                  <a:lnTo>
                    <a:pt x="48" y="196"/>
                  </a:lnTo>
                  <a:lnTo>
                    <a:pt x="56" y="202"/>
                  </a:lnTo>
                  <a:lnTo>
                    <a:pt x="67" y="207"/>
                  </a:lnTo>
                  <a:lnTo>
                    <a:pt x="78" y="210"/>
                  </a:lnTo>
                  <a:lnTo>
                    <a:pt x="88" y="212"/>
                  </a:lnTo>
                  <a:lnTo>
                    <a:pt x="99" y="215"/>
                  </a:lnTo>
                  <a:lnTo>
                    <a:pt x="110" y="215"/>
                  </a:lnTo>
                  <a:lnTo>
                    <a:pt x="121" y="215"/>
                  </a:lnTo>
                  <a:lnTo>
                    <a:pt x="131" y="212"/>
                  </a:lnTo>
                  <a:lnTo>
                    <a:pt x="142" y="210"/>
                  </a:lnTo>
                  <a:lnTo>
                    <a:pt x="153" y="207"/>
                  </a:lnTo>
                  <a:lnTo>
                    <a:pt x="161" y="202"/>
                  </a:lnTo>
                  <a:lnTo>
                    <a:pt x="169" y="196"/>
                  </a:lnTo>
                  <a:lnTo>
                    <a:pt x="177" y="191"/>
                  </a:lnTo>
                  <a:lnTo>
                    <a:pt x="185" y="183"/>
                  </a:lnTo>
                  <a:lnTo>
                    <a:pt x="193" y="175"/>
                  </a:lnTo>
                  <a:lnTo>
                    <a:pt x="199" y="167"/>
                  </a:lnTo>
                  <a:lnTo>
                    <a:pt x="204" y="159"/>
                  </a:lnTo>
                  <a:lnTo>
                    <a:pt x="209" y="151"/>
                  </a:lnTo>
                  <a:lnTo>
                    <a:pt x="212" y="140"/>
                  </a:lnTo>
                  <a:lnTo>
                    <a:pt x="215" y="129"/>
                  </a:lnTo>
                  <a:lnTo>
                    <a:pt x="218" y="118"/>
                  </a:lnTo>
                  <a:lnTo>
                    <a:pt x="218" y="108"/>
                  </a:lnTo>
                  <a:lnTo>
                    <a:pt x="218" y="97"/>
                  </a:lnTo>
                  <a:lnTo>
                    <a:pt x="215" y="86"/>
                  </a:lnTo>
                  <a:lnTo>
                    <a:pt x="212" y="76"/>
                  </a:lnTo>
                  <a:lnTo>
                    <a:pt x="209" y="65"/>
                  </a:lnTo>
                  <a:lnTo>
                    <a:pt x="204" y="57"/>
                  </a:lnTo>
                  <a:lnTo>
                    <a:pt x="199" y="49"/>
                  </a:lnTo>
                  <a:lnTo>
                    <a:pt x="193" y="41"/>
                  </a:lnTo>
                  <a:lnTo>
                    <a:pt x="185" y="33"/>
                  </a:lnTo>
                  <a:lnTo>
                    <a:pt x="177" y="25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3" y="9"/>
                  </a:lnTo>
                  <a:lnTo>
                    <a:pt x="142" y="6"/>
                  </a:lnTo>
                  <a:lnTo>
                    <a:pt x="131" y="3"/>
                  </a:lnTo>
                  <a:lnTo>
                    <a:pt x="121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76" name="Rectangle 14"/>
            <p:cNvSpPr>
              <a:spLocks noChangeArrowheads="1"/>
            </p:cNvSpPr>
            <p:nvPr/>
          </p:nvSpPr>
          <p:spPr bwMode="auto">
            <a:xfrm>
              <a:off x="493" y="1378"/>
              <a:ext cx="12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W</a:t>
              </a:r>
            </a:p>
          </p:txBody>
        </p:sp>
        <p:sp>
          <p:nvSpPr>
            <p:cNvPr id="143377" name="Rectangle 15"/>
            <p:cNvSpPr>
              <a:spLocks noChangeArrowheads="1"/>
            </p:cNvSpPr>
            <p:nvPr/>
          </p:nvSpPr>
          <p:spPr bwMode="auto">
            <a:xfrm>
              <a:off x="617" y="1360"/>
              <a:ext cx="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43378" name="Freeform 16"/>
            <p:cNvSpPr>
              <a:spLocks/>
            </p:cNvSpPr>
            <p:nvPr/>
          </p:nvSpPr>
          <p:spPr bwMode="auto">
            <a:xfrm>
              <a:off x="2584" y="1220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4 h 212"/>
                <a:gd name="T8" fmla="*/ 25 w 218"/>
                <a:gd name="T9" fmla="*/ 38 h 212"/>
                <a:gd name="T10" fmla="*/ 14 w 218"/>
                <a:gd name="T11" fmla="*/ 54 h 212"/>
                <a:gd name="T12" fmla="*/ 6 w 218"/>
                <a:gd name="T13" fmla="*/ 73 h 212"/>
                <a:gd name="T14" fmla="*/ 0 w 218"/>
                <a:gd name="T15" fmla="*/ 94 h 212"/>
                <a:gd name="T16" fmla="*/ 0 w 218"/>
                <a:gd name="T17" fmla="*/ 115 h 212"/>
                <a:gd name="T18" fmla="*/ 6 w 218"/>
                <a:gd name="T19" fmla="*/ 137 h 212"/>
                <a:gd name="T20" fmla="*/ 14 w 218"/>
                <a:gd name="T21" fmla="*/ 156 h 212"/>
                <a:gd name="T22" fmla="*/ 25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5 h 212"/>
                <a:gd name="T48" fmla="*/ 218 w 218"/>
                <a:gd name="T49" fmla="*/ 94 h 212"/>
                <a:gd name="T50" fmla="*/ 213 w 218"/>
                <a:gd name="T51" fmla="*/ 73 h 212"/>
                <a:gd name="T52" fmla="*/ 205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8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4"/>
                  </a:lnTo>
                  <a:lnTo>
                    <a:pt x="33" y="30"/>
                  </a:lnTo>
                  <a:lnTo>
                    <a:pt x="25" y="38"/>
                  </a:lnTo>
                  <a:lnTo>
                    <a:pt x="19" y="46"/>
                  </a:lnTo>
                  <a:lnTo>
                    <a:pt x="14" y="54"/>
                  </a:lnTo>
                  <a:lnTo>
                    <a:pt x="8" y="65"/>
                  </a:lnTo>
                  <a:lnTo>
                    <a:pt x="6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5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5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8" y="204"/>
                  </a:lnTo>
                  <a:lnTo>
                    <a:pt x="78" y="207"/>
                  </a:lnTo>
                  <a:lnTo>
                    <a:pt x="89" y="209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09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6" y="126"/>
                  </a:lnTo>
                  <a:lnTo>
                    <a:pt x="218" y="115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6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5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79" name="Rectangle 17"/>
            <p:cNvSpPr>
              <a:spLocks noChangeArrowheads="1"/>
            </p:cNvSpPr>
            <p:nvPr/>
          </p:nvSpPr>
          <p:spPr bwMode="auto">
            <a:xfrm>
              <a:off x="2641" y="1262"/>
              <a:ext cx="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X</a:t>
              </a:r>
            </a:p>
          </p:txBody>
        </p:sp>
        <p:sp>
          <p:nvSpPr>
            <p:cNvPr id="143380" name="Freeform 18"/>
            <p:cNvSpPr>
              <a:spLocks/>
            </p:cNvSpPr>
            <p:nvPr/>
          </p:nvSpPr>
          <p:spPr bwMode="auto">
            <a:xfrm>
              <a:off x="2579" y="1952"/>
              <a:ext cx="218" cy="212"/>
            </a:xfrm>
            <a:custGeom>
              <a:avLst/>
              <a:gdLst>
                <a:gd name="T0" fmla="*/ 97 w 218"/>
                <a:gd name="T1" fmla="*/ 0 h 212"/>
                <a:gd name="T2" fmla="*/ 75 w 218"/>
                <a:gd name="T3" fmla="*/ 6 h 212"/>
                <a:gd name="T4" fmla="*/ 56 w 218"/>
                <a:gd name="T5" fmla="*/ 14 h 212"/>
                <a:gd name="T6" fmla="*/ 40 w 218"/>
                <a:gd name="T7" fmla="*/ 24 h 212"/>
                <a:gd name="T8" fmla="*/ 24 w 218"/>
                <a:gd name="T9" fmla="*/ 38 h 212"/>
                <a:gd name="T10" fmla="*/ 13 w 218"/>
                <a:gd name="T11" fmla="*/ 54 h 212"/>
                <a:gd name="T12" fmla="*/ 5 w 218"/>
                <a:gd name="T13" fmla="*/ 73 h 212"/>
                <a:gd name="T14" fmla="*/ 0 w 218"/>
                <a:gd name="T15" fmla="*/ 94 h 212"/>
                <a:gd name="T16" fmla="*/ 0 w 218"/>
                <a:gd name="T17" fmla="*/ 116 h 212"/>
                <a:gd name="T18" fmla="*/ 5 w 218"/>
                <a:gd name="T19" fmla="*/ 137 h 212"/>
                <a:gd name="T20" fmla="*/ 13 w 218"/>
                <a:gd name="T21" fmla="*/ 156 h 212"/>
                <a:gd name="T22" fmla="*/ 24 w 218"/>
                <a:gd name="T23" fmla="*/ 172 h 212"/>
                <a:gd name="T24" fmla="*/ 40 w 218"/>
                <a:gd name="T25" fmla="*/ 188 h 212"/>
                <a:gd name="T26" fmla="*/ 56 w 218"/>
                <a:gd name="T27" fmla="*/ 199 h 212"/>
                <a:gd name="T28" fmla="*/ 75 w 218"/>
                <a:gd name="T29" fmla="*/ 207 h 212"/>
                <a:gd name="T30" fmla="*/ 97 w 218"/>
                <a:gd name="T31" fmla="*/ 212 h 212"/>
                <a:gd name="T32" fmla="*/ 118 w 218"/>
                <a:gd name="T33" fmla="*/ 212 h 212"/>
                <a:gd name="T34" fmla="*/ 140 w 218"/>
                <a:gd name="T35" fmla="*/ 207 h 212"/>
                <a:gd name="T36" fmla="*/ 161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4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3 h 212"/>
                <a:gd name="T52" fmla="*/ 204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1 w 218"/>
                <a:gd name="T59" fmla="*/ 14 h 212"/>
                <a:gd name="T60" fmla="*/ 140 w 218"/>
                <a:gd name="T61" fmla="*/ 6 h 212"/>
                <a:gd name="T62" fmla="*/ 118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18" h="212">
                  <a:moveTo>
                    <a:pt x="108" y="0"/>
                  </a:moveTo>
                  <a:lnTo>
                    <a:pt x="97" y="0"/>
                  </a:lnTo>
                  <a:lnTo>
                    <a:pt x="86" y="3"/>
                  </a:lnTo>
                  <a:lnTo>
                    <a:pt x="75" y="6"/>
                  </a:lnTo>
                  <a:lnTo>
                    <a:pt x="65" y="8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4"/>
                  </a:lnTo>
                  <a:lnTo>
                    <a:pt x="32" y="30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3" y="54"/>
                  </a:lnTo>
                  <a:lnTo>
                    <a:pt x="8" y="65"/>
                  </a:lnTo>
                  <a:lnTo>
                    <a:pt x="5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5" y="137"/>
                  </a:lnTo>
                  <a:lnTo>
                    <a:pt x="8" y="148"/>
                  </a:lnTo>
                  <a:lnTo>
                    <a:pt x="13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2" y="180"/>
                  </a:lnTo>
                  <a:lnTo>
                    <a:pt x="40" y="188"/>
                  </a:lnTo>
                  <a:lnTo>
                    <a:pt x="48" y="193"/>
                  </a:lnTo>
                  <a:lnTo>
                    <a:pt x="56" y="199"/>
                  </a:lnTo>
                  <a:lnTo>
                    <a:pt x="65" y="204"/>
                  </a:lnTo>
                  <a:lnTo>
                    <a:pt x="75" y="207"/>
                  </a:lnTo>
                  <a:lnTo>
                    <a:pt x="86" y="209"/>
                  </a:lnTo>
                  <a:lnTo>
                    <a:pt x="97" y="212"/>
                  </a:lnTo>
                  <a:lnTo>
                    <a:pt x="108" y="212"/>
                  </a:lnTo>
                  <a:lnTo>
                    <a:pt x="118" y="212"/>
                  </a:lnTo>
                  <a:lnTo>
                    <a:pt x="129" y="209"/>
                  </a:lnTo>
                  <a:lnTo>
                    <a:pt x="140" y="207"/>
                  </a:lnTo>
                  <a:lnTo>
                    <a:pt x="151" y="204"/>
                  </a:lnTo>
                  <a:lnTo>
                    <a:pt x="161" y="199"/>
                  </a:lnTo>
                  <a:lnTo>
                    <a:pt x="169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4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4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1" y="8"/>
                  </a:lnTo>
                  <a:lnTo>
                    <a:pt x="140" y="6"/>
                  </a:lnTo>
                  <a:lnTo>
                    <a:pt x="129" y="3"/>
                  </a:lnTo>
                  <a:lnTo>
                    <a:pt x="118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81" name="Rectangle 19"/>
            <p:cNvSpPr>
              <a:spLocks noChangeArrowheads="1"/>
            </p:cNvSpPr>
            <p:nvPr/>
          </p:nvSpPr>
          <p:spPr bwMode="auto">
            <a:xfrm>
              <a:off x="2653" y="1983"/>
              <a:ext cx="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Y</a:t>
              </a:r>
            </a:p>
          </p:txBody>
        </p:sp>
        <p:sp>
          <p:nvSpPr>
            <p:cNvPr id="143382" name="Line 20"/>
            <p:cNvSpPr>
              <a:spLocks noChangeShapeType="1"/>
            </p:cNvSpPr>
            <p:nvPr/>
          </p:nvSpPr>
          <p:spPr bwMode="auto">
            <a:xfrm>
              <a:off x="674" y="1448"/>
              <a:ext cx="280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83" name="Line 21"/>
            <p:cNvSpPr>
              <a:spLocks noChangeShapeType="1"/>
            </p:cNvSpPr>
            <p:nvPr/>
          </p:nvSpPr>
          <p:spPr bwMode="auto">
            <a:xfrm>
              <a:off x="2165" y="1140"/>
              <a:ext cx="419" cy="17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84" name="Line 22"/>
            <p:cNvSpPr>
              <a:spLocks noChangeShapeType="1"/>
            </p:cNvSpPr>
            <p:nvPr/>
          </p:nvSpPr>
          <p:spPr bwMode="auto">
            <a:xfrm flipV="1">
              <a:off x="2192" y="1381"/>
              <a:ext cx="422" cy="3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85" name="Line 23"/>
            <p:cNvSpPr>
              <a:spLocks noChangeShapeType="1"/>
            </p:cNvSpPr>
            <p:nvPr/>
          </p:nvSpPr>
          <p:spPr bwMode="auto">
            <a:xfrm>
              <a:off x="2197" y="1821"/>
              <a:ext cx="387" cy="20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86" name="Line 24"/>
            <p:cNvSpPr>
              <a:spLocks noChangeShapeType="1"/>
            </p:cNvSpPr>
            <p:nvPr/>
          </p:nvSpPr>
          <p:spPr bwMode="auto">
            <a:xfrm flipV="1">
              <a:off x="1481" y="1228"/>
              <a:ext cx="183" cy="14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87" name="Line 25"/>
            <p:cNvSpPr>
              <a:spLocks noChangeShapeType="1"/>
            </p:cNvSpPr>
            <p:nvPr/>
          </p:nvSpPr>
          <p:spPr bwMode="auto">
            <a:xfrm flipV="1">
              <a:off x="2030" y="1309"/>
              <a:ext cx="1" cy="26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88" name="Line 26"/>
            <p:cNvSpPr>
              <a:spLocks noChangeShapeType="1"/>
            </p:cNvSpPr>
            <p:nvPr/>
          </p:nvSpPr>
          <p:spPr bwMode="auto">
            <a:xfrm>
              <a:off x="1497" y="1577"/>
              <a:ext cx="167" cy="104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89" name="Rectangle 27"/>
            <p:cNvSpPr>
              <a:spLocks noChangeArrowheads="1"/>
            </p:cNvSpPr>
            <p:nvPr/>
          </p:nvSpPr>
          <p:spPr bwMode="auto">
            <a:xfrm>
              <a:off x="3050" y="853"/>
              <a:ext cx="608" cy="2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90" name="Rectangle 28"/>
            <p:cNvSpPr>
              <a:spLocks noChangeArrowheads="1"/>
            </p:cNvSpPr>
            <p:nvPr/>
          </p:nvSpPr>
          <p:spPr bwMode="auto">
            <a:xfrm>
              <a:off x="3131" y="896"/>
              <a:ext cx="5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legend</a:t>
              </a:r>
              <a:r>
                <a:rPr lang="en-US" sz="1700" b="1">
                  <a:solidFill>
                    <a:srgbClr val="000000"/>
                  </a:solidFill>
                </a:rPr>
                <a:t>:</a:t>
              </a:r>
              <a:endParaRPr lang="en-US"/>
            </a:p>
          </p:txBody>
        </p:sp>
        <p:sp>
          <p:nvSpPr>
            <p:cNvPr id="143391" name="Rectangle 29"/>
            <p:cNvSpPr>
              <a:spLocks noChangeArrowheads="1"/>
            </p:cNvSpPr>
            <p:nvPr/>
          </p:nvSpPr>
          <p:spPr bwMode="auto">
            <a:xfrm>
              <a:off x="3548" y="898"/>
              <a:ext cx="3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43392" name="Rectangle 30"/>
            <p:cNvSpPr>
              <a:spLocks noChangeArrowheads="1"/>
            </p:cNvSpPr>
            <p:nvPr/>
          </p:nvSpPr>
          <p:spPr bwMode="auto">
            <a:xfrm>
              <a:off x="4261" y="1432"/>
              <a:ext cx="731" cy="49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93" name="Rectangle 31"/>
            <p:cNvSpPr>
              <a:spLocks noChangeArrowheads="1"/>
            </p:cNvSpPr>
            <p:nvPr/>
          </p:nvSpPr>
          <p:spPr bwMode="auto">
            <a:xfrm>
              <a:off x="4341" y="1472"/>
              <a:ext cx="70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customer </a:t>
              </a:r>
              <a:endParaRPr lang="en-US" sz="2000"/>
            </a:p>
          </p:txBody>
        </p:sp>
        <p:sp>
          <p:nvSpPr>
            <p:cNvPr id="143394" name="Rectangle 32"/>
            <p:cNvSpPr>
              <a:spLocks noChangeArrowheads="1"/>
            </p:cNvSpPr>
            <p:nvPr/>
          </p:nvSpPr>
          <p:spPr bwMode="auto">
            <a:xfrm>
              <a:off x="4341" y="1630"/>
              <a:ext cx="60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network:</a:t>
              </a:r>
              <a:endParaRPr lang="en-US" sz="2000"/>
            </a:p>
          </p:txBody>
        </p:sp>
        <p:sp>
          <p:nvSpPr>
            <p:cNvPr id="143395" name="Rectangle 33"/>
            <p:cNvSpPr>
              <a:spLocks noChangeArrowheads="1"/>
            </p:cNvSpPr>
            <p:nvPr/>
          </p:nvSpPr>
          <p:spPr bwMode="auto">
            <a:xfrm>
              <a:off x="4823" y="1630"/>
              <a:ext cx="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143396" name="Rectangle 34"/>
            <p:cNvSpPr>
              <a:spLocks noChangeArrowheads="1"/>
            </p:cNvSpPr>
            <p:nvPr/>
          </p:nvSpPr>
          <p:spPr bwMode="auto">
            <a:xfrm>
              <a:off x="4261" y="869"/>
              <a:ext cx="697" cy="4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97" name="Rectangle 35"/>
            <p:cNvSpPr>
              <a:spLocks noChangeArrowheads="1"/>
            </p:cNvSpPr>
            <p:nvPr/>
          </p:nvSpPr>
          <p:spPr bwMode="auto">
            <a:xfrm>
              <a:off x="4341" y="909"/>
              <a:ext cx="5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provider</a:t>
              </a:r>
              <a:endParaRPr lang="en-US" sz="2000"/>
            </a:p>
          </p:txBody>
        </p:sp>
        <p:sp>
          <p:nvSpPr>
            <p:cNvPr id="143398" name="Rectangle 36"/>
            <p:cNvSpPr>
              <a:spLocks noChangeArrowheads="1"/>
            </p:cNvSpPr>
            <p:nvPr/>
          </p:nvSpPr>
          <p:spPr bwMode="auto">
            <a:xfrm>
              <a:off x="4796" y="909"/>
              <a:ext cx="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143399" name="Rectangle 37"/>
            <p:cNvSpPr>
              <a:spLocks noChangeArrowheads="1"/>
            </p:cNvSpPr>
            <p:nvPr/>
          </p:nvSpPr>
          <p:spPr bwMode="auto">
            <a:xfrm>
              <a:off x="4341" y="1064"/>
              <a:ext cx="5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network</a:t>
              </a:r>
              <a:endParaRPr lang="en-US" sz="2000"/>
            </a:p>
          </p:txBody>
        </p:sp>
        <p:sp>
          <p:nvSpPr>
            <p:cNvPr id="143400" name="Rectangle 38"/>
            <p:cNvSpPr>
              <a:spLocks noChangeArrowheads="1"/>
            </p:cNvSpPr>
            <p:nvPr/>
          </p:nvSpPr>
          <p:spPr bwMode="auto">
            <a:xfrm>
              <a:off x="4785" y="1064"/>
              <a:ext cx="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143401" name="Freeform 39"/>
            <p:cNvSpPr>
              <a:spLocks/>
            </p:cNvSpPr>
            <p:nvPr/>
          </p:nvSpPr>
          <p:spPr bwMode="auto">
            <a:xfrm>
              <a:off x="3749" y="901"/>
              <a:ext cx="563" cy="362"/>
            </a:xfrm>
            <a:custGeom>
              <a:avLst/>
              <a:gdLst>
                <a:gd name="T0" fmla="*/ 162 w 563"/>
                <a:gd name="T1" fmla="*/ 0 h 362"/>
                <a:gd name="T2" fmla="*/ 132 w 563"/>
                <a:gd name="T3" fmla="*/ 5 h 362"/>
                <a:gd name="T4" fmla="*/ 108 w 563"/>
                <a:gd name="T5" fmla="*/ 13 h 362"/>
                <a:gd name="T6" fmla="*/ 81 w 563"/>
                <a:gd name="T7" fmla="*/ 30 h 362"/>
                <a:gd name="T8" fmla="*/ 60 w 563"/>
                <a:gd name="T9" fmla="*/ 48 h 362"/>
                <a:gd name="T10" fmla="*/ 35 w 563"/>
                <a:gd name="T11" fmla="*/ 72 h 362"/>
                <a:gd name="T12" fmla="*/ 14 w 563"/>
                <a:gd name="T13" fmla="*/ 102 h 362"/>
                <a:gd name="T14" fmla="*/ 3 w 563"/>
                <a:gd name="T15" fmla="*/ 126 h 362"/>
                <a:gd name="T16" fmla="*/ 0 w 563"/>
                <a:gd name="T17" fmla="*/ 140 h 362"/>
                <a:gd name="T18" fmla="*/ 0 w 563"/>
                <a:gd name="T19" fmla="*/ 156 h 362"/>
                <a:gd name="T20" fmla="*/ 3 w 563"/>
                <a:gd name="T21" fmla="*/ 180 h 362"/>
                <a:gd name="T22" fmla="*/ 17 w 563"/>
                <a:gd name="T23" fmla="*/ 212 h 362"/>
                <a:gd name="T24" fmla="*/ 35 w 563"/>
                <a:gd name="T25" fmla="*/ 241 h 362"/>
                <a:gd name="T26" fmla="*/ 60 w 563"/>
                <a:gd name="T27" fmla="*/ 268 h 362"/>
                <a:gd name="T28" fmla="*/ 81 w 563"/>
                <a:gd name="T29" fmla="*/ 292 h 362"/>
                <a:gd name="T30" fmla="*/ 103 w 563"/>
                <a:gd name="T31" fmla="*/ 316 h 362"/>
                <a:gd name="T32" fmla="*/ 119 w 563"/>
                <a:gd name="T33" fmla="*/ 327 h 362"/>
                <a:gd name="T34" fmla="*/ 135 w 563"/>
                <a:gd name="T35" fmla="*/ 335 h 362"/>
                <a:gd name="T36" fmla="*/ 156 w 563"/>
                <a:gd name="T37" fmla="*/ 341 h 362"/>
                <a:gd name="T38" fmla="*/ 183 w 563"/>
                <a:gd name="T39" fmla="*/ 346 h 362"/>
                <a:gd name="T40" fmla="*/ 200 w 563"/>
                <a:gd name="T41" fmla="*/ 349 h 362"/>
                <a:gd name="T42" fmla="*/ 240 w 563"/>
                <a:gd name="T43" fmla="*/ 354 h 362"/>
                <a:gd name="T44" fmla="*/ 286 w 563"/>
                <a:gd name="T45" fmla="*/ 357 h 362"/>
                <a:gd name="T46" fmla="*/ 334 w 563"/>
                <a:gd name="T47" fmla="*/ 359 h 362"/>
                <a:gd name="T48" fmla="*/ 385 w 563"/>
                <a:gd name="T49" fmla="*/ 362 h 362"/>
                <a:gd name="T50" fmla="*/ 434 w 563"/>
                <a:gd name="T51" fmla="*/ 359 h 362"/>
                <a:gd name="T52" fmla="*/ 477 w 563"/>
                <a:gd name="T53" fmla="*/ 351 h 362"/>
                <a:gd name="T54" fmla="*/ 504 w 563"/>
                <a:gd name="T55" fmla="*/ 343 h 362"/>
                <a:gd name="T56" fmla="*/ 517 w 563"/>
                <a:gd name="T57" fmla="*/ 335 h 362"/>
                <a:gd name="T58" fmla="*/ 528 w 563"/>
                <a:gd name="T59" fmla="*/ 325 h 362"/>
                <a:gd name="T60" fmla="*/ 541 w 563"/>
                <a:gd name="T61" fmla="*/ 306 h 362"/>
                <a:gd name="T62" fmla="*/ 555 w 563"/>
                <a:gd name="T63" fmla="*/ 274 h 362"/>
                <a:gd name="T64" fmla="*/ 560 w 563"/>
                <a:gd name="T65" fmla="*/ 236 h 362"/>
                <a:gd name="T66" fmla="*/ 563 w 563"/>
                <a:gd name="T67" fmla="*/ 193 h 362"/>
                <a:gd name="T68" fmla="*/ 560 w 563"/>
                <a:gd name="T69" fmla="*/ 153 h 362"/>
                <a:gd name="T70" fmla="*/ 557 w 563"/>
                <a:gd name="T71" fmla="*/ 113 h 362"/>
                <a:gd name="T72" fmla="*/ 552 w 563"/>
                <a:gd name="T73" fmla="*/ 78 h 362"/>
                <a:gd name="T74" fmla="*/ 547 w 563"/>
                <a:gd name="T75" fmla="*/ 59 h 362"/>
                <a:gd name="T76" fmla="*/ 544 w 563"/>
                <a:gd name="T77" fmla="*/ 46 h 362"/>
                <a:gd name="T78" fmla="*/ 539 w 563"/>
                <a:gd name="T79" fmla="*/ 30 h 362"/>
                <a:gd name="T80" fmla="*/ 533 w 563"/>
                <a:gd name="T81" fmla="*/ 22 h 362"/>
                <a:gd name="T82" fmla="*/ 522 w 563"/>
                <a:gd name="T83" fmla="*/ 19 h 362"/>
                <a:gd name="T84" fmla="*/ 506 w 563"/>
                <a:gd name="T85" fmla="*/ 16 h 362"/>
                <a:gd name="T86" fmla="*/ 479 w 563"/>
                <a:gd name="T87" fmla="*/ 16 h 362"/>
                <a:gd name="T88" fmla="*/ 466 w 563"/>
                <a:gd name="T89" fmla="*/ 13 h 362"/>
                <a:gd name="T90" fmla="*/ 450 w 563"/>
                <a:gd name="T91" fmla="*/ 11 h 362"/>
                <a:gd name="T92" fmla="*/ 409 w 563"/>
                <a:gd name="T93" fmla="*/ 11 h 362"/>
                <a:gd name="T94" fmla="*/ 364 w 563"/>
                <a:gd name="T95" fmla="*/ 13 h 362"/>
                <a:gd name="T96" fmla="*/ 321 w 563"/>
                <a:gd name="T97" fmla="*/ 13 h 362"/>
                <a:gd name="T98" fmla="*/ 283 w 563"/>
                <a:gd name="T99" fmla="*/ 11 h 362"/>
                <a:gd name="T100" fmla="*/ 248 w 563"/>
                <a:gd name="T101" fmla="*/ 5 h 362"/>
                <a:gd name="T102" fmla="*/ 213 w 563"/>
                <a:gd name="T103" fmla="*/ 0 h 362"/>
                <a:gd name="T104" fmla="*/ 186 w 563"/>
                <a:gd name="T105" fmla="*/ 0 h 362"/>
                <a:gd name="T106" fmla="*/ 175 w 563"/>
                <a:gd name="T107" fmla="*/ 0 h 3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563" h="362">
                  <a:moveTo>
                    <a:pt x="175" y="0"/>
                  </a:moveTo>
                  <a:lnTo>
                    <a:pt x="162" y="0"/>
                  </a:lnTo>
                  <a:lnTo>
                    <a:pt x="148" y="3"/>
                  </a:lnTo>
                  <a:lnTo>
                    <a:pt x="132" y="5"/>
                  </a:lnTo>
                  <a:lnTo>
                    <a:pt x="119" y="11"/>
                  </a:lnTo>
                  <a:lnTo>
                    <a:pt x="108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70" y="38"/>
                  </a:lnTo>
                  <a:lnTo>
                    <a:pt x="60" y="48"/>
                  </a:lnTo>
                  <a:lnTo>
                    <a:pt x="46" y="59"/>
                  </a:lnTo>
                  <a:lnTo>
                    <a:pt x="35" y="72"/>
                  </a:lnTo>
                  <a:lnTo>
                    <a:pt x="25" y="89"/>
                  </a:lnTo>
                  <a:lnTo>
                    <a:pt x="14" y="102"/>
                  </a:lnTo>
                  <a:lnTo>
                    <a:pt x="8" y="118"/>
                  </a:lnTo>
                  <a:lnTo>
                    <a:pt x="3" y="126"/>
                  </a:lnTo>
                  <a:lnTo>
                    <a:pt x="3" y="134"/>
                  </a:lnTo>
                  <a:lnTo>
                    <a:pt x="0" y="140"/>
                  </a:lnTo>
                  <a:lnTo>
                    <a:pt x="0" y="148"/>
                  </a:lnTo>
                  <a:lnTo>
                    <a:pt x="0" y="156"/>
                  </a:lnTo>
                  <a:lnTo>
                    <a:pt x="0" y="164"/>
                  </a:lnTo>
                  <a:lnTo>
                    <a:pt x="3" y="180"/>
                  </a:lnTo>
                  <a:lnTo>
                    <a:pt x="8" y="196"/>
                  </a:lnTo>
                  <a:lnTo>
                    <a:pt x="17" y="212"/>
                  </a:lnTo>
                  <a:lnTo>
                    <a:pt x="27" y="225"/>
                  </a:lnTo>
                  <a:lnTo>
                    <a:pt x="35" y="241"/>
                  </a:lnTo>
                  <a:lnTo>
                    <a:pt x="49" y="255"/>
                  </a:lnTo>
                  <a:lnTo>
                    <a:pt x="60" y="268"/>
                  </a:lnTo>
                  <a:lnTo>
                    <a:pt x="70" y="282"/>
                  </a:lnTo>
                  <a:lnTo>
                    <a:pt x="81" y="292"/>
                  </a:lnTo>
                  <a:lnTo>
                    <a:pt x="92" y="306"/>
                  </a:lnTo>
                  <a:lnTo>
                    <a:pt x="103" y="316"/>
                  </a:lnTo>
                  <a:lnTo>
                    <a:pt x="111" y="322"/>
                  </a:lnTo>
                  <a:lnTo>
                    <a:pt x="119" y="327"/>
                  </a:lnTo>
                  <a:lnTo>
                    <a:pt x="127" y="330"/>
                  </a:lnTo>
                  <a:lnTo>
                    <a:pt x="135" y="335"/>
                  </a:lnTo>
                  <a:lnTo>
                    <a:pt x="146" y="338"/>
                  </a:lnTo>
                  <a:lnTo>
                    <a:pt x="156" y="341"/>
                  </a:lnTo>
                  <a:lnTo>
                    <a:pt x="170" y="343"/>
                  </a:lnTo>
                  <a:lnTo>
                    <a:pt x="183" y="346"/>
                  </a:lnTo>
                  <a:lnTo>
                    <a:pt x="191" y="346"/>
                  </a:lnTo>
                  <a:lnTo>
                    <a:pt x="200" y="349"/>
                  </a:lnTo>
                  <a:lnTo>
                    <a:pt x="218" y="351"/>
                  </a:lnTo>
                  <a:lnTo>
                    <a:pt x="240" y="354"/>
                  </a:lnTo>
                  <a:lnTo>
                    <a:pt x="261" y="354"/>
                  </a:lnTo>
                  <a:lnTo>
                    <a:pt x="286" y="357"/>
                  </a:lnTo>
                  <a:lnTo>
                    <a:pt x="310" y="359"/>
                  </a:lnTo>
                  <a:lnTo>
                    <a:pt x="334" y="359"/>
                  </a:lnTo>
                  <a:lnTo>
                    <a:pt x="361" y="362"/>
                  </a:lnTo>
                  <a:lnTo>
                    <a:pt x="385" y="362"/>
                  </a:lnTo>
                  <a:lnTo>
                    <a:pt x="409" y="359"/>
                  </a:lnTo>
                  <a:lnTo>
                    <a:pt x="434" y="359"/>
                  </a:lnTo>
                  <a:lnTo>
                    <a:pt x="455" y="357"/>
                  </a:lnTo>
                  <a:lnTo>
                    <a:pt x="477" y="351"/>
                  </a:lnTo>
                  <a:lnTo>
                    <a:pt x="493" y="346"/>
                  </a:lnTo>
                  <a:lnTo>
                    <a:pt x="504" y="343"/>
                  </a:lnTo>
                  <a:lnTo>
                    <a:pt x="509" y="338"/>
                  </a:lnTo>
                  <a:lnTo>
                    <a:pt x="517" y="335"/>
                  </a:lnTo>
                  <a:lnTo>
                    <a:pt x="522" y="330"/>
                  </a:lnTo>
                  <a:lnTo>
                    <a:pt x="528" y="325"/>
                  </a:lnTo>
                  <a:lnTo>
                    <a:pt x="533" y="319"/>
                  </a:lnTo>
                  <a:lnTo>
                    <a:pt x="541" y="306"/>
                  </a:lnTo>
                  <a:lnTo>
                    <a:pt x="549" y="292"/>
                  </a:lnTo>
                  <a:lnTo>
                    <a:pt x="555" y="274"/>
                  </a:lnTo>
                  <a:lnTo>
                    <a:pt x="557" y="255"/>
                  </a:lnTo>
                  <a:lnTo>
                    <a:pt x="560" y="236"/>
                  </a:lnTo>
                  <a:lnTo>
                    <a:pt x="563" y="215"/>
                  </a:lnTo>
                  <a:lnTo>
                    <a:pt x="563" y="193"/>
                  </a:lnTo>
                  <a:lnTo>
                    <a:pt x="560" y="172"/>
                  </a:lnTo>
                  <a:lnTo>
                    <a:pt x="560" y="153"/>
                  </a:lnTo>
                  <a:lnTo>
                    <a:pt x="557" y="131"/>
                  </a:lnTo>
                  <a:lnTo>
                    <a:pt x="557" y="113"/>
                  </a:lnTo>
                  <a:lnTo>
                    <a:pt x="555" y="94"/>
                  </a:lnTo>
                  <a:lnTo>
                    <a:pt x="552" y="78"/>
                  </a:lnTo>
                  <a:lnTo>
                    <a:pt x="549" y="64"/>
                  </a:lnTo>
                  <a:lnTo>
                    <a:pt x="547" y="59"/>
                  </a:lnTo>
                  <a:lnTo>
                    <a:pt x="547" y="54"/>
                  </a:lnTo>
                  <a:lnTo>
                    <a:pt x="544" y="46"/>
                  </a:lnTo>
                  <a:lnTo>
                    <a:pt x="541" y="38"/>
                  </a:lnTo>
                  <a:lnTo>
                    <a:pt x="539" y="30"/>
                  </a:lnTo>
                  <a:lnTo>
                    <a:pt x="536" y="27"/>
                  </a:lnTo>
                  <a:lnTo>
                    <a:pt x="533" y="22"/>
                  </a:lnTo>
                  <a:lnTo>
                    <a:pt x="528" y="19"/>
                  </a:lnTo>
                  <a:lnTo>
                    <a:pt x="522" y="19"/>
                  </a:lnTo>
                  <a:lnTo>
                    <a:pt x="520" y="16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74" y="13"/>
                  </a:lnTo>
                  <a:lnTo>
                    <a:pt x="466" y="13"/>
                  </a:lnTo>
                  <a:lnTo>
                    <a:pt x="458" y="13"/>
                  </a:lnTo>
                  <a:lnTo>
                    <a:pt x="450" y="11"/>
                  </a:lnTo>
                  <a:lnTo>
                    <a:pt x="431" y="11"/>
                  </a:lnTo>
                  <a:lnTo>
                    <a:pt x="409" y="11"/>
                  </a:lnTo>
                  <a:lnTo>
                    <a:pt x="388" y="13"/>
                  </a:lnTo>
                  <a:lnTo>
                    <a:pt x="364" y="13"/>
                  </a:lnTo>
                  <a:lnTo>
                    <a:pt x="342" y="13"/>
                  </a:lnTo>
                  <a:lnTo>
                    <a:pt x="321" y="13"/>
                  </a:lnTo>
                  <a:lnTo>
                    <a:pt x="302" y="13"/>
                  </a:lnTo>
                  <a:lnTo>
                    <a:pt x="283" y="11"/>
                  </a:lnTo>
                  <a:lnTo>
                    <a:pt x="264" y="11"/>
                  </a:lnTo>
                  <a:lnTo>
                    <a:pt x="248" y="5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200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02" name="Freeform 40"/>
            <p:cNvSpPr>
              <a:spLocks/>
            </p:cNvSpPr>
            <p:nvPr/>
          </p:nvSpPr>
          <p:spPr bwMode="auto">
            <a:xfrm>
              <a:off x="4064" y="1504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5 h 212"/>
                <a:gd name="T8" fmla="*/ 24 w 218"/>
                <a:gd name="T9" fmla="*/ 38 h 212"/>
                <a:gd name="T10" fmla="*/ 14 w 218"/>
                <a:gd name="T11" fmla="*/ 57 h 212"/>
                <a:gd name="T12" fmla="*/ 6 w 218"/>
                <a:gd name="T13" fmla="*/ 76 h 212"/>
                <a:gd name="T14" fmla="*/ 0 w 218"/>
                <a:gd name="T15" fmla="*/ 94 h 212"/>
                <a:gd name="T16" fmla="*/ 0 w 218"/>
                <a:gd name="T17" fmla="*/ 116 h 212"/>
                <a:gd name="T18" fmla="*/ 6 w 218"/>
                <a:gd name="T19" fmla="*/ 137 h 212"/>
                <a:gd name="T20" fmla="*/ 14 w 218"/>
                <a:gd name="T21" fmla="*/ 156 h 212"/>
                <a:gd name="T22" fmla="*/ 24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6 h 212"/>
                <a:gd name="T52" fmla="*/ 205 w 218"/>
                <a:gd name="T53" fmla="*/ 57 h 212"/>
                <a:gd name="T54" fmla="*/ 194 w 218"/>
                <a:gd name="T55" fmla="*/ 38 h 212"/>
                <a:gd name="T56" fmla="*/ 178 w 218"/>
                <a:gd name="T57" fmla="*/ 25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7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5"/>
                  </a:lnTo>
                  <a:lnTo>
                    <a:pt x="33" y="33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4" y="57"/>
                  </a:lnTo>
                  <a:lnTo>
                    <a:pt x="8" y="65"/>
                  </a:lnTo>
                  <a:lnTo>
                    <a:pt x="6" y="76"/>
                  </a:lnTo>
                  <a:lnTo>
                    <a:pt x="3" y="84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7" y="204"/>
                  </a:lnTo>
                  <a:lnTo>
                    <a:pt x="78" y="207"/>
                  </a:lnTo>
                  <a:lnTo>
                    <a:pt x="89" y="210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10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4"/>
                  </a:lnTo>
                  <a:lnTo>
                    <a:pt x="213" y="76"/>
                  </a:lnTo>
                  <a:lnTo>
                    <a:pt x="210" y="65"/>
                  </a:lnTo>
                  <a:lnTo>
                    <a:pt x="205" y="57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3"/>
                  </a:lnTo>
                  <a:lnTo>
                    <a:pt x="178" y="25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249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29656600-4412-4D4C-8F61-53DE7003F216}" type="slidenum">
              <a:rPr lang="en-US"/>
              <a:pPr/>
              <a:t>22</a:t>
            </a:fld>
            <a:endParaRPr lang="en-US"/>
          </a:p>
        </p:txBody>
      </p:sp>
      <p:sp>
        <p:nvSpPr>
          <p:cNvPr id="1249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>
                <a:cs typeface="+mj-cs"/>
              </a:rPr>
              <a:t>Why different Intra-, Inter-AS routing ?</a:t>
            </a:r>
            <a:r>
              <a:rPr lang="en-US" sz="4800">
                <a:cs typeface="+mj-cs"/>
              </a:rPr>
              <a:t> </a:t>
            </a:r>
          </a:p>
        </p:txBody>
      </p:sp>
      <p:sp>
        <p:nvSpPr>
          <p:cNvPr id="1249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213" y="1393825"/>
            <a:ext cx="82296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 i="1" smtClean="0">
                <a:solidFill>
                  <a:srgbClr val="CC0000"/>
                </a:solidFill>
                <a:ea typeface="ＭＳ Ｐゴシック" pitchFamily="34" charset="-128"/>
              </a:rPr>
              <a:t>policy:</a:t>
            </a:r>
            <a:r>
              <a:rPr lang="en-US" smtClean="0">
                <a:ea typeface="ＭＳ Ｐゴシック" pitchFamily="34" charset="-128"/>
              </a:rPr>
              <a:t> </a:t>
            </a:r>
          </a:p>
          <a:p>
            <a:r>
              <a:rPr lang="en-US" smtClean="0">
                <a:ea typeface="ＭＳ Ｐゴシック" pitchFamily="34" charset="-128"/>
              </a:rPr>
              <a:t>inter-AS: admin wants control over how its traffic routed, who routes through its net. </a:t>
            </a:r>
          </a:p>
          <a:p>
            <a:r>
              <a:rPr lang="en-US" smtClean="0">
                <a:ea typeface="ＭＳ Ｐゴシック" pitchFamily="34" charset="-128"/>
              </a:rPr>
              <a:t>intra-AS: single admin, so no policy decisions needed</a:t>
            </a:r>
          </a:p>
          <a:p>
            <a:pPr>
              <a:buFont typeface="Wingdings" pitchFamily="2" charset="2"/>
              <a:buNone/>
            </a:pPr>
            <a:r>
              <a:rPr lang="en-US" sz="3200" i="1" smtClean="0">
                <a:solidFill>
                  <a:srgbClr val="CC0000"/>
                </a:solidFill>
                <a:ea typeface="ＭＳ Ｐゴシック" pitchFamily="34" charset="-128"/>
              </a:rPr>
              <a:t>scale:</a:t>
            </a:r>
            <a:endParaRPr lang="en-US" i="1" smtClean="0">
              <a:solidFill>
                <a:srgbClr val="CC0000"/>
              </a:solidFill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hierarchical routing saves table size, reduced update traffic</a:t>
            </a:r>
          </a:p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performance: </a:t>
            </a:r>
          </a:p>
          <a:p>
            <a:r>
              <a:rPr lang="en-US" smtClean="0">
                <a:ea typeface="ＭＳ Ｐゴシック" pitchFamily="34" charset="-128"/>
              </a:rPr>
              <a:t>intra-AS: can focus on performance</a:t>
            </a:r>
          </a:p>
          <a:p>
            <a:r>
              <a:rPr lang="en-US" smtClean="0">
                <a:ea typeface="ＭＳ Ｐゴシック" pitchFamily="34" charset="-128"/>
              </a:rPr>
              <a:t>inter-AS: policy may dominate over performance</a:t>
            </a:r>
          </a:p>
        </p:txBody>
      </p:sp>
      <p:pic>
        <p:nvPicPr>
          <p:cNvPr id="144389" name="Picture 4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1049338"/>
            <a:ext cx="73136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interesting router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http://www.cidr-report.org/as2.0/</a:t>
            </a:r>
            <a:endParaRPr lang="en-US" dirty="0" smtClean="0"/>
          </a:p>
          <a:p>
            <a:r>
              <a:rPr lang="en-US" smtClean="0">
                <a:hlinkClick r:id="rId3"/>
              </a:rPr>
              <a:t>http://mrtg.net.princeton.edu/statistics/routers.html</a:t>
            </a:r>
            <a:endParaRPr lang="en-US" smtClean="0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 Layer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4-</a:t>
            </a:r>
            <a:fld id="{B3E6181B-5FA2-429B-B62E-586BC2A70A4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064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3F957ECC-3B3A-4F89-A127-82CC751D99AF}" type="slidenum">
              <a:rPr lang="en-US"/>
              <a:pPr/>
              <a:t>3</a:t>
            </a:fld>
            <a:endParaRPr lang="en-US"/>
          </a:p>
        </p:txBody>
      </p:sp>
      <p:sp>
        <p:nvSpPr>
          <p:cNvPr id="1065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>
                <a:cs typeface="+mj-cs"/>
              </a:rPr>
              <a:t>Intra-AS Routing</a:t>
            </a:r>
          </a:p>
        </p:txBody>
      </p:sp>
      <p:sp>
        <p:nvSpPr>
          <p:cNvPr id="1065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 dirty="0">
                <a:cs typeface="+mn-cs"/>
              </a:rPr>
              <a:t>also known as </a:t>
            </a:r>
            <a:r>
              <a:rPr lang="en-US" i="1" dirty="0">
                <a:solidFill>
                  <a:srgbClr val="CC0000"/>
                </a:solidFill>
                <a:cs typeface="+mn-cs"/>
              </a:rPr>
              <a:t>interior gateway protocols (IGP)</a:t>
            </a:r>
          </a:p>
          <a:p>
            <a:pPr>
              <a:buFont typeface="Wingdings" charset="0"/>
              <a:buChar char="v"/>
              <a:defRPr/>
            </a:pPr>
            <a:r>
              <a:rPr lang="en-US" dirty="0">
                <a:cs typeface="+mn-cs"/>
              </a:rPr>
              <a:t>most common intra-AS routing protocols: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800" dirty="0"/>
              <a:t>RIP: Routing Information </a:t>
            </a:r>
            <a:r>
              <a:rPr lang="en-US" sz="2800" dirty="0" smtClean="0"/>
              <a:t>Protocol (Distance Vector)</a:t>
            </a:r>
            <a:endParaRPr lang="en-US" sz="2800" dirty="0"/>
          </a:p>
          <a:p>
            <a:pPr lvl="1">
              <a:buFont typeface="Wingdings" charset="0"/>
              <a:buChar char="§"/>
              <a:defRPr/>
            </a:pPr>
            <a:r>
              <a:rPr lang="en-US" sz="2800" dirty="0"/>
              <a:t>OSPF: Open Shortest Path </a:t>
            </a:r>
            <a:r>
              <a:rPr lang="en-US" sz="2800" dirty="0" smtClean="0"/>
              <a:t>First  (Link State)</a:t>
            </a:r>
            <a:endParaRPr lang="en-US" sz="2800" dirty="0"/>
          </a:p>
          <a:p>
            <a:pPr lvl="1">
              <a:buFont typeface="Wingdings" charset="0"/>
              <a:buChar char="§"/>
              <a:defRPr/>
            </a:pPr>
            <a:r>
              <a:rPr lang="en-US" sz="2800" dirty="0"/>
              <a:t>IGRP: Interior Gateway Routing Protocol (Cisco proprietary)</a:t>
            </a:r>
          </a:p>
        </p:txBody>
      </p:sp>
      <p:pic>
        <p:nvPicPr>
          <p:cNvPr id="125957" name="Picture 4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175" y="1031875"/>
            <a:ext cx="41132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075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69BD2A49-7DA5-4579-9377-11A3F0B0A2FF}" type="slidenum">
              <a:rPr lang="en-US"/>
              <a:pPr/>
              <a:t>4</a:t>
            </a:fld>
            <a:endParaRPr lang="en-US"/>
          </a:p>
        </p:txBody>
      </p:sp>
      <p:pic>
        <p:nvPicPr>
          <p:cNvPr id="126979" name="Picture 56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849313"/>
            <a:ext cx="73136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52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70863" cy="941388"/>
          </a:xfrm>
        </p:spPr>
        <p:txBody>
          <a:bodyPr/>
          <a:lstStyle/>
          <a:p>
            <a:pPr>
              <a:defRPr/>
            </a:pPr>
            <a:r>
              <a:rPr lang="en-US" sz="4000">
                <a:cs typeface="+mj-cs"/>
              </a:rPr>
              <a:t>RIP ( Routing Information Protocol)</a:t>
            </a:r>
          </a:p>
        </p:txBody>
      </p:sp>
      <p:sp>
        <p:nvSpPr>
          <p:cNvPr id="1075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1289050"/>
            <a:ext cx="8362950" cy="1695450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included in BSD-UNIX distribution in 1982</a:t>
            </a:r>
          </a:p>
          <a:p>
            <a:r>
              <a:rPr lang="en-US" sz="2400" dirty="0" smtClean="0">
                <a:ea typeface="ＭＳ Ｐゴシック" pitchFamily="34" charset="-128"/>
              </a:rPr>
              <a:t>distance vector algorithm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distance metric: # hops (max = 15 hops), each link has cost 1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DVs exchanged with neighbors every 30 sec in response message (aka </a:t>
            </a:r>
            <a:r>
              <a:rPr lang="en-US" sz="2000" dirty="0" smtClean="0">
                <a:solidFill>
                  <a:srgbClr val="CC0000"/>
                </a:solidFill>
                <a:ea typeface="ＭＳ Ｐゴシック" pitchFamily="34" charset="-128"/>
              </a:rPr>
              <a:t>advertisement</a:t>
            </a:r>
            <a:r>
              <a:rPr lang="en-US" sz="2000" dirty="0" smtClean="0">
                <a:ea typeface="ＭＳ Ｐゴシック" pitchFamily="34" charset="-128"/>
              </a:rPr>
              <a:t>) in UDP packet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each advertisement: list of up to 25 destination </a:t>
            </a:r>
            <a:r>
              <a:rPr lang="en-US" sz="2000" i="1" dirty="0" smtClean="0">
                <a:solidFill>
                  <a:srgbClr val="CC0000"/>
                </a:solidFill>
                <a:ea typeface="ＭＳ Ｐゴシック" pitchFamily="34" charset="-128"/>
              </a:rPr>
              <a:t>subnets</a:t>
            </a:r>
            <a:r>
              <a:rPr lang="en-US" sz="2000" i="1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US" sz="2000" i="1" dirty="0" smtClean="0">
                <a:ea typeface="ＭＳ Ｐゴシック" pitchFamily="34" charset="-128"/>
              </a:rPr>
              <a:t>(in IP addressing sense)</a:t>
            </a:r>
          </a:p>
          <a:p>
            <a:endParaRPr lang="en-US" sz="2400" dirty="0" smtClean="0">
              <a:ea typeface="ＭＳ Ｐゴシック" pitchFamily="34" charset="-128"/>
            </a:endParaRPr>
          </a:p>
          <a:p>
            <a:pPr lvl="1">
              <a:buFont typeface="Wingdings" pitchFamily="2" charset="2"/>
              <a:buNone/>
            </a:pPr>
            <a:endParaRPr lang="en-US" i="1" dirty="0" smtClean="0">
              <a:solidFill>
                <a:schemeClr val="accent2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</a:pPr>
            <a:endParaRPr lang="en-US" sz="2400" dirty="0" smtClean="0">
              <a:ea typeface="ＭＳ Ｐゴシック" pitchFamily="34" charset="-128"/>
            </a:endParaRPr>
          </a:p>
        </p:txBody>
      </p:sp>
      <p:grpSp>
        <p:nvGrpSpPr>
          <p:cNvPr id="126982" name="Group 4"/>
          <p:cNvGrpSpPr>
            <a:grpSpLocks/>
          </p:cNvGrpSpPr>
          <p:nvPr/>
        </p:nvGrpSpPr>
        <p:grpSpPr bwMode="auto">
          <a:xfrm>
            <a:off x="835025" y="4143375"/>
            <a:ext cx="3968750" cy="2336800"/>
            <a:chOff x="1824" y="912"/>
            <a:chExt cx="2688" cy="1745"/>
          </a:xfrm>
        </p:grpSpPr>
        <p:sp>
          <p:nvSpPr>
            <p:cNvPr id="126985" name="Freeform 5"/>
            <p:cNvSpPr>
              <a:spLocks/>
            </p:cNvSpPr>
            <p:nvPr/>
          </p:nvSpPr>
          <p:spPr bwMode="auto">
            <a:xfrm>
              <a:off x="1824" y="912"/>
              <a:ext cx="2688" cy="1745"/>
            </a:xfrm>
            <a:custGeom>
              <a:avLst/>
              <a:gdLst>
                <a:gd name="T0" fmla="*/ 0 w 2250"/>
                <a:gd name="T1" fmla="*/ 1818 h 1409"/>
                <a:gd name="T2" fmla="*/ 534 w 2250"/>
                <a:gd name="T3" fmla="*/ 938 h 1409"/>
                <a:gd name="T4" fmla="*/ 1288 w 2250"/>
                <a:gd name="T5" fmla="*/ 102 h 1409"/>
                <a:gd name="T6" fmla="*/ 3775 w 2250"/>
                <a:gd name="T7" fmla="*/ 323 h 1409"/>
                <a:gd name="T8" fmla="*/ 4789 w 2250"/>
                <a:gd name="T9" fmla="*/ 1408 h 1409"/>
                <a:gd name="T10" fmla="*/ 5351 w 2250"/>
                <a:gd name="T11" fmla="*/ 2639 h 1409"/>
                <a:gd name="T12" fmla="*/ 4038 w 2250"/>
                <a:gd name="T13" fmla="*/ 3828 h 1409"/>
                <a:gd name="T14" fmla="*/ 2417 w 2250"/>
                <a:gd name="T15" fmla="*/ 4039 h 1409"/>
                <a:gd name="T16" fmla="*/ 1131 w 2250"/>
                <a:gd name="T17" fmla="*/ 3949 h 1409"/>
                <a:gd name="T18" fmla="*/ 248 w 2250"/>
                <a:gd name="T19" fmla="*/ 3112 h 1409"/>
                <a:gd name="T20" fmla="*/ 0 w 2250"/>
                <a:gd name="T21" fmla="*/ 1818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1" name="Oval 6"/>
            <p:cNvSpPr>
              <a:spLocks noChangeArrowheads="1"/>
            </p:cNvSpPr>
            <p:nvPr/>
          </p:nvSpPr>
          <p:spPr bwMode="auto">
            <a:xfrm>
              <a:off x="2566" y="218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2" name="Line 7"/>
            <p:cNvSpPr>
              <a:spLocks noChangeShapeType="1"/>
            </p:cNvSpPr>
            <p:nvPr/>
          </p:nvSpPr>
          <p:spPr bwMode="auto">
            <a:xfrm>
              <a:off x="2566" y="217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33" name="Line 8"/>
            <p:cNvSpPr>
              <a:spLocks noChangeShapeType="1"/>
            </p:cNvSpPr>
            <p:nvPr/>
          </p:nvSpPr>
          <p:spPr bwMode="auto">
            <a:xfrm>
              <a:off x="2879" y="217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34" name="Rectangle 9"/>
            <p:cNvSpPr>
              <a:spLocks noChangeArrowheads="1"/>
            </p:cNvSpPr>
            <p:nvPr/>
          </p:nvSpPr>
          <p:spPr bwMode="auto">
            <a:xfrm>
              <a:off x="2566" y="217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07535" name="Oval 10"/>
            <p:cNvSpPr>
              <a:spLocks noChangeArrowheads="1"/>
            </p:cNvSpPr>
            <p:nvPr/>
          </p:nvSpPr>
          <p:spPr bwMode="auto">
            <a:xfrm>
              <a:off x="2563" y="212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6" name="Oval 11"/>
            <p:cNvSpPr>
              <a:spLocks noChangeArrowheads="1"/>
            </p:cNvSpPr>
            <p:nvPr/>
          </p:nvSpPr>
          <p:spPr bwMode="auto">
            <a:xfrm>
              <a:off x="2562" y="149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7" name="Line 12"/>
            <p:cNvSpPr>
              <a:spLocks noChangeShapeType="1"/>
            </p:cNvSpPr>
            <p:nvPr/>
          </p:nvSpPr>
          <p:spPr bwMode="auto">
            <a:xfrm>
              <a:off x="2562" y="148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38" name="Line 13"/>
            <p:cNvSpPr>
              <a:spLocks noChangeShapeType="1"/>
            </p:cNvSpPr>
            <p:nvPr/>
          </p:nvSpPr>
          <p:spPr bwMode="auto">
            <a:xfrm>
              <a:off x="2874" y="148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39" name="Rectangle 14"/>
            <p:cNvSpPr>
              <a:spLocks noChangeArrowheads="1"/>
            </p:cNvSpPr>
            <p:nvPr/>
          </p:nvSpPr>
          <p:spPr bwMode="auto">
            <a:xfrm>
              <a:off x="2562" y="1489"/>
              <a:ext cx="312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07540" name="Oval 15"/>
            <p:cNvSpPr>
              <a:spLocks noChangeArrowheads="1"/>
            </p:cNvSpPr>
            <p:nvPr/>
          </p:nvSpPr>
          <p:spPr bwMode="auto">
            <a:xfrm>
              <a:off x="2559" y="143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1" name="Oval 16"/>
            <p:cNvSpPr>
              <a:spLocks noChangeArrowheads="1"/>
            </p:cNvSpPr>
            <p:nvPr/>
          </p:nvSpPr>
          <p:spPr bwMode="auto">
            <a:xfrm>
              <a:off x="3245" y="1492"/>
              <a:ext cx="312" cy="8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2" name="Line 17"/>
            <p:cNvSpPr>
              <a:spLocks noChangeShapeType="1"/>
            </p:cNvSpPr>
            <p:nvPr/>
          </p:nvSpPr>
          <p:spPr bwMode="auto">
            <a:xfrm>
              <a:off x="3245" y="1485"/>
              <a:ext cx="0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43" name="Line 18"/>
            <p:cNvSpPr>
              <a:spLocks noChangeShapeType="1"/>
            </p:cNvSpPr>
            <p:nvPr/>
          </p:nvSpPr>
          <p:spPr bwMode="auto">
            <a:xfrm>
              <a:off x="3557" y="1485"/>
              <a:ext cx="0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44" name="Rectangle 19"/>
            <p:cNvSpPr>
              <a:spLocks noChangeArrowheads="1"/>
            </p:cNvSpPr>
            <p:nvPr/>
          </p:nvSpPr>
          <p:spPr bwMode="auto">
            <a:xfrm>
              <a:off x="3245" y="1485"/>
              <a:ext cx="309" cy="51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07545" name="Oval 20"/>
            <p:cNvSpPr>
              <a:spLocks noChangeArrowheads="1"/>
            </p:cNvSpPr>
            <p:nvPr/>
          </p:nvSpPr>
          <p:spPr bwMode="auto">
            <a:xfrm>
              <a:off x="3248" y="1429"/>
              <a:ext cx="314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6" name="Oval 21"/>
            <p:cNvSpPr>
              <a:spLocks noChangeArrowheads="1"/>
            </p:cNvSpPr>
            <p:nvPr/>
          </p:nvSpPr>
          <p:spPr bwMode="auto">
            <a:xfrm>
              <a:off x="3255" y="2183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7" name="Line 22"/>
            <p:cNvSpPr>
              <a:spLocks noChangeShapeType="1"/>
            </p:cNvSpPr>
            <p:nvPr/>
          </p:nvSpPr>
          <p:spPr bwMode="auto">
            <a:xfrm>
              <a:off x="3255" y="2176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48" name="Rectangle 23"/>
            <p:cNvSpPr>
              <a:spLocks noChangeArrowheads="1"/>
            </p:cNvSpPr>
            <p:nvPr/>
          </p:nvSpPr>
          <p:spPr bwMode="auto">
            <a:xfrm>
              <a:off x="3255" y="2176"/>
              <a:ext cx="310" cy="5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07549" name="Oval 24"/>
            <p:cNvSpPr>
              <a:spLocks noChangeArrowheads="1"/>
            </p:cNvSpPr>
            <p:nvPr/>
          </p:nvSpPr>
          <p:spPr bwMode="auto">
            <a:xfrm>
              <a:off x="3252" y="2116"/>
              <a:ext cx="313" cy="9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05" name="Freeform 25"/>
            <p:cNvSpPr>
              <a:spLocks/>
            </p:cNvSpPr>
            <p:nvPr/>
          </p:nvSpPr>
          <p:spPr bwMode="auto">
            <a:xfrm>
              <a:off x="3411" y="1584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06" name="Freeform 26"/>
            <p:cNvSpPr>
              <a:spLocks/>
            </p:cNvSpPr>
            <p:nvPr/>
          </p:nvSpPr>
          <p:spPr bwMode="auto">
            <a:xfrm>
              <a:off x="2718" y="1590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07" name="Freeform 27"/>
            <p:cNvSpPr>
              <a:spLocks/>
            </p:cNvSpPr>
            <p:nvPr/>
          </p:nvSpPr>
          <p:spPr bwMode="auto">
            <a:xfrm>
              <a:off x="2889" y="2205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08" name="Freeform 28"/>
            <p:cNvSpPr>
              <a:spLocks/>
            </p:cNvSpPr>
            <p:nvPr/>
          </p:nvSpPr>
          <p:spPr bwMode="auto">
            <a:xfrm>
              <a:off x="2883" y="1515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7009" name="Group 29"/>
            <p:cNvGrpSpPr>
              <a:grpSpLocks/>
            </p:cNvGrpSpPr>
            <p:nvPr/>
          </p:nvGrpSpPr>
          <p:grpSpPr bwMode="auto">
            <a:xfrm>
              <a:off x="3289" y="2064"/>
              <a:ext cx="250" cy="296"/>
              <a:chOff x="2932" y="2424"/>
              <a:chExt cx="253" cy="296"/>
            </a:xfrm>
          </p:grpSpPr>
          <p:sp>
            <p:nvSpPr>
              <p:cNvPr id="107577" name="Rectangle 30"/>
              <p:cNvSpPr>
                <a:spLocks noChangeArrowheads="1"/>
              </p:cNvSpPr>
              <p:nvPr/>
            </p:nvSpPr>
            <p:spPr bwMode="auto">
              <a:xfrm>
                <a:off x="2984" y="2491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78" name="Text Box 31"/>
              <p:cNvSpPr txBox="1">
                <a:spLocks noChangeArrowheads="1"/>
              </p:cNvSpPr>
              <p:nvPr/>
            </p:nvSpPr>
            <p:spPr bwMode="auto">
              <a:xfrm>
                <a:off x="2934" y="2424"/>
                <a:ext cx="251" cy="2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D</a:t>
                </a:r>
                <a:endParaRPr lang="en-US" sz="2400"/>
              </a:p>
            </p:txBody>
          </p:sp>
        </p:grpSp>
        <p:grpSp>
          <p:nvGrpSpPr>
            <p:cNvPr id="127010" name="Group 32"/>
            <p:cNvGrpSpPr>
              <a:grpSpLocks/>
            </p:cNvGrpSpPr>
            <p:nvPr/>
          </p:nvGrpSpPr>
          <p:grpSpPr bwMode="auto">
            <a:xfrm>
              <a:off x="2595" y="2031"/>
              <a:ext cx="274" cy="341"/>
              <a:chOff x="2920" y="2394"/>
              <a:chExt cx="275" cy="341"/>
            </a:xfrm>
          </p:grpSpPr>
          <p:sp>
            <p:nvSpPr>
              <p:cNvPr id="107575" name="Rectangle 33"/>
              <p:cNvSpPr>
                <a:spLocks noChangeArrowheads="1"/>
              </p:cNvSpPr>
              <p:nvPr/>
            </p:nvSpPr>
            <p:spPr bwMode="auto">
              <a:xfrm>
                <a:off x="2981" y="2490"/>
                <a:ext cx="145" cy="133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76" name="Text Box 34"/>
              <p:cNvSpPr txBox="1">
                <a:spLocks noChangeArrowheads="1"/>
              </p:cNvSpPr>
              <p:nvPr/>
            </p:nvSpPr>
            <p:spPr bwMode="auto">
              <a:xfrm>
                <a:off x="2920" y="2394"/>
                <a:ext cx="275" cy="3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C</a:t>
                </a:r>
              </a:p>
            </p:txBody>
          </p:sp>
        </p:grpSp>
        <p:grpSp>
          <p:nvGrpSpPr>
            <p:cNvPr id="127011" name="Group 35"/>
            <p:cNvGrpSpPr>
              <a:grpSpLocks/>
            </p:cNvGrpSpPr>
            <p:nvPr/>
          </p:nvGrpSpPr>
          <p:grpSpPr bwMode="auto">
            <a:xfrm>
              <a:off x="3287" y="1374"/>
              <a:ext cx="239" cy="297"/>
              <a:chOff x="2936" y="2424"/>
              <a:chExt cx="242" cy="297"/>
            </a:xfrm>
          </p:grpSpPr>
          <p:sp>
            <p:nvSpPr>
              <p:cNvPr id="107573" name="Rectangle 36"/>
              <p:cNvSpPr>
                <a:spLocks noChangeArrowheads="1"/>
              </p:cNvSpPr>
              <p:nvPr/>
            </p:nvSpPr>
            <p:spPr bwMode="auto">
              <a:xfrm>
                <a:off x="2982" y="2491"/>
                <a:ext cx="144" cy="133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74" name="Text Box 37"/>
              <p:cNvSpPr txBox="1">
                <a:spLocks noChangeArrowheads="1"/>
              </p:cNvSpPr>
              <p:nvPr/>
            </p:nvSpPr>
            <p:spPr bwMode="auto">
              <a:xfrm>
                <a:off x="2936" y="2424"/>
                <a:ext cx="242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B</a:t>
                </a:r>
                <a:endParaRPr lang="en-US" sz="2400"/>
              </a:p>
            </p:txBody>
          </p:sp>
        </p:grpSp>
        <p:grpSp>
          <p:nvGrpSpPr>
            <p:cNvPr id="127012" name="Group 38"/>
            <p:cNvGrpSpPr>
              <a:grpSpLocks/>
            </p:cNvGrpSpPr>
            <p:nvPr/>
          </p:nvGrpSpPr>
          <p:grpSpPr bwMode="auto">
            <a:xfrm>
              <a:off x="2603" y="1374"/>
              <a:ext cx="241" cy="297"/>
              <a:chOff x="2936" y="2424"/>
              <a:chExt cx="244" cy="297"/>
            </a:xfrm>
          </p:grpSpPr>
          <p:sp>
            <p:nvSpPr>
              <p:cNvPr id="107571" name="Rectangle 39"/>
              <p:cNvSpPr>
                <a:spLocks noChangeArrowheads="1"/>
              </p:cNvSpPr>
              <p:nvPr/>
            </p:nvSpPr>
            <p:spPr bwMode="auto">
              <a:xfrm>
                <a:off x="2982" y="2491"/>
                <a:ext cx="144" cy="133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72" name="Text Box 40"/>
              <p:cNvSpPr txBox="1">
                <a:spLocks noChangeArrowheads="1"/>
              </p:cNvSpPr>
              <p:nvPr/>
            </p:nvSpPr>
            <p:spPr bwMode="auto">
              <a:xfrm>
                <a:off x="2938" y="2424"/>
                <a:ext cx="244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A</a:t>
                </a:r>
                <a:endParaRPr lang="en-US" sz="2400"/>
              </a:p>
            </p:txBody>
          </p:sp>
        </p:grpSp>
        <p:sp>
          <p:nvSpPr>
            <p:cNvPr id="107558" name="Line 41"/>
            <p:cNvSpPr>
              <a:spLocks noChangeShapeType="1"/>
            </p:cNvSpPr>
            <p:nvPr/>
          </p:nvSpPr>
          <p:spPr bwMode="auto">
            <a:xfrm>
              <a:off x="3552" y="1488"/>
              <a:ext cx="338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59" name="Line 42"/>
            <p:cNvSpPr>
              <a:spLocks noChangeShapeType="1"/>
            </p:cNvSpPr>
            <p:nvPr/>
          </p:nvSpPr>
          <p:spPr bwMode="auto">
            <a:xfrm flipV="1">
              <a:off x="3505" y="1247"/>
              <a:ext cx="143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60" name="Line 43"/>
            <p:cNvSpPr>
              <a:spLocks noChangeShapeType="1"/>
            </p:cNvSpPr>
            <p:nvPr/>
          </p:nvSpPr>
          <p:spPr bwMode="auto">
            <a:xfrm flipV="1">
              <a:off x="3552" y="1920"/>
              <a:ext cx="240" cy="2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61" name="Line 44"/>
            <p:cNvSpPr>
              <a:spLocks noChangeShapeType="1"/>
            </p:cNvSpPr>
            <p:nvPr/>
          </p:nvSpPr>
          <p:spPr bwMode="auto">
            <a:xfrm>
              <a:off x="3552" y="2208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62" name="Line 45"/>
            <p:cNvSpPr>
              <a:spLocks noChangeShapeType="1"/>
            </p:cNvSpPr>
            <p:nvPr/>
          </p:nvSpPr>
          <p:spPr bwMode="auto">
            <a:xfrm>
              <a:off x="3552" y="2208"/>
              <a:ext cx="28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63" name="Line 46"/>
            <p:cNvSpPr>
              <a:spLocks noChangeShapeType="1"/>
            </p:cNvSpPr>
            <p:nvPr/>
          </p:nvSpPr>
          <p:spPr bwMode="auto">
            <a:xfrm flipH="1" flipV="1">
              <a:off x="2352" y="1200"/>
              <a:ext cx="288" cy="2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64" name="Line 47"/>
            <p:cNvSpPr>
              <a:spLocks noChangeShapeType="1"/>
            </p:cNvSpPr>
            <p:nvPr/>
          </p:nvSpPr>
          <p:spPr bwMode="auto">
            <a:xfrm flipH="1" flipV="1">
              <a:off x="2208" y="2112"/>
              <a:ext cx="384" cy="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65" name="Text Box 48"/>
            <p:cNvSpPr txBox="1">
              <a:spLocks noChangeArrowheads="1"/>
            </p:cNvSpPr>
            <p:nvPr/>
          </p:nvSpPr>
          <p:spPr bwMode="auto">
            <a:xfrm>
              <a:off x="2448" y="1100"/>
              <a:ext cx="212" cy="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u</a:t>
              </a:r>
            </a:p>
          </p:txBody>
        </p:sp>
        <p:sp>
          <p:nvSpPr>
            <p:cNvPr id="107566" name="Text Box 49"/>
            <p:cNvSpPr txBox="1">
              <a:spLocks noChangeArrowheads="1"/>
            </p:cNvSpPr>
            <p:nvPr/>
          </p:nvSpPr>
          <p:spPr bwMode="auto">
            <a:xfrm>
              <a:off x="3408" y="1103"/>
              <a:ext cx="202" cy="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v</a:t>
              </a:r>
            </a:p>
          </p:txBody>
        </p:sp>
        <p:sp>
          <p:nvSpPr>
            <p:cNvPr id="107567" name="Text Box 50"/>
            <p:cNvSpPr txBox="1">
              <a:spLocks noChangeArrowheads="1"/>
            </p:cNvSpPr>
            <p:nvPr/>
          </p:nvSpPr>
          <p:spPr bwMode="auto">
            <a:xfrm>
              <a:off x="3648" y="1344"/>
              <a:ext cx="238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w</a:t>
              </a:r>
            </a:p>
          </p:txBody>
        </p:sp>
        <p:sp>
          <p:nvSpPr>
            <p:cNvPr id="107568" name="Text Box 51"/>
            <p:cNvSpPr txBox="1">
              <a:spLocks noChangeArrowheads="1"/>
            </p:cNvSpPr>
            <p:nvPr/>
          </p:nvSpPr>
          <p:spPr bwMode="auto">
            <a:xfrm>
              <a:off x="3696" y="1920"/>
              <a:ext cx="202" cy="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x</a:t>
              </a:r>
            </a:p>
          </p:txBody>
        </p:sp>
        <p:sp>
          <p:nvSpPr>
            <p:cNvPr id="107569" name="Text Box 52"/>
            <p:cNvSpPr txBox="1">
              <a:spLocks noChangeArrowheads="1"/>
            </p:cNvSpPr>
            <p:nvPr/>
          </p:nvSpPr>
          <p:spPr bwMode="auto">
            <a:xfrm>
              <a:off x="3600" y="2255"/>
              <a:ext cx="202" cy="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y</a:t>
              </a:r>
            </a:p>
          </p:txBody>
        </p:sp>
        <p:sp>
          <p:nvSpPr>
            <p:cNvPr id="107570" name="Text Box 53"/>
            <p:cNvSpPr txBox="1">
              <a:spLocks noChangeArrowheads="1"/>
            </p:cNvSpPr>
            <p:nvPr/>
          </p:nvSpPr>
          <p:spPr bwMode="auto">
            <a:xfrm>
              <a:off x="2304" y="2112"/>
              <a:ext cx="202" cy="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z</a:t>
              </a:r>
            </a:p>
          </p:txBody>
        </p:sp>
      </p:grpSp>
      <p:sp>
        <p:nvSpPr>
          <p:cNvPr id="107528" name="Text Box 54"/>
          <p:cNvSpPr txBox="1">
            <a:spLocks noChangeArrowheads="1"/>
          </p:cNvSpPr>
          <p:nvPr/>
        </p:nvSpPr>
        <p:spPr bwMode="auto">
          <a:xfrm>
            <a:off x="5811838" y="4394200"/>
            <a:ext cx="16192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u="sng" smtClean="0"/>
              <a:t>subnet</a:t>
            </a:r>
            <a:r>
              <a:rPr lang="en-US" smtClean="0"/>
              <a:t>    </a:t>
            </a:r>
            <a:r>
              <a:rPr lang="en-US" u="sng" smtClean="0"/>
              <a:t>hops</a:t>
            </a:r>
          </a:p>
          <a:p>
            <a:pPr eaLnBrk="1" hangingPunct="1">
              <a:defRPr/>
            </a:pPr>
            <a:r>
              <a:rPr lang="en-US" smtClean="0"/>
              <a:t>      u         1</a:t>
            </a:r>
          </a:p>
          <a:p>
            <a:pPr eaLnBrk="1" hangingPunct="1">
              <a:defRPr/>
            </a:pPr>
            <a:r>
              <a:rPr lang="en-US" smtClean="0"/>
              <a:t>      v         2</a:t>
            </a:r>
          </a:p>
          <a:p>
            <a:pPr eaLnBrk="1" hangingPunct="1">
              <a:defRPr/>
            </a:pPr>
            <a:r>
              <a:rPr lang="en-US" smtClean="0"/>
              <a:t>      w        2</a:t>
            </a:r>
          </a:p>
          <a:p>
            <a:pPr eaLnBrk="1" hangingPunct="1">
              <a:defRPr/>
            </a:pPr>
            <a:r>
              <a:rPr lang="en-US" smtClean="0"/>
              <a:t>      x         3</a:t>
            </a:r>
          </a:p>
          <a:p>
            <a:pPr eaLnBrk="1" hangingPunct="1">
              <a:defRPr/>
            </a:pPr>
            <a:r>
              <a:rPr lang="en-US" smtClean="0"/>
              <a:t>      y         3</a:t>
            </a:r>
          </a:p>
          <a:p>
            <a:pPr eaLnBrk="1" hangingPunct="1">
              <a:defRPr/>
            </a:pPr>
            <a:r>
              <a:rPr lang="en-US" smtClean="0"/>
              <a:t>      z         2</a:t>
            </a:r>
          </a:p>
          <a:p>
            <a:pPr eaLnBrk="1" hangingPunct="1">
              <a:defRPr/>
            </a:pPr>
            <a:r>
              <a:rPr lang="en-US" smtClean="0"/>
              <a:t>  </a:t>
            </a:r>
          </a:p>
        </p:txBody>
      </p:sp>
      <p:sp>
        <p:nvSpPr>
          <p:cNvPr id="107529" name="Text Box 55"/>
          <p:cNvSpPr txBox="1">
            <a:spLocks noChangeArrowheads="1"/>
          </p:cNvSpPr>
          <p:nvPr/>
        </p:nvSpPr>
        <p:spPr bwMode="auto">
          <a:xfrm>
            <a:off x="4716463" y="4054475"/>
            <a:ext cx="3867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u="sng" smtClean="0"/>
              <a:t>from router A to destination</a:t>
            </a:r>
            <a:r>
              <a:rPr lang="en-US" u="sng" smtClean="0">
                <a:solidFill>
                  <a:srgbClr val="FF0000"/>
                </a:solidFill>
              </a:rPr>
              <a:t> </a:t>
            </a:r>
            <a:r>
              <a:rPr lang="en-US" i="1" u="sng" smtClean="0">
                <a:solidFill>
                  <a:srgbClr val="CC0000"/>
                </a:solidFill>
              </a:rPr>
              <a:t>subnets: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085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92D92972-940B-4644-B1C7-678F30FC5EF4}" type="slidenum">
              <a:rPr lang="en-US"/>
              <a:pPr/>
              <a:t>5</a:t>
            </a:fld>
            <a:endParaRPr lang="en-US"/>
          </a:p>
        </p:txBody>
      </p:sp>
      <p:pic>
        <p:nvPicPr>
          <p:cNvPr id="128003" name="Picture 110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388" y="822325"/>
            <a:ext cx="2970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49" name="Line 2"/>
          <p:cNvSpPr>
            <a:spLocks noChangeShapeType="1"/>
          </p:cNvSpPr>
          <p:nvPr/>
        </p:nvSpPr>
        <p:spPr bwMode="auto">
          <a:xfrm>
            <a:off x="6076950" y="2474913"/>
            <a:ext cx="979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8550" name="Rectangle 3"/>
          <p:cNvSpPr>
            <a:spLocks noGrp="1" noChangeArrowheads="1"/>
          </p:cNvSpPr>
          <p:nvPr>
            <p:ph type="title"/>
          </p:nvPr>
        </p:nvSpPr>
        <p:spPr>
          <a:xfrm>
            <a:off x="409575" y="190500"/>
            <a:ext cx="3937000" cy="863600"/>
          </a:xfrm>
        </p:spPr>
        <p:txBody>
          <a:bodyPr/>
          <a:lstStyle/>
          <a:p>
            <a:pPr>
              <a:defRPr/>
            </a:pPr>
            <a:r>
              <a:rPr lang="en-US" sz="4000">
                <a:cs typeface="+mj-cs"/>
              </a:rPr>
              <a:t>RIP: example</a:t>
            </a:r>
            <a:r>
              <a:rPr lang="en-US" sz="3200">
                <a:cs typeface="+mj-cs"/>
              </a:rPr>
              <a:t> </a:t>
            </a:r>
          </a:p>
        </p:txBody>
      </p:sp>
      <p:sp>
        <p:nvSpPr>
          <p:cNvPr id="108551" name="Text Box 4"/>
          <p:cNvSpPr txBox="1">
            <a:spLocks noChangeArrowheads="1"/>
          </p:cNvSpPr>
          <p:nvPr/>
        </p:nvSpPr>
        <p:spPr bwMode="auto">
          <a:xfrm>
            <a:off x="1220788" y="4205288"/>
            <a:ext cx="6780212" cy="209867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000" b="1">
                <a:solidFill>
                  <a:srgbClr val="000099"/>
                </a:solidFill>
              </a:rPr>
              <a:t>destination subnet	  next  router      # hops to dest</a:t>
            </a:r>
          </a:p>
          <a:p>
            <a:r>
              <a:rPr lang="en-US" sz="2000" b="1"/>
              <a:t> 	</a:t>
            </a:r>
            <a:r>
              <a:rPr lang="en-US" sz="2400">
                <a:solidFill>
                  <a:srgbClr val="CC0000"/>
                </a:solidFill>
              </a:rPr>
              <a:t>w</a:t>
            </a:r>
            <a:r>
              <a:rPr lang="en-US" sz="2400"/>
              <a:t>			A		2</a:t>
            </a:r>
          </a:p>
          <a:p>
            <a:r>
              <a:rPr lang="en-US" sz="2400"/>
              <a:t>	</a:t>
            </a:r>
            <a:r>
              <a:rPr lang="en-US" sz="2400">
                <a:solidFill>
                  <a:srgbClr val="CC0000"/>
                </a:solidFill>
              </a:rPr>
              <a:t>y</a:t>
            </a:r>
            <a:r>
              <a:rPr lang="en-US" sz="2400"/>
              <a:t>			B		2</a:t>
            </a:r>
          </a:p>
          <a:p>
            <a:r>
              <a:rPr lang="en-US" sz="2400"/>
              <a:t> 	</a:t>
            </a:r>
            <a:r>
              <a:rPr lang="en-US" sz="2400">
                <a:solidFill>
                  <a:srgbClr val="CC0000"/>
                </a:solidFill>
              </a:rPr>
              <a:t>z</a:t>
            </a:r>
            <a:r>
              <a:rPr lang="en-US" sz="2400"/>
              <a:t>			B		7</a:t>
            </a:r>
          </a:p>
          <a:p>
            <a:r>
              <a:rPr lang="en-US" sz="2400"/>
              <a:t>	</a:t>
            </a:r>
            <a:r>
              <a:rPr lang="en-US" sz="2400">
                <a:solidFill>
                  <a:srgbClr val="CC0000"/>
                </a:solidFill>
              </a:rPr>
              <a:t>x</a:t>
            </a:r>
            <a:r>
              <a:rPr lang="en-US" sz="2400"/>
              <a:t>			--		1</a:t>
            </a:r>
          </a:p>
          <a:p>
            <a:r>
              <a:rPr lang="en-US" sz="2000"/>
              <a:t>	….			….		....</a:t>
            </a:r>
          </a:p>
        </p:txBody>
      </p:sp>
      <p:sp>
        <p:nvSpPr>
          <p:cNvPr id="108552" name="Text Box 5"/>
          <p:cNvSpPr txBox="1">
            <a:spLocks noChangeArrowheads="1"/>
          </p:cNvSpPr>
          <p:nvPr/>
        </p:nvSpPr>
        <p:spPr bwMode="auto">
          <a:xfrm>
            <a:off x="2898775" y="3825875"/>
            <a:ext cx="2571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routing table in router D</a:t>
            </a:r>
          </a:p>
        </p:txBody>
      </p:sp>
      <p:sp>
        <p:nvSpPr>
          <p:cNvPr id="128008" name="Freeform 6"/>
          <p:cNvSpPr>
            <a:spLocks/>
          </p:cNvSpPr>
          <p:nvPr/>
        </p:nvSpPr>
        <p:spPr bwMode="auto">
          <a:xfrm>
            <a:off x="2528888" y="2486025"/>
            <a:ext cx="1241425" cy="1588"/>
          </a:xfrm>
          <a:custGeom>
            <a:avLst/>
            <a:gdLst>
              <a:gd name="T0" fmla="*/ 0 w 805"/>
              <a:gd name="T1" fmla="*/ 0 h 1"/>
              <a:gd name="T2" fmla="*/ 2147483647 w 805"/>
              <a:gd name="T3" fmla="*/ 2147483647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05" h="1">
                <a:moveTo>
                  <a:pt x="0" y="0"/>
                </a:moveTo>
                <a:lnTo>
                  <a:pt x="805" y="1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09" name="Freeform 7"/>
          <p:cNvSpPr>
            <a:spLocks/>
          </p:cNvSpPr>
          <p:nvPr/>
        </p:nvSpPr>
        <p:spPr bwMode="auto">
          <a:xfrm>
            <a:off x="2530475" y="2265363"/>
            <a:ext cx="1065213" cy="385762"/>
          </a:xfrm>
          <a:custGeom>
            <a:avLst/>
            <a:gdLst>
              <a:gd name="T0" fmla="*/ 2147483647 w 690"/>
              <a:gd name="T1" fmla="*/ 2147483647 h 274"/>
              <a:gd name="T2" fmla="*/ 2147483647 w 690"/>
              <a:gd name="T3" fmla="*/ 2147483647 h 274"/>
              <a:gd name="T4" fmla="*/ 2147483647 w 690"/>
              <a:gd name="T5" fmla="*/ 2147483647 h 274"/>
              <a:gd name="T6" fmla="*/ 2147483647 w 690"/>
              <a:gd name="T7" fmla="*/ 2147483647 h 274"/>
              <a:gd name="T8" fmla="*/ 2147483647 w 690"/>
              <a:gd name="T9" fmla="*/ 2147483647 h 274"/>
              <a:gd name="T10" fmla="*/ 2147483647 w 690"/>
              <a:gd name="T11" fmla="*/ 2147483647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10" name="Freeform 36"/>
          <p:cNvSpPr>
            <a:spLocks/>
          </p:cNvSpPr>
          <p:nvPr/>
        </p:nvSpPr>
        <p:spPr bwMode="auto">
          <a:xfrm>
            <a:off x="4322763" y="2486025"/>
            <a:ext cx="1243012" cy="1588"/>
          </a:xfrm>
          <a:custGeom>
            <a:avLst/>
            <a:gdLst>
              <a:gd name="T0" fmla="*/ 0 w 805"/>
              <a:gd name="T1" fmla="*/ 0 h 1"/>
              <a:gd name="T2" fmla="*/ 2147483647 w 805"/>
              <a:gd name="T3" fmla="*/ 2147483647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05" h="1">
                <a:moveTo>
                  <a:pt x="0" y="0"/>
                </a:moveTo>
                <a:lnTo>
                  <a:pt x="805" y="1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11" name="Freeform 51"/>
          <p:cNvSpPr>
            <a:spLocks/>
          </p:cNvSpPr>
          <p:nvPr/>
        </p:nvSpPr>
        <p:spPr bwMode="auto">
          <a:xfrm>
            <a:off x="631825" y="2498725"/>
            <a:ext cx="1243013" cy="0"/>
          </a:xfrm>
          <a:custGeom>
            <a:avLst/>
            <a:gdLst>
              <a:gd name="T0" fmla="*/ 0 w 805"/>
              <a:gd name="T1" fmla="*/ 0 h 1"/>
              <a:gd name="T2" fmla="*/ 2147483647 w 805"/>
              <a:gd name="T3" fmla="*/ 1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05" h="1">
                <a:moveTo>
                  <a:pt x="0" y="0"/>
                </a:moveTo>
                <a:lnTo>
                  <a:pt x="805" y="1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7" name="Line 66"/>
          <p:cNvSpPr>
            <a:spLocks noChangeShapeType="1"/>
          </p:cNvSpPr>
          <p:nvPr/>
        </p:nvSpPr>
        <p:spPr bwMode="auto">
          <a:xfrm flipV="1">
            <a:off x="8091488" y="1976438"/>
            <a:ext cx="604837" cy="354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8558" name="Line 67"/>
          <p:cNvSpPr>
            <a:spLocks noChangeShapeType="1"/>
          </p:cNvSpPr>
          <p:nvPr/>
        </p:nvSpPr>
        <p:spPr bwMode="auto">
          <a:xfrm>
            <a:off x="8045450" y="2619375"/>
            <a:ext cx="604838" cy="354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8559" name="Line 68"/>
          <p:cNvSpPr>
            <a:spLocks noChangeShapeType="1"/>
          </p:cNvSpPr>
          <p:nvPr/>
        </p:nvSpPr>
        <p:spPr bwMode="auto">
          <a:xfrm>
            <a:off x="2368550" y="2611438"/>
            <a:ext cx="1255713" cy="547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8015" name="Freeform 69"/>
          <p:cNvSpPr>
            <a:spLocks/>
          </p:cNvSpPr>
          <p:nvPr/>
        </p:nvSpPr>
        <p:spPr bwMode="auto">
          <a:xfrm rot="1183889">
            <a:off x="2522538" y="2776538"/>
            <a:ext cx="1065212" cy="284162"/>
          </a:xfrm>
          <a:custGeom>
            <a:avLst/>
            <a:gdLst>
              <a:gd name="T0" fmla="*/ 2147483647 w 690"/>
              <a:gd name="T1" fmla="*/ 2147483647 h 274"/>
              <a:gd name="T2" fmla="*/ 2147483647 w 690"/>
              <a:gd name="T3" fmla="*/ 2147483647 h 274"/>
              <a:gd name="T4" fmla="*/ 2147483647 w 690"/>
              <a:gd name="T5" fmla="*/ 2147483647 h 274"/>
              <a:gd name="T6" fmla="*/ 2147483647 w 690"/>
              <a:gd name="T7" fmla="*/ 2147483647 h 274"/>
              <a:gd name="T8" fmla="*/ 2147483647 w 690"/>
              <a:gd name="T9" fmla="*/ 2147483647 h 274"/>
              <a:gd name="T10" fmla="*/ 2147483647 w 690"/>
              <a:gd name="T11" fmla="*/ 2147483647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16" name="Freeform 70"/>
          <p:cNvSpPr>
            <a:spLocks/>
          </p:cNvSpPr>
          <p:nvPr/>
        </p:nvSpPr>
        <p:spPr bwMode="auto">
          <a:xfrm>
            <a:off x="633413" y="2278063"/>
            <a:ext cx="1065212" cy="384175"/>
          </a:xfrm>
          <a:custGeom>
            <a:avLst/>
            <a:gdLst>
              <a:gd name="T0" fmla="*/ 2147483647 w 690"/>
              <a:gd name="T1" fmla="*/ 2147483647 h 274"/>
              <a:gd name="T2" fmla="*/ 2147483647 w 690"/>
              <a:gd name="T3" fmla="*/ 2147483647 h 274"/>
              <a:gd name="T4" fmla="*/ 2147483647 w 690"/>
              <a:gd name="T5" fmla="*/ 2147483647 h 274"/>
              <a:gd name="T6" fmla="*/ 2147483647 w 690"/>
              <a:gd name="T7" fmla="*/ 2147483647 h 274"/>
              <a:gd name="T8" fmla="*/ 2147483647 w 690"/>
              <a:gd name="T9" fmla="*/ 2147483647 h 274"/>
              <a:gd name="T10" fmla="*/ 2147483647 w 690"/>
              <a:gd name="T11" fmla="*/ 2147483647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17" name="Freeform 71"/>
          <p:cNvSpPr>
            <a:spLocks/>
          </p:cNvSpPr>
          <p:nvPr/>
        </p:nvSpPr>
        <p:spPr bwMode="auto">
          <a:xfrm>
            <a:off x="4324350" y="2276475"/>
            <a:ext cx="1065213" cy="385763"/>
          </a:xfrm>
          <a:custGeom>
            <a:avLst/>
            <a:gdLst>
              <a:gd name="T0" fmla="*/ 2147483647 w 690"/>
              <a:gd name="T1" fmla="*/ 2147483647 h 274"/>
              <a:gd name="T2" fmla="*/ 2147483647 w 690"/>
              <a:gd name="T3" fmla="*/ 2147483647 h 274"/>
              <a:gd name="T4" fmla="*/ 2147483647 w 690"/>
              <a:gd name="T5" fmla="*/ 2147483647 h 274"/>
              <a:gd name="T6" fmla="*/ 2147483647 w 690"/>
              <a:gd name="T7" fmla="*/ 2147483647 h 274"/>
              <a:gd name="T8" fmla="*/ 2147483647 w 690"/>
              <a:gd name="T9" fmla="*/ 2147483647 h 274"/>
              <a:gd name="T10" fmla="*/ 2147483647 w 690"/>
              <a:gd name="T11" fmla="*/ 2147483647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18" name="Freeform 72"/>
          <p:cNvSpPr>
            <a:spLocks/>
          </p:cNvSpPr>
          <p:nvPr/>
        </p:nvSpPr>
        <p:spPr bwMode="auto">
          <a:xfrm>
            <a:off x="6097588" y="2266950"/>
            <a:ext cx="850900" cy="385763"/>
          </a:xfrm>
          <a:custGeom>
            <a:avLst/>
            <a:gdLst>
              <a:gd name="T0" fmla="*/ 2147483647 w 690"/>
              <a:gd name="T1" fmla="*/ 2147483647 h 274"/>
              <a:gd name="T2" fmla="*/ 2147483647 w 690"/>
              <a:gd name="T3" fmla="*/ 2147483647 h 274"/>
              <a:gd name="T4" fmla="*/ 2147483647 w 690"/>
              <a:gd name="T5" fmla="*/ 2147483647 h 274"/>
              <a:gd name="T6" fmla="*/ 2147483647 w 690"/>
              <a:gd name="T7" fmla="*/ 2147483647 h 274"/>
              <a:gd name="T8" fmla="*/ 2147483647 w 690"/>
              <a:gd name="T9" fmla="*/ 2147483647 h 274"/>
              <a:gd name="T10" fmla="*/ 2147483647 w 690"/>
              <a:gd name="T11" fmla="*/ 2147483647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19" name="Freeform 73"/>
          <p:cNvSpPr>
            <a:spLocks/>
          </p:cNvSpPr>
          <p:nvPr/>
        </p:nvSpPr>
        <p:spPr bwMode="auto">
          <a:xfrm rot="-2589433">
            <a:off x="8059738" y="1833563"/>
            <a:ext cx="868362" cy="385762"/>
          </a:xfrm>
          <a:custGeom>
            <a:avLst/>
            <a:gdLst>
              <a:gd name="T0" fmla="*/ 2147483647 w 690"/>
              <a:gd name="T1" fmla="*/ 2147483647 h 274"/>
              <a:gd name="T2" fmla="*/ 2147483647 w 690"/>
              <a:gd name="T3" fmla="*/ 2147483647 h 274"/>
              <a:gd name="T4" fmla="*/ 2147483647 w 690"/>
              <a:gd name="T5" fmla="*/ 2147483647 h 274"/>
              <a:gd name="T6" fmla="*/ 2147483647 w 690"/>
              <a:gd name="T7" fmla="*/ 2147483647 h 274"/>
              <a:gd name="T8" fmla="*/ 2147483647 w 690"/>
              <a:gd name="T9" fmla="*/ 2147483647 h 274"/>
              <a:gd name="T10" fmla="*/ 2147483647 w 690"/>
              <a:gd name="T11" fmla="*/ 2147483647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65" name="Text Box 74"/>
          <p:cNvSpPr txBox="1">
            <a:spLocks noChangeArrowheads="1"/>
          </p:cNvSpPr>
          <p:nvPr/>
        </p:nvSpPr>
        <p:spPr bwMode="auto">
          <a:xfrm>
            <a:off x="919163" y="2235200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w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108566" name="Text Box 75"/>
          <p:cNvSpPr txBox="1">
            <a:spLocks noChangeArrowheads="1"/>
          </p:cNvSpPr>
          <p:nvPr/>
        </p:nvSpPr>
        <p:spPr bwMode="auto">
          <a:xfrm>
            <a:off x="2873375" y="22780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x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108567" name="Text Box 76"/>
          <p:cNvSpPr txBox="1">
            <a:spLocks noChangeArrowheads="1"/>
          </p:cNvSpPr>
          <p:nvPr/>
        </p:nvSpPr>
        <p:spPr bwMode="auto">
          <a:xfrm>
            <a:off x="6380163" y="21986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y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108568" name="Text Box 77"/>
          <p:cNvSpPr txBox="1">
            <a:spLocks noChangeArrowheads="1"/>
          </p:cNvSpPr>
          <p:nvPr/>
        </p:nvSpPr>
        <p:spPr bwMode="auto">
          <a:xfrm>
            <a:off x="8294688" y="18208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z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108569" name="Text Box 78"/>
          <p:cNvSpPr txBox="1">
            <a:spLocks noChangeArrowheads="1"/>
          </p:cNvSpPr>
          <p:nvPr/>
        </p:nvSpPr>
        <p:spPr bwMode="auto">
          <a:xfrm>
            <a:off x="1947863" y="25574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A</a:t>
            </a:r>
          </a:p>
        </p:txBody>
      </p:sp>
      <p:sp>
        <p:nvSpPr>
          <p:cNvPr id="108570" name="Text Box 79"/>
          <p:cNvSpPr txBox="1">
            <a:spLocks noChangeArrowheads="1"/>
          </p:cNvSpPr>
          <p:nvPr/>
        </p:nvSpPr>
        <p:spPr bwMode="auto">
          <a:xfrm>
            <a:off x="3775075" y="326548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C</a:t>
            </a:r>
          </a:p>
        </p:txBody>
      </p:sp>
      <p:sp>
        <p:nvSpPr>
          <p:cNvPr id="108571" name="Text Box 80"/>
          <p:cNvSpPr txBox="1">
            <a:spLocks noChangeArrowheads="1"/>
          </p:cNvSpPr>
          <p:nvPr/>
        </p:nvSpPr>
        <p:spPr bwMode="auto">
          <a:xfrm>
            <a:off x="3775075" y="252253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D</a:t>
            </a:r>
          </a:p>
        </p:txBody>
      </p:sp>
      <p:sp>
        <p:nvSpPr>
          <p:cNvPr id="108572" name="Text Box 81"/>
          <p:cNvSpPr txBox="1">
            <a:spLocks noChangeArrowheads="1"/>
          </p:cNvSpPr>
          <p:nvPr/>
        </p:nvSpPr>
        <p:spPr bwMode="auto">
          <a:xfrm>
            <a:off x="5559425" y="252095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B</a:t>
            </a:r>
          </a:p>
        </p:txBody>
      </p:sp>
      <p:sp>
        <p:nvSpPr>
          <p:cNvPr id="108573" name="Line 82"/>
          <p:cNvSpPr>
            <a:spLocks noChangeShapeType="1"/>
          </p:cNvSpPr>
          <p:nvPr/>
        </p:nvSpPr>
        <p:spPr bwMode="auto">
          <a:xfrm>
            <a:off x="7083425" y="2463800"/>
            <a:ext cx="344488" cy="3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28029" name="Group 83"/>
          <p:cNvGrpSpPr>
            <a:grpSpLocks/>
          </p:cNvGrpSpPr>
          <p:nvPr/>
        </p:nvGrpSpPr>
        <p:grpSpPr bwMode="auto">
          <a:xfrm>
            <a:off x="5922963" y="2008188"/>
            <a:ext cx="615950" cy="363537"/>
            <a:chOff x="3731" y="1153"/>
            <a:chExt cx="388" cy="229"/>
          </a:xfrm>
        </p:grpSpPr>
        <p:sp>
          <p:nvSpPr>
            <p:cNvPr id="108630" name="Line 84"/>
            <p:cNvSpPr>
              <a:spLocks noChangeShapeType="1"/>
            </p:cNvSpPr>
            <p:nvPr/>
          </p:nvSpPr>
          <p:spPr bwMode="auto">
            <a:xfrm flipV="1">
              <a:off x="3731" y="1259"/>
              <a:ext cx="205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8631" name="Line 85"/>
            <p:cNvSpPr>
              <a:spLocks noChangeShapeType="1"/>
            </p:cNvSpPr>
            <p:nvPr/>
          </p:nvSpPr>
          <p:spPr bwMode="auto">
            <a:xfrm flipV="1">
              <a:off x="3944" y="1153"/>
              <a:ext cx="175" cy="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28030" name="Group 86"/>
          <p:cNvGrpSpPr>
            <a:grpSpLocks/>
          </p:cNvGrpSpPr>
          <p:nvPr/>
        </p:nvGrpSpPr>
        <p:grpSpPr bwMode="auto">
          <a:xfrm>
            <a:off x="4144963" y="1982788"/>
            <a:ext cx="615950" cy="363537"/>
            <a:chOff x="3731" y="1153"/>
            <a:chExt cx="388" cy="229"/>
          </a:xfrm>
        </p:grpSpPr>
        <p:sp>
          <p:nvSpPr>
            <p:cNvPr id="108628" name="Line 87"/>
            <p:cNvSpPr>
              <a:spLocks noChangeShapeType="1"/>
            </p:cNvSpPr>
            <p:nvPr/>
          </p:nvSpPr>
          <p:spPr bwMode="auto">
            <a:xfrm flipV="1">
              <a:off x="3731" y="1259"/>
              <a:ext cx="205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8629" name="Line 88"/>
            <p:cNvSpPr>
              <a:spLocks noChangeShapeType="1"/>
            </p:cNvSpPr>
            <p:nvPr/>
          </p:nvSpPr>
          <p:spPr bwMode="auto">
            <a:xfrm flipV="1">
              <a:off x="3944" y="1153"/>
              <a:ext cx="175" cy="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28031" name="Group 89"/>
          <p:cNvGrpSpPr>
            <a:grpSpLocks/>
          </p:cNvGrpSpPr>
          <p:nvPr/>
        </p:nvGrpSpPr>
        <p:grpSpPr bwMode="auto">
          <a:xfrm>
            <a:off x="2366963" y="1957388"/>
            <a:ext cx="615950" cy="363537"/>
            <a:chOff x="3731" y="1153"/>
            <a:chExt cx="388" cy="229"/>
          </a:xfrm>
        </p:grpSpPr>
        <p:sp>
          <p:nvSpPr>
            <p:cNvPr id="108626" name="Line 90"/>
            <p:cNvSpPr>
              <a:spLocks noChangeShapeType="1"/>
            </p:cNvSpPr>
            <p:nvPr/>
          </p:nvSpPr>
          <p:spPr bwMode="auto">
            <a:xfrm flipV="1">
              <a:off x="3731" y="1259"/>
              <a:ext cx="205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8627" name="Line 91"/>
            <p:cNvSpPr>
              <a:spLocks noChangeShapeType="1"/>
            </p:cNvSpPr>
            <p:nvPr/>
          </p:nvSpPr>
          <p:spPr bwMode="auto">
            <a:xfrm flipV="1">
              <a:off x="3944" y="1153"/>
              <a:ext cx="175" cy="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08577" name="Line 92"/>
          <p:cNvSpPr>
            <a:spLocks noChangeShapeType="1"/>
          </p:cNvSpPr>
          <p:nvPr/>
        </p:nvSpPr>
        <p:spPr bwMode="auto">
          <a:xfrm>
            <a:off x="4278313" y="3175000"/>
            <a:ext cx="979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8033" name="Freeform 93"/>
          <p:cNvSpPr>
            <a:spLocks/>
          </p:cNvSpPr>
          <p:nvPr/>
        </p:nvSpPr>
        <p:spPr bwMode="auto">
          <a:xfrm>
            <a:off x="4298950" y="2967038"/>
            <a:ext cx="850900" cy="385762"/>
          </a:xfrm>
          <a:custGeom>
            <a:avLst/>
            <a:gdLst>
              <a:gd name="T0" fmla="*/ 2147483647 w 690"/>
              <a:gd name="T1" fmla="*/ 2147483647 h 274"/>
              <a:gd name="T2" fmla="*/ 2147483647 w 690"/>
              <a:gd name="T3" fmla="*/ 2147483647 h 274"/>
              <a:gd name="T4" fmla="*/ 2147483647 w 690"/>
              <a:gd name="T5" fmla="*/ 2147483647 h 274"/>
              <a:gd name="T6" fmla="*/ 2147483647 w 690"/>
              <a:gd name="T7" fmla="*/ 2147483647 h 274"/>
              <a:gd name="T8" fmla="*/ 2147483647 w 690"/>
              <a:gd name="T9" fmla="*/ 2147483647 h 274"/>
              <a:gd name="T10" fmla="*/ 2147483647 w 690"/>
              <a:gd name="T11" fmla="*/ 2147483647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79" name="Line 94"/>
          <p:cNvSpPr>
            <a:spLocks noChangeShapeType="1"/>
          </p:cNvSpPr>
          <p:nvPr/>
        </p:nvSpPr>
        <p:spPr bwMode="auto">
          <a:xfrm>
            <a:off x="5284788" y="3163888"/>
            <a:ext cx="344487" cy="3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4557" name="Rectangle 109"/>
          <p:cNvSpPr>
            <a:spLocks noChangeArrowheads="1"/>
          </p:cNvSpPr>
          <p:nvPr/>
        </p:nvSpPr>
        <p:spPr bwMode="auto">
          <a:xfrm>
            <a:off x="1216025" y="5284788"/>
            <a:ext cx="6802438" cy="312737"/>
          </a:xfrm>
          <a:prstGeom prst="rect">
            <a:avLst/>
          </a:prstGeom>
          <a:gradFill rotWithShape="1">
            <a:gsLst>
              <a:gs pos="0">
                <a:schemeClr val="accent1">
                  <a:alpha val="28998"/>
                </a:schemeClr>
              </a:gs>
              <a:gs pos="100000">
                <a:schemeClr val="accent1">
                  <a:alpha val="25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8036" name="Group 120"/>
          <p:cNvGrpSpPr>
            <a:grpSpLocks/>
          </p:cNvGrpSpPr>
          <p:nvPr/>
        </p:nvGrpSpPr>
        <p:grpSpPr bwMode="auto">
          <a:xfrm>
            <a:off x="3624263" y="2287588"/>
            <a:ext cx="677862" cy="315912"/>
            <a:chOff x="4396" y="1245"/>
            <a:chExt cx="672" cy="248"/>
          </a:xfrm>
        </p:grpSpPr>
        <p:sp>
          <p:nvSpPr>
            <p:cNvPr id="128073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28074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28075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28076" name="Group 124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28079" name="Freeform 12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080" name="Freeform 12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622" name="Line 127"/>
            <p:cNvSpPr>
              <a:spLocks noChangeShapeType="1"/>
            </p:cNvSpPr>
            <p:nvPr/>
          </p:nvSpPr>
          <p:spPr bwMode="auto">
            <a:xfrm>
              <a:off x="4399" y="1321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8623" name="Line 128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28037" name="Group 129"/>
          <p:cNvGrpSpPr>
            <a:grpSpLocks/>
          </p:cNvGrpSpPr>
          <p:nvPr/>
        </p:nvGrpSpPr>
        <p:grpSpPr bwMode="auto">
          <a:xfrm>
            <a:off x="5403850" y="2305050"/>
            <a:ext cx="677863" cy="315913"/>
            <a:chOff x="4396" y="1245"/>
            <a:chExt cx="672" cy="248"/>
          </a:xfrm>
        </p:grpSpPr>
        <p:sp>
          <p:nvSpPr>
            <p:cNvPr id="128065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28066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28067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28068" name="Group 133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28071" name="Freeform 134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072" name="Freeform 135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614" name="Line 136"/>
            <p:cNvSpPr>
              <a:spLocks noChangeShapeType="1"/>
            </p:cNvSpPr>
            <p:nvPr/>
          </p:nvSpPr>
          <p:spPr bwMode="auto">
            <a:xfrm>
              <a:off x="4399" y="1321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8615" name="Line 137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28038" name="Group 138"/>
          <p:cNvGrpSpPr>
            <a:grpSpLocks/>
          </p:cNvGrpSpPr>
          <p:nvPr/>
        </p:nvGrpSpPr>
        <p:grpSpPr bwMode="auto">
          <a:xfrm>
            <a:off x="7440613" y="2300288"/>
            <a:ext cx="677862" cy="315912"/>
            <a:chOff x="4396" y="1245"/>
            <a:chExt cx="672" cy="248"/>
          </a:xfrm>
        </p:grpSpPr>
        <p:sp>
          <p:nvSpPr>
            <p:cNvPr id="128057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28058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28059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28060" name="Group 142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28063" name="Freeform 14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064" name="Freeform 14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606" name="Line 145"/>
            <p:cNvSpPr>
              <a:spLocks noChangeShapeType="1"/>
            </p:cNvSpPr>
            <p:nvPr/>
          </p:nvSpPr>
          <p:spPr bwMode="auto">
            <a:xfrm>
              <a:off x="4399" y="1321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8607" name="Line 146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28039" name="Group 147"/>
          <p:cNvGrpSpPr>
            <a:grpSpLocks/>
          </p:cNvGrpSpPr>
          <p:nvPr/>
        </p:nvGrpSpPr>
        <p:grpSpPr bwMode="auto">
          <a:xfrm>
            <a:off x="3609975" y="2997200"/>
            <a:ext cx="677863" cy="315913"/>
            <a:chOff x="4396" y="1245"/>
            <a:chExt cx="672" cy="248"/>
          </a:xfrm>
        </p:grpSpPr>
        <p:sp>
          <p:nvSpPr>
            <p:cNvPr id="128049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28050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28051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28052" name="Group 151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28055" name="Freeform 15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056" name="Freeform 15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598" name="Line 154"/>
            <p:cNvSpPr>
              <a:spLocks noChangeShapeType="1"/>
            </p:cNvSpPr>
            <p:nvPr/>
          </p:nvSpPr>
          <p:spPr bwMode="auto">
            <a:xfrm>
              <a:off x="4399" y="1321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8599" name="Line 155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28040" name="Group 156"/>
          <p:cNvGrpSpPr>
            <a:grpSpLocks/>
          </p:cNvGrpSpPr>
          <p:nvPr/>
        </p:nvGrpSpPr>
        <p:grpSpPr bwMode="auto">
          <a:xfrm>
            <a:off x="1866900" y="2324100"/>
            <a:ext cx="677863" cy="315913"/>
            <a:chOff x="4396" y="1245"/>
            <a:chExt cx="672" cy="248"/>
          </a:xfrm>
        </p:grpSpPr>
        <p:sp>
          <p:nvSpPr>
            <p:cNvPr id="128041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28042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28043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28044" name="Group 160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28047" name="Freeform 161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048" name="Freeform 162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590" name="Line 163"/>
            <p:cNvSpPr>
              <a:spLocks noChangeShapeType="1"/>
            </p:cNvSpPr>
            <p:nvPr/>
          </p:nvSpPr>
          <p:spPr bwMode="auto">
            <a:xfrm>
              <a:off x="4399" y="1321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8591" name="Line 164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4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5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095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F540D6EA-BBB5-4907-9D17-C281AB6BE847}" type="slidenum">
              <a:rPr lang="en-US"/>
              <a:pPr/>
              <a:t>6</a:t>
            </a:fld>
            <a:endParaRPr lang="en-US"/>
          </a:p>
        </p:txBody>
      </p:sp>
      <p:sp>
        <p:nvSpPr>
          <p:cNvPr id="109572" name="Line 123"/>
          <p:cNvSpPr>
            <a:spLocks noChangeShapeType="1"/>
          </p:cNvSpPr>
          <p:nvPr/>
        </p:nvSpPr>
        <p:spPr bwMode="auto">
          <a:xfrm>
            <a:off x="6076950" y="2608263"/>
            <a:ext cx="979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9028" name="Freeform 124"/>
          <p:cNvSpPr>
            <a:spLocks/>
          </p:cNvSpPr>
          <p:nvPr/>
        </p:nvSpPr>
        <p:spPr bwMode="auto">
          <a:xfrm>
            <a:off x="2528888" y="2619375"/>
            <a:ext cx="1241425" cy="1588"/>
          </a:xfrm>
          <a:custGeom>
            <a:avLst/>
            <a:gdLst>
              <a:gd name="T0" fmla="*/ 0 w 805"/>
              <a:gd name="T1" fmla="*/ 0 h 1"/>
              <a:gd name="T2" fmla="*/ 2147483647 w 805"/>
              <a:gd name="T3" fmla="*/ 2147483647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05" h="1">
                <a:moveTo>
                  <a:pt x="0" y="0"/>
                </a:moveTo>
                <a:lnTo>
                  <a:pt x="805" y="1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29" name="Freeform 125"/>
          <p:cNvSpPr>
            <a:spLocks/>
          </p:cNvSpPr>
          <p:nvPr/>
        </p:nvSpPr>
        <p:spPr bwMode="auto">
          <a:xfrm>
            <a:off x="2530475" y="2398713"/>
            <a:ext cx="1065213" cy="385762"/>
          </a:xfrm>
          <a:custGeom>
            <a:avLst/>
            <a:gdLst>
              <a:gd name="T0" fmla="*/ 2147483647 w 690"/>
              <a:gd name="T1" fmla="*/ 2147483647 h 274"/>
              <a:gd name="T2" fmla="*/ 2147483647 w 690"/>
              <a:gd name="T3" fmla="*/ 2147483647 h 274"/>
              <a:gd name="T4" fmla="*/ 2147483647 w 690"/>
              <a:gd name="T5" fmla="*/ 2147483647 h 274"/>
              <a:gd name="T6" fmla="*/ 2147483647 w 690"/>
              <a:gd name="T7" fmla="*/ 2147483647 h 274"/>
              <a:gd name="T8" fmla="*/ 2147483647 w 690"/>
              <a:gd name="T9" fmla="*/ 2147483647 h 274"/>
              <a:gd name="T10" fmla="*/ 2147483647 w 690"/>
              <a:gd name="T11" fmla="*/ 2147483647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0" name="Freeform 126"/>
          <p:cNvSpPr>
            <a:spLocks/>
          </p:cNvSpPr>
          <p:nvPr/>
        </p:nvSpPr>
        <p:spPr bwMode="auto">
          <a:xfrm>
            <a:off x="4322763" y="2619375"/>
            <a:ext cx="1243012" cy="1588"/>
          </a:xfrm>
          <a:custGeom>
            <a:avLst/>
            <a:gdLst>
              <a:gd name="T0" fmla="*/ 0 w 805"/>
              <a:gd name="T1" fmla="*/ 0 h 1"/>
              <a:gd name="T2" fmla="*/ 2147483647 w 805"/>
              <a:gd name="T3" fmla="*/ 2147483647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05" h="1">
                <a:moveTo>
                  <a:pt x="0" y="0"/>
                </a:moveTo>
                <a:lnTo>
                  <a:pt x="805" y="1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Freeform 127"/>
          <p:cNvSpPr>
            <a:spLocks/>
          </p:cNvSpPr>
          <p:nvPr/>
        </p:nvSpPr>
        <p:spPr bwMode="auto">
          <a:xfrm>
            <a:off x="631825" y="2632075"/>
            <a:ext cx="1243013" cy="0"/>
          </a:xfrm>
          <a:custGeom>
            <a:avLst/>
            <a:gdLst>
              <a:gd name="T0" fmla="*/ 0 w 805"/>
              <a:gd name="T1" fmla="*/ 0 h 1"/>
              <a:gd name="T2" fmla="*/ 2147483647 w 805"/>
              <a:gd name="T3" fmla="*/ 1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05" h="1">
                <a:moveTo>
                  <a:pt x="0" y="0"/>
                </a:moveTo>
                <a:lnTo>
                  <a:pt x="805" y="1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7" name="Line 128"/>
          <p:cNvSpPr>
            <a:spLocks noChangeShapeType="1"/>
          </p:cNvSpPr>
          <p:nvPr/>
        </p:nvSpPr>
        <p:spPr bwMode="auto">
          <a:xfrm flipV="1">
            <a:off x="8091488" y="2109788"/>
            <a:ext cx="604837" cy="354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9578" name="Line 129"/>
          <p:cNvSpPr>
            <a:spLocks noChangeShapeType="1"/>
          </p:cNvSpPr>
          <p:nvPr/>
        </p:nvSpPr>
        <p:spPr bwMode="auto">
          <a:xfrm>
            <a:off x="8045450" y="2752725"/>
            <a:ext cx="604838" cy="354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9579" name="Line 130"/>
          <p:cNvSpPr>
            <a:spLocks noChangeShapeType="1"/>
          </p:cNvSpPr>
          <p:nvPr/>
        </p:nvSpPr>
        <p:spPr bwMode="auto">
          <a:xfrm>
            <a:off x="2368550" y="2744788"/>
            <a:ext cx="1255713" cy="547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9035" name="Freeform 131"/>
          <p:cNvSpPr>
            <a:spLocks/>
          </p:cNvSpPr>
          <p:nvPr/>
        </p:nvSpPr>
        <p:spPr bwMode="auto">
          <a:xfrm rot="1183889">
            <a:off x="2522538" y="2909888"/>
            <a:ext cx="1065212" cy="284162"/>
          </a:xfrm>
          <a:custGeom>
            <a:avLst/>
            <a:gdLst>
              <a:gd name="T0" fmla="*/ 2147483647 w 690"/>
              <a:gd name="T1" fmla="*/ 2147483647 h 274"/>
              <a:gd name="T2" fmla="*/ 2147483647 w 690"/>
              <a:gd name="T3" fmla="*/ 2147483647 h 274"/>
              <a:gd name="T4" fmla="*/ 2147483647 w 690"/>
              <a:gd name="T5" fmla="*/ 2147483647 h 274"/>
              <a:gd name="T6" fmla="*/ 2147483647 w 690"/>
              <a:gd name="T7" fmla="*/ 2147483647 h 274"/>
              <a:gd name="T8" fmla="*/ 2147483647 w 690"/>
              <a:gd name="T9" fmla="*/ 2147483647 h 274"/>
              <a:gd name="T10" fmla="*/ 2147483647 w 690"/>
              <a:gd name="T11" fmla="*/ 2147483647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6" name="Freeform 132"/>
          <p:cNvSpPr>
            <a:spLocks/>
          </p:cNvSpPr>
          <p:nvPr/>
        </p:nvSpPr>
        <p:spPr bwMode="auto">
          <a:xfrm>
            <a:off x="633413" y="2411413"/>
            <a:ext cx="1065212" cy="384175"/>
          </a:xfrm>
          <a:custGeom>
            <a:avLst/>
            <a:gdLst>
              <a:gd name="T0" fmla="*/ 2147483647 w 690"/>
              <a:gd name="T1" fmla="*/ 2147483647 h 274"/>
              <a:gd name="T2" fmla="*/ 2147483647 w 690"/>
              <a:gd name="T3" fmla="*/ 2147483647 h 274"/>
              <a:gd name="T4" fmla="*/ 2147483647 w 690"/>
              <a:gd name="T5" fmla="*/ 2147483647 h 274"/>
              <a:gd name="T6" fmla="*/ 2147483647 w 690"/>
              <a:gd name="T7" fmla="*/ 2147483647 h 274"/>
              <a:gd name="T8" fmla="*/ 2147483647 w 690"/>
              <a:gd name="T9" fmla="*/ 2147483647 h 274"/>
              <a:gd name="T10" fmla="*/ 2147483647 w 690"/>
              <a:gd name="T11" fmla="*/ 2147483647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7" name="Freeform 133"/>
          <p:cNvSpPr>
            <a:spLocks/>
          </p:cNvSpPr>
          <p:nvPr/>
        </p:nvSpPr>
        <p:spPr bwMode="auto">
          <a:xfrm>
            <a:off x="4324350" y="2409825"/>
            <a:ext cx="1065213" cy="385763"/>
          </a:xfrm>
          <a:custGeom>
            <a:avLst/>
            <a:gdLst>
              <a:gd name="T0" fmla="*/ 2147483647 w 690"/>
              <a:gd name="T1" fmla="*/ 2147483647 h 274"/>
              <a:gd name="T2" fmla="*/ 2147483647 w 690"/>
              <a:gd name="T3" fmla="*/ 2147483647 h 274"/>
              <a:gd name="T4" fmla="*/ 2147483647 w 690"/>
              <a:gd name="T5" fmla="*/ 2147483647 h 274"/>
              <a:gd name="T6" fmla="*/ 2147483647 w 690"/>
              <a:gd name="T7" fmla="*/ 2147483647 h 274"/>
              <a:gd name="T8" fmla="*/ 2147483647 w 690"/>
              <a:gd name="T9" fmla="*/ 2147483647 h 274"/>
              <a:gd name="T10" fmla="*/ 2147483647 w 690"/>
              <a:gd name="T11" fmla="*/ 2147483647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8" name="Freeform 134"/>
          <p:cNvSpPr>
            <a:spLocks/>
          </p:cNvSpPr>
          <p:nvPr/>
        </p:nvSpPr>
        <p:spPr bwMode="auto">
          <a:xfrm>
            <a:off x="6097588" y="2400300"/>
            <a:ext cx="850900" cy="385763"/>
          </a:xfrm>
          <a:custGeom>
            <a:avLst/>
            <a:gdLst>
              <a:gd name="T0" fmla="*/ 2147483647 w 690"/>
              <a:gd name="T1" fmla="*/ 2147483647 h 274"/>
              <a:gd name="T2" fmla="*/ 2147483647 w 690"/>
              <a:gd name="T3" fmla="*/ 2147483647 h 274"/>
              <a:gd name="T4" fmla="*/ 2147483647 w 690"/>
              <a:gd name="T5" fmla="*/ 2147483647 h 274"/>
              <a:gd name="T6" fmla="*/ 2147483647 w 690"/>
              <a:gd name="T7" fmla="*/ 2147483647 h 274"/>
              <a:gd name="T8" fmla="*/ 2147483647 w 690"/>
              <a:gd name="T9" fmla="*/ 2147483647 h 274"/>
              <a:gd name="T10" fmla="*/ 2147483647 w 690"/>
              <a:gd name="T11" fmla="*/ 2147483647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9" name="Freeform 135"/>
          <p:cNvSpPr>
            <a:spLocks/>
          </p:cNvSpPr>
          <p:nvPr/>
        </p:nvSpPr>
        <p:spPr bwMode="auto">
          <a:xfrm rot="-2589433">
            <a:off x="8059738" y="1966913"/>
            <a:ext cx="868362" cy="385762"/>
          </a:xfrm>
          <a:custGeom>
            <a:avLst/>
            <a:gdLst>
              <a:gd name="T0" fmla="*/ 2147483647 w 690"/>
              <a:gd name="T1" fmla="*/ 2147483647 h 274"/>
              <a:gd name="T2" fmla="*/ 2147483647 w 690"/>
              <a:gd name="T3" fmla="*/ 2147483647 h 274"/>
              <a:gd name="T4" fmla="*/ 2147483647 w 690"/>
              <a:gd name="T5" fmla="*/ 2147483647 h 274"/>
              <a:gd name="T6" fmla="*/ 2147483647 w 690"/>
              <a:gd name="T7" fmla="*/ 2147483647 h 274"/>
              <a:gd name="T8" fmla="*/ 2147483647 w 690"/>
              <a:gd name="T9" fmla="*/ 2147483647 h 274"/>
              <a:gd name="T10" fmla="*/ 2147483647 w 690"/>
              <a:gd name="T11" fmla="*/ 2147483647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85" name="Text Box 136"/>
          <p:cNvSpPr txBox="1">
            <a:spLocks noChangeArrowheads="1"/>
          </p:cNvSpPr>
          <p:nvPr/>
        </p:nvSpPr>
        <p:spPr bwMode="auto">
          <a:xfrm>
            <a:off x="919163" y="2368550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w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109586" name="Text Box 137"/>
          <p:cNvSpPr txBox="1">
            <a:spLocks noChangeArrowheads="1"/>
          </p:cNvSpPr>
          <p:nvPr/>
        </p:nvSpPr>
        <p:spPr bwMode="auto">
          <a:xfrm>
            <a:off x="2873375" y="24114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x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109587" name="Text Box 138"/>
          <p:cNvSpPr txBox="1">
            <a:spLocks noChangeArrowheads="1"/>
          </p:cNvSpPr>
          <p:nvPr/>
        </p:nvSpPr>
        <p:spPr bwMode="auto">
          <a:xfrm>
            <a:off x="6380163" y="23320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y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109588" name="Text Box 139"/>
          <p:cNvSpPr txBox="1">
            <a:spLocks noChangeArrowheads="1"/>
          </p:cNvSpPr>
          <p:nvPr/>
        </p:nvSpPr>
        <p:spPr bwMode="auto">
          <a:xfrm>
            <a:off x="8294688" y="19542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z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109589" name="Text Box 140"/>
          <p:cNvSpPr txBox="1">
            <a:spLocks noChangeArrowheads="1"/>
          </p:cNvSpPr>
          <p:nvPr/>
        </p:nvSpPr>
        <p:spPr bwMode="auto">
          <a:xfrm>
            <a:off x="1947863" y="269081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A</a:t>
            </a:r>
          </a:p>
        </p:txBody>
      </p:sp>
      <p:sp>
        <p:nvSpPr>
          <p:cNvPr id="109590" name="Text Box 141"/>
          <p:cNvSpPr txBox="1">
            <a:spLocks noChangeArrowheads="1"/>
          </p:cNvSpPr>
          <p:nvPr/>
        </p:nvSpPr>
        <p:spPr bwMode="auto">
          <a:xfrm>
            <a:off x="3775075" y="339883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C</a:t>
            </a:r>
          </a:p>
        </p:txBody>
      </p:sp>
      <p:sp>
        <p:nvSpPr>
          <p:cNvPr id="109591" name="Text Box 142"/>
          <p:cNvSpPr txBox="1">
            <a:spLocks noChangeArrowheads="1"/>
          </p:cNvSpPr>
          <p:nvPr/>
        </p:nvSpPr>
        <p:spPr bwMode="auto">
          <a:xfrm>
            <a:off x="3775075" y="265588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D</a:t>
            </a:r>
          </a:p>
        </p:txBody>
      </p:sp>
      <p:sp>
        <p:nvSpPr>
          <p:cNvPr id="109592" name="Text Box 143"/>
          <p:cNvSpPr txBox="1">
            <a:spLocks noChangeArrowheads="1"/>
          </p:cNvSpPr>
          <p:nvPr/>
        </p:nvSpPr>
        <p:spPr bwMode="auto">
          <a:xfrm>
            <a:off x="5559425" y="26543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B</a:t>
            </a:r>
          </a:p>
        </p:txBody>
      </p:sp>
      <p:sp>
        <p:nvSpPr>
          <p:cNvPr id="109593" name="Line 144"/>
          <p:cNvSpPr>
            <a:spLocks noChangeShapeType="1"/>
          </p:cNvSpPr>
          <p:nvPr/>
        </p:nvSpPr>
        <p:spPr bwMode="auto">
          <a:xfrm>
            <a:off x="7083425" y="2597150"/>
            <a:ext cx="344488" cy="3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29049" name="Group 145"/>
          <p:cNvGrpSpPr>
            <a:grpSpLocks/>
          </p:cNvGrpSpPr>
          <p:nvPr/>
        </p:nvGrpSpPr>
        <p:grpSpPr bwMode="auto">
          <a:xfrm>
            <a:off x="5922963" y="2141538"/>
            <a:ext cx="615950" cy="363537"/>
            <a:chOff x="3731" y="1153"/>
            <a:chExt cx="388" cy="229"/>
          </a:xfrm>
        </p:grpSpPr>
        <p:sp>
          <p:nvSpPr>
            <p:cNvPr id="109663" name="Line 146"/>
            <p:cNvSpPr>
              <a:spLocks noChangeShapeType="1"/>
            </p:cNvSpPr>
            <p:nvPr/>
          </p:nvSpPr>
          <p:spPr bwMode="auto">
            <a:xfrm flipV="1">
              <a:off x="3731" y="1259"/>
              <a:ext cx="205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9664" name="Line 147"/>
            <p:cNvSpPr>
              <a:spLocks noChangeShapeType="1"/>
            </p:cNvSpPr>
            <p:nvPr/>
          </p:nvSpPr>
          <p:spPr bwMode="auto">
            <a:xfrm flipV="1">
              <a:off x="3944" y="1153"/>
              <a:ext cx="175" cy="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29050" name="Group 148"/>
          <p:cNvGrpSpPr>
            <a:grpSpLocks/>
          </p:cNvGrpSpPr>
          <p:nvPr/>
        </p:nvGrpSpPr>
        <p:grpSpPr bwMode="auto">
          <a:xfrm>
            <a:off x="4144963" y="2116138"/>
            <a:ext cx="615950" cy="363537"/>
            <a:chOff x="3731" y="1153"/>
            <a:chExt cx="388" cy="229"/>
          </a:xfrm>
        </p:grpSpPr>
        <p:sp>
          <p:nvSpPr>
            <p:cNvPr id="109661" name="Line 149"/>
            <p:cNvSpPr>
              <a:spLocks noChangeShapeType="1"/>
            </p:cNvSpPr>
            <p:nvPr/>
          </p:nvSpPr>
          <p:spPr bwMode="auto">
            <a:xfrm flipV="1">
              <a:off x="3731" y="1259"/>
              <a:ext cx="205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9662" name="Line 150"/>
            <p:cNvSpPr>
              <a:spLocks noChangeShapeType="1"/>
            </p:cNvSpPr>
            <p:nvPr/>
          </p:nvSpPr>
          <p:spPr bwMode="auto">
            <a:xfrm flipV="1">
              <a:off x="3944" y="1153"/>
              <a:ext cx="175" cy="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29051" name="Group 151"/>
          <p:cNvGrpSpPr>
            <a:grpSpLocks/>
          </p:cNvGrpSpPr>
          <p:nvPr/>
        </p:nvGrpSpPr>
        <p:grpSpPr bwMode="auto">
          <a:xfrm>
            <a:off x="2366963" y="2090738"/>
            <a:ext cx="615950" cy="363537"/>
            <a:chOff x="3731" y="1153"/>
            <a:chExt cx="388" cy="229"/>
          </a:xfrm>
        </p:grpSpPr>
        <p:sp>
          <p:nvSpPr>
            <p:cNvPr id="109659" name="Line 152"/>
            <p:cNvSpPr>
              <a:spLocks noChangeShapeType="1"/>
            </p:cNvSpPr>
            <p:nvPr/>
          </p:nvSpPr>
          <p:spPr bwMode="auto">
            <a:xfrm flipV="1">
              <a:off x="3731" y="1259"/>
              <a:ext cx="205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9660" name="Line 153"/>
            <p:cNvSpPr>
              <a:spLocks noChangeShapeType="1"/>
            </p:cNvSpPr>
            <p:nvPr/>
          </p:nvSpPr>
          <p:spPr bwMode="auto">
            <a:xfrm flipV="1">
              <a:off x="3944" y="1153"/>
              <a:ext cx="175" cy="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09597" name="Line 154"/>
          <p:cNvSpPr>
            <a:spLocks noChangeShapeType="1"/>
          </p:cNvSpPr>
          <p:nvPr/>
        </p:nvSpPr>
        <p:spPr bwMode="auto">
          <a:xfrm>
            <a:off x="4278313" y="3308350"/>
            <a:ext cx="979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9053" name="Freeform 155"/>
          <p:cNvSpPr>
            <a:spLocks/>
          </p:cNvSpPr>
          <p:nvPr/>
        </p:nvSpPr>
        <p:spPr bwMode="auto">
          <a:xfrm>
            <a:off x="4298950" y="3100388"/>
            <a:ext cx="850900" cy="385762"/>
          </a:xfrm>
          <a:custGeom>
            <a:avLst/>
            <a:gdLst>
              <a:gd name="T0" fmla="*/ 2147483647 w 690"/>
              <a:gd name="T1" fmla="*/ 2147483647 h 274"/>
              <a:gd name="T2" fmla="*/ 2147483647 w 690"/>
              <a:gd name="T3" fmla="*/ 2147483647 h 274"/>
              <a:gd name="T4" fmla="*/ 2147483647 w 690"/>
              <a:gd name="T5" fmla="*/ 2147483647 h 274"/>
              <a:gd name="T6" fmla="*/ 2147483647 w 690"/>
              <a:gd name="T7" fmla="*/ 2147483647 h 274"/>
              <a:gd name="T8" fmla="*/ 2147483647 w 690"/>
              <a:gd name="T9" fmla="*/ 2147483647 h 274"/>
              <a:gd name="T10" fmla="*/ 2147483647 w 690"/>
              <a:gd name="T11" fmla="*/ 2147483647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99" name="Line 156"/>
          <p:cNvSpPr>
            <a:spLocks noChangeShapeType="1"/>
          </p:cNvSpPr>
          <p:nvPr/>
        </p:nvSpPr>
        <p:spPr bwMode="auto">
          <a:xfrm>
            <a:off x="5284788" y="3297238"/>
            <a:ext cx="344487" cy="3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29055" name="Group 157"/>
          <p:cNvGrpSpPr>
            <a:grpSpLocks/>
          </p:cNvGrpSpPr>
          <p:nvPr/>
        </p:nvGrpSpPr>
        <p:grpSpPr bwMode="auto">
          <a:xfrm>
            <a:off x="3624263" y="2420938"/>
            <a:ext cx="677862" cy="315912"/>
            <a:chOff x="4396" y="1245"/>
            <a:chExt cx="672" cy="248"/>
          </a:xfrm>
        </p:grpSpPr>
        <p:sp>
          <p:nvSpPr>
            <p:cNvPr id="129106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29107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29108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29109" name="Group 161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29112" name="Freeform 16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113" name="Freeform 16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9655" name="Line 164"/>
            <p:cNvSpPr>
              <a:spLocks noChangeShapeType="1"/>
            </p:cNvSpPr>
            <p:nvPr/>
          </p:nvSpPr>
          <p:spPr bwMode="auto">
            <a:xfrm>
              <a:off x="4399" y="1321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9656" name="Line 165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29056" name="Group 166"/>
          <p:cNvGrpSpPr>
            <a:grpSpLocks/>
          </p:cNvGrpSpPr>
          <p:nvPr/>
        </p:nvGrpSpPr>
        <p:grpSpPr bwMode="auto">
          <a:xfrm>
            <a:off x="5403850" y="2438400"/>
            <a:ext cx="677863" cy="315913"/>
            <a:chOff x="4396" y="1245"/>
            <a:chExt cx="672" cy="248"/>
          </a:xfrm>
        </p:grpSpPr>
        <p:sp>
          <p:nvSpPr>
            <p:cNvPr id="129098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29099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29100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29101" name="Group 170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29104" name="Freeform 171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105" name="Freeform 172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9647" name="Line 173"/>
            <p:cNvSpPr>
              <a:spLocks noChangeShapeType="1"/>
            </p:cNvSpPr>
            <p:nvPr/>
          </p:nvSpPr>
          <p:spPr bwMode="auto">
            <a:xfrm>
              <a:off x="4399" y="1321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9648" name="Line 174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29057" name="Group 175"/>
          <p:cNvGrpSpPr>
            <a:grpSpLocks/>
          </p:cNvGrpSpPr>
          <p:nvPr/>
        </p:nvGrpSpPr>
        <p:grpSpPr bwMode="auto">
          <a:xfrm>
            <a:off x="7440613" y="2433638"/>
            <a:ext cx="677862" cy="315912"/>
            <a:chOff x="4396" y="1245"/>
            <a:chExt cx="672" cy="248"/>
          </a:xfrm>
        </p:grpSpPr>
        <p:sp>
          <p:nvSpPr>
            <p:cNvPr id="129090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29091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29092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29093" name="Group 179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29096" name="Freeform 180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097" name="Freeform 181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9639" name="Line 182"/>
            <p:cNvSpPr>
              <a:spLocks noChangeShapeType="1"/>
            </p:cNvSpPr>
            <p:nvPr/>
          </p:nvSpPr>
          <p:spPr bwMode="auto">
            <a:xfrm>
              <a:off x="4399" y="1321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9640" name="Line 183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29058" name="Group 184"/>
          <p:cNvGrpSpPr>
            <a:grpSpLocks/>
          </p:cNvGrpSpPr>
          <p:nvPr/>
        </p:nvGrpSpPr>
        <p:grpSpPr bwMode="auto">
          <a:xfrm>
            <a:off x="3609975" y="3130550"/>
            <a:ext cx="677863" cy="315913"/>
            <a:chOff x="4396" y="1245"/>
            <a:chExt cx="672" cy="248"/>
          </a:xfrm>
        </p:grpSpPr>
        <p:sp>
          <p:nvSpPr>
            <p:cNvPr id="129082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29083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29084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29085" name="Group 188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29088" name="Freeform 189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089" name="Freeform 190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9631" name="Line 191"/>
            <p:cNvSpPr>
              <a:spLocks noChangeShapeType="1"/>
            </p:cNvSpPr>
            <p:nvPr/>
          </p:nvSpPr>
          <p:spPr bwMode="auto">
            <a:xfrm>
              <a:off x="4399" y="1321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9632" name="Line 192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29059" name="Group 193"/>
          <p:cNvGrpSpPr>
            <a:grpSpLocks/>
          </p:cNvGrpSpPr>
          <p:nvPr/>
        </p:nvGrpSpPr>
        <p:grpSpPr bwMode="auto">
          <a:xfrm>
            <a:off x="1866900" y="2457450"/>
            <a:ext cx="677863" cy="315913"/>
            <a:chOff x="4396" y="1245"/>
            <a:chExt cx="672" cy="248"/>
          </a:xfrm>
        </p:grpSpPr>
        <p:sp>
          <p:nvSpPr>
            <p:cNvPr id="129074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29075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29076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29077" name="Group 197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29080" name="Freeform 19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081" name="Freeform 19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9623" name="Line 200"/>
            <p:cNvSpPr>
              <a:spLocks noChangeShapeType="1"/>
            </p:cNvSpPr>
            <p:nvPr/>
          </p:nvSpPr>
          <p:spPr bwMode="auto">
            <a:xfrm>
              <a:off x="4399" y="1321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9624" name="Line 201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09605" name="Text Box 3"/>
          <p:cNvSpPr txBox="1">
            <a:spLocks noChangeArrowheads="1"/>
          </p:cNvSpPr>
          <p:nvPr/>
        </p:nvSpPr>
        <p:spPr bwMode="auto">
          <a:xfrm>
            <a:off x="1220788" y="4205288"/>
            <a:ext cx="6780212" cy="209867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000" b="1">
                <a:solidFill>
                  <a:srgbClr val="000099"/>
                </a:solidFill>
              </a:rPr>
              <a:t>destination subnet	  next  router      # hops to dest</a:t>
            </a:r>
          </a:p>
          <a:p>
            <a:r>
              <a:rPr lang="en-US" sz="2000" b="1"/>
              <a:t> 	</a:t>
            </a:r>
            <a:r>
              <a:rPr lang="en-US" sz="2400">
                <a:solidFill>
                  <a:srgbClr val="CC0000"/>
                </a:solidFill>
              </a:rPr>
              <a:t>w</a:t>
            </a:r>
            <a:r>
              <a:rPr lang="en-US" sz="2400"/>
              <a:t>			A		2</a:t>
            </a:r>
          </a:p>
          <a:p>
            <a:r>
              <a:rPr lang="en-US" sz="2400"/>
              <a:t>	</a:t>
            </a:r>
            <a:r>
              <a:rPr lang="en-US" sz="2400">
                <a:solidFill>
                  <a:srgbClr val="CC0000"/>
                </a:solidFill>
              </a:rPr>
              <a:t>y</a:t>
            </a:r>
            <a:r>
              <a:rPr lang="en-US" sz="2400"/>
              <a:t>			B		2</a:t>
            </a:r>
          </a:p>
          <a:p>
            <a:r>
              <a:rPr lang="en-US" sz="2400"/>
              <a:t> 	</a:t>
            </a:r>
            <a:r>
              <a:rPr lang="en-US" sz="2400">
                <a:solidFill>
                  <a:srgbClr val="CC0000"/>
                </a:solidFill>
              </a:rPr>
              <a:t>z</a:t>
            </a:r>
            <a:r>
              <a:rPr lang="en-US" sz="2400"/>
              <a:t>			B		7</a:t>
            </a:r>
          </a:p>
          <a:p>
            <a:r>
              <a:rPr lang="en-US" sz="2400"/>
              <a:t>	</a:t>
            </a:r>
            <a:r>
              <a:rPr lang="en-US" sz="2400">
                <a:solidFill>
                  <a:srgbClr val="CC0000"/>
                </a:solidFill>
              </a:rPr>
              <a:t>x</a:t>
            </a:r>
            <a:r>
              <a:rPr lang="en-US" sz="2400"/>
              <a:t>			--		1</a:t>
            </a:r>
          </a:p>
          <a:p>
            <a:r>
              <a:rPr lang="en-US" sz="2000"/>
              <a:t>	….			….		....</a:t>
            </a:r>
          </a:p>
        </p:txBody>
      </p:sp>
      <p:sp>
        <p:nvSpPr>
          <p:cNvPr id="109606" name="Text Box 4"/>
          <p:cNvSpPr txBox="1">
            <a:spLocks noChangeArrowheads="1"/>
          </p:cNvSpPr>
          <p:nvPr/>
        </p:nvSpPr>
        <p:spPr bwMode="auto">
          <a:xfrm>
            <a:off x="2898775" y="3825875"/>
            <a:ext cx="2571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routing table in router D</a:t>
            </a:r>
          </a:p>
        </p:txBody>
      </p:sp>
      <p:grpSp>
        <p:nvGrpSpPr>
          <p:cNvPr id="745582" name="Group 110"/>
          <p:cNvGrpSpPr>
            <a:grpSpLocks/>
          </p:cNvGrpSpPr>
          <p:nvPr/>
        </p:nvGrpSpPr>
        <p:grpSpPr bwMode="auto">
          <a:xfrm>
            <a:off x="4738688" y="5032375"/>
            <a:ext cx="896937" cy="576263"/>
            <a:chOff x="2985" y="3170"/>
            <a:chExt cx="565" cy="363"/>
          </a:xfrm>
        </p:grpSpPr>
        <p:sp>
          <p:nvSpPr>
            <p:cNvPr id="109617" name="Line 111"/>
            <p:cNvSpPr>
              <a:spLocks noChangeShapeType="1"/>
            </p:cNvSpPr>
            <p:nvPr/>
          </p:nvSpPr>
          <p:spPr bwMode="auto">
            <a:xfrm flipV="1">
              <a:off x="2985" y="3330"/>
              <a:ext cx="345" cy="203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9618" name="Text Box 112"/>
            <p:cNvSpPr txBox="1">
              <a:spLocks noChangeArrowheads="1"/>
            </p:cNvSpPr>
            <p:nvPr/>
          </p:nvSpPr>
          <p:spPr bwMode="auto">
            <a:xfrm>
              <a:off x="3306" y="3170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A</a:t>
              </a:r>
            </a:p>
          </p:txBody>
        </p:sp>
      </p:grpSp>
      <p:grpSp>
        <p:nvGrpSpPr>
          <p:cNvPr id="745585" name="Group 113"/>
          <p:cNvGrpSpPr>
            <a:grpSpLocks/>
          </p:cNvGrpSpPr>
          <p:nvPr/>
        </p:nvGrpSpPr>
        <p:grpSpPr bwMode="auto">
          <a:xfrm>
            <a:off x="6551613" y="4995863"/>
            <a:ext cx="863600" cy="576262"/>
            <a:chOff x="2985" y="3170"/>
            <a:chExt cx="544" cy="363"/>
          </a:xfrm>
        </p:grpSpPr>
        <p:sp>
          <p:nvSpPr>
            <p:cNvPr id="109615" name="Line 114"/>
            <p:cNvSpPr>
              <a:spLocks noChangeShapeType="1"/>
            </p:cNvSpPr>
            <p:nvPr/>
          </p:nvSpPr>
          <p:spPr bwMode="auto">
            <a:xfrm flipV="1">
              <a:off x="2985" y="3330"/>
              <a:ext cx="345" cy="203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9616" name="Text Box 115"/>
            <p:cNvSpPr txBox="1">
              <a:spLocks noChangeArrowheads="1"/>
            </p:cNvSpPr>
            <p:nvPr/>
          </p:nvSpPr>
          <p:spPr bwMode="auto">
            <a:xfrm>
              <a:off x="3306" y="3170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5</a:t>
              </a:r>
            </a:p>
          </p:txBody>
        </p:sp>
      </p:grpSp>
      <p:grpSp>
        <p:nvGrpSpPr>
          <p:cNvPr id="745588" name="Group 116"/>
          <p:cNvGrpSpPr>
            <a:grpSpLocks/>
          </p:cNvGrpSpPr>
          <p:nvPr/>
        </p:nvGrpSpPr>
        <p:grpSpPr bwMode="auto">
          <a:xfrm>
            <a:off x="2082800" y="920750"/>
            <a:ext cx="3562350" cy="1728788"/>
            <a:chOff x="1312" y="440"/>
            <a:chExt cx="2244" cy="1089"/>
          </a:xfrm>
        </p:grpSpPr>
        <p:sp>
          <p:nvSpPr>
            <p:cNvPr id="109612" name="Text Box 117"/>
            <p:cNvSpPr txBox="1">
              <a:spLocks noChangeArrowheads="1"/>
            </p:cNvSpPr>
            <p:nvPr/>
          </p:nvSpPr>
          <p:spPr bwMode="auto">
            <a:xfrm>
              <a:off x="1312" y="639"/>
              <a:ext cx="1454" cy="728"/>
            </a:xfrm>
            <a:prstGeom prst="rect">
              <a:avLst/>
            </a:prstGeom>
            <a:noFill/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 </a:t>
              </a:r>
              <a:r>
                <a:rPr lang="en-US" sz="1600" b="1">
                  <a:solidFill>
                    <a:srgbClr val="000099"/>
                  </a:solidFill>
                </a:rPr>
                <a:t>dest     next  hops</a:t>
              </a:r>
            </a:p>
            <a:p>
              <a:pPr>
                <a:lnSpc>
                  <a:spcPct val="90000"/>
                </a:lnSpc>
              </a:pPr>
              <a:r>
                <a:rPr lang="en-US" sz="1600" b="1"/>
                <a:t>   </a:t>
              </a:r>
              <a:r>
                <a:rPr lang="en-US" sz="1600">
                  <a:solidFill>
                    <a:srgbClr val="CC0000"/>
                  </a:solidFill>
                </a:rPr>
                <a:t>w</a:t>
              </a:r>
              <a:r>
                <a:rPr lang="en-US" sz="1600"/>
                <a:t>	  -       1</a:t>
              </a:r>
            </a:p>
            <a:p>
              <a:pPr>
                <a:lnSpc>
                  <a:spcPct val="90000"/>
                </a:lnSpc>
              </a:pPr>
              <a:r>
                <a:rPr lang="en-US" sz="1600"/>
                <a:t>   </a:t>
              </a:r>
              <a:r>
                <a:rPr lang="en-US" sz="1600">
                  <a:solidFill>
                    <a:srgbClr val="CC0000"/>
                  </a:solidFill>
                </a:rPr>
                <a:t>x</a:t>
              </a:r>
              <a:r>
                <a:rPr lang="en-US" sz="1600"/>
                <a:t>	  -       1</a:t>
              </a:r>
            </a:p>
            <a:p>
              <a:pPr>
                <a:lnSpc>
                  <a:spcPct val="90000"/>
                </a:lnSpc>
              </a:pPr>
              <a:r>
                <a:rPr lang="en-US" sz="1600">
                  <a:solidFill>
                    <a:srgbClr val="FF0000"/>
                  </a:solidFill>
                </a:rPr>
                <a:t>   </a:t>
              </a:r>
              <a:r>
                <a:rPr lang="en-US" sz="1600">
                  <a:solidFill>
                    <a:srgbClr val="CC0000"/>
                  </a:solidFill>
                </a:rPr>
                <a:t>z</a:t>
              </a:r>
              <a:r>
                <a:rPr lang="en-US" sz="1600"/>
                <a:t>	  C      4</a:t>
              </a:r>
            </a:p>
            <a:p>
              <a:pPr>
                <a:lnSpc>
                  <a:spcPct val="90000"/>
                </a:lnSpc>
              </a:pPr>
              <a:r>
                <a:rPr lang="en-US" sz="1600"/>
                <a:t>   ….	  …     ...</a:t>
              </a:r>
            </a:p>
          </p:txBody>
        </p:sp>
        <p:sp>
          <p:nvSpPr>
            <p:cNvPr id="109613" name="Text Box 118"/>
            <p:cNvSpPr txBox="1">
              <a:spLocks noChangeArrowheads="1"/>
            </p:cNvSpPr>
            <p:nvPr/>
          </p:nvSpPr>
          <p:spPr bwMode="auto">
            <a:xfrm>
              <a:off x="2230" y="440"/>
              <a:ext cx="132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A-to-D advertisement</a:t>
              </a:r>
            </a:p>
          </p:txBody>
        </p:sp>
        <p:sp>
          <p:nvSpPr>
            <p:cNvPr id="109614" name="AutoShape 119"/>
            <p:cNvSpPr>
              <a:spLocks noChangeArrowheads="1"/>
            </p:cNvSpPr>
            <p:nvPr/>
          </p:nvSpPr>
          <p:spPr bwMode="auto">
            <a:xfrm>
              <a:off x="1349" y="1271"/>
              <a:ext cx="1285" cy="258"/>
            </a:xfrm>
            <a:prstGeom prst="curvedDownArrow">
              <a:avLst>
                <a:gd name="adj1" fmla="val 99612"/>
                <a:gd name="adj2" fmla="val 199225"/>
                <a:gd name="adj3" fmla="val 33333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29065" name="Picture 121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388" y="822325"/>
            <a:ext cx="2970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611" name="Rectangle 122"/>
          <p:cNvSpPr>
            <a:spLocks noGrp="1" noChangeArrowheads="1"/>
          </p:cNvSpPr>
          <p:nvPr>
            <p:ph type="title"/>
          </p:nvPr>
        </p:nvSpPr>
        <p:spPr>
          <a:xfrm>
            <a:off x="409575" y="190500"/>
            <a:ext cx="3937000" cy="8636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RIP: example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45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45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45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105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19E286B0-021E-4E32-A401-7900C7B34665}" type="slidenum">
              <a:rPr lang="en-US"/>
              <a:pPr/>
              <a:t>7</a:t>
            </a:fld>
            <a:endParaRPr lang="en-US"/>
          </a:p>
        </p:txBody>
      </p:sp>
      <p:pic>
        <p:nvPicPr>
          <p:cNvPr id="130051" name="Picture 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200" y="1033463"/>
            <a:ext cx="54848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5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>
                <a:cs typeface="+mj-cs"/>
              </a:rPr>
              <a:t>RIP: link failure, recovery</a:t>
            </a:r>
            <a:r>
              <a:rPr lang="en-US">
                <a:cs typeface="+mj-cs"/>
              </a:rPr>
              <a:t> </a:t>
            </a:r>
          </a:p>
        </p:txBody>
      </p:sp>
      <p:sp>
        <p:nvSpPr>
          <p:cNvPr id="1105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51816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>
                <a:cs typeface="+mn-cs"/>
              </a:rPr>
              <a:t>if no advertisement heard after 180 sec --&gt; neighbor/link declared dead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routes via neighbor invalidated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new advertisements sent to neighbors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neighbors in turn send out new advertisements (if tables changed)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link failure info quickly (?) propagates to entire net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i="1">
                <a:solidFill>
                  <a:srgbClr val="CC0000"/>
                </a:solidFill>
              </a:rPr>
              <a:t>poison reverse</a:t>
            </a:r>
            <a:r>
              <a:rPr lang="en-US"/>
              <a:t> used to prevent ping-pong loops (infinite distance = 16 hops)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116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25FF7DA4-222A-4F86-8A52-278E15D2390E}" type="slidenum">
              <a:rPr lang="en-US"/>
              <a:pPr/>
              <a:t>8</a:t>
            </a:fld>
            <a:endParaRPr lang="en-US"/>
          </a:p>
        </p:txBody>
      </p:sp>
      <p:pic>
        <p:nvPicPr>
          <p:cNvPr id="131075" name="Picture 2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003300"/>
            <a:ext cx="45704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621" name="Rectangle 26"/>
          <p:cNvSpPr>
            <a:spLocks noChangeArrowheads="1"/>
          </p:cNvSpPr>
          <p:nvPr/>
        </p:nvSpPr>
        <p:spPr bwMode="auto">
          <a:xfrm>
            <a:off x="5410200" y="4030663"/>
            <a:ext cx="2643188" cy="2017712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2" name="Rectangle 25"/>
          <p:cNvSpPr>
            <a:spLocks noChangeArrowheads="1"/>
          </p:cNvSpPr>
          <p:nvPr/>
        </p:nvSpPr>
        <p:spPr bwMode="auto">
          <a:xfrm>
            <a:off x="1336675" y="4049713"/>
            <a:ext cx="2643188" cy="2017712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cs typeface="+mj-cs"/>
              </a:rPr>
              <a:t>RIP table processing</a:t>
            </a:r>
          </a:p>
        </p:txBody>
      </p:sp>
      <p:sp>
        <p:nvSpPr>
          <p:cNvPr id="1116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RIP routing tables managed by </a:t>
            </a:r>
            <a:r>
              <a:rPr lang="en-US" i="1">
                <a:solidFill>
                  <a:srgbClr val="CC0000"/>
                </a:solidFill>
                <a:cs typeface="+mn-cs"/>
              </a:rPr>
              <a:t>application-level</a:t>
            </a:r>
            <a:r>
              <a:rPr lang="en-US">
                <a:cs typeface="+mn-cs"/>
              </a:rPr>
              <a:t> process called route-d (daemon)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advertisements sent in UDP packets, periodically repeated</a:t>
            </a:r>
          </a:p>
        </p:txBody>
      </p:sp>
      <p:sp>
        <p:nvSpPr>
          <p:cNvPr id="111625" name="Text Box 4"/>
          <p:cNvSpPr txBox="1">
            <a:spLocks noChangeArrowheads="1"/>
          </p:cNvSpPr>
          <p:nvPr/>
        </p:nvSpPr>
        <p:spPr bwMode="auto">
          <a:xfrm>
            <a:off x="1263650" y="5778500"/>
            <a:ext cx="2655888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physical</a:t>
            </a:r>
          </a:p>
        </p:txBody>
      </p:sp>
      <p:sp>
        <p:nvSpPr>
          <p:cNvPr id="111626" name="Text Box 5"/>
          <p:cNvSpPr txBox="1">
            <a:spLocks noChangeArrowheads="1"/>
          </p:cNvSpPr>
          <p:nvPr/>
        </p:nvSpPr>
        <p:spPr bwMode="auto">
          <a:xfrm>
            <a:off x="1268413" y="5402263"/>
            <a:ext cx="265112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link</a:t>
            </a:r>
          </a:p>
        </p:txBody>
      </p:sp>
      <p:sp>
        <p:nvSpPr>
          <p:cNvPr id="111627" name="Text Box 6"/>
          <p:cNvSpPr txBox="1">
            <a:spLocks noChangeArrowheads="1"/>
          </p:cNvSpPr>
          <p:nvPr/>
        </p:nvSpPr>
        <p:spPr bwMode="auto">
          <a:xfrm>
            <a:off x="1268413" y="4751388"/>
            <a:ext cx="265112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network       </a:t>
            </a:r>
            <a:r>
              <a:rPr lang="en-US" i="1" smtClean="0">
                <a:solidFill>
                  <a:srgbClr val="CC0000"/>
                </a:solidFill>
              </a:rPr>
              <a:t>forwarding</a:t>
            </a:r>
          </a:p>
          <a:p>
            <a:pPr>
              <a:defRPr/>
            </a:pPr>
            <a:r>
              <a:rPr lang="en-US" smtClean="0"/>
              <a:t>   (IP)             </a:t>
            </a:r>
            <a:r>
              <a:rPr lang="en-US" i="1" smtClean="0">
                <a:solidFill>
                  <a:srgbClr val="CC0000"/>
                </a:solidFill>
              </a:rPr>
              <a:t>table</a:t>
            </a:r>
          </a:p>
        </p:txBody>
      </p:sp>
      <p:sp>
        <p:nvSpPr>
          <p:cNvPr id="111628" name="Rectangle 7"/>
          <p:cNvSpPr>
            <a:spLocks noChangeArrowheads="1"/>
          </p:cNvSpPr>
          <p:nvPr/>
        </p:nvSpPr>
        <p:spPr bwMode="auto">
          <a:xfrm>
            <a:off x="2527300" y="4787900"/>
            <a:ext cx="1233488" cy="574675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9" name="Text Box 8"/>
          <p:cNvSpPr txBox="1">
            <a:spLocks noChangeArrowheads="1"/>
          </p:cNvSpPr>
          <p:nvPr/>
        </p:nvSpPr>
        <p:spPr bwMode="auto">
          <a:xfrm>
            <a:off x="1268413" y="4100513"/>
            <a:ext cx="265112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transport</a:t>
            </a:r>
          </a:p>
          <a:p>
            <a:pPr>
              <a:defRPr/>
            </a:pPr>
            <a:r>
              <a:rPr lang="en-US" smtClean="0"/>
              <a:t>  (UDP)</a:t>
            </a:r>
          </a:p>
        </p:txBody>
      </p:sp>
      <p:grpSp>
        <p:nvGrpSpPr>
          <p:cNvPr id="131085" name="Group 9"/>
          <p:cNvGrpSpPr>
            <a:grpSpLocks/>
          </p:cNvGrpSpPr>
          <p:nvPr/>
        </p:nvGrpSpPr>
        <p:grpSpPr bwMode="auto">
          <a:xfrm>
            <a:off x="2124075" y="3346450"/>
            <a:ext cx="1258888" cy="560388"/>
            <a:chOff x="1315" y="2154"/>
            <a:chExt cx="793" cy="353"/>
          </a:xfrm>
        </p:grpSpPr>
        <p:sp>
          <p:nvSpPr>
            <p:cNvPr id="111644" name="Oval 10"/>
            <p:cNvSpPr>
              <a:spLocks noChangeArrowheads="1"/>
            </p:cNvSpPr>
            <p:nvPr/>
          </p:nvSpPr>
          <p:spPr bwMode="auto">
            <a:xfrm>
              <a:off x="1315" y="2154"/>
              <a:ext cx="793" cy="353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5" name="Text Box 11"/>
            <p:cNvSpPr txBox="1">
              <a:spLocks noChangeArrowheads="1"/>
            </p:cNvSpPr>
            <p:nvPr/>
          </p:nvSpPr>
          <p:spPr bwMode="auto">
            <a:xfrm>
              <a:off x="1434" y="2208"/>
              <a:ext cx="5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routed</a:t>
              </a:r>
            </a:p>
          </p:txBody>
        </p:sp>
      </p:grpSp>
      <p:sp>
        <p:nvSpPr>
          <p:cNvPr id="111631" name="Line 12"/>
          <p:cNvSpPr>
            <a:spLocks noChangeShapeType="1"/>
          </p:cNvSpPr>
          <p:nvPr/>
        </p:nvSpPr>
        <p:spPr bwMode="auto">
          <a:xfrm flipV="1">
            <a:off x="2381250" y="3871913"/>
            <a:ext cx="0" cy="203835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1632" name="Text Box 13"/>
          <p:cNvSpPr txBox="1">
            <a:spLocks noChangeArrowheads="1"/>
          </p:cNvSpPr>
          <p:nvPr/>
        </p:nvSpPr>
        <p:spPr bwMode="auto">
          <a:xfrm>
            <a:off x="5324475" y="5784850"/>
            <a:ext cx="2655888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mtClean="0"/>
              <a:t>physical</a:t>
            </a:r>
          </a:p>
        </p:txBody>
      </p:sp>
      <p:sp>
        <p:nvSpPr>
          <p:cNvPr id="111633" name="Text Box 14"/>
          <p:cNvSpPr txBox="1">
            <a:spLocks noChangeArrowheads="1"/>
          </p:cNvSpPr>
          <p:nvPr/>
        </p:nvSpPr>
        <p:spPr bwMode="auto">
          <a:xfrm>
            <a:off x="5329238" y="5408613"/>
            <a:ext cx="265112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mtClean="0"/>
              <a:t>link</a:t>
            </a:r>
          </a:p>
        </p:txBody>
      </p:sp>
      <p:sp>
        <p:nvSpPr>
          <p:cNvPr id="111634" name="Text Box 15"/>
          <p:cNvSpPr txBox="1">
            <a:spLocks noChangeArrowheads="1"/>
          </p:cNvSpPr>
          <p:nvPr/>
        </p:nvSpPr>
        <p:spPr bwMode="auto">
          <a:xfrm>
            <a:off x="5329238" y="4757738"/>
            <a:ext cx="265112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mtClean="0"/>
              <a:t>network</a:t>
            </a:r>
          </a:p>
          <a:p>
            <a:pPr algn="r">
              <a:defRPr/>
            </a:pPr>
            <a:r>
              <a:rPr lang="en-US" smtClean="0"/>
              <a:t>   (IP)</a:t>
            </a:r>
          </a:p>
        </p:txBody>
      </p:sp>
      <p:sp>
        <p:nvSpPr>
          <p:cNvPr id="111635" name="Text Box 16"/>
          <p:cNvSpPr txBox="1">
            <a:spLocks noChangeArrowheads="1"/>
          </p:cNvSpPr>
          <p:nvPr/>
        </p:nvSpPr>
        <p:spPr bwMode="auto">
          <a:xfrm>
            <a:off x="5329238" y="4106863"/>
            <a:ext cx="265112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mtClean="0"/>
              <a:t>transprt</a:t>
            </a:r>
          </a:p>
          <a:p>
            <a:pPr algn="r">
              <a:defRPr/>
            </a:pPr>
            <a:r>
              <a:rPr lang="en-US" smtClean="0"/>
              <a:t>  (UDP)</a:t>
            </a:r>
          </a:p>
        </p:txBody>
      </p:sp>
      <p:grpSp>
        <p:nvGrpSpPr>
          <p:cNvPr id="131091" name="Group 17"/>
          <p:cNvGrpSpPr>
            <a:grpSpLocks/>
          </p:cNvGrpSpPr>
          <p:nvPr/>
        </p:nvGrpSpPr>
        <p:grpSpPr bwMode="auto">
          <a:xfrm>
            <a:off x="5978525" y="3352800"/>
            <a:ext cx="1258888" cy="560388"/>
            <a:chOff x="1315" y="2154"/>
            <a:chExt cx="793" cy="353"/>
          </a:xfrm>
        </p:grpSpPr>
        <p:sp>
          <p:nvSpPr>
            <p:cNvPr id="111642" name="Oval 18"/>
            <p:cNvSpPr>
              <a:spLocks noChangeArrowheads="1"/>
            </p:cNvSpPr>
            <p:nvPr/>
          </p:nvSpPr>
          <p:spPr bwMode="auto">
            <a:xfrm>
              <a:off x="1315" y="2154"/>
              <a:ext cx="793" cy="353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3" name="Text Box 19"/>
            <p:cNvSpPr txBox="1">
              <a:spLocks noChangeArrowheads="1"/>
            </p:cNvSpPr>
            <p:nvPr/>
          </p:nvSpPr>
          <p:spPr bwMode="auto">
            <a:xfrm>
              <a:off x="1434" y="2208"/>
              <a:ext cx="5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routed</a:t>
              </a:r>
            </a:p>
          </p:txBody>
        </p:sp>
      </p:grpSp>
      <p:sp>
        <p:nvSpPr>
          <p:cNvPr id="111637" name="Line 20"/>
          <p:cNvSpPr>
            <a:spLocks noChangeShapeType="1"/>
          </p:cNvSpPr>
          <p:nvPr/>
        </p:nvSpPr>
        <p:spPr bwMode="auto">
          <a:xfrm flipV="1">
            <a:off x="6796088" y="3892550"/>
            <a:ext cx="0" cy="203835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1638" name="Rectangle 21"/>
          <p:cNvSpPr>
            <a:spLocks noChangeArrowheads="1"/>
          </p:cNvSpPr>
          <p:nvPr/>
        </p:nvSpPr>
        <p:spPr bwMode="auto">
          <a:xfrm>
            <a:off x="5364163" y="4794250"/>
            <a:ext cx="1233487" cy="574675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i="1">
                <a:solidFill>
                  <a:srgbClr val="CC0000"/>
                </a:solidFill>
                <a:latin typeface="Arial" charset="0"/>
                <a:ea typeface="ＭＳ Ｐゴシック" charset="0"/>
              </a:rPr>
              <a:t>forwarding</a:t>
            </a:r>
          </a:p>
          <a:p>
            <a:pPr algn="ctr">
              <a:defRPr/>
            </a:pPr>
            <a:r>
              <a:rPr lang="en-US" i="1">
                <a:solidFill>
                  <a:srgbClr val="CC0000"/>
                </a:solidFill>
                <a:latin typeface="Arial" charset="0"/>
                <a:ea typeface="ＭＳ Ｐゴシック" charset="0"/>
              </a:rPr>
              <a:t>table</a:t>
            </a:r>
          </a:p>
        </p:txBody>
      </p:sp>
      <p:sp>
        <p:nvSpPr>
          <p:cNvPr id="111639" name="Line 22"/>
          <p:cNvSpPr>
            <a:spLocks noChangeShapeType="1"/>
          </p:cNvSpPr>
          <p:nvPr/>
        </p:nvSpPr>
        <p:spPr bwMode="auto">
          <a:xfrm>
            <a:off x="2381250" y="5910263"/>
            <a:ext cx="4408488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1640" name="Line 23"/>
          <p:cNvSpPr>
            <a:spLocks noChangeShapeType="1"/>
          </p:cNvSpPr>
          <p:nvPr/>
        </p:nvSpPr>
        <p:spPr bwMode="auto">
          <a:xfrm>
            <a:off x="2894013" y="3932238"/>
            <a:ext cx="0" cy="8667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1641" name="Line 24"/>
          <p:cNvSpPr>
            <a:spLocks noChangeShapeType="1"/>
          </p:cNvSpPr>
          <p:nvPr/>
        </p:nvSpPr>
        <p:spPr bwMode="auto">
          <a:xfrm>
            <a:off x="6380163" y="3900488"/>
            <a:ext cx="0" cy="8667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RIP 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In most current networking environments, RIP is not the preferred choice for routing as its time to converge and scalability are poor compared to EIGRP, OSPF, or IS-IS (the latter two being link-state routing protocols), and (without RMTI) a hop limit severely limits the size of network it can be used in. </a:t>
            </a:r>
            <a:r>
              <a:rPr lang="en-US" dirty="0" smtClean="0"/>
              <a:t>(quote from Wikipedia </a:t>
            </a:r>
            <a:r>
              <a:rPr lang="en-US" dirty="0" smtClean="0">
                <a:hlinkClick r:id="rId2"/>
              </a:rPr>
              <a:t>http://en.wikipedia.org/wiki/Routing_Information_Protocol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 Layer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4-</a:t>
            </a:r>
            <a:fld id="{B3E6181B-5FA2-429B-B62E-586BC2A70A4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15203</TotalTime>
  <Words>1636</Words>
  <Application>Microsoft Office PowerPoint</Application>
  <PresentationFormat>On-screen Show (4:3)</PresentationFormat>
  <Paragraphs>354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PowerPoint Presentation</vt:lpstr>
      <vt:lpstr>PowerPoint Presentation</vt:lpstr>
      <vt:lpstr>Intra-AS Routing</vt:lpstr>
      <vt:lpstr>RIP ( Routing Information Protocol)</vt:lpstr>
      <vt:lpstr>RIP: example </vt:lpstr>
      <vt:lpstr>RIP: example </vt:lpstr>
      <vt:lpstr>RIP: link failure, recovery </vt:lpstr>
      <vt:lpstr>RIP table processing</vt:lpstr>
      <vt:lpstr>RIP current status</vt:lpstr>
      <vt:lpstr>OSPF (Open Shortest Path First)</vt:lpstr>
      <vt:lpstr>OSPF “advanced” features (not in RIP)</vt:lpstr>
      <vt:lpstr>Hierarchical OSPF</vt:lpstr>
      <vt:lpstr>Hierarchical OSPF</vt:lpstr>
      <vt:lpstr>Internet inter-AS routing: BGP</vt:lpstr>
      <vt:lpstr>BGP basics</vt:lpstr>
      <vt:lpstr>BGP basics: distributing path information</vt:lpstr>
      <vt:lpstr>Path attributes and BGP routes</vt:lpstr>
      <vt:lpstr>BGP route selection</vt:lpstr>
      <vt:lpstr>BGP messages</vt:lpstr>
      <vt:lpstr>BGP routing policy</vt:lpstr>
      <vt:lpstr>BGP routing policy (2)</vt:lpstr>
      <vt:lpstr>Why different Intra-, Inter-AS routing ? </vt:lpstr>
      <vt:lpstr>Some interesting router statistics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Edition: Chapter 4</dc:title>
  <dc:creator>Jim Kurose and Keith Ross</dc:creator>
  <cp:lastModifiedBy>Xiannong Meng</cp:lastModifiedBy>
  <cp:revision>387</cp:revision>
  <cp:lastPrinted>2016-03-09T13:40:06Z</cp:lastPrinted>
  <dcterms:created xsi:type="dcterms:W3CDTF">1999-10-08T19:08:27Z</dcterms:created>
  <dcterms:modified xsi:type="dcterms:W3CDTF">2016-03-22T18:00:37Z</dcterms:modified>
</cp:coreProperties>
</file>