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3" r:id="rId2"/>
    <p:sldId id="759" r:id="rId3"/>
    <p:sldId id="665" r:id="rId4"/>
    <p:sldId id="669" r:id="rId5"/>
    <p:sldId id="667" r:id="rId6"/>
    <p:sldId id="668" r:id="rId7"/>
    <p:sldId id="618" r:id="rId8"/>
    <p:sldId id="619" r:id="rId9"/>
    <p:sldId id="620" r:id="rId10"/>
    <p:sldId id="621" r:id="rId11"/>
    <p:sldId id="622" r:id="rId12"/>
    <p:sldId id="623" r:id="rId13"/>
    <p:sldId id="625" r:id="rId14"/>
    <p:sldId id="626" r:id="rId15"/>
    <p:sldId id="627" r:id="rId16"/>
    <p:sldId id="628" r:id="rId17"/>
    <p:sldId id="629" r:id="rId18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DDDDDD"/>
    <a:srgbClr val="FFCCFF"/>
    <a:srgbClr val="000099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348" y="0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95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348" y="8818595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Times New Roman" pitchFamily="18" charset="0"/>
              </a:defRPr>
            </a:lvl1pPr>
          </a:lstStyle>
          <a:p>
            <a:fld id="{512CE0AD-2FD4-48D4-B0A7-72D4E323EB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46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864" y="0"/>
            <a:ext cx="3027136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727" y="4410065"/>
            <a:ext cx="5123546" cy="417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29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864" y="8820129"/>
            <a:ext cx="3027136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Times New Roman" pitchFamily="18" charset="0"/>
              </a:defRPr>
            </a:lvl1pPr>
          </a:lstStyle>
          <a:p>
            <a:fld id="{6F83735E-9ED3-4F43-8609-9E26B2E3F8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23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D37F5CC1-407D-4377-865B-28A4D42A5E58}" type="slidenum">
              <a:rPr lang="en-US"/>
              <a:pPr/>
              <a:t>7</a:t>
            </a:fld>
            <a:endParaRPr lang="en-US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514350"/>
            <a:ext cx="4873625" cy="3656013"/>
          </a:xfrm>
          <a:ln w="12700" cap="flat">
            <a:solidFill>
              <a:schemeClr val="tx1"/>
            </a:solidFill>
          </a:ln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636" y="4784606"/>
            <a:ext cx="5761716" cy="3641028"/>
          </a:xfrm>
        </p:spPr>
        <p:txBody>
          <a:bodyPr lIns="93604" tIns="46803" rIns="93604" bIns="46803"/>
          <a:lstStyle/>
          <a:p>
            <a:r>
              <a:rPr lang="en-US" sz="1300" b="1" u="sng">
                <a:latin typeface="Times New Roman" pitchFamily="18" charset="0"/>
                <a:ea typeface="ＭＳ Ｐゴシック" pitchFamily="34" charset="-128"/>
              </a:rPr>
              <a:t>Notes:</a:t>
            </a: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i="1" smtClean="0">
                <a:latin typeface="Times New Roman" pitchFamily="18" charset="0"/>
                <a:ea typeface="ＭＳ Ｐゴシック" pitchFamily="34" charset="-128"/>
              </a:rPr>
              <a:t>3.3 Network Layer: Multicast Routing Algorithms                                                        3-9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8758B457-29D9-41D0-BDCA-3CEE3B5041F6}" type="slidenum">
              <a:rPr lang="en-US"/>
              <a:pPr/>
              <a:t>16</a:t>
            </a:fld>
            <a:endParaRPr lang="en-US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514350"/>
            <a:ext cx="4873625" cy="3656013"/>
          </a:xfrm>
          <a:ln w="12700" cap="flat">
            <a:solidFill>
              <a:schemeClr val="tx1"/>
            </a:solidFill>
          </a:ln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636" y="4784606"/>
            <a:ext cx="5761716" cy="3641028"/>
          </a:xfrm>
        </p:spPr>
        <p:txBody>
          <a:bodyPr lIns="93604" tIns="46803" rIns="93604" bIns="46803"/>
          <a:lstStyle/>
          <a:p>
            <a:r>
              <a:rPr lang="en-US" sz="1300" b="1" u="sng">
                <a:latin typeface="Times New Roman" pitchFamily="18" charset="0"/>
                <a:ea typeface="ＭＳ Ｐゴシック" pitchFamily="34" charset="-128"/>
              </a:rPr>
              <a:t>Notes:</a:t>
            </a:r>
            <a:r>
              <a:rPr lang="en-US" b="1" u="sng" smtClean="0">
                <a:latin typeface="Times New Roman" pitchFamily="18" charset="0"/>
                <a:ea typeface="ＭＳ Ｐゴシック" pitchFamily="34" charset="-128"/>
              </a:rPr>
              <a:t> </a:t>
            </a: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1. See www.mbone.com/mbone/routers.html for a (slightly outdatet) list of multicast capable routers (supporting DVMPR as well as other protocols) from various vendors.</a:t>
            </a:r>
          </a:p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2. ftp://parcftp.xerox.com/pub/net-research/ipmulti for circa 1996 public copy 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“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mrouted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”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 v3.8 of DVMRP routing software for various workstation routing platforms. </a:t>
            </a: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i="1" smtClean="0">
                <a:latin typeface="Times New Roman" pitchFamily="18" charset="0"/>
                <a:ea typeface="ＭＳ Ｐゴシック" pitchFamily="34" charset="-128"/>
              </a:rPr>
              <a:t>3.4 Network Layer: Internet Multicast Routing Algorithms                                        3-21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A83B6377-C1B5-4C38-ADA5-4E89D366743A}" type="slidenum">
              <a:rPr lang="en-US"/>
              <a:pPr/>
              <a:t>17</a:t>
            </a:fld>
            <a:endParaRPr lang="en-US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514350"/>
            <a:ext cx="4873625" cy="3656013"/>
          </a:xfrm>
          <a:ln w="12700" cap="flat">
            <a:solidFill>
              <a:schemeClr val="tx1"/>
            </a:solidFill>
          </a:ln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636" y="4784606"/>
            <a:ext cx="5761716" cy="3641028"/>
          </a:xfrm>
        </p:spPr>
        <p:txBody>
          <a:bodyPr lIns="93604" tIns="46803" rIns="93604" bIns="46803"/>
          <a:lstStyle/>
          <a:p>
            <a:r>
              <a:rPr lang="en-US" sz="1300" b="1" u="sng">
                <a:latin typeface="Times New Roman" pitchFamily="18" charset="0"/>
                <a:ea typeface="ＭＳ Ｐゴシック" pitchFamily="34" charset="-128"/>
              </a:rPr>
              <a:t>Notes:</a:t>
            </a:r>
            <a:r>
              <a:rPr lang="en-US" b="1" u="sng" smtClean="0">
                <a:latin typeface="Times New Roman" pitchFamily="18" charset="0"/>
                <a:ea typeface="ＭＳ Ｐゴシック" pitchFamily="34" charset="-128"/>
              </a:rPr>
              <a:t> </a:t>
            </a: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For a general discussion of IP encapsulation, see C. Perkins, 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“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IP Encapsulation within IP,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”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 RFC 2003, Oct. 1996.</a:t>
            </a:r>
          </a:p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The book S. Bradner, A Mankin, 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“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Ipng: Internet protocol next generation,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”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 Addison Wesley, 1995 has a very nice discussion of tunneling</a:t>
            </a:r>
          </a:p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Tunneling can also be used to connect islands of IPv6 capable routers in a sea IPv4 capable routers.  The long term hope is that the sea evaporates leaving only lands of IPv6!</a:t>
            </a: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i="1" smtClean="0">
                <a:latin typeface="Times New Roman" pitchFamily="18" charset="0"/>
                <a:ea typeface="ＭＳ Ｐゴシック" pitchFamily="34" charset="-128"/>
              </a:rPr>
              <a:t>3.4 Network Layer: Internet Multicast Routing Algorithms                                        3-22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00DA6D5B-A72D-4A42-9B53-A6AB8FB2FBC4}" type="slidenum">
              <a:rPr lang="en-US"/>
              <a:pPr/>
              <a:t>8</a:t>
            </a:fld>
            <a:endParaRPr lang="en-US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514350"/>
            <a:ext cx="4873625" cy="3656013"/>
          </a:xfrm>
          <a:ln w="12700" cap="flat">
            <a:solidFill>
              <a:schemeClr val="tx1"/>
            </a:solidFill>
          </a:ln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636" y="4784606"/>
            <a:ext cx="5761716" cy="3641028"/>
          </a:xfrm>
        </p:spPr>
        <p:txBody>
          <a:bodyPr lIns="93604" tIns="46803" rIns="93604" bIns="46803"/>
          <a:lstStyle/>
          <a:p>
            <a:r>
              <a:rPr lang="en-US" sz="1300" b="1" u="sng">
                <a:latin typeface="Times New Roman" pitchFamily="18" charset="0"/>
                <a:ea typeface="ＭＳ Ｐゴシック" pitchFamily="34" charset="-128"/>
              </a:rPr>
              <a:t>Notes:</a:t>
            </a: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i="1" smtClean="0">
                <a:latin typeface="Times New Roman" pitchFamily="18" charset="0"/>
                <a:ea typeface="ＭＳ Ｐゴシック" pitchFamily="34" charset="-128"/>
              </a:rPr>
              <a:t>3.3 Network Layer: Multicast Routing Algorithms                                                      3-11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3C629A97-F0AD-46A8-8146-8A71CC4C64D5}" type="slidenum">
              <a:rPr lang="en-US"/>
              <a:pPr/>
              <a:t>9</a:t>
            </a:fld>
            <a:endParaRPr lang="en-US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514350"/>
            <a:ext cx="4873625" cy="3656013"/>
          </a:xfrm>
          <a:ln w="12700" cap="flat">
            <a:solidFill>
              <a:schemeClr val="tx1"/>
            </a:solidFill>
          </a:ln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636" y="4784606"/>
            <a:ext cx="5761716" cy="3641028"/>
          </a:xfrm>
        </p:spPr>
        <p:txBody>
          <a:bodyPr lIns="93604" tIns="46803" rIns="93604" bIns="46803"/>
          <a:lstStyle/>
          <a:p>
            <a:r>
              <a:rPr lang="en-US" sz="1300" b="1" u="sng">
                <a:latin typeface="Times New Roman" pitchFamily="18" charset="0"/>
                <a:ea typeface="ＭＳ Ｐゴシック" pitchFamily="34" charset="-128"/>
              </a:rPr>
              <a:t>Notes:</a:t>
            </a: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i="1" smtClean="0">
                <a:latin typeface="Times New Roman" pitchFamily="18" charset="0"/>
                <a:ea typeface="ＭＳ Ｐゴシック" pitchFamily="34" charset="-128"/>
              </a:rPr>
              <a:t>3.3 Network Layer: Multicast Routing Algorithms                                                      3-12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AF8B130E-0B63-4651-AB05-0DE686EE4648}" type="slidenum">
              <a:rPr lang="en-US"/>
              <a:pPr/>
              <a:t>10</a:t>
            </a:fld>
            <a:endParaRPr lang="en-US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514350"/>
            <a:ext cx="4873625" cy="3656013"/>
          </a:xfrm>
          <a:ln w="12700" cap="flat">
            <a:solidFill>
              <a:schemeClr val="tx1"/>
            </a:solidFill>
          </a:ln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636" y="4784606"/>
            <a:ext cx="5761716" cy="3641028"/>
          </a:xfrm>
        </p:spPr>
        <p:txBody>
          <a:bodyPr lIns="93604" tIns="46803" rIns="93604" bIns="46803"/>
          <a:lstStyle/>
          <a:p>
            <a:r>
              <a:rPr lang="en-US" sz="1300" b="1" u="sng">
                <a:latin typeface="Times New Roman" pitchFamily="18" charset="0"/>
                <a:ea typeface="ＭＳ Ｐゴシック" pitchFamily="34" charset="-128"/>
              </a:rPr>
              <a:t>Notes:</a:t>
            </a: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i="1" smtClean="0">
                <a:latin typeface="Times New Roman" pitchFamily="18" charset="0"/>
                <a:ea typeface="ＭＳ Ｐゴシック" pitchFamily="34" charset="-128"/>
              </a:rPr>
              <a:t>3.3 Network Layer: Multicast Routing Algorithms                                                      3-13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0241CDDB-26F8-4906-BD41-89870501A647}" type="slidenum">
              <a:rPr lang="en-US"/>
              <a:pPr/>
              <a:t>11</a:t>
            </a:fld>
            <a:endParaRPr lang="en-US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514350"/>
            <a:ext cx="4873625" cy="3656013"/>
          </a:xfrm>
          <a:ln w="12700" cap="flat">
            <a:solidFill>
              <a:schemeClr val="tx1"/>
            </a:solidFill>
          </a:ln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636" y="4784606"/>
            <a:ext cx="5761716" cy="3641028"/>
          </a:xfrm>
        </p:spPr>
        <p:txBody>
          <a:bodyPr lIns="93604" tIns="46803" rIns="93604" bIns="46803"/>
          <a:lstStyle/>
          <a:p>
            <a:r>
              <a:rPr lang="en-US" sz="1300" b="1" u="sng">
                <a:latin typeface="Times New Roman" pitchFamily="18" charset="0"/>
                <a:ea typeface="ＭＳ Ｐゴシック" pitchFamily="34" charset="-128"/>
              </a:rPr>
              <a:t>Notes:</a:t>
            </a: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i="1" smtClean="0">
                <a:latin typeface="Times New Roman" pitchFamily="18" charset="0"/>
                <a:ea typeface="ＭＳ Ｐゴシック" pitchFamily="34" charset="-128"/>
              </a:rPr>
              <a:t>3.3 Network Layer: Multicast Routing Algorithms                                                      3-14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9E9F55DA-A469-47D4-9C50-E106D1768C03}" type="slidenum">
              <a:rPr lang="en-US"/>
              <a:pPr/>
              <a:t>12</a:t>
            </a:fld>
            <a:endParaRPr lang="en-US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514350"/>
            <a:ext cx="4873625" cy="3656013"/>
          </a:xfrm>
          <a:ln w="12700" cap="flat">
            <a:solidFill>
              <a:schemeClr val="tx1"/>
            </a:solidFill>
          </a:ln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636" y="4784606"/>
            <a:ext cx="5761716" cy="3641028"/>
          </a:xfrm>
        </p:spPr>
        <p:txBody>
          <a:bodyPr lIns="93604" tIns="46803" rIns="93604" bIns="46803"/>
          <a:lstStyle/>
          <a:p>
            <a:r>
              <a:rPr lang="en-US" sz="1300" b="1" u="sng">
                <a:latin typeface="Times New Roman" pitchFamily="18" charset="0"/>
                <a:ea typeface="ＭＳ Ｐゴシック" pitchFamily="34" charset="-128"/>
              </a:rPr>
              <a:t>Notes:</a:t>
            </a: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endParaRPr lang="en-US" sz="1300" b="1" u="sng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i="1" smtClean="0">
                <a:latin typeface="Times New Roman" pitchFamily="18" charset="0"/>
                <a:ea typeface="ＭＳ Ｐゴシック" pitchFamily="34" charset="-128"/>
              </a:rPr>
              <a:t>3.3 Network Layer: Multicast Routing Algorithms                                                      3-15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58DA7502-7EC9-49D3-9BEF-19D825097348}" type="slidenum">
              <a:rPr lang="en-US"/>
              <a:pPr/>
              <a:t>13</a:t>
            </a:fld>
            <a:endParaRPr lang="en-US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514350"/>
            <a:ext cx="4873625" cy="3656013"/>
          </a:xfrm>
          <a:ln w="12700" cap="flat">
            <a:solidFill>
              <a:schemeClr val="tx1"/>
            </a:solidFill>
          </a:ln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636" y="4784606"/>
            <a:ext cx="5761716" cy="3641028"/>
          </a:xfrm>
        </p:spPr>
        <p:txBody>
          <a:bodyPr lIns="93604" tIns="46803" rIns="93604" bIns="46803"/>
          <a:lstStyle/>
          <a:p>
            <a:r>
              <a:rPr lang="en-US" sz="1300" b="1" u="sng">
                <a:latin typeface="Times New Roman" pitchFamily="18" charset="0"/>
                <a:ea typeface="ＭＳ Ｐゴシック" pitchFamily="34" charset="-128"/>
              </a:rPr>
              <a:t>Notes:</a:t>
            </a:r>
            <a:r>
              <a:rPr lang="en-US" b="1" u="sng" smtClean="0">
                <a:latin typeface="Times New Roman" pitchFamily="18" charset="0"/>
                <a:ea typeface="ＭＳ Ｐゴシック" pitchFamily="34" charset="-128"/>
              </a:rPr>
              <a:t> </a:t>
            </a: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1. It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s always nice to see a PhD dissertation with impact.  The earliest discussion of center-based trees for multicast appears to be D. Wall, 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“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Mechanisms for Broadcast and Selective Broadcast,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”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 PhD dissertation, Stanford U., June 1980.</a:t>
            </a: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i="1" smtClean="0">
                <a:latin typeface="Times New Roman" pitchFamily="18" charset="0"/>
                <a:ea typeface="ＭＳ Ｐゴシック" pitchFamily="34" charset="-128"/>
              </a:rPr>
              <a:t>3.3 Network Layer: Multicast Routing Algorithms                                                      3-17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E7A42CDA-AE2A-4839-B429-518F4539138F}" type="slidenum">
              <a:rPr lang="en-US"/>
              <a:pPr/>
              <a:t>14</a:t>
            </a:fld>
            <a:endParaRPr lang="en-US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514350"/>
            <a:ext cx="4873625" cy="3656013"/>
          </a:xfrm>
          <a:ln w="12700" cap="flat">
            <a:solidFill>
              <a:schemeClr val="tx1"/>
            </a:solidFill>
          </a:ln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636" y="4784606"/>
            <a:ext cx="5761716" cy="3641028"/>
          </a:xfrm>
        </p:spPr>
        <p:txBody>
          <a:bodyPr lIns="93604" tIns="46803" rIns="93604" bIns="46803"/>
          <a:lstStyle/>
          <a:p>
            <a:r>
              <a:rPr lang="en-US" sz="1300" b="1" u="sng">
                <a:latin typeface="Times New Roman" pitchFamily="18" charset="0"/>
                <a:ea typeface="ＭＳ Ｐゴシック" pitchFamily="34" charset="-128"/>
              </a:rPr>
              <a:t>Notes:</a:t>
            </a:r>
          </a:p>
          <a:p>
            <a:endParaRPr lang="en-US" b="1" u="sng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b="1" u="sng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b="1" u="sng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b="1" u="sng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b="1" u="sng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b="1" u="sng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b="1" u="sng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b="1" u="sng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b="1" u="sng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b="1" u="sng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b="1" u="sng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b="1" u="sng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b="1" u="sng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b="1" u="sng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i="1" smtClean="0">
                <a:latin typeface="Times New Roman" pitchFamily="18" charset="0"/>
                <a:ea typeface="ＭＳ Ｐゴシック" pitchFamily="34" charset="-128"/>
              </a:rPr>
              <a:t>3.3 Network Layer: Multicast Routing Algorithms                                                      3-18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365D7681-C8A5-4FC5-A2B4-3AE4400C0725}" type="slidenum">
              <a:rPr lang="en-US"/>
              <a:pPr/>
              <a:t>15</a:t>
            </a:fld>
            <a:endParaRPr lang="en-US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5375" y="514350"/>
            <a:ext cx="4873625" cy="3656013"/>
          </a:xfrm>
          <a:ln w="12700" cap="flat">
            <a:solidFill>
              <a:schemeClr val="tx1"/>
            </a:solidFill>
          </a:ln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636" y="4784606"/>
            <a:ext cx="5761716" cy="3641028"/>
          </a:xfrm>
        </p:spPr>
        <p:txBody>
          <a:bodyPr lIns="93604" tIns="46803" rIns="93604" bIns="46803"/>
          <a:lstStyle/>
          <a:p>
            <a:r>
              <a:rPr lang="en-US" sz="1300" b="1" u="sng">
                <a:latin typeface="Times New Roman" pitchFamily="18" charset="0"/>
                <a:ea typeface="ＭＳ Ｐゴシック" pitchFamily="34" charset="-128"/>
              </a:rPr>
              <a:t>Notes:</a:t>
            </a:r>
            <a:r>
              <a:rPr lang="en-US" b="1" u="sng" smtClean="0">
                <a:latin typeface="Times New Roman" pitchFamily="18" charset="0"/>
                <a:ea typeface="ＭＳ Ｐゴシック" pitchFamily="34" charset="-128"/>
              </a:rPr>
              <a:t> </a:t>
            </a:r>
          </a:p>
          <a:p>
            <a:pPr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D. Waitzman, S. Deering, C. Partridge, 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“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Distance Vector Multicast Routing Protocol,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”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 RFC 1075, Nov. 1988.  The version of DVMRP in use today is considerably enhanced over the RFC1075 spec.</a:t>
            </a:r>
          </a:p>
          <a:p>
            <a:pPr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 more up-to-date 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“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work-in-progress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”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 defines a version 3 of DVMRP: T. Pusateri, 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“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Distance Vector Multicast Routing Protocol,</a:t>
            </a:r>
            <a:r>
              <a:rPr lang="ja-JP" altLang="en-US" smtClean="0">
                <a:latin typeface="Times New Roman" pitchFamily="18" charset="0"/>
                <a:ea typeface="ＭＳ Ｐゴシック" pitchFamily="34" charset="-128"/>
              </a:rPr>
              <a:t>”</a:t>
            </a:r>
            <a:r>
              <a:rPr lang="en-US" altLang="ja-JP" smtClean="0">
                <a:latin typeface="Times New Roman" pitchFamily="18" charset="0"/>
                <a:ea typeface="ＭＳ Ｐゴシック" pitchFamily="34" charset="-128"/>
              </a:rPr>
              <a:t> work-in-progress, draft-ietf-idmr-v3-05.ps</a:t>
            </a: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i="1" smtClean="0">
                <a:latin typeface="Times New Roman" pitchFamily="18" charset="0"/>
                <a:ea typeface="ＭＳ Ｐゴシック" pitchFamily="34" charset="-128"/>
              </a:rPr>
              <a:t>3.4 Network Layer: Internet Multicast Routing Algorithms                                        3-20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F271B88F-DAB0-461D-9508-3E0F95AC6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14CB235-3B32-4953-8CBF-6C3A84398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B47D546E-B1BD-4B6C-AF24-694F0C2A38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D60BBEED-9BC7-409C-B3D2-D099745D2D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B3E6181B-5FA2-429B-B62E-586BC2A70A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CDD97582-0669-41FA-BAE8-3FA5459AB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2ACD0DF-1CCD-4719-8422-2DB688465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AD597DCB-269F-4974-B98A-B9CAE92B9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2BA0F7DF-D4C3-4119-A2F2-F761F1CF12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46DC4047-8875-4FA2-B69A-3D9A0E873D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7C3BC44D-AA5A-4D55-AC16-433104F997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214EB23D-EB9B-4887-8329-B8E8B7A8AF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3243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r>
              <a:rPr lang="en-US"/>
              <a:t>4-</a:t>
            </a:r>
            <a:fld id="{78670EE1-D4BA-49EC-B3C0-E527A9A7C3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53188"/>
            <a:ext cx="2895600" cy="287337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Application Layer</a:t>
            </a:r>
          </a:p>
        </p:txBody>
      </p:sp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EB39503-BD8F-4CC6-B5CA-BBDEB272C9D9}" type="slidenum">
              <a:rPr lang="en-US"/>
              <a:pPr/>
              <a:t>1</a:t>
            </a:fld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Chapter 4</a:t>
            </a:r>
            <a:r>
              <a:rPr lang="en-US" sz="4800" dirty="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Network </a:t>
            </a: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 algn="l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pPr algn="l"/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pPr algn="l"/>
            <a:r>
              <a:rPr lang="en-US" sz="1800" smtClean="0"/>
              <a:t>Spring 2016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34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912102BB-179D-4600-B045-BFA36944E084}" type="slidenum">
              <a:rPr lang="en-US"/>
              <a:pPr/>
              <a:t>10</a:t>
            </a:fld>
            <a:endParaRPr lang="en-US"/>
          </a:p>
        </p:txBody>
      </p:sp>
      <p:pic>
        <p:nvPicPr>
          <p:cNvPr id="156675" name="Picture 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5" y="1038225"/>
            <a:ext cx="5942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>
              <a:defRPr/>
            </a:pPr>
            <a:r>
              <a:rPr lang="en-US">
                <a:cs typeface="+mj-cs"/>
              </a:rPr>
              <a:t>Reverse path forwarding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3657600"/>
            <a:ext cx="6683375" cy="1752600"/>
          </a:xfrm>
        </p:spPr>
        <p:txBody>
          <a:bodyPr lIns="92075" tIns="46038" rIns="92075" bIns="46038"/>
          <a:lstStyle/>
          <a:p>
            <a:pPr>
              <a:buFont typeface="Wingdings" charset="0"/>
              <a:buNone/>
              <a:defRPr/>
            </a:pPr>
            <a:r>
              <a:rPr lang="en-US" sz="2400" b="1" i="1" dirty="0">
                <a:cs typeface="+mn-cs"/>
              </a:rPr>
              <a:t>if </a:t>
            </a:r>
            <a:r>
              <a:rPr lang="en-US" sz="2400" dirty="0">
                <a:cs typeface="+mn-cs"/>
              </a:rPr>
              <a:t>(</a:t>
            </a:r>
            <a:r>
              <a:rPr lang="en-US" sz="2400" dirty="0" err="1">
                <a:cs typeface="+mn-cs"/>
              </a:rPr>
              <a:t>mcast</a:t>
            </a:r>
            <a:r>
              <a:rPr lang="en-US" sz="2400" dirty="0">
                <a:cs typeface="+mn-cs"/>
              </a:rPr>
              <a:t> datagram received on incoming link on shortest path back to center)</a:t>
            </a:r>
          </a:p>
          <a:p>
            <a:pPr>
              <a:buFont typeface="Wingdings" charset="0"/>
              <a:buNone/>
              <a:defRPr/>
            </a:pPr>
            <a:r>
              <a:rPr lang="en-US" sz="2400" b="1" i="1" dirty="0">
                <a:cs typeface="+mn-cs"/>
              </a:rPr>
              <a:t>   then</a:t>
            </a:r>
            <a:r>
              <a:rPr lang="en-US" sz="2400" dirty="0">
                <a:cs typeface="+mn-cs"/>
              </a:rPr>
              <a:t> flood datagram onto all outgoing </a:t>
            </a:r>
            <a:r>
              <a:rPr lang="en-US" sz="2400" dirty="0" smtClean="0">
                <a:cs typeface="+mn-cs"/>
              </a:rPr>
              <a:t>links of </a:t>
            </a:r>
            <a:r>
              <a:rPr lang="en-US" sz="2400" smtClean="0">
                <a:cs typeface="+mn-cs"/>
              </a:rPr>
              <a:t>the spanning tree</a:t>
            </a:r>
            <a:endParaRPr lang="en-US" sz="2400">
              <a:cs typeface="+mn-cs"/>
            </a:endParaRPr>
          </a:p>
          <a:p>
            <a:pPr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   </a:t>
            </a:r>
            <a:r>
              <a:rPr lang="en-US" sz="2400" b="1" i="1" dirty="0">
                <a:cs typeface="+mn-cs"/>
              </a:rPr>
              <a:t>else</a:t>
            </a:r>
            <a:r>
              <a:rPr lang="en-US" sz="2400" dirty="0">
                <a:cs typeface="+mn-cs"/>
              </a:rPr>
              <a:t> ignore datagram</a:t>
            </a:r>
          </a:p>
        </p:txBody>
      </p:sp>
      <p:sp>
        <p:nvSpPr>
          <p:cNvPr id="134151" name="Rectangle 4"/>
          <p:cNvSpPr>
            <a:spLocks noChangeArrowheads="1"/>
          </p:cNvSpPr>
          <p:nvPr/>
        </p:nvSpPr>
        <p:spPr bwMode="auto">
          <a:xfrm>
            <a:off x="762000" y="1828800"/>
            <a:ext cx="7924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800">
                <a:latin typeface="Gill Sans MT" pitchFamily="34" charset="0"/>
              </a:rPr>
              <a:t>rely on router</a:t>
            </a:r>
            <a:r>
              <a:rPr lang="ja-JP" altLang="en-US" sz="2800">
                <a:latin typeface="Gill Sans MT" pitchFamily="34" charset="0"/>
              </a:rPr>
              <a:t>’</a:t>
            </a:r>
            <a:r>
              <a:rPr lang="en-US" altLang="ja-JP" sz="2800">
                <a:latin typeface="Gill Sans MT" pitchFamily="34" charset="0"/>
              </a:rPr>
              <a:t>s knowledge of unicast shortest path from it  to sender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800">
                <a:latin typeface="Gill Sans MT" pitchFamily="34" charset="0"/>
              </a:rPr>
              <a:t>each router has simple forwarding behavior:</a:t>
            </a:r>
          </a:p>
        </p:txBody>
      </p:sp>
      <p:sp>
        <p:nvSpPr>
          <p:cNvPr id="134152" name="Rectangle 5"/>
          <p:cNvSpPr>
            <a:spLocks noChangeArrowheads="1"/>
          </p:cNvSpPr>
          <p:nvPr/>
        </p:nvSpPr>
        <p:spPr bwMode="auto">
          <a:xfrm>
            <a:off x="1168400" y="3556000"/>
            <a:ext cx="6858000" cy="20320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35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F312B56D-B095-42A4-9BBB-71CB6E2F95D6}" type="slidenum">
              <a:rPr lang="en-US"/>
              <a:pPr/>
              <a:t>11</a:t>
            </a:fld>
            <a:endParaRPr lang="en-US"/>
          </a:p>
        </p:txBody>
      </p:sp>
      <p:pic>
        <p:nvPicPr>
          <p:cNvPr id="158723" name="Picture 392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" y="81597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3513"/>
            <a:ext cx="7772400" cy="896937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4000">
                <a:cs typeface="+mj-cs"/>
              </a:rPr>
              <a:t>Reverse path forwarding: example</a:t>
            </a:r>
          </a:p>
        </p:txBody>
      </p:sp>
      <p:sp>
        <p:nvSpPr>
          <p:cNvPr id="135174" name="Rectangle 3"/>
          <p:cNvSpPr>
            <a:spLocks noChangeArrowheads="1"/>
          </p:cNvSpPr>
          <p:nvPr/>
        </p:nvSpPr>
        <p:spPr bwMode="auto">
          <a:xfrm>
            <a:off x="647700" y="4989513"/>
            <a:ext cx="8001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800">
                <a:latin typeface="Gill Sans MT" charset="0"/>
                <a:ea typeface="ＭＳ Ｐゴシック" charset="0"/>
              </a:rPr>
              <a:t>result is a source-specific </a:t>
            </a:r>
            <a:r>
              <a:rPr lang="en-US" sz="2800" i="1">
                <a:latin typeface="Gill Sans MT" charset="0"/>
                <a:ea typeface="ＭＳ Ｐゴシック" charset="0"/>
              </a:rPr>
              <a:t>reverse</a:t>
            </a:r>
            <a:r>
              <a:rPr lang="en-US" sz="2800">
                <a:latin typeface="Gill Sans MT" charset="0"/>
                <a:ea typeface="ＭＳ Ｐゴシック" charset="0"/>
              </a:rPr>
              <a:t> SPT</a:t>
            </a:r>
          </a:p>
          <a:p>
            <a:pPr marL="742950" lvl="1" indent="-285750"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 sz="2800">
                <a:latin typeface="Gill Sans MT" charset="0"/>
                <a:ea typeface="ＭＳ Ｐゴシック" charset="0"/>
              </a:rPr>
              <a:t>may be a bad choice with asymmetric links</a:t>
            </a:r>
          </a:p>
        </p:txBody>
      </p:sp>
      <p:sp>
        <p:nvSpPr>
          <p:cNvPr id="135175" name="Line 231"/>
          <p:cNvSpPr>
            <a:spLocks noChangeShapeType="1"/>
          </p:cNvSpPr>
          <p:nvPr/>
        </p:nvSpPr>
        <p:spPr bwMode="auto">
          <a:xfrm>
            <a:off x="5365750" y="3781425"/>
            <a:ext cx="5969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5176" name="Text Box 232"/>
          <p:cNvSpPr txBox="1">
            <a:spLocks noChangeArrowheads="1"/>
          </p:cNvSpPr>
          <p:nvPr/>
        </p:nvSpPr>
        <p:spPr bwMode="auto">
          <a:xfrm>
            <a:off x="5991225" y="2074863"/>
            <a:ext cx="219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router with attached</a:t>
            </a:r>
          </a:p>
          <a:p>
            <a:pPr>
              <a:defRPr/>
            </a:pPr>
            <a:r>
              <a:rPr lang="en-US" smtClean="0"/>
              <a:t>group member</a:t>
            </a:r>
          </a:p>
        </p:txBody>
      </p:sp>
      <p:sp>
        <p:nvSpPr>
          <p:cNvPr id="135177" name="Text Box 233"/>
          <p:cNvSpPr txBox="1">
            <a:spLocks noChangeArrowheads="1"/>
          </p:cNvSpPr>
          <p:nvPr/>
        </p:nvSpPr>
        <p:spPr bwMode="auto">
          <a:xfrm>
            <a:off x="5978525" y="2919413"/>
            <a:ext cx="250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router with no attached</a:t>
            </a:r>
          </a:p>
          <a:p>
            <a:pPr>
              <a:defRPr/>
            </a:pPr>
            <a:r>
              <a:rPr lang="en-US" smtClean="0"/>
              <a:t>group member</a:t>
            </a:r>
          </a:p>
        </p:txBody>
      </p:sp>
      <p:sp>
        <p:nvSpPr>
          <p:cNvPr id="135178" name="Text Box 234"/>
          <p:cNvSpPr txBox="1">
            <a:spLocks noChangeArrowheads="1"/>
          </p:cNvSpPr>
          <p:nvPr/>
        </p:nvSpPr>
        <p:spPr bwMode="auto">
          <a:xfrm>
            <a:off x="5953125" y="3587750"/>
            <a:ext cx="302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datagram will be  forwarded</a:t>
            </a:r>
          </a:p>
        </p:txBody>
      </p:sp>
      <p:sp>
        <p:nvSpPr>
          <p:cNvPr id="135179" name="Text Box 235"/>
          <p:cNvSpPr txBox="1">
            <a:spLocks noChangeArrowheads="1"/>
          </p:cNvSpPr>
          <p:nvPr/>
        </p:nvSpPr>
        <p:spPr bwMode="auto">
          <a:xfrm>
            <a:off x="5286375" y="1560513"/>
            <a:ext cx="112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LEGEND</a:t>
            </a:r>
          </a:p>
        </p:txBody>
      </p:sp>
      <p:grpSp>
        <p:nvGrpSpPr>
          <p:cNvPr id="158731" name="Group 393"/>
          <p:cNvGrpSpPr>
            <a:grpSpLocks/>
          </p:cNvGrpSpPr>
          <p:nvPr/>
        </p:nvGrpSpPr>
        <p:grpSpPr bwMode="auto">
          <a:xfrm>
            <a:off x="530225" y="1392238"/>
            <a:ext cx="3836988" cy="2868612"/>
            <a:chOff x="334" y="877"/>
            <a:chExt cx="2417" cy="1807"/>
          </a:xfrm>
        </p:grpSpPr>
        <p:sp>
          <p:nvSpPr>
            <p:cNvPr id="135202" name="Line 6"/>
            <p:cNvSpPr>
              <a:spLocks noChangeShapeType="1"/>
            </p:cNvSpPr>
            <p:nvPr/>
          </p:nvSpPr>
          <p:spPr bwMode="auto">
            <a:xfrm>
              <a:off x="1226" y="1741"/>
              <a:ext cx="537" cy="6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03" name="Line 262"/>
            <p:cNvSpPr>
              <a:spLocks noChangeShapeType="1"/>
            </p:cNvSpPr>
            <p:nvPr/>
          </p:nvSpPr>
          <p:spPr bwMode="auto">
            <a:xfrm>
              <a:off x="2268" y="2086"/>
              <a:ext cx="253" cy="4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04" name="Line 263"/>
            <p:cNvSpPr>
              <a:spLocks noChangeShapeType="1"/>
            </p:cNvSpPr>
            <p:nvPr/>
          </p:nvSpPr>
          <p:spPr bwMode="auto">
            <a:xfrm flipV="1">
              <a:off x="1385" y="1547"/>
              <a:ext cx="860" cy="2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05" name="Line 264"/>
            <p:cNvSpPr>
              <a:spLocks noChangeShapeType="1"/>
            </p:cNvSpPr>
            <p:nvPr/>
          </p:nvSpPr>
          <p:spPr bwMode="auto">
            <a:xfrm>
              <a:off x="1218" y="1747"/>
              <a:ext cx="537" cy="6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06" name="Line 265"/>
            <p:cNvSpPr>
              <a:spLocks noChangeShapeType="1"/>
            </p:cNvSpPr>
            <p:nvPr/>
          </p:nvSpPr>
          <p:spPr bwMode="auto">
            <a:xfrm>
              <a:off x="1588" y="1271"/>
              <a:ext cx="626" cy="2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07" name="Line 266"/>
            <p:cNvSpPr>
              <a:spLocks noChangeShapeType="1"/>
            </p:cNvSpPr>
            <p:nvPr/>
          </p:nvSpPr>
          <p:spPr bwMode="auto">
            <a:xfrm flipV="1">
              <a:off x="1922" y="2104"/>
              <a:ext cx="339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08" name="Line 267"/>
            <p:cNvSpPr>
              <a:spLocks noChangeShapeType="1"/>
            </p:cNvSpPr>
            <p:nvPr/>
          </p:nvSpPr>
          <p:spPr bwMode="auto">
            <a:xfrm>
              <a:off x="2251" y="1614"/>
              <a:ext cx="0" cy="45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09" name="Line 268"/>
            <p:cNvSpPr>
              <a:spLocks noChangeShapeType="1"/>
            </p:cNvSpPr>
            <p:nvPr/>
          </p:nvSpPr>
          <p:spPr bwMode="auto">
            <a:xfrm>
              <a:off x="1015" y="2395"/>
              <a:ext cx="6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10" name="Line 269"/>
            <p:cNvSpPr>
              <a:spLocks noChangeShapeType="1"/>
            </p:cNvSpPr>
            <p:nvPr/>
          </p:nvSpPr>
          <p:spPr bwMode="auto">
            <a:xfrm flipH="1">
              <a:off x="931" y="1814"/>
              <a:ext cx="235" cy="5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11" name="Line 270"/>
            <p:cNvSpPr>
              <a:spLocks noChangeShapeType="1"/>
            </p:cNvSpPr>
            <p:nvPr/>
          </p:nvSpPr>
          <p:spPr bwMode="auto">
            <a:xfrm flipH="1">
              <a:off x="1213" y="1280"/>
              <a:ext cx="219" cy="4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58763" name="Group 271"/>
            <p:cNvGrpSpPr>
              <a:grpSpLocks/>
            </p:cNvGrpSpPr>
            <p:nvPr/>
          </p:nvGrpSpPr>
          <p:grpSpPr bwMode="auto">
            <a:xfrm rot="10800000">
              <a:off x="1173" y="1106"/>
              <a:ext cx="510" cy="104"/>
              <a:chOff x="1450" y="3513"/>
              <a:chExt cx="391" cy="88"/>
            </a:xfrm>
          </p:grpSpPr>
          <p:sp>
            <p:nvSpPr>
              <p:cNvPr id="158864" name="Freeform 272"/>
              <p:cNvSpPr>
                <a:spLocks/>
              </p:cNvSpPr>
              <p:nvPr/>
            </p:nvSpPr>
            <p:spPr bwMode="auto">
              <a:xfrm flipV="1">
                <a:off x="1450" y="3574"/>
                <a:ext cx="391" cy="27"/>
              </a:xfrm>
              <a:custGeom>
                <a:avLst/>
                <a:gdLst>
                  <a:gd name="T0" fmla="*/ 0 w 720"/>
                  <a:gd name="T1" fmla="*/ 0 h 56"/>
                  <a:gd name="T2" fmla="*/ 0 w 720"/>
                  <a:gd name="T3" fmla="*/ 1 h 56"/>
                  <a:gd name="T4" fmla="*/ 34 w 720"/>
                  <a:gd name="T5" fmla="*/ 1 h 56"/>
                  <a:gd name="T6" fmla="*/ 34 w 720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0" h="56">
                    <a:moveTo>
                      <a:pt x="0" y="0"/>
                    </a:moveTo>
                    <a:lnTo>
                      <a:pt x="0" y="56"/>
                    </a:lnTo>
                    <a:lnTo>
                      <a:pt x="720" y="56"/>
                    </a:lnTo>
                    <a:lnTo>
                      <a:pt x="720" y="8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5314" name="Line 273"/>
              <p:cNvSpPr>
                <a:spLocks noChangeShapeType="1"/>
              </p:cNvSpPr>
              <p:nvPr/>
            </p:nvSpPr>
            <p:spPr bwMode="auto">
              <a:xfrm>
                <a:off x="1642" y="3516"/>
                <a:ext cx="0" cy="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35213" name="Text Box 274"/>
            <p:cNvSpPr txBox="1">
              <a:spLocks noChangeArrowheads="1"/>
            </p:cNvSpPr>
            <p:nvPr/>
          </p:nvSpPr>
          <p:spPr bwMode="auto">
            <a:xfrm>
              <a:off x="1027" y="1144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R1</a:t>
              </a:r>
            </a:p>
          </p:txBody>
        </p:sp>
        <p:sp>
          <p:nvSpPr>
            <p:cNvPr id="135214" name="Text Box 275"/>
            <p:cNvSpPr txBox="1">
              <a:spLocks noChangeArrowheads="1"/>
            </p:cNvSpPr>
            <p:nvPr/>
          </p:nvSpPr>
          <p:spPr bwMode="auto">
            <a:xfrm>
              <a:off x="782" y="1641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R2</a:t>
              </a:r>
            </a:p>
          </p:txBody>
        </p:sp>
        <p:sp>
          <p:nvSpPr>
            <p:cNvPr id="135215" name="Text Box 276"/>
            <p:cNvSpPr txBox="1">
              <a:spLocks noChangeArrowheads="1"/>
            </p:cNvSpPr>
            <p:nvPr/>
          </p:nvSpPr>
          <p:spPr bwMode="auto">
            <a:xfrm>
              <a:off x="459" y="2269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R3</a:t>
              </a:r>
            </a:p>
          </p:txBody>
        </p:sp>
        <p:sp>
          <p:nvSpPr>
            <p:cNvPr id="135216" name="Text Box 277"/>
            <p:cNvSpPr txBox="1">
              <a:spLocks noChangeArrowheads="1"/>
            </p:cNvSpPr>
            <p:nvPr/>
          </p:nvSpPr>
          <p:spPr bwMode="auto">
            <a:xfrm>
              <a:off x="2126" y="1274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R4</a:t>
              </a:r>
            </a:p>
          </p:txBody>
        </p:sp>
        <p:sp>
          <p:nvSpPr>
            <p:cNvPr id="135217" name="Text Box 278"/>
            <p:cNvSpPr txBox="1">
              <a:spLocks noChangeArrowheads="1"/>
            </p:cNvSpPr>
            <p:nvPr/>
          </p:nvSpPr>
          <p:spPr bwMode="auto">
            <a:xfrm>
              <a:off x="2405" y="1991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R5</a:t>
              </a:r>
            </a:p>
          </p:txBody>
        </p:sp>
        <p:sp>
          <p:nvSpPr>
            <p:cNvPr id="135218" name="Text Box 279"/>
            <p:cNvSpPr txBox="1">
              <a:spLocks noChangeArrowheads="1"/>
            </p:cNvSpPr>
            <p:nvPr/>
          </p:nvSpPr>
          <p:spPr bwMode="auto">
            <a:xfrm>
              <a:off x="1627" y="2453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R6</a:t>
              </a:r>
            </a:p>
          </p:txBody>
        </p:sp>
        <p:sp>
          <p:nvSpPr>
            <p:cNvPr id="135219" name="Text Box 280"/>
            <p:cNvSpPr txBox="1">
              <a:spLocks noChangeArrowheads="1"/>
            </p:cNvSpPr>
            <p:nvPr/>
          </p:nvSpPr>
          <p:spPr bwMode="auto">
            <a:xfrm>
              <a:off x="2081" y="2426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R7</a:t>
              </a:r>
            </a:p>
          </p:txBody>
        </p:sp>
        <p:sp>
          <p:nvSpPr>
            <p:cNvPr id="135220" name="Text Box 299"/>
            <p:cNvSpPr txBox="1">
              <a:spLocks noChangeArrowheads="1"/>
            </p:cNvSpPr>
            <p:nvPr/>
          </p:nvSpPr>
          <p:spPr bwMode="auto">
            <a:xfrm>
              <a:off x="334" y="916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FF0000"/>
                  </a:solidFill>
                </a:rPr>
                <a:t>s: source</a:t>
              </a:r>
            </a:p>
          </p:txBody>
        </p:sp>
        <p:grpSp>
          <p:nvGrpSpPr>
            <p:cNvPr id="158772" name="Group 300"/>
            <p:cNvGrpSpPr>
              <a:grpSpLocks/>
            </p:cNvGrpSpPr>
            <p:nvPr/>
          </p:nvGrpSpPr>
          <p:grpSpPr bwMode="auto">
            <a:xfrm>
              <a:off x="1273" y="1194"/>
              <a:ext cx="402" cy="156"/>
              <a:chOff x="4396" y="1245"/>
              <a:chExt cx="672" cy="248"/>
            </a:xfrm>
          </p:grpSpPr>
          <p:sp>
            <p:nvSpPr>
              <p:cNvPr id="158856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8857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8858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grpSp>
            <p:nvGrpSpPr>
              <p:cNvPr id="158859" name="Group 304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58862" name="Freeform 305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863" name="Freeform 306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5309" name="Line 307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5310" name="Line 308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8773" name="Group 309"/>
            <p:cNvGrpSpPr>
              <a:grpSpLocks/>
            </p:cNvGrpSpPr>
            <p:nvPr/>
          </p:nvGrpSpPr>
          <p:grpSpPr bwMode="auto">
            <a:xfrm>
              <a:off x="2044" y="1494"/>
              <a:ext cx="402" cy="156"/>
              <a:chOff x="4396" y="1245"/>
              <a:chExt cx="672" cy="248"/>
            </a:xfrm>
          </p:grpSpPr>
          <p:sp>
            <p:nvSpPr>
              <p:cNvPr id="158848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8849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8850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grpSp>
            <p:nvGrpSpPr>
              <p:cNvPr id="158851" name="Group 313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58854" name="Freeform 31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855" name="Freeform 31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5301" name="Line 316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5302" name="Line 317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8774" name="Group 318"/>
            <p:cNvGrpSpPr>
              <a:grpSpLocks/>
            </p:cNvGrpSpPr>
            <p:nvPr/>
          </p:nvGrpSpPr>
          <p:grpSpPr bwMode="auto">
            <a:xfrm>
              <a:off x="1620" y="2307"/>
              <a:ext cx="402" cy="156"/>
              <a:chOff x="4396" y="1245"/>
              <a:chExt cx="672" cy="248"/>
            </a:xfrm>
          </p:grpSpPr>
          <p:sp>
            <p:nvSpPr>
              <p:cNvPr id="158840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8841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8842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grpSp>
            <p:nvGrpSpPr>
              <p:cNvPr id="158843" name="Group 322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58846" name="Freeform 32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847" name="Freeform 32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5293" name="Line 325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5294" name="Line 326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8775" name="Group 327"/>
            <p:cNvGrpSpPr>
              <a:grpSpLocks/>
            </p:cNvGrpSpPr>
            <p:nvPr/>
          </p:nvGrpSpPr>
          <p:grpSpPr bwMode="auto">
            <a:xfrm>
              <a:off x="732" y="2305"/>
              <a:ext cx="402" cy="156"/>
              <a:chOff x="4396" y="1245"/>
              <a:chExt cx="672" cy="248"/>
            </a:xfrm>
          </p:grpSpPr>
          <p:sp>
            <p:nvSpPr>
              <p:cNvPr id="158832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8833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8834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grpSp>
            <p:nvGrpSpPr>
              <p:cNvPr id="158835" name="Group 331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58838" name="Freeform 33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839" name="Freeform 33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5285" name="Line 334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5286" name="Line 335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8776" name="Group 336"/>
            <p:cNvGrpSpPr>
              <a:grpSpLocks/>
            </p:cNvGrpSpPr>
            <p:nvPr/>
          </p:nvGrpSpPr>
          <p:grpSpPr bwMode="auto">
            <a:xfrm>
              <a:off x="1066" y="1697"/>
              <a:ext cx="390" cy="169"/>
              <a:chOff x="4396" y="1245"/>
              <a:chExt cx="672" cy="248"/>
            </a:xfrm>
          </p:grpSpPr>
          <p:sp>
            <p:nvSpPr>
              <p:cNvPr id="158824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8825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8826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grpSp>
            <p:nvGrpSpPr>
              <p:cNvPr id="158827" name="Group 340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58830" name="Freeform 34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831" name="Freeform 34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5277" name="Line 343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5278" name="Line 344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8777" name="Group 345"/>
            <p:cNvGrpSpPr>
              <a:grpSpLocks/>
            </p:cNvGrpSpPr>
            <p:nvPr/>
          </p:nvGrpSpPr>
          <p:grpSpPr bwMode="auto">
            <a:xfrm>
              <a:off x="2033" y="2018"/>
              <a:ext cx="390" cy="169"/>
              <a:chOff x="4396" y="1245"/>
              <a:chExt cx="672" cy="248"/>
            </a:xfrm>
          </p:grpSpPr>
          <p:sp>
            <p:nvSpPr>
              <p:cNvPr id="158816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8817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8818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grpSp>
            <p:nvGrpSpPr>
              <p:cNvPr id="158819" name="Group 349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58822" name="Freeform 35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823" name="Freeform 35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5269" name="Line 352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5270" name="Line 353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8778" name="Group 354"/>
            <p:cNvGrpSpPr>
              <a:grpSpLocks/>
            </p:cNvGrpSpPr>
            <p:nvPr/>
          </p:nvGrpSpPr>
          <p:grpSpPr bwMode="auto">
            <a:xfrm>
              <a:off x="2361" y="2501"/>
              <a:ext cx="390" cy="169"/>
              <a:chOff x="4396" y="1245"/>
              <a:chExt cx="672" cy="248"/>
            </a:xfrm>
          </p:grpSpPr>
          <p:sp>
            <p:nvSpPr>
              <p:cNvPr id="158808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8809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8810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grpSp>
            <p:nvGrpSpPr>
              <p:cNvPr id="158811" name="Group 358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58814" name="Freeform 35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815" name="Freeform 36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5261" name="Line 361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5262" name="Line 362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158779" name="Picture 363" descr="desktop_computer_stylized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55" y="877"/>
              <a:ext cx="281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8780" name="Group 364"/>
            <p:cNvGrpSpPr>
              <a:grpSpLocks/>
            </p:cNvGrpSpPr>
            <p:nvPr/>
          </p:nvGrpSpPr>
          <p:grpSpPr bwMode="auto">
            <a:xfrm>
              <a:off x="1067" y="877"/>
              <a:ext cx="299" cy="261"/>
              <a:chOff x="4493" y="1335"/>
              <a:chExt cx="381" cy="326"/>
            </a:xfrm>
          </p:grpSpPr>
          <p:pic>
            <p:nvPicPr>
              <p:cNvPr id="158801" name="Picture 365" descr="desktop_computer_stylized_small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493" y="1335"/>
                <a:ext cx="381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58802" name="Group 366"/>
              <p:cNvGrpSpPr>
                <a:grpSpLocks/>
              </p:cNvGrpSpPr>
              <p:nvPr/>
            </p:nvGrpSpPr>
            <p:grpSpPr bwMode="auto">
              <a:xfrm>
                <a:off x="4501" y="1349"/>
                <a:ext cx="313" cy="292"/>
                <a:chOff x="4501" y="1349"/>
                <a:chExt cx="313" cy="292"/>
              </a:xfrm>
            </p:grpSpPr>
            <p:sp>
              <p:nvSpPr>
                <p:cNvPr id="135252" name="Oval 367"/>
                <p:cNvSpPr>
                  <a:spLocks noChangeArrowheads="1"/>
                </p:cNvSpPr>
                <p:nvPr/>
              </p:nvSpPr>
              <p:spPr bwMode="auto">
                <a:xfrm rot="-365081">
                  <a:off x="4515" y="1540"/>
                  <a:ext cx="218" cy="56"/>
                </a:xfrm>
                <a:prstGeom prst="ellips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8804" name="Freeform 368"/>
                <p:cNvSpPr>
                  <a:spLocks/>
                </p:cNvSpPr>
                <p:nvPr/>
              </p:nvSpPr>
              <p:spPr bwMode="auto">
                <a:xfrm>
                  <a:off x="4536" y="1372"/>
                  <a:ext cx="186" cy="157"/>
                </a:xfrm>
                <a:custGeom>
                  <a:avLst/>
                  <a:gdLst>
                    <a:gd name="T0" fmla="*/ 0 w 117"/>
                    <a:gd name="T1" fmla="*/ 0 h 123"/>
                    <a:gd name="T2" fmla="*/ 965 w 117"/>
                    <a:gd name="T3" fmla="*/ 8 h 123"/>
                    <a:gd name="T4" fmla="*/ 1191 w 117"/>
                    <a:gd name="T5" fmla="*/ 336 h 123"/>
                    <a:gd name="T6" fmla="*/ 240 w 117"/>
                    <a:gd name="T7" fmla="*/ 415 h 123"/>
                    <a:gd name="T8" fmla="*/ 0 w 117"/>
                    <a:gd name="T9" fmla="*/ 0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7" h="123">
                      <a:moveTo>
                        <a:pt x="0" y="0"/>
                      </a:moveTo>
                      <a:lnTo>
                        <a:pt x="95" y="2"/>
                      </a:lnTo>
                      <a:lnTo>
                        <a:pt x="117" y="99"/>
                      </a:lnTo>
                      <a:lnTo>
                        <a:pt x="24" y="1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8805" name="Freeform 369"/>
                <p:cNvSpPr>
                  <a:spLocks/>
                </p:cNvSpPr>
                <p:nvPr/>
              </p:nvSpPr>
              <p:spPr bwMode="auto">
                <a:xfrm>
                  <a:off x="4527" y="1533"/>
                  <a:ext cx="287" cy="108"/>
                </a:xfrm>
                <a:custGeom>
                  <a:avLst/>
                  <a:gdLst>
                    <a:gd name="T0" fmla="*/ 0 w 181"/>
                    <a:gd name="T1" fmla="*/ 170 h 84"/>
                    <a:gd name="T2" fmla="*/ 1471 w 181"/>
                    <a:gd name="T3" fmla="*/ 0 h 84"/>
                    <a:gd name="T4" fmla="*/ 1812 w 181"/>
                    <a:gd name="T5" fmla="*/ 69 h 84"/>
                    <a:gd name="T6" fmla="*/ 374 w 181"/>
                    <a:gd name="T7" fmla="*/ 296 h 84"/>
                    <a:gd name="T8" fmla="*/ 0 w 181"/>
                    <a:gd name="T9" fmla="*/ 170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81" h="84">
                      <a:moveTo>
                        <a:pt x="0" y="48"/>
                      </a:moveTo>
                      <a:lnTo>
                        <a:pt x="147" y="0"/>
                      </a:lnTo>
                      <a:lnTo>
                        <a:pt x="181" y="20"/>
                      </a:lnTo>
                      <a:lnTo>
                        <a:pt x="37" y="84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8806" name="Freeform 370"/>
                <p:cNvSpPr>
                  <a:spLocks/>
                </p:cNvSpPr>
                <p:nvPr/>
              </p:nvSpPr>
              <p:spPr bwMode="auto">
                <a:xfrm>
                  <a:off x="4501" y="1349"/>
                  <a:ext cx="235" cy="207"/>
                </a:xfrm>
                <a:custGeom>
                  <a:avLst/>
                  <a:gdLst>
                    <a:gd name="T0" fmla="*/ 0 w 148"/>
                    <a:gd name="T1" fmla="*/ 0 h 162"/>
                    <a:gd name="T2" fmla="*/ 1273 w 148"/>
                    <a:gd name="T3" fmla="*/ 40 h 162"/>
                    <a:gd name="T4" fmla="*/ 1493 w 148"/>
                    <a:gd name="T5" fmla="*/ 429 h 162"/>
                    <a:gd name="T6" fmla="*/ 376 w 148"/>
                    <a:gd name="T7" fmla="*/ 553 h 162"/>
                    <a:gd name="T8" fmla="*/ 0 w 148"/>
                    <a:gd name="T9" fmla="*/ 0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48" h="162">
                      <a:moveTo>
                        <a:pt x="0" y="0"/>
                      </a:moveTo>
                      <a:lnTo>
                        <a:pt x="126" y="12"/>
                      </a:lnTo>
                      <a:lnTo>
                        <a:pt x="148" y="126"/>
                      </a:lnTo>
                      <a:lnTo>
                        <a:pt x="37" y="16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8807" name="Freeform 371"/>
                <p:cNvSpPr>
                  <a:spLocks/>
                </p:cNvSpPr>
                <p:nvPr/>
              </p:nvSpPr>
              <p:spPr bwMode="auto">
                <a:xfrm>
                  <a:off x="4553" y="1380"/>
                  <a:ext cx="132" cy="96"/>
                </a:xfrm>
                <a:custGeom>
                  <a:avLst/>
                  <a:gdLst>
                    <a:gd name="T0" fmla="*/ 0 w 83"/>
                    <a:gd name="T1" fmla="*/ 0 h 75"/>
                    <a:gd name="T2" fmla="*/ 792 w 83"/>
                    <a:gd name="T3" fmla="*/ 10 h 75"/>
                    <a:gd name="T4" fmla="*/ 313 w 83"/>
                    <a:gd name="T5" fmla="*/ 65 h 75"/>
                    <a:gd name="T6" fmla="*/ 102 w 83"/>
                    <a:gd name="T7" fmla="*/ 247 h 75"/>
                    <a:gd name="T8" fmla="*/ 0 w 83"/>
                    <a:gd name="T9" fmla="*/ 0 h 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3" h="75">
                      <a:moveTo>
                        <a:pt x="0" y="0"/>
                      </a:moveTo>
                      <a:lnTo>
                        <a:pt x="78" y="3"/>
                      </a:lnTo>
                      <a:cubicBezTo>
                        <a:pt x="83" y="6"/>
                        <a:pt x="54" y="0"/>
                        <a:pt x="31" y="19"/>
                      </a:cubicBezTo>
                      <a:cubicBezTo>
                        <a:pt x="8" y="38"/>
                        <a:pt x="15" y="75"/>
                        <a:pt x="10" y="7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35230" name="Line 11"/>
            <p:cNvSpPr>
              <a:spLocks noChangeShapeType="1"/>
            </p:cNvSpPr>
            <p:nvPr/>
          </p:nvSpPr>
          <p:spPr bwMode="auto">
            <a:xfrm flipH="1">
              <a:off x="939" y="1808"/>
              <a:ext cx="235" cy="5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31" name="Line 237"/>
            <p:cNvSpPr>
              <a:spLocks noChangeShapeType="1"/>
            </p:cNvSpPr>
            <p:nvPr/>
          </p:nvSpPr>
          <p:spPr bwMode="auto">
            <a:xfrm flipH="1">
              <a:off x="1177" y="1347"/>
              <a:ext cx="144" cy="32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32" name="Line 238"/>
            <p:cNvSpPr>
              <a:spLocks noChangeShapeType="1"/>
            </p:cNvSpPr>
            <p:nvPr/>
          </p:nvSpPr>
          <p:spPr bwMode="auto">
            <a:xfrm flipH="1">
              <a:off x="917" y="1909"/>
              <a:ext cx="144" cy="32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33" name="Line 239"/>
            <p:cNvSpPr>
              <a:spLocks noChangeShapeType="1"/>
            </p:cNvSpPr>
            <p:nvPr/>
          </p:nvSpPr>
          <p:spPr bwMode="auto">
            <a:xfrm>
              <a:off x="1276" y="1887"/>
              <a:ext cx="322" cy="37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34" name="Line 240"/>
            <p:cNvSpPr>
              <a:spLocks noChangeShapeType="1"/>
            </p:cNvSpPr>
            <p:nvPr/>
          </p:nvSpPr>
          <p:spPr bwMode="auto">
            <a:xfrm>
              <a:off x="1592" y="1323"/>
              <a:ext cx="440" cy="21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35" name="Line 241"/>
            <p:cNvSpPr>
              <a:spLocks noChangeShapeType="1"/>
            </p:cNvSpPr>
            <p:nvPr/>
          </p:nvSpPr>
          <p:spPr bwMode="auto">
            <a:xfrm>
              <a:off x="2188" y="1657"/>
              <a:ext cx="8" cy="31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36" name="Line 242"/>
            <p:cNvSpPr>
              <a:spLocks noChangeShapeType="1"/>
            </p:cNvSpPr>
            <p:nvPr/>
          </p:nvSpPr>
          <p:spPr bwMode="auto">
            <a:xfrm>
              <a:off x="2282" y="2198"/>
              <a:ext cx="152" cy="26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58788" name="Group 243"/>
            <p:cNvGrpSpPr>
              <a:grpSpLocks/>
            </p:cNvGrpSpPr>
            <p:nvPr/>
          </p:nvGrpSpPr>
          <p:grpSpPr bwMode="auto">
            <a:xfrm rot="4749582">
              <a:off x="1938" y="2148"/>
              <a:ext cx="160" cy="217"/>
              <a:chOff x="2356" y="2709"/>
              <a:chExt cx="200" cy="287"/>
            </a:xfrm>
          </p:grpSpPr>
          <p:sp>
            <p:nvSpPr>
              <p:cNvPr id="135248" name="Line 244"/>
              <p:cNvSpPr>
                <a:spLocks noChangeShapeType="1"/>
              </p:cNvSpPr>
              <p:nvPr/>
            </p:nvSpPr>
            <p:spPr bwMode="auto">
              <a:xfrm>
                <a:off x="2356" y="2709"/>
                <a:ext cx="153" cy="265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5249" name="Line 245"/>
              <p:cNvSpPr>
                <a:spLocks noChangeShapeType="1"/>
              </p:cNvSpPr>
              <p:nvPr/>
            </p:nvSpPr>
            <p:spPr bwMode="auto">
              <a:xfrm flipV="1">
                <a:off x="2464" y="2946"/>
                <a:ext cx="93" cy="53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8789" name="Group 246"/>
            <p:cNvGrpSpPr>
              <a:grpSpLocks/>
            </p:cNvGrpSpPr>
            <p:nvPr/>
          </p:nvGrpSpPr>
          <p:grpSpPr bwMode="auto">
            <a:xfrm rot="-6022826">
              <a:off x="2050" y="2164"/>
              <a:ext cx="160" cy="217"/>
              <a:chOff x="2356" y="2709"/>
              <a:chExt cx="200" cy="287"/>
            </a:xfrm>
          </p:grpSpPr>
          <p:sp>
            <p:nvSpPr>
              <p:cNvPr id="135246" name="Line 247"/>
              <p:cNvSpPr>
                <a:spLocks noChangeShapeType="1"/>
              </p:cNvSpPr>
              <p:nvPr/>
            </p:nvSpPr>
            <p:spPr bwMode="auto">
              <a:xfrm>
                <a:off x="2356" y="2706"/>
                <a:ext cx="153" cy="266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5247" name="Line 248"/>
              <p:cNvSpPr>
                <a:spLocks noChangeShapeType="1"/>
              </p:cNvSpPr>
              <p:nvPr/>
            </p:nvSpPr>
            <p:spPr bwMode="auto">
              <a:xfrm flipV="1">
                <a:off x="2465" y="2942"/>
                <a:ext cx="94" cy="5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35239" name="Line 249"/>
            <p:cNvSpPr>
              <a:spLocks noChangeShapeType="1"/>
            </p:cNvSpPr>
            <p:nvPr/>
          </p:nvSpPr>
          <p:spPr bwMode="auto">
            <a:xfrm rot="-4663823">
              <a:off x="1617" y="1423"/>
              <a:ext cx="294" cy="59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40" name="Line 250"/>
            <p:cNvSpPr>
              <a:spLocks noChangeShapeType="1"/>
            </p:cNvSpPr>
            <p:nvPr/>
          </p:nvSpPr>
          <p:spPr bwMode="auto">
            <a:xfrm rot="16936177" flipV="1">
              <a:off x="2039" y="1626"/>
              <a:ext cx="75" cy="3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41" name="Line 251"/>
            <p:cNvSpPr>
              <a:spLocks noChangeShapeType="1"/>
            </p:cNvSpPr>
            <p:nvPr/>
          </p:nvSpPr>
          <p:spPr bwMode="auto">
            <a:xfrm rot="-4663823">
              <a:off x="1592" y="1339"/>
              <a:ext cx="285" cy="57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42" name="Line 252"/>
            <p:cNvSpPr>
              <a:spLocks noChangeShapeType="1"/>
            </p:cNvSpPr>
            <p:nvPr/>
          </p:nvSpPr>
          <p:spPr bwMode="auto">
            <a:xfrm rot="16936177" flipV="1">
              <a:off x="1387" y="1674"/>
              <a:ext cx="75" cy="3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43" name="Line 253"/>
            <p:cNvSpPr>
              <a:spLocks noChangeShapeType="1"/>
            </p:cNvSpPr>
            <p:nvPr/>
          </p:nvSpPr>
          <p:spPr bwMode="auto">
            <a:xfrm rot="-4663823">
              <a:off x="1288" y="2131"/>
              <a:ext cx="82" cy="39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44" name="Line 254"/>
            <p:cNvSpPr>
              <a:spLocks noChangeShapeType="1"/>
            </p:cNvSpPr>
            <p:nvPr/>
          </p:nvSpPr>
          <p:spPr bwMode="auto">
            <a:xfrm rot="16936177" flipV="1">
              <a:off x="1494" y="2311"/>
              <a:ext cx="91" cy="2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245" name="Line 255"/>
            <p:cNvSpPr>
              <a:spLocks noChangeShapeType="1"/>
            </p:cNvSpPr>
            <p:nvPr/>
          </p:nvSpPr>
          <p:spPr bwMode="auto">
            <a:xfrm rot="-4663823">
              <a:off x="1319" y="2251"/>
              <a:ext cx="87" cy="39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35181" name="Text Box 257"/>
          <p:cNvSpPr txBox="1">
            <a:spLocks noChangeArrowheads="1"/>
          </p:cNvSpPr>
          <p:nvPr/>
        </p:nvSpPr>
        <p:spPr bwMode="auto">
          <a:xfrm>
            <a:off x="5953125" y="4129088"/>
            <a:ext cx="229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datagram will not be </a:t>
            </a:r>
          </a:p>
          <a:p>
            <a:pPr>
              <a:defRPr/>
            </a:pPr>
            <a:r>
              <a:rPr lang="en-US" smtClean="0"/>
              <a:t>forwarded</a:t>
            </a:r>
          </a:p>
        </p:txBody>
      </p:sp>
      <p:sp>
        <p:nvSpPr>
          <p:cNvPr id="135182" name="Line 258"/>
          <p:cNvSpPr>
            <a:spLocks noChangeShapeType="1"/>
          </p:cNvSpPr>
          <p:nvPr/>
        </p:nvSpPr>
        <p:spPr bwMode="auto">
          <a:xfrm rot="-4663823">
            <a:off x="5562600" y="4030663"/>
            <a:ext cx="130175" cy="6191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5183" name="Line 259"/>
          <p:cNvSpPr>
            <a:spLocks noChangeShapeType="1"/>
          </p:cNvSpPr>
          <p:nvPr/>
        </p:nvSpPr>
        <p:spPr bwMode="auto">
          <a:xfrm rot="16936177" flipV="1">
            <a:off x="5889625" y="4303713"/>
            <a:ext cx="144463" cy="3968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58735" name="Group 373"/>
          <p:cNvGrpSpPr>
            <a:grpSpLocks/>
          </p:cNvGrpSpPr>
          <p:nvPr/>
        </p:nvGrpSpPr>
        <p:grpSpPr bwMode="auto">
          <a:xfrm>
            <a:off x="5273675" y="2259013"/>
            <a:ext cx="638175" cy="247650"/>
            <a:chOff x="4396" y="1245"/>
            <a:chExt cx="672" cy="248"/>
          </a:xfrm>
        </p:grpSpPr>
        <p:sp>
          <p:nvSpPr>
            <p:cNvPr id="15874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5874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5874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58748" name="Group 37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8751" name="Freeform 37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2" name="Freeform 37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5198" name="Line 380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199" name="Line 38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8736" name="Group 382"/>
          <p:cNvGrpSpPr>
            <a:grpSpLocks/>
          </p:cNvGrpSpPr>
          <p:nvPr/>
        </p:nvGrpSpPr>
        <p:grpSpPr bwMode="auto">
          <a:xfrm>
            <a:off x="5283200" y="3074988"/>
            <a:ext cx="619125" cy="268287"/>
            <a:chOff x="4396" y="1245"/>
            <a:chExt cx="672" cy="248"/>
          </a:xfrm>
        </p:grpSpPr>
        <p:sp>
          <p:nvSpPr>
            <p:cNvPr id="15873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5873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5873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58740" name="Group 386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8743" name="Freeform 38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4" name="Freeform 38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5190" name="Line 389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5191" name="Line 390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36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0CF23110-BC3B-4DA2-834A-BE9CC6524FDD}" type="slidenum">
              <a:rPr lang="en-US"/>
              <a:pPr/>
              <a:t>12</a:t>
            </a:fld>
            <a:endParaRPr lang="en-US"/>
          </a:p>
        </p:txBody>
      </p:sp>
      <p:sp>
        <p:nvSpPr>
          <p:cNvPr id="136196" name="Line 341"/>
          <p:cNvSpPr>
            <a:spLocks noChangeShapeType="1"/>
          </p:cNvSpPr>
          <p:nvPr/>
        </p:nvSpPr>
        <p:spPr bwMode="auto">
          <a:xfrm flipH="1">
            <a:off x="1401763" y="4541838"/>
            <a:ext cx="373062" cy="8461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160772" name="Picture 244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700" y="86042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61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04800"/>
            <a:ext cx="7620000" cy="6858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4000">
                <a:cs typeface="+mj-cs"/>
              </a:rPr>
              <a:t>Reverse path forwarding: pruning</a:t>
            </a:r>
          </a:p>
        </p:txBody>
      </p:sp>
      <p:sp>
        <p:nvSpPr>
          <p:cNvPr id="136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155700"/>
            <a:ext cx="8077200" cy="2438400"/>
          </a:xfrm>
        </p:spPr>
        <p:txBody>
          <a:bodyPr lIns="92075" tIns="46038" rIns="92075" bIns="46038"/>
          <a:lstStyle/>
          <a:p>
            <a:r>
              <a:rPr lang="en-US" sz="2400" smtClean="0">
                <a:ea typeface="ＭＳ Ｐゴシック" pitchFamily="34" charset="-128"/>
              </a:rPr>
              <a:t>forwarding tree contains subtrees with no mcast group members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no need to forward datagrams down subtree</a:t>
            </a:r>
          </a:p>
          <a:p>
            <a:pPr lvl="1"/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prune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msgs sent upstream by router with no downstream group members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36200" name="Line 231"/>
          <p:cNvSpPr>
            <a:spLocks noChangeShapeType="1"/>
          </p:cNvSpPr>
          <p:nvPr/>
        </p:nvSpPr>
        <p:spPr bwMode="auto">
          <a:xfrm>
            <a:off x="5100638" y="5356225"/>
            <a:ext cx="5969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01" name="Text Box 232"/>
          <p:cNvSpPr txBox="1">
            <a:spLocks noChangeArrowheads="1"/>
          </p:cNvSpPr>
          <p:nvPr/>
        </p:nvSpPr>
        <p:spPr bwMode="auto">
          <a:xfrm>
            <a:off x="5713413" y="3878263"/>
            <a:ext cx="219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router with attached</a:t>
            </a:r>
          </a:p>
          <a:p>
            <a:pPr>
              <a:defRPr/>
            </a:pPr>
            <a:r>
              <a:rPr lang="en-US" smtClean="0"/>
              <a:t>group member</a:t>
            </a:r>
          </a:p>
        </p:txBody>
      </p:sp>
      <p:sp>
        <p:nvSpPr>
          <p:cNvPr id="136202" name="Text Box 233"/>
          <p:cNvSpPr txBox="1">
            <a:spLocks noChangeArrowheads="1"/>
          </p:cNvSpPr>
          <p:nvPr/>
        </p:nvSpPr>
        <p:spPr bwMode="auto">
          <a:xfrm>
            <a:off x="5815013" y="4545013"/>
            <a:ext cx="250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router with no attached</a:t>
            </a:r>
          </a:p>
          <a:p>
            <a:pPr>
              <a:defRPr/>
            </a:pPr>
            <a:r>
              <a:rPr lang="en-US" smtClean="0"/>
              <a:t>group member</a:t>
            </a:r>
          </a:p>
        </p:txBody>
      </p:sp>
      <p:sp>
        <p:nvSpPr>
          <p:cNvPr id="136203" name="Text Box 234"/>
          <p:cNvSpPr txBox="1">
            <a:spLocks noChangeArrowheads="1"/>
          </p:cNvSpPr>
          <p:nvPr/>
        </p:nvSpPr>
        <p:spPr bwMode="auto">
          <a:xfrm>
            <a:off x="5789613" y="5213350"/>
            <a:ext cx="302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prune message</a:t>
            </a:r>
          </a:p>
        </p:txBody>
      </p:sp>
      <p:sp>
        <p:nvSpPr>
          <p:cNvPr id="136204" name="Text Box 235"/>
          <p:cNvSpPr txBox="1">
            <a:spLocks noChangeArrowheads="1"/>
          </p:cNvSpPr>
          <p:nvPr/>
        </p:nvSpPr>
        <p:spPr bwMode="auto">
          <a:xfrm>
            <a:off x="5008563" y="3363913"/>
            <a:ext cx="112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LEGEND</a:t>
            </a:r>
          </a:p>
        </p:txBody>
      </p:sp>
      <p:sp>
        <p:nvSpPr>
          <p:cNvPr id="136205" name="Text Box 239"/>
          <p:cNvSpPr txBox="1">
            <a:spLocks noChangeArrowheads="1"/>
          </p:cNvSpPr>
          <p:nvPr/>
        </p:nvSpPr>
        <p:spPr bwMode="auto">
          <a:xfrm>
            <a:off x="5713413" y="5526088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links with multicast</a:t>
            </a:r>
          </a:p>
          <a:p>
            <a:pPr>
              <a:defRPr/>
            </a:pPr>
            <a:r>
              <a:rPr lang="en-US" smtClean="0"/>
              <a:t>forwarding</a:t>
            </a:r>
          </a:p>
        </p:txBody>
      </p:sp>
      <p:sp>
        <p:nvSpPr>
          <p:cNvPr id="136206" name="Line 240"/>
          <p:cNvSpPr>
            <a:spLocks noChangeShapeType="1"/>
          </p:cNvSpPr>
          <p:nvPr/>
        </p:nvSpPr>
        <p:spPr bwMode="auto">
          <a:xfrm rot="-4663823">
            <a:off x="5308600" y="5427663"/>
            <a:ext cx="144463" cy="6302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07" name="Text Box 243"/>
          <p:cNvSpPr txBox="1">
            <a:spLocks noChangeArrowheads="1"/>
          </p:cNvSpPr>
          <p:nvPr/>
        </p:nvSpPr>
        <p:spPr bwMode="auto">
          <a:xfrm>
            <a:off x="5216525" y="5043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00"/>
                </a:solidFill>
              </a:rPr>
              <a:t>P</a:t>
            </a:r>
          </a:p>
        </p:txBody>
      </p:sp>
      <p:sp>
        <p:nvSpPr>
          <p:cNvPr id="136208" name="Line 248"/>
          <p:cNvSpPr>
            <a:spLocks noChangeShapeType="1"/>
          </p:cNvSpPr>
          <p:nvPr/>
        </p:nvSpPr>
        <p:spPr bwMode="auto">
          <a:xfrm>
            <a:off x="1857375" y="4435475"/>
            <a:ext cx="852488" cy="9747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09" name="Line 249"/>
          <p:cNvSpPr>
            <a:spLocks noChangeShapeType="1"/>
          </p:cNvSpPr>
          <p:nvPr/>
        </p:nvSpPr>
        <p:spPr bwMode="auto">
          <a:xfrm>
            <a:off x="3511550" y="4983163"/>
            <a:ext cx="401638" cy="6905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0" name="Line 250"/>
          <p:cNvSpPr>
            <a:spLocks noChangeShapeType="1"/>
          </p:cNvSpPr>
          <p:nvPr/>
        </p:nvSpPr>
        <p:spPr bwMode="auto">
          <a:xfrm flipV="1">
            <a:off x="2109788" y="4127500"/>
            <a:ext cx="1365250" cy="3476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1" name="Line 251"/>
          <p:cNvSpPr>
            <a:spLocks noChangeShapeType="1"/>
          </p:cNvSpPr>
          <p:nvPr/>
        </p:nvSpPr>
        <p:spPr bwMode="auto">
          <a:xfrm>
            <a:off x="1844675" y="4445000"/>
            <a:ext cx="852488" cy="9747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2" name="Line 252"/>
          <p:cNvSpPr>
            <a:spLocks noChangeShapeType="1"/>
          </p:cNvSpPr>
          <p:nvPr/>
        </p:nvSpPr>
        <p:spPr bwMode="auto">
          <a:xfrm>
            <a:off x="2432050" y="3689350"/>
            <a:ext cx="993775" cy="4460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3" name="Line 253"/>
          <p:cNvSpPr>
            <a:spLocks noChangeShapeType="1"/>
          </p:cNvSpPr>
          <p:nvPr/>
        </p:nvSpPr>
        <p:spPr bwMode="auto">
          <a:xfrm flipV="1">
            <a:off x="2962275" y="5011738"/>
            <a:ext cx="538163" cy="468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4" name="Line 254"/>
          <p:cNvSpPr>
            <a:spLocks noChangeShapeType="1"/>
          </p:cNvSpPr>
          <p:nvPr/>
        </p:nvSpPr>
        <p:spPr bwMode="auto">
          <a:xfrm>
            <a:off x="3484563" y="4233863"/>
            <a:ext cx="0" cy="7175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5" name="Line 255"/>
          <p:cNvSpPr>
            <a:spLocks noChangeShapeType="1"/>
          </p:cNvSpPr>
          <p:nvPr/>
        </p:nvSpPr>
        <p:spPr bwMode="auto">
          <a:xfrm>
            <a:off x="1522413" y="5473700"/>
            <a:ext cx="1025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6" name="Line 256"/>
          <p:cNvSpPr>
            <a:spLocks noChangeShapeType="1"/>
          </p:cNvSpPr>
          <p:nvPr/>
        </p:nvSpPr>
        <p:spPr bwMode="auto">
          <a:xfrm flipH="1">
            <a:off x="1389063" y="4551363"/>
            <a:ext cx="373062" cy="8461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17" name="Line 257"/>
          <p:cNvSpPr>
            <a:spLocks noChangeShapeType="1"/>
          </p:cNvSpPr>
          <p:nvPr/>
        </p:nvSpPr>
        <p:spPr bwMode="auto">
          <a:xfrm flipH="1">
            <a:off x="1836738" y="3703638"/>
            <a:ext cx="347662" cy="7493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60793" name="Group 258"/>
          <p:cNvGrpSpPr>
            <a:grpSpLocks/>
          </p:cNvGrpSpPr>
          <p:nvPr/>
        </p:nvGrpSpPr>
        <p:grpSpPr bwMode="auto">
          <a:xfrm rot="10800000">
            <a:off x="1773238" y="3427413"/>
            <a:ext cx="809625" cy="165100"/>
            <a:chOff x="1450" y="3513"/>
            <a:chExt cx="391" cy="88"/>
          </a:xfrm>
        </p:grpSpPr>
        <p:sp>
          <p:nvSpPr>
            <p:cNvPr id="160895" name="Freeform 259"/>
            <p:cNvSpPr>
              <a:spLocks/>
            </p:cNvSpPr>
            <p:nvPr/>
          </p:nvSpPr>
          <p:spPr bwMode="auto">
            <a:xfrm flipV="1">
              <a:off x="1450" y="3574"/>
              <a:ext cx="391" cy="27"/>
            </a:xfrm>
            <a:custGeom>
              <a:avLst/>
              <a:gdLst>
                <a:gd name="T0" fmla="*/ 0 w 720"/>
                <a:gd name="T1" fmla="*/ 0 h 56"/>
                <a:gd name="T2" fmla="*/ 0 w 720"/>
                <a:gd name="T3" fmla="*/ 1 h 56"/>
                <a:gd name="T4" fmla="*/ 34 w 720"/>
                <a:gd name="T5" fmla="*/ 1 h 56"/>
                <a:gd name="T6" fmla="*/ 34 w 720"/>
                <a:gd name="T7" fmla="*/ 0 h 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0" h="56">
                  <a:moveTo>
                    <a:pt x="0" y="0"/>
                  </a:moveTo>
                  <a:lnTo>
                    <a:pt x="0" y="56"/>
                  </a:lnTo>
                  <a:lnTo>
                    <a:pt x="720" y="56"/>
                  </a:lnTo>
                  <a:lnTo>
                    <a:pt x="720" y="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321" name="Line 260"/>
            <p:cNvSpPr>
              <a:spLocks noChangeShapeType="1"/>
            </p:cNvSpPr>
            <p:nvPr/>
          </p:nvSpPr>
          <p:spPr bwMode="auto">
            <a:xfrm>
              <a:off x="1642" y="3516"/>
              <a:ext cx="0" cy="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36219" name="Text Box 261"/>
          <p:cNvSpPr txBox="1">
            <a:spLocks noChangeArrowheads="1"/>
          </p:cNvSpPr>
          <p:nvPr/>
        </p:nvSpPr>
        <p:spPr bwMode="auto">
          <a:xfrm>
            <a:off x="1541463" y="34877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R1</a:t>
            </a:r>
          </a:p>
        </p:txBody>
      </p:sp>
      <p:sp>
        <p:nvSpPr>
          <p:cNvPr id="136220" name="Text Box 262"/>
          <p:cNvSpPr txBox="1">
            <a:spLocks noChangeArrowheads="1"/>
          </p:cNvSpPr>
          <p:nvPr/>
        </p:nvSpPr>
        <p:spPr bwMode="auto">
          <a:xfrm>
            <a:off x="1152525" y="42767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R2</a:t>
            </a:r>
          </a:p>
        </p:txBody>
      </p:sp>
      <p:sp>
        <p:nvSpPr>
          <p:cNvPr id="136221" name="Text Box 263"/>
          <p:cNvSpPr txBox="1">
            <a:spLocks noChangeArrowheads="1"/>
          </p:cNvSpPr>
          <p:nvPr/>
        </p:nvSpPr>
        <p:spPr bwMode="auto">
          <a:xfrm>
            <a:off x="639763" y="52736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R3</a:t>
            </a:r>
          </a:p>
        </p:txBody>
      </p:sp>
      <p:sp>
        <p:nvSpPr>
          <p:cNvPr id="136222" name="Text Box 264"/>
          <p:cNvSpPr txBox="1">
            <a:spLocks noChangeArrowheads="1"/>
          </p:cNvSpPr>
          <p:nvPr/>
        </p:nvSpPr>
        <p:spPr bwMode="auto">
          <a:xfrm>
            <a:off x="3286125" y="36941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R4</a:t>
            </a:r>
          </a:p>
        </p:txBody>
      </p:sp>
      <p:sp>
        <p:nvSpPr>
          <p:cNvPr id="136223" name="Text Box 265"/>
          <p:cNvSpPr txBox="1">
            <a:spLocks noChangeArrowheads="1"/>
          </p:cNvSpPr>
          <p:nvPr/>
        </p:nvSpPr>
        <p:spPr bwMode="auto">
          <a:xfrm>
            <a:off x="3729038" y="48323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R5</a:t>
            </a:r>
          </a:p>
        </p:txBody>
      </p:sp>
      <p:sp>
        <p:nvSpPr>
          <p:cNvPr id="136224" name="Text Box 266"/>
          <p:cNvSpPr txBox="1">
            <a:spLocks noChangeArrowheads="1"/>
          </p:cNvSpPr>
          <p:nvPr/>
        </p:nvSpPr>
        <p:spPr bwMode="auto">
          <a:xfrm>
            <a:off x="2493963" y="55657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R6</a:t>
            </a:r>
          </a:p>
        </p:txBody>
      </p:sp>
      <p:sp>
        <p:nvSpPr>
          <p:cNvPr id="136225" name="Text Box 267"/>
          <p:cNvSpPr txBox="1">
            <a:spLocks noChangeArrowheads="1"/>
          </p:cNvSpPr>
          <p:nvPr/>
        </p:nvSpPr>
        <p:spPr bwMode="auto">
          <a:xfrm>
            <a:off x="3703638" y="58896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R7</a:t>
            </a:r>
          </a:p>
        </p:txBody>
      </p:sp>
      <p:sp>
        <p:nvSpPr>
          <p:cNvPr id="136226" name="Text Box 268"/>
          <p:cNvSpPr txBox="1">
            <a:spLocks noChangeArrowheads="1"/>
          </p:cNvSpPr>
          <p:nvPr/>
        </p:nvSpPr>
        <p:spPr bwMode="auto">
          <a:xfrm>
            <a:off x="441325" y="3125788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FF0000"/>
                </a:solidFill>
              </a:rPr>
              <a:t>s: source</a:t>
            </a:r>
          </a:p>
        </p:txBody>
      </p:sp>
      <p:grpSp>
        <p:nvGrpSpPr>
          <p:cNvPr id="160802" name="Group 269"/>
          <p:cNvGrpSpPr>
            <a:grpSpLocks/>
          </p:cNvGrpSpPr>
          <p:nvPr/>
        </p:nvGrpSpPr>
        <p:grpSpPr bwMode="auto">
          <a:xfrm>
            <a:off x="1931988" y="3567113"/>
            <a:ext cx="638175" cy="247650"/>
            <a:chOff x="4396" y="1245"/>
            <a:chExt cx="672" cy="248"/>
          </a:xfrm>
        </p:grpSpPr>
        <p:sp>
          <p:nvSpPr>
            <p:cNvPr id="160887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60888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60889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60890" name="Group 27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60893" name="Freeform 27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894" name="Freeform 27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6316" name="Line 276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317" name="Line 27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60803" name="Group 278"/>
          <p:cNvGrpSpPr>
            <a:grpSpLocks/>
          </p:cNvGrpSpPr>
          <p:nvPr/>
        </p:nvGrpSpPr>
        <p:grpSpPr bwMode="auto">
          <a:xfrm>
            <a:off x="3155950" y="4043363"/>
            <a:ext cx="638175" cy="247650"/>
            <a:chOff x="4396" y="1245"/>
            <a:chExt cx="672" cy="248"/>
          </a:xfrm>
        </p:grpSpPr>
        <p:sp>
          <p:nvSpPr>
            <p:cNvPr id="16087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6088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6088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60882" name="Group 28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60885" name="Freeform 28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886" name="Freeform 28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6308" name="Line 285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309" name="Line 286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60804" name="Group 287"/>
          <p:cNvGrpSpPr>
            <a:grpSpLocks/>
          </p:cNvGrpSpPr>
          <p:nvPr/>
        </p:nvGrpSpPr>
        <p:grpSpPr bwMode="auto">
          <a:xfrm>
            <a:off x="2482850" y="5334000"/>
            <a:ext cx="638175" cy="247650"/>
            <a:chOff x="4396" y="1245"/>
            <a:chExt cx="672" cy="248"/>
          </a:xfrm>
        </p:grpSpPr>
        <p:sp>
          <p:nvSpPr>
            <p:cNvPr id="16087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6087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6087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60874" name="Group 29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60877" name="Freeform 29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878" name="Freeform 29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6300" name="Line 294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301" name="Line 29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60805" name="Oval 407"/>
          <p:cNvSpPr>
            <a:spLocks noChangeArrowheads="1"/>
          </p:cNvSpPr>
          <p:nvPr/>
        </p:nvSpPr>
        <p:spPr bwMode="auto">
          <a:xfrm>
            <a:off x="1076325" y="5440363"/>
            <a:ext cx="631825" cy="138112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cs typeface="Arial" pitchFamily="34" charset="0"/>
            </a:endParaRPr>
          </a:p>
        </p:txBody>
      </p:sp>
      <p:sp>
        <p:nvSpPr>
          <p:cNvPr id="160806" name="Rectangle 410"/>
          <p:cNvSpPr>
            <a:spLocks noChangeArrowheads="1"/>
          </p:cNvSpPr>
          <p:nvPr/>
        </p:nvSpPr>
        <p:spPr bwMode="auto">
          <a:xfrm>
            <a:off x="1076325" y="5424488"/>
            <a:ext cx="635000" cy="857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cs typeface="Arial" pitchFamily="34" charset="0"/>
            </a:endParaRPr>
          </a:p>
        </p:txBody>
      </p:sp>
      <p:sp>
        <p:nvSpPr>
          <p:cNvPr id="160807" name="Oval 411"/>
          <p:cNvSpPr>
            <a:spLocks noChangeArrowheads="1"/>
          </p:cNvSpPr>
          <p:nvPr/>
        </p:nvSpPr>
        <p:spPr bwMode="auto">
          <a:xfrm>
            <a:off x="1073150" y="5330825"/>
            <a:ext cx="633413" cy="1619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cs typeface="Arial" pitchFamily="34" charset="0"/>
            </a:endParaRPr>
          </a:p>
        </p:txBody>
      </p:sp>
      <p:grpSp>
        <p:nvGrpSpPr>
          <p:cNvPr id="160808" name="Group 300"/>
          <p:cNvGrpSpPr>
            <a:grpSpLocks/>
          </p:cNvGrpSpPr>
          <p:nvPr/>
        </p:nvGrpSpPr>
        <p:grpSpPr bwMode="auto">
          <a:xfrm>
            <a:off x="1200150" y="5372100"/>
            <a:ext cx="358775" cy="76200"/>
            <a:chOff x="2468" y="1332"/>
            <a:chExt cx="310" cy="60"/>
          </a:xfrm>
        </p:grpSpPr>
        <p:sp>
          <p:nvSpPr>
            <p:cNvPr id="160869" name="Freeform 301"/>
            <p:cNvSpPr>
              <a:spLocks/>
            </p:cNvSpPr>
            <p:nvPr/>
          </p:nvSpPr>
          <p:spPr bwMode="auto">
            <a:xfrm>
              <a:off x="2468" y="1332"/>
              <a:ext cx="310" cy="60"/>
            </a:xfrm>
            <a:custGeom>
              <a:avLst/>
              <a:gdLst>
                <a:gd name="T0" fmla="*/ 0 w 310"/>
                <a:gd name="T1" fmla="*/ 60 h 60"/>
                <a:gd name="T2" fmla="*/ 96 w 310"/>
                <a:gd name="T3" fmla="*/ 60 h 60"/>
                <a:gd name="T4" fmla="*/ 192 w 310"/>
                <a:gd name="T5" fmla="*/ 0 h 60"/>
                <a:gd name="T6" fmla="*/ 310 w 310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0" h="60">
                  <a:moveTo>
                    <a:pt x="0" y="60"/>
                  </a:moveTo>
                  <a:lnTo>
                    <a:pt x="96" y="60"/>
                  </a:lnTo>
                  <a:lnTo>
                    <a:pt x="192" y="0"/>
                  </a:lnTo>
                  <a:lnTo>
                    <a:pt x="310" y="0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70" name="Freeform 302"/>
            <p:cNvSpPr>
              <a:spLocks/>
            </p:cNvSpPr>
            <p:nvPr/>
          </p:nvSpPr>
          <p:spPr bwMode="auto">
            <a:xfrm>
              <a:off x="2482" y="1332"/>
              <a:ext cx="282" cy="60"/>
            </a:xfrm>
            <a:custGeom>
              <a:avLst/>
              <a:gdLst>
                <a:gd name="T0" fmla="*/ 0 w 282"/>
                <a:gd name="T1" fmla="*/ 0 h 60"/>
                <a:gd name="T2" fmla="*/ 96 w 282"/>
                <a:gd name="T3" fmla="*/ 0 h 60"/>
                <a:gd name="T4" fmla="*/ 192 w 282"/>
                <a:gd name="T5" fmla="*/ 60 h 60"/>
                <a:gd name="T6" fmla="*/ 282 w 282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60">
                  <a:moveTo>
                    <a:pt x="0" y="0"/>
                  </a:moveTo>
                  <a:lnTo>
                    <a:pt x="96" y="0"/>
                  </a:lnTo>
                  <a:lnTo>
                    <a:pt x="192" y="60"/>
                  </a:lnTo>
                  <a:lnTo>
                    <a:pt x="282" y="60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6234" name="Line 303"/>
          <p:cNvSpPr>
            <a:spLocks noChangeShapeType="1"/>
          </p:cNvSpPr>
          <p:nvPr/>
        </p:nvSpPr>
        <p:spPr bwMode="auto">
          <a:xfrm>
            <a:off x="1076325" y="5407025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35" name="Line 304"/>
          <p:cNvSpPr>
            <a:spLocks noChangeShapeType="1"/>
          </p:cNvSpPr>
          <p:nvPr/>
        </p:nvSpPr>
        <p:spPr bwMode="auto">
          <a:xfrm>
            <a:off x="1706563" y="5411788"/>
            <a:ext cx="0" cy="1063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60811" name="Group 305"/>
          <p:cNvGrpSpPr>
            <a:grpSpLocks/>
          </p:cNvGrpSpPr>
          <p:nvPr/>
        </p:nvGrpSpPr>
        <p:grpSpPr bwMode="auto">
          <a:xfrm>
            <a:off x="1603375" y="4365625"/>
            <a:ext cx="619125" cy="268288"/>
            <a:chOff x="4396" y="1245"/>
            <a:chExt cx="672" cy="248"/>
          </a:xfrm>
        </p:grpSpPr>
        <p:sp>
          <p:nvSpPr>
            <p:cNvPr id="16086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6086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6086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60864" name="Group 30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60867" name="Freeform 31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868" name="Freeform 31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6290" name="Line 312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91" name="Line 313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60812" name="Group 314"/>
          <p:cNvGrpSpPr>
            <a:grpSpLocks/>
          </p:cNvGrpSpPr>
          <p:nvPr/>
        </p:nvGrpSpPr>
        <p:grpSpPr bwMode="auto">
          <a:xfrm>
            <a:off x="3127375" y="4875213"/>
            <a:ext cx="619125" cy="268287"/>
            <a:chOff x="4396" y="1245"/>
            <a:chExt cx="672" cy="248"/>
          </a:xfrm>
        </p:grpSpPr>
        <p:sp>
          <p:nvSpPr>
            <p:cNvPr id="16085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6085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6085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60856" name="Group 318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60859" name="Freeform 31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860" name="Freeform 32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6282" name="Line 321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83" name="Line 322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60813" name="Group 323"/>
          <p:cNvGrpSpPr>
            <a:grpSpLocks/>
          </p:cNvGrpSpPr>
          <p:nvPr/>
        </p:nvGrpSpPr>
        <p:grpSpPr bwMode="auto">
          <a:xfrm>
            <a:off x="3659188" y="5641975"/>
            <a:ext cx="619125" cy="268288"/>
            <a:chOff x="4396" y="1245"/>
            <a:chExt cx="672" cy="248"/>
          </a:xfrm>
        </p:grpSpPr>
        <p:sp>
          <p:nvSpPr>
            <p:cNvPr id="160845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60846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60847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60848" name="Group 32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60851" name="Freeform 32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852" name="Freeform 32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6274" name="Line 330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75" name="Line 33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160814" name="Picture 332" descr="desktop_computer_stylized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79663" y="3063875"/>
            <a:ext cx="4460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0815" name="Group 333"/>
          <p:cNvGrpSpPr>
            <a:grpSpLocks/>
          </p:cNvGrpSpPr>
          <p:nvPr/>
        </p:nvGrpSpPr>
        <p:grpSpPr bwMode="auto">
          <a:xfrm>
            <a:off x="1604963" y="3063875"/>
            <a:ext cx="474662" cy="414338"/>
            <a:chOff x="4493" y="1335"/>
            <a:chExt cx="381" cy="326"/>
          </a:xfrm>
        </p:grpSpPr>
        <p:pic>
          <p:nvPicPr>
            <p:cNvPr id="160838" name="Picture 334" descr="desktop_computer_stylized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93" y="1335"/>
              <a:ext cx="38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60839" name="Group 335"/>
            <p:cNvGrpSpPr>
              <a:grpSpLocks/>
            </p:cNvGrpSpPr>
            <p:nvPr/>
          </p:nvGrpSpPr>
          <p:grpSpPr bwMode="auto">
            <a:xfrm>
              <a:off x="4501" y="1349"/>
              <a:ext cx="313" cy="292"/>
              <a:chOff x="4501" y="1349"/>
              <a:chExt cx="313" cy="292"/>
            </a:xfrm>
          </p:grpSpPr>
          <p:sp>
            <p:nvSpPr>
              <p:cNvPr id="136265" name="Oval 336"/>
              <p:cNvSpPr>
                <a:spLocks noChangeArrowheads="1"/>
              </p:cNvSpPr>
              <p:nvPr/>
            </p:nvSpPr>
            <p:spPr bwMode="auto">
              <a:xfrm rot="-365081">
                <a:off x="4515" y="1540"/>
                <a:ext cx="218" cy="56"/>
              </a:xfrm>
              <a:prstGeom prst="ellips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841" name="Freeform 337"/>
              <p:cNvSpPr>
                <a:spLocks/>
              </p:cNvSpPr>
              <p:nvPr/>
            </p:nvSpPr>
            <p:spPr bwMode="auto">
              <a:xfrm>
                <a:off x="4536" y="1372"/>
                <a:ext cx="186" cy="157"/>
              </a:xfrm>
              <a:custGeom>
                <a:avLst/>
                <a:gdLst>
                  <a:gd name="T0" fmla="*/ 0 w 117"/>
                  <a:gd name="T1" fmla="*/ 0 h 123"/>
                  <a:gd name="T2" fmla="*/ 965 w 117"/>
                  <a:gd name="T3" fmla="*/ 8 h 123"/>
                  <a:gd name="T4" fmla="*/ 1191 w 117"/>
                  <a:gd name="T5" fmla="*/ 336 h 123"/>
                  <a:gd name="T6" fmla="*/ 240 w 117"/>
                  <a:gd name="T7" fmla="*/ 415 h 123"/>
                  <a:gd name="T8" fmla="*/ 0 w 117"/>
                  <a:gd name="T9" fmla="*/ 0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" h="123">
                    <a:moveTo>
                      <a:pt x="0" y="0"/>
                    </a:moveTo>
                    <a:lnTo>
                      <a:pt x="95" y="2"/>
                    </a:lnTo>
                    <a:lnTo>
                      <a:pt x="117" y="99"/>
                    </a:lnTo>
                    <a:lnTo>
                      <a:pt x="24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0842" name="Freeform 338"/>
              <p:cNvSpPr>
                <a:spLocks/>
              </p:cNvSpPr>
              <p:nvPr/>
            </p:nvSpPr>
            <p:spPr bwMode="auto">
              <a:xfrm>
                <a:off x="4527" y="1533"/>
                <a:ext cx="287" cy="108"/>
              </a:xfrm>
              <a:custGeom>
                <a:avLst/>
                <a:gdLst>
                  <a:gd name="T0" fmla="*/ 0 w 181"/>
                  <a:gd name="T1" fmla="*/ 170 h 84"/>
                  <a:gd name="T2" fmla="*/ 1471 w 181"/>
                  <a:gd name="T3" fmla="*/ 0 h 84"/>
                  <a:gd name="T4" fmla="*/ 1812 w 181"/>
                  <a:gd name="T5" fmla="*/ 69 h 84"/>
                  <a:gd name="T6" fmla="*/ 374 w 181"/>
                  <a:gd name="T7" fmla="*/ 296 h 84"/>
                  <a:gd name="T8" fmla="*/ 0 w 181"/>
                  <a:gd name="T9" fmla="*/ 170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1" h="84">
                    <a:moveTo>
                      <a:pt x="0" y="48"/>
                    </a:moveTo>
                    <a:lnTo>
                      <a:pt x="147" y="0"/>
                    </a:lnTo>
                    <a:lnTo>
                      <a:pt x="181" y="20"/>
                    </a:lnTo>
                    <a:lnTo>
                      <a:pt x="37" y="84"/>
                    </a:lnTo>
                    <a:lnTo>
                      <a:pt x="0" y="48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0843" name="Freeform 339"/>
              <p:cNvSpPr>
                <a:spLocks/>
              </p:cNvSpPr>
              <p:nvPr/>
            </p:nvSpPr>
            <p:spPr bwMode="auto">
              <a:xfrm>
                <a:off x="4501" y="1349"/>
                <a:ext cx="235" cy="207"/>
              </a:xfrm>
              <a:custGeom>
                <a:avLst/>
                <a:gdLst>
                  <a:gd name="T0" fmla="*/ 0 w 148"/>
                  <a:gd name="T1" fmla="*/ 0 h 162"/>
                  <a:gd name="T2" fmla="*/ 1273 w 148"/>
                  <a:gd name="T3" fmla="*/ 40 h 162"/>
                  <a:gd name="T4" fmla="*/ 1493 w 148"/>
                  <a:gd name="T5" fmla="*/ 429 h 162"/>
                  <a:gd name="T6" fmla="*/ 376 w 148"/>
                  <a:gd name="T7" fmla="*/ 553 h 162"/>
                  <a:gd name="T8" fmla="*/ 0 w 148"/>
                  <a:gd name="T9" fmla="*/ 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8" h="162">
                    <a:moveTo>
                      <a:pt x="0" y="0"/>
                    </a:moveTo>
                    <a:lnTo>
                      <a:pt x="126" y="12"/>
                    </a:lnTo>
                    <a:lnTo>
                      <a:pt x="148" y="126"/>
                    </a:lnTo>
                    <a:lnTo>
                      <a:pt x="37" y="16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0844" name="Freeform 340"/>
              <p:cNvSpPr>
                <a:spLocks/>
              </p:cNvSpPr>
              <p:nvPr/>
            </p:nvSpPr>
            <p:spPr bwMode="auto">
              <a:xfrm>
                <a:off x="4553" y="1380"/>
                <a:ext cx="132" cy="96"/>
              </a:xfrm>
              <a:custGeom>
                <a:avLst/>
                <a:gdLst>
                  <a:gd name="T0" fmla="*/ 0 w 83"/>
                  <a:gd name="T1" fmla="*/ 0 h 75"/>
                  <a:gd name="T2" fmla="*/ 792 w 83"/>
                  <a:gd name="T3" fmla="*/ 10 h 75"/>
                  <a:gd name="T4" fmla="*/ 313 w 83"/>
                  <a:gd name="T5" fmla="*/ 65 h 75"/>
                  <a:gd name="T6" fmla="*/ 102 w 83"/>
                  <a:gd name="T7" fmla="*/ 247 h 75"/>
                  <a:gd name="T8" fmla="*/ 0 w 83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3" h="75">
                    <a:moveTo>
                      <a:pt x="0" y="0"/>
                    </a:moveTo>
                    <a:lnTo>
                      <a:pt x="78" y="3"/>
                    </a:lnTo>
                    <a:cubicBezTo>
                      <a:pt x="83" y="6"/>
                      <a:pt x="54" y="0"/>
                      <a:pt x="31" y="19"/>
                    </a:cubicBezTo>
                    <a:cubicBezTo>
                      <a:pt x="8" y="38"/>
                      <a:pt x="15" y="75"/>
                      <a:pt x="10" y="7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36241" name="Line 346"/>
          <p:cNvSpPr>
            <a:spLocks noChangeShapeType="1"/>
          </p:cNvSpPr>
          <p:nvPr/>
        </p:nvSpPr>
        <p:spPr bwMode="auto">
          <a:xfrm>
            <a:off x="3395663" y="4302125"/>
            <a:ext cx="1587" cy="5095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42" name="Line 347"/>
          <p:cNvSpPr>
            <a:spLocks noChangeShapeType="1"/>
          </p:cNvSpPr>
          <p:nvPr/>
        </p:nvSpPr>
        <p:spPr bwMode="auto">
          <a:xfrm>
            <a:off x="3500438" y="5183188"/>
            <a:ext cx="241300" cy="4191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6243" name="Text Box 361"/>
          <p:cNvSpPr txBox="1">
            <a:spLocks noChangeArrowheads="1"/>
          </p:cNvSpPr>
          <p:nvPr/>
        </p:nvSpPr>
        <p:spPr bwMode="auto">
          <a:xfrm>
            <a:off x="3352800" y="527367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00"/>
                </a:solidFill>
              </a:rPr>
              <a:t>P</a:t>
            </a:r>
          </a:p>
        </p:txBody>
      </p:sp>
      <p:sp>
        <p:nvSpPr>
          <p:cNvPr id="136244" name="Text Box 362"/>
          <p:cNvSpPr txBox="1">
            <a:spLocks noChangeArrowheads="1"/>
          </p:cNvSpPr>
          <p:nvPr/>
        </p:nvSpPr>
        <p:spPr bwMode="auto">
          <a:xfrm>
            <a:off x="3114675" y="44116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00"/>
                </a:solidFill>
              </a:rPr>
              <a:t>P</a:t>
            </a:r>
          </a:p>
        </p:txBody>
      </p:sp>
      <p:grpSp>
        <p:nvGrpSpPr>
          <p:cNvPr id="160820" name="Group 363"/>
          <p:cNvGrpSpPr>
            <a:grpSpLocks/>
          </p:cNvGrpSpPr>
          <p:nvPr/>
        </p:nvGrpSpPr>
        <p:grpSpPr bwMode="auto">
          <a:xfrm>
            <a:off x="5013325" y="4051300"/>
            <a:ext cx="638175" cy="247650"/>
            <a:chOff x="4396" y="1245"/>
            <a:chExt cx="672" cy="248"/>
          </a:xfrm>
        </p:grpSpPr>
        <p:sp>
          <p:nvSpPr>
            <p:cNvPr id="16083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6083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6083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60833" name="Group 36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60836" name="Freeform 36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837" name="Freeform 36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6259" name="Line 370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60" name="Line 37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60821" name="Group 372"/>
          <p:cNvGrpSpPr>
            <a:grpSpLocks/>
          </p:cNvGrpSpPr>
          <p:nvPr/>
        </p:nvGrpSpPr>
        <p:grpSpPr bwMode="auto">
          <a:xfrm>
            <a:off x="5040313" y="4659313"/>
            <a:ext cx="619125" cy="268287"/>
            <a:chOff x="4396" y="1245"/>
            <a:chExt cx="672" cy="248"/>
          </a:xfrm>
        </p:grpSpPr>
        <p:sp>
          <p:nvSpPr>
            <p:cNvPr id="16082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6082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6082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60825" name="Group 376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60828" name="Freeform 37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829" name="Freeform 37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6251" name="Line 379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6252" name="Line 380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38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840891FA-8379-490F-8E88-7F6E90162EB3}" type="slidenum">
              <a:rPr lang="en-US"/>
              <a:pPr/>
              <a:t>13</a:t>
            </a:fld>
            <a:endParaRPr lang="en-US"/>
          </a:p>
        </p:txBody>
      </p:sp>
      <p:sp>
        <p:nvSpPr>
          <p:cNvPr id="13824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>
              <a:defRPr/>
            </a:pPr>
            <a:r>
              <a:rPr lang="en-US">
                <a:cs typeface="+mj-cs"/>
              </a:rPr>
              <a:t>Center-based trees</a:t>
            </a:r>
          </a:p>
        </p:txBody>
      </p:sp>
      <p:sp>
        <p:nvSpPr>
          <p:cNvPr id="138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r>
              <a:rPr lang="en-US" smtClean="0">
                <a:ea typeface="ＭＳ Ｐゴシック" pitchFamily="34" charset="-128"/>
              </a:rPr>
              <a:t>single delivery tree shared by all</a:t>
            </a:r>
          </a:p>
          <a:p>
            <a:r>
              <a:rPr lang="en-US" smtClean="0">
                <a:ea typeface="ＭＳ Ｐゴシック" pitchFamily="34" charset="-128"/>
              </a:rPr>
              <a:t>one router identified as </a:t>
            </a:r>
            <a:r>
              <a:rPr lang="ja-JP" altLang="en-US" i="1" smtClean="0">
                <a:solidFill>
                  <a:srgbClr val="CC0000"/>
                </a:solidFill>
                <a:ea typeface="ＭＳ Ｐゴシック" pitchFamily="34" charset="-128"/>
              </a:rPr>
              <a:t>“</a:t>
            </a:r>
            <a:r>
              <a:rPr lang="en-US" altLang="ja-JP" i="1" smtClean="0">
                <a:solidFill>
                  <a:srgbClr val="CC0000"/>
                </a:solidFill>
                <a:ea typeface="ＭＳ Ｐゴシック" pitchFamily="34" charset="-128"/>
              </a:rPr>
              <a:t>center</a:t>
            </a:r>
            <a:r>
              <a:rPr lang="ja-JP" altLang="en-US" i="1" smtClean="0">
                <a:solidFill>
                  <a:srgbClr val="CC0000"/>
                </a:solidFill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of tree</a:t>
            </a:r>
          </a:p>
          <a:p>
            <a:r>
              <a:rPr lang="en-US" smtClean="0">
                <a:ea typeface="ＭＳ Ｐゴシック" pitchFamily="34" charset="-128"/>
              </a:rPr>
              <a:t>to join: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edge router sends unicast </a:t>
            </a:r>
            <a:r>
              <a:rPr lang="en-US" i="1" smtClean="0">
                <a:ea typeface="ＭＳ Ｐゴシック" pitchFamily="34" charset="-128"/>
              </a:rPr>
              <a:t>join-msg</a:t>
            </a:r>
            <a:r>
              <a:rPr lang="en-US" smtClean="0">
                <a:ea typeface="ＭＳ Ｐゴシック" pitchFamily="34" charset="-128"/>
              </a:rPr>
              <a:t> addressed to center router</a:t>
            </a:r>
          </a:p>
          <a:p>
            <a:pPr lvl="1"/>
            <a:r>
              <a:rPr lang="en-US" i="1" smtClean="0">
                <a:ea typeface="ＭＳ Ｐゴシック" pitchFamily="34" charset="-128"/>
              </a:rPr>
              <a:t>join-msg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processed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by intermediate routers and forwarded towards center</a:t>
            </a:r>
          </a:p>
          <a:p>
            <a:pPr lvl="1"/>
            <a:r>
              <a:rPr lang="en-US" i="1" smtClean="0">
                <a:ea typeface="ＭＳ Ｐゴシック" pitchFamily="34" charset="-128"/>
              </a:rPr>
              <a:t>join-msg</a:t>
            </a:r>
            <a:r>
              <a:rPr lang="en-US" smtClean="0">
                <a:ea typeface="ＭＳ Ｐゴシック" pitchFamily="34" charset="-128"/>
              </a:rPr>
              <a:t> either hits existing tree branch for this center, or arrives at center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path taken by </a:t>
            </a:r>
            <a:r>
              <a:rPr lang="en-US" i="1" smtClean="0">
                <a:ea typeface="ＭＳ Ｐゴシック" pitchFamily="34" charset="-128"/>
              </a:rPr>
              <a:t>join-msg</a:t>
            </a:r>
            <a:r>
              <a:rPr lang="en-US" smtClean="0">
                <a:ea typeface="ＭＳ Ｐゴシック" pitchFamily="34" charset="-128"/>
              </a:rPr>
              <a:t> becomes new branch of tree for this router</a:t>
            </a:r>
          </a:p>
        </p:txBody>
      </p:sp>
      <p:pic>
        <p:nvPicPr>
          <p:cNvPr id="164869" name="Picture 4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025525"/>
            <a:ext cx="4570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39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B2D35F61-D418-4571-BD83-B7644B0AB679}" type="slidenum">
              <a:rPr lang="en-US"/>
              <a:pPr/>
              <a:t>14</a:t>
            </a:fld>
            <a:endParaRPr lang="en-US"/>
          </a:p>
        </p:txBody>
      </p:sp>
      <p:sp>
        <p:nvSpPr>
          <p:cNvPr id="13926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>
              <a:defRPr/>
            </a:pPr>
            <a:r>
              <a:rPr lang="en-US">
                <a:cs typeface="+mj-cs"/>
              </a:rPr>
              <a:t>Center-based trees: example</a:t>
            </a:r>
          </a:p>
        </p:txBody>
      </p:sp>
      <p:sp>
        <p:nvSpPr>
          <p:cNvPr id="139269" name="Rectangle 3"/>
          <p:cNvSpPr>
            <a:spLocks noChangeArrowheads="1"/>
          </p:cNvSpPr>
          <p:nvPr/>
        </p:nvSpPr>
        <p:spPr bwMode="auto">
          <a:xfrm>
            <a:off x="609600" y="1676400"/>
            <a:ext cx="8001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suppose R6 chosen as center:</a:t>
            </a:r>
          </a:p>
        </p:txBody>
      </p:sp>
      <p:sp>
        <p:nvSpPr>
          <p:cNvPr id="139270" name="Line 146"/>
          <p:cNvSpPr>
            <a:spLocks noChangeShapeType="1"/>
          </p:cNvSpPr>
          <p:nvPr/>
        </p:nvSpPr>
        <p:spPr bwMode="auto">
          <a:xfrm>
            <a:off x="4933950" y="4568825"/>
            <a:ext cx="5969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71" name="Text Box 147"/>
          <p:cNvSpPr txBox="1">
            <a:spLocks noChangeArrowheads="1"/>
          </p:cNvSpPr>
          <p:nvPr/>
        </p:nvSpPr>
        <p:spPr bwMode="auto">
          <a:xfrm>
            <a:off x="5546725" y="3090863"/>
            <a:ext cx="219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router with attached</a:t>
            </a:r>
          </a:p>
          <a:p>
            <a:pPr>
              <a:defRPr/>
            </a:pPr>
            <a:r>
              <a:rPr lang="en-US" smtClean="0"/>
              <a:t>group member</a:t>
            </a:r>
          </a:p>
        </p:txBody>
      </p:sp>
      <p:sp>
        <p:nvSpPr>
          <p:cNvPr id="139272" name="Text Box 148"/>
          <p:cNvSpPr txBox="1">
            <a:spLocks noChangeArrowheads="1"/>
          </p:cNvSpPr>
          <p:nvPr/>
        </p:nvSpPr>
        <p:spPr bwMode="auto">
          <a:xfrm>
            <a:off x="5648325" y="3757613"/>
            <a:ext cx="250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router with no attached</a:t>
            </a:r>
          </a:p>
          <a:p>
            <a:pPr>
              <a:defRPr/>
            </a:pPr>
            <a:r>
              <a:rPr lang="en-US" smtClean="0"/>
              <a:t>group member</a:t>
            </a:r>
          </a:p>
        </p:txBody>
      </p:sp>
      <p:sp>
        <p:nvSpPr>
          <p:cNvPr id="139273" name="Text Box 149"/>
          <p:cNvSpPr txBox="1">
            <a:spLocks noChangeArrowheads="1"/>
          </p:cNvSpPr>
          <p:nvPr/>
        </p:nvSpPr>
        <p:spPr bwMode="auto">
          <a:xfrm>
            <a:off x="5622925" y="4425950"/>
            <a:ext cx="302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path order in which join messages generated</a:t>
            </a:r>
          </a:p>
        </p:txBody>
      </p:sp>
      <p:sp>
        <p:nvSpPr>
          <p:cNvPr id="139274" name="Text Box 150"/>
          <p:cNvSpPr txBox="1">
            <a:spLocks noChangeArrowheads="1"/>
          </p:cNvSpPr>
          <p:nvPr/>
        </p:nvSpPr>
        <p:spPr bwMode="auto">
          <a:xfrm>
            <a:off x="4841875" y="2576513"/>
            <a:ext cx="112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LEGEND</a:t>
            </a:r>
          </a:p>
        </p:txBody>
      </p:sp>
      <p:sp>
        <p:nvSpPr>
          <p:cNvPr id="139275" name="Text Box 152"/>
          <p:cNvSpPr txBox="1">
            <a:spLocks noChangeArrowheads="1"/>
          </p:cNvSpPr>
          <p:nvPr/>
        </p:nvSpPr>
        <p:spPr bwMode="auto">
          <a:xfrm>
            <a:off x="3335338" y="39893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9276" name="Text Box 153"/>
          <p:cNvSpPr txBox="1">
            <a:spLocks noChangeArrowheads="1"/>
          </p:cNvSpPr>
          <p:nvPr/>
        </p:nvSpPr>
        <p:spPr bwMode="auto">
          <a:xfrm>
            <a:off x="5049838" y="42560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9277" name="Line 154"/>
          <p:cNvSpPr>
            <a:spLocks noChangeShapeType="1"/>
          </p:cNvSpPr>
          <p:nvPr/>
        </p:nvSpPr>
        <p:spPr bwMode="auto">
          <a:xfrm>
            <a:off x="1984375" y="5076825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78" name="Line 155"/>
          <p:cNvSpPr>
            <a:spLocks noChangeShapeType="1"/>
          </p:cNvSpPr>
          <p:nvPr/>
        </p:nvSpPr>
        <p:spPr bwMode="auto">
          <a:xfrm>
            <a:off x="2622550" y="3324225"/>
            <a:ext cx="736600" cy="33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79" name="Text Box 156"/>
          <p:cNvSpPr txBox="1">
            <a:spLocks noChangeArrowheads="1"/>
          </p:cNvSpPr>
          <p:nvPr/>
        </p:nvSpPr>
        <p:spPr bwMode="auto">
          <a:xfrm>
            <a:off x="2674938" y="33924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9280" name="Text Box 157"/>
          <p:cNvSpPr txBox="1">
            <a:spLocks noChangeArrowheads="1"/>
          </p:cNvSpPr>
          <p:nvPr/>
        </p:nvSpPr>
        <p:spPr bwMode="auto">
          <a:xfrm>
            <a:off x="2125663" y="50403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</a:t>
            </a:r>
          </a:p>
        </p:txBody>
      </p:sp>
      <p:pic>
        <p:nvPicPr>
          <p:cNvPr id="166928" name="Picture 15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" y="1025525"/>
            <a:ext cx="6856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82" name="Line 161"/>
          <p:cNvSpPr>
            <a:spLocks noChangeShapeType="1"/>
          </p:cNvSpPr>
          <p:nvPr/>
        </p:nvSpPr>
        <p:spPr bwMode="auto">
          <a:xfrm>
            <a:off x="3725863" y="4537075"/>
            <a:ext cx="401637" cy="6905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83" name="Line 162"/>
          <p:cNvSpPr>
            <a:spLocks noChangeShapeType="1"/>
          </p:cNvSpPr>
          <p:nvPr/>
        </p:nvSpPr>
        <p:spPr bwMode="auto">
          <a:xfrm flipV="1">
            <a:off x="2324100" y="3681413"/>
            <a:ext cx="1365250" cy="3476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84" name="Line 163"/>
          <p:cNvSpPr>
            <a:spLocks noChangeShapeType="1"/>
          </p:cNvSpPr>
          <p:nvPr/>
        </p:nvSpPr>
        <p:spPr bwMode="auto">
          <a:xfrm>
            <a:off x="2058988" y="3998913"/>
            <a:ext cx="852487" cy="974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85" name="Line 164"/>
          <p:cNvSpPr>
            <a:spLocks noChangeShapeType="1"/>
          </p:cNvSpPr>
          <p:nvPr/>
        </p:nvSpPr>
        <p:spPr bwMode="auto">
          <a:xfrm>
            <a:off x="2673350" y="3243263"/>
            <a:ext cx="993775" cy="446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86" name="Line 165"/>
          <p:cNvSpPr>
            <a:spLocks noChangeShapeType="1"/>
          </p:cNvSpPr>
          <p:nvPr/>
        </p:nvSpPr>
        <p:spPr bwMode="auto">
          <a:xfrm flipV="1">
            <a:off x="3176588" y="4565650"/>
            <a:ext cx="538162" cy="468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87" name="Line 166"/>
          <p:cNvSpPr>
            <a:spLocks noChangeShapeType="1"/>
          </p:cNvSpPr>
          <p:nvPr/>
        </p:nvSpPr>
        <p:spPr bwMode="auto">
          <a:xfrm>
            <a:off x="3698875" y="3787775"/>
            <a:ext cx="0" cy="717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88" name="Line 167"/>
          <p:cNvSpPr>
            <a:spLocks noChangeShapeType="1"/>
          </p:cNvSpPr>
          <p:nvPr/>
        </p:nvSpPr>
        <p:spPr bwMode="auto">
          <a:xfrm>
            <a:off x="1736725" y="5027613"/>
            <a:ext cx="1025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89" name="Line 168"/>
          <p:cNvSpPr>
            <a:spLocks noChangeShapeType="1"/>
          </p:cNvSpPr>
          <p:nvPr/>
        </p:nvSpPr>
        <p:spPr bwMode="auto">
          <a:xfrm flipH="1">
            <a:off x="1603375" y="4105275"/>
            <a:ext cx="373063" cy="846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90" name="Line 169"/>
          <p:cNvSpPr>
            <a:spLocks noChangeShapeType="1"/>
          </p:cNvSpPr>
          <p:nvPr/>
        </p:nvSpPr>
        <p:spPr bwMode="auto">
          <a:xfrm flipH="1">
            <a:off x="2051050" y="3257550"/>
            <a:ext cx="347663" cy="749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91" name="Text Box 170"/>
          <p:cNvSpPr txBox="1">
            <a:spLocks noChangeArrowheads="1"/>
          </p:cNvSpPr>
          <p:nvPr/>
        </p:nvSpPr>
        <p:spPr bwMode="auto">
          <a:xfrm>
            <a:off x="1755775" y="304165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R1</a:t>
            </a:r>
          </a:p>
        </p:txBody>
      </p:sp>
      <p:sp>
        <p:nvSpPr>
          <p:cNvPr id="139292" name="Text Box 171"/>
          <p:cNvSpPr txBox="1">
            <a:spLocks noChangeArrowheads="1"/>
          </p:cNvSpPr>
          <p:nvPr/>
        </p:nvSpPr>
        <p:spPr bwMode="auto">
          <a:xfrm>
            <a:off x="1366838" y="38306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R2</a:t>
            </a:r>
          </a:p>
        </p:txBody>
      </p:sp>
      <p:sp>
        <p:nvSpPr>
          <p:cNvPr id="139293" name="Text Box 172"/>
          <p:cNvSpPr txBox="1">
            <a:spLocks noChangeArrowheads="1"/>
          </p:cNvSpPr>
          <p:nvPr/>
        </p:nvSpPr>
        <p:spPr bwMode="auto">
          <a:xfrm>
            <a:off x="854075" y="48275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R3</a:t>
            </a:r>
          </a:p>
        </p:txBody>
      </p:sp>
      <p:sp>
        <p:nvSpPr>
          <p:cNvPr id="139294" name="Text Box 173"/>
          <p:cNvSpPr txBox="1">
            <a:spLocks noChangeArrowheads="1"/>
          </p:cNvSpPr>
          <p:nvPr/>
        </p:nvSpPr>
        <p:spPr bwMode="auto">
          <a:xfrm>
            <a:off x="3500438" y="324802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R4</a:t>
            </a:r>
          </a:p>
        </p:txBody>
      </p:sp>
      <p:sp>
        <p:nvSpPr>
          <p:cNvPr id="139295" name="Text Box 174"/>
          <p:cNvSpPr txBox="1">
            <a:spLocks noChangeArrowheads="1"/>
          </p:cNvSpPr>
          <p:nvPr/>
        </p:nvSpPr>
        <p:spPr bwMode="auto">
          <a:xfrm>
            <a:off x="3943350" y="438626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R5</a:t>
            </a:r>
          </a:p>
        </p:txBody>
      </p:sp>
      <p:sp>
        <p:nvSpPr>
          <p:cNvPr id="139296" name="Text Box 175"/>
          <p:cNvSpPr txBox="1">
            <a:spLocks noChangeArrowheads="1"/>
          </p:cNvSpPr>
          <p:nvPr/>
        </p:nvSpPr>
        <p:spPr bwMode="auto">
          <a:xfrm>
            <a:off x="2708275" y="511968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R6</a:t>
            </a:r>
          </a:p>
        </p:txBody>
      </p:sp>
      <p:sp>
        <p:nvSpPr>
          <p:cNvPr id="139297" name="Text Box 176"/>
          <p:cNvSpPr txBox="1">
            <a:spLocks noChangeArrowheads="1"/>
          </p:cNvSpPr>
          <p:nvPr/>
        </p:nvSpPr>
        <p:spPr bwMode="auto">
          <a:xfrm>
            <a:off x="3917950" y="54435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R7</a:t>
            </a:r>
          </a:p>
        </p:txBody>
      </p:sp>
      <p:grpSp>
        <p:nvGrpSpPr>
          <p:cNvPr id="166945" name="Group 177"/>
          <p:cNvGrpSpPr>
            <a:grpSpLocks/>
          </p:cNvGrpSpPr>
          <p:nvPr/>
        </p:nvGrpSpPr>
        <p:grpSpPr bwMode="auto">
          <a:xfrm>
            <a:off x="2146300" y="3121025"/>
            <a:ext cx="638175" cy="247650"/>
            <a:chOff x="4396" y="1245"/>
            <a:chExt cx="672" cy="248"/>
          </a:xfrm>
        </p:grpSpPr>
        <p:sp>
          <p:nvSpPr>
            <p:cNvPr id="167018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67019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67020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67021" name="Group 18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67024" name="Freeform 18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25" name="Freeform 18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375" name="Line 184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9376" name="Line 185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66946" name="Group 186"/>
          <p:cNvGrpSpPr>
            <a:grpSpLocks/>
          </p:cNvGrpSpPr>
          <p:nvPr/>
        </p:nvGrpSpPr>
        <p:grpSpPr bwMode="auto">
          <a:xfrm>
            <a:off x="3370263" y="3597275"/>
            <a:ext cx="638175" cy="247650"/>
            <a:chOff x="4396" y="1245"/>
            <a:chExt cx="672" cy="248"/>
          </a:xfrm>
        </p:grpSpPr>
        <p:sp>
          <p:nvSpPr>
            <p:cNvPr id="16701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6701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6701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67013" name="Group 19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67016" name="Freeform 19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17" name="Freeform 19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367" name="Line 193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9368" name="Line 194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66947" name="Group 195"/>
          <p:cNvGrpSpPr>
            <a:grpSpLocks/>
          </p:cNvGrpSpPr>
          <p:nvPr/>
        </p:nvGrpSpPr>
        <p:grpSpPr bwMode="auto">
          <a:xfrm>
            <a:off x="2697163" y="4887913"/>
            <a:ext cx="638175" cy="247650"/>
            <a:chOff x="4396" y="1245"/>
            <a:chExt cx="672" cy="248"/>
          </a:xfrm>
        </p:grpSpPr>
        <p:sp>
          <p:nvSpPr>
            <p:cNvPr id="16700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6700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6700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67005" name="Group 19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67008" name="Freeform 20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009" name="Freeform 20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359" name="Line 202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9360" name="Line 203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66948" name="Oval 407"/>
          <p:cNvSpPr>
            <a:spLocks noChangeArrowheads="1"/>
          </p:cNvSpPr>
          <p:nvPr/>
        </p:nvSpPr>
        <p:spPr bwMode="auto">
          <a:xfrm>
            <a:off x="1290638" y="4994275"/>
            <a:ext cx="631825" cy="138113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cs typeface="Arial" pitchFamily="34" charset="0"/>
            </a:endParaRPr>
          </a:p>
        </p:txBody>
      </p:sp>
      <p:sp>
        <p:nvSpPr>
          <p:cNvPr id="166949" name="Rectangle 410"/>
          <p:cNvSpPr>
            <a:spLocks noChangeArrowheads="1"/>
          </p:cNvSpPr>
          <p:nvPr/>
        </p:nvSpPr>
        <p:spPr bwMode="auto">
          <a:xfrm>
            <a:off x="1290638" y="4978400"/>
            <a:ext cx="635000" cy="857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cs typeface="Arial" pitchFamily="34" charset="0"/>
            </a:endParaRPr>
          </a:p>
        </p:txBody>
      </p:sp>
      <p:sp>
        <p:nvSpPr>
          <p:cNvPr id="166950" name="Oval 411"/>
          <p:cNvSpPr>
            <a:spLocks noChangeArrowheads="1"/>
          </p:cNvSpPr>
          <p:nvPr/>
        </p:nvSpPr>
        <p:spPr bwMode="auto">
          <a:xfrm>
            <a:off x="1287463" y="4884738"/>
            <a:ext cx="633412" cy="1619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0" scaled="1"/>
          </a:gra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cs typeface="Arial" pitchFamily="34" charset="0"/>
            </a:endParaRPr>
          </a:p>
        </p:txBody>
      </p:sp>
      <p:grpSp>
        <p:nvGrpSpPr>
          <p:cNvPr id="166951" name="Group 207"/>
          <p:cNvGrpSpPr>
            <a:grpSpLocks/>
          </p:cNvGrpSpPr>
          <p:nvPr/>
        </p:nvGrpSpPr>
        <p:grpSpPr bwMode="auto">
          <a:xfrm>
            <a:off x="1414463" y="4926013"/>
            <a:ext cx="358775" cy="76200"/>
            <a:chOff x="2468" y="1332"/>
            <a:chExt cx="310" cy="60"/>
          </a:xfrm>
        </p:grpSpPr>
        <p:sp>
          <p:nvSpPr>
            <p:cNvPr id="167000" name="Freeform 208"/>
            <p:cNvSpPr>
              <a:spLocks/>
            </p:cNvSpPr>
            <p:nvPr/>
          </p:nvSpPr>
          <p:spPr bwMode="auto">
            <a:xfrm>
              <a:off x="2468" y="1332"/>
              <a:ext cx="310" cy="60"/>
            </a:xfrm>
            <a:custGeom>
              <a:avLst/>
              <a:gdLst>
                <a:gd name="T0" fmla="*/ 0 w 310"/>
                <a:gd name="T1" fmla="*/ 60 h 60"/>
                <a:gd name="T2" fmla="*/ 96 w 310"/>
                <a:gd name="T3" fmla="*/ 60 h 60"/>
                <a:gd name="T4" fmla="*/ 192 w 310"/>
                <a:gd name="T5" fmla="*/ 0 h 60"/>
                <a:gd name="T6" fmla="*/ 310 w 310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0" h="60">
                  <a:moveTo>
                    <a:pt x="0" y="60"/>
                  </a:moveTo>
                  <a:lnTo>
                    <a:pt x="96" y="60"/>
                  </a:lnTo>
                  <a:lnTo>
                    <a:pt x="192" y="0"/>
                  </a:lnTo>
                  <a:lnTo>
                    <a:pt x="310" y="0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7001" name="Freeform 209"/>
            <p:cNvSpPr>
              <a:spLocks/>
            </p:cNvSpPr>
            <p:nvPr/>
          </p:nvSpPr>
          <p:spPr bwMode="auto">
            <a:xfrm>
              <a:off x="2482" y="1332"/>
              <a:ext cx="282" cy="60"/>
            </a:xfrm>
            <a:custGeom>
              <a:avLst/>
              <a:gdLst>
                <a:gd name="T0" fmla="*/ 0 w 282"/>
                <a:gd name="T1" fmla="*/ 0 h 60"/>
                <a:gd name="T2" fmla="*/ 96 w 282"/>
                <a:gd name="T3" fmla="*/ 0 h 60"/>
                <a:gd name="T4" fmla="*/ 192 w 282"/>
                <a:gd name="T5" fmla="*/ 60 h 60"/>
                <a:gd name="T6" fmla="*/ 282 w 282"/>
                <a:gd name="T7" fmla="*/ 6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2" h="60">
                  <a:moveTo>
                    <a:pt x="0" y="0"/>
                  </a:moveTo>
                  <a:lnTo>
                    <a:pt x="96" y="0"/>
                  </a:lnTo>
                  <a:lnTo>
                    <a:pt x="192" y="60"/>
                  </a:lnTo>
                  <a:lnTo>
                    <a:pt x="282" y="60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 cmpd="sng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9305" name="Line 210"/>
          <p:cNvSpPr>
            <a:spLocks noChangeShapeType="1"/>
          </p:cNvSpPr>
          <p:nvPr/>
        </p:nvSpPr>
        <p:spPr bwMode="auto">
          <a:xfrm>
            <a:off x="1290638" y="4960938"/>
            <a:ext cx="0" cy="107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306" name="Line 211"/>
          <p:cNvSpPr>
            <a:spLocks noChangeShapeType="1"/>
          </p:cNvSpPr>
          <p:nvPr/>
        </p:nvSpPr>
        <p:spPr bwMode="auto">
          <a:xfrm>
            <a:off x="1920875" y="4965700"/>
            <a:ext cx="0" cy="1063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66954" name="Group 212"/>
          <p:cNvGrpSpPr>
            <a:grpSpLocks/>
          </p:cNvGrpSpPr>
          <p:nvPr/>
        </p:nvGrpSpPr>
        <p:grpSpPr bwMode="auto">
          <a:xfrm>
            <a:off x="1817688" y="3919538"/>
            <a:ext cx="619125" cy="268287"/>
            <a:chOff x="4396" y="1245"/>
            <a:chExt cx="672" cy="248"/>
          </a:xfrm>
        </p:grpSpPr>
        <p:sp>
          <p:nvSpPr>
            <p:cNvPr id="16699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6699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6699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66995" name="Group 216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66998" name="Freeform 21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99" name="Freeform 21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349" name="Line 219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9350" name="Line 220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66955" name="Group 221"/>
          <p:cNvGrpSpPr>
            <a:grpSpLocks/>
          </p:cNvGrpSpPr>
          <p:nvPr/>
        </p:nvGrpSpPr>
        <p:grpSpPr bwMode="auto">
          <a:xfrm>
            <a:off x="3341688" y="4429125"/>
            <a:ext cx="619125" cy="268288"/>
            <a:chOff x="4396" y="1245"/>
            <a:chExt cx="672" cy="248"/>
          </a:xfrm>
        </p:grpSpPr>
        <p:sp>
          <p:nvSpPr>
            <p:cNvPr id="166984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66985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66986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66987" name="Group 225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66990" name="Freeform 22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91" name="Freeform 22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341" name="Line 228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9342" name="Line 229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66956" name="Group 230"/>
          <p:cNvGrpSpPr>
            <a:grpSpLocks/>
          </p:cNvGrpSpPr>
          <p:nvPr/>
        </p:nvGrpSpPr>
        <p:grpSpPr bwMode="auto">
          <a:xfrm>
            <a:off x="3873500" y="5195888"/>
            <a:ext cx="619125" cy="268287"/>
            <a:chOff x="4396" y="1245"/>
            <a:chExt cx="672" cy="248"/>
          </a:xfrm>
        </p:grpSpPr>
        <p:sp>
          <p:nvSpPr>
            <p:cNvPr id="166976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66977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66978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66979" name="Group 23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66982" name="Freeform 23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83" name="Freeform 23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333" name="Line 237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9334" name="Line 238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66957" name="Freeform 151"/>
          <p:cNvSpPr>
            <a:spLocks/>
          </p:cNvSpPr>
          <p:nvPr/>
        </p:nvSpPr>
        <p:spPr bwMode="auto">
          <a:xfrm>
            <a:off x="3209925" y="3821113"/>
            <a:ext cx="419100" cy="1052512"/>
          </a:xfrm>
          <a:custGeom>
            <a:avLst/>
            <a:gdLst>
              <a:gd name="T0" fmla="*/ 2147483647 w 264"/>
              <a:gd name="T1" fmla="*/ 0 h 663"/>
              <a:gd name="T2" fmla="*/ 2147483647 w 264"/>
              <a:gd name="T3" fmla="*/ 2147483647 h 663"/>
              <a:gd name="T4" fmla="*/ 0 w 264"/>
              <a:gd name="T5" fmla="*/ 2147483647 h 66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4" h="663">
                <a:moveTo>
                  <a:pt x="260" y="0"/>
                </a:moveTo>
                <a:lnTo>
                  <a:pt x="264" y="431"/>
                </a:lnTo>
                <a:lnTo>
                  <a:pt x="0" y="663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6958" name="Group 245"/>
          <p:cNvGrpSpPr>
            <a:grpSpLocks/>
          </p:cNvGrpSpPr>
          <p:nvPr/>
        </p:nvGrpSpPr>
        <p:grpSpPr bwMode="auto">
          <a:xfrm>
            <a:off x="4837113" y="3225800"/>
            <a:ext cx="638175" cy="247650"/>
            <a:chOff x="4396" y="1245"/>
            <a:chExt cx="672" cy="248"/>
          </a:xfrm>
        </p:grpSpPr>
        <p:sp>
          <p:nvSpPr>
            <p:cNvPr id="166968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66969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66970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66971" name="Group 24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66974" name="Freeform 25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75" name="Freeform 25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325" name="Line 252"/>
            <p:cNvSpPr>
              <a:spLocks noChangeShapeType="1"/>
            </p:cNvSpPr>
            <p:nvPr/>
          </p:nvSpPr>
          <p:spPr bwMode="auto">
            <a:xfrm>
              <a:off x="4399" y="1321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9326" name="Line 253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66959" name="Group 254"/>
          <p:cNvGrpSpPr>
            <a:grpSpLocks/>
          </p:cNvGrpSpPr>
          <p:nvPr/>
        </p:nvGrpSpPr>
        <p:grpSpPr bwMode="auto">
          <a:xfrm>
            <a:off x="4873625" y="3821113"/>
            <a:ext cx="619125" cy="268287"/>
            <a:chOff x="4396" y="1245"/>
            <a:chExt cx="672" cy="248"/>
          </a:xfrm>
        </p:grpSpPr>
        <p:sp>
          <p:nvSpPr>
            <p:cNvPr id="16696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6696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6696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66963" name="Group 258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66966" name="Freeform 25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6967" name="Freeform 26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9317" name="Line 261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9318" name="Line 262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40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9CD9E1DC-6AE2-4DAF-A834-819E60BB899A}" type="slidenum">
              <a:rPr lang="en-US"/>
              <a:pPr/>
              <a:t>15</a:t>
            </a:fld>
            <a:endParaRPr lang="en-US"/>
          </a:p>
        </p:txBody>
      </p:sp>
      <p:pic>
        <p:nvPicPr>
          <p:cNvPr id="168963" name="Picture 4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713" y="949325"/>
            <a:ext cx="7313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0293" name="Rectangle 2"/>
          <p:cNvSpPr>
            <a:spLocks noGrp="1" noChangeArrowheads="1"/>
          </p:cNvSpPr>
          <p:nvPr>
            <p:ph type="title"/>
          </p:nvPr>
        </p:nvSpPr>
        <p:spPr>
          <a:xfrm>
            <a:off x="544513" y="409575"/>
            <a:ext cx="8229600" cy="6858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3600">
                <a:cs typeface="+mj-cs"/>
              </a:rPr>
              <a:t>Internet Multicasting Routing: DVMRP</a:t>
            </a:r>
          </a:p>
        </p:txBody>
      </p:sp>
      <p:sp>
        <p:nvSpPr>
          <p:cNvPr id="140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r>
              <a:rPr lang="en-US" dirty="0" smtClean="0">
                <a:solidFill>
                  <a:srgbClr val="CC0000"/>
                </a:solidFill>
                <a:ea typeface="ＭＳ Ｐゴシック" pitchFamily="34" charset="-128"/>
              </a:rPr>
              <a:t>DVMRP: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d</a:t>
            </a:r>
            <a:r>
              <a:rPr lang="en-US" dirty="0" smtClean="0">
                <a:ea typeface="ＭＳ Ｐゴシック" pitchFamily="34" charset="-128"/>
              </a:rPr>
              <a:t>istance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v</a:t>
            </a:r>
            <a:r>
              <a:rPr lang="en-US" dirty="0" smtClean="0">
                <a:ea typeface="ＭＳ Ｐゴシック" pitchFamily="34" charset="-128"/>
              </a:rPr>
              <a:t>ector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m</a:t>
            </a:r>
            <a:r>
              <a:rPr lang="en-US" dirty="0" smtClean="0">
                <a:ea typeface="ＭＳ Ｐゴシック" pitchFamily="34" charset="-128"/>
              </a:rPr>
              <a:t>ulticast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r</a:t>
            </a:r>
            <a:r>
              <a:rPr lang="en-US" dirty="0" smtClean="0">
                <a:ea typeface="ＭＳ Ｐゴシック" pitchFamily="34" charset="-128"/>
              </a:rPr>
              <a:t>outing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p</a:t>
            </a:r>
            <a:r>
              <a:rPr lang="en-US" dirty="0" smtClean="0">
                <a:ea typeface="ＭＳ Ｐゴシック" pitchFamily="34" charset="-128"/>
              </a:rPr>
              <a:t>rotocol, RFC1075</a:t>
            </a:r>
          </a:p>
          <a:p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flood and prune:</a:t>
            </a:r>
            <a:r>
              <a:rPr lang="en-US" dirty="0" smtClean="0">
                <a:ea typeface="ＭＳ Ｐゴシック" pitchFamily="34" charset="-128"/>
              </a:rPr>
              <a:t>  reverse path forwarding, source-based tree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RPF tree based on DVMRP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dirty="0" smtClean="0">
                <a:ea typeface="ＭＳ Ｐゴシック" pitchFamily="34" charset="-128"/>
              </a:rPr>
              <a:t>s own routing tables constructed by communicating DVMRP routers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no assumptions about underlying </a:t>
            </a:r>
            <a:r>
              <a:rPr lang="en-US" dirty="0" err="1" smtClean="0">
                <a:ea typeface="ＭＳ Ｐゴシック" pitchFamily="34" charset="-128"/>
              </a:rPr>
              <a:t>unicast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initial datagram to </a:t>
            </a:r>
            <a:r>
              <a:rPr lang="en-US" dirty="0" err="1" smtClean="0">
                <a:ea typeface="ＭＳ Ｐゴシック" pitchFamily="34" charset="-128"/>
              </a:rPr>
              <a:t>mcast</a:t>
            </a:r>
            <a:r>
              <a:rPr lang="en-US" dirty="0" smtClean="0">
                <a:ea typeface="ＭＳ Ｐゴシック" pitchFamily="34" charset="-128"/>
              </a:rPr>
              <a:t> group flooded  everywhere via RPF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routers not wanting group: send upstream prune </a:t>
            </a:r>
            <a:r>
              <a:rPr lang="en-US" dirty="0" err="1" smtClean="0">
                <a:ea typeface="ＭＳ Ｐゴシック" pitchFamily="34" charset="-128"/>
              </a:rPr>
              <a:t>msgs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41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ACFFA6B7-C766-43BD-ADB9-9655CB56552F}" type="slidenum">
              <a:rPr lang="en-US"/>
              <a:pPr/>
              <a:t>16</a:t>
            </a:fld>
            <a:endParaRPr lang="en-US"/>
          </a:p>
        </p:txBody>
      </p:sp>
      <p:sp>
        <p:nvSpPr>
          <p:cNvPr id="14131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US" smtClean="0">
                <a:ea typeface="ＭＳ Ｐゴシック" pitchFamily="34" charset="-128"/>
              </a:rPr>
              <a:t>DVMRP: continued…</a:t>
            </a:r>
          </a:p>
        </p:txBody>
      </p:sp>
      <p:sp>
        <p:nvSpPr>
          <p:cNvPr id="141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435100"/>
            <a:ext cx="8204200" cy="4648200"/>
          </a:xfrm>
        </p:spPr>
        <p:txBody>
          <a:bodyPr lIns="92075" tIns="46038" rIns="92075" bIns="46038"/>
          <a:lstStyle/>
          <a:p>
            <a:r>
              <a:rPr lang="en-US" sz="3200" i="1" dirty="0" smtClean="0">
                <a:solidFill>
                  <a:srgbClr val="CC0000"/>
                </a:solidFill>
                <a:ea typeface="ＭＳ Ｐゴシック" pitchFamily="34" charset="-128"/>
              </a:rPr>
              <a:t>soft state:</a:t>
            </a:r>
            <a:r>
              <a:rPr lang="en-US" dirty="0" smtClean="0">
                <a:ea typeface="ＭＳ Ｐゴシック" pitchFamily="34" charset="-128"/>
              </a:rPr>
              <a:t> DVMRP router periodically (1 min.)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dirty="0" smtClean="0">
                <a:ea typeface="ＭＳ Ｐゴシック" pitchFamily="34" charset="-128"/>
              </a:rPr>
              <a:t>forgets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dirty="0" smtClean="0">
                <a:ea typeface="ＭＳ Ｐゴシック" pitchFamily="34" charset="-128"/>
              </a:rPr>
              <a:t>  branches are pruned: </a:t>
            </a: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mcast</a:t>
            </a:r>
            <a:r>
              <a:rPr lang="en-US" dirty="0" smtClean="0">
                <a:ea typeface="ＭＳ Ｐゴシック" pitchFamily="34" charset="-128"/>
              </a:rPr>
              <a:t> data again flows down </a:t>
            </a:r>
            <a:r>
              <a:rPr lang="en-US" dirty="0" err="1" smtClean="0">
                <a:ea typeface="ＭＳ Ｐゴシック" pitchFamily="34" charset="-128"/>
              </a:rPr>
              <a:t>unpruned</a:t>
            </a:r>
            <a:r>
              <a:rPr lang="en-US" dirty="0" smtClean="0">
                <a:ea typeface="ＭＳ Ｐゴシック" pitchFamily="34" charset="-128"/>
              </a:rPr>
              <a:t> branch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downstream router: </a:t>
            </a:r>
            <a:r>
              <a:rPr lang="en-US" dirty="0" err="1" smtClean="0">
                <a:ea typeface="ＭＳ Ｐゴシック" pitchFamily="34" charset="-128"/>
              </a:rPr>
              <a:t>reprune</a:t>
            </a:r>
            <a:r>
              <a:rPr lang="en-US" dirty="0" smtClean="0">
                <a:ea typeface="ＭＳ Ｐゴシック" pitchFamily="34" charset="-128"/>
              </a:rPr>
              <a:t> or else continue to receive data</a:t>
            </a:r>
          </a:p>
          <a:p>
            <a:r>
              <a:rPr lang="en-US" dirty="0" smtClean="0">
                <a:ea typeface="ＭＳ Ｐゴシック" pitchFamily="34" charset="-128"/>
              </a:rPr>
              <a:t>routers can quickly </a:t>
            </a:r>
            <a:r>
              <a:rPr lang="en-US" dirty="0" err="1" smtClean="0">
                <a:ea typeface="ＭＳ Ｐゴシック" pitchFamily="34" charset="-128"/>
              </a:rPr>
              <a:t>regraft</a:t>
            </a:r>
            <a:r>
              <a:rPr lang="en-US" dirty="0" smtClean="0">
                <a:ea typeface="ＭＳ Ｐゴシック" pitchFamily="34" charset="-128"/>
              </a:rPr>
              <a:t> to tree 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following IGMP join at leaf</a:t>
            </a:r>
          </a:p>
          <a:p>
            <a:r>
              <a:rPr lang="en-US" dirty="0" smtClean="0">
                <a:ea typeface="ＭＳ Ｐゴシック" pitchFamily="34" charset="-128"/>
              </a:rPr>
              <a:t>commonly implemented in commercial router</a:t>
            </a:r>
          </a:p>
        </p:txBody>
      </p:sp>
      <p:pic>
        <p:nvPicPr>
          <p:cNvPr id="171013" name="Picture 4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488" y="1014413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42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D2EDE68A-5A4F-476F-B70C-833AABFA6058}" type="slidenum">
              <a:rPr lang="en-US"/>
              <a:pPr/>
              <a:t>17</a:t>
            </a:fld>
            <a:endParaRPr lang="en-US"/>
          </a:p>
        </p:txBody>
      </p:sp>
      <p:pic>
        <p:nvPicPr>
          <p:cNvPr id="173059" name="Picture 201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975" y="1055688"/>
            <a:ext cx="255905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2341" name="Line 2"/>
          <p:cNvSpPr>
            <a:spLocks noChangeShapeType="1"/>
          </p:cNvSpPr>
          <p:nvPr/>
        </p:nvSpPr>
        <p:spPr bwMode="auto">
          <a:xfrm flipV="1">
            <a:off x="3251200" y="3079750"/>
            <a:ext cx="654050" cy="4953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2" name="Line 3"/>
          <p:cNvSpPr>
            <a:spLocks noChangeShapeType="1"/>
          </p:cNvSpPr>
          <p:nvPr/>
        </p:nvSpPr>
        <p:spPr bwMode="auto">
          <a:xfrm>
            <a:off x="2552700" y="3238500"/>
            <a:ext cx="60325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3" name="Line 4"/>
          <p:cNvSpPr>
            <a:spLocks noChangeShapeType="1"/>
          </p:cNvSpPr>
          <p:nvPr/>
        </p:nvSpPr>
        <p:spPr bwMode="auto">
          <a:xfrm>
            <a:off x="1968500" y="2673350"/>
            <a:ext cx="55245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4" name="Line 5"/>
          <p:cNvSpPr>
            <a:spLocks noChangeShapeType="1"/>
          </p:cNvSpPr>
          <p:nvPr/>
        </p:nvSpPr>
        <p:spPr bwMode="auto">
          <a:xfrm>
            <a:off x="3956050" y="3067050"/>
            <a:ext cx="27940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5" name="Line 6"/>
          <p:cNvSpPr>
            <a:spLocks noChangeShapeType="1"/>
          </p:cNvSpPr>
          <p:nvPr/>
        </p:nvSpPr>
        <p:spPr bwMode="auto">
          <a:xfrm>
            <a:off x="2774950" y="2609850"/>
            <a:ext cx="76835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6" name="Line 7"/>
          <p:cNvSpPr>
            <a:spLocks noChangeShapeType="1"/>
          </p:cNvSpPr>
          <p:nvPr/>
        </p:nvSpPr>
        <p:spPr bwMode="auto">
          <a:xfrm flipV="1">
            <a:off x="1993900" y="2622550"/>
            <a:ext cx="79375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7" name="Line 8"/>
          <p:cNvSpPr>
            <a:spLocks noChangeShapeType="1"/>
          </p:cNvSpPr>
          <p:nvPr/>
        </p:nvSpPr>
        <p:spPr bwMode="auto">
          <a:xfrm>
            <a:off x="2774950" y="2622550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8" name="Line 9"/>
          <p:cNvSpPr>
            <a:spLocks noChangeShapeType="1"/>
          </p:cNvSpPr>
          <p:nvPr/>
        </p:nvSpPr>
        <p:spPr bwMode="auto">
          <a:xfrm flipV="1">
            <a:off x="1905000" y="3238500"/>
            <a:ext cx="647700" cy="292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9" name="Line 10"/>
          <p:cNvSpPr>
            <a:spLocks noChangeShapeType="1"/>
          </p:cNvSpPr>
          <p:nvPr/>
        </p:nvSpPr>
        <p:spPr bwMode="auto">
          <a:xfrm flipV="1">
            <a:off x="2679700" y="3073400"/>
            <a:ext cx="43180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50" name="Line 11"/>
          <p:cNvSpPr>
            <a:spLocks noChangeShapeType="1"/>
          </p:cNvSpPr>
          <p:nvPr/>
        </p:nvSpPr>
        <p:spPr bwMode="auto">
          <a:xfrm>
            <a:off x="2241550" y="3543300"/>
            <a:ext cx="889000" cy="10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51" name="Rectangle 1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>
              <a:defRPr/>
            </a:pPr>
            <a:r>
              <a:rPr lang="en-US">
                <a:cs typeface="+mj-cs"/>
              </a:rPr>
              <a:t>Tunneling</a:t>
            </a:r>
          </a:p>
        </p:txBody>
      </p:sp>
      <p:sp>
        <p:nvSpPr>
          <p:cNvPr id="142352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01000" cy="990600"/>
          </a:xfrm>
        </p:spPr>
        <p:txBody>
          <a:bodyPr lIns="92075" tIns="46038" rIns="92075" bIns="46038"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Q:</a:t>
            </a:r>
            <a:r>
              <a:rPr lang="en-US" smtClean="0">
                <a:ea typeface="ＭＳ Ｐゴシック" pitchFamily="34" charset="-128"/>
              </a:rPr>
              <a:t> how to connect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islands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of multicast  routers in a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sea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 of unicast routers? 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142353" name="Rectangle 14"/>
          <p:cNvSpPr>
            <a:spLocks noChangeArrowheads="1"/>
          </p:cNvSpPr>
          <p:nvPr/>
        </p:nvSpPr>
        <p:spPr bwMode="auto">
          <a:xfrm>
            <a:off x="495300" y="4533900"/>
            <a:ext cx="8001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mcast datagram encapsulated inside </a:t>
            </a:r>
            <a:r>
              <a:rPr lang="ja-JP" altLang="en-US" sz="2400">
                <a:latin typeface="Gill Sans MT" pitchFamily="34" charset="0"/>
              </a:rPr>
              <a:t>“</a:t>
            </a:r>
            <a:r>
              <a:rPr lang="en-US" altLang="ja-JP" sz="2400">
                <a:latin typeface="Gill Sans MT" pitchFamily="34" charset="0"/>
              </a:rPr>
              <a:t>normal</a:t>
            </a:r>
            <a:r>
              <a:rPr lang="ja-JP" altLang="en-US" sz="2400">
                <a:latin typeface="Gill Sans MT" pitchFamily="34" charset="0"/>
              </a:rPr>
              <a:t>”</a:t>
            </a:r>
            <a:r>
              <a:rPr lang="en-US" altLang="ja-JP" sz="2400">
                <a:latin typeface="Gill Sans MT" pitchFamily="34" charset="0"/>
              </a:rPr>
              <a:t> (non-multicast-addressed) datagram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normal IP datagram sent thru </a:t>
            </a:r>
            <a:r>
              <a:rPr lang="ja-JP" altLang="en-US" sz="2400">
                <a:latin typeface="Gill Sans MT" pitchFamily="34" charset="0"/>
              </a:rPr>
              <a:t>“</a:t>
            </a:r>
            <a:r>
              <a:rPr lang="en-US" altLang="ja-JP" sz="2400">
                <a:latin typeface="Gill Sans MT" pitchFamily="34" charset="0"/>
              </a:rPr>
              <a:t>tunnel</a:t>
            </a:r>
            <a:r>
              <a:rPr lang="ja-JP" altLang="en-US" sz="2400">
                <a:latin typeface="Gill Sans MT" pitchFamily="34" charset="0"/>
              </a:rPr>
              <a:t>”</a:t>
            </a:r>
            <a:r>
              <a:rPr lang="en-US" altLang="ja-JP" sz="2400">
                <a:latin typeface="Gill Sans MT" pitchFamily="34" charset="0"/>
              </a:rPr>
              <a:t> via regular IP unicast to receiving mcast router (recall IPv6 inside IPv4 tunneling)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latin typeface="Gill Sans MT" pitchFamily="34" charset="0"/>
              </a:rPr>
              <a:t>receiving mcast router unencapsulates to get mcast datagram</a:t>
            </a:r>
          </a:p>
        </p:txBody>
      </p:sp>
      <p:grpSp>
        <p:nvGrpSpPr>
          <p:cNvPr id="173073" name="Group 15"/>
          <p:cNvGrpSpPr>
            <a:grpSpLocks/>
          </p:cNvGrpSpPr>
          <p:nvPr/>
        </p:nvGrpSpPr>
        <p:grpSpPr bwMode="auto">
          <a:xfrm>
            <a:off x="2522538" y="2527300"/>
            <a:ext cx="547687" cy="233363"/>
            <a:chOff x="3600" y="219"/>
            <a:chExt cx="360" cy="175"/>
          </a:xfrm>
        </p:grpSpPr>
        <p:sp>
          <p:nvSpPr>
            <p:cNvPr id="142527" name="Oval 16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528" name="Line 1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529" name="Line 1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530" name="Rectangle 19"/>
            <p:cNvSpPr>
              <a:spLocks noChangeArrowheads="1"/>
            </p:cNvSpPr>
            <p:nvPr/>
          </p:nvSpPr>
          <p:spPr bwMode="auto">
            <a:xfrm>
              <a:off x="3603" y="289"/>
              <a:ext cx="354" cy="5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2531" name="Oval 2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3251" name="Group 2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2537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538" name="Line 23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539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73252" name="Group 2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2534" name="Line 26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535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536" name="Line 28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73074" name="Group 29"/>
          <p:cNvGrpSpPr>
            <a:grpSpLocks/>
          </p:cNvGrpSpPr>
          <p:nvPr/>
        </p:nvGrpSpPr>
        <p:grpSpPr bwMode="auto">
          <a:xfrm>
            <a:off x="3271838" y="2559050"/>
            <a:ext cx="547687" cy="233363"/>
            <a:chOff x="3600" y="219"/>
            <a:chExt cx="360" cy="175"/>
          </a:xfrm>
        </p:grpSpPr>
        <p:sp>
          <p:nvSpPr>
            <p:cNvPr id="142514" name="Oval 30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515" name="Line 3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516" name="Line 3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517" name="Rectangle 33"/>
            <p:cNvSpPr>
              <a:spLocks noChangeArrowheads="1"/>
            </p:cNvSpPr>
            <p:nvPr/>
          </p:nvSpPr>
          <p:spPr bwMode="auto">
            <a:xfrm>
              <a:off x="3603" y="289"/>
              <a:ext cx="354" cy="5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2518" name="Oval 3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3238" name="Group 3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2524" name="Line 3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525" name="Line 37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526" name="Line 3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73239" name="Group 3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2521" name="Line 40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522" name="Line 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523" name="Line 42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73075" name="Group 43"/>
          <p:cNvGrpSpPr>
            <a:grpSpLocks/>
          </p:cNvGrpSpPr>
          <p:nvPr/>
        </p:nvGrpSpPr>
        <p:grpSpPr bwMode="auto">
          <a:xfrm>
            <a:off x="3989388" y="3308350"/>
            <a:ext cx="547687" cy="233363"/>
            <a:chOff x="3600" y="219"/>
            <a:chExt cx="360" cy="175"/>
          </a:xfrm>
        </p:grpSpPr>
        <p:sp>
          <p:nvSpPr>
            <p:cNvPr id="142501" name="Oval 44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502" name="Line 4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503" name="Line 4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504" name="Rectangle 47"/>
            <p:cNvSpPr>
              <a:spLocks noChangeArrowheads="1"/>
            </p:cNvSpPr>
            <p:nvPr/>
          </p:nvSpPr>
          <p:spPr bwMode="auto">
            <a:xfrm>
              <a:off x="3603" y="289"/>
              <a:ext cx="354" cy="5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2505" name="Oval 4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3225" name="Group 4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2511" name="Line 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512" name="Line 51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513" name="Line 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73226" name="Group 5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2508" name="Line 54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509" name="Line 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510" name="Line 56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73076" name="Group 57"/>
          <p:cNvGrpSpPr>
            <a:grpSpLocks/>
          </p:cNvGrpSpPr>
          <p:nvPr/>
        </p:nvGrpSpPr>
        <p:grpSpPr bwMode="auto">
          <a:xfrm>
            <a:off x="2935288" y="2965450"/>
            <a:ext cx="547687" cy="233363"/>
            <a:chOff x="3600" y="219"/>
            <a:chExt cx="360" cy="175"/>
          </a:xfrm>
        </p:grpSpPr>
        <p:sp>
          <p:nvSpPr>
            <p:cNvPr id="142488" name="Oval 58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489" name="Line 5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490" name="Line 6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491" name="Rectangle 61"/>
            <p:cNvSpPr>
              <a:spLocks noChangeArrowheads="1"/>
            </p:cNvSpPr>
            <p:nvPr/>
          </p:nvSpPr>
          <p:spPr bwMode="auto">
            <a:xfrm>
              <a:off x="3603" y="289"/>
              <a:ext cx="354" cy="5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2492" name="Oval 6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3212" name="Group 6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2498" name="Line 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99" name="Line 65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500" name="Line 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73213" name="Group 6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2495" name="Line 68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96" name="Line 6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97" name="Line 70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73077" name="Group 71"/>
          <p:cNvGrpSpPr>
            <a:grpSpLocks/>
          </p:cNvGrpSpPr>
          <p:nvPr/>
        </p:nvGrpSpPr>
        <p:grpSpPr bwMode="auto">
          <a:xfrm>
            <a:off x="2274888" y="3155950"/>
            <a:ext cx="547687" cy="233363"/>
            <a:chOff x="3600" y="219"/>
            <a:chExt cx="360" cy="175"/>
          </a:xfrm>
        </p:grpSpPr>
        <p:sp>
          <p:nvSpPr>
            <p:cNvPr id="142475" name="Oval 72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476" name="Line 7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477" name="Line 7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478" name="Rectangle 75"/>
            <p:cNvSpPr>
              <a:spLocks noChangeArrowheads="1"/>
            </p:cNvSpPr>
            <p:nvPr/>
          </p:nvSpPr>
          <p:spPr bwMode="auto">
            <a:xfrm>
              <a:off x="3603" y="289"/>
              <a:ext cx="354" cy="5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2479" name="Oval 7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3199" name="Group 7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2485" name="Line 7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86" name="Line 79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87" name="Line 8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73200" name="Group 8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2482" name="Line 82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83" name="Line 8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84" name="Line 84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73078" name="Group 85"/>
          <p:cNvGrpSpPr>
            <a:grpSpLocks/>
          </p:cNvGrpSpPr>
          <p:nvPr/>
        </p:nvGrpSpPr>
        <p:grpSpPr bwMode="auto">
          <a:xfrm>
            <a:off x="1703388" y="3422650"/>
            <a:ext cx="547687" cy="233363"/>
            <a:chOff x="3600" y="219"/>
            <a:chExt cx="360" cy="175"/>
          </a:xfrm>
        </p:grpSpPr>
        <p:sp>
          <p:nvSpPr>
            <p:cNvPr id="142462" name="Oval 86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463" name="Line 8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464" name="Line 8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465" name="Rectangle 89"/>
            <p:cNvSpPr>
              <a:spLocks noChangeArrowheads="1"/>
            </p:cNvSpPr>
            <p:nvPr/>
          </p:nvSpPr>
          <p:spPr bwMode="auto">
            <a:xfrm>
              <a:off x="3603" y="289"/>
              <a:ext cx="354" cy="5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2466" name="Oval 9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3186" name="Group 9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2472" name="Line 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73" name="Line 93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74" name="Line 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73187" name="Group 9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2469" name="Line 96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70" name="Line 9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71" name="Line 98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142360" name="Line 99"/>
          <p:cNvSpPr>
            <a:spLocks noChangeShapeType="1"/>
          </p:cNvSpPr>
          <p:nvPr/>
        </p:nvSpPr>
        <p:spPr bwMode="auto">
          <a:xfrm flipV="1">
            <a:off x="3467100" y="3441700"/>
            <a:ext cx="52705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1" name="Line 100"/>
          <p:cNvSpPr>
            <a:spLocks noChangeShapeType="1"/>
          </p:cNvSpPr>
          <p:nvPr/>
        </p:nvSpPr>
        <p:spPr bwMode="auto">
          <a:xfrm flipH="1" flipV="1">
            <a:off x="3187700" y="3206750"/>
            <a:ext cx="0" cy="298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2" name="Line 101"/>
          <p:cNvSpPr>
            <a:spLocks noChangeShapeType="1"/>
          </p:cNvSpPr>
          <p:nvPr/>
        </p:nvSpPr>
        <p:spPr bwMode="auto">
          <a:xfrm>
            <a:off x="1536700" y="3263900"/>
            <a:ext cx="20955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3" name="Line 102"/>
          <p:cNvSpPr>
            <a:spLocks noChangeShapeType="1"/>
          </p:cNvSpPr>
          <p:nvPr/>
        </p:nvSpPr>
        <p:spPr bwMode="auto">
          <a:xfrm flipH="1">
            <a:off x="1676400" y="2863850"/>
            <a:ext cx="2413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4" name="Line 103"/>
          <p:cNvSpPr>
            <a:spLocks noChangeShapeType="1"/>
          </p:cNvSpPr>
          <p:nvPr/>
        </p:nvSpPr>
        <p:spPr bwMode="auto">
          <a:xfrm flipH="1">
            <a:off x="3797300" y="2622550"/>
            <a:ext cx="2413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3084" name="Freeform 104"/>
          <p:cNvSpPr>
            <a:spLocks/>
          </p:cNvSpPr>
          <p:nvPr/>
        </p:nvSpPr>
        <p:spPr bwMode="auto">
          <a:xfrm>
            <a:off x="2127250" y="2813050"/>
            <a:ext cx="933450" cy="723900"/>
          </a:xfrm>
          <a:custGeom>
            <a:avLst/>
            <a:gdLst>
              <a:gd name="T0" fmla="*/ 0 w 548"/>
              <a:gd name="T1" fmla="*/ 0 h 420"/>
              <a:gd name="T2" fmla="*/ 2147483647 w 548"/>
              <a:gd name="T3" fmla="*/ 2147483647 h 420"/>
              <a:gd name="T4" fmla="*/ 2147483647 w 548"/>
              <a:gd name="T5" fmla="*/ 2147483647 h 4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48" h="420">
                <a:moveTo>
                  <a:pt x="0" y="0"/>
                </a:moveTo>
                <a:cubicBezTo>
                  <a:pt x="42" y="40"/>
                  <a:pt x="161" y="170"/>
                  <a:pt x="252" y="240"/>
                </a:cubicBezTo>
                <a:cubicBezTo>
                  <a:pt x="343" y="310"/>
                  <a:pt x="486" y="382"/>
                  <a:pt x="548" y="420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42366" name="Line 105"/>
          <p:cNvSpPr>
            <a:spLocks noChangeShapeType="1"/>
          </p:cNvSpPr>
          <p:nvPr/>
        </p:nvSpPr>
        <p:spPr bwMode="auto">
          <a:xfrm>
            <a:off x="2197100" y="2882900"/>
            <a:ext cx="247650" cy="26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67" name="Line 106"/>
          <p:cNvSpPr>
            <a:spLocks noChangeShapeType="1"/>
          </p:cNvSpPr>
          <p:nvPr/>
        </p:nvSpPr>
        <p:spPr bwMode="auto">
          <a:xfrm>
            <a:off x="2787650" y="3378200"/>
            <a:ext cx="228600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3087" name="Freeform 107"/>
          <p:cNvSpPr>
            <a:spLocks/>
          </p:cNvSpPr>
          <p:nvPr/>
        </p:nvSpPr>
        <p:spPr bwMode="auto">
          <a:xfrm>
            <a:off x="2228850" y="2616200"/>
            <a:ext cx="1638300" cy="368300"/>
          </a:xfrm>
          <a:custGeom>
            <a:avLst/>
            <a:gdLst>
              <a:gd name="T0" fmla="*/ 0 w 1032"/>
              <a:gd name="T1" fmla="*/ 2147483647 h 232"/>
              <a:gd name="T2" fmla="*/ 2147483647 w 1032"/>
              <a:gd name="T3" fmla="*/ 0 h 232"/>
              <a:gd name="T4" fmla="*/ 2147483647 w 1032"/>
              <a:gd name="T5" fmla="*/ 2147483647 h 232"/>
              <a:gd name="T6" fmla="*/ 2147483647 w 1032"/>
              <a:gd name="T7" fmla="*/ 2147483647 h 2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32" h="232">
                <a:moveTo>
                  <a:pt x="0" y="72"/>
                </a:moveTo>
                <a:cubicBezTo>
                  <a:pt x="61" y="60"/>
                  <a:pt x="239" y="5"/>
                  <a:pt x="372" y="0"/>
                </a:cubicBezTo>
                <a:cubicBezTo>
                  <a:pt x="480" y="10"/>
                  <a:pt x="686" y="1"/>
                  <a:pt x="796" y="40"/>
                </a:cubicBezTo>
                <a:cubicBezTo>
                  <a:pt x="906" y="79"/>
                  <a:pt x="983" y="192"/>
                  <a:pt x="1032" y="232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73088" name="Group 108"/>
          <p:cNvGrpSpPr>
            <a:grpSpLocks/>
          </p:cNvGrpSpPr>
          <p:nvPr/>
        </p:nvGrpSpPr>
        <p:grpSpPr bwMode="auto">
          <a:xfrm>
            <a:off x="2894013" y="3498850"/>
            <a:ext cx="569912" cy="222250"/>
            <a:chOff x="3600" y="219"/>
            <a:chExt cx="360" cy="175"/>
          </a:xfrm>
        </p:grpSpPr>
        <p:sp>
          <p:nvSpPr>
            <p:cNvPr id="142449" name="Oval 109"/>
            <p:cNvSpPr>
              <a:spLocks noChangeArrowheads="1"/>
            </p:cNvSpPr>
            <p:nvPr/>
          </p:nvSpPr>
          <p:spPr bwMode="auto">
            <a:xfrm>
              <a:off x="3603" y="297"/>
              <a:ext cx="357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450" name="Line 11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451" name="Line 11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452" name="Rectangle 11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2453" name="Oval 11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3173" name="Group 11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2459" name="Line 1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60" name="Line 1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61" name="Line 1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73174" name="Group 11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2456" name="Line 1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57" name="Line 1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58" name="Line 1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73089" name="Group 122"/>
          <p:cNvGrpSpPr>
            <a:grpSpLocks/>
          </p:cNvGrpSpPr>
          <p:nvPr/>
        </p:nvGrpSpPr>
        <p:grpSpPr bwMode="auto">
          <a:xfrm>
            <a:off x="1731963" y="2641600"/>
            <a:ext cx="569912" cy="222250"/>
            <a:chOff x="3600" y="219"/>
            <a:chExt cx="360" cy="175"/>
          </a:xfrm>
        </p:grpSpPr>
        <p:sp>
          <p:nvSpPr>
            <p:cNvPr id="142436" name="Oval 123"/>
            <p:cNvSpPr>
              <a:spLocks noChangeArrowheads="1"/>
            </p:cNvSpPr>
            <p:nvPr/>
          </p:nvSpPr>
          <p:spPr bwMode="auto">
            <a:xfrm>
              <a:off x="3603" y="297"/>
              <a:ext cx="357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437" name="Line 12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438" name="Line 12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439" name="Rectangle 12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2440" name="Oval 12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3160" name="Group 12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2446" name="Line 1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47" name="Line 1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48" name="Line 1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73161" name="Group 13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2443" name="Line 13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44" name="Line 13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45" name="Line 13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142371" name="Line 136"/>
          <p:cNvSpPr>
            <a:spLocks noChangeShapeType="1"/>
          </p:cNvSpPr>
          <p:nvPr/>
        </p:nvSpPr>
        <p:spPr bwMode="auto">
          <a:xfrm flipH="1" flipV="1">
            <a:off x="3651250" y="2774950"/>
            <a:ext cx="1778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2" name="Line 137"/>
          <p:cNvSpPr>
            <a:spLocks noChangeShapeType="1"/>
          </p:cNvSpPr>
          <p:nvPr/>
        </p:nvSpPr>
        <p:spPr bwMode="auto">
          <a:xfrm flipH="1" flipV="1">
            <a:off x="3803650" y="2927350"/>
            <a:ext cx="1778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3092" name="Group 138"/>
          <p:cNvGrpSpPr>
            <a:grpSpLocks/>
          </p:cNvGrpSpPr>
          <p:nvPr/>
        </p:nvGrpSpPr>
        <p:grpSpPr bwMode="auto">
          <a:xfrm>
            <a:off x="3656013" y="2940050"/>
            <a:ext cx="569912" cy="222250"/>
            <a:chOff x="3600" y="219"/>
            <a:chExt cx="360" cy="175"/>
          </a:xfrm>
        </p:grpSpPr>
        <p:sp>
          <p:nvSpPr>
            <p:cNvPr id="142423" name="Oval 139"/>
            <p:cNvSpPr>
              <a:spLocks noChangeArrowheads="1"/>
            </p:cNvSpPr>
            <p:nvPr/>
          </p:nvSpPr>
          <p:spPr bwMode="auto">
            <a:xfrm>
              <a:off x="3603" y="297"/>
              <a:ext cx="357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424" name="Line 14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425" name="Line 14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426" name="Rectangle 14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2427" name="Oval 14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3147" name="Group 14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2433" name="Line 1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34" name="Line 1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35" name="Line 1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73148" name="Group 14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2430" name="Line 1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31" name="Line 1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32" name="Line 1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142374" name="Line 152"/>
          <p:cNvSpPr>
            <a:spLocks noChangeShapeType="1"/>
          </p:cNvSpPr>
          <p:nvPr/>
        </p:nvSpPr>
        <p:spPr bwMode="auto">
          <a:xfrm>
            <a:off x="3060700" y="2628900"/>
            <a:ext cx="2286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5" name="Line 153"/>
          <p:cNvSpPr>
            <a:spLocks noChangeShapeType="1"/>
          </p:cNvSpPr>
          <p:nvPr/>
        </p:nvSpPr>
        <p:spPr bwMode="auto">
          <a:xfrm flipV="1">
            <a:off x="2324100" y="2654300"/>
            <a:ext cx="20955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6" name="Line 154"/>
          <p:cNvSpPr>
            <a:spLocks noChangeShapeType="1"/>
          </p:cNvSpPr>
          <p:nvPr/>
        </p:nvSpPr>
        <p:spPr bwMode="auto">
          <a:xfrm flipV="1">
            <a:off x="6108700" y="2952750"/>
            <a:ext cx="501650" cy="482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7" name="Line 155"/>
          <p:cNvSpPr>
            <a:spLocks noChangeShapeType="1"/>
          </p:cNvSpPr>
          <p:nvPr/>
        </p:nvSpPr>
        <p:spPr bwMode="auto">
          <a:xfrm flipH="1" flipV="1">
            <a:off x="5289550" y="2774950"/>
            <a:ext cx="1263650" cy="1143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78" name="Line 156"/>
          <p:cNvSpPr>
            <a:spLocks noChangeShapeType="1"/>
          </p:cNvSpPr>
          <p:nvPr/>
        </p:nvSpPr>
        <p:spPr bwMode="auto">
          <a:xfrm flipH="1" flipV="1">
            <a:off x="5270500" y="2787650"/>
            <a:ext cx="844550" cy="660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3098" name="Group 157"/>
          <p:cNvGrpSpPr>
            <a:grpSpLocks/>
          </p:cNvGrpSpPr>
          <p:nvPr/>
        </p:nvGrpSpPr>
        <p:grpSpPr bwMode="auto">
          <a:xfrm>
            <a:off x="5021263" y="2705100"/>
            <a:ext cx="569912" cy="222250"/>
            <a:chOff x="3600" y="219"/>
            <a:chExt cx="360" cy="175"/>
          </a:xfrm>
        </p:grpSpPr>
        <p:sp>
          <p:nvSpPr>
            <p:cNvPr id="142410" name="Oval 158"/>
            <p:cNvSpPr>
              <a:spLocks noChangeArrowheads="1"/>
            </p:cNvSpPr>
            <p:nvPr/>
          </p:nvSpPr>
          <p:spPr bwMode="auto">
            <a:xfrm>
              <a:off x="3603" y="297"/>
              <a:ext cx="357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411" name="Line 15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412" name="Line 16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413" name="Rectangle 16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42414" name="Oval 16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3134" name="Group 16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2420" name="Line 16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21" name="Line 16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22" name="Line 16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73135" name="Group 16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2417" name="Line 16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18" name="Line 16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19" name="Line 17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73099" name="Group 171"/>
          <p:cNvGrpSpPr>
            <a:grpSpLocks/>
          </p:cNvGrpSpPr>
          <p:nvPr/>
        </p:nvGrpSpPr>
        <p:grpSpPr bwMode="auto">
          <a:xfrm>
            <a:off x="6329363" y="2806700"/>
            <a:ext cx="569912" cy="222250"/>
            <a:chOff x="3600" y="219"/>
            <a:chExt cx="360" cy="175"/>
          </a:xfrm>
        </p:grpSpPr>
        <p:sp>
          <p:nvSpPr>
            <p:cNvPr id="142397" name="Oval 172"/>
            <p:cNvSpPr>
              <a:spLocks noChangeArrowheads="1"/>
            </p:cNvSpPr>
            <p:nvPr/>
          </p:nvSpPr>
          <p:spPr bwMode="auto">
            <a:xfrm>
              <a:off x="3603" y="297"/>
              <a:ext cx="357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98" name="Line 17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99" name="Line 17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400" name="Rectangle 17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2401" name="Oval 17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3121" name="Group 17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2407" name="Line 17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08" name="Line 17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09" name="Line 18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73122" name="Group 18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2404" name="Line 18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05" name="Line 18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406" name="Line 18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73100" name="Group 185"/>
          <p:cNvGrpSpPr>
            <a:grpSpLocks/>
          </p:cNvGrpSpPr>
          <p:nvPr/>
        </p:nvGrpSpPr>
        <p:grpSpPr bwMode="auto">
          <a:xfrm>
            <a:off x="5846763" y="3365500"/>
            <a:ext cx="569912" cy="222250"/>
            <a:chOff x="3600" y="219"/>
            <a:chExt cx="360" cy="175"/>
          </a:xfrm>
        </p:grpSpPr>
        <p:sp>
          <p:nvSpPr>
            <p:cNvPr id="142384" name="Oval 186"/>
            <p:cNvSpPr>
              <a:spLocks noChangeArrowheads="1"/>
            </p:cNvSpPr>
            <p:nvPr/>
          </p:nvSpPr>
          <p:spPr bwMode="auto">
            <a:xfrm>
              <a:off x="3603" y="297"/>
              <a:ext cx="357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85" name="Line 18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86" name="Line 18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2387" name="Rectangle 18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2388" name="Oval 19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3108" name="Group 19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42394" name="Line 19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395" name="Line 19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396" name="Line 19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73109" name="Group 19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42391" name="Line 19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392" name="Line 19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2393" name="Line 19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142382" name="Text Box 199"/>
          <p:cNvSpPr txBox="1">
            <a:spLocks noChangeArrowheads="1"/>
          </p:cNvSpPr>
          <p:nvPr/>
        </p:nvSpPr>
        <p:spPr bwMode="auto">
          <a:xfrm>
            <a:off x="1990725" y="3884613"/>
            <a:ext cx="193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physical topology</a:t>
            </a:r>
          </a:p>
        </p:txBody>
      </p:sp>
      <p:sp>
        <p:nvSpPr>
          <p:cNvPr id="142383" name="Text Box 200"/>
          <p:cNvSpPr txBox="1">
            <a:spLocks noChangeArrowheads="1"/>
          </p:cNvSpPr>
          <p:nvPr/>
        </p:nvSpPr>
        <p:spPr bwMode="auto">
          <a:xfrm>
            <a:off x="5153025" y="3871913"/>
            <a:ext cx="175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logical topology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259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DC7501CC-411F-40F3-B255-835D8A9FBB06}" type="slidenum">
              <a:rPr lang="en-US"/>
              <a:pPr/>
              <a:t>2</a:t>
            </a:fld>
            <a:endParaRPr lang="en-US"/>
          </a:p>
        </p:txBody>
      </p:sp>
      <p:pic>
        <p:nvPicPr>
          <p:cNvPr id="145411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5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4.1 introduction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4.2 virtual circuit and datagram networks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4.3 what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inside a router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4.4 IP: Internet Protocol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datagram format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IPv4 addressing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ICMP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IPv6</a:t>
            </a:r>
          </a:p>
        </p:txBody>
      </p:sp>
      <p:sp>
        <p:nvSpPr>
          <p:cNvPr id="12595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4.5 routing algorithms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link state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distance vector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hierarchical routing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4.6 routing in the Internet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RIP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OSPF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BGP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4.7 broadcast and multicast routing</a:t>
            </a:r>
          </a:p>
          <a:p>
            <a:endParaRPr lang="en-US" sz="2400" smtClean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45414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Chapter 4: 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269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064F50B4-DE67-499B-B4E0-8AFDE48A42C6}" type="slidenum">
              <a:rPr lang="en-US"/>
              <a:pPr/>
              <a:t>3</a:t>
            </a:fld>
            <a:endParaRPr lang="en-US"/>
          </a:p>
        </p:txBody>
      </p:sp>
      <p:pic>
        <p:nvPicPr>
          <p:cNvPr id="146435" name="Picture 10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738" y="85407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6436" name="Group 103"/>
          <p:cNvGrpSpPr>
            <a:grpSpLocks/>
          </p:cNvGrpSpPr>
          <p:nvPr/>
        </p:nvGrpSpPr>
        <p:grpSpPr bwMode="auto">
          <a:xfrm>
            <a:off x="1106488" y="2374900"/>
            <a:ext cx="5691187" cy="2765425"/>
            <a:chOff x="651" y="1471"/>
            <a:chExt cx="3585" cy="1742"/>
          </a:xfrm>
        </p:grpSpPr>
        <p:sp>
          <p:nvSpPr>
            <p:cNvPr id="126985" name="AutoShape 90"/>
            <p:cNvSpPr>
              <a:spLocks noChangeArrowheads="1"/>
            </p:cNvSpPr>
            <p:nvPr/>
          </p:nvSpPr>
          <p:spPr bwMode="auto">
            <a:xfrm>
              <a:off x="651" y="1471"/>
              <a:ext cx="717" cy="329"/>
            </a:xfrm>
            <a:prstGeom prst="irregularSeal1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6441" name="Group 102"/>
            <p:cNvGrpSpPr>
              <a:grpSpLocks/>
            </p:cNvGrpSpPr>
            <p:nvPr/>
          </p:nvGrpSpPr>
          <p:grpSpPr bwMode="auto">
            <a:xfrm>
              <a:off x="714" y="1485"/>
              <a:ext cx="3522" cy="1728"/>
              <a:chOff x="535" y="738"/>
              <a:chExt cx="3522" cy="1728"/>
            </a:xfrm>
          </p:grpSpPr>
          <p:grpSp>
            <p:nvGrpSpPr>
              <p:cNvPr id="146442" name="Group 2"/>
              <p:cNvGrpSpPr>
                <a:grpSpLocks/>
              </p:cNvGrpSpPr>
              <p:nvPr/>
            </p:nvGrpSpPr>
            <p:grpSpPr bwMode="auto">
              <a:xfrm>
                <a:off x="1248" y="829"/>
                <a:ext cx="316" cy="212"/>
                <a:chOff x="2089" y="1712"/>
                <a:chExt cx="316" cy="212"/>
              </a:xfrm>
            </p:grpSpPr>
            <p:sp>
              <p:nvSpPr>
                <p:cNvPr id="127075" name="Oval 3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076" name="Line 4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7077" name="Line 5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7078" name="Rectangle 6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27079" name="Oval 7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6535" name="Group 8"/>
                <p:cNvGrpSpPr>
                  <a:grpSpLocks/>
                </p:cNvGrpSpPr>
                <p:nvPr/>
              </p:nvGrpSpPr>
              <p:grpSpPr bwMode="auto">
                <a:xfrm>
                  <a:off x="2104" y="1712"/>
                  <a:ext cx="279" cy="212"/>
                  <a:chOff x="2917" y="2456"/>
                  <a:chExt cx="282" cy="212"/>
                </a:xfrm>
              </p:grpSpPr>
              <p:sp>
                <p:nvSpPr>
                  <p:cNvPr id="127081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6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708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" y="2456"/>
                    <a:ext cx="28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600" smtClean="0"/>
                      <a:t>R1</a:t>
                    </a:r>
                  </a:p>
                </p:txBody>
              </p:sp>
            </p:grpSp>
          </p:grpSp>
          <p:grpSp>
            <p:nvGrpSpPr>
              <p:cNvPr id="146443" name="Group 12"/>
              <p:cNvGrpSpPr>
                <a:grpSpLocks/>
              </p:cNvGrpSpPr>
              <p:nvPr/>
            </p:nvGrpSpPr>
            <p:grpSpPr bwMode="auto">
              <a:xfrm>
                <a:off x="1248" y="1235"/>
                <a:ext cx="316" cy="212"/>
                <a:chOff x="2089" y="1712"/>
                <a:chExt cx="316" cy="212"/>
              </a:xfrm>
            </p:grpSpPr>
            <p:sp>
              <p:nvSpPr>
                <p:cNvPr id="127067" name="Oval 13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068" name="Line 14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7069" name="Line 15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7070" name="Rectangle 16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27071" name="Oval 17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6527" name="Group 18"/>
                <p:cNvGrpSpPr>
                  <a:grpSpLocks/>
                </p:cNvGrpSpPr>
                <p:nvPr/>
              </p:nvGrpSpPr>
              <p:grpSpPr bwMode="auto">
                <a:xfrm>
                  <a:off x="2104" y="1712"/>
                  <a:ext cx="279" cy="212"/>
                  <a:chOff x="2917" y="2456"/>
                  <a:chExt cx="282" cy="212"/>
                </a:xfrm>
              </p:grpSpPr>
              <p:sp>
                <p:nvSpPr>
                  <p:cNvPr id="127073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6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7074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" y="2456"/>
                    <a:ext cx="28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600" smtClean="0"/>
                      <a:t>R2</a:t>
                    </a:r>
                  </a:p>
                </p:txBody>
              </p:sp>
            </p:grpSp>
          </p:grpSp>
          <p:grpSp>
            <p:nvGrpSpPr>
              <p:cNvPr id="146444" name="Group 21"/>
              <p:cNvGrpSpPr>
                <a:grpSpLocks/>
              </p:cNvGrpSpPr>
              <p:nvPr/>
            </p:nvGrpSpPr>
            <p:grpSpPr bwMode="auto">
              <a:xfrm>
                <a:off x="912" y="1725"/>
                <a:ext cx="316" cy="212"/>
                <a:chOff x="2089" y="1712"/>
                <a:chExt cx="316" cy="212"/>
              </a:xfrm>
            </p:grpSpPr>
            <p:sp>
              <p:nvSpPr>
                <p:cNvPr id="127059" name="Oval 22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060" name="Line 23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7061" name="Line 24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7062" name="Rectangle 25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27063" name="Oval 26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6519" name="Group 27"/>
                <p:cNvGrpSpPr>
                  <a:grpSpLocks/>
                </p:cNvGrpSpPr>
                <p:nvPr/>
              </p:nvGrpSpPr>
              <p:grpSpPr bwMode="auto">
                <a:xfrm>
                  <a:off x="2104" y="1712"/>
                  <a:ext cx="279" cy="212"/>
                  <a:chOff x="2917" y="2456"/>
                  <a:chExt cx="282" cy="212"/>
                </a:xfrm>
              </p:grpSpPr>
              <p:sp>
                <p:nvSpPr>
                  <p:cNvPr id="127065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6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7066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" y="2456"/>
                    <a:ext cx="28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600" smtClean="0"/>
                      <a:t>R3</a:t>
                    </a:r>
                  </a:p>
                </p:txBody>
              </p:sp>
            </p:grpSp>
          </p:grpSp>
          <p:grpSp>
            <p:nvGrpSpPr>
              <p:cNvPr id="146445" name="Group 30"/>
              <p:cNvGrpSpPr>
                <a:grpSpLocks/>
              </p:cNvGrpSpPr>
              <p:nvPr/>
            </p:nvGrpSpPr>
            <p:grpSpPr bwMode="auto">
              <a:xfrm>
                <a:off x="1581" y="1725"/>
                <a:ext cx="316" cy="212"/>
                <a:chOff x="2089" y="1712"/>
                <a:chExt cx="316" cy="212"/>
              </a:xfrm>
            </p:grpSpPr>
            <p:sp>
              <p:nvSpPr>
                <p:cNvPr id="127051" name="Oval 31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052" name="Line 32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7053" name="Line 33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7054" name="Rectangle 34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27055" name="Oval 35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6511" name="Group 36"/>
                <p:cNvGrpSpPr>
                  <a:grpSpLocks/>
                </p:cNvGrpSpPr>
                <p:nvPr/>
              </p:nvGrpSpPr>
              <p:grpSpPr bwMode="auto">
                <a:xfrm>
                  <a:off x="2104" y="1712"/>
                  <a:ext cx="279" cy="212"/>
                  <a:chOff x="2917" y="2456"/>
                  <a:chExt cx="282" cy="212"/>
                </a:xfrm>
              </p:grpSpPr>
              <p:sp>
                <p:nvSpPr>
                  <p:cNvPr id="127057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6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7058" name="Text 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" y="2456"/>
                    <a:ext cx="28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600" smtClean="0"/>
                      <a:t>R4</a:t>
                    </a:r>
                  </a:p>
                </p:txBody>
              </p:sp>
            </p:grpSp>
          </p:grpSp>
          <p:sp>
            <p:nvSpPr>
              <p:cNvPr id="126991" name="Line 39"/>
              <p:cNvSpPr>
                <a:spLocks noChangeShapeType="1"/>
              </p:cNvSpPr>
              <p:nvPr/>
            </p:nvSpPr>
            <p:spPr bwMode="auto">
              <a:xfrm>
                <a:off x="1404" y="984"/>
                <a:ext cx="0" cy="2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6992" name="Line 40"/>
              <p:cNvSpPr>
                <a:spLocks noChangeShapeType="1"/>
              </p:cNvSpPr>
              <p:nvPr/>
            </p:nvSpPr>
            <p:spPr bwMode="auto">
              <a:xfrm flipH="1">
                <a:off x="1097" y="1410"/>
                <a:ext cx="297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6993" name="Line 41"/>
              <p:cNvSpPr>
                <a:spLocks noChangeShapeType="1"/>
              </p:cNvSpPr>
              <p:nvPr/>
            </p:nvSpPr>
            <p:spPr bwMode="auto">
              <a:xfrm>
                <a:off x="1423" y="1416"/>
                <a:ext cx="297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6994" name="Text Box 42"/>
              <p:cNvSpPr txBox="1">
                <a:spLocks noChangeArrowheads="1"/>
              </p:cNvSpPr>
              <p:nvPr/>
            </p:nvSpPr>
            <p:spPr bwMode="auto">
              <a:xfrm>
                <a:off x="947" y="2062"/>
                <a:ext cx="80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mtClean="0"/>
                  <a:t>source</a:t>
                </a:r>
                <a:br>
                  <a:rPr lang="en-US" smtClean="0"/>
                </a:br>
                <a:r>
                  <a:rPr lang="en-US" smtClean="0"/>
                  <a:t>duplication</a:t>
                </a:r>
              </a:p>
            </p:txBody>
          </p:sp>
          <p:sp>
            <p:nvSpPr>
              <p:cNvPr id="126995" name="Line 43"/>
              <p:cNvSpPr>
                <a:spLocks noChangeShapeType="1"/>
              </p:cNvSpPr>
              <p:nvPr/>
            </p:nvSpPr>
            <p:spPr bwMode="auto">
              <a:xfrm flipH="1">
                <a:off x="1442" y="1012"/>
                <a:ext cx="5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451" name="Freeform 44"/>
              <p:cNvSpPr>
                <a:spLocks/>
              </p:cNvSpPr>
              <p:nvPr/>
            </p:nvSpPr>
            <p:spPr bwMode="auto">
              <a:xfrm>
                <a:off x="1510" y="1006"/>
                <a:ext cx="286" cy="744"/>
              </a:xfrm>
              <a:custGeom>
                <a:avLst/>
                <a:gdLst>
                  <a:gd name="T0" fmla="*/ 0 w 286"/>
                  <a:gd name="T1" fmla="*/ 0 h 744"/>
                  <a:gd name="T2" fmla="*/ 11 w 286"/>
                  <a:gd name="T3" fmla="*/ 425 h 744"/>
                  <a:gd name="T4" fmla="*/ 286 w 286"/>
                  <a:gd name="T5" fmla="*/ 744 h 7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6" h="744">
                    <a:moveTo>
                      <a:pt x="0" y="0"/>
                    </a:moveTo>
                    <a:lnTo>
                      <a:pt x="11" y="425"/>
                    </a:lnTo>
                    <a:lnTo>
                      <a:pt x="286" y="74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52" name="Freeform 45"/>
              <p:cNvSpPr>
                <a:spLocks/>
              </p:cNvSpPr>
              <p:nvPr/>
            </p:nvSpPr>
            <p:spPr bwMode="auto">
              <a:xfrm flipH="1">
                <a:off x="1013" y="1001"/>
                <a:ext cx="286" cy="744"/>
              </a:xfrm>
              <a:custGeom>
                <a:avLst/>
                <a:gdLst>
                  <a:gd name="T0" fmla="*/ 0 w 286"/>
                  <a:gd name="T1" fmla="*/ 0 h 744"/>
                  <a:gd name="T2" fmla="*/ 11 w 286"/>
                  <a:gd name="T3" fmla="*/ 425 h 744"/>
                  <a:gd name="T4" fmla="*/ 286 w 286"/>
                  <a:gd name="T5" fmla="*/ 744 h 7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6" h="744">
                    <a:moveTo>
                      <a:pt x="0" y="0"/>
                    </a:moveTo>
                    <a:lnTo>
                      <a:pt x="11" y="425"/>
                    </a:lnTo>
                    <a:lnTo>
                      <a:pt x="286" y="74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6453" name="Group 46"/>
              <p:cNvGrpSpPr>
                <a:grpSpLocks/>
              </p:cNvGrpSpPr>
              <p:nvPr/>
            </p:nvGrpSpPr>
            <p:grpSpPr bwMode="auto">
              <a:xfrm>
                <a:off x="2837" y="831"/>
                <a:ext cx="316" cy="212"/>
                <a:chOff x="2089" y="1712"/>
                <a:chExt cx="316" cy="212"/>
              </a:xfrm>
            </p:grpSpPr>
            <p:sp>
              <p:nvSpPr>
                <p:cNvPr id="127043" name="Oval 47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044" name="Line 48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7045" name="Line 49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7046" name="Rectangle 50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27047" name="Oval 51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6503" name="Group 52"/>
                <p:cNvGrpSpPr>
                  <a:grpSpLocks/>
                </p:cNvGrpSpPr>
                <p:nvPr/>
              </p:nvGrpSpPr>
              <p:grpSpPr bwMode="auto">
                <a:xfrm>
                  <a:off x="2104" y="1712"/>
                  <a:ext cx="279" cy="212"/>
                  <a:chOff x="2917" y="2456"/>
                  <a:chExt cx="282" cy="212"/>
                </a:xfrm>
              </p:grpSpPr>
              <p:sp>
                <p:nvSpPr>
                  <p:cNvPr id="127049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6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7050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" y="2456"/>
                    <a:ext cx="28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600" smtClean="0"/>
                      <a:t>R1</a:t>
                    </a:r>
                  </a:p>
                </p:txBody>
              </p:sp>
            </p:grpSp>
          </p:grpSp>
          <p:grpSp>
            <p:nvGrpSpPr>
              <p:cNvPr id="146454" name="Group 55"/>
              <p:cNvGrpSpPr>
                <a:grpSpLocks/>
              </p:cNvGrpSpPr>
              <p:nvPr/>
            </p:nvGrpSpPr>
            <p:grpSpPr bwMode="auto">
              <a:xfrm>
                <a:off x="2837" y="1231"/>
                <a:ext cx="316" cy="212"/>
                <a:chOff x="2089" y="1712"/>
                <a:chExt cx="316" cy="212"/>
              </a:xfrm>
            </p:grpSpPr>
            <p:sp>
              <p:nvSpPr>
                <p:cNvPr id="127035" name="Oval 56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036" name="Line 57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7037" name="Line 58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7038" name="Rectangle 59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27039" name="Oval 60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6495" name="Group 61"/>
                <p:cNvGrpSpPr>
                  <a:grpSpLocks/>
                </p:cNvGrpSpPr>
                <p:nvPr/>
              </p:nvGrpSpPr>
              <p:grpSpPr bwMode="auto">
                <a:xfrm>
                  <a:off x="2104" y="1712"/>
                  <a:ext cx="279" cy="212"/>
                  <a:chOff x="2917" y="2456"/>
                  <a:chExt cx="282" cy="212"/>
                </a:xfrm>
              </p:grpSpPr>
              <p:sp>
                <p:nvSpPr>
                  <p:cNvPr id="127041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6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7042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" y="2456"/>
                    <a:ext cx="28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600" smtClean="0"/>
                      <a:t>R2</a:t>
                    </a:r>
                  </a:p>
                </p:txBody>
              </p:sp>
            </p:grpSp>
          </p:grpSp>
          <p:grpSp>
            <p:nvGrpSpPr>
              <p:cNvPr id="146455" name="Group 64"/>
              <p:cNvGrpSpPr>
                <a:grpSpLocks/>
              </p:cNvGrpSpPr>
              <p:nvPr/>
            </p:nvGrpSpPr>
            <p:grpSpPr bwMode="auto">
              <a:xfrm>
                <a:off x="2501" y="1721"/>
                <a:ext cx="316" cy="212"/>
                <a:chOff x="2089" y="1712"/>
                <a:chExt cx="316" cy="212"/>
              </a:xfrm>
            </p:grpSpPr>
            <p:sp>
              <p:nvSpPr>
                <p:cNvPr id="127027" name="Oval 65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028" name="Line 66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7029" name="Line 67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7030" name="Rectangle 68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27031" name="Oval 69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6487" name="Group 70"/>
                <p:cNvGrpSpPr>
                  <a:grpSpLocks/>
                </p:cNvGrpSpPr>
                <p:nvPr/>
              </p:nvGrpSpPr>
              <p:grpSpPr bwMode="auto">
                <a:xfrm>
                  <a:off x="2104" y="1712"/>
                  <a:ext cx="279" cy="212"/>
                  <a:chOff x="2917" y="2456"/>
                  <a:chExt cx="282" cy="212"/>
                </a:xfrm>
              </p:grpSpPr>
              <p:sp>
                <p:nvSpPr>
                  <p:cNvPr id="127033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6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7034" name="Text Box 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" y="2456"/>
                    <a:ext cx="28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600" smtClean="0"/>
                      <a:t>R3</a:t>
                    </a:r>
                  </a:p>
                </p:txBody>
              </p:sp>
            </p:grpSp>
          </p:grpSp>
          <p:grpSp>
            <p:nvGrpSpPr>
              <p:cNvPr id="146456" name="Group 73"/>
              <p:cNvGrpSpPr>
                <a:grpSpLocks/>
              </p:cNvGrpSpPr>
              <p:nvPr/>
            </p:nvGrpSpPr>
            <p:grpSpPr bwMode="auto">
              <a:xfrm>
                <a:off x="3170" y="1721"/>
                <a:ext cx="316" cy="212"/>
                <a:chOff x="2089" y="1712"/>
                <a:chExt cx="316" cy="212"/>
              </a:xfrm>
            </p:grpSpPr>
            <p:sp>
              <p:nvSpPr>
                <p:cNvPr id="127019" name="Oval 74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020" name="Line 75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7021" name="Line 76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7022" name="Rectangle 77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27023" name="Oval 78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6479" name="Group 79"/>
                <p:cNvGrpSpPr>
                  <a:grpSpLocks/>
                </p:cNvGrpSpPr>
                <p:nvPr/>
              </p:nvGrpSpPr>
              <p:grpSpPr bwMode="auto">
                <a:xfrm>
                  <a:off x="2104" y="1712"/>
                  <a:ext cx="279" cy="212"/>
                  <a:chOff x="2917" y="2456"/>
                  <a:chExt cx="282" cy="212"/>
                </a:xfrm>
              </p:grpSpPr>
              <p:sp>
                <p:nvSpPr>
                  <p:cNvPr id="127025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6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7026" name="Text Box 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17" y="2456"/>
                    <a:ext cx="282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defRPr/>
                    </a:pPr>
                    <a:r>
                      <a:rPr lang="en-US" sz="1600" smtClean="0"/>
                      <a:t>R4</a:t>
                    </a:r>
                  </a:p>
                </p:txBody>
              </p:sp>
            </p:grpSp>
          </p:grpSp>
          <p:sp>
            <p:nvSpPr>
              <p:cNvPr id="127002" name="Line 82"/>
              <p:cNvSpPr>
                <a:spLocks noChangeShapeType="1"/>
              </p:cNvSpPr>
              <p:nvPr/>
            </p:nvSpPr>
            <p:spPr bwMode="auto">
              <a:xfrm>
                <a:off x="2993" y="980"/>
                <a:ext cx="0" cy="2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03" name="Line 83"/>
              <p:cNvSpPr>
                <a:spLocks noChangeShapeType="1"/>
              </p:cNvSpPr>
              <p:nvPr/>
            </p:nvSpPr>
            <p:spPr bwMode="auto">
              <a:xfrm flipH="1">
                <a:off x="2686" y="1406"/>
                <a:ext cx="297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04" name="Line 84"/>
              <p:cNvSpPr>
                <a:spLocks noChangeShapeType="1"/>
              </p:cNvSpPr>
              <p:nvPr/>
            </p:nvSpPr>
            <p:spPr bwMode="auto">
              <a:xfrm>
                <a:off x="3012" y="1412"/>
                <a:ext cx="297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05" name="Text Box 85"/>
              <p:cNvSpPr txBox="1">
                <a:spLocks noChangeArrowheads="1"/>
              </p:cNvSpPr>
              <p:nvPr/>
            </p:nvSpPr>
            <p:spPr bwMode="auto">
              <a:xfrm>
                <a:off x="2880" y="2058"/>
                <a:ext cx="80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mtClean="0"/>
                  <a:t>in-network</a:t>
                </a:r>
              </a:p>
              <a:p>
                <a:pPr algn="ctr" eaLnBrk="1" hangingPunct="1">
                  <a:defRPr/>
                </a:pPr>
                <a:r>
                  <a:rPr lang="en-US" smtClean="0"/>
                  <a:t>duplication</a:t>
                </a:r>
              </a:p>
            </p:txBody>
          </p:sp>
          <p:sp>
            <p:nvSpPr>
              <p:cNvPr id="127006" name="Line 86"/>
              <p:cNvSpPr>
                <a:spLocks noChangeShapeType="1"/>
              </p:cNvSpPr>
              <p:nvPr/>
            </p:nvSpPr>
            <p:spPr bwMode="auto">
              <a:xfrm flipH="1">
                <a:off x="3031" y="1008"/>
                <a:ext cx="5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46462" name="Freeform 87"/>
              <p:cNvSpPr>
                <a:spLocks/>
              </p:cNvSpPr>
              <p:nvPr/>
            </p:nvSpPr>
            <p:spPr bwMode="auto">
              <a:xfrm>
                <a:off x="3104" y="1405"/>
                <a:ext cx="275" cy="319"/>
              </a:xfrm>
              <a:custGeom>
                <a:avLst/>
                <a:gdLst>
                  <a:gd name="T0" fmla="*/ 0 w 275"/>
                  <a:gd name="T1" fmla="*/ 0 h 319"/>
                  <a:gd name="T2" fmla="*/ 275 w 275"/>
                  <a:gd name="T3" fmla="*/ 319 h 3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5" h="319">
                    <a:moveTo>
                      <a:pt x="0" y="0"/>
                    </a:moveTo>
                    <a:lnTo>
                      <a:pt x="275" y="319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63" name="Freeform 88"/>
              <p:cNvSpPr>
                <a:spLocks/>
              </p:cNvSpPr>
              <p:nvPr/>
            </p:nvSpPr>
            <p:spPr bwMode="auto">
              <a:xfrm>
                <a:off x="2602" y="1422"/>
                <a:ext cx="275" cy="319"/>
              </a:xfrm>
              <a:custGeom>
                <a:avLst/>
                <a:gdLst>
                  <a:gd name="T0" fmla="*/ 275 w 275"/>
                  <a:gd name="T1" fmla="*/ 0 h 319"/>
                  <a:gd name="T2" fmla="*/ 0 w 275"/>
                  <a:gd name="T3" fmla="*/ 319 h 3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5" h="319">
                    <a:moveTo>
                      <a:pt x="275" y="0"/>
                    </a:moveTo>
                    <a:lnTo>
                      <a:pt x="0" y="319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009" name="Text Box 89"/>
              <p:cNvSpPr txBox="1">
                <a:spLocks noChangeArrowheads="1"/>
              </p:cNvSpPr>
              <p:nvPr/>
            </p:nvSpPr>
            <p:spPr bwMode="auto">
              <a:xfrm>
                <a:off x="1701" y="738"/>
                <a:ext cx="10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1200" smtClean="0"/>
                  <a:t>duplicate</a:t>
                </a:r>
              </a:p>
              <a:p>
                <a:pPr algn="ctr" eaLnBrk="1" hangingPunct="1">
                  <a:defRPr/>
                </a:pPr>
                <a:r>
                  <a:rPr lang="en-US" sz="1200" smtClean="0"/>
                  <a:t>creation/transmission</a:t>
                </a:r>
              </a:p>
            </p:txBody>
          </p:sp>
          <p:sp>
            <p:nvSpPr>
              <p:cNvPr id="127010" name="Text Box 91"/>
              <p:cNvSpPr txBox="1">
                <a:spLocks noChangeArrowheads="1"/>
              </p:cNvSpPr>
              <p:nvPr/>
            </p:nvSpPr>
            <p:spPr bwMode="auto">
              <a:xfrm>
                <a:off x="535" y="791"/>
                <a:ext cx="56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1400" smtClean="0">
                    <a:solidFill>
                      <a:srgbClr val="FF0000"/>
                    </a:solidFill>
                  </a:rPr>
                  <a:t>duplicate</a:t>
                </a:r>
              </a:p>
            </p:txBody>
          </p:sp>
          <p:sp>
            <p:nvSpPr>
              <p:cNvPr id="127011" name="Oval 92"/>
              <p:cNvSpPr>
                <a:spLocks noChangeArrowheads="1"/>
              </p:cNvSpPr>
              <p:nvPr/>
            </p:nvSpPr>
            <p:spPr bwMode="auto">
              <a:xfrm>
                <a:off x="1179" y="980"/>
                <a:ext cx="442" cy="56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12" name="Line 93"/>
              <p:cNvSpPr>
                <a:spLocks noChangeShapeType="1"/>
              </p:cNvSpPr>
              <p:nvPr/>
            </p:nvSpPr>
            <p:spPr bwMode="auto">
              <a:xfrm flipH="1" flipV="1">
                <a:off x="1035" y="946"/>
                <a:ext cx="145" cy="6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13" name="AutoShape 94"/>
              <p:cNvSpPr>
                <a:spLocks noChangeArrowheads="1"/>
              </p:cNvSpPr>
              <p:nvPr/>
            </p:nvSpPr>
            <p:spPr bwMode="auto">
              <a:xfrm>
                <a:off x="3340" y="1020"/>
                <a:ext cx="717" cy="329"/>
              </a:xfrm>
              <a:prstGeom prst="irregularSeal1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14" name="Text Box 95"/>
              <p:cNvSpPr txBox="1">
                <a:spLocks noChangeArrowheads="1"/>
              </p:cNvSpPr>
              <p:nvPr/>
            </p:nvSpPr>
            <p:spPr bwMode="auto">
              <a:xfrm>
                <a:off x="3421" y="1083"/>
                <a:ext cx="56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sz="1400" smtClean="0">
                    <a:solidFill>
                      <a:srgbClr val="FF0000"/>
                    </a:solidFill>
                  </a:rPr>
                  <a:t>duplicate</a:t>
                </a:r>
              </a:p>
            </p:txBody>
          </p:sp>
          <p:sp>
            <p:nvSpPr>
              <p:cNvPr id="127015" name="Oval 96"/>
              <p:cNvSpPr>
                <a:spLocks noChangeArrowheads="1"/>
              </p:cNvSpPr>
              <p:nvPr/>
            </p:nvSpPr>
            <p:spPr bwMode="auto">
              <a:xfrm>
                <a:off x="2662" y="1389"/>
                <a:ext cx="694" cy="56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16" name="Line 97"/>
              <p:cNvSpPr>
                <a:spLocks noChangeShapeType="1"/>
              </p:cNvSpPr>
              <p:nvPr/>
            </p:nvSpPr>
            <p:spPr bwMode="auto">
              <a:xfrm flipH="1">
                <a:off x="3334" y="1294"/>
                <a:ext cx="161" cy="1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17" name="Line 98"/>
              <p:cNvSpPr>
                <a:spLocks noChangeShapeType="1"/>
              </p:cNvSpPr>
              <p:nvPr/>
            </p:nvSpPr>
            <p:spPr bwMode="auto">
              <a:xfrm>
                <a:off x="1226" y="1825"/>
                <a:ext cx="3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7018" name="Line 99"/>
              <p:cNvSpPr>
                <a:spLocks noChangeShapeType="1"/>
              </p:cNvSpPr>
              <p:nvPr/>
            </p:nvSpPr>
            <p:spPr bwMode="auto">
              <a:xfrm>
                <a:off x="2816" y="1824"/>
                <a:ext cx="3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126982" name="Rectangle 100"/>
          <p:cNvSpPr>
            <a:spLocks noGrp="1" noChangeArrowheads="1"/>
          </p:cNvSpPr>
          <p:nvPr>
            <p:ph type="title"/>
          </p:nvPr>
        </p:nvSpPr>
        <p:spPr>
          <a:xfrm>
            <a:off x="488950" y="177800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Broadcast routing</a:t>
            </a:r>
          </a:p>
        </p:txBody>
      </p:sp>
      <p:sp>
        <p:nvSpPr>
          <p:cNvPr id="126983" name="Rectangle 101"/>
          <p:cNvSpPr>
            <a:spLocks noGrp="1" noChangeArrowheads="1"/>
          </p:cNvSpPr>
          <p:nvPr>
            <p:ph type="body" idx="1"/>
          </p:nvPr>
        </p:nvSpPr>
        <p:spPr>
          <a:xfrm>
            <a:off x="463550" y="1109663"/>
            <a:ext cx="8577263" cy="965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deliver packets from source to all other nodes</a:t>
            </a:r>
          </a:p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source duplication is inefficient:</a:t>
            </a:r>
          </a:p>
        </p:txBody>
      </p:sp>
      <p:sp>
        <p:nvSpPr>
          <p:cNvPr id="126984" name="Rectangle 104"/>
          <p:cNvSpPr>
            <a:spLocks noChangeArrowheads="1"/>
          </p:cNvSpPr>
          <p:nvPr/>
        </p:nvSpPr>
        <p:spPr bwMode="auto">
          <a:xfrm>
            <a:off x="479425" y="5249863"/>
            <a:ext cx="8120063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800">
                <a:latin typeface="Gill Sans MT" charset="0"/>
                <a:ea typeface="ＭＳ Ｐゴシック" charset="0"/>
              </a:rPr>
              <a:t>source duplication: how does source determine recipient addresses?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280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A7835524-8E4D-4749-99A1-447ABF1196F3}" type="slidenum">
              <a:rPr lang="en-US"/>
              <a:pPr/>
              <a:t>4</a:t>
            </a:fld>
            <a:endParaRPr lang="en-US"/>
          </a:p>
        </p:txBody>
      </p:sp>
      <p:sp>
        <p:nvSpPr>
          <p:cNvPr id="1280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In-network duplication</a:t>
            </a:r>
          </a:p>
        </p:txBody>
      </p:sp>
      <p:sp>
        <p:nvSpPr>
          <p:cNvPr id="1280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flooding:</a:t>
            </a:r>
            <a:r>
              <a:rPr lang="en-US" smtClean="0">
                <a:ea typeface="ＭＳ Ｐゴシック" pitchFamily="34" charset="-128"/>
              </a:rPr>
              <a:t> when node receives broadcast packet, sends copy to all neighbors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problems: cycles &amp; broadcast storm</a:t>
            </a:r>
          </a:p>
          <a:p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controlled flooding:</a:t>
            </a:r>
            <a:r>
              <a:rPr lang="en-US" smtClean="0">
                <a:ea typeface="ＭＳ Ｐゴシック" pitchFamily="34" charset="-128"/>
              </a:rPr>
              <a:t> node only broadcasts pkt if it hasn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t broadcast same packet before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node keeps track of packet ids already broadacsted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or reverse path forwarding (RPF): only forward packet if it arrived on shortest path between node and source</a:t>
            </a:r>
          </a:p>
          <a:p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spanning tree: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no redundant packets received by any node</a:t>
            </a:r>
          </a:p>
        </p:txBody>
      </p:sp>
      <p:pic>
        <p:nvPicPr>
          <p:cNvPr id="147461" name="Picture 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049338"/>
            <a:ext cx="59420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29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6CE084A7-9F20-4707-A58F-E3EEEB94E7BB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148483" name="Group 160"/>
          <p:cNvGrpSpPr>
            <a:grpSpLocks/>
          </p:cNvGrpSpPr>
          <p:nvPr/>
        </p:nvGrpSpPr>
        <p:grpSpPr bwMode="auto">
          <a:xfrm>
            <a:off x="1049338" y="3211513"/>
            <a:ext cx="6788150" cy="2754312"/>
            <a:chOff x="547" y="636"/>
            <a:chExt cx="4276" cy="1735"/>
          </a:xfrm>
        </p:grpSpPr>
        <p:grpSp>
          <p:nvGrpSpPr>
            <p:cNvPr id="148487" name="Group 3"/>
            <p:cNvGrpSpPr>
              <a:grpSpLocks/>
            </p:cNvGrpSpPr>
            <p:nvPr/>
          </p:nvGrpSpPr>
          <p:grpSpPr bwMode="auto">
            <a:xfrm>
              <a:off x="669" y="636"/>
              <a:ext cx="1796" cy="1482"/>
              <a:chOff x="1383" y="762"/>
              <a:chExt cx="1796" cy="1482"/>
            </a:xfrm>
          </p:grpSpPr>
          <p:sp>
            <p:nvSpPr>
              <p:cNvPr id="129112" name="Line 4"/>
              <p:cNvSpPr>
                <a:spLocks noChangeShapeType="1"/>
              </p:cNvSpPr>
              <p:nvPr/>
            </p:nvSpPr>
            <p:spPr bwMode="auto">
              <a:xfrm>
                <a:off x="2550" y="1192"/>
                <a:ext cx="213" cy="42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113" name="Line 5"/>
              <p:cNvSpPr>
                <a:spLocks noChangeShapeType="1"/>
              </p:cNvSpPr>
              <p:nvPr/>
            </p:nvSpPr>
            <p:spPr bwMode="auto">
              <a:xfrm>
                <a:off x="2774" y="1633"/>
                <a:ext cx="216" cy="47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114" name="Line 6"/>
              <p:cNvSpPr>
                <a:spLocks noChangeShapeType="1"/>
              </p:cNvSpPr>
              <p:nvPr/>
            </p:nvSpPr>
            <p:spPr bwMode="auto">
              <a:xfrm flipH="1">
                <a:off x="2287" y="1679"/>
                <a:ext cx="379" cy="1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115" name="Line 7"/>
              <p:cNvSpPr>
                <a:spLocks noChangeShapeType="1"/>
              </p:cNvSpPr>
              <p:nvPr/>
            </p:nvSpPr>
            <p:spPr bwMode="auto">
              <a:xfrm flipH="1">
                <a:off x="1622" y="1851"/>
                <a:ext cx="4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116" name="Line 8"/>
              <p:cNvSpPr>
                <a:spLocks noChangeShapeType="1"/>
              </p:cNvSpPr>
              <p:nvPr/>
            </p:nvSpPr>
            <p:spPr bwMode="auto">
              <a:xfrm flipH="1" flipV="1">
                <a:off x="1896" y="1339"/>
                <a:ext cx="171" cy="45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117" name="Line 9"/>
              <p:cNvSpPr>
                <a:spLocks noChangeShapeType="1"/>
              </p:cNvSpPr>
              <p:nvPr/>
            </p:nvSpPr>
            <p:spPr bwMode="auto">
              <a:xfrm flipV="1">
                <a:off x="2004" y="1187"/>
                <a:ext cx="422" cy="1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118" name="Line 10"/>
              <p:cNvSpPr>
                <a:spLocks noChangeShapeType="1"/>
              </p:cNvSpPr>
              <p:nvPr/>
            </p:nvSpPr>
            <p:spPr bwMode="auto">
              <a:xfrm>
                <a:off x="2226" y="900"/>
                <a:ext cx="279" cy="25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48574" name="Group 11"/>
              <p:cNvGrpSpPr>
                <a:grpSpLocks/>
              </p:cNvGrpSpPr>
              <p:nvPr/>
            </p:nvGrpSpPr>
            <p:grpSpPr bwMode="auto">
              <a:xfrm>
                <a:off x="1941" y="762"/>
                <a:ext cx="316" cy="212"/>
                <a:chOff x="2089" y="1712"/>
                <a:chExt cx="316" cy="212"/>
              </a:xfrm>
            </p:grpSpPr>
            <p:sp>
              <p:nvSpPr>
                <p:cNvPr id="129181" name="Oval 12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82" name="Line 13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9183" name="Line 14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9184" name="Rectangle 15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29185" name="Oval 16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8641" name="Group 17"/>
                <p:cNvGrpSpPr>
                  <a:grpSpLocks/>
                </p:cNvGrpSpPr>
                <p:nvPr/>
              </p:nvGrpSpPr>
              <p:grpSpPr bwMode="auto">
                <a:xfrm>
                  <a:off x="2142" y="1712"/>
                  <a:ext cx="201" cy="212"/>
                  <a:chOff x="2955" y="2456"/>
                  <a:chExt cx="204" cy="212"/>
                </a:xfrm>
              </p:grpSpPr>
              <p:sp>
                <p:nvSpPr>
                  <p:cNvPr id="129187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3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188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5" y="2456"/>
                    <a:ext cx="204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600"/>
                      <a:t>A</a:t>
                    </a:r>
                  </a:p>
                </p:txBody>
              </p:sp>
            </p:grpSp>
          </p:grpSp>
          <p:grpSp>
            <p:nvGrpSpPr>
              <p:cNvPr id="148575" name="Group 20"/>
              <p:cNvGrpSpPr>
                <a:grpSpLocks/>
              </p:cNvGrpSpPr>
              <p:nvPr/>
            </p:nvGrpSpPr>
            <p:grpSpPr bwMode="auto">
              <a:xfrm>
                <a:off x="2389" y="1082"/>
                <a:ext cx="316" cy="212"/>
                <a:chOff x="2089" y="1712"/>
                <a:chExt cx="316" cy="212"/>
              </a:xfrm>
            </p:grpSpPr>
            <p:sp>
              <p:nvSpPr>
                <p:cNvPr id="129173" name="Oval 21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74" name="Line 22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9175" name="Line 23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9176" name="Rectangle 24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29177" name="Oval 25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8633" name="Group 26"/>
                <p:cNvGrpSpPr>
                  <a:grpSpLocks/>
                </p:cNvGrpSpPr>
                <p:nvPr/>
              </p:nvGrpSpPr>
              <p:grpSpPr bwMode="auto">
                <a:xfrm>
                  <a:off x="2142" y="1712"/>
                  <a:ext cx="201" cy="212"/>
                  <a:chOff x="2955" y="2456"/>
                  <a:chExt cx="204" cy="212"/>
                </a:xfrm>
              </p:grpSpPr>
              <p:sp>
                <p:nvSpPr>
                  <p:cNvPr id="129179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3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180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5" y="2456"/>
                    <a:ext cx="204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600"/>
                      <a:t>B</a:t>
                    </a:r>
                  </a:p>
                </p:txBody>
              </p:sp>
            </p:grpSp>
          </p:grpSp>
          <p:grpSp>
            <p:nvGrpSpPr>
              <p:cNvPr id="148576" name="Group 29"/>
              <p:cNvGrpSpPr>
                <a:grpSpLocks/>
              </p:cNvGrpSpPr>
              <p:nvPr/>
            </p:nvGrpSpPr>
            <p:grpSpPr bwMode="auto">
              <a:xfrm>
                <a:off x="2863" y="2032"/>
                <a:ext cx="316" cy="212"/>
                <a:chOff x="2089" y="1712"/>
                <a:chExt cx="316" cy="212"/>
              </a:xfrm>
            </p:grpSpPr>
            <p:sp>
              <p:nvSpPr>
                <p:cNvPr id="129165" name="Oval 30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66" name="Line 31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9167" name="Line 32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9168" name="Rectangle 33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29169" name="Oval 34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8625" name="Group 35"/>
                <p:cNvGrpSpPr>
                  <a:grpSpLocks/>
                </p:cNvGrpSpPr>
                <p:nvPr/>
              </p:nvGrpSpPr>
              <p:grpSpPr bwMode="auto">
                <a:xfrm>
                  <a:off x="2135" y="1712"/>
                  <a:ext cx="216" cy="212"/>
                  <a:chOff x="2948" y="2456"/>
                  <a:chExt cx="219" cy="212"/>
                </a:xfrm>
              </p:grpSpPr>
              <p:sp>
                <p:nvSpPr>
                  <p:cNvPr id="129171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172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456"/>
                    <a:ext cx="219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600"/>
                      <a:t>G</a:t>
                    </a:r>
                  </a:p>
                </p:txBody>
              </p:sp>
            </p:grpSp>
          </p:grpSp>
          <p:grpSp>
            <p:nvGrpSpPr>
              <p:cNvPr id="148577" name="Group 38"/>
              <p:cNvGrpSpPr>
                <a:grpSpLocks/>
              </p:cNvGrpSpPr>
              <p:nvPr/>
            </p:nvGrpSpPr>
            <p:grpSpPr bwMode="auto">
              <a:xfrm>
                <a:off x="2651" y="1574"/>
                <a:ext cx="316" cy="212"/>
                <a:chOff x="2089" y="1712"/>
                <a:chExt cx="316" cy="212"/>
              </a:xfrm>
            </p:grpSpPr>
            <p:sp>
              <p:nvSpPr>
                <p:cNvPr id="129157" name="Oval 39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58" name="Line 40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9159" name="Line 41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9160" name="Rectangle 42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29161" name="Oval 43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8617" name="Group 44"/>
                <p:cNvGrpSpPr>
                  <a:grpSpLocks/>
                </p:cNvGrpSpPr>
                <p:nvPr/>
              </p:nvGrpSpPr>
              <p:grpSpPr bwMode="auto">
                <a:xfrm>
                  <a:off x="2139" y="1712"/>
                  <a:ext cx="208" cy="212"/>
                  <a:chOff x="2952" y="2456"/>
                  <a:chExt cx="211" cy="212"/>
                </a:xfrm>
              </p:grpSpPr>
              <p:sp>
                <p:nvSpPr>
                  <p:cNvPr id="12916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164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2" y="2456"/>
                    <a:ext cx="211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600"/>
                      <a:t>D</a:t>
                    </a:r>
                  </a:p>
                </p:txBody>
              </p:sp>
            </p:grpSp>
          </p:grpSp>
          <p:grpSp>
            <p:nvGrpSpPr>
              <p:cNvPr id="148578" name="Group 47"/>
              <p:cNvGrpSpPr>
                <a:grpSpLocks/>
              </p:cNvGrpSpPr>
              <p:nvPr/>
            </p:nvGrpSpPr>
            <p:grpSpPr bwMode="auto">
              <a:xfrm>
                <a:off x="1989" y="1739"/>
                <a:ext cx="316" cy="212"/>
                <a:chOff x="2089" y="1712"/>
                <a:chExt cx="316" cy="212"/>
              </a:xfrm>
            </p:grpSpPr>
            <p:sp>
              <p:nvSpPr>
                <p:cNvPr id="129149" name="Oval 48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50" name="Line 49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9151" name="Line 50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9152" name="Rectangle 51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29153" name="Oval 52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8609" name="Group 53"/>
                <p:cNvGrpSpPr>
                  <a:grpSpLocks/>
                </p:cNvGrpSpPr>
                <p:nvPr/>
              </p:nvGrpSpPr>
              <p:grpSpPr bwMode="auto">
                <a:xfrm>
                  <a:off x="2142" y="1712"/>
                  <a:ext cx="201" cy="212"/>
                  <a:chOff x="2955" y="2456"/>
                  <a:chExt cx="204" cy="212"/>
                </a:xfrm>
              </p:grpSpPr>
              <p:sp>
                <p:nvSpPr>
                  <p:cNvPr id="129155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3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156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5" y="2456"/>
                    <a:ext cx="204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600"/>
                      <a:t>E</a:t>
                    </a:r>
                  </a:p>
                </p:txBody>
              </p:sp>
            </p:grpSp>
          </p:grpSp>
          <p:sp>
            <p:nvSpPr>
              <p:cNvPr id="129124" name="Line 56"/>
              <p:cNvSpPr>
                <a:spLocks noChangeShapeType="1"/>
              </p:cNvSpPr>
              <p:nvPr/>
            </p:nvSpPr>
            <p:spPr bwMode="auto">
              <a:xfrm flipH="1">
                <a:off x="1616" y="939"/>
                <a:ext cx="425" cy="87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148580" name="Group 57"/>
              <p:cNvGrpSpPr>
                <a:grpSpLocks/>
              </p:cNvGrpSpPr>
              <p:nvPr/>
            </p:nvGrpSpPr>
            <p:grpSpPr bwMode="auto">
              <a:xfrm>
                <a:off x="1717" y="1204"/>
                <a:ext cx="316" cy="212"/>
                <a:chOff x="2089" y="1712"/>
                <a:chExt cx="316" cy="212"/>
              </a:xfrm>
            </p:grpSpPr>
            <p:sp>
              <p:nvSpPr>
                <p:cNvPr id="129141" name="Oval 58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42" name="Line 59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9143" name="Line 60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9144" name="Rectangle 61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29145" name="Oval 62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8601" name="Group 63"/>
                <p:cNvGrpSpPr>
                  <a:grpSpLocks/>
                </p:cNvGrpSpPr>
                <p:nvPr/>
              </p:nvGrpSpPr>
              <p:grpSpPr bwMode="auto">
                <a:xfrm>
                  <a:off x="2152" y="1712"/>
                  <a:ext cx="180" cy="212"/>
                  <a:chOff x="2965" y="2456"/>
                  <a:chExt cx="183" cy="212"/>
                </a:xfrm>
              </p:grpSpPr>
              <p:sp>
                <p:nvSpPr>
                  <p:cNvPr id="129147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2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148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65" y="2456"/>
                    <a:ext cx="183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600"/>
                      <a:t>c</a:t>
                    </a:r>
                  </a:p>
                </p:txBody>
              </p:sp>
            </p:grpSp>
          </p:grpSp>
          <p:grpSp>
            <p:nvGrpSpPr>
              <p:cNvPr id="148581" name="Group 66"/>
              <p:cNvGrpSpPr>
                <a:grpSpLocks/>
              </p:cNvGrpSpPr>
              <p:nvPr/>
            </p:nvGrpSpPr>
            <p:grpSpPr bwMode="auto">
              <a:xfrm>
                <a:off x="1383" y="1743"/>
                <a:ext cx="316" cy="212"/>
                <a:chOff x="2089" y="1712"/>
                <a:chExt cx="316" cy="212"/>
              </a:xfrm>
            </p:grpSpPr>
            <p:sp>
              <p:nvSpPr>
                <p:cNvPr id="129133" name="Oval 67"/>
                <p:cNvSpPr>
                  <a:spLocks noChangeArrowheads="1"/>
                </p:cNvSpPr>
                <p:nvPr/>
              </p:nvSpPr>
              <p:spPr bwMode="auto">
                <a:xfrm>
                  <a:off x="2092" y="1799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34" name="Line 68"/>
                <p:cNvSpPr>
                  <a:spLocks noChangeShapeType="1"/>
                </p:cNvSpPr>
                <p:nvPr/>
              </p:nvSpPr>
              <p:spPr bwMode="auto">
                <a:xfrm>
                  <a:off x="2092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9135" name="Line 69"/>
                <p:cNvSpPr>
                  <a:spLocks noChangeShapeType="1"/>
                </p:cNvSpPr>
                <p:nvPr/>
              </p:nvSpPr>
              <p:spPr bwMode="auto">
                <a:xfrm>
                  <a:off x="2405" y="1792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29136" name="Rectangle 70"/>
                <p:cNvSpPr>
                  <a:spLocks noChangeArrowheads="1"/>
                </p:cNvSpPr>
                <p:nvPr/>
              </p:nvSpPr>
              <p:spPr bwMode="auto">
                <a:xfrm>
                  <a:off x="2092" y="1792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29137" name="Oval 71"/>
                <p:cNvSpPr>
                  <a:spLocks noChangeArrowheads="1"/>
                </p:cNvSpPr>
                <p:nvPr/>
              </p:nvSpPr>
              <p:spPr bwMode="auto">
                <a:xfrm>
                  <a:off x="2089" y="1733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8593" name="Group 72"/>
                <p:cNvGrpSpPr>
                  <a:grpSpLocks/>
                </p:cNvGrpSpPr>
                <p:nvPr/>
              </p:nvGrpSpPr>
              <p:grpSpPr bwMode="auto">
                <a:xfrm>
                  <a:off x="2145" y="1712"/>
                  <a:ext cx="194" cy="212"/>
                  <a:chOff x="2958" y="2456"/>
                  <a:chExt cx="197" cy="212"/>
                </a:xfrm>
              </p:grpSpPr>
              <p:sp>
                <p:nvSpPr>
                  <p:cNvPr id="129139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2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140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8" y="2456"/>
                    <a:ext cx="197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600"/>
                      <a:t>F</a:t>
                    </a:r>
                  </a:p>
                </p:txBody>
              </p:sp>
            </p:grpSp>
          </p:grpSp>
          <p:sp>
            <p:nvSpPr>
              <p:cNvPr id="129127" name="Line 75"/>
              <p:cNvSpPr>
                <a:spLocks noChangeShapeType="1"/>
              </p:cNvSpPr>
              <p:nvPr/>
            </p:nvSpPr>
            <p:spPr bwMode="auto">
              <a:xfrm flipH="1">
                <a:off x="1862" y="951"/>
                <a:ext cx="101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128" name="Line 76"/>
              <p:cNvSpPr>
                <a:spLocks noChangeShapeType="1"/>
              </p:cNvSpPr>
              <p:nvPr/>
            </p:nvSpPr>
            <p:spPr bwMode="auto">
              <a:xfrm flipH="1">
                <a:off x="1622" y="1439"/>
                <a:ext cx="101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129" name="Line 77"/>
              <p:cNvSpPr>
                <a:spLocks noChangeShapeType="1"/>
              </p:cNvSpPr>
              <p:nvPr/>
            </p:nvSpPr>
            <p:spPr bwMode="auto">
              <a:xfrm>
                <a:off x="2283" y="881"/>
                <a:ext cx="179" cy="1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130" name="Line 78"/>
              <p:cNvSpPr>
                <a:spLocks noChangeShapeType="1"/>
              </p:cNvSpPr>
              <p:nvPr/>
            </p:nvSpPr>
            <p:spPr bwMode="auto">
              <a:xfrm>
                <a:off x="2647" y="1274"/>
                <a:ext cx="142" cy="2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131" name="Line 79"/>
              <p:cNvSpPr>
                <a:spLocks noChangeShapeType="1"/>
              </p:cNvSpPr>
              <p:nvPr/>
            </p:nvSpPr>
            <p:spPr bwMode="auto">
              <a:xfrm>
                <a:off x="2899" y="1782"/>
                <a:ext cx="112" cy="2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132" name="Line 80"/>
              <p:cNvSpPr>
                <a:spLocks noChangeShapeType="1"/>
              </p:cNvSpPr>
              <p:nvPr/>
            </p:nvSpPr>
            <p:spPr bwMode="auto">
              <a:xfrm>
                <a:off x="1987" y="1427"/>
                <a:ext cx="109" cy="26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29033" name="Line 81"/>
            <p:cNvSpPr>
              <a:spLocks noChangeShapeType="1"/>
            </p:cNvSpPr>
            <p:nvPr/>
          </p:nvSpPr>
          <p:spPr bwMode="auto">
            <a:xfrm>
              <a:off x="4188" y="1078"/>
              <a:ext cx="213" cy="4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34" name="Line 82"/>
            <p:cNvSpPr>
              <a:spLocks noChangeShapeType="1"/>
            </p:cNvSpPr>
            <p:nvPr/>
          </p:nvSpPr>
          <p:spPr bwMode="auto">
            <a:xfrm>
              <a:off x="4412" y="1519"/>
              <a:ext cx="216" cy="47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35" name="Line 83"/>
            <p:cNvSpPr>
              <a:spLocks noChangeShapeType="1"/>
            </p:cNvSpPr>
            <p:nvPr/>
          </p:nvSpPr>
          <p:spPr bwMode="auto">
            <a:xfrm flipH="1">
              <a:off x="3925" y="1565"/>
              <a:ext cx="379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36" name="Line 84"/>
            <p:cNvSpPr>
              <a:spLocks noChangeShapeType="1"/>
            </p:cNvSpPr>
            <p:nvPr/>
          </p:nvSpPr>
          <p:spPr bwMode="auto">
            <a:xfrm flipH="1">
              <a:off x="3260" y="1737"/>
              <a:ext cx="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37" name="Line 85"/>
            <p:cNvSpPr>
              <a:spLocks noChangeShapeType="1"/>
            </p:cNvSpPr>
            <p:nvPr/>
          </p:nvSpPr>
          <p:spPr bwMode="auto">
            <a:xfrm flipH="1" flipV="1">
              <a:off x="3534" y="1225"/>
              <a:ext cx="171" cy="45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38" name="Line 86"/>
            <p:cNvSpPr>
              <a:spLocks noChangeShapeType="1"/>
            </p:cNvSpPr>
            <p:nvPr/>
          </p:nvSpPr>
          <p:spPr bwMode="auto">
            <a:xfrm flipV="1">
              <a:off x="3642" y="1073"/>
              <a:ext cx="422" cy="1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39" name="Line 87"/>
            <p:cNvSpPr>
              <a:spLocks noChangeShapeType="1"/>
            </p:cNvSpPr>
            <p:nvPr/>
          </p:nvSpPr>
          <p:spPr bwMode="auto">
            <a:xfrm>
              <a:off x="3864" y="786"/>
              <a:ext cx="279" cy="25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48495" name="Group 88"/>
            <p:cNvGrpSpPr>
              <a:grpSpLocks/>
            </p:cNvGrpSpPr>
            <p:nvPr/>
          </p:nvGrpSpPr>
          <p:grpSpPr bwMode="auto">
            <a:xfrm>
              <a:off x="3579" y="648"/>
              <a:ext cx="316" cy="212"/>
              <a:chOff x="2089" y="1712"/>
              <a:chExt cx="316" cy="212"/>
            </a:xfrm>
          </p:grpSpPr>
          <p:sp>
            <p:nvSpPr>
              <p:cNvPr id="129104" name="Oval 89"/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105" name="Line 90"/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106" name="Line 91"/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107" name="Rectangle 92"/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29108" name="Oval 93"/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8564" name="Group 94"/>
              <p:cNvGrpSpPr>
                <a:grpSpLocks/>
              </p:cNvGrpSpPr>
              <p:nvPr/>
            </p:nvGrpSpPr>
            <p:grpSpPr bwMode="auto">
              <a:xfrm>
                <a:off x="2142" y="1712"/>
                <a:ext cx="201" cy="212"/>
                <a:chOff x="2955" y="2456"/>
                <a:chExt cx="204" cy="212"/>
              </a:xfrm>
            </p:grpSpPr>
            <p:sp>
              <p:nvSpPr>
                <p:cNvPr id="129110" name="Rectangle 9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11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2955" y="2456"/>
                  <a:ext cx="20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/>
                    <a:t>A</a:t>
                  </a:r>
                </a:p>
              </p:txBody>
            </p:sp>
          </p:grpSp>
        </p:grpSp>
        <p:grpSp>
          <p:nvGrpSpPr>
            <p:cNvPr id="148496" name="Group 97"/>
            <p:cNvGrpSpPr>
              <a:grpSpLocks/>
            </p:cNvGrpSpPr>
            <p:nvPr/>
          </p:nvGrpSpPr>
          <p:grpSpPr bwMode="auto">
            <a:xfrm>
              <a:off x="4027" y="968"/>
              <a:ext cx="316" cy="212"/>
              <a:chOff x="2089" y="1712"/>
              <a:chExt cx="316" cy="212"/>
            </a:xfrm>
          </p:grpSpPr>
          <p:sp>
            <p:nvSpPr>
              <p:cNvPr id="129096" name="Oval 98"/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97" name="Line 99"/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98" name="Line 100"/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99" name="Rectangle 101"/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29100" name="Oval 102"/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8556" name="Group 103"/>
              <p:cNvGrpSpPr>
                <a:grpSpLocks/>
              </p:cNvGrpSpPr>
              <p:nvPr/>
            </p:nvGrpSpPr>
            <p:grpSpPr bwMode="auto">
              <a:xfrm>
                <a:off x="2142" y="1712"/>
                <a:ext cx="201" cy="212"/>
                <a:chOff x="2955" y="2456"/>
                <a:chExt cx="204" cy="212"/>
              </a:xfrm>
            </p:grpSpPr>
            <p:sp>
              <p:nvSpPr>
                <p:cNvPr id="129102" name="Rectangle 10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103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2955" y="2456"/>
                  <a:ext cx="20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/>
                    <a:t>B</a:t>
                  </a:r>
                </a:p>
              </p:txBody>
            </p:sp>
          </p:grpSp>
        </p:grpSp>
        <p:grpSp>
          <p:nvGrpSpPr>
            <p:cNvPr id="148497" name="Group 106"/>
            <p:cNvGrpSpPr>
              <a:grpSpLocks/>
            </p:cNvGrpSpPr>
            <p:nvPr/>
          </p:nvGrpSpPr>
          <p:grpSpPr bwMode="auto">
            <a:xfrm>
              <a:off x="4501" y="1918"/>
              <a:ext cx="316" cy="212"/>
              <a:chOff x="2089" y="1712"/>
              <a:chExt cx="316" cy="212"/>
            </a:xfrm>
          </p:grpSpPr>
          <p:sp>
            <p:nvSpPr>
              <p:cNvPr id="129088" name="Oval 107"/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89" name="Line 108"/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90" name="Line 109"/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91" name="Rectangle 110"/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29092" name="Oval 111"/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8548" name="Group 112"/>
              <p:cNvGrpSpPr>
                <a:grpSpLocks/>
              </p:cNvGrpSpPr>
              <p:nvPr/>
            </p:nvGrpSpPr>
            <p:grpSpPr bwMode="auto">
              <a:xfrm>
                <a:off x="2135" y="1712"/>
                <a:ext cx="216" cy="212"/>
                <a:chOff x="2948" y="2456"/>
                <a:chExt cx="219" cy="212"/>
              </a:xfrm>
            </p:grpSpPr>
            <p:sp>
              <p:nvSpPr>
                <p:cNvPr id="129094" name="Rectangle 113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95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2948" y="2456"/>
                  <a:ext cx="219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/>
                    <a:t>G</a:t>
                  </a:r>
                </a:p>
              </p:txBody>
            </p:sp>
          </p:grpSp>
        </p:grpSp>
        <p:grpSp>
          <p:nvGrpSpPr>
            <p:cNvPr id="148498" name="Group 115"/>
            <p:cNvGrpSpPr>
              <a:grpSpLocks/>
            </p:cNvGrpSpPr>
            <p:nvPr/>
          </p:nvGrpSpPr>
          <p:grpSpPr bwMode="auto">
            <a:xfrm>
              <a:off x="4289" y="1460"/>
              <a:ext cx="316" cy="212"/>
              <a:chOff x="2089" y="1712"/>
              <a:chExt cx="316" cy="212"/>
            </a:xfrm>
          </p:grpSpPr>
          <p:sp>
            <p:nvSpPr>
              <p:cNvPr id="129080" name="Oval 116"/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81" name="Line 117"/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82" name="Line 118"/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83" name="Rectangle 119"/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29084" name="Oval 120"/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8540" name="Group 121"/>
              <p:cNvGrpSpPr>
                <a:grpSpLocks/>
              </p:cNvGrpSpPr>
              <p:nvPr/>
            </p:nvGrpSpPr>
            <p:grpSpPr bwMode="auto">
              <a:xfrm>
                <a:off x="2139" y="1712"/>
                <a:ext cx="208" cy="212"/>
                <a:chOff x="2952" y="2456"/>
                <a:chExt cx="211" cy="212"/>
              </a:xfrm>
            </p:grpSpPr>
            <p:sp>
              <p:nvSpPr>
                <p:cNvPr id="129086" name="Rectangle 12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87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2952" y="2456"/>
                  <a:ext cx="211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/>
                    <a:t>D</a:t>
                  </a:r>
                </a:p>
              </p:txBody>
            </p:sp>
          </p:grpSp>
        </p:grpSp>
        <p:grpSp>
          <p:nvGrpSpPr>
            <p:cNvPr id="148499" name="Group 124"/>
            <p:cNvGrpSpPr>
              <a:grpSpLocks/>
            </p:cNvGrpSpPr>
            <p:nvPr/>
          </p:nvGrpSpPr>
          <p:grpSpPr bwMode="auto">
            <a:xfrm>
              <a:off x="3627" y="1625"/>
              <a:ext cx="316" cy="212"/>
              <a:chOff x="2089" y="1712"/>
              <a:chExt cx="316" cy="212"/>
            </a:xfrm>
          </p:grpSpPr>
          <p:sp>
            <p:nvSpPr>
              <p:cNvPr id="129072" name="Oval 125"/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73" name="Line 126"/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74" name="Line 127"/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75" name="Rectangle 128"/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29076" name="Oval 129"/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8532" name="Group 130"/>
              <p:cNvGrpSpPr>
                <a:grpSpLocks/>
              </p:cNvGrpSpPr>
              <p:nvPr/>
            </p:nvGrpSpPr>
            <p:grpSpPr bwMode="auto">
              <a:xfrm>
                <a:off x="2142" y="1712"/>
                <a:ext cx="201" cy="212"/>
                <a:chOff x="2955" y="2456"/>
                <a:chExt cx="204" cy="212"/>
              </a:xfrm>
            </p:grpSpPr>
            <p:sp>
              <p:nvSpPr>
                <p:cNvPr id="129078" name="Rectangle 13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79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2955" y="2456"/>
                  <a:ext cx="204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/>
                    <a:t>E</a:t>
                  </a:r>
                </a:p>
              </p:txBody>
            </p:sp>
          </p:grpSp>
        </p:grpSp>
        <p:sp>
          <p:nvSpPr>
            <p:cNvPr id="129045" name="Line 133"/>
            <p:cNvSpPr>
              <a:spLocks noChangeShapeType="1"/>
            </p:cNvSpPr>
            <p:nvPr/>
          </p:nvSpPr>
          <p:spPr bwMode="auto">
            <a:xfrm flipH="1">
              <a:off x="3254" y="825"/>
              <a:ext cx="425" cy="87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48501" name="Group 134"/>
            <p:cNvGrpSpPr>
              <a:grpSpLocks/>
            </p:cNvGrpSpPr>
            <p:nvPr/>
          </p:nvGrpSpPr>
          <p:grpSpPr bwMode="auto">
            <a:xfrm>
              <a:off x="3355" y="1090"/>
              <a:ext cx="316" cy="212"/>
              <a:chOff x="2089" y="1712"/>
              <a:chExt cx="316" cy="212"/>
            </a:xfrm>
          </p:grpSpPr>
          <p:sp>
            <p:nvSpPr>
              <p:cNvPr id="129064" name="Oval 135"/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65" name="Line 136"/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66" name="Line 137"/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67" name="Rectangle 138"/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29068" name="Oval 139"/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8524" name="Group 140"/>
              <p:cNvGrpSpPr>
                <a:grpSpLocks/>
              </p:cNvGrpSpPr>
              <p:nvPr/>
            </p:nvGrpSpPr>
            <p:grpSpPr bwMode="auto">
              <a:xfrm>
                <a:off x="2152" y="1712"/>
                <a:ext cx="180" cy="212"/>
                <a:chOff x="2965" y="2456"/>
                <a:chExt cx="183" cy="212"/>
              </a:xfrm>
            </p:grpSpPr>
            <p:sp>
              <p:nvSpPr>
                <p:cNvPr id="129070" name="Rectangle 14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2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71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2965" y="2456"/>
                  <a:ext cx="183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/>
                    <a:t>c</a:t>
                  </a:r>
                </a:p>
              </p:txBody>
            </p:sp>
          </p:grpSp>
        </p:grpSp>
        <p:grpSp>
          <p:nvGrpSpPr>
            <p:cNvPr id="148502" name="Group 143"/>
            <p:cNvGrpSpPr>
              <a:grpSpLocks/>
            </p:cNvGrpSpPr>
            <p:nvPr/>
          </p:nvGrpSpPr>
          <p:grpSpPr bwMode="auto">
            <a:xfrm>
              <a:off x="3021" y="1629"/>
              <a:ext cx="316" cy="212"/>
              <a:chOff x="2089" y="1712"/>
              <a:chExt cx="316" cy="212"/>
            </a:xfrm>
          </p:grpSpPr>
          <p:sp>
            <p:nvSpPr>
              <p:cNvPr id="129056" name="Oval 144"/>
              <p:cNvSpPr>
                <a:spLocks noChangeArrowheads="1"/>
              </p:cNvSpPr>
              <p:nvPr/>
            </p:nvSpPr>
            <p:spPr bwMode="auto">
              <a:xfrm>
                <a:off x="2092" y="1799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57" name="Line 145"/>
              <p:cNvSpPr>
                <a:spLocks noChangeShapeType="1"/>
              </p:cNvSpPr>
              <p:nvPr/>
            </p:nvSpPr>
            <p:spPr bwMode="auto">
              <a:xfrm>
                <a:off x="2092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58" name="Line 146"/>
              <p:cNvSpPr>
                <a:spLocks noChangeShapeType="1"/>
              </p:cNvSpPr>
              <p:nvPr/>
            </p:nvSpPr>
            <p:spPr bwMode="auto">
              <a:xfrm>
                <a:off x="2405" y="1792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9059" name="Rectangle 147"/>
              <p:cNvSpPr>
                <a:spLocks noChangeArrowheads="1"/>
              </p:cNvSpPr>
              <p:nvPr/>
            </p:nvSpPr>
            <p:spPr bwMode="auto">
              <a:xfrm>
                <a:off x="2092" y="1792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29060" name="Oval 148"/>
              <p:cNvSpPr>
                <a:spLocks noChangeArrowheads="1"/>
              </p:cNvSpPr>
              <p:nvPr/>
            </p:nvSpPr>
            <p:spPr bwMode="auto">
              <a:xfrm>
                <a:off x="2089" y="1733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8516" name="Group 149"/>
              <p:cNvGrpSpPr>
                <a:grpSpLocks/>
              </p:cNvGrpSpPr>
              <p:nvPr/>
            </p:nvGrpSpPr>
            <p:grpSpPr bwMode="auto">
              <a:xfrm>
                <a:off x="2145" y="1712"/>
                <a:ext cx="194" cy="212"/>
                <a:chOff x="2958" y="2456"/>
                <a:chExt cx="197" cy="212"/>
              </a:xfrm>
            </p:grpSpPr>
            <p:sp>
              <p:nvSpPr>
                <p:cNvPr id="129062" name="Rectangle 15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2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63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2958" y="2456"/>
                  <a:ext cx="19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/>
                    <a:t>F</a:t>
                  </a:r>
                </a:p>
              </p:txBody>
            </p:sp>
          </p:grpSp>
        </p:grpSp>
        <p:sp>
          <p:nvSpPr>
            <p:cNvPr id="129048" name="Line 152"/>
            <p:cNvSpPr>
              <a:spLocks noChangeShapeType="1"/>
            </p:cNvSpPr>
            <p:nvPr/>
          </p:nvSpPr>
          <p:spPr bwMode="auto">
            <a:xfrm flipH="1">
              <a:off x="3500" y="837"/>
              <a:ext cx="101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49" name="Line 153"/>
            <p:cNvSpPr>
              <a:spLocks noChangeShapeType="1"/>
            </p:cNvSpPr>
            <p:nvPr/>
          </p:nvSpPr>
          <p:spPr bwMode="auto">
            <a:xfrm flipH="1">
              <a:off x="3260" y="1325"/>
              <a:ext cx="101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0" name="Line 154"/>
            <p:cNvSpPr>
              <a:spLocks noChangeShapeType="1"/>
            </p:cNvSpPr>
            <p:nvPr/>
          </p:nvSpPr>
          <p:spPr bwMode="auto">
            <a:xfrm>
              <a:off x="3921" y="767"/>
              <a:ext cx="179" cy="1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1" name="Line 155"/>
            <p:cNvSpPr>
              <a:spLocks noChangeShapeType="1"/>
            </p:cNvSpPr>
            <p:nvPr/>
          </p:nvSpPr>
          <p:spPr bwMode="auto">
            <a:xfrm>
              <a:off x="4285" y="1160"/>
              <a:ext cx="142" cy="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2" name="Line 156"/>
            <p:cNvSpPr>
              <a:spLocks noChangeShapeType="1"/>
            </p:cNvSpPr>
            <p:nvPr/>
          </p:nvSpPr>
          <p:spPr bwMode="auto">
            <a:xfrm>
              <a:off x="4537" y="1668"/>
              <a:ext cx="112" cy="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3" name="Line 157"/>
            <p:cNvSpPr>
              <a:spLocks noChangeShapeType="1"/>
            </p:cNvSpPr>
            <p:nvPr/>
          </p:nvSpPr>
          <p:spPr bwMode="auto">
            <a:xfrm>
              <a:off x="3625" y="1313"/>
              <a:ext cx="109" cy="2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9054" name="Text Box 158"/>
            <p:cNvSpPr txBox="1">
              <a:spLocks noChangeArrowheads="1"/>
            </p:cNvSpPr>
            <p:nvPr/>
          </p:nvSpPr>
          <p:spPr bwMode="auto">
            <a:xfrm>
              <a:off x="547" y="2140"/>
              <a:ext cx="1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(a) broadcast initiated at A</a:t>
              </a:r>
            </a:p>
          </p:txBody>
        </p:sp>
        <p:sp>
          <p:nvSpPr>
            <p:cNvPr id="129055" name="Text Box 159"/>
            <p:cNvSpPr txBox="1">
              <a:spLocks noChangeArrowheads="1"/>
            </p:cNvSpPr>
            <p:nvPr/>
          </p:nvSpPr>
          <p:spPr bwMode="auto">
            <a:xfrm>
              <a:off x="3019" y="2116"/>
              <a:ext cx="18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(b) broadcast initiated at D</a:t>
              </a:r>
            </a:p>
          </p:txBody>
        </p:sp>
      </p:grpSp>
      <p:sp>
        <p:nvSpPr>
          <p:cNvPr id="129029" name="Rectangle 1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Spanning tree</a:t>
            </a:r>
          </a:p>
        </p:txBody>
      </p:sp>
      <p:sp>
        <p:nvSpPr>
          <p:cNvPr id="129030" name="Rectangle 162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1854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first construct a spanning tree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nodes then forward/make copies only along spanning tree</a:t>
            </a:r>
          </a:p>
        </p:txBody>
      </p:sp>
      <p:pic>
        <p:nvPicPr>
          <p:cNvPr id="148486" name="Picture 16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" y="1044575"/>
            <a:ext cx="3290888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30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EE1F2EE7-3695-4CCF-8E48-A251CBC74E80}" type="slidenum">
              <a:rPr lang="en-US"/>
              <a:pPr/>
              <a:t>6</a:t>
            </a:fld>
            <a:endParaRPr lang="en-US"/>
          </a:p>
        </p:txBody>
      </p:sp>
      <p:pic>
        <p:nvPicPr>
          <p:cNvPr id="149507" name="Picture 168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788988"/>
            <a:ext cx="54848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3" name="Line 4"/>
          <p:cNvSpPr>
            <a:spLocks noChangeShapeType="1"/>
          </p:cNvSpPr>
          <p:nvPr/>
        </p:nvSpPr>
        <p:spPr bwMode="auto">
          <a:xfrm>
            <a:off x="2949575" y="4105275"/>
            <a:ext cx="338138" cy="677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0054" name="Line 5"/>
          <p:cNvSpPr>
            <a:spLocks noChangeShapeType="1"/>
          </p:cNvSpPr>
          <p:nvPr/>
        </p:nvSpPr>
        <p:spPr bwMode="auto">
          <a:xfrm>
            <a:off x="3305175" y="4805363"/>
            <a:ext cx="342900" cy="757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0055" name="Line 6"/>
          <p:cNvSpPr>
            <a:spLocks noChangeShapeType="1"/>
          </p:cNvSpPr>
          <p:nvPr/>
        </p:nvSpPr>
        <p:spPr bwMode="auto">
          <a:xfrm flipH="1">
            <a:off x="2532063" y="4878388"/>
            <a:ext cx="601662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0056" name="Line 7"/>
          <p:cNvSpPr>
            <a:spLocks noChangeShapeType="1"/>
          </p:cNvSpPr>
          <p:nvPr/>
        </p:nvSpPr>
        <p:spPr bwMode="auto">
          <a:xfrm flipH="1">
            <a:off x="1476375" y="5151438"/>
            <a:ext cx="735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0057" name="Line 8"/>
          <p:cNvSpPr>
            <a:spLocks noChangeShapeType="1"/>
          </p:cNvSpPr>
          <p:nvPr/>
        </p:nvSpPr>
        <p:spPr bwMode="auto">
          <a:xfrm flipH="1" flipV="1">
            <a:off x="1911350" y="4338638"/>
            <a:ext cx="271463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0058" name="Line 9"/>
          <p:cNvSpPr>
            <a:spLocks noChangeShapeType="1"/>
          </p:cNvSpPr>
          <p:nvPr/>
        </p:nvSpPr>
        <p:spPr bwMode="auto">
          <a:xfrm flipV="1">
            <a:off x="2082800" y="4097338"/>
            <a:ext cx="66992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0059" name="Line 10"/>
          <p:cNvSpPr>
            <a:spLocks noChangeShapeType="1"/>
          </p:cNvSpPr>
          <p:nvPr/>
        </p:nvSpPr>
        <p:spPr bwMode="auto">
          <a:xfrm>
            <a:off x="2435225" y="3641725"/>
            <a:ext cx="442913" cy="409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49515" name="Group 11"/>
          <p:cNvGrpSpPr>
            <a:grpSpLocks/>
          </p:cNvGrpSpPr>
          <p:nvPr/>
        </p:nvGrpSpPr>
        <p:grpSpPr bwMode="auto">
          <a:xfrm>
            <a:off x="1982788" y="3422650"/>
            <a:ext cx="501650" cy="336550"/>
            <a:chOff x="2089" y="1712"/>
            <a:chExt cx="316" cy="212"/>
          </a:xfrm>
        </p:grpSpPr>
        <p:sp>
          <p:nvSpPr>
            <p:cNvPr id="130207" name="Oval 12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208" name="Line 13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209" name="Line 14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210" name="Rectangle 15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0211" name="Oval 16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667" name="Group 17"/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30213" name="Rectangle 1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214" name="Text Box 19"/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A</a:t>
                </a:r>
              </a:p>
            </p:txBody>
          </p:sp>
        </p:grpSp>
      </p:grpSp>
      <p:grpSp>
        <p:nvGrpSpPr>
          <p:cNvPr id="149516" name="Group 20"/>
          <p:cNvGrpSpPr>
            <a:grpSpLocks/>
          </p:cNvGrpSpPr>
          <p:nvPr/>
        </p:nvGrpSpPr>
        <p:grpSpPr bwMode="auto">
          <a:xfrm>
            <a:off x="2693988" y="3930650"/>
            <a:ext cx="501650" cy="336550"/>
            <a:chOff x="2089" y="1712"/>
            <a:chExt cx="316" cy="212"/>
          </a:xfrm>
        </p:grpSpPr>
        <p:sp>
          <p:nvSpPr>
            <p:cNvPr id="130199" name="Oval 21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200" name="Line 22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201" name="Line 23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202" name="Rectangle 24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0203" name="Oval 25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659" name="Group 26"/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30205" name="Rectangle 2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206" name="Text Box 28"/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B</a:t>
                </a:r>
              </a:p>
            </p:txBody>
          </p:sp>
        </p:grpSp>
      </p:grpSp>
      <p:grpSp>
        <p:nvGrpSpPr>
          <p:cNvPr id="149517" name="Group 29"/>
          <p:cNvGrpSpPr>
            <a:grpSpLocks/>
          </p:cNvGrpSpPr>
          <p:nvPr/>
        </p:nvGrpSpPr>
        <p:grpSpPr bwMode="auto">
          <a:xfrm>
            <a:off x="3446463" y="5438775"/>
            <a:ext cx="501650" cy="336550"/>
            <a:chOff x="2089" y="1712"/>
            <a:chExt cx="316" cy="212"/>
          </a:xfrm>
        </p:grpSpPr>
        <p:sp>
          <p:nvSpPr>
            <p:cNvPr id="130191" name="Oval 30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92" name="Line 31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93" name="Line 32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94" name="Rectangle 33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0195" name="Oval 34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651" name="Group 35"/>
            <p:cNvGrpSpPr>
              <a:grpSpLocks/>
            </p:cNvGrpSpPr>
            <p:nvPr/>
          </p:nvGrpSpPr>
          <p:grpSpPr bwMode="auto">
            <a:xfrm>
              <a:off x="2135" y="1712"/>
              <a:ext cx="216" cy="212"/>
              <a:chOff x="2948" y="2456"/>
              <a:chExt cx="219" cy="212"/>
            </a:xfrm>
          </p:grpSpPr>
          <p:sp>
            <p:nvSpPr>
              <p:cNvPr id="130197" name="Rectangle 3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198" name="Text Box 37"/>
              <p:cNvSpPr txBox="1">
                <a:spLocks noChangeArrowheads="1"/>
              </p:cNvSpPr>
              <p:nvPr/>
            </p:nvSpPr>
            <p:spPr bwMode="auto">
              <a:xfrm>
                <a:off x="2948" y="2456"/>
                <a:ext cx="21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G</a:t>
                </a:r>
              </a:p>
            </p:txBody>
          </p:sp>
        </p:grpSp>
      </p:grpSp>
      <p:grpSp>
        <p:nvGrpSpPr>
          <p:cNvPr id="149518" name="Group 38"/>
          <p:cNvGrpSpPr>
            <a:grpSpLocks/>
          </p:cNvGrpSpPr>
          <p:nvPr/>
        </p:nvGrpSpPr>
        <p:grpSpPr bwMode="auto">
          <a:xfrm>
            <a:off x="3109913" y="4711700"/>
            <a:ext cx="501650" cy="336550"/>
            <a:chOff x="2089" y="1712"/>
            <a:chExt cx="316" cy="212"/>
          </a:xfrm>
        </p:grpSpPr>
        <p:sp>
          <p:nvSpPr>
            <p:cNvPr id="130183" name="Oval 39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84" name="Line 40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85" name="Line 41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86" name="Rectangle 42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0187" name="Oval 43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643" name="Group 44"/>
            <p:cNvGrpSpPr>
              <a:grpSpLocks/>
            </p:cNvGrpSpPr>
            <p:nvPr/>
          </p:nvGrpSpPr>
          <p:grpSpPr bwMode="auto">
            <a:xfrm>
              <a:off x="2139" y="1712"/>
              <a:ext cx="208" cy="212"/>
              <a:chOff x="2952" y="2456"/>
              <a:chExt cx="211" cy="212"/>
            </a:xfrm>
          </p:grpSpPr>
          <p:sp>
            <p:nvSpPr>
              <p:cNvPr id="130189" name="Rectangle 4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190" name="Text Box 46"/>
              <p:cNvSpPr txBox="1">
                <a:spLocks noChangeArrowheads="1"/>
              </p:cNvSpPr>
              <p:nvPr/>
            </p:nvSpPr>
            <p:spPr bwMode="auto">
              <a:xfrm>
                <a:off x="2952" y="2456"/>
                <a:ext cx="21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D</a:t>
                </a:r>
              </a:p>
            </p:txBody>
          </p:sp>
        </p:grpSp>
      </p:grpSp>
      <p:grpSp>
        <p:nvGrpSpPr>
          <p:cNvPr id="149519" name="Group 47"/>
          <p:cNvGrpSpPr>
            <a:grpSpLocks/>
          </p:cNvGrpSpPr>
          <p:nvPr/>
        </p:nvGrpSpPr>
        <p:grpSpPr bwMode="auto">
          <a:xfrm>
            <a:off x="2058988" y="4973638"/>
            <a:ext cx="501650" cy="336550"/>
            <a:chOff x="2089" y="1712"/>
            <a:chExt cx="316" cy="212"/>
          </a:xfrm>
        </p:grpSpPr>
        <p:sp>
          <p:nvSpPr>
            <p:cNvPr id="130175" name="Oval 48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76" name="Line 49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77" name="Line 50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78" name="Rectangle 51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0179" name="Oval 52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635" name="Group 53"/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30181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182" name="Text Box 55"/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E</a:t>
                </a:r>
              </a:p>
            </p:txBody>
          </p:sp>
        </p:grpSp>
      </p:grpSp>
      <p:sp>
        <p:nvSpPr>
          <p:cNvPr id="130065" name="Line 56"/>
          <p:cNvSpPr>
            <a:spLocks noChangeShapeType="1"/>
          </p:cNvSpPr>
          <p:nvPr/>
        </p:nvSpPr>
        <p:spPr bwMode="auto">
          <a:xfrm flipH="1">
            <a:off x="1466850" y="3703638"/>
            <a:ext cx="674688" cy="1385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49521" name="Group 57"/>
          <p:cNvGrpSpPr>
            <a:grpSpLocks/>
          </p:cNvGrpSpPr>
          <p:nvPr/>
        </p:nvGrpSpPr>
        <p:grpSpPr bwMode="auto">
          <a:xfrm>
            <a:off x="1627188" y="4124325"/>
            <a:ext cx="501650" cy="336550"/>
            <a:chOff x="2089" y="1712"/>
            <a:chExt cx="316" cy="212"/>
          </a:xfrm>
        </p:grpSpPr>
        <p:sp>
          <p:nvSpPr>
            <p:cNvPr id="130167" name="Oval 58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68" name="Line 59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69" name="Line 60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70" name="Rectangle 61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0171" name="Oval 62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627" name="Group 63"/>
            <p:cNvGrpSpPr>
              <a:grpSpLocks/>
            </p:cNvGrpSpPr>
            <p:nvPr/>
          </p:nvGrpSpPr>
          <p:grpSpPr bwMode="auto">
            <a:xfrm>
              <a:off x="2152" y="1712"/>
              <a:ext cx="180" cy="212"/>
              <a:chOff x="2965" y="2456"/>
              <a:chExt cx="183" cy="212"/>
            </a:xfrm>
          </p:grpSpPr>
          <p:sp>
            <p:nvSpPr>
              <p:cNvPr id="130173" name="Rectangle 6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174" name="Text Box 65"/>
              <p:cNvSpPr txBox="1">
                <a:spLocks noChangeArrowheads="1"/>
              </p:cNvSpPr>
              <p:nvPr/>
            </p:nvSpPr>
            <p:spPr bwMode="auto">
              <a:xfrm>
                <a:off x="2965" y="2456"/>
                <a:ext cx="18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c</a:t>
                </a:r>
              </a:p>
            </p:txBody>
          </p:sp>
        </p:grpSp>
      </p:grpSp>
      <p:grpSp>
        <p:nvGrpSpPr>
          <p:cNvPr id="149522" name="Group 66"/>
          <p:cNvGrpSpPr>
            <a:grpSpLocks/>
          </p:cNvGrpSpPr>
          <p:nvPr/>
        </p:nvGrpSpPr>
        <p:grpSpPr bwMode="auto">
          <a:xfrm>
            <a:off x="1096963" y="4979988"/>
            <a:ext cx="501650" cy="336550"/>
            <a:chOff x="2089" y="1712"/>
            <a:chExt cx="316" cy="212"/>
          </a:xfrm>
        </p:grpSpPr>
        <p:sp>
          <p:nvSpPr>
            <p:cNvPr id="130159" name="Oval 67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60" name="Line 68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61" name="Line 69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62" name="Rectangle 70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0163" name="Oval 71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619" name="Group 72"/>
            <p:cNvGrpSpPr>
              <a:grpSpLocks/>
            </p:cNvGrpSpPr>
            <p:nvPr/>
          </p:nvGrpSpPr>
          <p:grpSpPr bwMode="auto">
            <a:xfrm>
              <a:off x="2145" y="1712"/>
              <a:ext cx="194" cy="212"/>
              <a:chOff x="2958" y="2456"/>
              <a:chExt cx="197" cy="212"/>
            </a:xfrm>
          </p:grpSpPr>
          <p:sp>
            <p:nvSpPr>
              <p:cNvPr id="130165" name="Rectangle 7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166" name="Text Box 74"/>
              <p:cNvSpPr txBox="1">
                <a:spLocks noChangeArrowheads="1"/>
              </p:cNvSpPr>
              <p:nvPr/>
            </p:nvSpPr>
            <p:spPr bwMode="auto">
              <a:xfrm>
                <a:off x="2958" y="2456"/>
                <a:ext cx="1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F</a:t>
                </a:r>
              </a:p>
            </p:txBody>
          </p:sp>
        </p:grpSp>
      </p:grpSp>
      <p:sp>
        <p:nvSpPr>
          <p:cNvPr id="611403" name="Line 75"/>
          <p:cNvSpPr>
            <a:spLocks noChangeShapeType="1"/>
          </p:cNvSpPr>
          <p:nvPr/>
        </p:nvSpPr>
        <p:spPr bwMode="auto">
          <a:xfrm>
            <a:off x="1627188" y="5221288"/>
            <a:ext cx="401637" cy="1587"/>
          </a:xfrm>
          <a:prstGeom prst="line">
            <a:avLst/>
          </a:prstGeom>
          <a:noFill/>
          <a:ln w="38100">
            <a:pattFill prst="pct50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1404" name="Text Box 76"/>
          <p:cNvSpPr txBox="1">
            <a:spLocks noChangeArrowheads="1"/>
          </p:cNvSpPr>
          <p:nvPr/>
        </p:nvSpPr>
        <p:spPr bwMode="auto">
          <a:xfrm>
            <a:off x="1652588" y="520065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611405" name="Freeform 77"/>
          <p:cNvSpPr>
            <a:spLocks/>
          </p:cNvSpPr>
          <p:nvPr/>
        </p:nvSpPr>
        <p:spPr bwMode="auto">
          <a:xfrm>
            <a:off x="2511425" y="4241800"/>
            <a:ext cx="628650" cy="738188"/>
          </a:xfrm>
          <a:custGeom>
            <a:avLst/>
            <a:gdLst>
              <a:gd name="T0" fmla="*/ 2147483647 w 396"/>
              <a:gd name="T1" fmla="*/ 0 h 465"/>
              <a:gd name="T2" fmla="*/ 2147483647 w 396"/>
              <a:gd name="T3" fmla="*/ 2147483647 h 465"/>
              <a:gd name="T4" fmla="*/ 0 w 396"/>
              <a:gd name="T5" fmla="*/ 2147483647 h 4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6" h="465">
                <a:moveTo>
                  <a:pt x="246" y="0"/>
                </a:moveTo>
                <a:lnTo>
                  <a:pt x="396" y="321"/>
                </a:lnTo>
                <a:lnTo>
                  <a:pt x="0" y="465"/>
                </a:lnTo>
              </a:path>
            </a:pathLst>
          </a:custGeom>
          <a:noFill/>
          <a:ln w="38100" cmpd="sng">
            <a:pattFill prst="pct50">
              <a:fgClr>
                <a:schemeClr val="tx1"/>
              </a:fgClr>
              <a:bgClr>
                <a:srgbClr val="FFFFFF"/>
              </a:bgClr>
            </a:patt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1406" name="Text Box 78"/>
          <p:cNvSpPr txBox="1">
            <a:spLocks noChangeArrowheads="1"/>
          </p:cNvSpPr>
          <p:nvPr/>
        </p:nvSpPr>
        <p:spPr bwMode="auto">
          <a:xfrm>
            <a:off x="2657475" y="459105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611407" name="Line 79"/>
          <p:cNvSpPr>
            <a:spLocks noChangeShapeType="1"/>
          </p:cNvSpPr>
          <p:nvPr/>
        </p:nvSpPr>
        <p:spPr bwMode="auto">
          <a:xfrm>
            <a:off x="2398713" y="3702050"/>
            <a:ext cx="273050" cy="273050"/>
          </a:xfrm>
          <a:prstGeom prst="line">
            <a:avLst/>
          </a:prstGeom>
          <a:noFill/>
          <a:ln w="38100">
            <a:pattFill prst="pct50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1408" name="Text Box 80"/>
          <p:cNvSpPr txBox="1">
            <a:spLocks noChangeArrowheads="1"/>
          </p:cNvSpPr>
          <p:nvPr/>
        </p:nvSpPr>
        <p:spPr bwMode="auto">
          <a:xfrm>
            <a:off x="2286000" y="37195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611409" name="Line 81"/>
          <p:cNvSpPr>
            <a:spLocks noChangeShapeType="1"/>
          </p:cNvSpPr>
          <p:nvPr/>
        </p:nvSpPr>
        <p:spPr bwMode="auto">
          <a:xfrm>
            <a:off x="2017713" y="4435475"/>
            <a:ext cx="206375" cy="511175"/>
          </a:xfrm>
          <a:prstGeom prst="line">
            <a:avLst/>
          </a:prstGeom>
          <a:noFill/>
          <a:ln w="38100">
            <a:pattFill prst="pct50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1410" name="Line 82"/>
          <p:cNvSpPr>
            <a:spLocks noChangeShapeType="1"/>
          </p:cNvSpPr>
          <p:nvPr/>
        </p:nvSpPr>
        <p:spPr bwMode="auto">
          <a:xfrm flipH="1" flipV="1">
            <a:off x="3333750" y="5046663"/>
            <a:ext cx="165100" cy="384175"/>
          </a:xfrm>
          <a:prstGeom prst="line">
            <a:avLst/>
          </a:prstGeom>
          <a:noFill/>
          <a:ln w="38100">
            <a:pattFill prst="pct50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1411" name="Text Box 83"/>
          <p:cNvSpPr txBox="1">
            <a:spLocks noChangeArrowheads="1"/>
          </p:cNvSpPr>
          <p:nvPr/>
        </p:nvSpPr>
        <p:spPr bwMode="auto">
          <a:xfrm>
            <a:off x="2047875" y="446246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611412" name="Text Box 84"/>
          <p:cNvSpPr txBox="1">
            <a:spLocks noChangeArrowheads="1"/>
          </p:cNvSpPr>
          <p:nvPr/>
        </p:nvSpPr>
        <p:spPr bwMode="auto">
          <a:xfrm>
            <a:off x="3186113" y="515778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130078" name="Text Box 85"/>
          <p:cNvSpPr txBox="1">
            <a:spLocks noChangeArrowheads="1"/>
          </p:cNvSpPr>
          <p:nvPr/>
        </p:nvSpPr>
        <p:spPr bwMode="auto">
          <a:xfrm>
            <a:off x="860425" y="5792788"/>
            <a:ext cx="3163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AutoNum type="alphaLcParenBoth"/>
              <a:defRPr/>
            </a:pPr>
            <a:r>
              <a:rPr lang="en-US" smtClean="0">
                <a:solidFill>
                  <a:srgbClr val="CC0000"/>
                </a:solidFill>
              </a:rPr>
              <a:t>stepwise construction of spanning tree (center: E)</a:t>
            </a:r>
          </a:p>
        </p:txBody>
      </p:sp>
      <p:sp>
        <p:nvSpPr>
          <p:cNvPr id="611414" name="Line 86"/>
          <p:cNvSpPr>
            <a:spLocks noChangeShapeType="1"/>
          </p:cNvSpPr>
          <p:nvPr/>
        </p:nvSpPr>
        <p:spPr bwMode="auto">
          <a:xfrm>
            <a:off x="6767513" y="4106863"/>
            <a:ext cx="338137" cy="6778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1415" name="Line 87"/>
          <p:cNvSpPr>
            <a:spLocks noChangeShapeType="1"/>
          </p:cNvSpPr>
          <p:nvPr/>
        </p:nvSpPr>
        <p:spPr bwMode="auto">
          <a:xfrm>
            <a:off x="7123113" y="4806950"/>
            <a:ext cx="342900" cy="757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1416" name="Line 88"/>
          <p:cNvSpPr>
            <a:spLocks noChangeShapeType="1"/>
          </p:cNvSpPr>
          <p:nvPr/>
        </p:nvSpPr>
        <p:spPr bwMode="auto">
          <a:xfrm flipH="1">
            <a:off x="6350000" y="4879975"/>
            <a:ext cx="601663" cy="1936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1417" name="Line 89"/>
          <p:cNvSpPr>
            <a:spLocks noChangeShapeType="1"/>
          </p:cNvSpPr>
          <p:nvPr/>
        </p:nvSpPr>
        <p:spPr bwMode="auto">
          <a:xfrm flipH="1">
            <a:off x="5294313" y="5153025"/>
            <a:ext cx="7350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1418" name="Line 90"/>
          <p:cNvSpPr>
            <a:spLocks noChangeShapeType="1"/>
          </p:cNvSpPr>
          <p:nvPr/>
        </p:nvSpPr>
        <p:spPr bwMode="auto">
          <a:xfrm flipH="1" flipV="1">
            <a:off x="5729288" y="4340225"/>
            <a:ext cx="271462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0084" name="Line 91"/>
          <p:cNvSpPr>
            <a:spLocks noChangeShapeType="1"/>
          </p:cNvSpPr>
          <p:nvPr/>
        </p:nvSpPr>
        <p:spPr bwMode="auto">
          <a:xfrm flipV="1">
            <a:off x="5900738" y="4098925"/>
            <a:ext cx="66992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1420" name="Line 92"/>
          <p:cNvSpPr>
            <a:spLocks noChangeShapeType="1"/>
          </p:cNvSpPr>
          <p:nvPr/>
        </p:nvSpPr>
        <p:spPr bwMode="auto">
          <a:xfrm>
            <a:off x="6253163" y="3643313"/>
            <a:ext cx="442912" cy="4095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49541" name="Group 93"/>
          <p:cNvGrpSpPr>
            <a:grpSpLocks/>
          </p:cNvGrpSpPr>
          <p:nvPr/>
        </p:nvGrpSpPr>
        <p:grpSpPr bwMode="auto">
          <a:xfrm>
            <a:off x="5800725" y="3424238"/>
            <a:ext cx="501650" cy="336550"/>
            <a:chOff x="2089" y="1712"/>
            <a:chExt cx="316" cy="212"/>
          </a:xfrm>
        </p:grpSpPr>
        <p:sp>
          <p:nvSpPr>
            <p:cNvPr id="130151" name="Oval 94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52" name="Line 95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53" name="Line 96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54" name="Rectangle 97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0155" name="Oval 98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611" name="Group 99"/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30157" name="Rectangle 10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158" name="Text Box 101"/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A</a:t>
                </a:r>
              </a:p>
            </p:txBody>
          </p:sp>
        </p:grpSp>
      </p:grpSp>
      <p:grpSp>
        <p:nvGrpSpPr>
          <p:cNvPr id="149542" name="Group 102"/>
          <p:cNvGrpSpPr>
            <a:grpSpLocks/>
          </p:cNvGrpSpPr>
          <p:nvPr/>
        </p:nvGrpSpPr>
        <p:grpSpPr bwMode="auto">
          <a:xfrm>
            <a:off x="6511925" y="3932238"/>
            <a:ext cx="501650" cy="336550"/>
            <a:chOff x="2089" y="1712"/>
            <a:chExt cx="316" cy="212"/>
          </a:xfrm>
        </p:grpSpPr>
        <p:sp>
          <p:nvSpPr>
            <p:cNvPr id="130143" name="Oval 103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44" name="Line 104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45" name="Line 105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46" name="Rectangle 106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0147" name="Oval 107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603" name="Group 108"/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30149" name="Rectangle 10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150" name="Text Box 110"/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B</a:t>
                </a:r>
              </a:p>
            </p:txBody>
          </p:sp>
        </p:grpSp>
      </p:grpSp>
      <p:grpSp>
        <p:nvGrpSpPr>
          <p:cNvPr id="149543" name="Group 111"/>
          <p:cNvGrpSpPr>
            <a:grpSpLocks/>
          </p:cNvGrpSpPr>
          <p:nvPr/>
        </p:nvGrpSpPr>
        <p:grpSpPr bwMode="auto">
          <a:xfrm>
            <a:off x="7264400" y="5440363"/>
            <a:ext cx="501650" cy="336550"/>
            <a:chOff x="2089" y="1712"/>
            <a:chExt cx="316" cy="212"/>
          </a:xfrm>
        </p:grpSpPr>
        <p:sp>
          <p:nvSpPr>
            <p:cNvPr id="130135" name="Oval 112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36" name="Line 113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37" name="Line 114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38" name="Rectangle 115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0139" name="Oval 116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95" name="Group 117"/>
            <p:cNvGrpSpPr>
              <a:grpSpLocks/>
            </p:cNvGrpSpPr>
            <p:nvPr/>
          </p:nvGrpSpPr>
          <p:grpSpPr bwMode="auto">
            <a:xfrm>
              <a:off x="2135" y="1712"/>
              <a:ext cx="216" cy="212"/>
              <a:chOff x="2948" y="2456"/>
              <a:chExt cx="219" cy="212"/>
            </a:xfrm>
          </p:grpSpPr>
          <p:sp>
            <p:nvSpPr>
              <p:cNvPr id="130141" name="Rectangle 11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142" name="Text Box 119"/>
              <p:cNvSpPr txBox="1">
                <a:spLocks noChangeArrowheads="1"/>
              </p:cNvSpPr>
              <p:nvPr/>
            </p:nvSpPr>
            <p:spPr bwMode="auto">
              <a:xfrm>
                <a:off x="2948" y="2456"/>
                <a:ext cx="21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G</a:t>
                </a:r>
              </a:p>
            </p:txBody>
          </p:sp>
        </p:grpSp>
      </p:grpSp>
      <p:grpSp>
        <p:nvGrpSpPr>
          <p:cNvPr id="149544" name="Group 120"/>
          <p:cNvGrpSpPr>
            <a:grpSpLocks/>
          </p:cNvGrpSpPr>
          <p:nvPr/>
        </p:nvGrpSpPr>
        <p:grpSpPr bwMode="auto">
          <a:xfrm>
            <a:off x="6927850" y="4713288"/>
            <a:ext cx="501650" cy="336550"/>
            <a:chOff x="2089" y="1712"/>
            <a:chExt cx="316" cy="212"/>
          </a:xfrm>
        </p:grpSpPr>
        <p:sp>
          <p:nvSpPr>
            <p:cNvPr id="130127" name="Oval 121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28" name="Line 122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29" name="Line 123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30" name="Rectangle 124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0131" name="Oval 125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87" name="Group 126"/>
            <p:cNvGrpSpPr>
              <a:grpSpLocks/>
            </p:cNvGrpSpPr>
            <p:nvPr/>
          </p:nvGrpSpPr>
          <p:grpSpPr bwMode="auto">
            <a:xfrm>
              <a:off x="2139" y="1712"/>
              <a:ext cx="208" cy="212"/>
              <a:chOff x="2952" y="2456"/>
              <a:chExt cx="211" cy="212"/>
            </a:xfrm>
          </p:grpSpPr>
          <p:sp>
            <p:nvSpPr>
              <p:cNvPr id="130133" name="Rectangle 12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134" name="Text Box 128"/>
              <p:cNvSpPr txBox="1">
                <a:spLocks noChangeArrowheads="1"/>
              </p:cNvSpPr>
              <p:nvPr/>
            </p:nvSpPr>
            <p:spPr bwMode="auto">
              <a:xfrm>
                <a:off x="2952" y="2456"/>
                <a:ext cx="21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D</a:t>
                </a:r>
              </a:p>
            </p:txBody>
          </p:sp>
        </p:grpSp>
      </p:grpSp>
      <p:grpSp>
        <p:nvGrpSpPr>
          <p:cNvPr id="149545" name="Group 129"/>
          <p:cNvGrpSpPr>
            <a:grpSpLocks/>
          </p:cNvGrpSpPr>
          <p:nvPr/>
        </p:nvGrpSpPr>
        <p:grpSpPr bwMode="auto">
          <a:xfrm>
            <a:off x="5876925" y="4975225"/>
            <a:ext cx="501650" cy="336550"/>
            <a:chOff x="2089" y="1712"/>
            <a:chExt cx="316" cy="212"/>
          </a:xfrm>
        </p:grpSpPr>
        <p:sp>
          <p:nvSpPr>
            <p:cNvPr id="130119" name="Oval 130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20" name="Line 131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21" name="Line 132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22" name="Rectangle 133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0123" name="Oval 134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79" name="Group 135"/>
            <p:cNvGrpSpPr>
              <a:grpSpLocks/>
            </p:cNvGrpSpPr>
            <p:nvPr/>
          </p:nvGrpSpPr>
          <p:grpSpPr bwMode="auto">
            <a:xfrm>
              <a:off x="2142" y="1712"/>
              <a:ext cx="201" cy="212"/>
              <a:chOff x="2955" y="2456"/>
              <a:chExt cx="204" cy="212"/>
            </a:xfrm>
          </p:grpSpPr>
          <p:sp>
            <p:nvSpPr>
              <p:cNvPr id="130125" name="Rectangle 13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126" name="Text Box 137"/>
              <p:cNvSpPr txBox="1">
                <a:spLocks noChangeArrowheads="1"/>
              </p:cNvSpPr>
              <p:nvPr/>
            </p:nvSpPr>
            <p:spPr bwMode="auto">
              <a:xfrm>
                <a:off x="2955" y="2456"/>
                <a:ext cx="20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E</a:t>
                </a:r>
              </a:p>
            </p:txBody>
          </p:sp>
        </p:grpSp>
      </p:grpSp>
      <p:sp>
        <p:nvSpPr>
          <p:cNvPr id="130091" name="Line 138"/>
          <p:cNvSpPr>
            <a:spLocks noChangeShapeType="1"/>
          </p:cNvSpPr>
          <p:nvPr/>
        </p:nvSpPr>
        <p:spPr bwMode="auto">
          <a:xfrm flipH="1">
            <a:off x="5284788" y="3705225"/>
            <a:ext cx="674687" cy="1385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49547" name="Group 139"/>
          <p:cNvGrpSpPr>
            <a:grpSpLocks/>
          </p:cNvGrpSpPr>
          <p:nvPr/>
        </p:nvGrpSpPr>
        <p:grpSpPr bwMode="auto">
          <a:xfrm>
            <a:off x="5445125" y="4125913"/>
            <a:ext cx="501650" cy="336550"/>
            <a:chOff x="2089" y="1712"/>
            <a:chExt cx="316" cy="212"/>
          </a:xfrm>
        </p:grpSpPr>
        <p:sp>
          <p:nvSpPr>
            <p:cNvPr id="130111" name="Oval 140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12" name="Line 141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13" name="Line 142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14" name="Rectangle 143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0115" name="Oval 144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71" name="Group 145"/>
            <p:cNvGrpSpPr>
              <a:grpSpLocks/>
            </p:cNvGrpSpPr>
            <p:nvPr/>
          </p:nvGrpSpPr>
          <p:grpSpPr bwMode="auto">
            <a:xfrm>
              <a:off x="2152" y="1712"/>
              <a:ext cx="180" cy="212"/>
              <a:chOff x="2965" y="2456"/>
              <a:chExt cx="183" cy="212"/>
            </a:xfrm>
          </p:grpSpPr>
          <p:sp>
            <p:nvSpPr>
              <p:cNvPr id="130117" name="Rectangle 1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118" name="Text Box 147"/>
              <p:cNvSpPr txBox="1">
                <a:spLocks noChangeArrowheads="1"/>
              </p:cNvSpPr>
              <p:nvPr/>
            </p:nvSpPr>
            <p:spPr bwMode="auto">
              <a:xfrm>
                <a:off x="2965" y="2456"/>
                <a:ext cx="18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c</a:t>
                </a:r>
              </a:p>
            </p:txBody>
          </p:sp>
        </p:grpSp>
      </p:grpSp>
      <p:grpSp>
        <p:nvGrpSpPr>
          <p:cNvPr id="149548" name="Group 148"/>
          <p:cNvGrpSpPr>
            <a:grpSpLocks/>
          </p:cNvGrpSpPr>
          <p:nvPr/>
        </p:nvGrpSpPr>
        <p:grpSpPr bwMode="auto">
          <a:xfrm>
            <a:off x="4914900" y="4981575"/>
            <a:ext cx="501650" cy="336550"/>
            <a:chOff x="2089" y="1712"/>
            <a:chExt cx="316" cy="212"/>
          </a:xfrm>
        </p:grpSpPr>
        <p:sp>
          <p:nvSpPr>
            <p:cNvPr id="130103" name="Oval 149"/>
            <p:cNvSpPr>
              <a:spLocks noChangeArrowheads="1"/>
            </p:cNvSpPr>
            <p:nvPr/>
          </p:nvSpPr>
          <p:spPr bwMode="auto">
            <a:xfrm>
              <a:off x="2092" y="179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04" name="Line 150"/>
            <p:cNvSpPr>
              <a:spLocks noChangeShapeType="1"/>
            </p:cNvSpPr>
            <p:nvPr/>
          </p:nvSpPr>
          <p:spPr bwMode="auto">
            <a:xfrm>
              <a:off x="2092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05" name="Line 151"/>
            <p:cNvSpPr>
              <a:spLocks noChangeShapeType="1"/>
            </p:cNvSpPr>
            <p:nvPr/>
          </p:nvSpPr>
          <p:spPr bwMode="auto">
            <a:xfrm>
              <a:off x="2405" y="179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0106" name="Rectangle 152"/>
            <p:cNvSpPr>
              <a:spLocks noChangeArrowheads="1"/>
            </p:cNvSpPr>
            <p:nvPr/>
          </p:nvSpPr>
          <p:spPr bwMode="auto">
            <a:xfrm>
              <a:off x="2092" y="179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0107" name="Oval 153"/>
            <p:cNvSpPr>
              <a:spLocks noChangeArrowheads="1"/>
            </p:cNvSpPr>
            <p:nvPr/>
          </p:nvSpPr>
          <p:spPr bwMode="auto">
            <a:xfrm>
              <a:off x="2089" y="173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9563" name="Group 154"/>
            <p:cNvGrpSpPr>
              <a:grpSpLocks/>
            </p:cNvGrpSpPr>
            <p:nvPr/>
          </p:nvGrpSpPr>
          <p:grpSpPr bwMode="auto">
            <a:xfrm>
              <a:off x="2145" y="1712"/>
              <a:ext cx="194" cy="212"/>
              <a:chOff x="2958" y="2456"/>
              <a:chExt cx="197" cy="212"/>
            </a:xfrm>
          </p:grpSpPr>
          <p:sp>
            <p:nvSpPr>
              <p:cNvPr id="130109" name="Rectangle 1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110" name="Text Box 156"/>
              <p:cNvSpPr txBox="1">
                <a:spLocks noChangeArrowheads="1"/>
              </p:cNvSpPr>
              <p:nvPr/>
            </p:nvSpPr>
            <p:spPr bwMode="auto">
              <a:xfrm>
                <a:off x="2958" y="2456"/>
                <a:ext cx="197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F</a:t>
                </a:r>
              </a:p>
            </p:txBody>
          </p:sp>
        </p:grpSp>
      </p:grpSp>
      <p:sp>
        <p:nvSpPr>
          <p:cNvPr id="130094" name="Text Box 157"/>
          <p:cNvSpPr txBox="1">
            <a:spLocks noChangeArrowheads="1"/>
          </p:cNvSpPr>
          <p:nvPr/>
        </p:nvSpPr>
        <p:spPr bwMode="auto">
          <a:xfrm>
            <a:off x="4678363" y="5794375"/>
            <a:ext cx="3030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rgbClr val="CC0000"/>
                </a:solidFill>
              </a:rPr>
              <a:t>(b) constructed spanning tree</a:t>
            </a:r>
          </a:p>
        </p:txBody>
      </p:sp>
      <p:sp>
        <p:nvSpPr>
          <p:cNvPr id="130095" name="Rectangle 159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Spanning tree: creation</a:t>
            </a:r>
          </a:p>
        </p:txBody>
      </p:sp>
      <p:sp>
        <p:nvSpPr>
          <p:cNvPr id="130096" name="Rectangle 160"/>
          <p:cNvSpPr>
            <a:spLocks noGrp="1" noChangeArrowheads="1"/>
          </p:cNvSpPr>
          <p:nvPr>
            <p:ph type="body" idx="1"/>
          </p:nvPr>
        </p:nvSpPr>
        <p:spPr>
          <a:xfrm>
            <a:off x="520700" y="1187450"/>
            <a:ext cx="7772400" cy="2008188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center node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cs typeface="+mn-cs"/>
              </a:rPr>
              <a:t>each node sends unicast join message to center node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message forwarded until it arrives at a node already belonging to spanning tree</a:t>
            </a:r>
          </a:p>
        </p:txBody>
      </p:sp>
      <p:sp>
        <p:nvSpPr>
          <p:cNvPr id="130097" name="Line 161"/>
          <p:cNvSpPr>
            <a:spLocks noChangeShapeType="1"/>
          </p:cNvSpPr>
          <p:nvPr/>
        </p:nvSpPr>
        <p:spPr bwMode="auto">
          <a:xfrm>
            <a:off x="6246813" y="3632200"/>
            <a:ext cx="373062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0098" name="Line 162"/>
          <p:cNvSpPr>
            <a:spLocks noChangeShapeType="1"/>
          </p:cNvSpPr>
          <p:nvPr/>
        </p:nvSpPr>
        <p:spPr bwMode="auto">
          <a:xfrm>
            <a:off x="5756275" y="4391025"/>
            <a:ext cx="246063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0099" name="Line 163"/>
          <p:cNvSpPr>
            <a:spLocks noChangeShapeType="1"/>
          </p:cNvSpPr>
          <p:nvPr/>
        </p:nvSpPr>
        <p:spPr bwMode="auto">
          <a:xfrm>
            <a:off x="6813550" y="4173538"/>
            <a:ext cx="307975" cy="642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0100" name="Line 164"/>
          <p:cNvSpPr>
            <a:spLocks noChangeShapeType="1"/>
          </p:cNvSpPr>
          <p:nvPr/>
        </p:nvSpPr>
        <p:spPr bwMode="auto">
          <a:xfrm>
            <a:off x="7199313" y="4957763"/>
            <a:ext cx="219075" cy="52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0101" name="Line 165"/>
          <p:cNvSpPr>
            <a:spLocks noChangeShapeType="1"/>
          </p:cNvSpPr>
          <p:nvPr/>
        </p:nvSpPr>
        <p:spPr bwMode="auto">
          <a:xfrm flipV="1">
            <a:off x="5408613" y="5151438"/>
            <a:ext cx="50323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0102" name="Line 166"/>
          <p:cNvSpPr>
            <a:spLocks noChangeShapeType="1"/>
          </p:cNvSpPr>
          <p:nvPr/>
        </p:nvSpPr>
        <p:spPr bwMode="auto">
          <a:xfrm flipV="1">
            <a:off x="6375400" y="4881563"/>
            <a:ext cx="642938" cy="20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404" grpId="0"/>
      <p:bldP spid="611405" grpId="0" animBg="1"/>
      <p:bldP spid="611406" grpId="0"/>
      <p:bldP spid="611408" grpId="0"/>
      <p:bldP spid="611411" grpId="0"/>
      <p:bldP spid="6114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31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4DB9730A-40F6-476C-A302-F993A1A6E30C}" type="slidenum">
              <a:rPr lang="en-US"/>
              <a:pPr/>
              <a:t>7</a:t>
            </a:fld>
            <a:endParaRPr lang="en-US"/>
          </a:p>
        </p:txBody>
      </p:sp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331788"/>
            <a:ext cx="8394700" cy="6858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4000">
                <a:cs typeface="+mj-cs"/>
              </a:rPr>
              <a:t>Multicast routing: problem statement</a:t>
            </a:r>
          </a:p>
        </p:txBody>
      </p:sp>
      <p:sp>
        <p:nvSpPr>
          <p:cNvPr id="131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190625"/>
            <a:ext cx="8229600" cy="1692275"/>
          </a:xfrm>
        </p:spPr>
        <p:txBody>
          <a:bodyPr lIns="92075" tIns="46038" rIns="92075" bIns="46038"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goal:</a:t>
            </a:r>
            <a:r>
              <a:rPr lang="en-US">
                <a:cs typeface="+mn-cs"/>
              </a:rPr>
              <a:t> find a tree (or trees) connecting routers having local mcast group members 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i="1">
                <a:solidFill>
                  <a:srgbClr val="CC0000"/>
                </a:solidFill>
                <a:cs typeface="+mn-cs"/>
              </a:rPr>
              <a:t>tree:</a:t>
            </a:r>
            <a:r>
              <a:rPr lang="en-US" sz="2400">
                <a:cs typeface="+mn-cs"/>
              </a:rPr>
              <a:t> </a:t>
            </a:r>
            <a:r>
              <a:rPr lang="en-US" sz="2000">
                <a:cs typeface="+mn-cs"/>
              </a:rPr>
              <a:t>not all paths between routers used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i="1">
                <a:solidFill>
                  <a:srgbClr val="CC0000"/>
                </a:solidFill>
                <a:cs typeface="+mn-cs"/>
              </a:rPr>
              <a:t>shared-tree:</a:t>
            </a:r>
            <a:r>
              <a:rPr lang="en-US" sz="1800">
                <a:cs typeface="+mn-cs"/>
              </a:rPr>
              <a:t> </a:t>
            </a:r>
            <a:r>
              <a:rPr lang="en-US" sz="2000">
                <a:cs typeface="+mn-cs"/>
              </a:rPr>
              <a:t>same tree used by all group members</a:t>
            </a:r>
          </a:p>
        </p:txBody>
      </p:sp>
      <p:sp>
        <p:nvSpPr>
          <p:cNvPr id="131078" name="Text Box 602"/>
          <p:cNvSpPr txBox="1">
            <a:spLocks noChangeArrowheads="1"/>
          </p:cNvSpPr>
          <p:nvPr/>
        </p:nvSpPr>
        <p:spPr bwMode="auto">
          <a:xfrm>
            <a:off x="1152525" y="6035675"/>
            <a:ext cx="133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shared tree</a:t>
            </a:r>
          </a:p>
        </p:txBody>
      </p:sp>
      <p:grpSp>
        <p:nvGrpSpPr>
          <p:cNvPr id="530936" name="Group 1528"/>
          <p:cNvGrpSpPr>
            <a:grpSpLocks/>
          </p:cNvGrpSpPr>
          <p:nvPr/>
        </p:nvGrpSpPr>
        <p:grpSpPr bwMode="auto">
          <a:xfrm>
            <a:off x="3602038" y="3586163"/>
            <a:ext cx="3003550" cy="2824162"/>
            <a:chOff x="2459" y="2365"/>
            <a:chExt cx="1892" cy="1779"/>
          </a:xfrm>
        </p:grpSpPr>
        <p:grpSp>
          <p:nvGrpSpPr>
            <p:cNvPr id="150691" name="Group 1408"/>
            <p:cNvGrpSpPr>
              <a:grpSpLocks/>
            </p:cNvGrpSpPr>
            <p:nvPr/>
          </p:nvGrpSpPr>
          <p:grpSpPr bwMode="auto">
            <a:xfrm>
              <a:off x="2459" y="2365"/>
              <a:ext cx="1892" cy="1546"/>
              <a:chOff x="264" y="2213"/>
              <a:chExt cx="1892" cy="1546"/>
            </a:xfrm>
          </p:grpSpPr>
          <p:grpSp>
            <p:nvGrpSpPr>
              <p:cNvPr id="150701" name="Group 1409"/>
              <p:cNvGrpSpPr>
                <a:grpSpLocks/>
              </p:cNvGrpSpPr>
              <p:nvPr/>
            </p:nvGrpSpPr>
            <p:grpSpPr bwMode="auto">
              <a:xfrm>
                <a:off x="428" y="2385"/>
                <a:ext cx="1559" cy="1192"/>
                <a:chOff x="1214" y="1613"/>
                <a:chExt cx="1559" cy="1192"/>
              </a:xfrm>
            </p:grpSpPr>
            <p:sp>
              <p:nvSpPr>
                <p:cNvPr id="131341" name="Line 1410"/>
                <p:cNvSpPr>
                  <a:spLocks noChangeShapeType="1"/>
                </p:cNvSpPr>
                <p:nvPr/>
              </p:nvSpPr>
              <p:spPr bwMode="auto">
                <a:xfrm flipV="1">
                  <a:off x="1780" y="1984"/>
                  <a:ext cx="660" cy="1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1342" name="Line 1411"/>
                <p:cNvSpPr>
                  <a:spLocks noChangeShapeType="1"/>
                </p:cNvSpPr>
                <p:nvPr/>
              </p:nvSpPr>
              <p:spPr bwMode="auto">
                <a:xfrm>
                  <a:off x="1644" y="2152"/>
                  <a:ext cx="412" cy="51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1343" name="Line 1412"/>
                <p:cNvSpPr>
                  <a:spLocks noChangeShapeType="1"/>
                </p:cNvSpPr>
                <p:nvPr/>
              </p:nvSpPr>
              <p:spPr bwMode="auto">
                <a:xfrm>
                  <a:off x="1928" y="1752"/>
                  <a:ext cx="480" cy="23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1344" name="Line 1413"/>
                <p:cNvSpPr>
                  <a:spLocks noChangeShapeType="1"/>
                </p:cNvSpPr>
                <p:nvPr/>
              </p:nvSpPr>
              <p:spPr bwMode="auto">
                <a:xfrm flipV="1">
                  <a:off x="2184" y="2452"/>
                  <a:ext cx="260" cy="2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1345" name="Line 1414"/>
                <p:cNvSpPr>
                  <a:spLocks noChangeShapeType="1"/>
                </p:cNvSpPr>
                <p:nvPr/>
              </p:nvSpPr>
              <p:spPr bwMode="auto">
                <a:xfrm>
                  <a:off x="2436" y="2040"/>
                  <a:ext cx="0" cy="38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1346" name="Line 1415"/>
                <p:cNvSpPr>
                  <a:spLocks noChangeShapeType="1"/>
                </p:cNvSpPr>
                <p:nvPr/>
              </p:nvSpPr>
              <p:spPr bwMode="auto">
                <a:xfrm>
                  <a:off x="1488" y="2696"/>
                  <a:ext cx="4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1347" name="Line 1416"/>
                <p:cNvSpPr>
                  <a:spLocks noChangeShapeType="1"/>
                </p:cNvSpPr>
                <p:nvPr/>
              </p:nvSpPr>
              <p:spPr bwMode="auto">
                <a:xfrm flipH="1">
                  <a:off x="1424" y="2208"/>
                  <a:ext cx="180" cy="4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1348" name="Line 1417"/>
                <p:cNvSpPr>
                  <a:spLocks noChangeShapeType="1"/>
                </p:cNvSpPr>
                <p:nvPr/>
              </p:nvSpPr>
              <p:spPr bwMode="auto">
                <a:xfrm flipH="1">
                  <a:off x="1640" y="1760"/>
                  <a:ext cx="168" cy="39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50804" name="Freeform 1418"/>
                <p:cNvSpPr>
                  <a:spLocks/>
                </p:cNvSpPr>
                <p:nvPr/>
              </p:nvSpPr>
              <p:spPr bwMode="auto">
                <a:xfrm flipV="1">
                  <a:off x="1866" y="2778"/>
                  <a:ext cx="391" cy="27"/>
                </a:xfrm>
                <a:custGeom>
                  <a:avLst/>
                  <a:gdLst>
                    <a:gd name="T0" fmla="*/ 0 w 720"/>
                    <a:gd name="T1" fmla="*/ 0 h 56"/>
                    <a:gd name="T2" fmla="*/ 0 w 720"/>
                    <a:gd name="T3" fmla="*/ 1 h 56"/>
                    <a:gd name="T4" fmla="*/ 34 w 720"/>
                    <a:gd name="T5" fmla="*/ 1 h 56"/>
                    <a:gd name="T6" fmla="*/ 34 w 720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20" h="56">
                      <a:moveTo>
                        <a:pt x="0" y="0"/>
                      </a:moveTo>
                      <a:lnTo>
                        <a:pt x="0" y="56"/>
                      </a:lnTo>
                      <a:lnTo>
                        <a:pt x="720" y="56"/>
                      </a:lnTo>
                      <a:lnTo>
                        <a:pt x="720" y="8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1350" name="Line 1419"/>
                <p:cNvSpPr>
                  <a:spLocks noChangeShapeType="1"/>
                </p:cNvSpPr>
                <p:nvPr/>
              </p:nvSpPr>
              <p:spPr bwMode="auto">
                <a:xfrm>
                  <a:off x="2058" y="2717"/>
                  <a:ext cx="0" cy="6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grpSp>
              <p:nvGrpSpPr>
                <p:cNvPr id="150806" name="Group 1420"/>
                <p:cNvGrpSpPr>
                  <a:grpSpLocks/>
                </p:cNvGrpSpPr>
                <p:nvPr/>
              </p:nvGrpSpPr>
              <p:grpSpPr bwMode="auto">
                <a:xfrm rot="-5400000">
                  <a:off x="2390" y="1961"/>
                  <a:ext cx="391" cy="88"/>
                  <a:chOff x="1450" y="3513"/>
                  <a:chExt cx="391" cy="88"/>
                </a:xfrm>
              </p:grpSpPr>
              <p:sp>
                <p:nvSpPr>
                  <p:cNvPr id="150818" name="Freeform 1421"/>
                  <p:cNvSpPr>
                    <a:spLocks/>
                  </p:cNvSpPr>
                  <p:nvPr/>
                </p:nvSpPr>
                <p:spPr bwMode="auto">
                  <a:xfrm flipV="1">
                    <a:off x="1450" y="3574"/>
                    <a:ext cx="391" cy="27"/>
                  </a:xfrm>
                  <a:custGeom>
                    <a:avLst/>
                    <a:gdLst>
                      <a:gd name="T0" fmla="*/ 0 w 720"/>
                      <a:gd name="T1" fmla="*/ 0 h 56"/>
                      <a:gd name="T2" fmla="*/ 0 w 720"/>
                      <a:gd name="T3" fmla="*/ 1 h 56"/>
                      <a:gd name="T4" fmla="*/ 34 w 720"/>
                      <a:gd name="T5" fmla="*/ 1 h 56"/>
                      <a:gd name="T6" fmla="*/ 34 w 720"/>
                      <a:gd name="T7" fmla="*/ 0 h 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720" h="56">
                        <a:moveTo>
                          <a:pt x="0" y="0"/>
                        </a:moveTo>
                        <a:lnTo>
                          <a:pt x="0" y="56"/>
                        </a:lnTo>
                        <a:lnTo>
                          <a:pt x="720" y="56"/>
                        </a:lnTo>
                        <a:lnTo>
                          <a:pt x="720" y="8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31364" name="Line 1422"/>
                  <p:cNvSpPr>
                    <a:spLocks noChangeShapeType="1"/>
                  </p:cNvSpPr>
                  <p:nvPr/>
                </p:nvSpPr>
                <p:spPr bwMode="auto">
                  <a:xfrm>
                    <a:off x="1642" y="3512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sp>
              <p:nvSpPr>
                <p:cNvPr id="150807" name="Freeform 1423"/>
                <p:cNvSpPr>
                  <a:spLocks/>
                </p:cNvSpPr>
                <p:nvPr/>
              </p:nvSpPr>
              <p:spPr bwMode="auto">
                <a:xfrm flipV="1">
                  <a:off x="1214" y="2774"/>
                  <a:ext cx="391" cy="27"/>
                </a:xfrm>
                <a:custGeom>
                  <a:avLst/>
                  <a:gdLst>
                    <a:gd name="T0" fmla="*/ 0 w 720"/>
                    <a:gd name="T1" fmla="*/ 0 h 56"/>
                    <a:gd name="T2" fmla="*/ 0 w 720"/>
                    <a:gd name="T3" fmla="*/ 1 h 56"/>
                    <a:gd name="T4" fmla="*/ 34 w 720"/>
                    <a:gd name="T5" fmla="*/ 1 h 56"/>
                    <a:gd name="T6" fmla="*/ 34 w 720"/>
                    <a:gd name="T7" fmla="*/ 0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720" h="56">
                      <a:moveTo>
                        <a:pt x="0" y="0"/>
                      </a:moveTo>
                      <a:lnTo>
                        <a:pt x="0" y="56"/>
                      </a:lnTo>
                      <a:lnTo>
                        <a:pt x="720" y="56"/>
                      </a:lnTo>
                      <a:lnTo>
                        <a:pt x="720" y="8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1353" name="Line 1424"/>
                <p:cNvSpPr>
                  <a:spLocks noChangeShapeType="1"/>
                </p:cNvSpPr>
                <p:nvPr/>
              </p:nvSpPr>
              <p:spPr bwMode="auto">
                <a:xfrm>
                  <a:off x="1406" y="2713"/>
                  <a:ext cx="0" cy="6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grpSp>
              <p:nvGrpSpPr>
                <p:cNvPr id="150809" name="Group 1425"/>
                <p:cNvGrpSpPr>
                  <a:grpSpLocks/>
                </p:cNvGrpSpPr>
                <p:nvPr/>
              </p:nvGrpSpPr>
              <p:grpSpPr bwMode="auto">
                <a:xfrm rot="-2599131">
                  <a:off x="2382" y="2449"/>
                  <a:ext cx="391" cy="88"/>
                  <a:chOff x="1450" y="3513"/>
                  <a:chExt cx="391" cy="88"/>
                </a:xfrm>
              </p:grpSpPr>
              <p:sp>
                <p:nvSpPr>
                  <p:cNvPr id="150816" name="Freeform 1426"/>
                  <p:cNvSpPr>
                    <a:spLocks/>
                  </p:cNvSpPr>
                  <p:nvPr/>
                </p:nvSpPr>
                <p:spPr bwMode="auto">
                  <a:xfrm flipV="1">
                    <a:off x="1450" y="3574"/>
                    <a:ext cx="391" cy="27"/>
                  </a:xfrm>
                  <a:custGeom>
                    <a:avLst/>
                    <a:gdLst>
                      <a:gd name="T0" fmla="*/ 0 w 720"/>
                      <a:gd name="T1" fmla="*/ 0 h 56"/>
                      <a:gd name="T2" fmla="*/ 0 w 720"/>
                      <a:gd name="T3" fmla="*/ 1 h 56"/>
                      <a:gd name="T4" fmla="*/ 34 w 720"/>
                      <a:gd name="T5" fmla="*/ 1 h 56"/>
                      <a:gd name="T6" fmla="*/ 34 w 720"/>
                      <a:gd name="T7" fmla="*/ 0 h 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720" h="56">
                        <a:moveTo>
                          <a:pt x="0" y="0"/>
                        </a:moveTo>
                        <a:lnTo>
                          <a:pt x="0" y="56"/>
                        </a:lnTo>
                        <a:lnTo>
                          <a:pt x="720" y="56"/>
                        </a:lnTo>
                        <a:lnTo>
                          <a:pt x="720" y="8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31362" name="Line 1427"/>
                  <p:cNvSpPr>
                    <a:spLocks noChangeShapeType="1"/>
                  </p:cNvSpPr>
                  <p:nvPr/>
                </p:nvSpPr>
                <p:spPr bwMode="auto">
                  <a:xfrm>
                    <a:off x="1642" y="3513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150810" name="Group 1428"/>
                <p:cNvGrpSpPr>
                  <a:grpSpLocks/>
                </p:cNvGrpSpPr>
                <p:nvPr/>
              </p:nvGrpSpPr>
              <p:grpSpPr bwMode="auto">
                <a:xfrm rot="5400000">
                  <a:off x="1290" y="2141"/>
                  <a:ext cx="391" cy="88"/>
                  <a:chOff x="1450" y="3513"/>
                  <a:chExt cx="391" cy="88"/>
                </a:xfrm>
              </p:grpSpPr>
              <p:sp>
                <p:nvSpPr>
                  <p:cNvPr id="150814" name="Freeform 1429"/>
                  <p:cNvSpPr>
                    <a:spLocks/>
                  </p:cNvSpPr>
                  <p:nvPr/>
                </p:nvSpPr>
                <p:spPr bwMode="auto">
                  <a:xfrm flipV="1">
                    <a:off x="1450" y="3574"/>
                    <a:ext cx="391" cy="27"/>
                  </a:xfrm>
                  <a:custGeom>
                    <a:avLst/>
                    <a:gdLst>
                      <a:gd name="T0" fmla="*/ 0 w 720"/>
                      <a:gd name="T1" fmla="*/ 0 h 56"/>
                      <a:gd name="T2" fmla="*/ 0 w 720"/>
                      <a:gd name="T3" fmla="*/ 1 h 56"/>
                      <a:gd name="T4" fmla="*/ 34 w 720"/>
                      <a:gd name="T5" fmla="*/ 1 h 56"/>
                      <a:gd name="T6" fmla="*/ 34 w 720"/>
                      <a:gd name="T7" fmla="*/ 0 h 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720" h="56">
                        <a:moveTo>
                          <a:pt x="0" y="0"/>
                        </a:moveTo>
                        <a:lnTo>
                          <a:pt x="0" y="56"/>
                        </a:lnTo>
                        <a:lnTo>
                          <a:pt x="720" y="56"/>
                        </a:lnTo>
                        <a:lnTo>
                          <a:pt x="720" y="8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31360" name="Line 1430"/>
                  <p:cNvSpPr>
                    <a:spLocks noChangeShapeType="1"/>
                  </p:cNvSpPr>
                  <p:nvPr/>
                </p:nvSpPr>
                <p:spPr bwMode="auto">
                  <a:xfrm>
                    <a:off x="1640" y="3514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150811" name="Group 1431"/>
                <p:cNvGrpSpPr>
                  <a:grpSpLocks/>
                </p:cNvGrpSpPr>
                <p:nvPr/>
              </p:nvGrpSpPr>
              <p:grpSpPr bwMode="auto">
                <a:xfrm rot="10800000">
                  <a:off x="1610" y="1613"/>
                  <a:ext cx="391" cy="88"/>
                  <a:chOff x="1450" y="3513"/>
                  <a:chExt cx="391" cy="88"/>
                </a:xfrm>
              </p:grpSpPr>
              <p:sp>
                <p:nvSpPr>
                  <p:cNvPr id="150812" name="Freeform 1432"/>
                  <p:cNvSpPr>
                    <a:spLocks/>
                  </p:cNvSpPr>
                  <p:nvPr/>
                </p:nvSpPr>
                <p:spPr bwMode="auto">
                  <a:xfrm flipV="1">
                    <a:off x="1450" y="3574"/>
                    <a:ext cx="391" cy="27"/>
                  </a:xfrm>
                  <a:custGeom>
                    <a:avLst/>
                    <a:gdLst>
                      <a:gd name="T0" fmla="*/ 0 w 720"/>
                      <a:gd name="T1" fmla="*/ 0 h 56"/>
                      <a:gd name="T2" fmla="*/ 0 w 720"/>
                      <a:gd name="T3" fmla="*/ 1 h 56"/>
                      <a:gd name="T4" fmla="*/ 34 w 720"/>
                      <a:gd name="T5" fmla="*/ 1 h 56"/>
                      <a:gd name="T6" fmla="*/ 34 w 720"/>
                      <a:gd name="T7" fmla="*/ 0 h 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720" h="56">
                        <a:moveTo>
                          <a:pt x="0" y="0"/>
                        </a:moveTo>
                        <a:lnTo>
                          <a:pt x="0" y="56"/>
                        </a:lnTo>
                        <a:lnTo>
                          <a:pt x="720" y="56"/>
                        </a:lnTo>
                        <a:lnTo>
                          <a:pt x="720" y="8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31358" name="Line 1433"/>
                  <p:cNvSpPr>
                    <a:spLocks noChangeShapeType="1"/>
                  </p:cNvSpPr>
                  <p:nvPr/>
                </p:nvSpPr>
                <p:spPr bwMode="auto">
                  <a:xfrm>
                    <a:off x="1642" y="3514"/>
                    <a:ext cx="0" cy="6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pic>
            <p:nvPicPr>
              <p:cNvPr id="150702" name="Picture 1434" descr="desktop_computer_stylized_sm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32" y="2213"/>
                <a:ext cx="208" cy="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50703" name="Group 1435"/>
              <p:cNvGrpSpPr>
                <a:grpSpLocks/>
              </p:cNvGrpSpPr>
              <p:nvPr/>
            </p:nvGrpSpPr>
            <p:grpSpPr bwMode="auto">
              <a:xfrm>
                <a:off x="877" y="2432"/>
                <a:ext cx="279" cy="136"/>
                <a:chOff x="4396" y="1245"/>
                <a:chExt cx="672" cy="248"/>
              </a:xfrm>
            </p:grpSpPr>
            <p:sp>
              <p:nvSpPr>
                <p:cNvPr id="150788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50789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50790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150791" name="Group 1439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50794" name="Freeform 144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0795" name="Freeform 144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1337" name="Line 1442"/>
                <p:cNvSpPr>
                  <a:spLocks noChangeShapeType="1"/>
                </p:cNvSpPr>
                <p:nvPr/>
              </p:nvSpPr>
              <p:spPr bwMode="auto">
                <a:xfrm>
                  <a:off x="4398" y="1322"/>
                  <a:ext cx="0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1338" name="Line 1443"/>
                <p:cNvSpPr>
                  <a:spLocks noChangeShapeType="1"/>
                </p:cNvSpPr>
                <p:nvPr/>
              </p:nvSpPr>
              <p:spPr bwMode="auto">
                <a:xfrm>
                  <a:off x="5063" y="1325"/>
                  <a:ext cx="0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50704" name="Group 1444"/>
              <p:cNvGrpSpPr>
                <a:grpSpLocks/>
              </p:cNvGrpSpPr>
              <p:nvPr/>
            </p:nvGrpSpPr>
            <p:grpSpPr bwMode="auto">
              <a:xfrm>
                <a:off x="1484" y="2692"/>
                <a:ext cx="279" cy="136"/>
                <a:chOff x="4396" y="1245"/>
                <a:chExt cx="672" cy="248"/>
              </a:xfrm>
            </p:grpSpPr>
            <p:sp>
              <p:nvSpPr>
                <p:cNvPr id="150780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50781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50782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150783" name="Group 1448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50786" name="Freeform 1449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0787" name="Freeform 1450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1329" name="Line 1451"/>
                <p:cNvSpPr>
                  <a:spLocks noChangeShapeType="1"/>
                </p:cNvSpPr>
                <p:nvPr/>
              </p:nvSpPr>
              <p:spPr bwMode="auto">
                <a:xfrm>
                  <a:off x="4398" y="1322"/>
                  <a:ext cx="0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1330" name="Line 1452"/>
                <p:cNvSpPr>
                  <a:spLocks noChangeShapeType="1"/>
                </p:cNvSpPr>
                <p:nvPr/>
              </p:nvSpPr>
              <p:spPr bwMode="auto">
                <a:xfrm>
                  <a:off x="5063" y="1325"/>
                  <a:ext cx="0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pic>
            <p:nvPicPr>
              <p:cNvPr id="150705" name="Picture 1453" descr="desktop_computer_stylized_sm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826" y="2853"/>
                <a:ext cx="208" cy="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50706" name="Group 1454"/>
              <p:cNvGrpSpPr>
                <a:grpSpLocks/>
              </p:cNvGrpSpPr>
              <p:nvPr/>
            </p:nvGrpSpPr>
            <p:grpSpPr bwMode="auto">
              <a:xfrm>
                <a:off x="697" y="2871"/>
                <a:ext cx="287" cy="139"/>
                <a:chOff x="4396" y="1245"/>
                <a:chExt cx="672" cy="248"/>
              </a:xfrm>
            </p:grpSpPr>
            <p:sp>
              <p:nvSpPr>
                <p:cNvPr id="150772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50773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50774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150775" name="Group 1458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50778" name="Freeform 1459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0779" name="Freeform 1460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1321" name="Line 1461"/>
                <p:cNvSpPr>
                  <a:spLocks noChangeShapeType="1"/>
                </p:cNvSpPr>
                <p:nvPr/>
              </p:nvSpPr>
              <p:spPr bwMode="auto">
                <a:xfrm>
                  <a:off x="4398" y="1322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1322" name="Line 1462"/>
                <p:cNvSpPr>
                  <a:spLocks noChangeShapeType="1"/>
                </p:cNvSpPr>
                <p:nvPr/>
              </p:nvSpPr>
              <p:spPr bwMode="auto">
                <a:xfrm>
                  <a:off x="5063" y="1325"/>
                  <a:ext cx="0" cy="10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50707" name="Group 1463"/>
              <p:cNvGrpSpPr>
                <a:grpSpLocks/>
              </p:cNvGrpSpPr>
              <p:nvPr/>
            </p:nvGrpSpPr>
            <p:grpSpPr bwMode="auto">
              <a:xfrm>
                <a:off x="1102" y="3380"/>
                <a:ext cx="279" cy="136"/>
                <a:chOff x="4396" y="1245"/>
                <a:chExt cx="672" cy="248"/>
              </a:xfrm>
            </p:grpSpPr>
            <p:sp>
              <p:nvSpPr>
                <p:cNvPr id="150764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50765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50766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150767" name="Group 1467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50770" name="Freeform 1468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0771" name="Freeform 1469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1313" name="Line 1470"/>
                <p:cNvSpPr>
                  <a:spLocks noChangeShapeType="1"/>
                </p:cNvSpPr>
                <p:nvPr/>
              </p:nvSpPr>
              <p:spPr bwMode="auto">
                <a:xfrm>
                  <a:off x="4398" y="1322"/>
                  <a:ext cx="0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1314" name="Line 1471"/>
                <p:cNvSpPr>
                  <a:spLocks noChangeShapeType="1"/>
                </p:cNvSpPr>
                <p:nvPr/>
              </p:nvSpPr>
              <p:spPr bwMode="auto">
                <a:xfrm>
                  <a:off x="5063" y="1325"/>
                  <a:ext cx="0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50708" name="Group 1472"/>
              <p:cNvGrpSpPr>
                <a:grpSpLocks/>
              </p:cNvGrpSpPr>
              <p:nvPr/>
            </p:nvGrpSpPr>
            <p:grpSpPr bwMode="auto">
              <a:xfrm>
                <a:off x="1475" y="3132"/>
                <a:ext cx="287" cy="139"/>
                <a:chOff x="4396" y="1245"/>
                <a:chExt cx="672" cy="248"/>
              </a:xfrm>
            </p:grpSpPr>
            <p:sp>
              <p:nvSpPr>
                <p:cNvPr id="150756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50757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50758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150759" name="Group 1476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50762" name="Freeform 1477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0763" name="Freeform 1478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1305" name="Line 1479"/>
                <p:cNvSpPr>
                  <a:spLocks noChangeShapeType="1"/>
                </p:cNvSpPr>
                <p:nvPr/>
              </p:nvSpPr>
              <p:spPr bwMode="auto">
                <a:xfrm>
                  <a:off x="4398" y="1322"/>
                  <a:ext cx="0" cy="109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1306" name="Line 1480"/>
                <p:cNvSpPr>
                  <a:spLocks noChangeShapeType="1"/>
                </p:cNvSpPr>
                <p:nvPr/>
              </p:nvSpPr>
              <p:spPr bwMode="auto">
                <a:xfrm>
                  <a:off x="5063" y="1325"/>
                  <a:ext cx="0" cy="10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150709" name="Group 1481"/>
              <p:cNvGrpSpPr>
                <a:grpSpLocks/>
              </p:cNvGrpSpPr>
              <p:nvPr/>
            </p:nvGrpSpPr>
            <p:grpSpPr bwMode="auto">
              <a:xfrm>
                <a:off x="454" y="3380"/>
                <a:ext cx="279" cy="136"/>
                <a:chOff x="4396" y="1245"/>
                <a:chExt cx="672" cy="248"/>
              </a:xfrm>
            </p:grpSpPr>
            <p:sp>
              <p:nvSpPr>
                <p:cNvPr id="150748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50749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150750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150751" name="Group 1485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150754" name="Freeform 1486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0755" name="Freeform 1487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gradFill rotWithShape="1">
                    <a:gsLst>
                      <a:gs pos="0">
                        <a:srgbClr val="FF00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1297" name="Line 1488"/>
                <p:cNvSpPr>
                  <a:spLocks noChangeShapeType="1"/>
                </p:cNvSpPr>
                <p:nvPr/>
              </p:nvSpPr>
              <p:spPr bwMode="auto">
                <a:xfrm>
                  <a:off x="4398" y="1322"/>
                  <a:ext cx="0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131298" name="Line 1489"/>
                <p:cNvSpPr>
                  <a:spLocks noChangeShapeType="1"/>
                </p:cNvSpPr>
                <p:nvPr/>
              </p:nvSpPr>
              <p:spPr bwMode="auto">
                <a:xfrm>
                  <a:off x="5063" y="1325"/>
                  <a:ext cx="0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pic>
            <p:nvPicPr>
              <p:cNvPr id="150710" name="Picture 1490" descr="desktop_computer_stylized_sm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439" y="2713"/>
                <a:ext cx="208" cy="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0711" name="Picture 1491" descr="desktop_computer_stylized_sm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460" y="3060"/>
                <a:ext cx="208" cy="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0712" name="Picture 1492" descr="desktop_computer_stylized_sm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264" y="3559"/>
                <a:ext cx="208" cy="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0713" name="Picture 1493" descr="desktop_computer_stylized_sm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931" y="3557"/>
                <a:ext cx="208" cy="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0714" name="Picture 1494" descr="desktop_computer_stylized_sm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672" y="3414"/>
                <a:ext cx="208" cy="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0715" name="Picture 1495" descr="desktop_computer_stylized_smal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948" y="3150"/>
                <a:ext cx="208" cy="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50716" name="Group 1496"/>
              <p:cNvGrpSpPr>
                <a:grpSpLocks/>
              </p:cNvGrpSpPr>
              <p:nvPr/>
            </p:nvGrpSpPr>
            <p:grpSpPr bwMode="auto">
              <a:xfrm>
                <a:off x="734" y="2220"/>
                <a:ext cx="221" cy="191"/>
                <a:chOff x="4493" y="1335"/>
                <a:chExt cx="381" cy="326"/>
              </a:xfrm>
            </p:grpSpPr>
            <p:pic>
              <p:nvPicPr>
                <p:cNvPr id="150741" name="Picture 1497" descr="desktop_computer_stylized_small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493" y="1335"/>
                  <a:ext cx="381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50742" name="Group 1498"/>
                <p:cNvGrpSpPr>
                  <a:grpSpLocks/>
                </p:cNvGrpSpPr>
                <p:nvPr/>
              </p:nvGrpSpPr>
              <p:grpSpPr bwMode="auto">
                <a:xfrm>
                  <a:off x="4501" y="1349"/>
                  <a:ext cx="313" cy="292"/>
                  <a:chOff x="4501" y="1349"/>
                  <a:chExt cx="313" cy="292"/>
                </a:xfrm>
              </p:grpSpPr>
              <p:sp>
                <p:nvSpPr>
                  <p:cNvPr id="131288" name="Oval 1499"/>
                  <p:cNvSpPr>
                    <a:spLocks noChangeArrowheads="1"/>
                  </p:cNvSpPr>
                  <p:nvPr/>
                </p:nvSpPr>
                <p:spPr bwMode="auto">
                  <a:xfrm rot="-365081">
                    <a:off x="4515" y="1540"/>
                    <a:ext cx="214" cy="56"/>
                  </a:xfrm>
                  <a:prstGeom prst="ellipse">
                    <a:avLst/>
                  </a:prstGeom>
                  <a:noFill/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744" name="Freeform 1500"/>
                  <p:cNvSpPr>
                    <a:spLocks/>
                  </p:cNvSpPr>
                  <p:nvPr/>
                </p:nvSpPr>
                <p:spPr bwMode="auto">
                  <a:xfrm>
                    <a:off x="4536" y="1372"/>
                    <a:ext cx="186" cy="157"/>
                  </a:xfrm>
                  <a:custGeom>
                    <a:avLst/>
                    <a:gdLst>
                      <a:gd name="T0" fmla="*/ 0 w 117"/>
                      <a:gd name="T1" fmla="*/ 0 h 123"/>
                      <a:gd name="T2" fmla="*/ 965 w 117"/>
                      <a:gd name="T3" fmla="*/ 8 h 123"/>
                      <a:gd name="T4" fmla="*/ 1191 w 117"/>
                      <a:gd name="T5" fmla="*/ 336 h 123"/>
                      <a:gd name="T6" fmla="*/ 240 w 117"/>
                      <a:gd name="T7" fmla="*/ 415 h 123"/>
                      <a:gd name="T8" fmla="*/ 0 w 117"/>
                      <a:gd name="T9" fmla="*/ 0 h 12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17" h="123">
                        <a:moveTo>
                          <a:pt x="0" y="0"/>
                        </a:moveTo>
                        <a:lnTo>
                          <a:pt x="95" y="2"/>
                        </a:lnTo>
                        <a:lnTo>
                          <a:pt x="117" y="99"/>
                        </a:lnTo>
                        <a:lnTo>
                          <a:pt x="24" y="12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0745" name="Freeform 1501"/>
                  <p:cNvSpPr>
                    <a:spLocks/>
                  </p:cNvSpPr>
                  <p:nvPr/>
                </p:nvSpPr>
                <p:spPr bwMode="auto">
                  <a:xfrm>
                    <a:off x="4527" y="1533"/>
                    <a:ext cx="287" cy="108"/>
                  </a:xfrm>
                  <a:custGeom>
                    <a:avLst/>
                    <a:gdLst>
                      <a:gd name="T0" fmla="*/ 0 w 181"/>
                      <a:gd name="T1" fmla="*/ 170 h 84"/>
                      <a:gd name="T2" fmla="*/ 1471 w 181"/>
                      <a:gd name="T3" fmla="*/ 0 h 84"/>
                      <a:gd name="T4" fmla="*/ 1812 w 181"/>
                      <a:gd name="T5" fmla="*/ 69 h 84"/>
                      <a:gd name="T6" fmla="*/ 374 w 181"/>
                      <a:gd name="T7" fmla="*/ 296 h 84"/>
                      <a:gd name="T8" fmla="*/ 0 w 181"/>
                      <a:gd name="T9" fmla="*/ 170 h 8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81" h="84">
                        <a:moveTo>
                          <a:pt x="0" y="48"/>
                        </a:moveTo>
                        <a:lnTo>
                          <a:pt x="147" y="0"/>
                        </a:lnTo>
                        <a:lnTo>
                          <a:pt x="181" y="20"/>
                        </a:lnTo>
                        <a:lnTo>
                          <a:pt x="37" y="84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0746" name="Freeform 1502"/>
                  <p:cNvSpPr>
                    <a:spLocks/>
                  </p:cNvSpPr>
                  <p:nvPr/>
                </p:nvSpPr>
                <p:spPr bwMode="auto">
                  <a:xfrm>
                    <a:off x="4501" y="1349"/>
                    <a:ext cx="235" cy="207"/>
                  </a:xfrm>
                  <a:custGeom>
                    <a:avLst/>
                    <a:gdLst>
                      <a:gd name="T0" fmla="*/ 0 w 148"/>
                      <a:gd name="T1" fmla="*/ 0 h 162"/>
                      <a:gd name="T2" fmla="*/ 1273 w 148"/>
                      <a:gd name="T3" fmla="*/ 40 h 162"/>
                      <a:gd name="T4" fmla="*/ 1493 w 148"/>
                      <a:gd name="T5" fmla="*/ 429 h 162"/>
                      <a:gd name="T6" fmla="*/ 376 w 148"/>
                      <a:gd name="T7" fmla="*/ 553 h 162"/>
                      <a:gd name="T8" fmla="*/ 0 w 148"/>
                      <a:gd name="T9" fmla="*/ 0 h 1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48" h="162">
                        <a:moveTo>
                          <a:pt x="0" y="0"/>
                        </a:moveTo>
                        <a:lnTo>
                          <a:pt x="126" y="12"/>
                        </a:lnTo>
                        <a:lnTo>
                          <a:pt x="148" y="126"/>
                        </a:lnTo>
                        <a:lnTo>
                          <a:pt x="37" y="16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905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0747" name="Freeform 1503"/>
                  <p:cNvSpPr>
                    <a:spLocks/>
                  </p:cNvSpPr>
                  <p:nvPr/>
                </p:nvSpPr>
                <p:spPr bwMode="auto">
                  <a:xfrm>
                    <a:off x="4553" y="1380"/>
                    <a:ext cx="132" cy="96"/>
                  </a:xfrm>
                  <a:custGeom>
                    <a:avLst/>
                    <a:gdLst>
                      <a:gd name="T0" fmla="*/ 0 w 83"/>
                      <a:gd name="T1" fmla="*/ 0 h 75"/>
                      <a:gd name="T2" fmla="*/ 792 w 83"/>
                      <a:gd name="T3" fmla="*/ 10 h 75"/>
                      <a:gd name="T4" fmla="*/ 313 w 83"/>
                      <a:gd name="T5" fmla="*/ 65 h 75"/>
                      <a:gd name="T6" fmla="*/ 102 w 83"/>
                      <a:gd name="T7" fmla="*/ 247 h 75"/>
                      <a:gd name="T8" fmla="*/ 0 w 83"/>
                      <a:gd name="T9" fmla="*/ 0 h 7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3" h="75">
                        <a:moveTo>
                          <a:pt x="0" y="0"/>
                        </a:moveTo>
                        <a:lnTo>
                          <a:pt x="78" y="3"/>
                        </a:lnTo>
                        <a:cubicBezTo>
                          <a:pt x="83" y="6"/>
                          <a:pt x="54" y="0"/>
                          <a:pt x="31" y="19"/>
                        </a:cubicBezTo>
                        <a:cubicBezTo>
                          <a:pt x="8" y="38"/>
                          <a:pt x="15" y="75"/>
                          <a:pt x="10" y="72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0717" name="Group 1504"/>
              <p:cNvGrpSpPr>
                <a:grpSpLocks/>
              </p:cNvGrpSpPr>
              <p:nvPr/>
            </p:nvGrpSpPr>
            <p:grpSpPr bwMode="auto">
              <a:xfrm>
                <a:off x="760" y="3559"/>
                <a:ext cx="221" cy="191"/>
                <a:chOff x="4493" y="1335"/>
                <a:chExt cx="381" cy="326"/>
              </a:xfrm>
            </p:grpSpPr>
            <p:pic>
              <p:nvPicPr>
                <p:cNvPr id="150734" name="Picture 1505" descr="desktop_computer_stylized_small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493" y="1335"/>
                  <a:ext cx="381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50735" name="Group 1506"/>
                <p:cNvGrpSpPr>
                  <a:grpSpLocks/>
                </p:cNvGrpSpPr>
                <p:nvPr/>
              </p:nvGrpSpPr>
              <p:grpSpPr bwMode="auto">
                <a:xfrm>
                  <a:off x="4501" y="1349"/>
                  <a:ext cx="313" cy="292"/>
                  <a:chOff x="4501" y="1349"/>
                  <a:chExt cx="313" cy="292"/>
                </a:xfrm>
              </p:grpSpPr>
              <p:sp>
                <p:nvSpPr>
                  <p:cNvPr id="131281" name="Oval 1507"/>
                  <p:cNvSpPr>
                    <a:spLocks noChangeArrowheads="1"/>
                  </p:cNvSpPr>
                  <p:nvPr/>
                </p:nvSpPr>
                <p:spPr bwMode="auto">
                  <a:xfrm rot="-365081">
                    <a:off x="4515" y="1540"/>
                    <a:ext cx="214" cy="56"/>
                  </a:xfrm>
                  <a:prstGeom prst="ellipse">
                    <a:avLst/>
                  </a:prstGeom>
                  <a:noFill/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737" name="Freeform 1508"/>
                  <p:cNvSpPr>
                    <a:spLocks/>
                  </p:cNvSpPr>
                  <p:nvPr/>
                </p:nvSpPr>
                <p:spPr bwMode="auto">
                  <a:xfrm>
                    <a:off x="4536" y="1372"/>
                    <a:ext cx="186" cy="157"/>
                  </a:xfrm>
                  <a:custGeom>
                    <a:avLst/>
                    <a:gdLst>
                      <a:gd name="T0" fmla="*/ 0 w 117"/>
                      <a:gd name="T1" fmla="*/ 0 h 123"/>
                      <a:gd name="T2" fmla="*/ 965 w 117"/>
                      <a:gd name="T3" fmla="*/ 8 h 123"/>
                      <a:gd name="T4" fmla="*/ 1191 w 117"/>
                      <a:gd name="T5" fmla="*/ 336 h 123"/>
                      <a:gd name="T6" fmla="*/ 240 w 117"/>
                      <a:gd name="T7" fmla="*/ 415 h 123"/>
                      <a:gd name="T8" fmla="*/ 0 w 117"/>
                      <a:gd name="T9" fmla="*/ 0 h 12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17" h="123">
                        <a:moveTo>
                          <a:pt x="0" y="0"/>
                        </a:moveTo>
                        <a:lnTo>
                          <a:pt x="95" y="2"/>
                        </a:lnTo>
                        <a:lnTo>
                          <a:pt x="117" y="99"/>
                        </a:lnTo>
                        <a:lnTo>
                          <a:pt x="24" y="12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0738" name="Freeform 1509"/>
                  <p:cNvSpPr>
                    <a:spLocks/>
                  </p:cNvSpPr>
                  <p:nvPr/>
                </p:nvSpPr>
                <p:spPr bwMode="auto">
                  <a:xfrm>
                    <a:off x="4527" y="1533"/>
                    <a:ext cx="287" cy="108"/>
                  </a:xfrm>
                  <a:custGeom>
                    <a:avLst/>
                    <a:gdLst>
                      <a:gd name="T0" fmla="*/ 0 w 181"/>
                      <a:gd name="T1" fmla="*/ 170 h 84"/>
                      <a:gd name="T2" fmla="*/ 1471 w 181"/>
                      <a:gd name="T3" fmla="*/ 0 h 84"/>
                      <a:gd name="T4" fmla="*/ 1812 w 181"/>
                      <a:gd name="T5" fmla="*/ 69 h 84"/>
                      <a:gd name="T6" fmla="*/ 374 w 181"/>
                      <a:gd name="T7" fmla="*/ 296 h 84"/>
                      <a:gd name="T8" fmla="*/ 0 w 181"/>
                      <a:gd name="T9" fmla="*/ 170 h 8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81" h="84">
                        <a:moveTo>
                          <a:pt x="0" y="48"/>
                        </a:moveTo>
                        <a:lnTo>
                          <a:pt x="147" y="0"/>
                        </a:lnTo>
                        <a:lnTo>
                          <a:pt x="181" y="20"/>
                        </a:lnTo>
                        <a:lnTo>
                          <a:pt x="37" y="84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0739" name="Freeform 1510"/>
                  <p:cNvSpPr>
                    <a:spLocks/>
                  </p:cNvSpPr>
                  <p:nvPr/>
                </p:nvSpPr>
                <p:spPr bwMode="auto">
                  <a:xfrm>
                    <a:off x="4501" y="1349"/>
                    <a:ext cx="235" cy="207"/>
                  </a:xfrm>
                  <a:custGeom>
                    <a:avLst/>
                    <a:gdLst>
                      <a:gd name="T0" fmla="*/ 0 w 148"/>
                      <a:gd name="T1" fmla="*/ 0 h 162"/>
                      <a:gd name="T2" fmla="*/ 1273 w 148"/>
                      <a:gd name="T3" fmla="*/ 40 h 162"/>
                      <a:gd name="T4" fmla="*/ 1493 w 148"/>
                      <a:gd name="T5" fmla="*/ 429 h 162"/>
                      <a:gd name="T6" fmla="*/ 376 w 148"/>
                      <a:gd name="T7" fmla="*/ 553 h 162"/>
                      <a:gd name="T8" fmla="*/ 0 w 148"/>
                      <a:gd name="T9" fmla="*/ 0 h 1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48" h="162">
                        <a:moveTo>
                          <a:pt x="0" y="0"/>
                        </a:moveTo>
                        <a:lnTo>
                          <a:pt x="126" y="12"/>
                        </a:lnTo>
                        <a:lnTo>
                          <a:pt x="148" y="126"/>
                        </a:lnTo>
                        <a:lnTo>
                          <a:pt x="37" y="16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905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0740" name="Freeform 1511"/>
                  <p:cNvSpPr>
                    <a:spLocks/>
                  </p:cNvSpPr>
                  <p:nvPr/>
                </p:nvSpPr>
                <p:spPr bwMode="auto">
                  <a:xfrm>
                    <a:off x="4553" y="1380"/>
                    <a:ext cx="132" cy="96"/>
                  </a:xfrm>
                  <a:custGeom>
                    <a:avLst/>
                    <a:gdLst>
                      <a:gd name="T0" fmla="*/ 0 w 83"/>
                      <a:gd name="T1" fmla="*/ 0 h 75"/>
                      <a:gd name="T2" fmla="*/ 792 w 83"/>
                      <a:gd name="T3" fmla="*/ 10 h 75"/>
                      <a:gd name="T4" fmla="*/ 313 w 83"/>
                      <a:gd name="T5" fmla="*/ 65 h 75"/>
                      <a:gd name="T6" fmla="*/ 102 w 83"/>
                      <a:gd name="T7" fmla="*/ 247 h 75"/>
                      <a:gd name="T8" fmla="*/ 0 w 83"/>
                      <a:gd name="T9" fmla="*/ 0 h 7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3" h="75">
                        <a:moveTo>
                          <a:pt x="0" y="0"/>
                        </a:moveTo>
                        <a:lnTo>
                          <a:pt x="78" y="3"/>
                        </a:lnTo>
                        <a:cubicBezTo>
                          <a:pt x="83" y="6"/>
                          <a:pt x="54" y="0"/>
                          <a:pt x="31" y="19"/>
                        </a:cubicBezTo>
                        <a:cubicBezTo>
                          <a:pt x="8" y="38"/>
                          <a:pt x="15" y="75"/>
                          <a:pt x="10" y="72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0718" name="Group 1512"/>
              <p:cNvGrpSpPr>
                <a:grpSpLocks/>
              </p:cNvGrpSpPr>
              <p:nvPr/>
            </p:nvGrpSpPr>
            <p:grpSpPr bwMode="auto">
              <a:xfrm>
                <a:off x="1439" y="3562"/>
                <a:ext cx="221" cy="191"/>
                <a:chOff x="4493" y="1335"/>
                <a:chExt cx="381" cy="326"/>
              </a:xfrm>
            </p:grpSpPr>
            <p:pic>
              <p:nvPicPr>
                <p:cNvPr id="150727" name="Picture 1513" descr="desktop_computer_stylized_small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493" y="1335"/>
                  <a:ext cx="381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50728" name="Group 1514"/>
                <p:cNvGrpSpPr>
                  <a:grpSpLocks/>
                </p:cNvGrpSpPr>
                <p:nvPr/>
              </p:nvGrpSpPr>
              <p:grpSpPr bwMode="auto">
                <a:xfrm>
                  <a:off x="4501" y="1349"/>
                  <a:ext cx="313" cy="292"/>
                  <a:chOff x="4501" y="1349"/>
                  <a:chExt cx="313" cy="292"/>
                </a:xfrm>
              </p:grpSpPr>
              <p:sp>
                <p:nvSpPr>
                  <p:cNvPr id="131274" name="Oval 1515"/>
                  <p:cNvSpPr>
                    <a:spLocks noChangeArrowheads="1"/>
                  </p:cNvSpPr>
                  <p:nvPr/>
                </p:nvSpPr>
                <p:spPr bwMode="auto">
                  <a:xfrm rot="-365081">
                    <a:off x="4515" y="1540"/>
                    <a:ext cx="214" cy="56"/>
                  </a:xfrm>
                  <a:prstGeom prst="ellipse">
                    <a:avLst/>
                  </a:prstGeom>
                  <a:noFill/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730" name="Freeform 1516"/>
                  <p:cNvSpPr>
                    <a:spLocks/>
                  </p:cNvSpPr>
                  <p:nvPr/>
                </p:nvSpPr>
                <p:spPr bwMode="auto">
                  <a:xfrm>
                    <a:off x="4536" y="1372"/>
                    <a:ext cx="186" cy="157"/>
                  </a:xfrm>
                  <a:custGeom>
                    <a:avLst/>
                    <a:gdLst>
                      <a:gd name="T0" fmla="*/ 0 w 117"/>
                      <a:gd name="T1" fmla="*/ 0 h 123"/>
                      <a:gd name="T2" fmla="*/ 965 w 117"/>
                      <a:gd name="T3" fmla="*/ 8 h 123"/>
                      <a:gd name="T4" fmla="*/ 1191 w 117"/>
                      <a:gd name="T5" fmla="*/ 336 h 123"/>
                      <a:gd name="T6" fmla="*/ 240 w 117"/>
                      <a:gd name="T7" fmla="*/ 415 h 123"/>
                      <a:gd name="T8" fmla="*/ 0 w 117"/>
                      <a:gd name="T9" fmla="*/ 0 h 12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17" h="123">
                        <a:moveTo>
                          <a:pt x="0" y="0"/>
                        </a:moveTo>
                        <a:lnTo>
                          <a:pt x="95" y="2"/>
                        </a:lnTo>
                        <a:lnTo>
                          <a:pt x="117" y="99"/>
                        </a:lnTo>
                        <a:lnTo>
                          <a:pt x="24" y="12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0731" name="Freeform 1517"/>
                  <p:cNvSpPr>
                    <a:spLocks/>
                  </p:cNvSpPr>
                  <p:nvPr/>
                </p:nvSpPr>
                <p:spPr bwMode="auto">
                  <a:xfrm>
                    <a:off x="4527" y="1533"/>
                    <a:ext cx="287" cy="108"/>
                  </a:xfrm>
                  <a:custGeom>
                    <a:avLst/>
                    <a:gdLst>
                      <a:gd name="T0" fmla="*/ 0 w 181"/>
                      <a:gd name="T1" fmla="*/ 170 h 84"/>
                      <a:gd name="T2" fmla="*/ 1471 w 181"/>
                      <a:gd name="T3" fmla="*/ 0 h 84"/>
                      <a:gd name="T4" fmla="*/ 1812 w 181"/>
                      <a:gd name="T5" fmla="*/ 69 h 84"/>
                      <a:gd name="T6" fmla="*/ 374 w 181"/>
                      <a:gd name="T7" fmla="*/ 296 h 84"/>
                      <a:gd name="T8" fmla="*/ 0 w 181"/>
                      <a:gd name="T9" fmla="*/ 170 h 8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81" h="84">
                        <a:moveTo>
                          <a:pt x="0" y="48"/>
                        </a:moveTo>
                        <a:lnTo>
                          <a:pt x="147" y="0"/>
                        </a:lnTo>
                        <a:lnTo>
                          <a:pt x="181" y="20"/>
                        </a:lnTo>
                        <a:lnTo>
                          <a:pt x="37" y="84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0732" name="Freeform 1518"/>
                  <p:cNvSpPr>
                    <a:spLocks/>
                  </p:cNvSpPr>
                  <p:nvPr/>
                </p:nvSpPr>
                <p:spPr bwMode="auto">
                  <a:xfrm>
                    <a:off x="4501" y="1349"/>
                    <a:ext cx="235" cy="207"/>
                  </a:xfrm>
                  <a:custGeom>
                    <a:avLst/>
                    <a:gdLst>
                      <a:gd name="T0" fmla="*/ 0 w 148"/>
                      <a:gd name="T1" fmla="*/ 0 h 162"/>
                      <a:gd name="T2" fmla="*/ 1273 w 148"/>
                      <a:gd name="T3" fmla="*/ 40 h 162"/>
                      <a:gd name="T4" fmla="*/ 1493 w 148"/>
                      <a:gd name="T5" fmla="*/ 429 h 162"/>
                      <a:gd name="T6" fmla="*/ 376 w 148"/>
                      <a:gd name="T7" fmla="*/ 553 h 162"/>
                      <a:gd name="T8" fmla="*/ 0 w 148"/>
                      <a:gd name="T9" fmla="*/ 0 h 1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48" h="162">
                        <a:moveTo>
                          <a:pt x="0" y="0"/>
                        </a:moveTo>
                        <a:lnTo>
                          <a:pt x="126" y="12"/>
                        </a:lnTo>
                        <a:lnTo>
                          <a:pt x="148" y="126"/>
                        </a:lnTo>
                        <a:lnTo>
                          <a:pt x="37" y="16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905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0733" name="Freeform 1519"/>
                  <p:cNvSpPr>
                    <a:spLocks/>
                  </p:cNvSpPr>
                  <p:nvPr/>
                </p:nvSpPr>
                <p:spPr bwMode="auto">
                  <a:xfrm>
                    <a:off x="4553" y="1380"/>
                    <a:ext cx="132" cy="96"/>
                  </a:xfrm>
                  <a:custGeom>
                    <a:avLst/>
                    <a:gdLst>
                      <a:gd name="T0" fmla="*/ 0 w 83"/>
                      <a:gd name="T1" fmla="*/ 0 h 75"/>
                      <a:gd name="T2" fmla="*/ 792 w 83"/>
                      <a:gd name="T3" fmla="*/ 10 h 75"/>
                      <a:gd name="T4" fmla="*/ 313 w 83"/>
                      <a:gd name="T5" fmla="*/ 65 h 75"/>
                      <a:gd name="T6" fmla="*/ 102 w 83"/>
                      <a:gd name="T7" fmla="*/ 247 h 75"/>
                      <a:gd name="T8" fmla="*/ 0 w 83"/>
                      <a:gd name="T9" fmla="*/ 0 h 7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3" h="75">
                        <a:moveTo>
                          <a:pt x="0" y="0"/>
                        </a:moveTo>
                        <a:lnTo>
                          <a:pt x="78" y="3"/>
                        </a:lnTo>
                        <a:cubicBezTo>
                          <a:pt x="83" y="6"/>
                          <a:pt x="54" y="0"/>
                          <a:pt x="31" y="19"/>
                        </a:cubicBezTo>
                        <a:cubicBezTo>
                          <a:pt x="8" y="38"/>
                          <a:pt x="15" y="75"/>
                          <a:pt x="10" y="72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0719" name="Group 1520"/>
              <p:cNvGrpSpPr>
                <a:grpSpLocks/>
              </p:cNvGrpSpPr>
              <p:nvPr/>
            </p:nvGrpSpPr>
            <p:grpSpPr bwMode="auto">
              <a:xfrm>
                <a:off x="1822" y="2494"/>
                <a:ext cx="221" cy="191"/>
                <a:chOff x="4493" y="1335"/>
                <a:chExt cx="381" cy="326"/>
              </a:xfrm>
            </p:grpSpPr>
            <p:pic>
              <p:nvPicPr>
                <p:cNvPr id="150720" name="Picture 1521" descr="desktop_computer_stylized_small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493" y="1335"/>
                  <a:ext cx="381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50721" name="Group 1522"/>
                <p:cNvGrpSpPr>
                  <a:grpSpLocks/>
                </p:cNvGrpSpPr>
                <p:nvPr/>
              </p:nvGrpSpPr>
              <p:grpSpPr bwMode="auto">
                <a:xfrm>
                  <a:off x="4501" y="1349"/>
                  <a:ext cx="313" cy="292"/>
                  <a:chOff x="4501" y="1349"/>
                  <a:chExt cx="313" cy="292"/>
                </a:xfrm>
              </p:grpSpPr>
              <p:sp>
                <p:nvSpPr>
                  <p:cNvPr id="131267" name="Oval 1523"/>
                  <p:cNvSpPr>
                    <a:spLocks noChangeArrowheads="1"/>
                  </p:cNvSpPr>
                  <p:nvPr/>
                </p:nvSpPr>
                <p:spPr bwMode="auto">
                  <a:xfrm rot="-365081">
                    <a:off x="4515" y="1540"/>
                    <a:ext cx="214" cy="56"/>
                  </a:xfrm>
                  <a:prstGeom prst="ellipse">
                    <a:avLst/>
                  </a:prstGeom>
                  <a:noFill/>
                  <a:ln w="9525">
                    <a:solidFill>
                      <a:srgbClr val="CC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0723" name="Freeform 1524"/>
                  <p:cNvSpPr>
                    <a:spLocks/>
                  </p:cNvSpPr>
                  <p:nvPr/>
                </p:nvSpPr>
                <p:spPr bwMode="auto">
                  <a:xfrm>
                    <a:off x="4536" y="1372"/>
                    <a:ext cx="186" cy="157"/>
                  </a:xfrm>
                  <a:custGeom>
                    <a:avLst/>
                    <a:gdLst>
                      <a:gd name="T0" fmla="*/ 0 w 117"/>
                      <a:gd name="T1" fmla="*/ 0 h 123"/>
                      <a:gd name="T2" fmla="*/ 965 w 117"/>
                      <a:gd name="T3" fmla="*/ 8 h 123"/>
                      <a:gd name="T4" fmla="*/ 1191 w 117"/>
                      <a:gd name="T5" fmla="*/ 336 h 123"/>
                      <a:gd name="T6" fmla="*/ 240 w 117"/>
                      <a:gd name="T7" fmla="*/ 415 h 123"/>
                      <a:gd name="T8" fmla="*/ 0 w 117"/>
                      <a:gd name="T9" fmla="*/ 0 h 123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17" h="123">
                        <a:moveTo>
                          <a:pt x="0" y="0"/>
                        </a:moveTo>
                        <a:lnTo>
                          <a:pt x="95" y="2"/>
                        </a:lnTo>
                        <a:lnTo>
                          <a:pt x="117" y="99"/>
                        </a:lnTo>
                        <a:lnTo>
                          <a:pt x="24" y="12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0724" name="Freeform 1525"/>
                  <p:cNvSpPr>
                    <a:spLocks/>
                  </p:cNvSpPr>
                  <p:nvPr/>
                </p:nvSpPr>
                <p:spPr bwMode="auto">
                  <a:xfrm>
                    <a:off x="4527" y="1533"/>
                    <a:ext cx="287" cy="108"/>
                  </a:xfrm>
                  <a:custGeom>
                    <a:avLst/>
                    <a:gdLst>
                      <a:gd name="T0" fmla="*/ 0 w 181"/>
                      <a:gd name="T1" fmla="*/ 170 h 84"/>
                      <a:gd name="T2" fmla="*/ 1471 w 181"/>
                      <a:gd name="T3" fmla="*/ 0 h 84"/>
                      <a:gd name="T4" fmla="*/ 1812 w 181"/>
                      <a:gd name="T5" fmla="*/ 69 h 84"/>
                      <a:gd name="T6" fmla="*/ 374 w 181"/>
                      <a:gd name="T7" fmla="*/ 296 h 84"/>
                      <a:gd name="T8" fmla="*/ 0 w 181"/>
                      <a:gd name="T9" fmla="*/ 170 h 8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81" h="84">
                        <a:moveTo>
                          <a:pt x="0" y="48"/>
                        </a:moveTo>
                        <a:lnTo>
                          <a:pt x="147" y="0"/>
                        </a:lnTo>
                        <a:lnTo>
                          <a:pt x="181" y="20"/>
                        </a:lnTo>
                        <a:lnTo>
                          <a:pt x="37" y="84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noFill/>
                  <a:ln w="1270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0725" name="Freeform 1526"/>
                  <p:cNvSpPr>
                    <a:spLocks/>
                  </p:cNvSpPr>
                  <p:nvPr/>
                </p:nvSpPr>
                <p:spPr bwMode="auto">
                  <a:xfrm>
                    <a:off x="4501" y="1349"/>
                    <a:ext cx="235" cy="207"/>
                  </a:xfrm>
                  <a:custGeom>
                    <a:avLst/>
                    <a:gdLst>
                      <a:gd name="T0" fmla="*/ 0 w 148"/>
                      <a:gd name="T1" fmla="*/ 0 h 162"/>
                      <a:gd name="T2" fmla="*/ 1273 w 148"/>
                      <a:gd name="T3" fmla="*/ 40 h 162"/>
                      <a:gd name="T4" fmla="*/ 1493 w 148"/>
                      <a:gd name="T5" fmla="*/ 429 h 162"/>
                      <a:gd name="T6" fmla="*/ 376 w 148"/>
                      <a:gd name="T7" fmla="*/ 553 h 162"/>
                      <a:gd name="T8" fmla="*/ 0 w 148"/>
                      <a:gd name="T9" fmla="*/ 0 h 16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48" h="162">
                        <a:moveTo>
                          <a:pt x="0" y="0"/>
                        </a:moveTo>
                        <a:lnTo>
                          <a:pt x="126" y="12"/>
                        </a:lnTo>
                        <a:lnTo>
                          <a:pt x="148" y="126"/>
                        </a:lnTo>
                        <a:lnTo>
                          <a:pt x="37" y="16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9050" cap="flat" cmpd="sng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50726" name="Freeform 1527"/>
                  <p:cNvSpPr>
                    <a:spLocks/>
                  </p:cNvSpPr>
                  <p:nvPr/>
                </p:nvSpPr>
                <p:spPr bwMode="auto">
                  <a:xfrm>
                    <a:off x="4553" y="1380"/>
                    <a:ext cx="132" cy="96"/>
                  </a:xfrm>
                  <a:custGeom>
                    <a:avLst/>
                    <a:gdLst>
                      <a:gd name="T0" fmla="*/ 0 w 83"/>
                      <a:gd name="T1" fmla="*/ 0 h 75"/>
                      <a:gd name="T2" fmla="*/ 792 w 83"/>
                      <a:gd name="T3" fmla="*/ 10 h 75"/>
                      <a:gd name="T4" fmla="*/ 313 w 83"/>
                      <a:gd name="T5" fmla="*/ 65 h 75"/>
                      <a:gd name="T6" fmla="*/ 102 w 83"/>
                      <a:gd name="T7" fmla="*/ 247 h 75"/>
                      <a:gd name="T8" fmla="*/ 0 w 83"/>
                      <a:gd name="T9" fmla="*/ 0 h 7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83" h="75">
                        <a:moveTo>
                          <a:pt x="0" y="0"/>
                        </a:moveTo>
                        <a:lnTo>
                          <a:pt x="78" y="3"/>
                        </a:lnTo>
                        <a:cubicBezTo>
                          <a:pt x="83" y="6"/>
                          <a:pt x="54" y="0"/>
                          <a:pt x="31" y="19"/>
                        </a:cubicBezTo>
                        <a:cubicBezTo>
                          <a:pt x="8" y="38"/>
                          <a:pt x="15" y="75"/>
                          <a:pt x="10" y="72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31237" name="Line 605"/>
            <p:cNvSpPr>
              <a:spLocks noChangeShapeType="1"/>
            </p:cNvSpPr>
            <p:nvPr/>
          </p:nvSpPr>
          <p:spPr bwMode="auto">
            <a:xfrm flipH="1">
              <a:off x="2831" y="2650"/>
              <a:ext cx="356" cy="8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238" name="Text Box 1203"/>
            <p:cNvSpPr txBox="1">
              <a:spLocks noChangeArrowheads="1"/>
            </p:cNvSpPr>
            <p:nvPr/>
          </p:nvSpPr>
          <p:spPr bwMode="auto">
            <a:xfrm>
              <a:off x="2659" y="3913"/>
              <a:ext cx="13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source-based trees</a:t>
              </a:r>
            </a:p>
          </p:txBody>
        </p:sp>
        <p:sp>
          <p:nvSpPr>
            <p:cNvPr id="131239" name="Line 1204"/>
            <p:cNvSpPr>
              <a:spLocks noChangeShapeType="1"/>
            </p:cNvSpPr>
            <p:nvPr/>
          </p:nvSpPr>
          <p:spPr bwMode="auto">
            <a:xfrm>
              <a:off x="3175" y="2662"/>
              <a:ext cx="484" cy="2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240" name="Line 1205"/>
            <p:cNvSpPr>
              <a:spLocks noChangeShapeType="1"/>
            </p:cNvSpPr>
            <p:nvPr/>
          </p:nvSpPr>
          <p:spPr bwMode="auto">
            <a:xfrm>
              <a:off x="3003" y="3110"/>
              <a:ext cx="292" cy="3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241" name="Line 1206"/>
            <p:cNvSpPr>
              <a:spLocks noChangeShapeType="1"/>
            </p:cNvSpPr>
            <p:nvPr/>
          </p:nvSpPr>
          <p:spPr bwMode="auto">
            <a:xfrm flipH="1">
              <a:off x="3107" y="2930"/>
              <a:ext cx="584" cy="152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242" name="Line 1207"/>
            <p:cNvSpPr>
              <a:spLocks noChangeShapeType="1"/>
            </p:cNvSpPr>
            <p:nvPr/>
          </p:nvSpPr>
          <p:spPr bwMode="auto">
            <a:xfrm flipH="1">
              <a:off x="2959" y="3078"/>
              <a:ext cx="152" cy="33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243" name="Line 1208"/>
            <p:cNvSpPr>
              <a:spLocks noChangeShapeType="1"/>
            </p:cNvSpPr>
            <p:nvPr/>
          </p:nvSpPr>
          <p:spPr bwMode="auto">
            <a:xfrm>
              <a:off x="3107" y="3078"/>
              <a:ext cx="232" cy="28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244" name="Line 1209"/>
            <p:cNvSpPr>
              <a:spLocks noChangeShapeType="1"/>
            </p:cNvSpPr>
            <p:nvPr/>
          </p:nvSpPr>
          <p:spPr bwMode="auto">
            <a:xfrm flipV="1">
              <a:off x="3111" y="2802"/>
              <a:ext cx="112" cy="27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245" name="Oval 1211"/>
            <p:cNvSpPr>
              <a:spLocks noChangeArrowheads="1"/>
            </p:cNvSpPr>
            <p:nvPr/>
          </p:nvSpPr>
          <p:spPr bwMode="auto">
            <a:xfrm>
              <a:off x="3149" y="2636"/>
              <a:ext cx="78" cy="6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50535" name="Picture 1212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9588" y="87788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0536" name="Group 1529"/>
          <p:cNvGrpSpPr>
            <a:grpSpLocks/>
          </p:cNvGrpSpPr>
          <p:nvPr/>
        </p:nvGrpSpPr>
        <p:grpSpPr bwMode="auto">
          <a:xfrm>
            <a:off x="6924675" y="1695450"/>
            <a:ext cx="1960563" cy="3890963"/>
            <a:chOff x="4362" y="1068"/>
            <a:chExt cx="1235" cy="2451"/>
          </a:xfrm>
        </p:grpSpPr>
        <p:grpSp>
          <p:nvGrpSpPr>
            <p:cNvPr id="150658" name="Group 1213"/>
            <p:cNvGrpSpPr>
              <a:grpSpLocks/>
            </p:cNvGrpSpPr>
            <p:nvPr/>
          </p:nvGrpSpPr>
          <p:grpSpPr bwMode="auto">
            <a:xfrm>
              <a:off x="4454" y="2138"/>
              <a:ext cx="359" cy="184"/>
              <a:chOff x="4396" y="1245"/>
              <a:chExt cx="672" cy="248"/>
            </a:xfrm>
          </p:grpSpPr>
          <p:sp>
            <p:nvSpPr>
              <p:cNvPr id="150683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50684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50685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50686" name="Group 1217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50689" name="Freeform 121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90" name="Freeform 121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1232" name="Line 1220"/>
              <p:cNvSpPr>
                <a:spLocks noChangeShapeType="1"/>
              </p:cNvSpPr>
              <p:nvPr/>
            </p:nvSpPr>
            <p:spPr bwMode="auto">
              <a:xfrm>
                <a:off x="4400" y="1320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1233" name="Line 1221"/>
              <p:cNvSpPr>
                <a:spLocks noChangeShapeType="1"/>
              </p:cNvSpPr>
              <p:nvPr/>
            </p:nvSpPr>
            <p:spPr bwMode="auto">
              <a:xfrm>
                <a:off x="5062" y="1326"/>
                <a:ext cx="0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0659" name="Group 1222"/>
            <p:cNvGrpSpPr>
              <a:grpSpLocks/>
            </p:cNvGrpSpPr>
            <p:nvPr/>
          </p:nvGrpSpPr>
          <p:grpSpPr bwMode="auto">
            <a:xfrm>
              <a:off x="4466" y="2860"/>
              <a:ext cx="348" cy="190"/>
              <a:chOff x="4396" y="1245"/>
              <a:chExt cx="672" cy="248"/>
            </a:xfrm>
          </p:grpSpPr>
          <p:sp>
            <p:nvSpPr>
              <p:cNvPr id="150675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50676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50677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Times New Roman" pitchFamily="18" charset="0"/>
                  <a:cs typeface="Arial" pitchFamily="34" charset="0"/>
                </a:endParaRPr>
              </a:p>
            </p:txBody>
          </p:sp>
          <p:grpSp>
            <p:nvGrpSpPr>
              <p:cNvPr id="150678" name="Group 1226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50681" name="Freeform 1227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682" name="Freeform 1228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1224" name="Line 1229"/>
              <p:cNvSpPr>
                <a:spLocks noChangeShapeType="1"/>
              </p:cNvSpPr>
              <p:nvPr/>
            </p:nvSpPr>
            <p:spPr bwMode="auto">
              <a:xfrm>
                <a:off x="4400" y="1321"/>
                <a:ext cx="0" cy="11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1225" name="Line 1230"/>
              <p:cNvSpPr>
                <a:spLocks noChangeShapeType="1"/>
              </p:cNvSpPr>
              <p:nvPr/>
            </p:nvSpPr>
            <p:spPr bwMode="auto">
              <a:xfrm>
                <a:off x="5062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150660" name="Picture 1231" descr="desktop_computer_stylized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97" y="1691"/>
              <a:ext cx="388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0661" name="Group 1349"/>
            <p:cNvGrpSpPr>
              <a:grpSpLocks/>
            </p:cNvGrpSpPr>
            <p:nvPr/>
          </p:nvGrpSpPr>
          <p:grpSpPr bwMode="auto">
            <a:xfrm>
              <a:off x="4493" y="1335"/>
              <a:ext cx="381" cy="326"/>
              <a:chOff x="4493" y="1335"/>
              <a:chExt cx="381" cy="326"/>
            </a:xfrm>
          </p:grpSpPr>
          <p:pic>
            <p:nvPicPr>
              <p:cNvPr id="150668" name="Picture 1232" descr="desktop_computer_stylized_small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493" y="1335"/>
                <a:ext cx="381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50669" name="Group 1342"/>
              <p:cNvGrpSpPr>
                <a:grpSpLocks/>
              </p:cNvGrpSpPr>
              <p:nvPr/>
            </p:nvGrpSpPr>
            <p:grpSpPr bwMode="auto">
              <a:xfrm>
                <a:off x="4501" y="1349"/>
                <a:ext cx="313" cy="292"/>
                <a:chOff x="4501" y="1349"/>
                <a:chExt cx="313" cy="292"/>
              </a:xfrm>
            </p:grpSpPr>
            <p:sp>
              <p:nvSpPr>
                <p:cNvPr id="131215" name="Oval 1236"/>
                <p:cNvSpPr>
                  <a:spLocks noChangeArrowheads="1"/>
                </p:cNvSpPr>
                <p:nvPr/>
              </p:nvSpPr>
              <p:spPr bwMode="auto">
                <a:xfrm rot="-365081">
                  <a:off x="4515" y="1540"/>
                  <a:ext cx="216" cy="56"/>
                </a:xfrm>
                <a:prstGeom prst="ellips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0671" name="Freeform 1233"/>
                <p:cNvSpPr>
                  <a:spLocks/>
                </p:cNvSpPr>
                <p:nvPr/>
              </p:nvSpPr>
              <p:spPr bwMode="auto">
                <a:xfrm>
                  <a:off x="4536" y="1372"/>
                  <a:ext cx="186" cy="157"/>
                </a:xfrm>
                <a:custGeom>
                  <a:avLst/>
                  <a:gdLst>
                    <a:gd name="T0" fmla="*/ 0 w 117"/>
                    <a:gd name="T1" fmla="*/ 0 h 123"/>
                    <a:gd name="T2" fmla="*/ 965 w 117"/>
                    <a:gd name="T3" fmla="*/ 8 h 123"/>
                    <a:gd name="T4" fmla="*/ 1191 w 117"/>
                    <a:gd name="T5" fmla="*/ 336 h 123"/>
                    <a:gd name="T6" fmla="*/ 240 w 117"/>
                    <a:gd name="T7" fmla="*/ 415 h 123"/>
                    <a:gd name="T8" fmla="*/ 0 w 117"/>
                    <a:gd name="T9" fmla="*/ 0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7" h="123">
                      <a:moveTo>
                        <a:pt x="0" y="0"/>
                      </a:moveTo>
                      <a:lnTo>
                        <a:pt x="95" y="2"/>
                      </a:lnTo>
                      <a:lnTo>
                        <a:pt x="117" y="99"/>
                      </a:lnTo>
                      <a:lnTo>
                        <a:pt x="24" y="1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0672" name="Freeform 1234"/>
                <p:cNvSpPr>
                  <a:spLocks/>
                </p:cNvSpPr>
                <p:nvPr/>
              </p:nvSpPr>
              <p:spPr bwMode="auto">
                <a:xfrm>
                  <a:off x="4527" y="1533"/>
                  <a:ext cx="287" cy="108"/>
                </a:xfrm>
                <a:custGeom>
                  <a:avLst/>
                  <a:gdLst>
                    <a:gd name="T0" fmla="*/ 0 w 181"/>
                    <a:gd name="T1" fmla="*/ 170 h 84"/>
                    <a:gd name="T2" fmla="*/ 1471 w 181"/>
                    <a:gd name="T3" fmla="*/ 0 h 84"/>
                    <a:gd name="T4" fmla="*/ 1812 w 181"/>
                    <a:gd name="T5" fmla="*/ 69 h 84"/>
                    <a:gd name="T6" fmla="*/ 374 w 181"/>
                    <a:gd name="T7" fmla="*/ 296 h 84"/>
                    <a:gd name="T8" fmla="*/ 0 w 181"/>
                    <a:gd name="T9" fmla="*/ 170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81" h="84">
                      <a:moveTo>
                        <a:pt x="0" y="48"/>
                      </a:moveTo>
                      <a:lnTo>
                        <a:pt x="147" y="0"/>
                      </a:lnTo>
                      <a:lnTo>
                        <a:pt x="181" y="20"/>
                      </a:lnTo>
                      <a:lnTo>
                        <a:pt x="37" y="84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0673" name="Freeform 1235"/>
                <p:cNvSpPr>
                  <a:spLocks/>
                </p:cNvSpPr>
                <p:nvPr/>
              </p:nvSpPr>
              <p:spPr bwMode="auto">
                <a:xfrm>
                  <a:off x="4501" y="1349"/>
                  <a:ext cx="235" cy="207"/>
                </a:xfrm>
                <a:custGeom>
                  <a:avLst/>
                  <a:gdLst>
                    <a:gd name="T0" fmla="*/ 0 w 148"/>
                    <a:gd name="T1" fmla="*/ 0 h 162"/>
                    <a:gd name="T2" fmla="*/ 1273 w 148"/>
                    <a:gd name="T3" fmla="*/ 40 h 162"/>
                    <a:gd name="T4" fmla="*/ 1493 w 148"/>
                    <a:gd name="T5" fmla="*/ 429 h 162"/>
                    <a:gd name="T6" fmla="*/ 376 w 148"/>
                    <a:gd name="T7" fmla="*/ 553 h 162"/>
                    <a:gd name="T8" fmla="*/ 0 w 148"/>
                    <a:gd name="T9" fmla="*/ 0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48" h="162">
                      <a:moveTo>
                        <a:pt x="0" y="0"/>
                      </a:moveTo>
                      <a:lnTo>
                        <a:pt x="126" y="12"/>
                      </a:lnTo>
                      <a:lnTo>
                        <a:pt x="148" y="126"/>
                      </a:lnTo>
                      <a:lnTo>
                        <a:pt x="37" y="16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0674" name="Freeform 1238"/>
                <p:cNvSpPr>
                  <a:spLocks/>
                </p:cNvSpPr>
                <p:nvPr/>
              </p:nvSpPr>
              <p:spPr bwMode="auto">
                <a:xfrm>
                  <a:off x="4553" y="1380"/>
                  <a:ext cx="132" cy="96"/>
                </a:xfrm>
                <a:custGeom>
                  <a:avLst/>
                  <a:gdLst>
                    <a:gd name="T0" fmla="*/ 0 w 83"/>
                    <a:gd name="T1" fmla="*/ 0 h 75"/>
                    <a:gd name="T2" fmla="*/ 792 w 83"/>
                    <a:gd name="T3" fmla="*/ 10 h 75"/>
                    <a:gd name="T4" fmla="*/ 313 w 83"/>
                    <a:gd name="T5" fmla="*/ 65 h 75"/>
                    <a:gd name="T6" fmla="*/ 102 w 83"/>
                    <a:gd name="T7" fmla="*/ 247 h 75"/>
                    <a:gd name="T8" fmla="*/ 0 w 83"/>
                    <a:gd name="T9" fmla="*/ 0 h 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3" h="75">
                      <a:moveTo>
                        <a:pt x="0" y="0"/>
                      </a:moveTo>
                      <a:lnTo>
                        <a:pt x="78" y="3"/>
                      </a:lnTo>
                      <a:cubicBezTo>
                        <a:pt x="83" y="6"/>
                        <a:pt x="54" y="0"/>
                        <a:pt x="31" y="19"/>
                      </a:cubicBezTo>
                      <a:cubicBezTo>
                        <a:pt x="8" y="38"/>
                        <a:pt x="15" y="75"/>
                        <a:pt x="10" y="7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31207" name="Text Box 1240"/>
            <p:cNvSpPr txBox="1">
              <a:spLocks noChangeArrowheads="1"/>
            </p:cNvSpPr>
            <p:nvPr/>
          </p:nvSpPr>
          <p:spPr bwMode="auto">
            <a:xfrm>
              <a:off x="4833" y="1299"/>
              <a:ext cx="644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r>
                <a:rPr lang="en-US" i="1" smtClean="0"/>
                <a:t>group 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i="1" smtClean="0"/>
                <a:t>member</a:t>
              </a:r>
            </a:p>
          </p:txBody>
        </p:sp>
        <p:sp>
          <p:nvSpPr>
            <p:cNvPr id="131208" name="Text Box 1241"/>
            <p:cNvSpPr txBox="1">
              <a:spLocks noChangeArrowheads="1"/>
            </p:cNvSpPr>
            <p:nvPr/>
          </p:nvSpPr>
          <p:spPr bwMode="auto">
            <a:xfrm>
              <a:off x="4833" y="1670"/>
              <a:ext cx="764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r>
                <a:rPr lang="en-US" i="1" smtClean="0"/>
                <a:t>not group 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i="1" smtClean="0"/>
                <a:t>member</a:t>
              </a:r>
            </a:p>
          </p:txBody>
        </p:sp>
        <p:sp>
          <p:nvSpPr>
            <p:cNvPr id="131209" name="Text Box 1242"/>
            <p:cNvSpPr txBox="1">
              <a:spLocks noChangeArrowheads="1"/>
            </p:cNvSpPr>
            <p:nvPr/>
          </p:nvSpPr>
          <p:spPr bwMode="auto">
            <a:xfrm>
              <a:off x="4829" y="2076"/>
              <a:ext cx="644" cy="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r>
                <a:rPr lang="en-US" i="1" smtClean="0"/>
                <a:t>router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i="1" smtClean="0"/>
                <a:t>with a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i="1" smtClean="0"/>
                <a:t>group 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i="1" smtClean="0"/>
                <a:t>member</a:t>
              </a:r>
            </a:p>
          </p:txBody>
        </p:sp>
        <p:sp>
          <p:nvSpPr>
            <p:cNvPr id="131210" name="Text Box 1243"/>
            <p:cNvSpPr txBox="1">
              <a:spLocks noChangeArrowheads="1"/>
            </p:cNvSpPr>
            <p:nvPr/>
          </p:nvSpPr>
          <p:spPr bwMode="auto">
            <a:xfrm>
              <a:off x="4829" y="2804"/>
              <a:ext cx="644" cy="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defRPr/>
              </a:pPr>
              <a:r>
                <a:rPr lang="en-US" i="1" smtClean="0"/>
                <a:t>router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i="1" smtClean="0"/>
                <a:t>without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i="1" smtClean="0"/>
                <a:t>group 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en-US" i="1" smtClean="0"/>
                <a:t>member</a:t>
              </a:r>
            </a:p>
          </p:txBody>
        </p:sp>
        <p:sp>
          <p:nvSpPr>
            <p:cNvPr id="131211" name="Rectangle 1245"/>
            <p:cNvSpPr>
              <a:spLocks noChangeArrowheads="1"/>
            </p:cNvSpPr>
            <p:nvPr/>
          </p:nvSpPr>
          <p:spPr bwMode="auto">
            <a:xfrm>
              <a:off x="4362" y="1180"/>
              <a:ext cx="1230" cy="2339"/>
            </a:xfrm>
            <a:prstGeom prst="rect">
              <a:avLst/>
            </a:prstGeom>
            <a:noFill/>
            <a:ln w="952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212" name="Text Box 1246"/>
            <p:cNvSpPr txBox="1">
              <a:spLocks noChangeArrowheads="1"/>
            </p:cNvSpPr>
            <p:nvPr/>
          </p:nvSpPr>
          <p:spPr bwMode="auto">
            <a:xfrm>
              <a:off x="4530" y="1068"/>
              <a:ext cx="54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1" smtClean="0"/>
                <a:t>legend</a:t>
              </a:r>
            </a:p>
          </p:txBody>
        </p:sp>
      </p:grpSp>
      <p:grpSp>
        <p:nvGrpSpPr>
          <p:cNvPr id="150537" name="Group 1374"/>
          <p:cNvGrpSpPr>
            <a:grpSpLocks/>
          </p:cNvGrpSpPr>
          <p:nvPr/>
        </p:nvGrpSpPr>
        <p:grpSpPr bwMode="auto">
          <a:xfrm>
            <a:off x="679450" y="3786188"/>
            <a:ext cx="2474913" cy="1892300"/>
            <a:chOff x="1214" y="1613"/>
            <a:chExt cx="1559" cy="1192"/>
          </a:xfrm>
        </p:grpSpPr>
        <p:sp>
          <p:nvSpPr>
            <p:cNvPr id="131179" name="Line 1375"/>
            <p:cNvSpPr>
              <a:spLocks noChangeShapeType="1"/>
            </p:cNvSpPr>
            <p:nvPr/>
          </p:nvSpPr>
          <p:spPr bwMode="auto">
            <a:xfrm flipV="1">
              <a:off x="1780" y="1984"/>
              <a:ext cx="660" cy="1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180" name="Line 1376"/>
            <p:cNvSpPr>
              <a:spLocks noChangeShapeType="1"/>
            </p:cNvSpPr>
            <p:nvPr/>
          </p:nvSpPr>
          <p:spPr bwMode="auto">
            <a:xfrm>
              <a:off x="1644" y="2152"/>
              <a:ext cx="412" cy="5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181" name="Line 1377"/>
            <p:cNvSpPr>
              <a:spLocks noChangeShapeType="1"/>
            </p:cNvSpPr>
            <p:nvPr/>
          </p:nvSpPr>
          <p:spPr bwMode="auto">
            <a:xfrm>
              <a:off x="1928" y="1752"/>
              <a:ext cx="480" cy="2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182" name="Line 1378"/>
            <p:cNvSpPr>
              <a:spLocks noChangeShapeType="1"/>
            </p:cNvSpPr>
            <p:nvPr/>
          </p:nvSpPr>
          <p:spPr bwMode="auto">
            <a:xfrm flipV="1">
              <a:off x="2184" y="2452"/>
              <a:ext cx="260" cy="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183" name="Line 1379"/>
            <p:cNvSpPr>
              <a:spLocks noChangeShapeType="1"/>
            </p:cNvSpPr>
            <p:nvPr/>
          </p:nvSpPr>
          <p:spPr bwMode="auto">
            <a:xfrm>
              <a:off x="2436" y="2040"/>
              <a:ext cx="0" cy="3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184" name="Line 1380"/>
            <p:cNvSpPr>
              <a:spLocks noChangeShapeType="1"/>
            </p:cNvSpPr>
            <p:nvPr/>
          </p:nvSpPr>
          <p:spPr bwMode="auto">
            <a:xfrm>
              <a:off x="1488" y="2696"/>
              <a:ext cx="4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185" name="Line 1381"/>
            <p:cNvSpPr>
              <a:spLocks noChangeShapeType="1"/>
            </p:cNvSpPr>
            <p:nvPr/>
          </p:nvSpPr>
          <p:spPr bwMode="auto">
            <a:xfrm flipH="1">
              <a:off x="1424" y="2208"/>
              <a:ext cx="180" cy="44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186" name="Line 1382"/>
            <p:cNvSpPr>
              <a:spLocks noChangeShapeType="1"/>
            </p:cNvSpPr>
            <p:nvPr/>
          </p:nvSpPr>
          <p:spPr bwMode="auto">
            <a:xfrm flipH="1">
              <a:off x="1640" y="1760"/>
              <a:ext cx="168" cy="39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0642" name="Freeform 1383"/>
            <p:cNvSpPr>
              <a:spLocks/>
            </p:cNvSpPr>
            <p:nvPr/>
          </p:nvSpPr>
          <p:spPr bwMode="auto">
            <a:xfrm flipV="1">
              <a:off x="1866" y="2778"/>
              <a:ext cx="391" cy="27"/>
            </a:xfrm>
            <a:custGeom>
              <a:avLst/>
              <a:gdLst>
                <a:gd name="T0" fmla="*/ 0 w 720"/>
                <a:gd name="T1" fmla="*/ 0 h 56"/>
                <a:gd name="T2" fmla="*/ 0 w 720"/>
                <a:gd name="T3" fmla="*/ 1 h 56"/>
                <a:gd name="T4" fmla="*/ 34 w 720"/>
                <a:gd name="T5" fmla="*/ 1 h 56"/>
                <a:gd name="T6" fmla="*/ 34 w 720"/>
                <a:gd name="T7" fmla="*/ 0 h 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0" h="56">
                  <a:moveTo>
                    <a:pt x="0" y="0"/>
                  </a:moveTo>
                  <a:lnTo>
                    <a:pt x="0" y="56"/>
                  </a:lnTo>
                  <a:lnTo>
                    <a:pt x="720" y="56"/>
                  </a:lnTo>
                  <a:lnTo>
                    <a:pt x="720" y="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188" name="Line 1384"/>
            <p:cNvSpPr>
              <a:spLocks noChangeShapeType="1"/>
            </p:cNvSpPr>
            <p:nvPr/>
          </p:nvSpPr>
          <p:spPr bwMode="auto">
            <a:xfrm>
              <a:off x="2058" y="2717"/>
              <a:ext cx="0" cy="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50644" name="Group 1385"/>
            <p:cNvGrpSpPr>
              <a:grpSpLocks/>
            </p:cNvGrpSpPr>
            <p:nvPr/>
          </p:nvGrpSpPr>
          <p:grpSpPr bwMode="auto">
            <a:xfrm rot="-5400000">
              <a:off x="2390" y="1961"/>
              <a:ext cx="391" cy="88"/>
              <a:chOff x="1450" y="3513"/>
              <a:chExt cx="391" cy="88"/>
            </a:xfrm>
          </p:grpSpPr>
          <p:sp>
            <p:nvSpPr>
              <p:cNvPr id="150656" name="Freeform 1386"/>
              <p:cNvSpPr>
                <a:spLocks/>
              </p:cNvSpPr>
              <p:nvPr/>
            </p:nvSpPr>
            <p:spPr bwMode="auto">
              <a:xfrm flipV="1">
                <a:off x="1450" y="3574"/>
                <a:ext cx="391" cy="27"/>
              </a:xfrm>
              <a:custGeom>
                <a:avLst/>
                <a:gdLst>
                  <a:gd name="T0" fmla="*/ 0 w 720"/>
                  <a:gd name="T1" fmla="*/ 0 h 56"/>
                  <a:gd name="T2" fmla="*/ 0 w 720"/>
                  <a:gd name="T3" fmla="*/ 1 h 56"/>
                  <a:gd name="T4" fmla="*/ 34 w 720"/>
                  <a:gd name="T5" fmla="*/ 1 h 56"/>
                  <a:gd name="T6" fmla="*/ 34 w 720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0" h="56">
                    <a:moveTo>
                      <a:pt x="0" y="0"/>
                    </a:moveTo>
                    <a:lnTo>
                      <a:pt x="0" y="56"/>
                    </a:lnTo>
                    <a:lnTo>
                      <a:pt x="720" y="56"/>
                    </a:lnTo>
                    <a:lnTo>
                      <a:pt x="720" y="8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1202" name="Line 1387"/>
              <p:cNvSpPr>
                <a:spLocks noChangeShapeType="1"/>
              </p:cNvSpPr>
              <p:nvPr/>
            </p:nvSpPr>
            <p:spPr bwMode="auto">
              <a:xfrm>
                <a:off x="1642" y="3513"/>
                <a:ext cx="0" cy="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50645" name="Freeform 1388"/>
            <p:cNvSpPr>
              <a:spLocks/>
            </p:cNvSpPr>
            <p:nvPr/>
          </p:nvSpPr>
          <p:spPr bwMode="auto">
            <a:xfrm flipV="1">
              <a:off x="1214" y="2774"/>
              <a:ext cx="391" cy="27"/>
            </a:xfrm>
            <a:custGeom>
              <a:avLst/>
              <a:gdLst>
                <a:gd name="T0" fmla="*/ 0 w 720"/>
                <a:gd name="T1" fmla="*/ 0 h 56"/>
                <a:gd name="T2" fmla="*/ 0 w 720"/>
                <a:gd name="T3" fmla="*/ 1 h 56"/>
                <a:gd name="T4" fmla="*/ 34 w 720"/>
                <a:gd name="T5" fmla="*/ 1 h 56"/>
                <a:gd name="T6" fmla="*/ 34 w 720"/>
                <a:gd name="T7" fmla="*/ 0 h 5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0" h="56">
                  <a:moveTo>
                    <a:pt x="0" y="0"/>
                  </a:moveTo>
                  <a:lnTo>
                    <a:pt x="0" y="56"/>
                  </a:lnTo>
                  <a:lnTo>
                    <a:pt x="720" y="56"/>
                  </a:lnTo>
                  <a:lnTo>
                    <a:pt x="720" y="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1191" name="Line 1389"/>
            <p:cNvSpPr>
              <a:spLocks noChangeShapeType="1"/>
            </p:cNvSpPr>
            <p:nvPr/>
          </p:nvSpPr>
          <p:spPr bwMode="auto">
            <a:xfrm>
              <a:off x="1406" y="2713"/>
              <a:ext cx="0" cy="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50647" name="Group 1390"/>
            <p:cNvGrpSpPr>
              <a:grpSpLocks/>
            </p:cNvGrpSpPr>
            <p:nvPr/>
          </p:nvGrpSpPr>
          <p:grpSpPr bwMode="auto">
            <a:xfrm rot="-2599131">
              <a:off x="2382" y="2449"/>
              <a:ext cx="391" cy="88"/>
              <a:chOff x="1450" y="3513"/>
              <a:chExt cx="391" cy="88"/>
            </a:xfrm>
          </p:grpSpPr>
          <p:sp>
            <p:nvSpPr>
              <p:cNvPr id="150654" name="Freeform 1391"/>
              <p:cNvSpPr>
                <a:spLocks/>
              </p:cNvSpPr>
              <p:nvPr/>
            </p:nvSpPr>
            <p:spPr bwMode="auto">
              <a:xfrm flipV="1">
                <a:off x="1450" y="3574"/>
                <a:ext cx="391" cy="27"/>
              </a:xfrm>
              <a:custGeom>
                <a:avLst/>
                <a:gdLst>
                  <a:gd name="T0" fmla="*/ 0 w 720"/>
                  <a:gd name="T1" fmla="*/ 0 h 56"/>
                  <a:gd name="T2" fmla="*/ 0 w 720"/>
                  <a:gd name="T3" fmla="*/ 1 h 56"/>
                  <a:gd name="T4" fmla="*/ 34 w 720"/>
                  <a:gd name="T5" fmla="*/ 1 h 56"/>
                  <a:gd name="T6" fmla="*/ 34 w 720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0" h="56">
                    <a:moveTo>
                      <a:pt x="0" y="0"/>
                    </a:moveTo>
                    <a:lnTo>
                      <a:pt x="0" y="56"/>
                    </a:lnTo>
                    <a:lnTo>
                      <a:pt x="720" y="56"/>
                    </a:lnTo>
                    <a:lnTo>
                      <a:pt x="720" y="8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1200" name="Line 1392"/>
              <p:cNvSpPr>
                <a:spLocks noChangeShapeType="1"/>
              </p:cNvSpPr>
              <p:nvPr/>
            </p:nvSpPr>
            <p:spPr bwMode="auto">
              <a:xfrm>
                <a:off x="1642" y="3513"/>
                <a:ext cx="0" cy="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0648" name="Group 1393"/>
            <p:cNvGrpSpPr>
              <a:grpSpLocks/>
            </p:cNvGrpSpPr>
            <p:nvPr/>
          </p:nvGrpSpPr>
          <p:grpSpPr bwMode="auto">
            <a:xfrm rot="5400000">
              <a:off x="1290" y="2141"/>
              <a:ext cx="391" cy="88"/>
              <a:chOff x="1450" y="3513"/>
              <a:chExt cx="391" cy="88"/>
            </a:xfrm>
          </p:grpSpPr>
          <p:sp>
            <p:nvSpPr>
              <p:cNvPr id="150652" name="Freeform 1394"/>
              <p:cNvSpPr>
                <a:spLocks/>
              </p:cNvSpPr>
              <p:nvPr/>
            </p:nvSpPr>
            <p:spPr bwMode="auto">
              <a:xfrm flipV="1">
                <a:off x="1450" y="3574"/>
                <a:ext cx="391" cy="27"/>
              </a:xfrm>
              <a:custGeom>
                <a:avLst/>
                <a:gdLst>
                  <a:gd name="T0" fmla="*/ 0 w 720"/>
                  <a:gd name="T1" fmla="*/ 0 h 56"/>
                  <a:gd name="T2" fmla="*/ 0 w 720"/>
                  <a:gd name="T3" fmla="*/ 1 h 56"/>
                  <a:gd name="T4" fmla="*/ 34 w 720"/>
                  <a:gd name="T5" fmla="*/ 1 h 56"/>
                  <a:gd name="T6" fmla="*/ 34 w 720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0" h="56">
                    <a:moveTo>
                      <a:pt x="0" y="0"/>
                    </a:moveTo>
                    <a:lnTo>
                      <a:pt x="0" y="56"/>
                    </a:lnTo>
                    <a:lnTo>
                      <a:pt x="720" y="56"/>
                    </a:lnTo>
                    <a:lnTo>
                      <a:pt x="720" y="8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1198" name="Line 1395"/>
              <p:cNvSpPr>
                <a:spLocks noChangeShapeType="1"/>
              </p:cNvSpPr>
              <p:nvPr/>
            </p:nvSpPr>
            <p:spPr bwMode="auto">
              <a:xfrm>
                <a:off x="1640" y="3513"/>
                <a:ext cx="0" cy="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0649" name="Group 1396"/>
            <p:cNvGrpSpPr>
              <a:grpSpLocks/>
            </p:cNvGrpSpPr>
            <p:nvPr/>
          </p:nvGrpSpPr>
          <p:grpSpPr bwMode="auto">
            <a:xfrm rot="10800000">
              <a:off x="1610" y="1613"/>
              <a:ext cx="391" cy="88"/>
              <a:chOff x="1450" y="3513"/>
              <a:chExt cx="391" cy="88"/>
            </a:xfrm>
          </p:grpSpPr>
          <p:sp>
            <p:nvSpPr>
              <p:cNvPr id="150650" name="Freeform 1397"/>
              <p:cNvSpPr>
                <a:spLocks/>
              </p:cNvSpPr>
              <p:nvPr/>
            </p:nvSpPr>
            <p:spPr bwMode="auto">
              <a:xfrm flipV="1">
                <a:off x="1450" y="3574"/>
                <a:ext cx="391" cy="27"/>
              </a:xfrm>
              <a:custGeom>
                <a:avLst/>
                <a:gdLst>
                  <a:gd name="T0" fmla="*/ 0 w 720"/>
                  <a:gd name="T1" fmla="*/ 0 h 56"/>
                  <a:gd name="T2" fmla="*/ 0 w 720"/>
                  <a:gd name="T3" fmla="*/ 1 h 56"/>
                  <a:gd name="T4" fmla="*/ 34 w 720"/>
                  <a:gd name="T5" fmla="*/ 1 h 56"/>
                  <a:gd name="T6" fmla="*/ 34 w 720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0" h="56">
                    <a:moveTo>
                      <a:pt x="0" y="0"/>
                    </a:moveTo>
                    <a:lnTo>
                      <a:pt x="0" y="56"/>
                    </a:lnTo>
                    <a:lnTo>
                      <a:pt x="720" y="56"/>
                    </a:lnTo>
                    <a:lnTo>
                      <a:pt x="720" y="8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1196" name="Line 1398"/>
              <p:cNvSpPr>
                <a:spLocks noChangeShapeType="1"/>
              </p:cNvSpPr>
              <p:nvPr/>
            </p:nvSpPr>
            <p:spPr bwMode="auto">
              <a:xfrm>
                <a:off x="1641" y="3514"/>
                <a:ext cx="0" cy="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pic>
        <p:nvPicPr>
          <p:cNvPr id="150538" name="Picture 1256" descr="desktop_computer_stylized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7050" y="3513138"/>
            <a:ext cx="3302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0539" name="Group 1257"/>
          <p:cNvGrpSpPr>
            <a:grpSpLocks/>
          </p:cNvGrpSpPr>
          <p:nvPr/>
        </p:nvGrpSpPr>
        <p:grpSpPr bwMode="auto">
          <a:xfrm>
            <a:off x="1392238" y="3860800"/>
            <a:ext cx="442912" cy="215900"/>
            <a:chOff x="4396" y="1245"/>
            <a:chExt cx="672" cy="248"/>
          </a:xfrm>
        </p:grpSpPr>
        <p:sp>
          <p:nvSpPr>
            <p:cNvPr id="150626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50627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50628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50629" name="Group 1261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0632" name="Freeform 126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633" name="Freeform 126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1175" name="Line 1264"/>
            <p:cNvSpPr>
              <a:spLocks noChangeShapeType="1"/>
            </p:cNvSpPr>
            <p:nvPr/>
          </p:nvSpPr>
          <p:spPr bwMode="auto">
            <a:xfrm>
              <a:off x="4398" y="1322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176" name="Line 1265"/>
            <p:cNvSpPr>
              <a:spLocks noChangeShapeType="1"/>
            </p:cNvSpPr>
            <p:nvPr/>
          </p:nvSpPr>
          <p:spPr bwMode="auto">
            <a:xfrm>
              <a:off x="5063" y="1325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0540" name="Group 1266"/>
          <p:cNvGrpSpPr>
            <a:grpSpLocks/>
          </p:cNvGrpSpPr>
          <p:nvPr/>
        </p:nvGrpSpPr>
        <p:grpSpPr bwMode="auto">
          <a:xfrm>
            <a:off x="2355850" y="4273550"/>
            <a:ext cx="442913" cy="215900"/>
            <a:chOff x="4396" y="1245"/>
            <a:chExt cx="672" cy="248"/>
          </a:xfrm>
        </p:grpSpPr>
        <p:sp>
          <p:nvSpPr>
            <p:cNvPr id="150618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50619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50620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50621" name="Group 1270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0624" name="Freeform 127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625" name="Freeform 127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1167" name="Line 1273"/>
            <p:cNvSpPr>
              <a:spLocks noChangeShapeType="1"/>
            </p:cNvSpPr>
            <p:nvPr/>
          </p:nvSpPr>
          <p:spPr bwMode="auto">
            <a:xfrm>
              <a:off x="4398" y="1322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168" name="Line 1274"/>
            <p:cNvSpPr>
              <a:spLocks noChangeShapeType="1"/>
            </p:cNvSpPr>
            <p:nvPr/>
          </p:nvSpPr>
          <p:spPr bwMode="auto">
            <a:xfrm>
              <a:off x="5063" y="1325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150541" name="Picture 1283" descr="desktop_computer_stylized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8775" y="4529138"/>
            <a:ext cx="3302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0542" name="Group 1284"/>
          <p:cNvGrpSpPr>
            <a:grpSpLocks/>
          </p:cNvGrpSpPr>
          <p:nvPr/>
        </p:nvGrpSpPr>
        <p:grpSpPr bwMode="auto">
          <a:xfrm>
            <a:off x="1106488" y="4557713"/>
            <a:ext cx="455612" cy="220662"/>
            <a:chOff x="4396" y="1245"/>
            <a:chExt cx="672" cy="248"/>
          </a:xfrm>
        </p:grpSpPr>
        <p:sp>
          <p:nvSpPr>
            <p:cNvPr id="15061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5061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5061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50613" name="Group 1288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0616" name="Freeform 128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617" name="Freeform 129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1159" name="Line 1291"/>
            <p:cNvSpPr>
              <a:spLocks noChangeShapeType="1"/>
            </p:cNvSpPr>
            <p:nvPr/>
          </p:nvSpPr>
          <p:spPr bwMode="auto">
            <a:xfrm>
              <a:off x="4398" y="1322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160" name="Line 1292"/>
            <p:cNvSpPr>
              <a:spLocks noChangeShapeType="1"/>
            </p:cNvSpPr>
            <p:nvPr/>
          </p:nvSpPr>
          <p:spPr bwMode="auto">
            <a:xfrm>
              <a:off x="5063" y="1325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0543" name="Group 1293"/>
          <p:cNvGrpSpPr>
            <a:grpSpLocks/>
          </p:cNvGrpSpPr>
          <p:nvPr/>
        </p:nvGrpSpPr>
        <p:grpSpPr bwMode="auto">
          <a:xfrm>
            <a:off x="1749425" y="5365750"/>
            <a:ext cx="442913" cy="215900"/>
            <a:chOff x="4396" y="1245"/>
            <a:chExt cx="672" cy="248"/>
          </a:xfrm>
        </p:grpSpPr>
        <p:sp>
          <p:nvSpPr>
            <p:cNvPr id="15060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5060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5060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50605" name="Group 129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0608" name="Freeform 129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609" name="Freeform 129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1151" name="Line 1300"/>
            <p:cNvSpPr>
              <a:spLocks noChangeShapeType="1"/>
            </p:cNvSpPr>
            <p:nvPr/>
          </p:nvSpPr>
          <p:spPr bwMode="auto">
            <a:xfrm>
              <a:off x="4398" y="1322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152" name="Line 1301"/>
            <p:cNvSpPr>
              <a:spLocks noChangeShapeType="1"/>
            </p:cNvSpPr>
            <p:nvPr/>
          </p:nvSpPr>
          <p:spPr bwMode="auto">
            <a:xfrm>
              <a:off x="5063" y="1325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0544" name="Group 1302"/>
          <p:cNvGrpSpPr>
            <a:grpSpLocks/>
          </p:cNvGrpSpPr>
          <p:nvPr/>
        </p:nvGrpSpPr>
        <p:grpSpPr bwMode="auto">
          <a:xfrm>
            <a:off x="2341563" y="4972050"/>
            <a:ext cx="455612" cy="220663"/>
            <a:chOff x="4396" y="1245"/>
            <a:chExt cx="672" cy="248"/>
          </a:xfrm>
        </p:grpSpPr>
        <p:sp>
          <p:nvSpPr>
            <p:cNvPr id="150594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50595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50596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50597" name="Group 1306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0600" name="Freeform 130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601" name="Freeform 130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1143" name="Line 1309"/>
            <p:cNvSpPr>
              <a:spLocks noChangeShapeType="1"/>
            </p:cNvSpPr>
            <p:nvPr/>
          </p:nvSpPr>
          <p:spPr bwMode="auto">
            <a:xfrm>
              <a:off x="4398" y="1322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144" name="Line 1310"/>
            <p:cNvSpPr>
              <a:spLocks noChangeShapeType="1"/>
            </p:cNvSpPr>
            <p:nvPr/>
          </p:nvSpPr>
          <p:spPr bwMode="auto">
            <a:xfrm>
              <a:off x="5063" y="1325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0545" name="Group 1311"/>
          <p:cNvGrpSpPr>
            <a:grpSpLocks/>
          </p:cNvGrpSpPr>
          <p:nvPr/>
        </p:nvGrpSpPr>
        <p:grpSpPr bwMode="auto">
          <a:xfrm>
            <a:off x="720725" y="5365750"/>
            <a:ext cx="442913" cy="215900"/>
            <a:chOff x="4396" y="1245"/>
            <a:chExt cx="672" cy="248"/>
          </a:xfrm>
        </p:grpSpPr>
        <p:sp>
          <p:nvSpPr>
            <p:cNvPr id="150586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50587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50588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50589" name="Group 1315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0592" name="Freeform 131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593" name="Freeform 131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1135" name="Line 1318"/>
            <p:cNvSpPr>
              <a:spLocks noChangeShapeType="1"/>
            </p:cNvSpPr>
            <p:nvPr/>
          </p:nvSpPr>
          <p:spPr bwMode="auto">
            <a:xfrm>
              <a:off x="4398" y="1322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1136" name="Line 1319"/>
            <p:cNvSpPr>
              <a:spLocks noChangeShapeType="1"/>
            </p:cNvSpPr>
            <p:nvPr/>
          </p:nvSpPr>
          <p:spPr bwMode="auto">
            <a:xfrm>
              <a:off x="5063" y="1325"/>
              <a:ext cx="0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150546" name="Picture 1320" descr="desktop_computer_stylized_sm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6913" y="4306888"/>
            <a:ext cx="3302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547" name="Picture 1321" descr="desktop_computer_stylized_sm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250" y="4857750"/>
            <a:ext cx="3302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548" name="Picture 1322" descr="desktop_computer_stylized_sm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" y="5649913"/>
            <a:ext cx="3302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549" name="Picture 1323" descr="desktop_computer_stylized_sm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7963" y="5646738"/>
            <a:ext cx="3302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550" name="Picture 1324" descr="desktop_computer_stylized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4300" y="5419725"/>
            <a:ext cx="3302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0551" name="Picture 1325" descr="desktop_computer_stylized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2450" y="5000625"/>
            <a:ext cx="3302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0552" name="Group 1350"/>
          <p:cNvGrpSpPr>
            <a:grpSpLocks/>
          </p:cNvGrpSpPr>
          <p:nvPr/>
        </p:nvGrpSpPr>
        <p:grpSpPr bwMode="auto">
          <a:xfrm>
            <a:off x="1165225" y="3524250"/>
            <a:ext cx="350838" cy="303213"/>
            <a:chOff x="4493" y="1335"/>
            <a:chExt cx="381" cy="326"/>
          </a:xfrm>
        </p:grpSpPr>
        <p:pic>
          <p:nvPicPr>
            <p:cNvPr id="150579" name="Picture 1351" descr="desktop_computer_stylized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93" y="1335"/>
              <a:ext cx="38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0580" name="Group 1352"/>
            <p:cNvGrpSpPr>
              <a:grpSpLocks/>
            </p:cNvGrpSpPr>
            <p:nvPr/>
          </p:nvGrpSpPr>
          <p:grpSpPr bwMode="auto">
            <a:xfrm>
              <a:off x="4501" y="1349"/>
              <a:ext cx="313" cy="292"/>
              <a:chOff x="4501" y="1349"/>
              <a:chExt cx="313" cy="292"/>
            </a:xfrm>
          </p:grpSpPr>
          <p:sp>
            <p:nvSpPr>
              <p:cNvPr id="131126" name="Oval 1353"/>
              <p:cNvSpPr>
                <a:spLocks noChangeArrowheads="1"/>
              </p:cNvSpPr>
              <p:nvPr/>
            </p:nvSpPr>
            <p:spPr bwMode="auto">
              <a:xfrm rot="-365081">
                <a:off x="4515" y="1540"/>
                <a:ext cx="214" cy="56"/>
              </a:xfrm>
              <a:prstGeom prst="ellips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82" name="Freeform 1354"/>
              <p:cNvSpPr>
                <a:spLocks/>
              </p:cNvSpPr>
              <p:nvPr/>
            </p:nvSpPr>
            <p:spPr bwMode="auto">
              <a:xfrm>
                <a:off x="4536" y="1372"/>
                <a:ext cx="186" cy="157"/>
              </a:xfrm>
              <a:custGeom>
                <a:avLst/>
                <a:gdLst>
                  <a:gd name="T0" fmla="*/ 0 w 117"/>
                  <a:gd name="T1" fmla="*/ 0 h 123"/>
                  <a:gd name="T2" fmla="*/ 965 w 117"/>
                  <a:gd name="T3" fmla="*/ 8 h 123"/>
                  <a:gd name="T4" fmla="*/ 1191 w 117"/>
                  <a:gd name="T5" fmla="*/ 336 h 123"/>
                  <a:gd name="T6" fmla="*/ 240 w 117"/>
                  <a:gd name="T7" fmla="*/ 415 h 123"/>
                  <a:gd name="T8" fmla="*/ 0 w 117"/>
                  <a:gd name="T9" fmla="*/ 0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" h="123">
                    <a:moveTo>
                      <a:pt x="0" y="0"/>
                    </a:moveTo>
                    <a:lnTo>
                      <a:pt x="95" y="2"/>
                    </a:lnTo>
                    <a:lnTo>
                      <a:pt x="117" y="99"/>
                    </a:lnTo>
                    <a:lnTo>
                      <a:pt x="24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0583" name="Freeform 1355"/>
              <p:cNvSpPr>
                <a:spLocks/>
              </p:cNvSpPr>
              <p:nvPr/>
            </p:nvSpPr>
            <p:spPr bwMode="auto">
              <a:xfrm>
                <a:off x="4527" y="1533"/>
                <a:ext cx="287" cy="108"/>
              </a:xfrm>
              <a:custGeom>
                <a:avLst/>
                <a:gdLst>
                  <a:gd name="T0" fmla="*/ 0 w 181"/>
                  <a:gd name="T1" fmla="*/ 170 h 84"/>
                  <a:gd name="T2" fmla="*/ 1471 w 181"/>
                  <a:gd name="T3" fmla="*/ 0 h 84"/>
                  <a:gd name="T4" fmla="*/ 1812 w 181"/>
                  <a:gd name="T5" fmla="*/ 69 h 84"/>
                  <a:gd name="T6" fmla="*/ 374 w 181"/>
                  <a:gd name="T7" fmla="*/ 296 h 84"/>
                  <a:gd name="T8" fmla="*/ 0 w 181"/>
                  <a:gd name="T9" fmla="*/ 170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1" h="84">
                    <a:moveTo>
                      <a:pt x="0" y="48"/>
                    </a:moveTo>
                    <a:lnTo>
                      <a:pt x="147" y="0"/>
                    </a:lnTo>
                    <a:lnTo>
                      <a:pt x="181" y="20"/>
                    </a:lnTo>
                    <a:lnTo>
                      <a:pt x="37" y="84"/>
                    </a:lnTo>
                    <a:lnTo>
                      <a:pt x="0" y="48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0584" name="Freeform 1356"/>
              <p:cNvSpPr>
                <a:spLocks/>
              </p:cNvSpPr>
              <p:nvPr/>
            </p:nvSpPr>
            <p:spPr bwMode="auto">
              <a:xfrm>
                <a:off x="4501" y="1349"/>
                <a:ext cx="235" cy="207"/>
              </a:xfrm>
              <a:custGeom>
                <a:avLst/>
                <a:gdLst>
                  <a:gd name="T0" fmla="*/ 0 w 148"/>
                  <a:gd name="T1" fmla="*/ 0 h 162"/>
                  <a:gd name="T2" fmla="*/ 1273 w 148"/>
                  <a:gd name="T3" fmla="*/ 40 h 162"/>
                  <a:gd name="T4" fmla="*/ 1493 w 148"/>
                  <a:gd name="T5" fmla="*/ 429 h 162"/>
                  <a:gd name="T6" fmla="*/ 376 w 148"/>
                  <a:gd name="T7" fmla="*/ 553 h 162"/>
                  <a:gd name="T8" fmla="*/ 0 w 148"/>
                  <a:gd name="T9" fmla="*/ 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8" h="162">
                    <a:moveTo>
                      <a:pt x="0" y="0"/>
                    </a:moveTo>
                    <a:lnTo>
                      <a:pt x="126" y="12"/>
                    </a:lnTo>
                    <a:lnTo>
                      <a:pt x="148" y="126"/>
                    </a:lnTo>
                    <a:lnTo>
                      <a:pt x="37" y="16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0585" name="Freeform 1357"/>
              <p:cNvSpPr>
                <a:spLocks/>
              </p:cNvSpPr>
              <p:nvPr/>
            </p:nvSpPr>
            <p:spPr bwMode="auto">
              <a:xfrm>
                <a:off x="4553" y="1380"/>
                <a:ext cx="132" cy="96"/>
              </a:xfrm>
              <a:custGeom>
                <a:avLst/>
                <a:gdLst>
                  <a:gd name="T0" fmla="*/ 0 w 83"/>
                  <a:gd name="T1" fmla="*/ 0 h 75"/>
                  <a:gd name="T2" fmla="*/ 792 w 83"/>
                  <a:gd name="T3" fmla="*/ 10 h 75"/>
                  <a:gd name="T4" fmla="*/ 313 w 83"/>
                  <a:gd name="T5" fmla="*/ 65 h 75"/>
                  <a:gd name="T6" fmla="*/ 102 w 83"/>
                  <a:gd name="T7" fmla="*/ 247 h 75"/>
                  <a:gd name="T8" fmla="*/ 0 w 83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3" h="75">
                    <a:moveTo>
                      <a:pt x="0" y="0"/>
                    </a:moveTo>
                    <a:lnTo>
                      <a:pt x="78" y="3"/>
                    </a:lnTo>
                    <a:cubicBezTo>
                      <a:pt x="83" y="6"/>
                      <a:pt x="54" y="0"/>
                      <a:pt x="31" y="19"/>
                    </a:cubicBezTo>
                    <a:cubicBezTo>
                      <a:pt x="8" y="38"/>
                      <a:pt x="15" y="75"/>
                      <a:pt x="10" y="7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50553" name="Group 1358"/>
          <p:cNvGrpSpPr>
            <a:grpSpLocks/>
          </p:cNvGrpSpPr>
          <p:nvPr/>
        </p:nvGrpSpPr>
        <p:grpSpPr bwMode="auto">
          <a:xfrm>
            <a:off x="1206500" y="5649913"/>
            <a:ext cx="350838" cy="303212"/>
            <a:chOff x="4493" y="1335"/>
            <a:chExt cx="381" cy="326"/>
          </a:xfrm>
        </p:grpSpPr>
        <p:pic>
          <p:nvPicPr>
            <p:cNvPr id="150572" name="Picture 1359" descr="desktop_computer_stylized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93" y="1335"/>
              <a:ext cx="38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0573" name="Group 1360"/>
            <p:cNvGrpSpPr>
              <a:grpSpLocks/>
            </p:cNvGrpSpPr>
            <p:nvPr/>
          </p:nvGrpSpPr>
          <p:grpSpPr bwMode="auto">
            <a:xfrm>
              <a:off x="4501" y="1349"/>
              <a:ext cx="313" cy="292"/>
              <a:chOff x="4501" y="1349"/>
              <a:chExt cx="313" cy="292"/>
            </a:xfrm>
          </p:grpSpPr>
          <p:sp>
            <p:nvSpPr>
              <p:cNvPr id="131119" name="Oval 1361"/>
              <p:cNvSpPr>
                <a:spLocks noChangeArrowheads="1"/>
              </p:cNvSpPr>
              <p:nvPr/>
            </p:nvSpPr>
            <p:spPr bwMode="auto">
              <a:xfrm rot="-365081">
                <a:off x="4515" y="1540"/>
                <a:ext cx="214" cy="56"/>
              </a:xfrm>
              <a:prstGeom prst="ellips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75" name="Freeform 1362"/>
              <p:cNvSpPr>
                <a:spLocks/>
              </p:cNvSpPr>
              <p:nvPr/>
            </p:nvSpPr>
            <p:spPr bwMode="auto">
              <a:xfrm>
                <a:off x="4536" y="1372"/>
                <a:ext cx="186" cy="157"/>
              </a:xfrm>
              <a:custGeom>
                <a:avLst/>
                <a:gdLst>
                  <a:gd name="T0" fmla="*/ 0 w 117"/>
                  <a:gd name="T1" fmla="*/ 0 h 123"/>
                  <a:gd name="T2" fmla="*/ 965 w 117"/>
                  <a:gd name="T3" fmla="*/ 8 h 123"/>
                  <a:gd name="T4" fmla="*/ 1191 w 117"/>
                  <a:gd name="T5" fmla="*/ 336 h 123"/>
                  <a:gd name="T6" fmla="*/ 240 w 117"/>
                  <a:gd name="T7" fmla="*/ 415 h 123"/>
                  <a:gd name="T8" fmla="*/ 0 w 117"/>
                  <a:gd name="T9" fmla="*/ 0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" h="123">
                    <a:moveTo>
                      <a:pt x="0" y="0"/>
                    </a:moveTo>
                    <a:lnTo>
                      <a:pt x="95" y="2"/>
                    </a:lnTo>
                    <a:lnTo>
                      <a:pt x="117" y="99"/>
                    </a:lnTo>
                    <a:lnTo>
                      <a:pt x="24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0576" name="Freeform 1363"/>
              <p:cNvSpPr>
                <a:spLocks/>
              </p:cNvSpPr>
              <p:nvPr/>
            </p:nvSpPr>
            <p:spPr bwMode="auto">
              <a:xfrm>
                <a:off x="4527" y="1533"/>
                <a:ext cx="287" cy="108"/>
              </a:xfrm>
              <a:custGeom>
                <a:avLst/>
                <a:gdLst>
                  <a:gd name="T0" fmla="*/ 0 w 181"/>
                  <a:gd name="T1" fmla="*/ 170 h 84"/>
                  <a:gd name="T2" fmla="*/ 1471 w 181"/>
                  <a:gd name="T3" fmla="*/ 0 h 84"/>
                  <a:gd name="T4" fmla="*/ 1812 w 181"/>
                  <a:gd name="T5" fmla="*/ 69 h 84"/>
                  <a:gd name="T6" fmla="*/ 374 w 181"/>
                  <a:gd name="T7" fmla="*/ 296 h 84"/>
                  <a:gd name="T8" fmla="*/ 0 w 181"/>
                  <a:gd name="T9" fmla="*/ 170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1" h="84">
                    <a:moveTo>
                      <a:pt x="0" y="48"/>
                    </a:moveTo>
                    <a:lnTo>
                      <a:pt x="147" y="0"/>
                    </a:lnTo>
                    <a:lnTo>
                      <a:pt x="181" y="20"/>
                    </a:lnTo>
                    <a:lnTo>
                      <a:pt x="37" y="84"/>
                    </a:lnTo>
                    <a:lnTo>
                      <a:pt x="0" y="48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0577" name="Freeform 1364"/>
              <p:cNvSpPr>
                <a:spLocks/>
              </p:cNvSpPr>
              <p:nvPr/>
            </p:nvSpPr>
            <p:spPr bwMode="auto">
              <a:xfrm>
                <a:off x="4501" y="1349"/>
                <a:ext cx="235" cy="207"/>
              </a:xfrm>
              <a:custGeom>
                <a:avLst/>
                <a:gdLst>
                  <a:gd name="T0" fmla="*/ 0 w 148"/>
                  <a:gd name="T1" fmla="*/ 0 h 162"/>
                  <a:gd name="T2" fmla="*/ 1273 w 148"/>
                  <a:gd name="T3" fmla="*/ 40 h 162"/>
                  <a:gd name="T4" fmla="*/ 1493 w 148"/>
                  <a:gd name="T5" fmla="*/ 429 h 162"/>
                  <a:gd name="T6" fmla="*/ 376 w 148"/>
                  <a:gd name="T7" fmla="*/ 553 h 162"/>
                  <a:gd name="T8" fmla="*/ 0 w 148"/>
                  <a:gd name="T9" fmla="*/ 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8" h="162">
                    <a:moveTo>
                      <a:pt x="0" y="0"/>
                    </a:moveTo>
                    <a:lnTo>
                      <a:pt x="126" y="12"/>
                    </a:lnTo>
                    <a:lnTo>
                      <a:pt x="148" y="126"/>
                    </a:lnTo>
                    <a:lnTo>
                      <a:pt x="37" y="16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0578" name="Freeform 1365"/>
              <p:cNvSpPr>
                <a:spLocks/>
              </p:cNvSpPr>
              <p:nvPr/>
            </p:nvSpPr>
            <p:spPr bwMode="auto">
              <a:xfrm>
                <a:off x="4553" y="1380"/>
                <a:ext cx="132" cy="96"/>
              </a:xfrm>
              <a:custGeom>
                <a:avLst/>
                <a:gdLst>
                  <a:gd name="T0" fmla="*/ 0 w 83"/>
                  <a:gd name="T1" fmla="*/ 0 h 75"/>
                  <a:gd name="T2" fmla="*/ 792 w 83"/>
                  <a:gd name="T3" fmla="*/ 10 h 75"/>
                  <a:gd name="T4" fmla="*/ 313 w 83"/>
                  <a:gd name="T5" fmla="*/ 65 h 75"/>
                  <a:gd name="T6" fmla="*/ 102 w 83"/>
                  <a:gd name="T7" fmla="*/ 247 h 75"/>
                  <a:gd name="T8" fmla="*/ 0 w 83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3" h="75">
                    <a:moveTo>
                      <a:pt x="0" y="0"/>
                    </a:moveTo>
                    <a:lnTo>
                      <a:pt x="78" y="3"/>
                    </a:lnTo>
                    <a:cubicBezTo>
                      <a:pt x="83" y="6"/>
                      <a:pt x="54" y="0"/>
                      <a:pt x="31" y="19"/>
                    </a:cubicBezTo>
                    <a:cubicBezTo>
                      <a:pt x="8" y="38"/>
                      <a:pt x="15" y="75"/>
                      <a:pt x="10" y="7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50554" name="Group 1366"/>
          <p:cNvGrpSpPr>
            <a:grpSpLocks/>
          </p:cNvGrpSpPr>
          <p:nvPr/>
        </p:nvGrpSpPr>
        <p:grpSpPr bwMode="auto">
          <a:xfrm>
            <a:off x="2284413" y="5654675"/>
            <a:ext cx="350837" cy="303213"/>
            <a:chOff x="4493" y="1335"/>
            <a:chExt cx="381" cy="326"/>
          </a:xfrm>
        </p:grpSpPr>
        <p:pic>
          <p:nvPicPr>
            <p:cNvPr id="150565" name="Picture 1367" descr="desktop_computer_stylized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93" y="1335"/>
              <a:ext cx="38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0566" name="Group 1368"/>
            <p:cNvGrpSpPr>
              <a:grpSpLocks/>
            </p:cNvGrpSpPr>
            <p:nvPr/>
          </p:nvGrpSpPr>
          <p:grpSpPr bwMode="auto">
            <a:xfrm>
              <a:off x="4501" y="1349"/>
              <a:ext cx="313" cy="292"/>
              <a:chOff x="4501" y="1349"/>
              <a:chExt cx="313" cy="292"/>
            </a:xfrm>
          </p:grpSpPr>
          <p:sp>
            <p:nvSpPr>
              <p:cNvPr id="131112" name="Oval 1369"/>
              <p:cNvSpPr>
                <a:spLocks noChangeArrowheads="1"/>
              </p:cNvSpPr>
              <p:nvPr/>
            </p:nvSpPr>
            <p:spPr bwMode="auto">
              <a:xfrm rot="-365081">
                <a:off x="4515" y="1540"/>
                <a:ext cx="214" cy="56"/>
              </a:xfrm>
              <a:prstGeom prst="ellips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68" name="Freeform 1370"/>
              <p:cNvSpPr>
                <a:spLocks/>
              </p:cNvSpPr>
              <p:nvPr/>
            </p:nvSpPr>
            <p:spPr bwMode="auto">
              <a:xfrm>
                <a:off x="4536" y="1372"/>
                <a:ext cx="186" cy="157"/>
              </a:xfrm>
              <a:custGeom>
                <a:avLst/>
                <a:gdLst>
                  <a:gd name="T0" fmla="*/ 0 w 117"/>
                  <a:gd name="T1" fmla="*/ 0 h 123"/>
                  <a:gd name="T2" fmla="*/ 965 w 117"/>
                  <a:gd name="T3" fmla="*/ 8 h 123"/>
                  <a:gd name="T4" fmla="*/ 1191 w 117"/>
                  <a:gd name="T5" fmla="*/ 336 h 123"/>
                  <a:gd name="T6" fmla="*/ 240 w 117"/>
                  <a:gd name="T7" fmla="*/ 415 h 123"/>
                  <a:gd name="T8" fmla="*/ 0 w 117"/>
                  <a:gd name="T9" fmla="*/ 0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" h="123">
                    <a:moveTo>
                      <a:pt x="0" y="0"/>
                    </a:moveTo>
                    <a:lnTo>
                      <a:pt x="95" y="2"/>
                    </a:lnTo>
                    <a:lnTo>
                      <a:pt x="117" y="99"/>
                    </a:lnTo>
                    <a:lnTo>
                      <a:pt x="24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0569" name="Freeform 1371"/>
              <p:cNvSpPr>
                <a:spLocks/>
              </p:cNvSpPr>
              <p:nvPr/>
            </p:nvSpPr>
            <p:spPr bwMode="auto">
              <a:xfrm>
                <a:off x="4527" y="1533"/>
                <a:ext cx="287" cy="108"/>
              </a:xfrm>
              <a:custGeom>
                <a:avLst/>
                <a:gdLst>
                  <a:gd name="T0" fmla="*/ 0 w 181"/>
                  <a:gd name="T1" fmla="*/ 170 h 84"/>
                  <a:gd name="T2" fmla="*/ 1471 w 181"/>
                  <a:gd name="T3" fmla="*/ 0 h 84"/>
                  <a:gd name="T4" fmla="*/ 1812 w 181"/>
                  <a:gd name="T5" fmla="*/ 69 h 84"/>
                  <a:gd name="T6" fmla="*/ 374 w 181"/>
                  <a:gd name="T7" fmla="*/ 296 h 84"/>
                  <a:gd name="T8" fmla="*/ 0 w 181"/>
                  <a:gd name="T9" fmla="*/ 170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1" h="84">
                    <a:moveTo>
                      <a:pt x="0" y="48"/>
                    </a:moveTo>
                    <a:lnTo>
                      <a:pt x="147" y="0"/>
                    </a:lnTo>
                    <a:lnTo>
                      <a:pt x="181" y="20"/>
                    </a:lnTo>
                    <a:lnTo>
                      <a:pt x="37" y="84"/>
                    </a:lnTo>
                    <a:lnTo>
                      <a:pt x="0" y="48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0570" name="Freeform 1372"/>
              <p:cNvSpPr>
                <a:spLocks/>
              </p:cNvSpPr>
              <p:nvPr/>
            </p:nvSpPr>
            <p:spPr bwMode="auto">
              <a:xfrm>
                <a:off x="4501" y="1349"/>
                <a:ext cx="235" cy="207"/>
              </a:xfrm>
              <a:custGeom>
                <a:avLst/>
                <a:gdLst>
                  <a:gd name="T0" fmla="*/ 0 w 148"/>
                  <a:gd name="T1" fmla="*/ 0 h 162"/>
                  <a:gd name="T2" fmla="*/ 1273 w 148"/>
                  <a:gd name="T3" fmla="*/ 40 h 162"/>
                  <a:gd name="T4" fmla="*/ 1493 w 148"/>
                  <a:gd name="T5" fmla="*/ 429 h 162"/>
                  <a:gd name="T6" fmla="*/ 376 w 148"/>
                  <a:gd name="T7" fmla="*/ 553 h 162"/>
                  <a:gd name="T8" fmla="*/ 0 w 148"/>
                  <a:gd name="T9" fmla="*/ 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8" h="162">
                    <a:moveTo>
                      <a:pt x="0" y="0"/>
                    </a:moveTo>
                    <a:lnTo>
                      <a:pt x="126" y="12"/>
                    </a:lnTo>
                    <a:lnTo>
                      <a:pt x="148" y="126"/>
                    </a:lnTo>
                    <a:lnTo>
                      <a:pt x="37" y="16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0571" name="Freeform 1373"/>
              <p:cNvSpPr>
                <a:spLocks/>
              </p:cNvSpPr>
              <p:nvPr/>
            </p:nvSpPr>
            <p:spPr bwMode="auto">
              <a:xfrm>
                <a:off x="4553" y="1380"/>
                <a:ext cx="132" cy="96"/>
              </a:xfrm>
              <a:custGeom>
                <a:avLst/>
                <a:gdLst>
                  <a:gd name="T0" fmla="*/ 0 w 83"/>
                  <a:gd name="T1" fmla="*/ 0 h 75"/>
                  <a:gd name="T2" fmla="*/ 792 w 83"/>
                  <a:gd name="T3" fmla="*/ 10 h 75"/>
                  <a:gd name="T4" fmla="*/ 313 w 83"/>
                  <a:gd name="T5" fmla="*/ 65 h 75"/>
                  <a:gd name="T6" fmla="*/ 102 w 83"/>
                  <a:gd name="T7" fmla="*/ 247 h 75"/>
                  <a:gd name="T8" fmla="*/ 0 w 83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3" h="75">
                    <a:moveTo>
                      <a:pt x="0" y="0"/>
                    </a:moveTo>
                    <a:lnTo>
                      <a:pt x="78" y="3"/>
                    </a:lnTo>
                    <a:cubicBezTo>
                      <a:pt x="83" y="6"/>
                      <a:pt x="54" y="0"/>
                      <a:pt x="31" y="19"/>
                    </a:cubicBezTo>
                    <a:cubicBezTo>
                      <a:pt x="8" y="38"/>
                      <a:pt x="15" y="75"/>
                      <a:pt x="10" y="7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50555" name="Group 1399"/>
          <p:cNvGrpSpPr>
            <a:grpSpLocks/>
          </p:cNvGrpSpPr>
          <p:nvPr/>
        </p:nvGrpSpPr>
        <p:grpSpPr bwMode="auto">
          <a:xfrm>
            <a:off x="2892425" y="3959225"/>
            <a:ext cx="350838" cy="303213"/>
            <a:chOff x="4493" y="1335"/>
            <a:chExt cx="381" cy="326"/>
          </a:xfrm>
        </p:grpSpPr>
        <p:pic>
          <p:nvPicPr>
            <p:cNvPr id="150558" name="Picture 1400" descr="desktop_computer_stylized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93" y="1335"/>
              <a:ext cx="38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0559" name="Group 1401"/>
            <p:cNvGrpSpPr>
              <a:grpSpLocks/>
            </p:cNvGrpSpPr>
            <p:nvPr/>
          </p:nvGrpSpPr>
          <p:grpSpPr bwMode="auto">
            <a:xfrm>
              <a:off x="4501" y="1349"/>
              <a:ext cx="313" cy="292"/>
              <a:chOff x="4501" y="1349"/>
              <a:chExt cx="313" cy="292"/>
            </a:xfrm>
          </p:grpSpPr>
          <p:sp>
            <p:nvSpPr>
              <p:cNvPr id="131105" name="Oval 1402"/>
              <p:cNvSpPr>
                <a:spLocks noChangeArrowheads="1"/>
              </p:cNvSpPr>
              <p:nvPr/>
            </p:nvSpPr>
            <p:spPr bwMode="auto">
              <a:xfrm rot="-365081">
                <a:off x="4515" y="1540"/>
                <a:ext cx="214" cy="56"/>
              </a:xfrm>
              <a:prstGeom prst="ellips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61" name="Freeform 1403"/>
              <p:cNvSpPr>
                <a:spLocks/>
              </p:cNvSpPr>
              <p:nvPr/>
            </p:nvSpPr>
            <p:spPr bwMode="auto">
              <a:xfrm>
                <a:off x="4536" y="1372"/>
                <a:ext cx="186" cy="157"/>
              </a:xfrm>
              <a:custGeom>
                <a:avLst/>
                <a:gdLst>
                  <a:gd name="T0" fmla="*/ 0 w 117"/>
                  <a:gd name="T1" fmla="*/ 0 h 123"/>
                  <a:gd name="T2" fmla="*/ 965 w 117"/>
                  <a:gd name="T3" fmla="*/ 8 h 123"/>
                  <a:gd name="T4" fmla="*/ 1191 w 117"/>
                  <a:gd name="T5" fmla="*/ 336 h 123"/>
                  <a:gd name="T6" fmla="*/ 240 w 117"/>
                  <a:gd name="T7" fmla="*/ 415 h 123"/>
                  <a:gd name="T8" fmla="*/ 0 w 117"/>
                  <a:gd name="T9" fmla="*/ 0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7" h="123">
                    <a:moveTo>
                      <a:pt x="0" y="0"/>
                    </a:moveTo>
                    <a:lnTo>
                      <a:pt x="95" y="2"/>
                    </a:lnTo>
                    <a:lnTo>
                      <a:pt x="117" y="99"/>
                    </a:lnTo>
                    <a:lnTo>
                      <a:pt x="24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0562" name="Freeform 1404"/>
              <p:cNvSpPr>
                <a:spLocks/>
              </p:cNvSpPr>
              <p:nvPr/>
            </p:nvSpPr>
            <p:spPr bwMode="auto">
              <a:xfrm>
                <a:off x="4527" y="1533"/>
                <a:ext cx="287" cy="108"/>
              </a:xfrm>
              <a:custGeom>
                <a:avLst/>
                <a:gdLst>
                  <a:gd name="T0" fmla="*/ 0 w 181"/>
                  <a:gd name="T1" fmla="*/ 170 h 84"/>
                  <a:gd name="T2" fmla="*/ 1471 w 181"/>
                  <a:gd name="T3" fmla="*/ 0 h 84"/>
                  <a:gd name="T4" fmla="*/ 1812 w 181"/>
                  <a:gd name="T5" fmla="*/ 69 h 84"/>
                  <a:gd name="T6" fmla="*/ 374 w 181"/>
                  <a:gd name="T7" fmla="*/ 296 h 84"/>
                  <a:gd name="T8" fmla="*/ 0 w 181"/>
                  <a:gd name="T9" fmla="*/ 170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1" h="84">
                    <a:moveTo>
                      <a:pt x="0" y="48"/>
                    </a:moveTo>
                    <a:lnTo>
                      <a:pt x="147" y="0"/>
                    </a:lnTo>
                    <a:lnTo>
                      <a:pt x="181" y="20"/>
                    </a:lnTo>
                    <a:lnTo>
                      <a:pt x="37" y="84"/>
                    </a:lnTo>
                    <a:lnTo>
                      <a:pt x="0" y="48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0563" name="Freeform 1405"/>
              <p:cNvSpPr>
                <a:spLocks/>
              </p:cNvSpPr>
              <p:nvPr/>
            </p:nvSpPr>
            <p:spPr bwMode="auto">
              <a:xfrm>
                <a:off x="4501" y="1349"/>
                <a:ext cx="235" cy="207"/>
              </a:xfrm>
              <a:custGeom>
                <a:avLst/>
                <a:gdLst>
                  <a:gd name="T0" fmla="*/ 0 w 148"/>
                  <a:gd name="T1" fmla="*/ 0 h 162"/>
                  <a:gd name="T2" fmla="*/ 1273 w 148"/>
                  <a:gd name="T3" fmla="*/ 40 h 162"/>
                  <a:gd name="T4" fmla="*/ 1493 w 148"/>
                  <a:gd name="T5" fmla="*/ 429 h 162"/>
                  <a:gd name="T6" fmla="*/ 376 w 148"/>
                  <a:gd name="T7" fmla="*/ 553 h 162"/>
                  <a:gd name="T8" fmla="*/ 0 w 148"/>
                  <a:gd name="T9" fmla="*/ 0 h 1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8" h="162">
                    <a:moveTo>
                      <a:pt x="0" y="0"/>
                    </a:moveTo>
                    <a:lnTo>
                      <a:pt x="126" y="12"/>
                    </a:lnTo>
                    <a:lnTo>
                      <a:pt x="148" y="126"/>
                    </a:lnTo>
                    <a:lnTo>
                      <a:pt x="37" y="16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0564" name="Freeform 1406"/>
              <p:cNvSpPr>
                <a:spLocks/>
              </p:cNvSpPr>
              <p:nvPr/>
            </p:nvSpPr>
            <p:spPr bwMode="auto">
              <a:xfrm>
                <a:off x="4553" y="1380"/>
                <a:ext cx="132" cy="96"/>
              </a:xfrm>
              <a:custGeom>
                <a:avLst/>
                <a:gdLst>
                  <a:gd name="T0" fmla="*/ 0 w 83"/>
                  <a:gd name="T1" fmla="*/ 0 h 75"/>
                  <a:gd name="T2" fmla="*/ 792 w 83"/>
                  <a:gd name="T3" fmla="*/ 10 h 75"/>
                  <a:gd name="T4" fmla="*/ 313 w 83"/>
                  <a:gd name="T5" fmla="*/ 65 h 75"/>
                  <a:gd name="T6" fmla="*/ 102 w 83"/>
                  <a:gd name="T7" fmla="*/ 247 h 75"/>
                  <a:gd name="T8" fmla="*/ 0 w 83"/>
                  <a:gd name="T9" fmla="*/ 0 h 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3" h="75">
                    <a:moveTo>
                      <a:pt x="0" y="0"/>
                    </a:moveTo>
                    <a:lnTo>
                      <a:pt x="78" y="3"/>
                    </a:lnTo>
                    <a:cubicBezTo>
                      <a:pt x="83" y="6"/>
                      <a:pt x="54" y="0"/>
                      <a:pt x="31" y="19"/>
                    </a:cubicBezTo>
                    <a:cubicBezTo>
                      <a:pt x="8" y="38"/>
                      <a:pt x="15" y="75"/>
                      <a:pt x="10" y="7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>
                <a:noFill/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30938" name="Rectangle 1530"/>
          <p:cNvSpPr>
            <a:spLocks noChangeArrowheads="1"/>
          </p:cNvSpPr>
          <p:nvPr/>
        </p:nvSpPr>
        <p:spPr bwMode="auto">
          <a:xfrm>
            <a:off x="476250" y="2778125"/>
            <a:ext cx="6378575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endParaRPr lang="en-US" sz="2000">
              <a:latin typeface="Gill Sans MT" pitchFamily="34" charset="0"/>
            </a:endParaRPr>
          </a:p>
        </p:txBody>
      </p:sp>
      <p:sp>
        <p:nvSpPr>
          <p:cNvPr id="530940" name="Rectangle 1532"/>
          <p:cNvSpPr>
            <a:spLocks noChangeArrowheads="1"/>
          </p:cNvSpPr>
          <p:nvPr/>
        </p:nvSpPr>
        <p:spPr bwMode="auto">
          <a:xfrm>
            <a:off x="466725" y="2335213"/>
            <a:ext cx="670242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endParaRPr lang="en-US" sz="2400">
              <a:latin typeface="Gill Sans MT" pitchFamily="34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Char char="v"/>
            </a:pPr>
            <a:r>
              <a:rPr lang="en-US" sz="2400" i="1">
                <a:solidFill>
                  <a:srgbClr val="CC0000"/>
                </a:solidFill>
                <a:latin typeface="Gill Sans MT" pitchFamily="34" charset="0"/>
              </a:rPr>
              <a:t>source-based:</a:t>
            </a:r>
            <a:r>
              <a:rPr lang="en-US" sz="2800">
                <a:latin typeface="Gill Sans MT" pitchFamily="34" charset="0"/>
              </a:rPr>
              <a:t> </a:t>
            </a:r>
            <a:r>
              <a:rPr lang="en-US" sz="2000">
                <a:latin typeface="Gill Sans MT" pitchFamily="34" charset="0"/>
              </a:rPr>
              <a:t>different tree from each sender to rcvrs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0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3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938" grpId="0"/>
      <p:bldP spid="5309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32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D5EB9F99-AE64-4370-9DE4-25F77A610259}" type="slidenum">
              <a:rPr lang="en-US"/>
              <a:pPr/>
              <a:t>8</a:t>
            </a:fld>
            <a:endParaRPr lang="en-US"/>
          </a:p>
        </p:txBody>
      </p:sp>
      <p:pic>
        <p:nvPicPr>
          <p:cNvPr id="152579" name="Picture 6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" y="87788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21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31788"/>
            <a:ext cx="8229600" cy="6858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sz="4000">
                <a:cs typeface="+mj-cs"/>
              </a:rPr>
              <a:t>Approaches for building mcast trees</a:t>
            </a:r>
          </a:p>
        </p:txBody>
      </p:sp>
      <p:sp>
        <p:nvSpPr>
          <p:cNvPr id="132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11275"/>
            <a:ext cx="7772400" cy="3048000"/>
          </a:xfrm>
        </p:spPr>
        <p:txBody>
          <a:bodyPr lIns="92075" tIns="46038" rIns="92075" bIns="46038"/>
          <a:lstStyle/>
          <a:p>
            <a:pPr>
              <a:buFont typeface="Wingdings" charset="0"/>
              <a:buNone/>
              <a:defRPr/>
            </a:pPr>
            <a:r>
              <a:rPr lang="en-US">
                <a:cs typeface="+mn-cs"/>
              </a:rPr>
              <a:t>approaches:</a:t>
            </a:r>
          </a:p>
          <a:p>
            <a:pPr>
              <a:buFont typeface="Wingdings" charset="0"/>
              <a:buChar char="v"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source-based tree:</a:t>
            </a:r>
            <a:r>
              <a:rPr lang="en-US">
                <a:cs typeface="+mn-cs"/>
              </a:rPr>
              <a:t> one tree per source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shortest path trees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reverse path forwarding</a:t>
            </a:r>
          </a:p>
          <a:p>
            <a:pPr>
              <a:buFont typeface="Wingdings" charset="0"/>
              <a:buChar char="v"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group-shared tree:</a:t>
            </a:r>
            <a:r>
              <a:rPr lang="en-US">
                <a:cs typeface="+mn-cs"/>
              </a:rPr>
              <a:t> group uses one tree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minimal spanning (Steiner) 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center-based trees</a:t>
            </a:r>
          </a:p>
        </p:txBody>
      </p:sp>
      <p:sp>
        <p:nvSpPr>
          <p:cNvPr id="132103" name="Rectangle 4"/>
          <p:cNvSpPr>
            <a:spLocks noChangeArrowheads="1"/>
          </p:cNvSpPr>
          <p:nvPr/>
        </p:nvSpPr>
        <p:spPr bwMode="auto">
          <a:xfrm>
            <a:off x="533400" y="4611688"/>
            <a:ext cx="83058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400"/>
              <a:t>…we first look at basic approaches, then specific protocols adopting these approaches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133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A2FC69A2-FB84-4202-B263-1692EDA6F4A9}" type="slidenum">
              <a:rPr lang="en-US"/>
              <a:pPr/>
              <a:t>9</a:t>
            </a:fld>
            <a:endParaRPr lang="en-US"/>
          </a:p>
        </p:txBody>
      </p:sp>
      <p:pic>
        <p:nvPicPr>
          <p:cNvPr id="154627" name="Picture 25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047750"/>
            <a:ext cx="45704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5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>
              <a:defRPr/>
            </a:pPr>
            <a:r>
              <a:rPr lang="en-US">
                <a:cs typeface="+mj-cs"/>
              </a:rPr>
              <a:t>Shortest path tree</a:t>
            </a:r>
          </a:p>
        </p:txBody>
      </p:sp>
      <p:sp>
        <p:nvSpPr>
          <p:cNvPr id="1331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924800" cy="1447800"/>
          </a:xfrm>
        </p:spPr>
        <p:txBody>
          <a:bodyPr lIns="92075" tIns="46038" rIns="92075" bIns="46038"/>
          <a:lstStyle/>
          <a:p>
            <a:r>
              <a:rPr lang="en-US" smtClean="0">
                <a:ea typeface="ＭＳ Ｐゴシック" pitchFamily="34" charset="-128"/>
              </a:rPr>
              <a:t>mcast forwarding tree: tree of shortest path routes from source to all receivers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Dijkstra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s algorithm</a:t>
            </a:r>
            <a:endParaRPr lang="en-US" smtClean="0">
              <a:ea typeface="ＭＳ Ｐゴシック" pitchFamily="34" charset="-128"/>
            </a:endParaRPr>
          </a:p>
        </p:txBody>
      </p:sp>
      <p:grpSp>
        <p:nvGrpSpPr>
          <p:cNvPr id="154630" name="Group 221"/>
          <p:cNvGrpSpPr>
            <a:grpSpLocks/>
          </p:cNvGrpSpPr>
          <p:nvPr/>
        </p:nvGrpSpPr>
        <p:grpSpPr bwMode="auto">
          <a:xfrm>
            <a:off x="5389563" y="3735388"/>
            <a:ext cx="569912" cy="222250"/>
            <a:chOff x="3600" y="219"/>
            <a:chExt cx="360" cy="175"/>
          </a:xfrm>
        </p:grpSpPr>
        <p:sp>
          <p:nvSpPr>
            <p:cNvPr id="133279" name="Oval 222"/>
            <p:cNvSpPr>
              <a:spLocks noChangeArrowheads="1"/>
            </p:cNvSpPr>
            <p:nvPr/>
          </p:nvSpPr>
          <p:spPr bwMode="auto">
            <a:xfrm>
              <a:off x="3603" y="297"/>
              <a:ext cx="357" cy="99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0" name="Line 22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1" name="Line 22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82" name="Rectangle 22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3283" name="Oval 22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4787" name="Group 22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33289" name="Line 22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290" name="Line 22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291" name="Line 23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4788" name="Group 23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33286" name="Line 2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287" name="Line 2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288" name="Line 2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54631" name="Group 235"/>
          <p:cNvGrpSpPr>
            <a:grpSpLocks/>
          </p:cNvGrpSpPr>
          <p:nvPr/>
        </p:nvGrpSpPr>
        <p:grpSpPr bwMode="auto">
          <a:xfrm>
            <a:off x="5399088" y="4529138"/>
            <a:ext cx="547687" cy="233362"/>
            <a:chOff x="3600" y="219"/>
            <a:chExt cx="360" cy="175"/>
          </a:xfrm>
        </p:grpSpPr>
        <p:sp>
          <p:nvSpPr>
            <p:cNvPr id="133266" name="Oval 236"/>
            <p:cNvSpPr>
              <a:spLocks noChangeArrowheads="1"/>
            </p:cNvSpPr>
            <p:nvPr/>
          </p:nvSpPr>
          <p:spPr bwMode="auto">
            <a:xfrm>
              <a:off x="3603" y="298"/>
              <a:ext cx="357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7" name="Line 23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8" name="Line 23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9" name="Rectangle 239"/>
            <p:cNvSpPr>
              <a:spLocks noChangeArrowheads="1"/>
            </p:cNvSpPr>
            <p:nvPr/>
          </p:nvSpPr>
          <p:spPr bwMode="auto">
            <a:xfrm>
              <a:off x="3603" y="289"/>
              <a:ext cx="354" cy="58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3270" name="Oval 24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4774" name="Group 24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33276" name="Line 24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277" name="Line 243"/>
              <p:cNvSpPr>
                <a:spLocks noChangeShapeType="1"/>
              </p:cNvSpPr>
              <p:nvPr/>
            </p:nvSpPr>
            <p:spPr bwMode="auto">
              <a:xfrm>
                <a:off x="2944" y="943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278" name="Line 24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4775" name="Group 24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33273" name="Line 246"/>
              <p:cNvSpPr>
                <a:spLocks noChangeShapeType="1"/>
              </p:cNvSpPr>
              <p:nvPr/>
            </p:nvSpPr>
            <p:spPr bwMode="auto">
              <a:xfrm flipV="1">
                <a:off x="2848" y="846"/>
                <a:ext cx="50" cy="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274" name="Line 2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275" name="Line 248"/>
              <p:cNvSpPr>
                <a:spLocks noChangeShapeType="1"/>
              </p:cNvSpPr>
              <p:nvPr/>
            </p:nvSpPr>
            <p:spPr bwMode="auto">
              <a:xfrm>
                <a:off x="2894" y="849"/>
                <a:ext cx="52" cy="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</p:grpSp>
      <p:sp>
        <p:nvSpPr>
          <p:cNvPr id="133129" name="Line 249"/>
          <p:cNvSpPr>
            <a:spLocks noChangeShapeType="1"/>
          </p:cNvSpPr>
          <p:nvPr/>
        </p:nvSpPr>
        <p:spPr bwMode="auto">
          <a:xfrm>
            <a:off x="5340350" y="5472113"/>
            <a:ext cx="5969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54633" name="Group 250"/>
          <p:cNvGrpSpPr>
            <a:grpSpLocks/>
          </p:cNvGrpSpPr>
          <p:nvPr/>
        </p:nvGrpSpPr>
        <p:grpSpPr bwMode="auto">
          <a:xfrm>
            <a:off x="5507038" y="5095875"/>
            <a:ext cx="317500" cy="366713"/>
            <a:chOff x="2619" y="2440"/>
            <a:chExt cx="200" cy="231"/>
          </a:xfrm>
        </p:grpSpPr>
        <p:sp>
          <p:nvSpPr>
            <p:cNvPr id="133264" name="Text Box 251"/>
            <p:cNvSpPr txBox="1">
              <a:spLocks noChangeArrowheads="1"/>
            </p:cNvSpPr>
            <p:nvPr/>
          </p:nvSpPr>
          <p:spPr bwMode="auto">
            <a:xfrm>
              <a:off x="2629" y="2440"/>
              <a:ext cx="1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i</a:t>
              </a:r>
            </a:p>
          </p:txBody>
        </p:sp>
        <p:sp>
          <p:nvSpPr>
            <p:cNvPr id="133265" name="Oval 252"/>
            <p:cNvSpPr>
              <a:spLocks noChangeArrowheads="1"/>
            </p:cNvSpPr>
            <p:nvPr/>
          </p:nvSpPr>
          <p:spPr bwMode="auto">
            <a:xfrm>
              <a:off x="2619" y="2461"/>
              <a:ext cx="200" cy="20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131" name="Text Box 253"/>
          <p:cNvSpPr txBox="1">
            <a:spLocks noChangeArrowheads="1"/>
          </p:cNvSpPr>
          <p:nvPr/>
        </p:nvSpPr>
        <p:spPr bwMode="auto">
          <a:xfrm>
            <a:off x="5991225" y="3498850"/>
            <a:ext cx="219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router with attached</a:t>
            </a:r>
          </a:p>
          <a:p>
            <a:pPr>
              <a:defRPr/>
            </a:pPr>
            <a:r>
              <a:rPr lang="en-US" smtClean="0"/>
              <a:t>group member</a:t>
            </a:r>
          </a:p>
        </p:txBody>
      </p:sp>
      <p:sp>
        <p:nvSpPr>
          <p:cNvPr id="133132" name="Text Box 254"/>
          <p:cNvSpPr txBox="1">
            <a:spLocks noChangeArrowheads="1"/>
          </p:cNvSpPr>
          <p:nvPr/>
        </p:nvSpPr>
        <p:spPr bwMode="auto">
          <a:xfrm>
            <a:off x="5978525" y="4343400"/>
            <a:ext cx="250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router with no attached</a:t>
            </a:r>
          </a:p>
          <a:p>
            <a:pPr>
              <a:defRPr/>
            </a:pPr>
            <a:r>
              <a:rPr lang="en-US" smtClean="0"/>
              <a:t>group member</a:t>
            </a:r>
          </a:p>
        </p:txBody>
      </p:sp>
      <p:sp>
        <p:nvSpPr>
          <p:cNvPr id="133133" name="Text Box 255"/>
          <p:cNvSpPr txBox="1">
            <a:spLocks noChangeArrowheads="1"/>
          </p:cNvSpPr>
          <p:nvPr/>
        </p:nvSpPr>
        <p:spPr bwMode="auto">
          <a:xfrm>
            <a:off x="5964238" y="5018088"/>
            <a:ext cx="26098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link used for forwarding,</a:t>
            </a:r>
          </a:p>
          <a:p>
            <a:pPr>
              <a:defRPr/>
            </a:pPr>
            <a:r>
              <a:rPr lang="en-US" smtClean="0"/>
              <a:t>i indicates order link</a:t>
            </a:r>
          </a:p>
          <a:p>
            <a:pPr>
              <a:defRPr/>
            </a:pPr>
            <a:r>
              <a:rPr lang="en-US" smtClean="0"/>
              <a:t>added by algorithm</a:t>
            </a:r>
          </a:p>
        </p:txBody>
      </p:sp>
      <p:sp>
        <p:nvSpPr>
          <p:cNvPr id="133134" name="Text Box 256"/>
          <p:cNvSpPr txBox="1">
            <a:spLocks noChangeArrowheads="1"/>
          </p:cNvSpPr>
          <p:nvPr/>
        </p:nvSpPr>
        <p:spPr bwMode="auto">
          <a:xfrm>
            <a:off x="5286375" y="29845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LEGEND</a:t>
            </a:r>
          </a:p>
        </p:txBody>
      </p:sp>
      <p:grpSp>
        <p:nvGrpSpPr>
          <p:cNvPr id="154638" name="Group 295"/>
          <p:cNvGrpSpPr>
            <a:grpSpLocks/>
          </p:cNvGrpSpPr>
          <p:nvPr/>
        </p:nvGrpSpPr>
        <p:grpSpPr bwMode="auto">
          <a:xfrm>
            <a:off x="5375275" y="3651250"/>
            <a:ext cx="636588" cy="358775"/>
            <a:chOff x="4396" y="1245"/>
            <a:chExt cx="672" cy="248"/>
          </a:xfrm>
        </p:grpSpPr>
        <p:sp>
          <p:nvSpPr>
            <p:cNvPr id="154759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54760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905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54761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54762" name="Group 299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4765" name="Freeform 30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66" name="Freeform 30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60" name="Line 302"/>
            <p:cNvSpPr>
              <a:spLocks noChangeShapeType="1"/>
            </p:cNvSpPr>
            <p:nvPr/>
          </p:nvSpPr>
          <p:spPr bwMode="auto">
            <a:xfrm>
              <a:off x="4399" y="1321"/>
              <a:ext cx="0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61" name="Line 303"/>
            <p:cNvSpPr>
              <a:spLocks noChangeShapeType="1"/>
            </p:cNvSpPr>
            <p:nvPr/>
          </p:nvSpPr>
          <p:spPr bwMode="auto">
            <a:xfrm>
              <a:off x="5063" y="1326"/>
              <a:ext cx="0" cy="10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4639" name="Group 304"/>
          <p:cNvGrpSpPr>
            <a:grpSpLocks/>
          </p:cNvGrpSpPr>
          <p:nvPr/>
        </p:nvGrpSpPr>
        <p:grpSpPr bwMode="auto">
          <a:xfrm>
            <a:off x="5360988" y="4452938"/>
            <a:ext cx="619125" cy="368300"/>
            <a:chOff x="4396" y="1245"/>
            <a:chExt cx="672" cy="248"/>
          </a:xfrm>
        </p:grpSpPr>
        <p:sp>
          <p:nvSpPr>
            <p:cNvPr id="15475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sp>
          <p:nvSpPr>
            <p:cNvPr id="15475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cs typeface="Arial" pitchFamily="34" charset="0"/>
              </a:endParaRPr>
            </a:p>
          </p:txBody>
        </p:sp>
        <p:sp>
          <p:nvSpPr>
            <p:cNvPr id="15475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cs typeface="Arial" pitchFamily="34" charset="0"/>
              </a:endParaRPr>
            </a:p>
          </p:txBody>
        </p:sp>
        <p:grpSp>
          <p:nvGrpSpPr>
            <p:cNvPr id="154754" name="Group 308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154757" name="Freeform 30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758" name="Freeform 31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52" name="Line 311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253" name="Line 312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54640" name="Group 401"/>
          <p:cNvGrpSpPr>
            <a:grpSpLocks/>
          </p:cNvGrpSpPr>
          <p:nvPr/>
        </p:nvGrpSpPr>
        <p:grpSpPr bwMode="auto">
          <a:xfrm>
            <a:off x="993775" y="3011488"/>
            <a:ext cx="3836988" cy="2868612"/>
            <a:chOff x="626" y="1897"/>
            <a:chExt cx="2417" cy="1807"/>
          </a:xfrm>
        </p:grpSpPr>
        <p:sp>
          <p:nvSpPr>
            <p:cNvPr id="133138" name="Line 2"/>
            <p:cNvSpPr>
              <a:spLocks noChangeShapeType="1"/>
            </p:cNvSpPr>
            <p:nvPr/>
          </p:nvSpPr>
          <p:spPr bwMode="auto">
            <a:xfrm>
              <a:off x="2560" y="3106"/>
              <a:ext cx="253" cy="43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39" name="Line 5"/>
            <p:cNvSpPr>
              <a:spLocks noChangeShapeType="1"/>
            </p:cNvSpPr>
            <p:nvPr/>
          </p:nvSpPr>
          <p:spPr bwMode="auto">
            <a:xfrm flipV="1">
              <a:off x="1677" y="2567"/>
              <a:ext cx="860" cy="2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0" name="Line 6"/>
            <p:cNvSpPr>
              <a:spLocks noChangeShapeType="1"/>
            </p:cNvSpPr>
            <p:nvPr/>
          </p:nvSpPr>
          <p:spPr bwMode="auto">
            <a:xfrm>
              <a:off x="1510" y="2767"/>
              <a:ext cx="537" cy="61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1" name="Line 7"/>
            <p:cNvSpPr>
              <a:spLocks noChangeShapeType="1"/>
            </p:cNvSpPr>
            <p:nvPr/>
          </p:nvSpPr>
          <p:spPr bwMode="auto">
            <a:xfrm>
              <a:off x="1880" y="2291"/>
              <a:ext cx="626" cy="28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2" name="Line 8"/>
            <p:cNvSpPr>
              <a:spLocks noChangeShapeType="1"/>
            </p:cNvSpPr>
            <p:nvPr/>
          </p:nvSpPr>
          <p:spPr bwMode="auto">
            <a:xfrm flipV="1">
              <a:off x="2214" y="3124"/>
              <a:ext cx="339" cy="2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3" name="Line 9"/>
            <p:cNvSpPr>
              <a:spLocks noChangeShapeType="1"/>
            </p:cNvSpPr>
            <p:nvPr/>
          </p:nvSpPr>
          <p:spPr bwMode="auto">
            <a:xfrm>
              <a:off x="2543" y="2634"/>
              <a:ext cx="0" cy="45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4" name="Line 10"/>
            <p:cNvSpPr>
              <a:spLocks noChangeShapeType="1"/>
            </p:cNvSpPr>
            <p:nvPr/>
          </p:nvSpPr>
          <p:spPr bwMode="auto">
            <a:xfrm>
              <a:off x="1307" y="3415"/>
              <a:ext cx="64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5" name="Line 11"/>
            <p:cNvSpPr>
              <a:spLocks noChangeShapeType="1"/>
            </p:cNvSpPr>
            <p:nvPr/>
          </p:nvSpPr>
          <p:spPr bwMode="auto">
            <a:xfrm flipH="1">
              <a:off x="1223" y="2834"/>
              <a:ext cx="235" cy="53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33146" name="Line 12"/>
            <p:cNvSpPr>
              <a:spLocks noChangeShapeType="1"/>
            </p:cNvSpPr>
            <p:nvPr/>
          </p:nvSpPr>
          <p:spPr bwMode="auto">
            <a:xfrm flipH="1">
              <a:off x="1505" y="2300"/>
              <a:ext cx="219" cy="4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154650" name="Group 165"/>
            <p:cNvGrpSpPr>
              <a:grpSpLocks/>
            </p:cNvGrpSpPr>
            <p:nvPr/>
          </p:nvGrpSpPr>
          <p:grpSpPr bwMode="auto">
            <a:xfrm rot="10800000">
              <a:off x="1465" y="2126"/>
              <a:ext cx="510" cy="104"/>
              <a:chOff x="1450" y="3513"/>
              <a:chExt cx="391" cy="88"/>
            </a:xfrm>
          </p:grpSpPr>
          <p:sp>
            <p:nvSpPr>
              <p:cNvPr id="154749" name="Freeform 166"/>
              <p:cNvSpPr>
                <a:spLocks/>
              </p:cNvSpPr>
              <p:nvPr/>
            </p:nvSpPr>
            <p:spPr bwMode="auto">
              <a:xfrm flipV="1">
                <a:off x="1450" y="3574"/>
                <a:ext cx="391" cy="27"/>
              </a:xfrm>
              <a:custGeom>
                <a:avLst/>
                <a:gdLst>
                  <a:gd name="T0" fmla="*/ 0 w 720"/>
                  <a:gd name="T1" fmla="*/ 0 h 56"/>
                  <a:gd name="T2" fmla="*/ 0 w 720"/>
                  <a:gd name="T3" fmla="*/ 1 h 56"/>
                  <a:gd name="T4" fmla="*/ 34 w 720"/>
                  <a:gd name="T5" fmla="*/ 1 h 56"/>
                  <a:gd name="T6" fmla="*/ 34 w 720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0" h="56">
                    <a:moveTo>
                      <a:pt x="0" y="0"/>
                    </a:moveTo>
                    <a:lnTo>
                      <a:pt x="0" y="56"/>
                    </a:lnTo>
                    <a:lnTo>
                      <a:pt x="720" y="56"/>
                    </a:lnTo>
                    <a:lnTo>
                      <a:pt x="720" y="8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247" name="Line 167"/>
              <p:cNvSpPr>
                <a:spLocks noChangeShapeType="1"/>
              </p:cNvSpPr>
              <p:nvPr/>
            </p:nvSpPr>
            <p:spPr bwMode="auto">
              <a:xfrm>
                <a:off x="1642" y="3516"/>
                <a:ext cx="0" cy="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sp>
          <p:nvSpPr>
            <p:cNvPr id="133148" name="Text Box 182"/>
            <p:cNvSpPr txBox="1">
              <a:spLocks noChangeArrowheads="1"/>
            </p:cNvSpPr>
            <p:nvPr/>
          </p:nvSpPr>
          <p:spPr bwMode="auto">
            <a:xfrm>
              <a:off x="1319" y="2164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R1</a:t>
              </a:r>
            </a:p>
          </p:txBody>
        </p:sp>
        <p:sp>
          <p:nvSpPr>
            <p:cNvPr id="133149" name="Text Box 197"/>
            <p:cNvSpPr txBox="1">
              <a:spLocks noChangeArrowheads="1"/>
            </p:cNvSpPr>
            <p:nvPr/>
          </p:nvSpPr>
          <p:spPr bwMode="auto">
            <a:xfrm>
              <a:off x="1074" y="2661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R2</a:t>
              </a:r>
            </a:p>
          </p:txBody>
        </p:sp>
        <p:sp>
          <p:nvSpPr>
            <p:cNvPr id="133150" name="Text Box 198"/>
            <p:cNvSpPr txBox="1">
              <a:spLocks noChangeArrowheads="1"/>
            </p:cNvSpPr>
            <p:nvPr/>
          </p:nvSpPr>
          <p:spPr bwMode="auto">
            <a:xfrm>
              <a:off x="751" y="3289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R3</a:t>
              </a:r>
            </a:p>
          </p:txBody>
        </p:sp>
        <p:sp>
          <p:nvSpPr>
            <p:cNvPr id="133151" name="Text Box 199"/>
            <p:cNvSpPr txBox="1">
              <a:spLocks noChangeArrowheads="1"/>
            </p:cNvSpPr>
            <p:nvPr/>
          </p:nvSpPr>
          <p:spPr bwMode="auto">
            <a:xfrm>
              <a:off x="2418" y="2294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R4</a:t>
              </a:r>
            </a:p>
          </p:txBody>
        </p:sp>
        <p:sp>
          <p:nvSpPr>
            <p:cNvPr id="133152" name="Text Box 200"/>
            <p:cNvSpPr txBox="1">
              <a:spLocks noChangeArrowheads="1"/>
            </p:cNvSpPr>
            <p:nvPr/>
          </p:nvSpPr>
          <p:spPr bwMode="auto">
            <a:xfrm>
              <a:off x="2697" y="3011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R5</a:t>
              </a:r>
            </a:p>
          </p:txBody>
        </p:sp>
        <p:sp>
          <p:nvSpPr>
            <p:cNvPr id="133153" name="Text Box 201"/>
            <p:cNvSpPr txBox="1">
              <a:spLocks noChangeArrowheads="1"/>
            </p:cNvSpPr>
            <p:nvPr/>
          </p:nvSpPr>
          <p:spPr bwMode="auto">
            <a:xfrm>
              <a:off x="1919" y="3473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R6</a:t>
              </a:r>
            </a:p>
          </p:txBody>
        </p:sp>
        <p:sp>
          <p:nvSpPr>
            <p:cNvPr id="133154" name="Text Box 202"/>
            <p:cNvSpPr txBox="1">
              <a:spLocks noChangeArrowheads="1"/>
            </p:cNvSpPr>
            <p:nvPr/>
          </p:nvSpPr>
          <p:spPr bwMode="auto">
            <a:xfrm>
              <a:off x="2373" y="3446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R7</a:t>
              </a:r>
            </a:p>
          </p:txBody>
        </p:sp>
        <p:grpSp>
          <p:nvGrpSpPr>
            <p:cNvPr id="154658" name="Group 203"/>
            <p:cNvGrpSpPr>
              <a:grpSpLocks/>
            </p:cNvGrpSpPr>
            <p:nvPr/>
          </p:nvGrpSpPr>
          <p:grpSpPr bwMode="auto">
            <a:xfrm>
              <a:off x="2129" y="2190"/>
              <a:ext cx="206" cy="231"/>
              <a:chOff x="2619" y="2440"/>
              <a:chExt cx="206" cy="231"/>
            </a:xfrm>
          </p:grpSpPr>
          <p:sp>
            <p:nvSpPr>
              <p:cNvPr id="133244" name="Text Box 204"/>
              <p:cNvSpPr txBox="1">
                <a:spLocks noChangeArrowheads="1"/>
              </p:cNvSpPr>
              <p:nvPr/>
            </p:nvSpPr>
            <p:spPr bwMode="auto">
              <a:xfrm>
                <a:off x="2629" y="244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33245" name="Oval 205"/>
              <p:cNvSpPr>
                <a:spLocks noChangeArrowheads="1"/>
              </p:cNvSpPr>
              <p:nvPr/>
            </p:nvSpPr>
            <p:spPr bwMode="auto">
              <a:xfrm>
                <a:off x="2619" y="2461"/>
                <a:ext cx="200" cy="200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659" name="Group 206"/>
            <p:cNvGrpSpPr>
              <a:grpSpLocks/>
            </p:cNvGrpSpPr>
            <p:nvPr/>
          </p:nvGrpSpPr>
          <p:grpSpPr bwMode="auto">
            <a:xfrm>
              <a:off x="1404" y="2364"/>
              <a:ext cx="206" cy="231"/>
              <a:chOff x="2619" y="2440"/>
              <a:chExt cx="206" cy="231"/>
            </a:xfrm>
          </p:grpSpPr>
          <p:sp>
            <p:nvSpPr>
              <p:cNvPr id="133242" name="Text Box 207"/>
              <p:cNvSpPr txBox="1">
                <a:spLocks noChangeArrowheads="1"/>
              </p:cNvSpPr>
              <p:nvPr/>
            </p:nvSpPr>
            <p:spPr bwMode="auto">
              <a:xfrm>
                <a:off x="2629" y="244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33243" name="Oval 208"/>
              <p:cNvSpPr>
                <a:spLocks noChangeArrowheads="1"/>
              </p:cNvSpPr>
              <p:nvPr/>
            </p:nvSpPr>
            <p:spPr bwMode="auto">
              <a:xfrm>
                <a:off x="2619" y="2461"/>
                <a:ext cx="200" cy="200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660" name="Group 209"/>
            <p:cNvGrpSpPr>
              <a:grpSpLocks/>
            </p:cNvGrpSpPr>
            <p:nvPr/>
          </p:nvGrpSpPr>
          <p:grpSpPr bwMode="auto">
            <a:xfrm>
              <a:off x="2454" y="3237"/>
              <a:ext cx="208" cy="231"/>
              <a:chOff x="2619" y="2440"/>
              <a:chExt cx="200" cy="231"/>
            </a:xfrm>
          </p:grpSpPr>
          <p:sp>
            <p:nvSpPr>
              <p:cNvPr id="133240" name="Text Box 210"/>
              <p:cNvSpPr txBox="1">
                <a:spLocks noChangeArrowheads="1"/>
              </p:cNvSpPr>
              <p:nvPr/>
            </p:nvSpPr>
            <p:spPr bwMode="auto">
              <a:xfrm>
                <a:off x="2629" y="244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133241" name="Oval 211"/>
              <p:cNvSpPr>
                <a:spLocks noChangeArrowheads="1"/>
              </p:cNvSpPr>
              <p:nvPr/>
            </p:nvSpPr>
            <p:spPr bwMode="auto">
              <a:xfrm>
                <a:off x="2619" y="2461"/>
                <a:ext cx="200" cy="200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661" name="Group 212"/>
            <p:cNvGrpSpPr>
              <a:grpSpLocks/>
            </p:cNvGrpSpPr>
            <p:nvPr/>
          </p:nvGrpSpPr>
          <p:grpSpPr bwMode="auto">
            <a:xfrm>
              <a:off x="1143" y="2916"/>
              <a:ext cx="206" cy="231"/>
              <a:chOff x="2619" y="2440"/>
              <a:chExt cx="206" cy="231"/>
            </a:xfrm>
          </p:grpSpPr>
          <p:sp>
            <p:nvSpPr>
              <p:cNvPr id="133238" name="Text Box 213"/>
              <p:cNvSpPr txBox="1">
                <a:spLocks noChangeArrowheads="1"/>
              </p:cNvSpPr>
              <p:nvPr/>
            </p:nvSpPr>
            <p:spPr bwMode="auto">
              <a:xfrm>
                <a:off x="2629" y="244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133239" name="Oval 214"/>
              <p:cNvSpPr>
                <a:spLocks noChangeArrowheads="1"/>
              </p:cNvSpPr>
              <p:nvPr/>
            </p:nvSpPr>
            <p:spPr bwMode="auto">
              <a:xfrm>
                <a:off x="2619" y="2461"/>
                <a:ext cx="200" cy="200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662" name="Group 215"/>
            <p:cNvGrpSpPr>
              <a:grpSpLocks/>
            </p:cNvGrpSpPr>
            <p:nvPr/>
          </p:nvGrpSpPr>
          <p:grpSpPr bwMode="auto">
            <a:xfrm>
              <a:off x="1850" y="2932"/>
              <a:ext cx="206" cy="231"/>
              <a:chOff x="2619" y="2440"/>
              <a:chExt cx="206" cy="231"/>
            </a:xfrm>
          </p:grpSpPr>
          <p:sp>
            <p:nvSpPr>
              <p:cNvPr id="133236" name="Text Box 216"/>
              <p:cNvSpPr txBox="1">
                <a:spLocks noChangeArrowheads="1"/>
              </p:cNvSpPr>
              <p:nvPr/>
            </p:nvSpPr>
            <p:spPr bwMode="auto">
              <a:xfrm>
                <a:off x="2629" y="244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133237" name="Oval 217"/>
              <p:cNvSpPr>
                <a:spLocks noChangeArrowheads="1"/>
              </p:cNvSpPr>
              <p:nvPr/>
            </p:nvSpPr>
            <p:spPr bwMode="auto">
              <a:xfrm>
                <a:off x="2619" y="2461"/>
                <a:ext cx="200" cy="200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4663" name="Group 218"/>
            <p:cNvGrpSpPr>
              <a:grpSpLocks/>
            </p:cNvGrpSpPr>
            <p:nvPr/>
          </p:nvGrpSpPr>
          <p:grpSpPr bwMode="auto">
            <a:xfrm>
              <a:off x="2565" y="2706"/>
              <a:ext cx="208" cy="231"/>
              <a:chOff x="2619" y="2440"/>
              <a:chExt cx="200" cy="231"/>
            </a:xfrm>
          </p:grpSpPr>
          <p:sp>
            <p:nvSpPr>
              <p:cNvPr id="133234" name="Text Box 219"/>
              <p:cNvSpPr txBox="1">
                <a:spLocks noChangeArrowheads="1"/>
              </p:cNvSpPr>
              <p:nvPr/>
            </p:nvSpPr>
            <p:spPr bwMode="auto">
              <a:xfrm>
                <a:off x="2629" y="244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133235" name="Oval 220"/>
              <p:cNvSpPr>
                <a:spLocks noChangeArrowheads="1"/>
              </p:cNvSpPr>
              <p:nvPr/>
            </p:nvSpPr>
            <p:spPr bwMode="auto">
              <a:xfrm>
                <a:off x="2619" y="2461"/>
                <a:ext cx="200" cy="200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161" name="Text Box 257"/>
            <p:cNvSpPr txBox="1">
              <a:spLocks noChangeArrowheads="1"/>
            </p:cNvSpPr>
            <p:nvPr/>
          </p:nvSpPr>
          <p:spPr bwMode="auto">
            <a:xfrm>
              <a:off x="626" y="1936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FF0000"/>
                  </a:solidFill>
                </a:rPr>
                <a:t>s: source</a:t>
              </a:r>
            </a:p>
          </p:txBody>
        </p:sp>
        <p:grpSp>
          <p:nvGrpSpPr>
            <p:cNvPr id="154665" name="Group 329"/>
            <p:cNvGrpSpPr>
              <a:grpSpLocks/>
            </p:cNvGrpSpPr>
            <p:nvPr/>
          </p:nvGrpSpPr>
          <p:grpSpPr bwMode="auto">
            <a:xfrm>
              <a:off x="1565" y="2214"/>
              <a:ext cx="402" cy="156"/>
              <a:chOff x="4396" y="1245"/>
              <a:chExt cx="672" cy="248"/>
            </a:xfrm>
          </p:grpSpPr>
          <p:sp>
            <p:nvSpPr>
              <p:cNvPr id="154729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4730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4731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grpSp>
            <p:nvGrpSpPr>
              <p:cNvPr id="154732" name="Group 333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54735" name="Freeform 334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736" name="Freeform 335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230" name="Line 336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231" name="Line 337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4666" name="Group 338"/>
            <p:cNvGrpSpPr>
              <a:grpSpLocks/>
            </p:cNvGrpSpPr>
            <p:nvPr/>
          </p:nvGrpSpPr>
          <p:grpSpPr bwMode="auto">
            <a:xfrm>
              <a:off x="2336" y="2514"/>
              <a:ext cx="402" cy="156"/>
              <a:chOff x="4396" y="1245"/>
              <a:chExt cx="672" cy="248"/>
            </a:xfrm>
          </p:grpSpPr>
          <p:sp>
            <p:nvSpPr>
              <p:cNvPr id="154721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4722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4723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grpSp>
            <p:nvGrpSpPr>
              <p:cNvPr id="154724" name="Group 342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54727" name="Freeform 34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728" name="Freeform 34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222" name="Line 345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223" name="Line 346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4667" name="Group 347"/>
            <p:cNvGrpSpPr>
              <a:grpSpLocks/>
            </p:cNvGrpSpPr>
            <p:nvPr/>
          </p:nvGrpSpPr>
          <p:grpSpPr bwMode="auto">
            <a:xfrm>
              <a:off x="1912" y="3327"/>
              <a:ext cx="402" cy="156"/>
              <a:chOff x="4396" y="1245"/>
              <a:chExt cx="672" cy="248"/>
            </a:xfrm>
          </p:grpSpPr>
          <p:sp>
            <p:nvSpPr>
              <p:cNvPr id="154713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4714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4715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grpSp>
            <p:nvGrpSpPr>
              <p:cNvPr id="154716" name="Group 351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54719" name="Freeform 352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720" name="Freeform 353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214" name="Line 354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215" name="Line 355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4668" name="Group 356"/>
            <p:cNvGrpSpPr>
              <a:grpSpLocks/>
            </p:cNvGrpSpPr>
            <p:nvPr/>
          </p:nvGrpSpPr>
          <p:grpSpPr bwMode="auto">
            <a:xfrm>
              <a:off x="1024" y="3325"/>
              <a:ext cx="402" cy="156"/>
              <a:chOff x="4396" y="1245"/>
              <a:chExt cx="672" cy="248"/>
            </a:xfrm>
          </p:grpSpPr>
          <p:sp>
            <p:nvSpPr>
              <p:cNvPr id="154705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4706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905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4707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chemeClr val="bg1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grpSp>
            <p:nvGrpSpPr>
              <p:cNvPr id="154708" name="Group 360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54711" name="Freeform 361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712" name="Freeform 362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gradFill rotWithShape="1">
                  <a:gsLst>
                    <a:gs pos="0">
                      <a:srgbClr val="FF0000"/>
                    </a:gs>
                    <a:gs pos="100000">
                      <a:schemeClr val="bg1"/>
                    </a:gs>
                  </a:gsLst>
                  <a:lin ang="0" scaled="1"/>
                </a:gradFill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206" name="Line 363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207" name="Line 364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4669" name="Group 365"/>
            <p:cNvGrpSpPr>
              <a:grpSpLocks/>
            </p:cNvGrpSpPr>
            <p:nvPr/>
          </p:nvGrpSpPr>
          <p:grpSpPr bwMode="auto">
            <a:xfrm>
              <a:off x="1358" y="2717"/>
              <a:ext cx="390" cy="169"/>
              <a:chOff x="4396" y="1245"/>
              <a:chExt cx="672" cy="248"/>
            </a:xfrm>
          </p:grpSpPr>
          <p:sp>
            <p:nvSpPr>
              <p:cNvPr id="154697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4698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4699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grpSp>
            <p:nvGrpSpPr>
              <p:cNvPr id="154700" name="Group 369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54703" name="Freeform 370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704" name="Freeform 371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198" name="Line 372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199" name="Line 373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4670" name="Group 374"/>
            <p:cNvGrpSpPr>
              <a:grpSpLocks/>
            </p:cNvGrpSpPr>
            <p:nvPr/>
          </p:nvGrpSpPr>
          <p:grpSpPr bwMode="auto">
            <a:xfrm>
              <a:off x="2325" y="3038"/>
              <a:ext cx="390" cy="169"/>
              <a:chOff x="4396" y="1245"/>
              <a:chExt cx="672" cy="248"/>
            </a:xfrm>
          </p:grpSpPr>
          <p:sp>
            <p:nvSpPr>
              <p:cNvPr id="154689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4690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4691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grpSp>
            <p:nvGrpSpPr>
              <p:cNvPr id="154692" name="Group 378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54695" name="Freeform 379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696" name="Freeform 380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190" name="Line 381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191" name="Line 382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154671" name="Group 383"/>
            <p:cNvGrpSpPr>
              <a:grpSpLocks/>
            </p:cNvGrpSpPr>
            <p:nvPr/>
          </p:nvGrpSpPr>
          <p:grpSpPr bwMode="auto">
            <a:xfrm>
              <a:off x="2653" y="3521"/>
              <a:ext cx="390" cy="169"/>
              <a:chOff x="4396" y="1245"/>
              <a:chExt cx="672" cy="248"/>
            </a:xfrm>
          </p:grpSpPr>
          <p:sp>
            <p:nvSpPr>
              <p:cNvPr id="154681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4682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400">
                  <a:cs typeface="Arial" pitchFamily="34" charset="0"/>
                </a:endParaRPr>
              </a:p>
            </p:txBody>
          </p:sp>
          <p:sp>
            <p:nvSpPr>
              <p:cNvPr id="154683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cs typeface="Arial" pitchFamily="34" charset="0"/>
                </a:endParaRPr>
              </a:p>
            </p:txBody>
          </p:sp>
          <p:grpSp>
            <p:nvGrpSpPr>
              <p:cNvPr id="154684" name="Group 387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154687" name="Freeform 38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688" name="Freeform 38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182" name="Line 390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33183" name="Line 391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</p:grpSp>
        <p:pic>
          <p:nvPicPr>
            <p:cNvPr id="154672" name="Picture 392" descr="desktop_computer_stylized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47" y="1897"/>
              <a:ext cx="281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4673" name="Group 393"/>
            <p:cNvGrpSpPr>
              <a:grpSpLocks/>
            </p:cNvGrpSpPr>
            <p:nvPr/>
          </p:nvGrpSpPr>
          <p:grpSpPr bwMode="auto">
            <a:xfrm>
              <a:off x="1359" y="1897"/>
              <a:ext cx="299" cy="261"/>
              <a:chOff x="4493" y="1335"/>
              <a:chExt cx="381" cy="326"/>
            </a:xfrm>
          </p:grpSpPr>
          <p:pic>
            <p:nvPicPr>
              <p:cNvPr id="154674" name="Picture 394" descr="desktop_computer_stylized_small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493" y="1335"/>
                <a:ext cx="381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54675" name="Group 395"/>
              <p:cNvGrpSpPr>
                <a:grpSpLocks/>
              </p:cNvGrpSpPr>
              <p:nvPr/>
            </p:nvGrpSpPr>
            <p:grpSpPr bwMode="auto">
              <a:xfrm>
                <a:off x="4501" y="1349"/>
                <a:ext cx="313" cy="292"/>
                <a:chOff x="4501" y="1349"/>
                <a:chExt cx="313" cy="292"/>
              </a:xfrm>
            </p:grpSpPr>
            <p:sp>
              <p:nvSpPr>
                <p:cNvPr id="133173" name="Oval 396"/>
                <p:cNvSpPr>
                  <a:spLocks noChangeArrowheads="1"/>
                </p:cNvSpPr>
                <p:nvPr/>
              </p:nvSpPr>
              <p:spPr bwMode="auto">
                <a:xfrm rot="-365081">
                  <a:off x="4515" y="1540"/>
                  <a:ext cx="218" cy="56"/>
                </a:xfrm>
                <a:prstGeom prst="ellipse">
                  <a:avLst/>
                </a:prstGeom>
                <a:noFill/>
                <a:ln w="9525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677" name="Freeform 397"/>
                <p:cNvSpPr>
                  <a:spLocks/>
                </p:cNvSpPr>
                <p:nvPr/>
              </p:nvSpPr>
              <p:spPr bwMode="auto">
                <a:xfrm>
                  <a:off x="4536" y="1372"/>
                  <a:ext cx="186" cy="157"/>
                </a:xfrm>
                <a:custGeom>
                  <a:avLst/>
                  <a:gdLst>
                    <a:gd name="T0" fmla="*/ 0 w 117"/>
                    <a:gd name="T1" fmla="*/ 0 h 123"/>
                    <a:gd name="T2" fmla="*/ 965 w 117"/>
                    <a:gd name="T3" fmla="*/ 8 h 123"/>
                    <a:gd name="T4" fmla="*/ 1191 w 117"/>
                    <a:gd name="T5" fmla="*/ 336 h 123"/>
                    <a:gd name="T6" fmla="*/ 240 w 117"/>
                    <a:gd name="T7" fmla="*/ 415 h 123"/>
                    <a:gd name="T8" fmla="*/ 0 w 117"/>
                    <a:gd name="T9" fmla="*/ 0 h 12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17" h="123">
                      <a:moveTo>
                        <a:pt x="0" y="0"/>
                      </a:moveTo>
                      <a:lnTo>
                        <a:pt x="95" y="2"/>
                      </a:lnTo>
                      <a:lnTo>
                        <a:pt x="117" y="99"/>
                      </a:lnTo>
                      <a:lnTo>
                        <a:pt x="24" y="1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4678" name="Freeform 398"/>
                <p:cNvSpPr>
                  <a:spLocks/>
                </p:cNvSpPr>
                <p:nvPr/>
              </p:nvSpPr>
              <p:spPr bwMode="auto">
                <a:xfrm>
                  <a:off x="4527" y="1533"/>
                  <a:ext cx="287" cy="108"/>
                </a:xfrm>
                <a:custGeom>
                  <a:avLst/>
                  <a:gdLst>
                    <a:gd name="T0" fmla="*/ 0 w 181"/>
                    <a:gd name="T1" fmla="*/ 170 h 84"/>
                    <a:gd name="T2" fmla="*/ 1471 w 181"/>
                    <a:gd name="T3" fmla="*/ 0 h 84"/>
                    <a:gd name="T4" fmla="*/ 1812 w 181"/>
                    <a:gd name="T5" fmla="*/ 69 h 84"/>
                    <a:gd name="T6" fmla="*/ 374 w 181"/>
                    <a:gd name="T7" fmla="*/ 296 h 84"/>
                    <a:gd name="T8" fmla="*/ 0 w 181"/>
                    <a:gd name="T9" fmla="*/ 170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81" h="84">
                      <a:moveTo>
                        <a:pt x="0" y="48"/>
                      </a:moveTo>
                      <a:lnTo>
                        <a:pt x="147" y="0"/>
                      </a:lnTo>
                      <a:lnTo>
                        <a:pt x="181" y="20"/>
                      </a:lnTo>
                      <a:lnTo>
                        <a:pt x="37" y="84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noFill/>
                <a:ln w="12700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4679" name="Freeform 399"/>
                <p:cNvSpPr>
                  <a:spLocks/>
                </p:cNvSpPr>
                <p:nvPr/>
              </p:nvSpPr>
              <p:spPr bwMode="auto">
                <a:xfrm>
                  <a:off x="4501" y="1349"/>
                  <a:ext cx="235" cy="207"/>
                </a:xfrm>
                <a:custGeom>
                  <a:avLst/>
                  <a:gdLst>
                    <a:gd name="T0" fmla="*/ 0 w 148"/>
                    <a:gd name="T1" fmla="*/ 0 h 162"/>
                    <a:gd name="T2" fmla="*/ 1273 w 148"/>
                    <a:gd name="T3" fmla="*/ 40 h 162"/>
                    <a:gd name="T4" fmla="*/ 1493 w 148"/>
                    <a:gd name="T5" fmla="*/ 429 h 162"/>
                    <a:gd name="T6" fmla="*/ 376 w 148"/>
                    <a:gd name="T7" fmla="*/ 553 h 162"/>
                    <a:gd name="T8" fmla="*/ 0 w 148"/>
                    <a:gd name="T9" fmla="*/ 0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48" h="162">
                      <a:moveTo>
                        <a:pt x="0" y="0"/>
                      </a:moveTo>
                      <a:lnTo>
                        <a:pt x="126" y="12"/>
                      </a:lnTo>
                      <a:lnTo>
                        <a:pt x="148" y="126"/>
                      </a:lnTo>
                      <a:lnTo>
                        <a:pt x="37" y="16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54680" name="Freeform 400"/>
                <p:cNvSpPr>
                  <a:spLocks/>
                </p:cNvSpPr>
                <p:nvPr/>
              </p:nvSpPr>
              <p:spPr bwMode="auto">
                <a:xfrm>
                  <a:off x="4553" y="1380"/>
                  <a:ext cx="132" cy="96"/>
                </a:xfrm>
                <a:custGeom>
                  <a:avLst/>
                  <a:gdLst>
                    <a:gd name="T0" fmla="*/ 0 w 83"/>
                    <a:gd name="T1" fmla="*/ 0 h 75"/>
                    <a:gd name="T2" fmla="*/ 792 w 83"/>
                    <a:gd name="T3" fmla="*/ 10 h 75"/>
                    <a:gd name="T4" fmla="*/ 313 w 83"/>
                    <a:gd name="T5" fmla="*/ 65 h 75"/>
                    <a:gd name="T6" fmla="*/ 102 w 83"/>
                    <a:gd name="T7" fmla="*/ 247 h 75"/>
                    <a:gd name="T8" fmla="*/ 0 w 83"/>
                    <a:gd name="T9" fmla="*/ 0 h 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83" h="75">
                      <a:moveTo>
                        <a:pt x="0" y="0"/>
                      </a:moveTo>
                      <a:lnTo>
                        <a:pt x="78" y="3"/>
                      </a:lnTo>
                      <a:cubicBezTo>
                        <a:pt x="83" y="6"/>
                        <a:pt x="54" y="0"/>
                        <a:pt x="31" y="19"/>
                      </a:cubicBezTo>
                      <a:cubicBezTo>
                        <a:pt x="8" y="38"/>
                        <a:pt x="15" y="75"/>
                        <a:pt x="10" y="7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 cap="flat" cmpd="sng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15233</TotalTime>
  <Words>1535</Words>
  <Application>Microsoft Office PowerPoint</Application>
  <PresentationFormat>On-screen Show (4:3)</PresentationFormat>
  <Paragraphs>457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PowerPoint Presentation</vt:lpstr>
      <vt:lpstr>PowerPoint Presentation</vt:lpstr>
      <vt:lpstr>Broadcast routing</vt:lpstr>
      <vt:lpstr>In-network duplication</vt:lpstr>
      <vt:lpstr>Spanning tree</vt:lpstr>
      <vt:lpstr>Spanning tree: creation</vt:lpstr>
      <vt:lpstr>Multicast routing: problem statement</vt:lpstr>
      <vt:lpstr>Approaches for building mcast trees</vt:lpstr>
      <vt:lpstr>Shortest path tree</vt:lpstr>
      <vt:lpstr>Reverse path forwarding</vt:lpstr>
      <vt:lpstr>Reverse path forwarding: example</vt:lpstr>
      <vt:lpstr>Reverse path forwarding: pruning</vt:lpstr>
      <vt:lpstr>Center-based trees</vt:lpstr>
      <vt:lpstr>Center-based trees: example</vt:lpstr>
      <vt:lpstr>Internet Multicasting Routing: DVMRP</vt:lpstr>
      <vt:lpstr>DVMRP: continued…</vt:lpstr>
      <vt:lpstr>Tunneling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4</dc:title>
  <dc:creator>Jim Kurose and Keith Ross</dc:creator>
  <cp:lastModifiedBy>Xiannong Meng</cp:lastModifiedBy>
  <cp:revision>387</cp:revision>
  <cp:lastPrinted>2016-03-09T13:40:06Z</cp:lastPrinted>
  <dcterms:created xsi:type="dcterms:W3CDTF">1999-10-08T19:08:27Z</dcterms:created>
  <dcterms:modified xsi:type="dcterms:W3CDTF">2016-03-23T12:30:36Z</dcterms:modified>
</cp:coreProperties>
</file>