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3" r:id="rId2"/>
    <p:sldId id="759" r:id="rId3"/>
    <p:sldId id="665" r:id="rId4"/>
    <p:sldId id="669" r:id="rId5"/>
    <p:sldId id="667" r:id="rId6"/>
    <p:sldId id="668" r:id="rId7"/>
    <p:sldId id="618" r:id="rId8"/>
    <p:sldId id="619" r:id="rId9"/>
    <p:sldId id="620" r:id="rId10"/>
    <p:sldId id="621" r:id="rId11"/>
    <p:sldId id="622" r:id="rId12"/>
    <p:sldId id="623" r:id="rId13"/>
    <p:sldId id="625" r:id="rId14"/>
    <p:sldId id="626" r:id="rId15"/>
    <p:sldId id="627" r:id="rId16"/>
    <p:sldId id="628" r:id="rId17"/>
    <p:sldId id="629" r:id="rId18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DDDDDD"/>
    <a:srgbClr val="FFCCFF"/>
    <a:srgbClr val="000099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512CE0AD-2FD4-48D4-B0A7-72D4E323E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864" y="0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27" y="4410065"/>
            <a:ext cx="5123546" cy="417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29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864" y="8820129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6F83735E-9ED3-4F43-8609-9E26B2E3F8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D37F5CC1-407D-4377-865B-28A4D42A5E58}" type="slidenum">
              <a:rPr lang="en-US"/>
              <a:pPr/>
              <a:t>7</a:t>
            </a:fld>
            <a:endParaRPr lang="en-US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  3-9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758B457-29D9-41D0-BDCA-3CEE3B5041F6}" type="slidenum">
              <a:rPr lang="en-US"/>
              <a:pPr/>
              <a:t>16</a:t>
            </a:fld>
            <a:endParaRPr lang="en-US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  <a:r>
              <a:rPr lang="en-US" b="1" u="sng" smtClean="0">
                <a:latin typeface="Times New Roman" pitchFamily="18" charset="0"/>
                <a:ea typeface="ＭＳ Ｐゴシック" pitchFamily="34" charset="-128"/>
              </a:rPr>
              <a:t> 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1. See www.mbone.com/mbone/routers.html for a (slightly outdatet) list of multicast capable routers (supporting DVMPR as well as other protocols) from various vendors.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2. ftp://parcftp.xerox.com/pub/net-research/ipmulti for circa 1996 public copy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mrouted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v3.8 of DVMRP routing software for various workstation routing platforms. </a:t>
            </a: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3.4 Network Layer: Internet Multicast Routing Algorithms                                        3-21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83B6377-C1B5-4C38-ADA5-4E89D366743A}" type="slidenum">
              <a:rPr lang="en-US"/>
              <a:pPr/>
              <a:t>17</a:t>
            </a:fld>
            <a:endParaRPr lang="en-US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  <a:r>
              <a:rPr lang="en-US" b="1" u="sng" smtClean="0">
                <a:latin typeface="Times New Roman" pitchFamily="18" charset="0"/>
                <a:ea typeface="ＭＳ Ｐゴシック" pitchFamily="34" charset="-128"/>
              </a:rPr>
              <a:t> 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For a general discussion of IP encapsulation, see C. Perkins,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IP Encapsulation within IP,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RFC 2003, Oct. 1996.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book S. Bradner, A Mankin,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Ipng: Internet protocol next generation,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Addison Wesley, 1995 has a very nice discussion of tunneling</a:t>
            </a: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Tunneling can also be used to connect islands of IPv6 capable routers in a sea IPv4 capable routers.  The long term hope is that the sea evaporates leaving only lands of IPv6!</a:t>
            </a: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3.4 Network Layer: Internet Multicast Routing Algorithms                                        3-22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0DA6D5B-A72D-4A42-9B53-A6AB8FB2FBC4}" type="slidenum">
              <a:rPr lang="en-US"/>
              <a:pPr/>
              <a:t>8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C629A97-F0AD-46A8-8146-8A71CC4C64D5}" type="slidenum">
              <a:rPr lang="en-US"/>
              <a:pPr/>
              <a:t>9</a:t>
            </a:fld>
            <a:endParaRPr lang="en-US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F8B130E-0B63-4651-AB05-0DE686EE4648}" type="slidenum">
              <a:rPr lang="en-US"/>
              <a:pPr/>
              <a:t>10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241CDDB-26F8-4906-BD41-89870501A647}" type="slidenum">
              <a:rPr lang="en-US"/>
              <a:pPr/>
              <a:t>11</a:t>
            </a:fld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3-14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E9F55DA-A469-47D4-9C50-E106D1768C03}" type="slidenum">
              <a:rPr lang="en-US"/>
              <a:pPr/>
              <a:t>12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endParaRPr lang="en-US" sz="1300" b="1" u="sng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3-15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8DA7502-7EC9-49D3-9BEF-19D825097348}" type="slidenum">
              <a:rPr lang="en-US"/>
              <a:pPr/>
              <a:t>13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  <a:r>
              <a:rPr lang="en-US" b="1" u="sng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1. It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s always nice to see a PhD dissertation with impact.  The earliest discussion of center-based trees for multicast appears to be D. Wall,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Mechanisms for Broadcast and Selective Broadcast,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PhD dissertation, Stanford U., June 1980.</a:t>
            </a: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3-17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7A42CDA-AE2A-4839-B429-518F4539138F}" type="slidenum">
              <a:rPr lang="en-US"/>
              <a:pPr/>
              <a:t>14</a:t>
            </a:fld>
            <a:endParaRPr lang="en-US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b="1" u="sng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3.3 Network Layer: Multicast Routing Algorithms                                                      3-18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65D7681-C8A5-4FC5-A2B4-3AE4400C0725}" type="slidenum">
              <a:rPr lang="en-US"/>
              <a:pPr/>
              <a:t>15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514350"/>
            <a:ext cx="4873625" cy="3656013"/>
          </a:xfrm>
          <a:ln w="12700" cap="flat">
            <a:solidFill>
              <a:schemeClr val="tx1"/>
            </a:solidFill>
          </a:ln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636" y="4784606"/>
            <a:ext cx="5761716" cy="3641028"/>
          </a:xfrm>
        </p:spPr>
        <p:txBody>
          <a:bodyPr lIns="93604" tIns="46803" rIns="93604" bIns="46803"/>
          <a:lstStyle/>
          <a:p>
            <a:r>
              <a:rPr lang="en-US" sz="1300" b="1" u="sng">
                <a:latin typeface="Times New Roman" pitchFamily="18" charset="0"/>
                <a:ea typeface="ＭＳ Ｐゴシック" pitchFamily="34" charset="-128"/>
              </a:rPr>
              <a:t>Notes:</a:t>
            </a:r>
            <a:r>
              <a:rPr lang="en-US" b="1" u="sng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D. Waitzman, S. Deering, C. Partridge,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Distance Vector Multicast Routing Protocol,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RFC 1075, Nov. 1988.  The version of DVMRP in use today is considerably enhanced over the RFC1075 spec.</a:t>
            </a:r>
          </a:p>
          <a:p>
            <a:pPr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more up-to-date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work-in-progress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defines a version 3 of DVMRP: T. Pusateri, 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Distance Vector Multicast Routing Protocol,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 work-in-progress, draft-ietf-idmr-v3-05.ps</a:t>
            </a: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3.4 Network Layer: Internet Multicast Routing Algorithms                                        3-20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271B88F-DAB0-461D-9508-3E0F95AC6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14CB235-3B32-4953-8CBF-6C3A843988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47D546E-B1BD-4B6C-AF24-694F0C2A3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60BBEED-9BC7-409C-B3D2-D099745D2D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3E6181B-5FA2-429B-B62E-586BC2A70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DD97582-0669-41FA-BAE8-3FA5459A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ACD0DF-1CCD-4719-8422-2DB688465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D597DCB-269F-4974-B98A-B9CAE92B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BA0F7DF-D4C3-4119-A2F2-F761F1CF1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6DC4047-8875-4FA2-B69A-3D9A0E873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C3BC44D-AA5A-4D55-AC16-433104F99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14EB23D-EB9B-4887-8329-B8E8B7A8A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78670EE1-D4BA-49EC-B3C0-E527A9A7C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4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12102BB-179D-4600-B045-BFA36944E084}" type="slidenum">
              <a:rPr lang="en-US"/>
              <a:pPr/>
              <a:t>10</a:t>
            </a:fld>
            <a:endParaRPr lang="en-US"/>
          </a:p>
        </p:txBody>
      </p:sp>
      <p:pic>
        <p:nvPicPr>
          <p:cNvPr id="156675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5" y="1038225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4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Reverse path forwarding</a:t>
            </a:r>
          </a:p>
        </p:txBody>
      </p:sp>
      <p:sp>
        <p:nvSpPr>
          <p:cNvPr id="134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657600"/>
            <a:ext cx="6683375" cy="1752600"/>
          </a:xfrm>
        </p:spPr>
        <p:txBody>
          <a:bodyPr lIns="92075" tIns="46038" rIns="92075" bIns="46038"/>
          <a:lstStyle/>
          <a:p>
            <a:pPr>
              <a:buFont typeface="Wingdings" charset="0"/>
              <a:buNone/>
              <a:defRPr/>
            </a:pPr>
            <a:r>
              <a:rPr lang="en-US" sz="2400" b="1" i="1" dirty="0">
                <a:cs typeface="+mn-cs"/>
              </a:rPr>
              <a:t>if </a:t>
            </a:r>
            <a:r>
              <a:rPr lang="en-US" sz="2400" dirty="0">
                <a:cs typeface="+mn-cs"/>
              </a:rPr>
              <a:t>(</a:t>
            </a:r>
            <a:r>
              <a:rPr lang="en-US" sz="2400" dirty="0" err="1">
                <a:cs typeface="+mn-cs"/>
              </a:rPr>
              <a:t>mcast</a:t>
            </a:r>
            <a:r>
              <a:rPr lang="en-US" sz="2400" dirty="0">
                <a:cs typeface="+mn-cs"/>
              </a:rPr>
              <a:t> datagram received on incoming link on shortest path back to center)</a:t>
            </a:r>
          </a:p>
          <a:p>
            <a:pPr>
              <a:buFont typeface="Wingdings" charset="0"/>
              <a:buNone/>
              <a:defRPr/>
            </a:pPr>
            <a:r>
              <a:rPr lang="en-US" sz="2400" b="1" i="1" dirty="0">
                <a:cs typeface="+mn-cs"/>
              </a:rPr>
              <a:t>   then</a:t>
            </a:r>
            <a:r>
              <a:rPr lang="en-US" sz="2400" dirty="0">
                <a:cs typeface="+mn-cs"/>
              </a:rPr>
              <a:t> flood datagram onto all outgoing </a:t>
            </a:r>
            <a:r>
              <a:rPr lang="en-US" sz="2400" dirty="0" smtClean="0">
                <a:cs typeface="+mn-cs"/>
              </a:rPr>
              <a:t>links of </a:t>
            </a:r>
            <a:r>
              <a:rPr lang="en-US" sz="2400" smtClean="0">
                <a:cs typeface="+mn-cs"/>
              </a:rPr>
              <a:t>the spanning tree</a:t>
            </a:r>
            <a:endParaRPr lang="en-US" sz="2400"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   </a:t>
            </a:r>
            <a:r>
              <a:rPr lang="en-US" sz="2400" b="1" i="1" dirty="0">
                <a:cs typeface="+mn-cs"/>
              </a:rPr>
              <a:t>else</a:t>
            </a:r>
            <a:r>
              <a:rPr lang="en-US" sz="2400" dirty="0">
                <a:cs typeface="+mn-cs"/>
              </a:rPr>
              <a:t> ignore datagram</a:t>
            </a:r>
          </a:p>
        </p:txBody>
      </p:sp>
      <p:sp>
        <p:nvSpPr>
          <p:cNvPr id="134151" name="Rectangle 4"/>
          <p:cNvSpPr>
            <a:spLocks noChangeArrowheads="1"/>
          </p:cNvSpPr>
          <p:nvPr/>
        </p:nvSpPr>
        <p:spPr bwMode="auto">
          <a:xfrm>
            <a:off x="762000" y="1828800"/>
            <a:ext cx="7924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rely on router</a:t>
            </a:r>
            <a:r>
              <a:rPr lang="ja-JP" altLang="en-US" sz="2800">
                <a:latin typeface="Gill Sans MT" pitchFamily="34" charset="0"/>
              </a:rPr>
              <a:t>’</a:t>
            </a:r>
            <a:r>
              <a:rPr lang="en-US" altLang="ja-JP" sz="2800">
                <a:latin typeface="Gill Sans MT" pitchFamily="34" charset="0"/>
              </a:rPr>
              <a:t>s knowledge of unicast shortest path from it  to sender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each router has simple forwarding behavior:</a:t>
            </a:r>
          </a:p>
        </p:txBody>
      </p:sp>
      <p:sp>
        <p:nvSpPr>
          <p:cNvPr id="134152" name="Rectangle 5"/>
          <p:cNvSpPr>
            <a:spLocks noChangeArrowheads="1"/>
          </p:cNvSpPr>
          <p:nvPr/>
        </p:nvSpPr>
        <p:spPr bwMode="auto">
          <a:xfrm>
            <a:off x="1168400" y="3556000"/>
            <a:ext cx="6858000" cy="203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5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F312B56D-B095-42A4-9BBB-71CB6E2F95D6}" type="slidenum">
              <a:rPr lang="en-US"/>
              <a:pPr/>
              <a:t>11</a:t>
            </a:fld>
            <a:endParaRPr lang="en-US"/>
          </a:p>
        </p:txBody>
      </p:sp>
      <p:pic>
        <p:nvPicPr>
          <p:cNvPr id="158723" name="Picture 39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" y="8159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3513"/>
            <a:ext cx="7772400" cy="896937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4000">
                <a:cs typeface="+mj-cs"/>
              </a:rPr>
              <a:t>Reverse path forwarding: example</a:t>
            </a:r>
          </a:p>
        </p:txBody>
      </p:sp>
      <p:sp>
        <p:nvSpPr>
          <p:cNvPr id="135174" name="Rectangle 3"/>
          <p:cNvSpPr>
            <a:spLocks noChangeArrowheads="1"/>
          </p:cNvSpPr>
          <p:nvPr/>
        </p:nvSpPr>
        <p:spPr bwMode="auto">
          <a:xfrm>
            <a:off x="647700" y="4989513"/>
            <a:ext cx="800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result is a source-specific </a:t>
            </a:r>
            <a:r>
              <a:rPr lang="en-US" sz="2800" i="1">
                <a:latin typeface="Gill Sans MT" charset="0"/>
                <a:ea typeface="ＭＳ Ｐゴシック" charset="0"/>
              </a:rPr>
              <a:t>reverse</a:t>
            </a:r>
            <a:r>
              <a:rPr lang="en-US" sz="2800">
                <a:latin typeface="Gill Sans MT" charset="0"/>
                <a:ea typeface="ＭＳ Ｐゴシック" charset="0"/>
              </a:rPr>
              <a:t> SPT</a:t>
            </a:r>
          </a:p>
          <a:p>
            <a:pPr marL="742950" lvl="1" indent="-28575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may be a bad choice with asymmetric links</a:t>
            </a:r>
          </a:p>
        </p:txBody>
      </p:sp>
      <p:sp>
        <p:nvSpPr>
          <p:cNvPr id="135175" name="Line 231"/>
          <p:cNvSpPr>
            <a:spLocks noChangeShapeType="1"/>
          </p:cNvSpPr>
          <p:nvPr/>
        </p:nvSpPr>
        <p:spPr bwMode="auto">
          <a:xfrm>
            <a:off x="5365750" y="3781425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5176" name="Text Box 232"/>
          <p:cNvSpPr txBox="1">
            <a:spLocks noChangeArrowheads="1"/>
          </p:cNvSpPr>
          <p:nvPr/>
        </p:nvSpPr>
        <p:spPr bwMode="auto">
          <a:xfrm>
            <a:off x="5991225" y="2074863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5177" name="Text Box 233"/>
          <p:cNvSpPr txBox="1">
            <a:spLocks noChangeArrowheads="1"/>
          </p:cNvSpPr>
          <p:nvPr/>
        </p:nvSpPr>
        <p:spPr bwMode="auto">
          <a:xfrm>
            <a:off x="5978525" y="2919413"/>
            <a:ext cx="250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no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5178" name="Text Box 234"/>
          <p:cNvSpPr txBox="1">
            <a:spLocks noChangeArrowheads="1"/>
          </p:cNvSpPr>
          <p:nvPr/>
        </p:nvSpPr>
        <p:spPr bwMode="auto">
          <a:xfrm>
            <a:off x="5953125" y="3587750"/>
            <a:ext cx="302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datagram will be  forwarded</a:t>
            </a:r>
          </a:p>
        </p:txBody>
      </p:sp>
      <p:sp>
        <p:nvSpPr>
          <p:cNvPr id="135179" name="Text Box 235"/>
          <p:cNvSpPr txBox="1">
            <a:spLocks noChangeArrowheads="1"/>
          </p:cNvSpPr>
          <p:nvPr/>
        </p:nvSpPr>
        <p:spPr bwMode="auto">
          <a:xfrm>
            <a:off x="5286375" y="156051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LEGEND</a:t>
            </a:r>
          </a:p>
        </p:txBody>
      </p:sp>
      <p:grpSp>
        <p:nvGrpSpPr>
          <p:cNvPr id="158731" name="Group 393"/>
          <p:cNvGrpSpPr>
            <a:grpSpLocks/>
          </p:cNvGrpSpPr>
          <p:nvPr/>
        </p:nvGrpSpPr>
        <p:grpSpPr bwMode="auto">
          <a:xfrm>
            <a:off x="530225" y="1392238"/>
            <a:ext cx="3836988" cy="2868612"/>
            <a:chOff x="334" y="877"/>
            <a:chExt cx="2417" cy="1807"/>
          </a:xfrm>
        </p:grpSpPr>
        <p:sp>
          <p:nvSpPr>
            <p:cNvPr id="135202" name="Line 6"/>
            <p:cNvSpPr>
              <a:spLocks noChangeShapeType="1"/>
            </p:cNvSpPr>
            <p:nvPr/>
          </p:nvSpPr>
          <p:spPr bwMode="auto">
            <a:xfrm>
              <a:off x="1226" y="1741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3" name="Line 262"/>
            <p:cNvSpPr>
              <a:spLocks noChangeShapeType="1"/>
            </p:cNvSpPr>
            <p:nvPr/>
          </p:nvSpPr>
          <p:spPr bwMode="auto">
            <a:xfrm>
              <a:off x="2268" y="2086"/>
              <a:ext cx="253" cy="43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4" name="Line 263"/>
            <p:cNvSpPr>
              <a:spLocks noChangeShapeType="1"/>
            </p:cNvSpPr>
            <p:nvPr/>
          </p:nvSpPr>
          <p:spPr bwMode="auto">
            <a:xfrm flipV="1">
              <a:off x="1385" y="1547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5" name="Line 264"/>
            <p:cNvSpPr>
              <a:spLocks noChangeShapeType="1"/>
            </p:cNvSpPr>
            <p:nvPr/>
          </p:nvSpPr>
          <p:spPr bwMode="auto">
            <a:xfrm>
              <a:off x="1218" y="1747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6" name="Line 265"/>
            <p:cNvSpPr>
              <a:spLocks noChangeShapeType="1"/>
            </p:cNvSpPr>
            <p:nvPr/>
          </p:nvSpPr>
          <p:spPr bwMode="auto">
            <a:xfrm>
              <a:off x="1588" y="1271"/>
              <a:ext cx="626" cy="2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7" name="Line 266"/>
            <p:cNvSpPr>
              <a:spLocks noChangeShapeType="1"/>
            </p:cNvSpPr>
            <p:nvPr/>
          </p:nvSpPr>
          <p:spPr bwMode="auto">
            <a:xfrm flipV="1">
              <a:off x="1922" y="2104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8" name="Line 267"/>
            <p:cNvSpPr>
              <a:spLocks noChangeShapeType="1"/>
            </p:cNvSpPr>
            <p:nvPr/>
          </p:nvSpPr>
          <p:spPr bwMode="auto">
            <a:xfrm>
              <a:off x="2251" y="1614"/>
              <a:ext cx="0" cy="4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09" name="Line 268"/>
            <p:cNvSpPr>
              <a:spLocks noChangeShapeType="1"/>
            </p:cNvSpPr>
            <p:nvPr/>
          </p:nvSpPr>
          <p:spPr bwMode="auto">
            <a:xfrm>
              <a:off x="1015" y="2395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10" name="Line 269"/>
            <p:cNvSpPr>
              <a:spLocks noChangeShapeType="1"/>
            </p:cNvSpPr>
            <p:nvPr/>
          </p:nvSpPr>
          <p:spPr bwMode="auto">
            <a:xfrm flipH="1">
              <a:off x="931" y="1814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11" name="Line 270"/>
            <p:cNvSpPr>
              <a:spLocks noChangeShapeType="1"/>
            </p:cNvSpPr>
            <p:nvPr/>
          </p:nvSpPr>
          <p:spPr bwMode="auto">
            <a:xfrm flipH="1">
              <a:off x="1213" y="1280"/>
              <a:ext cx="219" cy="4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8763" name="Group 271"/>
            <p:cNvGrpSpPr>
              <a:grpSpLocks/>
            </p:cNvGrpSpPr>
            <p:nvPr/>
          </p:nvGrpSpPr>
          <p:grpSpPr bwMode="auto">
            <a:xfrm rot="10800000">
              <a:off x="1173" y="1106"/>
              <a:ext cx="510" cy="104"/>
              <a:chOff x="1450" y="3513"/>
              <a:chExt cx="391" cy="88"/>
            </a:xfrm>
          </p:grpSpPr>
          <p:sp>
            <p:nvSpPr>
              <p:cNvPr id="158864" name="Freeform 272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5314" name="Line 273"/>
              <p:cNvSpPr>
                <a:spLocks noChangeShapeType="1"/>
              </p:cNvSpPr>
              <p:nvPr/>
            </p:nvSpPr>
            <p:spPr bwMode="auto">
              <a:xfrm>
                <a:off x="1642" y="3516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5213" name="Text Box 274"/>
            <p:cNvSpPr txBox="1">
              <a:spLocks noChangeArrowheads="1"/>
            </p:cNvSpPr>
            <p:nvPr/>
          </p:nvSpPr>
          <p:spPr bwMode="auto">
            <a:xfrm>
              <a:off x="1027" y="1144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R1</a:t>
              </a:r>
            </a:p>
          </p:txBody>
        </p:sp>
        <p:sp>
          <p:nvSpPr>
            <p:cNvPr id="135214" name="Text Box 275"/>
            <p:cNvSpPr txBox="1">
              <a:spLocks noChangeArrowheads="1"/>
            </p:cNvSpPr>
            <p:nvPr/>
          </p:nvSpPr>
          <p:spPr bwMode="auto">
            <a:xfrm>
              <a:off x="782" y="1641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R2</a:t>
              </a:r>
            </a:p>
          </p:txBody>
        </p:sp>
        <p:sp>
          <p:nvSpPr>
            <p:cNvPr id="135215" name="Text Box 276"/>
            <p:cNvSpPr txBox="1">
              <a:spLocks noChangeArrowheads="1"/>
            </p:cNvSpPr>
            <p:nvPr/>
          </p:nvSpPr>
          <p:spPr bwMode="auto">
            <a:xfrm>
              <a:off x="459" y="2269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R3</a:t>
              </a:r>
            </a:p>
          </p:txBody>
        </p:sp>
        <p:sp>
          <p:nvSpPr>
            <p:cNvPr id="135216" name="Text Box 277"/>
            <p:cNvSpPr txBox="1">
              <a:spLocks noChangeArrowheads="1"/>
            </p:cNvSpPr>
            <p:nvPr/>
          </p:nvSpPr>
          <p:spPr bwMode="auto">
            <a:xfrm>
              <a:off x="2126" y="1274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R4</a:t>
              </a:r>
            </a:p>
          </p:txBody>
        </p:sp>
        <p:sp>
          <p:nvSpPr>
            <p:cNvPr id="135217" name="Text Box 278"/>
            <p:cNvSpPr txBox="1">
              <a:spLocks noChangeArrowheads="1"/>
            </p:cNvSpPr>
            <p:nvPr/>
          </p:nvSpPr>
          <p:spPr bwMode="auto">
            <a:xfrm>
              <a:off x="2405" y="1991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R5</a:t>
              </a:r>
            </a:p>
          </p:txBody>
        </p:sp>
        <p:sp>
          <p:nvSpPr>
            <p:cNvPr id="135218" name="Text Box 279"/>
            <p:cNvSpPr txBox="1">
              <a:spLocks noChangeArrowheads="1"/>
            </p:cNvSpPr>
            <p:nvPr/>
          </p:nvSpPr>
          <p:spPr bwMode="auto">
            <a:xfrm>
              <a:off x="1627" y="2453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R6</a:t>
              </a:r>
            </a:p>
          </p:txBody>
        </p:sp>
        <p:sp>
          <p:nvSpPr>
            <p:cNvPr id="135219" name="Text Box 280"/>
            <p:cNvSpPr txBox="1">
              <a:spLocks noChangeArrowheads="1"/>
            </p:cNvSpPr>
            <p:nvPr/>
          </p:nvSpPr>
          <p:spPr bwMode="auto">
            <a:xfrm>
              <a:off x="2081" y="2426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R7</a:t>
              </a:r>
            </a:p>
          </p:txBody>
        </p:sp>
        <p:sp>
          <p:nvSpPr>
            <p:cNvPr id="135220" name="Text Box 299"/>
            <p:cNvSpPr txBox="1">
              <a:spLocks noChangeArrowheads="1"/>
            </p:cNvSpPr>
            <p:nvPr/>
          </p:nvSpPr>
          <p:spPr bwMode="auto">
            <a:xfrm>
              <a:off x="334" y="916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FF0000"/>
                  </a:solidFill>
                </a:rPr>
                <a:t>s: source</a:t>
              </a:r>
            </a:p>
          </p:txBody>
        </p:sp>
        <p:grpSp>
          <p:nvGrpSpPr>
            <p:cNvPr id="158772" name="Group 300"/>
            <p:cNvGrpSpPr>
              <a:grpSpLocks/>
            </p:cNvGrpSpPr>
            <p:nvPr/>
          </p:nvGrpSpPr>
          <p:grpSpPr bwMode="auto">
            <a:xfrm>
              <a:off x="1273" y="1194"/>
              <a:ext cx="402" cy="156"/>
              <a:chOff x="4396" y="1245"/>
              <a:chExt cx="672" cy="248"/>
            </a:xfrm>
          </p:grpSpPr>
          <p:sp>
            <p:nvSpPr>
              <p:cNvPr id="158856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57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58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59" name="Group 304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62" name="Freeform 3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63" name="Freeform 3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309" name="Line 307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310" name="Line 308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3" name="Group 309"/>
            <p:cNvGrpSpPr>
              <a:grpSpLocks/>
            </p:cNvGrpSpPr>
            <p:nvPr/>
          </p:nvGrpSpPr>
          <p:grpSpPr bwMode="auto">
            <a:xfrm>
              <a:off x="2044" y="1494"/>
              <a:ext cx="402" cy="156"/>
              <a:chOff x="4396" y="1245"/>
              <a:chExt cx="672" cy="248"/>
            </a:xfrm>
          </p:grpSpPr>
          <p:sp>
            <p:nvSpPr>
              <p:cNvPr id="15884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4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5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51" name="Group 313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54" name="Freeform 31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55" name="Freeform 31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301" name="Line 316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302" name="Line 317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4" name="Group 318"/>
            <p:cNvGrpSpPr>
              <a:grpSpLocks/>
            </p:cNvGrpSpPr>
            <p:nvPr/>
          </p:nvGrpSpPr>
          <p:grpSpPr bwMode="auto">
            <a:xfrm>
              <a:off x="1620" y="2307"/>
              <a:ext cx="402" cy="156"/>
              <a:chOff x="4396" y="1245"/>
              <a:chExt cx="672" cy="248"/>
            </a:xfrm>
          </p:grpSpPr>
          <p:sp>
            <p:nvSpPr>
              <p:cNvPr id="158840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41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42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43" name="Group 322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46" name="Freeform 32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47" name="Freeform 32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293" name="Line 325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94" name="Line 326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5" name="Group 327"/>
            <p:cNvGrpSpPr>
              <a:grpSpLocks/>
            </p:cNvGrpSpPr>
            <p:nvPr/>
          </p:nvGrpSpPr>
          <p:grpSpPr bwMode="auto">
            <a:xfrm>
              <a:off x="732" y="2305"/>
              <a:ext cx="402" cy="156"/>
              <a:chOff x="4396" y="1245"/>
              <a:chExt cx="672" cy="248"/>
            </a:xfrm>
          </p:grpSpPr>
          <p:sp>
            <p:nvSpPr>
              <p:cNvPr id="158832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33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34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35" name="Group 331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38" name="Freeform 33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39" name="Freeform 33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285" name="Line 334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86" name="Line 335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6" name="Group 336"/>
            <p:cNvGrpSpPr>
              <a:grpSpLocks/>
            </p:cNvGrpSpPr>
            <p:nvPr/>
          </p:nvGrpSpPr>
          <p:grpSpPr bwMode="auto">
            <a:xfrm>
              <a:off x="1066" y="1697"/>
              <a:ext cx="390" cy="169"/>
              <a:chOff x="4396" y="1245"/>
              <a:chExt cx="672" cy="248"/>
            </a:xfrm>
          </p:grpSpPr>
          <p:sp>
            <p:nvSpPr>
              <p:cNvPr id="158824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25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26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27" name="Group 340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30" name="Freeform 3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31" name="Freeform 3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277" name="Line 343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78" name="Line 344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7" name="Group 345"/>
            <p:cNvGrpSpPr>
              <a:grpSpLocks/>
            </p:cNvGrpSpPr>
            <p:nvPr/>
          </p:nvGrpSpPr>
          <p:grpSpPr bwMode="auto">
            <a:xfrm>
              <a:off x="2033" y="2018"/>
              <a:ext cx="390" cy="169"/>
              <a:chOff x="4396" y="1245"/>
              <a:chExt cx="672" cy="248"/>
            </a:xfrm>
          </p:grpSpPr>
          <p:sp>
            <p:nvSpPr>
              <p:cNvPr id="158816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17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18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19" name="Group 34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22" name="Freeform 3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23" name="Freeform 3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269" name="Line 352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70" name="Line 353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78" name="Group 354"/>
            <p:cNvGrpSpPr>
              <a:grpSpLocks/>
            </p:cNvGrpSpPr>
            <p:nvPr/>
          </p:nvGrpSpPr>
          <p:grpSpPr bwMode="auto">
            <a:xfrm>
              <a:off x="2361" y="2501"/>
              <a:ext cx="390" cy="169"/>
              <a:chOff x="4396" y="1245"/>
              <a:chExt cx="672" cy="248"/>
            </a:xfrm>
          </p:grpSpPr>
          <p:sp>
            <p:nvSpPr>
              <p:cNvPr id="15880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0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881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8811" name="Group 358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8814" name="Freeform 3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815" name="Freeform 3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5261" name="Line 361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62" name="Line 362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58779" name="Picture 363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55" y="877"/>
              <a:ext cx="281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8780" name="Group 364"/>
            <p:cNvGrpSpPr>
              <a:grpSpLocks/>
            </p:cNvGrpSpPr>
            <p:nvPr/>
          </p:nvGrpSpPr>
          <p:grpSpPr bwMode="auto">
            <a:xfrm>
              <a:off x="1067" y="877"/>
              <a:ext cx="299" cy="261"/>
              <a:chOff x="4493" y="1335"/>
              <a:chExt cx="381" cy="326"/>
            </a:xfrm>
          </p:grpSpPr>
          <p:pic>
            <p:nvPicPr>
              <p:cNvPr id="158801" name="Picture 365" descr="desktop_computer_stylized_small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8802" name="Group 366"/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135252" name="Oval 367"/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8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04" name="Freeform 368"/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965 w 117"/>
                    <a:gd name="T3" fmla="*/ 8 h 123"/>
                    <a:gd name="T4" fmla="*/ 1191 w 117"/>
                    <a:gd name="T5" fmla="*/ 336 h 123"/>
                    <a:gd name="T6" fmla="*/ 240 w 117"/>
                    <a:gd name="T7" fmla="*/ 415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8805" name="Freeform 369"/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170 h 84"/>
                    <a:gd name="T2" fmla="*/ 1471 w 181"/>
                    <a:gd name="T3" fmla="*/ 0 h 84"/>
                    <a:gd name="T4" fmla="*/ 1812 w 181"/>
                    <a:gd name="T5" fmla="*/ 69 h 84"/>
                    <a:gd name="T6" fmla="*/ 374 w 181"/>
                    <a:gd name="T7" fmla="*/ 296 h 84"/>
                    <a:gd name="T8" fmla="*/ 0 w 181"/>
                    <a:gd name="T9" fmla="*/ 170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8806" name="Freeform 370"/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1273 w 148"/>
                    <a:gd name="T3" fmla="*/ 40 h 162"/>
                    <a:gd name="T4" fmla="*/ 1493 w 148"/>
                    <a:gd name="T5" fmla="*/ 429 h 162"/>
                    <a:gd name="T6" fmla="*/ 376 w 148"/>
                    <a:gd name="T7" fmla="*/ 553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8807" name="Freeform 371"/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792 w 83"/>
                    <a:gd name="T3" fmla="*/ 10 h 75"/>
                    <a:gd name="T4" fmla="*/ 313 w 83"/>
                    <a:gd name="T5" fmla="*/ 65 h 75"/>
                    <a:gd name="T6" fmla="*/ 102 w 83"/>
                    <a:gd name="T7" fmla="*/ 247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35230" name="Line 11"/>
            <p:cNvSpPr>
              <a:spLocks noChangeShapeType="1"/>
            </p:cNvSpPr>
            <p:nvPr/>
          </p:nvSpPr>
          <p:spPr bwMode="auto">
            <a:xfrm flipH="1">
              <a:off x="939" y="1808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1" name="Line 237"/>
            <p:cNvSpPr>
              <a:spLocks noChangeShapeType="1"/>
            </p:cNvSpPr>
            <p:nvPr/>
          </p:nvSpPr>
          <p:spPr bwMode="auto">
            <a:xfrm flipH="1">
              <a:off x="1177" y="1347"/>
              <a:ext cx="144" cy="3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2" name="Line 238"/>
            <p:cNvSpPr>
              <a:spLocks noChangeShapeType="1"/>
            </p:cNvSpPr>
            <p:nvPr/>
          </p:nvSpPr>
          <p:spPr bwMode="auto">
            <a:xfrm flipH="1">
              <a:off x="917" y="1909"/>
              <a:ext cx="144" cy="3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3" name="Line 239"/>
            <p:cNvSpPr>
              <a:spLocks noChangeShapeType="1"/>
            </p:cNvSpPr>
            <p:nvPr/>
          </p:nvSpPr>
          <p:spPr bwMode="auto">
            <a:xfrm>
              <a:off x="1276" y="1887"/>
              <a:ext cx="322" cy="3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4" name="Line 240"/>
            <p:cNvSpPr>
              <a:spLocks noChangeShapeType="1"/>
            </p:cNvSpPr>
            <p:nvPr/>
          </p:nvSpPr>
          <p:spPr bwMode="auto">
            <a:xfrm>
              <a:off x="1592" y="1323"/>
              <a:ext cx="440" cy="2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5" name="Line 241"/>
            <p:cNvSpPr>
              <a:spLocks noChangeShapeType="1"/>
            </p:cNvSpPr>
            <p:nvPr/>
          </p:nvSpPr>
          <p:spPr bwMode="auto">
            <a:xfrm>
              <a:off x="2188" y="1657"/>
              <a:ext cx="8" cy="3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36" name="Line 242"/>
            <p:cNvSpPr>
              <a:spLocks noChangeShapeType="1"/>
            </p:cNvSpPr>
            <p:nvPr/>
          </p:nvSpPr>
          <p:spPr bwMode="auto">
            <a:xfrm>
              <a:off x="2282" y="2198"/>
              <a:ext cx="152" cy="26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8788" name="Group 243"/>
            <p:cNvGrpSpPr>
              <a:grpSpLocks/>
            </p:cNvGrpSpPr>
            <p:nvPr/>
          </p:nvGrpSpPr>
          <p:grpSpPr bwMode="auto">
            <a:xfrm rot="4749582">
              <a:off x="1938" y="2148"/>
              <a:ext cx="160" cy="217"/>
              <a:chOff x="2356" y="2709"/>
              <a:chExt cx="200" cy="287"/>
            </a:xfrm>
          </p:grpSpPr>
          <p:sp>
            <p:nvSpPr>
              <p:cNvPr id="135248" name="Line 244"/>
              <p:cNvSpPr>
                <a:spLocks noChangeShapeType="1"/>
              </p:cNvSpPr>
              <p:nvPr/>
            </p:nvSpPr>
            <p:spPr bwMode="auto">
              <a:xfrm>
                <a:off x="2356" y="2709"/>
                <a:ext cx="153" cy="265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49" name="Line 245"/>
              <p:cNvSpPr>
                <a:spLocks noChangeShapeType="1"/>
              </p:cNvSpPr>
              <p:nvPr/>
            </p:nvSpPr>
            <p:spPr bwMode="auto">
              <a:xfrm flipV="1">
                <a:off x="2464" y="2946"/>
                <a:ext cx="93" cy="5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8789" name="Group 246"/>
            <p:cNvGrpSpPr>
              <a:grpSpLocks/>
            </p:cNvGrpSpPr>
            <p:nvPr/>
          </p:nvGrpSpPr>
          <p:grpSpPr bwMode="auto">
            <a:xfrm rot="-6022826">
              <a:off x="2050" y="2164"/>
              <a:ext cx="160" cy="217"/>
              <a:chOff x="2356" y="2709"/>
              <a:chExt cx="200" cy="287"/>
            </a:xfrm>
          </p:grpSpPr>
          <p:sp>
            <p:nvSpPr>
              <p:cNvPr id="135246" name="Line 247"/>
              <p:cNvSpPr>
                <a:spLocks noChangeShapeType="1"/>
              </p:cNvSpPr>
              <p:nvPr/>
            </p:nvSpPr>
            <p:spPr bwMode="auto">
              <a:xfrm>
                <a:off x="2356" y="2706"/>
                <a:ext cx="153" cy="266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5247" name="Line 248"/>
              <p:cNvSpPr>
                <a:spLocks noChangeShapeType="1"/>
              </p:cNvSpPr>
              <p:nvPr/>
            </p:nvSpPr>
            <p:spPr bwMode="auto">
              <a:xfrm flipV="1">
                <a:off x="2465" y="2942"/>
                <a:ext cx="94" cy="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5239" name="Line 249"/>
            <p:cNvSpPr>
              <a:spLocks noChangeShapeType="1"/>
            </p:cNvSpPr>
            <p:nvPr/>
          </p:nvSpPr>
          <p:spPr bwMode="auto">
            <a:xfrm rot="-4663823">
              <a:off x="1617" y="1423"/>
              <a:ext cx="294" cy="59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0" name="Line 250"/>
            <p:cNvSpPr>
              <a:spLocks noChangeShapeType="1"/>
            </p:cNvSpPr>
            <p:nvPr/>
          </p:nvSpPr>
          <p:spPr bwMode="auto">
            <a:xfrm rot="16936177" flipV="1">
              <a:off x="2039" y="1626"/>
              <a:ext cx="75" cy="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1" name="Line 251"/>
            <p:cNvSpPr>
              <a:spLocks noChangeShapeType="1"/>
            </p:cNvSpPr>
            <p:nvPr/>
          </p:nvSpPr>
          <p:spPr bwMode="auto">
            <a:xfrm rot="-4663823">
              <a:off x="1592" y="1339"/>
              <a:ext cx="285" cy="57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2" name="Line 252"/>
            <p:cNvSpPr>
              <a:spLocks noChangeShapeType="1"/>
            </p:cNvSpPr>
            <p:nvPr/>
          </p:nvSpPr>
          <p:spPr bwMode="auto">
            <a:xfrm rot="16936177" flipV="1">
              <a:off x="1387" y="1674"/>
              <a:ext cx="75" cy="3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3" name="Line 253"/>
            <p:cNvSpPr>
              <a:spLocks noChangeShapeType="1"/>
            </p:cNvSpPr>
            <p:nvPr/>
          </p:nvSpPr>
          <p:spPr bwMode="auto">
            <a:xfrm rot="-4663823">
              <a:off x="1288" y="2131"/>
              <a:ext cx="82" cy="39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4" name="Line 254"/>
            <p:cNvSpPr>
              <a:spLocks noChangeShapeType="1"/>
            </p:cNvSpPr>
            <p:nvPr/>
          </p:nvSpPr>
          <p:spPr bwMode="auto">
            <a:xfrm rot="16936177" flipV="1">
              <a:off x="1494" y="2311"/>
              <a:ext cx="91" cy="2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245" name="Line 255"/>
            <p:cNvSpPr>
              <a:spLocks noChangeShapeType="1"/>
            </p:cNvSpPr>
            <p:nvPr/>
          </p:nvSpPr>
          <p:spPr bwMode="auto">
            <a:xfrm rot="-4663823">
              <a:off x="1319" y="2251"/>
              <a:ext cx="87" cy="39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5181" name="Text Box 257"/>
          <p:cNvSpPr txBox="1">
            <a:spLocks noChangeArrowheads="1"/>
          </p:cNvSpPr>
          <p:nvPr/>
        </p:nvSpPr>
        <p:spPr bwMode="auto">
          <a:xfrm>
            <a:off x="5953125" y="4129088"/>
            <a:ext cx="229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datagram will not be </a:t>
            </a:r>
          </a:p>
          <a:p>
            <a:pPr>
              <a:defRPr/>
            </a:pPr>
            <a:r>
              <a:rPr lang="en-US" smtClean="0"/>
              <a:t>forwarded</a:t>
            </a:r>
          </a:p>
        </p:txBody>
      </p:sp>
      <p:sp>
        <p:nvSpPr>
          <p:cNvPr id="135182" name="Line 258"/>
          <p:cNvSpPr>
            <a:spLocks noChangeShapeType="1"/>
          </p:cNvSpPr>
          <p:nvPr/>
        </p:nvSpPr>
        <p:spPr bwMode="auto">
          <a:xfrm rot="-4663823">
            <a:off x="5562600" y="4030663"/>
            <a:ext cx="130175" cy="619125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5183" name="Line 259"/>
          <p:cNvSpPr>
            <a:spLocks noChangeShapeType="1"/>
          </p:cNvSpPr>
          <p:nvPr/>
        </p:nvSpPr>
        <p:spPr bwMode="auto">
          <a:xfrm rot="16936177" flipV="1">
            <a:off x="5889625" y="4303713"/>
            <a:ext cx="144463" cy="3968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58735" name="Group 373"/>
          <p:cNvGrpSpPr>
            <a:grpSpLocks/>
          </p:cNvGrpSpPr>
          <p:nvPr/>
        </p:nvGrpSpPr>
        <p:grpSpPr bwMode="auto">
          <a:xfrm>
            <a:off x="5273675" y="2259013"/>
            <a:ext cx="638175" cy="247650"/>
            <a:chOff x="4396" y="1245"/>
            <a:chExt cx="672" cy="248"/>
          </a:xfrm>
        </p:grpSpPr>
        <p:sp>
          <p:nvSpPr>
            <p:cNvPr id="15874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5874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5874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58748" name="Group 37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8751" name="Freeform 37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752" name="Freeform 37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5198" name="Line 380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199" name="Line 38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8736" name="Group 382"/>
          <p:cNvGrpSpPr>
            <a:grpSpLocks/>
          </p:cNvGrpSpPr>
          <p:nvPr/>
        </p:nvGrpSpPr>
        <p:grpSpPr bwMode="auto">
          <a:xfrm>
            <a:off x="5283200" y="3074988"/>
            <a:ext cx="619125" cy="268287"/>
            <a:chOff x="4396" y="1245"/>
            <a:chExt cx="672" cy="248"/>
          </a:xfrm>
        </p:grpSpPr>
        <p:sp>
          <p:nvSpPr>
            <p:cNvPr id="15873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5873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5873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58740" name="Group 38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8743" name="Freeform 38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744" name="Freeform 38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5190" name="Line 38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191" name="Line 39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6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CF23110-BC3B-4DA2-834A-BE9CC6524FDD}" type="slidenum">
              <a:rPr lang="en-US"/>
              <a:pPr/>
              <a:t>12</a:t>
            </a:fld>
            <a:endParaRPr lang="en-US"/>
          </a:p>
        </p:txBody>
      </p:sp>
      <p:sp>
        <p:nvSpPr>
          <p:cNvPr id="136196" name="Line 341"/>
          <p:cNvSpPr>
            <a:spLocks noChangeShapeType="1"/>
          </p:cNvSpPr>
          <p:nvPr/>
        </p:nvSpPr>
        <p:spPr bwMode="auto">
          <a:xfrm flipH="1">
            <a:off x="1401763" y="4541838"/>
            <a:ext cx="373062" cy="846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160772" name="Picture 24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" y="8604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04800"/>
            <a:ext cx="7620000" cy="6858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4000">
                <a:cs typeface="+mj-cs"/>
              </a:rPr>
              <a:t>Reverse path forwarding: pruning</a:t>
            </a:r>
          </a:p>
        </p:txBody>
      </p:sp>
      <p:sp>
        <p:nvSpPr>
          <p:cNvPr id="136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155700"/>
            <a:ext cx="8077200" cy="2438400"/>
          </a:xfrm>
        </p:spPr>
        <p:txBody>
          <a:bodyPr lIns="92075" tIns="46038" rIns="92075" bIns="46038"/>
          <a:lstStyle/>
          <a:p>
            <a:r>
              <a:rPr lang="en-US" sz="2400" smtClean="0">
                <a:ea typeface="ＭＳ Ｐゴシック" pitchFamily="34" charset="-128"/>
              </a:rPr>
              <a:t>forwarding tree contains subtrees with no mcast group members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 need to forward datagrams down subtree</a:t>
            </a:r>
          </a:p>
          <a:p>
            <a:pPr lvl="1"/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prune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msgs sent upstream by router with no downstream group members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36200" name="Line 231"/>
          <p:cNvSpPr>
            <a:spLocks noChangeShapeType="1"/>
          </p:cNvSpPr>
          <p:nvPr/>
        </p:nvSpPr>
        <p:spPr bwMode="auto">
          <a:xfrm>
            <a:off x="5100638" y="5356225"/>
            <a:ext cx="5969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01" name="Text Box 232"/>
          <p:cNvSpPr txBox="1">
            <a:spLocks noChangeArrowheads="1"/>
          </p:cNvSpPr>
          <p:nvPr/>
        </p:nvSpPr>
        <p:spPr bwMode="auto">
          <a:xfrm>
            <a:off x="5713413" y="3878263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6202" name="Text Box 233"/>
          <p:cNvSpPr txBox="1">
            <a:spLocks noChangeArrowheads="1"/>
          </p:cNvSpPr>
          <p:nvPr/>
        </p:nvSpPr>
        <p:spPr bwMode="auto">
          <a:xfrm>
            <a:off x="5815013" y="4545013"/>
            <a:ext cx="250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no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6203" name="Text Box 234"/>
          <p:cNvSpPr txBox="1">
            <a:spLocks noChangeArrowheads="1"/>
          </p:cNvSpPr>
          <p:nvPr/>
        </p:nvSpPr>
        <p:spPr bwMode="auto">
          <a:xfrm>
            <a:off x="5789613" y="5213350"/>
            <a:ext cx="302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prune message</a:t>
            </a:r>
          </a:p>
        </p:txBody>
      </p:sp>
      <p:sp>
        <p:nvSpPr>
          <p:cNvPr id="136204" name="Text Box 235"/>
          <p:cNvSpPr txBox="1">
            <a:spLocks noChangeArrowheads="1"/>
          </p:cNvSpPr>
          <p:nvPr/>
        </p:nvSpPr>
        <p:spPr bwMode="auto">
          <a:xfrm>
            <a:off x="5008563" y="336391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LEGEND</a:t>
            </a:r>
          </a:p>
        </p:txBody>
      </p:sp>
      <p:sp>
        <p:nvSpPr>
          <p:cNvPr id="136205" name="Text Box 239"/>
          <p:cNvSpPr txBox="1">
            <a:spLocks noChangeArrowheads="1"/>
          </p:cNvSpPr>
          <p:nvPr/>
        </p:nvSpPr>
        <p:spPr bwMode="auto">
          <a:xfrm>
            <a:off x="5713413" y="5526088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links with multicast</a:t>
            </a:r>
          </a:p>
          <a:p>
            <a:pPr>
              <a:defRPr/>
            </a:pPr>
            <a:r>
              <a:rPr lang="en-US" smtClean="0"/>
              <a:t>forwarding</a:t>
            </a:r>
          </a:p>
        </p:txBody>
      </p:sp>
      <p:sp>
        <p:nvSpPr>
          <p:cNvPr id="136206" name="Line 240"/>
          <p:cNvSpPr>
            <a:spLocks noChangeShapeType="1"/>
          </p:cNvSpPr>
          <p:nvPr/>
        </p:nvSpPr>
        <p:spPr bwMode="auto">
          <a:xfrm rot="-4663823">
            <a:off x="5308600" y="5427663"/>
            <a:ext cx="144463" cy="630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07" name="Text Box 243"/>
          <p:cNvSpPr txBox="1">
            <a:spLocks noChangeArrowheads="1"/>
          </p:cNvSpPr>
          <p:nvPr/>
        </p:nvSpPr>
        <p:spPr bwMode="auto">
          <a:xfrm>
            <a:off x="5216525" y="50434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00"/>
                </a:solidFill>
              </a:rPr>
              <a:t>P</a:t>
            </a:r>
          </a:p>
        </p:txBody>
      </p:sp>
      <p:sp>
        <p:nvSpPr>
          <p:cNvPr id="136208" name="Line 248"/>
          <p:cNvSpPr>
            <a:spLocks noChangeShapeType="1"/>
          </p:cNvSpPr>
          <p:nvPr/>
        </p:nvSpPr>
        <p:spPr bwMode="auto">
          <a:xfrm>
            <a:off x="1857375" y="4435475"/>
            <a:ext cx="852488" cy="974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09" name="Line 249"/>
          <p:cNvSpPr>
            <a:spLocks noChangeShapeType="1"/>
          </p:cNvSpPr>
          <p:nvPr/>
        </p:nvSpPr>
        <p:spPr bwMode="auto">
          <a:xfrm>
            <a:off x="3511550" y="4983163"/>
            <a:ext cx="401638" cy="6905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0" name="Line 250"/>
          <p:cNvSpPr>
            <a:spLocks noChangeShapeType="1"/>
          </p:cNvSpPr>
          <p:nvPr/>
        </p:nvSpPr>
        <p:spPr bwMode="auto">
          <a:xfrm flipV="1">
            <a:off x="2109788" y="4127500"/>
            <a:ext cx="1365250" cy="3476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1" name="Line 251"/>
          <p:cNvSpPr>
            <a:spLocks noChangeShapeType="1"/>
          </p:cNvSpPr>
          <p:nvPr/>
        </p:nvSpPr>
        <p:spPr bwMode="auto">
          <a:xfrm>
            <a:off x="1844675" y="4445000"/>
            <a:ext cx="852488" cy="974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2" name="Line 252"/>
          <p:cNvSpPr>
            <a:spLocks noChangeShapeType="1"/>
          </p:cNvSpPr>
          <p:nvPr/>
        </p:nvSpPr>
        <p:spPr bwMode="auto">
          <a:xfrm>
            <a:off x="2432050" y="3689350"/>
            <a:ext cx="993775" cy="4460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3" name="Line 253"/>
          <p:cNvSpPr>
            <a:spLocks noChangeShapeType="1"/>
          </p:cNvSpPr>
          <p:nvPr/>
        </p:nvSpPr>
        <p:spPr bwMode="auto">
          <a:xfrm flipV="1">
            <a:off x="2962275" y="5011738"/>
            <a:ext cx="538163" cy="468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4" name="Line 254"/>
          <p:cNvSpPr>
            <a:spLocks noChangeShapeType="1"/>
          </p:cNvSpPr>
          <p:nvPr/>
        </p:nvSpPr>
        <p:spPr bwMode="auto">
          <a:xfrm>
            <a:off x="3484563" y="4233863"/>
            <a:ext cx="0" cy="7175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5" name="Line 255"/>
          <p:cNvSpPr>
            <a:spLocks noChangeShapeType="1"/>
          </p:cNvSpPr>
          <p:nvPr/>
        </p:nvSpPr>
        <p:spPr bwMode="auto">
          <a:xfrm>
            <a:off x="1522413" y="5473700"/>
            <a:ext cx="1025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6" name="Line 256"/>
          <p:cNvSpPr>
            <a:spLocks noChangeShapeType="1"/>
          </p:cNvSpPr>
          <p:nvPr/>
        </p:nvSpPr>
        <p:spPr bwMode="auto">
          <a:xfrm flipH="1">
            <a:off x="1389063" y="4551363"/>
            <a:ext cx="373062" cy="846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7" name="Line 257"/>
          <p:cNvSpPr>
            <a:spLocks noChangeShapeType="1"/>
          </p:cNvSpPr>
          <p:nvPr/>
        </p:nvSpPr>
        <p:spPr bwMode="auto">
          <a:xfrm flipH="1">
            <a:off x="1836738" y="3703638"/>
            <a:ext cx="347662" cy="749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60793" name="Group 258"/>
          <p:cNvGrpSpPr>
            <a:grpSpLocks/>
          </p:cNvGrpSpPr>
          <p:nvPr/>
        </p:nvGrpSpPr>
        <p:grpSpPr bwMode="auto">
          <a:xfrm rot="10800000">
            <a:off x="1773238" y="3427413"/>
            <a:ext cx="809625" cy="165100"/>
            <a:chOff x="1450" y="3513"/>
            <a:chExt cx="391" cy="88"/>
          </a:xfrm>
        </p:grpSpPr>
        <p:sp>
          <p:nvSpPr>
            <p:cNvPr id="160895" name="Freeform 259"/>
            <p:cNvSpPr>
              <a:spLocks/>
            </p:cNvSpPr>
            <p:nvPr/>
          </p:nvSpPr>
          <p:spPr bwMode="auto">
            <a:xfrm flipV="1">
              <a:off x="1450" y="3574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1 h 56"/>
                <a:gd name="T4" fmla="*/ 34 w 720"/>
                <a:gd name="T5" fmla="*/ 1 h 56"/>
                <a:gd name="T6" fmla="*/ 34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321" name="Line 260"/>
            <p:cNvSpPr>
              <a:spLocks noChangeShapeType="1"/>
            </p:cNvSpPr>
            <p:nvPr/>
          </p:nvSpPr>
          <p:spPr bwMode="auto">
            <a:xfrm>
              <a:off x="1642" y="3516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6219" name="Text Box 261"/>
          <p:cNvSpPr txBox="1">
            <a:spLocks noChangeArrowheads="1"/>
          </p:cNvSpPr>
          <p:nvPr/>
        </p:nvSpPr>
        <p:spPr bwMode="auto">
          <a:xfrm>
            <a:off x="1541463" y="34877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R1</a:t>
            </a:r>
          </a:p>
        </p:txBody>
      </p:sp>
      <p:sp>
        <p:nvSpPr>
          <p:cNvPr id="136220" name="Text Box 262"/>
          <p:cNvSpPr txBox="1">
            <a:spLocks noChangeArrowheads="1"/>
          </p:cNvSpPr>
          <p:nvPr/>
        </p:nvSpPr>
        <p:spPr bwMode="auto">
          <a:xfrm>
            <a:off x="1152525" y="427672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R2</a:t>
            </a:r>
          </a:p>
        </p:txBody>
      </p:sp>
      <p:sp>
        <p:nvSpPr>
          <p:cNvPr id="136221" name="Text Box 263"/>
          <p:cNvSpPr txBox="1">
            <a:spLocks noChangeArrowheads="1"/>
          </p:cNvSpPr>
          <p:nvPr/>
        </p:nvSpPr>
        <p:spPr bwMode="auto">
          <a:xfrm>
            <a:off x="639763" y="52736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R3</a:t>
            </a:r>
          </a:p>
        </p:txBody>
      </p:sp>
      <p:sp>
        <p:nvSpPr>
          <p:cNvPr id="136222" name="Text Box 264"/>
          <p:cNvSpPr txBox="1">
            <a:spLocks noChangeArrowheads="1"/>
          </p:cNvSpPr>
          <p:nvPr/>
        </p:nvSpPr>
        <p:spPr bwMode="auto">
          <a:xfrm>
            <a:off x="3286125" y="369411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R4</a:t>
            </a:r>
          </a:p>
        </p:txBody>
      </p:sp>
      <p:sp>
        <p:nvSpPr>
          <p:cNvPr id="136223" name="Text Box 265"/>
          <p:cNvSpPr txBox="1">
            <a:spLocks noChangeArrowheads="1"/>
          </p:cNvSpPr>
          <p:nvPr/>
        </p:nvSpPr>
        <p:spPr bwMode="auto">
          <a:xfrm>
            <a:off x="3729038" y="483235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R5</a:t>
            </a:r>
          </a:p>
        </p:txBody>
      </p:sp>
      <p:sp>
        <p:nvSpPr>
          <p:cNvPr id="136224" name="Text Box 266"/>
          <p:cNvSpPr txBox="1">
            <a:spLocks noChangeArrowheads="1"/>
          </p:cNvSpPr>
          <p:nvPr/>
        </p:nvSpPr>
        <p:spPr bwMode="auto">
          <a:xfrm>
            <a:off x="2493963" y="55657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R6</a:t>
            </a:r>
          </a:p>
        </p:txBody>
      </p:sp>
      <p:sp>
        <p:nvSpPr>
          <p:cNvPr id="136225" name="Text Box 267"/>
          <p:cNvSpPr txBox="1">
            <a:spLocks noChangeArrowheads="1"/>
          </p:cNvSpPr>
          <p:nvPr/>
        </p:nvSpPr>
        <p:spPr bwMode="auto">
          <a:xfrm>
            <a:off x="3703638" y="588962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R7</a:t>
            </a:r>
          </a:p>
        </p:txBody>
      </p:sp>
      <p:sp>
        <p:nvSpPr>
          <p:cNvPr id="136226" name="Text Box 268"/>
          <p:cNvSpPr txBox="1">
            <a:spLocks noChangeArrowheads="1"/>
          </p:cNvSpPr>
          <p:nvPr/>
        </p:nvSpPr>
        <p:spPr bwMode="auto">
          <a:xfrm>
            <a:off x="441325" y="3125788"/>
            <a:ext cx="111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FF0000"/>
                </a:solidFill>
              </a:rPr>
              <a:t>s: source</a:t>
            </a:r>
          </a:p>
        </p:txBody>
      </p:sp>
      <p:grpSp>
        <p:nvGrpSpPr>
          <p:cNvPr id="160802" name="Group 269"/>
          <p:cNvGrpSpPr>
            <a:grpSpLocks/>
          </p:cNvGrpSpPr>
          <p:nvPr/>
        </p:nvGrpSpPr>
        <p:grpSpPr bwMode="auto">
          <a:xfrm>
            <a:off x="1931988" y="3567113"/>
            <a:ext cx="638175" cy="247650"/>
            <a:chOff x="4396" y="1245"/>
            <a:chExt cx="672" cy="248"/>
          </a:xfrm>
        </p:grpSpPr>
        <p:sp>
          <p:nvSpPr>
            <p:cNvPr id="16088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8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8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90" name="Group 27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93" name="Freeform 27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94" name="Freeform 27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316" name="Line 276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317" name="Line 27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0803" name="Group 278"/>
          <p:cNvGrpSpPr>
            <a:grpSpLocks/>
          </p:cNvGrpSpPr>
          <p:nvPr/>
        </p:nvGrpSpPr>
        <p:grpSpPr bwMode="auto">
          <a:xfrm>
            <a:off x="3155950" y="4043363"/>
            <a:ext cx="638175" cy="247650"/>
            <a:chOff x="4396" y="1245"/>
            <a:chExt cx="672" cy="248"/>
          </a:xfrm>
        </p:grpSpPr>
        <p:sp>
          <p:nvSpPr>
            <p:cNvPr id="16087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8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8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82" name="Group 28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85" name="Freeform 28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86" name="Freeform 28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308" name="Line 285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309" name="Line 28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0804" name="Group 287"/>
          <p:cNvGrpSpPr>
            <a:grpSpLocks/>
          </p:cNvGrpSpPr>
          <p:nvPr/>
        </p:nvGrpSpPr>
        <p:grpSpPr bwMode="auto">
          <a:xfrm>
            <a:off x="2482850" y="5334000"/>
            <a:ext cx="638175" cy="247650"/>
            <a:chOff x="4396" y="1245"/>
            <a:chExt cx="672" cy="248"/>
          </a:xfrm>
        </p:grpSpPr>
        <p:sp>
          <p:nvSpPr>
            <p:cNvPr id="16087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7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7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74" name="Group 29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77" name="Freeform 29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78" name="Freeform 29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300" name="Line 294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301" name="Line 29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0805" name="Oval 407"/>
          <p:cNvSpPr>
            <a:spLocks noChangeArrowheads="1"/>
          </p:cNvSpPr>
          <p:nvPr/>
        </p:nvSpPr>
        <p:spPr bwMode="auto">
          <a:xfrm>
            <a:off x="1076325" y="5440363"/>
            <a:ext cx="631825" cy="1381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cs typeface="Arial" pitchFamily="34" charset="0"/>
            </a:endParaRPr>
          </a:p>
        </p:txBody>
      </p:sp>
      <p:sp>
        <p:nvSpPr>
          <p:cNvPr id="160806" name="Rectangle 410"/>
          <p:cNvSpPr>
            <a:spLocks noChangeArrowheads="1"/>
          </p:cNvSpPr>
          <p:nvPr/>
        </p:nvSpPr>
        <p:spPr bwMode="auto">
          <a:xfrm>
            <a:off x="1076325" y="5424488"/>
            <a:ext cx="635000" cy="85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cs typeface="Arial" pitchFamily="34" charset="0"/>
            </a:endParaRPr>
          </a:p>
        </p:txBody>
      </p:sp>
      <p:sp>
        <p:nvSpPr>
          <p:cNvPr id="160807" name="Oval 411"/>
          <p:cNvSpPr>
            <a:spLocks noChangeArrowheads="1"/>
          </p:cNvSpPr>
          <p:nvPr/>
        </p:nvSpPr>
        <p:spPr bwMode="auto">
          <a:xfrm>
            <a:off x="1073150" y="5330825"/>
            <a:ext cx="633413" cy="16192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cs typeface="Arial" pitchFamily="34" charset="0"/>
            </a:endParaRPr>
          </a:p>
        </p:txBody>
      </p:sp>
      <p:grpSp>
        <p:nvGrpSpPr>
          <p:cNvPr id="160808" name="Group 300"/>
          <p:cNvGrpSpPr>
            <a:grpSpLocks/>
          </p:cNvGrpSpPr>
          <p:nvPr/>
        </p:nvGrpSpPr>
        <p:grpSpPr bwMode="auto">
          <a:xfrm>
            <a:off x="1200150" y="5372100"/>
            <a:ext cx="358775" cy="76200"/>
            <a:chOff x="2468" y="1332"/>
            <a:chExt cx="310" cy="60"/>
          </a:xfrm>
        </p:grpSpPr>
        <p:sp>
          <p:nvSpPr>
            <p:cNvPr id="160869" name="Freeform 301"/>
            <p:cNvSpPr>
              <a:spLocks/>
            </p:cNvSpPr>
            <p:nvPr/>
          </p:nvSpPr>
          <p:spPr bwMode="auto">
            <a:xfrm>
              <a:off x="2468" y="1332"/>
              <a:ext cx="310" cy="60"/>
            </a:xfrm>
            <a:custGeom>
              <a:avLst/>
              <a:gdLst>
                <a:gd name="T0" fmla="*/ 0 w 310"/>
                <a:gd name="T1" fmla="*/ 60 h 60"/>
                <a:gd name="T2" fmla="*/ 96 w 310"/>
                <a:gd name="T3" fmla="*/ 60 h 60"/>
                <a:gd name="T4" fmla="*/ 192 w 310"/>
                <a:gd name="T5" fmla="*/ 0 h 60"/>
                <a:gd name="T6" fmla="*/ 310 w 31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0" h="60">
                  <a:moveTo>
                    <a:pt x="0" y="60"/>
                  </a:moveTo>
                  <a:lnTo>
                    <a:pt x="96" y="60"/>
                  </a:lnTo>
                  <a:lnTo>
                    <a:pt x="192" y="0"/>
                  </a:lnTo>
                  <a:lnTo>
                    <a:pt x="310" y="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70" name="Freeform 302"/>
            <p:cNvSpPr>
              <a:spLocks/>
            </p:cNvSpPr>
            <p:nvPr/>
          </p:nvSpPr>
          <p:spPr bwMode="auto">
            <a:xfrm>
              <a:off x="2482" y="1332"/>
              <a:ext cx="282" cy="60"/>
            </a:xfrm>
            <a:custGeom>
              <a:avLst/>
              <a:gdLst>
                <a:gd name="T0" fmla="*/ 0 w 282"/>
                <a:gd name="T1" fmla="*/ 0 h 60"/>
                <a:gd name="T2" fmla="*/ 96 w 282"/>
                <a:gd name="T3" fmla="*/ 0 h 60"/>
                <a:gd name="T4" fmla="*/ 192 w 282"/>
                <a:gd name="T5" fmla="*/ 60 h 60"/>
                <a:gd name="T6" fmla="*/ 282 w 282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60">
                  <a:moveTo>
                    <a:pt x="0" y="0"/>
                  </a:moveTo>
                  <a:lnTo>
                    <a:pt x="96" y="0"/>
                  </a:lnTo>
                  <a:lnTo>
                    <a:pt x="192" y="60"/>
                  </a:lnTo>
                  <a:lnTo>
                    <a:pt x="282" y="6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6234" name="Line 303"/>
          <p:cNvSpPr>
            <a:spLocks noChangeShapeType="1"/>
          </p:cNvSpPr>
          <p:nvPr/>
        </p:nvSpPr>
        <p:spPr bwMode="auto">
          <a:xfrm>
            <a:off x="1076325" y="54070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35" name="Line 304"/>
          <p:cNvSpPr>
            <a:spLocks noChangeShapeType="1"/>
          </p:cNvSpPr>
          <p:nvPr/>
        </p:nvSpPr>
        <p:spPr bwMode="auto">
          <a:xfrm>
            <a:off x="1706563" y="5411788"/>
            <a:ext cx="0" cy="1063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60811" name="Group 305"/>
          <p:cNvGrpSpPr>
            <a:grpSpLocks/>
          </p:cNvGrpSpPr>
          <p:nvPr/>
        </p:nvGrpSpPr>
        <p:grpSpPr bwMode="auto">
          <a:xfrm>
            <a:off x="1603375" y="4365625"/>
            <a:ext cx="619125" cy="268288"/>
            <a:chOff x="4396" y="1245"/>
            <a:chExt cx="672" cy="248"/>
          </a:xfrm>
        </p:grpSpPr>
        <p:sp>
          <p:nvSpPr>
            <p:cNvPr id="16086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6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6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64" name="Group 30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67" name="Freeform 31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68" name="Freeform 31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290" name="Line 312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91" name="Line 31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0812" name="Group 314"/>
          <p:cNvGrpSpPr>
            <a:grpSpLocks/>
          </p:cNvGrpSpPr>
          <p:nvPr/>
        </p:nvGrpSpPr>
        <p:grpSpPr bwMode="auto">
          <a:xfrm>
            <a:off x="3127375" y="4875213"/>
            <a:ext cx="619125" cy="268287"/>
            <a:chOff x="4396" y="1245"/>
            <a:chExt cx="672" cy="248"/>
          </a:xfrm>
        </p:grpSpPr>
        <p:sp>
          <p:nvSpPr>
            <p:cNvPr id="16085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5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5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56" name="Group 31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59" name="Freeform 31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60" name="Freeform 32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282" name="Line 32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83" name="Line 32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0813" name="Group 323"/>
          <p:cNvGrpSpPr>
            <a:grpSpLocks/>
          </p:cNvGrpSpPr>
          <p:nvPr/>
        </p:nvGrpSpPr>
        <p:grpSpPr bwMode="auto">
          <a:xfrm>
            <a:off x="3659188" y="5641975"/>
            <a:ext cx="619125" cy="268288"/>
            <a:chOff x="4396" y="1245"/>
            <a:chExt cx="672" cy="248"/>
          </a:xfrm>
        </p:grpSpPr>
        <p:sp>
          <p:nvSpPr>
            <p:cNvPr id="16084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4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4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48" name="Group 32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51" name="Freeform 32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52" name="Freeform 32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274" name="Line 33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75" name="Line 33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60814" name="Picture 332" descr="desktop_computer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79663" y="3063875"/>
            <a:ext cx="4460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0815" name="Group 333"/>
          <p:cNvGrpSpPr>
            <a:grpSpLocks/>
          </p:cNvGrpSpPr>
          <p:nvPr/>
        </p:nvGrpSpPr>
        <p:grpSpPr bwMode="auto">
          <a:xfrm>
            <a:off x="1604963" y="3063875"/>
            <a:ext cx="474662" cy="414338"/>
            <a:chOff x="4493" y="1335"/>
            <a:chExt cx="381" cy="326"/>
          </a:xfrm>
        </p:grpSpPr>
        <p:pic>
          <p:nvPicPr>
            <p:cNvPr id="160838" name="Picture 334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0839" name="Group 335"/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36265" name="Oval 336"/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8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41" name="Freeform 337"/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965 w 117"/>
                  <a:gd name="T3" fmla="*/ 8 h 123"/>
                  <a:gd name="T4" fmla="*/ 1191 w 117"/>
                  <a:gd name="T5" fmla="*/ 336 h 123"/>
                  <a:gd name="T6" fmla="*/ 240 w 117"/>
                  <a:gd name="T7" fmla="*/ 415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0842" name="Freeform 338"/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170 h 84"/>
                  <a:gd name="T2" fmla="*/ 1471 w 181"/>
                  <a:gd name="T3" fmla="*/ 0 h 84"/>
                  <a:gd name="T4" fmla="*/ 1812 w 181"/>
                  <a:gd name="T5" fmla="*/ 69 h 84"/>
                  <a:gd name="T6" fmla="*/ 374 w 181"/>
                  <a:gd name="T7" fmla="*/ 296 h 84"/>
                  <a:gd name="T8" fmla="*/ 0 w 181"/>
                  <a:gd name="T9" fmla="*/ 170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0843" name="Freeform 339"/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1273 w 148"/>
                  <a:gd name="T3" fmla="*/ 40 h 162"/>
                  <a:gd name="T4" fmla="*/ 1493 w 148"/>
                  <a:gd name="T5" fmla="*/ 429 h 162"/>
                  <a:gd name="T6" fmla="*/ 376 w 148"/>
                  <a:gd name="T7" fmla="*/ 553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0844" name="Freeform 340"/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792 w 83"/>
                  <a:gd name="T3" fmla="*/ 10 h 75"/>
                  <a:gd name="T4" fmla="*/ 313 w 83"/>
                  <a:gd name="T5" fmla="*/ 65 h 75"/>
                  <a:gd name="T6" fmla="*/ 102 w 83"/>
                  <a:gd name="T7" fmla="*/ 247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36241" name="Line 346"/>
          <p:cNvSpPr>
            <a:spLocks noChangeShapeType="1"/>
          </p:cNvSpPr>
          <p:nvPr/>
        </p:nvSpPr>
        <p:spPr bwMode="auto">
          <a:xfrm>
            <a:off x="3395663" y="4302125"/>
            <a:ext cx="1587" cy="509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42" name="Line 347"/>
          <p:cNvSpPr>
            <a:spLocks noChangeShapeType="1"/>
          </p:cNvSpPr>
          <p:nvPr/>
        </p:nvSpPr>
        <p:spPr bwMode="auto">
          <a:xfrm>
            <a:off x="3500438" y="5183188"/>
            <a:ext cx="241300" cy="4191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43" name="Text Box 361"/>
          <p:cNvSpPr txBox="1">
            <a:spLocks noChangeArrowheads="1"/>
          </p:cNvSpPr>
          <p:nvPr/>
        </p:nvSpPr>
        <p:spPr bwMode="auto">
          <a:xfrm>
            <a:off x="3352800" y="52736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00"/>
                </a:solidFill>
              </a:rPr>
              <a:t>P</a:t>
            </a:r>
          </a:p>
        </p:txBody>
      </p:sp>
      <p:sp>
        <p:nvSpPr>
          <p:cNvPr id="136244" name="Text Box 362"/>
          <p:cNvSpPr txBox="1">
            <a:spLocks noChangeArrowheads="1"/>
          </p:cNvSpPr>
          <p:nvPr/>
        </p:nvSpPr>
        <p:spPr bwMode="auto">
          <a:xfrm>
            <a:off x="3114675" y="44116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00"/>
                </a:solidFill>
              </a:rPr>
              <a:t>P</a:t>
            </a:r>
          </a:p>
        </p:txBody>
      </p:sp>
      <p:grpSp>
        <p:nvGrpSpPr>
          <p:cNvPr id="160820" name="Group 363"/>
          <p:cNvGrpSpPr>
            <a:grpSpLocks/>
          </p:cNvGrpSpPr>
          <p:nvPr/>
        </p:nvGrpSpPr>
        <p:grpSpPr bwMode="auto">
          <a:xfrm>
            <a:off x="5013325" y="4051300"/>
            <a:ext cx="638175" cy="247650"/>
            <a:chOff x="4396" y="1245"/>
            <a:chExt cx="672" cy="248"/>
          </a:xfrm>
        </p:grpSpPr>
        <p:sp>
          <p:nvSpPr>
            <p:cNvPr id="16083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3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3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33" name="Group 36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36" name="Freeform 36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37" name="Freeform 36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259" name="Line 370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60" name="Line 37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0821" name="Group 372"/>
          <p:cNvGrpSpPr>
            <a:grpSpLocks/>
          </p:cNvGrpSpPr>
          <p:nvPr/>
        </p:nvGrpSpPr>
        <p:grpSpPr bwMode="auto">
          <a:xfrm>
            <a:off x="5040313" y="4659313"/>
            <a:ext cx="619125" cy="268287"/>
            <a:chOff x="4396" y="1245"/>
            <a:chExt cx="672" cy="248"/>
          </a:xfrm>
        </p:grpSpPr>
        <p:sp>
          <p:nvSpPr>
            <p:cNvPr id="16082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082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082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0825" name="Group 37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0828" name="Freeform 37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829" name="Freeform 37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6251" name="Line 37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52" name="Line 38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8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40891FA-8379-490F-8E88-7F6E90162EB3}" type="slidenum">
              <a:rPr lang="en-US"/>
              <a:pPr/>
              <a:t>13</a:t>
            </a:fld>
            <a:endParaRPr lang="en-US"/>
          </a:p>
        </p:txBody>
      </p:sp>
      <p:sp>
        <p:nvSpPr>
          <p:cNvPr id="13824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Center-based trees</a:t>
            </a:r>
          </a:p>
        </p:txBody>
      </p:sp>
      <p:sp>
        <p:nvSpPr>
          <p:cNvPr id="138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r>
              <a:rPr lang="en-US" smtClean="0">
                <a:ea typeface="ＭＳ Ｐゴシック" pitchFamily="34" charset="-128"/>
              </a:rPr>
              <a:t>single delivery tree shared by all</a:t>
            </a:r>
          </a:p>
          <a:p>
            <a:r>
              <a:rPr lang="en-US" smtClean="0">
                <a:ea typeface="ＭＳ Ｐゴシック" pitchFamily="34" charset="-128"/>
              </a:rPr>
              <a:t>one router identified as 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i="1" smtClean="0">
                <a:solidFill>
                  <a:srgbClr val="CC0000"/>
                </a:solidFill>
                <a:ea typeface="ＭＳ Ｐゴシック" pitchFamily="34" charset="-128"/>
              </a:rPr>
              <a:t>center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of tree</a:t>
            </a:r>
          </a:p>
          <a:p>
            <a:r>
              <a:rPr lang="en-US" smtClean="0">
                <a:ea typeface="ＭＳ Ｐゴシック" pitchFamily="34" charset="-128"/>
              </a:rPr>
              <a:t>to join: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edge router sends unicast </a:t>
            </a:r>
            <a:r>
              <a:rPr lang="en-US" i="1" smtClean="0">
                <a:ea typeface="ＭＳ Ｐゴシック" pitchFamily="34" charset="-128"/>
              </a:rPr>
              <a:t>join-msg</a:t>
            </a:r>
            <a:r>
              <a:rPr lang="en-US" smtClean="0">
                <a:ea typeface="ＭＳ Ｐゴシック" pitchFamily="34" charset="-128"/>
              </a:rPr>
              <a:t> addressed to center router</a:t>
            </a:r>
          </a:p>
          <a:p>
            <a:pPr lvl="1"/>
            <a:r>
              <a:rPr lang="en-US" i="1" smtClean="0">
                <a:ea typeface="ＭＳ Ｐゴシック" pitchFamily="34" charset="-128"/>
              </a:rPr>
              <a:t>join-msg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processed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by intermediate routers and forwarded towards center</a:t>
            </a:r>
          </a:p>
          <a:p>
            <a:pPr lvl="1"/>
            <a:r>
              <a:rPr lang="en-US" i="1" smtClean="0">
                <a:ea typeface="ＭＳ Ｐゴシック" pitchFamily="34" charset="-128"/>
              </a:rPr>
              <a:t>join-msg</a:t>
            </a:r>
            <a:r>
              <a:rPr lang="en-US" smtClean="0">
                <a:ea typeface="ＭＳ Ｐゴシック" pitchFamily="34" charset="-128"/>
              </a:rPr>
              <a:t> either hits existing tree branch for this center, or arrives at center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path taken by </a:t>
            </a:r>
            <a:r>
              <a:rPr lang="en-US" i="1" smtClean="0">
                <a:ea typeface="ＭＳ Ｐゴシック" pitchFamily="34" charset="-128"/>
              </a:rPr>
              <a:t>join-msg</a:t>
            </a:r>
            <a:r>
              <a:rPr lang="en-US" smtClean="0">
                <a:ea typeface="ＭＳ Ｐゴシック" pitchFamily="34" charset="-128"/>
              </a:rPr>
              <a:t> becomes new branch of tree for this router</a:t>
            </a:r>
          </a:p>
        </p:txBody>
      </p:sp>
      <p:pic>
        <p:nvPicPr>
          <p:cNvPr id="164869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2552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9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2D35F61-D418-4571-BD83-B7644B0AB679}" type="slidenum">
              <a:rPr lang="en-US"/>
              <a:pPr/>
              <a:t>14</a:t>
            </a:fld>
            <a:endParaRPr lang="en-US"/>
          </a:p>
        </p:txBody>
      </p:sp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Center-based trees: example</a:t>
            </a:r>
          </a:p>
        </p:txBody>
      </p:sp>
      <p:sp>
        <p:nvSpPr>
          <p:cNvPr id="139269" name="Rectangle 3"/>
          <p:cNvSpPr>
            <a:spLocks noChangeArrowheads="1"/>
          </p:cNvSpPr>
          <p:nvPr/>
        </p:nvSpPr>
        <p:spPr bwMode="auto">
          <a:xfrm>
            <a:off x="609600" y="1676400"/>
            <a:ext cx="8001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suppose R6 chosen as center:</a:t>
            </a:r>
          </a:p>
        </p:txBody>
      </p:sp>
      <p:sp>
        <p:nvSpPr>
          <p:cNvPr id="139270" name="Line 146"/>
          <p:cNvSpPr>
            <a:spLocks noChangeShapeType="1"/>
          </p:cNvSpPr>
          <p:nvPr/>
        </p:nvSpPr>
        <p:spPr bwMode="auto">
          <a:xfrm>
            <a:off x="4933950" y="4568825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1" name="Text Box 147"/>
          <p:cNvSpPr txBox="1">
            <a:spLocks noChangeArrowheads="1"/>
          </p:cNvSpPr>
          <p:nvPr/>
        </p:nvSpPr>
        <p:spPr bwMode="auto">
          <a:xfrm>
            <a:off x="5546725" y="3090863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9272" name="Text Box 148"/>
          <p:cNvSpPr txBox="1">
            <a:spLocks noChangeArrowheads="1"/>
          </p:cNvSpPr>
          <p:nvPr/>
        </p:nvSpPr>
        <p:spPr bwMode="auto">
          <a:xfrm>
            <a:off x="5648325" y="3757613"/>
            <a:ext cx="250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no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9273" name="Text Box 149"/>
          <p:cNvSpPr txBox="1">
            <a:spLocks noChangeArrowheads="1"/>
          </p:cNvSpPr>
          <p:nvPr/>
        </p:nvSpPr>
        <p:spPr bwMode="auto">
          <a:xfrm>
            <a:off x="5622925" y="4425950"/>
            <a:ext cx="302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path order in which join messages generated</a:t>
            </a:r>
          </a:p>
        </p:txBody>
      </p:sp>
      <p:sp>
        <p:nvSpPr>
          <p:cNvPr id="139274" name="Text Box 150"/>
          <p:cNvSpPr txBox="1">
            <a:spLocks noChangeArrowheads="1"/>
          </p:cNvSpPr>
          <p:nvPr/>
        </p:nvSpPr>
        <p:spPr bwMode="auto">
          <a:xfrm>
            <a:off x="4841875" y="257651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LEGEND</a:t>
            </a:r>
          </a:p>
        </p:txBody>
      </p:sp>
      <p:sp>
        <p:nvSpPr>
          <p:cNvPr id="139275" name="Text Box 152"/>
          <p:cNvSpPr txBox="1">
            <a:spLocks noChangeArrowheads="1"/>
          </p:cNvSpPr>
          <p:nvPr/>
        </p:nvSpPr>
        <p:spPr bwMode="auto">
          <a:xfrm>
            <a:off x="3335338" y="39893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9276" name="Text Box 153"/>
          <p:cNvSpPr txBox="1">
            <a:spLocks noChangeArrowheads="1"/>
          </p:cNvSpPr>
          <p:nvPr/>
        </p:nvSpPr>
        <p:spPr bwMode="auto">
          <a:xfrm>
            <a:off x="5049838" y="4256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9277" name="Line 154"/>
          <p:cNvSpPr>
            <a:spLocks noChangeShapeType="1"/>
          </p:cNvSpPr>
          <p:nvPr/>
        </p:nvSpPr>
        <p:spPr bwMode="auto">
          <a:xfrm>
            <a:off x="1984375" y="5076825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8" name="Line 155"/>
          <p:cNvSpPr>
            <a:spLocks noChangeShapeType="1"/>
          </p:cNvSpPr>
          <p:nvPr/>
        </p:nvSpPr>
        <p:spPr bwMode="auto">
          <a:xfrm>
            <a:off x="2622550" y="3324225"/>
            <a:ext cx="736600" cy="33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9" name="Text Box 156"/>
          <p:cNvSpPr txBox="1">
            <a:spLocks noChangeArrowheads="1"/>
          </p:cNvSpPr>
          <p:nvPr/>
        </p:nvSpPr>
        <p:spPr bwMode="auto">
          <a:xfrm>
            <a:off x="2674938" y="3392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9280" name="Text Box 157"/>
          <p:cNvSpPr txBox="1">
            <a:spLocks noChangeArrowheads="1"/>
          </p:cNvSpPr>
          <p:nvPr/>
        </p:nvSpPr>
        <p:spPr bwMode="auto">
          <a:xfrm>
            <a:off x="2125663" y="50403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166928" name="Picture 15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10255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82" name="Line 161"/>
          <p:cNvSpPr>
            <a:spLocks noChangeShapeType="1"/>
          </p:cNvSpPr>
          <p:nvPr/>
        </p:nvSpPr>
        <p:spPr bwMode="auto">
          <a:xfrm>
            <a:off x="3725863" y="4537075"/>
            <a:ext cx="401637" cy="6905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3" name="Line 162"/>
          <p:cNvSpPr>
            <a:spLocks noChangeShapeType="1"/>
          </p:cNvSpPr>
          <p:nvPr/>
        </p:nvSpPr>
        <p:spPr bwMode="auto">
          <a:xfrm flipV="1">
            <a:off x="2324100" y="3681413"/>
            <a:ext cx="1365250" cy="347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4" name="Line 163"/>
          <p:cNvSpPr>
            <a:spLocks noChangeShapeType="1"/>
          </p:cNvSpPr>
          <p:nvPr/>
        </p:nvSpPr>
        <p:spPr bwMode="auto">
          <a:xfrm>
            <a:off x="2058988" y="3998913"/>
            <a:ext cx="852487" cy="974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5" name="Line 164"/>
          <p:cNvSpPr>
            <a:spLocks noChangeShapeType="1"/>
          </p:cNvSpPr>
          <p:nvPr/>
        </p:nvSpPr>
        <p:spPr bwMode="auto">
          <a:xfrm>
            <a:off x="2673350" y="3243263"/>
            <a:ext cx="993775" cy="4460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6" name="Line 165"/>
          <p:cNvSpPr>
            <a:spLocks noChangeShapeType="1"/>
          </p:cNvSpPr>
          <p:nvPr/>
        </p:nvSpPr>
        <p:spPr bwMode="auto">
          <a:xfrm flipV="1">
            <a:off x="3176588" y="4565650"/>
            <a:ext cx="538162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7" name="Line 166"/>
          <p:cNvSpPr>
            <a:spLocks noChangeShapeType="1"/>
          </p:cNvSpPr>
          <p:nvPr/>
        </p:nvSpPr>
        <p:spPr bwMode="auto">
          <a:xfrm>
            <a:off x="3698875" y="3787775"/>
            <a:ext cx="0" cy="717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8" name="Line 167"/>
          <p:cNvSpPr>
            <a:spLocks noChangeShapeType="1"/>
          </p:cNvSpPr>
          <p:nvPr/>
        </p:nvSpPr>
        <p:spPr bwMode="auto">
          <a:xfrm>
            <a:off x="1736725" y="5027613"/>
            <a:ext cx="1025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89" name="Line 168"/>
          <p:cNvSpPr>
            <a:spLocks noChangeShapeType="1"/>
          </p:cNvSpPr>
          <p:nvPr/>
        </p:nvSpPr>
        <p:spPr bwMode="auto">
          <a:xfrm flipH="1">
            <a:off x="1603375" y="4105275"/>
            <a:ext cx="373063" cy="846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90" name="Line 169"/>
          <p:cNvSpPr>
            <a:spLocks noChangeShapeType="1"/>
          </p:cNvSpPr>
          <p:nvPr/>
        </p:nvSpPr>
        <p:spPr bwMode="auto">
          <a:xfrm flipH="1">
            <a:off x="2051050" y="3257550"/>
            <a:ext cx="347663" cy="749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91" name="Text Box 170"/>
          <p:cNvSpPr txBox="1">
            <a:spLocks noChangeArrowheads="1"/>
          </p:cNvSpPr>
          <p:nvPr/>
        </p:nvSpPr>
        <p:spPr bwMode="auto">
          <a:xfrm>
            <a:off x="1755775" y="304165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R1</a:t>
            </a:r>
          </a:p>
        </p:txBody>
      </p:sp>
      <p:sp>
        <p:nvSpPr>
          <p:cNvPr id="139292" name="Text Box 171"/>
          <p:cNvSpPr txBox="1">
            <a:spLocks noChangeArrowheads="1"/>
          </p:cNvSpPr>
          <p:nvPr/>
        </p:nvSpPr>
        <p:spPr bwMode="auto">
          <a:xfrm>
            <a:off x="1366838" y="38306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R2</a:t>
            </a:r>
          </a:p>
        </p:txBody>
      </p:sp>
      <p:sp>
        <p:nvSpPr>
          <p:cNvPr id="139293" name="Text Box 172"/>
          <p:cNvSpPr txBox="1">
            <a:spLocks noChangeArrowheads="1"/>
          </p:cNvSpPr>
          <p:nvPr/>
        </p:nvSpPr>
        <p:spPr bwMode="auto">
          <a:xfrm>
            <a:off x="854075" y="482758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R3</a:t>
            </a:r>
          </a:p>
        </p:txBody>
      </p:sp>
      <p:sp>
        <p:nvSpPr>
          <p:cNvPr id="139294" name="Text Box 173"/>
          <p:cNvSpPr txBox="1">
            <a:spLocks noChangeArrowheads="1"/>
          </p:cNvSpPr>
          <p:nvPr/>
        </p:nvSpPr>
        <p:spPr bwMode="auto">
          <a:xfrm>
            <a:off x="3500438" y="324802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R4</a:t>
            </a:r>
          </a:p>
        </p:txBody>
      </p:sp>
      <p:sp>
        <p:nvSpPr>
          <p:cNvPr id="139295" name="Text Box 174"/>
          <p:cNvSpPr txBox="1">
            <a:spLocks noChangeArrowheads="1"/>
          </p:cNvSpPr>
          <p:nvPr/>
        </p:nvSpPr>
        <p:spPr bwMode="auto">
          <a:xfrm>
            <a:off x="3943350" y="438626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R5</a:t>
            </a:r>
          </a:p>
        </p:txBody>
      </p:sp>
      <p:sp>
        <p:nvSpPr>
          <p:cNvPr id="139296" name="Text Box 175"/>
          <p:cNvSpPr txBox="1">
            <a:spLocks noChangeArrowheads="1"/>
          </p:cNvSpPr>
          <p:nvPr/>
        </p:nvSpPr>
        <p:spPr bwMode="auto">
          <a:xfrm>
            <a:off x="2708275" y="511968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R6</a:t>
            </a:r>
          </a:p>
        </p:txBody>
      </p:sp>
      <p:sp>
        <p:nvSpPr>
          <p:cNvPr id="139297" name="Text Box 176"/>
          <p:cNvSpPr txBox="1">
            <a:spLocks noChangeArrowheads="1"/>
          </p:cNvSpPr>
          <p:nvPr/>
        </p:nvSpPr>
        <p:spPr bwMode="auto">
          <a:xfrm>
            <a:off x="3917950" y="54435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R7</a:t>
            </a:r>
          </a:p>
        </p:txBody>
      </p:sp>
      <p:grpSp>
        <p:nvGrpSpPr>
          <p:cNvPr id="166945" name="Group 177"/>
          <p:cNvGrpSpPr>
            <a:grpSpLocks/>
          </p:cNvGrpSpPr>
          <p:nvPr/>
        </p:nvGrpSpPr>
        <p:grpSpPr bwMode="auto">
          <a:xfrm>
            <a:off x="2146300" y="3121025"/>
            <a:ext cx="638175" cy="247650"/>
            <a:chOff x="4396" y="1245"/>
            <a:chExt cx="672" cy="248"/>
          </a:xfrm>
        </p:grpSpPr>
        <p:sp>
          <p:nvSpPr>
            <p:cNvPr id="16701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701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702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7021" name="Group 18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7024" name="Freeform 1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25" name="Freeform 1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75" name="Line 184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76" name="Line 18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6946" name="Group 186"/>
          <p:cNvGrpSpPr>
            <a:grpSpLocks/>
          </p:cNvGrpSpPr>
          <p:nvPr/>
        </p:nvGrpSpPr>
        <p:grpSpPr bwMode="auto">
          <a:xfrm>
            <a:off x="3370263" y="3597275"/>
            <a:ext cx="638175" cy="247650"/>
            <a:chOff x="4396" y="1245"/>
            <a:chExt cx="672" cy="248"/>
          </a:xfrm>
        </p:grpSpPr>
        <p:sp>
          <p:nvSpPr>
            <p:cNvPr id="16701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701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701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7013" name="Group 19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7016" name="Freeform 19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17" name="Freeform 19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67" name="Line 193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68" name="Line 19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6947" name="Group 195"/>
          <p:cNvGrpSpPr>
            <a:grpSpLocks/>
          </p:cNvGrpSpPr>
          <p:nvPr/>
        </p:nvGrpSpPr>
        <p:grpSpPr bwMode="auto">
          <a:xfrm>
            <a:off x="2697163" y="4887913"/>
            <a:ext cx="638175" cy="247650"/>
            <a:chOff x="4396" y="1245"/>
            <a:chExt cx="672" cy="248"/>
          </a:xfrm>
        </p:grpSpPr>
        <p:sp>
          <p:nvSpPr>
            <p:cNvPr id="16700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700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700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7005" name="Group 19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7008" name="Freeform 2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09" name="Freeform 2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59" name="Line 202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60" name="Line 20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6948" name="Oval 407"/>
          <p:cNvSpPr>
            <a:spLocks noChangeArrowheads="1"/>
          </p:cNvSpPr>
          <p:nvPr/>
        </p:nvSpPr>
        <p:spPr bwMode="auto">
          <a:xfrm>
            <a:off x="1290638" y="4994275"/>
            <a:ext cx="631825" cy="13811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cs typeface="Arial" pitchFamily="34" charset="0"/>
            </a:endParaRPr>
          </a:p>
        </p:txBody>
      </p:sp>
      <p:sp>
        <p:nvSpPr>
          <p:cNvPr id="166949" name="Rectangle 410"/>
          <p:cNvSpPr>
            <a:spLocks noChangeArrowheads="1"/>
          </p:cNvSpPr>
          <p:nvPr/>
        </p:nvSpPr>
        <p:spPr bwMode="auto">
          <a:xfrm>
            <a:off x="1290638" y="4978400"/>
            <a:ext cx="635000" cy="85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cs typeface="Arial" pitchFamily="34" charset="0"/>
            </a:endParaRPr>
          </a:p>
        </p:txBody>
      </p:sp>
      <p:sp>
        <p:nvSpPr>
          <p:cNvPr id="166950" name="Oval 411"/>
          <p:cNvSpPr>
            <a:spLocks noChangeArrowheads="1"/>
          </p:cNvSpPr>
          <p:nvPr/>
        </p:nvSpPr>
        <p:spPr bwMode="auto">
          <a:xfrm>
            <a:off x="1287463" y="4884738"/>
            <a:ext cx="633412" cy="16192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cs typeface="Arial" pitchFamily="34" charset="0"/>
            </a:endParaRPr>
          </a:p>
        </p:txBody>
      </p:sp>
      <p:grpSp>
        <p:nvGrpSpPr>
          <p:cNvPr id="166951" name="Group 207"/>
          <p:cNvGrpSpPr>
            <a:grpSpLocks/>
          </p:cNvGrpSpPr>
          <p:nvPr/>
        </p:nvGrpSpPr>
        <p:grpSpPr bwMode="auto">
          <a:xfrm>
            <a:off x="1414463" y="4926013"/>
            <a:ext cx="358775" cy="76200"/>
            <a:chOff x="2468" y="1332"/>
            <a:chExt cx="310" cy="60"/>
          </a:xfrm>
        </p:grpSpPr>
        <p:sp>
          <p:nvSpPr>
            <p:cNvPr id="167000" name="Freeform 208"/>
            <p:cNvSpPr>
              <a:spLocks/>
            </p:cNvSpPr>
            <p:nvPr/>
          </p:nvSpPr>
          <p:spPr bwMode="auto">
            <a:xfrm>
              <a:off x="2468" y="1332"/>
              <a:ext cx="310" cy="60"/>
            </a:xfrm>
            <a:custGeom>
              <a:avLst/>
              <a:gdLst>
                <a:gd name="T0" fmla="*/ 0 w 310"/>
                <a:gd name="T1" fmla="*/ 60 h 60"/>
                <a:gd name="T2" fmla="*/ 96 w 310"/>
                <a:gd name="T3" fmla="*/ 60 h 60"/>
                <a:gd name="T4" fmla="*/ 192 w 310"/>
                <a:gd name="T5" fmla="*/ 0 h 60"/>
                <a:gd name="T6" fmla="*/ 310 w 31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0" h="60">
                  <a:moveTo>
                    <a:pt x="0" y="60"/>
                  </a:moveTo>
                  <a:lnTo>
                    <a:pt x="96" y="60"/>
                  </a:lnTo>
                  <a:lnTo>
                    <a:pt x="192" y="0"/>
                  </a:lnTo>
                  <a:lnTo>
                    <a:pt x="310" y="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7001" name="Freeform 209"/>
            <p:cNvSpPr>
              <a:spLocks/>
            </p:cNvSpPr>
            <p:nvPr/>
          </p:nvSpPr>
          <p:spPr bwMode="auto">
            <a:xfrm>
              <a:off x="2482" y="1332"/>
              <a:ext cx="282" cy="60"/>
            </a:xfrm>
            <a:custGeom>
              <a:avLst/>
              <a:gdLst>
                <a:gd name="T0" fmla="*/ 0 w 282"/>
                <a:gd name="T1" fmla="*/ 0 h 60"/>
                <a:gd name="T2" fmla="*/ 96 w 282"/>
                <a:gd name="T3" fmla="*/ 0 h 60"/>
                <a:gd name="T4" fmla="*/ 192 w 282"/>
                <a:gd name="T5" fmla="*/ 60 h 60"/>
                <a:gd name="T6" fmla="*/ 282 w 282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60">
                  <a:moveTo>
                    <a:pt x="0" y="0"/>
                  </a:moveTo>
                  <a:lnTo>
                    <a:pt x="96" y="0"/>
                  </a:lnTo>
                  <a:lnTo>
                    <a:pt x="192" y="60"/>
                  </a:lnTo>
                  <a:lnTo>
                    <a:pt x="282" y="60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305" name="Line 210"/>
          <p:cNvSpPr>
            <a:spLocks noChangeShapeType="1"/>
          </p:cNvSpPr>
          <p:nvPr/>
        </p:nvSpPr>
        <p:spPr bwMode="auto">
          <a:xfrm>
            <a:off x="1290638" y="4960938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306" name="Line 211"/>
          <p:cNvSpPr>
            <a:spLocks noChangeShapeType="1"/>
          </p:cNvSpPr>
          <p:nvPr/>
        </p:nvSpPr>
        <p:spPr bwMode="auto">
          <a:xfrm>
            <a:off x="1920875" y="4965700"/>
            <a:ext cx="0" cy="1063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66954" name="Group 212"/>
          <p:cNvGrpSpPr>
            <a:grpSpLocks/>
          </p:cNvGrpSpPr>
          <p:nvPr/>
        </p:nvGrpSpPr>
        <p:grpSpPr bwMode="auto">
          <a:xfrm>
            <a:off x="1817688" y="3919538"/>
            <a:ext cx="619125" cy="268287"/>
            <a:chOff x="4396" y="1245"/>
            <a:chExt cx="672" cy="248"/>
          </a:xfrm>
        </p:grpSpPr>
        <p:sp>
          <p:nvSpPr>
            <p:cNvPr id="16699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699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699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6995" name="Group 2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6998" name="Freeform 2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99" name="Freeform 2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49" name="Line 21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50" name="Line 2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6955" name="Group 221"/>
          <p:cNvGrpSpPr>
            <a:grpSpLocks/>
          </p:cNvGrpSpPr>
          <p:nvPr/>
        </p:nvGrpSpPr>
        <p:grpSpPr bwMode="auto">
          <a:xfrm>
            <a:off x="3341688" y="4429125"/>
            <a:ext cx="619125" cy="268288"/>
            <a:chOff x="4396" y="1245"/>
            <a:chExt cx="672" cy="248"/>
          </a:xfrm>
        </p:grpSpPr>
        <p:sp>
          <p:nvSpPr>
            <p:cNvPr id="16698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698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698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6987" name="Group 2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6990" name="Freeform 2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91" name="Freeform 2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41" name="Line 22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42" name="Line 2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6956" name="Group 230"/>
          <p:cNvGrpSpPr>
            <a:grpSpLocks/>
          </p:cNvGrpSpPr>
          <p:nvPr/>
        </p:nvGrpSpPr>
        <p:grpSpPr bwMode="auto">
          <a:xfrm>
            <a:off x="3873500" y="5195888"/>
            <a:ext cx="619125" cy="268287"/>
            <a:chOff x="4396" y="1245"/>
            <a:chExt cx="672" cy="248"/>
          </a:xfrm>
        </p:grpSpPr>
        <p:sp>
          <p:nvSpPr>
            <p:cNvPr id="16697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697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697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6979" name="Group 2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6982" name="Freeform 2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83" name="Freeform 2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33" name="Line 23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34" name="Line 2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6957" name="Freeform 151"/>
          <p:cNvSpPr>
            <a:spLocks/>
          </p:cNvSpPr>
          <p:nvPr/>
        </p:nvSpPr>
        <p:spPr bwMode="auto">
          <a:xfrm>
            <a:off x="3209925" y="3821113"/>
            <a:ext cx="419100" cy="1052512"/>
          </a:xfrm>
          <a:custGeom>
            <a:avLst/>
            <a:gdLst>
              <a:gd name="T0" fmla="*/ 2147483647 w 264"/>
              <a:gd name="T1" fmla="*/ 0 h 663"/>
              <a:gd name="T2" fmla="*/ 2147483647 w 264"/>
              <a:gd name="T3" fmla="*/ 2147483647 h 663"/>
              <a:gd name="T4" fmla="*/ 0 w 264"/>
              <a:gd name="T5" fmla="*/ 2147483647 h 6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4" h="663">
                <a:moveTo>
                  <a:pt x="260" y="0"/>
                </a:moveTo>
                <a:lnTo>
                  <a:pt x="264" y="431"/>
                </a:lnTo>
                <a:lnTo>
                  <a:pt x="0" y="663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66958" name="Group 245"/>
          <p:cNvGrpSpPr>
            <a:grpSpLocks/>
          </p:cNvGrpSpPr>
          <p:nvPr/>
        </p:nvGrpSpPr>
        <p:grpSpPr bwMode="auto">
          <a:xfrm>
            <a:off x="4837113" y="3225800"/>
            <a:ext cx="638175" cy="247650"/>
            <a:chOff x="4396" y="1245"/>
            <a:chExt cx="672" cy="248"/>
          </a:xfrm>
        </p:grpSpPr>
        <p:sp>
          <p:nvSpPr>
            <p:cNvPr id="16696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696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697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6971" name="Group 24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6974" name="Freeform 25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75" name="Freeform 25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25" name="Line 252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26" name="Line 25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66959" name="Group 254"/>
          <p:cNvGrpSpPr>
            <a:grpSpLocks/>
          </p:cNvGrpSpPr>
          <p:nvPr/>
        </p:nvGrpSpPr>
        <p:grpSpPr bwMode="auto">
          <a:xfrm>
            <a:off x="4873625" y="3821113"/>
            <a:ext cx="619125" cy="268287"/>
            <a:chOff x="4396" y="1245"/>
            <a:chExt cx="672" cy="248"/>
          </a:xfrm>
        </p:grpSpPr>
        <p:sp>
          <p:nvSpPr>
            <p:cNvPr id="16696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6696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6696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66963" name="Group 25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66966" name="Freeform 25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67" name="Freeform 26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17" name="Line 26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9318" name="Line 26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40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CD9E1DC-6AE2-4DAF-A834-819E60BB899A}" type="slidenum">
              <a:rPr lang="en-US"/>
              <a:pPr/>
              <a:t>15</a:t>
            </a:fld>
            <a:endParaRPr lang="en-US"/>
          </a:p>
        </p:txBody>
      </p:sp>
      <p:pic>
        <p:nvPicPr>
          <p:cNvPr id="168963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94932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3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09575"/>
            <a:ext cx="8229600" cy="6858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3600">
                <a:cs typeface="+mj-cs"/>
              </a:rPr>
              <a:t>Internet Multicasting Routing: DVMRP</a:t>
            </a:r>
          </a:p>
        </p:txBody>
      </p:sp>
      <p:sp>
        <p:nvSpPr>
          <p:cNvPr id="140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DVMRP: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d</a:t>
            </a:r>
            <a:r>
              <a:rPr lang="en-US" dirty="0" smtClean="0">
                <a:ea typeface="ＭＳ Ｐゴシック" pitchFamily="34" charset="-128"/>
              </a:rPr>
              <a:t>istance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v</a:t>
            </a:r>
            <a:r>
              <a:rPr lang="en-US" dirty="0" smtClean="0">
                <a:ea typeface="ＭＳ Ｐゴシック" pitchFamily="34" charset="-128"/>
              </a:rPr>
              <a:t>ector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m</a:t>
            </a:r>
            <a:r>
              <a:rPr lang="en-US" dirty="0" smtClean="0">
                <a:ea typeface="ＭＳ Ｐゴシック" pitchFamily="34" charset="-128"/>
              </a:rPr>
              <a:t>ulticast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r</a:t>
            </a:r>
            <a:r>
              <a:rPr lang="en-US" dirty="0" smtClean="0">
                <a:ea typeface="ＭＳ Ｐゴシック" pitchFamily="34" charset="-128"/>
              </a:rPr>
              <a:t>outing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p</a:t>
            </a:r>
            <a:r>
              <a:rPr lang="en-US" dirty="0" smtClean="0">
                <a:ea typeface="ＭＳ Ｐゴシック" pitchFamily="34" charset="-128"/>
              </a:rPr>
              <a:t>rotocol, RFC1075</a:t>
            </a:r>
          </a:p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flood and prune:</a:t>
            </a:r>
            <a:r>
              <a:rPr lang="en-US" dirty="0" smtClean="0">
                <a:ea typeface="ＭＳ Ｐゴシック" pitchFamily="34" charset="-128"/>
              </a:rPr>
              <a:t>  reverse path forwarding, source-based tree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RPF tree based on DVMRP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dirty="0" smtClean="0">
                <a:ea typeface="ＭＳ Ｐゴシック" pitchFamily="34" charset="-128"/>
              </a:rPr>
              <a:t>s own routing tables constructed by communicating DVMRP routers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no assumptions about underlying </a:t>
            </a:r>
            <a:r>
              <a:rPr lang="en-US" dirty="0" err="1" smtClean="0">
                <a:ea typeface="ＭＳ Ｐゴシック" pitchFamily="34" charset="-128"/>
              </a:rPr>
              <a:t>unicast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initial datagram to </a:t>
            </a:r>
            <a:r>
              <a:rPr lang="en-US" dirty="0" err="1" smtClean="0">
                <a:ea typeface="ＭＳ Ｐゴシック" pitchFamily="34" charset="-128"/>
              </a:rPr>
              <a:t>mcast</a:t>
            </a:r>
            <a:r>
              <a:rPr lang="en-US" dirty="0" smtClean="0">
                <a:ea typeface="ＭＳ Ｐゴシック" pitchFamily="34" charset="-128"/>
              </a:rPr>
              <a:t> group flooded  everywhere via RPF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routers not wanting group: send upstream prune </a:t>
            </a:r>
            <a:r>
              <a:rPr lang="en-US" dirty="0" err="1" smtClean="0">
                <a:ea typeface="ＭＳ Ｐゴシック" pitchFamily="34" charset="-128"/>
              </a:rPr>
              <a:t>msgs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41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CFFA6B7-C766-43BD-ADB9-9655CB56552F}" type="slidenum">
              <a:rPr lang="en-US"/>
              <a:pPr/>
              <a:t>16</a:t>
            </a:fld>
            <a:endParaRPr lang="en-US"/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smtClean="0">
                <a:ea typeface="ＭＳ Ｐゴシック" pitchFamily="34" charset="-128"/>
              </a:rPr>
              <a:t>DVMRP: continued…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435100"/>
            <a:ext cx="8204200" cy="4648200"/>
          </a:xfrm>
        </p:spPr>
        <p:txBody>
          <a:bodyPr lIns="92075" tIns="46038" rIns="92075" bIns="46038"/>
          <a:lstStyle/>
          <a:p>
            <a:r>
              <a:rPr lang="en-US" sz="3200" i="1" dirty="0" smtClean="0">
                <a:solidFill>
                  <a:srgbClr val="CC0000"/>
                </a:solidFill>
                <a:ea typeface="ＭＳ Ｐゴシック" pitchFamily="34" charset="-128"/>
              </a:rPr>
              <a:t>soft state:</a:t>
            </a:r>
            <a:r>
              <a:rPr lang="en-US" dirty="0" smtClean="0">
                <a:ea typeface="ＭＳ Ｐゴシック" pitchFamily="34" charset="-128"/>
              </a:rPr>
              <a:t> DVMRP router periodically (1 min.)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forgets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 branches are pruned: </a:t>
            </a:r>
          </a:p>
          <a:p>
            <a:pPr lvl="1"/>
            <a:r>
              <a:rPr lang="en-US" dirty="0" err="1" smtClean="0">
                <a:ea typeface="ＭＳ Ｐゴシック" pitchFamily="34" charset="-128"/>
              </a:rPr>
              <a:t>mcast</a:t>
            </a:r>
            <a:r>
              <a:rPr lang="en-US" dirty="0" smtClean="0">
                <a:ea typeface="ＭＳ Ｐゴシック" pitchFamily="34" charset="-128"/>
              </a:rPr>
              <a:t> data again flows down </a:t>
            </a:r>
            <a:r>
              <a:rPr lang="en-US" dirty="0" err="1" smtClean="0">
                <a:ea typeface="ＭＳ Ｐゴシック" pitchFamily="34" charset="-128"/>
              </a:rPr>
              <a:t>unpruned</a:t>
            </a:r>
            <a:r>
              <a:rPr lang="en-US" dirty="0" smtClean="0">
                <a:ea typeface="ＭＳ Ｐゴシック" pitchFamily="34" charset="-128"/>
              </a:rPr>
              <a:t> branch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downstream router: </a:t>
            </a:r>
            <a:r>
              <a:rPr lang="en-US" dirty="0" err="1" smtClean="0">
                <a:ea typeface="ＭＳ Ｐゴシック" pitchFamily="34" charset="-128"/>
              </a:rPr>
              <a:t>reprune</a:t>
            </a:r>
            <a:r>
              <a:rPr lang="en-US" dirty="0" smtClean="0">
                <a:ea typeface="ＭＳ Ｐゴシック" pitchFamily="34" charset="-128"/>
              </a:rPr>
              <a:t> or else continue to receive data</a:t>
            </a:r>
          </a:p>
          <a:p>
            <a:r>
              <a:rPr lang="en-US" dirty="0" smtClean="0">
                <a:ea typeface="ＭＳ Ｐゴシック" pitchFamily="34" charset="-128"/>
              </a:rPr>
              <a:t>routers can quickly </a:t>
            </a:r>
            <a:r>
              <a:rPr lang="en-US" dirty="0" err="1" smtClean="0">
                <a:ea typeface="ＭＳ Ｐゴシック" pitchFamily="34" charset="-128"/>
              </a:rPr>
              <a:t>regraft</a:t>
            </a:r>
            <a:r>
              <a:rPr lang="en-US" dirty="0" smtClean="0">
                <a:ea typeface="ＭＳ Ｐゴシック" pitchFamily="34" charset="-128"/>
              </a:rPr>
              <a:t> to tree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following IGMP join at leaf</a:t>
            </a:r>
          </a:p>
          <a:p>
            <a:r>
              <a:rPr lang="en-US" dirty="0" smtClean="0">
                <a:ea typeface="ＭＳ Ｐゴシック" pitchFamily="34" charset="-128"/>
              </a:rPr>
              <a:t>commonly implemented in commercial router</a:t>
            </a:r>
          </a:p>
        </p:txBody>
      </p:sp>
      <p:pic>
        <p:nvPicPr>
          <p:cNvPr id="171013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88" y="10144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42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2EDE68A-5A4F-476F-B70C-833AABFA6058}" type="slidenum">
              <a:rPr lang="en-US"/>
              <a:pPr/>
              <a:t>17</a:t>
            </a:fld>
            <a:endParaRPr lang="en-US"/>
          </a:p>
        </p:txBody>
      </p:sp>
      <p:pic>
        <p:nvPicPr>
          <p:cNvPr id="173059" name="Picture 20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975" y="1055688"/>
            <a:ext cx="25590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41" name="Line 2"/>
          <p:cNvSpPr>
            <a:spLocks noChangeShapeType="1"/>
          </p:cNvSpPr>
          <p:nvPr/>
        </p:nvSpPr>
        <p:spPr bwMode="auto">
          <a:xfrm flipV="1">
            <a:off x="3251200" y="3079750"/>
            <a:ext cx="654050" cy="495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2" name="Line 3"/>
          <p:cNvSpPr>
            <a:spLocks noChangeShapeType="1"/>
          </p:cNvSpPr>
          <p:nvPr/>
        </p:nvSpPr>
        <p:spPr bwMode="auto">
          <a:xfrm>
            <a:off x="2552700" y="3238500"/>
            <a:ext cx="60325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3" name="Line 4"/>
          <p:cNvSpPr>
            <a:spLocks noChangeShapeType="1"/>
          </p:cNvSpPr>
          <p:nvPr/>
        </p:nvSpPr>
        <p:spPr bwMode="auto">
          <a:xfrm>
            <a:off x="1968500" y="2673350"/>
            <a:ext cx="55245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4" name="Line 5"/>
          <p:cNvSpPr>
            <a:spLocks noChangeShapeType="1"/>
          </p:cNvSpPr>
          <p:nvPr/>
        </p:nvSpPr>
        <p:spPr bwMode="auto">
          <a:xfrm>
            <a:off x="3956050" y="3067050"/>
            <a:ext cx="27940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5" name="Line 6"/>
          <p:cNvSpPr>
            <a:spLocks noChangeShapeType="1"/>
          </p:cNvSpPr>
          <p:nvPr/>
        </p:nvSpPr>
        <p:spPr bwMode="auto">
          <a:xfrm>
            <a:off x="2774950" y="2609850"/>
            <a:ext cx="7683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6" name="Line 7"/>
          <p:cNvSpPr>
            <a:spLocks noChangeShapeType="1"/>
          </p:cNvSpPr>
          <p:nvPr/>
        </p:nvSpPr>
        <p:spPr bwMode="auto">
          <a:xfrm flipV="1">
            <a:off x="1993900" y="2622550"/>
            <a:ext cx="79375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7" name="Line 8"/>
          <p:cNvSpPr>
            <a:spLocks noChangeShapeType="1"/>
          </p:cNvSpPr>
          <p:nvPr/>
        </p:nvSpPr>
        <p:spPr bwMode="auto">
          <a:xfrm>
            <a:off x="2774950" y="2622550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8" name="Line 9"/>
          <p:cNvSpPr>
            <a:spLocks noChangeShapeType="1"/>
          </p:cNvSpPr>
          <p:nvPr/>
        </p:nvSpPr>
        <p:spPr bwMode="auto">
          <a:xfrm flipV="1">
            <a:off x="1905000" y="3238500"/>
            <a:ext cx="64770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9" name="Line 10"/>
          <p:cNvSpPr>
            <a:spLocks noChangeShapeType="1"/>
          </p:cNvSpPr>
          <p:nvPr/>
        </p:nvSpPr>
        <p:spPr bwMode="auto">
          <a:xfrm flipV="1">
            <a:off x="2679700" y="3073400"/>
            <a:ext cx="43180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50" name="Line 11"/>
          <p:cNvSpPr>
            <a:spLocks noChangeShapeType="1"/>
          </p:cNvSpPr>
          <p:nvPr/>
        </p:nvSpPr>
        <p:spPr bwMode="auto">
          <a:xfrm>
            <a:off x="2241550" y="3543300"/>
            <a:ext cx="8890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51" name="Rectangle 1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sp>
        <p:nvSpPr>
          <p:cNvPr id="142352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990600"/>
          </a:xfrm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Q:</a:t>
            </a:r>
            <a:r>
              <a:rPr lang="en-US" smtClean="0">
                <a:ea typeface="ＭＳ Ｐゴシック" pitchFamily="34" charset="-128"/>
              </a:rPr>
              <a:t> how to connect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islands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of multicast  routers in a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sea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of unicast routers?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2353" name="Rectangle 14"/>
          <p:cNvSpPr>
            <a:spLocks noChangeArrowheads="1"/>
          </p:cNvSpPr>
          <p:nvPr/>
        </p:nvSpPr>
        <p:spPr bwMode="auto">
          <a:xfrm>
            <a:off x="495300" y="4533900"/>
            <a:ext cx="800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mcast datagram encapsulated inside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normal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 (non-multicast-addressed) datagram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normal IP datagram sent thru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tunnel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 via regular IP unicast to receiving mcast router (recall IPv6 inside IPv4 tunneling)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receiving mcast router unencapsulates to get mcast datagram</a:t>
            </a:r>
          </a:p>
        </p:txBody>
      </p:sp>
      <p:grpSp>
        <p:nvGrpSpPr>
          <p:cNvPr id="173073" name="Group 15"/>
          <p:cNvGrpSpPr>
            <a:grpSpLocks/>
          </p:cNvGrpSpPr>
          <p:nvPr/>
        </p:nvGrpSpPr>
        <p:grpSpPr bwMode="auto">
          <a:xfrm>
            <a:off x="2522538" y="2527300"/>
            <a:ext cx="547687" cy="233363"/>
            <a:chOff x="3600" y="219"/>
            <a:chExt cx="360" cy="175"/>
          </a:xfrm>
        </p:grpSpPr>
        <p:sp>
          <p:nvSpPr>
            <p:cNvPr id="142527" name="Oval 16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528" name="Line 1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29" name="Line 1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30" name="Rectangle 19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2531" name="Oval 2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251" name="Group 2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537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38" name="Line 23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39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252" name="Group 2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534" name="Line 26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35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36" name="Line 28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74" name="Group 29"/>
          <p:cNvGrpSpPr>
            <a:grpSpLocks/>
          </p:cNvGrpSpPr>
          <p:nvPr/>
        </p:nvGrpSpPr>
        <p:grpSpPr bwMode="auto">
          <a:xfrm>
            <a:off x="3271838" y="2559050"/>
            <a:ext cx="547687" cy="233363"/>
            <a:chOff x="3600" y="219"/>
            <a:chExt cx="360" cy="175"/>
          </a:xfrm>
        </p:grpSpPr>
        <p:sp>
          <p:nvSpPr>
            <p:cNvPr id="142514" name="Oval 30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515" name="Line 3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16" name="Line 3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17" name="Rectangle 33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2518" name="Oval 3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238" name="Group 3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524" name="Line 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25" name="Line 37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26" name="Line 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239" name="Group 3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521" name="Line 40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22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23" name="Line 42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75" name="Group 43"/>
          <p:cNvGrpSpPr>
            <a:grpSpLocks/>
          </p:cNvGrpSpPr>
          <p:nvPr/>
        </p:nvGrpSpPr>
        <p:grpSpPr bwMode="auto">
          <a:xfrm>
            <a:off x="3989388" y="3308350"/>
            <a:ext cx="547687" cy="233363"/>
            <a:chOff x="3600" y="219"/>
            <a:chExt cx="360" cy="175"/>
          </a:xfrm>
        </p:grpSpPr>
        <p:sp>
          <p:nvSpPr>
            <p:cNvPr id="142501" name="Oval 44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502" name="Line 4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03" name="Line 4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504" name="Rectangle 47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505" name="Oval 4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225" name="Group 4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511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12" name="Line 51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13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226" name="Group 5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508" name="Line 54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09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10" name="Line 5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76" name="Group 57"/>
          <p:cNvGrpSpPr>
            <a:grpSpLocks/>
          </p:cNvGrpSpPr>
          <p:nvPr/>
        </p:nvGrpSpPr>
        <p:grpSpPr bwMode="auto">
          <a:xfrm>
            <a:off x="2935288" y="2965450"/>
            <a:ext cx="547687" cy="233363"/>
            <a:chOff x="3600" y="219"/>
            <a:chExt cx="360" cy="175"/>
          </a:xfrm>
        </p:grpSpPr>
        <p:sp>
          <p:nvSpPr>
            <p:cNvPr id="142488" name="Oval 58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89" name="Line 5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90" name="Line 6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91" name="Rectangle 61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92" name="Oval 6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212" name="Group 6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98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99" name="Line 65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500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213" name="Group 6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95" name="Line 68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96" name="Line 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97" name="Line 70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77" name="Group 71"/>
          <p:cNvGrpSpPr>
            <a:grpSpLocks/>
          </p:cNvGrpSpPr>
          <p:nvPr/>
        </p:nvGrpSpPr>
        <p:grpSpPr bwMode="auto">
          <a:xfrm>
            <a:off x="2274888" y="3155950"/>
            <a:ext cx="547687" cy="233363"/>
            <a:chOff x="3600" y="219"/>
            <a:chExt cx="360" cy="175"/>
          </a:xfrm>
        </p:grpSpPr>
        <p:sp>
          <p:nvSpPr>
            <p:cNvPr id="142475" name="Oval 72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76" name="Line 7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77" name="Line 7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78" name="Rectangle 75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79" name="Oval 7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99" name="Group 7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85" name="Line 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86" name="Line 79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87" name="Line 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200" name="Group 8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82" name="Line 8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83" name="Line 8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84" name="Line 8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78" name="Group 85"/>
          <p:cNvGrpSpPr>
            <a:grpSpLocks/>
          </p:cNvGrpSpPr>
          <p:nvPr/>
        </p:nvGrpSpPr>
        <p:grpSpPr bwMode="auto">
          <a:xfrm>
            <a:off x="1703388" y="3422650"/>
            <a:ext cx="547687" cy="233363"/>
            <a:chOff x="3600" y="219"/>
            <a:chExt cx="360" cy="175"/>
          </a:xfrm>
        </p:grpSpPr>
        <p:sp>
          <p:nvSpPr>
            <p:cNvPr id="142462" name="Oval 86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63" name="Line 8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64" name="Line 8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65" name="Rectangle 89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66" name="Oval 9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86" name="Group 9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72" name="Line 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73" name="Line 93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74" name="Line 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87" name="Group 9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69" name="Line 96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70" name="Line 9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71" name="Line 98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42360" name="Line 99"/>
          <p:cNvSpPr>
            <a:spLocks noChangeShapeType="1"/>
          </p:cNvSpPr>
          <p:nvPr/>
        </p:nvSpPr>
        <p:spPr bwMode="auto">
          <a:xfrm flipV="1">
            <a:off x="3467100" y="3441700"/>
            <a:ext cx="52705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1" name="Line 100"/>
          <p:cNvSpPr>
            <a:spLocks noChangeShapeType="1"/>
          </p:cNvSpPr>
          <p:nvPr/>
        </p:nvSpPr>
        <p:spPr bwMode="auto">
          <a:xfrm flipH="1" flipV="1">
            <a:off x="3187700" y="320675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2" name="Line 101"/>
          <p:cNvSpPr>
            <a:spLocks noChangeShapeType="1"/>
          </p:cNvSpPr>
          <p:nvPr/>
        </p:nvSpPr>
        <p:spPr bwMode="auto">
          <a:xfrm>
            <a:off x="1536700" y="3263900"/>
            <a:ext cx="20955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3" name="Line 102"/>
          <p:cNvSpPr>
            <a:spLocks noChangeShapeType="1"/>
          </p:cNvSpPr>
          <p:nvPr/>
        </p:nvSpPr>
        <p:spPr bwMode="auto">
          <a:xfrm flipH="1">
            <a:off x="1676400" y="2863850"/>
            <a:ext cx="2413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4" name="Line 103"/>
          <p:cNvSpPr>
            <a:spLocks noChangeShapeType="1"/>
          </p:cNvSpPr>
          <p:nvPr/>
        </p:nvSpPr>
        <p:spPr bwMode="auto">
          <a:xfrm flipH="1">
            <a:off x="3797300" y="2622550"/>
            <a:ext cx="2413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3084" name="Freeform 104"/>
          <p:cNvSpPr>
            <a:spLocks/>
          </p:cNvSpPr>
          <p:nvPr/>
        </p:nvSpPr>
        <p:spPr bwMode="auto">
          <a:xfrm>
            <a:off x="2127250" y="2813050"/>
            <a:ext cx="933450" cy="723900"/>
          </a:xfrm>
          <a:custGeom>
            <a:avLst/>
            <a:gdLst>
              <a:gd name="T0" fmla="*/ 0 w 548"/>
              <a:gd name="T1" fmla="*/ 0 h 420"/>
              <a:gd name="T2" fmla="*/ 2147483647 w 548"/>
              <a:gd name="T3" fmla="*/ 2147483647 h 420"/>
              <a:gd name="T4" fmla="*/ 2147483647 w 548"/>
              <a:gd name="T5" fmla="*/ 2147483647 h 4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8" h="420">
                <a:moveTo>
                  <a:pt x="0" y="0"/>
                </a:moveTo>
                <a:cubicBezTo>
                  <a:pt x="42" y="40"/>
                  <a:pt x="161" y="170"/>
                  <a:pt x="252" y="240"/>
                </a:cubicBezTo>
                <a:cubicBezTo>
                  <a:pt x="343" y="310"/>
                  <a:pt x="486" y="382"/>
                  <a:pt x="548" y="420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42366" name="Line 105"/>
          <p:cNvSpPr>
            <a:spLocks noChangeShapeType="1"/>
          </p:cNvSpPr>
          <p:nvPr/>
        </p:nvSpPr>
        <p:spPr bwMode="auto">
          <a:xfrm>
            <a:off x="2197100" y="2882900"/>
            <a:ext cx="24765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7" name="Line 106"/>
          <p:cNvSpPr>
            <a:spLocks noChangeShapeType="1"/>
          </p:cNvSpPr>
          <p:nvPr/>
        </p:nvSpPr>
        <p:spPr bwMode="auto">
          <a:xfrm>
            <a:off x="2787650" y="3378200"/>
            <a:ext cx="228600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3087" name="Freeform 107"/>
          <p:cNvSpPr>
            <a:spLocks/>
          </p:cNvSpPr>
          <p:nvPr/>
        </p:nvSpPr>
        <p:spPr bwMode="auto">
          <a:xfrm>
            <a:off x="2228850" y="2616200"/>
            <a:ext cx="1638300" cy="368300"/>
          </a:xfrm>
          <a:custGeom>
            <a:avLst/>
            <a:gdLst>
              <a:gd name="T0" fmla="*/ 0 w 1032"/>
              <a:gd name="T1" fmla="*/ 2147483647 h 232"/>
              <a:gd name="T2" fmla="*/ 2147483647 w 1032"/>
              <a:gd name="T3" fmla="*/ 0 h 232"/>
              <a:gd name="T4" fmla="*/ 2147483647 w 1032"/>
              <a:gd name="T5" fmla="*/ 2147483647 h 232"/>
              <a:gd name="T6" fmla="*/ 2147483647 w 1032"/>
              <a:gd name="T7" fmla="*/ 2147483647 h 2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2" h="232">
                <a:moveTo>
                  <a:pt x="0" y="72"/>
                </a:moveTo>
                <a:cubicBezTo>
                  <a:pt x="61" y="60"/>
                  <a:pt x="239" y="5"/>
                  <a:pt x="372" y="0"/>
                </a:cubicBezTo>
                <a:cubicBezTo>
                  <a:pt x="480" y="10"/>
                  <a:pt x="686" y="1"/>
                  <a:pt x="796" y="40"/>
                </a:cubicBezTo>
                <a:cubicBezTo>
                  <a:pt x="906" y="79"/>
                  <a:pt x="983" y="192"/>
                  <a:pt x="1032" y="23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73088" name="Group 108"/>
          <p:cNvGrpSpPr>
            <a:grpSpLocks/>
          </p:cNvGrpSpPr>
          <p:nvPr/>
        </p:nvGrpSpPr>
        <p:grpSpPr bwMode="auto">
          <a:xfrm>
            <a:off x="2894013" y="3498850"/>
            <a:ext cx="569912" cy="222250"/>
            <a:chOff x="3600" y="219"/>
            <a:chExt cx="360" cy="175"/>
          </a:xfrm>
        </p:grpSpPr>
        <p:sp>
          <p:nvSpPr>
            <p:cNvPr id="142449" name="Oval 109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50" name="Line 11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51" name="Line 11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52" name="Rectangle 11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53" name="Oval 11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73" name="Group 11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59" name="Line 1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60" name="Line 1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61" name="Line 1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74" name="Group 11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56" name="Line 1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57" name="Line 1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58" name="Line 1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89" name="Group 122"/>
          <p:cNvGrpSpPr>
            <a:grpSpLocks/>
          </p:cNvGrpSpPr>
          <p:nvPr/>
        </p:nvGrpSpPr>
        <p:grpSpPr bwMode="auto">
          <a:xfrm>
            <a:off x="1731963" y="2641600"/>
            <a:ext cx="569912" cy="222250"/>
            <a:chOff x="3600" y="219"/>
            <a:chExt cx="360" cy="175"/>
          </a:xfrm>
        </p:grpSpPr>
        <p:sp>
          <p:nvSpPr>
            <p:cNvPr id="142436" name="Oval 123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37" name="Line 12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38" name="Line 12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39" name="Rectangle 12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2440" name="Oval 12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60" name="Group 12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46" name="Line 1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47" name="Line 1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48" name="Line 1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61" name="Group 13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43" name="Line 13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44" name="Line 13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45" name="Line 13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42371" name="Line 136"/>
          <p:cNvSpPr>
            <a:spLocks noChangeShapeType="1"/>
          </p:cNvSpPr>
          <p:nvPr/>
        </p:nvSpPr>
        <p:spPr bwMode="auto">
          <a:xfrm flipH="1" flipV="1">
            <a:off x="3651250" y="2774950"/>
            <a:ext cx="1778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2" name="Line 137"/>
          <p:cNvSpPr>
            <a:spLocks noChangeShapeType="1"/>
          </p:cNvSpPr>
          <p:nvPr/>
        </p:nvSpPr>
        <p:spPr bwMode="auto">
          <a:xfrm flipH="1" flipV="1">
            <a:off x="3803650" y="2927350"/>
            <a:ext cx="1778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73092" name="Group 138"/>
          <p:cNvGrpSpPr>
            <a:grpSpLocks/>
          </p:cNvGrpSpPr>
          <p:nvPr/>
        </p:nvGrpSpPr>
        <p:grpSpPr bwMode="auto">
          <a:xfrm>
            <a:off x="3656013" y="2940050"/>
            <a:ext cx="569912" cy="222250"/>
            <a:chOff x="3600" y="219"/>
            <a:chExt cx="360" cy="175"/>
          </a:xfrm>
        </p:grpSpPr>
        <p:sp>
          <p:nvSpPr>
            <p:cNvPr id="142423" name="Oval 139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24" name="Line 14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25" name="Line 14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26" name="Rectangle 14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27" name="Oval 14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47" name="Group 14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33" name="Line 1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34" name="Line 1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35" name="Line 1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48" name="Group 14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30" name="Line 1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31" name="Line 1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32" name="Line 1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42374" name="Line 152"/>
          <p:cNvSpPr>
            <a:spLocks noChangeShapeType="1"/>
          </p:cNvSpPr>
          <p:nvPr/>
        </p:nvSpPr>
        <p:spPr bwMode="auto">
          <a:xfrm>
            <a:off x="3060700" y="2628900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5" name="Line 153"/>
          <p:cNvSpPr>
            <a:spLocks noChangeShapeType="1"/>
          </p:cNvSpPr>
          <p:nvPr/>
        </p:nvSpPr>
        <p:spPr bwMode="auto">
          <a:xfrm flipV="1">
            <a:off x="2324100" y="2654300"/>
            <a:ext cx="2095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6" name="Line 154"/>
          <p:cNvSpPr>
            <a:spLocks noChangeShapeType="1"/>
          </p:cNvSpPr>
          <p:nvPr/>
        </p:nvSpPr>
        <p:spPr bwMode="auto">
          <a:xfrm flipV="1">
            <a:off x="6108700" y="2952750"/>
            <a:ext cx="501650" cy="482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7" name="Line 155"/>
          <p:cNvSpPr>
            <a:spLocks noChangeShapeType="1"/>
          </p:cNvSpPr>
          <p:nvPr/>
        </p:nvSpPr>
        <p:spPr bwMode="auto">
          <a:xfrm flipH="1" flipV="1">
            <a:off x="5289550" y="2774950"/>
            <a:ext cx="1263650" cy="114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8" name="Line 156"/>
          <p:cNvSpPr>
            <a:spLocks noChangeShapeType="1"/>
          </p:cNvSpPr>
          <p:nvPr/>
        </p:nvSpPr>
        <p:spPr bwMode="auto">
          <a:xfrm flipH="1" flipV="1">
            <a:off x="5270500" y="2787650"/>
            <a:ext cx="844550" cy="660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73098" name="Group 157"/>
          <p:cNvGrpSpPr>
            <a:grpSpLocks/>
          </p:cNvGrpSpPr>
          <p:nvPr/>
        </p:nvGrpSpPr>
        <p:grpSpPr bwMode="auto">
          <a:xfrm>
            <a:off x="5021263" y="2705100"/>
            <a:ext cx="569912" cy="222250"/>
            <a:chOff x="3600" y="219"/>
            <a:chExt cx="360" cy="175"/>
          </a:xfrm>
        </p:grpSpPr>
        <p:sp>
          <p:nvSpPr>
            <p:cNvPr id="142410" name="Oval 158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411" name="Line 15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12" name="Line 16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13" name="Rectangle 16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2414" name="Oval 16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34" name="Group 16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20" name="Line 1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21" name="Line 1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22" name="Line 1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35" name="Group 16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17" name="Line 16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18" name="Line 1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19" name="Line 17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099" name="Group 171"/>
          <p:cNvGrpSpPr>
            <a:grpSpLocks/>
          </p:cNvGrpSpPr>
          <p:nvPr/>
        </p:nvGrpSpPr>
        <p:grpSpPr bwMode="auto">
          <a:xfrm>
            <a:off x="6329363" y="2806700"/>
            <a:ext cx="569912" cy="222250"/>
            <a:chOff x="3600" y="219"/>
            <a:chExt cx="360" cy="175"/>
          </a:xfrm>
        </p:grpSpPr>
        <p:sp>
          <p:nvSpPr>
            <p:cNvPr id="142397" name="Oval 172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98" name="Line 17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99" name="Line 17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400" name="Rectangle 17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401" name="Oval 17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21" name="Group 17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407" name="Line 1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08" name="Line 1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09" name="Line 1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22" name="Group 18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404" name="Line 18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05" name="Line 18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406" name="Line 18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73100" name="Group 185"/>
          <p:cNvGrpSpPr>
            <a:grpSpLocks/>
          </p:cNvGrpSpPr>
          <p:nvPr/>
        </p:nvGrpSpPr>
        <p:grpSpPr bwMode="auto">
          <a:xfrm>
            <a:off x="5846763" y="3365500"/>
            <a:ext cx="569912" cy="222250"/>
            <a:chOff x="3600" y="219"/>
            <a:chExt cx="360" cy="175"/>
          </a:xfrm>
        </p:grpSpPr>
        <p:sp>
          <p:nvSpPr>
            <p:cNvPr id="142384" name="Oval 186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85" name="Line 18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86" name="Line 18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87" name="Rectangle 18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42388" name="Oval 19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3108" name="Group 19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2394" name="Line 1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395" name="Line 1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396" name="Line 1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3109" name="Group 19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2391" name="Line 19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392" name="Line 19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2393" name="Line 19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42382" name="Text Box 199"/>
          <p:cNvSpPr txBox="1">
            <a:spLocks noChangeArrowheads="1"/>
          </p:cNvSpPr>
          <p:nvPr/>
        </p:nvSpPr>
        <p:spPr bwMode="auto">
          <a:xfrm>
            <a:off x="1990725" y="3884613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physical topology</a:t>
            </a:r>
          </a:p>
        </p:txBody>
      </p:sp>
      <p:sp>
        <p:nvSpPr>
          <p:cNvPr id="142383" name="Text Box 200"/>
          <p:cNvSpPr txBox="1">
            <a:spLocks noChangeArrowheads="1"/>
          </p:cNvSpPr>
          <p:nvPr/>
        </p:nvSpPr>
        <p:spPr bwMode="auto">
          <a:xfrm>
            <a:off x="5153025" y="3871913"/>
            <a:ext cx="175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logical topology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59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C7501CC-411F-40F3-B255-835D8A9FBB06}" type="slidenum">
              <a:rPr lang="en-US"/>
              <a:pPr/>
              <a:t>2</a:t>
            </a:fld>
            <a:endParaRPr lang="en-US"/>
          </a:p>
        </p:txBody>
      </p:sp>
      <p:pic>
        <p:nvPicPr>
          <p:cNvPr id="14541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12595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454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69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64F50B4-DE67-499B-B4E0-8AFDE48A42C6}" type="slidenum">
              <a:rPr lang="en-US"/>
              <a:pPr/>
              <a:t>3</a:t>
            </a:fld>
            <a:endParaRPr lang="en-US"/>
          </a:p>
        </p:txBody>
      </p:sp>
      <p:pic>
        <p:nvPicPr>
          <p:cNvPr id="146435" name="Picture 10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738" y="85407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6436" name="Group 103"/>
          <p:cNvGrpSpPr>
            <a:grpSpLocks/>
          </p:cNvGrpSpPr>
          <p:nvPr/>
        </p:nvGrpSpPr>
        <p:grpSpPr bwMode="auto">
          <a:xfrm>
            <a:off x="1106488" y="2374900"/>
            <a:ext cx="5691187" cy="2765425"/>
            <a:chOff x="651" y="1471"/>
            <a:chExt cx="3585" cy="1742"/>
          </a:xfrm>
        </p:grpSpPr>
        <p:sp>
          <p:nvSpPr>
            <p:cNvPr id="126985" name="AutoShape 90"/>
            <p:cNvSpPr>
              <a:spLocks noChangeArrowheads="1"/>
            </p:cNvSpPr>
            <p:nvPr/>
          </p:nvSpPr>
          <p:spPr bwMode="auto">
            <a:xfrm>
              <a:off x="651" y="1471"/>
              <a:ext cx="717" cy="329"/>
            </a:xfrm>
            <a:prstGeom prst="irregularSeal1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6441" name="Group 102"/>
            <p:cNvGrpSpPr>
              <a:grpSpLocks/>
            </p:cNvGrpSpPr>
            <p:nvPr/>
          </p:nvGrpSpPr>
          <p:grpSpPr bwMode="auto">
            <a:xfrm>
              <a:off x="714" y="1485"/>
              <a:ext cx="3522" cy="1728"/>
              <a:chOff x="535" y="738"/>
              <a:chExt cx="3522" cy="1728"/>
            </a:xfrm>
          </p:grpSpPr>
          <p:grpSp>
            <p:nvGrpSpPr>
              <p:cNvPr id="146442" name="Group 2"/>
              <p:cNvGrpSpPr>
                <a:grpSpLocks/>
              </p:cNvGrpSpPr>
              <p:nvPr/>
            </p:nvGrpSpPr>
            <p:grpSpPr bwMode="auto">
              <a:xfrm>
                <a:off x="1248" y="829"/>
                <a:ext cx="316" cy="212"/>
                <a:chOff x="2089" y="1712"/>
                <a:chExt cx="316" cy="212"/>
              </a:xfrm>
            </p:grpSpPr>
            <p:sp>
              <p:nvSpPr>
                <p:cNvPr id="127075" name="Oval 3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76" name="Line 4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77" name="Line 5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78" name="Rectangle 6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79" name="Oval 7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535" name="Group 8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81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82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R1</a:t>
                    </a:r>
                  </a:p>
                </p:txBody>
              </p:sp>
            </p:grpSp>
          </p:grpSp>
          <p:grpSp>
            <p:nvGrpSpPr>
              <p:cNvPr id="146443" name="Group 12"/>
              <p:cNvGrpSpPr>
                <a:grpSpLocks/>
              </p:cNvGrpSpPr>
              <p:nvPr/>
            </p:nvGrpSpPr>
            <p:grpSpPr bwMode="auto">
              <a:xfrm>
                <a:off x="1248" y="1235"/>
                <a:ext cx="316" cy="212"/>
                <a:chOff x="2089" y="1712"/>
                <a:chExt cx="316" cy="212"/>
              </a:xfrm>
            </p:grpSpPr>
            <p:sp>
              <p:nvSpPr>
                <p:cNvPr id="127067" name="Oval 13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68" name="Line 14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69" name="Line 15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70" name="Rectangle 16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71" name="Oval 17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527" name="Group 18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7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7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R2</a:t>
                    </a:r>
                  </a:p>
                </p:txBody>
              </p:sp>
            </p:grpSp>
          </p:grpSp>
          <p:grpSp>
            <p:nvGrpSpPr>
              <p:cNvPr id="146444" name="Group 21"/>
              <p:cNvGrpSpPr>
                <a:grpSpLocks/>
              </p:cNvGrpSpPr>
              <p:nvPr/>
            </p:nvGrpSpPr>
            <p:grpSpPr bwMode="auto">
              <a:xfrm>
                <a:off x="912" y="1725"/>
                <a:ext cx="316" cy="212"/>
                <a:chOff x="2089" y="1712"/>
                <a:chExt cx="316" cy="212"/>
              </a:xfrm>
            </p:grpSpPr>
            <p:sp>
              <p:nvSpPr>
                <p:cNvPr id="127059" name="Oval 22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60" name="Line 23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61" name="Line 24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62" name="Rectangle 25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63" name="Oval 26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519" name="Group 27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65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66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R3</a:t>
                    </a:r>
                  </a:p>
                </p:txBody>
              </p:sp>
            </p:grpSp>
          </p:grpSp>
          <p:grpSp>
            <p:nvGrpSpPr>
              <p:cNvPr id="146445" name="Group 30"/>
              <p:cNvGrpSpPr>
                <a:grpSpLocks/>
              </p:cNvGrpSpPr>
              <p:nvPr/>
            </p:nvGrpSpPr>
            <p:grpSpPr bwMode="auto">
              <a:xfrm>
                <a:off x="1581" y="1725"/>
                <a:ext cx="316" cy="212"/>
                <a:chOff x="2089" y="1712"/>
                <a:chExt cx="316" cy="212"/>
              </a:xfrm>
            </p:grpSpPr>
            <p:sp>
              <p:nvSpPr>
                <p:cNvPr id="127051" name="Oval 31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52" name="Line 32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53" name="Line 33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54" name="Rectangle 34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55" name="Oval 35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511" name="Group 36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5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58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R4</a:t>
                    </a:r>
                  </a:p>
                </p:txBody>
              </p:sp>
            </p:grpSp>
          </p:grpSp>
          <p:sp>
            <p:nvSpPr>
              <p:cNvPr id="126991" name="Line 39"/>
              <p:cNvSpPr>
                <a:spLocks noChangeShapeType="1"/>
              </p:cNvSpPr>
              <p:nvPr/>
            </p:nvSpPr>
            <p:spPr bwMode="auto">
              <a:xfrm>
                <a:off x="1404" y="984"/>
                <a:ext cx="0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992" name="Line 40"/>
              <p:cNvSpPr>
                <a:spLocks noChangeShapeType="1"/>
              </p:cNvSpPr>
              <p:nvPr/>
            </p:nvSpPr>
            <p:spPr bwMode="auto">
              <a:xfrm flipH="1">
                <a:off x="1097" y="1410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993" name="Line 41"/>
              <p:cNvSpPr>
                <a:spLocks noChangeShapeType="1"/>
              </p:cNvSpPr>
              <p:nvPr/>
            </p:nvSpPr>
            <p:spPr bwMode="auto">
              <a:xfrm>
                <a:off x="1423" y="1416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994" name="Text Box 42"/>
              <p:cNvSpPr txBox="1">
                <a:spLocks noChangeArrowheads="1"/>
              </p:cNvSpPr>
              <p:nvPr/>
            </p:nvSpPr>
            <p:spPr bwMode="auto">
              <a:xfrm>
                <a:off x="947" y="2062"/>
                <a:ext cx="80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mtClean="0"/>
                  <a:t>source</a:t>
                </a:r>
                <a:br>
                  <a:rPr lang="en-US" smtClean="0"/>
                </a:br>
                <a:r>
                  <a:rPr lang="en-US" smtClean="0"/>
                  <a:t>duplication</a:t>
                </a:r>
              </a:p>
            </p:txBody>
          </p:sp>
          <p:sp>
            <p:nvSpPr>
              <p:cNvPr id="126995" name="Line 43"/>
              <p:cNvSpPr>
                <a:spLocks noChangeShapeType="1"/>
              </p:cNvSpPr>
              <p:nvPr/>
            </p:nvSpPr>
            <p:spPr bwMode="auto">
              <a:xfrm flipH="1">
                <a:off x="1442" y="1012"/>
                <a:ext cx="5" cy="2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451" name="Freeform 44"/>
              <p:cNvSpPr>
                <a:spLocks/>
              </p:cNvSpPr>
              <p:nvPr/>
            </p:nvSpPr>
            <p:spPr bwMode="auto">
              <a:xfrm>
                <a:off x="1510" y="1006"/>
                <a:ext cx="286" cy="744"/>
              </a:xfrm>
              <a:custGeom>
                <a:avLst/>
                <a:gdLst>
                  <a:gd name="T0" fmla="*/ 0 w 286"/>
                  <a:gd name="T1" fmla="*/ 0 h 744"/>
                  <a:gd name="T2" fmla="*/ 11 w 286"/>
                  <a:gd name="T3" fmla="*/ 425 h 744"/>
                  <a:gd name="T4" fmla="*/ 286 w 286"/>
                  <a:gd name="T5" fmla="*/ 744 h 7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6" h="744">
                    <a:moveTo>
                      <a:pt x="0" y="0"/>
                    </a:moveTo>
                    <a:lnTo>
                      <a:pt x="11" y="425"/>
                    </a:lnTo>
                    <a:lnTo>
                      <a:pt x="286" y="744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452" name="Freeform 45"/>
              <p:cNvSpPr>
                <a:spLocks/>
              </p:cNvSpPr>
              <p:nvPr/>
            </p:nvSpPr>
            <p:spPr bwMode="auto">
              <a:xfrm flipH="1">
                <a:off x="1013" y="1001"/>
                <a:ext cx="286" cy="744"/>
              </a:xfrm>
              <a:custGeom>
                <a:avLst/>
                <a:gdLst>
                  <a:gd name="T0" fmla="*/ 0 w 286"/>
                  <a:gd name="T1" fmla="*/ 0 h 744"/>
                  <a:gd name="T2" fmla="*/ 11 w 286"/>
                  <a:gd name="T3" fmla="*/ 425 h 744"/>
                  <a:gd name="T4" fmla="*/ 286 w 286"/>
                  <a:gd name="T5" fmla="*/ 744 h 7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6" h="744">
                    <a:moveTo>
                      <a:pt x="0" y="0"/>
                    </a:moveTo>
                    <a:lnTo>
                      <a:pt x="11" y="425"/>
                    </a:lnTo>
                    <a:lnTo>
                      <a:pt x="286" y="744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6453" name="Group 46"/>
              <p:cNvGrpSpPr>
                <a:grpSpLocks/>
              </p:cNvGrpSpPr>
              <p:nvPr/>
            </p:nvGrpSpPr>
            <p:grpSpPr bwMode="auto">
              <a:xfrm>
                <a:off x="2837" y="831"/>
                <a:ext cx="316" cy="212"/>
                <a:chOff x="2089" y="1712"/>
                <a:chExt cx="316" cy="212"/>
              </a:xfrm>
            </p:grpSpPr>
            <p:sp>
              <p:nvSpPr>
                <p:cNvPr id="127043" name="Oval 47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44" name="Line 48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45" name="Line 49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46" name="Rectangle 50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47" name="Oval 51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503" name="Group 52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4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50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R1</a:t>
                    </a:r>
                  </a:p>
                </p:txBody>
              </p:sp>
            </p:grpSp>
          </p:grpSp>
          <p:grpSp>
            <p:nvGrpSpPr>
              <p:cNvPr id="146454" name="Group 55"/>
              <p:cNvGrpSpPr>
                <a:grpSpLocks/>
              </p:cNvGrpSpPr>
              <p:nvPr/>
            </p:nvGrpSpPr>
            <p:grpSpPr bwMode="auto">
              <a:xfrm>
                <a:off x="2837" y="1231"/>
                <a:ext cx="316" cy="212"/>
                <a:chOff x="2089" y="1712"/>
                <a:chExt cx="316" cy="212"/>
              </a:xfrm>
            </p:grpSpPr>
            <p:sp>
              <p:nvSpPr>
                <p:cNvPr id="127035" name="Oval 56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36" name="Line 57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37" name="Line 58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38" name="Rectangle 59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39" name="Oval 60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495" name="Group 61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41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42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R2</a:t>
                    </a:r>
                  </a:p>
                </p:txBody>
              </p:sp>
            </p:grpSp>
          </p:grpSp>
          <p:grpSp>
            <p:nvGrpSpPr>
              <p:cNvPr id="146455" name="Group 64"/>
              <p:cNvGrpSpPr>
                <a:grpSpLocks/>
              </p:cNvGrpSpPr>
              <p:nvPr/>
            </p:nvGrpSpPr>
            <p:grpSpPr bwMode="auto">
              <a:xfrm>
                <a:off x="2501" y="1721"/>
                <a:ext cx="316" cy="212"/>
                <a:chOff x="2089" y="1712"/>
                <a:chExt cx="316" cy="212"/>
              </a:xfrm>
            </p:grpSpPr>
            <p:sp>
              <p:nvSpPr>
                <p:cNvPr id="127027" name="Oval 65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28" name="Line 66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29" name="Line 67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30" name="Rectangle 68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31" name="Oval 69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487" name="Group 70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33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34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R3</a:t>
                    </a:r>
                  </a:p>
                </p:txBody>
              </p:sp>
            </p:grpSp>
          </p:grpSp>
          <p:grpSp>
            <p:nvGrpSpPr>
              <p:cNvPr id="146456" name="Group 73"/>
              <p:cNvGrpSpPr>
                <a:grpSpLocks/>
              </p:cNvGrpSpPr>
              <p:nvPr/>
            </p:nvGrpSpPr>
            <p:grpSpPr bwMode="auto">
              <a:xfrm>
                <a:off x="3170" y="1721"/>
                <a:ext cx="316" cy="212"/>
                <a:chOff x="2089" y="1712"/>
                <a:chExt cx="316" cy="212"/>
              </a:xfrm>
            </p:grpSpPr>
            <p:sp>
              <p:nvSpPr>
                <p:cNvPr id="127019" name="Oval 74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20" name="Line 75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21" name="Line 76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7022" name="Rectangle 77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7023" name="Oval 78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6479" name="Group 79"/>
                <p:cNvGrpSpPr>
                  <a:grpSpLocks/>
                </p:cNvGrpSpPr>
                <p:nvPr/>
              </p:nvGrpSpPr>
              <p:grpSpPr bwMode="auto">
                <a:xfrm>
                  <a:off x="2104" y="1712"/>
                  <a:ext cx="279" cy="212"/>
                  <a:chOff x="2917" y="2456"/>
                  <a:chExt cx="282" cy="212"/>
                </a:xfrm>
              </p:grpSpPr>
              <p:sp>
                <p:nvSpPr>
                  <p:cNvPr id="127025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6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026" name="Text Box 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7" y="2456"/>
                    <a:ext cx="28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 smtClean="0"/>
                      <a:t>R4</a:t>
                    </a:r>
                  </a:p>
                </p:txBody>
              </p:sp>
            </p:grpSp>
          </p:grpSp>
          <p:sp>
            <p:nvSpPr>
              <p:cNvPr id="127002" name="Line 82"/>
              <p:cNvSpPr>
                <a:spLocks noChangeShapeType="1"/>
              </p:cNvSpPr>
              <p:nvPr/>
            </p:nvSpPr>
            <p:spPr bwMode="auto">
              <a:xfrm>
                <a:off x="2993" y="980"/>
                <a:ext cx="0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03" name="Line 83"/>
              <p:cNvSpPr>
                <a:spLocks noChangeShapeType="1"/>
              </p:cNvSpPr>
              <p:nvPr/>
            </p:nvSpPr>
            <p:spPr bwMode="auto">
              <a:xfrm flipH="1">
                <a:off x="2686" y="1406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04" name="Line 84"/>
              <p:cNvSpPr>
                <a:spLocks noChangeShapeType="1"/>
              </p:cNvSpPr>
              <p:nvPr/>
            </p:nvSpPr>
            <p:spPr bwMode="auto">
              <a:xfrm>
                <a:off x="3012" y="1412"/>
                <a:ext cx="297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05" name="Text Box 85"/>
              <p:cNvSpPr txBox="1">
                <a:spLocks noChangeArrowheads="1"/>
              </p:cNvSpPr>
              <p:nvPr/>
            </p:nvSpPr>
            <p:spPr bwMode="auto">
              <a:xfrm>
                <a:off x="2880" y="2058"/>
                <a:ext cx="80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mtClean="0"/>
                  <a:t>in-network</a:t>
                </a:r>
              </a:p>
              <a:p>
                <a:pPr algn="ctr" eaLnBrk="1" hangingPunct="1">
                  <a:defRPr/>
                </a:pPr>
                <a:r>
                  <a:rPr lang="en-US" smtClean="0"/>
                  <a:t>duplication</a:t>
                </a:r>
              </a:p>
            </p:txBody>
          </p:sp>
          <p:sp>
            <p:nvSpPr>
              <p:cNvPr id="127006" name="Line 86"/>
              <p:cNvSpPr>
                <a:spLocks noChangeShapeType="1"/>
              </p:cNvSpPr>
              <p:nvPr/>
            </p:nvSpPr>
            <p:spPr bwMode="auto">
              <a:xfrm flipH="1">
                <a:off x="3031" y="1008"/>
                <a:ext cx="5" cy="24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462" name="Freeform 87"/>
              <p:cNvSpPr>
                <a:spLocks/>
              </p:cNvSpPr>
              <p:nvPr/>
            </p:nvSpPr>
            <p:spPr bwMode="auto">
              <a:xfrm>
                <a:off x="3104" y="1405"/>
                <a:ext cx="275" cy="319"/>
              </a:xfrm>
              <a:custGeom>
                <a:avLst/>
                <a:gdLst>
                  <a:gd name="T0" fmla="*/ 0 w 275"/>
                  <a:gd name="T1" fmla="*/ 0 h 319"/>
                  <a:gd name="T2" fmla="*/ 275 w 275"/>
                  <a:gd name="T3" fmla="*/ 319 h 3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5" h="319">
                    <a:moveTo>
                      <a:pt x="0" y="0"/>
                    </a:moveTo>
                    <a:lnTo>
                      <a:pt x="275" y="319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463" name="Freeform 88"/>
              <p:cNvSpPr>
                <a:spLocks/>
              </p:cNvSpPr>
              <p:nvPr/>
            </p:nvSpPr>
            <p:spPr bwMode="auto">
              <a:xfrm>
                <a:off x="2602" y="1422"/>
                <a:ext cx="275" cy="319"/>
              </a:xfrm>
              <a:custGeom>
                <a:avLst/>
                <a:gdLst>
                  <a:gd name="T0" fmla="*/ 275 w 275"/>
                  <a:gd name="T1" fmla="*/ 0 h 319"/>
                  <a:gd name="T2" fmla="*/ 0 w 275"/>
                  <a:gd name="T3" fmla="*/ 319 h 3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5" h="319">
                    <a:moveTo>
                      <a:pt x="275" y="0"/>
                    </a:moveTo>
                    <a:lnTo>
                      <a:pt x="0" y="319"/>
                    </a:ln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09" name="Text Box 89"/>
              <p:cNvSpPr txBox="1">
                <a:spLocks noChangeArrowheads="1"/>
              </p:cNvSpPr>
              <p:nvPr/>
            </p:nvSpPr>
            <p:spPr bwMode="auto">
              <a:xfrm>
                <a:off x="1701" y="738"/>
                <a:ext cx="10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1200" smtClean="0"/>
                  <a:t>duplicate</a:t>
                </a:r>
              </a:p>
              <a:p>
                <a:pPr algn="ctr" eaLnBrk="1" hangingPunct="1">
                  <a:defRPr/>
                </a:pPr>
                <a:r>
                  <a:rPr lang="en-US" sz="1200" smtClean="0"/>
                  <a:t>creation/transmission</a:t>
                </a:r>
              </a:p>
            </p:txBody>
          </p:sp>
          <p:sp>
            <p:nvSpPr>
              <p:cNvPr id="127010" name="Text Box 91"/>
              <p:cNvSpPr txBox="1">
                <a:spLocks noChangeArrowheads="1"/>
              </p:cNvSpPr>
              <p:nvPr/>
            </p:nvSpPr>
            <p:spPr bwMode="auto">
              <a:xfrm>
                <a:off x="535" y="791"/>
                <a:ext cx="56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smtClean="0">
                    <a:solidFill>
                      <a:srgbClr val="FF0000"/>
                    </a:solidFill>
                  </a:rPr>
                  <a:t>duplicate</a:t>
                </a:r>
              </a:p>
            </p:txBody>
          </p:sp>
          <p:sp>
            <p:nvSpPr>
              <p:cNvPr id="127011" name="Oval 92"/>
              <p:cNvSpPr>
                <a:spLocks noChangeArrowheads="1"/>
              </p:cNvSpPr>
              <p:nvPr/>
            </p:nvSpPr>
            <p:spPr bwMode="auto">
              <a:xfrm>
                <a:off x="1179" y="980"/>
                <a:ext cx="442" cy="5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12" name="Line 93"/>
              <p:cNvSpPr>
                <a:spLocks noChangeShapeType="1"/>
              </p:cNvSpPr>
              <p:nvPr/>
            </p:nvSpPr>
            <p:spPr bwMode="auto">
              <a:xfrm flipH="1" flipV="1">
                <a:off x="1035" y="946"/>
                <a:ext cx="145" cy="6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13" name="AutoShape 94"/>
              <p:cNvSpPr>
                <a:spLocks noChangeArrowheads="1"/>
              </p:cNvSpPr>
              <p:nvPr/>
            </p:nvSpPr>
            <p:spPr bwMode="auto">
              <a:xfrm>
                <a:off x="3340" y="1020"/>
                <a:ext cx="717" cy="329"/>
              </a:xfrm>
              <a:prstGeom prst="irregularSeal1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14" name="Text Box 95"/>
              <p:cNvSpPr txBox="1">
                <a:spLocks noChangeArrowheads="1"/>
              </p:cNvSpPr>
              <p:nvPr/>
            </p:nvSpPr>
            <p:spPr bwMode="auto">
              <a:xfrm>
                <a:off x="3421" y="1083"/>
                <a:ext cx="56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smtClean="0">
                    <a:solidFill>
                      <a:srgbClr val="FF0000"/>
                    </a:solidFill>
                  </a:rPr>
                  <a:t>duplicate</a:t>
                </a:r>
              </a:p>
            </p:txBody>
          </p:sp>
          <p:sp>
            <p:nvSpPr>
              <p:cNvPr id="127015" name="Oval 96"/>
              <p:cNvSpPr>
                <a:spLocks noChangeArrowheads="1"/>
              </p:cNvSpPr>
              <p:nvPr/>
            </p:nvSpPr>
            <p:spPr bwMode="auto">
              <a:xfrm>
                <a:off x="2662" y="1389"/>
                <a:ext cx="694" cy="56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16" name="Line 97"/>
              <p:cNvSpPr>
                <a:spLocks noChangeShapeType="1"/>
              </p:cNvSpPr>
              <p:nvPr/>
            </p:nvSpPr>
            <p:spPr bwMode="auto">
              <a:xfrm flipH="1">
                <a:off x="3334" y="1294"/>
                <a:ext cx="161" cy="1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17" name="Line 98"/>
              <p:cNvSpPr>
                <a:spLocks noChangeShapeType="1"/>
              </p:cNvSpPr>
              <p:nvPr/>
            </p:nvSpPr>
            <p:spPr bwMode="auto">
              <a:xfrm>
                <a:off x="1226" y="1825"/>
                <a:ext cx="3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18" name="Line 99"/>
              <p:cNvSpPr>
                <a:spLocks noChangeShapeType="1"/>
              </p:cNvSpPr>
              <p:nvPr/>
            </p:nvSpPr>
            <p:spPr bwMode="auto">
              <a:xfrm>
                <a:off x="2816" y="1824"/>
                <a:ext cx="3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26982" name="Rectangle 100"/>
          <p:cNvSpPr>
            <a:spLocks noGrp="1" noChangeArrowheads="1"/>
          </p:cNvSpPr>
          <p:nvPr>
            <p:ph type="title"/>
          </p:nvPr>
        </p:nvSpPr>
        <p:spPr>
          <a:xfrm>
            <a:off x="488950" y="177800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Broadcast routing</a:t>
            </a:r>
          </a:p>
        </p:txBody>
      </p:sp>
      <p:sp>
        <p:nvSpPr>
          <p:cNvPr id="126983" name="Rectangle 101"/>
          <p:cNvSpPr>
            <a:spLocks noGrp="1" noChangeArrowheads="1"/>
          </p:cNvSpPr>
          <p:nvPr>
            <p:ph type="body" idx="1"/>
          </p:nvPr>
        </p:nvSpPr>
        <p:spPr>
          <a:xfrm>
            <a:off x="463550" y="1109663"/>
            <a:ext cx="8577263" cy="965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deliver packets from source to all other nodes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source duplication is inefficient:</a:t>
            </a:r>
          </a:p>
        </p:txBody>
      </p:sp>
      <p:sp>
        <p:nvSpPr>
          <p:cNvPr id="126984" name="Rectangle 104"/>
          <p:cNvSpPr>
            <a:spLocks noChangeArrowheads="1"/>
          </p:cNvSpPr>
          <p:nvPr/>
        </p:nvSpPr>
        <p:spPr bwMode="auto">
          <a:xfrm>
            <a:off x="479425" y="5249863"/>
            <a:ext cx="8120063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source duplication: how does source determine recipient addresses?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80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7835524-8E4D-4749-99A1-447ABF1196F3}" type="slidenum">
              <a:rPr lang="en-US"/>
              <a:pPr/>
              <a:t>4</a:t>
            </a:fld>
            <a:endParaRPr lang="en-US"/>
          </a:p>
        </p:txBody>
      </p:sp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In-network duplication</a:t>
            </a:r>
          </a:p>
        </p:txBody>
      </p:sp>
      <p:sp>
        <p:nvSpPr>
          <p:cNvPr id="1280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flooding:</a:t>
            </a:r>
            <a:r>
              <a:rPr lang="en-US" smtClean="0">
                <a:ea typeface="ＭＳ Ｐゴシック" pitchFamily="34" charset="-128"/>
              </a:rPr>
              <a:t> when node receives broadcast packet, sends copy to all neighbors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problems: cycles &amp; broadcast storm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controlled flooding:</a:t>
            </a:r>
            <a:r>
              <a:rPr lang="en-US" smtClean="0">
                <a:ea typeface="ＭＳ Ｐゴシック" pitchFamily="34" charset="-128"/>
              </a:rPr>
              <a:t> node only broadcasts pkt if it hasn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t broadcast same packet before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node keeps track of packet ids already broadacsted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or reverse path forwarding (RPF): only forward packet if it arrived on shortest path between node and source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spanning tree: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 redundant packets received by any node</a:t>
            </a:r>
          </a:p>
        </p:txBody>
      </p:sp>
      <p:pic>
        <p:nvPicPr>
          <p:cNvPr id="147461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049338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9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CE084A7-9F20-4707-A58F-E3EEEB94E7BB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148483" name="Group 160"/>
          <p:cNvGrpSpPr>
            <a:grpSpLocks/>
          </p:cNvGrpSpPr>
          <p:nvPr/>
        </p:nvGrpSpPr>
        <p:grpSpPr bwMode="auto">
          <a:xfrm>
            <a:off x="1049338" y="3211513"/>
            <a:ext cx="6788150" cy="2754312"/>
            <a:chOff x="547" y="636"/>
            <a:chExt cx="4276" cy="1735"/>
          </a:xfrm>
        </p:grpSpPr>
        <p:grpSp>
          <p:nvGrpSpPr>
            <p:cNvPr id="148487" name="Group 3"/>
            <p:cNvGrpSpPr>
              <a:grpSpLocks/>
            </p:cNvGrpSpPr>
            <p:nvPr/>
          </p:nvGrpSpPr>
          <p:grpSpPr bwMode="auto">
            <a:xfrm>
              <a:off x="669" y="636"/>
              <a:ext cx="1796" cy="1482"/>
              <a:chOff x="1383" y="762"/>
              <a:chExt cx="1796" cy="1482"/>
            </a:xfrm>
          </p:grpSpPr>
          <p:sp>
            <p:nvSpPr>
              <p:cNvPr id="129112" name="Line 4"/>
              <p:cNvSpPr>
                <a:spLocks noChangeShapeType="1"/>
              </p:cNvSpPr>
              <p:nvPr/>
            </p:nvSpPr>
            <p:spPr bwMode="auto">
              <a:xfrm>
                <a:off x="2550" y="1192"/>
                <a:ext cx="213" cy="4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3" name="Line 5"/>
              <p:cNvSpPr>
                <a:spLocks noChangeShapeType="1"/>
              </p:cNvSpPr>
              <p:nvPr/>
            </p:nvSpPr>
            <p:spPr bwMode="auto">
              <a:xfrm>
                <a:off x="2774" y="1633"/>
                <a:ext cx="216" cy="47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4" name="Line 6"/>
              <p:cNvSpPr>
                <a:spLocks noChangeShapeType="1"/>
              </p:cNvSpPr>
              <p:nvPr/>
            </p:nvSpPr>
            <p:spPr bwMode="auto">
              <a:xfrm flipH="1">
                <a:off x="2287" y="1679"/>
                <a:ext cx="379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5" name="Line 7"/>
              <p:cNvSpPr>
                <a:spLocks noChangeShapeType="1"/>
              </p:cNvSpPr>
              <p:nvPr/>
            </p:nvSpPr>
            <p:spPr bwMode="auto">
              <a:xfrm flipH="1">
                <a:off x="1622" y="1851"/>
                <a:ext cx="4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6" name="Line 8"/>
              <p:cNvSpPr>
                <a:spLocks noChangeShapeType="1"/>
              </p:cNvSpPr>
              <p:nvPr/>
            </p:nvSpPr>
            <p:spPr bwMode="auto">
              <a:xfrm flipH="1" flipV="1">
                <a:off x="1896" y="1339"/>
                <a:ext cx="171" cy="45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7" name="Line 9"/>
              <p:cNvSpPr>
                <a:spLocks noChangeShapeType="1"/>
              </p:cNvSpPr>
              <p:nvPr/>
            </p:nvSpPr>
            <p:spPr bwMode="auto">
              <a:xfrm flipV="1">
                <a:off x="2004" y="1187"/>
                <a:ext cx="422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18" name="Line 10"/>
              <p:cNvSpPr>
                <a:spLocks noChangeShapeType="1"/>
              </p:cNvSpPr>
              <p:nvPr/>
            </p:nvSpPr>
            <p:spPr bwMode="auto">
              <a:xfrm>
                <a:off x="2226" y="900"/>
                <a:ext cx="279" cy="25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8574" name="Group 11"/>
              <p:cNvGrpSpPr>
                <a:grpSpLocks/>
              </p:cNvGrpSpPr>
              <p:nvPr/>
            </p:nvGrpSpPr>
            <p:grpSpPr bwMode="auto">
              <a:xfrm>
                <a:off x="1941" y="762"/>
                <a:ext cx="316" cy="212"/>
                <a:chOff x="2089" y="1712"/>
                <a:chExt cx="316" cy="212"/>
              </a:xfrm>
            </p:grpSpPr>
            <p:sp>
              <p:nvSpPr>
                <p:cNvPr id="129181" name="Oval 12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82" name="Line 13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83" name="Line 14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84" name="Rectangle 15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85" name="Oval 16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41" name="Group 17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8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88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A</a:t>
                    </a:r>
                  </a:p>
                </p:txBody>
              </p:sp>
            </p:grpSp>
          </p:grpSp>
          <p:grpSp>
            <p:nvGrpSpPr>
              <p:cNvPr id="148575" name="Group 20"/>
              <p:cNvGrpSpPr>
                <a:grpSpLocks/>
              </p:cNvGrpSpPr>
              <p:nvPr/>
            </p:nvGrpSpPr>
            <p:grpSpPr bwMode="auto">
              <a:xfrm>
                <a:off x="2389" y="1082"/>
                <a:ext cx="316" cy="212"/>
                <a:chOff x="2089" y="1712"/>
                <a:chExt cx="316" cy="212"/>
              </a:xfrm>
            </p:grpSpPr>
            <p:sp>
              <p:nvSpPr>
                <p:cNvPr id="129173" name="Oval 21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74" name="Line 22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75" name="Line 23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76" name="Rectangle 24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77" name="Oval 25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33" name="Group 26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7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80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B</a:t>
                    </a:r>
                  </a:p>
                </p:txBody>
              </p:sp>
            </p:grpSp>
          </p:grpSp>
          <p:grpSp>
            <p:nvGrpSpPr>
              <p:cNvPr id="148576" name="Group 29"/>
              <p:cNvGrpSpPr>
                <a:grpSpLocks/>
              </p:cNvGrpSpPr>
              <p:nvPr/>
            </p:nvGrpSpPr>
            <p:grpSpPr bwMode="auto">
              <a:xfrm>
                <a:off x="2863" y="2032"/>
                <a:ext cx="316" cy="212"/>
                <a:chOff x="2089" y="1712"/>
                <a:chExt cx="316" cy="212"/>
              </a:xfrm>
            </p:grpSpPr>
            <p:sp>
              <p:nvSpPr>
                <p:cNvPr id="129165" name="Oval 30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66" name="Line 31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67" name="Line 32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68" name="Rectangle 33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69" name="Oval 34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25" name="Group 35"/>
                <p:cNvGrpSpPr>
                  <a:grpSpLocks/>
                </p:cNvGrpSpPr>
                <p:nvPr/>
              </p:nvGrpSpPr>
              <p:grpSpPr bwMode="auto">
                <a:xfrm>
                  <a:off x="2135" y="1712"/>
                  <a:ext cx="216" cy="212"/>
                  <a:chOff x="2948" y="2456"/>
                  <a:chExt cx="219" cy="212"/>
                </a:xfrm>
              </p:grpSpPr>
              <p:sp>
                <p:nvSpPr>
                  <p:cNvPr id="12917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72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456"/>
                    <a:ext cx="219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G</a:t>
                    </a:r>
                  </a:p>
                </p:txBody>
              </p:sp>
            </p:grpSp>
          </p:grpSp>
          <p:grpSp>
            <p:nvGrpSpPr>
              <p:cNvPr id="148577" name="Group 38"/>
              <p:cNvGrpSpPr>
                <a:grpSpLocks/>
              </p:cNvGrpSpPr>
              <p:nvPr/>
            </p:nvGrpSpPr>
            <p:grpSpPr bwMode="auto">
              <a:xfrm>
                <a:off x="2651" y="1574"/>
                <a:ext cx="316" cy="212"/>
                <a:chOff x="2089" y="1712"/>
                <a:chExt cx="316" cy="212"/>
              </a:xfrm>
            </p:grpSpPr>
            <p:sp>
              <p:nvSpPr>
                <p:cNvPr id="129157" name="Oval 39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58" name="Line 40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59" name="Line 41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60" name="Rectangle 42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61" name="Oval 43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17" name="Group 44"/>
                <p:cNvGrpSpPr>
                  <a:grpSpLocks/>
                </p:cNvGrpSpPr>
                <p:nvPr/>
              </p:nvGrpSpPr>
              <p:grpSpPr bwMode="auto">
                <a:xfrm>
                  <a:off x="2139" y="1712"/>
                  <a:ext cx="208" cy="212"/>
                  <a:chOff x="2952" y="2456"/>
                  <a:chExt cx="211" cy="212"/>
                </a:xfrm>
              </p:grpSpPr>
              <p:sp>
                <p:nvSpPr>
                  <p:cNvPr id="129163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64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456"/>
                    <a:ext cx="211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D</a:t>
                    </a:r>
                  </a:p>
                </p:txBody>
              </p:sp>
            </p:grpSp>
          </p:grpSp>
          <p:grpSp>
            <p:nvGrpSpPr>
              <p:cNvPr id="148578" name="Group 47"/>
              <p:cNvGrpSpPr>
                <a:grpSpLocks/>
              </p:cNvGrpSpPr>
              <p:nvPr/>
            </p:nvGrpSpPr>
            <p:grpSpPr bwMode="auto">
              <a:xfrm>
                <a:off x="1989" y="1739"/>
                <a:ext cx="316" cy="212"/>
                <a:chOff x="2089" y="1712"/>
                <a:chExt cx="316" cy="212"/>
              </a:xfrm>
            </p:grpSpPr>
            <p:sp>
              <p:nvSpPr>
                <p:cNvPr id="129149" name="Oval 48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50" name="Line 49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51" name="Line 50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52" name="Rectangle 51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53" name="Oval 52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09" name="Group 53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5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56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E</a:t>
                    </a:r>
                  </a:p>
                </p:txBody>
              </p:sp>
            </p:grpSp>
          </p:grpSp>
          <p:sp>
            <p:nvSpPr>
              <p:cNvPr id="129124" name="Line 56"/>
              <p:cNvSpPr>
                <a:spLocks noChangeShapeType="1"/>
              </p:cNvSpPr>
              <p:nvPr/>
            </p:nvSpPr>
            <p:spPr bwMode="auto">
              <a:xfrm flipH="1">
                <a:off x="1616" y="939"/>
                <a:ext cx="425" cy="87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8580" name="Group 57"/>
              <p:cNvGrpSpPr>
                <a:grpSpLocks/>
              </p:cNvGrpSpPr>
              <p:nvPr/>
            </p:nvGrpSpPr>
            <p:grpSpPr bwMode="auto">
              <a:xfrm>
                <a:off x="1717" y="1204"/>
                <a:ext cx="316" cy="212"/>
                <a:chOff x="2089" y="1712"/>
                <a:chExt cx="316" cy="212"/>
              </a:xfrm>
            </p:grpSpPr>
            <p:sp>
              <p:nvSpPr>
                <p:cNvPr id="129141" name="Oval 58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42" name="Line 59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43" name="Line 60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44" name="Rectangle 61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45" name="Oval 62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601" name="Group 63"/>
                <p:cNvGrpSpPr>
                  <a:grpSpLocks/>
                </p:cNvGrpSpPr>
                <p:nvPr/>
              </p:nvGrpSpPr>
              <p:grpSpPr bwMode="auto">
                <a:xfrm>
                  <a:off x="2152" y="1712"/>
                  <a:ext cx="180" cy="212"/>
                  <a:chOff x="2965" y="2456"/>
                  <a:chExt cx="183" cy="212"/>
                </a:xfrm>
              </p:grpSpPr>
              <p:sp>
                <p:nvSpPr>
                  <p:cNvPr id="129147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48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5" y="2456"/>
                    <a:ext cx="183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c</a:t>
                    </a:r>
                  </a:p>
                </p:txBody>
              </p:sp>
            </p:grpSp>
          </p:grpSp>
          <p:grpSp>
            <p:nvGrpSpPr>
              <p:cNvPr id="148581" name="Group 66"/>
              <p:cNvGrpSpPr>
                <a:grpSpLocks/>
              </p:cNvGrpSpPr>
              <p:nvPr/>
            </p:nvGrpSpPr>
            <p:grpSpPr bwMode="auto">
              <a:xfrm>
                <a:off x="1383" y="1743"/>
                <a:ext cx="316" cy="212"/>
                <a:chOff x="2089" y="1712"/>
                <a:chExt cx="316" cy="212"/>
              </a:xfrm>
            </p:grpSpPr>
            <p:sp>
              <p:nvSpPr>
                <p:cNvPr id="129133" name="Oval 67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34" name="Line 68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35" name="Line 69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913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29137" name="Oval 71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8593" name="Group 72"/>
                <p:cNvGrpSpPr>
                  <a:grpSpLocks/>
                </p:cNvGrpSpPr>
                <p:nvPr/>
              </p:nvGrpSpPr>
              <p:grpSpPr bwMode="auto">
                <a:xfrm>
                  <a:off x="2145" y="1712"/>
                  <a:ext cx="194" cy="212"/>
                  <a:chOff x="2958" y="2456"/>
                  <a:chExt cx="197" cy="212"/>
                </a:xfrm>
              </p:grpSpPr>
              <p:sp>
                <p:nvSpPr>
                  <p:cNvPr id="129139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140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56"/>
                    <a:ext cx="197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600"/>
                      <a:t>F</a:t>
                    </a:r>
                  </a:p>
                </p:txBody>
              </p:sp>
            </p:grpSp>
          </p:grpSp>
          <p:sp>
            <p:nvSpPr>
              <p:cNvPr id="129127" name="Line 75"/>
              <p:cNvSpPr>
                <a:spLocks noChangeShapeType="1"/>
              </p:cNvSpPr>
              <p:nvPr/>
            </p:nvSpPr>
            <p:spPr bwMode="auto">
              <a:xfrm flipH="1">
                <a:off x="1862" y="951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28" name="Line 76"/>
              <p:cNvSpPr>
                <a:spLocks noChangeShapeType="1"/>
              </p:cNvSpPr>
              <p:nvPr/>
            </p:nvSpPr>
            <p:spPr bwMode="auto">
              <a:xfrm flipH="1">
                <a:off x="1622" y="1439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29" name="Line 77"/>
              <p:cNvSpPr>
                <a:spLocks noChangeShapeType="1"/>
              </p:cNvSpPr>
              <p:nvPr/>
            </p:nvSpPr>
            <p:spPr bwMode="auto">
              <a:xfrm>
                <a:off x="2283" y="881"/>
                <a:ext cx="179" cy="1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30" name="Line 78"/>
              <p:cNvSpPr>
                <a:spLocks noChangeShapeType="1"/>
              </p:cNvSpPr>
              <p:nvPr/>
            </p:nvSpPr>
            <p:spPr bwMode="auto">
              <a:xfrm>
                <a:off x="2647" y="1274"/>
                <a:ext cx="142" cy="2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31" name="Line 79"/>
              <p:cNvSpPr>
                <a:spLocks noChangeShapeType="1"/>
              </p:cNvSpPr>
              <p:nvPr/>
            </p:nvSpPr>
            <p:spPr bwMode="auto">
              <a:xfrm>
                <a:off x="2899" y="1782"/>
                <a:ext cx="112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32" name="Line 80"/>
              <p:cNvSpPr>
                <a:spLocks noChangeShapeType="1"/>
              </p:cNvSpPr>
              <p:nvPr/>
            </p:nvSpPr>
            <p:spPr bwMode="auto">
              <a:xfrm>
                <a:off x="1987" y="1427"/>
                <a:ext cx="109" cy="2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29033" name="Line 81"/>
            <p:cNvSpPr>
              <a:spLocks noChangeShapeType="1"/>
            </p:cNvSpPr>
            <p:nvPr/>
          </p:nvSpPr>
          <p:spPr bwMode="auto">
            <a:xfrm>
              <a:off x="4188" y="1078"/>
              <a:ext cx="213" cy="4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4" name="Line 82"/>
            <p:cNvSpPr>
              <a:spLocks noChangeShapeType="1"/>
            </p:cNvSpPr>
            <p:nvPr/>
          </p:nvSpPr>
          <p:spPr bwMode="auto">
            <a:xfrm>
              <a:off x="4412" y="1519"/>
              <a:ext cx="216" cy="4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5" name="Line 83"/>
            <p:cNvSpPr>
              <a:spLocks noChangeShapeType="1"/>
            </p:cNvSpPr>
            <p:nvPr/>
          </p:nvSpPr>
          <p:spPr bwMode="auto">
            <a:xfrm flipH="1">
              <a:off x="3925" y="1565"/>
              <a:ext cx="379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6" name="Line 84"/>
            <p:cNvSpPr>
              <a:spLocks noChangeShapeType="1"/>
            </p:cNvSpPr>
            <p:nvPr/>
          </p:nvSpPr>
          <p:spPr bwMode="auto">
            <a:xfrm flipH="1">
              <a:off x="3260" y="1737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7" name="Line 85"/>
            <p:cNvSpPr>
              <a:spLocks noChangeShapeType="1"/>
            </p:cNvSpPr>
            <p:nvPr/>
          </p:nvSpPr>
          <p:spPr bwMode="auto">
            <a:xfrm flipH="1" flipV="1">
              <a:off x="3534" y="1225"/>
              <a:ext cx="171" cy="4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8" name="Line 86"/>
            <p:cNvSpPr>
              <a:spLocks noChangeShapeType="1"/>
            </p:cNvSpPr>
            <p:nvPr/>
          </p:nvSpPr>
          <p:spPr bwMode="auto">
            <a:xfrm flipV="1">
              <a:off x="3642" y="1073"/>
              <a:ext cx="42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9" name="Line 87"/>
            <p:cNvSpPr>
              <a:spLocks noChangeShapeType="1"/>
            </p:cNvSpPr>
            <p:nvPr/>
          </p:nvSpPr>
          <p:spPr bwMode="auto">
            <a:xfrm>
              <a:off x="3864" y="786"/>
              <a:ext cx="279" cy="2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8495" name="Group 88"/>
            <p:cNvGrpSpPr>
              <a:grpSpLocks/>
            </p:cNvGrpSpPr>
            <p:nvPr/>
          </p:nvGrpSpPr>
          <p:grpSpPr bwMode="auto">
            <a:xfrm>
              <a:off x="3579" y="648"/>
              <a:ext cx="316" cy="212"/>
              <a:chOff x="2089" y="1712"/>
              <a:chExt cx="316" cy="212"/>
            </a:xfrm>
          </p:grpSpPr>
          <p:sp>
            <p:nvSpPr>
              <p:cNvPr id="129104" name="Oval 89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05" name="Line 90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06" name="Line 91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107" name="Rectangle 92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108" name="Oval 93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64" name="Group 94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110" name="Rectangle 9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11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A</a:t>
                  </a:r>
                </a:p>
              </p:txBody>
            </p:sp>
          </p:grpSp>
        </p:grpSp>
        <p:grpSp>
          <p:nvGrpSpPr>
            <p:cNvPr id="148496" name="Group 97"/>
            <p:cNvGrpSpPr>
              <a:grpSpLocks/>
            </p:cNvGrpSpPr>
            <p:nvPr/>
          </p:nvGrpSpPr>
          <p:grpSpPr bwMode="auto">
            <a:xfrm>
              <a:off x="4027" y="968"/>
              <a:ext cx="316" cy="212"/>
              <a:chOff x="2089" y="1712"/>
              <a:chExt cx="316" cy="212"/>
            </a:xfrm>
          </p:grpSpPr>
          <p:sp>
            <p:nvSpPr>
              <p:cNvPr id="129096" name="Oval 98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7" name="Line 99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8" name="Line 100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9" name="Rectangle 101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100" name="Oval 102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56" name="Group 103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10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03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B</a:t>
                  </a:r>
                </a:p>
              </p:txBody>
            </p:sp>
          </p:grpSp>
        </p:grpSp>
        <p:grpSp>
          <p:nvGrpSpPr>
            <p:cNvPr id="148497" name="Group 106"/>
            <p:cNvGrpSpPr>
              <a:grpSpLocks/>
            </p:cNvGrpSpPr>
            <p:nvPr/>
          </p:nvGrpSpPr>
          <p:grpSpPr bwMode="auto">
            <a:xfrm>
              <a:off x="4501" y="1918"/>
              <a:ext cx="316" cy="212"/>
              <a:chOff x="2089" y="1712"/>
              <a:chExt cx="316" cy="212"/>
            </a:xfrm>
          </p:grpSpPr>
          <p:sp>
            <p:nvSpPr>
              <p:cNvPr id="129088" name="Oval 107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89" name="Line 108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0" name="Line 109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1" name="Rectangle 110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092" name="Oval 111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48" name="Group 112"/>
              <p:cNvGrpSpPr>
                <a:grpSpLocks/>
              </p:cNvGrpSpPr>
              <p:nvPr/>
            </p:nvGrpSpPr>
            <p:grpSpPr bwMode="auto">
              <a:xfrm>
                <a:off x="2135" y="1712"/>
                <a:ext cx="216" cy="212"/>
                <a:chOff x="2948" y="2456"/>
                <a:chExt cx="219" cy="212"/>
              </a:xfrm>
            </p:grpSpPr>
            <p:sp>
              <p:nvSpPr>
                <p:cNvPr id="129094" name="Rectangle 11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95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948" y="2456"/>
                  <a:ext cx="21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G</a:t>
                  </a:r>
                </a:p>
              </p:txBody>
            </p:sp>
          </p:grpSp>
        </p:grpSp>
        <p:grpSp>
          <p:nvGrpSpPr>
            <p:cNvPr id="148498" name="Group 115"/>
            <p:cNvGrpSpPr>
              <a:grpSpLocks/>
            </p:cNvGrpSpPr>
            <p:nvPr/>
          </p:nvGrpSpPr>
          <p:grpSpPr bwMode="auto">
            <a:xfrm>
              <a:off x="4289" y="1460"/>
              <a:ext cx="316" cy="212"/>
              <a:chOff x="2089" y="1712"/>
              <a:chExt cx="316" cy="212"/>
            </a:xfrm>
          </p:grpSpPr>
          <p:sp>
            <p:nvSpPr>
              <p:cNvPr id="129080" name="Oval 116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81" name="Line 117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82" name="Line 118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83" name="Rectangle 119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084" name="Oval 120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40" name="Group 121"/>
              <p:cNvGrpSpPr>
                <a:grpSpLocks/>
              </p:cNvGrpSpPr>
              <p:nvPr/>
            </p:nvGrpSpPr>
            <p:grpSpPr bwMode="auto">
              <a:xfrm>
                <a:off x="2139" y="1712"/>
                <a:ext cx="208" cy="212"/>
                <a:chOff x="2952" y="2456"/>
                <a:chExt cx="211" cy="212"/>
              </a:xfrm>
            </p:grpSpPr>
            <p:sp>
              <p:nvSpPr>
                <p:cNvPr id="129086" name="Rectangle 12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87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2952" y="2456"/>
                  <a:ext cx="21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D</a:t>
                  </a:r>
                </a:p>
              </p:txBody>
            </p:sp>
          </p:grpSp>
        </p:grpSp>
        <p:grpSp>
          <p:nvGrpSpPr>
            <p:cNvPr id="148499" name="Group 124"/>
            <p:cNvGrpSpPr>
              <a:grpSpLocks/>
            </p:cNvGrpSpPr>
            <p:nvPr/>
          </p:nvGrpSpPr>
          <p:grpSpPr bwMode="auto">
            <a:xfrm>
              <a:off x="3627" y="1625"/>
              <a:ext cx="316" cy="212"/>
              <a:chOff x="2089" y="1712"/>
              <a:chExt cx="316" cy="212"/>
            </a:xfrm>
          </p:grpSpPr>
          <p:sp>
            <p:nvSpPr>
              <p:cNvPr id="129072" name="Oval 125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73" name="Line 126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74" name="Line 127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75" name="Rectangle 128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076" name="Oval 129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32" name="Group 130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078" name="Rectangle 13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79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E</a:t>
                  </a:r>
                </a:p>
              </p:txBody>
            </p:sp>
          </p:grpSp>
        </p:grpSp>
        <p:sp>
          <p:nvSpPr>
            <p:cNvPr id="129045" name="Line 133"/>
            <p:cNvSpPr>
              <a:spLocks noChangeShapeType="1"/>
            </p:cNvSpPr>
            <p:nvPr/>
          </p:nvSpPr>
          <p:spPr bwMode="auto">
            <a:xfrm flipH="1">
              <a:off x="3254" y="825"/>
              <a:ext cx="425" cy="8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8501" name="Group 134"/>
            <p:cNvGrpSpPr>
              <a:grpSpLocks/>
            </p:cNvGrpSpPr>
            <p:nvPr/>
          </p:nvGrpSpPr>
          <p:grpSpPr bwMode="auto">
            <a:xfrm>
              <a:off x="3355" y="1090"/>
              <a:ext cx="316" cy="212"/>
              <a:chOff x="2089" y="1712"/>
              <a:chExt cx="316" cy="212"/>
            </a:xfrm>
          </p:grpSpPr>
          <p:sp>
            <p:nvSpPr>
              <p:cNvPr id="129064" name="Oval 135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5" name="Line 136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66" name="Line 137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67" name="Rectangle 138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068" name="Oval 139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24" name="Group 140"/>
              <p:cNvGrpSpPr>
                <a:grpSpLocks/>
              </p:cNvGrpSpPr>
              <p:nvPr/>
            </p:nvGrpSpPr>
            <p:grpSpPr bwMode="auto">
              <a:xfrm>
                <a:off x="2152" y="1712"/>
                <a:ext cx="180" cy="212"/>
                <a:chOff x="2965" y="2456"/>
                <a:chExt cx="183" cy="212"/>
              </a:xfrm>
            </p:grpSpPr>
            <p:sp>
              <p:nvSpPr>
                <p:cNvPr id="129070" name="Rectangle 14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7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2965" y="2456"/>
                  <a:ext cx="183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c</a:t>
                  </a:r>
                </a:p>
              </p:txBody>
            </p:sp>
          </p:grpSp>
        </p:grpSp>
        <p:grpSp>
          <p:nvGrpSpPr>
            <p:cNvPr id="148502" name="Group 143"/>
            <p:cNvGrpSpPr>
              <a:grpSpLocks/>
            </p:cNvGrpSpPr>
            <p:nvPr/>
          </p:nvGrpSpPr>
          <p:grpSpPr bwMode="auto">
            <a:xfrm>
              <a:off x="3021" y="1629"/>
              <a:ext cx="316" cy="212"/>
              <a:chOff x="2089" y="1712"/>
              <a:chExt cx="316" cy="212"/>
            </a:xfrm>
          </p:grpSpPr>
          <p:sp>
            <p:nvSpPr>
              <p:cNvPr id="129056" name="Oval 144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7" name="Line 145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58" name="Line 146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59" name="Rectangle 147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9060" name="Oval 148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8516" name="Group 149"/>
              <p:cNvGrpSpPr>
                <a:grpSpLocks/>
              </p:cNvGrpSpPr>
              <p:nvPr/>
            </p:nvGrpSpPr>
            <p:grpSpPr bwMode="auto">
              <a:xfrm>
                <a:off x="2145" y="1712"/>
                <a:ext cx="194" cy="212"/>
                <a:chOff x="2958" y="2456"/>
                <a:chExt cx="197" cy="212"/>
              </a:xfrm>
            </p:grpSpPr>
            <p:sp>
              <p:nvSpPr>
                <p:cNvPr id="129062" name="Rectangle 15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63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958" y="2456"/>
                  <a:ext cx="19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/>
                    <a:t>F</a:t>
                  </a:r>
                </a:p>
              </p:txBody>
            </p:sp>
          </p:grpSp>
        </p:grpSp>
        <p:sp>
          <p:nvSpPr>
            <p:cNvPr id="129048" name="Line 152"/>
            <p:cNvSpPr>
              <a:spLocks noChangeShapeType="1"/>
            </p:cNvSpPr>
            <p:nvPr/>
          </p:nvSpPr>
          <p:spPr bwMode="auto">
            <a:xfrm flipH="1">
              <a:off x="3500" y="837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49" name="Line 153"/>
            <p:cNvSpPr>
              <a:spLocks noChangeShapeType="1"/>
            </p:cNvSpPr>
            <p:nvPr/>
          </p:nvSpPr>
          <p:spPr bwMode="auto">
            <a:xfrm flipH="1">
              <a:off x="3260" y="1325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0" name="Line 154"/>
            <p:cNvSpPr>
              <a:spLocks noChangeShapeType="1"/>
            </p:cNvSpPr>
            <p:nvPr/>
          </p:nvSpPr>
          <p:spPr bwMode="auto">
            <a:xfrm>
              <a:off x="3921" y="767"/>
              <a:ext cx="179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1" name="Line 155"/>
            <p:cNvSpPr>
              <a:spLocks noChangeShapeType="1"/>
            </p:cNvSpPr>
            <p:nvPr/>
          </p:nvSpPr>
          <p:spPr bwMode="auto">
            <a:xfrm>
              <a:off x="4285" y="1160"/>
              <a:ext cx="142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2" name="Line 156"/>
            <p:cNvSpPr>
              <a:spLocks noChangeShapeType="1"/>
            </p:cNvSpPr>
            <p:nvPr/>
          </p:nvSpPr>
          <p:spPr bwMode="auto">
            <a:xfrm>
              <a:off x="4537" y="1668"/>
              <a:ext cx="112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3" name="Line 157"/>
            <p:cNvSpPr>
              <a:spLocks noChangeShapeType="1"/>
            </p:cNvSpPr>
            <p:nvPr/>
          </p:nvSpPr>
          <p:spPr bwMode="auto">
            <a:xfrm>
              <a:off x="3625" y="1313"/>
              <a:ext cx="109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4" name="Text Box 158"/>
            <p:cNvSpPr txBox="1">
              <a:spLocks noChangeArrowheads="1"/>
            </p:cNvSpPr>
            <p:nvPr/>
          </p:nvSpPr>
          <p:spPr bwMode="auto">
            <a:xfrm>
              <a:off x="547" y="2140"/>
              <a:ext cx="17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(a) broadcast initiated at A</a:t>
              </a:r>
            </a:p>
          </p:txBody>
        </p:sp>
        <p:sp>
          <p:nvSpPr>
            <p:cNvPr id="129055" name="Text Box 159"/>
            <p:cNvSpPr txBox="1">
              <a:spLocks noChangeArrowheads="1"/>
            </p:cNvSpPr>
            <p:nvPr/>
          </p:nvSpPr>
          <p:spPr bwMode="auto">
            <a:xfrm>
              <a:off x="3019" y="2116"/>
              <a:ext cx="1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(b) broadcast initiated at D</a:t>
              </a:r>
            </a:p>
          </p:txBody>
        </p:sp>
      </p:grpSp>
      <p:sp>
        <p:nvSpPr>
          <p:cNvPr id="129029" name="Rectangle 1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Spanning tree</a:t>
            </a:r>
          </a:p>
        </p:txBody>
      </p:sp>
      <p:sp>
        <p:nvSpPr>
          <p:cNvPr id="129030" name="Rectangle 162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854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first construct a spanning tree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nodes then forward/make copies only along spanning tree</a:t>
            </a:r>
          </a:p>
        </p:txBody>
      </p:sp>
      <p:pic>
        <p:nvPicPr>
          <p:cNvPr id="148486" name="Picture 16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" y="1044575"/>
            <a:ext cx="3290888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0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EE1F2EE7-3695-4CCF-8E48-A251CBC74E80}" type="slidenum">
              <a:rPr lang="en-US"/>
              <a:pPr/>
              <a:t>6</a:t>
            </a:fld>
            <a:endParaRPr lang="en-US"/>
          </a:p>
        </p:txBody>
      </p:sp>
      <p:pic>
        <p:nvPicPr>
          <p:cNvPr id="149507" name="Picture 16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788988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3" name="Line 4"/>
          <p:cNvSpPr>
            <a:spLocks noChangeShapeType="1"/>
          </p:cNvSpPr>
          <p:nvPr/>
        </p:nvSpPr>
        <p:spPr bwMode="auto">
          <a:xfrm>
            <a:off x="2949575" y="4105275"/>
            <a:ext cx="338138" cy="677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4" name="Line 5"/>
          <p:cNvSpPr>
            <a:spLocks noChangeShapeType="1"/>
          </p:cNvSpPr>
          <p:nvPr/>
        </p:nvSpPr>
        <p:spPr bwMode="auto">
          <a:xfrm>
            <a:off x="3305175" y="4805363"/>
            <a:ext cx="342900" cy="757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5" name="Line 6"/>
          <p:cNvSpPr>
            <a:spLocks noChangeShapeType="1"/>
          </p:cNvSpPr>
          <p:nvPr/>
        </p:nvSpPr>
        <p:spPr bwMode="auto">
          <a:xfrm flipH="1">
            <a:off x="2532063" y="4878388"/>
            <a:ext cx="601662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6" name="Line 7"/>
          <p:cNvSpPr>
            <a:spLocks noChangeShapeType="1"/>
          </p:cNvSpPr>
          <p:nvPr/>
        </p:nvSpPr>
        <p:spPr bwMode="auto">
          <a:xfrm flipH="1">
            <a:off x="1476375" y="5151438"/>
            <a:ext cx="735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7" name="Line 8"/>
          <p:cNvSpPr>
            <a:spLocks noChangeShapeType="1"/>
          </p:cNvSpPr>
          <p:nvPr/>
        </p:nvSpPr>
        <p:spPr bwMode="auto">
          <a:xfrm flipH="1" flipV="1">
            <a:off x="1911350" y="4338638"/>
            <a:ext cx="2714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8" name="Line 9"/>
          <p:cNvSpPr>
            <a:spLocks noChangeShapeType="1"/>
          </p:cNvSpPr>
          <p:nvPr/>
        </p:nvSpPr>
        <p:spPr bwMode="auto">
          <a:xfrm flipV="1">
            <a:off x="2082800" y="4097338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59" name="Line 10"/>
          <p:cNvSpPr>
            <a:spLocks noChangeShapeType="1"/>
          </p:cNvSpPr>
          <p:nvPr/>
        </p:nvSpPr>
        <p:spPr bwMode="auto">
          <a:xfrm>
            <a:off x="2435225" y="3641725"/>
            <a:ext cx="442913" cy="409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49515" name="Group 11"/>
          <p:cNvGrpSpPr>
            <a:grpSpLocks/>
          </p:cNvGrpSpPr>
          <p:nvPr/>
        </p:nvGrpSpPr>
        <p:grpSpPr bwMode="auto">
          <a:xfrm>
            <a:off x="1982788" y="3422650"/>
            <a:ext cx="501650" cy="336550"/>
            <a:chOff x="2089" y="1712"/>
            <a:chExt cx="316" cy="212"/>
          </a:xfrm>
        </p:grpSpPr>
        <p:sp>
          <p:nvSpPr>
            <p:cNvPr id="130207" name="Oval 12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08" name="Line 13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209" name="Line 14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210" name="Rectangle 15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11" name="Oval 16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67" name="Group 17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213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14" name="Text Box 19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A</a:t>
                </a:r>
              </a:p>
            </p:txBody>
          </p:sp>
        </p:grpSp>
      </p:grpSp>
      <p:grpSp>
        <p:nvGrpSpPr>
          <p:cNvPr id="149516" name="Group 20"/>
          <p:cNvGrpSpPr>
            <a:grpSpLocks/>
          </p:cNvGrpSpPr>
          <p:nvPr/>
        </p:nvGrpSpPr>
        <p:grpSpPr bwMode="auto">
          <a:xfrm>
            <a:off x="2693988" y="3930650"/>
            <a:ext cx="501650" cy="336550"/>
            <a:chOff x="2089" y="1712"/>
            <a:chExt cx="316" cy="212"/>
          </a:xfrm>
        </p:grpSpPr>
        <p:sp>
          <p:nvSpPr>
            <p:cNvPr id="130199" name="Oval 21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00" name="Line 22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201" name="Line 23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202" name="Rectangle 24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03" name="Oval 25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59" name="Group 26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205" name="Rectangle 2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06" name="Text Box 28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B</a:t>
                </a:r>
              </a:p>
            </p:txBody>
          </p:sp>
        </p:grpSp>
      </p:grpSp>
      <p:grpSp>
        <p:nvGrpSpPr>
          <p:cNvPr id="149517" name="Group 29"/>
          <p:cNvGrpSpPr>
            <a:grpSpLocks/>
          </p:cNvGrpSpPr>
          <p:nvPr/>
        </p:nvGrpSpPr>
        <p:grpSpPr bwMode="auto">
          <a:xfrm>
            <a:off x="3446463" y="5438775"/>
            <a:ext cx="501650" cy="336550"/>
            <a:chOff x="2089" y="1712"/>
            <a:chExt cx="316" cy="212"/>
          </a:xfrm>
        </p:grpSpPr>
        <p:sp>
          <p:nvSpPr>
            <p:cNvPr id="130191" name="Oval 3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92" name="Line 3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93" name="Line 3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94" name="Rectangle 3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95" name="Oval 3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51" name="Group 35"/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30197" name="Rectangle 3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8" name="Text Box 37"/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G</a:t>
                </a:r>
              </a:p>
            </p:txBody>
          </p:sp>
        </p:grpSp>
      </p:grpSp>
      <p:grpSp>
        <p:nvGrpSpPr>
          <p:cNvPr id="149518" name="Group 38"/>
          <p:cNvGrpSpPr>
            <a:grpSpLocks/>
          </p:cNvGrpSpPr>
          <p:nvPr/>
        </p:nvGrpSpPr>
        <p:grpSpPr bwMode="auto">
          <a:xfrm>
            <a:off x="3109913" y="4711700"/>
            <a:ext cx="501650" cy="336550"/>
            <a:chOff x="2089" y="1712"/>
            <a:chExt cx="316" cy="212"/>
          </a:xfrm>
        </p:grpSpPr>
        <p:sp>
          <p:nvSpPr>
            <p:cNvPr id="130183" name="Oval 3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84" name="Line 4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85" name="Line 4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86" name="Rectangle 4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87" name="Oval 4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43" name="Group 44"/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30189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0" name="Text Box 46"/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D</a:t>
                </a:r>
              </a:p>
            </p:txBody>
          </p:sp>
        </p:grpSp>
      </p:grpSp>
      <p:grpSp>
        <p:nvGrpSpPr>
          <p:cNvPr id="149519" name="Group 47"/>
          <p:cNvGrpSpPr>
            <a:grpSpLocks/>
          </p:cNvGrpSpPr>
          <p:nvPr/>
        </p:nvGrpSpPr>
        <p:grpSpPr bwMode="auto">
          <a:xfrm>
            <a:off x="2058988" y="4973638"/>
            <a:ext cx="501650" cy="336550"/>
            <a:chOff x="2089" y="1712"/>
            <a:chExt cx="316" cy="212"/>
          </a:xfrm>
        </p:grpSpPr>
        <p:sp>
          <p:nvSpPr>
            <p:cNvPr id="130175" name="Oval 4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76" name="Line 4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77" name="Line 5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78" name="Rectangle 5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79" name="Oval 5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35" name="Group 53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81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2" name="Text Box 55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E</a:t>
                </a:r>
              </a:p>
            </p:txBody>
          </p:sp>
        </p:grpSp>
      </p:grpSp>
      <p:sp>
        <p:nvSpPr>
          <p:cNvPr id="130065" name="Line 56"/>
          <p:cNvSpPr>
            <a:spLocks noChangeShapeType="1"/>
          </p:cNvSpPr>
          <p:nvPr/>
        </p:nvSpPr>
        <p:spPr bwMode="auto">
          <a:xfrm flipH="1">
            <a:off x="1466850" y="3703638"/>
            <a:ext cx="674688" cy="138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49521" name="Group 57"/>
          <p:cNvGrpSpPr>
            <a:grpSpLocks/>
          </p:cNvGrpSpPr>
          <p:nvPr/>
        </p:nvGrpSpPr>
        <p:grpSpPr bwMode="auto">
          <a:xfrm>
            <a:off x="1627188" y="4124325"/>
            <a:ext cx="501650" cy="336550"/>
            <a:chOff x="2089" y="1712"/>
            <a:chExt cx="316" cy="212"/>
          </a:xfrm>
        </p:grpSpPr>
        <p:sp>
          <p:nvSpPr>
            <p:cNvPr id="130167" name="Oval 5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8" name="Line 5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69" name="Line 6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70" name="Rectangle 6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71" name="Oval 6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27" name="Group 63"/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30173" name="Rectangle 6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74" name="Text Box 65"/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c</a:t>
                </a:r>
              </a:p>
            </p:txBody>
          </p:sp>
        </p:grpSp>
      </p:grpSp>
      <p:grpSp>
        <p:nvGrpSpPr>
          <p:cNvPr id="149522" name="Group 66"/>
          <p:cNvGrpSpPr>
            <a:grpSpLocks/>
          </p:cNvGrpSpPr>
          <p:nvPr/>
        </p:nvGrpSpPr>
        <p:grpSpPr bwMode="auto">
          <a:xfrm>
            <a:off x="1096963" y="4979988"/>
            <a:ext cx="501650" cy="336550"/>
            <a:chOff x="2089" y="1712"/>
            <a:chExt cx="316" cy="212"/>
          </a:xfrm>
        </p:grpSpPr>
        <p:sp>
          <p:nvSpPr>
            <p:cNvPr id="130159" name="Oval 67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0" name="Line 68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61" name="Line 69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62" name="Rectangle 70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63" name="Oval 71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19" name="Group 72"/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30165" name="Rectangle 7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6" name="Text Box 74"/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F</a:t>
                </a:r>
              </a:p>
            </p:txBody>
          </p:sp>
        </p:grpSp>
      </p:grpSp>
      <p:sp>
        <p:nvSpPr>
          <p:cNvPr id="611403" name="Line 75"/>
          <p:cNvSpPr>
            <a:spLocks noChangeShapeType="1"/>
          </p:cNvSpPr>
          <p:nvPr/>
        </p:nvSpPr>
        <p:spPr bwMode="auto">
          <a:xfrm>
            <a:off x="1627188" y="5221288"/>
            <a:ext cx="401637" cy="1587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04" name="Text Box 76"/>
          <p:cNvSpPr txBox="1">
            <a:spLocks noChangeArrowheads="1"/>
          </p:cNvSpPr>
          <p:nvPr/>
        </p:nvSpPr>
        <p:spPr bwMode="auto">
          <a:xfrm>
            <a:off x="1652588" y="52006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611405" name="Freeform 77"/>
          <p:cNvSpPr>
            <a:spLocks/>
          </p:cNvSpPr>
          <p:nvPr/>
        </p:nvSpPr>
        <p:spPr bwMode="auto">
          <a:xfrm>
            <a:off x="2511425" y="4241800"/>
            <a:ext cx="628650" cy="738188"/>
          </a:xfrm>
          <a:custGeom>
            <a:avLst/>
            <a:gdLst>
              <a:gd name="T0" fmla="*/ 2147483647 w 396"/>
              <a:gd name="T1" fmla="*/ 0 h 465"/>
              <a:gd name="T2" fmla="*/ 2147483647 w 396"/>
              <a:gd name="T3" fmla="*/ 2147483647 h 465"/>
              <a:gd name="T4" fmla="*/ 0 w 396"/>
              <a:gd name="T5" fmla="*/ 2147483647 h 4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" h="465">
                <a:moveTo>
                  <a:pt x="246" y="0"/>
                </a:moveTo>
                <a:lnTo>
                  <a:pt x="396" y="321"/>
                </a:lnTo>
                <a:lnTo>
                  <a:pt x="0" y="465"/>
                </a:lnTo>
              </a:path>
            </a:pathLst>
          </a:custGeom>
          <a:noFill/>
          <a:ln w="38100" cmpd="sng">
            <a:pattFill prst="pct50">
              <a:fgClr>
                <a:schemeClr val="tx1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1406" name="Text Box 78"/>
          <p:cNvSpPr txBox="1">
            <a:spLocks noChangeArrowheads="1"/>
          </p:cNvSpPr>
          <p:nvPr/>
        </p:nvSpPr>
        <p:spPr bwMode="auto">
          <a:xfrm>
            <a:off x="2657475" y="45910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611407" name="Line 79"/>
          <p:cNvSpPr>
            <a:spLocks noChangeShapeType="1"/>
          </p:cNvSpPr>
          <p:nvPr/>
        </p:nvSpPr>
        <p:spPr bwMode="auto">
          <a:xfrm>
            <a:off x="2398713" y="3702050"/>
            <a:ext cx="273050" cy="273050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08" name="Text Box 80"/>
          <p:cNvSpPr txBox="1">
            <a:spLocks noChangeArrowheads="1"/>
          </p:cNvSpPr>
          <p:nvPr/>
        </p:nvSpPr>
        <p:spPr bwMode="auto">
          <a:xfrm>
            <a:off x="2286000" y="37195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611409" name="Line 81"/>
          <p:cNvSpPr>
            <a:spLocks noChangeShapeType="1"/>
          </p:cNvSpPr>
          <p:nvPr/>
        </p:nvSpPr>
        <p:spPr bwMode="auto">
          <a:xfrm>
            <a:off x="2017713" y="4435475"/>
            <a:ext cx="206375" cy="511175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0" name="Line 82"/>
          <p:cNvSpPr>
            <a:spLocks noChangeShapeType="1"/>
          </p:cNvSpPr>
          <p:nvPr/>
        </p:nvSpPr>
        <p:spPr bwMode="auto">
          <a:xfrm flipH="1" flipV="1">
            <a:off x="3333750" y="5046663"/>
            <a:ext cx="165100" cy="384175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1" name="Text Box 83"/>
          <p:cNvSpPr txBox="1">
            <a:spLocks noChangeArrowheads="1"/>
          </p:cNvSpPr>
          <p:nvPr/>
        </p:nvSpPr>
        <p:spPr bwMode="auto">
          <a:xfrm>
            <a:off x="2047875" y="44624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611412" name="Text Box 84"/>
          <p:cNvSpPr txBox="1">
            <a:spLocks noChangeArrowheads="1"/>
          </p:cNvSpPr>
          <p:nvPr/>
        </p:nvSpPr>
        <p:spPr bwMode="auto">
          <a:xfrm>
            <a:off x="3186113" y="515778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130078" name="Text Box 85"/>
          <p:cNvSpPr txBox="1">
            <a:spLocks noChangeArrowheads="1"/>
          </p:cNvSpPr>
          <p:nvPr/>
        </p:nvSpPr>
        <p:spPr bwMode="auto">
          <a:xfrm>
            <a:off x="860425" y="5792788"/>
            <a:ext cx="3163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lphaLcParenBoth"/>
              <a:defRPr/>
            </a:pPr>
            <a:r>
              <a:rPr lang="en-US" smtClean="0">
                <a:solidFill>
                  <a:srgbClr val="CC0000"/>
                </a:solidFill>
              </a:rPr>
              <a:t>stepwise construction of spanning tree (center: E)</a:t>
            </a:r>
          </a:p>
        </p:txBody>
      </p:sp>
      <p:sp>
        <p:nvSpPr>
          <p:cNvPr id="611414" name="Line 86"/>
          <p:cNvSpPr>
            <a:spLocks noChangeShapeType="1"/>
          </p:cNvSpPr>
          <p:nvPr/>
        </p:nvSpPr>
        <p:spPr bwMode="auto">
          <a:xfrm>
            <a:off x="6767513" y="4106863"/>
            <a:ext cx="338137" cy="677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5" name="Line 87"/>
          <p:cNvSpPr>
            <a:spLocks noChangeShapeType="1"/>
          </p:cNvSpPr>
          <p:nvPr/>
        </p:nvSpPr>
        <p:spPr bwMode="auto">
          <a:xfrm>
            <a:off x="7123113" y="4806950"/>
            <a:ext cx="342900" cy="757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6" name="Line 88"/>
          <p:cNvSpPr>
            <a:spLocks noChangeShapeType="1"/>
          </p:cNvSpPr>
          <p:nvPr/>
        </p:nvSpPr>
        <p:spPr bwMode="auto">
          <a:xfrm flipH="1">
            <a:off x="6350000" y="4879975"/>
            <a:ext cx="601663" cy="193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7" name="Line 89"/>
          <p:cNvSpPr>
            <a:spLocks noChangeShapeType="1"/>
          </p:cNvSpPr>
          <p:nvPr/>
        </p:nvSpPr>
        <p:spPr bwMode="auto">
          <a:xfrm flipH="1">
            <a:off x="5294313" y="5153025"/>
            <a:ext cx="7350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18" name="Line 90"/>
          <p:cNvSpPr>
            <a:spLocks noChangeShapeType="1"/>
          </p:cNvSpPr>
          <p:nvPr/>
        </p:nvSpPr>
        <p:spPr bwMode="auto">
          <a:xfrm flipH="1" flipV="1">
            <a:off x="5729288" y="4340225"/>
            <a:ext cx="271462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84" name="Line 91"/>
          <p:cNvSpPr>
            <a:spLocks noChangeShapeType="1"/>
          </p:cNvSpPr>
          <p:nvPr/>
        </p:nvSpPr>
        <p:spPr bwMode="auto">
          <a:xfrm flipV="1">
            <a:off x="5900738" y="4098925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1420" name="Line 92"/>
          <p:cNvSpPr>
            <a:spLocks noChangeShapeType="1"/>
          </p:cNvSpPr>
          <p:nvPr/>
        </p:nvSpPr>
        <p:spPr bwMode="auto">
          <a:xfrm>
            <a:off x="6253163" y="3643313"/>
            <a:ext cx="442912" cy="409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49541" name="Group 93"/>
          <p:cNvGrpSpPr>
            <a:grpSpLocks/>
          </p:cNvGrpSpPr>
          <p:nvPr/>
        </p:nvGrpSpPr>
        <p:grpSpPr bwMode="auto">
          <a:xfrm>
            <a:off x="5800725" y="3424238"/>
            <a:ext cx="501650" cy="336550"/>
            <a:chOff x="2089" y="1712"/>
            <a:chExt cx="316" cy="212"/>
          </a:xfrm>
        </p:grpSpPr>
        <p:sp>
          <p:nvSpPr>
            <p:cNvPr id="130151" name="Oval 94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2" name="Line 95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53" name="Line 96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54" name="Rectangle 97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55" name="Oval 98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11" name="Group 99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57" name="Rectangle 10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58" name="Text Box 101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A</a:t>
                </a:r>
              </a:p>
            </p:txBody>
          </p:sp>
        </p:grpSp>
      </p:grpSp>
      <p:grpSp>
        <p:nvGrpSpPr>
          <p:cNvPr id="149542" name="Group 102"/>
          <p:cNvGrpSpPr>
            <a:grpSpLocks/>
          </p:cNvGrpSpPr>
          <p:nvPr/>
        </p:nvGrpSpPr>
        <p:grpSpPr bwMode="auto">
          <a:xfrm>
            <a:off x="6511925" y="3932238"/>
            <a:ext cx="501650" cy="336550"/>
            <a:chOff x="2089" y="1712"/>
            <a:chExt cx="316" cy="212"/>
          </a:xfrm>
        </p:grpSpPr>
        <p:sp>
          <p:nvSpPr>
            <p:cNvPr id="130143" name="Oval 103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44" name="Line 104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45" name="Line 105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46" name="Rectangle 106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47" name="Oval 107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03" name="Group 108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49" name="Rectangle 10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50" name="Text Box 110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B</a:t>
                </a:r>
              </a:p>
            </p:txBody>
          </p:sp>
        </p:grpSp>
      </p:grpSp>
      <p:grpSp>
        <p:nvGrpSpPr>
          <p:cNvPr id="149543" name="Group 111"/>
          <p:cNvGrpSpPr>
            <a:grpSpLocks/>
          </p:cNvGrpSpPr>
          <p:nvPr/>
        </p:nvGrpSpPr>
        <p:grpSpPr bwMode="auto">
          <a:xfrm>
            <a:off x="7264400" y="5440363"/>
            <a:ext cx="501650" cy="336550"/>
            <a:chOff x="2089" y="1712"/>
            <a:chExt cx="316" cy="212"/>
          </a:xfrm>
        </p:grpSpPr>
        <p:sp>
          <p:nvSpPr>
            <p:cNvPr id="130135" name="Oval 112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36" name="Line 113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37" name="Line 114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38" name="Rectangle 115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39" name="Oval 116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95" name="Group 117"/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30141" name="Rectangle 1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42" name="Text Box 119"/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G</a:t>
                </a:r>
              </a:p>
            </p:txBody>
          </p:sp>
        </p:grpSp>
      </p:grpSp>
      <p:grpSp>
        <p:nvGrpSpPr>
          <p:cNvPr id="149544" name="Group 120"/>
          <p:cNvGrpSpPr>
            <a:grpSpLocks/>
          </p:cNvGrpSpPr>
          <p:nvPr/>
        </p:nvGrpSpPr>
        <p:grpSpPr bwMode="auto">
          <a:xfrm>
            <a:off x="6927850" y="4713288"/>
            <a:ext cx="501650" cy="336550"/>
            <a:chOff x="2089" y="1712"/>
            <a:chExt cx="316" cy="212"/>
          </a:xfrm>
        </p:grpSpPr>
        <p:sp>
          <p:nvSpPr>
            <p:cNvPr id="130127" name="Oval 121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28" name="Line 122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29" name="Line 123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30" name="Rectangle 124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31" name="Oval 125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87" name="Group 126"/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30133" name="Rectangle 12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4" name="Text Box 128"/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D</a:t>
                </a:r>
              </a:p>
            </p:txBody>
          </p:sp>
        </p:grpSp>
      </p:grpSp>
      <p:grpSp>
        <p:nvGrpSpPr>
          <p:cNvPr id="149545" name="Group 129"/>
          <p:cNvGrpSpPr>
            <a:grpSpLocks/>
          </p:cNvGrpSpPr>
          <p:nvPr/>
        </p:nvGrpSpPr>
        <p:grpSpPr bwMode="auto">
          <a:xfrm>
            <a:off x="5876925" y="4975225"/>
            <a:ext cx="501650" cy="336550"/>
            <a:chOff x="2089" y="1712"/>
            <a:chExt cx="316" cy="212"/>
          </a:xfrm>
        </p:grpSpPr>
        <p:sp>
          <p:nvSpPr>
            <p:cNvPr id="130119" name="Oval 13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20" name="Line 13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21" name="Line 13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22" name="Rectangle 13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23" name="Oval 13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79" name="Group 135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25" name="Rectangle 13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6" name="Text Box 137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E</a:t>
                </a:r>
              </a:p>
            </p:txBody>
          </p:sp>
        </p:grpSp>
      </p:grpSp>
      <p:sp>
        <p:nvSpPr>
          <p:cNvPr id="130091" name="Line 138"/>
          <p:cNvSpPr>
            <a:spLocks noChangeShapeType="1"/>
          </p:cNvSpPr>
          <p:nvPr/>
        </p:nvSpPr>
        <p:spPr bwMode="auto">
          <a:xfrm flipH="1">
            <a:off x="5284788" y="3705225"/>
            <a:ext cx="674687" cy="1385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49547" name="Group 139"/>
          <p:cNvGrpSpPr>
            <a:grpSpLocks/>
          </p:cNvGrpSpPr>
          <p:nvPr/>
        </p:nvGrpSpPr>
        <p:grpSpPr bwMode="auto">
          <a:xfrm>
            <a:off x="5445125" y="4125913"/>
            <a:ext cx="501650" cy="336550"/>
            <a:chOff x="2089" y="1712"/>
            <a:chExt cx="316" cy="212"/>
          </a:xfrm>
        </p:grpSpPr>
        <p:sp>
          <p:nvSpPr>
            <p:cNvPr id="130111" name="Oval 14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12" name="Line 14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13" name="Line 14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14" name="Rectangle 14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15" name="Oval 14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71" name="Group 145"/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30117" name="Rectangle 1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8" name="Text Box 147"/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c</a:t>
                </a:r>
              </a:p>
            </p:txBody>
          </p:sp>
        </p:grpSp>
      </p:grpSp>
      <p:grpSp>
        <p:nvGrpSpPr>
          <p:cNvPr id="149548" name="Group 148"/>
          <p:cNvGrpSpPr>
            <a:grpSpLocks/>
          </p:cNvGrpSpPr>
          <p:nvPr/>
        </p:nvGrpSpPr>
        <p:grpSpPr bwMode="auto">
          <a:xfrm>
            <a:off x="4914900" y="4981575"/>
            <a:ext cx="501650" cy="336550"/>
            <a:chOff x="2089" y="1712"/>
            <a:chExt cx="316" cy="212"/>
          </a:xfrm>
        </p:grpSpPr>
        <p:sp>
          <p:nvSpPr>
            <p:cNvPr id="130103" name="Oval 14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4" name="Line 15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05" name="Line 15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0106" name="Rectangle 15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107" name="Oval 15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63" name="Group 154"/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30109" name="Rectangle 1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0" name="Text Box 156"/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/>
                  <a:t>F</a:t>
                </a:r>
              </a:p>
            </p:txBody>
          </p:sp>
        </p:grpSp>
      </p:grpSp>
      <p:sp>
        <p:nvSpPr>
          <p:cNvPr id="130094" name="Text Box 157"/>
          <p:cNvSpPr txBox="1">
            <a:spLocks noChangeArrowheads="1"/>
          </p:cNvSpPr>
          <p:nvPr/>
        </p:nvSpPr>
        <p:spPr bwMode="auto">
          <a:xfrm>
            <a:off x="4678363" y="5794375"/>
            <a:ext cx="3030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CC0000"/>
                </a:solidFill>
              </a:rPr>
              <a:t>(b) constructed spanning tree</a:t>
            </a:r>
          </a:p>
        </p:txBody>
      </p:sp>
      <p:sp>
        <p:nvSpPr>
          <p:cNvPr id="130095" name="Rectangle 159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Spanning tree: creation</a:t>
            </a:r>
          </a:p>
        </p:txBody>
      </p:sp>
      <p:sp>
        <p:nvSpPr>
          <p:cNvPr id="130096" name="Rectangle 160"/>
          <p:cNvSpPr>
            <a:spLocks noGrp="1" noChangeArrowheads="1"/>
          </p:cNvSpPr>
          <p:nvPr>
            <p:ph type="body" idx="1"/>
          </p:nvPr>
        </p:nvSpPr>
        <p:spPr>
          <a:xfrm>
            <a:off x="520700" y="1187450"/>
            <a:ext cx="7772400" cy="2008188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center node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each node sends unicast join message to center node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message forwarded until it arrives at a node already belonging to spanning tree</a:t>
            </a:r>
          </a:p>
        </p:txBody>
      </p:sp>
      <p:sp>
        <p:nvSpPr>
          <p:cNvPr id="130097" name="Line 161"/>
          <p:cNvSpPr>
            <a:spLocks noChangeShapeType="1"/>
          </p:cNvSpPr>
          <p:nvPr/>
        </p:nvSpPr>
        <p:spPr bwMode="auto">
          <a:xfrm>
            <a:off x="6246813" y="3632200"/>
            <a:ext cx="37306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98" name="Line 162"/>
          <p:cNvSpPr>
            <a:spLocks noChangeShapeType="1"/>
          </p:cNvSpPr>
          <p:nvPr/>
        </p:nvSpPr>
        <p:spPr bwMode="auto">
          <a:xfrm>
            <a:off x="5756275" y="4391025"/>
            <a:ext cx="246063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099" name="Line 163"/>
          <p:cNvSpPr>
            <a:spLocks noChangeShapeType="1"/>
          </p:cNvSpPr>
          <p:nvPr/>
        </p:nvSpPr>
        <p:spPr bwMode="auto">
          <a:xfrm>
            <a:off x="6813550" y="4173538"/>
            <a:ext cx="307975" cy="642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100" name="Line 164"/>
          <p:cNvSpPr>
            <a:spLocks noChangeShapeType="1"/>
          </p:cNvSpPr>
          <p:nvPr/>
        </p:nvSpPr>
        <p:spPr bwMode="auto">
          <a:xfrm>
            <a:off x="7199313" y="4957763"/>
            <a:ext cx="219075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101" name="Line 165"/>
          <p:cNvSpPr>
            <a:spLocks noChangeShapeType="1"/>
          </p:cNvSpPr>
          <p:nvPr/>
        </p:nvSpPr>
        <p:spPr bwMode="auto">
          <a:xfrm flipV="1">
            <a:off x="5408613" y="5151438"/>
            <a:ext cx="50323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0102" name="Line 166"/>
          <p:cNvSpPr>
            <a:spLocks noChangeShapeType="1"/>
          </p:cNvSpPr>
          <p:nvPr/>
        </p:nvSpPr>
        <p:spPr bwMode="auto">
          <a:xfrm flipV="1">
            <a:off x="6375400" y="4881563"/>
            <a:ext cx="642938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404" grpId="0"/>
      <p:bldP spid="611405" grpId="0" animBg="1"/>
      <p:bldP spid="611406" grpId="0"/>
      <p:bldP spid="611408" grpId="0"/>
      <p:bldP spid="611411" grpId="0"/>
      <p:bldP spid="6114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1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DB9730A-40F6-476C-A302-F993A1A6E30C}" type="slidenum">
              <a:rPr lang="en-US"/>
              <a:pPr/>
              <a:t>7</a:t>
            </a:fld>
            <a:endParaRPr lang="en-US"/>
          </a:p>
        </p:txBody>
      </p:sp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331788"/>
            <a:ext cx="8394700" cy="6858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4000">
                <a:cs typeface="+mj-cs"/>
              </a:rPr>
              <a:t>Multicast routing: problem statement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190625"/>
            <a:ext cx="8229600" cy="1692275"/>
          </a:xfrm>
        </p:spPr>
        <p:txBody>
          <a:bodyPr lIns="92075" tIns="46038" rIns="92075" bIns="46038"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goal:</a:t>
            </a:r>
            <a:r>
              <a:rPr lang="en-US">
                <a:cs typeface="+mn-cs"/>
              </a:rPr>
              <a:t> find a tree (or trees) connecting routers having local mcast group members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tree:</a:t>
            </a:r>
            <a:r>
              <a:rPr lang="en-US" sz="2400">
                <a:cs typeface="+mn-cs"/>
              </a:rPr>
              <a:t> </a:t>
            </a:r>
            <a:r>
              <a:rPr lang="en-US" sz="2000">
                <a:cs typeface="+mn-cs"/>
              </a:rPr>
              <a:t>not all paths between routers used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shared-tree:</a:t>
            </a:r>
            <a:r>
              <a:rPr lang="en-US" sz="1800">
                <a:cs typeface="+mn-cs"/>
              </a:rPr>
              <a:t> </a:t>
            </a:r>
            <a:r>
              <a:rPr lang="en-US" sz="2000">
                <a:cs typeface="+mn-cs"/>
              </a:rPr>
              <a:t>same tree used by all group members</a:t>
            </a:r>
          </a:p>
        </p:txBody>
      </p:sp>
      <p:sp>
        <p:nvSpPr>
          <p:cNvPr id="131078" name="Text Box 602"/>
          <p:cNvSpPr txBox="1">
            <a:spLocks noChangeArrowheads="1"/>
          </p:cNvSpPr>
          <p:nvPr/>
        </p:nvSpPr>
        <p:spPr bwMode="auto">
          <a:xfrm>
            <a:off x="1152525" y="6035675"/>
            <a:ext cx="133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shared tree</a:t>
            </a:r>
          </a:p>
        </p:txBody>
      </p:sp>
      <p:grpSp>
        <p:nvGrpSpPr>
          <p:cNvPr id="530936" name="Group 1528"/>
          <p:cNvGrpSpPr>
            <a:grpSpLocks/>
          </p:cNvGrpSpPr>
          <p:nvPr/>
        </p:nvGrpSpPr>
        <p:grpSpPr bwMode="auto">
          <a:xfrm>
            <a:off x="3602038" y="3586163"/>
            <a:ext cx="3003550" cy="2824162"/>
            <a:chOff x="2459" y="2365"/>
            <a:chExt cx="1892" cy="1779"/>
          </a:xfrm>
        </p:grpSpPr>
        <p:grpSp>
          <p:nvGrpSpPr>
            <p:cNvPr id="150691" name="Group 1408"/>
            <p:cNvGrpSpPr>
              <a:grpSpLocks/>
            </p:cNvGrpSpPr>
            <p:nvPr/>
          </p:nvGrpSpPr>
          <p:grpSpPr bwMode="auto">
            <a:xfrm>
              <a:off x="2459" y="2365"/>
              <a:ext cx="1892" cy="1546"/>
              <a:chOff x="264" y="2213"/>
              <a:chExt cx="1892" cy="1546"/>
            </a:xfrm>
          </p:grpSpPr>
          <p:grpSp>
            <p:nvGrpSpPr>
              <p:cNvPr id="150701" name="Group 1409"/>
              <p:cNvGrpSpPr>
                <a:grpSpLocks/>
              </p:cNvGrpSpPr>
              <p:nvPr/>
            </p:nvGrpSpPr>
            <p:grpSpPr bwMode="auto">
              <a:xfrm>
                <a:off x="428" y="2385"/>
                <a:ext cx="1559" cy="1192"/>
                <a:chOff x="1214" y="1613"/>
                <a:chExt cx="1559" cy="1192"/>
              </a:xfrm>
            </p:grpSpPr>
            <p:sp>
              <p:nvSpPr>
                <p:cNvPr id="131341" name="Line 1410"/>
                <p:cNvSpPr>
                  <a:spLocks noChangeShapeType="1"/>
                </p:cNvSpPr>
                <p:nvPr/>
              </p:nvSpPr>
              <p:spPr bwMode="auto">
                <a:xfrm flipV="1">
                  <a:off x="1780" y="1984"/>
                  <a:ext cx="660" cy="1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2" name="Line 1411"/>
                <p:cNvSpPr>
                  <a:spLocks noChangeShapeType="1"/>
                </p:cNvSpPr>
                <p:nvPr/>
              </p:nvSpPr>
              <p:spPr bwMode="auto">
                <a:xfrm>
                  <a:off x="1644" y="2152"/>
                  <a:ext cx="412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3" name="Line 1412"/>
                <p:cNvSpPr>
                  <a:spLocks noChangeShapeType="1"/>
                </p:cNvSpPr>
                <p:nvPr/>
              </p:nvSpPr>
              <p:spPr bwMode="auto">
                <a:xfrm>
                  <a:off x="1928" y="1752"/>
                  <a:ext cx="480" cy="2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4" name="Line 1413"/>
                <p:cNvSpPr>
                  <a:spLocks noChangeShapeType="1"/>
                </p:cNvSpPr>
                <p:nvPr/>
              </p:nvSpPr>
              <p:spPr bwMode="auto">
                <a:xfrm flipV="1">
                  <a:off x="2184" y="2452"/>
                  <a:ext cx="260" cy="2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5" name="Line 1414"/>
                <p:cNvSpPr>
                  <a:spLocks noChangeShapeType="1"/>
                </p:cNvSpPr>
                <p:nvPr/>
              </p:nvSpPr>
              <p:spPr bwMode="auto">
                <a:xfrm>
                  <a:off x="2436" y="2040"/>
                  <a:ext cx="0" cy="3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6" name="Line 1415"/>
                <p:cNvSpPr>
                  <a:spLocks noChangeShapeType="1"/>
                </p:cNvSpPr>
                <p:nvPr/>
              </p:nvSpPr>
              <p:spPr bwMode="auto">
                <a:xfrm>
                  <a:off x="1488" y="2696"/>
                  <a:ext cx="4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7" name="Line 1416"/>
                <p:cNvSpPr>
                  <a:spLocks noChangeShapeType="1"/>
                </p:cNvSpPr>
                <p:nvPr/>
              </p:nvSpPr>
              <p:spPr bwMode="auto">
                <a:xfrm flipH="1">
                  <a:off x="1424" y="2208"/>
                  <a:ext cx="180" cy="4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48" name="Line 1417"/>
                <p:cNvSpPr>
                  <a:spLocks noChangeShapeType="1"/>
                </p:cNvSpPr>
                <p:nvPr/>
              </p:nvSpPr>
              <p:spPr bwMode="auto">
                <a:xfrm flipH="1">
                  <a:off x="1640" y="1760"/>
                  <a:ext cx="168" cy="3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50804" name="Freeform 1418"/>
                <p:cNvSpPr>
                  <a:spLocks/>
                </p:cNvSpPr>
                <p:nvPr/>
              </p:nvSpPr>
              <p:spPr bwMode="auto">
                <a:xfrm flipV="1">
                  <a:off x="1866" y="2778"/>
                  <a:ext cx="391" cy="27"/>
                </a:xfrm>
                <a:custGeom>
                  <a:avLst/>
                  <a:gdLst>
                    <a:gd name="T0" fmla="*/ 0 w 720"/>
                    <a:gd name="T1" fmla="*/ 0 h 56"/>
                    <a:gd name="T2" fmla="*/ 0 w 720"/>
                    <a:gd name="T3" fmla="*/ 1 h 56"/>
                    <a:gd name="T4" fmla="*/ 34 w 720"/>
                    <a:gd name="T5" fmla="*/ 1 h 56"/>
                    <a:gd name="T6" fmla="*/ 34 w 720"/>
                    <a:gd name="T7" fmla="*/ 0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20" h="56">
                      <a:moveTo>
                        <a:pt x="0" y="0"/>
                      </a:moveTo>
                      <a:lnTo>
                        <a:pt x="0" y="56"/>
                      </a:lnTo>
                      <a:lnTo>
                        <a:pt x="720" y="56"/>
                      </a:lnTo>
                      <a:lnTo>
                        <a:pt x="720" y="8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1350" name="Line 1419"/>
                <p:cNvSpPr>
                  <a:spLocks noChangeShapeType="1"/>
                </p:cNvSpPr>
                <p:nvPr/>
              </p:nvSpPr>
              <p:spPr bwMode="auto">
                <a:xfrm>
                  <a:off x="2058" y="2717"/>
                  <a:ext cx="0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50806" name="Group 1420"/>
                <p:cNvGrpSpPr>
                  <a:grpSpLocks/>
                </p:cNvGrpSpPr>
                <p:nvPr/>
              </p:nvGrpSpPr>
              <p:grpSpPr bwMode="auto">
                <a:xfrm rot="-5400000">
                  <a:off x="2390" y="1961"/>
                  <a:ext cx="391" cy="88"/>
                  <a:chOff x="1450" y="3513"/>
                  <a:chExt cx="391" cy="88"/>
                </a:xfrm>
              </p:grpSpPr>
              <p:sp>
                <p:nvSpPr>
                  <p:cNvPr id="150818" name="Freeform 1421"/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1 h 56"/>
                      <a:gd name="T4" fmla="*/ 34 w 720"/>
                      <a:gd name="T5" fmla="*/ 1 h 56"/>
                      <a:gd name="T6" fmla="*/ 34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31364" name="Line 1422"/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2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50807" name="Freeform 1423"/>
                <p:cNvSpPr>
                  <a:spLocks/>
                </p:cNvSpPr>
                <p:nvPr/>
              </p:nvSpPr>
              <p:spPr bwMode="auto">
                <a:xfrm flipV="1">
                  <a:off x="1214" y="2774"/>
                  <a:ext cx="391" cy="27"/>
                </a:xfrm>
                <a:custGeom>
                  <a:avLst/>
                  <a:gdLst>
                    <a:gd name="T0" fmla="*/ 0 w 720"/>
                    <a:gd name="T1" fmla="*/ 0 h 56"/>
                    <a:gd name="T2" fmla="*/ 0 w 720"/>
                    <a:gd name="T3" fmla="*/ 1 h 56"/>
                    <a:gd name="T4" fmla="*/ 34 w 720"/>
                    <a:gd name="T5" fmla="*/ 1 h 56"/>
                    <a:gd name="T6" fmla="*/ 34 w 720"/>
                    <a:gd name="T7" fmla="*/ 0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20" h="56">
                      <a:moveTo>
                        <a:pt x="0" y="0"/>
                      </a:moveTo>
                      <a:lnTo>
                        <a:pt x="0" y="56"/>
                      </a:lnTo>
                      <a:lnTo>
                        <a:pt x="720" y="56"/>
                      </a:lnTo>
                      <a:lnTo>
                        <a:pt x="720" y="8"/>
                      </a:lnTo>
                    </a:path>
                  </a:pathLst>
                </a:custGeom>
                <a:noFill/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1353" name="Line 1424"/>
                <p:cNvSpPr>
                  <a:spLocks noChangeShapeType="1"/>
                </p:cNvSpPr>
                <p:nvPr/>
              </p:nvSpPr>
              <p:spPr bwMode="auto">
                <a:xfrm>
                  <a:off x="1406" y="2713"/>
                  <a:ext cx="0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50809" name="Group 1425"/>
                <p:cNvGrpSpPr>
                  <a:grpSpLocks/>
                </p:cNvGrpSpPr>
                <p:nvPr/>
              </p:nvGrpSpPr>
              <p:grpSpPr bwMode="auto">
                <a:xfrm rot="-2599131">
                  <a:off x="2382" y="2449"/>
                  <a:ext cx="391" cy="88"/>
                  <a:chOff x="1450" y="3513"/>
                  <a:chExt cx="391" cy="88"/>
                </a:xfrm>
              </p:grpSpPr>
              <p:sp>
                <p:nvSpPr>
                  <p:cNvPr id="150816" name="Freeform 1426"/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1 h 56"/>
                      <a:gd name="T4" fmla="*/ 34 w 720"/>
                      <a:gd name="T5" fmla="*/ 1 h 56"/>
                      <a:gd name="T6" fmla="*/ 34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31362" name="Line 1427"/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3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150810" name="Group 1428"/>
                <p:cNvGrpSpPr>
                  <a:grpSpLocks/>
                </p:cNvGrpSpPr>
                <p:nvPr/>
              </p:nvGrpSpPr>
              <p:grpSpPr bwMode="auto">
                <a:xfrm rot="5400000">
                  <a:off x="1290" y="2141"/>
                  <a:ext cx="391" cy="88"/>
                  <a:chOff x="1450" y="3513"/>
                  <a:chExt cx="391" cy="88"/>
                </a:xfrm>
              </p:grpSpPr>
              <p:sp>
                <p:nvSpPr>
                  <p:cNvPr id="150814" name="Freeform 1429"/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1 h 56"/>
                      <a:gd name="T4" fmla="*/ 34 w 720"/>
                      <a:gd name="T5" fmla="*/ 1 h 56"/>
                      <a:gd name="T6" fmla="*/ 34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31360" name="Line 1430"/>
                  <p:cNvSpPr>
                    <a:spLocks noChangeShapeType="1"/>
                  </p:cNvSpPr>
                  <p:nvPr/>
                </p:nvSpPr>
                <p:spPr bwMode="auto">
                  <a:xfrm>
                    <a:off x="1640" y="3514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150811" name="Group 1431"/>
                <p:cNvGrpSpPr>
                  <a:grpSpLocks/>
                </p:cNvGrpSpPr>
                <p:nvPr/>
              </p:nvGrpSpPr>
              <p:grpSpPr bwMode="auto">
                <a:xfrm rot="10800000">
                  <a:off x="1610" y="1613"/>
                  <a:ext cx="391" cy="88"/>
                  <a:chOff x="1450" y="3513"/>
                  <a:chExt cx="391" cy="88"/>
                </a:xfrm>
              </p:grpSpPr>
              <p:sp>
                <p:nvSpPr>
                  <p:cNvPr id="150812" name="Freeform 1432"/>
                  <p:cNvSpPr>
                    <a:spLocks/>
                  </p:cNvSpPr>
                  <p:nvPr/>
                </p:nvSpPr>
                <p:spPr bwMode="auto">
                  <a:xfrm flipV="1">
                    <a:off x="1450" y="3574"/>
                    <a:ext cx="391" cy="27"/>
                  </a:xfrm>
                  <a:custGeom>
                    <a:avLst/>
                    <a:gdLst>
                      <a:gd name="T0" fmla="*/ 0 w 720"/>
                      <a:gd name="T1" fmla="*/ 0 h 56"/>
                      <a:gd name="T2" fmla="*/ 0 w 720"/>
                      <a:gd name="T3" fmla="*/ 1 h 56"/>
                      <a:gd name="T4" fmla="*/ 34 w 720"/>
                      <a:gd name="T5" fmla="*/ 1 h 56"/>
                      <a:gd name="T6" fmla="*/ 34 w 720"/>
                      <a:gd name="T7" fmla="*/ 0 h 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720" h="56">
                        <a:moveTo>
                          <a:pt x="0" y="0"/>
                        </a:moveTo>
                        <a:lnTo>
                          <a:pt x="0" y="56"/>
                        </a:lnTo>
                        <a:lnTo>
                          <a:pt x="720" y="56"/>
                        </a:lnTo>
                        <a:lnTo>
                          <a:pt x="720" y="8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31358" name="Line 1433"/>
                  <p:cNvSpPr>
                    <a:spLocks noChangeShapeType="1"/>
                  </p:cNvSpPr>
                  <p:nvPr/>
                </p:nvSpPr>
                <p:spPr bwMode="auto">
                  <a:xfrm>
                    <a:off x="1642" y="3514"/>
                    <a:ext cx="0" cy="6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pic>
            <p:nvPicPr>
              <p:cNvPr id="150702" name="Picture 1434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132" y="2213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0703" name="Group 1435"/>
              <p:cNvGrpSpPr>
                <a:grpSpLocks/>
              </p:cNvGrpSpPr>
              <p:nvPr/>
            </p:nvGrpSpPr>
            <p:grpSpPr bwMode="auto">
              <a:xfrm>
                <a:off x="877" y="2432"/>
                <a:ext cx="279" cy="136"/>
                <a:chOff x="4396" y="1245"/>
                <a:chExt cx="672" cy="248"/>
              </a:xfrm>
            </p:grpSpPr>
            <p:sp>
              <p:nvSpPr>
                <p:cNvPr id="150788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89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90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91" name="Group 143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94" name="Freeform 144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95" name="Freeform 144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337" name="Line 1442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38" name="Line 1443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50704" name="Group 1444"/>
              <p:cNvGrpSpPr>
                <a:grpSpLocks/>
              </p:cNvGrpSpPr>
              <p:nvPr/>
            </p:nvGrpSpPr>
            <p:grpSpPr bwMode="auto">
              <a:xfrm>
                <a:off x="1484" y="2692"/>
                <a:ext cx="279" cy="136"/>
                <a:chOff x="4396" y="1245"/>
                <a:chExt cx="672" cy="248"/>
              </a:xfrm>
            </p:grpSpPr>
            <p:sp>
              <p:nvSpPr>
                <p:cNvPr id="150780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81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82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83" name="Group 144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86" name="Freeform 144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87" name="Freeform 145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329" name="Line 1451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30" name="Line 1452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150705" name="Picture 1453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826" y="2853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0706" name="Group 1454"/>
              <p:cNvGrpSpPr>
                <a:grpSpLocks/>
              </p:cNvGrpSpPr>
              <p:nvPr/>
            </p:nvGrpSpPr>
            <p:grpSpPr bwMode="auto">
              <a:xfrm>
                <a:off x="697" y="2871"/>
                <a:ext cx="287" cy="139"/>
                <a:chOff x="4396" y="1245"/>
                <a:chExt cx="672" cy="248"/>
              </a:xfrm>
            </p:grpSpPr>
            <p:sp>
              <p:nvSpPr>
                <p:cNvPr id="150772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7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74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75" name="Group 145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78" name="Freeform 145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79" name="Freeform 146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321" name="Line 1461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22" name="Line 1462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50707" name="Group 1463"/>
              <p:cNvGrpSpPr>
                <a:grpSpLocks/>
              </p:cNvGrpSpPr>
              <p:nvPr/>
            </p:nvGrpSpPr>
            <p:grpSpPr bwMode="auto">
              <a:xfrm>
                <a:off x="1102" y="3380"/>
                <a:ext cx="279" cy="136"/>
                <a:chOff x="4396" y="1245"/>
                <a:chExt cx="672" cy="248"/>
              </a:xfrm>
            </p:grpSpPr>
            <p:sp>
              <p:nvSpPr>
                <p:cNvPr id="150764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65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66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67" name="Group 1467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70" name="Freeform 146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71" name="Freeform 146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313" name="Line 1470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14" name="Line 1471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50708" name="Group 1472"/>
              <p:cNvGrpSpPr>
                <a:grpSpLocks/>
              </p:cNvGrpSpPr>
              <p:nvPr/>
            </p:nvGrpSpPr>
            <p:grpSpPr bwMode="auto">
              <a:xfrm>
                <a:off x="1475" y="3132"/>
                <a:ext cx="287" cy="139"/>
                <a:chOff x="4396" y="1245"/>
                <a:chExt cx="672" cy="248"/>
              </a:xfrm>
            </p:grpSpPr>
            <p:sp>
              <p:nvSpPr>
                <p:cNvPr id="150756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57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58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59" name="Group 1476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62" name="Freeform 1477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63" name="Freeform 1478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305" name="Line 1479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306" name="Line 1480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50709" name="Group 1481"/>
              <p:cNvGrpSpPr>
                <a:grpSpLocks/>
              </p:cNvGrpSpPr>
              <p:nvPr/>
            </p:nvGrpSpPr>
            <p:grpSpPr bwMode="auto">
              <a:xfrm>
                <a:off x="454" y="3380"/>
                <a:ext cx="279" cy="136"/>
                <a:chOff x="4396" y="1245"/>
                <a:chExt cx="672" cy="248"/>
              </a:xfrm>
            </p:grpSpPr>
            <p:sp>
              <p:nvSpPr>
                <p:cNvPr id="150748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49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50750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50751" name="Group 1485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150754" name="Freeform 148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755" name="Freeform 148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297" name="Line 1488"/>
                <p:cNvSpPr>
                  <a:spLocks noChangeShapeType="1"/>
                </p:cNvSpPr>
                <p:nvPr/>
              </p:nvSpPr>
              <p:spPr bwMode="auto">
                <a:xfrm>
                  <a:off x="4398" y="1322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1298" name="Line 1489"/>
                <p:cNvSpPr>
                  <a:spLocks noChangeShapeType="1"/>
                </p:cNvSpPr>
                <p:nvPr/>
              </p:nvSpPr>
              <p:spPr bwMode="auto">
                <a:xfrm>
                  <a:off x="5063" y="1325"/>
                  <a:ext cx="0" cy="1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pic>
            <p:nvPicPr>
              <p:cNvPr id="150710" name="Picture 1490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439" y="2713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0711" name="Picture 1491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460" y="3060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0712" name="Picture 1492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264" y="3559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0713" name="Picture 1493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931" y="3557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0714" name="Picture 1494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72" y="3414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0715" name="Picture 1495" descr="desktop_computer_stylized_small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948" y="3150"/>
                <a:ext cx="20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0716" name="Group 1496"/>
              <p:cNvGrpSpPr>
                <a:grpSpLocks/>
              </p:cNvGrpSpPr>
              <p:nvPr/>
            </p:nvGrpSpPr>
            <p:grpSpPr bwMode="auto">
              <a:xfrm>
                <a:off x="734" y="2220"/>
                <a:ext cx="221" cy="191"/>
                <a:chOff x="4493" y="1335"/>
                <a:chExt cx="381" cy="326"/>
              </a:xfrm>
            </p:grpSpPr>
            <p:pic>
              <p:nvPicPr>
                <p:cNvPr id="150741" name="Picture 1497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50742" name="Group 1498"/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31288" name="Oval 1499"/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744" name="Freeform 1500"/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965 w 117"/>
                      <a:gd name="T3" fmla="*/ 8 h 123"/>
                      <a:gd name="T4" fmla="*/ 1191 w 117"/>
                      <a:gd name="T5" fmla="*/ 336 h 123"/>
                      <a:gd name="T6" fmla="*/ 240 w 117"/>
                      <a:gd name="T7" fmla="*/ 415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45" name="Freeform 1501"/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170 h 84"/>
                      <a:gd name="T2" fmla="*/ 1471 w 181"/>
                      <a:gd name="T3" fmla="*/ 0 h 84"/>
                      <a:gd name="T4" fmla="*/ 1812 w 181"/>
                      <a:gd name="T5" fmla="*/ 69 h 84"/>
                      <a:gd name="T6" fmla="*/ 374 w 181"/>
                      <a:gd name="T7" fmla="*/ 296 h 84"/>
                      <a:gd name="T8" fmla="*/ 0 w 181"/>
                      <a:gd name="T9" fmla="*/ 170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46" name="Freeform 1502"/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1273 w 148"/>
                      <a:gd name="T3" fmla="*/ 40 h 162"/>
                      <a:gd name="T4" fmla="*/ 1493 w 148"/>
                      <a:gd name="T5" fmla="*/ 429 h 162"/>
                      <a:gd name="T6" fmla="*/ 376 w 148"/>
                      <a:gd name="T7" fmla="*/ 553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47" name="Freeform 1503"/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792 w 83"/>
                      <a:gd name="T3" fmla="*/ 10 h 75"/>
                      <a:gd name="T4" fmla="*/ 313 w 83"/>
                      <a:gd name="T5" fmla="*/ 65 h 75"/>
                      <a:gd name="T6" fmla="*/ 102 w 83"/>
                      <a:gd name="T7" fmla="*/ 247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717" name="Group 1504"/>
              <p:cNvGrpSpPr>
                <a:grpSpLocks/>
              </p:cNvGrpSpPr>
              <p:nvPr/>
            </p:nvGrpSpPr>
            <p:grpSpPr bwMode="auto">
              <a:xfrm>
                <a:off x="760" y="3559"/>
                <a:ext cx="221" cy="191"/>
                <a:chOff x="4493" y="1335"/>
                <a:chExt cx="381" cy="326"/>
              </a:xfrm>
            </p:grpSpPr>
            <p:pic>
              <p:nvPicPr>
                <p:cNvPr id="150734" name="Picture 1505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50735" name="Group 1506"/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31281" name="Oval 1507"/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737" name="Freeform 1508"/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965 w 117"/>
                      <a:gd name="T3" fmla="*/ 8 h 123"/>
                      <a:gd name="T4" fmla="*/ 1191 w 117"/>
                      <a:gd name="T5" fmla="*/ 336 h 123"/>
                      <a:gd name="T6" fmla="*/ 240 w 117"/>
                      <a:gd name="T7" fmla="*/ 415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38" name="Freeform 1509"/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170 h 84"/>
                      <a:gd name="T2" fmla="*/ 1471 w 181"/>
                      <a:gd name="T3" fmla="*/ 0 h 84"/>
                      <a:gd name="T4" fmla="*/ 1812 w 181"/>
                      <a:gd name="T5" fmla="*/ 69 h 84"/>
                      <a:gd name="T6" fmla="*/ 374 w 181"/>
                      <a:gd name="T7" fmla="*/ 296 h 84"/>
                      <a:gd name="T8" fmla="*/ 0 w 181"/>
                      <a:gd name="T9" fmla="*/ 170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39" name="Freeform 1510"/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1273 w 148"/>
                      <a:gd name="T3" fmla="*/ 40 h 162"/>
                      <a:gd name="T4" fmla="*/ 1493 w 148"/>
                      <a:gd name="T5" fmla="*/ 429 h 162"/>
                      <a:gd name="T6" fmla="*/ 376 w 148"/>
                      <a:gd name="T7" fmla="*/ 553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40" name="Freeform 1511"/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792 w 83"/>
                      <a:gd name="T3" fmla="*/ 10 h 75"/>
                      <a:gd name="T4" fmla="*/ 313 w 83"/>
                      <a:gd name="T5" fmla="*/ 65 h 75"/>
                      <a:gd name="T6" fmla="*/ 102 w 83"/>
                      <a:gd name="T7" fmla="*/ 247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718" name="Group 1512"/>
              <p:cNvGrpSpPr>
                <a:grpSpLocks/>
              </p:cNvGrpSpPr>
              <p:nvPr/>
            </p:nvGrpSpPr>
            <p:grpSpPr bwMode="auto">
              <a:xfrm>
                <a:off x="1439" y="3562"/>
                <a:ext cx="221" cy="191"/>
                <a:chOff x="4493" y="1335"/>
                <a:chExt cx="381" cy="326"/>
              </a:xfrm>
            </p:grpSpPr>
            <p:pic>
              <p:nvPicPr>
                <p:cNvPr id="150727" name="Picture 1513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50728" name="Group 1514"/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31274" name="Oval 1515"/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730" name="Freeform 1516"/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965 w 117"/>
                      <a:gd name="T3" fmla="*/ 8 h 123"/>
                      <a:gd name="T4" fmla="*/ 1191 w 117"/>
                      <a:gd name="T5" fmla="*/ 336 h 123"/>
                      <a:gd name="T6" fmla="*/ 240 w 117"/>
                      <a:gd name="T7" fmla="*/ 415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31" name="Freeform 1517"/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170 h 84"/>
                      <a:gd name="T2" fmla="*/ 1471 w 181"/>
                      <a:gd name="T3" fmla="*/ 0 h 84"/>
                      <a:gd name="T4" fmla="*/ 1812 w 181"/>
                      <a:gd name="T5" fmla="*/ 69 h 84"/>
                      <a:gd name="T6" fmla="*/ 374 w 181"/>
                      <a:gd name="T7" fmla="*/ 296 h 84"/>
                      <a:gd name="T8" fmla="*/ 0 w 181"/>
                      <a:gd name="T9" fmla="*/ 170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32" name="Freeform 1518"/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1273 w 148"/>
                      <a:gd name="T3" fmla="*/ 40 h 162"/>
                      <a:gd name="T4" fmla="*/ 1493 w 148"/>
                      <a:gd name="T5" fmla="*/ 429 h 162"/>
                      <a:gd name="T6" fmla="*/ 376 w 148"/>
                      <a:gd name="T7" fmla="*/ 553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33" name="Freeform 1519"/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792 w 83"/>
                      <a:gd name="T3" fmla="*/ 10 h 75"/>
                      <a:gd name="T4" fmla="*/ 313 w 83"/>
                      <a:gd name="T5" fmla="*/ 65 h 75"/>
                      <a:gd name="T6" fmla="*/ 102 w 83"/>
                      <a:gd name="T7" fmla="*/ 247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719" name="Group 1520"/>
              <p:cNvGrpSpPr>
                <a:grpSpLocks/>
              </p:cNvGrpSpPr>
              <p:nvPr/>
            </p:nvGrpSpPr>
            <p:grpSpPr bwMode="auto">
              <a:xfrm>
                <a:off x="1822" y="2494"/>
                <a:ext cx="221" cy="191"/>
                <a:chOff x="4493" y="1335"/>
                <a:chExt cx="381" cy="326"/>
              </a:xfrm>
            </p:grpSpPr>
            <p:pic>
              <p:nvPicPr>
                <p:cNvPr id="150720" name="Picture 1521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493" y="1335"/>
                  <a:ext cx="381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50721" name="Group 1522"/>
                <p:cNvGrpSpPr>
                  <a:grpSpLocks/>
                </p:cNvGrpSpPr>
                <p:nvPr/>
              </p:nvGrpSpPr>
              <p:grpSpPr bwMode="auto">
                <a:xfrm>
                  <a:off x="4501" y="1349"/>
                  <a:ext cx="313" cy="292"/>
                  <a:chOff x="4501" y="1349"/>
                  <a:chExt cx="313" cy="292"/>
                </a:xfrm>
              </p:grpSpPr>
              <p:sp>
                <p:nvSpPr>
                  <p:cNvPr id="131267" name="Oval 1523"/>
                  <p:cNvSpPr>
                    <a:spLocks noChangeArrowheads="1"/>
                  </p:cNvSpPr>
                  <p:nvPr/>
                </p:nvSpPr>
                <p:spPr bwMode="auto">
                  <a:xfrm rot="-365081">
                    <a:off x="4515" y="1540"/>
                    <a:ext cx="214" cy="56"/>
                  </a:xfrm>
                  <a:prstGeom prst="ellipse">
                    <a:avLst/>
                  </a:prstGeom>
                  <a:noFill/>
                  <a:ln w="9525">
                    <a:solidFill>
                      <a:srgbClr val="CC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723" name="Freeform 1524"/>
                  <p:cNvSpPr>
                    <a:spLocks/>
                  </p:cNvSpPr>
                  <p:nvPr/>
                </p:nvSpPr>
                <p:spPr bwMode="auto">
                  <a:xfrm>
                    <a:off x="4536" y="1372"/>
                    <a:ext cx="186" cy="157"/>
                  </a:xfrm>
                  <a:custGeom>
                    <a:avLst/>
                    <a:gdLst>
                      <a:gd name="T0" fmla="*/ 0 w 117"/>
                      <a:gd name="T1" fmla="*/ 0 h 123"/>
                      <a:gd name="T2" fmla="*/ 965 w 117"/>
                      <a:gd name="T3" fmla="*/ 8 h 123"/>
                      <a:gd name="T4" fmla="*/ 1191 w 117"/>
                      <a:gd name="T5" fmla="*/ 336 h 123"/>
                      <a:gd name="T6" fmla="*/ 240 w 117"/>
                      <a:gd name="T7" fmla="*/ 415 h 123"/>
                      <a:gd name="T8" fmla="*/ 0 w 117"/>
                      <a:gd name="T9" fmla="*/ 0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7" h="123">
                        <a:moveTo>
                          <a:pt x="0" y="0"/>
                        </a:moveTo>
                        <a:lnTo>
                          <a:pt x="95" y="2"/>
                        </a:lnTo>
                        <a:lnTo>
                          <a:pt x="117" y="99"/>
                        </a:lnTo>
                        <a:lnTo>
                          <a:pt x="24" y="12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24" name="Freeform 1525"/>
                  <p:cNvSpPr>
                    <a:spLocks/>
                  </p:cNvSpPr>
                  <p:nvPr/>
                </p:nvSpPr>
                <p:spPr bwMode="auto">
                  <a:xfrm>
                    <a:off x="4527" y="1533"/>
                    <a:ext cx="287" cy="108"/>
                  </a:xfrm>
                  <a:custGeom>
                    <a:avLst/>
                    <a:gdLst>
                      <a:gd name="T0" fmla="*/ 0 w 181"/>
                      <a:gd name="T1" fmla="*/ 170 h 84"/>
                      <a:gd name="T2" fmla="*/ 1471 w 181"/>
                      <a:gd name="T3" fmla="*/ 0 h 84"/>
                      <a:gd name="T4" fmla="*/ 1812 w 181"/>
                      <a:gd name="T5" fmla="*/ 69 h 84"/>
                      <a:gd name="T6" fmla="*/ 374 w 181"/>
                      <a:gd name="T7" fmla="*/ 296 h 84"/>
                      <a:gd name="T8" fmla="*/ 0 w 181"/>
                      <a:gd name="T9" fmla="*/ 170 h 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81" h="84">
                        <a:moveTo>
                          <a:pt x="0" y="48"/>
                        </a:moveTo>
                        <a:lnTo>
                          <a:pt x="147" y="0"/>
                        </a:lnTo>
                        <a:lnTo>
                          <a:pt x="181" y="20"/>
                        </a:lnTo>
                        <a:lnTo>
                          <a:pt x="37" y="84"/>
                        </a:lnTo>
                        <a:lnTo>
                          <a:pt x="0" y="48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25" name="Freeform 1526"/>
                  <p:cNvSpPr>
                    <a:spLocks/>
                  </p:cNvSpPr>
                  <p:nvPr/>
                </p:nvSpPr>
                <p:spPr bwMode="auto">
                  <a:xfrm>
                    <a:off x="4501" y="1349"/>
                    <a:ext cx="235" cy="207"/>
                  </a:xfrm>
                  <a:custGeom>
                    <a:avLst/>
                    <a:gdLst>
                      <a:gd name="T0" fmla="*/ 0 w 148"/>
                      <a:gd name="T1" fmla="*/ 0 h 162"/>
                      <a:gd name="T2" fmla="*/ 1273 w 148"/>
                      <a:gd name="T3" fmla="*/ 40 h 162"/>
                      <a:gd name="T4" fmla="*/ 1493 w 148"/>
                      <a:gd name="T5" fmla="*/ 429 h 162"/>
                      <a:gd name="T6" fmla="*/ 376 w 148"/>
                      <a:gd name="T7" fmla="*/ 553 h 162"/>
                      <a:gd name="T8" fmla="*/ 0 w 148"/>
                      <a:gd name="T9" fmla="*/ 0 h 16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8" h="162">
                        <a:moveTo>
                          <a:pt x="0" y="0"/>
                        </a:moveTo>
                        <a:lnTo>
                          <a:pt x="126" y="12"/>
                        </a:lnTo>
                        <a:lnTo>
                          <a:pt x="148" y="126"/>
                        </a:lnTo>
                        <a:lnTo>
                          <a:pt x="37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50726" name="Freeform 1527"/>
                  <p:cNvSpPr>
                    <a:spLocks/>
                  </p:cNvSpPr>
                  <p:nvPr/>
                </p:nvSpPr>
                <p:spPr bwMode="auto">
                  <a:xfrm>
                    <a:off x="4553" y="1380"/>
                    <a:ext cx="132" cy="96"/>
                  </a:xfrm>
                  <a:custGeom>
                    <a:avLst/>
                    <a:gdLst>
                      <a:gd name="T0" fmla="*/ 0 w 83"/>
                      <a:gd name="T1" fmla="*/ 0 h 75"/>
                      <a:gd name="T2" fmla="*/ 792 w 83"/>
                      <a:gd name="T3" fmla="*/ 10 h 75"/>
                      <a:gd name="T4" fmla="*/ 313 w 83"/>
                      <a:gd name="T5" fmla="*/ 65 h 75"/>
                      <a:gd name="T6" fmla="*/ 102 w 83"/>
                      <a:gd name="T7" fmla="*/ 247 h 75"/>
                      <a:gd name="T8" fmla="*/ 0 w 83"/>
                      <a:gd name="T9" fmla="*/ 0 h 7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83" h="75">
                        <a:moveTo>
                          <a:pt x="0" y="0"/>
                        </a:moveTo>
                        <a:lnTo>
                          <a:pt x="78" y="3"/>
                        </a:lnTo>
                        <a:cubicBezTo>
                          <a:pt x="83" y="6"/>
                          <a:pt x="54" y="0"/>
                          <a:pt x="31" y="19"/>
                        </a:cubicBezTo>
                        <a:cubicBezTo>
                          <a:pt x="8" y="38"/>
                          <a:pt x="15" y="75"/>
                          <a:pt x="10" y="7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31237" name="Line 605"/>
            <p:cNvSpPr>
              <a:spLocks noChangeShapeType="1"/>
            </p:cNvSpPr>
            <p:nvPr/>
          </p:nvSpPr>
          <p:spPr bwMode="auto">
            <a:xfrm flipH="1">
              <a:off x="2831" y="2650"/>
              <a:ext cx="356" cy="8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38" name="Text Box 1203"/>
            <p:cNvSpPr txBox="1">
              <a:spLocks noChangeArrowheads="1"/>
            </p:cNvSpPr>
            <p:nvPr/>
          </p:nvSpPr>
          <p:spPr bwMode="auto">
            <a:xfrm>
              <a:off x="2659" y="3913"/>
              <a:ext cx="1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source-based trees</a:t>
              </a:r>
            </a:p>
          </p:txBody>
        </p:sp>
        <p:sp>
          <p:nvSpPr>
            <p:cNvPr id="131239" name="Line 1204"/>
            <p:cNvSpPr>
              <a:spLocks noChangeShapeType="1"/>
            </p:cNvSpPr>
            <p:nvPr/>
          </p:nvSpPr>
          <p:spPr bwMode="auto">
            <a:xfrm>
              <a:off x="3175" y="2662"/>
              <a:ext cx="484" cy="2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0" name="Line 1205"/>
            <p:cNvSpPr>
              <a:spLocks noChangeShapeType="1"/>
            </p:cNvSpPr>
            <p:nvPr/>
          </p:nvSpPr>
          <p:spPr bwMode="auto">
            <a:xfrm>
              <a:off x="3003" y="3110"/>
              <a:ext cx="292" cy="3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1" name="Line 1206"/>
            <p:cNvSpPr>
              <a:spLocks noChangeShapeType="1"/>
            </p:cNvSpPr>
            <p:nvPr/>
          </p:nvSpPr>
          <p:spPr bwMode="auto">
            <a:xfrm flipH="1">
              <a:off x="3107" y="2930"/>
              <a:ext cx="584" cy="15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2" name="Line 1207"/>
            <p:cNvSpPr>
              <a:spLocks noChangeShapeType="1"/>
            </p:cNvSpPr>
            <p:nvPr/>
          </p:nvSpPr>
          <p:spPr bwMode="auto">
            <a:xfrm flipH="1">
              <a:off x="2959" y="3078"/>
              <a:ext cx="152" cy="33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3" name="Line 1208"/>
            <p:cNvSpPr>
              <a:spLocks noChangeShapeType="1"/>
            </p:cNvSpPr>
            <p:nvPr/>
          </p:nvSpPr>
          <p:spPr bwMode="auto">
            <a:xfrm>
              <a:off x="3107" y="3078"/>
              <a:ext cx="232" cy="28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4" name="Line 1209"/>
            <p:cNvSpPr>
              <a:spLocks noChangeShapeType="1"/>
            </p:cNvSpPr>
            <p:nvPr/>
          </p:nvSpPr>
          <p:spPr bwMode="auto">
            <a:xfrm flipV="1">
              <a:off x="3111" y="2802"/>
              <a:ext cx="112" cy="276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245" name="Oval 1211"/>
            <p:cNvSpPr>
              <a:spLocks noChangeArrowheads="1"/>
            </p:cNvSpPr>
            <p:nvPr/>
          </p:nvSpPr>
          <p:spPr bwMode="auto">
            <a:xfrm>
              <a:off x="3149" y="2636"/>
              <a:ext cx="78" cy="6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0535" name="Picture 1212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588" y="8778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0536" name="Group 1529"/>
          <p:cNvGrpSpPr>
            <a:grpSpLocks/>
          </p:cNvGrpSpPr>
          <p:nvPr/>
        </p:nvGrpSpPr>
        <p:grpSpPr bwMode="auto">
          <a:xfrm>
            <a:off x="6924675" y="1695450"/>
            <a:ext cx="1960563" cy="3890963"/>
            <a:chOff x="4362" y="1068"/>
            <a:chExt cx="1235" cy="2451"/>
          </a:xfrm>
        </p:grpSpPr>
        <p:grpSp>
          <p:nvGrpSpPr>
            <p:cNvPr id="150658" name="Group 1213"/>
            <p:cNvGrpSpPr>
              <a:grpSpLocks/>
            </p:cNvGrpSpPr>
            <p:nvPr/>
          </p:nvGrpSpPr>
          <p:grpSpPr bwMode="auto">
            <a:xfrm>
              <a:off x="4454" y="2138"/>
              <a:ext cx="359" cy="184"/>
              <a:chOff x="4396" y="1245"/>
              <a:chExt cx="672" cy="248"/>
            </a:xfrm>
          </p:grpSpPr>
          <p:sp>
            <p:nvSpPr>
              <p:cNvPr id="150683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50684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50685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50686" name="Group 1217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0689" name="Freeform 121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690" name="Freeform 121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1232" name="Line 1220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233" name="Line 1221"/>
              <p:cNvSpPr>
                <a:spLocks noChangeShapeType="1"/>
              </p:cNvSpPr>
              <p:nvPr/>
            </p:nvSpPr>
            <p:spPr bwMode="auto">
              <a:xfrm>
                <a:off x="5062" y="1326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0659" name="Group 1222"/>
            <p:cNvGrpSpPr>
              <a:grpSpLocks/>
            </p:cNvGrpSpPr>
            <p:nvPr/>
          </p:nvGrpSpPr>
          <p:grpSpPr bwMode="auto">
            <a:xfrm>
              <a:off x="4466" y="2860"/>
              <a:ext cx="348" cy="190"/>
              <a:chOff x="4396" y="1245"/>
              <a:chExt cx="672" cy="248"/>
            </a:xfrm>
          </p:grpSpPr>
          <p:sp>
            <p:nvSpPr>
              <p:cNvPr id="150675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50676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50677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50678" name="Group 1226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0681" name="Freeform 122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682" name="Freeform 122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1224" name="Line 1229"/>
              <p:cNvSpPr>
                <a:spLocks noChangeShapeType="1"/>
              </p:cNvSpPr>
              <p:nvPr/>
            </p:nvSpPr>
            <p:spPr bwMode="auto">
              <a:xfrm>
                <a:off x="4400" y="1321"/>
                <a:ext cx="0" cy="1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225" name="Line 1230"/>
              <p:cNvSpPr>
                <a:spLocks noChangeShapeType="1"/>
              </p:cNvSpPr>
              <p:nvPr/>
            </p:nvSpPr>
            <p:spPr bwMode="auto">
              <a:xfrm>
                <a:off x="5062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50660" name="Picture 1231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7" y="1691"/>
              <a:ext cx="388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0661" name="Group 1349"/>
            <p:cNvGrpSpPr>
              <a:grpSpLocks/>
            </p:cNvGrpSpPr>
            <p:nvPr/>
          </p:nvGrpSpPr>
          <p:grpSpPr bwMode="auto">
            <a:xfrm>
              <a:off x="4493" y="1335"/>
              <a:ext cx="381" cy="326"/>
              <a:chOff x="4493" y="1335"/>
              <a:chExt cx="381" cy="326"/>
            </a:xfrm>
          </p:grpSpPr>
          <p:pic>
            <p:nvPicPr>
              <p:cNvPr id="150668" name="Picture 1232" descr="desktop_computer_stylized_small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0669" name="Group 1342"/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131215" name="Oval 1236"/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6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671" name="Freeform 1233"/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965 w 117"/>
                    <a:gd name="T3" fmla="*/ 8 h 123"/>
                    <a:gd name="T4" fmla="*/ 1191 w 117"/>
                    <a:gd name="T5" fmla="*/ 336 h 123"/>
                    <a:gd name="T6" fmla="*/ 240 w 117"/>
                    <a:gd name="T7" fmla="*/ 415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0672" name="Freeform 1234"/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170 h 84"/>
                    <a:gd name="T2" fmla="*/ 1471 w 181"/>
                    <a:gd name="T3" fmla="*/ 0 h 84"/>
                    <a:gd name="T4" fmla="*/ 1812 w 181"/>
                    <a:gd name="T5" fmla="*/ 69 h 84"/>
                    <a:gd name="T6" fmla="*/ 374 w 181"/>
                    <a:gd name="T7" fmla="*/ 296 h 84"/>
                    <a:gd name="T8" fmla="*/ 0 w 181"/>
                    <a:gd name="T9" fmla="*/ 170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0673" name="Freeform 1235"/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1273 w 148"/>
                    <a:gd name="T3" fmla="*/ 40 h 162"/>
                    <a:gd name="T4" fmla="*/ 1493 w 148"/>
                    <a:gd name="T5" fmla="*/ 429 h 162"/>
                    <a:gd name="T6" fmla="*/ 376 w 148"/>
                    <a:gd name="T7" fmla="*/ 553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0674" name="Freeform 1238"/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792 w 83"/>
                    <a:gd name="T3" fmla="*/ 10 h 75"/>
                    <a:gd name="T4" fmla="*/ 313 w 83"/>
                    <a:gd name="T5" fmla="*/ 65 h 75"/>
                    <a:gd name="T6" fmla="*/ 102 w 83"/>
                    <a:gd name="T7" fmla="*/ 247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31207" name="Text Box 1240"/>
            <p:cNvSpPr txBox="1">
              <a:spLocks noChangeArrowheads="1"/>
            </p:cNvSpPr>
            <p:nvPr/>
          </p:nvSpPr>
          <p:spPr bwMode="auto">
            <a:xfrm>
              <a:off x="4833" y="1299"/>
              <a:ext cx="644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group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member</a:t>
              </a:r>
            </a:p>
          </p:txBody>
        </p:sp>
        <p:sp>
          <p:nvSpPr>
            <p:cNvPr id="131208" name="Text Box 1241"/>
            <p:cNvSpPr txBox="1">
              <a:spLocks noChangeArrowheads="1"/>
            </p:cNvSpPr>
            <p:nvPr/>
          </p:nvSpPr>
          <p:spPr bwMode="auto">
            <a:xfrm>
              <a:off x="4833" y="1670"/>
              <a:ext cx="764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not group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member</a:t>
              </a:r>
            </a:p>
          </p:txBody>
        </p:sp>
        <p:sp>
          <p:nvSpPr>
            <p:cNvPr id="131209" name="Text Box 1242"/>
            <p:cNvSpPr txBox="1">
              <a:spLocks noChangeArrowheads="1"/>
            </p:cNvSpPr>
            <p:nvPr/>
          </p:nvSpPr>
          <p:spPr bwMode="auto">
            <a:xfrm>
              <a:off x="4829" y="2076"/>
              <a:ext cx="644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router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with a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group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member</a:t>
              </a:r>
            </a:p>
          </p:txBody>
        </p:sp>
        <p:sp>
          <p:nvSpPr>
            <p:cNvPr id="131210" name="Text Box 1243"/>
            <p:cNvSpPr txBox="1">
              <a:spLocks noChangeArrowheads="1"/>
            </p:cNvSpPr>
            <p:nvPr/>
          </p:nvSpPr>
          <p:spPr bwMode="auto">
            <a:xfrm>
              <a:off x="4829" y="2804"/>
              <a:ext cx="644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router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without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group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i="1" smtClean="0"/>
                <a:t>member</a:t>
              </a:r>
            </a:p>
          </p:txBody>
        </p:sp>
        <p:sp>
          <p:nvSpPr>
            <p:cNvPr id="131211" name="Rectangle 1245"/>
            <p:cNvSpPr>
              <a:spLocks noChangeArrowheads="1"/>
            </p:cNvSpPr>
            <p:nvPr/>
          </p:nvSpPr>
          <p:spPr bwMode="auto">
            <a:xfrm>
              <a:off x="4362" y="1180"/>
              <a:ext cx="1230" cy="2339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12" name="Text Box 1246"/>
            <p:cNvSpPr txBox="1">
              <a:spLocks noChangeArrowheads="1"/>
            </p:cNvSpPr>
            <p:nvPr/>
          </p:nvSpPr>
          <p:spPr bwMode="auto">
            <a:xfrm>
              <a:off x="4530" y="1068"/>
              <a:ext cx="54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smtClean="0"/>
                <a:t>legend</a:t>
              </a:r>
            </a:p>
          </p:txBody>
        </p:sp>
      </p:grpSp>
      <p:grpSp>
        <p:nvGrpSpPr>
          <p:cNvPr id="150537" name="Group 1374"/>
          <p:cNvGrpSpPr>
            <a:grpSpLocks/>
          </p:cNvGrpSpPr>
          <p:nvPr/>
        </p:nvGrpSpPr>
        <p:grpSpPr bwMode="auto">
          <a:xfrm>
            <a:off x="679450" y="3786188"/>
            <a:ext cx="2474913" cy="1892300"/>
            <a:chOff x="1214" y="1613"/>
            <a:chExt cx="1559" cy="1192"/>
          </a:xfrm>
        </p:grpSpPr>
        <p:sp>
          <p:nvSpPr>
            <p:cNvPr id="131179" name="Line 1375"/>
            <p:cNvSpPr>
              <a:spLocks noChangeShapeType="1"/>
            </p:cNvSpPr>
            <p:nvPr/>
          </p:nvSpPr>
          <p:spPr bwMode="auto">
            <a:xfrm flipV="1">
              <a:off x="1780" y="1984"/>
              <a:ext cx="660" cy="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0" name="Line 1376"/>
            <p:cNvSpPr>
              <a:spLocks noChangeShapeType="1"/>
            </p:cNvSpPr>
            <p:nvPr/>
          </p:nvSpPr>
          <p:spPr bwMode="auto">
            <a:xfrm>
              <a:off x="1644" y="2152"/>
              <a:ext cx="412" cy="5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1" name="Line 1377"/>
            <p:cNvSpPr>
              <a:spLocks noChangeShapeType="1"/>
            </p:cNvSpPr>
            <p:nvPr/>
          </p:nvSpPr>
          <p:spPr bwMode="auto">
            <a:xfrm>
              <a:off x="1928" y="1752"/>
              <a:ext cx="480" cy="2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2" name="Line 1378"/>
            <p:cNvSpPr>
              <a:spLocks noChangeShapeType="1"/>
            </p:cNvSpPr>
            <p:nvPr/>
          </p:nvSpPr>
          <p:spPr bwMode="auto">
            <a:xfrm flipV="1">
              <a:off x="2184" y="2452"/>
              <a:ext cx="260" cy="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3" name="Line 1379"/>
            <p:cNvSpPr>
              <a:spLocks noChangeShapeType="1"/>
            </p:cNvSpPr>
            <p:nvPr/>
          </p:nvSpPr>
          <p:spPr bwMode="auto">
            <a:xfrm>
              <a:off x="2436" y="2040"/>
              <a:ext cx="0" cy="3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4" name="Line 1380"/>
            <p:cNvSpPr>
              <a:spLocks noChangeShapeType="1"/>
            </p:cNvSpPr>
            <p:nvPr/>
          </p:nvSpPr>
          <p:spPr bwMode="auto">
            <a:xfrm>
              <a:off x="1488" y="2696"/>
              <a:ext cx="4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5" name="Line 1381"/>
            <p:cNvSpPr>
              <a:spLocks noChangeShapeType="1"/>
            </p:cNvSpPr>
            <p:nvPr/>
          </p:nvSpPr>
          <p:spPr bwMode="auto">
            <a:xfrm flipH="1">
              <a:off x="1424" y="2208"/>
              <a:ext cx="18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86" name="Line 1382"/>
            <p:cNvSpPr>
              <a:spLocks noChangeShapeType="1"/>
            </p:cNvSpPr>
            <p:nvPr/>
          </p:nvSpPr>
          <p:spPr bwMode="auto">
            <a:xfrm flipH="1">
              <a:off x="1640" y="1760"/>
              <a:ext cx="168" cy="3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0642" name="Freeform 1383"/>
            <p:cNvSpPr>
              <a:spLocks/>
            </p:cNvSpPr>
            <p:nvPr/>
          </p:nvSpPr>
          <p:spPr bwMode="auto">
            <a:xfrm flipV="1">
              <a:off x="1866" y="2778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1 h 56"/>
                <a:gd name="T4" fmla="*/ 34 w 720"/>
                <a:gd name="T5" fmla="*/ 1 h 56"/>
                <a:gd name="T6" fmla="*/ 34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188" name="Line 1384"/>
            <p:cNvSpPr>
              <a:spLocks noChangeShapeType="1"/>
            </p:cNvSpPr>
            <p:nvPr/>
          </p:nvSpPr>
          <p:spPr bwMode="auto">
            <a:xfrm>
              <a:off x="2058" y="2717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0644" name="Group 1385"/>
            <p:cNvGrpSpPr>
              <a:grpSpLocks/>
            </p:cNvGrpSpPr>
            <p:nvPr/>
          </p:nvGrpSpPr>
          <p:grpSpPr bwMode="auto">
            <a:xfrm rot="-5400000">
              <a:off x="2390" y="1961"/>
              <a:ext cx="391" cy="88"/>
              <a:chOff x="1450" y="3513"/>
              <a:chExt cx="391" cy="88"/>
            </a:xfrm>
          </p:grpSpPr>
          <p:sp>
            <p:nvSpPr>
              <p:cNvPr id="150656" name="Freeform 1386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1202" name="Line 1387"/>
              <p:cNvSpPr>
                <a:spLocks noChangeShapeType="1"/>
              </p:cNvSpPr>
              <p:nvPr/>
            </p:nvSpPr>
            <p:spPr bwMode="auto">
              <a:xfrm>
                <a:off x="1642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0645" name="Freeform 1388"/>
            <p:cNvSpPr>
              <a:spLocks/>
            </p:cNvSpPr>
            <p:nvPr/>
          </p:nvSpPr>
          <p:spPr bwMode="auto">
            <a:xfrm flipV="1">
              <a:off x="1214" y="2774"/>
              <a:ext cx="391" cy="27"/>
            </a:xfrm>
            <a:custGeom>
              <a:avLst/>
              <a:gdLst>
                <a:gd name="T0" fmla="*/ 0 w 720"/>
                <a:gd name="T1" fmla="*/ 0 h 56"/>
                <a:gd name="T2" fmla="*/ 0 w 720"/>
                <a:gd name="T3" fmla="*/ 1 h 56"/>
                <a:gd name="T4" fmla="*/ 34 w 720"/>
                <a:gd name="T5" fmla="*/ 1 h 56"/>
                <a:gd name="T6" fmla="*/ 34 w 720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0" h="56">
                  <a:moveTo>
                    <a:pt x="0" y="0"/>
                  </a:moveTo>
                  <a:lnTo>
                    <a:pt x="0" y="56"/>
                  </a:lnTo>
                  <a:lnTo>
                    <a:pt x="720" y="56"/>
                  </a:lnTo>
                  <a:lnTo>
                    <a:pt x="720" y="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191" name="Line 1389"/>
            <p:cNvSpPr>
              <a:spLocks noChangeShapeType="1"/>
            </p:cNvSpPr>
            <p:nvPr/>
          </p:nvSpPr>
          <p:spPr bwMode="auto">
            <a:xfrm>
              <a:off x="1406" y="2713"/>
              <a:ext cx="0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0647" name="Group 1390"/>
            <p:cNvGrpSpPr>
              <a:grpSpLocks/>
            </p:cNvGrpSpPr>
            <p:nvPr/>
          </p:nvGrpSpPr>
          <p:grpSpPr bwMode="auto">
            <a:xfrm rot="-2599131">
              <a:off x="2382" y="2449"/>
              <a:ext cx="391" cy="88"/>
              <a:chOff x="1450" y="3513"/>
              <a:chExt cx="391" cy="88"/>
            </a:xfrm>
          </p:grpSpPr>
          <p:sp>
            <p:nvSpPr>
              <p:cNvPr id="150654" name="Freeform 1391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1200" name="Line 1392"/>
              <p:cNvSpPr>
                <a:spLocks noChangeShapeType="1"/>
              </p:cNvSpPr>
              <p:nvPr/>
            </p:nvSpPr>
            <p:spPr bwMode="auto">
              <a:xfrm>
                <a:off x="1642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0648" name="Group 1393"/>
            <p:cNvGrpSpPr>
              <a:grpSpLocks/>
            </p:cNvGrpSpPr>
            <p:nvPr/>
          </p:nvGrpSpPr>
          <p:grpSpPr bwMode="auto">
            <a:xfrm rot="5400000">
              <a:off x="1290" y="2141"/>
              <a:ext cx="391" cy="88"/>
              <a:chOff x="1450" y="3513"/>
              <a:chExt cx="391" cy="88"/>
            </a:xfrm>
          </p:grpSpPr>
          <p:sp>
            <p:nvSpPr>
              <p:cNvPr id="150652" name="Freeform 1394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1198" name="Line 1395"/>
              <p:cNvSpPr>
                <a:spLocks noChangeShapeType="1"/>
              </p:cNvSpPr>
              <p:nvPr/>
            </p:nvSpPr>
            <p:spPr bwMode="auto">
              <a:xfrm>
                <a:off x="1640" y="3513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0649" name="Group 1396"/>
            <p:cNvGrpSpPr>
              <a:grpSpLocks/>
            </p:cNvGrpSpPr>
            <p:nvPr/>
          </p:nvGrpSpPr>
          <p:grpSpPr bwMode="auto">
            <a:xfrm rot="10800000">
              <a:off x="1610" y="1613"/>
              <a:ext cx="391" cy="88"/>
              <a:chOff x="1450" y="3513"/>
              <a:chExt cx="391" cy="88"/>
            </a:xfrm>
          </p:grpSpPr>
          <p:sp>
            <p:nvSpPr>
              <p:cNvPr id="150650" name="Freeform 1397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1196" name="Line 1398"/>
              <p:cNvSpPr>
                <a:spLocks noChangeShapeType="1"/>
              </p:cNvSpPr>
              <p:nvPr/>
            </p:nvSpPr>
            <p:spPr bwMode="auto">
              <a:xfrm>
                <a:off x="1641" y="3514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pic>
        <p:nvPicPr>
          <p:cNvPr id="150538" name="Picture 1256" descr="desktop_computer_stylized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7050" y="3513138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0539" name="Group 1257"/>
          <p:cNvGrpSpPr>
            <a:grpSpLocks/>
          </p:cNvGrpSpPr>
          <p:nvPr/>
        </p:nvGrpSpPr>
        <p:grpSpPr bwMode="auto">
          <a:xfrm>
            <a:off x="1392238" y="3860800"/>
            <a:ext cx="442912" cy="215900"/>
            <a:chOff x="4396" y="1245"/>
            <a:chExt cx="672" cy="248"/>
          </a:xfrm>
        </p:grpSpPr>
        <p:sp>
          <p:nvSpPr>
            <p:cNvPr id="15062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2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2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629" name="Group 12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632" name="Freeform 12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33" name="Freeform 12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75" name="Line 1264"/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76" name="Line 1265"/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0540" name="Group 1266"/>
          <p:cNvGrpSpPr>
            <a:grpSpLocks/>
          </p:cNvGrpSpPr>
          <p:nvPr/>
        </p:nvGrpSpPr>
        <p:grpSpPr bwMode="auto">
          <a:xfrm>
            <a:off x="2355850" y="4273550"/>
            <a:ext cx="442913" cy="215900"/>
            <a:chOff x="4396" y="1245"/>
            <a:chExt cx="672" cy="248"/>
          </a:xfrm>
        </p:grpSpPr>
        <p:sp>
          <p:nvSpPr>
            <p:cNvPr id="15061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1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2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621" name="Group 12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624" name="Freeform 12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25" name="Freeform 12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67" name="Line 1273"/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68" name="Line 1274"/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50541" name="Picture 1283" descr="desktop_computer_stylized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8775" y="4529138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0542" name="Group 1284"/>
          <p:cNvGrpSpPr>
            <a:grpSpLocks/>
          </p:cNvGrpSpPr>
          <p:nvPr/>
        </p:nvGrpSpPr>
        <p:grpSpPr bwMode="auto">
          <a:xfrm>
            <a:off x="1106488" y="4557713"/>
            <a:ext cx="455612" cy="220662"/>
            <a:chOff x="4396" y="1245"/>
            <a:chExt cx="672" cy="248"/>
          </a:xfrm>
        </p:grpSpPr>
        <p:sp>
          <p:nvSpPr>
            <p:cNvPr id="15061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1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1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613" name="Group 128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616" name="Freeform 128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17" name="Freeform 129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59" name="Line 1291"/>
            <p:cNvSpPr>
              <a:spLocks noChangeShapeType="1"/>
            </p:cNvSpPr>
            <p:nvPr/>
          </p:nvSpPr>
          <p:spPr bwMode="auto">
            <a:xfrm>
              <a:off x="4398" y="1322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60" name="Line 1292"/>
            <p:cNvSpPr>
              <a:spLocks noChangeShapeType="1"/>
            </p:cNvSpPr>
            <p:nvPr/>
          </p:nvSpPr>
          <p:spPr bwMode="auto">
            <a:xfrm>
              <a:off x="5063" y="1325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0543" name="Group 1293"/>
          <p:cNvGrpSpPr>
            <a:grpSpLocks/>
          </p:cNvGrpSpPr>
          <p:nvPr/>
        </p:nvGrpSpPr>
        <p:grpSpPr bwMode="auto">
          <a:xfrm>
            <a:off x="1749425" y="5365750"/>
            <a:ext cx="442913" cy="215900"/>
            <a:chOff x="4396" y="1245"/>
            <a:chExt cx="672" cy="248"/>
          </a:xfrm>
        </p:grpSpPr>
        <p:sp>
          <p:nvSpPr>
            <p:cNvPr id="15060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0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60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605" name="Group 129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608" name="Freeform 129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09" name="Freeform 129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51" name="Line 1300"/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52" name="Line 1301"/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0544" name="Group 1302"/>
          <p:cNvGrpSpPr>
            <a:grpSpLocks/>
          </p:cNvGrpSpPr>
          <p:nvPr/>
        </p:nvGrpSpPr>
        <p:grpSpPr bwMode="auto">
          <a:xfrm>
            <a:off x="2341563" y="4972050"/>
            <a:ext cx="455612" cy="220663"/>
            <a:chOff x="4396" y="1245"/>
            <a:chExt cx="672" cy="248"/>
          </a:xfrm>
        </p:grpSpPr>
        <p:sp>
          <p:nvSpPr>
            <p:cNvPr id="15059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59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59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597" name="Group 130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600" name="Freeform 130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601" name="Freeform 130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43" name="Line 1309"/>
            <p:cNvSpPr>
              <a:spLocks noChangeShapeType="1"/>
            </p:cNvSpPr>
            <p:nvPr/>
          </p:nvSpPr>
          <p:spPr bwMode="auto">
            <a:xfrm>
              <a:off x="4398" y="1322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44" name="Line 1310"/>
            <p:cNvSpPr>
              <a:spLocks noChangeShapeType="1"/>
            </p:cNvSpPr>
            <p:nvPr/>
          </p:nvSpPr>
          <p:spPr bwMode="auto">
            <a:xfrm>
              <a:off x="5063" y="1325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0545" name="Group 1311"/>
          <p:cNvGrpSpPr>
            <a:grpSpLocks/>
          </p:cNvGrpSpPr>
          <p:nvPr/>
        </p:nvGrpSpPr>
        <p:grpSpPr bwMode="auto">
          <a:xfrm>
            <a:off x="720725" y="5365750"/>
            <a:ext cx="442913" cy="215900"/>
            <a:chOff x="4396" y="1245"/>
            <a:chExt cx="672" cy="248"/>
          </a:xfrm>
        </p:grpSpPr>
        <p:sp>
          <p:nvSpPr>
            <p:cNvPr id="15058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58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5058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50589" name="Group 131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0592" name="Freeform 131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593" name="Freeform 131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135" name="Line 1318"/>
            <p:cNvSpPr>
              <a:spLocks noChangeShapeType="1"/>
            </p:cNvSpPr>
            <p:nvPr/>
          </p:nvSpPr>
          <p:spPr bwMode="auto">
            <a:xfrm>
              <a:off x="4398" y="1322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36" name="Line 1319"/>
            <p:cNvSpPr>
              <a:spLocks noChangeShapeType="1"/>
            </p:cNvSpPr>
            <p:nvPr/>
          </p:nvSpPr>
          <p:spPr bwMode="auto">
            <a:xfrm>
              <a:off x="5063" y="1325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50546" name="Picture 1320" descr="desktop_computer_stylized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6913" y="4306888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47" name="Picture 1321" descr="desktop_computer_stylized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250" y="4857750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48" name="Picture 1322" descr="desktop_computer_stylized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" y="5649913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49" name="Picture 1323" descr="desktop_computer_stylized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7963" y="5646738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50" name="Picture 1324" descr="desktop_computer_stylized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4300" y="5419725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51" name="Picture 1325" descr="desktop_computer_stylized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2450" y="5000625"/>
            <a:ext cx="330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0552" name="Group 1350"/>
          <p:cNvGrpSpPr>
            <a:grpSpLocks/>
          </p:cNvGrpSpPr>
          <p:nvPr/>
        </p:nvGrpSpPr>
        <p:grpSpPr bwMode="auto">
          <a:xfrm>
            <a:off x="1165225" y="3524250"/>
            <a:ext cx="350838" cy="303213"/>
            <a:chOff x="4493" y="1335"/>
            <a:chExt cx="381" cy="326"/>
          </a:xfrm>
        </p:grpSpPr>
        <p:pic>
          <p:nvPicPr>
            <p:cNvPr id="150579" name="Picture 1351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0580" name="Group 1352"/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31126" name="Oval 1353"/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582" name="Freeform 1354"/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965 w 117"/>
                  <a:gd name="T3" fmla="*/ 8 h 123"/>
                  <a:gd name="T4" fmla="*/ 1191 w 117"/>
                  <a:gd name="T5" fmla="*/ 336 h 123"/>
                  <a:gd name="T6" fmla="*/ 240 w 117"/>
                  <a:gd name="T7" fmla="*/ 415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83" name="Freeform 1355"/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170 h 84"/>
                  <a:gd name="T2" fmla="*/ 1471 w 181"/>
                  <a:gd name="T3" fmla="*/ 0 h 84"/>
                  <a:gd name="T4" fmla="*/ 1812 w 181"/>
                  <a:gd name="T5" fmla="*/ 69 h 84"/>
                  <a:gd name="T6" fmla="*/ 374 w 181"/>
                  <a:gd name="T7" fmla="*/ 296 h 84"/>
                  <a:gd name="T8" fmla="*/ 0 w 181"/>
                  <a:gd name="T9" fmla="*/ 170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84" name="Freeform 1356"/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1273 w 148"/>
                  <a:gd name="T3" fmla="*/ 40 h 162"/>
                  <a:gd name="T4" fmla="*/ 1493 w 148"/>
                  <a:gd name="T5" fmla="*/ 429 h 162"/>
                  <a:gd name="T6" fmla="*/ 376 w 148"/>
                  <a:gd name="T7" fmla="*/ 553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85" name="Freeform 1357"/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792 w 83"/>
                  <a:gd name="T3" fmla="*/ 10 h 75"/>
                  <a:gd name="T4" fmla="*/ 313 w 83"/>
                  <a:gd name="T5" fmla="*/ 65 h 75"/>
                  <a:gd name="T6" fmla="*/ 102 w 83"/>
                  <a:gd name="T7" fmla="*/ 247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50553" name="Group 1358"/>
          <p:cNvGrpSpPr>
            <a:grpSpLocks/>
          </p:cNvGrpSpPr>
          <p:nvPr/>
        </p:nvGrpSpPr>
        <p:grpSpPr bwMode="auto">
          <a:xfrm>
            <a:off x="1206500" y="5649913"/>
            <a:ext cx="350838" cy="303212"/>
            <a:chOff x="4493" y="1335"/>
            <a:chExt cx="381" cy="326"/>
          </a:xfrm>
        </p:grpSpPr>
        <p:pic>
          <p:nvPicPr>
            <p:cNvPr id="150572" name="Picture 1359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0573" name="Group 1360"/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31119" name="Oval 1361"/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575" name="Freeform 1362"/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965 w 117"/>
                  <a:gd name="T3" fmla="*/ 8 h 123"/>
                  <a:gd name="T4" fmla="*/ 1191 w 117"/>
                  <a:gd name="T5" fmla="*/ 336 h 123"/>
                  <a:gd name="T6" fmla="*/ 240 w 117"/>
                  <a:gd name="T7" fmla="*/ 415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76" name="Freeform 1363"/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170 h 84"/>
                  <a:gd name="T2" fmla="*/ 1471 w 181"/>
                  <a:gd name="T3" fmla="*/ 0 h 84"/>
                  <a:gd name="T4" fmla="*/ 1812 w 181"/>
                  <a:gd name="T5" fmla="*/ 69 h 84"/>
                  <a:gd name="T6" fmla="*/ 374 w 181"/>
                  <a:gd name="T7" fmla="*/ 296 h 84"/>
                  <a:gd name="T8" fmla="*/ 0 w 181"/>
                  <a:gd name="T9" fmla="*/ 170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77" name="Freeform 1364"/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1273 w 148"/>
                  <a:gd name="T3" fmla="*/ 40 h 162"/>
                  <a:gd name="T4" fmla="*/ 1493 w 148"/>
                  <a:gd name="T5" fmla="*/ 429 h 162"/>
                  <a:gd name="T6" fmla="*/ 376 w 148"/>
                  <a:gd name="T7" fmla="*/ 553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78" name="Freeform 1365"/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792 w 83"/>
                  <a:gd name="T3" fmla="*/ 10 h 75"/>
                  <a:gd name="T4" fmla="*/ 313 w 83"/>
                  <a:gd name="T5" fmla="*/ 65 h 75"/>
                  <a:gd name="T6" fmla="*/ 102 w 83"/>
                  <a:gd name="T7" fmla="*/ 247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50554" name="Group 1366"/>
          <p:cNvGrpSpPr>
            <a:grpSpLocks/>
          </p:cNvGrpSpPr>
          <p:nvPr/>
        </p:nvGrpSpPr>
        <p:grpSpPr bwMode="auto">
          <a:xfrm>
            <a:off x="2284413" y="5654675"/>
            <a:ext cx="350837" cy="303213"/>
            <a:chOff x="4493" y="1335"/>
            <a:chExt cx="381" cy="326"/>
          </a:xfrm>
        </p:grpSpPr>
        <p:pic>
          <p:nvPicPr>
            <p:cNvPr id="150565" name="Picture 1367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0566" name="Group 1368"/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31112" name="Oval 1369"/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568" name="Freeform 1370"/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965 w 117"/>
                  <a:gd name="T3" fmla="*/ 8 h 123"/>
                  <a:gd name="T4" fmla="*/ 1191 w 117"/>
                  <a:gd name="T5" fmla="*/ 336 h 123"/>
                  <a:gd name="T6" fmla="*/ 240 w 117"/>
                  <a:gd name="T7" fmla="*/ 415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69" name="Freeform 1371"/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170 h 84"/>
                  <a:gd name="T2" fmla="*/ 1471 w 181"/>
                  <a:gd name="T3" fmla="*/ 0 h 84"/>
                  <a:gd name="T4" fmla="*/ 1812 w 181"/>
                  <a:gd name="T5" fmla="*/ 69 h 84"/>
                  <a:gd name="T6" fmla="*/ 374 w 181"/>
                  <a:gd name="T7" fmla="*/ 296 h 84"/>
                  <a:gd name="T8" fmla="*/ 0 w 181"/>
                  <a:gd name="T9" fmla="*/ 170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70" name="Freeform 1372"/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1273 w 148"/>
                  <a:gd name="T3" fmla="*/ 40 h 162"/>
                  <a:gd name="T4" fmla="*/ 1493 w 148"/>
                  <a:gd name="T5" fmla="*/ 429 h 162"/>
                  <a:gd name="T6" fmla="*/ 376 w 148"/>
                  <a:gd name="T7" fmla="*/ 553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71" name="Freeform 1373"/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792 w 83"/>
                  <a:gd name="T3" fmla="*/ 10 h 75"/>
                  <a:gd name="T4" fmla="*/ 313 w 83"/>
                  <a:gd name="T5" fmla="*/ 65 h 75"/>
                  <a:gd name="T6" fmla="*/ 102 w 83"/>
                  <a:gd name="T7" fmla="*/ 247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50555" name="Group 1399"/>
          <p:cNvGrpSpPr>
            <a:grpSpLocks/>
          </p:cNvGrpSpPr>
          <p:nvPr/>
        </p:nvGrpSpPr>
        <p:grpSpPr bwMode="auto">
          <a:xfrm>
            <a:off x="2892425" y="3959225"/>
            <a:ext cx="350838" cy="303213"/>
            <a:chOff x="4493" y="1335"/>
            <a:chExt cx="381" cy="326"/>
          </a:xfrm>
        </p:grpSpPr>
        <p:pic>
          <p:nvPicPr>
            <p:cNvPr id="150558" name="Picture 1400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3" y="1335"/>
              <a:ext cx="38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0559" name="Group 1401"/>
            <p:cNvGrpSpPr>
              <a:grpSpLocks/>
            </p:cNvGrpSpPr>
            <p:nvPr/>
          </p:nvGrpSpPr>
          <p:grpSpPr bwMode="auto">
            <a:xfrm>
              <a:off x="4501" y="1349"/>
              <a:ext cx="313" cy="292"/>
              <a:chOff x="4501" y="1349"/>
              <a:chExt cx="313" cy="292"/>
            </a:xfrm>
          </p:grpSpPr>
          <p:sp>
            <p:nvSpPr>
              <p:cNvPr id="131105" name="Oval 1402"/>
              <p:cNvSpPr>
                <a:spLocks noChangeArrowheads="1"/>
              </p:cNvSpPr>
              <p:nvPr/>
            </p:nvSpPr>
            <p:spPr bwMode="auto">
              <a:xfrm rot="-365081">
                <a:off x="4515" y="1540"/>
                <a:ext cx="214" cy="56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561" name="Freeform 1403"/>
              <p:cNvSpPr>
                <a:spLocks/>
              </p:cNvSpPr>
              <p:nvPr/>
            </p:nvSpPr>
            <p:spPr bwMode="auto">
              <a:xfrm>
                <a:off x="4536" y="1372"/>
                <a:ext cx="186" cy="157"/>
              </a:xfrm>
              <a:custGeom>
                <a:avLst/>
                <a:gdLst>
                  <a:gd name="T0" fmla="*/ 0 w 117"/>
                  <a:gd name="T1" fmla="*/ 0 h 123"/>
                  <a:gd name="T2" fmla="*/ 965 w 117"/>
                  <a:gd name="T3" fmla="*/ 8 h 123"/>
                  <a:gd name="T4" fmla="*/ 1191 w 117"/>
                  <a:gd name="T5" fmla="*/ 336 h 123"/>
                  <a:gd name="T6" fmla="*/ 240 w 117"/>
                  <a:gd name="T7" fmla="*/ 415 h 123"/>
                  <a:gd name="T8" fmla="*/ 0 w 117"/>
                  <a:gd name="T9" fmla="*/ 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3">
                    <a:moveTo>
                      <a:pt x="0" y="0"/>
                    </a:moveTo>
                    <a:lnTo>
                      <a:pt x="95" y="2"/>
                    </a:lnTo>
                    <a:lnTo>
                      <a:pt x="117" y="99"/>
                    </a:lnTo>
                    <a:lnTo>
                      <a:pt x="24" y="1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62" name="Freeform 1404"/>
              <p:cNvSpPr>
                <a:spLocks/>
              </p:cNvSpPr>
              <p:nvPr/>
            </p:nvSpPr>
            <p:spPr bwMode="auto">
              <a:xfrm>
                <a:off x="4527" y="1533"/>
                <a:ext cx="287" cy="108"/>
              </a:xfrm>
              <a:custGeom>
                <a:avLst/>
                <a:gdLst>
                  <a:gd name="T0" fmla="*/ 0 w 181"/>
                  <a:gd name="T1" fmla="*/ 170 h 84"/>
                  <a:gd name="T2" fmla="*/ 1471 w 181"/>
                  <a:gd name="T3" fmla="*/ 0 h 84"/>
                  <a:gd name="T4" fmla="*/ 1812 w 181"/>
                  <a:gd name="T5" fmla="*/ 69 h 84"/>
                  <a:gd name="T6" fmla="*/ 374 w 181"/>
                  <a:gd name="T7" fmla="*/ 296 h 84"/>
                  <a:gd name="T8" fmla="*/ 0 w 181"/>
                  <a:gd name="T9" fmla="*/ 170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" h="84">
                    <a:moveTo>
                      <a:pt x="0" y="48"/>
                    </a:moveTo>
                    <a:lnTo>
                      <a:pt x="147" y="0"/>
                    </a:lnTo>
                    <a:lnTo>
                      <a:pt x="181" y="20"/>
                    </a:lnTo>
                    <a:lnTo>
                      <a:pt x="37" y="84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63" name="Freeform 1405"/>
              <p:cNvSpPr>
                <a:spLocks/>
              </p:cNvSpPr>
              <p:nvPr/>
            </p:nvSpPr>
            <p:spPr bwMode="auto">
              <a:xfrm>
                <a:off x="4501" y="1349"/>
                <a:ext cx="235" cy="207"/>
              </a:xfrm>
              <a:custGeom>
                <a:avLst/>
                <a:gdLst>
                  <a:gd name="T0" fmla="*/ 0 w 148"/>
                  <a:gd name="T1" fmla="*/ 0 h 162"/>
                  <a:gd name="T2" fmla="*/ 1273 w 148"/>
                  <a:gd name="T3" fmla="*/ 40 h 162"/>
                  <a:gd name="T4" fmla="*/ 1493 w 148"/>
                  <a:gd name="T5" fmla="*/ 429 h 162"/>
                  <a:gd name="T6" fmla="*/ 376 w 148"/>
                  <a:gd name="T7" fmla="*/ 553 h 162"/>
                  <a:gd name="T8" fmla="*/ 0 w 148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8" h="162">
                    <a:moveTo>
                      <a:pt x="0" y="0"/>
                    </a:moveTo>
                    <a:lnTo>
                      <a:pt x="126" y="12"/>
                    </a:lnTo>
                    <a:lnTo>
                      <a:pt x="148" y="126"/>
                    </a:lnTo>
                    <a:lnTo>
                      <a:pt x="37" y="16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0564" name="Freeform 1406"/>
              <p:cNvSpPr>
                <a:spLocks/>
              </p:cNvSpPr>
              <p:nvPr/>
            </p:nvSpPr>
            <p:spPr bwMode="auto">
              <a:xfrm>
                <a:off x="4553" y="1380"/>
                <a:ext cx="132" cy="96"/>
              </a:xfrm>
              <a:custGeom>
                <a:avLst/>
                <a:gdLst>
                  <a:gd name="T0" fmla="*/ 0 w 83"/>
                  <a:gd name="T1" fmla="*/ 0 h 75"/>
                  <a:gd name="T2" fmla="*/ 792 w 83"/>
                  <a:gd name="T3" fmla="*/ 10 h 75"/>
                  <a:gd name="T4" fmla="*/ 313 w 83"/>
                  <a:gd name="T5" fmla="*/ 65 h 75"/>
                  <a:gd name="T6" fmla="*/ 102 w 83"/>
                  <a:gd name="T7" fmla="*/ 247 h 75"/>
                  <a:gd name="T8" fmla="*/ 0 w 83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75">
                    <a:moveTo>
                      <a:pt x="0" y="0"/>
                    </a:moveTo>
                    <a:lnTo>
                      <a:pt x="78" y="3"/>
                    </a:lnTo>
                    <a:cubicBezTo>
                      <a:pt x="83" y="6"/>
                      <a:pt x="54" y="0"/>
                      <a:pt x="31" y="19"/>
                    </a:cubicBezTo>
                    <a:cubicBezTo>
                      <a:pt x="8" y="38"/>
                      <a:pt x="15" y="75"/>
                      <a:pt x="10" y="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30938" name="Rectangle 1530"/>
          <p:cNvSpPr>
            <a:spLocks noChangeArrowheads="1"/>
          </p:cNvSpPr>
          <p:nvPr/>
        </p:nvSpPr>
        <p:spPr bwMode="auto">
          <a:xfrm>
            <a:off x="476250" y="2778125"/>
            <a:ext cx="637857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000">
              <a:latin typeface="Gill Sans MT" pitchFamily="34" charset="0"/>
            </a:endParaRPr>
          </a:p>
        </p:txBody>
      </p:sp>
      <p:sp>
        <p:nvSpPr>
          <p:cNvPr id="530940" name="Rectangle 1532"/>
          <p:cNvSpPr>
            <a:spLocks noChangeArrowheads="1"/>
          </p:cNvSpPr>
          <p:nvPr/>
        </p:nvSpPr>
        <p:spPr bwMode="auto">
          <a:xfrm>
            <a:off x="466725" y="2335213"/>
            <a:ext cx="67024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240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source-based:</a:t>
            </a:r>
            <a:r>
              <a:rPr lang="en-US" sz="2800">
                <a:latin typeface="Gill Sans MT" pitchFamily="34" charset="0"/>
              </a:rPr>
              <a:t> </a:t>
            </a:r>
            <a:r>
              <a:rPr lang="en-US" sz="2000">
                <a:latin typeface="Gill Sans MT" pitchFamily="34" charset="0"/>
              </a:rPr>
              <a:t>different tree from each sender to rcvrs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938" grpId="0"/>
      <p:bldP spid="5309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2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5EB9F99-AE64-4370-9DE4-25F77A610259}" type="slidenum">
              <a:rPr lang="en-US"/>
              <a:pPr/>
              <a:t>8</a:t>
            </a:fld>
            <a:endParaRPr lang="en-US"/>
          </a:p>
        </p:txBody>
      </p:sp>
      <p:pic>
        <p:nvPicPr>
          <p:cNvPr id="152579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" y="8778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1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1788"/>
            <a:ext cx="8229600" cy="6858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4000">
                <a:cs typeface="+mj-cs"/>
              </a:rPr>
              <a:t>Approaches for building mcast trees</a:t>
            </a:r>
          </a:p>
        </p:txBody>
      </p:sp>
      <p:sp>
        <p:nvSpPr>
          <p:cNvPr id="132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11275"/>
            <a:ext cx="7772400" cy="3048000"/>
          </a:xfrm>
        </p:spPr>
        <p:txBody>
          <a:bodyPr lIns="92075" tIns="46038" rIns="92075" bIns="46038"/>
          <a:lstStyle/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approaches: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source-based tree:</a:t>
            </a:r>
            <a:r>
              <a:rPr lang="en-US">
                <a:cs typeface="+mn-cs"/>
              </a:rPr>
              <a:t> one tree per source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shortest path trees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reverse path forwarding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group-shared tree:</a:t>
            </a:r>
            <a:r>
              <a:rPr lang="en-US">
                <a:cs typeface="+mn-cs"/>
              </a:rPr>
              <a:t> group uses one tree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minimal spanning (Steiner)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center-based trees</a:t>
            </a:r>
          </a:p>
        </p:txBody>
      </p:sp>
      <p:sp>
        <p:nvSpPr>
          <p:cNvPr id="132103" name="Rectangle 4"/>
          <p:cNvSpPr>
            <a:spLocks noChangeArrowheads="1"/>
          </p:cNvSpPr>
          <p:nvPr/>
        </p:nvSpPr>
        <p:spPr bwMode="auto">
          <a:xfrm>
            <a:off x="533400" y="4611688"/>
            <a:ext cx="8305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400"/>
              <a:t>…we first look at basic approaches, then specific protocols adopting these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3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2FC69A2-FB84-4202-B263-1692EDA6F4A9}" type="slidenum">
              <a:rPr lang="en-US"/>
              <a:pPr/>
              <a:t>9</a:t>
            </a:fld>
            <a:endParaRPr lang="en-US"/>
          </a:p>
        </p:txBody>
      </p:sp>
      <p:pic>
        <p:nvPicPr>
          <p:cNvPr id="154627" name="Picture 25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47750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j-cs"/>
              </a:rPr>
              <a:t>Shortest path tree</a:t>
            </a:r>
          </a:p>
        </p:txBody>
      </p:sp>
      <p:sp>
        <p:nvSpPr>
          <p:cNvPr id="133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1447800"/>
          </a:xfrm>
        </p:spPr>
        <p:txBody>
          <a:bodyPr lIns="92075" tIns="46038" rIns="92075" bIns="46038"/>
          <a:lstStyle/>
          <a:p>
            <a:r>
              <a:rPr lang="en-US" smtClean="0">
                <a:ea typeface="ＭＳ Ｐゴシック" pitchFamily="34" charset="-128"/>
              </a:rPr>
              <a:t>mcast forwarding tree: tree of shortest path routes from source to all receivers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Dijkstra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algorithm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154630" name="Group 221"/>
          <p:cNvGrpSpPr>
            <a:grpSpLocks/>
          </p:cNvGrpSpPr>
          <p:nvPr/>
        </p:nvGrpSpPr>
        <p:grpSpPr bwMode="auto">
          <a:xfrm>
            <a:off x="5389563" y="3735388"/>
            <a:ext cx="569912" cy="222250"/>
            <a:chOff x="3600" y="219"/>
            <a:chExt cx="360" cy="175"/>
          </a:xfrm>
        </p:grpSpPr>
        <p:sp>
          <p:nvSpPr>
            <p:cNvPr id="133279" name="Oval 222"/>
            <p:cNvSpPr>
              <a:spLocks noChangeArrowheads="1"/>
            </p:cNvSpPr>
            <p:nvPr/>
          </p:nvSpPr>
          <p:spPr bwMode="auto">
            <a:xfrm>
              <a:off x="3603" y="297"/>
              <a:ext cx="357" cy="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0" name="Line 22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1" name="Line 22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82" name="Rectangle 22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283" name="Oval 22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787" name="Group 22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33289" name="Line 22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90" name="Line 22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91" name="Line 23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788" name="Group 23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33286" name="Line 2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87" name="Line 2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88" name="Line 2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54631" name="Group 235"/>
          <p:cNvGrpSpPr>
            <a:grpSpLocks/>
          </p:cNvGrpSpPr>
          <p:nvPr/>
        </p:nvGrpSpPr>
        <p:grpSpPr bwMode="auto">
          <a:xfrm>
            <a:off x="5399088" y="4529138"/>
            <a:ext cx="547687" cy="233362"/>
            <a:chOff x="3600" y="219"/>
            <a:chExt cx="360" cy="175"/>
          </a:xfrm>
        </p:grpSpPr>
        <p:sp>
          <p:nvSpPr>
            <p:cNvPr id="133266" name="Oval 236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7" name="Line 23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8" name="Line 23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9" name="Rectangle 239"/>
            <p:cNvSpPr>
              <a:spLocks noChangeArrowheads="1"/>
            </p:cNvSpPr>
            <p:nvPr/>
          </p:nvSpPr>
          <p:spPr bwMode="auto">
            <a:xfrm>
              <a:off x="3603" y="289"/>
              <a:ext cx="354" cy="5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270" name="Oval 24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774" name="Group 24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33276" name="Line 24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77" name="Line 243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78" name="Line 24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775" name="Group 24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33273" name="Line 246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74" name="Line 2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75" name="Line 248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33129" name="Line 249"/>
          <p:cNvSpPr>
            <a:spLocks noChangeShapeType="1"/>
          </p:cNvSpPr>
          <p:nvPr/>
        </p:nvSpPr>
        <p:spPr bwMode="auto">
          <a:xfrm>
            <a:off x="5340350" y="5472113"/>
            <a:ext cx="596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54633" name="Group 250"/>
          <p:cNvGrpSpPr>
            <a:grpSpLocks/>
          </p:cNvGrpSpPr>
          <p:nvPr/>
        </p:nvGrpSpPr>
        <p:grpSpPr bwMode="auto">
          <a:xfrm>
            <a:off x="5507038" y="5095875"/>
            <a:ext cx="317500" cy="366713"/>
            <a:chOff x="2619" y="2440"/>
            <a:chExt cx="200" cy="231"/>
          </a:xfrm>
        </p:grpSpPr>
        <p:sp>
          <p:nvSpPr>
            <p:cNvPr id="133264" name="Text Box 251"/>
            <p:cNvSpPr txBox="1">
              <a:spLocks noChangeArrowheads="1"/>
            </p:cNvSpPr>
            <p:nvPr/>
          </p:nvSpPr>
          <p:spPr bwMode="auto">
            <a:xfrm>
              <a:off x="2629" y="2440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i</a:t>
              </a:r>
            </a:p>
          </p:txBody>
        </p:sp>
        <p:sp>
          <p:nvSpPr>
            <p:cNvPr id="133265" name="Oval 252"/>
            <p:cNvSpPr>
              <a:spLocks noChangeArrowheads="1"/>
            </p:cNvSpPr>
            <p:nvPr/>
          </p:nvSpPr>
          <p:spPr bwMode="auto">
            <a:xfrm>
              <a:off x="2619" y="2461"/>
              <a:ext cx="200" cy="20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31" name="Text Box 253"/>
          <p:cNvSpPr txBox="1">
            <a:spLocks noChangeArrowheads="1"/>
          </p:cNvSpPr>
          <p:nvPr/>
        </p:nvSpPr>
        <p:spPr bwMode="auto">
          <a:xfrm>
            <a:off x="5991225" y="3498850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3132" name="Text Box 254"/>
          <p:cNvSpPr txBox="1">
            <a:spLocks noChangeArrowheads="1"/>
          </p:cNvSpPr>
          <p:nvPr/>
        </p:nvSpPr>
        <p:spPr bwMode="auto">
          <a:xfrm>
            <a:off x="5978525" y="4343400"/>
            <a:ext cx="250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router with no attached</a:t>
            </a:r>
          </a:p>
          <a:p>
            <a:pPr>
              <a:defRPr/>
            </a:pPr>
            <a:r>
              <a:rPr lang="en-US" smtClean="0"/>
              <a:t>group member</a:t>
            </a:r>
          </a:p>
        </p:txBody>
      </p:sp>
      <p:sp>
        <p:nvSpPr>
          <p:cNvPr id="133133" name="Text Box 255"/>
          <p:cNvSpPr txBox="1">
            <a:spLocks noChangeArrowheads="1"/>
          </p:cNvSpPr>
          <p:nvPr/>
        </p:nvSpPr>
        <p:spPr bwMode="auto">
          <a:xfrm>
            <a:off x="5964238" y="5018088"/>
            <a:ext cx="26098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link used for forwarding,</a:t>
            </a:r>
          </a:p>
          <a:p>
            <a:pPr>
              <a:defRPr/>
            </a:pPr>
            <a:r>
              <a:rPr lang="en-US" smtClean="0"/>
              <a:t>i indicates order link</a:t>
            </a:r>
          </a:p>
          <a:p>
            <a:pPr>
              <a:defRPr/>
            </a:pPr>
            <a:r>
              <a:rPr lang="en-US" smtClean="0"/>
              <a:t>added by algorithm</a:t>
            </a:r>
          </a:p>
        </p:txBody>
      </p:sp>
      <p:sp>
        <p:nvSpPr>
          <p:cNvPr id="133134" name="Text Box 256"/>
          <p:cNvSpPr txBox="1">
            <a:spLocks noChangeArrowheads="1"/>
          </p:cNvSpPr>
          <p:nvPr/>
        </p:nvSpPr>
        <p:spPr bwMode="auto">
          <a:xfrm>
            <a:off x="5286375" y="29845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LEGEND</a:t>
            </a:r>
          </a:p>
        </p:txBody>
      </p:sp>
      <p:grpSp>
        <p:nvGrpSpPr>
          <p:cNvPr id="154638" name="Group 295"/>
          <p:cNvGrpSpPr>
            <a:grpSpLocks/>
          </p:cNvGrpSpPr>
          <p:nvPr/>
        </p:nvGrpSpPr>
        <p:grpSpPr bwMode="auto">
          <a:xfrm>
            <a:off x="5375275" y="3651250"/>
            <a:ext cx="636588" cy="358775"/>
            <a:chOff x="4396" y="1245"/>
            <a:chExt cx="672" cy="248"/>
          </a:xfrm>
        </p:grpSpPr>
        <p:sp>
          <p:nvSpPr>
            <p:cNvPr id="15475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5476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5476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54762" name="Group 29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4765" name="Freeform 3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66" name="Freeform 3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60" name="Line 302"/>
            <p:cNvSpPr>
              <a:spLocks noChangeShapeType="1"/>
            </p:cNvSpPr>
            <p:nvPr/>
          </p:nvSpPr>
          <p:spPr bwMode="auto">
            <a:xfrm>
              <a:off x="4399" y="1321"/>
              <a:ext cx="0" cy="1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61" name="Line 303"/>
            <p:cNvSpPr>
              <a:spLocks noChangeShapeType="1"/>
            </p:cNvSpPr>
            <p:nvPr/>
          </p:nvSpPr>
          <p:spPr bwMode="auto">
            <a:xfrm>
              <a:off x="5063" y="1326"/>
              <a:ext cx="0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4639" name="Group 304"/>
          <p:cNvGrpSpPr>
            <a:grpSpLocks/>
          </p:cNvGrpSpPr>
          <p:nvPr/>
        </p:nvGrpSpPr>
        <p:grpSpPr bwMode="auto">
          <a:xfrm>
            <a:off x="5360988" y="4452938"/>
            <a:ext cx="619125" cy="368300"/>
            <a:chOff x="4396" y="1245"/>
            <a:chExt cx="672" cy="248"/>
          </a:xfrm>
        </p:grpSpPr>
        <p:sp>
          <p:nvSpPr>
            <p:cNvPr id="15475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15475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15475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154754" name="Group 30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4757" name="Freeform 30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58" name="Freeform 31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52" name="Line 311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53" name="Line 31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4640" name="Group 401"/>
          <p:cNvGrpSpPr>
            <a:grpSpLocks/>
          </p:cNvGrpSpPr>
          <p:nvPr/>
        </p:nvGrpSpPr>
        <p:grpSpPr bwMode="auto">
          <a:xfrm>
            <a:off x="993775" y="3011488"/>
            <a:ext cx="3836988" cy="2868612"/>
            <a:chOff x="626" y="1897"/>
            <a:chExt cx="2417" cy="1807"/>
          </a:xfrm>
        </p:grpSpPr>
        <p:sp>
          <p:nvSpPr>
            <p:cNvPr id="133138" name="Line 2"/>
            <p:cNvSpPr>
              <a:spLocks noChangeShapeType="1"/>
            </p:cNvSpPr>
            <p:nvPr/>
          </p:nvSpPr>
          <p:spPr bwMode="auto">
            <a:xfrm>
              <a:off x="2560" y="3106"/>
              <a:ext cx="253" cy="43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9" name="Line 5"/>
            <p:cNvSpPr>
              <a:spLocks noChangeShapeType="1"/>
            </p:cNvSpPr>
            <p:nvPr/>
          </p:nvSpPr>
          <p:spPr bwMode="auto">
            <a:xfrm flipV="1">
              <a:off x="1677" y="2567"/>
              <a:ext cx="860" cy="2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0" name="Line 6"/>
            <p:cNvSpPr>
              <a:spLocks noChangeShapeType="1"/>
            </p:cNvSpPr>
            <p:nvPr/>
          </p:nvSpPr>
          <p:spPr bwMode="auto">
            <a:xfrm>
              <a:off x="1510" y="2767"/>
              <a:ext cx="537" cy="6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1" name="Line 7"/>
            <p:cNvSpPr>
              <a:spLocks noChangeShapeType="1"/>
            </p:cNvSpPr>
            <p:nvPr/>
          </p:nvSpPr>
          <p:spPr bwMode="auto">
            <a:xfrm>
              <a:off x="1880" y="2291"/>
              <a:ext cx="626" cy="28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2" name="Line 8"/>
            <p:cNvSpPr>
              <a:spLocks noChangeShapeType="1"/>
            </p:cNvSpPr>
            <p:nvPr/>
          </p:nvSpPr>
          <p:spPr bwMode="auto">
            <a:xfrm flipV="1">
              <a:off x="2214" y="3124"/>
              <a:ext cx="339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3" name="Line 9"/>
            <p:cNvSpPr>
              <a:spLocks noChangeShapeType="1"/>
            </p:cNvSpPr>
            <p:nvPr/>
          </p:nvSpPr>
          <p:spPr bwMode="auto">
            <a:xfrm>
              <a:off x="2543" y="2634"/>
              <a:ext cx="0" cy="4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4" name="Line 10"/>
            <p:cNvSpPr>
              <a:spLocks noChangeShapeType="1"/>
            </p:cNvSpPr>
            <p:nvPr/>
          </p:nvSpPr>
          <p:spPr bwMode="auto">
            <a:xfrm>
              <a:off x="1307" y="3415"/>
              <a:ext cx="6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5" name="Line 11"/>
            <p:cNvSpPr>
              <a:spLocks noChangeShapeType="1"/>
            </p:cNvSpPr>
            <p:nvPr/>
          </p:nvSpPr>
          <p:spPr bwMode="auto">
            <a:xfrm flipH="1">
              <a:off x="1223" y="2834"/>
              <a:ext cx="235" cy="5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6" name="Line 12"/>
            <p:cNvSpPr>
              <a:spLocks noChangeShapeType="1"/>
            </p:cNvSpPr>
            <p:nvPr/>
          </p:nvSpPr>
          <p:spPr bwMode="auto">
            <a:xfrm flipH="1">
              <a:off x="1505" y="2300"/>
              <a:ext cx="219" cy="4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4650" name="Group 165"/>
            <p:cNvGrpSpPr>
              <a:grpSpLocks/>
            </p:cNvGrpSpPr>
            <p:nvPr/>
          </p:nvGrpSpPr>
          <p:grpSpPr bwMode="auto">
            <a:xfrm rot="10800000">
              <a:off x="1465" y="2126"/>
              <a:ext cx="510" cy="104"/>
              <a:chOff x="1450" y="3513"/>
              <a:chExt cx="391" cy="88"/>
            </a:xfrm>
          </p:grpSpPr>
          <p:sp>
            <p:nvSpPr>
              <p:cNvPr id="154749" name="Freeform 166"/>
              <p:cNvSpPr>
                <a:spLocks/>
              </p:cNvSpPr>
              <p:nvPr/>
            </p:nvSpPr>
            <p:spPr bwMode="auto">
              <a:xfrm flipV="1">
                <a:off x="1450" y="3574"/>
                <a:ext cx="391" cy="27"/>
              </a:xfrm>
              <a:custGeom>
                <a:avLst/>
                <a:gdLst>
                  <a:gd name="T0" fmla="*/ 0 w 720"/>
                  <a:gd name="T1" fmla="*/ 0 h 56"/>
                  <a:gd name="T2" fmla="*/ 0 w 720"/>
                  <a:gd name="T3" fmla="*/ 1 h 56"/>
                  <a:gd name="T4" fmla="*/ 34 w 720"/>
                  <a:gd name="T5" fmla="*/ 1 h 56"/>
                  <a:gd name="T6" fmla="*/ 34 w 720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56">
                    <a:moveTo>
                      <a:pt x="0" y="0"/>
                    </a:moveTo>
                    <a:lnTo>
                      <a:pt x="0" y="56"/>
                    </a:lnTo>
                    <a:lnTo>
                      <a:pt x="720" y="56"/>
                    </a:lnTo>
                    <a:lnTo>
                      <a:pt x="720" y="8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247" name="Line 167"/>
              <p:cNvSpPr>
                <a:spLocks noChangeShapeType="1"/>
              </p:cNvSpPr>
              <p:nvPr/>
            </p:nvSpPr>
            <p:spPr bwMode="auto">
              <a:xfrm>
                <a:off x="1642" y="3516"/>
                <a:ext cx="0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3148" name="Text Box 182"/>
            <p:cNvSpPr txBox="1">
              <a:spLocks noChangeArrowheads="1"/>
            </p:cNvSpPr>
            <p:nvPr/>
          </p:nvSpPr>
          <p:spPr bwMode="auto">
            <a:xfrm>
              <a:off x="1319" y="2164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R1</a:t>
              </a:r>
            </a:p>
          </p:txBody>
        </p:sp>
        <p:sp>
          <p:nvSpPr>
            <p:cNvPr id="133149" name="Text Box 197"/>
            <p:cNvSpPr txBox="1">
              <a:spLocks noChangeArrowheads="1"/>
            </p:cNvSpPr>
            <p:nvPr/>
          </p:nvSpPr>
          <p:spPr bwMode="auto">
            <a:xfrm>
              <a:off x="1074" y="2661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R2</a:t>
              </a:r>
            </a:p>
          </p:txBody>
        </p:sp>
        <p:sp>
          <p:nvSpPr>
            <p:cNvPr id="133150" name="Text Box 198"/>
            <p:cNvSpPr txBox="1">
              <a:spLocks noChangeArrowheads="1"/>
            </p:cNvSpPr>
            <p:nvPr/>
          </p:nvSpPr>
          <p:spPr bwMode="auto">
            <a:xfrm>
              <a:off x="751" y="3289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R3</a:t>
              </a:r>
            </a:p>
          </p:txBody>
        </p:sp>
        <p:sp>
          <p:nvSpPr>
            <p:cNvPr id="133151" name="Text Box 199"/>
            <p:cNvSpPr txBox="1">
              <a:spLocks noChangeArrowheads="1"/>
            </p:cNvSpPr>
            <p:nvPr/>
          </p:nvSpPr>
          <p:spPr bwMode="auto">
            <a:xfrm>
              <a:off x="2418" y="2294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R4</a:t>
              </a:r>
            </a:p>
          </p:txBody>
        </p:sp>
        <p:sp>
          <p:nvSpPr>
            <p:cNvPr id="133152" name="Text Box 200"/>
            <p:cNvSpPr txBox="1">
              <a:spLocks noChangeArrowheads="1"/>
            </p:cNvSpPr>
            <p:nvPr/>
          </p:nvSpPr>
          <p:spPr bwMode="auto">
            <a:xfrm>
              <a:off x="2697" y="3011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R5</a:t>
              </a:r>
            </a:p>
          </p:txBody>
        </p:sp>
        <p:sp>
          <p:nvSpPr>
            <p:cNvPr id="133153" name="Text Box 201"/>
            <p:cNvSpPr txBox="1">
              <a:spLocks noChangeArrowheads="1"/>
            </p:cNvSpPr>
            <p:nvPr/>
          </p:nvSpPr>
          <p:spPr bwMode="auto">
            <a:xfrm>
              <a:off x="1919" y="3473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R6</a:t>
              </a:r>
            </a:p>
          </p:txBody>
        </p:sp>
        <p:sp>
          <p:nvSpPr>
            <p:cNvPr id="133154" name="Text Box 202"/>
            <p:cNvSpPr txBox="1">
              <a:spLocks noChangeArrowheads="1"/>
            </p:cNvSpPr>
            <p:nvPr/>
          </p:nvSpPr>
          <p:spPr bwMode="auto">
            <a:xfrm>
              <a:off x="2373" y="3446"/>
              <a:ext cx="3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R7</a:t>
              </a:r>
            </a:p>
          </p:txBody>
        </p:sp>
        <p:grpSp>
          <p:nvGrpSpPr>
            <p:cNvPr id="154658" name="Group 203"/>
            <p:cNvGrpSpPr>
              <a:grpSpLocks/>
            </p:cNvGrpSpPr>
            <p:nvPr/>
          </p:nvGrpSpPr>
          <p:grpSpPr bwMode="auto">
            <a:xfrm>
              <a:off x="2129" y="2190"/>
              <a:ext cx="206" cy="231"/>
              <a:chOff x="2619" y="2440"/>
              <a:chExt cx="206" cy="231"/>
            </a:xfrm>
          </p:grpSpPr>
          <p:sp>
            <p:nvSpPr>
              <p:cNvPr id="133244" name="Text Box 204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33245" name="Oval 205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659" name="Group 206"/>
            <p:cNvGrpSpPr>
              <a:grpSpLocks/>
            </p:cNvGrpSpPr>
            <p:nvPr/>
          </p:nvGrpSpPr>
          <p:grpSpPr bwMode="auto">
            <a:xfrm>
              <a:off x="1404" y="2364"/>
              <a:ext cx="206" cy="231"/>
              <a:chOff x="2619" y="2440"/>
              <a:chExt cx="206" cy="231"/>
            </a:xfrm>
          </p:grpSpPr>
          <p:sp>
            <p:nvSpPr>
              <p:cNvPr id="133242" name="Text Box 207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33243" name="Oval 208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660" name="Group 209"/>
            <p:cNvGrpSpPr>
              <a:grpSpLocks/>
            </p:cNvGrpSpPr>
            <p:nvPr/>
          </p:nvGrpSpPr>
          <p:grpSpPr bwMode="auto">
            <a:xfrm>
              <a:off x="2454" y="3237"/>
              <a:ext cx="208" cy="231"/>
              <a:chOff x="2619" y="2440"/>
              <a:chExt cx="200" cy="231"/>
            </a:xfrm>
          </p:grpSpPr>
          <p:sp>
            <p:nvSpPr>
              <p:cNvPr id="133240" name="Text Box 210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33241" name="Oval 211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661" name="Group 212"/>
            <p:cNvGrpSpPr>
              <a:grpSpLocks/>
            </p:cNvGrpSpPr>
            <p:nvPr/>
          </p:nvGrpSpPr>
          <p:grpSpPr bwMode="auto">
            <a:xfrm>
              <a:off x="1143" y="2916"/>
              <a:ext cx="206" cy="231"/>
              <a:chOff x="2619" y="2440"/>
              <a:chExt cx="206" cy="231"/>
            </a:xfrm>
          </p:grpSpPr>
          <p:sp>
            <p:nvSpPr>
              <p:cNvPr id="133238" name="Text Box 213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33239" name="Oval 214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662" name="Group 215"/>
            <p:cNvGrpSpPr>
              <a:grpSpLocks/>
            </p:cNvGrpSpPr>
            <p:nvPr/>
          </p:nvGrpSpPr>
          <p:grpSpPr bwMode="auto">
            <a:xfrm>
              <a:off x="1850" y="2932"/>
              <a:ext cx="206" cy="231"/>
              <a:chOff x="2619" y="2440"/>
              <a:chExt cx="206" cy="231"/>
            </a:xfrm>
          </p:grpSpPr>
          <p:sp>
            <p:nvSpPr>
              <p:cNvPr id="133236" name="Text Box 216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3237" name="Oval 217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663" name="Group 218"/>
            <p:cNvGrpSpPr>
              <a:grpSpLocks/>
            </p:cNvGrpSpPr>
            <p:nvPr/>
          </p:nvGrpSpPr>
          <p:grpSpPr bwMode="auto">
            <a:xfrm>
              <a:off x="2565" y="2706"/>
              <a:ext cx="208" cy="231"/>
              <a:chOff x="2619" y="2440"/>
              <a:chExt cx="200" cy="231"/>
            </a:xfrm>
          </p:grpSpPr>
          <p:sp>
            <p:nvSpPr>
              <p:cNvPr id="133234" name="Text Box 219"/>
              <p:cNvSpPr txBox="1">
                <a:spLocks noChangeArrowheads="1"/>
              </p:cNvSpPr>
              <p:nvPr/>
            </p:nvSpPr>
            <p:spPr bwMode="auto">
              <a:xfrm>
                <a:off x="2629" y="244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33235" name="Oval 220"/>
              <p:cNvSpPr>
                <a:spLocks noChangeArrowheads="1"/>
              </p:cNvSpPr>
              <p:nvPr/>
            </p:nvSpPr>
            <p:spPr bwMode="auto">
              <a:xfrm>
                <a:off x="2619" y="2461"/>
                <a:ext cx="200" cy="200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61" name="Text Box 257"/>
            <p:cNvSpPr txBox="1">
              <a:spLocks noChangeArrowheads="1"/>
            </p:cNvSpPr>
            <p:nvPr/>
          </p:nvSpPr>
          <p:spPr bwMode="auto">
            <a:xfrm>
              <a:off x="626" y="1936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FF0000"/>
                  </a:solidFill>
                </a:rPr>
                <a:t>s: source</a:t>
              </a:r>
            </a:p>
          </p:txBody>
        </p:sp>
        <p:grpSp>
          <p:nvGrpSpPr>
            <p:cNvPr id="154665" name="Group 329"/>
            <p:cNvGrpSpPr>
              <a:grpSpLocks/>
            </p:cNvGrpSpPr>
            <p:nvPr/>
          </p:nvGrpSpPr>
          <p:grpSpPr bwMode="auto">
            <a:xfrm>
              <a:off x="1565" y="2214"/>
              <a:ext cx="402" cy="156"/>
              <a:chOff x="4396" y="1245"/>
              <a:chExt cx="672" cy="248"/>
            </a:xfrm>
          </p:grpSpPr>
          <p:sp>
            <p:nvSpPr>
              <p:cNvPr id="154729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30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31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732" name="Group 333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735" name="Freeform 33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736" name="Freeform 33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30" name="Line 336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31" name="Line 337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66" name="Group 338"/>
            <p:cNvGrpSpPr>
              <a:grpSpLocks/>
            </p:cNvGrpSpPr>
            <p:nvPr/>
          </p:nvGrpSpPr>
          <p:grpSpPr bwMode="auto">
            <a:xfrm>
              <a:off x="2336" y="2514"/>
              <a:ext cx="402" cy="156"/>
              <a:chOff x="4396" y="1245"/>
              <a:chExt cx="672" cy="248"/>
            </a:xfrm>
          </p:grpSpPr>
          <p:sp>
            <p:nvSpPr>
              <p:cNvPr id="154721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22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23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724" name="Group 342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727" name="Freeform 34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728" name="Freeform 34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22" name="Line 345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23" name="Line 346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67" name="Group 347"/>
            <p:cNvGrpSpPr>
              <a:grpSpLocks/>
            </p:cNvGrpSpPr>
            <p:nvPr/>
          </p:nvGrpSpPr>
          <p:grpSpPr bwMode="auto">
            <a:xfrm>
              <a:off x="1912" y="3327"/>
              <a:ext cx="402" cy="156"/>
              <a:chOff x="4396" y="1245"/>
              <a:chExt cx="672" cy="248"/>
            </a:xfrm>
          </p:grpSpPr>
          <p:sp>
            <p:nvSpPr>
              <p:cNvPr id="154713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14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15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716" name="Group 351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719" name="Freeform 35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720" name="Freeform 35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14" name="Line 354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15" name="Line 355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68" name="Group 356"/>
            <p:cNvGrpSpPr>
              <a:grpSpLocks/>
            </p:cNvGrpSpPr>
            <p:nvPr/>
          </p:nvGrpSpPr>
          <p:grpSpPr bwMode="auto">
            <a:xfrm>
              <a:off x="1024" y="3325"/>
              <a:ext cx="402" cy="156"/>
              <a:chOff x="4396" y="1245"/>
              <a:chExt cx="672" cy="248"/>
            </a:xfrm>
          </p:grpSpPr>
          <p:sp>
            <p:nvSpPr>
              <p:cNvPr id="154705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06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707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708" name="Group 360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711" name="Freeform 36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712" name="Freeform 36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chemeClr val="bg1"/>
                    </a:gs>
                  </a:gsLst>
                  <a:lin ang="0" scaled="1"/>
                </a:gradFill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06" name="Line 363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207" name="Line 364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69" name="Group 365"/>
            <p:cNvGrpSpPr>
              <a:grpSpLocks/>
            </p:cNvGrpSpPr>
            <p:nvPr/>
          </p:nvGrpSpPr>
          <p:grpSpPr bwMode="auto">
            <a:xfrm>
              <a:off x="1358" y="2717"/>
              <a:ext cx="390" cy="169"/>
              <a:chOff x="4396" y="1245"/>
              <a:chExt cx="672" cy="248"/>
            </a:xfrm>
          </p:grpSpPr>
          <p:sp>
            <p:nvSpPr>
              <p:cNvPr id="154697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98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99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700" name="Group 36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703" name="Freeform 37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704" name="Freeform 37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198" name="Line 372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9" name="Line 373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70" name="Group 374"/>
            <p:cNvGrpSpPr>
              <a:grpSpLocks/>
            </p:cNvGrpSpPr>
            <p:nvPr/>
          </p:nvGrpSpPr>
          <p:grpSpPr bwMode="auto">
            <a:xfrm>
              <a:off x="2325" y="3038"/>
              <a:ext cx="390" cy="169"/>
              <a:chOff x="4396" y="1245"/>
              <a:chExt cx="672" cy="248"/>
            </a:xfrm>
          </p:grpSpPr>
          <p:sp>
            <p:nvSpPr>
              <p:cNvPr id="154689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90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91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692" name="Group 378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695" name="Freeform 37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696" name="Freeform 38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190" name="Line 381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1" name="Line 382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54671" name="Group 383"/>
            <p:cNvGrpSpPr>
              <a:grpSpLocks/>
            </p:cNvGrpSpPr>
            <p:nvPr/>
          </p:nvGrpSpPr>
          <p:grpSpPr bwMode="auto">
            <a:xfrm>
              <a:off x="2653" y="3521"/>
              <a:ext cx="390" cy="169"/>
              <a:chOff x="4396" y="1245"/>
              <a:chExt cx="672" cy="248"/>
            </a:xfrm>
          </p:grpSpPr>
          <p:sp>
            <p:nvSpPr>
              <p:cNvPr id="154681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82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154683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154684" name="Group 387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154687" name="Freeform 38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688" name="Freeform 38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182" name="Line 390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83" name="Line 391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54672" name="Picture 392" descr="desktop_computer_stylized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47" y="1897"/>
              <a:ext cx="281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4673" name="Group 393"/>
            <p:cNvGrpSpPr>
              <a:grpSpLocks/>
            </p:cNvGrpSpPr>
            <p:nvPr/>
          </p:nvGrpSpPr>
          <p:grpSpPr bwMode="auto">
            <a:xfrm>
              <a:off x="1359" y="1897"/>
              <a:ext cx="299" cy="261"/>
              <a:chOff x="4493" y="1335"/>
              <a:chExt cx="381" cy="326"/>
            </a:xfrm>
          </p:grpSpPr>
          <p:pic>
            <p:nvPicPr>
              <p:cNvPr id="154674" name="Picture 394" descr="desktop_computer_stylized_small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493" y="1335"/>
                <a:ext cx="381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54675" name="Group 395"/>
              <p:cNvGrpSpPr>
                <a:grpSpLocks/>
              </p:cNvGrpSpPr>
              <p:nvPr/>
            </p:nvGrpSpPr>
            <p:grpSpPr bwMode="auto">
              <a:xfrm>
                <a:off x="4501" y="1349"/>
                <a:ext cx="313" cy="292"/>
                <a:chOff x="4501" y="1349"/>
                <a:chExt cx="313" cy="292"/>
              </a:xfrm>
            </p:grpSpPr>
            <p:sp>
              <p:nvSpPr>
                <p:cNvPr id="133173" name="Oval 396"/>
                <p:cNvSpPr>
                  <a:spLocks noChangeArrowheads="1"/>
                </p:cNvSpPr>
                <p:nvPr/>
              </p:nvSpPr>
              <p:spPr bwMode="auto">
                <a:xfrm rot="-365081">
                  <a:off x="4515" y="1540"/>
                  <a:ext cx="218" cy="56"/>
                </a:xfrm>
                <a:prstGeom prst="ellips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77" name="Freeform 397"/>
                <p:cNvSpPr>
                  <a:spLocks/>
                </p:cNvSpPr>
                <p:nvPr/>
              </p:nvSpPr>
              <p:spPr bwMode="auto">
                <a:xfrm>
                  <a:off x="4536" y="1372"/>
                  <a:ext cx="186" cy="157"/>
                </a:xfrm>
                <a:custGeom>
                  <a:avLst/>
                  <a:gdLst>
                    <a:gd name="T0" fmla="*/ 0 w 117"/>
                    <a:gd name="T1" fmla="*/ 0 h 123"/>
                    <a:gd name="T2" fmla="*/ 965 w 117"/>
                    <a:gd name="T3" fmla="*/ 8 h 123"/>
                    <a:gd name="T4" fmla="*/ 1191 w 117"/>
                    <a:gd name="T5" fmla="*/ 336 h 123"/>
                    <a:gd name="T6" fmla="*/ 240 w 117"/>
                    <a:gd name="T7" fmla="*/ 415 h 123"/>
                    <a:gd name="T8" fmla="*/ 0 w 117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7" h="123">
                      <a:moveTo>
                        <a:pt x="0" y="0"/>
                      </a:moveTo>
                      <a:lnTo>
                        <a:pt x="95" y="2"/>
                      </a:lnTo>
                      <a:lnTo>
                        <a:pt x="117" y="99"/>
                      </a:lnTo>
                      <a:lnTo>
                        <a:pt x="24" y="1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4678" name="Freeform 398"/>
                <p:cNvSpPr>
                  <a:spLocks/>
                </p:cNvSpPr>
                <p:nvPr/>
              </p:nvSpPr>
              <p:spPr bwMode="auto">
                <a:xfrm>
                  <a:off x="4527" y="1533"/>
                  <a:ext cx="287" cy="108"/>
                </a:xfrm>
                <a:custGeom>
                  <a:avLst/>
                  <a:gdLst>
                    <a:gd name="T0" fmla="*/ 0 w 181"/>
                    <a:gd name="T1" fmla="*/ 170 h 84"/>
                    <a:gd name="T2" fmla="*/ 1471 w 181"/>
                    <a:gd name="T3" fmla="*/ 0 h 84"/>
                    <a:gd name="T4" fmla="*/ 1812 w 181"/>
                    <a:gd name="T5" fmla="*/ 69 h 84"/>
                    <a:gd name="T6" fmla="*/ 374 w 181"/>
                    <a:gd name="T7" fmla="*/ 296 h 84"/>
                    <a:gd name="T8" fmla="*/ 0 w 181"/>
                    <a:gd name="T9" fmla="*/ 170 h 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81" h="84">
                      <a:moveTo>
                        <a:pt x="0" y="48"/>
                      </a:moveTo>
                      <a:lnTo>
                        <a:pt x="147" y="0"/>
                      </a:lnTo>
                      <a:lnTo>
                        <a:pt x="181" y="20"/>
                      </a:lnTo>
                      <a:lnTo>
                        <a:pt x="37" y="84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4679" name="Freeform 399"/>
                <p:cNvSpPr>
                  <a:spLocks/>
                </p:cNvSpPr>
                <p:nvPr/>
              </p:nvSpPr>
              <p:spPr bwMode="auto">
                <a:xfrm>
                  <a:off x="4501" y="1349"/>
                  <a:ext cx="235" cy="207"/>
                </a:xfrm>
                <a:custGeom>
                  <a:avLst/>
                  <a:gdLst>
                    <a:gd name="T0" fmla="*/ 0 w 148"/>
                    <a:gd name="T1" fmla="*/ 0 h 162"/>
                    <a:gd name="T2" fmla="*/ 1273 w 148"/>
                    <a:gd name="T3" fmla="*/ 40 h 162"/>
                    <a:gd name="T4" fmla="*/ 1493 w 148"/>
                    <a:gd name="T5" fmla="*/ 429 h 162"/>
                    <a:gd name="T6" fmla="*/ 376 w 148"/>
                    <a:gd name="T7" fmla="*/ 553 h 162"/>
                    <a:gd name="T8" fmla="*/ 0 w 148"/>
                    <a:gd name="T9" fmla="*/ 0 h 1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8" h="162">
                      <a:moveTo>
                        <a:pt x="0" y="0"/>
                      </a:moveTo>
                      <a:lnTo>
                        <a:pt x="126" y="12"/>
                      </a:lnTo>
                      <a:lnTo>
                        <a:pt x="148" y="126"/>
                      </a:lnTo>
                      <a:lnTo>
                        <a:pt x="37" y="1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4680" name="Freeform 400"/>
                <p:cNvSpPr>
                  <a:spLocks/>
                </p:cNvSpPr>
                <p:nvPr/>
              </p:nvSpPr>
              <p:spPr bwMode="auto">
                <a:xfrm>
                  <a:off x="4553" y="1380"/>
                  <a:ext cx="132" cy="96"/>
                </a:xfrm>
                <a:custGeom>
                  <a:avLst/>
                  <a:gdLst>
                    <a:gd name="T0" fmla="*/ 0 w 83"/>
                    <a:gd name="T1" fmla="*/ 0 h 75"/>
                    <a:gd name="T2" fmla="*/ 792 w 83"/>
                    <a:gd name="T3" fmla="*/ 10 h 75"/>
                    <a:gd name="T4" fmla="*/ 313 w 83"/>
                    <a:gd name="T5" fmla="*/ 65 h 75"/>
                    <a:gd name="T6" fmla="*/ 102 w 83"/>
                    <a:gd name="T7" fmla="*/ 247 h 75"/>
                    <a:gd name="T8" fmla="*/ 0 w 83"/>
                    <a:gd name="T9" fmla="*/ 0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" h="75">
                      <a:moveTo>
                        <a:pt x="0" y="0"/>
                      </a:moveTo>
                      <a:lnTo>
                        <a:pt x="78" y="3"/>
                      </a:lnTo>
                      <a:cubicBezTo>
                        <a:pt x="83" y="6"/>
                        <a:pt x="54" y="0"/>
                        <a:pt x="31" y="19"/>
                      </a:cubicBezTo>
                      <a:cubicBezTo>
                        <a:pt x="8" y="38"/>
                        <a:pt x="15" y="75"/>
                        <a:pt x="10" y="7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15233</TotalTime>
  <Words>1535</Words>
  <Application>Microsoft Office PowerPoint</Application>
  <PresentationFormat>On-screen Show (4:3)</PresentationFormat>
  <Paragraphs>457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PowerPoint Presentation</vt:lpstr>
      <vt:lpstr>Broadcast routing</vt:lpstr>
      <vt:lpstr>In-network duplication</vt:lpstr>
      <vt:lpstr>Spanning tree</vt:lpstr>
      <vt:lpstr>Spanning tree: creation</vt:lpstr>
      <vt:lpstr>Multicast routing: problem statement</vt:lpstr>
      <vt:lpstr>Approaches for building mcast trees</vt:lpstr>
      <vt:lpstr>Shortest path tree</vt:lpstr>
      <vt:lpstr>Reverse path forwarding</vt:lpstr>
      <vt:lpstr>Reverse path forwarding: example</vt:lpstr>
      <vt:lpstr>Reverse path forwarding: pruning</vt:lpstr>
      <vt:lpstr>Center-based trees</vt:lpstr>
      <vt:lpstr>Center-based trees: example</vt:lpstr>
      <vt:lpstr>Internet Multicasting Routing: DVMRP</vt:lpstr>
      <vt:lpstr>DVMRP: continued…</vt:lpstr>
      <vt:lpstr>Tunneling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387</cp:revision>
  <cp:lastPrinted>2016-03-09T13:40:06Z</cp:lastPrinted>
  <dcterms:created xsi:type="dcterms:W3CDTF">1999-10-08T19:08:27Z</dcterms:created>
  <dcterms:modified xsi:type="dcterms:W3CDTF">2016-03-23T12:30:36Z</dcterms:modified>
</cp:coreProperties>
</file>