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537" r:id="rId2"/>
    <p:sldId id="380" r:id="rId3"/>
    <p:sldId id="330" r:id="rId4"/>
    <p:sldId id="335" r:id="rId5"/>
    <p:sldId id="543" r:id="rId6"/>
    <p:sldId id="332" r:id="rId7"/>
    <p:sldId id="258" r:id="rId8"/>
    <p:sldId id="259" r:id="rId9"/>
    <p:sldId id="336" r:id="rId10"/>
    <p:sldId id="468" r:id="rId11"/>
    <p:sldId id="538" r:id="rId12"/>
    <p:sldId id="431" r:id="rId13"/>
    <p:sldId id="432" r:id="rId14"/>
    <p:sldId id="547" r:id="rId15"/>
    <p:sldId id="548" r:id="rId16"/>
    <p:sldId id="549" r:id="rId17"/>
    <p:sldId id="433" r:id="rId18"/>
    <p:sldId id="434" r:id="rId19"/>
    <p:sldId id="435" r:id="rId20"/>
    <p:sldId id="540" r:id="rId21"/>
    <p:sldId id="544" r:id="rId22"/>
    <p:sldId id="545" r:id="rId23"/>
    <p:sldId id="546" r:id="rId24"/>
    <p:sldId id="550" r:id="rId2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33"/>
    <a:srgbClr val="CC0000"/>
    <a:srgbClr val="FFFF00"/>
    <a:srgbClr val="D60093"/>
    <a:srgbClr val="33CC33"/>
    <a:srgbClr val="008000"/>
    <a:srgbClr val="FF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2232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38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31" tIns="47316" rIns="94631" bIns="47316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/>
            </a:lvl1pPr>
          </a:lstStyle>
          <a:p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11625" y="0"/>
            <a:ext cx="3163888" cy="47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31" tIns="47316" rIns="94631" bIns="47316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/>
            </a:lvl1pPr>
          </a:lstStyle>
          <a:p>
            <a:endParaRPr lang="en-US"/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9713"/>
            <a:ext cx="316388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31" tIns="47316" rIns="94631" bIns="47316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/>
            </a:lvl1pPr>
          </a:lstStyle>
          <a:p>
            <a:endParaRPr lang="en-US"/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11625" y="9129713"/>
            <a:ext cx="316388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4631" tIns="47316" rIns="94631" bIns="47316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/>
            </a:lvl1pPr>
          </a:lstStyle>
          <a:p>
            <a:fld id="{51421C4A-9F69-4571-8F80-5A94D4045B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794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62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7" tIns="48328" rIns="96657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 i="0">
                <a:latin typeface="Times New Roman" pitchFamily="18" charset="0"/>
              </a:defRPr>
            </a:lvl1pPr>
          </a:lstStyle>
          <a:p>
            <a:fld id="{D35E22B4-2320-4D66-B631-4BF64B7061D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61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9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8C9FE78C-47C0-4DBD-BF51-541591097A4A}" type="slidenum">
              <a:rPr lang="en-US"/>
              <a:pPr/>
              <a:t>2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99A1F2C3-495D-4BDF-95CB-27FB4BDBD3A1}" type="slidenum">
              <a:rPr lang="en-US"/>
              <a:pPr/>
              <a:t>11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5A99B4C1-3D19-4F47-AE88-6A36B5CD3DD7}" type="slidenum">
              <a:rPr lang="en-US"/>
              <a:pPr/>
              <a:t>12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5338D39A-F1A8-4656-811C-22FDFA1FA8E1}" type="slidenum">
              <a:rPr lang="en-US"/>
              <a:pPr/>
              <a:t>13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81AB3CFA-AF53-44CC-8814-33BACC69C056}" type="slidenum">
              <a:rPr lang="en-US"/>
              <a:pPr/>
              <a:t>17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C71C19BB-A830-4CCF-BB05-FECE36A91B33}" type="slidenum">
              <a:rPr lang="en-US"/>
              <a:pPr/>
              <a:t>18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63A33EDE-390C-4DD2-BDF8-4BD053A76DA2}" type="slidenum">
              <a:rPr lang="en-US"/>
              <a:pPr/>
              <a:t>19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63A33EDE-390C-4DD2-BDF8-4BD053A76DA2}" type="slidenum">
              <a:rPr lang="en-US"/>
              <a:pPr/>
              <a:t>20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93A7AEF4-87A2-4285-9396-6A98450E5A11}" type="slidenum">
              <a:rPr lang="en-US"/>
              <a:pPr/>
              <a:t>3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799C83A1-853A-499F-BFF6-10EC2E42AE9B}" type="slidenum">
              <a:rPr lang="en-US"/>
              <a:pPr/>
              <a:t>4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1137039-8727-4FBA-BBB9-F0C4753B614F}" type="slidenum">
              <a:rPr lang="en-US"/>
              <a:pPr/>
              <a:t>5</a:t>
            </a:fld>
            <a:endParaRPr lang="en-US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EBE37E43-D8C5-42FF-B8F8-E72E5DB4A5B6}" type="slidenum">
              <a:rPr lang="en-US"/>
              <a:pPr/>
              <a:t>6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5331DA3E-7F22-438A-8D95-49D3FEA91F0D}" type="slidenum">
              <a:rPr lang="en-US"/>
              <a:pPr/>
              <a:t>7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EB666CB3-19BC-4B14-B1EB-9DC664070180}" type="slidenum">
              <a:rPr lang="en-US"/>
              <a:pPr/>
              <a:t>8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38F1D8FB-CF58-4FD3-B10A-928B18494F8D}" type="slidenum">
              <a:rPr lang="en-US"/>
              <a:pPr/>
              <a:t>9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fld id="{F35FBB9C-64DD-49BC-B939-923D5AC86054}" type="slidenum">
              <a:rPr lang="en-US"/>
              <a:pPr/>
              <a:t>10</a:t>
            </a:fld>
            <a:endParaRPr 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604ACCCD-9BEE-4DC7-80A3-0B457AF197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A2067BAB-A31F-480C-BE59-D2AB89E04C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228600"/>
            <a:ext cx="19431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56769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7CD68221-C586-460A-BE51-8887D51604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463AF55C-6F80-4F96-9FDD-2D56B426C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AD525BD7-D3C3-4DF5-9415-56568E8393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C6A2C643-859C-4FF5-9B79-C6FDDAFA14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5C025D2B-BA5D-4CB7-8E68-3B7EB1F297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382B89A5-D69C-4E04-8E2D-75F0B52989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179383E8-C67B-4188-8221-633E4B927D5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4F12A57F-B3EE-4A07-8BC0-CDDCB6EE12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5-</a:t>
            </a:r>
            <a:fld id="{2EA49787-FD6A-49CD-BA71-642291B37B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002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25" y="6486525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Data Link 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81975" y="6486525"/>
            <a:ext cx="676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5-</a:t>
            </a:r>
            <a:fld id="{D12AAC32-82D8-42D7-B401-CAAE08D2A2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MS PGothic" pitchFamily="34" charset="-128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  <a:ea typeface="MS PGothic" pitchFamily="34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-109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cs.neu.edu/home/amislove/teaching/cs4700/spring11/lectures/lecture13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5" Type="http://schemas.openxmlformats.org/officeDocument/2006/relationships/hyperlink" Target="http://en.wikipedia.org/wiki/IEEE_802.11" TargetMode="External"/><Relationship Id="rId4" Type="http://schemas.openxmlformats.org/officeDocument/2006/relationships/hyperlink" Target="http://en.wikipedia.org/wiki/IEEE_802.3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71475" y="715963"/>
            <a:ext cx="4487863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</a:pP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Chapter 5</a:t>
            </a:r>
            <a: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/>
            </a:r>
            <a:br>
              <a:rPr lang="en-US" sz="48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</a:br>
            <a:r>
              <a:rPr lang="en-US" sz="4400">
                <a:solidFill>
                  <a:srgbClr val="000099"/>
                </a:solidFill>
                <a:latin typeface="Gill Sans MT" pitchFamily="34" charset="0"/>
                <a:cs typeface="Arial" pitchFamily="34" charset="0"/>
              </a:rPr>
              <a:t>Link Layer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6184900" y="3078163"/>
            <a:ext cx="2881313" cy="286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sz="28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Computer Networking: A Top Down Approach </a:t>
            </a:r>
            <a:br>
              <a:rPr lang="en-US" sz="28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6</a:t>
            </a:r>
            <a:r>
              <a:rPr lang="en-US" sz="2000" baseline="30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th</a:t>
            </a: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 edition </a:t>
            </a:r>
            <a:b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Jim Kurose, Keith Ross</a:t>
            </a:r>
            <a:b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Addison-Wesley</a:t>
            </a:r>
            <a:b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</a:br>
            <a:r>
              <a:rPr lang="en-US" sz="2000" dirty="0">
                <a:solidFill>
                  <a:srgbClr val="008000"/>
                </a:solidFill>
                <a:latin typeface="Gill Sans MT" charset="0"/>
                <a:ea typeface="ＭＳ Ｐゴシック" charset="0"/>
                <a:cs typeface="Arial" charset="0"/>
              </a:rPr>
              <a:t>March 2012</a:t>
            </a:r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369888" y="2411413"/>
            <a:ext cx="5378450" cy="1481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i="0" dirty="0">
                <a:latin typeface="Arial" pitchFamily="34" charset="0"/>
                <a:cs typeface="Arial" pitchFamily="34" charset="0"/>
              </a:rPr>
              <a:t>A note on the use of these </a:t>
            </a:r>
            <a:r>
              <a:rPr lang="en-US" i="0" dirty="0" err="1">
                <a:latin typeface="Arial" pitchFamily="34" charset="0"/>
                <a:cs typeface="Arial" pitchFamily="34" charset="0"/>
              </a:rPr>
              <a:t>ppt</a:t>
            </a:r>
            <a:r>
              <a:rPr lang="en-US" i="0" dirty="0">
                <a:latin typeface="Arial" pitchFamily="34" charset="0"/>
                <a:cs typeface="Arial" pitchFamily="34" charset="0"/>
              </a:rPr>
              <a:t> slides:</a:t>
            </a:r>
          </a:p>
          <a:p>
            <a:r>
              <a:rPr lang="en-US" sz="1200" i="0" dirty="0">
                <a:latin typeface="Arial" pitchFamily="34" charset="0"/>
                <a:cs typeface="Arial" pitchFamily="34" charset="0"/>
              </a:rPr>
              <a:t>We</a:t>
            </a:r>
            <a:r>
              <a:rPr lang="ja-JP" altLang="en-US" sz="1200" i="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i="0" dirty="0">
                <a:latin typeface="Arial" pitchFamily="34" charset="0"/>
                <a:cs typeface="Arial" pitchFamily="34" charset="0"/>
              </a:rPr>
              <a:t>re making these slides freely available to all (faculty, students, readers). They</a:t>
            </a:r>
            <a:r>
              <a:rPr lang="ja-JP" altLang="en-US" sz="1200" i="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i="0" dirty="0">
                <a:latin typeface="Arial" pitchFamily="34" charset="0"/>
                <a:cs typeface="Arial" pitchFamily="34" charset="0"/>
              </a:rPr>
              <a:t>re in PowerPoint form so you see the animations; and can add, modify, and delete slides  (including this one) and slide content to suit your needs. They obviously represent a lot of work on our part. In return for use, we only ask the following:</a:t>
            </a:r>
          </a:p>
          <a:p>
            <a:pPr>
              <a:lnSpc>
                <a:spcPct val="85000"/>
              </a:lnSpc>
            </a:pP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00" name="Text Box 7"/>
          <p:cNvSpPr txBox="1">
            <a:spLocks noChangeArrowheads="1"/>
          </p:cNvSpPr>
          <p:nvPr/>
        </p:nvSpPr>
        <p:spPr bwMode="auto">
          <a:xfrm>
            <a:off x="373063" y="3476625"/>
            <a:ext cx="537845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173038" indent="-173038">
              <a:lnSpc>
                <a:spcPct val="85000"/>
              </a:lnSpc>
            </a:pPr>
            <a:endParaRPr lang="en-US" sz="1400" i="0" dirty="0">
              <a:latin typeface="Gill Sans MT" pitchFamily="34" charset="0"/>
              <a:cs typeface="Arial" pitchFamily="34" charset="0"/>
            </a:endParaRP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If you use these slides (e.g., in a class) that you mention their source (after all, we</a:t>
            </a:r>
            <a:r>
              <a:rPr lang="ja-JP" altLang="en-US" sz="1200" i="0">
                <a:latin typeface="Arial" pitchFamily="34" charset="0"/>
                <a:cs typeface="Arial" pitchFamily="34" charset="0"/>
              </a:rPr>
              <a:t>’</a:t>
            </a:r>
            <a:r>
              <a:rPr lang="en-US" altLang="ja-JP" sz="1200" i="0" dirty="0">
                <a:latin typeface="Arial" pitchFamily="34" charset="0"/>
                <a:cs typeface="Arial" pitchFamily="34" charset="0"/>
              </a:rPr>
              <a:t>d like people to use our book!)</a:t>
            </a:r>
          </a:p>
          <a:p>
            <a:pPr marL="173038" indent="-173038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If you post any slides on a www site, that you note that they are adapted from (or perhaps identical to) our slides, and note our copyright of this material.</a:t>
            </a:r>
          </a:p>
          <a:p>
            <a:pPr marL="173038" indent="-173038">
              <a:buClr>
                <a:schemeClr val="accent2"/>
              </a:buClr>
              <a:buFont typeface="Wingdings" pitchFamily="2" charset="2"/>
              <a:buChar char="q"/>
            </a:pPr>
            <a:endParaRPr lang="en-US" sz="1200" i="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  <a:buClr>
                <a:schemeClr val="accent2"/>
              </a:buClr>
              <a:buFont typeface="Wingdings" pitchFamily="2" charset="2"/>
              <a:buNone/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Thanks and enjoy!  JFK/KWR</a:t>
            </a:r>
          </a:p>
          <a:p>
            <a:pPr marL="173038" indent="-173038">
              <a:lnSpc>
                <a:spcPct val="85000"/>
              </a:lnSpc>
            </a:pPr>
            <a:endParaRPr lang="en-US" sz="1200" i="0" dirty="0">
              <a:latin typeface="Arial" pitchFamily="34" charset="0"/>
              <a:cs typeface="Arial" pitchFamily="34" charset="0"/>
            </a:endParaRPr>
          </a:p>
          <a:p>
            <a:pPr marL="173038" indent="-173038">
              <a:lnSpc>
                <a:spcPct val="85000"/>
              </a:lnSpc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     All material copyright 1996-2012</a:t>
            </a:r>
          </a:p>
          <a:p>
            <a:pPr marL="173038" indent="-173038">
              <a:lnSpc>
                <a:spcPct val="85000"/>
              </a:lnSpc>
            </a:pPr>
            <a:r>
              <a:rPr lang="en-US" sz="1200" i="0" dirty="0">
                <a:latin typeface="Arial" pitchFamily="34" charset="0"/>
                <a:cs typeface="Arial" pitchFamily="34" charset="0"/>
              </a:rPr>
              <a:t>     J.F Kurose and K.W. Ross, All Rights Reserved</a:t>
            </a:r>
          </a:p>
        </p:txBody>
      </p:sp>
      <p:pic>
        <p:nvPicPr>
          <p:cNvPr id="8201" name="Picture 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5141913"/>
            <a:ext cx="187325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0966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2438" y="2097088"/>
            <a:ext cx="2736850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7" name="Picture 1" descr="6e_cover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32525" y="511175"/>
            <a:ext cx="2306638" cy="277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8" name="TextBox 2"/>
          <p:cNvSpPr txBox="1">
            <a:spLocks noChangeArrowheads="1"/>
          </p:cNvSpPr>
          <p:nvPr/>
        </p:nvSpPr>
        <p:spPr bwMode="auto">
          <a:xfrm>
            <a:off x="-1995488" y="3043238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>
              <a:latin typeface="Tahoma" pitchFamily="34" charset="0"/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dirty="0" smtClean="0">
                <a:latin typeface="Tahoma" charset="0"/>
              </a:rPr>
              <a:t>Link Layer</a:t>
            </a:r>
            <a:endParaRPr lang="en-US" dirty="0">
              <a:latin typeface="Tahoma" charset="0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>
                <a:latin typeface="Tahoma" pitchFamily="34" charset="0"/>
              </a:rPr>
              <a:t>5-</a:t>
            </a:r>
            <a:fld id="{2EBBE204-5B28-4CE1-9E52-4D58FA72D5C2}" type="slidenum">
              <a:rPr lang="en-US">
                <a:latin typeface="Tahoma" pitchFamily="34" charset="0"/>
              </a:rPr>
              <a:pPr/>
              <a:t>1</a:t>
            </a:fld>
            <a:endParaRPr lang="en-US">
              <a:latin typeface="Tahoma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79502" y="5575619"/>
            <a:ext cx="57589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 smtClean="0">
                <a:latin typeface="Arial" pitchFamily="34" charset="0"/>
                <a:cs typeface="Arial" pitchFamily="34" charset="0"/>
              </a:rPr>
              <a:t>The course notes are adapted for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Bucknell’s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CSCI 363</a:t>
            </a:r>
          </a:p>
          <a:p>
            <a:pPr algn="l"/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Xiannong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Meng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1800" dirty="0" smtClean="0">
                <a:latin typeface="Arial" pitchFamily="34" charset="0"/>
                <a:cs typeface="Arial" pitchFamily="34" charset="0"/>
              </a:rPr>
              <a:t>Spring 2016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921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37C3B885-153C-46FB-AB07-BE5CA10B1DA6}" type="slidenum">
              <a:rPr lang="en-US"/>
              <a:pPr/>
              <a:t>10</a:t>
            </a:fld>
            <a:endParaRPr lang="en-US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5613" y="889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Adaptors communicating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5450" y="4275138"/>
            <a:ext cx="4067175" cy="1935162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sending side: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encapsulates datagram in frame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>
                <a:ea typeface="ＭＳ Ｐゴシック" charset="0"/>
              </a:rPr>
              <a:t>adds error checking bits, rdt, flow control, etc.</a:t>
            </a:r>
          </a:p>
        </p:txBody>
      </p:sp>
      <p:sp>
        <p:nvSpPr>
          <p:cNvPr id="922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08500" y="4273550"/>
            <a:ext cx="4090988" cy="1851025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sz="2400" dirty="0">
                <a:ea typeface="ＭＳ Ｐゴシック" charset="0"/>
                <a:cs typeface="+mn-cs"/>
              </a:rPr>
              <a:t>receiving side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looks for errors, </a:t>
            </a:r>
            <a:r>
              <a:rPr lang="en-US" dirty="0" err="1">
                <a:ea typeface="ＭＳ Ｐゴシック" charset="0"/>
              </a:rPr>
              <a:t>rdt</a:t>
            </a:r>
            <a:r>
              <a:rPr lang="en-US" dirty="0">
                <a:ea typeface="ＭＳ Ｐゴシック" charset="0"/>
              </a:rPr>
              <a:t>, flow control, </a:t>
            </a:r>
            <a:r>
              <a:rPr lang="en-US" dirty="0" err="1">
                <a:ea typeface="ＭＳ Ｐゴシック" charset="0"/>
              </a:rPr>
              <a:t>etc</a:t>
            </a:r>
            <a:endParaRPr lang="en-US" dirty="0">
              <a:ea typeface="ＭＳ Ｐゴシック" charset="0"/>
            </a:endParaRP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extracts datagram, passes to upper layer at receiving </a:t>
            </a:r>
            <a:r>
              <a:rPr lang="en-US" dirty="0" smtClean="0">
                <a:ea typeface="ＭＳ Ｐゴシック" charset="0"/>
              </a:rPr>
              <a:t>side</a:t>
            </a:r>
            <a:endParaRPr lang="en-US" dirty="0">
              <a:ea typeface="ＭＳ Ｐゴシック" charset="0"/>
            </a:endParaRPr>
          </a:p>
        </p:txBody>
      </p:sp>
      <p:sp>
        <p:nvSpPr>
          <p:cNvPr id="9223" name="Rectangle 27"/>
          <p:cNvSpPr>
            <a:spLocks noChangeArrowheads="1"/>
          </p:cNvSpPr>
          <p:nvPr/>
        </p:nvSpPr>
        <p:spPr bwMode="auto">
          <a:xfrm>
            <a:off x="4113213" y="3394075"/>
            <a:ext cx="1444625" cy="21272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28"/>
          <p:cNvSpPr>
            <a:spLocks noChangeArrowheads="1"/>
          </p:cNvSpPr>
          <p:nvPr/>
        </p:nvSpPr>
        <p:spPr bwMode="auto">
          <a:xfrm>
            <a:off x="1957388" y="1373188"/>
            <a:ext cx="1944687" cy="17700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Line 29"/>
          <p:cNvSpPr>
            <a:spLocks noChangeShapeType="1"/>
          </p:cNvSpPr>
          <p:nvPr/>
        </p:nvSpPr>
        <p:spPr bwMode="auto">
          <a:xfrm>
            <a:off x="2052638" y="1892300"/>
            <a:ext cx="0" cy="393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26" name="Rectangle 30"/>
          <p:cNvSpPr>
            <a:spLocks noChangeArrowheads="1"/>
          </p:cNvSpPr>
          <p:nvPr/>
        </p:nvSpPr>
        <p:spPr bwMode="auto">
          <a:xfrm>
            <a:off x="2193925" y="2212975"/>
            <a:ext cx="1187450" cy="8667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31"/>
          <p:cNvSpPr>
            <a:spLocks noChangeArrowheads="1"/>
          </p:cNvSpPr>
          <p:nvPr/>
        </p:nvSpPr>
        <p:spPr bwMode="auto">
          <a:xfrm>
            <a:off x="2435225" y="2773363"/>
            <a:ext cx="704850" cy="225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32"/>
          <p:cNvSpPr>
            <a:spLocks noChangeArrowheads="1"/>
          </p:cNvSpPr>
          <p:nvPr/>
        </p:nvSpPr>
        <p:spPr bwMode="auto">
          <a:xfrm>
            <a:off x="2435225" y="2301875"/>
            <a:ext cx="6953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1200" i="0">
                <a:latin typeface="Arial" charset="0"/>
                <a:ea typeface="ＭＳ Ｐゴシック" charset="0"/>
              </a:rPr>
              <a:t>controller</a:t>
            </a:r>
          </a:p>
        </p:txBody>
      </p:sp>
      <p:sp>
        <p:nvSpPr>
          <p:cNvPr id="9229" name="Line 33"/>
          <p:cNvSpPr>
            <a:spLocks noChangeShapeType="1"/>
          </p:cNvSpPr>
          <p:nvPr/>
        </p:nvSpPr>
        <p:spPr bwMode="auto">
          <a:xfrm>
            <a:off x="2346325" y="2055813"/>
            <a:ext cx="143827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30" name="Line 34"/>
          <p:cNvSpPr>
            <a:spLocks noChangeShapeType="1"/>
          </p:cNvSpPr>
          <p:nvPr/>
        </p:nvSpPr>
        <p:spPr bwMode="auto">
          <a:xfrm flipV="1">
            <a:off x="2763838" y="2062163"/>
            <a:ext cx="0" cy="23971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31" name="Rectangle 35"/>
          <p:cNvSpPr>
            <a:spLocks noChangeArrowheads="1"/>
          </p:cNvSpPr>
          <p:nvPr/>
        </p:nvSpPr>
        <p:spPr bwMode="auto">
          <a:xfrm>
            <a:off x="2228850" y="1501775"/>
            <a:ext cx="6953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1400" i="0">
              <a:latin typeface="Arial" pitchFamily="34" charset="0"/>
            </a:endParaRPr>
          </a:p>
        </p:txBody>
      </p:sp>
      <p:sp>
        <p:nvSpPr>
          <p:cNvPr id="9232" name="Rectangle 36"/>
          <p:cNvSpPr>
            <a:spLocks noChangeArrowheads="1"/>
          </p:cNvSpPr>
          <p:nvPr/>
        </p:nvSpPr>
        <p:spPr bwMode="auto">
          <a:xfrm>
            <a:off x="3095625" y="1503363"/>
            <a:ext cx="6953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1400" i="0">
              <a:latin typeface="Arial" pitchFamily="34" charset="0"/>
            </a:endParaRPr>
          </a:p>
        </p:txBody>
      </p:sp>
      <p:sp>
        <p:nvSpPr>
          <p:cNvPr id="9233" name="Line 37"/>
          <p:cNvSpPr>
            <a:spLocks noChangeShapeType="1"/>
          </p:cNvSpPr>
          <p:nvPr/>
        </p:nvSpPr>
        <p:spPr bwMode="auto">
          <a:xfrm flipH="1" flipV="1">
            <a:off x="2551113" y="1917700"/>
            <a:ext cx="1587" cy="13811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34" name="Line 38"/>
          <p:cNvSpPr>
            <a:spLocks noChangeShapeType="1"/>
          </p:cNvSpPr>
          <p:nvPr/>
        </p:nvSpPr>
        <p:spPr bwMode="auto">
          <a:xfrm flipH="1" flipV="1">
            <a:off x="3475038" y="1920875"/>
            <a:ext cx="0" cy="1365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35" name="Rectangle 39"/>
          <p:cNvSpPr>
            <a:spLocks noChangeArrowheads="1"/>
          </p:cNvSpPr>
          <p:nvPr/>
        </p:nvSpPr>
        <p:spPr bwMode="auto">
          <a:xfrm>
            <a:off x="5832475" y="1430338"/>
            <a:ext cx="1944688" cy="17319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6" name="Rectangle 40"/>
          <p:cNvSpPr>
            <a:spLocks noChangeArrowheads="1"/>
          </p:cNvSpPr>
          <p:nvPr/>
        </p:nvSpPr>
        <p:spPr bwMode="auto">
          <a:xfrm>
            <a:off x="6069013" y="2232025"/>
            <a:ext cx="1187450" cy="86677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7" name="Rectangle 41"/>
          <p:cNvSpPr>
            <a:spLocks noChangeArrowheads="1"/>
          </p:cNvSpPr>
          <p:nvPr/>
        </p:nvSpPr>
        <p:spPr bwMode="auto">
          <a:xfrm>
            <a:off x="6310313" y="2792413"/>
            <a:ext cx="703262" cy="225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8" name="Rectangle 42"/>
          <p:cNvSpPr>
            <a:spLocks noChangeArrowheads="1"/>
          </p:cNvSpPr>
          <p:nvPr/>
        </p:nvSpPr>
        <p:spPr bwMode="auto">
          <a:xfrm>
            <a:off x="6310313" y="2320925"/>
            <a:ext cx="6953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1200" i="0">
                <a:latin typeface="Arial" charset="0"/>
                <a:ea typeface="ＭＳ Ｐゴシック" charset="0"/>
              </a:rPr>
              <a:t>controller</a:t>
            </a:r>
          </a:p>
        </p:txBody>
      </p:sp>
      <p:sp>
        <p:nvSpPr>
          <p:cNvPr id="9239" name="Line 43"/>
          <p:cNvSpPr>
            <a:spLocks noChangeShapeType="1"/>
          </p:cNvSpPr>
          <p:nvPr/>
        </p:nvSpPr>
        <p:spPr bwMode="auto">
          <a:xfrm>
            <a:off x="6221413" y="2074863"/>
            <a:ext cx="143827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40" name="Line 44"/>
          <p:cNvSpPr>
            <a:spLocks noChangeShapeType="1"/>
          </p:cNvSpPr>
          <p:nvPr/>
        </p:nvSpPr>
        <p:spPr bwMode="auto">
          <a:xfrm flipV="1">
            <a:off x="6638925" y="2081213"/>
            <a:ext cx="0" cy="239712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41" name="Rectangle 45"/>
          <p:cNvSpPr>
            <a:spLocks noChangeArrowheads="1"/>
          </p:cNvSpPr>
          <p:nvPr/>
        </p:nvSpPr>
        <p:spPr bwMode="auto">
          <a:xfrm>
            <a:off x="6103938" y="1520825"/>
            <a:ext cx="6953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1400" i="0">
              <a:latin typeface="Arial" pitchFamily="34" charset="0"/>
            </a:endParaRPr>
          </a:p>
        </p:txBody>
      </p:sp>
      <p:sp>
        <p:nvSpPr>
          <p:cNvPr id="9242" name="Rectangle 46"/>
          <p:cNvSpPr>
            <a:spLocks noChangeArrowheads="1"/>
          </p:cNvSpPr>
          <p:nvPr/>
        </p:nvSpPr>
        <p:spPr bwMode="auto">
          <a:xfrm>
            <a:off x="6970713" y="1522413"/>
            <a:ext cx="695325" cy="415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1400" i="0">
              <a:latin typeface="Arial" pitchFamily="34" charset="0"/>
            </a:endParaRPr>
          </a:p>
        </p:txBody>
      </p:sp>
      <p:sp>
        <p:nvSpPr>
          <p:cNvPr id="9243" name="Line 47"/>
          <p:cNvSpPr>
            <a:spLocks noChangeShapeType="1"/>
          </p:cNvSpPr>
          <p:nvPr/>
        </p:nvSpPr>
        <p:spPr bwMode="auto">
          <a:xfrm flipH="1" flipV="1">
            <a:off x="6426200" y="1936750"/>
            <a:ext cx="1588" cy="138113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44" name="Line 48"/>
          <p:cNvSpPr>
            <a:spLocks noChangeShapeType="1"/>
          </p:cNvSpPr>
          <p:nvPr/>
        </p:nvSpPr>
        <p:spPr bwMode="auto">
          <a:xfrm flipH="1" flipV="1">
            <a:off x="7350125" y="1939925"/>
            <a:ext cx="0" cy="136525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45" name="Text Box 49"/>
          <p:cNvSpPr txBox="1">
            <a:spLocks noChangeArrowheads="1"/>
          </p:cNvSpPr>
          <p:nvPr/>
        </p:nvSpPr>
        <p:spPr bwMode="auto">
          <a:xfrm>
            <a:off x="1935163" y="3059113"/>
            <a:ext cx="13350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</a:rPr>
              <a:t>sending host</a:t>
            </a:r>
          </a:p>
        </p:txBody>
      </p:sp>
      <p:sp>
        <p:nvSpPr>
          <p:cNvPr id="9246" name="Text Box 50"/>
          <p:cNvSpPr txBox="1">
            <a:spLocks noChangeArrowheads="1"/>
          </p:cNvSpPr>
          <p:nvPr/>
        </p:nvSpPr>
        <p:spPr bwMode="auto">
          <a:xfrm>
            <a:off x="5727700" y="3057525"/>
            <a:ext cx="14382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</a:rPr>
              <a:t>receiving host</a:t>
            </a:r>
          </a:p>
        </p:txBody>
      </p:sp>
      <p:sp>
        <p:nvSpPr>
          <p:cNvPr id="9247" name="Rectangle 51"/>
          <p:cNvSpPr>
            <a:spLocks noChangeArrowheads="1"/>
          </p:cNvSpPr>
          <p:nvPr/>
        </p:nvSpPr>
        <p:spPr bwMode="auto">
          <a:xfrm>
            <a:off x="1512888" y="1966913"/>
            <a:ext cx="717550" cy="1698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Text Box 52"/>
          <p:cNvSpPr txBox="1">
            <a:spLocks noChangeArrowheads="1"/>
          </p:cNvSpPr>
          <p:nvPr/>
        </p:nvSpPr>
        <p:spPr bwMode="auto">
          <a:xfrm>
            <a:off x="1476375" y="1922463"/>
            <a:ext cx="825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i="0" smtClean="0">
                <a:latin typeface="Arial" charset="0"/>
              </a:rPr>
              <a:t>datagram</a:t>
            </a:r>
          </a:p>
        </p:txBody>
      </p:sp>
      <p:sp>
        <p:nvSpPr>
          <p:cNvPr id="9249" name="Line 53"/>
          <p:cNvSpPr>
            <a:spLocks noChangeShapeType="1"/>
          </p:cNvSpPr>
          <p:nvPr/>
        </p:nvSpPr>
        <p:spPr bwMode="auto">
          <a:xfrm>
            <a:off x="5961063" y="1870075"/>
            <a:ext cx="0" cy="392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50" name="Rectangle 54"/>
          <p:cNvSpPr>
            <a:spLocks noChangeArrowheads="1"/>
          </p:cNvSpPr>
          <p:nvPr/>
        </p:nvSpPr>
        <p:spPr bwMode="auto">
          <a:xfrm>
            <a:off x="5422900" y="1985963"/>
            <a:ext cx="715963" cy="1698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Text Box 55"/>
          <p:cNvSpPr txBox="1">
            <a:spLocks noChangeArrowheads="1"/>
          </p:cNvSpPr>
          <p:nvPr/>
        </p:nvSpPr>
        <p:spPr bwMode="auto">
          <a:xfrm>
            <a:off x="5386388" y="1941513"/>
            <a:ext cx="8239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i="0" smtClean="0">
                <a:latin typeface="Arial" charset="0"/>
              </a:rPr>
              <a:t>datagram</a:t>
            </a:r>
          </a:p>
        </p:txBody>
      </p:sp>
      <p:sp>
        <p:nvSpPr>
          <p:cNvPr id="56355" name="Freeform 56"/>
          <p:cNvSpPr>
            <a:spLocks/>
          </p:cNvSpPr>
          <p:nvPr/>
        </p:nvSpPr>
        <p:spPr bwMode="auto">
          <a:xfrm>
            <a:off x="2768600" y="2903538"/>
            <a:ext cx="3883025" cy="447675"/>
          </a:xfrm>
          <a:custGeom>
            <a:avLst/>
            <a:gdLst>
              <a:gd name="T0" fmla="*/ 0 w 2597"/>
              <a:gd name="T1" fmla="*/ 0 h 384"/>
              <a:gd name="T2" fmla="*/ 0 w 2597"/>
              <a:gd name="T3" fmla="*/ 2147483647 h 384"/>
              <a:gd name="T4" fmla="*/ 2147483647 w 2597"/>
              <a:gd name="T5" fmla="*/ 2147483647 h 384"/>
              <a:gd name="T6" fmla="*/ 2147483647 w 2597"/>
              <a:gd name="T7" fmla="*/ 2147483647 h 38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597" h="384">
                <a:moveTo>
                  <a:pt x="0" y="0"/>
                </a:moveTo>
                <a:lnTo>
                  <a:pt x="0" y="384"/>
                </a:lnTo>
                <a:lnTo>
                  <a:pt x="2597" y="384"/>
                </a:lnTo>
                <a:lnTo>
                  <a:pt x="2597" y="1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53" name="Rectangle 57"/>
          <p:cNvSpPr>
            <a:spLocks noChangeArrowheads="1"/>
          </p:cNvSpPr>
          <p:nvPr/>
        </p:nvSpPr>
        <p:spPr bwMode="auto">
          <a:xfrm>
            <a:off x="4681538" y="3419475"/>
            <a:ext cx="717550" cy="169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Text Box 58"/>
          <p:cNvSpPr txBox="1">
            <a:spLocks noChangeArrowheads="1"/>
          </p:cNvSpPr>
          <p:nvPr/>
        </p:nvSpPr>
        <p:spPr bwMode="auto">
          <a:xfrm>
            <a:off x="4654550" y="3375025"/>
            <a:ext cx="8239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i="0" smtClean="0">
                <a:latin typeface="Arial" charset="0"/>
              </a:rPr>
              <a:t>datagram</a:t>
            </a:r>
          </a:p>
        </p:txBody>
      </p:sp>
      <p:sp>
        <p:nvSpPr>
          <p:cNvPr id="9255" name="Line 59"/>
          <p:cNvSpPr>
            <a:spLocks noChangeShapeType="1"/>
          </p:cNvSpPr>
          <p:nvPr/>
        </p:nvSpPr>
        <p:spPr bwMode="auto">
          <a:xfrm>
            <a:off x="5654675" y="3511550"/>
            <a:ext cx="2762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9256" name="Text Box 60"/>
          <p:cNvSpPr txBox="1">
            <a:spLocks noChangeArrowheads="1"/>
          </p:cNvSpPr>
          <p:nvPr/>
        </p:nvSpPr>
        <p:spPr bwMode="auto">
          <a:xfrm>
            <a:off x="2244725" y="3668713"/>
            <a:ext cx="704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Arial" charset="0"/>
              </a:rPr>
              <a:t>frame</a:t>
            </a:r>
          </a:p>
        </p:txBody>
      </p:sp>
      <p:sp>
        <p:nvSpPr>
          <p:cNvPr id="9257" name="Line 61"/>
          <p:cNvSpPr>
            <a:spLocks noChangeShapeType="1"/>
          </p:cNvSpPr>
          <p:nvPr/>
        </p:nvSpPr>
        <p:spPr bwMode="auto">
          <a:xfrm flipV="1">
            <a:off x="2873375" y="3575050"/>
            <a:ext cx="115570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pic>
        <p:nvPicPr>
          <p:cNvPr id="56361" name="Picture 63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6100" y="914400"/>
            <a:ext cx="54848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30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495F1081-55E6-4FE5-87B8-B8A1AE22B3A4}" type="slidenum">
              <a:rPr lang="en-US"/>
              <a:pPr/>
              <a:t>11</a:t>
            </a:fld>
            <a:endParaRPr lang="en-US"/>
          </a:p>
        </p:txBody>
      </p:sp>
      <p:pic>
        <p:nvPicPr>
          <p:cNvPr id="58371" name="Picture 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025" y="1028700"/>
            <a:ext cx="5942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Link layer, </a:t>
            </a:r>
            <a:r>
              <a:rPr lang="en-US" sz="4000">
                <a:ea typeface="ＭＳ Ｐゴシック" charset="0"/>
                <a:cs typeface="+mj-cs"/>
              </a:rPr>
              <a:t>LAN</a:t>
            </a:r>
            <a:r>
              <a:rPr lang="en-US">
                <a:ea typeface="ＭＳ Ｐゴシック" charset="0"/>
                <a:cs typeface="+mj-cs"/>
              </a:rPr>
              <a:t>s: 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922713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ea typeface="ＭＳ Ｐゴシック" charset="0"/>
                <a:cs typeface="+mn-cs"/>
              </a:rPr>
              <a:t>5.1</a:t>
            </a:r>
            <a:r>
              <a:rPr lang="en-US" dirty="0">
                <a:solidFill>
                  <a:srgbClr val="CC0000"/>
                </a:solidFill>
                <a:ea typeface="ＭＳ Ｐゴシック" charset="0"/>
                <a:cs typeface="+mn-cs"/>
              </a:rPr>
              <a:t> </a:t>
            </a:r>
            <a:r>
              <a:rPr lang="en-US" dirty="0">
                <a:ea typeface="ＭＳ Ｐゴシック" charset="0"/>
                <a:cs typeface="+mn-cs"/>
              </a:rPr>
              <a:t>introduction, services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CC0000"/>
                </a:solidFill>
                <a:ea typeface="ＭＳ Ｐゴシック" charset="0"/>
                <a:cs typeface="+mn-cs"/>
              </a:rPr>
              <a:t>5.2 error detection, correction 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ea typeface="ＭＳ Ｐゴシック" charset="0"/>
                <a:cs typeface="+mn-cs"/>
              </a:rPr>
              <a:t>5.3</a:t>
            </a:r>
            <a:r>
              <a:rPr lang="en-US" dirty="0">
                <a:ea typeface="ＭＳ Ｐゴシック" charset="0"/>
                <a:cs typeface="+mn-cs"/>
              </a:rPr>
              <a:t> multiple access protocols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ea typeface="ＭＳ Ｐゴシック" charset="0"/>
                <a:cs typeface="+mn-cs"/>
              </a:rPr>
              <a:t>5.4</a:t>
            </a:r>
            <a:r>
              <a:rPr lang="en-US" dirty="0">
                <a:ea typeface="ＭＳ Ｐゴシック" charset="0"/>
                <a:cs typeface="+mn-cs"/>
              </a:rPr>
              <a:t> </a:t>
            </a:r>
            <a:r>
              <a:rPr lang="en-US" dirty="0" smtClean="0">
                <a:ea typeface="ＭＳ Ｐゴシック" charset="0"/>
                <a:cs typeface="+mn-cs"/>
              </a:rPr>
              <a:t>LANs</a:t>
            </a:r>
            <a:endParaRPr lang="en-US" dirty="0">
              <a:ea typeface="ＭＳ Ｐゴシック" charset="0"/>
              <a:cs typeface="+mn-cs"/>
            </a:endParaRP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addressing, ARP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Ethernet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s</a:t>
            </a:r>
            <a:r>
              <a:rPr lang="en-US" dirty="0" smtClean="0">
                <a:ea typeface="ＭＳ Ｐゴシック" charset="0"/>
              </a:rPr>
              <a:t>witches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VLANS</a:t>
            </a:r>
            <a:endParaRPr lang="en-US" dirty="0">
              <a:ea typeface="ＭＳ Ｐゴシック" charset="0"/>
            </a:endParaRPr>
          </a:p>
        </p:txBody>
      </p:sp>
      <p:sp>
        <p:nvSpPr>
          <p:cNvPr id="30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5.5</a:t>
            </a:r>
            <a:r>
              <a:rPr lang="en-US" smtClean="0"/>
              <a:t> link virtualization: MPLS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5.6</a:t>
            </a:r>
            <a:r>
              <a:rPr lang="en-US" smtClean="0"/>
              <a:t> data center networking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5.7</a:t>
            </a:r>
            <a:r>
              <a:rPr lang="en-US" smtClean="0"/>
              <a:t> a day in the life of a web request</a:t>
            </a:r>
          </a:p>
          <a:p>
            <a:pPr marL="457200" indent="-457200">
              <a:buFont typeface="Wingdings" pitchFamily="2" charset="2"/>
              <a:buNone/>
            </a:pPr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6473C0ED-CA25-4FB0-B408-71D350F64730}" type="slidenum">
              <a:rPr lang="en-US"/>
              <a:pPr/>
              <a:t>12</a:t>
            </a:fld>
            <a:endParaRPr lang="en-US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44475"/>
            <a:ext cx="7772400" cy="1016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Error detection</a:t>
            </a:r>
          </a:p>
        </p:txBody>
      </p:sp>
      <p:pic>
        <p:nvPicPr>
          <p:cNvPr id="60420" name="Picture 3" descr="521 Error Detec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85900" y="3322638"/>
            <a:ext cx="5670550" cy="310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 Box 4"/>
          <p:cNvSpPr txBox="1">
            <a:spLocks noChangeArrowheads="1"/>
          </p:cNvSpPr>
          <p:nvPr/>
        </p:nvSpPr>
        <p:spPr bwMode="auto">
          <a:xfrm>
            <a:off x="533400" y="1312863"/>
            <a:ext cx="8331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i="0">
                <a:latin typeface="Arial" pitchFamily="34" charset="0"/>
              </a:rPr>
              <a:t>EDC= Error Detection and Correction bits (redundancy)</a:t>
            </a:r>
          </a:p>
          <a:p>
            <a:r>
              <a:rPr lang="en-US" sz="2000" i="0">
                <a:latin typeface="Arial" pitchFamily="34" charset="0"/>
              </a:rPr>
              <a:t>D    = Data protected by error checking, may include header fields </a:t>
            </a:r>
            <a:br>
              <a:rPr lang="en-US" sz="2000" i="0">
                <a:latin typeface="Arial" pitchFamily="34" charset="0"/>
              </a:rPr>
            </a:br>
            <a:endParaRPr lang="en-US" sz="2000" i="0">
              <a:latin typeface="Arial" pitchFamily="34" charset="0"/>
            </a:endParaRPr>
          </a:p>
          <a:p>
            <a:pPr>
              <a:buFontTx/>
              <a:buChar char="•"/>
            </a:pPr>
            <a:r>
              <a:rPr lang="en-US" sz="2000" i="0">
                <a:latin typeface="Arial" pitchFamily="34" charset="0"/>
              </a:rPr>
              <a:t> Error detection not 100% reliable!</a:t>
            </a:r>
          </a:p>
          <a:p>
            <a:pPr lvl="1">
              <a:buFontTx/>
              <a:buChar char="•"/>
            </a:pPr>
            <a:r>
              <a:rPr lang="en-US" sz="2000" i="0">
                <a:latin typeface="Arial" pitchFamily="34" charset="0"/>
              </a:rPr>
              <a:t> protocol may miss some errors, but rarely</a:t>
            </a:r>
          </a:p>
          <a:p>
            <a:pPr lvl="1">
              <a:buFontTx/>
              <a:buChar char="•"/>
            </a:pPr>
            <a:r>
              <a:rPr lang="en-US" sz="2000" i="0">
                <a:latin typeface="Arial" pitchFamily="34" charset="0"/>
              </a:rPr>
              <a:t> larger EDC field yields better detection and correction</a:t>
            </a:r>
          </a:p>
        </p:txBody>
      </p:sp>
      <p:sp>
        <p:nvSpPr>
          <p:cNvPr id="11271" name="Rectangle 6"/>
          <p:cNvSpPr>
            <a:spLocks noChangeArrowheads="1"/>
          </p:cNvSpPr>
          <p:nvPr/>
        </p:nvSpPr>
        <p:spPr bwMode="auto">
          <a:xfrm>
            <a:off x="5384800" y="3916363"/>
            <a:ext cx="176213" cy="1936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4773613" y="3873500"/>
            <a:ext cx="942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i="0" smtClean="0">
                <a:latin typeface="Arial" charset="0"/>
              </a:rPr>
              <a:t>otherwise</a:t>
            </a:r>
          </a:p>
        </p:txBody>
      </p:sp>
      <p:pic>
        <p:nvPicPr>
          <p:cNvPr id="60424" name="Picture 7" descr="underline_base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4200" y="955675"/>
            <a:ext cx="41132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E88C4045-B253-489C-9546-9E23C85B9B79}" type="slidenum">
              <a:rPr lang="en-US"/>
              <a:pPr/>
              <a:t>13</a:t>
            </a:fld>
            <a:endParaRPr lang="en-US"/>
          </a:p>
        </p:txBody>
      </p:sp>
      <p:pic>
        <p:nvPicPr>
          <p:cNvPr id="62467" name="Picture 11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150" y="936625"/>
            <a:ext cx="3656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>
          <a:xfrm>
            <a:off x="469900" y="285750"/>
            <a:ext cx="5334000" cy="8382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Parity checking</a:t>
            </a:r>
          </a:p>
        </p:txBody>
      </p:sp>
      <p:sp>
        <p:nvSpPr>
          <p:cNvPr id="12298" name="Oval 7"/>
          <p:cNvSpPr>
            <a:spLocks noChangeArrowheads="1"/>
          </p:cNvSpPr>
          <p:nvPr/>
        </p:nvSpPr>
        <p:spPr bwMode="auto">
          <a:xfrm>
            <a:off x="4572000" y="5338763"/>
            <a:ext cx="163513" cy="211137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9"/>
          <p:cNvSpPr>
            <a:spLocks noChangeArrowheads="1"/>
          </p:cNvSpPr>
          <p:nvPr/>
        </p:nvSpPr>
        <p:spPr bwMode="auto">
          <a:xfrm>
            <a:off x="6248400" y="5334000"/>
            <a:ext cx="147638" cy="20796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46557" y="1416050"/>
            <a:ext cx="3113353" cy="2876688"/>
            <a:chOff x="446557" y="1416050"/>
            <a:chExt cx="3113353" cy="2876688"/>
          </a:xfrm>
        </p:grpSpPr>
        <p:pic>
          <p:nvPicPr>
            <p:cNvPr id="62469" name="Picture 3" descr="522 Single Bit Parity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52475" y="2727325"/>
              <a:ext cx="2609850" cy="908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2295" name="Text Box 4"/>
            <p:cNvSpPr txBox="1">
              <a:spLocks noChangeArrowheads="1"/>
            </p:cNvSpPr>
            <p:nvPr/>
          </p:nvSpPr>
          <p:spPr bwMode="auto">
            <a:xfrm>
              <a:off x="661988" y="1416050"/>
              <a:ext cx="2819400" cy="1066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marL="233363" indent="-233363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>
                <a:defRPr/>
              </a:pPr>
              <a:r>
                <a:rPr lang="en-US" sz="2400" smtClean="0">
                  <a:solidFill>
                    <a:srgbClr val="CC0000"/>
                  </a:solidFill>
                  <a:latin typeface="Arial" charset="0"/>
                </a:rPr>
                <a:t>single bit parity:</a:t>
              </a:r>
              <a:r>
                <a:rPr lang="en-US" sz="2400" b="1" smtClean="0">
                  <a:solidFill>
                    <a:srgbClr val="CC0000"/>
                  </a:solidFill>
                  <a:latin typeface="Arial" charset="0"/>
                </a:rPr>
                <a:t> </a:t>
              </a:r>
            </a:p>
            <a:p>
              <a:pPr>
                <a:buClr>
                  <a:srgbClr val="000099"/>
                </a:buClr>
                <a:buSzPct val="65000"/>
                <a:buFont typeface="Wingdings" charset="0"/>
                <a:buChar char="v"/>
                <a:defRPr/>
              </a:pPr>
              <a:r>
                <a:rPr lang="en-US" sz="2000" smtClean="0">
                  <a:latin typeface="Arial" charset="0"/>
                </a:rPr>
                <a:t>d</a:t>
              </a:r>
              <a:r>
                <a:rPr lang="en-US" sz="2000" i="0" smtClean="0">
                  <a:latin typeface="Arial" charset="0"/>
                </a:rPr>
                <a:t>etect single bit errors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46557" y="3923406"/>
              <a:ext cx="31133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The above is an odd-parity </a:t>
              </a:r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520455" y="1361632"/>
            <a:ext cx="6668460" cy="5291542"/>
            <a:chOff x="1520455" y="1361632"/>
            <a:chExt cx="6668460" cy="5291542"/>
          </a:xfrm>
        </p:grpSpPr>
        <p:grpSp>
          <p:nvGrpSpPr>
            <p:cNvPr id="3" name="Group 2"/>
            <p:cNvGrpSpPr/>
            <p:nvPr/>
          </p:nvGrpSpPr>
          <p:grpSpPr>
            <a:xfrm>
              <a:off x="1520455" y="1361632"/>
              <a:ext cx="6668460" cy="5064273"/>
              <a:chOff x="1392865" y="1409700"/>
              <a:chExt cx="6668460" cy="5064273"/>
            </a:xfrm>
          </p:grpSpPr>
          <p:pic>
            <p:nvPicPr>
              <p:cNvPr id="62471" name="Picture 5" descr="523 Double Bit Parity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310063" y="2359173"/>
                <a:ext cx="3751262" cy="411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297" name="Text Box 6"/>
              <p:cNvSpPr txBox="1">
                <a:spLocks noChangeArrowheads="1"/>
              </p:cNvSpPr>
              <p:nvPr/>
            </p:nvSpPr>
            <p:spPr bwMode="auto">
              <a:xfrm>
                <a:off x="3825875" y="1409700"/>
                <a:ext cx="4235450" cy="7620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1pPr>
                <a:lvl2pPr marL="742950" indent="-28575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2pPr>
                <a:lvl3pPr marL="11430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3pPr>
                <a:lvl4pPr marL="16002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4pPr>
                <a:lvl5pPr marL="2057400" indent="-228600"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i="1">
                    <a:solidFill>
                      <a:schemeClr val="tx1"/>
                    </a:solidFill>
                    <a:latin typeface="Comic Sans MS" charset="0"/>
                    <a:ea typeface="ＭＳ Ｐゴシック" charset="0"/>
                  </a:defRPr>
                </a:lvl9pPr>
              </a:lstStyle>
              <a:p>
                <a:pPr>
                  <a:defRPr/>
                </a:pPr>
                <a:r>
                  <a:rPr lang="en-US" sz="2400" dirty="0" smtClean="0">
                    <a:solidFill>
                      <a:srgbClr val="CC0000"/>
                    </a:solidFill>
                    <a:latin typeface="Arial" charset="0"/>
                  </a:rPr>
                  <a:t>two-dimensional bit parity:</a:t>
                </a:r>
              </a:p>
              <a:p>
                <a:pPr>
                  <a:buClr>
                    <a:srgbClr val="000099"/>
                  </a:buClr>
                  <a:buSzPct val="65000"/>
                  <a:buFont typeface="Wingdings" charset="0"/>
                  <a:buChar char="v"/>
                  <a:defRPr/>
                </a:pPr>
                <a:r>
                  <a:rPr lang="en-US" sz="2000" i="0" dirty="0" smtClean="0">
                    <a:latin typeface="Arial" charset="0"/>
                  </a:rPr>
                  <a:t> detect and correct single bit errors</a:t>
                </a: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1392865" y="5358809"/>
                <a:ext cx="288893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The example to the right</a:t>
                </a:r>
              </a:p>
              <a:p>
                <a:r>
                  <a:rPr lang="en-US" dirty="0" smtClean="0"/>
                  <a:t>is an even-parity check</a:t>
                </a:r>
                <a:endParaRPr lang="en-US" dirty="0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3559910" y="6283842"/>
              <a:ext cx="32573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0" dirty="0" smtClean="0"/>
                <a:t>0</a:t>
              </a:r>
              <a:endParaRPr lang="en-US" i="0" dirty="0"/>
            </a:p>
          </p:txBody>
        </p:sp>
        <p:cxnSp>
          <p:nvCxnSpPr>
            <p:cNvPr id="6" name="Straight Arrow Connector 5"/>
            <p:cNvCxnSpPr/>
            <p:nvPr/>
          </p:nvCxnSpPr>
          <p:spPr bwMode="auto">
            <a:xfrm flipV="1">
              <a:off x="3885640" y="5437981"/>
              <a:ext cx="849873" cy="84586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" name="Straight Arrow Connector 7"/>
            <p:cNvCxnSpPr/>
            <p:nvPr/>
          </p:nvCxnSpPr>
          <p:spPr bwMode="auto">
            <a:xfrm flipV="1">
              <a:off x="3953465" y="5444331"/>
              <a:ext cx="2521763" cy="102417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077960" cy="1143000"/>
          </a:xfrm>
        </p:spPr>
        <p:txBody>
          <a:bodyPr/>
          <a:lstStyle/>
          <a:p>
            <a:r>
              <a:rPr lang="en-US" dirty="0" smtClean="0"/>
              <a:t>What can 2-D parity check do?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2400" cy="1079205"/>
          </a:xfrm>
        </p:spPr>
        <p:txBody>
          <a:bodyPr/>
          <a:lstStyle/>
          <a:p>
            <a:r>
              <a:rPr lang="en-US" dirty="0" smtClean="0"/>
              <a:t>Correct all 1-bit errors (we already saw it);</a:t>
            </a:r>
          </a:p>
          <a:p>
            <a:r>
              <a:rPr lang="en-US" dirty="0" smtClean="0"/>
              <a:t>Detect all 2-bit errors;</a:t>
            </a:r>
          </a:p>
          <a:p>
            <a:pPr lvl="1"/>
            <a:r>
              <a:rPr lang="en-US" dirty="0" smtClean="0"/>
              <a:t>An even parity example with two bit errors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Link Layer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5-</a:t>
            </a:r>
            <a:fld id="{463AF55C-6F80-4F96-9FDD-2D56B426CD2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34586" y="3009014"/>
            <a:ext cx="1819729" cy="31085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i="0" dirty="0" smtClean="0">
                <a:latin typeface="+mn-lt"/>
              </a:rPr>
              <a:t>0110100  1</a:t>
            </a:r>
          </a:p>
          <a:p>
            <a:r>
              <a:rPr lang="en-US" sz="2800" i="0" dirty="0" smtClean="0">
                <a:latin typeface="+mn-lt"/>
              </a:rPr>
              <a:t>1011010  0</a:t>
            </a:r>
          </a:p>
          <a:p>
            <a:r>
              <a:rPr lang="en-US" sz="2800" i="0" dirty="0" smtClean="0">
                <a:latin typeface="+mn-lt"/>
              </a:rPr>
              <a:t>00</a:t>
            </a:r>
            <a:r>
              <a:rPr lang="en-US" sz="2800" i="0" dirty="0" smtClean="0">
                <a:solidFill>
                  <a:srgbClr val="FF0000"/>
                </a:solidFill>
                <a:latin typeface="+mn-lt"/>
              </a:rPr>
              <a:t>0</a:t>
            </a:r>
            <a:r>
              <a:rPr lang="en-US" sz="2800" i="0" dirty="0" smtClean="0">
                <a:latin typeface="+mn-lt"/>
              </a:rPr>
              <a:t>011</a:t>
            </a:r>
            <a:r>
              <a:rPr lang="en-US" sz="2800" i="0" dirty="0" smtClean="0">
                <a:solidFill>
                  <a:srgbClr val="FF0000"/>
                </a:solidFill>
                <a:latin typeface="+mn-lt"/>
              </a:rPr>
              <a:t>1  </a:t>
            </a:r>
            <a:r>
              <a:rPr lang="en-US" sz="2800" i="0" dirty="0" smtClean="0">
                <a:latin typeface="+mn-lt"/>
              </a:rPr>
              <a:t>0</a:t>
            </a:r>
          </a:p>
          <a:p>
            <a:r>
              <a:rPr lang="en-US" sz="2800" i="0" dirty="0" smtClean="0">
                <a:latin typeface="+mn-lt"/>
              </a:rPr>
              <a:t>1110101  1</a:t>
            </a:r>
          </a:p>
          <a:p>
            <a:r>
              <a:rPr lang="en-US" sz="2800" i="0" dirty="0" smtClean="0">
                <a:latin typeface="+mn-lt"/>
              </a:rPr>
              <a:t>1001011  0</a:t>
            </a:r>
          </a:p>
          <a:p>
            <a:endParaRPr lang="en-US" sz="2800" i="0" dirty="0">
              <a:latin typeface="+mn-lt"/>
            </a:endParaRPr>
          </a:p>
          <a:p>
            <a:r>
              <a:rPr lang="en-US" sz="2800" i="0" dirty="0" smtClean="0">
                <a:latin typeface="+mn-lt"/>
              </a:rPr>
              <a:t>1000110  1</a:t>
            </a:r>
            <a:endParaRPr lang="en-US" sz="2000" i="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05647" y="4231758"/>
            <a:ext cx="3305713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Odd number of 1’s in 3</a:t>
            </a:r>
            <a:r>
              <a:rPr lang="en-US" baseline="30000" dirty="0" smtClean="0"/>
              <a:t>rd</a:t>
            </a:r>
            <a:endParaRPr lang="en-US" dirty="0" smtClean="0"/>
          </a:p>
          <a:p>
            <a:r>
              <a:rPr lang="en-US" dirty="0"/>
              <a:t>a</a:t>
            </a:r>
            <a:r>
              <a:rPr lang="en-US" dirty="0" smtClean="0"/>
              <a:t>nd 7</a:t>
            </a:r>
            <a:r>
              <a:rPr lang="en-US" baseline="30000" dirty="0" smtClean="0"/>
              <a:t>th</a:t>
            </a:r>
            <a:r>
              <a:rPr lang="en-US" dirty="0" smtClean="0"/>
              <a:t> columns indicate</a:t>
            </a:r>
          </a:p>
          <a:p>
            <a:r>
              <a:rPr lang="en-US" dirty="0"/>
              <a:t>e</a:t>
            </a:r>
            <a:r>
              <a:rPr lang="en-US" dirty="0" smtClean="0"/>
              <a:t>rrors! We know the</a:t>
            </a:r>
          </a:p>
          <a:p>
            <a:r>
              <a:rPr lang="en-US" dirty="0" smtClean="0"/>
              <a:t>errors are in these two</a:t>
            </a:r>
          </a:p>
          <a:p>
            <a:r>
              <a:rPr lang="en-US" dirty="0"/>
              <a:t>c</a:t>
            </a:r>
            <a:r>
              <a:rPr lang="en-US" dirty="0" smtClean="0"/>
              <a:t>olumns, not sure which row.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52353" y="3338623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2317898" y="3523289"/>
            <a:ext cx="616688" cy="184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5454502" y="3253563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 parities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4766508" y="3511251"/>
            <a:ext cx="551332" cy="7123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649702" y="5535650"/>
            <a:ext cx="1805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column parities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535865" y="5688417"/>
            <a:ext cx="393405" cy="956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3508744" y="4827181"/>
            <a:ext cx="1796903" cy="8612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 flipH="1">
            <a:off x="4231758" y="4827181"/>
            <a:ext cx="1073889" cy="8612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181870" y="6242999"/>
            <a:ext cx="883286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hlinkClick r:id="rId2"/>
              </a:rPr>
              <a:t>http://www.ccs.neu.edu/home/amislove/teaching/cs4700/spring11/lectures/lecture13.pdf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99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447" y="228600"/>
            <a:ext cx="8304027" cy="1143000"/>
          </a:xfrm>
        </p:spPr>
        <p:txBody>
          <a:bodyPr/>
          <a:lstStyle/>
          <a:p>
            <a:r>
              <a:rPr lang="en-US" dirty="0" smtClean="0"/>
              <a:t>What can 2-D parity check do?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2400" cy="1079205"/>
          </a:xfrm>
        </p:spPr>
        <p:txBody>
          <a:bodyPr/>
          <a:lstStyle/>
          <a:p>
            <a:r>
              <a:rPr lang="en-US" dirty="0" smtClean="0"/>
              <a:t>Detect all 3-bit errors;</a:t>
            </a:r>
          </a:p>
          <a:p>
            <a:pPr lvl="1"/>
            <a:r>
              <a:rPr lang="en-US" dirty="0" smtClean="0"/>
              <a:t>An even parity example with three bit errors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Link Layer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5-</a:t>
            </a:r>
            <a:fld id="{463AF55C-6F80-4F96-9FDD-2D56B426CD2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34586" y="3009014"/>
            <a:ext cx="1819729" cy="31085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i="0" dirty="0" smtClean="0">
                <a:latin typeface="+mn-lt"/>
              </a:rPr>
              <a:t>0110100  1</a:t>
            </a:r>
          </a:p>
          <a:p>
            <a:r>
              <a:rPr lang="en-US" sz="2800" i="0" dirty="0" smtClean="0">
                <a:latin typeface="+mn-lt"/>
              </a:rPr>
              <a:t>1011010  0</a:t>
            </a:r>
          </a:p>
          <a:p>
            <a:r>
              <a:rPr lang="en-US" sz="2800" i="0" dirty="0" smtClean="0">
                <a:latin typeface="+mn-lt"/>
              </a:rPr>
              <a:t>00</a:t>
            </a:r>
            <a:r>
              <a:rPr lang="en-US" sz="2800" i="0" dirty="0" smtClean="0">
                <a:solidFill>
                  <a:srgbClr val="FF0000"/>
                </a:solidFill>
                <a:latin typeface="+mn-lt"/>
              </a:rPr>
              <a:t>0</a:t>
            </a:r>
            <a:r>
              <a:rPr lang="en-US" sz="2800" i="0" dirty="0" smtClean="0">
                <a:latin typeface="+mn-lt"/>
              </a:rPr>
              <a:t>011</a:t>
            </a:r>
            <a:r>
              <a:rPr lang="en-US" sz="2800" i="0" dirty="0" smtClean="0">
                <a:solidFill>
                  <a:srgbClr val="FF0000"/>
                </a:solidFill>
                <a:latin typeface="+mn-lt"/>
              </a:rPr>
              <a:t>1  </a:t>
            </a:r>
            <a:r>
              <a:rPr lang="en-US" sz="2800" i="0" dirty="0" smtClean="0">
                <a:latin typeface="+mn-lt"/>
              </a:rPr>
              <a:t>0</a:t>
            </a:r>
          </a:p>
          <a:p>
            <a:r>
              <a:rPr lang="en-US" sz="2800" i="0" dirty="0" smtClean="0">
                <a:latin typeface="+mn-lt"/>
              </a:rPr>
              <a:t>11</a:t>
            </a:r>
            <a:r>
              <a:rPr lang="en-US" sz="2800" i="0" dirty="0" smtClean="0">
                <a:solidFill>
                  <a:srgbClr val="FF0000"/>
                </a:solidFill>
                <a:latin typeface="+mn-lt"/>
              </a:rPr>
              <a:t>0</a:t>
            </a:r>
            <a:r>
              <a:rPr lang="en-US" sz="2800" i="0" dirty="0" smtClean="0">
                <a:latin typeface="+mn-lt"/>
              </a:rPr>
              <a:t>0101  1</a:t>
            </a:r>
          </a:p>
          <a:p>
            <a:r>
              <a:rPr lang="en-US" sz="2800" i="0" dirty="0" smtClean="0">
                <a:latin typeface="+mn-lt"/>
              </a:rPr>
              <a:t>1001011  0</a:t>
            </a:r>
          </a:p>
          <a:p>
            <a:endParaRPr lang="en-US" sz="2800" i="0" dirty="0">
              <a:latin typeface="+mn-lt"/>
            </a:endParaRPr>
          </a:p>
          <a:p>
            <a:r>
              <a:rPr lang="en-US" sz="2800" i="0" dirty="0" smtClean="0">
                <a:latin typeface="+mn-lt"/>
              </a:rPr>
              <a:t>1000110  1</a:t>
            </a:r>
            <a:endParaRPr lang="en-US" sz="2000" i="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05647" y="4231758"/>
            <a:ext cx="316785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Odd number of 1’s in 7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r>
              <a:rPr lang="en-US" dirty="0"/>
              <a:t>c</a:t>
            </a:r>
            <a:r>
              <a:rPr lang="en-US" dirty="0" smtClean="0"/>
              <a:t>olumn indicates</a:t>
            </a:r>
          </a:p>
          <a:p>
            <a:r>
              <a:rPr lang="en-US" dirty="0"/>
              <a:t>e</a:t>
            </a:r>
            <a:r>
              <a:rPr lang="en-US" dirty="0" smtClean="0"/>
              <a:t>rrors!  We can’t tell where</a:t>
            </a:r>
          </a:p>
          <a:p>
            <a:r>
              <a:rPr lang="en-US" dirty="0" smtClean="0"/>
              <a:t>the errors are.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52353" y="3338623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2317898" y="3523289"/>
            <a:ext cx="616688" cy="184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5454502" y="3253563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 parities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4766508" y="3511251"/>
            <a:ext cx="551332" cy="7123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649702" y="5535650"/>
            <a:ext cx="1805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column parities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535865" y="5688417"/>
            <a:ext cx="393405" cy="956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21"/>
          <p:cNvCxnSpPr/>
          <p:nvPr/>
        </p:nvCxnSpPr>
        <p:spPr bwMode="auto">
          <a:xfrm flipH="1">
            <a:off x="4231758" y="4827181"/>
            <a:ext cx="1073889" cy="8612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4019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6447" y="228600"/>
            <a:ext cx="8304027" cy="1143000"/>
          </a:xfrm>
        </p:spPr>
        <p:txBody>
          <a:bodyPr/>
          <a:lstStyle/>
          <a:p>
            <a:r>
              <a:rPr lang="en-US" dirty="0" smtClean="0"/>
              <a:t>What can 2-D parity check do?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772400" cy="1079205"/>
          </a:xfrm>
        </p:spPr>
        <p:txBody>
          <a:bodyPr/>
          <a:lstStyle/>
          <a:p>
            <a:r>
              <a:rPr lang="en-US" dirty="0" smtClean="0"/>
              <a:t>Detect most 4-bit errors;</a:t>
            </a:r>
          </a:p>
          <a:p>
            <a:pPr lvl="1"/>
            <a:r>
              <a:rPr lang="en-US" dirty="0" smtClean="0"/>
              <a:t>An even parity example with four bit errors that won’t be detected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Link Layer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5-</a:t>
            </a:r>
            <a:fld id="{463AF55C-6F80-4F96-9FDD-2D56B426CD2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34586" y="3009014"/>
            <a:ext cx="1819729" cy="310854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i="0" dirty="0" smtClean="0">
                <a:latin typeface="+mn-lt"/>
              </a:rPr>
              <a:t>0110100  1</a:t>
            </a:r>
          </a:p>
          <a:p>
            <a:r>
              <a:rPr lang="en-US" sz="2800" i="0" dirty="0" smtClean="0">
                <a:latin typeface="+mn-lt"/>
              </a:rPr>
              <a:t>1011010  0</a:t>
            </a:r>
          </a:p>
          <a:p>
            <a:r>
              <a:rPr lang="en-US" sz="2800" i="0" dirty="0" smtClean="0">
                <a:latin typeface="+mn-lt"/>
              </a:rPr>
              <a:t>00</a:t>
            </a:r>
            <a:r>
              <a:rPr lang="en-US" sz="2800" i="0" dirty="0" smtClean="0">
                <a:solidFill>
                  <a:srgbClr val="FF0000"/>
                </a:solidFill>
                <a:latin typeface="+mn-lt"/>
              </a:rPr>
              <a:t>0</a:t>
            </a:r>
            <a:r>
              <a:rPr lang="en-US" sz="2800" i="0" dirty="0" smtClean="0">
                <a:latin typeface="+mn-lt"/>
              </a:rPr>
              <a:t>011</a:t>
            </a:r>
            <a:r>
              <a:rPr lang="en-US" sz="2800" i="0" dirty="0" smtClean="0">
                <a:solidFill>
                  <a:srgbClr val="FF0000"/>
                </a:solidFill>
                <a:latin typeface="+mn-lt"/>
              </a:rPr>
              <a:t>1  </a:t>
            </a:r>
            <a:r>
              <a:rPr lang="en-US" sz="2800" i="0" dirty="0" smtClean="0">
                <a:latin typeface="+mn-lt"/>
              </a:rPr>
              <a:t>0</a:t>
            </a:r>
          </a:p>
          <a:p>
            <a:r>
              <a:rPr lang="en-US" sz="2800" i="0" dirty="0" smtClean="0">
                <a:latin typeface="+mn-lt"/>
              </a:rPr>
              <a:t>11</a:t>
            </a:r>
            <a:r>
              <a:rPr lang="en-US" sz="2800" i="0" dirty="0" smtClean="0">
                <a:solidFill>
                  <a:srgbClr val="FF0000"/>
                </a:solidFill>
                <a:latin typeface="+mn-lt"/>
              </a:rPr>
              <a:t>0</a:t>
            </a:r>
            <a:r>
              <a:rPr lang="en-US" sz="2800" i="0" dirty="0" smtClean="0">
                <a:latin typeface="+mn-lt"/>
              </a:rPr>
              <a:t>010</a:t>
            </a:r>
            <a:r>
              <a:rPr lang="en-US" sz="2800" i="0" dirty="0" smtClean="0">
                <a:solidFill>
                  <a:srgbClr val="FF0000"/>
                </a:solidFill>
                <a:latin typeface="+mn-lt"/>
              </a:rPr>
              <a:t>0</a:t>
            </a:r>
            <a:r>
              <a:rPr lang="en-US" sz="2800" i="0" dirty="0" smtClean="0">
                <a:latin typeface="+mn-lt"/>
              </a:rPr>
              <a:t>  1</a:t>
            </a:r>
          </a:p>
          <a:p>
            <a:r>
              <a:rPr lang="en-US" sz="2800" i="0" dirty="0" smtClean="0">
                <a:latin typeface="+mn-lt"/>
              </a:rPr>
              <a:t>1001011  0</a:t>
            </a:r>
          </a:p>
          <a:p>
            <a:endParaRPr lang="en-US" sz="2800" i="0" dirty="0">
              <a:latin typeface="+mn-lt"/>
            </a:endParaRPr>
          </a:p>
          <a:p>
            <a:r>
              <a:rPr lang="en-US" sz="2800" i="0" dirty="0" smtClean="0">
                <a:latin typeface="+mn-lt"/>
              </a:rPr>
              <a:t>1000110  1</a:t>
            </a:r>
            <a:endParaRPr lang="en-US" sz="2000" i="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05647" y="4231758"/>
            <a:ext cx="288893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All row and column parity</a:t>
            </a:r>
          </a:p>
          <a:p>
            <a:r>
              <a:rPr lang="en-US" dirty="0"/>
              <a:t>c</a:t>
            </a:r>
            <a:r>
              <a:rPr lang="en-US" dirty="0" smtClean="0"/>
              <a:t>hecks remain valid.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52353" y="3338623"/>
            <a:ext cx="667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2317898" y="3523289"/>
            <a:ext cx="616688" cy="1846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5454502" y="3253563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row parities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 flipH="1">
            <a:off x="4766508" y="3511251"/>
            <a:ext cx="551332" cy="7123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Box 13"/>
          <p:cNvSpPr txBox="1"/>
          <p:nvPr/>
        </p:nvSpPr>
        <p:spPr>
          <a:xfrm>
            <a:off x="649702" y="5535650"/>
            <a:ext cx="1805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column parities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535865" y="5688417"/>
            <a:ext cx="393405" cy="9569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0026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1331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69B11E52-4DC3-4C64-96D3-B74DD7E7F21A}" type="slidenum">
              <a:rPr lang="en-US"/>
              <a:pPr/>
              <a:t>17</a:t>
            </a:fld>
            <a:endParaRPr lang="en-US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3838"/>
            <a:ext cx="7772400" cy="1014412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Internet checksum </a:t>
            </a:r>
            <a:r>
              <a:rPr lang="en-US" sz="3600">
                <a:ea typeface="ＭＳ Ｐゴシック" charset="0"/>
                <a:cs typeface="+mj-cs"/>
              </a:rPr>
              <a:t>(review)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2625" y="2519363"/>
            <a:ext cx="3657600" cy="3495675"/>
          </a:xfrm>
        </p:spPr>
        <p:txBody>
          <a:bodyPr/>
          <a:lstStyle/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i="1" smtClean="0">
                <a:solidFill>
                  <a:srgbClr val="CC0000"/>
                </a:solidFill>
              </a:rPr>
              <a:t>sender:</a:t>
            </a:r>
          </a:p>
          <a:p>
            <a:pPr>
              <a:lnSpc>
                <a:spcPct val="75000"/>
              </a:lnSpc>
            </a:pPr>
            <a:r>
              <a:rPr lang="en-US" sz="2400" smtClean="0"/>
              <a:t>treat segment contents as sequence of 16-bit integers</a:t>
            </a:r>
          </a:p>
          <a:p>
            <a:pPr>
              <a:lnSpc>
                <a:spcPct val="75000"/>
              </a:lnSpc>
            </a:pPr>
            <a:r>
              <a:rPr lang="en-US" sz="2400" smtClean="0"/>
              <a:t>checksum: addition (1</a:t>
            </a:r>
            <a:r>
              <a:rPr lang="ja-JP" altLang="en-US" sz="2400" smtClean="0"/>
              <a:t>’</a:t>
            </a:r>
            <a:r>
              <a:rPr lang="en-US" altLang="ja-JP" sz="2400" smtClean="0"/>
              <a:t>s complement sum) of segment contents</a:t>
            </a:r>
          </a:p>
          <a:p>
            <a:pPr>
              <a:lnSpc>
                <a:spcPct val="75000"/>
              </a:lnSpc>
            </a:pPr>
            <a:r>
              <a:rPr lang="en-US" sz="2400" smtClean="0"/>
              <a:t>sender puts checksum value into UDP checksum field</a:t>
            </a:r>
          </a:p>
          <a:p>
            <a:pPr>
              <a:lnSpc>
                <a:spcPct val="75000"/>
              </a:lnSpc>
              <a:buFont typeface="Wingdings" pitchFamily="2" charset="2"/>
              <a:buNone/>
            </a:pPr>
            <a:endParaRPr lang="en-US" smtClean="0"/>
          </a:p>
          <a:p>
            <a:pPr>
              <a:lnSpc>
                <a:spcPct val="75000"/>
              </a:lnSpc>
            </a:pPr>
            <a:endParaRPr lang="en-US" smtClean="0"/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2552700"/>
            <a:ext cx="4057650" cy="3414713"/>
          </a:xfrm>
        </p:spPr>
        <p:txBody>
          <a:bodyPr/>
          <a:lstStyle/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sz="2400" i="1" dirty="0" smtClean="0">
                <a:solidFill>
                  <a:srgbClr val="CC0000"/>
                </a:solidFill>
              </a:rPr>
              <a:t>receiver:</a:t>
            </a:r>
          </a:p>
          <a:p>
            <a:pPr>
              <a:lnSpc>
                <a:spcPct val="75000"/>
              </a:lnSpc>
            </a:pPr>
            <a:r>
              <a:rPr lang="en-US" sz="2400" dirty="0" smtClean="0"/>
              <a:t>compute checksum of received segment</a:t>
            </a:r>
          </a:p>
          <a:p>
            <a:pPr>
              <a:lnSpc>
                <a:spcPct val="75000"/>
              </a:lnSpc>
            </a:pPr>
            <a:r>
              <a:rPr lang="en-US" sz="2400" dirty="0" smtClean="0"/>
              <a:t>check if computed checksum equals checksum field value:</a:t>
            </a:r>
          </a:p>
          <a:p>
            <a:pPr lvl="1">
              <a:lnSpc>
                <a:spcPct val="75000"/>
              </a:lnSpc>
            </a:pPr>
            <a:r>
              <a:rPr lang="en-US" dirty="0" smtClean="0"/>
              <a:t>NO - error detected</a:t>
            </a:r>
          </a:p>
          <a:p>
            <a:pPr lvl="1">
              <a:lnSpc>
                <a:spcPct val="75000"/>
              </a:lnSpc>
            </a:pPr>
            <a:r>
              <a:rPr lang="en-US" dirty="0" smtClean="0"/>
              <a:t>YES - no error detected. </a:t>
            </a:r>
            <a:r>
              <a:rPr lang="en-US" i="1" dirty="0" smtClean="0"/>
              <a:t>But maybe errors nonetheless?</a:t>
            </a:r>
            <a:r>
              <a:rPr lang="en-US" dirty="0" smtClean="0"/>
              <a:t> </a:t>
            </a:r>
            <a:endParaRPr lang="en-US" sz="2000" dirty="0" smtClean="0"/>
          </a:p>
        </p:txBody>
      </p:sp>
      <p:sp>
        <p:nvSpPr>
          <p:cNvPr id="13319" name="Rectangle 5"/>
          <p:cNvSpPr>
            <a:spLocks noChangeArrowheads="1"/>
          </p:cNvSpPr>
          <p:nvPr/>
        </p:nvSpPr>
        <p:spPr bwMode="auto">
          <a:xfrm>
            <a:off x="695325" y="1457325"/>
            <a:ext cx="792480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None/>
            </a:pPr>
            <a:r>
              <a:rPr lang="en-US" sz="2800">
                <a:solidFill>
                  <a:srgbClr val="CC0000"/>
                </a:solidFill>
                <a:latin typeface="Gill Sans MT" pitchFamily="34" charset="0"/>
              </a:rPr>
              <a:t>goal:</a:t>
            </a:r>
            <a:r>
              <a:rPr lang="en-US" sz="2400" i="0">
                <a:latin typeface="Gill Sans MT" pitchFamily="34" charset="0"/>
              </a:rPr>
              <a:t> detect </a:t>
            </a:r>
            <a:r>
              <a:rPr lang="ja-JP" altLang="en-US" sz="2400" i="0">
                <a:latin typeface="Gill Sans MT" pitchFamily="34" charset="0"/>
              </a:rPr>
              <a:t>“</a:t>
            </a:r>
            <a:r>
              <a:rPr lang="en-US" altLang="ja-JP" sz="2400" i="0">
                <a:latin typeface="Gill Sans MT" pitchFamily="34" charset="0"/>
              </a:rPr>
              <a:t>errors</a:t>
            </a:r>
            <a:r>
              <a:rPr lang="ja-JP" altLang="en-US" sz="2400" i="0">
                <a:latin typeface="Gill Sans MT" pitchFamily="34" charset="0"/>
              </a:rPr>
              <a:t>”</a:t>
            </a:r>
            <a:r>
              <a:rPr lang="en-US" altLang="ja-JP" sz="2400" i="0">
                <a:latin typeface="Gill Sans MT" pitchFamily="34" charset="0"/>
              </a:rPr>
              <a:t> (e.g., flipped bits) in transmitted packet (note: used at transport layer</a:t>
            </a:r>
            <a:r>
              <a:rPr lang="en-US" altLang="ja-JP" sz="2400">
                <a:latin typeface="Gill Sans MT" pitchFamily="34" charset="0"/>
              </a:rPr>
              <a:t> only</a:t>
            </a:r>
            <a:r>
              <a:rPr lang="en-US" altLang="ja-JP" sz="2400" i="0">
                <a:latin typeface="Gill Sans MT" pitchFamily="34" charset="0"/>
              </a:rPr>
              <a:t>)</a:t>
            </a: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Clr>
                <a:srgbClr val="000099"/>
              </a:buClr>
              <a:buSzPct val="65000"/>
              <a:buFont typeface="Wingdings" pitchFamily="2" charset="2"/>
              <a:buChar char="v"/>
            </a:pPr>
            <a:endParaRPr lang="en-US" sz="2400" i="0">
              <a:latin typeface="Gill Sans MT" pitchFamily="34" charset="0"/>
            </a:endParaRPr>
          </a:p>
        </p:txBody>
      </p:sp>
      <p:pic>
        <p:nvPicPr>
          <p:cNvPr id="64519" name="Picture 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550" y="962025"/>
            <a:ext cx="5942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7F633EFF-42F9-43B9-B03C-7B9F04D537DE}" type="slidenum">
              <a:rPr lang="en-US"/>
              <a:pPr/>
              <a:t>18</a:t>
            </a:fld>
            <a:endParaRPr lang="en-US"/>
          </a:p>
        </p:txBody>
      </p:sp>
      <p:pic>
        <p:nvPicPr>
          <p:cNvPr id="66563" name="Picture 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9275" y="922338"/>
            <a:ext cx="54848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211138"/>
            <a:ext cx="8231188" cy="1004887"/>
          </a:xfrm>
        </p:spPr>
        <p:txBody>
          <a:bodyPr/>
          <a:lstStyle/>
          <a:p>
            <a:r>
              <a:rPr lang="en-US" sz="4000" smtClean="0"/>
              <a:t>Cyclic redundancy check</a:t>
            </a:r>
            <a:endParaRPr lang="en-US" sz="4800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7688" y="1319213"/>
            <a:ext cx="7772400" cy="3360737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more powerful error-detection coding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view data bits, </a:t>
            </a:r>
            <a:r>
              <a:rPr lang="en-US" sz="2400">
                <a:solidFill>
                  <a:srgbClr val="CC0000"/>
                </a:solidFill>
                <a:ea typeface="ＭＳ Ｐゴシック" charset="0"/>
                <a:cs typeface="+mn-cs"/>
              </a:rPr>
              <a:t>D</a:t>
            </a:r>
            <a:r>
              <a:rPr lang="en-US" sz="2400">
                <a:ea typeface="ＭＳ Ｐゴシック" charset="0"/>
                <a:cs typeface="+mn-cs"/>
              </a:rPr>
              <a:t>, as a binary number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choose r+1 bit pattern (generator), </a:t>
            </a:r>
            <a:r>
              <a:rPr lang="en-US" sz="2400">
                <a:solidFill>
                  <a:srgbClr val="CC0000"/>
                </a:solidFill>
                <a:ea typeface="ＭＳ Ｐゴシック" charset="0"/>
                <a:cs typeface="+mn-cs"/>
              </a:rPr>
              <a:t>G</a:t>
            </a:r>
            <a:r>
              <a:rPr lang="en-US" sz="2400">
                <a:ea typeface="ＭＳ Ｐゴシック" charset="0"/>
                <a:cs typeface="+mn-cs"/>
              </a:rPr>
              <a:t> 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goal: choose r CRC bits, </a:t>
            </a:r>
            <a:r>
              <a:rPr lang="en-US" sz="2400">
                <a:solidFill>
                  <a:srgbClr val="CC0000"/>
                </a:solidFill>
                <a:ea typeface="ＭＳ Ｐゴシック" charset="0"/>
                <a:cs typeface="+mn-cs"/>
              </a:rPr>
              <a:t>R</a:t>
            </a:r>
            <a:r>
              <a:rPr lang="en-US" sz="2400">
                <a:ea typeface="ＭＳ Ｐゴシック" charset="0"/>
                <a:cs typeface="+mn-cs"/>
              </a:rPr>
              <a:t>, such that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000">
                <a:ea typeface="ＭＳ Ｐゴシック" charset="0"/>
              </a:rPr>
              <a:t> &lt;D,R&gt; exactly divisible by G (modulo 2) 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000">
                <a:ea typeface="ＭＳ Ｐゴシック" charset="0"/>
              </a:rPr>
              <a:t>receiver knows G, divides &lt;D,R&gt; by G.  If non-zero remainder: error detected!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sz="2000">
                <a:ea typeface="ＭＳ Ｐゴシック" charset="0"/>
              </a:rPr>
              <a:t>can detect all burst errors less than r+1 bits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>
                <a:ea typeface="ＭＳ Ｐゴシック" charset="0"/>
                <a:cs typeface="+mn-cs"/>
              </a:rPr>
              <a:t>widely used in practice (Ethernet, 802.11 WiFi, ATM)</a:t>
            </a:r>
          </a:p>
        </p:txBody>
      </p:sp>
      <p:pic>
        <p:nvPicPr>
          <p:cNvPr id="66566" name="Picture 4" descr="524 CRC cod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4950" y="4743450"/>
            <a:ext cx="5738813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8C980BDB-7331-42F0-BA95-F81BF139D6DD}" type="slidenum">
              <a:rPr lang="en-US"/>
              <a:pPr/>
              <a:t>19</a:t>
            </a:fld>
            <a:endParaRPr lang="en-US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128588"/>
            <a:ext cx="7772400" cy="1143000"/>
          </a:xfrm>
        </p:spPr>
        <p:txBody>
          <a:bodyPr/>
          <a:lstStyle/>
          <a:p>
            <a:r>
              <a:rPr lang="en-US" sz="4000" dirty="0" smtClean="0"/>
              <a:t>CRC basics</a:t>
            </a:r>
            <a:endParaRPr lang="en-US" dirty="0" smtClean="0"/>
          </a:p>
        </p:txBody>
      </p:sp>
      <p:sp>
        <p:nvSpPr>
          <p:cNvPr id="1536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81025" y="1373369"/>
            <a:ext cx="3711575" cy="933896"/>
          </a:xfrm>
        </p:spPr>
        <p:txBody>
          <a:bodyPr anchor="ctr"/>
          <a:lstStyle/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0099"/>
                </a:solidFill>
              </a:rPr>
              <a:t>want:</a:t>
            </a:r>
            <a:endParaRPr lang="en-US" sz="3200" dirty="0" smtClean="0">
              <a:solidFill>
                <a:srgbClr val="000099"/>
              </a:solidFill>
            </a:endParaRPr>
          </a:p>
          <a:p>
            <a:pPr lvl="1">
              <a:lnSpc>
                <a:spcPct val="75000"/>
              </a:lnSpc>
              <a:buFont typeface="Wingdings" pitchFamily="2" charset="2"/>
              <a:buNone/>
            </a:pPr>
            <a:r>
              <a:rPr lang="en-US" sz="2800" dirty="0" smtClean="0"/>
              <a:t>D</a:t>
            </a:r>
            <a:r>
              <a:rPr lang="en-US" sz="2800" baseline="26000" dirty="0" smtClean="0"/>
              <a:t>.</a:t>
            </a:r>
            <a:r>
              <a:rPr lang="en-US" sz="2800" dirty="0" smtClean="0"/>
              <a:t>2</a:t>
            </a:r>
            <a:r>
              <a:rPr lang="en-US" sz="2800" baseline="30000" dirty="0" smtClean="0"/>
              <a:t>r</a:t>
            </a:r>
            <a:r>
              <a:rPr lang="en-US" sz="2800" dirty="0" smtClean="0"/>
              <a:t> XOR R = </a:t>
            </a:r>
            <a:r>
              <a:rPr lang="en-US" sz="2800" dirty="0" err="1" smtClean="0"/>
              <a:t>nG</a:t>
            </a:r>
            <a:endParaRPr lang="en-US" sz="2800" dirty="0" smtClean="0"/>
          </a:p>
        </p:txBody>
      </p:sp>
      <p:pic>
        <p:nvPicPr>
          <p:cNvPr id="68617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3" y="914400"/>
            <a:ext cx="2970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TextBox 49"/>
          <p:cNvSpPr txBox="1"/>
          <p:nvPr/>
        </p:nvSpPr>
        <p:spPr>
          <a:xfrm>
            <a:off x="4986670" y="1373369"/>
            <a:ext cx="3350854" cy="74353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sz="2800" i="0" dirty="0" smtClean="0">
                <a:solidFill>
                  <a:srgbClr val="000099"/>
                </a:solidFill>
                <a:latin typeface="+mn-lt"/>
              </a:rPr>
              <a:t>equivalently:</a:t>
            </a:r>
          </a:p>
          <a:p>
            <a:pPr lvl="1">
              <a:lnSpc>
                <a:spcPct val="75000"/>
              </a:lnSpc>
              <a:buFont typeface="Wingdings" pitchFamily="2" charset="2"/>
              <a:buNone/>
            </a:pPr>
            <a:r>
              <a:rPr lang="en-US" sz="2800" i="0" dirty="0" smtClean="0">
                <a:latin typeface="+mn-lt"/>
              </a:rPr>
              <a:t>D</a:t>
            </a:r>
            <a:r>
              <a:rPr lang="en-US" sz="2800" i="0" baseline="26000" dirty="0" smtClean="0">
                <a:latin typeface="+mn-lt"/>
              </a:rPr>
              <a:t>.</a:t>
            </a:r>
            <a:r>
              <a:rPr lang="en-US" sz="2800" i="0" dirty="0" smtClean="0">
                <a:latin typeface="+mn-lt"/>
              </a:rPr>
              <a:t>2</a:t>
            </a:r>
            <a:r>
              <a:rPr lang="en-US" sz="2800" i="0" baseline="30000" dirty="0" smtClean="0">
                <a:latin typeface="+mn-lt"/>
              </a:rPr>
              <a:t>r</a:t>
            </a:r>
            <a:r>
              <a:rPr lang="en-US" sz="2800" i="0" dirty="0" smtClean="0">
                <a:latin typeface="+mn-lt"/>
              </a:rPr>
              <a:t> = </a:t>
            </a:r>
            <a:r>
              <a:rPr lang="en-US" sz="2800" i="0" dirty="0" err="1" smtClean="0">
                <a:latin typeface="+mn-lt"/>
              </a:rPr>
              <a:t>nG</a:t>
            </a:r>
            <a:r>
              <a:rPr lang="en-US" sz="2800" i="0" dirty="0" smtClean="0">
                <a:latin typeface="+mn-lt"/>
              </a:rPr>
              <a:t> XOR R 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797442" y="2668766"/>
            <a:ext cx="72442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0" dirty="0" smtClean="0">
                <a:solidFill>
                  <a:srgbClr val="FF0000"/>
                </a:solidFill>
                <a:latin typeface="+mn-lt"/>
              </a:rPr>
              <a:t>Are we convinced that the above are equivalent?</a:t>
            </a:r>
            <a:endParaRPr lang="en-US" sz="2800" i="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775625" y="1244006"/>
            <a:ext cx="66717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data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2587271" y="1215645"/>
            <a:ext cx="607859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CRC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3583235" y="1244006"/>
            <a:ext cx="341760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G</a:t>
            </a:r>
            <a:endParaRPr lang="en-US" dirty="0"/>
          </a:p>
        </p:txBody>
      </p:sp>
      <p:cxnSp>
        <p:nvCxnSpPr>
          <p:cNvPr id="57" name="Straight Arrow Connector 56"/>
          <p:cNvCxnSpPr>
            <a:stCxn id="53" idx="2"/>
          </p:cNvCxnSpPr>
          <p:nvPr/>
        </p:nvCxnSpPr>
        <p:spPr bwMode="auto">
          <a:xfrm flipH="1">
            <a:off x="1414130" y="1613338"/>
            <a:ext cx="695080" cy="17293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traight Arrow Connector 58"/>
          <p:cNvCxnSpPr>
            <a:stCxn id="54" idx="2"/>
          </p:cNvCxnSpPr>
          <p:nvPr/>
        </p:nvCxnSpPr>
        <p:spPr bwMode="auto">
          <a:xfrm flipH="1">
            <a:off x="2764465" y="1584977"/>
            <a:ext cx="126736" cy="2650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traight Arrow Connector 60"/>
          <p:cNvCxnSpPr>
            <a:stCxn id="55" idx="2"/>
          </p:cNvCxnSpPr>
          <p:nvPr/>
        </p:nvCxnSpPr>
        <p:spPr bwMode="auto">
          <a:xfrm flipH="1">
            <a:off x="3657600" y="1613338"/>
            <a:ext cx="96515" cy="22609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TextBox 61"/>
          <p:cNvSpPr txBox="1"/>
          <p:nvPr/>
        </p:nvSpPr>
        <p:spPr>
          <a:xfrm>
            <a:off x="1158949" y="3912781"/>
            <a:ext cx="63450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400" dirty="0" smtClean="0"/>
              <a:t>Because A XOR A = 0,  A XOR 0 = A, </a:t>
            </a:r>
          </a:p>
          <a:p>
            <a:pPr marL="0" lvl="1"/>
            <a:r>
              <a:rPr lang="en-US" sz="2400" dirty="0" smtClean="0"/>
              <a:t>and (A XOR B) XOR B = A XOR (B XOR B),</a:t>
            </a:r>
          </a:p>
          <a:p>
            <a:pPr marL="0" lvl="1"/>
            <a:r>
              <a:rPr lang="en-US" sz="2400" dirty="0" smtClean="0"/>
              <a:t>we have (D</a:t>
            </a:r>
            <a:r>
              <a:rPr lang="en-US" sz="2400" baseline="26000" dirty="0" smtClean="0"/>
              <a:t>.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r</a:t>
            </a:r>
            <a:r>
              <a:rPr lang="en-US" sz="2400" dirty="0" smtClean="0"/>
              <a:t> XOR R) XOR R = </a:t>
            </a:r>
            <a:r>
              <a:rPr lang="en-US" sz="2400" dirty="0" err="1" smtClean="0"/>
              <a:t>nG</a:t>
            </a:r>
            <a:r>
              <a:rPr lang="en-US" sz="2400" dirty="0" smtClean="0"/>
              <a:t> XOR 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53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153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1" build="p"/>
      <p:bldP spid="50" grpId="0"/>
      <p:bldP spid="52" grpId="0"/>
      <p:bldP spid="53" grpId="0" animBg="1"/>
      <p:bldP spid="54" grpId="0" animBg="1"/>
      <p:bldP spid="55" grpId="0" animBg="1"/>
      <p:bldP spid="6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205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15319A29-5BE7-4373-BF31-CBF8776143BF}" type="slidenum">
              <a:rPr lang="en-US"/>
              <a:pPr/>
              <a:t>2</a:t>
            </a:fld>
            <a:endParaRPr lang="en-US"/>
          </a:p>
        </p:txBody>
      </p:sp>
      <p:pic>
        <p:nvPicPr>
          <p:cNvPr id="41987" name="Picture 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5163" y="1039813"/>
            <a:ext cx="5942012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Chapter 5: Link layer</a:t>
            </a:r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71600"/>
            <a:ext cx="7305675" cy="46482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200" i="1" smtClean="0">
                <a:solidFill>
                  <a:srgbClr val="990033"/>
                </a:solidFill>
              </a:rPr>
              <a:t>our goals:</a:t>
            </a:r>
            <a:r>
              <a:rPr lang="en-US" sz="3200" i="1" smtClean="0">
                <a:solidFill>
                  <a:srgbClr val="FF0000"/>
                </a:solidFill>
              </a:rPr>
              <a:t> </a:t>
            </a:r>
          </a:p>
          <a:p>
            <a:r>
              <a:rPr lang="en-US" smtClean="0"/>
              <a:t>understand principles behind link layer services:</a:t>
            </a:r>
          </a:p>
          <a:p>
            <a:pPr lvl="1"/>
            <a:r>
              <a:rPr lang="en-US" smtClean="0"/>
              <a:t>error detection, correction</a:t>
            </a:r>
          </a:p>
          <a:p>
            <a:pPr lvl="1"/>
            <a:r>
              <a:rPr lang="en-US" smtClean="0"/>
              <a:t>sharing a broadcast channel: multiple access</a:t>
            </a:r>
          </a:p>
          <a:p>
            <a:pPr lvl="1"/>
            <a:r>
              <a:rPr lang="en-US" smtClean="0"/>
              <a:t>link layer addressing</a:t>
            </a:r>
          </a:p>
          <a:p>
            <a:pPr lvl="1"/>
            <a:r>
              <a:rPr lang="en-US" smtClean="0"/>
              <a:t>local area networks: Ethernet, VLANs</a:t>
            </a:r>
            <a:endParaRPr lang="en-US" smtClean="0">
              <a:solidFill>
                <a:srgbClr val="000099"/>
              </a:solidFill>
            </a:endParaRPr>
          </a:p>
          <a:p>
            <a:r>
              <a:rPr lang="en-US" smtClean="0"/>
              <a:t>instantiation, implementation of various link layer technologies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8C980BDB-7331-42F0-BA95-F81BF139D6DD}" type="slidenum">
              <a:rPr lang="en-US"/>
              <a:pPr/>
              <a:t>20</a:t>
            </a:fld>
            <a:endParaRPr lang="en-US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title"/>
          </p:nvPr>
        </p:nvSpPr>
        <p:spPr>
          <a:xfrm>
            <a:off x="533400" y="128588"/>
            <a:ext cx="7772400" cy="1143000"/>
          </a:xfrm>
        </p:spPr>
        <p:txBody>
          <a:bodyPr/>
          <a:lstStyle/>
          <a:p>
            <a:r>
              <a:rPr lang="en-US" sz="4000" dirty="0" smtClean="0"/>
              <a:t>CRC example</a:t>
            </a:r>
            <a:endParaRPr lang="en-US" dirty="0" smtClean="0"/>
          </a:p>
        </p:txBody>
      </p:sp>
      <p:sp>
        <p:nvSpPr>
          <p:cNvPr id="1536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81025" y="1447800"/>
            <a:ext cx="3711575" cy="3244850"/>
          </a:xfrm>
        </p:spPr>
        <p:txBody>
          <a:bodyPr/>
          <a:lstStyle/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dirty="0" smtClean="0">
                <a:solidFill>
                  <a:srgbClr val="000099"/>
                </a:solidFill>
              </a:rPr>
              <a:t>want:</a:t>
            </a:r>
            <a:endParaRPr lang="en-US" sz="3200" dirty="0" smtClean="0">
              <a:solidFill>
                <a:srgbClr val="000099"/>
              </a:solidFill>
            </a:endParaRPr>
          </a:p>
          <a:p>
            <a:pPr lvl="1">
              <a:lnSpc>
                <a:spcPct val="75000"/>
              </a:lnSpc>
              <a:buFont typeface="Wingdings" pitchFamily="2" charset="2"/>
              <a:buNone/>
            </a:pPr>
            <a:r>
              <a:rPr lang="en-US" sz="2800" dirty="0" smtClean="0"/>
              <a:t>D</a:t>
            </a:r>
            <a:r>
              <a:rPr lang="en-US" sz="2800" baseline="26000" dirty="0" smtClean="0"/>
              <a:t>.</a:t>
            </a:r>
            <a:r>
              <a:rPr lang="en-US" sz="2800" dirty="0" smtClean="0"/>
              <a:t>2</a:t>
            </a:r>
            <a:r>
              <a:rPr lang="en-US" sz="2800" baseline="30000" dirty="0" smtClean="0"/>
              <a:t>r</a:t>
            </a:r>
            <a:r>
              <a:rPr lang="en-US" sz="2800" dirty="0" smtClean="0"/>
              <a:t> XOR R = </a:t>
            </a:r>
            <a:r>
              <a:rPr lang="en-US" sz="2800" dirty="0" err="1" smtClean="0"/>
              <a:t>nG</a:t>
            </a:r>
            <a:endParaRPr lang="en-US" sz="2800" dirty="0" smtClean="0"/>
          </a:p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i="1" dirty="0" smtClean="0">
                <a:solidFill>
                  <a:srgbClr val="000099"/>
                </a:solidFill>
              </a:rPr>
              <a:t>equivalently:</a:t>
            </a:r>
            <a:endParaRPr lang="en-US" sz="3200" dirty="0" smtClean="0">
              <a:solidFill>
                <a:srgbClr val="000099"/>
              </a:solidFill>
            </a:endParaRPr>
          </a:p>
          <a:p>
            <a:pPr lvl="1">
              <a:lnSpc>
                <a:spcPct val="75000"/>
              </a:lnSpc>
              <a:buFont typeface="Wingdings" pitchFamily="2" charset="2"/>
              <a:buNone/>
            </a:pPr>
            <a:r>
              <a:rPr lang="en-US" sz="2800" dirty="0" smtClean="0"/>
              <a:t>D</a:t>
            </a:r>
            <a:r>
              <a:rPr lang="en-US" sz="2800" baseline="26000" dirty="0" smtClean="0"/>
              <a:t>.</a:t>
            </a:r>
            <a:r>
              <a:rPr lang="en-US" sz="2800" dirty="0" smtClean="0"/>
              <a:t>2</a:t>
            </a:r>
            <a:r>
              <a:rPr lang="en-US" sz="2800" baseline="30000" dirty="0" smtClean="0"/>
              <a:t>r</a:t>
            </a:r>
            <a:r>
              <a:rPr lang="en-US" sz="2800" dirty="0" smtClean="0"/>
              <a:t> = </a:t>
            </a:r>
            <a:r>
              <a:rPr lang="en-US" sz="2800" dirty="0" err="1" smtClean="0"/>
              <a:t>nG</a:t>
            </a:r>
            <a:r>
              <a:rPr lang="en-US" sz="2800" dirty="0" smtClean="0"/>
              <a:t> XOR R </a:t>
            </a:r>
          </a:p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i="1" dirty="0" smtClean="0">
                <a:solidFill>
                  <a:srgbClr val="000099"/>
                </a:solidFill>
              </a:rPr>
              <a:t>equivalently:</a:t>
            </a:r>
            <a:r>
              <a:rPr lang="en-US" dirty="0" smtClean="0"/>
              <a:t>  </a:t>
            </a:r>
          </a:p>
          <a:p>
            <a:pPr>
              <a:lnSpc>
                <a:spcPct val="75000"/>
              </a:lnSpc>
              <a:buFont typeface="Wingdings" pitchFamily="2" charset="2"/>
              <a:buNone/>
            </a:pPr>
            <a:r>
              <a:rPr lang="en-US" dirty="0" smtClean="0"/>
              <a:t>    if we divide D</a:t>
            </a:r>
            <a:r>
              <a:rPr lang="en-US" baseline="26000" dirty="0" smtClean="0"/>
              <a:t>.</a:t>
            </a:r>
            <a:r>
              <a:rPr lang="en-US" dirty="0" smtClean="0"/>
              <a:t>2</a:t>
            </a:r>
            <a:r>
              <a:rPr lang="en-US" baseline="30000" dirty="0" smtClean="0"/>
              <a:t>r</a:t>
            </a:r>
            <a:r>
              <a:rPr lang="en-US" dirty="0" smtClean="0"/>
              <a:t> by G, want remainder R to satisfy: </a:t>
            </a:r>
            <a:r>
              <a:rPr lang="en-US" sz="2400" dirty="0" smtClean="0">
                <a:latin typeface="Comic Sans MS" pitchFamily="66" charset="0"/>
              </a:rPr>
              <a:t>(remember 1 XOR A = A)</a:t>
            </a:r>
            <a:endParaRPr lang="en-US" sz="3200" dirty="0" smtClean="0">
              <a:latin typeface="Comic Sans MS" pitchFamily="66" charset="0"/>
            </a:endParaRPr>
          </a:p>
        </p:txBody>
      </p:sp>
      <p:sp>
        <p:nvSpPr>
          <p:cNvPr id="15367" name="Text Box 5"/>
          <p:cNvSpPr txBox="1">
            <a:spLocks noChangeArrowheads="1"/>
          </p:cNvSpPr>
          <p:nvPr/>
        </p:nvSpPr>
        <p:spPr bwMode="auto">
          <a:xfrm>
            <a:off x="1227138" y="4957763"/>
            <a:ext cx="3767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400" dirty="0" smtClean="0">
                <a:latin typeface="Arial" charset="0"/>
              </a:rPr>
              <a:t>R</a:t>
            </a:r>
            <a:r>
              <a:rPr lang="en-US" dirty="0" smtClean="0">
                <a:latin typeface="Arial" charset="0"/>
              </a:rPr>
              <a:t> = remainder of   [            ]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002688" y="4787021"/>
            <a:ext cx="1336675" cy="822325"/>
            <a:chOff x="3300412" y="4787021"/>
            <a:chExt cx="1336675" cy="822325"/>
          </a:xfrm>
        </p:grpSpPr>
        <p:sp>
          <p:nvSpPr>
            <p:cNvPr id="15368" name="Text Box 6"/>
            <p:cNvSpPr txBox="1">
              <a:spLocks noChangeArrowheads="1"/>
            </p:cNvSpPr>
            <p:nvPr/>
          </p:nvSpPr>
          <p:spPr bwMode="auto">
            <a:xfrm>
              <a:off x="3300412" y="4787021"/>
              <a:ext cx="1336675" cy="8223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>
                <a:defRPr/>
              </a:pPr>
              <a:r>
                <a:rPr lang="en-US" sz="2400" smtClean="0">
                  <a:latin typeface="Arial" charset="0"/>
                </a:rPr>
                <a:t>D</a:t>
              </a:r>
              <a:r>
                <a:rPr lang="en-US" sz="2400" baseline="26000" smtClean="0">
                  <a:latin typeface="Arial" charset="0"/>
                </a:rPr>
                <a:t>.</a:t>
              </a:r>
              <a:r>
                <a:rPr lang="en-US" sz="2400" smtClean="0">
                  <a:latin typeface="Arial" charset="0"/>
                </a:rPr>
                <a:t>2</a:t>
              </a:r>
              <a:r>
                <a:rPr lang="en-US" sz="2400" baseline="30000" smtClean="0">
                  <a:latin typeface="Arial" charset="0"/>
                </a:rPr>
                <a:t>r</a:t>
              </a:r>
            </a:p>
            <a:p>
              <a:pPr algn="ctr">
                <a:defRPr/>
              </a:pPr>
              <a:r>
                <a:rPr lang="en-US" sz="2400" smtClean="0">
                  <a:latin typeface="Arial" charset="0"/>
                </a:rPr>
                <a:t>G</a:t>
              </a:r>
            </a:p>
          </p:txBody>
        </p:sp>
        <p:sp>
          <p:nvSpPr>
            <p:cNvPr id="15369" name="Line 7"/>
            <p:cNvSpPr>
              <a:spLocks noChangeShapeType="1"/>
            </p:cNvSpPr>
            <p:nvPr/>
          </p:nvSpPr>
          <p:spPr bwMode="auto">
            <a:xfrm>
              <a:off x="3680264" y="5238012"/>
              <a:ext cx="63182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15370" name="Rectangle 8"/>
          <p:cNvSpPr>
            <a:spLocks noChangeArrowheads="1"/>
          </p:cNvSpPr>
          <p:nvPr/>
        </p:nvSpPr>
        <p:spPr bwMode="auto">
          <a:xfrm>
            <a:off x="1055688" y="4909891"/>
            <a:ext cx="3201987" cy="1190625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8617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3" y="914400"/>
            <a:ext cx="29702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8618" name="TextBox 11"/>
          <p:cNvSpPr txBox="1">
            <a:spLocks noChangeArrowheads="1"/>
          </p:cNvSpPr>
          <p:nvPr/>
        </p:nvSpPr>
        <p:spPr bwMode="auto">
          <a:xfrm>
            <a:off x="5781675" y="2143125"/>
            <a:ext cx="9239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0">
                <a:latin typeface="Courier" charset="0"/>
              </a:rPr>
              <a:t>1001</a:t>
            </a:r>
          </a:p>
        </p:txBody>
      </p:sp>
      <p:sp>
        <p:nvSpPr>
          <p:cNvPr id="68619" name="TextBox 12"/>
          <p:cNvSpPr txBox="1">
            <a:spLocks noChangeArrowheads="1"/>
          </p:cNvSpPr>
          <p:nvPr/>
        </p:nvSpPr>
        <p:spPr bwMode="auto">
          <a:xfrm>
            <a:off x="6629400" y="2144713"/>
            <a:ext cx="18462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0" dirty="0">
                <a:latin typeface="Courier" charset="0"/>
              </a:rPr>
              <a:t>101110000</a:t>
            </a:r>
          </a:p>
        </p:txBody>
      </p:sp>
      <p:sp>
        <p:nvSpPr>
          <p:cNvPr id="14" name="Freeform 13"/>
          <p:cNvSpPr/>
          <p:nvPr/>
        </p:nvSpPr>
        <p:spPr>
          <a:xfrm>
            <a:off x="6616700" y="2257425"/>
            <a:ext cx="1690688" cy="228600"/>
          </a:xfrm>
          <a:custGeom>
            <a:avLst/>
            <a:gdLst>
              <a:gd name="connsiteX0" fmla="*/ 635000 w 635000"/>
              <a:gd name="connsiteY0" fmla="*/ 0 h 254000"/>
              <a:gd name="connsiteX1" fmla="*/ 23091 w 635000"/>
              <a:gd name="connsiteY1" fmla="*/ 34637 h 254000"/>
              <a:gd name="connsiteX2" fmla="*/ 173181 w 635000"/>
              <a:gd name="connsiteY2" fmla="*/ 161637 h 254000"/>
              <a:gd name="connsiteX3" fmla="*/ 0 w 635000"/>
              <a:gd name="connsiteY3" fmla="*/ 254000 h 254000"/>
              <a:gd name="connsiteX0" fmla="*/ 635000 w 635000"/>
              <a:gd name="connsiteY0" fmla="*/ 0 h 254000"/>
              <a:gd name="connsiteX1" fmla="*/ 23091 w 635000"/>
              <a:gd name="connsiteY1" fmla="*/ 34637 h 254000"/>
              <a:gd name="connsiteX2" fmla="*/ 173181 w 635000"/>
              <a:gd name="connsiteY2" fmla="*/ 161637 h 254000"/>
              <a:gd name="connsiteX3" fmla="*/ 0 w 635000"/>
              <a:gd name="connsiteY3" fmla="*/ 254000 h 254000"/>
              <a:gd name="connsiteX0" fmla="*/ 635000 w 635000"/>
              <a:gd name="connsiteY0" fmla="*/ 11561 h 265561"/>
              <a:gd name="connsiteX1" fmla="*/ 74590 w 635000"/>
              <a:gd name="connsiteY1" fmla="*/ 11044 h 265561"/>
              <a:gd name="connsiteX2" fmla="*/ 173181 w 635000"/>
              <a:gd name="connsiteY2" fmla="*/ 173198 h 265561"/>
              <a:gd name="connsiteX3" fmla="*/ 0 w 635000"/>
              <a:gd name="connsiteY3" fmla="*/ 265561 h 265561"/>
              <a:gd name="connsiteX0" fmla="*/ 635000 w 635000"/>
              <a:gd name="connsiteY0" fmla="*/ 517 h 254517"/>
              <a:gd name="connsiteX1" fmla="*/ 74590 w 635000"/>
              <a:gd name="connsiteY1" fmla="*/ 0 h 254517"/>
              <a:gd name="connsiteX2" fmla="*/ 173181 w 635000"/>
              <a:gd name="connsiteY2" fmla="*/ 162154 h 254517"/>
              <a:gd name="connsiteX3" fmla="*/ 0 w 635000"/>
              <a:gd name="connsiteY3" fmla="*/ 254517 h 254517"/>
              <a:gd name="connsiteX0" fmla="*/ 635000 w 635000"/>
              <a:gd name="connsiteY0" fmla="*/ 517 h 254517"/>
              <a:gd name="connsiteX1" fmla="*/ 74590 w 635000"/>
              <a:gd name="connsiteY1" fmla="*/ 0 h 254517"/>
              <a:gd name="connsiteX2" fmla="*/ 110238 w 635000"/>
              <a:gd name="connsiteY2" fmla="*/ 130905 h 254517"/>
              <a:gd name="connsiteX3" fmla="*/ 0 w 635000"/>
              <a:gd name="connsiteY3" fmla="*/ 254517 h 254517"/>
              <a:gd name="connsiteX0" fmla="*/ 587177 w 587177"/>
              <a:gd name="connsiteY0" fmla="*/ 517 h 184207"/>
              <a:gd name="connsiteX1" fmla="*/ 26767 w 587177"/>
              <a:gd name="connsiteY1" fmla="*/ 0 h 184207"/>
              <a:gd name="connsiteX2" fmla="*/ 62415 w 587177"/>
              <a:gd name="connsiteY2" fmla="*/ 130905 h 184207"/>
              <a:gd name="connsiteX3" fmla="*/ 20842 w 587177"/>
              <a:gd name="connsiteY3" fmla="*/ 184207 h 184207"/>
              <a:gd name="connsiteX0" fmla="*/ 603663 w 603663"/>
              <a:gd name="connsiteY0" fmla="*/ 517 h 184207"/>
              <a:gd name="connsiteX1" fmla="*/ 43253 w 603663"/>
              <a:gd name="connsiteY1" fmla="*/ 0 h 184207"/>
              <a:gd name="connsiteX2" fmla="*/ 37328 w 603663"/>
              <a:gd name="connsiteY2" fmla="*/ 184207 h 184207"/>
              <a:gd name="connsiteX0" fmla="*/ 566335 w 566335"/>
              <a:gd name="connsiteY0" fmla="*/ 517 h 184207"/>
              <a:gd name="connsiteX1" fmla="*/ 5925 w 566335"/>
              <a:gd name="connsiteY1" fmla="*/ 0 h 184207"/>
              <a:gd name="connsiteX2" fmla="*/ 0 w 566335"/>
              <a:gd name="connsiteY2" fmla="*/ 184207 h 184207"/>
              <a:gd name="connsiteX0" fmla="*/ 566335 w 566335"/>
              <a:gd name="connsiteY0" fmla="*/ 517 h 219362"/>
              <a:gd name="connsiteX1" fmla="*/ 5925 w 566335"/>
              <a:gd name="connsiteY1" fmla="*/ 0 h 219362"/>
              <a:gd name="connsiteX2" fmla="*/ 0 w 566335"/>
              <a:gd name="connsiteY2" fmla="*/ 219362 h 219362"/>
              <a:gd name="connsiteX0" fmla="*/ 566335 w 566335"/>
              <a:gd name="connsiteY0" fmla="*/ 517 h 219362"/>
              <a:gd name="connsiteX1" fmla="*/ 5925 w 566335"/>
              <a:gd name="connsiteY1" fmla="*/ 0 h 219362"/>
              <a:gd name="connsiteX2" fmla="*/ 0 w 566335"/>
              <a:gd name="connsiteY2" fmla="*/ 219362 h 219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6335" h="219362">
                <a:moveTo>
                  <a:pt x="566335" y="517"/>
                </a:moveTo>
                <a:cubicBezTo>
                  <a:pt x="298865" y="4366"/>
                  <a:pt x="396181" y="404"/>
                  <a:pt x="5925" y="0"/>
                </a:cubicBezTo>
                <a:cubicBezTo>
                  <a:pt x="37423" y="159517"/>
                  <a:pt x="26984" y="157549"/>
                  <a:pt x="0" y="219362"/>
                </a:cubicBezTo>
              </a:path>
            </a:pathLst>
          </a:custGeom>
          <a:ln w="28575">
            <a:solidFill>
              <a:schemeClr val="tx1"/>
            </a:solidFill>
          </a:ln>
        </p:spPr>
        <p:txBody>
          <a:bodyPr wrap="none"/>
          <a:lstStyle/>
          <a:p>
            <a:pPr>
              <a:defRPr/>
            </a:pPr>
            <a:endParaRPr lang="en-US">
              <a:ln>
                <a:solidFill>
                  <a:srgbClr val="000000"/>
                </a:solidFill>
              </a:ln>
              <a:ea typeface="ＭＳ Ｐゴシック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635750" y="2425700"/>
            <a:ext cx="9239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0">
                <a:latin typeface="Courier" charset="0"/>
              </a:rPr>
              <a:t>1001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172325" y="1843088"/>
            <a:ext cx="3698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0">
                <a:latin typeface="Courier" charset="0"/>
              </a:rPr>
              <a:t>1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6737350" y="2768600"/>
            <a:ext cx="990600" cy="461963"/>
            <a:chOff x="4230517" y="1826827"/>
            <a:chExt cx="991122" cy="461665"/>
          </a:xfrm>
        </p:grpSpPr>
        <p:cxnSp>
          <p:nvCxnSpPr>
            <p:cNvPr id="68655" name="Straight Connector 17"/>
            <p:cNvCxnSpPr>
              <a:cxnSpLocks noChangeShapeType="1"/>
            </p:cNvCxnSpPr>
            <p:nvPr/>
          </p:nvCxnSpPr>
          <p:spPr bwMode="auto">
            <a:xfrm>
              <a:off x="4230517" y="1907071"/>
              <a:ext cx="65336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8656" name="TextBox 18"/>
            <p:cNvSpPr txBox="1">
              <a:spLocks noChangeArrowheads="1"/>
            </p:cNvSpPr>
            <p:nvPr/>
          </p:nvSpPr>
          <p:spPr bwMode="auto">
            <a:xfrm>
              <a:off x="4482885" y="1826827"/>
              <a:ext cx="7387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0">
                  <a:latin typeface="Courier" charset="0"/>
                </a:rPr>
                <a:t>101</a:t>
              </a:r>
            </a:p>
          </p:txBody>
        </p:sp>
      </p:grp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350125" y="1844675"/>
            <a:ext cx="11063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0" dirty="0" smtClean="0">
                <a:latin typeface="Courier" charset="0"/>
              </a:rPr>
              <a:t>01011</a:t>
            </a:r>
            <a:endParaRPr lang="en-US" sz="2400" i="0" dirty="0">
              <a:latin typeface="Courier" charset="0"/>
            </a:endParaRP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6983418" y="3038475"/>
            <a:ext cx="1548885" cy="2504486"/>
            <a:chOff x="4446331" y="2096348"/>
            <a:chExt cx="1548394" cy="2505437"/>
          </a:xfrm>
        </p:grpSpPr>
        <p:sp>
          <p:nvSpPr>
            <p:cNvPr id="68640" name="TextBox 21"/>
            <p:cNvSpPr txBox="1">
              <a:spLocks noChangeArrowheads="1"/>
            </p:cNvSpPr>
            <p:nvPr/>
          </p:nvSpPr>
          <p:spPr bwMode="auto">
            <a:xfrm>
              <a:off x="4446331" y="2096348"/>
              <a:ext cx="7387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0">
                  <a:latin typeface="Courier" charset="0"/>
                </a:rPr>
                <a:t>000</a:t>
              </a:r>
            </a:p>
          </p:txBody>
        </p:sp>
        <p:cxnSp>
          <p:nvCxnSpPr>
            <p:cNvPr id="68641" name="Straight Connector 22"/>
            <p:cNvCxnSpPr>
              <a:cxnSpLocks noChangeShapeType="1"/>
            </p:cNvCxnSpPr>
            <p:nvPr/>
          </p:nvCxnSpPr>
          <p:spPr bwMode="auto">
            <a:xfrm>
              <a:off x="4581893" y="2511452"/>
              <a:ext cx="4900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8642" name="TextBox 23"/>
            <p:cNvSpPr txBox="1">
              <a:spLocks noChangeArrowheads="1"/>
            </p:cNvSpPr>
            <p:nvPr/>
          </p:nvSpPr>
          <p:spPr bwMode="auto">
            <a:xfrm>
              <a:off x="4455786" y="2432510"/>
              <a:ext cx="9234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0">
                  <a:latin typeface="Courier" charset="0"/>
                </a:rPr>
                <a:t>1010</a:t>
              </a:r>
            </a:p>
          </p:txBody>
        </p:sp>
        <p:cxnSp>
          <p:nvCxnSpPr>
            <p:cNvPr id="68643" name="Straight Connector 24"/>
            <p:cNvCxnSpPr>
              <a:cxnSpLocks noChangeShapeType="1"/>
            </p:cNvCxnSpPr>
            <p:nvPr/>
          </p:nvCxnSpPr>
          <p:spPr bwMode="auto">
            <a:xfrm>
              <a:off x="4579714" y="3114592"/>
              <a:ext cx="67736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8644" name="TextBox 25"/>
            <p:cNvSpPr txBox="1">
              <a:spLocks noChangeArrowheads="1"/>
            </p:cNvSpPr>
            <p:nvPr/>
          </p:nvSpPr>
          <p:spPr bwMode="auto">
            <a:xfrm>
              <a:off x="4452874" y="2693774"/>
              <a:ext cx="9234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0">
                  <a:latin typeface="Courier" charset="0"/>
                </a:rPr>
                <a:t>1001</a:t>
              </a:r>
            </a:p>
          </p:txBody>
        </p:sp>
        <p:sp>
          <p:nvSpPr>
            <p:cNvPr id="68645" name="TextBox 26"/>
            <p:cNvSpPr txBox="1">
              <a:spLocks noChangeArrowheads="1"/>
            </p:cNvSpPr>
            <p:nvPr/>
          </p:nvSpPr>
          <p:spPr bwMode="auto">
            <a:xfrm>
              <a:off x="4823179" y="3022421"/>
              <a:ext cx="737469" cy="461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0" dirty="0">
                  <a:latin typeface="Courier" charset="0"/>
                </a:rPr>
                <a:t>1</a:t>
              </a:r>
              <a:r>
                <a:rPr lang="en-US" sz="2400" i="0" dirty="0" smtClean="0">
                  <a:latin typeface="Courier" charset="0"/>
                </a:rPr>
                <a:t>10</a:t>
              </a:r>
              <a:endParaRPr lang="en-US" sz="2400" i="0" dirty="0">
                <a:latin typeface="Courier" charset="0"/>
              </a:endParaRPr>
            </a:p>
          </p:txBody>
        </p:sp>
        <p:sp>
          <p:nvSpPr>
            <p:cNvPr id="68646" name="TextBox 27"/>
            <p:cNvSpPr txBox="1">
              <a:spLocks noChangeArrowheads="1"/>
            </p:cNvSpPr>
            <p:nvPr/>
          </p:nvSpPr>
          <p:spPr bwMode="auto">
            <a:xfrm>
              <a:off x="4825243" y="3283477"/>
              <a:ext cx="73875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0">
                  <a:latin typeface="Courier" charset="0"/>
                </a:rPr>
                <a:t>000</a:t>
              </a:r>
            </a:p>
          </p:txBody>
        </p:sp>
        <p:cxnSp>
          <p:nvCxnSpPr>
            <p:cNvPr id="68647" name="Straight Connector 28"/>
            <p:cNvCxnSpPr>
              <a:cxnSpLocks noChangeShapeType="1"/>
            </p:cNvCxnSpPr>
            <p:nvPr/>
          </p:nvCxnSpPr>
          <p:spPr bwMode="auto">
            <a:xfrm>
              <a:off x="4977923" y="3695196"/>
              <a:ext cx="4900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8648" name="TextBox 29"/>
            <p:cNvSpPr txBox="1">
              <a:spLocks noChangeArrowheads="1"/>
            </p:cNvSpPr>
            <p:nvPr/>
          </p:nvSpPr>
          <p:spPr bwMode="auto">
            <a:xfrm>
              <a:off x="4865377" y="3576046"/>
              <a:ext cx="921756" cy="461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0" dirty="0" smtClean="0">
                  <a:latin typeface="Courier" charset="0"/>
                </a:rPr>
                <a:t>1100</a:t>
              </a:r>
              <a:endParaRPr lang="en-US" sz="2400" i="0" dirty="0">
                <a:latin typeface="Courier" charset="0"/>
              </a:endParaRPr>
            </a:p>
          </p:txBody>
        </p:sp>
        <p:cxnSp>
          <p:nvCxnSpPr>
            <p:cNvPr id="68650" name="Straight Connector 31"/>
            <p:cNvCxnSpPr>
              <a:cxnSpLocks noChangeShapeType="1"/>
            </p:cNvCxnSpPr>
            <p:nvPr/>
          </p:nvCxnSpPr>
          <p:spPr bwMode="auto">
            <a:xfrm>
              <a:off x="5151059" y="4272476"/>
              <a:ext cx="49002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68652" name="TextBox 33"/>
            <p:cNvSpPr txBox="1">
              <a:spLocks noChangeArrowheads="1"/>
            </p:cNvSpPr>
            <p:nvPr/>
          </p:nvSpPr>
          <p:spPr bwMode="auto">
            <a:xfrm>
              <a:off x="4902015" y="3845558"/>
              <a:ext cx="921756" cy="461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0" dirty="0" smtClean="0">
                  <a:latin typeface="Courier" charset="0"/>
                </a:rPr>
                <a:t>1001</a:t>
              </a:r>
              <a:endParaRPr lang="en-US" sz="2400" i="0" dirty="0">
                <a:latin typeface="Courier" charset="0"/>
              </a:endParaRPr>
            </a:p>
          </p:txBody>
        </p:sp>
        <p:sp>
          <p:nvSpPr>
            <p:cNvPr id="68654" name="TextBox 35"/>
            <p:cNvSpPr txBox="1">
              <a:spLocks noChangeArrowheads="1"/>
            </p:cNvSpPr>
            <p:nvPr/>
          </p:nvSpPr>
          <p:spPr bwMode="auto">
            <a:xfrm>
              <a:off x="5072970" y="4139945"/>
              <a:ext cx="921755" cy="4618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0" dirty="0" smtClean="0">
                  <a:latin typeface="Courier" charset="0"/>
                </a:rPr>
                <a:t>1010</a:t>
              </a:r>
              <a:endParaRPr lang="en-US" sz="2400" i="0" dirty="0">
                <a:latin typeface="Courier" charset="0"/>
              </a:endParaRPr>
            </a:p>
          </p:txBody>
        </p:sp>
      </p:grpSp>
      <p:grpSp>
        <p:nvGrpSpPr>
          <p:cNvPr id="5" name="Group 36"/>
          <p:cNvGrpSpPr>
            <a:grpSpLocks/>
          </p:cNvGrpSpPr>
          <p:nvPr/>
        </p:nvGrpSpPr>
        <p:grpSpPr bwMode="auto">
          <a:xfrm>
            <a:off x="5940425" y="1409700"/>
            <a:ext cx="1900238" cy="1177925"/>
            <a:chOff x="2021840" y="3931920"/>
            <a:chExt cx="1899920" cy="1178560"/>
          </a:xfrm>
        </p:grpSpPr>
        <p:sp>
          <p:nvSpPr>
            <p:cNvPr id="68637" name="Oval 37"/>
            <p:cNvSpPr>
              <a:spLocks noChangeArrowheads="1"/>
            </p:cNvSpPr>
            <p:nvPr/>
          </p:nvSpPr>
          <p:spPr bwMode="auto">
            <a:xfrm>
              <a:off x="2753360" y="4744720"/>
              <a:ext cx="1168400" cy="365760"/>
            </a:xfrm>
            <a:prstGeom prst="ellips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68638" name="Straight Connector 38"/>
            <p:cNvCxnSpPr>
              <a:cxnSpLocks noChangeShapeType="1"/>
            </p:cNvCxnSpPr>
            <p:nvPr/>
          </p:nvCxnSpPr>
          <p:spPr bwMode="auto">
            <a:xfrm>
              <a:off x="2357120" y="4257040"/>
              <a:ext cx="584904" cy="531084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ffectLst/>
          </p:spPr>
        </p:cxnSp>
        <p:sp>
          <p:nvSpPr>
            <p:cNvPr id="68639" name="TextBox 39"/>
            <p:cNvSpPr txBox="1">
              <a:spLocks noChangeArrowheads="1"/>
            </p:cNvSpPr>
            <p:nvPr/>
          </p:nvSpPr>
          <p:spPr bwMode="auto">
            <a:xfrm>
              <a:off x="2021840" y="3931920"/>
              <a:ext cx="50023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CC0000"/>
                  </a:solidFill>
                  <a:latin typeface="Arial" pitchFamily="34" charset="0"/>
                  <a:cs typeface="Arial" pitchFamily="34" charset="0"/>
                </a:rPr>
                <a:t>D</a:t>
              </a:r>
            </a:p>
          </p:txBody>
        </p:sp>
      </p:grpSp>
      <p:grpSp>
        <p:nvGrpSpPr>
          <p:cNvPr id="6" name="Group 40"/>
          <p:cNvGrpSpPr>
            <a:grpSpLocks/>
          </p:cNvGrpSpPr>
          <p:nvPr/>
        </p:nvGrpSpPr>
        <p:grpSpPr bwMode="auto">
          <a:xfrm>
            <a:off x="5005388" y="1389063"/>
            <a:ext cx="1616075" cy="1189037"/>
            <a:chOff x="2103120" y="2499360"/>
            <a:chExt cx="1615440" cy="1188720"/>
          </a:xfrm>
        </p:grpSpPr>
        <p:sp>
          <p:nvSpPr>
            <p:cNvPr id="68634" name="Oval 41"/>
            <p:cNvSpPr>
              <a:spLocks noChangeArrowheads="1"/>
            </p:cNvSpPr>
            <p:nvPr/>
          </p:nvSpPr>
          <p:spPr bwMode="auto">
            <a:xfrm>
              <a:off x="2915920" y="3322320"/>
              <a:ext cx="802640" cy="365760"/>
            </a:xfrm>
            <a:prstGeom prst="ellips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68635" name="Straight Connector 42"/>
            <p:cNvCxnSpPr>
              <a:cxnSpLocks noChangeShapeType="1"/>
              <a:endCxn id="68634" idx="1"/>
            </p:cNvCxnSpPr>
            <p:nvPr/>
          </p:nvCxnSpPr>
          <p:spPr bwMode="auto">
            <a:xfrm>
              <a:off x="2448560" y="2844800"/>
              <a:ext cx="584904" cy="531084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ffectLst/>
          </p:spPr>
        </p:cxnSp>
        <p:sp>
          <p:nvSpPr>
            <p:cNvPr id="68636" name="TextBox 43"/>
            <p:cNvSpPr txBox="1">
              <a:spLocks noChangeArrowheads="1"/>
            </p:cNvSpPr>
            <p:nvPr/>
          </p:nvSpPr>
          <p:spPr bwMode="auto">
            <a:xfrm>
              <a:off x="2103120" y="2499360"/>
              <a:ext cx="50023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CC0000"/>
                  </a:solidFill>
                  <a:latin typeface="Arial" pitchFamily="34" charset="0"/>
                  <a:cs typeface="Arial" pitchFamily="34" charset="0"/>
                </a:rPr>
                <a:t>G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7516813" y="1373188"/>
            <a:ext cx="950912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rgbClr val="FF0000"/>
                </a:solidFill>
                <a:latin typeface="+mn-lt"/>
                <a:ea typeface="ＭＳ Ｐゴシック" charset="0"/>
              </a:rPr>
              <a:t>r</a:t>
            </a:r>
            <a:r>
              <a:rPr lang="en-US" sz="2800" dirty="0">
                <a:solidFill>
                  <a:srgbClr val="CC0000"/>
                </a:solidFill>
                <a:latin typeface="+mn-lt"/>
                <a:ea typeface="ＭＳ Ｐゴシック" charset="0"/>
              </a:rPr>
              <a:t> </a:t>
            </a:r>
            <a:r>
              <a:rPr lang="en-US" sz="2800" dirty="0">
                <a:latin typeface="+mn-lt"/>
                <a:ea typeface="ＭＳ Ｐゴシック" charset="0"/>
              </a:rPr>
              <a:t>= 3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485860" y="1127051"/>
            <a:ext cx="7681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D*2</a:t>
            </a:r>
            <a:r>
              <a:rPr lang="en-US" sz="2400" baseline="30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</a:t>
            </a:r>
            <a:endParaRPr lang="en-US" baseline="300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Oval 37"/>
          <p:cNvSpPr>
            <a:spLocks noChangeArrowheads="1"/>
          </p:cNvSpPr>
          <p:nvPr/>
        </p:nvSpPr>
        <p:spPr bwMode="auto">
          <a:xfrm>
            <a:off x="6781934" y="2257499"/>
            <a:ext cx="1798539" cy="365563"/>
          </a:xfrm>
          <a:prstGeom prst="ellipse">
            <a:avLst/>
          </a:prstGeom>
          <a:noFill/>
          <a:ln w="19050">
            <a:solidFill>
              <a:srgbClr val="00B0F0"/>
            </a:solidFill>
            <a:round/>
            <a:headEnd/>
            <a:tailEnd/>
          </a:ln>
        </p:spPr>
        <p:txBody>
          <a:bodyPr wrap="none"/>
          <a:lstStyle/>
          <a:p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53" name="Straight Connector 52"/>
          <p:cNvCxnSpPr>
            <a:stCxn id="50" idx="2"/>
            <a:endCxn id="68637" idx="0"/>
          </p:cNvCxnSpPr>
          <p:nvPr/>
        </p:nvCxnSpPr>
        <p:spPr bwMode="auto">
          <a:xfrm>
            <a:off x="6869940" y="1588716"/>
            <a:ext cx="386425" cy="633346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F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Straight Connector 31"/>
          <p:cNvCxnSpPr>
            <a:cxnSpLocks noChangeShapeType="1"/>
          </p:cNvCxnSpPr>
          <p:nvPr/>
        </p:nvCxnSpPr>
        <p:spPr bwMode="auto">
          <a:xfrm>
            <a:off x="7893929" y="5738333"/>
            <a:ext cx="49017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60" name="Group 59"/>
          <p:cNvGrpSpPr/>
          <p:nvPr/>
        </p:nvGrpSpPr>
        <p:grpSpPr>
          <a:xfrm>
            <a:off x="6773202" y="4937605"/>
            <a:ext cx="2855912" cy="1863725"/>
            <a:chOff x="6773202" y="4937605"/>
            <a:chExt cx="2855912" cy="1863725"/>
          </a:xfrm>
        </p:grpSpPr>
        <p:sp>
          <p:nvSpPr>
            <p:cNvPr id="68630" name="Oval 45"/>
            <p:cNvSpPr>
              <a:spLocks noChangeArrowheads="1"/>
            </p:cNvSpPr>
            <p:nvPr/>
          </p:nvSpPr>
          <p:spPr bwMode="auto">
            <a:xfrm>
              <a:off x="7606079" y="5750786"/>
              <a:ext cx="975075" cy="365931"/>
            </a:xfrm>
            <a:prstGeom prst="ellips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cxnSp>
          <p:nvCxnSpPr>
            <p:cNvPr id="68631" name="Straight Connector 46"/>
            <p:cNvCxnSpPr>
              <a:cxnSpLocks noChangeShapeType="1"/>
              <a:endCxn id="68630" idx="1"/>
            </p:cNvCxnSpPr>
            <p:nvPr/>
          </p:nvCxnSpPr>
          <p:spPr bwMode="auto">
            <a:xfrm>
              <a:off x="7138855" y="5273042"/>
              <a:ext cx="610020" cy="531333"/>
            </a:xfrm>
            <a:prstGeom prst="line">
              <a:avLst/>
            </a:prstGeom>
            <a:noFill/>
            <a:ln w="19050">
              <a:solidFill>
                <a:srgbClr val="CC0000"/>
              </a:solidFill>
              <a:round/>
              <a:headEnd/>
              <a:tailEnd/>
            </a:ln>
            <a:effectLst/>
          </p:spPr>
        </p:cxnSp>
        <p:sp>
          <p:nvSpPr>
            <p:cNvPr id="68632" name="TextBox 47"/>
            <p:cNvSpPr txBox="1">
              <a:spLocks noChangeArrowheads="1"/>
            </p:cNvSpPr>
            <p:nvPr/>
          </p:nvSpPr>
          <p:spPr bwMode="auto">
            <a:xfrm>
              <a:off x="6773202" y="4937605"/>
              <a:ext cx="500085" cy="4618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dirty="0">
                  <a:solidFill>
                    <a:srgbClr val="CC0000"/>
                  </a:solidFill>
                  <a:latin typeface="Arial" pitchFamily="34" charset="0"/>
                  <a:cs typeface="Arial" pitchFamily="34" charset="0"/>
                </a:rPr>
                <a:t>R</a:t>
              </a:r>
            </a:p>
          </p:txBody>
        </p:sp>
        <p:sp>
          <p:nvSpPr>
            <p:cNvPr id="68633" name="TextBox 48"/>
            <p:cNvSpPr txBox="1">
              <a:spLocks noChangeArrowheads="1"/>
            </p:cNvSpPr>
            <p:nvPr/>
          </p:nvSpPr>
          <p:spPr bwMode="auto">
            <a:xfrm>
              <a:off x="9444502" y="6431825"/>
              <a:ext cx="184612" cy="3695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7613794" y="5318760"/>
            <a:ext cx="978750" cy="784193"/>
            <a:chOff x="7613794" y="5318760"/>
            <a:chExt cx="978750" cy="784193"/>
          </a:xfrm>
        </p:grpSpPr>
        <p:sp>
          <p:nvSpPr>
            <p:cNvPr id="54" name="TextBox 35"/>
            <p:cNvSpPr txBox="1">
              <a:spLocks noChangeArrowheads="1"/>
            </p:cNvSpPr>
            <p:nvPr/>
          </p:nvSpPr>
          <p:spPr bwMode="auto">
            <a:xfrm>
              <a:off x="7613794" y="5318760"/>
              <a:ext cx="92204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0" dirty="0" smtClean="0">
                  <a:latin typeface="Courier" charset="0"/>
                </a:rPr>
                <a:t>1001</a:t>
              </a:r>
              <a:endParaRPr lang="en-US" sz="2400" i="0" dirty="0">
                <a:latin typeface="Courier" charset="0"/>
              </a:endParaRPr>
            </a:p>
          </p:txBody>
        </p:sp>
        <p:sp>
          <p:nvSpPr>
            <p:cNvPr id="56" name="TextBox 35"/>
            <p:cNvSpPr txBox="1">
              <a:spLocks noChangeArrowheads="1"/>
            </p:cNvSpPr>
            <p:nvPr/>
          </p:nvSpPr>
          <p:spPr bwMode="auto">
            <a:xfrm>
              <a:off x="7670497" y="5641288"/>
              <a:ext cx="92204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i="0" dirty="0" smtClean="0">
                  <a:latin typeface="Courier" charset="0"/>
                </a:rPr>
                <a:t>0011</a:t>
              </a:r>
              <a:endParaRPr lang="en-US" sz="2400" i="0" dirty="0">
                <a:latin typeface="Courier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generating polynomials</a:t>
            </a:r>
            <a:br>
              <a:rPr lang="en-US" dirty="0" smtClean="0"/>
            </a:br>
            <a:r>
              <a:rPr lang="en-US" dirty="0" smtClean="0"/>
              <a:t>(IEEE Standards)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Link Layer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5-</a:t>
            </a:r>
            <a:fld id="{463AF55C-6F80-4F96-9FDD-2D56B426CD2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7277" y="1935126"/>
            <a:ext cx="6596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</a:t>
            </a:r>
            <a:r>
              <a:rPr lang="en-US" baseline="-25000" dirty="0" smtClean="0"/>
              <a:t>CRC-32 </a:t>
            </a:r>
            <a:r>
              <a:rPr lang="en-US" dirty="0" smtClean="0"/>
              <a:t>= x</a:t>
            </a:r>
            <a:r>
              <a:rPr lang="en-US" baseline="30000" dirty="0" smtClean="0"/>
              <a:t>32</a:t>
            </a:r>
            <a:r>
              <a:rPr lang="en-US" dirty="0" smtClean="0"/>
              <a:t>+x</a:t>
            </a:r>
            <a:r>
              <a:rPr lang="en-US" baseline="30000" dirty="0" smtClean="0"/>
              <a:t>26</a:t>
            </a:r>
            <a:r>
              <a:rPr lang="en-US" dirty="0" smtClean="0"/>
              <a:t>+x</a:t>
            </a:r>
            <a:r>
              <a:rPr lang="en-US" baseline="30000" dirty="0" smtClean="0"/>
              <a:t>23</a:t>
            </a:r>
            <a:r>
              <a:rPr lang="en-US" dirty="0" smtClean="0"/>
              <a:t>+x</a:t>
            </a:r>
            <a:r>
              <a:rPr lang="en-US" baseline="30000" dirty="0" smtClean="0"/>
              <a:t>22</a:t>
            </a:r>
            <a:r>
              <a:rPr lang="en-US" dirty="0" smtClean="0"/>
              <a:t>+x</a:t>
            </a:r>
            <a:r>
              <a:rPr lang="en-US" baseline="30000" dirty="0" smtClean="0"/>
              <a:t>16</a:t>
            </a:r>
            <a:r>
              <a:rPr lang="en-US" dirty="0" smtClean="0"/>
              <a:t>+x</a:t>
            </a:r>
            <a:r>
              <a:rPr lang="en-US" baseline="30000" dirty="0" smtClean="0"/>
              <a:t>12</a:t>
            </a:r>
            <a:r>
              <a:rPr lang="en-US" dirty="0" smtClean="0"/>
              <a:t>+x</a:t>
            </a:r>
            <a:r>
              <a:rPr lang="en-US" baseline="30000" dirty="0" smtClean="0"/>
              <a:t>11</a:t>
            </a:r>
            <a:r>
              <a:rPr lang="en-US" dirty="0" smtClean="0"/>
              <a:t>+x</a:t>
            </a:r>
            <a:r>
              <a:rPr lang="en-US" baseline="30000" dirty="0" smtClean="0"/>
              <a:t>10</a:t>
            </a:r>
            <a:r>
              <a:rPr lang="en-US" dirty="0" smtClean="0"/>
              <a:t>+x</a:t>
            </a:r>
            <a:r>
              <a:rPr lang="en-US" baseline="30000" dirty="0" smtClean="0"/>
              <a:t>8</a:t>
            </a:r>
            <a:r>
              <a:rPr lang="en-US" dirty="0" smtClean="0"/>
              <a:t>+x</a:t>
            </a:r>
            <a:r>
              <a:rPr lang="en-US" baseline="30000" dirty="0" smtClean="0"/>
              <a:t>7</a:t>
            </a:r>
            <a:r>
              <a:rPr lang="en-US" dirty="0" smtClean="0"/>
              <a:t>+x</a:t>
            </a:r>
            <a:r>
              <a:rPr lang="en-US" baseline="30000" dirty="0" smtClean="0"/>
              <a:t>5</a:t>
            </a:r>
            <a:r>
              <a:rPr lang="en-US" dirty="0" smtClean="0"/>
              <a:t>+x</a:t>
            </a:r>
            <a:r>
              <a:rPr lang="en-US" baseline="30000" dirty="0" smtClean="0"/>
              <a:t>4</a:t>
            </a:r>
            <a:r>
              <a:rPr lang="en-US" dirty="0" smtClean="0"/>
              <a:t>+x</a:t>
            </a:r>
            <a:r>
              <a:rPr lang="en-US" baseline="30000" dirty="0" smtClean="0"/>
              <a:t>2</a:t>
            </a:r>
            <a:r>
              <a:rPr lang="en-US" dirty="0" smtClean="0"/>
              <a:t>+x</a:t>
            </a:r>
            <a:r>
              <a:rPr lang="en-US" baseline="30000" dirty="0" smtClean="0"/>
              <a:t>1</a:t>
            </a:r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1448" y="2619176"/>
            <a:ext cx="5832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</a:t>
            </a:r>
            <a:r>
              <a:rPr lang="en-US" baseline="-25000" dirty="0" smtClean="0"/>
              <a:t>CRC-32 </a:t>
            </a:r>
            <a:r>
              <a:rPr lang="en-US" dirty="0" smtClean="0"/>
              <a:t>= 1  0000 0100 1100 0001 0001 1101 1011 0111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881423" y="2307261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42728" y="3512348"/>
            <a:ext cx="2350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</a:t>
            </a:r>
            <a:r>
              <a:rPr lang="en-US" baseline="-25000" dirty="0" smtClean="0"/>
              <a:t>CRC-16 </a:t>
            </a:r>
            <a:r>
              <a:rPr lang="en-US" dirty="0" smtClean="0"/>
              <a:t>= x</a:t>
            </a:r>
            <a:r>
              <a:rPr lang="en-US" baseline="30000" dirty="0" smtClean="0"/>
              <a:t>16</a:t>
            </a:r>
            <a:r>
              <a:rPr lang="en-US" dirty="0" smtClean="0"/>
              <a:t>+x</a:t>
            </a:r>
            <a:r>
              <a:rPr lang="en-US" baseline="30000" dirty="0" smtClean="0"/>
              <a:t>12</a:t>
            </a:r>
            <a:r>
              <a:rPr lang="en-US" dirty="0" smtClean="0"/>
              <a:t>+x</a:t>
            </a:r>
            <a:r>
              <a:rPr lang="en-US" baseline="30000" dirty="0" smtClean="0"/>
              <a:t>5</a:t>
            </a:r>
            <a:r>
              <a:rPr lang="en-US" dirty="0" smtClean="0"/>
              <a:t>+1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942212" y="4430324"/>
            <a:ext cx="3874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</a:t>
            </a:r>
            <a:r>
              <a:rPr lang="en-US" baseline="-25000" dirty="0" smtClean="0"/>
              <a:t>CRC-16</a:t>
            </a:r>
            <a:r>
              <a:rPr lang="en-US" dirty="0" smtClean="0"/>
              <a:t> = 1  0001 0000 0010 0001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352813" y="3958914"/>
            <a:ext cx="417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How many bit errors can be detected with CRC? (1)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386450"/>
            <a:ext cx="7772400" cy="4648200"/>
          </a:xfrm>
        </p:spPr>
        <p:txBody>
          <a:bodyPr/>
          <a:lstStyle/>
          <a:p>
            <a:r>
              <a:rPr lang="en-US" dirty="0" smtClean="0"/>
              <a:t>Consider message received as T(x)+E(x), where T(x) is the original, correct message, E(x) is the error. Take [T(x)+E(x)]/G(x), because T(x)/G(x) is zero, we only need to focus on E(x)/G(x)</a:t>
            </a:r>
          </a:p>
          <a:p>
            <a:pPr lvl="1"/>
            <a:r>
              <a:rPr lang="en-US" dirty="0" smtClean="0"/>
              <a:t>If a single bit error, E(x) = x</a:t>
            </a:r>
            <a:r>
              <a:rPr lang="en-US" baseline="30000" dirty="0" smtClean="0"/>
              <a:t>i</a:t>
            </a:r>
            <a:r>
              <a:rPr lang="en-US" dirty="0" smtClean="0"/>
              <a:t>, if G(x) has two or more terms, G(x) will never divide E(x), all single bit errors can be detected;</a:t>
            </a:r>
          </a:p>
          <a:p>
            <a:pPr lvl="1"/>
            <a:r>
              <a:rPr lang="en-US" dirty="0" smtClean="0"/>
              <a:t>If two isolated single bit errors, E(x) = x</a:t>
            </a:r>
            <a:r>
              <a:rPr lang="en-US" baseline="30000" dirty="0" smtClean="0"/>
              <a:t>i</a:t>
            </a:r>
            <a:r>
              <a:rPr lang="en-US" dirty="0" smtClean="0"/>
              <a:t> + </a:t>
            </a:r>
            <a:r>
              <a:rPr lang="en-US" dirty="0" err="1" smtClean="0"/>
              <a:t>x</a:t>
            </a:r>
            <a:r>
              <a:rPr lang="en-US" baseline="30000" dirty="0" err="1" smtClean="0"/>
              <a:t>j</a:t>
            </a:r>
            <a:r>
              <a:rPr lang="en-US" dirty="0" smtClean="0"/>
              <a:t>, </a:t>
            </a:r>
            <a:r>
              <a:rPr lang="en-US" dirty="0" err="1" smtClean="0"/>
              <a:t>i</a:t>
            </a:r>
            <a:r>
              <a:rPr lang="en-US" dirty="0" smtClean="0"/>
              <a:t> &gt; j, we can rewrite E(x) = </a:t>
            </a:r>
            <a:r>
              <a:rPr lang="en-US" dirty="0" err="1" smtClean="0"/>
              <a:t>x</a:t>
            </a:r>
            <a:r>
              <a:rPr lang="en-US" baseline="30000" dirty="0" err="1" smtClean="0"/>
              <a:t>j</a:t>
            </a:r>
            <a:r>
              <a:rPr lang="en-US" dirty="0" smtClean="0"/>
              <a:t>(x</a:t>
            </a:r>
            <a:r>
              <a:rPr lang="en-US" baseline="30000" dirty="0" smtClean="0"/>
              <a:t>i-j</a:t>
            </a:r>
            <a:r>
              <a:rPr lang="en-US" dirty="0" smtClean="0"/>
              <a:t> + 1). </a:t>
            </a:r>
            <a:r>
              <a:rPr lang="en-US" dirty="0" smtClean="0"/>
              <a:t>Assume</a:t>
            </a:r>
            <a:r>
              <a:rPr lang="en-US" dirty="0" smtClean="0"/>
              <a:t> </a:t>
            </a:r>
            <a:r>
              <a:rPr lang="en-US" dirty="0" smtClean="0"/>
              <a:t>G(x) is not divisible by x, </a:t>
            </a:r>
            <a:r>
              <a:rPr lang="en-US" dirty="0" smtClean="0"/>
              <a:t>we can choose </a:t>
            </a:r>
            <a:r>
              <a:rPr lang="en-US" dirty="0" smtClean="0"/>
              <a:t>G(x) to contain a term not divisible by </a:t>
            </a:r>
            <a:r>
              <a:rPr lang="en-US" dirty="0"/>
              <a:t>(x</a:t>
            </a:r>
            <a:r>
              <a:rPr lang="en-US" baseline="30000" dirty="0"/>
              <a:t>i-j</a:t>
            </a:r>
            <a:r>
              <a:rPr lang="en-US" dirty="0"/>
              <a:t> + 1</a:t>
            </a:r>
            <a:r>
              <a:rPr lang="en-US" dirty="0" smtClean="0"/>
              <a:t>), then </a:t>
            </a:r>
            <a:r>
              <a:rPr lang="en-US" dirty="0" smtClean="0"/>
              <a:t>all double errors can be </a:t>
            </a:r>
            <a:r>
              <a:rPr lang="en-US" dirty="0" smtClean="0"/>
              <a:t>detected (e.g., choose </a:t>
            </a:r>
            <a:r>
              <a:rPr lang="en-US" i="1" dirty="0" smtClean="0"/>
              <a:t>k</a:t>
            </a:r>
            <a:r>
              <a:rPr lang="en-US" dirty="0" smtClean="0"/>
              <a:t> to be the length of the frame);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 lvl="1"/>
            <a:endParaRPr lang="en-US" dirty="0" smtClean="0"/>
          </a:p>
          <a:p>
            <a:pPr lvl="1"/>
            <a:endParaRPr lang="en-US" baseline="30000" dirty="0" smtClean="0"/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Link Layer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5-</a:t>
            </a:r>
            <a:fld id="{382B89A5-D69C-4E04-8E2D-75F0B529899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How many bit errors can be detected with CRC? (2)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386450"/>
            <a:ext cx="7772400" cy="3850568"/>
          </a:xfrm>
        </p:spPr>
        <p:txBody>
          <a:bodyPr/>
          <a:lstStyle/>
          <a:p>
            <a:pPr lvl="1"/>
            <a:r>
              <a:rPr lang="en-US" dirty="0" smtClean="0"/>
              <a:t>If there are odd number of bits in error, E(x) contains an odd number of terms, (e.g., x</a:t>
            </a:r>
            <a:r>
              <a:rPr lang="en-US" baseline="30000" dirty="0" smtClean="0"/>
              <a:t>5</a:t>
            </a:r>
            <a:r>
              <a:rPr lang="en-US" dirty="0" smtClean="0"/>
              <a:t> + x</a:t>
            </a:r>
            <a:r>
              <a:rPr lang="en-US" baseline="30000" dirty="0" smtClean="0"/>
              <a:t>2</a:t>
            </a:r>
            <a:r>
              <a:rPr lang="en-US" dirty="0" smtClean="0"/>
              <a:t> + 1, but not x</a:t>
            </a:r>
            <a:r>
              <a:rPr lang="en-US" baseline="30000" dirty="0" smtClean="0"/>
              <a:t>3</a:t>
            </a:r>
            <a:r>
              <a:rPr lang="en-US" dirty="0" smtClean="0"/>
              <a:t>+1). No polynomial with an odd number of terms has x+1 as a factor in the modulo 2 system. By making x+1 a factor of G(x), we can detect all errors with odd number of error bits!</a:t>
            </a:r>
          </a:p>
          <a:p>
            <a:pPr lvl="1"/>
            <a:r>
              <a:rPr lang="en-US" dirty="0" smtClean="0"/>
              <a:t>Polynomial code with </a:t>
            </a:r>
            <a:r>
              <a:rPr lang="en-US" i="1" dirty="0" smtClean="0"/>
              <a:t>r</a:t>
            </a:r>
            <a:r>
              <a:rPr lang="en-US" dirty="0" smtClean="0"/>
              <a:t> check bits will detect all burst errors of length &lt;= </a:t>
            </a:r>
            <a:r>
              <a:rPr lang="en-US" i="1" dirty="0" smtClean="0"/>
              <a:t>r</a:t>
            </a:r>
            <a:r>
              <a:rPr lang="en-US" dirty="0" smtClean="0"/>
              <a:t>! A burst error of length k can be written as x</a:t>
            </a:r>
            <a:r>
              <a:rPr lang="en-US" baseline="30000" dirty="0" smtClean="0"/>
              <a:t>i</a:t>
            </a:r>
            <a:r>
              <a:rPr lang="en-US" dirty="0" smtClean="0"/>
              <a:t>(</a:t>
            </a:r>
            <a:r>
              <a:rPr lang="en-US" dirty="0" err="1" smtClean="0"/>
              <a:t>x</a:t>
            </a:r>
            <a:r>
              <a:rPr lang="en-US" baseline="30000" dirty="0" err="1" smtClean="0"/>
              <a:t>k-i</a:t>
            </a:r>
            <a:r>
              <a:rPr lang="en-US" dirty="0" smtClean="0"/>
              <a:t> + … + 1). If G(x) contains an x</a:t>
            </a:r>
            <a:r>
              <a:rPr lang="en-US" baseline="30000" dirty="0" smtClean="0"/>
              <a:t>0</a:t>
            </a:r>
            <a:r>
              <a:rPr lang="en-US" dirty="0" smtClean="0"/>
              <a:t> term, it will not have x</a:t>
            </a:r>
            <a:r>
              <a:rPr lang="en-US" baseline="30000" dirty="0" smtClean="0"/>
              <a:t>i</a:t>
            </a:r>
            <a:r>
              <a:rPr lang="en-US" dirty="0" smtClean="0"/>
              <a:t> as a factor, thus will not divide E(x) evenly</a:t>
            </a:r>
            <a:r>
              <a:rPr lang="en-US" dirty="0" smtClean="0"/>
              <a:t>. For example a 16-bit polynomial can detect all burst errors of 16 bits or less.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baseline="30000" dirty="0" smtClean="0"/>
          </a:p>
          <a:p>
            <a:pPr lvl="1"/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Link Layer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5-</a:t>
            </a:r>
            <a:fld id="{382B89A5-D69C-4E04-8E2D-75F0B529899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43167" y="5747657"/>
            <a:ext cx="790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Computer Networks </a:t>
            </a:r>
            <a:r>
              <a:rPr lang="en-US" i="0" dirty="0" smtClean="0"/>
              <a:t>by A.S. </a:t>
            </a:r>
            <a:r>
              <a:rPr lang="en-US" i="0" dirty="0" err="1" smtClean="0"/>
              <a:t>Tanenbaum</a:t>
            </a:r>
            <a:r>
              <a:rPr lang="en-US" i="0" dirty="0" smtClean="0"/>
              <a:t>, 4</a:t>
            </a:r>
            <a:r>
              <a:rPr lang="en-US" i="0" baseline="30000" dirty="0" smtClean="0"/>
              <a:t>th</a:t>
            </a:r>
            <a:r>
              <a:rPr lang="en-US" i="0" dirty="0" smtClean="0"/>
              <a:t> edition, Prentice Hall  2003</a:t>
            </a:r>
            <a:endParaRPr lang="en-US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various different types of error checking and correction?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CRC is effective in detecting and correcting errors and can be easily implemented in hardware (shift registers).</a:t>
            </a:r>
          </a:p>
          <a:p>
            <a:r>
              <a:rPr lang="en-US" dirty="0" smtClean="0"/>
              <a:t>Internet checksum implementation is in software, mostly at the network </a:t>
            </a:r>
            <a:r>
              <a:rPr lang="en-US" smtClean="0"/>
              <a:t>and transport layer.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Data Link Layer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5-</a:t>
            </a:r>
            <a:fld id="{463AF55C-6F80-4F96-9FDD-2D56B426CD21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22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307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96C7CB15-5C0A-4E3A-ABE7-DE880E3CC738}" type="slidenum">
              <a:rPr lang="en-US"/>
              <a:pPr/>
              <a:t>3</a:t>
            </a:fld>
            <a:endParaRPr lang="en-US"/>
          </a:p>
        </p:txBody>
      </p:sp>
      <p:pic>
        <p:nvPicPr>
          <p:cNvPr id="44035" name="Picture 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025" y="1028700"/>
            <a:ext cx="59420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Link layer, </a:t>
            </a:r>
            <a:r>
              <a:rPr lang="en-US" sz="4000">
                <a:ea typeface="ＭＳ Ｐゴシック" charset="0"/>
                <a:cs typeface="+mj-cs"/>
              </a:rPr>
              <a:t>LAN</a:t>
            </a:r>
            <a:r>
              <a:rPr lang="en-US">
                <a:ea typeface="ＭＳ Ｐゴシック" charset="0"/>
                <a:cs typeface="+mj-cs"/>
              </a:rPr>
              <a:t>s: outline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00200"/>
            <a:ext cx="3922713" cy="4648200"/>
          </a:xfrm>
        </p:spPr>
        <p:txBody>
          <a:bodyPr/>
          <a:lstStyle/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CC0000"/>
                </a:solidFill>
                <a:ea typeface="ＭＳ Ｐゴシック" charset="0"/>
                <a:cs typeface="+mn-cs"/>
              </a:rPr>
              <a:t>5.1 introduction, services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ea typeface="ＭＳ Ｐゴシック" charset="0"/>
                <a:cs typeface="+mn-cs"/>
              </a:rPr>
              <a:t>5.2</a:t>
            </a:r>
            <a:r>
              <a:rPr lang="en-US" dirty="0">
                <a:ea typeface="ＭＳ Ｐゴシック" charset="0"/>
                <a:cs typeface="+mn-cs"/>
              </a:rPr>
              <a:t> error detection, correction 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ea typeface="ＭＳ Ｐゴシック" charset="0"/>
                <a:cs typeface="+mn-cs"/>
              </a:rPr>
              <a:t>5.3</a:t>
            </a:r>
            <a:r>
              <a:rPr lang="en-US" dirty="0">
                <a:ea typeface="ＭＳ Ｐゴシック" charset="0"/>
                <a:cs typeface="+mn-cs"/>
              </a:rPr>
              <a:t> multiple access protocols</a:t>
            </a:r>
          </a:p>
          <a:p>
            <a:pPr marL="457200" indent="-457200">
              <a:buFont typeface="Wingdings" charset="0"/>
              <a:buNone/>
              <a:defRPr/>
            </a:pPr>
            <a:r>
              <a:rPr lang="en-US" dirty="0">
                <a:solidFill>
                  <a:srgbClr val="000099"/>
                </a:solidFill>
                <a:ea typeface="ＭＳ Ｐゴシック" charset="0"/>
                <a:cs typeface="+mn-cs"/>
              </a:rPr>
              <a:t>5.4</a:t>
            </a:r>
            <a:r>
              <a:rPr lang="en-US" dirty="0">
                <a:ea typeface="ＭＳ Ｐゴシック" charset="0"/>
                <a:cs typeface="+mn-cs"/>
              </a:rPr>
              <a:t> </a:t>
            </a:r>
            <a:r>
              <a:rPr lang="en-US" dirty="0" smtClean="0">
                <a:ea typeface="ＭＳ Ｐゴシック" charset="0"/>
                <a:cs typeface="+mn-cs"/>
              </a:rPr>
              <a:t>LANs</a:t>
            </a:r>
            <a:endParaRPr lang="en-US" dirty="0">
              <a:ea typeface="ＭＳ Ｐゴシック" charset="0"/>
              <a:cs typeface="+mn-cs"/>
            </a:endParaRP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addressing, ARP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Ethernet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s</a:t>
            </a:r>
            <a:r>
              <a:rPr lang="en-US" dirty="0" smtClean="0">
                <a:ea typeface="ＭＳ Ｐゴシック" charset="0"/>
              </a:rPr>
              <a:t>witches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 smtClean="0">
                <a:ea typeface="ＭＳ Ｐゴシック" charset="0"/>
              </a:rPr>
              <a:t>VLANS</a:t>
            </a:r>
            <a:endParaRPr lang="en-US" dirty="0">
              <a:ea typeface="ＭＳ Ｐゴシック" charset="0"/>
            </a:endParaRPr>
          </a:p>
        </p:txBody>
      </p:sp>
      <p:sp>
        <p:nvSpPr>
          <p:cNvPr id="307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00200"/>
            <a:ext cx="4054475" cy="4648200"/>
          </a:xfrm>
        </p:spPr>
        <p:txBody>
          <a:bodyPr/>
          <a:lstStyle/>
          <a:p>
            <a:pPr marL="457200" indent="-457200"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5.5</a:t>
            </a:r>
            <a:r>
              <a:rPr lang="en-US" smtClean="0"/>
              <a:t> link virtualization: MPLS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5.6</a:t>
            </a:r>
            <a:r>
              <a:rPr lang="en-US" smtClean="0"/>
              <a:t> data center networking</a:t>
            </a:r>
          </a:p>
          <a:p>
            <a:pPr marL="457200" indent="-457200">
              <a:buFont typeface="Wingdings" pitchFamily="2" charset="2"/>
              <a:buNone/>
            </a:pPr>
            <a:r>
              <a:rPr lang="en-US" smtClean="0">
                <a:solidFill>
                  <a:srgbClr val="000099"/>
                </a:solidFill>
              </a:rPr>
              <a:t>5.7</a:t>
            </a:r>
            <a:r>
              <a:rPr lang="en-US" smtClean="0"/>
              <a:t> a day in the life of a web request</a:t>
            </a:r>
          </a:p>
          <a:p>
            <a:pPr marL="457200" indent="-457200">
              <a:buFont typeface="Wingdings" pitchFamily="2" charset="2"/>
              <a:buNone/>
            </a:pPr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409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CEDD5937-D1C0-4FE9-8502-5252F1149511}" type="slidenum">
              <a:rPr lang="en-US"/>
              <a:pPr/>
              <a:t>4</a:t>
            </a:fld>
            <a:endParaRPr lang="en-US"/>
          </a:p>
        </p:txBody>
      </p:sp>
      <p:pic>
        <p:nvPicPr>
          <p:cNvPr id="46083" name="Picture 665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775" y="868363"/>
            <a:ext cx="54848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449263" y="200025"/>
            <a:ext cx="6308725" cy="8763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Link layer: introduction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2275" y="1330325"/>
            <a:ext cx="4267200" cy="380206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 smtClean="0">
                <a:solidFill>
                  <a:srgbClr val="CC0000"/>
                </a:solidFill>
              </a:rPr>
              <a:t>terminology:</a:t>
            </a:r>
          </a:p>
          <a:p>
            <a:r>
              <a:rPr lang="en-US" sz="2400" dirty="0" smtClean="0"/>
              <a:t>hosts and routers: </a:t>
            </a:r>
            <a:r>
              <a:rPr lang="en-US" sz="2400" dirty="0" smtClean="0">
                <a:solidFill>
                  <a:srgbClr val="CC0000"/>
                </a:solidFill>
              </a:rPr>
              <a:t>nodes</a:t>
            </a:r>
          </a:p>
          <a:p>
            <a:r>
              <a:rPr lang="en-US" sz="2400" dirty="0" smtClean="0"/>
              <a:t>communication channels that connect adjacent nodes along communication path: </a:t>
            </a:r>
            <a:r>
              <a:rPr lang="en-US" sz="2400" dirty="0" smtClean="0">
                <a:solidFill>
                  <a:srgbClr val="CC0000"/>
                </a:solidFill>
              </a:rPr>
              <a:t>links</a:t>
            </a:r>
          </a:p>
          <a:p>
            <a:pPr lvl="1"/>
            <a:r>
              <a:rPr lang="en-US" dirty="0" smtClean="0"/>
              <a:t>wired links</a:t>
            </a:r>
          </a:p>
          <a:p>
            <a:pPr lvl="1"/>
            <a:r>
              <a:rPr lang="en-US" dirty="0" smtClean="0"/>
              <a:t>wireless links</a:t>
            </a:r>
          </a:p>
          <a:p>
            <a:pPr lvl="1"/>
            <a:r>
              <a:rPr lang="en-US" dirty="0" smtClean="0"/>
              <a:t>LANs and WANs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layer-2 packet: </a:t>
            </a:r>
            <a:r>
              <a:rPr lang="en-US" sz="2400" dirty="0" smtClean="0">
                <a:solidFill>
                  <a:srgbClr val="CC0000"/>
                </a:solidFill>
              </a:rPr>
              <a:t>frame,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encapsulates datagram</a:t>
            </a:r>
          </a:p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4103" name="Text Box 467"/>
          <p:cNvSpPr txBox="1">
            <a:spLocks noChangeArrowheads="1"/>
          </p:cNvSpPr>
          <p:nvPr/>
        </p:nvSpPr>
        <p:spPr bwMode="auto">
          <a:xfrm>
            <a:off x="396875" y="5299075"/>
            <a:ext cx="4881563" cy="1044575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</a:pPr>
            <a:r>
              <a:rPr lang="en-US" sz="2400">
                <a:solidFill>
                  <a:srgbClr val="CC0000"/>
                </a:solidFill>
                <a:latin typeface="Gill Sans MT" pitchFamily="34" charset="0"/>
              </a:rPr>
              <a:t>data-link layer</a:t>
            </a:r>
            <a:r>
              <a:rPr lang="en-US" sz="2400" i="0">
                <a:latin typeface="Gill Sans MT" pitchFamily="34" charset="0"/>
              </a:rPr>
              <a:t> has responsibility of </a:t>
            </a:r>
          </a:p>
          <a:p>
            <a:pPr>
              <a:lnSpc>
                <a:spcPct val="85000"/>
              </a:lnSpc>
            </a:pPr>
            <a:r>
              <a:rPr lang="en-US" sz="2400" i="0">
                <a:latin typeface="Gill Sans MT" pitchFamily="34" charset="0"/>
              </a:rPr>
              <a:t>transferring datagram from one node </a:t>
            </a:r>
          </a:p>
          <a:p>
            <a:pPr>
              <a:lnSpc>
                <a:spcPct val="85000"/>
              </a:lnSpc>
            </a:pPr>
            <a:r>
              <a:rPr lang="en-US" sz="2400" i="0">
                <a:latin typeface="Gill Sans MT" pitchFamily="34" charset="0"/>
              </a:rPr>
              <a:t>to </a:t>
            </a:r>
            <a:r>
              <a:rPr lang="en-US" sz="2400">
                <a:solidFill>
                  <a:srgbClr val="CC0000"/>
                </a:solidFill>
                <a:latin typeface="Gill Sans MT" pitchFamily="34" charset="0"/>
              </a:rPr>
              <a:t>physically adjacent</a:t>
            </a:r>
            <a:r>
              <a:rPr lang="en-US" sz="2400" i="0">
                <a:latin typeface="Gill Sans MT" pitchFamily="34" charset="0"/>
              </a:rPr>
              <a:t> node over a link</a:t>
            </a:r>
            <a:endParaRPr lang="en-US" i="0">
              <a:latin typeface="Gill Sans MT" pitchFamily="34" charset="0"/>
            </a:endParaRPr>
          </a:p>
        </p:txBody>
      </p:sp>
      <p:sp>
        <p:nvSpPr>
          <p:cNvPr id="46087" name="Freeform 666"/>
          <p:cNvSpPr>
            <a:spLocks/>
          </p:cNvSpPr>
          <p:nvPr/>
        </p:nvSpPr>
        <p:spPr bwMode="auto">
          <a:xfrm>
            <a:off x="5202238" y="1712913"/>
            <a:ext cx="1736725" cy="1071562"/>
          </a:xfrm>
          <a:custGeom>
            <a:avLst/>
            <a:gdLst>
              <a:gd name="T0" fmla="*/ 2147483647 w 1036"/>
              <a:gd name="T1" fmla="*/ 2147483647 h 675"/>
              <a:gd name="T2" fmla="*/ 2147483647 w 1036"/>
              <a:gd name="T3" fmla="*/ 2147483647 h 675"/>
              <a:gd name="T4" fmla="*/ 2147483647 w 1036"/>
              <a:gd name="T5" fmla="*/ 2147483647 h 675"/>
              <a:gd name="T6" fmla="*/ 2147483647 w 1036"/>
              <a:gd name="T7" fmla="*/ 2147483647 h 675"/>
              <a:gd name="T8" fmla="*/ 2147483647 w 1036"/>
              <a:gd name="T9" fmla="*/ 2147483647 h 675"/>
              <a:gd name="T10" fmla="*/ 2147483647 w 1036"/>
              <a:gd name="T11" fmla="*/ 2147483647 h 675"/>
              <a:gd name="T12" fmla="*/ 2147483647 w 1036"/>
              <a:gd name="T13" fmla="*/ 2147483647 h 675"/>
              <a:gd name="T14" fmla="*/ 2147483647 w 1036"/>
              <a:gd name="T15" fmla="*/ 2147483647 h 675"/>
              <a:gd name="T16" fmla="*/ 2147483647 w 1036"/>
              <a:gd name="T17" fmla="*/ 2147483647 h 675"/>
              <a:gd name="T18" fmla="*/ 2147483647 w 1036"/>
              <a:gd name="T19" fmla="*/ 2147483647 h 675"/>
              <a:gd name="T20" fmla="*/ 2147483647 w 1036"/>
              <a:gd name="T21" fmla="*/ 2147483647 h 675"/>
              <a:gd name="T22" fmla="*/ 2147483647 w 1036"/>
              <a:gd name="T23" fmla="*/ 2147483647 h 675"/>
              <a:gd name="T24" fmla="*/ 2147483647 w 1036"/>
              <a:gd name="T25" fmla="*/ 2147483647 h 675"/>
              <a:gd name="T26" fmla="*/ 2147483647 w 1036"/>
              <a:gd name="T27" fmla="*/ 2147483647 h 675"/>
              <a:gd name="T28" fmla="*/ 2147483647 w 1036"/>
              <a:gd name="T29" fmla="*/ 2147483647 h 675"/>
              <a:gd name="T30" fmla="*/ 2147483647 w 1036"/>
              <a:gd name="T31" fmla="*/ 2147483647 h 675"/>
              <a:gd name="T32" fmla="*/ 2147483647 w 1036"/>
              <a:gd name="T33" fmla="*/ 2147483647 h 675"/>
              <a:gd name="T34" fmla="*/ 2147483647 w 1036"/>
              <a:gd name="T35" fmla="*/ 2147483647 h 675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036" h="675">
                <a:moveTo>
                  <a:pt x="648" y="11"/>
                </a:moveTo>
                <a:cubicBezTo>
                  <a:pt x="584" y="19"/>
                  <a:pt x="464" y="33"/>
                  <a:pt x="390" y="53"/>
                </a:cubicBezTo>
                <a:cubicBezTo>
                  <a:pt x="316" y="73"/>
                  <a:pt x="246" y="100"/>
                  <a:pt x="206" y="129"/>
                </a:cubicBezTo>
                <a:cubicBezTo>
                  <a:pt x="166" y="158"/>
                  <a:pt x="183" y="201"/>
                  <a:pt x="152" y="229"/>
                </a:cubicBezTo>
                <a:cubicBezTo>
                  <a:pt x="121" y="257"/>
                  <a:pt x="44" y="259"/>
                  <a:pt x="22" y="297"/>
                </a:cubicBezTo>
                <a:cubicBezTo>
                  <a:pt x="0" y="335"/>
                  <a:pt x="0" y="427"/>
                  <a:pt x="18" y="459"/>
                </a:cubicBezTo>
                <a:cubicBezTo>
                  <a:pt x="36" y="491"/>
                  <a:pt x="59" y="484"/>
                  <a:pt x="132" y="489"/>
                </a:cubicBezTo>
                <a:cubicBezTo>
                  <a:pt x="205" y="494"/>
                  <a:pt x="380" y="478"/>
                  <a:pt x="458" y="489"/>
                </a:cubicBezTo>
                <a:cubicBezTo>
                  <a:pt x="536" y="500"/>
                  <a:pt x="549" y="527"/>
                  <a:pt x="598" y="555"/>
                </a:cubicBezTo>
                <a:cubicBezTo>
                  <a:pt x="647" y="583"/>
                  <a:pt x="707" y="639"/>
                  <a:pt x="752" y="657"/>
                </a:cubicBezTo>
                <a:cubicBezTo>
                  <a:pt x="797" y="675"/>
                  <a:pt x="837" y="670"/>
                  <a:pt x="870" y="661"/>
                </a:cubicBezTo>
                <a:cubicBezTo>
                  <a:pt x="903" y="652"/>
                  <a:pt x="932" y="639"/>
                  <a:pt x="952" y="603"/>
                </a:cubicBezTo>
                <a:cubicBezTo>
                  <a:pt x="972" y="567"/>
                  <a:pt x="981" y="497"/>
                  <a:pt x="992" y="445"/>
                </a:cubicBezTo>
                <a:cubicBezTo>
                  <a:pt x="1003" y="393"/>
                  <a:pt x="1013" y="347"/>
                  <a:pt x="1018" y="291"/>
                </a:cubicBezTo>
                <a:cubicBezTo>
                  <a:pt x="1023" y="235"/>
                  <a:pt x="1036" y="153"/>
                  <a:pt x="1022" y="107"/>
                </a:cubicBezTo>
                <a:cubicBezTo>
                  <a:pt x="1008" y="61"/>
                  <a:pt x="975" y="34"/>
                  <a:pt x="934" y="17"/>
                </a:cubicBezTo>
                <a:cubicBezTo>
                  <a:pt x="893" y="0"/>
                  <a:pt x="824" y="4"/>
                  <a:pt x="776" y="3"/>
                </a:cubicBezTo>
                <a:cubicBezTo>
                  <a:pt x="728" y="2"/>
                  <a:pt x="712" y="3"/>
                  <a:pt x="648" y="11"/>
                </a:cubicBez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6088" name="Group 667"/>
          <p:cNvGrpSpPr>
            <a:grpSpLocks/>
          </p:cNvGrpSpPr>
          <p:nvPr/>
        </p:nvGrpSpPr>
        <p:grpSpPr bwMode="auto">
          <a:xfrm>
            <a:off x="5370513" y="3048000"/>
            <a:ext cx="1458912" cy="933450"/>
            <a:chOff x="2889" y="1631"/>
            <a:chExt cx="980" cy="743"/>
          </a:xfrm>
        </p:grpSpPr>
        <p:sp>
          <p:nvSpPr>
            <p:cNvPr id="4552" name="Rectangle 668"/>
            <p:cNvSpPr>
              <a:spLocks noChangeArrowheads="1"/>
            </p:cNvSpPr>
            <p:nvPr/>
          </p:nvSpPr>
          <p:spPr bwMode="auto">
            <a:xfrm>
              <a:off x="3046" y="1841"/>
              <a:ext cx="663" cy="533"/>
            </a:xfrm>
            <a:prstGeom prst="rect">
              <a:avLst/>
            </a:prstGeom>
            <a:solidFill>
              <a:srgbClr val="00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3" name="AutoShape 669"/>
            <p:cNvSpPr>
              <a:spLocks noChangeArrowheads="1"/>
            </p:cNvSpPr>
            <p:nvPr/>
          </p:nvSpPr>
          <p:spPr bwMode="auto">
            <a:xfrm>
              <a:off x="2889" y="1631"/>
              <a:ext cx="980" cy="253"/>
            </a:xfrm>
            <a:prstGeom prst="triangle">
              <a:avLst>
                <a:gd name="adj" fmla="val 50000"/>
              </a:avLst>
            </a:prstGeom>
            <a:solidFill>
              <a:srgbClr val="00CC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sz="2400" i="0">
                <a:solidFill>
                  <a:srgbClr val="00CCFF"/>
                </a:solidFill>
                <a:latin typeface="Arial" pitchFamily="34" charset="0"/>
              </a:endParaRPr>
            </a:p>
          </p:txBody>
        </p:sp>
      </p:grpSp>
      <p:sp>
        <p:nvSpPr>
          <p:cNvPr id="46089" name="Freeform 670"/>
          <p:cNvSpPr>
            <a:spLocks/>
          </p:cNvSpPr>
          <p:nvPr/>
        </p:nvSpPr>
        <p:spPr bwMode="auto">
          <a:xfrm>
            <a:off x="5364163" y="4425950"/>
            <a:ext cx="3225800" cy="1665288"/>
          </a:xfrm>
          <a:custGeom>
            <a:avLst/>
            <a:gdLst>
              <a:gd name="T0" fmla="*/ 2147483647 w 2032"/>
              <a:gd name="T1" fmla="*/ 2147483647 h 1049"/>
              <a:gd name="T2" fmla="*/ 2147483647 w 2032"/>
              <a:gd name="T3" fmla="*/ 2147483647 h 1049"/>
              <a:gd name="T4" fmla="*/ 2147483647 w 2032"/>
              <a:gd name="T5" fmla="*/ 2147483647 h 1049"/>
              <a:gd name="T6" fmla="*/ 2147483647 w 2032"/>
              <a:gd name="T7" fmla="*/ 2147483647 h 1049"/>
              <a:gd name="T8" fmla="*/ 2147483647 w 2032"/>
              <a:gd name="T9" fmla="*/ 2147483647 h 1049"/>
              <a:gd name="T10" fmla="*/ 2147483647 w 2032"/>
              <a:gd name="T11" fmla="*/ 2147483647 h 1049"/>
              <a:gd name="T12" fmla="*/ 2147483647 w 2032"/>
              <a:gd name="T13" fmla="*/ 2147483647 h 1049"/>
              <a:gd name="T14" fmla="*/ 2147483647 w 2032"/>
              <a:gd name="T15" fmla="*/ 2147483647 h 1049"/>
              <a:gd name="T16" fmla="*/ 2147483647 w 2032"/>
              <a:gd name="T17" fmla="*/ 2147483647 h 1049"/>
              <a:gd name="T18" fmla="*/ 2147483647 w 2032"/>
              <a:gd name="T19" fmla="*/ 2147483647 h 1049"/>
              <a:gd name="T20" fmla="*/ 2147483647 w 2032"/>
              <a:gd name="T21" fmla="*/ 2147483647 h 1049"/>
              <a:gd name="T22" fmla="*/ 2147483647 w 2032"/>
              <a:gd name="T23" fmla="*/ 2147483647 h 1049"/>
              <a:gd name="T24" fmla="*/ 2147483647 w 2032"/>
              <a:gd name="T25" fmla="*/ 2147483647 h 1049"/>
              <a:gd name="T26" fmla="*/ 2147483647 w 2032"/>
              <a:gd name="T27" fmla="*/ 2147483647 h 1049"/>
              <a:gd name="T28" fmla="*/ 2147483647 w 2032"/>
              <a:gd name="T29" fmla="*/ 2147483647 h 1049"/>
              <a:gd name="T30" fmla="*/ 2147483647 w 2032"/>
              <a:gd name="T31" fmla="*/ 2147483647 h 10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2032" h="1049">
                <a:moveTo>
                  <a:pt x="1044" y="26"/>
                </a:moveTo>
                <a:cubicBezTo>
                  <a:pt x="959" y="45"/>
                  <a:pt x="924" y="118"/>
                  <a:pt x="847" y="125"/>
                </a:cubicBezTo>
                <a:cubicBezTo>
                  <a:pt x="770" y="132"/>
                  <a:pt x="697" y="61"/>
                  <a:pt x="580" y="68"/>
                </a:cubicBezTo>
                <a:cubicBezTo>
                  <a:pt x="463" y="75"/>
                  <a:pt x="232" y="119"/>
                  <a:pt x="143" y="170"/>
                </a:cubicBezTo>
                <a:cubicBezTo>
                  <a:pt x="54" y="221"/>
                  <a:pt x="65" y="289"/>
                  <a:pt x="48" y="374"/>
                </a:cubicBezTo>
                <a:cubicBezTo>
                  <a:pt x="31" y="459"/>
                  <a:pt x="0" y="618"/>
                  <a:pt x="41" y="680"/>
                </a:cubicBezTo>
                <a:cubicBezTo>
                  <a:pt x="82" y="742"/>
                  <a:pt x="191" y="709"/>
                  <a:pt x="294" y="744"/>
                </a:cubicBezTo>
                <a:cubicBezTo>
                  <a:pt x="397" y="779"/>
                  <a:pt x="527" y="849"/>
                  <a:pt x="660" y="893"/>
                </a:cubicBezTo>
                <a:cubicBezTo>
                  <a:pt x="793" y="938"/>
                  <a:pt x="944" y="991"/>
                  <a:pt x="1088" y="1014"/>
                </a:cubicBezTo>
                <a:cubicBezTo>
                  <a:pt x="1232" y="1036"/>
                  <a:pt x="1401" y="1049"/>
                  <a:pt x="1525" y="1031"/>
                </a:cubicBezTo>
                <a:cubicBezTo>
                  <a:pt x="1649" y="1012"/>
                  <a:pt x="1749" y="960"/>
                  <a:pt x="1831" y="907"/>
                </a:cubicBezTo>
                <a:cubicBezTo>
                  <a:pt x="1913" y="855"/>
                  <a:pt x="1998" y="824"/>
                  <a:pt x="2015" y="714"/>
                </a:cubicBezTo>
                <a:cubicBezTo>
                  <a:pt x="2032" y="604"/>
                  <a:pt x="1990" y="350"/>
                  <a:pt x="1931" y="251"/>
                </a:cubicBezTo>
                <a:cubicBezTo>
                  <a:pt x="1872" y="151"/>
                  <a:pt x="1754" y="153"/>
                  <a:pt x="1658" y="114"/>
                </a:cubicBezTo>
                <a:cubicBezTo>
                  <a:pt x="1562" y="76"/>
                  <a:pt x="1457" y="30"/>
                  <a:pt x="1355" y="15"/>
                </a:cubicBezTo>
                <a:cubicBezTo>
                  <a:pt x="1253" y="0"/>
                  <a:pt x="1129" y="8"/>
                  <a:pt x="1044" y="26"/>
                </a:cubicBez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7" name="Line 671"/>
          <p:cNvSpPr>
            <a:spLocks noChangeShapeType="1"/>
          </p:cNvSpPr>
          <p:nvPr/>
        </p:nvSpPr>
        <p:spPr bwMode="auto">
          <a:xfrm rot="16200000" flipV="1">
            <a:off x="7791450" y="5248275"/>
            <a:ext cx="471488" cy="2063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08" name="Line 672"/>
          <p:cNvSpPr>
            <a:spLocks noChangeShapeType="1"/>
          </p:cNvSpPr>
          <p:nvPr/>
        </p:nvSpPr>
        <p:spPr bwMode="auto">
          <a:xfrm rot="5400000" flipV="1">
            <a:off x="7991475" y="5443538"/>
            <a:ext cx="3175" cy="857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09" name="Line 673"/>
          <p:cNvSpPr>
            <a:spLocks noChangeShapeType="1"/>
          </p:cNvSpPr>
          <p:nvPr/>
        </p:nvSpPr>
        <p:spPr bwMode="auto">
          <a:xfrm rot="16200000" flipH="1">
            <a:off x="8110537" y="5040313"/>
            <a:ext cx="182563" cy="128588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11" name="Line 675"/>
          <p:cNvSpPr>
            <a:spLocks noChangeShapeType="1"/>
          </p:cNvSpPr>
          <p:nvPr/>
        </p:nvSpPr>
        <p:spPr bwMode="auto">
          <a:xfrm>
            <a:off x="6100763" y="4776788"/>
            <a:ext cx="244475" cy="968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12" name="Line 676"/>
          <p:cNvSpPr>
            <a:spLocks noChangeShapeType="1"/>
          </p:cNvSpPr>
          <p:nvPr/>
        </p:nvSpPr>
        <p:spPr bwMode="auto">
          <a:xfrm flipV="1">
            <a:off x="5842000" y="5030788"/>
            <a:ext cx="396875" cy="825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15" name="Line 679"/>
          <p:cNvSpPr>
            <a:spLocks noChangeShapeType="1"/>
          </p:cNvSpPr>
          <p:nvPr/>
        </p:nvSpPr>
        <p:spPr bwMode="auto">
          <a:xfrm flipH="1">
            <a:off x="6267450" y="5075238"/>
            <a:ext cx="123825" cy="1968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16" name="Line 680"/>
          <p:cNvSpPr>
            <a:spLocks noChangeShapeType="1"/>
          </p:cNvSpPr>
          <p:nvPr/>
        </p:nvSpPr>
        <p:spPr bwMode="auto">
          <a:xfrm flipH="1" flipV="1">
            <a:off x="6573838" y="5054600"/>
            <a:ext cx="88900" cy="2190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17" name="Line 681"/>
          <p:cNvSpPr>
            <a:spLocks noChangeShapeType="1"/>
          </p:cNvSpPr>
          <p:nvPr/>
        </p:nvSpPr>
        <p:spPr bwMode="auto">
          <a:xfrm>
            <a:off x="6743700" y="5056188"/>
            <a:ext cx="503238" cy="2698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19" name="Line 683"/>
          <p:cNvSpPr>
            <a:spLocks noChangeShapeType="1"/>
          </p:cNvSpPr>
          <p:nvPr/>
        </p:nvSpPr>
        <p:spPr bwMode="auto">
          <a:xfrm>
            <a:off x="6284913" y="3551238"/>
            <a:ext cx="0" cy="1063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20" name="Line 684"/>
          <p:cNvSpPr>
            <a:spLocks noChangeShapeType="1"/>
          </p:cNvSpPr>
          <p:nvPr/>
        </p:nvSpPr>
        <p:spPr bwMode="auto">
          <a:xfrm flipV="1">
            <a:off x="5891213" y="3736975"/>
            <a:ext cx="168275" cy="31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pic>
        <p:nvPicPr>
          <p:cNvPr id="46100" name="Picture 685" descr="access_point_stylized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0388" y="3548063"/>
            <a:ext cx="369887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2" name="Line 686"/>
          <p:cNvSpPr>
            <a:spLocks noChangeShapeType="1"/>
          </p:cNvSpPr>
          <p:nvPr/>
        </p:nvSpPr>
        <p:spPr bwMode="auto">
          <a:xfrm rot="5400000" flipV="1">
            <a:off x="7994650" y="5440363"/>
            <a:ext cx="3175" cy="857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23" name="Line 687"/>
          <p:cNvSpPr>
            <a:spLocks noChangeShapeType="1"/>
          </p:cNvSpPr>
          <p:nvPr/>
        </p:nvSpPr>
        <p:spPr bwMode="auto">
          <a:xfrm flipV="1">
            <a:off x="5894388" y="3733800"/>
            <a:ext cx="168275" cy="31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pic>
        <p:nvPicPr>
          <p:cNvPr id="46103" name="Picture 688" descr="access_point_stylized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41975" y="3546475"/>
            <a:ext cx="369888" cy="30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25" name="Line 695"/>
          <p:cNvSpPr>
            <a:spLocks noChangeShapeType="1"/>
          </p:cNvSpPr>
          <p:nvPr/>
        </p:nvSpPr>
        <p:spPr bwMode="auto">
          <a:xfrm>
            <a:off x="7358063" y="4700588"/>
            <a:ext cx="390525" cy="1841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26" name="Line 696"/>
          <p:cNvSpPr>
            <a:spLocks noChangeShapeType="1"/>
          </p:cNvSpPr>
          <p:nvPr/>
        </p:nvSpPr>
        <p:spPr bwMode="auto">
          <a:xfrm flipV="1">
            <a:off x="6737350" y="4687888"/>
            <a:ext cx="322263" cy="198437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27" name="Line 697"/>
          <p:cNvSpPr>
            <a:spLocks noChangeShapeType="1"/>
          </p:cNvSpPr>
          <p:nvPr/>
        </p:nvSpPr>
        <p:spPr bwMode="auto">
          <a:xfrm flipV="1">
            <a:off x="6780213" y="4979988"/>
            <a:ext cx="97155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28" name="Line 708"/>
          <p:cNvSpPr>
            <a:spLocks noChangeShapeType="1"/>
          </p:cNvSpPr>
          <p:nvPr/>
        </p:nvSpPr>
        <p:spPr bwMode="auto">
          <a:xfrm>
            <a:off x="6289675" y="2406650"/>
            <a:ext cx="152400" cy="952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6108" name="Oval 407"/>
          <p:cNvSpPr>
            <a:spLocks noChangeArrowheads="1"/>
          </p:cNvSpPr>
          <p:nvPr/>
        </p:nvSpPr>
        <p:spPr bwMode="auto">
          <a:xfrm>
            <a:off x="6354763" y="2565400"/>
            <a:ext cx="387350" cy="95250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rgbClr val="EAEAEA"/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i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6109" name="Rectangle 410"/>
          <p:cNvSpPr>
            <a:spLocks noChangeArrowheads="1"/>
          </p:cNvSpPr>
          <p:nvPr/>
        </p:nvSpPr>
        <p:spPr bwMode="auto">
          <a:xfrm>
            <a:off x="6354763" y="2555875"/>
            <a:ext cx="388937" cy="58738"/>
          </a:xfrm>
          <a:prstGeom prst="rect">
            <a:avLst/>
          </a:prstGeom>
          <a:gradFill rotWithShape="1">
            <a:gsLst>
              <a:gs pos="0">
                <a:schemeClr val="folHlink"/>
              </a:gs>
              <a:gs pos="100000">
                <a:srgbClr val="EAEAEA"/>
              </a:gs>
            </a:gsLst>
            <a:lin ang="0" scaled="1"/>
          </a:gra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 i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6110" name="Oval 411"/>
          <p:cNvSpPr>
            <a:spLocks noChangeArrowheads="1"/>
          </p:cNvSpPr>
          <p:nvPr/>
        </p:nvSpPr>
        <p:spPr bwMode="auto">
          <a:xfrm>
            <a:off x="6353175" y="2490788"/>
            <a:ext cx="387350" cy="111125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rgbClr val="EAEAEA"/>
              </a:gs>
            </a:gsLst>
            <a:lin ang="0" scaled="1"/>
          </a:gra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i="0">
              <a:latin typeface="Times New Roman" pitchFamily="18" charset="0"/>
              <a:cs typeface="Arial" pitchFamily="34" charset="0"/>
            </a:endParaRPr>
          </a:p>
        </p:txBody>
      </p:sp>
      <p:grpSp>
        <p:nvGrpSpPr>
          <p:cNvPr id="46111" name="Group 712"/>
          <p:cNvGrpSpPr>
            <a:grpSpLocks/>
          </p:cNvGrpSpPr>
          <p:nvPr/>
        </p:nvGrpSpPr>
        <p:grpSpPr bwMode="auto">
          <a:xfrm>
            <a:off x="6430963" y="2519363"/>
            <a:ext cx="219075" cy="52387"/>
            <a:chOff x="2468" y="1332"/>
            <a:chExt cx="310" cy="60"/>
          </a:xfrm>
        </p:grpSpPr>
        <p:sp>
          <p:nvSpPr>
            <p:cNvPr id="46529" name="Freeform 713"/>
            <p:cNvSpPr>
              <a:spLocks/>
            </p:cNvSpPr>
            <p:nvPr/>
          </p:nvSpPr>
          <p:spPr bwMode="auto">
            <a:xfrm>
              <a:off x="2468" y="1332"/>
              <a:ext cx="310" cy="60"/>
            </a:xfrm>
            <a:custGeom>
              <a:avLst/>
              <a:gdLst>
                <a:gd name="T0" fmla="*/ 0 w 310"/>
                <a:gd name="T1" fmla="*/ 60 h 60"/>
                <a:gd name="T2" fmla="*/ 96 w 310"/>
                <a:gd name="T3" fmla="*/ 60 h 60"/>
                <a:gd name="T4" fmla="*/ 192 w 310"/>
                <a:gd name="T5" fmla="*/ 0 h 60"/>
                <a:gd name="T6" fmla="*/ 310 w 310"/>
                <a:gd name="T7" fmla="*/ 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10" h="60">
                  <a:moveTo>
                    <a:pt x="0" y="60"/>
                  </a:moveTo>
                  <a:lnTo>
                    <a:pt x="96" y="60"/>
                  </a:lnTo>
                  <a:lnTo>
                    <a:pt x="192" y="0"/>
                  </a:lnTo>
                  <a:lnTo>
                    <a:pt x="310" y="0"/>
                  </a:lnTo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rgbClr val="EAEAEA"/>
                </a:gs>
              </a:gsLst>
              <a:lin ang="0" scaled="1"/>
            </a:gradFill>
            <a:ln w="12700" cmpd="sng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530" name="Freeform 714"/>
            <p:cNvSpPr>
              <a:spLocks/>
            </p:cNvSpPr>
            <p:nvPr/>
          </p:nvSpPr>
          <p:spPr bwMode="auto">
            <a:xfrm>
              <a:off x="2482" y="1332"/>
              <a:ext cx="282" cy="60"/>
            </a:xfrm>
            <a:custGeom>
              <a:avLst/>
              <a:gdLst>
                <a:gd name="T0" fmla="*/ 0 w 282"/>
                <a:gd name="T1" fmla="*/ 0 h 60"/>
                <a:gd name="T2" fmla="*/ 96 w 282"/>
                <a:gd name="T3" fmla="*/ 0 h 60"/>
                <a:gd name="T4" fmla="*/ 192 w 282"/>
                <a:gd name="T5" fmla="*/ 60 h 60"/>
                <a:gd name="T6" fmla="*/ 282 w 282"/>
                <a:gd name="T7" fmla="*/ 60 h 6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2" h="60">
                  <a:moveTo>
                    <a:pt x="0" y="0"/>
                  </a:moveTo>
                  <a:lnTo>
                    <a:pt x="96" y="0"/>
                  </a:lnTo>
                  <a:lnTo>
                    <a:pt x="192" y="60"/>
                  </a:lnTo>
                  <a:lnTo>
                    <a:pt x="282" y="60"/>
                  </a:lnTo>
                </a:path>
              </a:pathLst>
            </a:custGeom>
            <a:gradFill rotWithShape="1">
              <a:gsLst>
                <a:gs pos="0">
                  <a:schemeClr val="folHlink"/>
                </a:gs>
                <a:gs pos="100000">
                  <a:srgbClr val="EAEAEA"/>
                </a:gs>
              </a:gsLst>
              <a:lin ang="0" scaled="1"/>
            </a:gradFill>
            <a:ln w="12700" cmpd="sng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33" name="Line 715"/>
          <p:cNvSpPr>
            <a:spLocks noChangeShapeType="1"/>
          </p:cNvSpPr>
          <p:nvPr/>
        </p:nvSpPr>
        <p:spPr bwMode="auto">
          <a:xfrm>
            <a:off x="6354763" y="2543175"/>
            <a:ext cx="0" cy="74613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134" name="Line 762"/>
          <p:cNvSpPr>
            <a:spLocks noChangeShapeType="1"/>
          </p:cNvSpPr>
          <p:nvPr/>
        </p:nvSpPr>
        <p:spPr bwMode="auto">
          <a:xfrm>
            <a:off x="6427788" y="3743325"/>
            <a:ext cx="67945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46114" name="Group 781"/>
          <p:cNvGrpSpPr>
            <a:grpSpLocks/>
          </p:cNvGrpSpPr>
          <p:nvPr/>
        </p:nvGrpSpPr>
        <p:grpSpPr bwMode="auto">
          <a:xfrm>
            <a:off x="7591425" y="4806950"/>
            <a:ext cx="622300" cy="244475"/>
            <a:chOff x="4334" y="1470"/>
            <a:chExt cx="246" cy="107"/>
          </a:xfrm>
        </p:grpSpPr>
        <p:sp>
          <p:nvSpPr>
            <p:cNvPr id="46521" name="Oval 407"/>
            <p:cNvSpPr>
              <a:spLocks noChangeArrowheads="1"/>
            </p:cNvSpPr>
            <p:nvPr/>
          </p:nvSpPr>
          <p:spPr bwMode="auto">
            <a:xfrm>
              <a:off x="4335" y="1517"/>
              <a:ext cx="244" cy="6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EAEAEA"/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522" name="Rectangle 410"/>
            <p:cNvSpPr>
              <a:spLocks noChangeArrowheads="1"/>
            </p:cNvSpPr>
            <p:nvPr/>
          </p:nvSpPr>
          <p:spPr bwMode="auto">
            <a:xfrm>
              <a:off x="4335" y="1511"/>
              <a:ext cx="245" cy="37"/>
            </a:xfrm>
            <a:prstGeom prst="rect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EAEAEA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523" name="Oval 411"/>
            <p:cNvSpPr>
              <a:spLocks noChangeArrowheads="1"/>
            </p:cNvSpPr>
            <p:nvPr/>
          </p:nvSpPr>
          <p:spPr bwMode="auto">
            <a:xfrm>
              <a:off x="4334" y="1470"/>
              <a:ext cx="244" cy="7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EAEAEA"/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46524" name="Group 785"/>
            <p:cNvGrpSpPr>
              <a:grpSpLocks/>
            </p:cNvGrpSpPr>
            <p:nvPr/>
          </p:nvGrpSpPr>
          <p:grpSpPr bwMode="auto">
            <a:xfrm>
              <a:off x="4383" y="1488"/>
              <a:ext cx="138" cy="33"/>
              <a:chOff x="2468" y="1332"/>
              <a:chExt cx="310" cy="60"/>
            </a:xfrm>
          </p:grpSpPr>
          <p:sp>
            <p:nvSpPr>
              <p:cNvPr id="46527" name="Freeform 786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528" name="Freeform 787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46" name="Line 788"/>
            <p:cNvSpPr>
              <a:spLocks noChangeShapeType="1"/>
            </p:cNvSpPr>
            <p:nvPr/>
          </p:nvSpPr>
          <p:spPr bwMode="auto">
            <a:xfrm>
              <a:off x="4335" y="1503"/>
              <a:ext cx="0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4547" name="Line 789"/>
            <p:cNvSpPr>
              <a:spLocks noChangeShapeType="1"/>
            </p:cNvSpPr>
            <p:nvPr/>
          </p:nvSpPr>
          <p:spPr bwMode="auto">
            <a:xfrm>
              <a:off x="4578" y="1505"/>
              <a:ext cx="0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46115" name="Group 790"/>
          <p:cNvGrpSpPr>
            <a:grpSpLocks/>
          </p:cNvGrpSpPr>
          <p:nvPr/>
        </p:nvGrpSpPr>
        <p:grpSpPr bwMode="auto">
          <a:xfrm>
            <a:off x="6965950" y="4508500"/>
            <a:ext cx="622300" cy="244475"/>
            <a:chOff x="4334" y="1470"/>
            <a:chExt cx="246" cy="107"/>
          </a:xfrm>
        </p:grpSpPr>
        <p:sp>
          <p:nvSpPr>
            <p:cNvPr id="46513" name="Oval 407"/>
            <p:cNvSpPr>
              <a:spLocks noChangeArrowheads="1"/>
            </p:cNvSpPr>
            <p:nvPr/>
          </p:nvSpPr>
          <p:spPr bwMode="auto">
            <a:xfrm>
              <a:off x="4335" y="1517"/>
              <a:ext cx="244" cy="6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EAEAEA"/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514" name="Rectangle 410"/>
            <p:cNvSpPr>
              <a:spLocks noChangeArrowheads="1"/>
            </p:cNvSpPr>
            <p:nvPr/>
          </p:nvSpPr>
          <p:spPr bwMode="auto">
            <a:xfrm>
              <a:off x="4335" y="1511"/>
              <a:ext cx="245" cy="37"/>
            </a:xfrm>
            <a:prstGeom prst="rect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EAEAEA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515" name="Oval 411"/>
            <p:cNvSpPr>
              <a:spLocks noChangeArrowheads="1"/>
            </p:cNvSpPr>
            <p:nvPr/>
          </p:nvSpPr>
          <p:spPr bwMode="auto">
            <a:xfrm>
              <a:off x="4334" y="1470"/>
              <a:ext cx="244" cy="7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EAEAEA"/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46516" name="Group 794"/>
            <p:cNvGrpSpPr>
              <a:grpSpLocks/>
            </p:cNvGrpSpPr>
            <p:nvPr/>
          </p:nvGrpSpPr>
          <p:grpSpPr bwMode="auto">
            <a:xfrm>
              <a:off x="4383" y="1488"/>
              <a:ext cx="138" cy="33"/>
              <a:chOff x="2468" y="1332"/>
              <a:chExt cx="310" cy="60"/>
            </a:xfrm>
          </p:grpSpPr>
          <p:sp>
            <p:nvSpPr>
              <p:cNvPr id="46519" name="Freeform 79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520" name="Freeform 79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38" name="Line 797"/>
            <p:cNvSpPr>
              <a:spLocks noChangeShapeType="1"/>
            </p:cNvSpPr>
            <p:nvPr/>
          </p:nvSpPr>
          <p:spPr bwMode="auto">
            <a:xfrm>
              <a:off x="4335" y="1503"/>
              <a:ext cx="0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4539" name="Line 798"/>
            <p:cNvSpPr>
              <a:spLocks noChangeShapeType="1"/>
            </p:cNvSpPr>
            <p:nvPr/>
          </p:nvSpPr>
          <p:spPr bwMode="auto">
            <a:xfrm>
              <a:off x="4578" y="1505"/>
              <a:ext cx="0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46116" name="Group 799"/>
          <p:cNvGrpSpPr>
            <a:grpSpLocks/>
          </p:cNvGrpSpPr>
          <p:nvPr/>
        </p:nvGrpSpPr>
        <p:grpSpPr bwMode="auto">
          <a:xfrm>
            <a:off x="6242050" y="4851400"/>
            <a:ext cx="622300" cy="244475"/>
            <a:chOff x="4334" y="1470"/>
            <a:chExt cx="246" cy="107"/>
          </a:xfrm>
        </p:grpSpPr>
        <p:sp>
          <p:nvSpPr>
            <p:cNvPr id="46505" name="Oval 407"/>
            <p:cNvSpPr>
              <a:spLocks noChangeArrowheads="1"/>
            </p:cNvSpPr>
            <p:nvPr/>
          </p:nvSpPr>
          <p:spPr bwMode="auto">
            <a:xfrm>
              <a:off x="4335" y="1517"/>
              <a:ext cx="244" cy="6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EAEAEA"/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506" name="Rectangle 410"/>
            <p:cNvSpPr>
              <a:spLocks noChangeArrowheads="1"/>
            </p:cNvSpPr>
            <p:nvPr/>
          </p:nvSpPr>
          <p:spPr bwMode="auto">
            <a:xfrm>
              <a:off x="4335" y="1511"/>
              <a:ext cx="245" cy="37"/>
            </a:xfrm>
            <a:prstGeom prst="rect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EAEAEA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507" name="Oval 411"/>
            <p:cNvSpPr>
              <a:spLocks noChangeArrowheads="1"/>
            </p:cNvSpPr>
            <p:nvPr/>
          </p:nvSpPr>
          <p:spPr bwMode="auto">
            <a:xfrm>
              <a:off x="4334" y="1470"/>
              <a:ext cx="244" cy="7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EAEAEA"/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46508" name="Group 803"/>
            <p:cNvGrpSpPr>
              <a:grpSpLocks/>
            </p:cNvGrpSpPr>
            <p:nvPr/>
          </p:nvGrpSpPr>
          <p:grpSpPr bwMode="auto">
            <a:xfrm>
              <a:off x="4383" y="1488"/>
              <a:ext cx="138" cy="33"/>
              <a:chOff x="2468" y="1332"/>
              <a:chExt cx="310" cy="60"/>
            </a:xfrm>
          </p:grpSpPr>
          <p:sp>
            <p:nvSpPr>
              <p:cNvPr id="46511" name="Freeform 80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512" name="Freeform 80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30" name="Line 806"/>
            <p:cNvSpPr>
              <a:spLocks noChangeShapeType="1"/>
            </p:cNvSpPr>
            <p:nvPr/>
          </p:nvSpPr>
          <p:spPr bwMode="auto">
            <a:xfrm>
              <a:off x="4335" y="1503"/>
              <a:ext cx="0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4531" name="Line 807"/>
            <p:cNvSpPr>
              <a:spLocks noChangeShapeType="1"/>
            </p:cNvSpPr>
            <p:nvPr/>
          </p:nvSpPr>
          <p:spPr bwMode="auto">
            <a:xfrm>
              <a:off x="4578" y="1505"/>
              <a:ext cx="0" cy="47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46117" name="Group 808"/>
          <p:cNvGrpSpPr>
            <a:grpSpLocks/>
          </p:cNvGrpSpPr>
          <p:nvPr/>
        </p:nvGrpSpPr>
        <p:grpSpPr bwMode="auto">
          <a:xfrm>
            <a:off x="6051550" y="3644900"/>
            <a:ext cx="390525" cy="171450"/>
            <a:chOff x="4334" y="1470"/>
            <a:chExt cx="246" cy="107"/>
          </a:xfrm>
        </p:grpSpPr>
        <p:sp>
          <p:nvSpPr>
            <p:cNvPr id="46497" name="Oval 407"/>
            <p:cNvSpPr>
              <a:spLocks noChangeArrowheads="1"/>
            </p:cNvSpPr>
            <p:nvPr/>
          </p:nvSpPr>
          <p:spPr bwMode="auto">
            <a:xfrm>
              <a:off x="4335" y="1517"/>
              <a:ext cx="244" cy="6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EAEAEA"/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498" name="Rectangle 410"/>
            <p:cNvSpPr>
              <a:spLocks noChangeArrowheads="1"/>
            </p:cNvSpPr>
            <p:nvPr/>
          </p:nvSpPr>
          <p:spPr bwMode="auto">
            <a:xfrm>
              <a:off x="4335" y="1511"/>
              <a:ext cx="245" cy="37"/>
            </a:xfrm>
            <a:prstGeom prst="rect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EAEAEA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499" name="Oval 411"/>
            <p:cNvSpPr>
              <a:spLocks noChangeArrowheads="1"/>
            </p:cNvSpPr>
            <p:nvPr/>
          </p:nvSpPr>
          <p:spPr bwMode="auto">
            <a:xfrm>
              <a:off x="4334" y="1470"/>
              <a:ext cx="244" cy="70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rgbClr val="EAEAEA"/>
                </a:gs>
              </a:gsLst>
              <a:lin ang="0" scaled="1"/>
            </a:gradFill>
            <a:ln w="9525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46500" name="Group 812"/>
            <p:cNvGrpSpPr>
              <a:grpSpLocks/>
            </p:cNvGrpSpPr>
            <p:nvPr/>
          </p:nvGrpSpPr>
          <p:grpSpPr bwMode="auto">
            <a:xfrm>
              <a:off x="4383" y="1488"/>
              <a:ext cx="138" cy="33"/>
              <a:chOff x="2468" y="1332"/>
              <a:chExt cx="310" cy="60"/>
            </a:xfrm>
          </p:grpSpPr>
          <p:sp>
            <p:nvSpPr>
              <p:cNvPr id="46503" name="Freeform 81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504" name="Freeform 81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gradFill rotWithShape="1">
                <a:gsLst>
                  <a:gs pos="0">
                    <a:schemeClr val="folHlink"/>
                  </a:gs>
                  <a:gs pos="100000">
                    <a:srgbClr val="EAEAEA"/>
                  </a:gs>
                </a:gsLst>
                <a:lin ang="0" scaled="1"/>
              </a:gradFill>
              <a:ln w="12700" cmpd="sng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22" name="Line 815"/>
            <p:cNvSpPr>
              <a:spLocks noChangeShapeType="1"/>
            </p:cNvSpPr>
            <p:nvPr/>
          </p:nvSpPr>
          <p:spPr bwMode="auto">
            <a:xfrm>
              <a:off x="4335" y="1503"/>
              <a:ext cx="0" cy="50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4523" name="Line 816"/>
            <p:cNvSpPr>
              <a:spLocks noChangeShapeType="1"/>
            </p:cNvSpPr>
            <p:nvPr/>
          </p:nvSpPr>
          <p:spPr bwMode="auto">
            <a:xfrm>
              <a:off x="4578" y="1505"/>
              <a:ext cx="0" cy="49"/>
            </a:xfrm>
            <a:prstGeom prst="line">
              <a:avLst/>
            </a:prstGeom>
            <a:noFill/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46118" name="Group 817"/>
          <p:cNvGrpSpPr>
            <a:grpSpLocks/>
          </p:cNvGrpSpPr>
          <p:nvPr/>
        </p:nvGrpSpPr>
        <p:grpSpPr bwMode="auto">
          <a:xfrm>
            <a:off x="6027738" y="1738313"/>
            <a:ext cx="517525" cy="508000"/>
            <a:chOff x="2920" y="1424"/>
            <a:chExt cx="326" cy="320"/>
          </a:xfrm>
        </p:grpSpPr>
        <p:sp>
          <p:nvSpPr>
            <p:cNvPr id="4510" name="Oval 818"/>
            <p:cNvSpPr>
              <a:spLocks noChangeArrowheads="1"/>
            </p:cNvSpPr>
            <p:nvPr/>
          </p:nvSpPr>
          <p:spPr bwMode="auto">
            <a:xfrm>
              <a:off x="2920" y="1445"/>
              <a:ext cx="326" cy="289"/>
            </a:xfrm>
            <a:prstGeom prst="ellips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490" name="Group 819"/>
            <p:cNvGrpSpPr>
              <a:grpSpLocks/>
            </p:cNvGrpSpPr>
            <p:nvPr/>
          </p:nvGrpSpPr>
          <p:grpSpPr bwMode="auto">
            <a:xfrm>
              <a:off x="2949" y="1424"/>
              <a:ext cx="265" cy="280"/>
              <a:chOff x="2949" y="1424"/>
              <a:chExt cx="265" cy="280"/>
            </a:xfrm>
          </p:grpSpPr>
          <p:sp>
            <p:nvSpPr>
              <p:cNvPr id="4513" name="Oval 820"/>
              <p:cNvSpPr>
                <a:spLocks noChangeArrowheads="1"/>
              </p:cNvSpPr>
              <p:nvPr/>
            </p:nvSpPr>
            <p:spPr bwMode="auto">
              <a:xfrm>
                <a:off x="3030" y="1545"/>
                <a:ext cx="107" cy="92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4" name="Oval 821"/>
              <p:cNvSpPr>
                <a:spLocks noChangeArrowheads="1"/>
              </p:cNvSpPr>
              <p:nvPr/>
            </p:nvSpPr>
            <p:spPr bwMode="auto">
              <a:xfrm>
                <a:off x="3006" y="1525"/>
                <a:ext cx="154" cy="131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5" name="Oval 822"/>
              <p:cNvSpPr>
                <a:spLocks noChangeArrowheads="1"/>
              </p:cNvSpPr>
              <p:nvPr/>
            </p:nvSpPr>
            <p:spPr bwMode="auto">
              <a:xfrm>
                <a:off x="2983" y="1501"/>
                <a:ext cx="203" cy="179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6" name="Oval 823"/>
              <p:cNvSpPr>
                <a:spLocks noChangeArrowheads="1"/>
              </p:cNvSpPr>
              <p:nvPr/>
            </p:nvSpPr>
            <p:spPr bwMode="auto">
              <a:xfrm>
                <a:off x="2949" y="1476"/>
                <a:ext cx="265" cy="228"/>
              </a:xfrm>
              <a:prstGeom prst="ellipse">
                <a:avLst/>
              </a:prstGeom>
              <a:noFill/>
              <a:ln w="19050">
                <a:solidFill>
                  <a:srgbClr val="FF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496" name="Freeform 824"/>
              <p:cNvSpPr>
                <a:spLocks/>
              </p:cNvSpPr>
              <p:nvPr/>
            </p:nvSpPr>
            <p:spPr bwMode="auto">
              <a:xfrm flipV="1">
                <a:off x="2987" y="1424"/>
                <a:ext cx="205" cy="143"/>
              </a:xfrm>
              <a:custGeom>
                <a:avLst/>
                <a:gdLst>
                  <a:gd name="T0" fmla="*/ 0 w 1180"/>
                  <a:gd name="T1" fmla="*/ 0 h 956"/>
                  <a:gd name="T2" fmla="*/ 0 w 1180"/>
                  <a:gd name="T3" fmla="*/ 0 h 956"/>
                  <a:gd name="T4" fmla="*/ 0 w 1180"/>
                  <a:gd name="T5" fmla="*/ 0 h 956"/>
                  <a:gd name="T6" fmla="*/ 0 w 1180"/>
                  <a:gd name="T7" fmla="*/ 0 h 956"/>
                  <a:gd name="T8" fmla="*/ 0 w 1180"/>
                  <a:gd name="T9" fmla="*/ 0 h 956"/>
                  <a:gd name="T10" fmla="*/ 0 w 1180"/>
                  <a:gd name="T11" fmla="*/ 0 h 956"/>
                  <a:gd name="T12" fmla="*/ 0 w 1180"/>
                  <a:gd name="T13" fmla="*/ 0 h 956"/>
                  <a:gd name="T14" fmla="*/ 0 w 1180"/>
                  <a:gd name="T15" fmla="*/ 0 h 956"/>
                  <a:gd name="T16" fmla="*/ 0 w 1180"/>
                  <a:gd name="T17" fmla="*/ 0 h 956"/>
                  <a:gd name="T18" fmla="*/ 0 w 1180"/>
                  <a:gd name="T19" fmla="*/ 0 h 95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1180" h="956">
                    <a:moveTo>
                      <a:pt x="499" y="7"/>
                    </a:moveTo>
                    <a:lnTo>
                      <a:pt x="0" y="780"/>
                    </a:lnTo>
                    <a:lnTo>
                      <a:pt x="134" y="885"/>
                    </a:lnTo>
                    <a:lnTo>
                      <a:pt x="366" y="920"/>
                    </a:lnTo>
                    <a:lnTo>
                      <a:pt x="534" y="956"/>
                    </a:lnTo>
                    <a:lnTo>
                      <a:pt x="829" y="949"/>
                    </a:lnTo>
                    <a:lnTo>
                      <a:pt x="1096" y="850"/>
                    </a:lnTo>
                    <a:lnTo>
                      <a:pt x="1180" y="801"/>
                    </a:lnTo>
                    <a:lnTo>
                      <a:pt x="668" y="0"/>
                    </a:lnTo>
                    <a:lnTo>
                      <a:pt x="499" y="7"/>
                    </a:lnTo>
                    <a:close/>
                  </a:path>
                </a:pathLst>
              </a:custGeom>
              <a:solidFill>
                <a:srgbClr val="DDDDDD"/>
              </a:solidFill>
              <a:ln w="19050" cmpd="sng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491" name="Freeform 825"/>
            <p:cNvSpPr>
              <a:spLocks/>
            </p:cNvSpPr>
            <p:nvPr/>
          </p:nvSpPr>
          <p:spPr bwMode="auto">
            <a:xfrm>
              <a:off x="2995" y="1615"/>
              <a:ext cx="178" cy="129"/>
            </a:xfrm>
            <a:custGeom>
              <a:avLst/>
              <a:gdLst>
                <a:gd name="T0" fmla="*/ 0 w 1180"/>
                <a:gd name="T1" fmla="*/ 0 h 956"/>
                <a:gd name="T2" fmla="*/ 0 w 1180"/>
                <a:gd name="T3" fmla="*/ 0 h 956"/>
                <a:gd name="T4" fmla="*/ 0 w 1180"/>
                <a:gd name="T5" fmla="*/ 0 h 956"/>
                <a:gd name="T6" fmla="*/ 0 w 1180"/>
                <a:gd name="T7" fmla="*/ 0 h 956"/>
                <a:gd name="T8" fmla="*/ 0 w 1180"/>
                <a:gd name="T9" fmla="*/ 0 h 956"/>
                <a:gd name="T10" fmla="*/ 0 w 1180"/>
                <a:gd name="T11" fmla="*/ 0 h 956"/>
                <a:gd name="T12" fmla="*/ 0 w 1180"/>
                <a:gd name="T13" fmla="*/ 0 h 956"/>
                <a:gd name="T14" fmla="*/ 0 w 1180"/>
                <a:gd name="T15" fmla="*/ 0 h 956"/>
                <a:gd name="T16" fmla="*/ 0 w 1180"/>
                <a:gd name="T17" fmla="*/ 0 h 956"/>
                <a:gd name="T18" fmla="*/ 0 w 1180"/>
                <a:gd name="T19" fmla="*/ 0 h 95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1180" h="956">
                  <a:moveTo>
                    <a:pt x="499" y="7"/>
                  </a:moveTo>
                  <a:lnTo>
                    <a:pt x="0" y="780"/>
                  </a:lnTo>
                  <a:lnTo>
                    <a:pt x="134" y="885"/>
                  </a:lnTo>
                  <a:lnTo>
                    <a:pt x="366" y="920"/>
                  </a:lnTo>
                  <a:lnTo>
                    <a:pt x="534" y="956"/>
                  </a:lnTo>
                  <a:lnTo>
                    <a:pt x="829" y="949"/>
                  </a:lnTo>
                  <a:lnTo>
                    <a:pt x="1096" y="850"/>
                  </a:lnTo>
                  <a:lnTo>
                    <a:pt x="1180" y="801"/>
                  </a:lnTo>
                  <a:lnTo>
                    <a:pt x="668" y="0"/>
                  </a:lnTo>
                  <a:lnTo>
                    <a:pt x="499" y="7"/>
                  </a:lnTo>
                  <a:close/>
                </a:path>
              </a:pathLst>
            </a:custGeom>
            <a:solidFill>
              <a:srgbClr val="DDDDDD"/>
            </a:solidFill>
            <a:ln w="19050" cmpd="sng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119" name="Group 826"/>
          <p:cNvGrpSpPr>
            <a:grpSpLocks/>
          </p:cNvGrpSpPr>
          <p:nvPr/>
        </p:nvGrpSpPr>
        <p:grpSpPr bwMode="auto">
          <a:xfrm>
            <a:off x="6138863" y="1989138"/>
            <a:ext cx="282575" cy="477837"/>
            <a:chOff x="3748" y="1253"/>
            <a:chExt cx="178" cy="301"/>
          </a:xfrm>
        </p:grpSpPr>
        <p:sp>
          <p:nvSpPr>
            <p:cNvPr id="46473" name="Line 270"/>
            <p:cNvSpPr>
              <a:spLocks noChangeShapeType="1"/>
            </p:cNvSpPr>
            <p:nvPr/>
          </p:nvSpPr>
          <p:spPr bwMode="auto">
            <a:xfrm flipH="1">
              <a:off x="3748" y="1276"/>
              <a:ext cx="89" cy="25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474" name="Line 271"/>
            <p:cNvSpPr>
              <a:spLocks noChangeShapeType="1"/>
            </p:cNvSpPr>
            <p:nvPr/>
          </p:nvSpPr>
          <p:spPr bwMode="auto">
            <a:xfrm>
              <a:off x="3837" y="1276"/>
              <a:ext cx="89" cy="25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475" name="Line 272"/>
            <p:cNvSpPr>
              <a:spLocks noChangeShapeType="1"/>
            </p:cNvSpPr>
            <p:nvPr/>
          </p:nvSpPr>
          <p:spPr bwMode="auto">
            <a:xfrm>
              <a:off x="3748" y="1527"/>
              <a:ext cx="89" cy="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476" name="Line 273"/>
            <p:cNvSpPr>
              <a:spLocks noChangeShapeType="1"/>
            </p:cNvSpPr>
            <p:nvPr/>
          </p:nvSpPr>
          <p:spPr bwMode="auto">
            <a:xfrm flipH="1">
              <a:off x="3837" y="1527"/>
              <a:ext cx="89" cy="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477" name="Line 274"/>
            <p:cNvSpPr>
              <a:spLocks noChangeShapeType="1"/>
            </p:cNvSpPr>
            <p:nvPr/>
          </p:nvSpPr>
          <p:spPr bwMode="auto">
            <a:xfrm>
              <a:off x="3837" y="1282"/>
              <a:ext cx="0" cy="27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478" name="Line 275"/>
            <p:cNvSpPr>
              <a:spLocks noChangeShapeType="1"/>
            </p:cNvSpPr>
            <p:nvPr/>
          </p:nvSpPr>
          <p:spPr bwMode="auto">
            <a:xfrm flipV="1">
              <a:off x="3748" y="1501"/>
              <a:ext cx="89" cy="2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479" name="Line 276"/>
            <p:cNvSpPr>
              <a:spLocks noChangeShapeType="1"/>
            </p:cNvSpPr>
            <p:nvPr/>
          </p:nvSpPr>
          <p:spPr bwMode="auto">
            <a:xfrm flipH="1" flipV="1">
              <a:off x="3837" y="1501"/>
              <a:ext cx="89" cy="2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480" name="Line 277"/>
            <p:cNvSpPr>
              <a:spLocks noChangeShapeType="1"/>
            </p:cNvSpPr>
            <p:nvPr/>
          </p:nvSpPr>
          <p:spPr bwMode="auto">
            <a:xfrm>
              <a:off x="3786" y="1418"/>
              <a:ext cx="51" cy="2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481" name="Line 278"/>
            <p:cNvSpPr>
              <a:spLocks noChangeShapeType="1"/>
            </p:cNvSpPr>
            <p:nvPr/>
          </p:nvSpPr>
          <p:spPr bwMode="auto">
            <a:xfrm flipV="1">
              <a:off x="3837" y="1418"/>
              <a:ext cx="54" cy="2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482" name="Line 279"/>
            <p:cNvSpPr>
              <a:spLocks noChangeShapeType="1"/>
            </p:cNvSpPr>
            <p:nvPr/>
          </p:nvSpPr>
          <p:spPr bwMode="auto">
            <a:xfrm>
              <a:off x="3768" y="1455"/>
              <a:ext cx="66" cy="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483" name="Line 280"/>
            <p:cNvSpPr>
              <a:spLocks noChangeShapeType="1"/>
            </p:cNvSpPr>
            <p:nvPr/>
          </p:nvSpPr>
          <p:spPr bwMode="auto">
            <a:xfrm flipV="1">
              <a:off x="3837" y="1461"/>
              <a:ext cx="66" cy="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484" name="Line 281"/>
            <p:cNvSpPr>
              <a:spLocks noChangeShapeType="1"/>
            </p:cNvSpPr>
            <p:nvPr/>
          </p:nvSpPr>
          <p:spPr bwMode="auto">
            <a:xfrm flipV="1">
              <a:off x="3837" y="1381"/>
              <a:ext cx="34" cy="1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485" name="Line 282"/>
            <p:cNvSpPr>
              <a:spLocks noChangeShapeType="1"/>
            </p:cNvSpPr>
            <p:nvPr/>
          </p:nvSpPr>
          <p:spPr bwMode="auto">
            <a:xfrm flipV="1">
              <a:off x="3837" y="1329"/>
              <a:ext cx="21" cy="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486" name="Line 283"/>
            <p:cNvSpPr>
              <a:spLocks noChangeShapeType="1"/>
            </p:cNvSpPr>
            <p:nvPr/>
          </p:nvSpPr>
          <p:spPr bwMode="auto">
            <a:xfrm>
              <a:off x="3798" y="1377"/>
              <a:ext cx="42" cy="1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6487" name="Line 284"/>
            <p:cNvSpPr>
              <a:spLocks noChangeShapeType="1"/>
            </p:cNvSpPr>
            <p:nvPr/>
          </p:nvSpPr>
          <p:spPr bwMode="auto">
            <a:xfrm>
              <a:off x="3817" y="1327"/>
              <a:ext cx="24" cy="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509" name="Oval 842"/>
            <p:cNvSpPr>
              <a:spLocks noChangeArrowheads="1"/>
            </p:cNvSpPr>
            <p:nvPr/>
          </p:nvSpPr>
          <p:spPr bwMode="auto">
            <a:xfrm>
              <a:off x="3821" y="1253"/>
              <a:ext cx="30" cy="29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6120" name="Group 843"/>
          <p:cNvGrpSpPr>
            <a:grpSpLocks/>
          </p:cNvGrpSpPr>
          <p:nvPr/>
        </p:nvGrpSpPr>
        <p:grpSpPr bwMode="auto">
          <a:xfrm>
            <a:off x="5387975" y="1963738"/>
            <a:ext cx="519113" cy="128587"/>
            <a:chOff x="2199" y="955"/>
            <a:chExt cx="2547" cy="506"/>
          </a:xfrm>
        </p:grpSpPr>
        <p:sp>
          <p:nvSpPr>
            <p:cNvPr id="46467" name="Freeform 844"/>
            <p:cNvSpPr>
              <a:spLocks/>
            </p:cNvSpPr>
            <p:nvPr/>
          </p:nvSpPr>
          <p:spPr bwMode="auto">
            <a:xfrm>
              <a:off x="2199" y="1166"/>
              <a:ext cx="260" cy="281"/>
            </a:xfrm>
            <a:custGeom>
              <a:avLst/>
              <a:gdLst>
                <a:gd name="T0" fmla="*/ 260 w 260"/>
                <a:gd name="T1" fmla="*/ 0 h 281"/>
                <a:gd name="T2" fmla="*/ 42 w 260"/>
                <a:gd name="T3" fmla="*/ 112 h 281"/>
                <a:gd name="T4" fmla="*/ 35 w 260"/>
                <a:gd name="T5" fmla="*/ 211 h 281"/>
                <a:gd name="T6" fmla="*/ 253 w 260"/>
                <a:gd name="T7" fmla="*/ 281 h 2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0" h="281">
                  <a:moveTo>
                    <a:pt x="260" y="0"/>
                  </a:moveTo>
                  <a:cubicBezTo>
                    <a:pt x="224" y="19"/>
                    <a:pt x="79" y="77"/>
                    <a:pt x="42" y="112"/>
                  </a:cubicBezTo>
                  <a:cubicBezTo>
                    <a:pt x="5" y="143"/>
                    <a:pt x="0" y="183"/>
                    <a:pt x="35" y="211"/>
                  </a:cubicBezTo>
                  <a:cubicBezTo>
                    <a:pt x="70" y="239"/>
                    <a:pt x="208" y="266"/>
                    <a:pt x="253" y="281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68" name="Freeform 845"/>
            <p:cNvSpPr>
              <a:spLocks/>
            </p:cNvSpPr>
            <p:nvPr/>
          </p:nvSpPr>
          <p:spPr bwMode="auto">
            <a:xfrm>
              <a:off x="2482" y="1040"/>
              <a:ext cx="900" cy="421"/>
            </a:xfrm>
            <a:custGeom>
              <a:avLst/>
              <a:gdLst>
                <a:gd name="T0" fmla="*/ 531 w 900"/>
                <a:gd name="T1" fmla="*/ 0 h 421"/>
                <a:gd name="T2" fmla="*/ 279 w 900"/>
                <a:gd name="T3" fmla="*/ 77 h 421"/>
                <a:gd name="T4" fmla="*/ 68 w 900"/>
                <a:gd name="T5" fmla="*/ 182 h 421"/>
                <a:gd name="T6" fmla="*/ 33 w 900"/>
                <a:gd name="T7" fmla="*/ 323 h 421"/>
                <a:gd name="T8" fmla="*/ 328 w 900"/>
                <a:gd name="T9" fmla="*/ 400 h 421"/>
                <a:gd name="T10" fmla="*/ 812 w 900"/>
                <a:gd name="T11" fmla="*/ 421 h 421"/>
                <a:gd name="T12" fmla="*/ 855 w 900"/>
                <a:gd name="T13" fmla="*/ 40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00" h="421">
                  <a:moveTo>
                    <a:pt x="531" y="0"/>
                  </a:moveTo>
                  <a:cubicBezTo>
                    <a:pt x="489" y="13"/>
                    <a:pt x="356" y="47"/>
                    <a:pt x="279" y="77"/>
                  </a:cubicBezTo>
                  <a:cubicBezTo>
                    <a:pt x="202" y="107"/>
                    <a:pt x="109" y="141"/>
                    <a:pt x="68" y="182"/>
                  </a:cubicBezTo>
                  <a:cubicBezTo>
                    <a:pt x="31" y="213"/>
                    <a:pt x="0" y="292"/>
                    <a:pt x="33" y="323"/>
                  </a:cubicBezTo>
                  <a:cubicBezTo>
                    <a:pt x="76" y="359"/>
                    <a:pt x="198" y="384"/>
                    <a:pt x="328" y="400"/>
                  </a:cubicBezTo>
                  <a:cubicBezTo>
                    <a:pt x="458" y="416"/>
                    <a:pt x="724" y="421"/>
                    <a:pt x="812" y="421"/>
                  </a:cubicBezTo>
                  <a:cubicBezTo>
                    <a:pt x="900" y="421"/>
                    <a:pt x="846" y="404"/>
                    <a:pt x="855" y="40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69" name="Freeform 846"/>
            <p:cNvSpPr>
              <a:spLocks/>
            </p:cNvSpPr>
            <p:nvPr/>
          </p:nvSpPr>
          <p:spPr bwMode="auto">
            <a:xfrm>
              <a:off x="2782" y="1068"/>
              <a:ext cx="428" cy="269"/>
            </a:xfrm>
            <a:custGeom>
              <a:avLst/>
              <a:gdLst>
                <a:gd name="T0" fmla="*/ 428 w 428"/>
                <a:gd name="T1" fmla="*/ 0 h 269"/>
                <a:gd name="T2" fmla="*/ 217 w 428"/>
                <a:gd name="T3" fmla="*/ 35 h 269"/>
                <a:gd name="T4" fmla="*/ 21 w 428"/>
                <a:gd name="T5" fmla="*/ 140 h 269"/>
                <a:gd name="T6" fmla="*/ 91 w 428"/>
                <a:gd name="T7" fmla="*/ 246 h 269"/>
                <a:gd name="T8" fmla="*/ 231 w 428"/>
                <a:gd name="T9" fmla="*/ 267 h 269"/>
                <a:gd name="T10" fmla="*/ 414 w 428"/>
                <a:gd name="T11" fmla="*/ 260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8" h="269">
                  <a:moveTo>
                    <a:pt x="428" y="0"/>
                  </a:moveTo>
                  <a:cubicBezTo>
                    <a:pt x="428" y="0"/>
                    <a:pt x="217" y="35"/>
                    <a:pt x="217" y="35"/>
                  </a:cubicBezTo>
                  <a:cubicBezTo>
                    <a:pt x="217" y="35"/>
                    <a:pt x="42" y="105"/>
                    <a:pt x="21" y="140"/>
                  </a:cubicBezTo>
                  <a:cubicBezTo>
                    <a:pt x="0" y="175"/>
                    <a:pt x="14" y="217"/>
                    <a:pt x="91" y="246"/>
                  </a:cubicBezTo>
                  <a:cubicBezTo>
                    <a:pt x="126" y="267"/>
                    <a:pt x="177" y="265"/>
                    <a:pt x="231" y="267"/>
                  </a:cubicBezTo>
                  <a:cubicBezTo>
                    <a:pt x="285" y="269"/>
                    <a:pt x="376" y="262"/>
                    <a:pt x="414" y="26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70" name="Freeform 847"/>
            <p:cNvSpPr>
              <a:spLocks/>
            </p:cNvSpPr>
            <p:nvPr/>
          </p:nvSpPr>
          <p:spPr bwMode="auto">
            <a:xfrm>
              <a:off x="3554" y="1075"/>
              <a:ext cx="377" cy="239"/>
            </a:xfrm>
            <a:custGeom>
              <a:avLst/>
              <a:gdLst>
                <a:gd name="T0" fmla="*/ 42 w 377"/>
                <a:gd name="T1" fmla="*/ 239 h 239"/>
                <a:gd name="T2" fmla="*/ 335 w 377"/>
                <a:gd name="T3" fmla="*/ 146 h 239"/>
                <a:gd name="T4" fmla="*/ 342 w 377"/>
                <a:gd name="T5" fmla="*/ 47 h 239"/>
                <a:gd name="T6" fmla="*/ 0 w 377"/>
                <a:gd name="T7" fmla="*/ 0 h 2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39">
                  <a:moveTo>
                    <a:pt x="42" y="239"/>
                  </a:moveTo>
                  <a:cubicBezTo>
                    <a:pt x="89" y="224"/>
                    <a:pt x="285" y="178"/>
                    <a:pt x="335" y="146"/>
                  </a:cubicBezTo>
                  <a:cubicBezTo>
                    <a:pt x="372" y="115"/>
                    <a:pt x="377" y="75"/>
                    <a:pt x="342" y="47"/>
                  </a:cubicBezTo>
                  <a:cubicBezTo>
                    <a:pt x="286" y="23"/>
                    <a:pt x="71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71" name="Freeform 848"/>
            <p:cNvSpPr>
              <a:spLocks/>
            </p:cNvSpPr>
            <p:nvPr/>
          </p:nvSpPr>
          <p:spPr bwMode="auto">
            <a:xfrm>
              <a:off x="3646" y="997"/>
              <a:ext cx="660" cy="336"/>
            </a:xfrm>
            <a:custGeom>
              <a:avLst/>
              <a:gdLst>
                <a:gd name="T0" fmla="*/ 382 w 646"/>
                <a:gd name="T1" fmla="*/ 529 h 300"/>
                <a:gd name="T2" fmla="*/ 543 w 646"/>
                <a:gd name="T3" fmla="*/ 447 h 300"/>
                <a:gd name="T4" fmla="*/ 675 w 646"/>
                <a:gd name="T5" fmla="*/ 337 h 300"/>
                <a:gd name="T6" fmla="*/ 698 w 646"/>
                <a:gd name="T7" fmla="*/ 188 h 300"/>
                <a:gd name="T8" fmla="*/ 511 w 646"/>
                <a:gd name="T9" fmla="*/ 106 h 300"/>
                <a:gd name="T10" fmla="*/ 0 w 646"/>
                <a:gd name="T11" fmla="*/ 0 h 3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6" h="300">
                  <a:moveTo>
                    <a:pt x="343" y="300"/>
                  </a:moveTo>
                  <a:cubicBezTo>
                    <a:pt x="367" y="292"/>
                    <a:pt x="443" y="272"/>
                    <a:pt x="487" y="254"/>
                  </a:cubicBezTo>
                  <a:cubicBezTo>
                    <a:pt x="531" y="236"/>
                    <a:pt x="584" y="216"/>
                    <a:pt x="607" y="191"/>
                  </a:cubicBezTo>
                  <a:cubicBezTo>
                    <a:pt x="628" y="173"/>
                    <a:pt x="646" y="125"/>
                    <a:pt x="627" y="107"/>
                  </a:cubicBezTo>
                  <a:cubicBezTo>
                    <a:pt x="603" y="85"/>
                    <a:pt x="563" y="79"/>
                    <a:pt x="459" y="61"/>
                  </a:cubicBezTo>
                  <a:cubicBezTo>
                    <a:pt x="355" y="43"/>
                    <a:pt x="76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72" name="Freeform 849"/>
            <p:cNvSpPr>
              <a:spLocks/>
            </p:cNvSpPr>
            <p:nvPr/>
          </p:nvSpPr>
          <p:spPr bwMode="auto">
            <a:xfrm>
              <a:off x="4116" y="955"/>
              <a:ext cx="630" cy="397"/>
            </a:xfrm>
            <a:custGeom>
              <a:avLst/>
              <a:gdLst>
                <a:gd name="T0" fmla="*/ 320 w 630"/>
                <a:gd name="T1" fmla="*/ 397 h 397"/>
                <a:gd name="T2" fmla="*/ 468 w 630"/>
                <a:gd name="T3" fmla="*/ 345 h 397"/>
                <a:gd name="T4" fmla="*/ 590 w 630"/>
                <a:gd name="T5" fmla="*/ 275 h 397"/>
                <a:gd name="T6" fmla="*/ 611 w 630"/>
                <a:gd name="T7" fmla="*/ 181 h 397"/>
                <a:gd name="T8" fmla="*/ 439 w 630"/>
                <a:gd name="T9" fmla="*/ 129 h 397"/>
                <a:gd name="T10" fmla="*/ 0 w 630"/>
                <a:gd name="T11" fmla="*/ 0 h 3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0" h="397">
                  <a:moveTo>
                    <a:pt x="320" y="397"/>
                  </a:moveTo>
                  <a:cubicBezTo>
                    <a:pt x="345" y="388"/>
                    <a:pt x="423" y="366"/>
                    <a:pt x="468" y="345"/>
                  </a:cubicBezTo>
                  <a:cubicBezTo>
                    <a:pt x="513" y="325"/>
                    <a:pt x="567" y="303"/>
                    <a:pt x="590" y="275"/>
                  </a:cubicBezTo>
                  <a:cubicBezTo>
                    <a:pt x="612" y="255"/>
                    <a:pt x="630" y="201"/>
                    <a:pt x="611" y="181"/>
                  </a:cubicBezTo>
                  <a:cubicBezTo>
                    <a:pt x="586" y="156"/>
                    <a:pt x="541" y="159"/>
                    <a:pt x="439" y="129"/>
                  </a:cubicBezTo>
                  <a:cubicBezTo>
                    <a:pt x="337" y="99"/>
                    <a:pt x="91" y="27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121" name="Group 850"/>
          <p:cNvGrpSpPr>
            <a:grpSpLocks/>
          </p:cNvGrpSpPr>
          <p:nvPr/>
        </p:nvGrpSpPr>
        <p:grpSpPr bwMode="auto">
          <a:xfrm>
            <a:off x="5541963" y="1539875"/>
            <a:ext cx="519112" cy="128588"/>
            <a:chOff x="2199" y="955"/>
            <a:chExt cx="2547" cy="506"/>
          </a:xfrm>
        </p:grpSpPr>
        <p:sp>
          <p:nvSpPr>
            <p:cNvPr id="46461" name="Freeform 851"/>
            <p:cNvSpPr>
              <a:spLocks/>
            </p:cNvSpPr>
            <p:nvPr/>
          </p:nvSpPr>
          <p:spPr bwMode="auto">
            <a:xfrm>
              <a:off x="2199" y="1166"/>
              <a:ext cx="260" cy="281"/>
            </a:xfrm>
            <a:custGeom>
              <a:avLst/>
              <a:gdLst>
                <a:gd name="T0" fmla="*/ 260 w 260"/>
                <a:gd name="T1" fmla="*/ 0 h 281"/>
                <a:gd name="T2" fmla="*/ 42 w 260"/>
                <a:gd name="T3" fmla="*/ 112 h 281"/>
                <a:gd name="T4" fmla="*/ 35 w 260"/>
                <a:gd name="T5" fmla="*/ 211 h 281"/>
                <a:gd name="T6" fmla="*/ 253 w 260"/>
                <a:gd name="T7" fmla="*/ 281 h 2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0" h="281">
                  <a:moveTo>
                    <a:pt x="260" y="0"/>
                  </a:moveTo>
                  <a:cubicBezTo>
                    <a:pt x="224" y="19"/>
                    <a:pt x="79" y="77"/>
                    <a:pt x="42" y="112"/>
                  </a:cubicBezTo>
                  <a:cubicBezTo>
                    <a:pt x="5" y="143"/>
                    <a:pt x="0" y="183"/>
                    <a:pt x="35" y="211"/>
                  </a:cubicBezTo>
                  <a:cubicBezTo>
                    <a:pt x="70" y="239"/>
                    <a:pt x="208" y="266"/>
                    <a:pt x="253" y="281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62" name="Freeform 852"/>
            <p:cNvSpPr>
              <a:spLocks/>
            </p:cNvSpPr>
            <p:nvPr/>
          </p:nvSpPr>
          <p:spPr bwMode="auto">
            <a:xfrm>
              <a:off x="2482" y="1040"/>
              <a:ext cx="900" cy="421"/>
            </a:xfrm>
            <a:custGeom>
              <a:avLst/>
              <a:gdLst>
                <a:gd name="T0" fmla="*/ 531 w 900"/>
                <a:gd name="T1" fmla="*/ 0 h 421"/>
                <a:gd name="T2" fmla="*/ 279 w 900"/>
                <a:gd name="T3" fmla="*/ 77 h 421"/>
                <a:gd name="T4" fmla="*/ 68 w 900"/>
                <a:gd name="T5" fmla="*/ 182 h 421"/>
                <a:gd name="T6" fmla="*/ 33 w 900"/>
                <a:gd name="T7" fmla="*/ 323 h 421"/>
                <a:gd name="T8" fmla="*/ 328 w 900"/>
                <a:gd name="T9" fmla="*/ 400 h 421"/>
                <a:gd name="T10" fmla="*/ 812 w 900"/>
                <a:gd name="T11" fmla="*/ 421 h 421"/>
                <a:gd name="T12" fmla="*/ 855 w 900"/>
                <a:gd name="T13" fmla="*/ 40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00" h="421">
                  <a:moveTo>
                    <a:pt x="531" y="0"/>
                  </a:moveTo>
                  <a:cubicBezTo>
                    <a:pt x="489" y="13"/>
                    <a:pt x="356" y="47"/>
                    <a:pt x="279" y="77"/>
                  </a:cubicBezTo>
                  <a:cubicBezTo>
                    <a:pt x="202" y="107"/>
                    <a:pt x="109" y="141"/>
                    <a:pt x="68" y="182"/>
                  </a:cubicBezTo>
                  <a:cubicBezTo>
                    <a:pt x="31" y="213"/>
                    <a:pt x="0" y="292"/>
                    <a:pt x="33" y="323"/>
                  </a:cubicBezTo>
                  <a:cubicBezTo>
                    <a:pt x="76" y="359"/>
                    <a:pt x="198" y="384"/>
                    <a:pt x="328" y="400"/>
                  </a:cubicBezTo>
                  <a:cubicBezTo>
                    <a:pt x="458" y="416"/>
                    <a:pt x="724" y="421"/>
                    <a:pt x="812" y="421"/>
                  </a:cubicBezTo>
                  <a:cubicBezTo>
                    <a:pt x="900" y="421"/>
                    <a:pt x="846" y="404"/>
                    <a:pt x="855" y="40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63" name="Freeform 853"/>
            <p:cNvSpPr>
              <a:spLocks/>
            </p:cNvSpPr>
            <p:nvPr/>
          </p:nvSpPr>
          <p:spPr bwMode="auto">
            <a:xfrm>
              <a:off x="2782" y="1068"/>
              <a:ext cx="428" cy="269"/>
            </a:xfrm>
            <a:custGeom>
              <a:avLst/>
              <a:gdLst>
                <a:gd name="T0" fmla="*/ 428 w 428"/>
                <a:gd name="T1" fmla="*/ 0 h 269"/>
                <a:gd name="T2" fmla="*/ 217 w 428"/>
                <a:gd name="T3" fmla="*/ 35 h 269"/>
                <a:gd name="T4" fmla="*/ 21 w 428"/>
                <a:gd name="T5" fmla="*/ 140 h 269"/>
                <a:gd name="T6" fmla="*/ 91 w 428"/>
                <a:gd name="T7" fmla="*/ 246 h 269"/>
                <a:gd name="T8" fmla="*/ 231 w 428"/>
                <a:gd name="T9" fmla="*/ 267 h 269"/>
                <a:gd name="T10" fmla="*/ 414 w 428"/>
                <a:gd name="T11" fmla="*/ 260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8" h="269">
                  <a:moveTo>
                    <a:pt x="428" y="0"/>
                  </a:moveTo>
                  <a:cubicBezTo>
                    <a:pt x="428" y="0"/>
                    <a:pt x="217" y="35"/>
                    <a:pt x="217" y="35"/>
                  </a:cubicBezTo>
                  <a:cubicBezTo>
                    <a:pt x="217" y="35"/>
                    <a:pt x="42" y="105"/>
                    <a:pt x="21" y="140"/>
                  </a:cubicBezTo>
                  <a:cubicBezTo>
                    <a:pt x="0" y="175"/>
                    <a:pt x="14" y="217"/>
                    <a:pt x="91" y="246"/>
                  </a:cubicBezTo>
                  <a:cubicBezTo>
                    <a:pt x="126" y="267"/>
                    <a:pt x="177" y="265"/>
                    <a:pt x="231" y="267"/>
                  </a:cubicBezTo>
                  <a:cubicBezTo>
                    <a:pt x="285" y="269"/>
                    <a:pt x="376" y="262"/>
                    <a:pt x="414" y="26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64" name="Freeform 854"/>
            <p:cNvSpPr>
              <a:spLocks/>
            </p:cNvSpPr>
            <p:nvPr/>
          </p:nvSpPr>
          <p:spPr bwMode="auto">
            <a:xfrm>
              <a:off x="3554" y="1075"/>
              <a:ext cx="377" cy="239"/>
            </a:xfrm>
            <a:custGeom>
              <a:avLst/>
              <a:gdLst>
                <a:gd name="T0" fmla="*/ 42 w 377"/>
                <a:gd name="T1" fmla="*/ 239 h 239"/>
                <a:gd name="T2" fmla="*/ 335 w 377"/>
                <a:gd name="T3" fmla="*/ 146 h 239"/>
                <a:gd name="T4" fmla="*/ 342 w 377"/>
                <a:gd name="T5" fmla="*/ 47 h 239"/>
                <a:gd name="T6" fmla="*/ 0 w 377"/>
                <a:gd name="T7" fmla="*/ 0 h 2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39">
                  <a:moveTo>
                    <a:pt x="42" y="239"/>
                  </a:moveTo>
                  <a:cubicBezTo>
                    <a:pt x="89" y="224"/>
                    <a:pt x="285" y="178"/>
                    <a:pt x="335" y="146"/>
                  </a:cubicBezTo>
                  <a:cubicBezTo>
                    <a:pt x="372" y="115"/>
                    <a:pt x="377" y="75"/>
                    <a:pt x="342" y="47"/>
                  </a:cubicBezTo>
                  <a:cubicBezTo>
                    <a:pt x="286" y="23"/>
                    <a:pt x="71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65" name="Freeform 855"/>
            <p:cNvSpPr>
              <a:spLocks/>
            </p:cNvSpPr>
            <p:nvPr/>
          </p:nvSpPr>
          <p:spPr bwMode="auto">
            <a:xfrm>
              <a:off x="3646" y="997"/>
              <a:ext cx="660" cy="336"/>
            </a:xfrm>
            <a:custGeom>
              <a:avLst/>
              <a:gdLst>
                <a:gd name="T0" fmla="*/ 382 w 646"/>
                <a:gd name="T1" fmla="*/ 529 h 300"/>
                <a:gd name="T2" fmla="*/ 543 w 646"/>
                <a:gd name="T3" fmla="*/ 447 h 300"/>
                <a:gd name="T4" fmla="*/ 675 w 646"/>
                <a:gd name="T5" fmla="*/ 337 h 300"/>
                <a:gd name="T6" fmla="*/ 698 w 646"/>
                <a:gd name="T7" fmla="*/ 188 h 300"/>
                <a:gd name="T8" fmla="*/ 511 w 646"/>
                <a:gd name="T9" fmla="*/ 106 h 300"/>
                <a:gd name="T10" fmla="*/ 0 w 646"/>
                <a:gd name="T11" fmla="*/ 0 h 3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6" h="300">
                  <a:moveTo>
                    <a:pt x="343" y="300"/>
                  </a:moveTo>
                  <a:cubicBezTo>
                    <a:pt x="367" y="292"/>
                    <a:pt x="443" y="272"/>
                    <a:pt x="487" y="254"/>
                  </a:cubicBezTo>
                  <a:cubicBezTo>
                    <a:pt x="531" y="236"/>
                    <a:pt x="584" y="216"/>
                    <a:pt x="607" y="191"/>
                  </a:cubicBezTo>
                  <a:cubicBezTo>
                    <a:pt x="628" y="173"/>
                    <a:pt x="646" y="125"/>
                    <a:pt x="627" y="107"/>
                  </a:cubicBezTo>
                  <a:cubicBezTo>
                    <a:pt x="603" y="85"/>
                    <a:pt x="563" y="79"/>
                    <a:pt x="459" y="61"/>
                  </a:cubicBezTo>
                  <a:cubicBezTo>
                    <a:pt x="355" y="43"/>
                    <a:pt x="76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66" name="Freeform 856"/>
            <p:cNvSpPr>
              <a:spLocks/>
            </p:cNvSpPr>
            <p:nvPr/>
          </p:nvSpPr>
          <p:spPr bwMode="auto">
            <a:xfrm>
              <a:off x="4116" y="955"/>
              <a:ext cx="630" cy="397"/>
            </a:xfrm>
            <a:custGeom>
              <a:avLst/>
              <a:gdLst>
                <a:gd name="T0" fmla="*/ 320 w 630"/>
                <a:gd name="T1" fmla="*/ 397 h 397"/>
                <a:gd name="T2" fmla="*/ 468 w 630"/>
                <a:gd name="T3" fmla="*/ 345 h 397"/>
                <a:gd name="T4" fmla="*/ 590 w 630"/>
                <a:gd name="T5" fmla="*/ 275 h 397"/>
                <a:gd name="T6" fmla="*/ 611 w 630"/>
                <a:gd name="T7" fmla="*/ 181 h 397"/>
                <a:gd name="T8" fmla="*/ 439 w 630"/>
                <a:gd name="T9" fmla="*/ 129 h 397"/>
                <a:gd name="T10" fmla="*/ 0 w 630"/>
                <a:gd name="T11" fmla="*/ 0 h 3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0" h="397">
                  <a:moveTo>
                    <a:pt x="320" y="397"/>
                  </a:moveTo>
                  <a:cubicBezTo>
                    <a:pt x="345" y="388"/>
                    <a:pt x="423" y="366"/>
                    <a:pt x="468" y="345"/>
                  </a:cubicBezTo>
                  <a:cubicBezTo>
                    <a:pt x="513" y="325"/>
                    <a:pt x="567" y="303"/>
                    <a:pt x="590" y="275"/>
                  </a:cubicBezTo>
                  <a:cubicBezTo>
                    <a:pt x="612" y="255"/>
                    <a:pt x="630" y="201"/>
                    <a:pt x="611" y="181"/>
                  </a:cubicBezTo>
                  <a:cubicBezTo>
                    <a:pt x="586" y="156"/>
                    <a:pt x="541" y="159"/>
                    <a:pt x="439" y="129"/>
                  </a:cubicBezTo>
                  <a:cubicBezTo>
                    <a:pt x="337" y="99"/>
                    <a:pt x="91" y="27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43" name="Line 857"/>
          <p:cNvSpPr>
            <a:spLocks noChangeShapeType="1"/>
          </p:cNvSpPr>
          <p:nvPr/>
        </p:nvSpPr>
        <p:spPr bwMode="auto">
          <a:xfrm flipH="1" flipV="1">
            <a:off x="5626100" y="2027238"/>
            <a:ext cx="39688" cy="63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46123" name="Group 858"/>
          <p:cNvGrpSpPr>
            <a:grpSpLocks/>
          </p:cNvGrpSpPr>
          <p:nvPr/>
        </p:nvGrpSpPr>
        <p:grpSpPr bwMode="auto">
          <a:xfrm>
            <a:off x="5392738" y="3527425"/>
            <a:ext cx="519112" cy="128588"/>
            <a:chOff x="2199" y="955"/>
            <a:chExt cx="2547" cy="506"/>
          </a:xfrm>
        </p:grpSpPr>
        <p:sp>
          <p:nvSpPr>
            <p:cNvPr id="46455" name="Freeform 859"/>
            <p:cNvSpPr>
              <a:spLocks/>
            </p:cNvSpPr>
            <p:nvPr/>
          </p:nvSpPr>
          <p:spPr bwMode="auto">
            <a:xfrm>
              <a:off x="2199" y="1166"/>
              <a:ext cx="260" cy="281"/>
            </a:xfrm>
            <a:custGeom>
              <a:avLst/>
              <a:gdLst>
                <a:gd name="T0" fmla="*/ 260 w 260"/>
                <a:gd name="T1" fmla="*/ 0 h 281"/>
                <a:gd name="T2" fmla="*/ 42 w 260"/>
                <a:gd name="T3" fmla="*/ 112 h 281"/>
                <a:gd name="T4" fmla="*/ 35 w 260"/>
                <a:gd name="T5" fmla="*/ 211 h 281"/>
                <a:gd name="T6" fmla="*/ 253 w 260"/>
                <a:gd name="T7" fmla="*/ 281 h 2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0" h="281">
                  <a:moveTo>
                    <a:pt x="260" y="0"/>
                  </a:moveTo>
                  <a:cubicBezTo>
                    <a:pt x="224" y="19"/>
                    <a:pt x="79" y="77"/>
                    <a:pt x="42" y="112"/>
                  </a:cubicBezTo>
                  <a:cubicBezTo>
                    <a:pt x="5" y="143"/>
                    <a:pt x="0" y="183"/>
                    <a:pt x="35" y="211"/>
                  </a:cubicBezTo>
                  <a:cubicBezTo>
                    <a:pt x="70" y="239"/>
                    <a:pt x="208" y="266"/>
                    <a:pt x="253" y="281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56" name="Freeform 860"/>
            <p:cNvSpPr>
              <a:spLocks/>
            </p:cNvSpPr>
            <p:nvPr/>
          </p:nvSpPr>
          <p:spPr bwMode="auto">
            <a:xfrm>
              <a:off x="2482" y="1040"/>
              <a:ext cx="900" cy="421"/>
            </a:xfrm>
            <a:custGeom>
              <a:avLst/>
              <a:gdLst>
                <a:gd name="T0" fmla="*/ 531 w 900"/>
                <a:gd name="T1" fmla="*/ 0 h 421"/>
                <a:gd name="T2" fmla="*/ 279 w 900"/>
                <a:gd name="T3" fmla="*/ 77 h 421"/>
                <a:gd name="T4" fmla="*/ 68 w 900"/>
                <a:gd name="T5" fmla="*/ 182 h 421"/>
                <a:gd name="T6" fmla="*/ 33 w 900"/>
                <a:gd name="T7" fmla="*/ 323 h 421"/>
                <a:gd name="T8" fmla="*/ 328 w 900"/>
                <a:gd name="T9" fmla="*/ 400 h 421"/>
                <a:gd name="T10" fmla="*/ 812 w 900"/>
                <a:gd name="T11" fmla="*/ 421 h 421"/>
                <a:gd name="T12" fmla="*/ 855 w 900"/>
                <a:gd name="T13" fmla="*/ 40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00" h="421">
                  <a:moveTo>
                    <a:pt x="531" y="0"/>
                  </a:moveTo>
                  <a:cubicBezTo>
                    <a:pt x="489" y="13"/>
                    <a:pt x="356" y="47"/>
                    <a:pt x="279" y="77"/>
                  </a:cubicBezTo>
                  <a:cubicBezTo>
                    <a:pt x="202" y="107"/>
                    <a:pt x="109" y="141"/>
                    <a:pt x="68" y="182"/>
                  </a:cubicBezTo>
                  <a:cubicBezTo>
                    <a:pt x="31" y="213"/>
                    <a:pt x="0" y="292"/>
                    <a:pt x="33" y="323"/>
                  </a:cubicBezTo>
                  <a:cubicBezTo>
                    <a:pt x="76" y="359"/>
                    <a:pt x="198" y="384"/>
                    <a:pt x="328" y="400"/>
                  </a:cubicBezTo>
                  <a:cubicBezTo>
                    <a:pt x="458" y="416"/>
                    <a:pt x="724" y="421"/>
                    <a:pt x="812" y="421"/>
                  </a:cubicBezTo>
                  <a:cubicBezTo>
                    <a:pt x="900" y="421"/>
                    <a:pt x="846" y="404"/>
                    <a:pt x="855" y="40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57" name="Freeform 861"/>
            <p:cNvSpPr>
              <a:spLocks/>
            </p:cNvSpPr>
            <p:nvPr/>
          </p:nvSpPr>
          <p:spPr bwMode="auto">
            <a:xfrm>
              <a:off x="2782" y="1068"/>
              <a:ext cx="428" cy="269"/>
            </a:xfrm>
            <a:custGeom>
              <a:avLst/>
              <a:gdLst>
                <a:gd name="T0" fmla="*/ 428 w 428"/>
                <a:gd name="T1" fmla="*/ 0 h 269"/>
                <a:gd name="T2" fmla="*/ 217 w 428"/>
                <a:gd name="T3" fmla="*/ 35 h 269"/>
                <a:gd name="T4" fmla="*/ 21 w 428"/>
                <a:gd name="T5" fmla="*/ 140 h 269"/>
                <a:gd name="T6" fmla="*/ 91 w 428"/>
                <a:gd name="T7" fmla="*/ 246 h 269"/>
                <a:gd name="T8" fmla="*/ 231 w 428"/>
                <a:gd name="T9" fmla="*/ 267 h 269"/>
                <a:gd name="T10" fmla="*/ 414 w 428"/>
                <a:gd name="T11" fmla="*/ 260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8" h="269">
                  <a:moveTo>
                    <a:pt x="428" y="0"/>
                  </a:moveTo>
                  <a:cubicBezTo>
                    <a:pt x="428" y="0"/>
                    <a:pt x="217" y="35"/>
                    <a:pt x="217" y="35"/>
                  </a:cubicBezTo>
                  <a:cubicBezTo>
                    <a:pt x="217" y="35"/>
                    <a:pt x="42" y="105"/>
                    <a:pt x="21" y="140"/>
                  </a:cubicBezTo>
                  <a:cubicBezTo>
                    <a:pt x="0" y="175"/>
                    <a:pt x="14" y="217"/>
                    <a:pt x="91" y="246"/>
                  </a:cubicBezTo>
                  <a:cubicBezTo>
                    <a:pt x="126" y="267"/>
                    <a:pt x="177" y="265"/>
                    <a:pt x="231" y="267"/>
                  </a:cubicBezTo>
                  <a:cubicBezTo>
                    <a:pt x="285" y="269"/>
                    <a:pt x="376" y="262"/>
                    <a:pt x="414" y="26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58" name="Freeform 862"/>
            <p:cNvSpPr>
              <a:spLocks/>
            </p:cNvSpPr>
            <p:nvPr/>
          </p:nvSpPr>
          <p:spPr bwMode="auto">
            <a:xfrm>
              <a:off x="3554" y="1075"/>
              <a:ext cx="377" cy="239"/>
            </a:xfrm>
            <a:custGeom>
              <a:avLst/>
              <a:gdLst>
                <a:gd name="T0" fmla="*/ 42 w 377"/>
                <a:gd name="T1" fmla="*/ 239 h 239"/>
                <a:gd name="T2" fmla="*/ 335 w 377"/>
                <a:gd name="T3" fmla="*/ 146 h 239"/>
                <a:gd name="T4" fmla="*/ 342 w 377"/>
                <a:gd name="T5" fmla="*/ 47 h 239"/>
                <a:gd name="T6" fmla="*/ 0 w 377"/>
                <a:gd name="T7" fmla="*/ 0 h 2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39">
                  <a:moveTo>
                    <a:pt x="42" y="239"/>
                  </a:moveTo>
                  <a:cubicBezTo>
                    <a:pt x="89" y="224"/>
                    <a:pt x="285" y="178"/>
                    <a:pt x="335" y="146"/>
                  </a:cubicBezTo>
                  <a:cubicBezTo>
                    <a:pt x="372" y="115"/>
                    <a:pt x="377" y="75"/>
                    <a:pt x="342" y="47"/>
                  </a:cubicBezTo>
                  <a:cubicBezTo>
                    <a:pt x="286" y="23"/>
                    <a:pt x="71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59" name="Freeform 863"/>
            <p:cNvSpPr>
              <a:spLocks/>
            </p:cNvSpPr>
            <p:nvPr/>
          </p:nvSpPr>
          <p:spPr bwMode="auto">
            <a:xfrm>
              <a:off x="3646" y="997"/>
              <a:ext cx="660" cy="336"/>
            </a:xfrm>
            <a:custGeom>
              <a:avLst/>
              <a:gdLst>
                <a:gd name="T0" fmla="*/ 382 w 646"/>
                <a:gd name="T1" fmla="*/ 529 h 300"/>
                <a:gd name="T2" fmla="*/ 543 w 646"/>
                <a:gd name="T3" fmla="*/ 447 h 300"/>
                <a:gd name="T4" fmla="*/ 675 w 646"/>
                <a:gd name="T5" fmla="*/ 337 h 300"/>
                <a:gd name="T6" fmla="*/ 698 w 646"/>
                <a:gd name="T7" fmla="*/ 188 h 300"/>
                <a:gd name="T8" fmla="*/ 511 w 646"/>
                <a:gd name="T9" fmla="*/ 106 h 300"/>
                <a:gd name="T10" fmla="*/ 0 w 646"/>
                <a:gd name="T11" fmla="*/ 0 h 3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6" h="300">
                  <a:moveTo>
                    <a:pt x="343" y="300"/>
                  </a:moveTo>
                  <a:cubicBezTo>
                    <a:pt x="367" y="292"/>
                    <a:pt x="443" y="272"/>
                    <a:pt x="487" y="254"/>
                  </a:cubicBezTo>
                  <a:cubicBezTo>
                    <a:pt x="531" y="236"/>
                    <a:pt x="584" y="216"/>
                    <a:pt x="607" y="191"/>
                  </a:cubicBezTo>
                  <a:cubicBezTo>
                    <a:pt x="628" y="173"/>
                    <a:pt x="646" y="125"/>
                    <a:pt x="627" y="107"/>
                  </a:cubicBezTo>
                  <a:cubicBezTo>
                    <a:pt x="603" y="85"/>
                    <a:pt x="563" y="79"/>
                    <a:pt x="459" y="61"/>
                  </a:cubicBezTo>
                  <a:cubicBezTo>
                    <a:pt x="355" y="43"/>
                    <a:pt x="76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60" name="Freeform 864"/>
            <p:cNvSpPr>
              <a:spLocks/>
            </p:cNvSpPr>
            <p:nvPr/>
          </p:nvSpPr>
          <p:spPr bwMode="auto">
            <a:xfrm>
              <a:off x="4116" y="955"/>
              <a:ext cx="630" cy="397"/>
            </a:xfrm>
            <a:custGeom>
              <a:avLst/>
              <a:gdLst>
                <a:gd name="T0" fmla="*/ 320 w 630"/>
                <a:gd name="T1" fmla="*/ 397 h 397"/>
                <a:gd name="T2" fmla="*/ 468 w 630"/>
                <a:gd name="T3" fmla="*/ 345 h 397"/>
                <a:gd name="T4" fmla="*/ 590 w 630"/>
                <a:gd name="T5" fmla="*/ 275 h 397"/>
                <a:gd name="T6" fmla="*/ 611 w 630"/>
                <a:gd name="T7" fmla="*/ 181 h 397"/>
                <a:gd name="T8" fmla="*/ 439 w 630"/>
                <a:gd name="T9" fmla="*/ 129 h 397"/>
                <a:gd name="T10" fmla="*/ 0 w 630"/>
                <a:gd name="T11" fmla="*/ 0 h 3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0" h="397">
                  <a:moveTo>
                    <a:pt x="320" y="397"/>
                  </a:moveTo>
                  <a:cubicBezTo>
                    <a:pt x="345" y="388"/>
                    <a:pt x="423" y="366"/>
                    <a:pt x="468" y="345"/>
                  </a:cubicBezTo>
                  <a:cubicBezTo>
                    <a:pt x="513" y="325"/>
                    <a:pt x="567" y="303"/>
                    <a:pt x="590" y="275"/>
                  </a:cubicBezTo>
                  <a:cubicBezTo>
                    <a:pt x="612" y="255"/>
                    <a:pt x="630" y="201"/>
                    <a:pt x="611" y="181"/>
                  </a:cubicBezTo>
                  <a:cubicBezTo>
                    <a:pt x="586" y="156"/>
                    <a:pt x="541" y="159"/>
                    <a:pt x="439" y="129"/>
                  </a:cubicBezTo>
                  <a:cubicBezTo>
                    <a:pt x="337" y="99"/>
                    <a:pt x="91" y="27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45" name="Line 865"/>
          <p:cNvSpPr>
            <a:spLocks noChangeShapeType="1"/>
          </p:cNvSpPr>
          <p:nvPr/>
        </p:nvSpPr>
        <p:spPr bwMode="auto">
          <a:xfrm>
            <a:off x="5778500" y="3119438"/>
            <a:ext cx="20638" cy="55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46125" name="Group 866"/>
          <p:cNvGrpSpPr>
            <a:grpSpLocks/>
          </p:cNvGrpSpPr>
          <p:nvPr/>
        </p:nvGrpSpPr>
        <p:grpSpPr bwMode="auto">
          <a:xfrm>
            <a:off x="7007225" y="5005388"/>
            <a:ext cx="519113" cy="128587"/>
            <a:chOff x="2199" y="955"/>
            <a:chExt cx="2547" cy="506"/>
          </a:xfrm>
        </p:grpSpPr>
        <p:sp>
          <p:nvSpPr>
            <p:cNvPr id="46449" name="Freeform 867"/>
            <p:cNvSpPr>
              <a:spLocks/>
            </p:cNvSpPr>
            <p:nvPr/>
          </p:nvSpPr>
          <p:spPr bwMode="auto">
            <a:xfrm>
              <a:off x="2199" y="1166"/>
              <a:ext cx="260" cy="281"/>
            </a:xfrm>
            <a:custGeom>
              <a:avLst/>
              <a:gdLst>
                <a:gd name="T0" fmla="*/ 260 w 260"/>
                <a:gd name="T1" fmla="*/ 0 h 281"/>
                <a:gd name="T2" fmla="*/ 42 w 260"/>
                <a:gd name="T3" fmla="*/ 112 h 281"/>
                <a:gd name="T4" fmla="*/ 35 w 260"/>
                <a:gd name="T5" fmla="*/ 211 h 281"/>
                <a:gd name="T6" fmla="*/ 253 w 260"/>
                <a:gd name="T7" fmla="*/ 281 h 2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0" h="281">
                  <a:moveTo>
                    <a:pt x="260" y="0"/>
                  </a:moveTo>
                  <a:cubicBezTo>
                    <a:pt x="224" y="19"/>
                    <a:pt x="79" y="77"/>
                    <a:pt x="42" y="112"/>
                  </a:cubicBezTo>
                  <a:cubicBezTo>
                    <a:pt x="5" y="143"/>
                    <a:pt x="0" y="183"/>
                    <a:pt x="35" y="211"/>
                  </a:cubicBezTo>
                  <a:cubicBezTo>
                    <a:pt x="70" y="239"/>
                    <a:pt x="208" y="266"/>
                    <a:pt x="253" y="281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50" name="Freeform 868"/>
            <p:cNvSpPr>
              <a:spLocks/>
            </p:cNvSpPr>
            <p:nvPr/>
          </p:nvSpPr>
          <p:spPr bwMode="auto">
            <a:xfrm>
              <a:off x="2482" y="1040"/>
              <a:ext cx="900" cy="421"/>
            </a:xfrm>
            <a:custGeom>
              <a:avLst/>
              <a:gdLst>
                <a:gd name="T0" fmla="*/ 531 w 900"/>
                <a:gd name="T1" fmla="*/ 0 h 421"/>
                <a:gd name="T2" fmla="*/ 279 w 900"/>
                <a:gd name="T3" fmla="*/ 77 h 421"/>
                <a:gd name="T4" fmla="*/ 68 w 900"/>
                <a:gd name="T5" fmla="*/ 182 h 421"/>
                <a:gd name="T6" fmla="*/ 33 w 900"/>
                <a:gd name="T7" fmla="*/ 323 h 421"/>
                <a:gd name="T8" fmla="*/ 328 w 900"/>
                <a:gd name="T9" fmla="*/ 400 h 421"/>
                <a:gd name="T10" fmla="*/ 812 w 900"/>
                <a:gd name="T11" fmla="*/ 421 h 421"/>
                <a:gd name="T12" fmla="*/ 855 w 900"/>
                <a:gd name="T13" fmla="*/ 40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00" h="421">
                  <a:moveTo>
                    <a:pt x="531" y="0"/>
                  </a:moveTo>
                  <a:cubicBezTo>
                    <a:pt x="489" y="13"/>
                    <a:pt x="356" y="47"/>
                    <a:pt x="279" y="77"/>
                  </a:cubicBezTo>
                  <a:cubicBezTo>
                    <a:pt x="202" y="107"/>
                    <a:pt x="109" y="141"/>
                    <a:pt x="68" y="182"/>
                  </a:cubicBezTo>
                  <a:cubicBezTo>
                    <a:pt x="31" y="213"/>
                    <a:pt x="0" y="292"/>
                    <a:pt x="33" y="323"/>
                  </a:cubicBezTo>
                  <a:cubicBezTo>
                    <a:pt x="76" y="359"/>
                    <a:pt x="198" y="384"/>
                    <a:pt x="328" y="400"/>
                  </a:cubicBezTo>
                  <a:cubicBezTo>
                    <a:pt x="458" y="416"/>
                    <a:pt x="724" y="421"/>
                    <a:pt x="812" y="421"/>
                  </a:cubicBezTo>
                  <a:cubicBezTo>
                    <a:pt x="900" y="421"/>
                    <a:pt x="846" y="404"/>
                    <a:pt x="855" y="40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51" name="Freeform 869"/>
            <p:cNvSpPr>
              <a:spLocks/>
            </p:cNvSpPr>
            <p:nvPr/>
          </p:nvSpPr>
          <p:spPr bwMode="auto">
            <a:xfrm>
              <a:off x="2782" y="1068"/>
              <a:ext cx="428" cy="269"/>
            </a:xfrm>
            <a:custGeom>
              <a:avLst/>
              <a:gdLst>
                <a:gd name="T0" fmla="*/ 428 w 428"/>
                <a:gd name="T1" fmla="*/ 0 h 269"/>
                <a:gd name="T2" fmla="*/ 217 w 428"/>
                <a:gd name="T3" fmla="*/ 35 h 269"/>
                <a:gd name="T4" fmla="*/ 21 w 428"/>
                <a:gd name="T5" fmla="*/ 140 h 269"/>
                <a:gd name="T6" fmla="*/ 91 w 428"/>
                <a:gd name="T7" fmla="*/ 246 h 269"/>
                <a:gd name="T8" fmla="*/ 231 w 428"/>
                <a:gd name="T9" fmla="*/ 267 h 269"/>
                <a:gd name="T10" fmla="*/ 414 w 428"/>
                <a:gd name="T11" fmla="*/ 260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8" h="269">
                  <a:moveTo>
                    <a:pt x="428" y="0"/>
                  </a:moveTo>
                  <a:cubicBezTo>
                    <a:pt x="428" y="0"/>
                    <a:pt x="217" y="35"/>
                    <a:pt x="217" y="35"/>
                  </a:cubicBezTo>
                  <a:cubicBezTo>
                    <a:pt x="217" y="35"/>
                    <a:pt x="42" y="105"/>
                    <a:pt x="21" y="140"/>
                  </a:cubicBezTo>
                  <a:cubicBezTo>
                    <a:pt x="0" y="175"/>
                    <a:pt x="14" y="217"/>
                    <a:pt x="91" y="246"/>
                  </a:cubicBezTo>
                  <a:cubicBezTo>
                    <a:pt x="126" y="267"/>
                    <a:pt x="177" y="265"/>
                    <a:pt x="231" y="267"/>
                  </a:cubicBezTo>
                  <a:cubicBezTo>
                    <a:pt x="285" y="269"/>
                    <a:pt x="376" y="262"/>
                    <a:pt x="414" y="26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52" name="Freeform 870"/>
            <p:cNvSpPr>
              <a:spLocks/>
            </p:cNvSpPr>
            <p:nvPr/>
          </p:nvSpPr>
          <p:spPr bwMode="auto">
            <a:xfrm>
              <a:off x="3554" y="1075"/>
              <a:ext cx="377" cy="239"/>
            </a:xfrm>
            <a:custGeom>
              <a:avLst/>
              <a:gdLst>
                <a:gd name="T0" fmla="*/ 42 w 377"/>
                <a:gd name="T1" fmla="*/ 239 h 239"/>
                <a:gd name="T2" fmla="*/ 335 w 377"/>
                <a:gd name="T3" fmla="*/ 146 h 239"/>
                <a:gd name="T4" fmla="*/ 342 w 377"/>
                <a:gd name="T5" fmla="*/ 47 h 239"/>
                <a:gd name="T6" fmla="*/ 0 w 377"/>
                <a:gd name="T7" fmla="*/ 0 h 2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39">
                  <a:moveTo>
                    <a:pt x="42" y="239"/>
                  </a:moveTo>
                  <a:cubicBezTo>
                    <a:pt x="89" y="224"/>
                    <a:pt x="285" y="178"/>
                    <a:pt x="335" y="146"/>
                  </a:cubicBezTo>
                  <a:cubicBezTo>
                    <a:pt x="372" y="115"/>
                    <a:pt x="377" y="75"/>
                    <a:pt x="342" y="47"/>
                  </a:cubicBezTo>
                  <a:cubicBezTo>
                    <a:pt x="286" y="23"/>
                    <a:pt x="71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53" name="Freeform 871"/>
            <p:cNvSpPr>
              <a:spLocks/>
            </p:cNvSpPr>
            <p:nvPr/>
          </p:nvSpPr>
          <p:spPr bwMode="auto">
            <a:xfrm>
              <a:off x="3646" y="997"/>
              <a:ext cx="660" cy="336"/>
            </a:xfrm>
            <a:custGeom>
              <a:avLst/>
              <a:gdLst>
                <a:gd name="T0" fmla="*/ 382 w 646"/>
                <a:gd name="T1" fmla="*/ 529 h 300"/>
                <a:gd name="T2" fmla="*/ 543 w 646"/>
                <a:gd name="T3" fmla="*/ 447 h 300"/>
                <a:gd name="T4" fmla="*/ 675 w 646"/>
                <a:gd name="T5" fmla="*/ 337 h 300"/>
                <a:gd name="T6" fmla="*/ 698 w 646"/>
                <a:gd name="T7" fmla="*/ 188 h 300"/>
                <a:gd name="T8" fmla="*/ 511 w 646"/>
                <a:gd name="T9" fmla="*/ 106 h 300"/>
                <a:gd name="T10" fmla="*/ 0 w 646"/>
                <a:gd name="T11" fmla="*/ 0 h 3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6" h="300">
                  <a:moveTo>
                    <a:pt x="343" y="300"/>
                  </a:moveTo>
                  <a:cubicBezTo>
                    <a:pt x="367" y="292"/>
                    <a:pt x="443" y="272"/>
                    <a:pt x="487" y="254"/>
                  </a:cubicBezTo>
                  <a:cubicBezTo>
                    <a:pt x="531" y="236"/>
                    <a:pt x="584" y="216"/>
                    <a:pt x="607" y="191"/>
                  </a:cubicBezTo>
                  <a:cubicBezTo>
                    <a:pt x="628" y="173"/>
                    <a:pt x="646" y="125"/>
                    <a:pt x="627" y="107"/>
                  </a:cubicBezTo>
                  <a:cubicBezTo>
                    <a:pt x="603" y="85"/>
                    <a:pt x="563" y="79"/>
                    <a:pt x="459" y="61"/>
                  </a:cubicBezTo>
                  <a:cubicBezTo>
                    <a:pt x="355" y="43"/>
                    <a:pt x="76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54" name="Freeform 872"/>
            <p:cNvSpPr>
              <a:spLocks/>
            </p:cNvSpPr>
            <p:nvPr/>
          </p:nvSpPr>
          <p:spPr bwMode="auto">
            <a:xfrm>
              <a:off x="4116" y="955"/>
              <a:ext cx="630" cy="397"/>
            </a:xfrm>
            <a:custGeom>
              <a:avLst/>
              <a:gdLst>
                <a:gd name="T0" fmla="*/ 320 w 630"/>
                <a:gd name="T1" fmla="*/ 397 h 397"/>
                <a:gd name="T2" fmla="*/ 468 w 630"/>
                <a:gd name="T3" fmla="*/ 345 h 397"/>
                <a:gd name="T4" fmla="*/ 590 w 630"/>
                <a:gd name="T5" fmla="*/ 275 h 397"/>
                <a:gd name="T6" fmla="*/ 611 w 630"/>
                <a:gd name="T7" fmla="*/ 181 h 397"/>
                <a:gd name="T8" fmla="*/ 439 w 630"/>
                <a:gd name="T9" fmla="*/ 129 h 397"/>
                <a:gd name="T10" fmla="*/ 0 w 630"/>
                <a:gd name="T11" fmla="*/ 0 h 3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0" h="397">
                  <a:moveTo>
                    <a:pt x="320" y="397"/>
                  </a:moveTo>
                  <a:cubicBezTo>
                    <a:pt x="345" y="388"/>
                    <a:pt x="423" y="366"/>
                    <a:pt x="468" y="345"/>
                  </a:cubicBezTo>
                  <a:cubicBezTo>
                    <a:pt x="513" y="325"/>
                    <a:pt x="567" y="303"/>
                    <a:pt x="590" y="275"/>
                  </a:cubicBezTo>
                  <a:cubicBezTo>
                    <a:pt x="612" y="255"/>
                    <a:pt x="630" y="201"/>
                    <a:pt x="611" y="181"/>
                  </a:cubicBezTo>
                  <a:cubicBezTo>
                    <a:pt x="586" y="156"/>
                    <a:pt x="541" y="159"/>
                    <a:pt x="439" y="129"/>
                  </a:cubicBezTo>
                  <a:cubicBezTo>
                    <a:pt x="337" y="99"/>
                    <a:pt x="91" y="27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126" name="Group 873"/>
          <p:cNvGrpSpPr>
            <a:grpSpLocks/>
          </p:cNvGrpSpPr>
          <p:nvPr/>
        </p:nvGrpSpPr>
        <p:grpSpPr bwMode="auto">
          <a:xfrm>
            <a:off x="7245350" y="5429250"/>
            <a:ext cx="519113" cy="128588"/>
            <a:chOff x="2199" y="955"/>
            <a:chExt cx="2547" cy="506"/>
          </a:xfrm>
        </p:grpSpPr>
        <p:sp>
          <p:nvSpPr>
            <p:cNvPr id="46443" name="Freeform 874"/>
            <p:cNvSpPr>
              <a:spLocks/>
            </p:cNvSpPr>
            <p:nvPr/>
          </p:nvSpPr>
          <p:spPr bwMode="auto">
            <a:xfrm>
              <a:off x="2199" y="1166"/>
              <a:ext cx="260" cy="281"/>
            </a:xfrm>
            <a:custGeom>
              <a:avLst/>
              <a:gdLst>
                <a:gd name="T0" fmla="*/ 260 w 260"/>
                <a:gd name="T1" fmla="*/ 0 h 281"/>
                <a:gd name="T2" fmla="*/ 42 w 260"/>
                <a:gd name="T3" fmla="*/ 112 h 281"/>
                <a:gd name="T4" fmla="*/ 35 w 260"/>
                <a:gd name="T5" fmla="*/ 211 h 281"/>
                <a:gd name="T6" fmla="*/ 253 w 260"/>
                <a:gd name="T7" fmla="*/ 281 h 2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0" h="281">
                  <a:moveTo>
                    <a:pt x="260" y="0"/>
                  </a:moveTo>
                  <a:cubicBezTo>
                    <a:pt x="224" y="19"/>
                    <a:pt x="79" y="77"/>
                    <a:pt x="42" y="112"/>
                  </a:cubicBezTo>
                  <a:cubicBezTo>
                    <a:pt x="5" y="143"/>
                    <a:pt x="0" y="183"/>
                    <a:pt x="35" y="211"/>
                  </a:cubicBezTo>
                  <a:cubicBezTo>
                    <a:pt x="70" y="239"/>
                    <a:pt x="208" y="266"/>
                    <a:pt x="253" y="281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44" name="Freeform 875"/>
            <p:cNvSpPr>
              <a:spLocks/>
            </p:cNvSpPr>
            <p:nvPr/>
          </p:nvSpPr>
          <p:spPr bwMode="auto">
            <a:xfrm>
              <a:off x="2482" y="1040"/>
              <a:ext cx="900" cy="421"/>
            </a:xfrm>
            <a:custGeom>
              <a:avLst/>
              <a:gdLst>
                <a:gd name="T0" fmla="*/ 531 w 900"/>
                <a:gd name="T1" fmla="*/ 0 h 421"/>
                <a:gd name="T2" fmla="*/ 279 w 900"/>
                <a:gd name="T3" fmla="*/ 77 h 421"/>
                <a:gd name="T4" fmla="*/ 68 w 900"/>
                <a:gd name="T5" fmla="*/ 182 h 421"/>
                <a:gd name="T6" fmla="*/ 33 w 900"/>
                <a:gd name="T7" fmla="*/ 323 h 421"/>
                <a:gd name="T8" fmla="*/ 328 w 900"/>
                <a:gd name="T9" fmla="*/ 400 h 421"/>
                <a:gd name="T10" fmla="*/ 812 w 900"/>
                <a:gd name="T11" fmla="*/ 421 h 421"/>
                <a:gd name="T12" fmla="*/ 855 w 900"/>
                <a:gd name="T13" fmla="*/ 40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00" h="421">
                  <a:moveTo>
                    <a:pt x="531" y="0"/>
                  </a:moveTo>
                  <a:cubicBezTo>
                    <a:pt x="489" y="13"/>
                    <a:pt x="356" y="47"/>
                    <a:pt x="279" y="77"/>
                  </a:cubicBezTo>
                  <a:cubicBezTo>
                    <a:pt x="202" y="107"/>
                    <a:pt x="109" y="141"/>
                    <a:pt x="68" y="182"/>
                  </a:cubicBezTo>
                  <a:cubicBezTo>
                    <a:pt x="31" y="213"/>
                    <a:pt x="0" y="292"/>
                    <a:pt x="33" y="323"/>
                  </a:cubicBezTo>
                  <a:cubicBezTo>
                    <a:pt x="76" y="359"/>
                    <a:pt x="198" y="384"/>
                    <a:pt x="328" y="400"/>
                  </a:cubicBezTo>
                  <a:cubicBezTo>
                    <a:pt x="458" y="416"/>
                    <a:pt x="724" y="421"/>
                    <a:pt x="812" y="421"/>
                  </a:cubicBezTo>
                  <a:cubicBezTo>
                    <a:pt x="900" y="421"/>
                    <a:pt x="846" y="404"/>
                    <a:pt x="855" y="40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45" name="Freeform 876"/>
            <p:cNvSpPr>
              <a:spLocks/>
            </p:cNvSpPr>
            <p:nvPr/>
          </p:nvSpPr>
          <p:spPr bwMode="auto">
            <a:xfrm>
              <a:off x="2782" y="1068"/>
              <a:ext cx="428" cy="269"/>
            </a:xfrm>
            <a:custGeom>
              <a:avLst/>
              <a:gdLst>
                <a:gd name="T0" fmla="*/ 428 w 428"/>
                <a:gd name="T1" fmla="*/ 0 h 269"/>
                <a:gd name="T2" fmla="*/ 217 w 428"/>
                <a:gd name="T3" fmla="*/ 35 h 269"/>
                <a:gd name="T4" fmla="*/ 21 w 428"/>
                <a:gd name="T5" fmla="*/ 140 h 269"/>
                <a:gd name="T6" fmla="*/ 91 w 428"/>
                <a:gd name="T7" fmla="*/ 246 h 269"/>
                <a:gd name="T8" fmla="*/ 231 w 428"/>
                <a:gd name="T9" fmla="*/ 267 h 269"/>
                <a:gd name="T10" fmla="*/ 414 w 428"/>
                <a:gd name="T11" fmla="*/ 260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8" h="269">
                  <a:moveTo>
                    <a:pt x="428" y="0"/>
                  </a:moveTo>
                  <a:cubicBezTo>
                    <a:pt x="428" y="0"/>
                    <a:pt x="217" y="35"/>
                    <a:pt x="217" y="35"/>
                  </a:cubicBezTo>
                  <a:cubicBezTo>
                    <a:pt x="217" y="35"/>
                    <a:pt x="42" y="105"/>
                    <a:pt x="21" y="140"/>
                  </a:cubicBezTo>
                  <a:cubicBezTo>
                    <a:pt x="0" y="175"/>
                    <a:pt x="14" y="217"/>
                    <a:pt x="91" y="246"/>
                  </a:cubicBezTo>
                  <a:cubicBezTo>
                    <a:pt x="126" y="267"/>
                    <a:pt x="177" y="265"/>
                    <a:pt x="231" y="267"/>
                  </a:cubicBezTo>
                  <a:cubicBezTo>
                    <a:pt x="285" y="269"/>
                    <a:pt x="376" y="262"/>
                    <a:pt x="414" y="26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46" name="Freeform 877"/>
            <p:cNvSpPr>
              <a:spLocks/>
            </p:cNvSpPr>
            <p:nvPr/>
          </p:nvSpPr>
          <p:spPr bwMode="auto">
            <a:xfrm>
              <a:off x="3554" y="1075"/>
              <a:ext cx="377" cy="239"/>
            </a:xfrm>
            <a:custGeom>
              <a:avLst/>
              <a:gdLst>
                <a:gd name="T0" fmla="*/ 42 w 377"/>
                <a:gd name="T1" fmla="*/ 239 h 239"/>
                <a:gd name="T2" fmla="*/ 335 w 377"/>
                <a:gd name="T3" fmla="*/ 146 h 239"/>
                <a:gd name="T4" fmla="*/ 342 w 377"/>
                <a:gd name="T5" fmla="*/ 47 h 239"/>
                <a:gd name="T6" fmla="*/ 0 w 377"/>
                <a:gd name="T7" fmla="*/ 0 h 2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39">
                  <a:moveTo>
                    <a:pt x="42" y="239"/>
                  </a:moveTo>
                  <a:cubicBezTo>
                    <a:pt x="89" y="224"/>
                    <a:pt x="285" y="178"/>
                    <a:pt x="335" y="146"/>
                  </a:cubicBezTo>
                  <a:cubicBezTo>
                    <a:pt x="372" y="115"/>
                    <a:pt x="377" y="75"/>
                    <a:pt x="342" y="47"/>
                  </a:cubicBezTo>
                  <a:cubicBezTo>
                    <a:pt x="286" y="23"/>
                    <a:pt x="71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47" name="Freeform 878"/>
            <p:cNvSpPr>
              <a:spLocks/>
            </p:cNvSpPr>
            <p:nvPr/>
          </p:nvSpPr>
          <p:spPr bwMode="auto">
            <a:xfrm>
              <a:off x="3646" y="997"/>
              <a:ext cx="660" cy="336"/>
            </a:xfrm>
            <a:custGeom>
              <a:avLst/>
              <a:gdLst>
                <a:gd name="T0" fmla="*/ 382 w 646"/>
                <a:gd name="T1" fmla="*/ 529 h 300"/>
                <a:gd name="T2" fmla="*/ 543 w 646"/>
                <a:gd name="T3" fmla="*/ 447 h 300"/>
                <a:gd name="T4" fmla="*/ 675 w 646"/>
                <a:gd name="T5" fmla="*/ 337 h 300"/>
                <a:gd name="T6" fmla="*/ 698 w 646"/>
                <a:gd name="T7" fmla="*/ 188 h 300"/>
                <a:gd name="T8" fmla="*/ 511 w 646"/>
                <a:gd name="T9" fmla="*/ 106 h 300"/>
                <a:gd name="T10" fmla="*/ 0 w 646"/>
                <a:gd name="T11" fmla="*/ 0 h 3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6" h="300">
                  <a:moveTo>
                    <a:pt x="343" y="300"/>
                  </a:moveTo>
                  <a:cubicBezTo>
                    <a:pt x="367" y="292"/>
                    <a:pt x="443" y="272"/>
                    <a:pt x="487" y="254"/>
                  </a:cubicBezTo>
                  <a:cubicBezTo>
                    <a:pt x="531" y="236"/>
                    <a:pt x="584" y="216"/>
                    <a:pt x="607" y="191"/>
                  </a:cubicBezTo>
                  <a:cubicBezTo>
                    <a:pt x="628" y="173"/>
                    <a:pt x="646" y="125"/>
                    <a:pt x="627" y="107"/>
                  </a:cubicBezTo>
                  <a:cubicBezTo>
                    <a:pt x="603" y="85"/>
                    <a:pt x="563" y="79"/>
                    <a:pt x="459" y="61"/>
                  </a:cubicBezTo>
                  <a:cubicBezTo>
                    <a:pt x="355" y="43"/>
                    <a:pt x="76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48" name="Freeform 879"/>
            <p:cNvSpPr>
              <a:spLocks/>
            </p:cNvSpPr>
            <p:nvPr/>
          </p:nvSpPr>
          <p:spPr bwMode="auto">
            <a:xfrm>
              <a:off x="4116" y="955"/>
              <a:ext cx="630" cy="397"/>
            </a:xfrm>
            <a:custGeom>
              <a:avLst/>
              <a:gdLst>
                <a:gd name="T0" fmla="*/ 320 w 630"/>
                <a:gd name="T1" fmla="*/ 397 h 397"/>
                <a:gd name="T2" fmla="*/ 468 w 630"/>
                <a:gd name="T3" fmla="*/ 345 h 397"/>
                <a:gd name="T4" fmla="*/ 590 w 630"/>
                <a:gd name="T5" fmla="*/ 275 h 397"/>
                <a:gd name="T6" fmla="*/ 611 w 630"/>
                <a:gd name="T7" fmla="*/ 181 h 397"/>
                <a:gd name="T8" fmla="*/ 439 w 630"/>
                <a:gd name="T9" fmla="*/ 129 h 397"/>
                <a:gd name="T10" fmla="*/ 0 w 630"/>
                <a:gd name="T11" fmla="*/ 0 h 3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0" h="397">
                  <a:moveTo>
                    <a:pt x="320" y="397"/>
                  </a:moveTo>
                  <a:cubicBezTo>
                    <a:pt x="345" y="388"/>
                    <a:pt x="423" y="366"/>
                    <a:pt x="468" y="345"/>
                  </a:cubicBezTo>
                  <a:cubicBezTo>
                    <a:pt x="513" y="325"/>
                    <a:pt x="567" y="303"/>
                    <a:pt x="590" y="275"/>
                  </a:cubicBezTo>
                  <a:cubicBezTo>
                    <a:pt x="612" y="255"/>
                    <a:pt x="630" y="201"/>
                    <a:pt x="611" y="181"/>
                  </a:cubicBezTo>
                  <a:cubicBezTo>
                    <a:pt x="586" y="156"/>
                    <a:pt x="541" y="159"/>
                    <a:pt x="439" y="129"/>
                  </a:cubicBezTo>
                  <a:cubicBezTo>
                    <a:pt x="337" y="99"/>
                    <a:pt x="91" y="27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127" name="Group 880"/>
          <p:cNvGrpSpPr>
            <a:grpSpLocks/>
          </p:cNvGrpSpPr>
          <p:nvPr/>
        </p:nvGrpSpPr>
        <p:grpSpPr bwMode="auto">
          <a:xfrm>
            <a:off x="6821488" y="5408613"/>
            <a:ext cx="519112" cy="128587"/>
            <a:chOff x="2199" y="955"/>
            <a:chExt cx="2547" cy="506"/>
          </a:xfrm>
        </p:grpSpPr>
        <p:sp>
          <p:nvSpPr>
            <p:cNvPr id="46437" name="Freeform 881"/>
            <p:cNvSpPr>
              <a:spLocks/>
            </p:cNvSpPr>
            <p:nvPr/>
          </p:nvSpPr>
          <p:spPr bwMode="auto">
            <a:xfrm>
              <a:off x="2199" y="1166"/>
              <a:ext cx="260" cy="281"/>
            </a:xfrm>
            <a:custGeom>
              <a:avLst/>
              <a:gdLst>
                <a:gd name="T0" fmla="*/ 260 w 260"/>
                <a:gd name="T1" fmla="*/ 0 h 281"/>
                <a:gd name="T2" fmla="*/ 42 w 260"/>
                <a:gd name="T3" fmla="*/ 112 h 281"/>
                <a:gd name="T4" fmla="*/ 35 w 260"/>
                <a:gd name="T5" fmla="*/ 211 h 281"/>
                <a:gd name="T6" fmla="*/ 253 w 260"/>
                <a:gd name="T7" fmla="*/ 281 h 2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0" h="281">
                  <a:moveTo>
                    <a:pt x="260" y="0"/>
                  </a:moveTo>
                  <a:cubicBezTo>
                    <a:pt x="224" y="19"/>
                    <a:pt x="79" y="77"/>
                    <a:pt x="42" y="112"/>
                  </a:cubicBezTo>
                  <a:cubicBezTo>
                    <a:pt x="5" y="143"/>
                    <a:pt x="0" y="183"/>
                    <a:pt x="35" y="211"/>
                  </a:cubicBezTo>
                  <a:cubicBezTo>
                    <a:pt x="70" y="239"/>
                    <a:pt x="208" y="266"/>
                    <a:pt x="253" y="281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38" name="Freeform 882"/>
            <p:cNvSpPr>
              <a:spLocks/>
            </p:cNvSpPr>
            <p:nvPr/>
          </p:nvSpPr>
          <p:spPr bwMode="auto">
            <a:xfrm>
              <a:off x="2482" y="1040"/>
              <a:ext cx="900" cy="421"/>
            </a:xfrm>
            <a:custGeom>
              <a:avLst/>
              <a:gdLst>
                <a:gd name="T0" fmla="*/ 531 w 900"/>
                <a:gd name="T1" fmla="*/ 0 h 421"/>
                <a:gd name="T2" fmla="*/ 279 w 900"/>
                <a:gd name="T3" fmla="*/ 77 h 421"/>
                <a:gd name="T4" fmla="*/ 68 w 900"/>
                <a:gd name="T5" fmla="*/ 182 h 421"/>
                <a:gd name="T6" fmla="*/ 33 w 900"/>
                <a:gd name="T7" fmla="*/ 323 h 421"/>
                <a:gd name="T8" fmla="*/ 328 w 900"/>
                <a:gd name="T9" fmla="*/ 400 h 421"/>
                <a:gd name="T10" fmla="*/ 812 w 900"/>
                <a:gd name="T11" fmla="*/ 421 h 421"/>
                <a:gd name="T12" fmla="*/ 855 w 900"/>
                <a:gd name="T13" fmla="*/ 40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00" h="421">
                  <a:moveTo>
                    <a:pt x="531" y="0"/>
                  </a:moveTo>
                  <a:cubicBezTo>
                    <a:pt x="489" y="13"/>
                    <a:pt x="356" y="47"/>
                    <a:pt x="279" y="77"/>
                  </a:cubicBezTo>
                  <a:cubicBezTo>
                    <a:pt x="202" y="107"/>
                    <a:pt x="109" y="141"/>
                    <a:pt x="68" y="182"/>
                  </a:cubicBezTo>
                  <a:cubicBezTo>
                    <a:pt x="31" y="213"/>
                    <a:pt x="0" y="292"/>
                    <a:pt x="33" y="323"/>
                  </a:cubicBezTo>
                  <a:cubicBezTo>
                    <a:pt x="76" y="359"/>
                    <a:pt x="198" y="384"/>
                    <a:pt x="328" y="400"/>
                  </a:cubicBezTo>
                  <a:cubicBezTo>
                    <a:pt x="458" y="416"/>
                    <a:pt x="724" y="421"/>
                    <a:pt x="812" y="421"/>
                  </a:cubicBezTo>
                  <a:cubicBezTo>
                    <a:pt x="900" y="421"/>
                    <a:pt x="846" y="404"/>
                    <a:pt x="855" y="40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39" name="Freeform 883"/>
            <p:cNvSpPr>
              <a:spLocks/>
            </p:cNvSpPr>
            <p:nvPr/>
          </p:nvSpPr>
          <p:spPr bwMode="auto">
            <a:xfrm>
              <a:off x="2782" y="1068"/>
              <a:ext cx="428" cy="269"/>
            </a:xfrm>
            <a:custGeom>
              <a:avLst/>
              <a:gdLst>
                <a:gd name="T0" fmla="*/ 428 w 428"/>
                <a:gd name="T1" fmla="*/ 0 h 269"/>
                <a:gd name="T2" fmla="*/ 217 w 428"/>
                <a:gd name="T3" fmla="*/ 35 h 269"/>
                <a:gd name="T4" fmla="*/ 21 w 428"/>
                <a:gd name="T5" fmla="*/ 140 h 269"/>
                <a:gd name="T6" fmla="*/ 91 w 428"/>
                <a:gd name="T7" fmla="*/ 246 h 269"/>
                <a:gd name="T8" fmla="*/ 231 w 428"/>
                <a:gd name="T9" fmla="*/ 267 h 269"/>
                <a:gd name="T10" fmla="*/ 414 w 428"/>
                <a:gd name="T11" fmla="*/ 260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8" h="269">
                  <a:moveTo>
                    <a:pt x="428" y="0"/>
                  </a:moveTo>
                  <a:cubicBezTo>
                    <a:pt x="428" y="0"/>
                    <a:pt x="217" y="35"/>
                    <a:pt x="217" y="35"/>
                  </a:cubicBezTo>
                  <a:cubicBezTo>
                    <a:pt x="217" y="35"/>
                    <a:pt x="42" y="105"/>
                    <a:pt x="21" y="140"/>
                  </a:cubicBezTo>
                  <a:cubicBezTo>
                    <a:pt x="0" y="175"/>
                    <a:pt x="14" y="217"/>
                    <a:pt x="91" y="246"/>
                  </a:cubicBezTo>
                  <a:cubicBezTo>
                    <a:pt x="126" y="267"/>
                    <a:pt x="177" y="265"/>
                    <a:pt x="231" y="267"/>
                  </a:cubicBezTo>
                  <a:cubicBezTo>
                    <a:pt x="285" y="269"/>
                    <a:pt x="376" y="262"/>
                    <a:pt x="414" y="26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40" name="Freeform 884"/>
            <p:cNvSpPr>
              <a:spLocks/>
            </p:cNvSpPr>
            <p:nvPr/>
          </p:nvSpPr>
          <p:spPr bwMode="auto">
            <a:xfrm>
              <a:off x="3554" y="1075"/>
              <a:ext cx="377" cy="239"/>
            </a:xfrm>
            <a:custGeom>
              <a:avLst/>
              <a:gdLst>
                <a:gd name="T0" fmla="*/ 42 w 377"/>
                <a:gd name="T1" fmla="*/ 239 h 239"/>
                <a:gd name="T2" fmla="*/ 335 w 377"/>
                <a:gd name="T3" fmla="*/ 146 h 239"/>
                <a:gd name="T4" fmla="*/ 342 w 377"/>
                <a:gd name="T5" fmla="*/ 47 h 239"/>
                <a:gd name="T6" fmla="*/ 0 w 377"/>
                <a:gd name="T7" fmla="*/ 0 h 2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39">
                  <a:moveTo>
                    <a:pt x="42" y="239"/>
                  </a:moveTo>
                  <a:cubicBezTo>
                    <a:pt x="89" y="224"/>
                    <a:pt x="285" y="178"/>
                    <a:pt x="335" y="146"/>
                  </a:cubicBezTo>
                  <a:cubicBezTo>
                    <a:pt x="372" y="115"/>
                    <a:pt x="377" y="75"/>
                    <a:pt x="342" y="47"/>
                  </a:cubicBezTo>
                  <a:cubicBezTo>
                    <a:pt x="286" y="23"/>
                    <a:pt x="71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41" name="Freeform 885"/>
            <p:cNvSpPr>
              <a:spLocks/>
            </p:cNvSpPr>
            <p:nvPr/>
          </p:nvSpPr>
          <p:spPr bwMode="auto">
            <a:xfrm>
              <a:off x="3646" y="997"/>
              <a:ext cx="660" cy="336"/>
            </a:xfrm>
            <a:custGeom>
              <a:avLst/>
              <a:gdLst>
                <a:gd name="T0" fmla="*/ 382 w 646"/>
                <a:gd name="T1" fmla="*/ 529 h 300"/>
                <a:gd name="T2" fmla="*/ 543 w 646"/>
                <a:gd name="T3" fmla="*/ 447 h 300"/>
                <a:gd name="T4" fmla="*/ 675 w 646"/>
                <a:gd name="T5" fmla="*/ 337 h 300"/>
                <a:gd name="T6" fmla="*/ 698 w 646"/>
                <a:gd name="T7" fmla="*/ 188 h 300"/>
                <a:gd name="T8" fmla="*/ 511 w 646"/>
                <a:gd name="T9" fmla="*/ 106 h 300"/>
                <a:gd name="T10" fmla="*/ 0 w 646"/>
                <a:gd name="T11" fmla="*/ 0 h 3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6" h="300">
                  <a:moveTo>
                    <a:pt x="343" y="300"/>
                  </a:moveTo>
                  <a:cubicBezTo>
                    <a:pt x="367" y="292"/>
                    <a:pt x="443" y="272"/>
                    <a:pt x="487" y="254"/>
                  </a:cubicBezTo>
                  <a:cubicBezTo>
                    <a:pt x="531" y="236"/>
                    <a:pt x="584" y="216"/>
                    <a:pt x="607" y="191"/>
                  </a:cubicBezTo>
                  <a:cubicBezTo>
                    <a:pt x="628" y="173"/>
                    <a:pt x="646" y="125"/>
                    <a:pt x="627" y="107"/>
                  </a:cubicBezTo>
                  <a:cubicBezTo>
                    <a:pt x="603" y="85"/>
                    <a:pt x="563" y="79"/>
                    <a:pt x="459" y="61"/>
                  </a:cubicBezTo>
                  <a:cubicBezTo>
                    <a:pt x="355" y="43"/>
                    <a:pt x="76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42" name="Freeform 886"/>
            <p:cNvSpPr>
              <a:spLocks/>
            </p:cNvSpPr>
            <p:nvPr/>
          </p:nvSpPr>
          <p:spPr bwMode="auto">
            <a:xfrm>
              <a:off x="4116" y="955"/>
              <a:ext cx="630" cy="397"/>
            </a:xfrm>
            <a:custGeom>
              <a:avLst/>
              <a:gdLst>
                <a:gd name="T0" fmla="*/ 320 w 630"/>
                <a:gd name="T1" fmla="*/ 397 h 397"/>
                <a:gd name="T2" fmla="*/ 468 w 630"/>
                <a:gd name="T3" fmla="*/ 345 h 397"/>
                <a:gd name="T4" fmla="*/ 590 w 630"/>
                <a:gd name="T5" fmla="*/ 275 h 397"/>
                <a:gd name="T6" fmla="*/ 611 w 630"/>
                <a:gd name="T7" fmla="*/ 181 h 397"/>
                <a:gd name="T8" fmla="*/ 439 w 630"/>
                <a:gd name="T9" fmla="*/ 129 h 397"/>
                <a:gd name="T10" fmla="*/ 0 w 630"/>
                <a:gd name="T11" fmla="*/ 0 h 3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0" h="397">
                  <a:moveTo>
                    <a:pt x="320" y="397"/>
                  </a:moveTo>
                  <a:cubicBezTo>
                    <a:pt x="345" y="388"/>
                    <a:pt x="423" y="366"/>
                    <a:pt x="468" y="345"/>
                  </a:cubicBezTo>
                  <a:cubicBezTo>
                    <a:pt x="513" y="325"/>
                    <a:pt x="567" y="303"/>
                    <a:pt x="590" y="275"/>
                  </a:cubicBezTo>
                  <a:cubicBezTo>
                    <a:pt x="612" y="255"/>
                    <a:pt x="630" y="201"/>
                    <a:pt x="611" y="181"/>
                  </a:cubicBezTo>
                  <a:cubicBezTo>
                    <a:pt x="586" y="156"/>
                    <a:pt x="541" y="159"/>
                    <a:pt x="439" y="129"/>
                  </a:cubicBezTo>
                  <a:cubicBezTo>
                    <a:pt x="337" y="99"/>
                    <a:pt x="91" y="27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46128" name="Picture 887" descr="access_point_stylized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59625" y="5056188"/>
            <a:ext cx="433388" cy="36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50" name="Line 888"/>
          <p:cNvSpPr>
            <a:spLocks noChangeShapeType="1"/>
          </p:cNvSpPr>
          <p:nvPr/>
        </p:nvSpPr>
        <p:spPr bwMode="auto">
          <a:xfrm rot="5400000" flipV="1">
            <a:off x="7991475" y="5440363"/>
            <a:ext cx="3175" cy="85725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46130" name="Group 889"/>
          <p:cNvGrpSpPr>
            <a:grpSpLocks/>
          </p:cNvGrpSpPr>
          <p:nvPr/>
        </p:nvGrpSpPr>
        <p:grpSpPr bwMode="auto">
          <a:xfrm flipH="1">
            <a:off x="5775325" y="4533900"/>
            <a:ext cx="414338" cy="373063"/>
            <a:chOff x="2839" y="3501"/>
            <a:chExt cx="755" cy="803"/>
          </a:xfrm>
        </p:grpSpPr>
        <p:pic>
          <p:nvPicPr>
            <p:cNvPr id="46435" name="Picture 890" descr="desktop_computer_stylized_medium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436" name="Freeform 891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6131" name="Group 892"/>
          <p:cNvGrpSpPr>
            <a:grpSpLocks/>
          </p:cNvGrpSpPr>
          <p:nvPr/>
        </p:nvGrpSpPr>
        <p:grpSpPr bwMode="auto">
          <a:xfrm flipH="1">
            <a:off x="5457825" y="4954588"/>
            <a:ext cx="482600" cy="406400"/>
            <a:chOff x="2839" y="3501"/>
            <a:chExt cx="755" cy="803"/>
          </a:xfrm>
        </p:grpSpPr>
        <p:pic>
          <p:nvPicPr>
            <p:cNvPr id="46433" name="Picture 893" descr="desktop_computer_stylized_medium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434" name="Freeform 894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6132" name="Group 895"/>
          <p:cNvGrpSpPr>
            <a:grpSpLocks/>
          </p:cNvGrpSpPr>
          <p:nvPr/>
        </p:nvGrpSpPr>
        <p:grpSpPr bwMode="auto">
          <a:xfrm flipH="1">
            <a:off x="5935663" y="5256213"/>
            <a:ext cx="427037" cy="349250"/>
            <a:chOff x="2839" y="3501"/>
            <a:chExt cx="755" cy="803"/>
          </a:xfrm>
        </p:grpSpPr>
        <p:pic>
          <p:nvPicPr>
            <p:cNvPr id="46431" name="Picture 896" descr="desktop_computer_stylized_medium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432" name="Freeform 897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6133" name="Group 898"/>
          <p:cNvGrpSpPr>
            <a:grpSpLocks/>
          </p:cNvGrpSpPr>
          <p:nvPr/>
        </p:nvGrpSpPr>
        <p:grpSpPr bwMode="auto">
          <a:xfrm>
            <a:off x="6550025" y="5238750"/>
            <a:ext cx="427038" cy="350838"/>
            <a:chOff x="2839" y="3501"/>
            <a:chExt cx="755" cy="803"/>
          </a:xfrm>
        </p:grpSpPr>
        <p:pic>
          <p:nvPicPr>
            <p:cNvPr id="46429" name="Picture 899" descr="desktop_computer_stylized_medium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430" name="Freeform 900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46134" name="Picture 901" descr="car_icon_smal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42063" y="1720850"/>
            <a:ext cx="8493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6135" name="Group 902"/>
          <p:cNvGrpSpPr>
            <a:grpSpLocks/>
          </p:cNvGrpSpPr>
          <p:nvPr/>
        </p:nvGrpSpPr>
        <p:grpSpPr bwMode="auto">
          <a:xfrm>
            <a:off x="5613400" y="1546225"/>
            <a:ext cx="415925" cy="385763"/>
            <a:chOff x="2751" y="1851"/>
            <a:chExt cx="462" cy="478"/>
          </a:xfrm>
        </p:grpSpPr>
        <p:pic>
          <p:nvPicPr>
            <p:cNvPr id="46427" name="Picture 903" descr="iphone_stylized_small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928" y="1922"/>
              <a:ext cx="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428" name="Picture 904" descr="antenna_radiation_stylized"/>
            <p:cNvPicPr>
              <a:picLocks noChangeAspect="1" noChangeArrowheads="1"/>
            </p:cNvPicPr>
            <p:nvPr/>
          </p:nvPicPr>
          <p:blipFill>
            <a:blip r:embed="rId10" cstate="print"/>
            <a:srcRect/>
            <a:stretch>
              <a:fillRect/>
            </a:stretch>
          </p:blipFill>
          <p:spPr bwMode="auto">
            <a:xfrm>
              <a:off x="2751" y="1851"/>
              <a:ext cx="462" cy="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46136" name="Picture 905" descr="access_point_stylized_smal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5057775"/>
            <a:ext cx="412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6137" name="Group 906"/>
          <p:cNvGrpSpPr>
            <a:grpSpLocks/>
          </p:cNvGrpSpPr>
          <p:nvPr/>
        </p:nvGrpSpPr>
        <p:grpSpPr bwMode="auto">
          <a:xfrm>
            <a:off x="8240713" y="5002213"/>
            <a:ext cx="227012" cy="481012"/>
            <a:chOff x="4140" y="429"/>
            <a:chExt cx="1425" cy="2396"/>
          </a:xfrm>
        </p:grpSpPr>
        <p:sp>
          <p:nvSpPr>
            <p:cNvPr id="46395" name="Freeform 907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17" name="Rectangle 908"/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397" name="Freeform 909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98" name="Freeform 910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20" name="Rectangle 911"/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400" name="Group 912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446" name="AutoShape 913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7" name="AutoShape 914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22" name="Rectangle 915"/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402" name="Group 916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444" name="AutoShape 917"/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5" name="AutoShape 918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24" name="Rectangle 919"/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25" name="Rectangle 920"/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405" name="Group 921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442" name="AutoShape 922"/>
              <p:cNvSpPr>
                <a:spLocks noChangeArrowheads="1"/>
              </p:cNvSpPr>
              <p:nvPr/>
            </p:nvSpPr>
            <p:spPr bwMode="auto">
              <a:xfrm>
                <a:off x="618" y="2586"/>
                <a:ext cx="720" cy="12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3" name="AutoShape 923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406" name="Freeform 924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6407" name="Group 925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440" name="AutoShape 926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1" name="AutoShape 927"/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29" name="Rectangle 928"/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09" name="Freeform 929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410" name="Freeform 930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32" name="Oval 931"/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12" name="Freeform 932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34" name="AutoShape 933"/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35" name="AutoShape 934"/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36" name="Oval 935"/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37" name="Oval 936"/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i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38" name="Oval 937"/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39" name="Rectangle 938"/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6138" name="Group 939"/>
          <p:cNvGrpSpPr>
            <a:grpSpLocks/>
          </p:cNvGrpSpPr>
          <p:nvPr/>
        </p:nvGrpSpPr>
        <p:grpSpPr bwMode="auto">
          <a:xfrm>
            <a:off x="7924800" y="5303838"/>
            <a:ext cx="227013" cy="481012"/>
            <a:chOff x="4140" y="429"/>
            <a:chExt cx="1425" cy="2396"/>
          </a:xfrm>
        </p:grpSpPr>
        <p:sp>
          <p:nvSpPr>
            <p:cNvPr id="46363" name="Freeform 940"/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1 w 354"/>
                <a:gd name="T1" fmla="*/ 0 h 2742"/>
                <a:gd name="T2" fmla="*/ 116 w 354"/>
                <a:gd name="T3" fmla="*/ 137 h 2742"/>
                <a:gd name="T4" fmla="*/ 114 w 354"/>
                <a:gd name="T5" fmla="*/ 1057 h 2742"/>
                <a:gd name="T6" fmla="*/ 0 w 354"/>
                <a:gd name="T7" fmla="*/ 1105 h 2742"/>
                <a:gd name="T8" fmla="*/ 21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85" name="Rectangle 941"/>
            <p:cNvSpPr>
              <a:spLocks noChangeArrowheads="1"/>
            </p:cNvSpPr>
            <p:nvPr/>
          </p:nvSpPr>
          <p:spPr bwMode="auto">
            <a:xfrm>
              <a:off x="4210" y="429"/>
              <a:ext cx="1046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365" name="Freeform 942"/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0 w 211"/>
                <a:gd name="T3" fmla="*/ 88 h 2537"/>
                <a:gd name="T4" fmla="*/ 2 w 211"/>
                <a:gd name="T5" fmla="*/ 1007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66" name="Freeform 943"/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2 h 226"/>
                <a:gd name="T4" fmla="*/ 108 w 328"/>
                <a:gd name="T5" fmla="*/ 92 h 226"/>
                <a:gd name="T6" fmla="*/ 0 w 328"/>
                <a:gd name="T7" fmla="*/ 41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388" name="Rectangle 944"/>
            <p:cNvSpPr>
              <a:spLocks noChangeArrowheads="1"/>
            </p:cNvSpPr>
            <p:nvPr/>
          </p:nvSpPr>
          <p:spPr bwMode="auto">
            <a:xfrm>
              <a:off x="4210" y="690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368" name="Group 945"/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4414" name="AutoShape 946"/>
              <p:cNvSpPr>
                <a:spLocks noChangeArrowheads="1"/>
              </p:cNvSpPr>
              <p:nvPr/>
            </p:nvSpPr>
            <p:spPr bwMode="auto">
              <a:xfrm>
                <a:off x="613" y="2566"/>
                <a:ext cx="721" cy="14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5" name="AutoShape 947"/>
              <p:cNvSpPr>
                <a:spLocks noChangeArrowheads="1"/>
              </p:cNvSpPr>
              <p:nvPr/>
            </p:nvSpPr>
            <p:spPr bwMode="auto">
              <a:xfrm>
                <a:off x="625" y="2581"/>
                <a:ext cx="696" cy="11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90" name="Rectangle 948"/>
            <p:cNvSpPr>
              <a:spLocks noChangeArrowheads="1"/>
            </p:cNvSpPr>
            <p:nvPr/>
          </p:nvSpPr>
          <p:spPr bwMode="auto">
            <a:xfrm>
              <a:off x="4220" y="1022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370" name="Group 949"/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4412" name="AutoShape 950"/>
              <p:cNvSpPr>
                <a:spLocks noChangeArrowheads="1"/>
              </p:cNvSpPr>
              <p:nvPr/>
            </p:nvSpPr>
            <p:spPr bwMode="auto">
              <a:xfrm>
                <a:off x="615" y="2564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3" name="AutoShape 951"/>
              <p:cNvSpPr>
                <a:spLocks noChangeArrowheads="1"/>
              </p:cNvSpPr>
              <p:nvPr/>
            </p:nvSpPr>
            <p:spPr bwMode="auto">
              <a:xfrm>
                <a:off x="628" y="2581"/>
                <a:ext cx="696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92" name="Rectangle 952"/>
            <p:cNvSpPr>
              <a:spLocks noChangeArrowheads="1"/>
            </p:cNvSpPr>
            <p:nvPr/>
          </p:nvSpPr>
          <p:spPr bwMode="auto">
            <a:xfrm>
              <a:off x="4220" y="1354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93" name="Rectangle 953"/>
            <p:cNvSpPr>
              <a:spLocks noChangeArrowheads="1"/>
            </p:cNvSpPr>
            <p:nvPr/>
          </p:nvSpPr>
          <p:spPr bwMode="auto">
            <a:xfrm>
              <a:off x="4230" y="1655"/>
              <a:ext cx="598" cy="47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373" name="Group 954"/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4410" name="AutoShape 955"/>
              <p:cNvSpPr>
                <a:spLocks noChangeArrowheads="1"/>
              </p:cNvSpPr>
              <p:nvPr/>
            </p:nvSpPr>
            <p:spPr bwMode="auto">
              <a:xfrm>
                <a:off x="618" y="2586"/>
                <a:ext cx="720" cy="12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11" name="AutoShape 956"/>
              <p:cNvSpPr>
                <a:spLocks noChangeArrowheads="1"/>
              </p:cNvSpPr>
              <p:nvPr/>
            </p:nvSpPr>
            <p:spPr bwMode="auto">
              <a:xfrm>
                <a:off x="630" y="2586"/>
                <a:ext cx="695" cy="109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374" name="Freeform 957"/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09 w 328"/>
                <a:gd name="T3" fmla="*/ 51 h 226"/>
                <a:gd name="T4" fmla="*/ 108 w 328"/>
                <a:gd name="T5" fmla="*/ 90 h 226"/>
                <a:gd name="T6" fmla="*/ 0 w 328"/>
                <a:gd name="T7" fmla="*/ 39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6375" name="Group 958"/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4408" name="AutoShape 959"/>
              <p:cNvSpPr>
                <a:spLocks noChangeArrowheads="1"/>
              </p:cNvSpPr>
              <p:nvPr/>
            </p:nvSpPr>
            <p:spPr bwMode="auto">
              <a:xfrm>
                <a:off x="613" y="2571"/>
                <a:ext cx="732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" name="AutoShape 960"/>
              <p:cNvSpPr>
                <a:spLocks noChangeArrowheads="1"/>
              </p:cNvSpPr>
              <p:nvPr/>
            </p:nvSpPr>
            <p:spPr bwMode="auto">
              <a:xfrm>
                <a:off x="625" y="2587"/>
                <a:ext cx="720" cy="103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397" name="Rectangle 961"/>
            <p:cNvSpPr>
              <a:spLocks noChangeArrowheads="1"/>
            </p:cNvSpPr>
            <p:nvPr/>
          </p:nvSpPr>
          <p:spPr bwMode="auto">
            <a:xfrm>
              <a:off x="5246" y="429"/>
              <a:ext cx="70" cy="2285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377" name="Freeform 962"/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96 w 296"/>
                <a:gd name="T3" fmla="*/ 57 h 256"/>
                <a:gd name="T4" fmla="*/ 98 w 296"/>
                <a:gd name="T5" fmla="*/ 102 h 256"/>
                <a:gd name="T6" fmla="*/ 0 w 296"/>
                <a:gd name="T7" fmla="*/ 39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78" name="Freeform 963"/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01 w 304"/>
                <a:gd name="T3" fmla="*/ 66 h 288"/>
                <a:gd name="T4" fmla="*/ 95 w 304"/>
                <a:gd name="T5" fmla="*/ 116 h 288"/>
                <a:gd name="T6" fmla="*/ 2 w 304"/>
                <a:gd name="T7" fmla="*/ 50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0" name="Oval 964"/>
            <p:cNvSpPr>
              <a:spLocks noChangeArrowheads="1"/>
            </p:cNvSpPr>
            <p:nvPr/>
          </p:nvSpPr>
          <p:spPr bwMode="auto">
            <a:xfrm>
              <a:off x="5515" y="2611"/>
              <a:ext cx="50" cy="95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380" name="Freeform 965"/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43 h 240"/>
                <a:gd name="T2" fmla="*/ 2 w 306"/>
                <a:gd name="T3" fmla="*/ 97 h 240"/>
                <a:gd name="T4" fmla="*/ 101 w 306"/>
                <a:gd name="T5" fmla="*/ 44 h 240"/>
                <a:gd name="T6" fmla="*/ 98 w 306"/>
                <a:gd name="T7" fmla="*/ 0 h 240"/>
                <a:gd name="T8" fmla="*/ 0 w 306"/>
                <a:gd name="T9" fmla="*/ 43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402" name="AutoShape 966"/>
            <p:cNvSpPr>
              <a:spLocks noChangeArrowheads="1"/>
            </p:cNvSpPr>
            <p:nvPr/>
          </p:nvSpPr>
          <p:spPr bwMode="auto">
            <a:xfrm>
              <a:off x="4140" y="2675"/>
              <a:ext cx="1196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3" name="AutoShape 967"/>
            <p:cNvSpPr>
              <a:spLocks noChangeArrowheads="1"/>
            </p:cNvSpPr>
            <p:nvPr/>
          </p:nvSpPr>
          <p:spPr bwMode="auto">
            <a:xfrm>
              <a:off x="4210" y="2714"/>
              <a:ext cx="1066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" name="Oval 968"/>
            <p:cNvSpPr>
              <a:spLocks noChangeArrowheads="1"/>
            </p:cNvSpPr>
            <p:nvPr/>
          </p:nvSpPr>
          <p:spPr bwMode="auto">
            <a:xfrm>
              <a:off x="4309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" name="Oval 969"/>
            <p:cNvSpPr>
              <a:spLocks noChangeArrowheads="1"/>
            </p:cNvSpPr>
            <p:nvPr/>
          </p:nvSpPr>
          <p:spPr bwMode="auto">
            <a:xfrm>
              <a:off x="4489" y="2382"/>
              <a:ext cx="159" cy="142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i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6" name="Oval 970"/>
            <p:cNvSpPr>
              <a:spLocks noChangeArrowheads="1"/>
            </p:cNvSpPr>
            <p:nvPr/>
          </p:nvSpPr>
          <p:spPr bwMode="auto">
            <a:xfrm>
              <a:off x="4658" y="2382"/>
              <a:ext cx="159" cy="142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7" name="Rectangle 971"/>
            <p:cNvSpPr>
              <a:spLocks noChangeArrowheads="1"/>
            </p:cNvSpPr>
            <p:nvPr/>
          </p:nvSpPr>
          <p:spPr bwMode="auto">
            <a:xfrm>
              <a:off x="5067" y="1837"/>
              <a:ext cx="80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6139" name="Group 972"/>
          <p:cNvGrpSpPr>
            <a:grpSpLocks/>
          </p:cNvGrpSpPr>
          <p:nvPr/>
        </p:nvGrpSpPr>
        <p:grpSpPr bwMode="auto">
          <a:xfrm>
            <a:off x="5302250" y="2043113"/>
            <a:ext cx="534988" cy="407987"/>
            <a:chOff x="877" y="1008"/>
            <a:chExt cx="2747" cy="2591"/>
          </a:xfrm>
        </p:grpSpPr>
        <p:pic>
          <p:nvPicPr>
            <p:cNvPr id="46340" name="Picture 973" descr="antenna_stylized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877" y="1008"/>
              <a:ext cx="2725" cy="1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6341" name="Picture 974" descr="laptop_keyboard"/>
            <p:cNvPicPr>
              <a:picLocks noChangeAspect="1" noChangeArrowheads="1"/>
            </p:cNvPicPr>
            <p:nvPr/>
          </p:nvPicPr>
          <p:blipFill>
            <a:blip r:embed="rId12" cstate="print"/>
            <a:srcRect/>
            <a:stretch>
              <a:fillRect/>
            </a:stretch>
          </p:blipFill>
          <p:spPr bwMode="auto">
            <a:xfrm rot="109064" flipH="1">
              <a:off x="1009" y="2586"/>
              <a:ext cx="2245" cy="1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342" name="Freeform 975"/>
            <p:cNvSpPr>
              <a:spLocks/>
            </p:cNvSpPr>
            <p:nvPr/>
          </p:nvSpPr>
          <p:spPr bwMode="auto">
            <a:xfrm>
              <a:off x="1753" y="1603"/>
              <a:ext cx="1807" cy="1322"/>
            </a:xfrm>
            <a:custGeom>
              <a:avLst/>
              <a:gdLst>
                <a:gd name="T0" fmla="*/ 44 w 2982"/>
                <a:gd name="T1" fmla="*/ 0 h 2442"/>
                <a:gd name="T2" fmla="*/ 0 w 2982"/>
                <a:gd name="T3" fmla="*/ 81 h 2442"/>
                <a:gd name="T4" fmla="*/ 196 w 2982"/>
                <a:gd name="T5" fmla="*/ 114 h 2442"/>
                <a:gd name="T6" fmla="*/ 244 w 2982"/>
                <a:gd name="T7" fmla="*/ 15 h 2442"/>
                <a:gd name="T8" fmla="*/ 44 w 2982"/>
                <a:gd name="T9" fmla="*/ 0 h 24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82" h="2442">
                  <a:moveTo>
                    <a:pt x="540" y="0"/>
                  </a:moveTo>
                  <a:lnTo>
                    <a:pt x="0" y="1734"/>
                  </a:lnTo>
                  <a:lnTo>
                    <a:pt x="2394" y="2442"/>
                  </a:lnTo>
                  <a:lnTo>
                    <a:pt x="2982" y="318"/>
                  </a:lnTo>
                  <a:lnTo>
                    <a:pt x="54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pic>
          <p:nvPicPr>
            <p:cNvPr id="46343" name="Picture 976" descr="screen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842" y="1637"/>
              <a:ext cx="1642" cy="12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344" name="Freeform 977"/>
            <p:cNvSpPr>
              <a:spLocks/>
            </p:cNvSpPr>
            <p:nvPr/>
          </p:nvSpPr>
          <p:spPr bwMode="auto">
            <a:xfrm>
              <a:off x="2082" y="1564"/>
              <a:ext cx="1531" cy="246"/>
            </a:xfrm>
            <a:custGeom>
              <a:avLst/>
              <a:gdLst>
                <a:gd name="T0" fmla="*/ 1 w 2528"/>
                <a:gd name="T1" fmla="*/ 0 h 455"/>
                <a:gd name="T2" fmla="*/ 206 w 2528"/>
                <a:gd name="T3" fmla="*/ 16 h 455"/>
                <a:gd name="T4" fmla="*/ 202 w 2528"/>
                <a:gd name="T5" fmla="*/ 21 h 455"/>
                <a:gd name="T6" fmla="*/ 0 w 2528"/>
                <a:gd name="T7" fmla="*/ 4 h 455"/>
                <a:gd name="T8" fmla="*/ 1 w 2528"/>
                <a:gd name="T9" fmla="*/ 0 h 45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28" h="455">
                  <a:moveTo>
                    <a:pt x="14" y="0"/>
                  </a:moveTo>
                  <a:lnTo>
                    <a:pt x="2528" y="341"/>
                  </a:lnTo>
                  <a:lnTo>
                    <a:pt x="2480" y="455"/>
                  </a:lnTo>
                  <a:lnTo>
                    <a:pt x="0" y="86"/>
                  </a:lnTo>
                  <a:lnTo>
                    <a:pt x="14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EAEAEA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45" name="Freeform 978"/>
            <p:cNvSpPr>
              <a:spLocks/>
            </p:cNvSpPr>
            <p:nvPr/>
          </p:nvSpPr>
          <p:spPr bwMode="auto">
            <a:xfrm>
              <a:off x="1737" y="1562"/>
              <a:ext cx="425" cy="1024"/>
            </a:xfrm>
            <a:custGeom>
              <a:avLst/>
              <a:gdLst>
                <a:gd name="T0" fmla="*/ 47 w 702"/>
                <a:gd name="T1" fmla="*/ 0 h 1893"/>
                <a:gd name="T2" fmla="*/ 0 w 702"/>
                <a:gd name="T3" fmla="*/ 87 h 1893"/>
                <a:gd name="T4" fmla="*/ 9 w 702"/>
                <a:gd name="T5" fmla="*/ 88 h 1893"/>
                <a:gd name="T6" fmla="*/ 57 w 702"/>
                <a:gd name="T7" fmla="*/ 2 h 1893"/>
                <a:gd name="T8" fmla="*/ 47 w 702"/>
                <a:gd name="T9" fmla="*/ 0 h 189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02" h="1893">
                  <a:moveTo>
                    <a:pt x="579" y="0"/>
                  </a:moveTo>
                  <a:lnTo>
                    <a:pt x="0" y="1869"/>
                  </a:lnTo>
                  <a:lnTo>
                    <a:pt x="114" y="1893"/>
                  </a:lnTo>
                  <a:lnTo>
                    <a:pt x="702" y="51"/>
                  </a:lnTo>
                  <a:lnTo>
                    <a:pt x="579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46" name="Freeform 979"/>
            <p:cNvSpPr>
              <a:spLocks/>
            </p:cNvSpPr>
            <p:nvPr/>
          </p:nvSpPr>
          <p:spPr bwMode="auto">
            <a:xfrm>
              <a:off x="3144" y="1745"/>
              <a:ext cx="458" cy="1182"/>
            </a:xfrm>
            <a:custGeom>
              <a:avLst/>
              <a:gdLst>
                <a:gd name="T0" fmla="*/ 62 w 756"/>
                <a:gd name="T1" fmla="*/ 0 h 2184"/>
                <a:gd name="T2" fmla="*/ 12 w 756"/>
                <a:gd name="T3" fmla="*/ 101 h 2184"/>
                <a:gd name="T4" fmla="*/ 0 w 756"/>
                <a:gd name="T5" fmla="*/ 100 h 2184"/>
                <a:gd name="T6" fmla="*/ 49 w 756"/>
                <a:gd name="T7" fmla="*/ 3 h 2184"/>
                <a:gd name="T8" fmla="*/ 62 w 756"/>
                <a:gd name="T9" fmla="*/ 0 h 218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6" h="2184">
                  <a:moveTo>
                    <a:pt x="756" y="0"/>
                  </a:moveTo>
                  <a:lnTo>
                    <a:pt x="138" y="2184"/>
                  </a:lnTo>
                  <a:lnTo>
                    <a:pt x="0" y="2148"/>
                  </a:lnTo>
                  <a:lnTo>
                    <a:pt x="606" y="78"/>
                  </a:lnTo>
                  <a:lnTo>
                    <a:pt x="756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47" name="Freeform 980"/>
            <p:cNvSpPr>
              <a:spLocks/>
            </p:cNvSpPr>
            <p:nvPr/>
          </p:nvSpPr>
          <p:spPr bwMode="auto">
            <a:xfrm>
              <a:off x="1732" y="2534"/>
              <a:ext cx="1680" cy="399"/>
            </a:xfrm>
            <a:custGeom>
              <a:avLst/>
              <a:gdLst>
                <a:gd name="T0" fmla="*/ 2 w 2773"/>
                <a:gd name="T1" fmla="*/ 0 h 738"/>
                <a:gd name="T2" fmla="*/ 0 w 2773"/>
                <a:gd name="T3" fmla="*/ 5 h 738"/>
                <a:gd name="T4" fmla="*/ 199 w 2773"/>
                <a:gd name="T5" fmla="*/ 34 h 738"/>
                <a:gd name="T6" fmla="*/ 194 w 2773"/>
                <a:gd name="T7" fmla="*/ 28 h 738"/>
                <a:gd name="T8" fmla="*/ 2 w 2773"/>
                <a:gd name="T9" fmla="*/ 0 h 73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73" h="738">
                  <a:moveTo>
                    <a:pt x="33" y="0"/>
                  </a:moveTo>
                  <a:lnTo>
                    <a:pt x="0" y="99"/>
                  </a:lnTo>
                  <a:lnTo>
                    <a:pt x="2436" y="738"/>
                  </a:lnTo>
                  <a:cubicBezTo>
                    <a:pt x="2499" y="501"/>
                    <a:pt x="2773" y="727"/>
                    <a:pt x="2373" y="603"/>
                  </a:cubicBezTo>
                  <a:lnTo>
                    <a:pt x="33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CC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48" name="Freeform 981"/>
            <p:cNvSpPr>
              <a:spLocks/>
            </p:cNvSpPr>
            <p:nvPr/>
          </p:nvSpPr>
          <p:spPr bwMode="auto">
            <a:xfrm>
              <a:off x="3195" y="1755"/>
              <a:ext cx="429" cy="1187"/>
            </a:xfrm>
            <a:custGeom>
              <a:avLst/>
              <a:gdLst>
                <a:gd name="T0" fmla="*/ 86 w 637"/>
                <a:gd name="T1" fmla="*/ 0 h 1659"/>
                <a:gd name="T2" fmla="*/ 88 w 637"/>
                <a:gd name="T3" fmla="*/ 0 h 1659"/>
                <a:gd name="T4" fmla="*/ 9 w 637"/>
                <a:gd name="T5" fmla="*/ 311 h 1659"/>
                <a:gd name="T6" fmla="*/ 0 w 637"/>
                <a:gd name="T7" fmla="*/ 308 h 1659"/>
                <a:gd name="T8" fmla="*/ 86 w 637"/>
                <a:gd name="T9" fmla="*/ 0 h 16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37" h="1659">
                  <a:moveTo>
                    <a:pt x="615" y="0"/>
                  </a:moveTo>
                  <a:lnTo>
                    <a:pt x="637" y="0"/>
                  </a:lnTo>
                  <a:lnTo>
                    <a:pt x="68" y="1659"/>
                  </a:lnTo>
                  <a:lnTo>
                    <a:pt x="0" y="1647"/>
                  </a:lnTo>
                  <a:lnTo>
                    <a:pt x="615" y="0"/>
                  </a:lnTo>
                  <a:close/>
                </a:path>
              </a:pathLst>
            </a:custGeom>
            <a:solidFill>
              <a:srgbClr val="4D4D4D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49" name="Freeform 982"/>
            <p:cNvSpPr>
              <a:spLocks/>
            </p:cNvSpPr>
            <p:nvPr/>
          </p:nvSpPr>
          <p:spPr bwMode="auto">
            <a:xfrm>
              <a:off x="1734" y="2587"/>
              <a:ext cx="1494" cy="394"/>
            </a:xfrm>
            <a:custGeom>
              <a:avLst/>
              <a:gdLst>
                <a:gd name="T0" fmla="*/ 0 w 2216"/>
                <a:gd name="T1" fmla="*/ 0 h 550"/>
                <a:gd name="T2" fmla="*/ 1 w 2216"/>
                <a:gd name="T3" fmla="*/ 11 h 550"/>
                <a:gd name="T4" fmla="*/ 301 w 2216"/>
                <a:gd name="T5" fmla="*/ 104 h 550"/>
                <a:gd name="T6" fmla="*/ 309 w 2216"/>
                <a:gd name="T7" fmla="*/ 93 h 550"/>
                <a:gd name="T8" fmla="*/ 0 w 2216"/>
                <a:gd name="T9" fmla="*/ 0 h 55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216" h="550">
                  <a:moveTo>
                    <a:pt x="0" y="0"/>
                  </a:moveTo>
                  <a:lnTo>
                    <a:pt x="9" y="57"/>
                  </a:lnTo>
                  <a:lnTo>
                    <a:pt x="2164" y="550"/>
                  </a:lnTo>
                  <a:lnTo>
                    <a:pt x="2216" y="496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rgbClr val="80808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6350" name="Group 983"/>
            <p:cNvGrpSpPr>
              <a:grpSpLocks/>
            </p:cNvGrpSpPr>
            <p:nvPr/>
          </p:nvGrpSpPr>
          <p:grpSpPr bwMode="auto">
            <a:xfrm>
              <a:off x="1709" y="3008"/>
              <a:ext cx="507" cy="234"/>
              <a:chOff x="1740" y="2642"/>
              <a:chExt cx="752" cy="327"/>
            </a:xfrm>
          </p:grpSpPr>
          <p:sp>
            <p:nvSpPr>
              <p:cNvPr id="46357" name="Freeform 984"/>
              <p:cNvSpPr>
                <a:spLocks/>
              </p:cNvSpPr>
              <p:nvPr/>
            </p:nvSpPr>
            <p:spPr bwMode="auto">
              <a:xfrm>
                <a:off x="1740" y="2642"/>
                <a:ext cx="752" cy="327"/>
              </a:xfrm>
              <a:custGeom>
                <a:avLst/>
                <a:gdLst>
                  <a:gd name="T0" fmla="*/ 293 w 752"/>
                  <a:gd name="T1" fmla="*/ 0 h 327"/>
                  <a:gd name="T2" fmla="*/ 752 w 752"/>
                  <a:gd name="T3" fmla="*/ 124 h 327"/>
                  <a:gd name="T4" fmla="*/ 470 w 752"/>
                  <a:gd name="T5" fmla="*/ 327 h 327"/>
                  <a:gd name="T6" fmla="*/ 0 w 752"/>
                  <a:gd name="T7" fmla="*/ 183 h 327"/>
                  <a:gd name="T8" fmla="*/ 293 w 752"/>
                  <a:gd name="T9" fmla="*/ 0 h 3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52" h="327">
                    <a:moveTo>
                      <a:pt x="293" y="0"/>
                    </a:moveTo>
                    <a:lnTo>
                      <a:pt x="752" y="124"/>
                    </a:lnTo>
                    <a:lnTo>
                      <a:pt x="470" y="327"/>
                    </a:lnTo>
                    <a:lnTo>
                      <a:pt x="0" y="183"/>
                    </a:lnTo>
                    <a:lnTo>
                      <a:pt x="293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58" name="Freeform 985"/>
              <p:cNvSpPr>
                <a:spLocks/>
              </p:cNvSpPr>
              <p:nvPr/>
            </p:nvSpPr>
            <p:spPr bwMode="auto">
              <a:xfrm>
                <a:off x="1754" y="2649"/>
                <a:ext cx="726" cy="311"/>
              </a:xfrm>
              <a:custGeom>
                <a:avLst/>
                <a:gdLst>
                  <a:gd name="T0" fmla="*/ 282 w 726"/>
                  <a:gd name="T1" fmla="*/ 0 h 311"/>
                  <a:gd name="T2" fmla="*/ 726 w 726"/>
                  <a:gd name="T3" fmla="*/ 119 h 311"/>
                  <a:gd name="T4" fmla="*/ 457 w 726"/>
                  <a:gd name="T5" fmla="*/ 311 h 311"/>
                  <a:gd name="T6" fmla="*/ 0 w 726"/>
                  <a:gd name="T7" fmla="*/ 173 h 311"/>
                  <a:gd name="T8" fmla="*/ 282 w 726"/>
                  <a:gd name="T9" fmla="*/ 0 h 31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26" h="311">
                    <a:moveTo>
                      <a:pt x="282" y="0"/>
                    </a:moveTo>
                    <a:lnTo>
                      <a:pt x="726" y="119"/>
                    </a:lnTo>
                    <a:lnTo>
                      <a:pt x="457" y="311"/>
                    </a:lnTo>
                    <a:lnTo>
                      <a:pt x="0" y="173"/>
                    </a:lnTo>
                    <a:lnTo>
                      <a:pt x="282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4D4D4D"/>
                  </a:gs>
                  <a:gs pos="100000">
                    <a:srgbClr val="DDDDDD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59" name="Freeform 986"/>
              <p:cNvSpPr>
                <a:spLocks/>
              </p:cNvSpPr>
              <p:nvPr/>
            </p:nvSpPr>
            <p:spPr bwMode="auto">
              <a:xfrm>
                <a:off x="1808" y="2770"/>
                <a:ext cx="258" cy="100"/>
              </a:xfrm>
              <a:custGeom>
                <a:avLst/>
                <a:gdLst>
                  <a:gd name="T0" fmla="*/ 0 w 258"/>
                  <a:gd name="T1" fmla="*/ 44 h 100"/>
                  <a:gd name="T2" fmla="*/ 75 w 258"/>
                  <a:gd name="T3" fmla="*/ 0 h 100"/>
                  <a:gd name="T4" fmla="*/ 258 w 258"/>
                  <a:gd name="T5" fmla="*/ 50 h 100"/>
                  <a:gd name="T6" fmla="*/ 183 w 258"/>
                  <a:gd name="T7" fmla="*/ 100 h 100"/>
                  <a:gd name="T8" fmla="*/ 0 w 258"/>
                  <a:gd name="T9" fmla="*/ 44 h 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0">
                    <a:moveTo>
                      <a:pt x="0" y="44"/>
                    </a:moveTo>
                    <a:lnTo>
                      <a:pt x="75" y="0"/>
                    </a:lnTo>
                    <a:lnTo>
                      <a:pt x="258" y="50"/>
                    </a:lnTo>
                    <a:lnTo>
                      <a:pt x="183" y="100"/>
                    </a:lnTo>
                    <a:lnTo>
                      <a:pt x="0" y="4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60" name="Freeform 987"/>
              <p:cNvSpPr>
                <a:spLocks/>
              </p:cNvSpPr>
              <p:nvPr/>
            </p:nvSpPr>
            <p:spPr bwMode="auto">
              <a:xfrm>
                <a:off x="1799" y="2816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61" name="Freeform 988"/>
              <p:cNvSpPr>
                <a:spLocks/>
              </p:cNvSpPr>
              <p:nvPr/>
            </p:nvSpPr>
            <p:spPr bwMode="auto">
              <a:xfrm>
                <a:off x="2020" y="2834"/>
                <a:ext cx="258" cy="102"/>
              </a:xfrm>
              <a:custGeom>
                <a:avLst/>
                <a:gdLst>
                  <a:gd name="T0" fmla="*/ 0 w 258"/>
                  <a:gd name="T1" fmla="*/ 46 h 102"/>
                  <a:gd name="T2" fmla="*/ 71 w 258"/>
                  <a:gd name="T3" fmla="*/ 0 h 102"/>
                  <a:gd name="T4" fmla="*/ 258 w 258"/>
                  <a:gd name="T5" fmla="*/ 52 h 102"/>
                  <a:gd name="T6" fmla="*/ 183 w 258"/>
                  <a:gd name="T7" fmla="*/ 102 h 102"/>
                  <a:gd name="T8" fmla="*/ 0 w 258"/>
                  <a:gd name="T9" fmla="*/ 46 h 10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58" h="102">
                    <a:moveTo>
                      <a:pt x="0" y="46"/>
                    </a:moveTo>
                    <a:lnTo>
                      <a:pt x="71" y="0"/>
                    </a:lnTo>
                    <a:lnTo>
                      <a:pt x="258" y="52"/>
                    </a:lnTo>
                    <a:lnTo>
                      <a:pt x="183" y="102"/>
                    </a:lnTo>
                    <a:lnTo>
                      <a:pt x="0" y="46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62" name="Freeform 989"/>
              <p:cNvSpPr>
                <a:spLocks/>
              </p:cNvSpPr>
              <p:nvPr/>
            </p:nvSpPr>
            <p:spPr bwMode="auto">
              <a:xfrm>
                <a:off x="2011" y="2882"/>
                <a:ext cx="194" cy="63"/>
              </a:xfrm>
              <a:custGeom>
                <a:avLst/>
                <a:gdLst>
                  <a:gd name="T0" fmla="*/ 12 w 194"/>
                  <a:gd name="T1" fmla="*/ 0 h 63"/>
                  <a:gd name="T2" fmla="*/ 194 w 194"/>
                  <a:gd name="T3" fmla="*/ 53 h 63"/>
                  <a:gd name="T4" fmla="*/ 180 w 194"/>
                  <a:gd name="T5" fmla="*/ 63 h 63"/>
                  <a:gd name="T6" fmla="*/ 0 w 194"/>
                  <a:gd name="T7" fmla="*/ 9 h 63"/>
                  <a:gd name="T8" fmla="*/ 12 w 194"/>
                  <a:gd name="T9" fmla="*/ 0 h 6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94" h="63">
                    <a:moveTo>
                      <a:pt x="12" y="0"/>
                    </a:moveTo>
                    <a:lnTo>
                      <a:pt x="194" y="53"/>
                    </a:lnTo>
                    <a:lnTo>
                      <a:pt x="180" y="63"/>
                    </a:lnTo>
                    <a:lnTo>
                      <a:pt x="0" y="9"/>
                    </a:lnTo>
                    <a:lnTo>
                      <a:pt x="12" y="0"/>
                    </a:lnTo>
                    <a:close/>
                  </a:path>
                </a:pathLst>
              </a:custGeom>
              <a:solidFill>
                <a:srgbClr val="000099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6351" name="Freeform 990"/>
            <p:cNvSpPr>
              <a:spLocks/>
            </p:cNvSpPr>
            <p:nvPr/>
          </p:nvSpPr>
          <p:spPr bwMode="auto">
            <a:xfrm>
              <a:off x="2577" y="3043"/>
              <a:ext cx="614" cy="514"/>
            </a:xfrm>
            <a:custGeom>
              <a:avLst/>
              <a:gdLst>
                <a:gd name="T0" fmla="*/ 1 w 990"/>
                <a:gd name="T1" fmla="*/ 85 h 792"/>
                <a:gd name="T2" fmla="*/ 91 w 990"/>
                <a:gd name="T3" fmla="*/ 0 h 792"/>
                <a:gd name="T4" fmla="*/ 91 w 990"/>
                <a:gd name="T5" fmla="*/ 6 h 792"/>
                <a:gd name="T6" fmla="*/ 0 w 990"/>
                <a:gd name="T7" fmla="*/ 92 h 792"/>
                <a:gd name="T8" fmla="*/ 1 w 990"/>
                <a:gd name="T9" fmla="*/ 85 h 7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90" h="792">
                  <a:moveTo>
                    <a:pt x="3" y="738"/>
                  </a:moveTo>
                  <a:lnTo>
                    <a:pt x="990" y="0"/>
                  </a:lnTo>
                  <a:lnTo>
                    <a:pt x="987" y="60"/>
                  </a:lnTo>
                  <a:lnTo>
                    <a:pt x="0" y="792"/>
                  </a:lnTo>
                  <a:lnTo>
                    <a:pt x="3" y="738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52" name="Freeform 991"/>
            <p:cNvSpPr>
              <a:spLocks/>
            </p:cNvSpPr>
            <p:nvPr/>
          </p:nvSpPr>
          <p:spPr bwMode="auto">
            <a:xfrm>
              <a:off x="1010" y="3084"/>
              <a:ext cx="1571" cy="469"/>
            </a:xfrm>
            <a:custGeom>
              <a:avLst/>
              <a:gdLst>
                <a:gd name="T0" fmla="*/ 1 w 2532"/>
                <a:gd name="T1" fmla="*/ 0 h 723"/>
                <a:gd name="T2" fmla="*/ 4 w 2532"/>
                <a:gd name="T3" fmla="*/ 0 h 723"/>
                <a:gd name="T4" fmla="*/ 233 w 2532"/>
                <a:gd name="T5" fmla="*/ 78 h 723"/>
                <a:gd name="T6" fmla="*/ 233 w 2532"/>
                <a:gd name="T7" fmla="*/ 83 h 723"/>
                <a:gd name="T8" fmla="*/ 0 w 2532"/>
                <a:gd name="T9" fmla="*/ 3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53" name="Freeform 992"/>
            <p:cNvSpPr>
              <a:spLocks/>
            </p:cNvSpPr>
            <p:nvPr/>
          </p:nvSpPr>
          <p:spPr bwMode="auto">
            <a:xfrm>
              <a:off x="1011" y="2998"/>
              <a:ext cx="17" cy="95"/>
            </a:xfrm>
            <a:custGeom>
              <a:avLst/>
              <a:gdLst>
                <a:gd name="T0" fmla="*/ 3 w 26"/>
                <a:gd name="T1" fmla="*/ 1 h 147"/>
                <a:gd name="T2" fmla="*/ 3 w 26"/>
                <a:gd name="T3" fmla="*/ 16 h 147"/>
                <a:gd name="T4" fmla="*/ 0 w 26"/>
                <a:gd name="T5" fmla="*/ 16 h 147"/>
                <a:gd name="T6" fmla="*/ 1 w 26"/>
                <a:gd name="T7" fmla="*/ 0 h 147"/>
                <a:gd name="T8" fmla="*/ 3 w 26"/>
                <a:gd name="T9" fmla="*/ 1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147">
                  <a:moveTo>
                    <a:pt x="26" y="10"/>
                  </a:moveTo>
                  <a:lnTo>
                    <a:pt x="23" y="147"/>
                  </a:lnTo>
                  <a:lnTo>
                    <a:pt x="0" y="144"/>
                  </a:lnTo>
                  <a:lnTo>
                    <a:pt x="3" y="0"/>
                  </a:lnTo>
                  <a:lnTo>
                    <a:pt x="26" y="1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54" name="Freeform 993"/>
            <p:cNvSpPr>
              <a:spLocks/>
            </p:cNvSpPr>
            <p:nvPr/>
          </p:nvSpPr>
          <p:spPr bwMode="auto">
            <a:xfrm>
              <a:off x="1012" y="2611"/>
              <a:ext cx="730" cy="393"/>
            </a:xfrm>
            <a:custGeom>
              <a:avLst/>
              <a:gdLst>
                <a:gd name="T0" fmla="*/ 108 w 1176"/>
                <a:gd name="T1" fmla="*/ 0 h 606"/>
                <a:gd name="T2" fmla="*/ 0 w 1176"/>
                <a:gd name="T3" fmla="*/ 69 h 606"/>
                <a:gd name="T4" fmla="*/ 2 w 1176"/>
                <a:gd name="T5" fmla="*/ 69 h 606"/>
                <a:gd name="T6" fmla="*/ 108 w 1176"/>
                <a:gd name="T7" fmla="*/ 2 h 606"/>
                <a:gd name="T8" fmla="*/ 108 w 1176"/>
                <a:gd name="T9" fmla="*/ 0 h 60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76" h="606">
                  <a:moveTo>
                    <a:pt x="1170" y="0"/>
                  </a:moveTo>
                  <a:lnTo>
                    <a:pt x="0" y="597"/>
                  </a:lnTo>
                  <a:lnTo>
                    <a:pt x="30" y="606"/>
                  </a:lnTo>
                  <a:lnTo>
                    <a:pt x="1176" y="18"/>
                  </a:lnTo>
                  <a:lnTo>
                    <a:pt x="1170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55" name="Freeform 994"/>
            <p:cNvSpPr>
              <a:spLocks/>
            </p:cNvSpPr>
            <p:nvPr/>
          </p:nvSpPr>
          <p:spPr bwMode="auto">
            <a:xfrm>
              <a:off x="1061" y="3018"/>
              <a:ext cx="1490" cy="451"/>
            </a:xfrm>
            <a:custGeom>
              <a:avLst/>
              <a:gdLst>
                <a:gd name="T0" fmla="*/ 1 w 2532"/>
                <a:gd name="T1" fmla="*/ 0 h 723"/>
                <a:gd name="T2" fmla="*/ 2 w 2532"/>
                <a:gd name="T3" fmla="*/ 0 h 723"/>
                <a:gd name="T4" fmla="*/ 179 w 2532"/>
                <a:gd name="T5" fmla="*/ 64 h 723"/>
                <a:gd name="T6" fmla="*/ 178 w 2532"/>
                <a:gd name="T7" fmla="*/ 68 h 723"/>
                <a:gd name="T8" fmla="*/ 0 w 2532"/>
                <a:gd name="T9" fmla="*/ 2 h 723"/>
                <a:gd name="T10" fmla="*/ 1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56" name="Freeform 995"/>
            <p:cNvSpPr>
              <a:spLocks/>
            </p:cNvSpPr>
            <p:nvPr/>
          </p:nvSpPr>
          <p:spPr bwMode="auto">
            <a:xfrm flipV="1">
              <a:off x="2549" y="2986"/>
              <a:ext cx="608" cy="467"/>
            </a:xfrm>
            <a:custGeom>
              <a:avLst/>
              <a:gdLst>
                <a:gd name="T0" fmla="*/ 0 w 2532"/>
                <a:gd name="T1" fmla="*/ 0 h 723"/>
                <a:gd name="T2" fmla="*/ 0 w 2532"/>
                <a:gd name="T3" fmla="*/ 0 h 723"/>
                <a:gd name="T4" fmla="*/ 2 w 2532"/>
                <a:gd name="T5" fmla="*/ 76 h 723"/>
                <a:gd name="T6" fmla="*/ 2 w 2532"/>
                <a:gd name="T7" fmla="*/ 81 h 723"/>
                <a:gd name="T8" fmla="*/ 0 w 2532"/>
                <a:gd name="T9" fmla="*/ 3 h 723"/>
                <a:gd name="T10" fmla="*/ 0 w 2532"/>
                <a:gd name="T11" fmla="*/ 0 h 7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32" h="723">
                  <a:moveTo>
                    <a:pt x="6" y="0"/>
                  </a:moveTo>
                  <a:cubicBezTo>
                    <a:pt x="16" y="0"/>
                    <a:pt x="26" y="0"/>
                    <a:pt x="36" y="0"/>
                  </a:cubicBezTo>
                  <a:lnTo>
                    <a:pt x="2532" y="678"/>
                  </a:lnTo>
                  <a:lnTo>
                    <a:pt x="2529" y="723"/>
                  </a:lnTo>
                  <a:lnTo>
                    <a:pt x="0" y="2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46140" name="Picture 996" descr="laptop_keyboar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9064" flipH="1">
            <a:off x="6897688" y="5735638"/>
            <a:ext cx="388937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141" name="Freeform 997"/>
          <p:cNvSpPr>
            <a:spLocks/>
          </p:cNvSpPr>
          <p:nvPr/>
        </p:nvSpPr>
        <p:spPr bwMode="auto">
          <a:xfrm>
            <a:off x="7026275" y="5580063"/>
            <a:ext cx="312738" cy="207962"/>
          </a:xfrm>
          <a:custGeom>
            <a:avLst/>
            <a:gdLst>
              <a:gd name="T0" fmla="*/ 2147483647 w 2982"/>
              <a:gd name="T1" fmla="*/ 0 h 2442"/>
              <a:gd name="T2" fmla="*/ 0 w 2982"/>
              <a:gd name="T3" fmla="*/ 2147483647 h 2442"/>
              <a:gd name="T4" fmla="*/ 2147483647 w 2982"/>
              <a:gd name="T5" fmla="*/ 2147483647 h 2442"/>
              <a:gd name="T6" fmla="*/ 2147483647 w 2982"/>
              <a:gd name="T7" fmla="*/ 2147483647 h 2442"/>
              <a:gd name="T8" fmla="*/ 2147483647 w 2982"/>
              <a:gd name="T9" fmla="*/ 0 h 24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82" h="2442">
                <a:moveTo>
                  <a:pt x="540" y="0"/>
                </a:moveTo>
                <a:lnTo>
                  <a:pt x="0" y="1734"/>
                </a:lnTo>
                <a:lnTo>
                  <a:pt x="2394" y="2442"/>
                </a:lnTo>
                <a:lnTo>
                  <a:pt x="2982" y="318"/>
                </a:lnTo>
                <a:lnTo>
                  <a:pt x="54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6142" name="Picture 998" descr="scree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042150" y="5584825"/>
            <a:ext cx="284163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143" name="Freeform 999"/>
          <p:cNvSpPr>
            <a:spLocks/>
          </p:cNvSpPr>
          <p:nvPr/>
        </p:nvSpPr>
        <p:spPr bwMode="auto">
          <a:xfrm>
            <a:off x="7083425" y="5573713"/>
            <a:ext cx="265113" cy="39687"/>
          </a:xfrm>
          <a:custGeom>
            <a:avLst/>
            <a:gdLst>
              <a:gd name="T0" fmla="*/ 2147483647 w 2528"/>
              <a:gd name="T1" fmla="*/ 0 h 455"/>
              <a:gd name="T2" fmla="*/ 2147483647 w 2528"/>
              <a:gd name="T3" fmla="*/ 2147483647 h 455"/>
              <a:gd name="T4" fmla="*/ 2147483647 w 2528"/>
              <a:gd name="T5" fmla="*/ 2147483647 h 455"/>
              <a:gd name="T6" fmla="*/ 0 w 2528"/>
              <a:gd name="T7" fmla="*/ 2147483647 h 455"/>
              <a:gd name="T8" fmla="*/ 2147483647 w 2528"/>
              <a:gd name="T9" fmla="*/ 0 h 4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28" h="455">
                <a:moveTo>
                  <a:pt x="14" y="0"/>
                </a:moveTo>
                <a:lnTo>
                  <a:pt x="2528" y="341"/>
                </a:lnTo>
                <a:lnTo>
                  <a:pt x="2480" y="455"/>
                </a:lnTo>
                <a:lnTo>
                  <a:pt x="0" y="86"/>
                </a:lnTo>
                <a:lnTo>
                  <a:pt x="14" y="0"/>
                </a:lnTo>
                <a:close/>
              </a:path>
            </a:pathLst>
          </a:custGeom>
          <a:gradFill rotWithShape="1">
            <a:gsLst>
              <a:gs pos="0">
                <a:srgbClr val="000099"/>
              </a:gs>
              <a:gs pos="100000">
                <a:srgbClr val="EAEAEA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44" name="Freeform 1000"/>
          <p:cNvSpPr>
            <a:spLocks/>
          </p:cNvSpPr>
          <p:nvPr/>
        </p:nvSpPr>
        <p:spPr bwMode="auto">
          <a:xfrm>
            <a:off x="7024688" y="5573713"/>
            <a:ext cx="73025" cy="161925"/>
          </a:xfrm>
          <a:custGeom>
            <a:avLst/>
            <a:gdLst>
              <a:gd name="T0" fmla="*/ 2147483647 w 702"/>
              <a:gd name="T1" fmla="*/ 0 h 1893"/>
              <a:gd name="T2" fmla="*/ 0 w 702"/>
              <a:gd name="T3" fmla="*/ 2147483647 h 1893"/>
              <a:gd name="T4" fmla="*/ 2147483647 w 702"/>
              <a:gd name="T5" fmla="*/ 2147483647 h 1893"/>
              <a:gd name="T6" fmla="*/ 2147483647 w 702"/>
              <a:gd name="T7" fmla="*/ 2147483647 h 1893"/>
              <a:gd name="T8" fmla="*/ 2147483647 w 702"/>
              <a:gd name="T9" fmla="*/ 0 h 18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2" h="1893">
                <a:moveTo>
                  <a:pt x="579" y="0"/>
                </a:moveTo>
                <a:lnTo>
                  <a:pt x="0" y="1869"/>
                </a:lnTo>
                <a:lnTo>
                  <a:pt x="114" y="1893"/>
                </a:lnTo>
                <a:lnTo>
                  <a:pt x="702" y="51"/>
                </a:lnTo>
                <a:lnTo>
                  <a:pt x="579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45" name="Freeform 1001"/>
          <p:cNvSpPr>
            <a:spLocks/>
          </p:cNvSpPr>
          <p:nvPr/>
        </p:nvSpPr>
        <p:spPr bwMode="auto">
          <a:xfrm>
            <a:off x="7267575" y="5602288"/>
            <a:ext cx="79375" cy="185737"/>
          </a:xfrm>
          <a:custGeom>
            <a:avLst/>
            <a:gdLst>
              <a:gd name="T0" fmla="*/ 2147483647 w 756"/>
              <a:gd name="T1" fmla="*/ 0 h 2184"/>
              <a:gd name="T2" fmla="*/ 2147483647 w 756"/>
              <a:gd name="T3" fmla="*/ 2147483647 h 2184"/>
              <a:gd name="T4" fmla="*/ 0 w 756"/>
              <a:gd name="T5" fmla="*/ 2147483647 h 2184"/>
              <a:gd name="T6" fmla="*/ 2147483647 w 756"/>
              <a:gd name="T7" fmla="*/ 2147483647 h 2184"/>
              <a:gd name="T8" fmla="*/ 2147483647 w 756"/>
              <a:gd name="T9" fmla="*/ 0 h 21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56" h="2184">
                <a:moveTo>
                  <a:pt x="756" y="0"/>
                </a:moveTo>
                <a:lnTo>
                  <a:pt x="138" y="2184"/>
                </a:lnTo>
                <a:lnTo>
                  <a:pt x="0" y="2148"/>
                </a:lnTo>
                <a:lnTo>
                  <a:pt x="606" y="78"/>
                </a:lnTo>
                <a:lnTo>
                  <a:pt x="756" y="0"/>
                </a:lnTo>
                <a:close/>
              </a:path>
            </a:pathLst>
          </a:cu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46" name="Freeform 1002"/>
          <p:cNvSpPr>
            <a:spLocks/>
          </p:cNvSpPr>
          <p:nvPr/>
        </p:nvSpPr>
        <p:spPr bwMode="auto">
          <a:xfrm>
            <a:off x="7023100" y="5726113"/>
            <a:ext cx="290513" cy="63500"/>
          </a:xfrm>
          <a:custGeom>
            <a:avLst/>
            <a:gdLst>
              <a:gd name="T0" fmla="*/ 2147483647 w 2773"/>
              <a:gd name="T1" fmla="*/ 0 h 738"/>
              <a:gd name="T2" fmla="*/ 0 w 2773"/>
              <a:gd name="T3" fmla="*/ 2147483647 h 738"/>
              <a:gd name="T4" fmla="*/ 2147483647 w 2773"/>
              <a:gd name="T5" fmla="*/ 2147483647 h 738"/>
              <a:gd name="T6" fmla="*/ 2147483647 w 2773"/>
              <a:gd name="T7" fmla="*/ 2147483647 h 738"/>
              <a:gd name="T8" fmla="*/ 2147483647 w 2773"/>
              <a:gd name="T9" fmla="*/ 0 h 7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73" h="738">
                <a:moveTo>
                  <a:pt x="33" y="0"/>
                </a:moveTo>
                <a:lnTo>
                  <a:pt x="0" y="99"/>
                </a:lnTo>
                <a:lnTo>
                  <a:pt x="2436" y="738"/>
                </a:lnTo>
                <a:cubicBezTo>
                  <a:pt x="2499" y="501"/>
                  <a:pt x="2773" y="727"/>
                  <a:pt x="2373" y="603"/>
                </a:cubicBezTo>
                <a:lnTo>
                  <a:pt x="33" y="0"/>
                </a:lnTo>
                <a:close/>
              </a:path>
            </a:pathLst>
          </a:custGeom>
          <a:gradFill rotWithShape="1">
            <a:gsLst>
              <a:gs pos="0">
                <a:srgbClr val="0000CC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47" name="Freeform 1003"/>
          <p:cNvSpPr>
            <a:spLocks/>
          </p:cNvSpPr>
          <p:nvPr/>
        </p:nvSpPr>
        <p:spPr bwMode="auto">
          <a:xfrm>
            <a:off x="7275513" y="5603875"/>
            <a:ext cx="74612" cy="187325"/>
          </a:xfrm>
          <a:custGeom>
            <a:avLst/>
            <a:gdLst>
              <a:gd name="T0" fmla="*/ 2147483647 w 637"/>
              <a:gd name="T1" fmla="*/ 0 h 1659"/>
              <a:gd name="T2" fmla="*/ 2147483647 w 637"/>
              <a:gd name="T3" fmla="*/ 0 h 1659"/>
              <a:gd name="T4" fmla="*/ 2147483647 w 637"/>
              <a:gd name="T5" fmla="*/ 2147483647 h 1659"/>
              <a:gd name="T6" fmla="*/ 0 w 637"/>
              <a:gd name="T7" fmla="*/ 2147483647 h 1659"/>
              <a:gd name="T8" fmla="*/ 2147483647 w 637"/>
              <a:gd name="T9" fmla="*/ 0 h 16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37" h="1659">
                <a:moveTo>
                  <a:pt x="615" y="0"/>
                </a:moveTo>
                <a:lnTo>
                  <a:pt x="637" y="0"/>
                </a:lnTo>
                <a:lnTo>
                  <a:pt x="68" y="1659"/>
                </a:lnTo>
                <a:lnTo>
                  <a:pt x="0" y="1647"/>
                </a:lnTo>
                <a:lnTo>
                  <a:pt x="615" y="0"/>
                </a:lnTo>
                <a:close/>
              </a:path>
            </a:pathLst>
          </a:custGeom>
          <a:solidFill>
            <a:srgbClr val="4D4D4D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48" name="Freeform 1004"/>
          <p:cNvSpPr>
            <a:spLocks/>
          </p:cNvSpPr>
          <p:nvPr/>
        </p:nvSpPr>
        <p:spPr bwMode="auto">
          <a:xfrm>
            <a:off x="7023100" y="5735638"/>
            <a:ext cx="258763" cy="61912"/>
          </a:xfrm>
          <a:custGeom>
            <a:avLst/>
            <a:gdLst>
              <a:gd name="T0" fmla="*/ 0 w 2216"/>
              <a:gd name="T1" fmla="*/ 0 h 550"/>
              <a:gd name="T2" fmla="*/ 2147483647 w 2216"/>
              <a:gd name="T3" fmla="*/ 2147483647 h 550"/>
              <a:gd name="T4" fmla="*/ 2147483647 w 2216"/>
              <a:gd name="T5" fmla="*/ 2147483647 h 550"/>
              <a:gd name="T6" fmla="*/ 2147483647 w 2216"/>
              <a:gd name="T7" fmla="*/ 2147483647 h 550"/>
              <a:gd name="T8" fmla="*/ 0 w 2216"/>
              <a:gd name="T9" fmla="*/ 0 h 5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6" h="550">
                <a:moveTo>
                  <a:pt x="0" y="0"/>
                </a:moveTo>
                <a:lnTo>
                  <a:pt x="9" y="57"/>
                </a:lnTo>
                <a:lnTo>
                  <a:pt x="2164" y="550"/>
                </a:lnTo>
                <a:lnTo>
                  <a:pt x="2216" y="496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000099"/>
              </a:gs>
              <a:gs pos="100000">
                <a:srgbClr val="808080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6149" name="Group 1005"/>
          <p:cNvGrpSpPr>
            <a:grpSpLocks/>
          </p:cNvGrpSpPr>
          <p:nvPr/>
        </p:nvGrpSpPr>
        <p:grpSpPr bwMode="auto">
          <a:xfrm>
            <a:off x="7019925" y="5800725"/>
            <a:ext cx="87313" cy="38100"/>
            <a:chOff x="1740" y="2642"/>
            <a:chExt cx="752" cy="327"/>
          </a:xfrm>
        </p:grpSpPr>
        <p:sp>
          <p:nvSpPr>
            <p:cNvPr id="46334" name="Freeform 1006"/>
            <p:cNvSpPr>
              <a:spLocks/>
            </p:cNvSpPr>
            <p:nvPr/>
          </p:nvSpPr>
          <p:spPr bwMode="auto">
            <a:xfrm>
              <a:off x="1740" y="2642"/>
              <a:ext cx="752" cy="327"/>
            </a:xfrm>
            <a:custGeom>
              <a:avLst/>
              <a:gdLst>
                <a:gd name="T0" fmla="*/ 293 w 752"/>
                <a:gd name="T1" fmla="*/ 0 h 327"/>
                <a:gd name="T2" fmla="*/ 752 w 752"/>
                <a:gd name="T3" fmla="*/ 124 h 327"/>
                <a:gd name="T4" fmla="*/ 470 w 752"/>
                <a:gd name="T5" fmla="*/ 327 h 327"/>
                <a:gd name="T6" fmla="*/ 0 w 752"/>
                <a:gd name="T7" fmla="*/ 183 h 327"/>
                <a:gd name="T8" fmla="*/ 293 w 752"/>
                <a:gd name="T9" fmla="*/ 0 h 3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2" h="327">
                  <a:moveTo>
                    <a:pt x="293" y="0"/>
                  </a:moveTo>
                  <a:lnTo>
                    <a:pt x="752" y="124"/>
                  </a:lnTo>
                  <a:lnTo>
                    <a:pt x="470" y="327"/>
                  </a:lnTo>
                  <a:lnTo>
                    <a:pt x="0" y="183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35" name="Freeform 1007"/>
            <p:cNvSpPr>
              <a:spLocks/>
            </p:cNvSpPr>
            <p:nvPr/>
          </p:nvSpPr>
          <p:spPr bwMode="auto">
            <a:xfrm>
              <a:off x="1754" y="2649"/>
              <a:ext cx="726" cy="311"/>
            </a:xfrm>
            <a:custGeom>
              <a:avLst/>
              <a:gdLst>
                <a:gd name="T0" fmla="*/ 282 w 726"/>
                <a:gd name="T1" fmla="*/ 0 h 311"/>
                <a:gd name="T2" fmla="*/ 726 w 726"/>
                <a:gd name="T3" fmla="*/ 119 h 311"/>
                <a:gd name="T4" fmla="*/ 457 w 726"/>
                <a:gd name="T5" fmla="*/ 311 h 311"/>
                <a:gd name="T6" fmla="*/ 0 w 726"/>
                <a:gd name="T7" fmla="*/ 173 h 311"/>
                <a:gd name="T8" fmla="*/ 282 w 726"/>
                <a:gd name="T9" fmla="*/ 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6" h="311">
                  <a:moveTo>
                    <a:pt x="282" y="0"/>
                  </a:moveTo>
                  <a:lnTo>
                    <a:pt x="726" y="119"/>
                  </a:lnTo>
                  <a:lnTo>
                    <a:pt x="457" y="311"/>
                  </a:lnTo>
                  <a:lnTo>
                    <a:pt x="0" y="173"/>
                  </a:lnTo>
                  <a:lnTo>
                    <a:pt x="282" y="0"/>
                  </a:lnTo>
                  <a:close/>
                </a:path>
              </a:pathLst>
            </a:custGeom>
            <a:gradFill rotWithShape="1">
              <a:gsLst>
                <a:gs pos="0">
                  <a:srgbClr val="4D4D4D"/>
                </a:gs>
                <a:gs pos="100000">
                  <a:srgbClr val="DDDDDD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36" name="Freeform 1008"/>
            <p:cNvSpPr>
              <a:spLocks/>
            </p:cNvSpPr>
            <p:nvPr/>
          </p:nvSpPr>
          <p:spPr bwMode="auto">
            <a:xfrm>
              <a:off x="1808" y="2770"/>
              <a:ext cx="258" cy="100"/>
            </a:xfrm>
            <a:custGeom>
              <a:avLst/>
              <a:gdLst>
                <a:gd name="T0" fmla="*/ 0 w 258"/>
                <a:gd name="T1" fmla="*/ 44 h 100"/>
                <a:gd name="T2" fmla="*/ 75 w 258"/>
                <a:gd name="T3" fmla="*/ 0 h 100"/>
                <a:gd name="T4" fmla="*/ 258 w 258"/>
                <a:gd name="T5" fmla="*/ 50 h 100"/>
                <a:gd name="T6" fmla="*/ 183 w 258"/>
                <a:gd name="T7" fmla="*/ 100 h 100"/>
                <a:gd name="T8" fmla="*/ 0 w 258"/>
                <a:gd name="T9" fmla="*/ 44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8" h="100">
                  <a:moveTo>
                    <a:pt x="0" y="44"/>
                  </a:moveTo>
                  <a:lnTo>
                    <a:pt x="75" y="0"/>
                  </a:lnTo>
                  <a:lnTo>
                    <a:pt x="258" y="50"/>
                  </a:lnTo>
                  <a:lnTo>
                    <a:pt x="183" y="10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37" name="Freeform 1009"/>
            <p:cNvSpPr>
              <a:spLocks/>
            </p:cNvSpPr>
            <p:nvPr/>
          </p:nvSpPr>
          <p:spPr bwMode="auto">
            <a:xfrm>
              <a:off x="1799" y="2816"/>
              <a:ext cx="194" cy="63"/>
            </a:xfrm>
            <a:custGeom>
              <a:avLst/>
              <a:gdLst>
                <a:gd name="T0" fmla="*/ 12 w 194"/>
                <a:gd name="T1" fmla="*/ 0 h 63"/>
                <a:gd name="T2" fmla="*/ 194 w 194"/>
                <a:gd name="T3" fmla="*/ 53 h 63"/>
                <a:gd name="T4" fmla="*/ 180 w 194"/>
                <a:gd name="T5" fmla="*/ 63 h 63"/>
                <a:gd name="T6" fmla="*/ 0 w 194"/>
                <a:gd name="T7" fmla="*/ 9 h 63"/>
                <a:gd name="T8" fmla="*/ 12 w 194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4" h="63">
                  <a:moveTo>
                    <a:pt x="12" y="0"/>
                  </a:moveTo>
                  <a:lnTo>
                    <a:pt x="194" y="53"/>
                  </a:lnTo>
                  <a:lnTo>
                    <a:pt x="180" y="63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38" name="Freeform 1010"/>
            <p:cNvSpPr>
              <a:spLocks/>
            </p:cNvSpPr>
            <p:nvPr/>
          </p:nvSpPr>
          <p:spPr bwMode="auto">
            <a:xfrm>
              <a:off x="2020" y="2834"/>
              <a:ext cx="258" cy="102"/>
            </a:xfrm>
            <a:custGeom>
              <a:avLst/>
              <a:gdLst>
                <a:gd name="T0" fmla="*/ 0 w 258"/>
                <a:gd name="T1" fmla="*/ 46 h 102"/>
                <a:gd name="T2" fmla="*/ 71 w 258"/>
                <a:gd name="T3" fmla="*/ 0 h 102"/>
                <a:gd name="T4" fmla="*/ 258 w 258"/>
                <a:gd name="T5" fmla="*/ 52 h 102"/>
                <a:gd name="T6" fmla="*/ 183 w 258"/>
                <a:gd name="T7" fmla="*/ 102 h 102"/>
                <a:gd name="T8" fmla="*/ 0 w 258"/>
                <a:gd name="T9" fmla="*/ 46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8" h="102">
                  <a:moveTo>
                    <a:pt x="0" y="46"/>
                  </a:moveTo>
                  <a:lnTo>
                    <a:pt x="71" y="0"/>
                  </a:lnTo>
                  <a:lnTo>
                    <a:pt x="258" y="52"/>
                  </a:lnTo>
                  <a:lnTo>
                    <a:pt x="183" y="102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39" name="Freeform 1011"/>
            <p:cNvSpPr>
              <a:spLocks/>
            </p:cNvSpPr>
            <p:nvPr/>
          </p:nvSpPr>
          <p:spPr bwMode="auto">
            <a:xfrm>
              <a:off x="2011" y="2882"/>
              <a:ext cx="194" cy="63"/>
            </a:xfrm>
            <a:custGeom>
              <a:avLst/>
              <a:gdLst>
                <a:gd name="T0" fmla="*/ 12 w 194"/>
                <a:gd name="T1" fmla="*/ 0 h 63"/>
                <a:gd name="T2" fmla="*/ 194 w 194"/>
                <a:gd name="T3" fmla="*/ 53 h 63"/>
                <a:gd name="T4" fmla="*/ 180 w 194"/>
                <a:gd name="T5" fmla="*/ 63 h 63"/>
                <a:gd name="T6" fmla="*/ 0 w 194"/>
                <a:gd name="T7" fmla="*/ 9 h 63"/>
                <a:gd name="T8" fmla="*/ 12 w 194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4" h="63">
                  <a:moveTo>
                    <a:pt x="12" y="0"/>
                  </a:moveTo>
                  <a:lnTo>
                    <a:pt x="194" y="53"/>
                  </a:lnTo>
                  <a:lnTo>
                    <a:pt x="180" y="63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150" name="Freeform 1012"/>
          <p:cNvSpPr>
            <a:spLocks/>
          </p:cNvSpPr>
          <p:nvPr/>
        </p:nvSpPr>
        <p:spPr bwMode="auto">
          <a:xfrm>
            <a:off x="7169150" y="5807075"/>
            <a:ext cx="106363" cy="80963"/>
          </a:xfrm>
          <a:custGeom>
            <a:avLst/>
            <a:gdLst>
              <a:gd name="T0" fmla="*/ 2147483647 w 990"/>
              <a:gd name="T1" fmla="*/ 2147483647 h 792"/>
              <a:gd name="T2" fmla="*/ 2147483647 w 990"/>
              <a:gd name="T3" fmla="*/ 0 h 792"/>
              <a:gd name="T4" fmla="*/ 2147483647 w 990"/>
              <a:gd name="T5" fmla="*/ 2147483647 h 792"/>
              <a:gd name="T6" fmla="*/ 0 w 990"/>
              <a:gd name="T7" fmla="*/ 2147483647 h 792"/>
              <a:gd name="T8" fmla="*/ 2147483647 w 990"/>
              <a:gd name="T9" fmla="*/ 2147483647 h 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90" h="792">
                <a:moveTo>
                  <a:pt x="3" y="738"/>
                </a:moveTo>
                <a:lnTo>
                  <a:pt x="990" y="0"/>
                </a:lnTo>
                <a:lnTo>
                  <a:pt x="987" y="60"/>
                </a:lnTo>
                <a:lnTo>
                  <a:pt x="0" y="792"/>
                </a:lnTo>
                <a:lnTo>
                  <a:pt x="3" y="738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51" name="Freeform 1013"/>
          <p:cNvSpPr>
            <a:spLocks/>
          </p:cNvSpPr>
          <p:nvPr/>
        </p:nvSpPr>
        <p:spPr bwMode="auto">
          <a:xfrm>
            <a:off x="6897688" y="5813425"/>
            <a:ext cx="271462" cy="73025"/>
          </a:xfrm>
          <a:custGeom>
            <a:avLst/>
            <a:gdLst>
              <a:gd name="T0" fmla="*/ 2147483647 w 2532"/>
              <a:gd name="T1" fmla="*/ 0 h 723"/>
              <a:gd name="T2" fmla="*/ 2147483647 w 2532"/>
              <a:gd name="T3" fmla="*/ 0 h 723"/>
              <a:gd name="T4" fmla="*/ 2147483647 w 2532"/>
              <a:gd name="T5" fmla="*/ 2147483647 h 723"/>
              <a:gd name="T6" fmla="*/ 2147483647 w 2532"/>
              <a:gd name="T7" fmla="*/ 2147483647 h 723"/>
              <a:gd name="T8" fmla="*/ 0 w 2532"/>
              <a:gd name="T9" fmla="*/ 2147483647 h 723"/>
              <a:gd name="T10" fmla="*/ 2147483647 w 2532"/>
              <a:gd name="T11" fmla="*/ 0 h 7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532" h="723">
                <a:moveTo>
                  <a:pt x="6" y="0"/>
                </a:moveTo>
                <a:cubicBezTo>
                  <a:pt x="16" y="0"/>
                  <a:pt x="26" y="0"/>
                  <a:pt x="36" y="0"/>
                </a:cubicBezTo>
                <a:lnTo>
                  <a:pt x="2532" y="678"/>
                </a:lnTo>
                <a:lnTo>
                  <a:pt x="2529" y="723"/>
                </a:lnTo>
                <a:lnTo>
                  <a:pt x="0" y="24"/>
                </a:lnTo>
                <a:lnTo>
                  <a:pt x="6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52" name="Freeform 1014"/>
          <p:cNvSpPr>
            <a:spLocks/>
          </p:cNvSpPr>
          <p:nvPr/>
        </p:nvSpPr>
        <p:spPr bwMode="auto">
          <a:xfrm>
            <a:off x="6899275" y="5799138"/>
            <a:ext cx="1588" cy="15875"/>
          </a:xfrm>
          <a:custGeom>
            <a:avLst/>
            <a:gdLst>
              <a:gd name="T0" fmla="*/ 2147483647 w 26"/>
              <a:gd name="T1" fmla="*/ 2147483647 h 147"/>
              <a:gd name="T2" fmla="*/ 2147483647 w 26"/>
              <a:gd name="T3" fmla="*/ 2147483647 h 147"/>
              <a:gd name="T4" fmla="*/ 0 w 26"/>
              <a:gd name="T5" fmla="*/ 2147483647 h 147"/>
              <a:gd name="T6" fmla="*/ 2147483647 w 26"/>
              <a:gd name="T7" fmla="*/ 0 h 147"/>
              <a:gd name="T8" fmla="*/ 2147483647 w 26"/>
              <a:gd name="T9" fmla="*/ 2147483647 h 1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" h="147">
                <a:moveTo>
                  <a:pt x="26" y="10"/>
                </a:moveTo>
                <a:lnTo>
                  <a:pt x="23" y="147"/>
                </a:lnTo>
                <a:lnTo>
                  <a:pt x="0" y="144"/>
                </a:lnTo>
                <a:lnTo>
                  <a:pt x="3" y="0"/>
                </a:lnTo>
                <a:lnTo>
                  <a:pt x="26" y="1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53" name="Freeform 1015"/>
          <p:cNvSpPr>
            <a:spLocks/>
          </p:cNvSpPr>
          <p:nvPr/>
        </p:nvSpPr>
        <p:spPr bwMode="auto">
          <a:xfrm>
            <a:off x="6899275" y="5738813"/>
            <a:ext cx="125413" cy="61912"/>
          </a:xfrm>
          <a:custGeom>
            <a:avLst/>
            <a:gdLst>
              <a:gd name="T0" fmla="*/ 2147483647 w 1176"/>
              <a:gd name="T1" fmla="*/ 0 h 606"/>
              <a:gd name="T2" fmla="*/ 0 w 1176"/>
              <a:gd name="T3" fmla="*/ 2147483647 h 606"/>
              <a:gd name="T4" fmla="*/ 2147483647 w 1176"/>
              <a:gd name="T5" fmla="*/ 2147483647 h 606"/>
              <a:gd name="T6" fmla="*/ 2147483647 w 1176"/>
              <a:gd name="T7" fmla="*/ 2147483647 h 606"/>
              <a:gd name="T8" fmla="*/ 2147483647 w 1176"/>
              <a:gd name="T9" fmla="*/ 0 h 6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76" h="606">
                <a:moveTo>
                  <a:pt x="1170" y="0"/>
                </a:moveTo>
                <a:lnTo>
                  <a:pt x="0" y="597"/>
                </a:lnTo>
                <a:lnTo>
                  <a:pt x="30" y="606"/>
                </a:lnTo>
                <a:lnTo>
                  <a:pt x="1176" y="18"/>
                </a:lnTo>
                <a:lnTo>
                  <a:pt x="1170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54" name="Freeform 1016"/>
          <p:cNvSpPr>
            <a:spLocks/>
          </p:cNvSpPr>
          <p:nvPr/>
        </p:nvSpPr>
        <p:spPr bwMode="auto">
          <a:xfrm>
            <a:off x="6907213" y="5802313"/>
            <a:ext cx="257175" cy="71437"/>
          </a:xfrm>
          <a:custGeom>
            <a:avLst/>
            <a:gdLst>
              <a:gd name="T0" fmla="*/ 2147483647 w 2532"/>
              <a:gd name="T1" fmla="*/ 0 h 723"/>
              <a:gd name="T2" fmla="*/ 2147483647 w 2532"/>
              <a:gd name="T3" fmla="*/ 0 h 723"/>
              <a:gd name="T4" fmla="*/ 2147483647 w 2532"/>
              <a:gd name="T5" fmla="*/ 2147483647 h 723"/>
              <a:gd name="T6" fmla="*/ 2147483647 w 2532"/>
              <a:gd name="T7" fmla="*/ 2147483647 h 723"/>
              <a:gd name="T8" fmla="*/ 0 w 2532"/>
              <a:gd name="T9" fmla="*/ 2147483647 h 723"/>
              <a:gd name="T10" fmla="*/ 2147483647 w 2532"/>
              <a:gd name="T11" fmla="*/ 0 h 7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532" h="723">
                <a:moveTo>
                  <a:pt x="6" y="0"/>
                </a:moveTo>
                <a:cubicBezTo>
                  <a:pt x="16" y="0"/>
                  <a:pt x="26" y="0"/>
                  <a:pt x="36" y="0"/>
                </a:cubicBezTo>
                <a:lnTo>
                  <a:pt x="2532" y="678"/>
                </a:lnTo>
                <a:lnTo>
                  <a:pt x="2529" y="723"/>
                </a:lnTo>
                <a:lnTo>
                  <a:pt x="0" y="24"/>
                </a:lnTo>
                <a:lnTo>
                  <a:pt x="6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55" name="Freeform 1017"/>
          <p:cNvSpPr>
            <a:spLocks/>
          </p:cNvSpPr>
          <p:nvPr/>
        </p:nvSpPr>
        <p:spPr bwMode="auto">
          <a:xfrm flipV="1">
            <a:off x="7164388" y="5797550"/>
            <a:ext cx="104775" cy="74613"/>
          </a:xfrm>
          <a:custGeom>
            <a:avLst/>
            <a:gdLst>
              <a:gd name="T0" fmla="*/ 727133162 w 2532"/>
              <a:gd name="T1" fmla="*/ 0 h 723"/>
              <a:gd name="T2" fmla="*/ 2147483647 w 2532"/>
              <a:gd name="T3" fmla="*/ 0 h 723"/>
              <a:gd name="T4" fmla="*/ 2147483647 w 2532"/>
              <a:gd name="T5" fmla="*/ 2147483647 h 723"/>
              <a:gd name="T6" fmla="*/ 2147483647 w 2532"/>
              <a:gd name="T7" fmla="*/ 2147483647 h 723"/>
              <a:gd name="T8" fmla="*/ 0 w 2532"/>
              <a:gd name="T9" fmla="*/ 2147483647 h 723"/>
              <a:gd name="T10" fmla="*/ 727133162 w 2532"/>
              <a:gd name="T11" fmla="*/ 0 h 7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532" h="723">
                <a:moveTo>
                  <a:pt x="6" y="0"/>
                </a:moveTo>
                <a:cubicBezTo>
                  <a:pt x="16" y="0"/>
                  <a:pt x="26" y="0"/>
                  <a:pt x="36" y="0"/>
                </a:cubicBezTo>
                <a:lnTo>
                  <a:pt x="2532" y="678"/>
                </a:lnTo>
                <a:lnTo>
                  <a:pt x="2529" y="723"/>
                </a:lnTo>
                <a:lnTo>
                  <a:pt x="0" y="24"/>
                </a:lnTo>
                <a:lnTo>
                  <a:pt x="6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6156" name="Picture 1018" descr="laptop_keyboard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109064" flipH="1">
            <a:off x="5581650" y="3290888"/>
            <a:ext cx="363538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157" name="Freeform 1019"/>
          <p:cNvSpPr>
            <a:spLocks/>
          </p:cNvSpPr>
          <p:nvPr/>
        </p:nvSpPr>
        <p:spPr bwMode="auto">
          <a:xfrm>
            <a:off x="5702300" y="3135313"/>
            <a:ext cx="292100" cy="207962"/>
          </a:xfrm>
          <a:custGeom>
            <a:avLst/>
            <a:gdLst>
              <a:gd name="T0" fmla="*/ 2147483647 w 2982"/>
              <a:gd name="T1" fmla="*/ 0 h 2442"/>
              <a:gd name="T2" fmla="*/ 0 w 2982"/>
              <a:gd name="T3" fmla="*/ 2147483647 h 2442"/>
              <a:gd name="T4" fmla="*/ 2147483647 w 2982"/>
              <a:gd name="T5" fmla="*/ 2147483647 h 2442"/>
              <a:gd name="T6" fmla="*/ 2147483647 w 2982"/>
              <a:gd name="T7" fmla="*/ 2147483647 h 2442"/>
              <a:gd name="T8" fmla="*/ 2147483647 w 2982"/>
              <a:gd name="T9" fmla="*/ 0 h 24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82" h="2442">
                <a:moveTo>
                  <a:pt x="540" y="0"/>
                </a:moveTo>
                <a:lnTo>
                  <a:pt x="0" y="1734"/>
                </a:lnTo>
                <a:lnTo>
                  <a:pt x="2394" y="2442"/>
                </a:lnTo>
                <a:lnTo>
                  <a:pt x="2982" y="318"/>
                </a:lnTo>
                <a:lnTo>
                  <a:pt x="54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6158" name="Picture 1020" descr="screen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716588" y="3140075"/>
            <a:ext cx="266700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159" name="Freeform 1021"/>
          <p:cNvSpPr>
            <a:spLocks/>
          </p:cNvSpPr>
          <p:nvPr/>
        </p:nvSpPr>
        <p:spPr bwMode="auto">
          <a:xfrm>
            <a:off x="5756275" y="3128963"/>
            <a:ext cx="247650" cy="39687"/>
          </a:xfrm>
          <a:custGeom>
            <a:avLst/>
            <a:gdLst>
              <a:gd name="T0" fmla="*/ 2147483647 w 2528"/>
              <a:gd name="T1" fmla="*/ 0 h 455"/>
              <a:gd name="T2" fmla="*/ 2147483647 w 2528"/>
              <a:gd name="T3" fmla="*/ 2147483647 h 455"/>
              <a:gd name="T4" fmla="*/ 2147483647 w 2528"/>
              <a:gd name="T5" fmla="*/ 2147483647 h 455"/>
              <a:gd name="T6" fmla="*/ 0 w 2528"/>
              <a:gd name="T7" fmla="*/ 2147483647 h 455"/>
              <a:gd name="T8" fmla="*/ 2147483647 w 2528"/>
              <a:gd name="T9" fmla="*/ 0 h 4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28" h="455">
                <a:moveTo>
                  <a:pt x="14" y="0"/>
                </a:moveTo>
                <a:lnTo>
                  <a:pt x="2528" y="341"/>
                </a:lnTo>
                <a:lnTo>
                  <a:pt x="2480" y="455"/>
                </a:lnTo>
                <a:lnTo>
                  <a:pt x="0" y="86"/>
                </a:lnTo>
                <a:lnTo>
                  <a:pt x="14" y="0"/>
                </a:lnTo>
                <a:close/>
              </a:path>
            </a:pathLst>
          </a:custGeom>
          <a:gradFill rotWithShape="1">
            <a:gsLst>
              <a:gs pos="0">
                <a:srgbClr val="000099"/>
              </a:gs>
              <a:gs pos="100000">
                <a:srgbClr val="EAEAEA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60" name="Freeform 1022"/>
          <p:cNvSpPr>
            <a:spLocks/>
          </p:cNvSpPr>
          <p:nvPr/>
        </p:nvSpPr>
        <p:spPr bwMode="auto">
          <a:xfrm>
            <a:off x="5700713" y="3128963"/>
            <a:ext cx="68262" cy="161925"/>
          </a:xfrm>
          <a:custGeom>
            <a:avLst/>
            <a:gdLst>
              <a:gd name="T0" fmla="*/ 2147483647 w 702"/>
              <a:gd name="T1" fmla="*/ 0 h 1893"/>
              <a:gd name="T2" fmla="*/ 0 w 702"/>
              <a:gd name="T3" fmla="*/ 2147483647 h 1893"/>
              <a:gd name="T4" fmla="*/ 2147483647 w 702"/>
              <a:gd name="T5" fmla="*/ 2147483647 h 1893"/>
              <a:gd name="T6" fmla="*/ 2147483647 w 702"/>
              <a:gd name="T7" fmla="*/ 2147483647 h 1893"/>
              <a:gd name="T8" fmla="*/ 2147483647 w 702"/>
              <a:gd name="T9" fmla="*/ 0 h 18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2" h="1893">
                <a:moveTo>
                  <a:pt x="579" y="0"/>
                </a:moveTo>
                <a:lnTo>
                  <a:pt x="0" y="1869"/>
                </a:lnTo>
                <a:lnTo>
                  <a:pt x="114" y="1893"/>
                </a:lnTo>
                <a:lnTo>
                  <a:pt x="702" y="51"/>
                </a:lnTo>
                <a:lnTo>
                  <a:pt x="579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61" name="Freeform 1023"/>
          <p:cNvSpPr>
            <a:spLocks/>
          </p:cNvSpPr>
          <p:nvPr/>
        </p:nvSpPr>
        <p:spPr bwMode="auto">
          <a:xfrm>
            <a:off x="5927725" y="3157538"/>
            <a:ext cx="74613" cy="185737"/>
          </a:xfrm>
          <a:custGeom>
            <a:avLst/>
            <a:gdLst>
              <a:gd name="T0" fmla="*/ 2147483647 w 756"/>
              <a:gd name="T1" fmla="*/ 0 h 2184"/>
              <a:gd name="T2" fmla="*/ 2147483647 w 756"/>
              <a:gd name="T3" fmla="*/ 2147483647 h 2184"/>
              <a:gd name="T4" fmla="*/ 0 w 756"/>
              <a:gd name="T5" fmla="*/ 2147483647 h 2184"/>
              <a:gd name="T6" fmla="*/ 2147483647 w 756"/>
              <a:gd name="T7" fmla="*/ 2147483647 h 2184"/>
              <a:gd name="T8" fmla="*/ 2147483647 w 756"/>
              <a:gd name="T9" fmla="*/ 0 h 21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56" h="2184">
                <a:moveTo>
                  <a:pt x="756" y="0"/>
                </a:moveTo>
                <a:lnTo>
                  <a:pt x="138" y="2184"/>
                </a:lnTo>
                <a:lnTo>
                  <a:pt x="0" y="2148"/>
                </a:lnTo>
                <a:lnTo>
                  <a:pt x="606" y="78"/>
                </a:lnTo>
                <a:lnTo>
                  <a:pt x="756" y="0"/>
                </a:lnTo>
                <a:close/>
              </a:path>
            </a:pathLst>
          </a:cu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62" name="Freeform 1024"/>
          <p:cNvSpPr>
            <a:spLocks/>
          </p:cNvSpPr>
          <p:nvPr/>
        </p:nvSpPr>
        <p:spPr bwMode="auto">
          <a:xfrm>
            <a:off x="5699125" y="3281363"/>
            <a:ext cx="271463" cy="63500"/>
          </a:xfrm>
          <a:custGeom>
            <a:avLst/>
            <a:gdLst>
              <a:gd name="T0" fmla="*/ 2147483647 w 2773"/>
              <a:gd name="T1" fmla="*/ 0 h 738"/>
              <a:gd name="T2" fmla="*/ 0 w 2773"/>
              <a:gd name="T3" fmla="*/ 2147483647 h 738"/>
              <a:gd name="T4" fmla="*/ 2147483647 w 2773"/>
              <a:gd name="T5" fmla="*/ 2147483647 h 738"/>
              <a:gd name="T6" fmla="*/ 2147483647 w 2773"/>
              <a:gd name="T7" fmla="*/ 2147483647 h 738"/>
              <a:gd name="T8" fmla="*/ 2147483647 w 2773"/>
              <a:gd name="T9" fmla="*/ 0 h 7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73" h="738">
                <a:moveTo>
                  <a:pt x="33" y="0"/>
                </a:moveTo>
                <a:lnTo>
                  <a:pt x="0" y="99"/>
                </a:lnTo>
                <a:lnTo>
                  <a:pt x="2436" y="738"/>
                </a:lnTo>
                <a:cubicBezTo>
                  <a:pt x="2499" y="501"/>
                  <a:pt x="2773" y="727"/>
                  <a:pt x="2373" y="603"/>
                </a:cubicBezTo>
                <a:lnTo>
                  <a:pt x="33" y="0"/>
                </a:lnTo>
                <a:close/>
              </a:path>
            </a:pathLst>
          </a:custGeom>
          <a:gradFill rotWithShape="1">
            <a:gsLst>
              <a:gs pos="0">
                <a:srgbClr val="0000CC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63" name="Freeform 1025"/>
          <p:cNvSpPr>
            <a:spLocks/>
          </p:cNvSpPr>
          <p:nvPr/>
        </p:nvSpPr>
        <p:spPr bwMode="auto">
          <a:xfrm>
            <a:off x="5935663" y="3159125"/>
            <a:ext cx="69850" cy="187325"/>
          </a:xfrm>
          <a:custGeom>
            <a:avLst/>
            <a:gdLst>
              <a:gd name="T0" fmla="*/ 2147483647 w 637"/>
              <a:gd name="T1" fmla="*/ 0 h 1659"/>
              <a:gd name="T2" fmla="*/ 2147483647 w 637"/>
              <a:gd name="T3" fmla="*/ 0 h 1659"/>
              <a:gd name="T4" fmla="*/ 2147483647 w 637"/>
              <a:gd name="T5" fmla="*/ 2147483647 h 1659"/>
              <a:gd name="T6" fmla="*/ 0 w 637"/>
              <a:gd name="T7" fmla="*/ 2147483647 h 1659"/>
              <a:gd name="T8" fmla="*/ 2147483647 w 637"/>
              <a:gd name="T9" fmla="*/ 0 h 16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37" h="1659">
                <a:moveTo>
                  <a:pt x="615" y="0"/>
                </a:moveTo>
                <a:lnTo>
                  <a:pt x="637" y="0"/>
                </a:lnTo>
                <a:lnTo>
                  <a:pt x="68" y="1659"/>
                </a:lnTo>
                <a:lnTo>
                  <a:pt x="0" y="1647"/>
                </a:lnTo>
                <a:lnTo>
                  <a:pt x="615" y="0"/>
                </a:lnTo>
                <a:close/>
              </a:path>
            </a:pathLst>
          </a:custGeom>
          <a:solidFill>
            <a:srgbClr val="4D4D4D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64" name="Freeform 1026"/>
          <p:cNvSpPr>
            <a:spLocks/>
          </p:cNvSpPr>
          <p:nvPr/>
        </p:nvSpPr>
        <p:spPr bwMode="auto">
          <a:xfrm>
            <a:off x="5699125" y="3290888"/>
            <a:ext cx="242888" cy="61912"/>
          </a:xfrm>
          <a:custGeom>
            <a:avLst/>
            <a:gdLst>
              <a:gd name="T0" fmla="*/ 0 w 2216"/>
              <a:gd name="T1" fmla="*/ 0 h 550"/>
              <a:gd name="T2" fmla="*/ 2147483647 w 2216"/>
              <a:gd name="T3" fmla="*/ 2147483647 h 550"/>
              <a:gd name="T4" fmla="*/ 2147483647 w 2216"/>
              <a:gd name="T5" fmla="*/ 2147483647 h 550"/>
              <a:gd name="T6" fmla="*/ 2147483647 w 2216"/>
              <a:gd name="T7" fmla="*/ 2147483647 h 550"/>
              <a:gd name="T8" fmla="*/ 0 w 2216"/>
              <a:gd name="T9" fmla="*/ 0 h 5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6" h="550">
                <a:moveTo>
                  <a:pt x="0" y="0"/>
                </a:moveTo>
                <a:lnTo>
                  <a:pt x="9" y="57"/>
                </a:lnTo>
                <a:lnTo>
                  <a:pt x="2164" y="550"/>
                </a:lnTo>
                <a:lnTo>
                  <a:pt x="2216" y="496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000099"/>
              </a:gs>
              <a:gs pos="100000">
                <a:srgbClr val="808080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6165" name="Group 1027"/>
          <p:cNvGrpSpPr>
            <a:grpSpLocks/>
          </p:cNvGrpSpPr>
          <p:nvPr/>
        </p:nvGrpSpPr>
        <p:grpSpPr bwMode="auto">
          <a:xfrm>
            <a:off x="5695950" y="3355975"/>
            <a:ext cx="80963" cy="38100"/>
            <a:chOff x="1740" y="2642"/>
            <a:chExt cx="752" cy="327"/>
          </a:xfrm>
        </p:grpSpPr>
        <p:sp>
          <p:nvSpPr>
            <p:cNvPr id="46328" name="Freeform 1028"/>
            <p:cNvSpPr>
              <a:spLocks/>
            </p:cNvSpPr>
            <p:nvPr/>
          </p:nvSpPr>
          <p:spPr bwMode="auto">
            <a:xfrm>
              <a:off x="1740" y="2642"/>
              <a:ext cx="752" cy="327"/>
            </a:xfrm>
            <a:custGeom>
              <a:avLst/>
              <a:gdLst>
                <a:gd name="T0" fmla="*/ 293 w 752"/>
                <a:gd name="T1" fmla="*/ 0 h 327"/>
                <a:gd name="T2" fmla="*/ 752 w 752"/>
                <a:gd name="T3" fmla="*/ 124 h 327"/>
                <a:gd name="T4" fmla="*/ 470 w 752"/>
                <a:gd name="T5" fmla="*/ 327 h 327"/>
                <a:gd name="T6" fmla="*/ 0 w 752"/>
                <a:gd name="T7" fmla="*/ 183 h 327"/>
                <a:gd name="T8" fmla="*/ 293 w 752"/>
                <a:gd name="T9" fmla="*/ 0 h 3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2" h="327">
                  <a:moveTo>
                    <a:pt x="293" y="0"/>
                  </a:moveTo>
                  <a:lnTo>
                    <a:pt x="752" y="124"/>
                  </a:lnTo>
                  <a:lnTo>
                    <a:pt x="470" y="327"/>
                  </a:lnTo>
                  <a:lnTo>
                    <a:pt x="0" y="183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29" name="Freeform 1029"/>
            <p:cNvSpPr>
              <a:spLocks/>
            </p:cNvSpPr>
            <p:nvPr/>
          </p:nvSpPr>
          <p:spPr bwMode="auto">
            <a:xfrm>
              <a:off x="1754" y="2649"/>
              <a:ext cx="726" cy="311"/>
            </a:xfrm>
            <a:custGeom>
              <a:avLst/>
              <a:gdLst>
                <a:gd name="T0" fmla="*/ 282 w 726"/>
                <a:gd name="T1" fmla="*/ 0 h 311"/>
                <a:gd name="T2" fmla="*/ 726 w 726"/>
                <a:gd name="T3" fmla="*/ 119 h 311"/>
                <a:gd name="T4" fmla="*/ 457 w 726"/>
                <a:gd name="T5" fmla="*/ 311 h 311"/>
                <a:gd name="T6" fmla="*/ 0 w 726"/>
                <a:gd name="T7" fmla="*/ 173 h 311"/>
                <a:gd name="T8" fmla="*/ 282 w 726"/>
                <a:gd name="T9" fmla="*/ 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6" h="311">
                  <a:moveTo>
                    <a:pt x="282" y="0"/>
                  </a:moveTo>
                  <a:lnTo>
                    <a:pt x="726" y="119"/>
                  </a:lnTo>
                  <a:lnTo>
                    <a:pt x="457" y="311"/>
                  </a:lnTo>
                  <a:lnTo>
                    <a:pt x="0" y="173"/>
                  </a:lnTo>
                  <a:lnTo>
                    <a:pt x="282" y="0"/>
                  </a:lnTo>
                  <a:close/>
                </a:path>
              </a:pathLst>
            </a:custGeom>
            <a:gradFill rotWithShape="1">
              <a:gsLst>
                <a:gs pos="0">
                  <a:srgbClr val="4D4D4D"/>
                </a:gs>
                <a:gs pos="100000">
                  <a:srgbClr val="DDDDDD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30" name="Freeform 1030"/>
            <p:cNvSpPr>
              <a:spLocks/>
            </p:cNvSpPr>
            <p:nvPr/>
          </p:nvSpPr>
          <p:spPr bwMode="auto">
            <a:xfrm>
              <a:off x="1808" y="2770"/>
              <a:ext cx="258" cy="100"/>
            </a:xfrm>
            <a:custGeom>
              <a:avLst/>
              <a:gdLst>
                <a:gd name="T0" fmla="*/ 0 w 258"/>
                <a:gd name="T1" fmla="*/ 44 h 100"/>
                <a:gd name="T2" fmla="*/ 75 w 258"/>
                <a:gd name="T3" fmla="*/ 0 h 100"/>
                <a:gd name="T4" fmla="*/ 258 w 258"/>
                <a:gd name="T5" fmla="*/ 50 h 100"/>
                <a:gd name="T6" fmla="*/ 183 w 258"/>
                <a:gd name="T7" fmla="*/ 100 h 100"/>
                <a:gd name="T8" fmla="*/ 0 w 258"/>
                <a:gd name="T9" fmla="*/ 44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8" h="100">
                  <a:moveTo>
                    <a:pt x="0" y="44"/>
                  </a:moveTo>
                  <a:lnTo>
                    <a:pt x="75" y="0"/>
                  </a:lnTo>
                  <a:lnTo>
                    <a:pt x="258" y="50"/>
                  </a:lnTo>
                  <a:lnTo>
                    <a:pt x="183" y="10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31" name="Freeform 1031"/>
            <p:cNvSpPr>
              <a:spLocks/>
            </p:cNvSpPr>
            <p:nvPr/>
          </p:nvSpPr>
          <p:spPr bwMode="auto">
            <a:xfrm>
              <a:off x="1799" y="2816"/>
              <a:ext cx="194" cy="63"/>
            </a:xfrm>
            <a:custGeom>
              <a:avLst/>
              <a:gdLst>
                <a:gd name="T0" fmla="*/ 12 w 194"/>
                <a:gd name="T1" fmla="*/ 0 h 63"/>
                <a:gd name="T2" fmla="*/ 194 w 194"/>
                <a:gd name="T3" fmla="*/ 53 h 63"/>
                <a:gd name="T4" fmla="*/ 180 w 194"/>
                <a:gd name="T5" fmla="*/ 63 h 63"/>
                <a:gd name="T6" fmla="*/ 0 w 194"/>
                <a:gd name="T7" fmla="*/ 9 h 63"/>
                <a:gd name="T8" fmla="*/ 12 w 194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4" h="63">
                  <a:moveTo>
                    <a:pt x="12" y="0"/>
                  </a:moveTo>
                  <a:lnTo>
                    <a:pt x="194" y="53"/>
                  </a:lnTo>
                  <a:lnTo>
                    <a:pt x="180" y="63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32" name="Freeform 1032"/>
            <p:cNvSpPr>
              <a:spLocks/>
            </p:cNvSpPr>
            <p:nvPr/>
          </p:nvSpPr>
          <p:spPr bwMode="auto">
            <a:xfrm>
              <a:off x="2020" y="2834"/>
              <a:ext cx="258" cy="102"/>
            </a:xfrm>
            <a:custGeom>
              <a:avLst/>
              <a:gdLst>
                <a:gd name="T0" fmla="*/ 0 w 258"/>
                <a:gd name="T1" fmla="*/ 46 h 102"/>
                <a:gd name="T2" fmla="*/ 71 w 258"/>
                <a:gd name="T3" fmla="*/ 0 h 102"/>
                <a:gd name="T4" fmla="*/ 258 w 258"/>
                <a:gd name="T5" fmla="*/ 52 h 102"/>
                <a:gd name="T6" fmla="*/ 183 w 258"/>
                <a:gd name="T7" fmla="*/ 102 h 102"/>
                <a:gd name="T8" fmla="*/ 0 w 258"/>
                <a:gd name="T9" fmla="*/ 46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8" h="102">
                  <a:moveTo>
                    <a:pt x="0" y="46"/>
                  </a:moveTo>
                  <a:lnTo>
                    <a:pt x="71" y="0"/>
                  </a:lnTo>
                  <a:lnTo>
                    <a:pt x="258" y="52"/>
                  </a:lnTo>
                  <a:lnTo>
                    <a:pt x="183" y="102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33" name="Freeform 1033"/>
            <p:cNvSpPr>
              <a:spLocks/>
            </p:cNvSpPr>
            <p:nvPr/>
          </p:nvSpPr>
          <p:spPr bwMode="auto">
            <a:xfrm>
              <a:off x="2011" y="2882"/>
              <a:ext cx="194" cy="63"/>
            </a:xfrm>
            <a:custGeom>
              <a:avLst/>
              <a:gdLst>
                <a:gd name="T0" fmla="*/ 12 w 194"/>
                <a:gd name="T1" fmla="*/ 0 h 63"/>
                <a:gd name="T2" fmla="*/ 194 w 194"/>
                <a:gd name="T3" fmla="*/ 53 h 63"/>
                <a:gd name="T4" fmla="*/ 180 w 194"/>
                <a:gd name="T5" fmla="*/ 63 h 63"/>
                <a:gd name="T6" fmla="*/ 0 w 194"/>
                <a:gd name="T7" fmla="*/ 9 h 63"/>
                <a:gd name="T8" fmla="*/ 12 w 194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4" h="63">
                  <a:moveTo>
                    <a:pt x="12" y="0"/>
                  </a:moveTo>
                  <a:lnTo>
                    <a:pt x="194" y="53"/>
                  </a:lnTo>
                  <a:lnTo>
                    <a:pt x="180" y="63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166" name="Freeform 1034"/>
          <p:cNvSpPr>
            <a:spLocks/>
          </p:cNvSpPr>
          <p:nvPr/>
        </p:nvSpPr>
        <p:spPr bwMode="auto">
          <a:xfrm>
            <a:off x="5835650" y="3362325"/>
            <a:ext cx="100013" cy="80963"/>
          </a:xfrm>
          <a:custGeom>
            <a:avLst/>
            <a:gdLst>
              <a:gd name="T0" fmla="*/ 2147483647 w 990"/>
              <a:gd name="T1" fmla="*/ 2147483647 h 792"/>
              <a:gd name="T2" fmla="*/ 2147483647 w 990"/>
              <a:gd name="T3" fmla="*/ 0 h 792"/>
              <a:gd name="T4" fmla="*/ 2147483647 w 990"/>
              <a:gd name="T5" fmla="*/ 2147483647 h 792"/>
              <a:gd name="T6" fmla="*/ 0 w 990"/>
              <a:gd name="T7" fmla="*/ 2147483647 h 792"/>
              <a:gd name="T8" fmla="*/ 2147483647 w 990"/>
              <a:gd name="T9" fmla="*/ 2147483647 h 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90" h="792">
                <a:moveTo>
                  <a:pt x="3" y="738"/>
                </a:moveTo>
                <a:lnTo>
                  <a:pt x="990" y="0"/>
                </a:lnTo>
                <a:lnTo>
                  <a:pt x="987" y="60"/>
                </a:lnTo>
                <a:lnTo>
                  <a:pt x="0" y="792"/>
                </a:lnTo>
                <a:lnTo>
                  <a:pt x="3" y="738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67" name="Freeform 1035"/>
          <p:cNvSpPr>
            <a:spLocks/>
          </p:cNvSpPr>
          <p:nvPr/>
        </p:nvSpPr>
        <p:spPr bwMode="auto">
          <a:xfrm>
            <a:off x="5583238" y="3368675"/>
            <a:ext cx="254000" cy="73025"/>
          </a:xfrm>
          <a:custGeom>
            <a:avLst/>
            <a:gdLst>
              <a:gd name="T0" fmla="*/ 2147483647 w 2532"/>
              <a:gd name="T1" fmla="*/ 0 h 723"/>
              <a:gd name="T2" fmla="*/ 2147483647 w 2532"/>
              <a:gd name="T3" fmla="*/ 0 h 723"/>
              <a:gd name="T4" fmla="*/ 2147483647 w 2532"/>
              <a:gd name="T5" fmla="*/ 2147483647 h 723"/>
              <a:gd name="T6" fmla="*/ 2147483647 w 2532"/>
              <a:gd name="T7" fmla="*/ 2147483647 h 723"/>
              <a:gd name="T8" fmla="*/ 0 w 2532"/>
              <a:gd name="T9" fmla="*/ 2147483647 h 723"/>
              <a:gd name="T10" fmla="*/ 2147483647 w 2532"/>
              <a:gd name="T11" fmla="*/ 0 h 7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532" h="723">
                <a:moveTo>
                  <a:pt x="6" y="0"/>
                </a:moveTo>
                <a:cubicBezTo>
                  <a:pt x="16" y="0"/>
                  <a:pt x="26" y="0"/>
                  <a:pt x="36" y="0"/>
                </a:cubicBezTo>
                <a:lnTo>
                  <a:pt x="2532" y="678"/>
                </a:lnTo>
                <a:lnTo>
                  <a:pt x="2529" y="723"/>
                </a:lnTo>
                <a:lnTo>
                  <a:pt x="0" y="24"/>
                </a:lnTo>
                <a:lnTo>
                  <a:pt x="6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68" name="Freeform 1036"/>
          <p:cNvSpPr>
            <a:spLocks/>
          </p:cNvSpPr>
          <p:nvPr/>
        </p:nvSpPr>
        <p:spPr bwMode="auto">
          <a:xfrm>
            <a:off x="5583238" y="3354388"/>
            <a:ext cx="1587" cy="15875"/>
          </a:xfrm>
          <a:custGeom>
            <a:avLst/>
            <a:gdLst>
              <a:gd name="T0" fmla="*/ 2147483647 w 26"/>
              <a:gd name="T1" fmla="*/ 2147483647 h 147"/>
              <a:gd name="T2" fmla="*/ 2147483647 w 26"/>
              <a:gd name="T3" fmla="*/ 2147483647 h 147"/>
              <a:gd name="T4" fmla="*/ 0 w 26"/>
              <a:gd name="T5" fmla="*/ 2147483647 h 147"/>
              <a:gd name="T6" fmla="*/ 2147483647 w 26"/>
              <a:gd name="T7" fmla="*/ 0 h 147"/>
              <a:gd name="T8" fmla="*/ 2147483647 w 26"/>
              <a:gd name="T9" fmla="*/ 2147483647 h 1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" h="147">
                <a:moveTo>
                  <a:pt x="26" y="10"/>
                </a:moveTo>
                <a:lnTo>
                  <a:pt x="23" y="147"/>
                </a:lnTo>
                <a:lnTo>
                  <a:pt x="0" y="144"/>
                </a:lnTo>
                <a:lnTo>
                  <a:pt x="3" y="0"/>
                </a:lnTo>
                <a:lnTo>
                  <a:pt x="26" y="1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69" name="Freeform 1037"/>
          <p:cNvSpPr>
            <a:spLocks/>
          </p:cNvSpPr>
          <p:nvPr/>
        </p:nvSpPr>
        <p:spPr bwMode="auto">
          <a:xfrm>
            <a:off x="5583238" y="3294063"/>
            <a:ext cx="117475" cy="61912"/>
          </a:xfrm>
          <a:custGeom>
            <a:avLst/>
            <a:gdLst>
              <a:gd name="T0" fmla="*/ 2147483647 w 1176"/>
              <a:gd name="T1" fmla="*/ 0 h 606"/>
              <a:gd name="T2" fmla="*/ 0 w 1176"/>
              <a:gd name="T3" fmla="*/ 2147483647 h 606"/>
              <a:gd name="T4" fmla="*/ 2147483647 w 1176"/>
              <a:gd name="T5" fmla="*/ 2147483647 h 606"/>
              <a:gd name="T6" fmla="*/ 2147483647 w 1176"/>
              <a:gd name="T7" fmla="*/ 2147483647 h 606"/>
              <a:gd name="T8" fmla="*/ 2147483647 w 1176"/>
              <a:gd name="T9" fmla="*/ 0 h 6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76" h="606">
                <a:moveTo>
                  <a:pt x="1170" y="0"/>
                </a:moveTo>
                <a:lnTo>
                  <a:pt x="0" y="597"/>
                </a:lnTo>
                <a:lnTo>
                  <a:pt x="30" y="606"/>
                </a:lnTo>
                <a:lnTo>
                  <a:pt x="1176" y="18"/>
                </a:lnTo>
                <a:lnTo>
                  <a:pt x="1170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70" name="Freeform 1038"/>
          <p:cNvSpPr>
            <a:spLocks/>
          </p:cNvSpPr>
          <p:nvPr/>
        </p:nvSpPr>
        <p:spPr bwMode="auto">
          <a:xfrm>
            <a:off x="5591175" y="3357563"/>
            <a:ext cx="241300" cy="71437"/>
          </a:xfrm>
          <a:custGeom>
            <a:avLst/>
            <a:gdLst>
              <a:gd name="T0" fmla="*/ 2147483647 w 2532"/>
              <a:gd name="T1" fmla="*/ 0 h 723"/>
              <a:gd name="T2" fmla="*/ 2147483647 w 2532"/>
              <a:gd name="T3" fmla="*/ 0 h 723"/>
              <a:gd name="T4" fmla="*/ 2147483647 w 2532"/>
              <a:gd name="T5" fmla="*/ 2147483647 h 723"/>
              <a:gd name="T6" fmla="*/ 2147483647 w 2532"/>
              <a:gd name="T7" fmla="*/ 2147483647 h 723"/>
              <a:gd name="T8" fmla="*/ 0 w 2532"/>
              <a:gd name="T9" fmla="*/ 2147483647 h 723"/>
              <a:gd name="T10" fmla="*/ 2147483647 w 2532"/>
              <a:gd name="T11" fmla="*/ 0 h 7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532" h="723">
                <a:moveTo>
                  <a:pt x="6" y="0"/>
                </a:moveTo>
                <a:cubicBezTo>
                  <a:pt x="16" y="0"/>
                  <a:pt x="26" y="0"/>
                  <a:pt x="36" y="0"/>
                </a:cubicBezTo>
                <a:lnTo>
                  <a:pt x="2532" y="678"/>
                </a:lnTo>
                <a:lnTo>
                  <a:pt x="2529" y="723"/>
                </a:lnTo>
                <a:lnTo>
                  <a:pt x="0" y="24"/>
                </a:lnTo>
                <a:lnTo>
                  <a:pt x="6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71" name="Freeform 1039"/>
          <p:cNvSpPr>
            <a:spLocks/>
          </p:cNvSpPr>
          <p:nvPr/>
        </p:nvSpPr>
        <p:spPr bwMode="auto">
          <a:xfrm flipV="1">
            <a:off x="5830888" y="3352800"/>
            <a:ext cx="98425" cy="74613"/>
          </a:xfrm>
          <a:custGeom>
            <a:avLst/>
            <a:gdLst>
              <a:gd name="T0" fmla="*/ 531998009 w 2532"/>
              <a:gd name="T1" fmla="*/ 0 h 723"/>
              <a:gd name="T2" fmla="*/ 2147483647 w 2532"/>
              <a:gd name="T3" fmla="*/ 0 h 723"/>
              <a:gd name="T4" fmla="*/ 2147483647 w 2532"/>
              <a:gd name="T5" fmla="*/ 2147483647 h 723"/>
              <a:gd name="T6" fmla="*/ 2147483647 w 2532"/>
              <a:gd name="T7" fmla="*/ 2147483647 h 723"/>
              <a:gd name="T8" fmla="*/ 0 w 2532"/>
              <a:gd name="T9" fmla="*/ 2147483647 h 723"/>
              <a:gd name="T10" fmla="*/ 531998009 w 2532"/>
              <a:gd name="T11" fmla="*/ 0 h 7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532" h="723">
                <a:moveTo>
                  <a:pt x="6" y="0"/>
                </a:moveTo>
                <a:cubicBezTo>
                  <a:pt x="16" y="0"/>
                  <a:pt x="26" y="0"/>
                  <a:pt x="36" y="0"/>
                </a:cubicBezTo>
                <a:lnTo>
                  <a:pt x="2532" y="678"/>
                </a:lnTo>
                <a:lnTo>
                  <a:pt x="2529" y="723"/>
                </a:lnTo>
                <a:lnTo>
                  <a:pt x="0" y="24"/>
                </a:lnTo>
                <a:lnTo>
                  <a:pt x="6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6172" name="Group 1040"/>
          <p:cNvGrpSpPr>
            <a:grpSpLocks/>
          </p:cNvGrpSpPr>
          <p:nvPr/>
        </p:nvGrpSpPr>
        <p:grpSpPr bwMode="auto">
          <a:xfrm flipH="1">
            <a:off x="5940425" y="3222625"/>
            <a:ext cx="414338" cy="373063"/>
            <a:chOff x="2839" y="3501"/>
            <a:chExt cx="755" cy="803"/>
          </a:xfrm>
        </p:grpSpPr>
        <p:pic>
          <p:nvPicPr>
            <p:cNvPr id="46326" name="Picture 1041" descr="desktop_computer_stylized_medium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39" y="3501"/>
              <a:ext cx="755" cy="8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46327" name="Freeform 1042"/>
            <p:cNvSpPr>
              <a:spLocks/>
            </p:cNvSpPr>
            <p:nvPr/>
          </p:nvSpPr>
          <p:spPr bwMode="auto">
            <a:xfrm>
              <a:off x="2916" y="3578"/>
              <a:ext cx="356" cy="368"/>
            </a:xfrm>
            <a:custGeom>
              <a:avLst/>
              <a:gdLst>
                <a:gd name="T0" fmla="*/ 0 w 356"/>
                <a:gd name="T1" fmla="*/ 0 h 368"/>
                <a:gd name="T2" fmla="*/ 300 w 356"/>
                <a:gd name="T3" fmla="*/ 14 h 368"/>
                <a:gd name="T4" fmla="*/ 356 w 356"/>
                <a:gd name="T5" fmla="*/ 294 h 368"/>
                <a:gd name="T6" fmla="*/ 78 w 356"/>
                <a:gd name="T7" fmla="*/ 368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46173" name="Picture 1043" descr="laptop_keyboar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9064" flipH="1">
            <a:off x="7329488" y="5672138"/>
            <a:ext cx="388937" cy="15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174" name="Freeform 1044"/>
          <p:cNvSpPr>
            <a:spLocks/>
          </p:cNvSpPr>
          <p:nvPr/>
        </p:nvSpPr>
        <p:spPr bwMode="auto">
          <a:xfrm>
            <a:off x="7458075" y="5516563"/>
            <a:ext cx="312738" cy="207962"/>
          </a:xfrm>
          <a:custGeom>
            <a:avLst/>
            <a:gdLst>
              <a:gd name="T0" fmla="*/ 2147483647 w 2982"/>
              <a:gd name="T1" fmla="*/ 0 h 2442"/>
              <a:gd name="T2" fmla="*/ 0 w 2982"/>
              <a:gd name="T3" fmla="*/ 2147483647 h 2442"/>
              <a:gd name="T4" fmla="*/ 2147483647 w 2982"/>
              <a:gd name="T5" fmla="*/ 2147483647 h 2442"/>
              <a:gd name="T6" fmla="*/ 2147483647 w 2982"/>
              <a:gd name="T7" fmla="*/ 2147483647 h 2442"/>
              <a:gd name="T8" fmla="*/ 2147483647 w 2982"/>
              <a:gd name="T9" fmla="*/ 0 h 244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82" h="2442">
                <a:moveTo>
                  <a:pt x="540" y="0"/>
                </a:moveTo>
                <a:lnTo>
                  <a:pt x="0" y="1734"/>
                </a:lnTo>
                <a:lnTo>
                  <a:pt x="2394" y="2442"/>
                </a:lnTo>
                <a:lnTo>
                  <a:pt x="2982" y="318"/>
                </a:lnTo>
                <a:lnTo>
                  <a:pt x="540" y="0"/>
                </a:lnTo>
                <a:close/>
              </a:path>
            </a:pathLst>
          </a:cu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46175" name="Picture 1045" descr="screen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473950" y="5521325"/>
            <a:ext cx="284163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176" name="Freeform 1046"/>
          <p:cNvSpPr>
            <a:spLocks/>
          </p:cNvSpPr>
          <p:nvPr/>
        </p:nvSpPr>
        <p:spPr bwMode="auto">
          <a:xfrm>
            <a:off x="7515225" y="5510213"/>
            <a:ext cx="265113" cy="39687"/>
          </a:xfrm>
          <a:custGeom>
            <a:avLst/>
            <a:gdLst>
              <a:gd name="T0" fmla="*/ 2147483647 w 2528"/>
              <a:gd name="T1" fmla="*/ 0 h 455"/>
              <a:gd name="T2" fmla="*/ 2147483647 w 2528"/>
              <a:gd name="T3" fmla="*/ 2147483647 h 455"/>
              <a:gd name="T4" fmla="*/ 2147483647 w 2528"/>
              <a:gd name="T5" fmla="*/ 2147483647 h 455"/>
              <a:gd name="T6" fmla="*/ 0 w 2528"/>
              <a:gd name="T7" fmla="*/ 2147483647 h 455"/>
              <a:gd name="T8" fmla="*/ 2147483647 w 2528"/>
              <a:gd name="T9" fmla="*/ 0 h 45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528" h="455">
                <a:moveTo>
                  <a:pt x="14" y="0"/>
                </a:moveTo>
                <a:lnTo>
                  <a:pt x="2528" y="341"/>
                </a:lnTo>
                <a:lnTo>
                  <a:pt x="2480" y="455"/>
                </a:lnTo>
                <a:lnTo>
                  <a:pt x="0" y="86"/>
                </a:lnTo>
                <a:lnTo>
                  <a:pt x="14" y="0"/>
                </a:lnTo>
                <a:close/>
              </a:path>
            </a:pathLst>
          </a:custGeom>
          <a:gradFill rotWithShape="1">
            <a:gsLst>
              <a:gs pos="0">
                <a:srgbClr val="000099"/>
              </a:gs>
              <a:gs pos="100000">
                <a:srgbClr val="EAEAEA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77" name="Freeform 1047"/>
          <p:cNvSpPr>
            <a:spLocks/>
          </p:cNvSpPr>
          <p:nvPr/>
        </p:nvSpPr>
        <p:spPr bwMode="auto">
          <a:xfrm>
            <a:off x="7456488" y="5510213"/>
            <a:ext cx="73025" cy="161925"/>
          </a:xfrm>
          <a:custGeom>
            <a:avLst/>
            <a:gdLst>
              <a:gd name="T0" fmla="*/ 2147483647 w 702"/>
              <a:gd name="T1" fmla="*/ 0 h 1893"/>
              <a:gd name="T2" fmla="*/ 0 w 702"/>
              <a:gd name="T3" fmla="*/ 2147483647 h 1893"/>
              <a:gd name="T4" fmla="*/ 2147483647 w 702"/>
              <a:gd name="T5" fmla="*/ 2147483647 h 1893"/>
              <a:gd name="T6" fmla="*/ 2147483647 w 702"/>
              <a:gd name="T7" fmla="*/ 2147483647 h 1893"/>
              <a:gd name="T8" fmla="*/ 2147483647 w 702"/>
              <a:gd name="T9" fmla="*/ 0 h 189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02" h="1893">
                <a:moveTo>
                  <a:pt x="579" y="0"/>
                </a:moveTo>
                <a:lnTo>
                  <a:pt x="0" y="1869"/>
                </a:lnTo>
                <a:lnTo>
                  <a:pt x="114" y="1893"/>
                </a:lnTo>
                <a:lnTo>
                  <a:pt x="702" y="51"/>
                </a:lnTo>
                <a:lnTo>
                  <a:pt x="579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78" name="Freeform 1048"/>
          <p:cNvSpPr>
            <a:spLocks/>
          </p:cNvSpPr>
          <p:nvPr/>
        </p:nvSpPr>
        <p:spPr bwMode="auto">
          <a:xfrm>
            <a:off x="7699375" y="5538788"/>
            <a:ext cx="79375" cy="185737"/>
          </a:xfrm>
          <a:custGeom>
            <a:avLst/>
            <a:gdLst>
              <a:gd name="T0" fmla="*/ 2147483647 w 756"/>
              <a:gd name="T1" fmla="*/ 0 h 2184"/>
              <a:gd name="T2" fmla="*/ 2147483647 w 756"/>
              <a:gd name="T3" fmla="*/ 2147483647 h 2184"/>
              <a:gd name="T4" fmla="*/ 0 w 756"/>
              <a:gd name="T5" fmla="*/ 2147483647 h 2184"/>
              <a:gd name="T6" fmla="*/ 2147483647 w 756"/>
              <a:gd name="T7" fmla="*/ 2147483647 h 2184"/>
              <a:gd name="T8" fmla="*/ 2147483647 w 756"/>
              <a:gd name="T9" fmla="*/ 0 h 218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56" h="2184">
                <a:moveTo>
                  <a:pt x="756" y="0"/>
                </a:moveTo>
                <a:lnTo>
                  <a:pt x="138" y="2184"/>
                </a:lnTo>
                <a:lnTo>
                  <a:pt x="0" y="2148"/>
                </a:lnTo>
                <a:lnTo>
                  <a:pt x="606" y="78"/>
                </a:lnTo>
                <a:lnTo>
                  <a:pt x="756" y="0"/>
                </a:lnTo>
                <a:close/>
              </a:path>
            </a:pathLst>
          </a:custGeom>
          <a:gradFill rotWithShape="1">
            <a:gsLst>
              <a:gs pos="0">
                <a:srgbClr val="DDDDDD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79" name="Freeform 1049"/>
          <p:cNvSpPr>
            <a:spLocks/>
          </p:cNvSpPr>
          <p:nvPr/>
        </p:nvSpPr>
        <p:spPr bwMode="auto">
          <a:xfrm>
            <a:off x="7454900" y="5662613"/>
            <a:ext cx="290513" cy="63500"/>
          </a:xfrm>
          <a:custGeom>
            <a:avLst/>
            <a:gdLst>
              <a:gd name="T0" fmla="*/ 2147483647 w 2773"/>
              <a:gd name="T1" fmla="*/ 0 h 738"/>
              <a:gd name="T2" fmla="*/ 0 w 2773"/>
              <a:gd name="T3" fmla="*/ 2147483647 h 738"/>
              <a:gd name="T4" fmla="*/ 2147483647 w 2773"/>
              <a:gd name="T5" fmla="*/ 2147483647 h 738"/>
              <a:gd name="T6" fmla="*/ 2147483647 w 2773"/>
              <a:gd name="T7" fmla="*/ 2147483647 h 738"/>
              <a:gd name="T8" fmla="*/ 2147483647 w 2773"/>
              <a:gd name="T9" fmla="*/ 0 h 73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773" h="738">
                <a:moveTo>
                  <a:pt x="33" y="0"/>
                </a:moveTo>
                <a:lnTo>
                  <a:pt x="0" y="99"/>
                </a:lnTo>
                <a:lnTo>
                  <a:pt x="2436" y="738"/>
                </a:lnTo>
                <a:cubicBezTo>
                  <a:pt x="2499" y="501"/>
                  <a:pt x="2773" y="727"/>
                  <a:pt x="2373" y="603"/>
                </a:cubicBezTo>
                <a:lnTo>
                  <a:pt x="33" y="0"/>
                </a:lnTo>
                <a:close/>
              </a:path>
            </a:pathLst>
          </a:custGeom>
          <a:gradFill rotWithShape="1">
            <a:gsLst>
              <a:gs pos="0">
                <a:srgbClr val="0000CC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80" name="Freeform 1050"/>
          <p:cNvSpPr>
            <a:spLocks/>
          </p:cNvSpPr>
          <p:nvPr/>
        </p:nvSpPr>
        <p:spPr bwMode="auto">
          <a:xfrm>
            <a:off x="7707313" y="5540375"/>
            <a:ext cx="74612" cy="187325"/>
          </a:xfrm>
          <a:custGeom>
            <a:avLst/>
            <a:gdLst>
              <a:gd name="T0" fmla="*/ 2147483647 w 637"/>
              <a:gd name="T1" fmla="*/ 0 h 1659"/>
              <a:gd name="T2" fmla="*/ 2147483647 w 637"/>
              <a:gd name="T3" fmla="*/ 0 h 1659"/>
              <a:gd name="T4" fmla="*/ 2147483647 w 637"/>
              <a:gd name="T5" fmla="*/ 2147483647 h 1659"/>
              <a:gd name="T6" fmla="*/ 0 w 637"/>
              <a:gd name="T7" fmla="*/ 2147483647 h 1659"/>
              <a:gd name="T8" fmla="*/ 2147483647 w 637"/>
              <a:gd name="T9" fmla="*/ 0 h 16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37" h="1659">
                <a:moveTo>
                  <a:pt x="615" y="0"/>
                </a:moveTo>
                <a:lnTo>
                  <a:pt x="637" y="0"/>
                </a:lnTo>
                <a:lnTo>
                  <a:pt x="68" y="1659"/>
                </a:lnTo>
                <a:lnTo>
                  <a:pt x="0" y="1647"/>
                </a:lnTo>
                <a:lnTo>
                  <a:pt x="615" y="0"/>
                </a:lnTo>
                <a:close/>
              </a:path>
            </a:pathLst>
          </a:custGeom>
          <a:solidFill>
            <a:srgbClr val="4D4D4D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81" name="Freeform 1051"/>
          <p:cNvSpPr>
            <a:spLocks/>
          </p:cNvSpPr>
          <p:nvPr/>
        </p:nvSpPr>
        <p:spPr bwMode="auto">
          <a:xfrm>
            <a:off x="7454900" y="5672138"/>
            <a:ext cx="258763" cy="61912"/>
          </a:xfrm>
          <a:custGeom>
            <a:avLst/>
            <a:gdLst>
              <a:gd name="T0" fmla="*/ 0 w 2216"/>
              <a:gd name="T1" fmla="*/ 0 h 550"/>
              <a:gd name="T2" fmla="*/ 2147483647 w 2216"/>
              <a:gd name="T3" fmla="*/ 2147483647 h 550"/>
              <a:gd name="T4" fmla="*/ 2147483647 w 2216"/>
              <a:gd name="T5" fmla="*/ 2147483647 h 550"/>
              <a:gd name="T6" fmla="*/ 2147483647 w 2216"/>
              <a:gd name="T7" fmla="*/ 2147483647 h 550"/>
              <a:gd name="T8" fmla="*/ 0 w 2216"/>
              <a:gd name="T9" fmla="*/ 0 h 55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16" h="550">
                <a:moveTo>
                  <a:pt x="0" y="0"/>
                </a:moveTo>
                <a:lnTo>
                  <a:pt x="9" y="57"/>
                </a:lnTo>
                <a:lnTo>
                  <a:pt x="2164" y="550"/>
                </a:lnTo>
                <a:lnTo>
                  <a:pt x="2216" y="496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000099"/>
              </a:gs>
              <a:gs pos="100000">
                <a:srgbClr val="808080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6182" name="Group 1052"/>
          <p:cNvGrpSpPr>
            <a:grpSpLocks/>
          </p:cNvGrpSpPr>
          <p:nvPr/>
        </p:nvGrpSpPr>
        <p:grpSpPr bwMode="auto">
          <a:xfrm>
            <a:off x="7451725" y="5737225"/>
            <a:ext cx="87313" cy="38100"/>
            <a:chOff x="1740" y="2642"/>
            <a:chExt cx="752" cy="327"/>
          </a:xfrm>
        </p:grpSpPr>
        <p:sp>
          <p:nvSpPr>
            <p:cNvPr id="46320" name="Freeform 1053"/>
            <p:cNvSpPr>
              <a:spLocks/>
            </p:cNvSpPr>
            <p:nvPr/>
          </p:nvSpPr>
          <p:spPr bwMode="auto">
            <a:xfrm>
              <a:off x="1740" y="2642"/>
              <a:ext cx="752" cy="327"/>
            </a:xfrm>
            <a:custGeom>
              <a:avLst/>
              <a:gdLst>
                <a:gd name="T0" fmla="*/ 293 w 752"/>
                <a:gd name="T1" fmla="*/ 0 h 327"/>
                <a:gd name="T2" fmla="*/ 752 w 752"/>
                <a:gd name="T3" fmla="*/ 124 h 327"/>
                <a:gd name="T4" fmla="*/ 470 w 752"/>
                <a:gd name="T5" fmla="*/ 327 h 327"/>
                <a:gd name="T6" fmla="*/ 0 w 752"/>
                <a:gd name="T7" fmla="*/ 183 h 327"/>
                <a:gd name="T8" fmla="*/ 293 w 752"/>
                <a:gd name="T9" fmla="*/ 0 h 3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52" h="327">
                  <a:moveTo>
                    <a:pt x="293" y="0"/>
                  </a:moveTo>
                  <a:lnTo>
                    <a:pt x="752" y="124"/>
                  </a:lnTo>
                  <a:lnTo>
                    <a:pt x="470" y="327"/>
                  </a:lnTo>
                  <a:lnTo>
                    <a:pt x="0" y="183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21" name="Freeform 1054"/>
            <p:cNvSpPr>
              <a:spLocks/>
            </p:cNvSpPr>
            <p:nvPr/>
          </p:nvSpPr>
          <p:spPr bwMode="auto">
            <a:xfrm>
              <a:off x="1754" y="2649"/>
              <a:ext cx="726" cy="311"/>
            </a:xfrm>
            <a:custGeom>
              <a:avLst/>
              <a:gdLst>
                <a:gd name="T0" fmla="*/ 282 w 726"/>
                <a:gd name="T1" fmla="*/ 0 h 311"/>
                <a:gd name="T2" fmla="*/ 726 w 726"/>
                <a:gd name="T3" fmla="*/ 119 h 311"/>
                <a:gd name="T4" fmla="*/ 457 w 726"/>
                <a:gd name="T5" fmla="*/ 311 h 311"/>
                <a:gd name="T6" fmla="*/ 0 w 726"/>
                <a:gd name="T7" fmla="*/ 173 h 311"/>
                <a:gd name="T8" fmla="*/ 282 w 726"/>
                <a:gd name="T9" fmla="*/ 0 h 31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6" h="311">
                  <a:moveTo>
                    <a:pt x="282" y="0"/>
                  </a:moveTo>
                  <a:lnTo>
                    <a:pt x="726" y="119"/>
                  </a:lnTo>
                  <a:lnTo>
                    <a:pt x="457" y="311"/>
                  </a:lnTo>
                  <a:lnTo>
                    <a:pt x="0" y="173"/>
                  </a:lnTo>
                  <a:lnTo>
                    <a:pt x="282" y="0"/>
                  </a:lnTo>
                  <a:close/>
                </a:path>
              </a:pathLst>
            </a:custGeom>
            <a:gradFill rotWithShape="1">
              <a:gsLst>
                <a:gs pos="0">
                  <a:srgbClr val="4D4D4D"/>
                </a:gs>
                <a:gs pos="100000">
                  <a:srgbClr val="DDDDDD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22" name="Freeform 1055"/>
            <p:cNvSpPr>
              <a:spLocks/>
            </p:cNvSpPr>
            <p:nvPr/>
          </p:nvSpPr>
          <p:spPr bwMode="auto">
            <a:xfrm>
              <a:off x="1808" y="2770"/>
              <a:ext cx="258" cy="100"/>
            </a:xfrm>
            <a:custGeom>
              <a:avLst/>
              <a:gdLst>
                <a:gd name="T0" fmla="*/ 0 w 258"/>
                <a:gd name="T1" fmla="*/ 44 h 100"/>
                <a:gd name="T2" fmla="*/ 75 w 258"/>
                <a:gd name="T3" fmla="*/ 0 h 100"/>
                <a:gd name="T4" fmla="*/ 258 w 258"/>
                <a:gd name="T5" fmla="*/ 50 h 100"/>
                <a:gd name="T6" fmla="*/ 183 w 258"/>
                <a:gd name="T7" fmla="*/ 100 h 100"/>
                <a:gd name="T8" fmla="*/ 0 w 258"/>
                <a:gd name="T9" fmla="*/ 44 h 1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8" h="100">
                  <a:moveTo>
                    <a:pt x="0" y="44"/>
                  </a:moveTo>
                  <a:lnTo>
                    <a:pt x="75" y="0"/>
                  </a:lnTo>
                  <a:lnTo>
                    <a:pt x="258" y="50"/>
                  </a:lnTo>
                  <a:lnTo>
                    <a:pt x="183" y="100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23" name="Freeform 1056"/>
            <p:cNvSpPr>
              <a:spLocks/>
            </p:cNvSpPr>
            <p:nvPr/>
          </p:nvSpPr>
          <p:spPr bwMode="auto">
            <a:xfrm>
              <a:off x="1799" y="2816"/>
              <a:ext cx="194" cy="63"/>
            </a:xfrm>
            <a:custGeom>
              <a:avLst/>
              <a:gdLst>
                <a:gd name="T0" fmla="*/ 12 w 194"/>
                <a:gd name="T1" fmla="*/ 0 h 63"/>
                <a:gd name="T2" fmla="*/ 194 w 194"/>
                <a:gd name="T3" fmla="*/ 53 h 63"/>
                <a:gd name="T4" fmla="*/ 180 w 194"/>
                <a:gd name="T5" fmla="*/ 63 h 63"/>
                <a:gd name="T6" fmla="*/ 0 w 194"/>
                <a:gd name="T7" fmla="*/ 9 h 63"/>
                <a:gd name="T8" fmla="*/ 12 w 194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4" h="63">
                  <a:moveTo>
                    <a:pt x="12" y="0"/>
                  </a:moveTo>
                  <a:lnTo>
                    <a:pt x="194" y="53"/>
                  </a:lnTo>
                  <a:lnTo>
                    <a:pt x="180" y="63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24" name="Freeform 1057"/>
            <p:cNvSpPr>
              <a:spLocks/>
            </p:cNvSpPr>
            <p:nvPr/>
          </p:nvSpPr>
          <p:spPr bwMode="auto">
            <a:xfrm>
              <a:off x="2020" y="2834"/>
              <a:ext cx="258" cy="102"/>
            </a:xfrm>
            <a:custGeom>
              <a:avLst/>
              <a:gdLst>
                <a:gd name="T0" fmla="*/ 0 w 258"/>
                <a:gd name="T1" fmla="*/ 46 h 102"/>
                <a:gd name="T2" fmla="*/ 71 w 258"/>
                <a:gd name="T3" fmla="*/ 0 h 102"/>
                <a:gd name="T4" fmla="*/ 258 w 258"/>
                <a:gd name="T5" fmla="*/ 52 h 102"/>
                <a:gd name="T6" fmla="*/ 183 w 258"/>
                <a:gd name="T7" fmla="*/ 102 h 102"/>
                <a:gd name="T8" fmla="*/ 0 w 258"/>
                <a:gd name="T9" fmla="*/ 46 h 10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58" h="102">
                  <a:moveTo>
                    <a:pt x="0" y="46"/>
                  </a:moveTo>
                  <a:lnTo>
                    <a:pt x="71" y="0"/>
                  </a:lnTo>
                  <a:lnTo>
                    <a:pt x="258" y="52"/>
                  </a:lnTo>
                  <a:lnTo>
                    <a:pt x="183" y="102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25" name="Freeform 1058"/>
            <p:cNvSpPr>
              <a:spLocks/>
            </p:cNvSpPr>
            <p:nvPr/>
          </p:nvSpPr>
          <p:spPr bwMode="auto">
            <a:xfrm>
              <a:off x="2011" y="2882"/>
              <a:ext cx="194" cy="63"/>
            </a:xfrm>
            <a:custGeom>
              <a:avLst/>
              <a:gdLst>
                <a:gd name="T0" fmla="*/ 12 w 194"/>
                <a:gd name="T1" fmla="*/ 0 h 63"/>
                <a:gd name="T2" fmla="*/ 194 w 194"/>
                <a:gd name="T3" fmla="*/ 53 h 63"/>
                <a:gd name="T4" fmla="*/ 180 w 194"/>
                <a:gd name="T5" fmla="*/ 63 h 63"/>
                <a:gd name="T6" fmla="*/ 0 w 194"/>
                <a:gd name="T7" fmla="*/ 9 h 63"/>
                <a:gd name="T8" fmla="*/ 12 w 194"/>
                <a:gd name="T9" fmla="*/ 0 h 6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94" h="63">
                  <a:moveTo>
                    <a:pt x="12" y="0"/>
                  </a:moveTo>
                  <a:lnTo>
                    <a:pt x="194" y="53"/>
                  </a:lnTo>
                  <a:lnTo>
                    <a:pt x="180" y="63"/>
                  </a:lnTo>
                  <a:lnTo>
                    <a:pt x="0" y="9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99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183" name="Freeform 1059"/>
          <p:cNvSpPr>
            <a:spLocks/>
          </p:cNvSpPr>
          <p:nvPr/>
        </p:nvSpPr>
        <p:spPr bwMode="auto">
          <a:xfrm>
            <a:off x="7600950" y="5743575"/>
            <a:ext cx="106363" cy="80963"/>
          </a:xfrm>
          <a:custGeom>
            <a:avLst/>
            <a:gdLst>
              <a:gd name="T0" fmla="*/ 2147483647 w 990"/>
              <a:gd name="T1" fmla="*/ 2147483647 h 792"/>
              <a:gd name="T2" fmla="*/ 2147483647 w 990"/>
              <a:gd name="T3" fmla="*/ 0 h 792"/>
              <a:gd name="T4" fmla="*/ 2147483647 w 990"/>
              <a:gd name="T5" fmla="*/ 2147483647 h 792"/>
              <a:gd name="T6" fmla="*/ 0 w 990"/>
              <a:gd name="T7" fmla="*/ 2147483647 h 792"/>
              <a:gd name="T8" fmla="*/ 2147483647 w 990"/>
              <a:gd name="T9" fmla="*/ 2147483647 h 79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90" h="792">
                <a:moveTo>
                  <a:pt x="3" y="738"/>
                </a:moveTo>
                <a:lnTo>
                  <a:pt x="990" y="0"/>
                </a:lnTo>
                <a:lnTo>
                  <a:pt x="987" y="60"/>
                </a:lnTo>
                <a:lnTo>
                  <a:pt x="0" y="792"/>
                </a:lnTo>
                <a:lnTo>
                  <a:pt x="3" y="738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84" name="Freeform 1060"/>
          <p:cNvSpPr>
            <a:spLocks/>
          </p:cNvSpPr>
          <p:nvPr/>
        </p:nvSpPr>
        <p:spPr bwMode="auto">
          <a:xfrm>
            <a:off x="7329488" y="5749925"/>
            <a:ext cx="271462" cy="73025"/>
          </a:xfrm>
          <a:custGeom>
            <a:avLst/>
            <a:gdLst>
              <a:gd name="T0" fmla="*/ 2147483647 w 2532"/>
              <a:gd name="T1" fmla="*/ 0 h 723"/>
              <a:gd name="T2" fmla="*/ 2147483647 w 2532"/>
              <a:gd name="T3" fmla="*/ 0 h 723"/>
              <a:gd name="T4" fmla="*/ 2147483647 w 2532"/>
              <a:gd name="T5" fmla="*/ 2147483647 h 723"/>
              <a:gd name="T6" fmla="*/ 2147483647 w 2532"/>
              <a:gd name="T7" fmla="*/ 2147483647 h 723"/>
              <a:gd name="T8" fmla="*/ 0 w 2532"/>
              <a:gd name="T9" fmla="*/ 2147483647 h 723"/>
              <a:gd name="T10" fmla="*/ 2147483647 w 2532"/>
              <a:gd name="T11" fmla="*/ 0 h 7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532" h="723">
                <a:moveTo>
                  <a:pt x="6" y="0"/>
                </a:moveTo>
                <a:cubicBezTo>
                  <a:pt x="16" y="0"/>
                  <a:pt x="26" y="0"/>
                  <a:pt x="36" y="0"/>
                </a:cubicBezTo>
                <a:lnTo>
                  <a:pt x="2532" y="678"/>
                </a:lnTo>
                <a:lnTo>
                  <a:pt x="2529" y="723"/>
                </a:lnTo>
                <a:lnTo>
                  <a:pt x="0" y="24"/>
                </a:lnTo>
                <a:lnTo>
                  <a:pt x="6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85" name="Freeform 1061"/>
          <p:cNvSpPr>
            <a:spLocks/>
          </p:cNvSpPr>
          <p:nvPr/>
        </p:nvSpPr>
        <p:spPr bwMode="auto">
          <a:xfrm>
            <a:off x="7331075" y="5735638"/>
            <a:ext cx="1588" cy="15875"/>
          </a:xfrm>
          <a:custGeom>
            <a:avLst/>
            <a:gdLst>
              <a:gd name="T0" fmla="*/ 2147483647 w 26"/>
              <a:gd name="T1" fmla="*/ 2147483647 h 147"/>
              <a:gd name="T2" fmla="*/ 2147483647 w 26"/>
              <a:gd name="T3" fmla="*/ 2147483647 h 147"/>
              <a:gd name="T4" fmla="*/ 0 w 26"/>
              <a:gd name="T5" fmla="*/ 2147483647 h 147"/>
              <a:gd name="T6" fmla="*/ 2147483647 w 26"/>
              <a:gd name="T7" fmla="*/ 0 h 147"/>
              <a:gd name="T8" fmla="*/ 2147483647 w 26"/>
              <a:gd name="T9" fmla="*/ 2147483647 h 14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6" h="147">
                <a:moveTo>
                  <a:pt x="26" y="10"/>
                </a:moveTo>
                <a:lnTo>
                  <a:pt x="23" y="147"/>
                </a:lnTo>
                <a:lnTo>
                  <a:pt x="0" y="144"/>
                </a:lnTo>
                <a:lnTo>
                  <a:pt x="3" y="0"/>
                </a:lnTo>
                <a:lnTo>
                  <a:pt x="26" y="1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86" name="Freeform 1062"/>
          <p:cNvSpPr>
            <a:spLocks/>
          </p:cNvSpPr>
          <p:nvPr/>
        </p:nvSpPr>
        <p:spPr bwMode="auto">
          <a:xfrm>
            <a:off x="7331075" y="5675313"/>
            <a:ext cx="125413" cy="61912"/>
          </a:xfrm>
          <a:custGeom>
            <a:avLst/>
            <a:gdLst>
              <a:gd name="T0" fmla="*/ 2147483647 w 1176"/>
              <a:gd name="T1" fmla="*/ 0 h 606"/>
              <a:gd name="T2" fmla="*/ 0 w 1176"/>
              <a:gd name="T3" fmla="*/ 2147483647 h 606"/>
              <a:gd name="T4" fmla="*/ 2147483647 w 1176"/>
              <a:gd name="T5" fmla="*/ 2147483647 h 606"/>
              <a:gd name="T6" fmla="*/ 2147483647 w 1176"/>
              <a:gd name="T7" fmla="*/ 2147483647 h 606"/>
              <a:gd name="T8" fmla="*/ 2147483647 w 1176"/>
              <a:gd name="T9" fmla="*/ 0 h 60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176" h="606">
                <a:moveTo>
                  <a:pt x="1170" y="0"/>
                </a:moveTo>
                <a:lnTo>
                  <a:pt x="0" y="597"/>
                </a:lnTo>
                <a:lnTo>
                  <a:pt x="30" y="606"/>
                </a:lnTo>
                <a:lnTo>
                  <a:pt x="1176" y="18"/>
                </a:lnTo>
                <a:lnTo>
                  <a:pt x="1170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87" name="Freeform 1063"/>
          <p:cNvSpPr>
            <a:spLocks/>
          </p:cNvSpPr>
          <p:nvPr/>
        </p:nvSpPr>
        <p:spPr bwMode="auto">
          <a:xfrm>
            <a:off x="7339013" y="5738813"/>
            <a:ext cx="257175" cy="71437"/>
          </a:xfrm>
          <a:custGeom>
            <a:avLst/>
            <a:gdLst>
              <a:gd name="T0" fmla="*/ 2147483647 w 2532"/>
              <a:gd name="T1" fmla="*/ 0 h 723"/>
              <a:gd name="T2" fmla="*/ 2147483647 w 2532"/>
              <a:gd name="T3" fmla="*/ 0 h 723"/>
              <a:gd name="T4" fmla="*/ 2147483647 w 2532"/>
              <a:gd name="T5" fmla="*/ 2147483647 h 723"/>
              <a:gd name="T6" fmla="*/ 2147483647 w 2532"/>
              <a:gd name="T7" fmla="*/ 2147483647 h 723"/>
              <a:gd name="T8" fmla="*/ 0 w 2532"/>
              <a:gd name="T9" fmla="*/ 2147483647 h 723"/>
              <a:gd name="T10" fmla="*/ 2147483647 w 2532"/>
              <a:gd name="T11" fmla="*/ 0 h 7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532" h="723">
                <a:moveTo>
                  <a:pt x="6" y="0"/>
                </a:moveTo>
                <a:cubicBezTo>
                  <a:pt x="16" y="0"/>
                  <a:pt x="26" y="0"/>
                  <a:pt x="36" y="0"/>
                </a:cubicBezTo>
                <a:lnTo>
                  <a:pt x="2532" y="678"/>
                </a:lnTo>
                <a:lnTo>
                  <a:pt x="2529" y="723"/>
                </a:lnTo>
                <a:lnTo>
                  <a:pt x="0" y="24"/>
                </a:lnTo>
                <a:lnTo>
                  <a:pt x="6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88" name="Freeform 1064"/>
          <p:cNvSpPr>
            <a:spLocks/>
          </p:cNvSpPr>
          <p:nvPr/>
        </p:nvSpPr>
        <p:spPr bwMode="auto">
          <a:xfrm flipV="1">
            <a:off x="7596188" y="5734050"/>
            <a:ext cx="104775" cy="74613"/>
          </a:xfrm>
          <a:custGeom>
            <a:avLst/>
            <a:gdLst>
              <a:gd name="T0" fmla="*/ 727133162 w 2532"/>
              <a:gd name="T1" fmla="*/ 0 h 723"/>
              <a:gd name="T2" fmla="*/ 2147483647 w 2532"/>
              <a:gd name="T3" fmla="*/ 0 h 723"/>
              <a:gd name="T4" fmla="*/ 2147483647 w 2532"/>
              <a:gd name="T5" fmla="*/ 2147483647 h 723"/>
              <a:gd name="T6" fmla="*/ 2147483647 w 2532"/>
              <a:gd name="T7" fmla="*/ 2147483647 h 723"/>
              <a:gd name="T8" fmla="*/ 0 w 2532"/>
              <a:gd name="T9" fmla="*/ 2147483647 h 723"/>
              <a:gd name="T10" fmla="*/ 727133162 w 2532"/>
              <a:gd name="T11" fmla="*/ 0 h 72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532" h="723">
                <a:moveTo>
                  <a:pt x="6" y="0"/>
                </a:moveTo>
                <a:cubicBezTo>
                  <a:pt x="16" y="0"/>
                  <a:pt x="26" y="0"/>
                  <a:pt x="36" y="0"/>
                </a:cubicBezTo>
                <a:lnTo>
                  <a:pt x="2532" y="678"/>
                </a:lnTo>
                <a:lnTo>
                  <a:pt x="2529" y="723"/>
                </a:lnTo>
                <a:lnTo>
                  <a:pt x="0" y="24"/>
                </a:lnTo>
                <a:lnTo>
                  <a:pt x="6" y="0"/>
                </a:lnTo>
                <a:close/>
              </a:path>
            </a:pathLst>
          </a:custGeom>
          <a:solidFill>
            <a:srgbClr val="000099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46189" name="Group 1065"/>
          <p:cNvGrpSpPr>
            <a:grpSpLocks/>
          </p:cNvGrpSpPr>
          <p:nvPr/>
        </p:nvGrpSpPr>
        <p:grpSpPr bwMode="auto">
          <a:xfrm>
            <a:off x="6351588" y="2493963"/>
            <a:ext cx="390525" cy="169862"/>
            <a:chOff x="4650" y="1129"/>
            <a:chExt cx="246" cy="95"/>
          </a:xfrm>
        </p:grpSpPr>
        <p:sp>
          <p:nvSpPr>
            <p:cNvPr id="46312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313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314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46315" name="Group 1069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6318" name="Freeform 107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19" name="Freeform 107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37" name="Line 1072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4338" name="Line 1073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46190" name="Group 1074"/>
          <p:cNvGrpSpPr>
            <a:grpSpLocks/>
          </p:cNvGrpSpPr>
          <p:nvPr/>
        </p:nvGrpSpPr>
        <p:grpSpPr bwMode="auto">
          <a:xfrm>
            <a:off x="6051550" y="3641725"/>
            <a:ext cx="390525" cy="169863"/>
            <a:chOff x="4650" y="1129"/>
            <a:chExt cx="246" cy="95"/>
          </a:xfrm>
        </p:grpSpPr>
        <p:sp>
          <p:nvSpPr>
            <p:cNvPr id="46304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305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306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46307" name="Group 1078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6310" name="Freeform 1079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311" name="Freeform 1080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29" name="Line 1081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4330" name="Line 1082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46191" name="Group 1083"/>
          <p:cNvGrpSpPr>
            <a:grpSpLocks/>
          </p:cNvGrpSpPr>
          <p:nvPr/>
        </p:nvGrpSpPr>
        <p:grpSpPr bwMode="auto">
          <a:xfrm>
            <a:off x="5529263" y="3016250"/>
            <a:ext cx="519112" cy="128588"/>
            <a:chOff x="2199" y="955"/>
            <a:chExt cx="2547" cy="506"/>
          </a:xfrm>
        </p:grpSpPr>
        <p:sp>
          <p:nvSpPr>
            <p:cNvPr id="46298" name="Freeform 1084"/>
            <p:cNvSpPr>
              <a:spLocks/>
            </p:cNvSpPr>
            <p:nvPr/>
          </p:nvSpPr>
          <p:spPr bwMode="auto">
            <a:xfrm>
              <a:off x="2199" y="1166"/>
              <a:ext cx="260" cy="281"/>
            </a:xfrm>
            <a:custGeom>
              <a:avLst/>
              <a:gdLst>
                <a:gd name="T0" fmla="*/ 260 w 260"/>
                <a:gd name="T1" fmla="*/ 0 h 281"/>
                <a:gd name="T2" fmla="*/ 42 w 260"/>
                <a:gd name="T3" fmla="*/ 112 h 281"/>
                <a:gd name="T4" fmla="*/ 35 w 260"/>
                <a:gd name="T5" fmla="*/ 211 h 281"/>
                <a:gd name="T6" fmla="*/ 253 w 260"/>
                <a:gd name="T7" fmla="*/ 281 h 28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60" h="281">
                  <a:moveTo>
                    <a:pt x="260" y="0"/>
                  </a:moveTo>
                  <a:cubicBezTo>
                    <a:pt x="224" y="19"/>
                    <a:pt x="79" y="77"/>
                    <a:pt x="42" y="112"/>
                  </a:cubicBezTo>
                  <a:cubicBezTo>
                    <a:pt x="5" y="143"/>
                    <a:pt x="0" y="183"/>
                    <a:pt x="35" y="211"/>
                  </a:cubicBezTo>
                  <a:cubicBezTo>
                    <a:pt x="70" y="239"/>
                    <a:pt x="208" y="266"/>
                    <a:pt x="253" y="281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299" name="Freeform 1085"/>
            <p:cNvSpPr>
              <a:spLocks/>
            </p:cNvSpPr>
            <p:nvPr/>
          </p:nvSpPr>
          <p:spPr bwMode="auto">
            <a:xfrm>
              <a:off x="2482" y="1040"/>
              <a:ext cx="900" cy="421"/>
            </a:xfrm>
            <a:custGeom>
              <a:avLst/>
              <a:gdLst>
                <a:gd name="T0" fmla="*/ 531 w 900"/>
                <a:gd name="T1" fmla="*/ 0 h 421"/>
                <a:gd name="T2" fmla="*/ 279 w 900"/>
                <a:gd name="T3" fmla="*/ 77 h 421"/>
                <a:gd name="T4" fmla="*/ 68 w 900"/>
                <a:gd name="T5" fmla="*/ 182 h 421"/>
                <a:gd name="T6" fmla="*/ 33 w 900"/>
                <a:gd name="T7" fmla="*/ 323 h 421"/>
                <a:gd name="T8" fmla="*/ 328 w 900"/>
                <a:gd name="T9" fmla="*/ 400 h 421"/>
                <a:gd name="T10" fmla="*/ 812 w 900"/>
                <a:gd name="T11" fmla="*/ 421 h 421"/>
                <a:gd name="T12" fmla="*/ 855 w 900"/>
                <a:gd name="T13" fmla="*/ 400 h 42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900" h="421">
                  <a:moveTo>
                    <a:pt x="531" y="0"/>
                  </a:moveTo>
                  <a:cubicBezTo>
                    <a:pt x="489" y="13"/>
                    <a:pt x="356" y="47"/>
                    <a:pt x="279" y="77"/>
                  </a:cubicBezTo>
                  <a:cubicBezTo>
                    <a:pt x="202" y="107"/>
                    <a:pt x="109" y="141"/>
                    <a:pt x="68" y="182"/>
                  </a:cubicBezTo>
                  <a:cubicBezTo>
                    <a:pt x="31" y="213"/>
                    <a:pt x="0" y="292"/>
                    <a:pt x="33" y="323"/>
                  </a:cubicBezTo>
                  <a:cubicBezTo>
                    <a:pt x="76" y="359"/>
                    <a:pt x="198" y="384"/>
                    <a:pt x="328" y="400"/>
                  </a:cubicBezTo>
                  <a:cubicBezTo>
                    <a:pt x="458" y="416"/>
                    <a:pt x="724" y="421"/>
                    <a:pt x="812" y="421"/>
                  </a:cubicBezTo>
                  <a:cubicBezTo>
                    <a:pt x="900" y="421"/>
                    <a:pt x="846" y="404"/>
                    <a:pt x="855" y="40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00" name="Freeform 1086"/>
            <p:cNvSpPr>
              <a:spLocks/>
            </p:cNvSpPr>
            <p:nvPr/>
          </p:nvSpPr>
          <p:spPr bwMode="auto">
            <a:xfrm>
              <a:off x="2782" y="1068"/>
              <a:ext cx="428" cy="269"/>
            </a:xfrm>
            <a:custGeom>
              <a:avLst/>
              <a:gdLst>
                <a:gd name="T0" fmla="*/ 428 w 428"/>
                <a:gd name="T1" fmla="*/ 0 h 269"/>
                <a:gd name="T2" fmla="*/ 217 w 428"/>
                <a:gd name="T3" fmla="*/ 35 h 269"/>
                <a:gd name="T4" fmla="*/ 21 w 428"/>
                <a:gd name="T5" fmla="*/ 140 h 269"/>
                <a:gd name="T6" fmla="*/ 91 w 428"/>
                <a:gd name="T7" fmla="*/ 246 h 269"/>
                <a:gd name="T8" fmla="*/ 231 w 428"/>
                <a:gd name="T9" fmla="*/ 267 h 269"/>
                <a:gd name="T10" fmla="*/ 414 w 428"/>
                <a:gd name="T11" fmla="*/ 260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28" h="269">
                  <a:moveTo>
                    <a:pt x="428" y="0"/>
                  </a:moveTo>
                  <a:cubicBezTo>
                    <a:pt x="428" y="0"/>
                    <a:pt x="217" y="35"/>
                    <a:pt x="217" y="35"/>
                  </a:cubicBezTo>
                  <a:cubicBezTo>
                    <a:pt x="217" y="35"/>
                    <a:pt x="42" y="105"/>
                    <a:pt x="21" y="140"/>
                  </a:cubicBezTo>
                  <a:cubicBezTo>
                    <a:pt x="0" y="175"/>
                    <a:pt x="14" y="217"/>
                    <a:pt x="91" y="246"/>
                  </a:cubicBezTo>
                  <a:cubicBezTo>
                    <a:pt x="126" y="267"/>
                    <a:pt x="177" y="265"/>
                    <a:pt x="231" y="267"/>
                  </a:cubicBezTo>
                  <a:cubicBezTo>
                    <a:pt x="285" y="269"/>
                    <a:pt x="376" y="262"/>
                    <a:pt x="414" y="26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01" name="Freeform 1087"/>
            <p:cNvSpPr>
              <a:spLocks/>
            </p:cNvSpPr>
            <p:nvPr/>
          </p:nvSpPr>
          <p:spPr bwMode="auto">
            <a:xfrm>
              <a:off x="3554" y="1075"/>
              <a:ext cx="377" cy="239"/>
            </a:xfrm>
            <a:custGeom>
              <a:avLst/>
              <a:gdLst>
                <a:gd name="T0" fmla="*/ 42 w 377"/>
                <a:gd name="T1" fmla="*/ 239 h 239"/>
                <a:gd name="T2" fmla="*/ 335 w 377"/>
                <a:gd name="T3" fmla="*/ 146 h 239"/>
                <a:gd name="T4" fmla="*/ 342 w 377"/>
                <a:gd name="T5" fmla="*/ 47 h 239"/>
                <a:gd name="T6" fmla="*/ 0 w 377"/>
                <a:gd name="T7" fmla="*/ 0 h 239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377" h="239">
                  <a:moveTo>
                    <a:pt x="42" y="239"/>
                  </a:moveTo>
                  <a:cubicBezTo>
                    <a:pt x="89" y="224"/>
                    <a:pt x="285" y="178"/>
                    <a:pt x="335" y="146"/>
                  </a:cubicBezTo>
                  <a:cubicBezTo>
                    <a:pt x="372" y="115"/>
                    <a:pt x="377" y="75"/>
                    <a:pt x="342" y="47"/>
                  </a:cubicBezTo>
                  <a:cubicBezTo>
                    <a:pt x="286" y="23"/>
                    <a:pt x="71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02" name="Freeform 1088"/>
            <p:cNvSpPr>
              <a:spLocks/>
            </p:cNvSpPr>
            <p:nvPr/>
          </p:nvSpPr>
          <p:spPr bwMode="auto">
            <a:xfrm>
              <a:off x="3646" y="997"/>
              <a:ext cx="660" cy="336"/>
            </a:xfrm>
            <a:custGeom>
              <a:avLst/>
              <a:gdLst>
                <a:gd name="T0" fmla="*/ 382 w 646"/>
                <a:gd name="T1" fmla="*/ 529 h 300"/>
                <a:gd name="T2" fmla="*/ 543 w 646"/>
                <a:gd name="T3" fmla="*/ 447 h 300"/>
                <a:gd name="T4" fmla="*/ 675 w 646"/>
                <a:gd name="T5" fmla="*/ 337 h 300"/>
                <a:gd name="T6" fmla="*/ 698 w 646"/>
                <a:gd name="T7" fmla="*/ 188 h 300"/>
                <a:gd name="T8" fmla="*/ 511 w 646"/>
                <a:gd name="T9" fmla="*/ 106 h 300"/>
                <a:gd name="T10" fmla="*/ 0 w 646"/>
                <a:gd name="T11" fmla="*/ 0 h 3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46" h="300">
                  <a:moveTo>
                    <a:pt x="343" y="300"/>
                  </a:moveTo>
                  <a:cubicBezTo>
                    <a:pt x="367" y="292"/>
                    <a:pt x="443" y="272"/>
                    <a:pt x="487" y="254"/>
                  </a:cubicBezTo>
                  <a:cubicBezTo>
                    <a:pt x="531" y="236"/>
                    <a:pt x="584" y="216"/>
                    <a:pt x="607" y="191"/>
                  </a:cubicBezTo>
                  <a:cubicBezTo>
                    <a:pt x="628" y="173"/>
                    <a:pt x="646" y="125"/>
                    <a:pt x="627" y="107"/>
                  </a:cubicBezTo>
                  <a:cubicBezTo>
                    <a:pt x="603" y="85"/>
                    <a:pt x="563" y="79"/>
                    <a:pt x="459" y="61"/>
                  </a:cubicBezTo>
                  <a:cubicBezTo>
                    <a:pt x="355" y="43"/>
                    <a:pt x="76" y="10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6303" name="Freeform 1089"/>
            <p:cNvSpPr>
              <a:spLocks/>
            </p:cNvSpPr>
            <p:nvPr/>
          </p:nvSpPr>
          <p:spPr bwMode="auto">
            <a:xfrm>
              <a:off x="4116" y="955"/>
              <a:ext cx="630" cy="397"/>
            </a:xfrm>
            <a:custGeom>
              <a:avLst/>
              <a:gdLst>
                <a:gd name="T0" fmla="*/ 320 w 630"/>
                <a:gd name="T1" fmla="*/ 397 h 397"/>
                <a:gd name="T2" fmla="*/ 468 w 630"/>
                <a:gd name="T3" fmla="*/ 345 h 397"/>
                <a:gd name="T4" fmla="*/ 590 w 630"/>
                <a:gd name="T5" fmla="*/ 275 h 397"/>
                <a:gd name="T6" fmla="*/ 611 w 630"/>
                <a:gd name="T7" fmla="*/ 181 h 397"/>
                <a:gd name="T8" fmla="*/ 439 w 630"/>
                <a:gd name="T9" fmla="*/ 129 h 397"/>
                <a:gd name="T10" fmla="*/ 0 w 630"/>
                <a:gd name="T11" fmla="*/ 0 h 3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30" h="397">
                  <a:moveTo>
                    <a:pt x="320" y="397"/>
                  </a:moveTo>
                  <a:cubicBezTo>
                    <a:pt x="345" y="388"/>
                    <a:pt x="423" y="366"/>
                    <a:pt x="468" y="345"/>
                  </a:cubicBezTo>
                  <a:cubicBezTo>
                    <a:pt x="513" y="325"/>
                    <a:pt x="567" y="303"/>
                    <a:pt x="590" y="275"/>
                  </a:cubicBezTo>
                  <a:cubicBezTo>
                    <a:pt x="612" y="255"/>
                    <a:pt x="630" y="201"/>
                    <a:pt x="611" y="181"/>
                  </a:cubicBezTo>
                  <a:cubicBezTo>
                    <a:pt x="586" y="156"/>
                    <a:pt x="541" y="159"/>
                    <a:pt x="439" y="129"/>
                  </a:cubicBezTo>
                  <a:cubicBezTo>
                    <a:pt x="337" y="99"/>
                    <a:pt x="91" y="27"/>
                    <a:pt x="0" y="0"/>
                  </a:cubicBez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6192" name="Group 1090"/>
          <p:cNvGrpSpPr>
            <a:grpSpLocks/>
          </p:cNvGrpSpPr>
          <p:nvPr/>
        </p:nvGrpSpPr>
        <p:grpSpPr bwMode="auto">
          <a:xfrm>
            <a:off x="6248400" y="4852988"/>
            <a:ext cx="617538" cy="247650"/>
            <a:chOff x="2356" y="1300"/>
            <a:chExt cx="555" cy="194"/>
          </a:xfrm>
        </p:grpSpPr>
        <p:sp>
          <p:nvSpPr>
            <p:cNvPr id="46290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91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92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46293" name="Group 1094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46296" name="Freeform 109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97" name="Freeform 109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15" name="Line 1097"/>
            <p:cNvSpPr>
              <a:spLocks noChangeShapeType="1"/>
            </p:cNvSpPr>
            <p:nvPr/>
          </p:nvSpPr>
          <p:spPr bwMode="auto">
            <a:xfrm>
              <a:off x="2357" y="1361"/>
              <a:ext cx="0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4316" name="Line 1098"/>
            <p:cNvSpPr>
              <a:spLocks noChangeShapeType="1"/>
            </p:cNvSpPr>
            <p:nvPr/>
          </p:nvSpPr>
          <p:spPr bwMode="auto">
            <a:xfrm>
              <a:off x="2907" y="1363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46193" name="Group 1099"/>
          <p:cNvGrpSpPr>
            <a:grpSpLocks/>
          </p:cNvGrpSpPr>
          <p:nvPr/>
        </p:nvGrpSpPr>
        <p:grpSpPr bwMode="auto">
          <a:xfrm>
            <a:off x="6969125" y="4510088"/>
            <a:ext cx="617538" cy="247650"/>
            <a:chOff x="2356" y="1300"/>
            <a:chExt cx="555" cy="194"/>
          </a:xfrm>
        </p:grpSpPr>
        <p:sp>
          <p:nvSpPr>
            <p:cNvPr id="46282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83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84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46285" name="Group 1103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46288" name="Freeform 110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89" name="Freeform 110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307" name="Line 1106"/>
            <p:cNvSpPr>
              <a:spLocks noChangeShapeType="1"/>
            </p:cNvSpPr>
            <p:nvPr/>
          </p:nvSpPr>
          <p:spPr bwMode="auto">
            <a:xfrm>
              <a:off x="2357" y="1361"/>
              <a:ext cx="0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4308" name="Line 1107"/>
            <p:cNvSpPr>
              <a:spLocks noChangeShapeType="1"/>
            </p:cNvSpPr>
            <p:nvPr/>
          </p:nvSpPr>
          <p:spPr bwMode="auto">
            <a:xfrm>
              <a:off x="2907" y="1363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46194" name="Group 1108"/>
          <p:cNvGrpSpPr>
            <a:grpSpLocks/>
          </p:cNvGrpSpPr>
          <p:nvPr/>
        </p:nvGrpSpPr>
        <p:grpSpPr bwMode="auto">
          <a:xfrm>
            <a:off x="7585075" y="4811713"/>
            <a:ext cx="617538" cy="247650"/>
            <a:chOff x="2356" y="1300"/>
            <a:chExt cx="555" cy="194"/>
          </a:xfrm>
        </p:grpSpPr>
        <p:sp>
          <p:nvSpPr>
            <p:cNvPr id="46274" name="Oval 407"/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75" name="Rectangle 410"/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76" name="Oval 411"/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46277" name="Group 1112"/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46280" name="Freeform 111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81" name="Freeform 111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99" name="Line 1115"/>
            <p:cNvSpPr>
              <a:spLocks noChangeShapeType="1"/>
            </p:cNvSpPr>
            <p:nvPr/>
          </p:nvSpPr>
          <p:spPr bwMode="auto">
            <a:xfrm>
              <a:off x="2357" y="1361"/>
              <a:ext cx="0" cy="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4300" name="Line 1116"/>
            <p:cNvSpPr>
              <a:spLocks noChangeShapeType="1"/>
            </p:cNvSpPr>
            <p:nvPr/>
          </p:nvSpPr>
          <p:spPr bwMode="auto">
            <a:xfrm>
              <a:off x="2907" y="1363"/>
              <a:ext cx="0" cy="8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46195" name="Freeform 1118"/>
          <p:cNvSpPr>
            <a:spLocks/>
          </p:cNvSpPr>
          <p:nvPr/>
        </p:nvSpPr>
        <p:spPr bwMode="auto">
          <a:xfrm>
            <a:off x="7004050" y="3527425"/>
            <a:ext cx="1314450" cy="674688"/>
          </a:xfrm>
          <a:custGeom>
            <a:avLst/>
            <a:gdLst>
              <a:gd name="T0" fmla="*/ 2147483647 w 828"/>
              <a:gd name="T1" fmla="*/ 2147483647 h 425"/>
              <a:gd name="T2" fmla="*/ 2147483647 w 828"/>
              <a:gd name="T3" fmla="*/ 2147483647 h 425"/>
              <a:gd name="T4" fmla="*/ 2147483647 w 828"/>
              <a:gd name="T5" fmla="*/ 2147483647 h 425"/>
              <a:gd name="T6" fmla="*/ 2147483647 w 828"/>
              <a:gd name="T7" fmla="*/ 2147483647 h 425"/>
              <a:gd name="T8" fmla="*/ 2147483647 w 828"/>
              <a:gd name="T9" fmla="*/ 2147483647 h 425"/>
              <a:gd name="T10" fmla="*/ 2147483647 w 828"/>
              <a:gd name="T11" fmla="*/ 2147483647 h 425"/>
              <a:gd name="T12" fmla="*/ 2147483647 w 828"/>
              <a:gd name="T13" fmla="*/ 2147483647 h 425"/>
              <a:gd name="T14" fmla="*/ 2147483647 w 828"/>
              <a:gd name="T15" fmla="*/ 2147483647 h 425"/>
              <a:gd name="T16" fmla="*/ 2147483647 w 828"/>
              <a:gd name="T17" fmla="*/ 2147483647 h 425"/>
              <a:gd name="T18" fmla="*/ 2147483647 w 828"/>
              <a:gd name="T19" fmla="*/ 2147483647 h 425"/>
              <a:gd name="T20" fmla="*/ 2147483647 w 828"/>
              <a:gd name="T21" fmla="*/ 2147483647 h 425"/>
              <a:gd name="T22" fmla="*/ 2147483647 w 828"/>
              <a:gd name="T23" fmla="*/ 2147483647 h 425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828" h="425">
                <a:moveTo>
                  <a:pt x="382" y="30"/>
                </a:moveTo>
                <a:cubicBezTo>
                  <a:pt x="350" y="29"/>
                  <a:pt x="413" y="30"/>
                  <a:pt x="370" y="30"/>
                </a:cubicBezTo>
                <a:cubicBezTo>
                  <a:pt x="327" y="30"/>
                  <a:pt x="187" y="16"/>
                  <a:pt x="126" y="32"/>
                </a:cubicBezTo>
                <a:cubicBezTo>
                  <a:pt x="65" y="48"/>
                  <a:pt x="12" y="86"/>
                  <a:pt x="6" y="126"/>
                </a:cubicBezTo>
                <a:cubicBezTo>
                  <a:pt x="0" y="166"/>
                  <a:pt x="44" y="231"/>
                  <a:pt x="92" y="274"/>
                </a:cubicBezTo>
                <a:cubicBezTo>
                  <a:pt x="140" y="317"/>
                  <a:pt x="217" y="360"/>
                  <a:pt x="292" y="384"/>
                </a:cubicBezTo>
                <a:cubicBezTo>
                  <a:pt x="367" y="408"/>
                  <a:pt x="472" y="425"/>
                  <a:pt x="540" y="416"/>
                </a:cubicBezTo>
                <a:cubicBezTo>
                  <a:pt x="608" y="407"/>
                  <a:pt x="659" y="371"/>
                  <a:pt x="698" y="330"/>
                </a:cubicBezTo>
                <a:cubicBezTo>
                  <a:pt x="737" y="289"/>
                  <a:pt x="760" y="221"/>
                  <a:pt x="776" y="170"/>
                </a:cubicBezTo>
                <a:cubicBezTo>
                  <a:pt x="792" y="119"/>
                  <a:pt x="828" y="44"/>
                  <a:pt x="792" y="22"/>
                </a:cubicBezTo>
                <a:cubicBezTo>
                  <a:pt x="756" y="0"/>
                  <a:pt x="630" y="37"/>
                  <a:pt x="560" y="38"/>
                </a:cubicBezTo>
                <a:cubicBezTo>
                  <a:pt x="490" y="39"/>
                  <a:pt x="414" y="31"/>
                  <a:pt x="382" y="30"/>
                </a:cubicBezTo>
                <a:close/>
              </a:path>
            </a:pathLst>
          </a:custGeom>
          <a:solidFill>
            <a:srgbClr val="00CCFF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196" name="Freeform 1119"/>
          <p:cNvSpPr>
            <a:spLocks/>
          </p:cNvSpPr>
          <p:nvPr/>
        </p:nvSpPr>
        <p:spPr bwMode="auto">
          <a:xfrm>
            <a:off x="7023100" y="2001838"/>
            <a:ext cx="1730375" cy="1125537"/>
          </a:xfrm>
          <a:custGeom>
            <a:avLst/>
            <a:gdLst>
              <a:gd name="T0" fmla="*/ 2147483647 w 765"/>
              <a:gd name="T1" fmla="*/ 2147483647 h 459"/>
              <a:gd name="T2" fmla="*/ 2147483647 w 765"/>
              <a:gd name="T3" fmla="*/ 2147483647 h 459"/>
              <a:gd name="T4" fmla="*/ 2147483647 w 765"/>
              <a:gd name="T5" fmla="*/ 2147483647 h 459"/>
              <a:gd name="T6" fmla="*/ 2147483647 w 765"/>
              <a:gd name="T7" fmla="*/ 2147483647 h 459"/>
              <a:gd name="T8" fmla="*/ 2147483647 w 765"/>
              <a:gd name="T9" fmla="*/ 2147483647 h 459"/>
              <a:gd name="T10" fmla="*/ 2147483647 w 765"/>
              <a:gd name="T11" fmla="*/ 2147483647 h 459"/>
              <a:gd name="T12" fmla="*/ 2147483647 w 765"/>
              <a:gd name="T13" fmla="*/ 2147483647 h 459"/>
              <a:gd name="T14" fmla="*/ 2147483647 w 765"/>
              <a:gd name="T15" fmla="*/ 2147483647 h 459"/>
              <a:gd name="T16" fmla="*/ 2147483647 w 765"/>
              <a:gd name="T17" fmla="*/ 2147483647 h 459"/>
              <a:gd name="T18" fmla="*/ 2147483647 w 765"/>
              <a:gd name="T19" fmla="*/ 2147483647 h 459"/>
              <a:gd name="T20" fmla="*/ 2147483647 w 765"/>
              <a:gd name="T21" fmla="*/ 2147483647 h 459"/>
              <a:gd name="T22" fmla="*/ 2147483647 w 765"/>
              <a:gd name="T23" fmla="*/ 2147483647 h 459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765" h="459">
                <a:moveTo>
                  <a:pt x="424" y="10"/>
                </a:moveTo>
                <a:cubicBezTo>
                  <a:pt x="362" y="16"/>
                  <a:pt x="343" y="55"/>
                  <a:pt x="288" y="70"/>
                </a:cubicBezTo>
                <a:cubicBezTo>
                  <a:pt x="233" y="85"/>
                  <a:pt x="142" y="56"/>
                  <a:pt x="96" y="100"/>
                </a:cubicBezTo>
                <a:cubicBezTo>
                  <a:pt x="50" y="144"/>
                  <a:pt x="0" y="279"/>
                  <a:pt x="14" y="336"/>
                </a:cubicBezTo>
                <a:cubicBezTo>
                  <a:pt x="28" y="393"/>
                  <a:pt x="125" y="429"/>
                  <a:pt x="180" y="444"/>
                </a:cubicBezTo>
                <a:cubicBezTo>
                  <a:pt x="235" y="459"/>
                  <a:pt x="279" y="426"/>
                  <a:pt x="346" y="426"/>
                </a:cubicBezTo>
                <a:cubicBezTo>
                  <a:pt x="413" y="426"/>
                  <a:pt x="525" y="443"/>
                  <a:pt x="584" y="444"/>
                </a:cubicBezTo>
                <a:cubicBezTo>
                  <a:pt x="643" y="445"/>
                  <a:pt x="670" y="446"/>
                  <a:pt x="698" y="434"/>
                </a:cubicBezTo>
                <a:cubicBezTo>
                  <a:pt x="726" y="422"/>
                  <a:pt x="743" y="418"/>
                  <a:pt x="752" y="372"/>
                </a:cubicBezTo>
                <a:cubicBezTo>
                  <a:pt x="761" y="326"/>
                  <a:pt x="765" y="214"/>
                  <a:pt x="750" y="158"/>
                </a:cubicBezTo>
                <a:cubicBezTo>
                  <a:pt x="735" y="102"/>
                  <a:pt x="716" y="58"/>
                  <a:pt x="662" y="34"/>
                </a:cubicBezTo>
                <a:cubicBezTo>
                  <a:pt x="608" y="10"/>
                  <a:pt x="505" y="0"/>
                  <a:pt x="424" y="10"/>
                </a:cubicBezTo>
                <a:close/>
              </a:path>
            </a:pathLst>
          </a:custGeom>
          <a:gradFill rotWithShape="1">
            <a:gsLst>
              <a:gs pos="0">
                <a:srgbClr val="00CCFF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218" name="Line 1120"/>
          <p:cNvSpPr>
            <a:spLocks noChangeShapeType="1"/>
          </p:cNvSpPr>
          <p:nvPr/>
        </p:nvSpPr>
        <p:spPr bwMode="auto">
          <a:xfrm>
            <a:off x="7396163" y="3813175"/>
            <a:ext cx="163512" cy="1206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219" name="Line 1121"/>
          <p:cNvSpPr>
            <a:spLocks noChangeShapeType="1"/>
          </p:cNvSpPr>
          <p:nvPr/>
        </p:nvSpPr>
        <p:spPr bwMode="auto">
          <a:xfrm>
            <a:off x="7493000" y="3733800"/>
            <a:ext cx="2794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220" name="Line 1122"/>
          <p:cNvSpPr>
            <a:spLocks noChangeShapeType="1"/>
          </p:cNvSpPr>
          <p:nvPr/>
        </p:nvSpPr>
        <p:spPr bwMode="auto">
          <a:xfrm flipV="1">
            <a:off x="7729538" y="3819525"/>
            <a:ext cx="134937" cy="1047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221" name="Line 1123"/>
          <p:cNvSpPr>
            <a:spLocks noChangeShapeType="1"/>
          </p:cNvSpPr>
          <p:nvPr/>
        </p:nvSpPr>
        <p:spPr bwMode="auto">
          <a:xfrm flipV="1">
            <a:off x="7577138" y="2492375"/>
            <a:ext cx="123825" cy="87313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222" name="Line 1124"/>
          <p:cNvSpPr>
            <a:spLocks noChangeShapeType="1"/>
          </p:cNvSpPr>
          <p:nvPr/>
        </p:nvSpPr>
        <p:spPr bwMode="auto">
          <a:xfrm flipV="1">
            <a:off x="7577138" y="2562225"/>
            <a:ext cx="263525" cy="2889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223" name="Line 1125"/>
          <p:cNvSpPr>
            <a:spLocks noChangeShapeType="1"/>
          </p:cNvSpPr>
          <p:nvPr/>
        </p:nvSpPr>
        <p:spPr bwMode="auto">
          <a:xfrm>
            <a:off x="7942263" y="2560638"/>
            <a:ext cx="0" cy="1968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224" name="Line 1126"/>
          <p:cNvSpPr>
            <a:spLocks noChangeShapeType="1"/>
          </p:cNvSpPr>
          <p:nvPr/>
        </p:nvSpPr>
        <p:spPr bwMode="auto">
          <a:xfrm>
            <a:off x="7589838" y="2867025"/>
            <a:ext cx="188912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225" name="Line 1127"/>
          <p:cNvSpPr>
            <a:spLocks noChangeShapeType="1"/>
          </p:cNvSpPr>
          <p:nvPr/>
        </p:nvSpPr>
        <p:spPr bwMode="auto">
          <a:xfrm>
            <a:off x="8150225" y="2857500"/>
            <a:ext cx="1778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226" name="Line 1128"/>
          <p:cNvSpPr>
            <a:spLocks noChangeShapeType="1"/>
          </p:cNvSpPr>
          <p:nvPr/>
        </p:nvSpPr>
        <p:spPr bwMode="auto">
          <a:xfrm flipH="1">
            <a:off x="7296150" y="2933700"/>
            <a:ext cx="98425" cy="70485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227" name="Line 1129"/>
          <p:cNvSpPr>
            <a:spLocks noChangeShapeType="1"/>
          </p:cNvSpPr>
          <p:nvPr/>
        </p:nvSpPr>
        <p:spPr bwMode="auto">
          <a:xfrm flipH="1">
            <a:off x="7888288" y="2933700"/>
            <a:ext cx="111125" cy="72707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46207" name="Group 1130"/>
          <p:cNvGrpSpPr>
            <a:grpSpLocks/>
          </p:cNvGrpSpPr>
          <p:nvPr/>
        </p:nvGrpSpPr>
        <p:grpSpPr bwMode="auto">
          <a:xfrm>
            <a:off x="7689850" y="2395538"/>
            <a:ext cx="390525" cy="169862"/>
            <a:chOff x="4650" y="1129"/>
            <a:chExt cx="246" cy="95"/>
          </a:xfrm>
        </p:grpSpPr>
        <p:sp>
          <p:nvSpPr>
            <p:cNvPr id="46266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67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68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46269" name="Group 1134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6272" name="Freeform 1135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73" name="Freeform 1136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91" name="Line 1137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4292" name="Line 1138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46208" name="Group 1139"/>
          <p:cNvGrpSpPr>
            <a:grpSpLocks/>
          </p:cNvGrpSpPr>
          <p:nvPr/>
        </p:nvGrpSpPr>
        <p:grpSpPr bwMode="auto">
          <a:xfrm>
            <a:off x="7762875" y="2757488"/>
            <a:ext cx="390525" cy="176212"/>
            <a:chOff x="4650" y="1129"/>
            <a:chExt cx="246" cy="95"/>
          </a:xfrm>
        </p:grpSpPr>
        <p:sp>
          <p:nvSpPr>
            <p:cNvPr id="46258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59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60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46261" name="Group 1143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6264" name="Freeform 1144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65" name="Freeform 1145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83" name="Line 1146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4284" name="Line 1147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46209" name="Group 1148"/>
          <p:cNvGrpSpPr>
            <a:grpSpLocks/>
          </p:cNvGrpSpPr>
          <p:nvPr/>
        </p:nvGrpSpPr>
        <p:grpSpPr bwMode="auto">
          <a:xfrm>
            <a:off x="7204075" y="2493963"/>
            <a:ext cx="390525" cy="169862"/>
            <a:chOff x="4650" y="1129"/>
            <a:chExt cx="246" cy="95"/>
          </a:xfrm>
        </p:grpSpPr>
        <p:sp>
          <p:nvSpPr>
            <p:cNvPr id="46250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51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52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46253" name="Group 1152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6256" name="Freeform 1153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57" name="Freeform 1154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75" name="Line 1155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4276" name="Line 1156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46210" name="Group 1157"/>
          <p:cNvGrpSpPr>
            <a:grpSpLocks/>
          </p:cNvGrpSpPr>
          <p:nvPr/>
        </p:nvGrpSpPr>
        <p:grpSpPr bwMode="auto">
          <a:xfrm>
            <a:off x="7215188" y="2757488"/>
            <a:ext cx="390525" cy="169862"/>
            <a:chOff x="4650" y="1129"/>
            <a:chExt cx="246" cy="95"/>
          </a:xfrm>
        </p:grpSpPr>
        <p:sp>
          <p:nvSpPr>
            <p:cNvPr id="46242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43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44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46245" name="Group 1161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6248" name="Freeform 116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49" name="Freeform 116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67" name="Line 1164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4268" name="Line 1165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4232" name="Line 1166"/>
          <p:cNvSpPr>
            <a:spLocks noChangeShapeType="1"/>
          </p:cNvSpPr>
          <p:nvPr/>
        </p:nvSpPr>
        <p:spPr bwMode="auto">
          <a:xfrm>
            <a:off x="8358188" y="2855913"/>
            <a:ext cx="177800" cy="0"/>
          </a:xfrm>
          <a:prstGeom prst="line">
            <a:avLst/>
          </a:prstGeom>
          <a:noFill/>
          <a:ln w="1905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grpSp>
        <p:nvGrpSpPr>
          <p:cNvPr id="46212" name="Group 1167"/>
          <p:cNvGrpSpPr>
            <a:grpSpLocks/>
          </p:cNvGrpSpPr>
          <p:nvPr/>
        </p:nvGrpSpPr>
        <p:grpSpPr bwMode="auto">
          <a:xfrm>
            <a:off x="7400925" y="3911600"/>
            <a:ext cx="485775" cy="203200"/>
            <a:chOff x="4650" y="1129"/>
            <a:chExt cx="246" cy="95"/>
          </a:xfrm>
        </p:grpSpPr>
        <p:sp>
          <p:nvSpPr>
            <p:cNvPr id="46234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35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36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46237" name="Group 1171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6240" name="Freeform 1172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41" name="Freeform 1173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59" name="Line 1174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4260" name="Line 1175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46213" name="Group 1176"/>
          <p:cNvGrpSpPr>
            <a:grpSpLocks/>
          </p:cNvGrpSpPr>
          <p:nvPr/>
        </p:nvGrpSpPr>
        <p:grpSpPr bwMode="auto">
          <a:xfrm>
            <a:off x="7081838" y="3630613"/>
            <a:ext cx="485775" cy="203200"/>
            <a:chOff x="4650" y="1129"/>
            <a:chExt cx="246" cy="95"/>
          </a:xfrm>
        </p:grpSpPr>
        <p:sp>
          <p:nvSpPr>
            <p:cNvPr id="46226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27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28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46229" name="Group 1180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6232" name="Freeform 1181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33" name="Freeform 1182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51" name="Line 1183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4252" name="Line 1184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grpSp>
        <p:nvGrpSpPr>
          <p:cNvPr id="46214" name="Group 1185"/>
          <p:cNvGrpSpPr>
            <a:grpSpLocks/>
          </p:cNvGrpSpPr>
          <p:nvPr/>
        </p:nvGrpSpPr>
        <p:grpSpPr bwMode="auto">
          <a:xfrm>
            <a:off x="7743825" y="3643313"/>
            <a:ext cx="485775" cy="203200"/>
            <a:chOff x="4650" y="1129"/>
            <a:chExt cx="246" cy="95"/>
          </a:xfrm>
        </p:grpSpPr>
        <p:sp>
          <p:nvSpPr>
            <p:cNvPr id="46218" name="Oval 407"/>
            <p:cNvSpPr>
              <a:spLocks noChangeArrowheads="1"/>
            </p:cNvSpPr>
            <p:nvPr/>
          </p:nvSpPr>
          <p:spPr bwMode="auto">
            <a:xfrm>
              <a:off x="4651" y="1171"/>
              <a:ext cx="244" cy="53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19" name="Rectangle 410"/>
            <p:cNvSpPr>
              <a:spLocks noChangeArrowheads="1"/>
            </p:cNvSpPr>
            <p:nvPr/>
          </p:nvSpPr>
          <p:spPr bwMode="auto">
            <a:xfrm>
              <a:off x="4651" y="1165"/>
              <a:ext cx="245" cy="33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sp>
          <p:nvSpPr>
            <p:cNvPr id="46220" name="Oval 411"/>
            <p:cNvSpPr>
              <a:spLocks noChangeArrowheads="1"/>
            </p:cNvSpPr>
            <p:nvPr/>
          </p:nvSpPr>
          <p:spPr bwMode="auto">
            <a:xfrm>
              <a:off x="4650" y="1129"/>
              <a:ext cx="244" cy="62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i="0"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46221" name="Group 1189"/>
            <p:cNvGrpSpPr>
              <a:grpSpLocks/>
            </p:cNvGrpSpPr>
            <p:nvPr/>
          </p:nvGrpSpPr>
          <p:grpSpPr bwMode="auto">
            <a:xfrm>
              <a:off x="4699" y="1145"/>
              <a:ext cx="138" cy="29"/>
              <a:chOff x="2468" y="1332"/>
              <a:chExt cx="310" cy="60"/>
            </a:xfrm>
          </p:grpSpPr>
          <p:sp>
            <p:nvSpPr>
              <p:cNvPr id="46224" name="Freeform 1190"/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6225" name="Freeform 1191"/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127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43" name="Line 1192"/>
            <p:cNvSpPr>
              <a:spLocks noChangeShapeType="1"/>
            </p:cNvSpPr>
            <p:nvPr/>
          </p:nvSpPr>
          <p:spPr bwMode="auto">
            <a:xfrm>
              <a:off x="4651" y="1158"/>
              <a:ext cx="0" cy="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4244" name="Line 1193"/>
            <p:cNvSpPr>
              <a:spLocks noChangeShapeType="1"/>
            </p:cNvSpPr>
            <p:nvPr/>
          </p:nvSpPr>
          <p:spPr bwMode="auto">
            <a:xfrm>
              <a:off x="4894" y="1160"/>
              <a:ext cx="0" cy="4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</p:grpSp>
      <p:sp>
        <p:nvSpPr>
          <p:cNvPr id="46215" name="Text Box 580"/>
          <p:cNvSpPr txBox="1">
            <a:spLocks noChangeArrowheads="1"/>
          </p:cNvSpPr>
          <p:nvPr/>
        </p:nvSpPr>
        <p:spPr bwMode="auto">
          <a:xfrm>
            <a:off x="7561263" y="2071688"/>
            <a:ext cx="11080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0">
                <a:latin typeface="Arial" pitchFamily="34" charset="0"/>
              </a:rPr>
              <a:t>global ISP</a:t>
            </a:r>
          </a:p>
        </p:txBody>
      </p:sp>
      <p:sp>
        <p:nvSpPr>
          <p:cNvPr id="4237" name="Line 1196"/>
          <p:cNvSpPr>
            <a:spLocks noChangeShapeType="1"/>
          </p:cNvSpPr>
          <p:nvPr/>
        </p:nvSpPr>
        <p:spPr bwMode="auto">
          <a:xfrm flipH="1">
            <a:off x="7335838" y="4103688"/>
            <a:ext cx="223837" cy="415925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4238" name="Line 1197"/>
          <p:cNvSpPr>
            <a:spLocks noChangeShapeType="1"/>
          </p:cNvSpPr>
          <p:nvPr/>
        </p:nvSpPr>
        <p:spPr bwMode="auto">
          <a:xfrm>
            <a:off x="6737350" y="2571750"/>
            <a:ext cx="47625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Introduction</a:t>
            </a:r>
          </a:p>
        </p:txBody>
      </p:sp>
      <p:pic>
        <p:nvPicPr>
          <p:cNvPr id="140290" name="Picture 16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" y="873125"/>
            <a:ext cx="54848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0291" name="Rectangle 2"/>
          <p:cNvSpPr>
            <a:spLocks noChangeArrowheads="1"/>
          </p:cNvSpPr>
          <p:nvPr/>
        </p:nvSpPr>
        <p:spPr bwMode="auto">
          <a:xfrm>
            <a:off x="6575425" y="1727200"/>
            <a:ext cx="1892300" cy="3530600"/>
          </a:xfrm>
          <a:prstGeom prst="rect">
            <a:avLst/>
          </a:prstGeom>
          <a:solidFill>
            <a:srgbClr val="000099"/>
          </a:solidFill>
          <a:ln w="381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29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33388" y="114300"/>
            <a:ext cx="7772400" cy="1028700"/>
          </a:xfrm>
        </p:spPr>
        <p:txBody>
          <a:bodyPr/>
          <a:lstStyle/>
          <a:p>
            <a:pPr eaLnBrk="1" hangingPunct="1"/>
            <a:r>
              <a:rPr lang="en-US" smtClean="0">
                <a:ea typeface="ＭＳ Ｐゴシック" pitchFamily="34" charset="-128"/>
              </a:rPr>
              <a:t>Internet protocol stack</a:t>
            </a:r>
          </a:p>
        </p:txBody>
      </p:sp>
      <p:sp>
        <p:nvSpPr>
          <p:cNvPr id="140293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27050" y="1333500"/>
            <a:ext cx="5554663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Pct val="75000"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application:</a:t>
            </a:r>
            <a:r>
              <a:rPr lang="en-US" dirty="0" smtClean="0">
                <a:ea typeface="ＭＳ Ｐゴシック" pitchFamily="34" charset="-128"/>
              </a:rPr>
              <a:t> supporting network applications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FTP, SMTP, HTTP</a:t>
            </a:r>
          </a:p>
          <a:p>
            <a:pPr eaLnBrk="1" hangingPunct="1">
              <a:lnSpc>
                <a:spcPct val="80000"/>
              </a:lnSpc>
              <a:buSzPct val="75000"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transport:</a:t>
            </a:r>
            <a:r>
              <a:rPr lang="en-US" dirty="0" smtClean="0">
                <a:ea typeface="ＭＳ Ｐゴシック" pitchFamily="34" charset="-128"/>
              </a:rPr>
              <a:t> process-process data transfer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TCP, UDP</a:t>
            </a:r>
          </a:p>
          <a:p>
            <a:pPr eaLnBrk="1" hangingPunct="1">
              <a:lnSpc>
                <a:spcPct val="80000"/>
              </a:lnSpc>
              <a:buSzPct val="75000"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network:</a:t>
            </a:r>
            <a:r>
              <a:rPr lang="en-US" dirty="0" smtClean="0">
                <a:ea typeface="ＭＳ Ｐゴシック" pitchFamily="34" charset="-128"/>
              </a:rPr>
              <a:t> routing of </a:t>
            </a:r>
            <a:r>
              <a:rPr lang="en-US" dirty="0" err="1" smtClean="0">
                <a:ea typeface="ＭＳ Ｐゴシック" pitchFamily="34" charset="-128"/>
              </a:rPr>
              <a:t>datagrams</a:t>
            </a:r>
            <a:r>
              <a:rPr lang="en-US" dirty="0" smtClean="0">
                <a:ea typeface="ＭＳ Ｐゴシック" pitchFamily="34" charset="-128"/>
              </a:rPr>
              <a:t> from source to destination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IP, routing protocols</a:t>
            </a:r>
          </a:p>
          <a:p>
            <a:pPr eaLnBrk="1" hangingPunct="1">
              <a:lnSpc>
                <a:spcPct val="80000"/>
              </a:lnSpc>
              <a:buSzPct val="75000"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link:</a:t>
            </a:r>
            <a:r>
              <a:rPr lang="en-US" dirty="0" smtClean="0">
                <a:ea typeface="ＭＳ Ｐゴシック" pitchFamily="34" charset="-128"/>
              </a:rPr>
              <a:t> data transfer between neighboring  network elements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 smtClean="0"/>
              <a:t>Ethernet, 802.11 (</a:t>
            </a:r>
            <a:r>
              <a:rPr lang="en-US" dirty="0" err="1" smtClean="0"/>
              <a:t>WiFi</a:t>
            </a:r>
            <a:r>
              <a:rPr lang="en-US" dirty="0" smtClean="0"/>
              <a:t>), PPP</a:t>
            </a:r>
          </a:p>
          <a:p>
            <a:pPr eaLnBrk="1" hangingPunct="1">
              <a:lnSpc>
                <a:spcPct val="80000"/>
              </a:lnSpc>
              <a:buSzPct val="75000"/>
            </a:pPr>
            <a:r>
              <a:rPr lang="en-US" i="1" dirty="0" smtClean="0">
                <a:solidFill>
                  <a:srgbClr val="CC0000"/>
                </a:solidFill>
                <a:ea typeface="ＭＳ Ｐゴシック" pitchFamily="34" charset="-128"/>
              </a:rPr>
              <a:t>physical:</a:t>
            </a:r>
            <a:r>
              <a:rPr lang="en-US" dirty="0" smtClean="0">
                <a:ea typeface="ＭＳ Ｐゴシック" pitchFamily="34" charset="-128"/>
              </a:rPr>
              <a:t> bits </a:t>
            </a:r>
            <a:r>
              <a:rPr lang="ja-JP" altLang="en-US" smtClean="0">
                <a:ea typeface="ＭＳ Ｐゴシック" pitchFamily="34" charset="-128"/>
              </a:rPr>
              <a:t>“</a:t>
            </a:r>
            <a:r>
              <a:rPr lang="en-US" altLang="ja-JP" dirty="0" smtClean="0">
                <a:ea typeface="ＭＳ Ｐゴシック" pitchFamily="34" charset="-128"/>
              </a:rPr>
              <a:t>on the wire</a:t>
            </a:r>
            <a:r>
              <a:rPr lang="ja-JP" altLang="en-US" smtClean="0">
                <a:ea typeface="ＭＳ Ｐゴシック" pitchFamily="34" charset="-128"/>
              </a:rPr>
              <a:t>”</a:t>
            </a:r>
            <a:endParaRPr lang="en-US" altLang="ja-JP" dirty="0" smtClean="0"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6457950" y="1824038"/>
            <a:ext cx="1892300" cy="3530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6528084" y="1920875"/>
            <a:ext cx="171393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dirty="0"/>
              <a:t>application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transport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network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link</a:t>
            </a:r>
          </a:p>
          <a:p>
            <a:pPr algn="ctr"/>
            <a:endParaRPr lang="en-US" sz="2400" dirty="0"/>
          </a:p>
          <a:p>
            <a:pPr algn="ctr"/>
            <a:r>
              <a:rPr lang="en-US" sz="2400" dirty="0"/>
              <a:t>physical</a:t>
            </a:r>
          </a:p>
        </p:txBody>
      </p:sp>
      <p:sp>
        <p:nvSpPr>
          <p:cNvPr id="140296" name="Line 8"/>
          <p:cNvSpPr>
            <a:spLocks noChangeShapeType="1"/>
          </p:cNvSpPr>
          <p:nvPr/>
        </p:nvSpPr>
        <p:spPr bwMode="auto">
          <a:xfrm>
            <a:off x="6451600" y="251618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297" name="Line 9"/>
          <p:cNvSpPr>
            <a:spLocks noChangeShapeType="1"/>
          </p:cNvSpPr>
          <p:nvPr/>
        </p:nvSpPr>
        <p:spPr bwMode="auto">
          <a:xfrm>
            <a:off x="6451600" y="322103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298" name="Line 10"/>
          <p:cNvSpPr>
            <a:spLocks noChangeShapeType="1"/>
          </p:cNvSpPr>
          <p:nvPr/>
        </p:nvSpPr>
        <p:spPr bwMode="auto">
          <a:xfrm>
            <a:off x="6451600" y="393223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299" name="Line 11"/>
          <p:cNvSpPr>
            <a:spLocks noChangeShapeType="1"/>
          </p:cNvSpPr>
          <p:nvPr/>
        </p:nvSpPr>
        <p:spPr bwMode="auto">
          <a:xfrm>
            <a:off x="6451600" y="464343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03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1-</a:t>
            </a:r>
            <a:fld id="{A8B98724-3ADE-4D36-A509-857DD7F14BFA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5123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4276335F-2BA0-4B5A-9672-25522F8D8BD9}" type="slidenum">
              <a:rPr lang="en-US"/>
              <a:pPr/>
              <a:t>6</a:t>
            </a:fld>
            <a:endParaRPr lang="en-US"/>
          </a:p>
        </p:txBody>
      </p:sp>
      <p:pic>
        <p:nvPicPr>
          <p:cNvPr id="48131" name="Picture 9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" y="925513"/>
            <a:ext cx="4570413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423863" y="244475"/>
            <a:ext cx="7772400" cy="898525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Link layer: context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2263" y="1547813"/>
            <a:ext cx="4151312" cy="4648200"/>
          </a:xfrm>
        </p:spPr>
        <p:txBody>
          <a:bodyPr/>
          <a:lstStyle/>
          <a:p>
            <a:pPr>
              <a:buFont typeface="Wingdings" charset="0"/>
              <a:buChar char="v"/>
              <a:defRPr/>
            </a:pPr>
            <a:r>
              <a:rPr lang="en-US" sz="2400" dirty="0">
                <a:ea typeface="ＭＳ Ｐゴシック" charset="0"/>
                <a:cs typeface="+mn-cs"/>
              </a:rPr>
              <a:t>datagram transferred by different link protocols over different links:</a:t>
            </a: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e.g., </a:t>
            </a:r>
            <a:r>
              <a:rPr lang="en-US" dirty="0">
                <a:ea typeface="ＭＳ Ｐゴシック" charset="0"/>
                <a:hlinkClick r:id="rId4"/>
              </a:rPr>
              <a:t>Ethernet </a:t>
            </a:r>
            <a:r>
              <a:rPr lang="en-US" dirty="0" smtClean="0">
                <a:ea typeface="ＭＳ Ｐゴシック" charset="0"/>
                <a:hlinkClick r:id="rId4"/>
              </a:rPr>
              <a:t>(802.3) </a:t>
            </a:r>
            <a:r>
              <a:rPr lang="en-US" dirty="0" smtClean="0">
                <a:ea typeface="ＭＳ Ｐゴシック" charset="0"/>
              </a:rPr>
              <a:t>on </a:t>
            </a:r>
            <a:r>
              <a:rPr lang="en-US" dirty="0">
                <a:ea typeface="ＭＳ Ｐゴシック" charset="0"/>
              </a:rPr>
              <a:t>first link, frame relay on intermediate links, </a:t>
            </a:r>
            <a:r>
              <a:rPr lang="en-US" dirty="0">
                <a:ea typeface="ＭＳ Ｐゴシック" charset="0"/>
                <a:hlinkClick r:id="rId5"/>
              </a:rPr>
              <a:t>802.11</a:t>
            </a:r>
            <a:r>
              <a:rPr lang="en-US" dirty="0">
                <a:ea typeface="ＭＳ Ｐゴシック" charset="0"/>
              </a:rPr>
              <a:t> on last link</a:t>
            </a:r>
          </a:p>
          <a:p>
            <a:pPr>
              <a:buFont typeface="Wingdings" charset="0"/>
              <a:buChar char="v"/>
              <a:defRPr/>
            </a:pPr>
            <a:r>
              <a:rPr lang="en-US" sz="2400" dirty="0">
                <a:ea typeface="ＭＳ Ｐゴシック" charset="0"/>
                <a:cs typeface="+mn-cs"/>
              </a:rPr>
              <a:t>each  link protocol provides </a:t>
            </a:r>
            <a:r>
              <a:rPr lang="en-US" sz="2400">
                <a:ea typeface="ＭＳ Ｐゴシック" charset="0"/>
                <a:cs typeface="+mn-cs"/>
              </a:rPr>
              <a:t>different </a:t>
            </a:r>
            <a:r>
              <a:rPr lang="en-US" sz="2400" smtClean="0">
                <a:ea typeface="ＭＳ Ｐゴシック" charset="0"/>
                <a:cs typeface="+mn-cs"/>
              </a:rPr>
              <a:t>services</a:t>
            </a:r>
            <a:endParaRPr lang="en-US" sz="2400" dirty="0">
              <a:ea typeface="ＭＳ Ｐゴシック" charset="0"/>
              <a:cs typeface="+mn-cs"/>
            </a:endParaRPr>
          </a:p>
          <a:p>
            <a:pPr lvl="1">
              <a:buFont typeface="Wingdings" charset="0"/>
              <a:buChar char="§"/>
              <a:defRPr/>
            </a:pPr>
            <a:r>
              <a:rPr lang="en-US" dirty="0">
                <a:ea typeface="ＭＳ Ｐゴシック" charset="0"/>
              </a:rPr>
              <a:t>e.g., may or may not provide </a:t>
            </a:r>
            <a:r>
              <a:rPr lang="en-US" i="1" dirty="0" err="1">
                <a:ea typeface="ＭＳ Ｐゴシック" charset="0"/>
              </a:rPr>
              <a:t>rdt</a:t>
            </a:r>
            <a:r>
              <a:rPr lang="en-US" dirty="0">
                <a:ea typeface="ＭＳ Ｐゴシック" charset="0"/>
              </a:rPr>
              <a:t> over link</a:t>
            </a:r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18038" y="1479550"/>
            <a:ext cx="4187825" cy="4648200"/>
          </a:xfrm>
          <a:solidFill>
            <a:schemeClr val="bg1"/>
          </a:solidFill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i="1" dirty="0" smtClean="0">
                <a:solidFill>
                  <a:srgbClr val="CC0000"/>
                </a:solidFill>
              </a:rPr>
              <a:t>transportation analogy:</a:t>
            </a:r>
          </a:p>
          <a:p>
            <a:r>
              <a:rPr lang="en-US" sz="2400" dirty="0" smtClean="0"/>
              <a:t>trip from Princeton to Lausanne</a:t>
            </a:r>
          </a:p>
          <a:p>
            <a:pPr lvl="1"/>
            <a:r>
              <a:rPr lang="en-US" sz="2000" dirty="0" smtClean="0"/>
              <a:t>limo: Princeton to JFK</a:t>
            </a:r>
          </a:p>
          <a:p>
            <a:pPr lvl="1"/>
            <a:r>
              <a:rPr lang="en-US" sz="2000" dirty="0" smtClean="0"/>
              <a:t>plane: JFK to Geneva</a:t>
            </a:r>
          </a:p>
          <a:p>
            <a:pPr lvl="1"/>
            <a:r>
              <a:rPr lang="en-US" sz="2000" dirty="0" smtClean="0"/>
              <a:t>train: Geneva to Lausanne</a:t>
            </a:r>
          </a:p>
          <a:p>
            <a:r>
              <a:rPr lang="en-US" sz="2400" dirty="0" smtClean="0"/>
              <a:t>tourist = </a:t>
            </a:r>
            <a:r>
              <a:rPr lang="en-US" sz="2400" dirty="0" smtClean="0">
                <a:solidFill>
                  <a:srgbClr val="CC0000"/>
                </a:solidFill>
              </a:rPr>
              <a:t>datagram</a:t>
            </a:r>
          </a:p>
          <a:p>
            <a:r>
              <a:rPr lang="en-US" sz="2400" dirty="0" smtClean="0"/>
              <a:t>transport vehicle = </a:t>
            </a:r>
            <a:r>
              <a:rPr lang="en-US" sz="2400" dirty="0" smtClean="0">
                <a:solidFill>
                  <a:srgbClr val="CC0000"/>
                </a:solidFill>
              </a:rPr>
              <a:t>communication link</a:t>
            </a:r>
          </a:p>
          <a:p>
            <a:r>
              <a:rPr lang="en-US" sz="2400" dirty="0" smtClean="0"/>
              <a:t>transportation procedure = </a:t>
            </a:r>
            <a:r>
              <a:rPr lang="en-US" sz="2400" dirty="0" smtClean="0">
                <a:solidFill>
                  <a:srgbClr val="CC0000"/>
                </a:solidFill>
              </a:rPr>
              <a:t>link layer protocol</a:t>
            </a:r>
          </a:p>
          <a:p>
            <a:r>
              <a:rPr lang="en-US" sz="2400" dirty="0" smtClean="0"/>
              <a:t>travel agent = </a:t>
            </a:r>
            <a:r>
              <a:rPr lang="en-US" sz="2400" dirty="0" smtClean="0">
                <a:solidFill>
                  <a:srgbClr val="CC0000"/>
                </a:solidFill>
              </a:rPr>
              <a:t>routing algorithm</a:t>
            </a:r>
          </a:p>
          <a:p>
            <a:pPr lvl="1"/>
            <a:endParaRPr lang="en-US" sz="2000" dirty="0" smtClean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1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5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51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5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51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5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51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5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51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5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51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51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 fill="hold"/>
                                        <p:tgtEl>
                                          <p:spTgt spid="51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62CAE99E-618E-49E5-98F9-9778862AE0A2}" type="slidenum">
              <a:rPr lang="en-US"/>
              <a:pPr/>
              <a:t>7</a:t>
            </a:fld>
            <a:endParaRPr lang="en-US"/>
          </a:p>
        </p:txBody>
      </p:sp>
      <p:pic>
        <p:nvPicPr>
          <p:cNvPr id="50179" name="Picture 4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" y="1041400"/>
            <a:ext cx="4570413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6176963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Link layer services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188" y="1419225"/>
            <a:ext cx="7772400" cy="4648200"/>
          </a:xfrm>
        </p:spPr>
        <p:txBody>
          <a:bodyPr/>
          <a:lstStyle/>
          <a:p>
            <a:pPr>
              <a:lnSpc>
                <a:spcPct val="75000"/>
              </a:lnSpc>
            </a:pPr>
            <a:r>
              <a:rPr lang="en-US" i="1" dirty="0" smtClean="0">
                <a:solidFill>
                  <a:srgbClr val="CC0000"/>
                </a:solidFill>
              </a:rPr>
              <a:t>framing, link access:</a:t>
            </a:r>
            <a:r>
              <a:rPr lang="en-US" sz="3200" dirty="0" smtClean="0"/>
              <a:t> </a:t>
            </a:r>
          </a:p>
          <a:p>
            <a:pPr lvl="1">
              <a:lnSpc>
                <a:spcPct val="75000"/>
              </a:lnSpc>
            </a:pPr>
            <a:r>
              <a:rPr lang="en-US" dirty="0" smtClean="0"/>
              <a:t>encapsulate datagram into frame, adding header, trailer</a:t>
            </a:r>
          </a:p>
          <a:p>
            <a:pPr lvl="1">
              <a:lnSpc>
                <a:spcPct val="75000"/>
              </a:lnSpc>
            </a:pPr>
            <a:r>
              <a:rPr lang="en-US" dirty="0" smtClean="0"/>
              <a:t>channel access if shared medium</a:t>
            </a:r>
          </a:p>
          <a:p>
            <a:pPr lvl="1">
              <a:lnSpc>
                <a:spcPct val="75000"/>
              </a:lnSpc>
            </a:pPr>
            <a:r>
              <a:rPr lang="ja-JP" altLang="en-US" dirty="0" smtClean="0"/>
              <a:t>“</a:t>
            </a:r>
            <a:r>
              <a:rPr lang="en-US" altLang="ja-JP" dirty="0" smtClean="0"/>
              <a:t>MAC</a:t>
            </a:r>
            <a:r>
              <a:rPr lang="ja-JP" altLang="en-US" dirty="0" smtClean="0"/>
              <a:t>”</a:t>
            </a:r>
            <a:r>
              <a:rPr lang="en-US" altLang="ja-JP" dirty="0" smtClean="0"/>
              <a:t> addresses used in frame headers to identify source, </a:t>
            </a:r>
            <a:r>
              <a:rPr lang="en-US" altLang="ja-JP" dirty="0" err="1" smtClean="0"/>
              <a:t>dest</a:t>
            </a:r>
            <a:r>
              <a:rPr lang="en-US" altLang="ja-JP" dirty="0" smtClean="0"/>
              <a:t>  </a:t>
            </a:r>
          </a:p>
          <a:p>
            <a:pPr lvl="2">
              <a:lnSpc>
                <a:spcPct val="90000"/>
              </a:lnSpc>
            </a:pPr>
            <a:r>
              <a:rPr lang="en-US" sz="2400" dirty="0" smtClean="0"/>
              <a:t>different from IP address!</a:t>
            </a:r>
          </a:p>
          <a:p>
            <a:pPr>
              <a:lnSpc>
                <a:spcPct val="75000"/>
              </a:lnSpc>
            </a:pPr>
            <a:r>
              <a:rPr lang="en-US" i="1" dirty="0" smtClean="0">
                <a:solidFill>
                  <a:srgbClr val="CC0000"/>
                </a:solidFill>
              </a:rPr>
              <a:t>reliable delivery between adjacent nodes</a:t>
            </a:r>
          </a:p>
          <a:p>
            <a:pPr lvl="1">
              <a:lnSpc>
                <a:spcPct val="75000"/>
              </a:lnSpc>
            </a:pPr>
            <a:r>
              <a:rPr lang="en-US" dirty="0" smtClean="0"/>
              <a:t>we learned how to do this already (chapter 3)!</a:t>
            </a:r>
          </a:p>
          <a:p>
            <a:pPr lvl="1">
              <a:lnSpc>
                <a:spcPct val="75000"/>
              </a:lnSpc>
            </a:pPr>
            <a:r>
              <a:rPr lang="en-US" dirty="0" smtClean="0"/>
              <a:t>seldom used on low bit-error link (fiber, some twisted pair)</a:t>
            </a:r>
          </a:p>
          <a:p>
            <a:pPr lvl="1">
              <a:lnSpc>
                <a:spcPct val="75000"/>
              </a:lnSpc>
            </a:pPr>
            <a:r>
              <a:rPr lang="en-US" dirty="0" smtClean="0"/>
              <a:t>wireless links: high error rates</a:t>
            </a:r>
          </a:p>
          <a:p>
            <a:pPr lvl="2">
              <a:lnSpc>
                <a:spcPct val="90000"/>
              </a:lnSpc>
            </a:pPr>
            <a:r>
              <a:rPr lang="en-US" sz="2400" i="1" dirty="0" smtClean="0">
                <a:solidFill>
                  <a:srgbClr val="CC0000"/>
                </a:solidFill>
              </a:rPr>
              <a:t>Q:</a:t>
            </a:r>
            <a:r>
              <a:rPr lang="en-US" sz="2400" dirty="0" smtClean="0"/>
              <a:t> why both link-level and end-to-end reliability?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B9A44FBA-AE4F-482B-B484-E5CCAE3A7B67}" type="slidenum">
              <a:rPr lang="en-US"/>
              <a:pPr/>
              <a:t>8</a:t>
            </a:fld>
            <a:endParaRPr lang="en-US"/>
          </a:p>
        </p:txBody>
      </p:sp>
      <p:pic>
        <p:nvPicPr>
          <p:cNvPr id="52227" name="Picture 7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713" y="1028700"/>
            <a:ext cx="5942012" cy="17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2288" y="1563688"/>
            <a:ext cx="7772400" cy="4648200"/>
          </a:xfrm>
        </p:spPr>
        <p:txBody>
          <a:bodyPr/>
          <a:lstStyle/>
          <a:p>
            <a:r>
              <a:rPr lang="en-US" i="1" smtClean="0">
                <a:solidFill>
                  <a:srgbClr val="CC0000"/>
                </a:solidFill>
              </a:rPr>
              <a:t>flow control:</a:t>
            </a:r>
            <a:r>
              <a:rPr lang="en-US" smtClean="0">
                <a:solidFill>
                  <a:srgbClr val="CC0000"/>
                </a:solidFill>
              </a:rPr>
              <a:t> </a:t>
            </a:r>
          </a:p>
          <a:p>
            <a:pPr lvl="1"/>
            <a:r>
              <a:rPr lang="en-US" sz="2000" smtClean="0"/>
              <a:t>pacing between adjacent sending and receiving nodes</a:t>
            </a:r>
            <a:endParaRPr lang="en-US" smtClean="0"/>
          </a:p>
          <a:p>
            <a:r>
              <a:rPr lang="en-US" i="1" smtClean="0">
                <a:solidFill>
                  <a:srgbClr val="CC0000"/>
                </a:solidFill>
              </a:rPr>
              <a:t>error detection</a:t>
            </a:r>
            <a:r>
              <a:rPr lang="en-US" smtClean="0">
                <a:solidFill>
                  <a:srgbClr val="CC0000"/>
                </a:solidFill>
              </a:rPr>
              <a:t>: </a:t>
            </a:r>
          </a:p>
          <a:p>
            <a:pPr lvl="1"/>
            <a:r>
              <a:rPr lang="en-US" sz="2000" smtClean="0"/>
              <a:t>errors caused by signal attenuation, noise. </a:t>
            </a:r>
          </a:p>
          <a:p>
            <a:pPr lvl="1"/>
            <a:r>
              <a:rPr lang="en-US" sz="2000" smtClean="0"/>
              <a:t>receiver detects presence of errors: </a:t>
            </a:r>
          </a:p>
          <a:p>
            <a:pPr lvl="2"/>
            <a:r>
              <a:rPr lang="en-US" smtClean="0"/>
              <a:t>signals sender for retransmission or drops frame </a:t>
            </a:r>
          </a:p>
          <a:p>
            <a:r>
              <a:rPr lang="en-US" i="1" smtClean="0">
                <a:solidFill>
                  <a:srgbClr val="CC0000"/>
                </a:solidFill>
              </a:rPr>
              <a:t>error correction:</a:t>
            </a:r>
            <a:r>
              <a:rPr lang="en-US" smtClean="0"/>
              <a:t> </a:t>
            </a:r>
          </a:p>
          <a:p>
            <a:pPr lvl="1"/>
            <a:r>
              <a:rPr lang="en-US" sz="2000" smtClean="0"/>
              <a:t>receiver identifies </a:t>
            </a:r>
            <a:r>
              <a:rPr lang="en-US" sz="2000" i="1" smtClean="0">
                <a:solidFill>
                  <a:srgbClr val="CC0000"/>
                </a:solidFill>
              </a:rPr>
              <a:t>and corrects</a:t>
            </a:r>
            <a:r>
              <a:rPr lang="en-US" sz="2000" smtClean="0"/>
              <a:t> bit error(s) without resorting to retransmission</a:t>
            </a:r>
            <a:endParaRPr lang="en-US" smtClean="0"/>
          </a:p>
          <a:p>
            <a:r>
              <a:rPr lang="en-US" i="1" smtClean="0">
                <a:solidFill>
                  <a:srgbClr val="CC0000"/>
                </a:solidFill>
              </a:rPr>
              <a:t>half-duplex and full-duplex</a:t>
            </a:r>
            <a:endParaRPr lang="en-US" smtClean="0">
              <a:solidFill>
                <a:srgbClr val="CC0000"/>
              </a:solidFill>
            </a:endParaRPr>
          </a:p>
          <a:p>
            <a:pPr lvl="1"/>
            <a:r>
              <a:rPr lang="en-US" sz="2000" smtClean="0"/>
              <a:t>with half duplex, nodes at both ends of link can transmit, but not at same time</a:t>
            </a:r>
            <a:endParaRPr lang="en-US" smtClean="0"/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6176963" cy="1143000"/>
          </a:xfrm>
        </p:spPr>
        <p:txBody>
          <a:bodyPr/>
          <a:lstStyle/>
          <a:p>
            <a:pPr>
              <a:defRPr/>
            </a:pPr>
            <a:r>
              <a:rPr lang="en-US">
                <a:ea typeface="ＭＳ Ｐゴシック" charset="0"/>
                <a:cs typeface="+mj-cs"/>
              </a:rPr>
              <a:t>Link layer services (more)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i="0" dirty="0" smtClean="0">
                <a:latin typeface="Arial" charset="0"/>
              </a:rPr>
              <a:t>Link </a:t>
            </a:r>
            <a:r>
              <a:rPr lang="en-US" i="0" dirty="0">
                <a:latin typeface="Arial" charset="0"/>
              </a:rPr>
              <a:t>Layer</a:t>
            </a:r>
          </a:p>
        </p:txBody>
      </p:sp>
      <p:sp>
        <p:nvSpPr>
          <p:cNvPr id="819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/>
              <a:t>5-</a:t>
            </a:r>
            <a:fld id="{906CBF8A-405E-41AD-ADCC-30832ED96F0F}" type="slidenum">
              <a:rPr lang="en-US"/>
              <a:pPr/>
              <a:t>9</a:t>
            </a:fld>
            <a:endParaRPr lang="en-US"/>
          </a:p>
        </p:txBody>
      </p:sp>
      <p:sp>
        <p:nvSpPr>
          <p:cNvPr id="306268" name="Freeform 92"/>
          <p:cNvSpPr>
            <a:spLocks/>
          </p:cNvSpPr>
          <p:nvPr/>
        </p:nvSpPr>
        <p:spPr bwMode="auto">
          <a:xfrm>
            <a:off x="5656263" y="2616200"/>
            <a:ext cx="2308225" cy="3028950"/>
          </a:xfrm>
          <a:custGeom>
            <a:avLst/>
            <a:gdLst>
              <a:gd name="T0" fmla="*/ 0 w 1454"/>
              <a:gd name="T1" fmla="*/ 2147483647 h 1908"/>
              <a:gd name="T2" fmla="*/ 50403125 w 1454"/>
              <a:gd name="T3" fmla="*/ 2147483647 h 1908"/>
              <a:gd name="T4" fmla="*/ 708164700 w 1454"/>
              <a:gd name="T5" fmla="*/ 0 h 1908"/>
              <a:gd name="T6" fmla="*/ 2147483647 w 1454"/>
              <a:gd name="T7" fmla="*/ 758567825 h 1908"/>
              <a:gd name="T8" fmla="*/ 2147483647 w 1454"/>
              <a:gd name="T9" fmla="*/ 2147483647 h 1908"/>
              <a:gd name="T10" fmla="*/ 624998750 w 1454"/>
              <a:gd name="T11" fmla="*/ 2147483647 h 1908"/>
              <a:gd name="T12" fmla="*/ 0 w 1454"/>
              <a:gd name="T13" fmla="*/ 2147483647 h 190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454" h="1908">
                <a:moveTo>
                  <a:pt x="0" y="1728"/>
                </a:moveTo>
                <a:cubicBezTo>
                  <a:pt x="15" y="1684"/>
                  <a:pt x="4" y="1697"/>
                  <a:pt x="20" y="1681"/>
                </a:cubicBezTo>
                <a:lnTo>
                  <a:pt x="281" y="0"/>
                </a:lnTo>
                <a:lnTo>
                  <a:pt x="1246" y="301"/>
                </a:lnTo>
                <a:lnTo>
                  <a:pt x="1454" y="1493"/>
                </a:lnTo>
                <a:lnTo>
                  <a:pt x="248" y="1908"/>
                </a:lnTo>
                <a:lnTo>
                  <a:pt x="0" y="1728"/>
                </a:lnTo>
                <a:close/>
              </a:path>
            </a:pathLst>
          </a:custGeom>
          <a:gradFill rotWithShape="1">
            <a:gsLst>
              <a:gs pos="0">
                <a:srgbClr val="000099"/>
              </a:gs>
              <a:gs pos="50000">
                <a:schemeClr val="bg1"/>
              </a:gs>
              <a:gs pos="100000">
                <a:srgbClr val="000099"/>
              </a:gs>
            </a:gsLst>
            <a:lin ang="18900000" scaled="1"/>
          </a:gra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pic>
        <p:nvPicPr>
          <p:cNvPr id="54276" name="Picture 88" descr="underline_base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363" y="887413"/>
            <a:ext cx="7769225" cy="17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4175" y="100013"/>
            <a:ext cx="8251825" cy="1143000"/>
          </a:xfrm>
        </p:spPr>
        <p:txBody>
          <a:bodyPr/>
          <a:lstStyle/>
          <a:p>
            <a:pPr>
              <a:defRPr/>
            </a:pPr>
            <a:r>
              <a:rPr lang="en-US" sz="4000">
                <a:ea typeface="ＭＳ Ｐゴシック" charset="0"/>
                <a:cs typeface="+mj-cs"/>
              </a:rPr>
              <a:t>Where is the link layer implemented?</a:t>
            </a:r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8463" y="1243013"/>
            <a:ext cx="4075112" cy="4659312"/>
          </a:xfrm>
        </p:spPr>
        <p:txBody>
          <a:bodyPr/>
          <a:lstStyle/>
          <a:p>
            <a:r>
              <a:rPr lang="en-US" sz="2400" dirty="0" smtClean="0"/>
              <a:t>in each and every host</a:t>
            </a:r>
          </a:p>
          <a:p>
            <a:r>
              <a:rPr lang="en-US" sz="2400" dirty="0" smtClean="0"/>
              <a:t>link layer implemented in </a:t>
            </a:r>
            <a:r>
              <a:rPr lang="ja-JP" altLang="en-US" sz="2400" smtClean="0"/>
              <a:t>“</a:t>
            </a:r>
            <a:r>
              <a:rPr lang="en-US" altLang="ja-JP" sz="2400" dirty="0" smtClean="0"/>
              <a:t>adaptor</a:t>
            </a:r>
            <a:r>
              <a:rPr lang="ja-JP" altLang="en-US" sz="2400" smtClean="0"/>
              <a:t>”</a:t>
            </a:r>
            <a:r>
              <a:rPr lang="en-US" altLang="ja-JP" sz="2400" dirty="0" smtClean="0"/>
              <a:t> (a.k.a. </a:t>
            </a:r>
            <a:r>
              <a:rPr lang="en-US" altLang="ja-JP" sz="2400" i="1" dirty="0" smtClean="0">
                <a:solidFill>
                  <a:srgbClr val="CC0000"/>
                </a:solidFill>
              </a:rPr>
              <a:t>network interface card</a:t>
            </a:r>
            <a:r>
              <a:rPr lang="en-US" altLang="ja-JP" sz="2400" dirty="0" smtClean="0"/>
              <a:t> NIC) or on a chip</a:t>
            </a:r>
          </a:p>
          <a:p>
            <a:pPr lvl="1"/>
            <a:r>
              <a:rPr lang="en-US" dirty="0" smtClean="0"/>
              <a:t>Ethernet card, 802.11 card; Ethernet chipset</a:t>
            </a:r>
          </a:p>
          <a:p>
            <a:pPr lvl="1"/>
            <a:r>
              <a:rPr lang="en-US" dirty="0" smtClean="0"/>
              <a:t>implements link, physical layer</a:t>
            </a:r>
          </a:p>
          <a:p>
            <a:r>
              <a:rPr lang="en-US" sz="2400" dirty="0" smtClean="0"/>
              <a:t>attaches into host</a:t>
            </a:r>
            <a:r>
              <a:rPr lang="ja-JP" altLang="en-US" sz="2400" smtClean="0"/>
              <a:t>’</a:t>
            </a:r>
            <a:r>
              <a:rPr lang="en-US" altLang="ja-JP" sz="2400" dirty="0" smtClean="0"/>
              <a:t>s system buses</a:t>
            </a:r>
          </a:p>
          <a:p>
            <a:r>
              <a:rPr lang="en-US" sz="2400" dirty="0" smtClean="0"/>
              <a:t>combination of hardware, software, firmware</a:t>
            </a:r>
          </a:p>
          <a:p>
            <a:pPr lvl="1"/>
            <a:endParaRPr lang="en-US" dirty="0" smtClean="0"/>
          </a:p>
        </p:txBody>
      </p:sp>
      <p:sp>
        <p:nvSpPr>
          <p:cNvPr id="8200" name="Rectangle 42"/>
          <p:cNvSpPr>
            <a:spLocks noChangeArrowheads="1"/>
          </p:cNvSpPr>
          <p:nvPr/>
        </p:nvSpPr>
        <p:spPr bwMode="auto">
          <a:xfrm>
            <a:off x="6129338" y="2614613"/>
            <a:ext cx="1836737" cy="258470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Rectangle 44"/>
          <p:cNvSpPr>
            <a:spLocks noChangeArrowheads="1"/>
          </p:cNvSpPr>
          <p:nvPr/>
        </p:nvSpPr>
        <p:spPr bwMode="auto">
          <a:xfrm>
            <a:off x="6578600" y="4552951"/>
            <a:ext cx="666750" cy="39119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Rectangle 45"/>
          <p:cNvSpPr>
            <a:spLocks noChangeArrowheads="1"/>
          </p:cNvSpPr>
          <p:nvPr/>
        </p:nvSpPr>
        <p:spPr bwMode="auto">
          <a:xfrm>
            <a:off x="6578600" y="3965575"/>
            <a:ext cx="657225" cy="519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1200" i="0" dirty="0">
                <a:latin typeface="Arial" charset="0"/>
                <a:ea typeface="ＭＳ Ｐゴシック" charset="0"/>
              </a:rPr>
              <a:t>controller</a:t>
            </a:r>
          </a:p>
        </p:txBody>
      </p:sp>
      <p:sp>
        <p:nvSpPr>
          <p:cNvPr id="8203" name="Text Box 46"/>
          <p:cNvSpPr txBox="1">
            <a:spLocks noChangeArrowheads="1"/>
          </p:cNvSpPr>
          <p:nvPr/>
        </p:nvSpPr>
        <p:spPr bwMode="auto">
          <a:xfrm>
            <a:off x="6427457" y="4562475"/>
            <a:ext cx="1036638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en-US" sz="1200" i="0" dirty="0" smtClean="0">
                <a:latin typeface="Arial" charset="0"/>
              </a:rPr>
              <a:t>physical</a:t>
            </a:r>
          </a:p>
          <a:p>
            <a:pPr algn="ctr" eaLnBrk="1" hangingPunct="1">
              <a:defRPr/>
            </a:pPr>
            <a:r>
              <a:rPr lang="en-US" sz="1200" i="0" dirty="0" smtClean="0">
                <a:latin typeface="Arial" charset="0"/>
              </a:rPr>
              <a:t>transmission</a:t>
            </a:r>
          </a:p>
        </p:txBody>
      </p:sp>
      <p:sp>
        <p:nvSpPr>
          <p:cNvPr id="54283" name="Freeform 47"/>
          <p:cNvSpPr>
            <a:spLocks/>
          </p:cNvSpPr>
          <p:nvPr/>
        </p:nvSpPr>
        <p:spPr bwMode="auto">
          <a:xfrm>
            <a:off x="6630988" y="3484563"/>
            <a:ext cx="200025" cy="460375"/>
          </a:xfrm>
          <a:custGeom>
            <a:avLst/>
            <a:gdLst>
              <a:gd name="T0" fmla="*/ 0 w 361"/>
              <a:gd name="T1" fmla="*/ 0 h 478"/>
              <a:gd name="T2" fmla="*/ 0 w 361"/>
              <a:gd name="T3" fmla="*/ 2147483647 h 478"/>
              <a:gd name="T4" fmla="*/ 2147483647 w 361"/>
              <a:gd name="T5" fmla="*/ 2147483647 h 478"/>
              <a:gd name="T6" fmla="*/ 2147483647 w 361"/>
              <a:gd name="T7" fmla="*/ 2147483647 h 47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361" h="478">
                <a:moveTo>
                  <a:pt x="0" y="0"/>
                </a:moveTo>
                <a:lnTo>
                  <a:pt x="0" y="230"/>
                </a:lnTo>
                <a:lnTo>
                  <a:pt x="361" y="230"/>
                </a:lnTo>
                <a:lnTo>
                  <a:pt x="359" y="478"/>
                </a:ln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05" name="Line 48"/>
          <p:cNvSpPr>
            <a:spLocks noChangeShapeType="1"/>
          </p:cNvSpPr>
          <p:nvPr/>
        </p:nvSpPr>
        <p:spPr bwMode="auto">
          <a:xfrm>
            <a:off x="6496050" y="3657600"/>
            <a:ext cx="1358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06" name="Line 49"/>
          <p:cNvSpPr>
            <a:spLocks noChangeShapeType="1"/>
          </p:cNvSpPr>
          <p:nvPr/>
        </p:nvSpPr>
        <p:spPr bwMode="auto">
          <a:xfrm flipV="1">
            <a:off x="6891338" y="3665538"/>
            <a:ext cx="0" cy="300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07" name="Rectangle 50"/>
          <p:cNvSpPr>
            <a:spLocks noChangeArrowheads="1"/>
          </p:cNvSpPr>
          <p:nvPr/>
        </p:nvSpPr>
        <p:spPr bwMode="auto">
          <a:xfrm>
            <a:off x="6384925" y="2967038"/>
            <a:ext cx="657225" cy="519112"/>
          </a:xfrm>
          <a:prstGeom prst="rect">
            <a:avLst/>
          </a:prstGeom>
          <a:solidFill>
            <a:schemeClr val="bg1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1200" i="0">
                <a:latin typeface="Arial" charset="0"/>
                <a:ea typeface="ＭＳ Ｐゴシック" charset="0"/>
              </a:rPr>
              <a:t>cpu</a:t>
            </a:r>
          </a:p>
        </p:txBody>
      </p:sp>
      <p:sp>
        <p:nvSpPr>
          <p:cNvPr id="8208" name="Rectangle 51"/>
          <p:cNvSpPr>
            <a:spLocks noChangeArrowheads="1"/>
          </p:cNvSpPr>
          <p:nvPr/>
        </p:nvSpPr>
        <p:spPr bwMode="auto">
          <a:xfrm>
            <a:off x="7204075" y="2968625"/>
            <a:ext cx="657225" cy="5191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US" sz="1200" i="0">
                <a:latin typeface="Arial" charset="0"/>
                <a:ea typeface="ＭＳ Ｐゴシック" charset="0"/>
              </a:rPr>
              <a:t>memory</a:t>
            </a:r>
          </a:p>
        </p:txBody>
      </p:sp>
      <p:sp>
        <p:nvSpPr>
          <p:cNvPr id="8209" name="Line 52"/>
          <p:cNvSpPr>
            <a:spLocks noChangeShapeType="1"/>
          </p:cNvSpPr>
          <p:nvPr/>
        </p:nvSpPr>
        <p:spPr bwMode="auto">
          <a:xfrm flipH="1" flipV="1">
            <a:off x="6688138" y="3487738"/>
            <a:ext cx="1587" cy="16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10" name="Line 53"/>
          <p:cNvSpPr>
            <a:spLocks noChangeShapeType="1"/>
          </p:cNvSpPr>
          <p:nvPr/>
        </p:nvSpPr>
        <p:spPr bwMode="auto">
          <a:xfrm flipH="1" flipV="1">
            <a:off x="7561263" y="3489325"/>
            <a:ext cx="1587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11" name="Text Box 54"/>
          <p:cNvSpPr txBox="1">
            <a:spLocks noChangeArrowheads="1"/>
          </p:cNvSpPr>
          <p:nvPr/>
        </p:nvSpPr>
        <p:spPr bwMode="auto">
          <a:xfrm>
            <a:off x="8008938" y="3786188"/>
            <a:ext cx="87947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host </a:t>
            </a:r>
          </a:p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bus </a:t>
            </a:r>
          </a:p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(e.g., PCI)</a:t>
            </a:r>
          </a:p>
        </p:txBody>
      </p:sp>
      <p:sp>
        <p:nvSpPr>
          <p:cNvPr id="8212" name="Line 55"/>
          <p:cNvSpPr>
            <a:spLocks noChangeShapeType="1"/>
          </p:cNvSpPr>
          <p:nvPr/>
        </p:nvSpPr>
        <p:spPr bwMode="auto">
          <a:xfrm flipH="1">
            <a:off x="6891338" y="4273550"/>
            <a:ext cx="12700" cy="339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13" name="Line 56"/>
          <p:cNvSpPr>
            <a:spLocks noChangeShapeType="1"/>
          </p:cNvSpPr>
          <p:nvPr/>
        </p:nvSpPr>
        <p:spPr bwMode="auto">
          <a:xfrm>
            <a:off x="6889750" y="5051509"/>
            <a:ext cx="0" cy="366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14" name="Line 57"/>
          <p:cNvSpPr>
            <a:spLocks noChangeShapeType="1"/>
          </p:cNvSpPr>
          <p:nvPr/>
        </p:nvSpPr>
        <p:spPr bwMode="auto">
          <a:xfrm flipH="1" flipV="1">
            <a:off x="7686675" y="3662363"/>
            <a:ext cx="382588" cy="26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15" name="Text Box 58"/>
          <p:cNvSpPr txBox="1">
            <a:spLocks noChangeArrowheads="1"/>
          </p:cNvSpPr>
          <p:nvPr/>
        </p:nvSpPr>
        <p:spPr bwMode="auto">
          <a:xfrm>
            <a:off x="7296150" y="5356225"/>
            <a:ext cx="1273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network adapter</a:t>
            </a:r>
          </a:p>
          <a:p>
            <a:pPr eaLnBrk="1" hangingPunct="1">
              <a:defRPr/>
            </a:pPr>
            <a:r>
              <a:rPr lang="en-US" sz="1200" smtClean="0">
                <a:latin typeface="Arial" charset="0"/>
              </a:rPr>
              <a:t>card</a:t>
            </a:r>
          </a:p>
        </p:txBody>
      </p:sp>
      <p:sp>
        <p:nvSpPr>
          <p:cNvPr id="8216" name="Line 59"/>
          <p:cNvSpPr>
            <a:spLocks noChangeShapeType="1"/>
          </p:cNvSpPr>
          <p:nvPr/>
        </p:nvSpPr>
        <p:spPr bwMode="auto">
          <a:xfrm flipH="1" flipV="1">
            <a:off x="7504113" y="4679950"/>
            <a:ext cx="271462" cy="750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Comic Sans MS" charset="0"/>
              <a:ea typeface="ＭＳ Ｐゴシック" charset="0"/>
            </a:endParaRPr>
          </a:p>
        </p:txBody>
      </p:sp>
      <p:sp>
        <p:nvSpPr>
          <p:cNvPr id="8217" name="Rectangle 43"/>
          <p:cNvSpPr>
            <a:spLocks noChangeArrowheads="1"/>
          </p:cNvSpPr>
          <p:nvPr/>
        </p:nvSpPr>
        <p:spPr bwMode="auto">
          <a:xfrm>
            <a:off x="6351588" y="3854450"/>
            <a:ext cx="1122362" cy="1249178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06260" name="Group 84"/>
          <p:cNvGrpSpPr>
            <a:grpSpLocks/>
          </p:cNvGrpSpPr>
          <p:nvPr/>
        </p:nvGrpSpPr>
        <p:grpSpPr bwMode="auto">
          <a:xfrm>
            <a:off x="5091113" y="2743200"/>
            <a:ext cx="1466850" cy="2065338"/>
            <a:chOff x="2691" y="1728"/>
            <a:chExt cx="924" cy="1301"/>
          </a:xfrm>
        </p:grpSpPr>
        <p:sp>
          <p:nvSpPr>
            <p:cNvPr id="54303" name="Freeform 62"/>
            <p:cNvSpPr>
              <a:spLocks/>
            </p:cNvSpPr>
            <p:nvPr/>
          </p:nvSpPr>
          <p:spPr bwMode="auto">
            <a:xfrm>
              <a:off x="3225" y="2509"/>
              <a:ext cx="390" cy="520"/>
            </a:xfrm>
            <a:custGeom>
              <a:avLst/>
              <a:gdLst>
                <a:gd name="T0" fmla="*/ 390 w 390"/>
                <a:gd name="T1" fmla="*/ 0 h 520"/>
                <a:gd name="T2" fmla="*/ 0 w 390"/>
                <a:gd name="T3" fmla="*/ 221 h 520"/>
                <a:gd name="T4" fmla="*/ 3 w 390"/>
                <a:gd name="T5" fmla="*/ 433 h 520"/>
                <a:gd name="T6" fmla="*/ 388 w 390"/>
                <a:gd name="T7" fmla="*/ 520 h 520"/>
                <a:gd name="T8" fmla="*/ 390 w 390"/>
                <a:gd name="T9" fmla="*/ 0 h 5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90" h="520">
                  <a:moveTo>
                    <a:pt x="390" y="0"/>
                  </a:moveTo>
                  <a:lnTo>
                    <a:pt x="0" y="221"/>
                  </a:lnTo>
                  <a:lnTo>
                    <a:pt x="3" y="433"/>
                  </a:lnTo>
                  <a:lnTo>
                    <a:pt x="388" y="520"/>
                  </a:lnTo>
                  <a:lnTo>
                    <a:pt x="39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304" name="Freeform 63"/>
            <p:cNvSpPr>
              <a:spLocks/>
            </p:cNvSpPr>
            <p:nvPr/>
          </p:nvSpPr>
          <p:spPr bwMode="auto">
            <a:xfrm>
              <a:off x="3222" y="1767"/>
              <a:ext cx="275" cy="443"/>
            </a:xfrm>
            <a:custGeom>
              <a:avLst/>
              <a:gdLst>
                <a:gd name="T0" fmla="*/ 264 w 275"/>
                <a:gd name="T1" fmla="*/ 108 h 443"/>
                <a:gd name="T2" fmla="*/ 0 w 275"/>
                <a:gd name="T3" fmla="*/ 0 h 443"/>
                <a:gd name="T4" fmla="*/ 2 w 275"/>
                <a:gd name="T5" fmla="*/ 443 h 443"/>
                <a:gd name="T6" fmla="*/ 275 w 275"/>
                <a:gd name="T7" fmla="*/ 412 h 443"/>
                <a:gd name="T8" fmla="*/ 264 w 275"/>
                <a:gd name="T9" fmla="*/ 108 h 4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75" h="443">
                  <a:moveTo>
                    <a:pt x="264" y="108"/>
                  </a:moveTo>
                  <a:lnTo>
                    <a:pt x="0" y="0"/>
                  </a:lnTo>
                  <a:lnTo>
                    <a:pt x="2" y="443"/>
                  </a:lnTo>
                  <a:lnTo>
                    <a:pt x="275" y="412"/>
                  </a:lnTo>
                  <a:lnTo>
                    <a:pt x="264" y="108"/>
                  </a:lnTo>
                  <a:close/>
                </a:path>
              </a:pathLst>
            </a:custGeom>
            <a:gradFill rotWithShape="1">
              <a:gsLst>
                <a:gs pos="0">
                  <a:srgbClr val="FF0000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26" name="Rectangle 64"/>
            <p:cNvSpPr>
              <a:spLocks noChangeArrowheads="1"/>
            </p:cNvSpPr>
            <p:nvPr/>
          </p:nvSpPr>
          <p:spPr bwMode="auto">
            <a:xfrm>
              <a:off x="2737" y="1775"/>
              <a:ext cx="489" cy="5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7" name="Text Box 65"/>
            <p:cNvSpPr txBox="1">
              <a:spLocks noChangeArrowheads="1"/>
            </p:cNvSpPr>
            <p:nvPr/>
          </p:nvSpPr>
          <p:spPr bwMode="auto">
            <a:xfrm>
              <a:off x="2691" y="1728"/>
              <a:ext cx="57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Comic Sans MS" charset="0"/>
                  <a:ea typeface="ＭＳ Ｐゴシック" charset="0"/>
                </a:defRPr>
              </a:lvl9pPr>
            </a:lstStyle>
            <a:p>
              <a:pPr algn="ctr" eaLnBrk="1" hangingPunct="1">
                <a:defRPr/>
              </a:pPr>
              <a:r>
                <a:rPr lang="en-US" sz="1200" i="0" smtClean="0">
                  <a:latin typeface="Arial" charset="0"/>
                </a:rPr>
                <a:t>application</a:t>
              </a:r>
            </a:p>
            <a:p>
              <a:pPr algn="ctr" eaLnBrk="1" hangingPunct="1">
                <a:defRPr/>
              </a:pPr>
              <a:r>
                <a:rPr lang="en-US" sz="1200" i="0" smtClean="0">
                  <a:latin typeface="Arial" charset="0"/>
                </a:rPr>
                <a:t>transport</a:t>
              </a:r>
            </a:p>
            <a:p>
              <a:pPr algn="ctr" eaLnBrk="1" hangingPunct="1">
                <a:defRPr/>
              </a:pPr>
              <a:r>
                <a:rPr lang="en-US" sz="1200" i="0" smtClean="0">
                  <a:latin typeface="Arial" charset="0"/>
                </a:rPr>
                <a:t>network</a:t>
              </a:r>
            </a:p>
            <a:p>
              <a:pPr algn="ctr" eaLnBrk="1" hangingPunct="1">
                <a:defRPr/>
              </a:pPr>
              <a:r>
                <a:rPr lang="en-US" sz="1200" i="0" smtClean="0">
                  <a:latin typeface="Arial" charset="0"/>
                </a:rPr>
                <a:t>link</a:t>
              </a:r>
            </a:p>
          </p:txBody>
        </p:sp>
        <p:sp>
          <p:nvSpPr>
            <p:cNvPr id="8228" name="Line 66"/>
            <p:cNvSpPr>
              <a:spLocks noChangeShapeType="1"/>
            </p:cNvSpPr>
            <p:nvPr/>
          </p:nvSpPr>
          <p:spPr bwMode="auto">
            <a:xfrm>
              <a:off x="2737" y="1886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29" name="Line 67"/>
            <p:cNvSpPr>
              <a:spLocks noChangeShapeType="1"/>
            </p:cNvSpPr>
            <p:nvPr/>
          </p:nvSpPr>
          <p:spPr bwMode="auto">
            <a:xfrm>
              <a:off x="2737" y="1991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30" name="Line 68"/>
            <p:cNvSpPr>
              <a:spLocks noChangeShapeType="1"/>
            </p:cNvSpPr>
            <p:nvPr/>
          </p:nvSpPr>
          <p:spPr bwMode="auto">
            <a:xfrm>
              <a:off x="2735" y="2098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31" name="Line 69"/>
            <p:cNvSpPr>
              <a:spLocks noChangeShapeType="1"/>
            </p:cNvSpPr>
            <p:nvPr/>
          </p:nvSpPr>
          <p:spPr bwMode="auto">
            <a:xfrm>
              <a:off x="2738" y="2206"/>
              <a:ext cx="48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32" name="Rectangle 70"/>
            <p:cNvSpPr>
              <a:spLocks noChangeArrowheads="1"/>
            </p:cNvSpPr>
            <p:nvPr/>
          </p:nvSpPr>
          <p:spPr bwMode="auto">
            <a:xfrm>
              <a:off x="2695" y="2212"/>
              <a:ext cx="552" cy="1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3" name="Line 71"/>
            <p:cNvSpPr>
              <a:spLocks noChangeShapeType="1"/>
            </p:cNvSpPr>
            <p:nvPr/>
          </p:nvSpPr>
          <p:spPr bwMode="auto">
            <a:xfrm>
              <a:off x="2738" y="2224"/>
              <a:ext cx="0" cy="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34" name="Line 72"/>
            <p:cNvSpPr>
              <a:spLocks noChangeShapeType="1"/>
            </p:cNvSpPr>
            <p:nvPr/>
          </p:nvSpPr>
          <p:spPr bwMode="auto">
            <a:xfrm>
              <a:off x="3225" y="2218"/>
              <a:ext cx="0" cy="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35" name="Rectangle 73"/>
            <p:cNvSpPr>
              <a:spLocks noChangeArrowheads="1"/>
            </p:cNvSpPr>
            <p:nvPr/>
          </p:nvSpPr>
          <p:spPr bwMode="auto">
            <a:xfrm>
              <a:off x="2737" y="2415"/>
              <a:ext cx="489" cy="52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36" name="Text Box 74"/>
            <p:cNvSpPr txBox="1">
              <a:spLocks noChangeArrowheads="1"/>
            </p:cNvSpPr>
            <p:nvPr/>
          </p:nvSpPr>
          <p:spPr bwMode="auto">
            <a:xfrm>
              <a:off x="2745" y="2345"/>
              <a:ext cx="462" cy="6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1" hangingPunct="1"/>
              <a:endParaRPr lang="en-US" sz="1200" i="0">
                <a:latin typeface="Arial" pitchFamily="34" charset="0"/>
              </a:endParaRPr>
            </a:p>
            <a:p>
              <a:pPr algn="ctr" eaLnBrk="1" hangingPunct="1"/>
              <a:endParaRPr lang="en-US" sz="1200" i="0">
                <a:latin typeface="Arial" pitchFamily="34" charset="0"/>
              </a:endParaRPr>
            </a:p>
            <a:p>
              <a:pPr algn="ctr" eaLnBrk="1" hangingPunct="1"/>
              <a:endParaRPr lang="en-US" sz="1200" i="0">
                <a:latin typeface="Arial" pitchFamily="34" charset="0"/>
              </a:endParaRPr>
            </a:p>
            <a:p>
              <a:pPr algn="ctr" eaLnBrk="1" hangingPunct="1"/>
              <a:r>
                <a:rPr lang="en-US" sz="1200" i="0">
                  <a:latin typeface="Arial" pitchFamily="34" charset="0"/>
                </a:rPr>
                <a:t>link</a:t>
              </a:r>
            </a:p>
            <a:p>
              <a:pPr algn="ctr" eaLnBrk="1" hangingPunct="1"/>
              <a:r>
                <a:rPr lang="en-US" sz="1200" i="0">
                  <a:latin typeface="Arial" pitchFamily="34" charset="0"/>
                </a:rPr>
                <a:t>physical</a:t>
              </a:r>
            </a:p>
          </p:txBody>
        </p:sp>
        <p:sp>
          <p:nvSpPr>
            <p:cNvPr id="8237" name="Line 75"/>
            <p:cNvSpPr>
              <a:spLocks noChangeShapeType="1"/>
            </p:cNvSpPr>
            <p:nvPr/>
          </p:nvSpPr>
          <p:spPr bwMode="auto">
            <a:xfrm>
              <a:off x="2737" y="2526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38" name="Line 76"/>
            <p:cNvSpPr>
              <a:spLocks noChangeShapeType="1"/>
            </p:cNvSpPr>
            <p:nvPr/>
          </p:nvSpPr>
          <p:spPr bwMode="auto">
            <a:xfrm>
              <a:off x="2737" y="2632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39" name="Line 77"/>
            <p:cNvSpPr>
              <a:spLocks noChangeShapeType="1"/>
            </p:cNvSpPr>
            <p:nvPr/>
          </p:nvSpPr>
          <p:spPr bwMode="auto">
            <a:xfrm>
              <a:off x="2735" y="2721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40" name="Line 78"/>
            <p:cNvSpPr>
              <a:spLocks noChangeShapeType="1"/>
            </p:cNvSpPr>
            <p:nvPr/>
          </p:nvSpPr>
          <p:spPr bwMode="auto">
            <a:xfrm>
              <a:off x="2733" y="2836"/>
              <a:ext cx="48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41" name="Rectangle 79"/>
            <p:cNvSpPr>
              <a:spLocks noChangeArrowheads="1"/>
            </p:cNvSpPr>
            <p:nvPr/>
          </p:nvSpPr>
          <p:spPr bwMode="auto">
            <a:xfrm>
              <a:off x="2719" y="2390"/>
              <a:ext cx="518" cy="29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2" name="Line 80"/>
            <p:cNvSpPr>
              <a:spLocks noChangeShapeType="1"/>
            </p:cNvSpPr>
            <p:nvPr/>
          </p:nvSpPr>
          <p:spPr bwMode="auto">
            <a:xfrm>
              <a:off x="2737" y="2614"/>
              <a:ext cx="0" cy="6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43" name="Line 81"/>
            <p:cNvSpPr>
              <a:spLocks noChangeShapeType="1"/>
            </p:cNvSpPr>
            <p:nvPr/>
          </p:nvSpPr>
          <p:spPr bwMode="auto">
            <a:xfrm>
              <a:off x="3226" y="2614"/>
              <a:ext cx="0" cy="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Comic Sans MS" charset="0"/>
                <a:ea typeface="ＭＳ Ｐゴシック" charset="0"/>
              </a:endParaRPr>
            </a:p>
          </p:txBody>
        </p:sp>
        <p:sp>
          <p:nvSpPr>
            <p:cNvPr id="8244" name="Rectangle 82"/>
            <p:cNvSpPr>
              <a:spLocks noChangeArrowheads="1"/>
            </p:cNvSpPr>
            <p:nvPr/>
          </p:nvSpPr>
          <p:spPr bwMode="auto">
            <a:xfrm>
              <a:off x="2736" y="1778"/>
              <a:ext cx="490" cy="431"/>
            </a:xfrm>
            <a:prstGeom prst="rect">
              <a:avLst/>
            </a:prstGeom>
            <a:noFill/>
            <a:ln w="127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45" name="Rectangle 83"/>
            <p:cNvSpPr>
              <a:spLocks noChangeArrowheads="1"/>
            </p:cNvSpPr>
            <p:nvPr/>
          </p:nvSpPr>
          <p:spPr bwMode="auto">
            <a:xfrm>
              <a:off x="2733" y="2721"/>
              <a:ext cx="489" cy="219"/>
            </a:xfrm>
            <a:prstGeom prst="rect">
              <a:avLst/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8219" name="Picture 8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0" y="1122363"/>
            <a:ext cx="1350963" cy="1350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8220" name="Picture 8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317625"/>
            <a:ext cx="1143000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grpSp>
        <p:nvGrpSpPr>
          <p:cNvPr id="54300" name="Group 89"/>
          <p:cNvGrpSpPr>
            <a:grpSpLocks/>
          </p:cNvGrpSpPr>
          <p:nvPr/>
        </p:nvGrpSpPr>
        <p:grpSpPr bwMode="auto">
          <a:xfrm>
            <a:off x="5062538" y="5251450"/>
            <a:ext cx="1109662" cy="1095375"/>
            <a:chOff x="-44" y="1473"/>
            <a:chExt cx="981" cy="1105"/>
          </a:xfrm>
        </p:grpSpPr>
        <p:pic>
          <p:nvPicPr>
            <p:cNvPr id="54301" name="Picture 90" descr="desktop_computer_stylized_medium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302" name="Freeform 9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296 w 356"/>
                <a:gd name="T3" fmla="*/ 69 h 368"/>
                <a:gd name="T4" fmla="*/ 1537 w 356"/>
                <a:gd name="T5" fmla="*/ 1447 h 368"/>
                <a:gd name="T6" fmla="*/ 339 w 356"/>
                <a:gd name="T7" fmla="*/ 181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30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29337</TotalTime>
  <Words>1908</Words>
  <Application>Microsoft Office PowerPoint</Application>
  <PresentationFormat>On-screen Show (4:3)</PresentationFormat>
  <Paragraphs>370</Paragraphs>
  <Slides>24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Default Design</vt:lpstr>
      <vt:lpstr>PowerPoint Presentation</vt:lpstr>
      <vt:lpstr>Chapter 5: Link layer</vt:lpstr>
      <vt:lpstr>Link layer, LANs: outline</vt:lpstr>
      <vt:lpstr>Link layer: introduction</vt:lpstr>
      <vt:lpstr>Internet protocol stack</vt:lpstr>
      <vt:lpstr>Link layer: context</vt:lpstr>
      <vt:lpstr>Link layer services</vt:lpstr>
      <vt:lpstr>Link layer services (more)</vt:lpstr>
      <vt:lpstr>Where is the link layer implemented?</vt:lpstr>
      <vt:lpstr>Adaptors communicating</vt:lpstr>
      <vt:lpstr>Link layer, LANs: outline</vt:lpstr>
      <vt:lpstr>Error detection</vt:lpstr>
      <vt:lpstr>Parity checking</vt:lpstr>
      <vt:lpstr>What can 2-D parity check do? (1)</vt:lpstr>
      <vt:lpstr>What can 2-D parity check do? (2)</vt:lpstr>
      <vt:lpstr>What can 2-D parity check do? (3)</vt:lpstr>
      <vt:lpstr>Internet checksum (review)</vt:lpstr>
      <vt:lpstr>Cyclic redundancy check</vt:lpstr>
      <vt:lpstr>CRC basics</vt:lpstr>
      <vt:lpstr>CRC example</vt:lpstr>
      <vt:lpstr>Good generating polynomials (IEEE Standards)</vt:lpstr>
      <vt:lpstr>How many bit errors can be detected with CRC? (1)</vt:lpstr>
      <vt:lpstr>How many bit errors can be detected with CRC? (2)</vt:lpstr>
      <vt:lpstr>Why various different types of error checking and correction?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6th Edition, Chapter 5</dc:title>
  <dc:creator>Jim Kurose and Keith Ross</dc:creator>
  <cp:lastModifiedBy>Xiannong Meng</cp:lastModifiedBy>
  <cp:revision>381</cp:revision>
  <cp:lastPrinted>2011-11-07T02:22:15Z</cp:lastPrinted>
  <dcterms:created xsi:type="dcterms:W3CDTF">1999-10-08T19:08:27Z</dcterms:created>
  <dcterms:modified xsi:type="dcterms:W3CDTF">2016-03-28T13:09:51Z</dcterms:modified>
</cp:coreProperties>
</file>