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37" r:id="rId2"/>
    <p:sldId id="539" r:id="rId3"/>
    <p:sldId id="266" r:id="rId4"/>
    <p:sldId id="304" r:id="rId5"/>
    <p:sldId id="339" r:id="rId6"/>
    <p:sldId id="267" r:id="rId7"/>
    <p:sldId id="449" r:id="rId8"/>
    <p:sldId id="45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CC0000"/>
    <a:srgbClr val="FFFF00"/>
    <a:srgbClr val="D60093"/>
    <a:srgbClr val="33CC33"/>
    <a:srgbClr val="008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2232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5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5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fld id="{51421C4A-9F69-4571-8F80-5A94D4045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9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fld id="{D35E22B4-2320-4D66-B631-4BF64B7061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61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A573EB58-4CBF-45C6-A5D0-7D92B36AF966}" type="slidenum">
              <a:rPr lang="en-US"/>
              <a:pPr/>
              <a:t>2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5F2E9D4-9636-410D-809C-AD46EA1F8AE4}" type="slidenum">
              <a:rPr lang="en-US"/>
              <a:pPr/>
              <a:t>11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A346C00A-25B6-4923-91E5-C1B8222E1380}" type="slidenum">
              <a:rPr lang="en-US"/>
              <a:pPr/>
              <a:t>12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58F212F-05BD-44D5-AD4E-743DE75F693A}" type="slidenum">
              <a:rPr lang="en-US"/>
              <a:pPr/>
              <a:t>13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839CC65-836C-4DE0-A09B-9AEB6BAE4E8D}" type="slidenum">
              <a:rPr lang="en-US"/>
              <a:pPr/>
              <a:t>14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208FE31C-60BC-4A67-BE50-0B5475D1AA04}" type="slidenum">
              <a:rPr lang="en-US"/>
              <a:pPr/>
              <a:t>15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06CDD6D-0C16-41F3-BEBE-713E8712588C}" type="slidenum">
              <a:rPr lang="en-US"/>
              <a:pPr/>
              <a:t>16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25340710-860E-47CA-B829-FD42BBD09B9C}" type="slidenum">
              <a:rPr lang="en-US"/>
              <a:pPr/>
              <a:t>3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75C5DC9-7507-4D83-B6D0-806A4D2FF1A9}" type="slidenum">
              <a:rPr lang="en-US"/>
              <a:pPr/>
              <a:t>4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BB53CEC-866E-4BC5-9306-CEA848FAE17A}" type="slidenum">
              <a:rPr lang="en-US"/>
              <a:pPr/>
              <a:t>5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C257013-66C6-4E31-92C5-DB0EF3DC5F17}" type="slidenum">
              <a:rPr lang="en-US"/>
              <a:pPr/>
              <a:t>6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1B98C29-DA63-433F-A0C5-B983698962AB}" type="slidenum">
              <a:rPr lang="en-US"/>
              <a:pPr/>
              <a:t>7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E84CDF7-3C44-4A6A-97D6-BE8F230230E5}" type="slidenum">
              <a:rPr lang="en-US"/>
              <a:pPr/>
              <a:t>8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5F2E9D4-9636-410D-809C-AD46EA1F8AE4}" type="slidenum">
              <a:rPr lang="en-US"/>
              <a:pPr/>
              <a:t>9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693CCD4-1960-439C-B2C1-F5D1DC97BE62}" type="slidenum">
              <a:rPr lang="en-US"/>
              <a:pPr/>
              <a:t>10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604ACCCD-9BEE-4DC7-80A3-0B457AF197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2067BAB-A31F-480C-BE59-D2AB89E04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7CD68221-C586-460A-BE51-8887D5160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63AF55C-6F80-4F96-9FDD-2D56B426C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D525BD7-D3C3-4DF5-9415-56568E839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C6A2C643-859C-4FF5-9B79-C6FDDAFA1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5C025D2B-BA5D-4CB7-8E68-3B7EB1F29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382B89A5-D69C-4E04-8E2D-75F0B5298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179383E8-C67B-4188-8221-633E4B927D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F12A57F-B3EE-4A07-8BC0-CDDCB6EE1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2EA49787-FD6A-49CD-BA71-642291B37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25" y="64865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81975" y="6486525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5-</a:t>
            </a:r>
            <a:fld id="{D12AAC32-82D8-42D7-B401-CAAE08D2A2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gi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5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Link Layer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sz="2000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41141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i="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i="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i="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476625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i="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14191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096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Tahoma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Tahoma" charset="0"/>
              </a:rPr>
              <a:t>Link Layer</a:t>
            </a:r>
            <a:endParaRPr lang="en-US" dirty="0">
              <a:latin typeface="Tahoma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latin typeface="Tahoma" pitchFamily="34" charset="0"/>
              </a:rPr>
              <a:t>5-</a:t>
            </a:r>
            <a:fld id="{2EBBE204-5B28-4CE1-9E52-4D58FA72D5C2}" type="slidenum">
              <a:rPr lang="en-US">
                <a:latin typeface="Tahoma" pitchFamily="34" charset="0"/>
              </a:rPr>
              <a:pPr/>
              <a:t>1</a:t>
            </a:fld>
            <a:endParaRPr lang="en-US"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The course notes are adapted for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Bucknell’s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CSCI 363</a:t>
            </a:r>
          </a:p>
          <a:p>
            <a:pPr algn="l"/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Xiannong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Spring 2016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CDD0DAD-ADE0-43DC-BE3C-B757F568B71B}" type="slidenum">
              <a:rPr lang="en-US"/>
              <a:pPr/>
              <a:t>10</a:t>
            </a:fld>
            <a:endParaRPr lang="en-US"/>
          </a:p>
        </p:txBody>
      </p:sp>
      <p:pic>
        <p:nvPicPr>
          <p:cNvPr id="109571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588" y="9953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95263"/>
            <a:ext cx="7772400" cy="1143000"/>
          </a:xfrm>
        </p:spPr>
        <p:txBody>
          <a:bodyPr/>
          <a:lstStyle/>
          <a:p>
            <a:r>
              <a:rPr lang="ja-JP" altLang="en-US" smtClean="0"/>
              <a:t>“</a:t>
            </a:r>
            <a:r>
              <a:rPr lang="en-US" altLang="ja-JP" smtClean="0"/>
              <a:t>Taking turns</a:t>
            </a:r>
            <a:r>
              <a:rPr lang="ja-JP" altLang="en-US" smtClean="0"/>
              <a:t>”</a:t>
            </a:r>
            <a:r>
              <a:rPr lang="en-US" altLang="ja-JP" smtClean="0"/>
              <a:t> </a:t>
            </a:r>
            <a:r>
              <a:rPr lang="en-US" altLang="ja-JP" sz="4000" smtClean="0"/>
              <a:t>MAC</a:t>
            </a:r>
            <a:r>
              <a:rPr lang="en-US" altLang="ja-JP" smtClean="0"/>
              <a:t> protocols</a:t>
            </a:r>
            <a:endParaRPr lang="en-US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99"/>
                </a:solidFill>
              </a:rPr>
              <a:t>channel partitioning MAC protocols:</a:t>
            </a:r>
          </a:p>
          <a:p>
            <a:pPr lvl="1"/>
            <a:r>
              <a:rPr lang="en-US" dirty="0" smtClean="0"/>
              <a:t>share channel </a:t>
            </a:r>
            <a:r>
              <a:rPr lang="en-US" i="1" dirty="0" smtClean="0"/>
              <a:t>efficiently</a:t>
            </a:r>
            <a:r>
              <a:rPr lang="en-US" dirty="0" smtClean="0"/>
              <a:t> and </a:t>
            </a:r>
            <a:r>
              <a:rPr lang="en-US" i="1" dirty="0" smtClean="0"/>
              <a:t>fairly</a:t>
            </a:r>
            <a:r>
              <a:rPr lang="en-US" dirty="0" smtClean="0"/>
              <a:t> at high load</a:t>
            </a:r>
          </a:p>
          <a:p>
            <a:pPr lvl="1"/>
            <a:r>
              <a:rPr lang="en-US" dirty="0" smtClean="0"/>
              <a:t>inefficient at low load: delay in channel access, 1/N bandwidth allocated even if only 1 active node!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99"/>
                </a:solidFill>
              </a:rPr>
              <a:t>random access MAC protocols</a:t>
            </a:r>
          </a:p>
          <a:p>
            <a:pPr lvl="1"/>
            <a:r>
              <a:rPr lang="en-US" dirty="0" smtClean="0"/>
              <a:t>efficient at low load: single node can fully utilize channel</a:t>
            </a:r>
          </a:p>
          <a:p>
            <a:pPr lvl="1"/>
            <a:r>
              <a:rPr lang="en-US" dirty="0" smtClean="0"/>
              <a:t>high load: collision overhead</a:t>
            </a:r>
          </a:p>
          <a:p>
            <a:pPr>
              <a:buNone/>
            </a:pPr>
            <a:r>
              <a:rPr lang="en-US" dirty="0" smtClean="0">
                <a:solidFill>
                  <a:srgbClr val="000099"/>
                </a:solidFill>
              </a:rPr>
              <a:t>examples include token ring and </a:t>
            </a:r>
            <a:r>
              <a:rPr lang="en-US" smtClean="0">
                <a:solidFill>
                  <a:srgbClr val="000099"/>
                </a:solidFill>
              </a:rPr>
              <a:t>token passing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ja-JP" altLang="en-US" smtClean="0">
                <a:solidFill>
                  <a:srgbClr val="CC0000"/>
                </a:solidFill>
              </a:rPr>
              <a:t>“</a:t>
            </a:r>
            <a:r>
              <a:rPr lang="en-US" altLang="ja-JP" dirty="0" smtClean="0">
                <a:solidFill>
                  <a:srgbClr val="CC0000"/>
                </a:solidFill>
              </a:rPr>
              <a:t>taking turns</a:t>
            </a:r>
            <a:r>
              <a:rPr lang="ja-JP" altLang="en-US" smtClean="0">
                <a:solidFill>
                  <a:srgbClr val="CC0000"/>
                </a:solidFill>
              </a:rPr>
              <a:t>”</a:t>
            </a:r>
            <a:r>
              <a:rPr lang="en-US" altLang="ja-JP" dirty="0" smtClean="0">
                <a:solidFill>
                  <a:srgbClr val="CC0000"/>
                </a:solidFill>
              </a:rPr>
              <a:t> protocols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look for best of both worlds!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BB4C9BA3-63F5-4960-8A2D-59580CA8B273}" type="slidenum">
              <a:rPr lang="en-US"/>
              <a:pPr/>
              <a:t>11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Random access protocols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44638"/>
            <a:ext cx="7772400" cy="46482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mtClean="0"/>
              <a:t>when node has packet to send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transmit at full channel data rate R.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no </a:t>
            </a:r>
            <a:r>
              <a:rPr lang="en-US" i="1" smtClean="0"/>
              <a:t>a priori</a:t>
            </a:r>
            <a:r>
              <a:rPr lang="en-US" smtClean="0"/>
              <a:t> coordination among nodes</a:t>
            </a:r>
          </a:p>
          <a:p>
            <a:pPr>
              <a:lnSpc>
                <a:spcPct val="75000"/>
              </a:lnSpc>
            </a:pPr>
            <a:r>
              <a:rPr lang="en-US" smtClean="0"/>
              <a:t>two or more transmitting nodes </a:t>
            </a:r>
            <a:r>
              <a:rPr lang="en-US" smtClean="0">
                <a:latin typeface="MS Mincho" pitchFamily="49" charset="-128"/>
                <a:ea typeface="MS Mincho" pitchFamily="49" charset="-128"/>
              </a:rPr>
              <a:t>➜</a:t>
            </a:r>
            <a:r>
              <a:rPr lang="en-US" smtClean="0"/>
              <a:t> </a:t>
            </a:r>
            <a:r>
              <a:rPr lang="ja-JP" altLang="en-US" smtClean="0"/>
              <a:t>“</a:t>
            </a:r>
            <a:r>
              <a:rPr lang="en-US" altLang="ja-JP" smtClean="0"/>
              <a:t>collision</a:t>
            </a:r>
            <a:r>
              <a:rPr lang="ja-JP" altLang="en-US" smtClean="0"/>
              <a:t>”</a:t>
            </a:r>
            <a:r>
              <a:rPr lang="en-US" altLang="ja-JP" smtClean="0"/>
              <a:t>,</a:t>
            </a:r>
          </a:p>
          <a:p>
            <a:pPr>
              <a:lnSpc>
                <a:spcPct val="75000"/>
              </a:lnSpc>
            </a:pPr>
            <a:r>
              <a:rPr lang="en-US" smtClean="0">
                <a:solidFill>
                  <a:srgbClr val="CC0000"/>
                </a:solidFill>
              </a:rPr>
              <a:t>random access MAC protocol</a:t>
            </a:r>
            <a:r>
              <a:rPr lang="en-US" smtClean="0"/>
              <a:t> specifies: 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how to detect collisions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how to recover from collisions (e.g., via delayed retransmissions)</a:t>
            </a:r>
          </a:p>
          <a:p>
            <a:pPr>
              <a:lnSpc>
                <a:spcPct val="75000"/>
              </a:lnSpc>
            </a:pPr>
            <a:r>
              <a:rPr lang="en-US" smtClean="0"/>
              <a:t>examples of random access MAC protocols: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slotted ALOHA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ALOHA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CSMA, CSMA/CD, CSMA/CA</a:t>
            </a:r>
          </a:p>
        </p:txBody>
      </p:sp>
      <p:pic>
        <p:nvPicPr>
          <p:cNvPr id="84997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850" y="1039813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18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45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336E5356-667E-4974-A658-4F9F9A33E9F1}" type="slidenum">
              <a:rPr lang="en-US"/>
              <a:pPr/>
              <a:t>12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54588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Slotted </a:t>
            </a:r>
            <a:r>
              <a:rPr lang="en-US" sz="4000">
                <a:ea typeface="ＭＳ Ｐゴシック" charset="0"/>
                <a:cs typeface="+mj-cs"/>
              </a:rPr>
              <a:t>ALOHA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4038" y="1522413"/>
            <a:ext cx="3989387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assumptions: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all frames same size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time divided into equal size slots (time to transmit 1 frame)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nodes start to transmit only slot beginning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nodes are synchronized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if 2 or more nodes transmit in slot, all nodes detect collision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00188"/>
            <a:ext cx="433228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  <a:cs typeface="+mn-cs"/>
              </a:rPr>
              <a:t>operation: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  <a:cs typeface="+mn-cs"/>
              </a:rPr>
              <a:t>when node obtains fresh frame, transmits in next </a:t>
            </a:r>
            <a:r>
              <a:rPr lang="en-US" sz="2400" dirty="0" smtClean="0">
                <a:ea typeface="ＭＳ Ｐゴシック" charset="0"/>
                <a:cs typeface="+mn-cs"/>
              </a:rPr>
              <a:t>time slot</a:t>
            </a:r>
            <a:endParaRPr lang="en-US" sz="2400" dirty="0">
              <a:ea typeface="ＭＳ Ｐゴシック" charset="0"/>
              <a:cs typeface="+mn-cs"/>
            </a:endParaRPr>
          </a:p>
          <a:p>
            <a:pPr lvl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 i="1" dirty="0">
                <a:ea typeface="ＭＳ Ｐゴシック" charset="0"/>
              </a:rPr>
              <a:t>if no collision:</a:t>
            </a:r>
            <a:r>
              <a:rPr lang="en-US" dirty="0">
                <a:ea typeface="ＭＳ Ｐゴシック" charset="0"/>
              </a:rPr>
              <a:t> node can send new frame in next slot</a:t>
            </a:r>
          </a:p>
          <a:p>
            <a:pPr lvl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 i="1" dirty="0">
                <a:ea typeface="ＭＳ Ｐゴシック" charset="0"/>
              </a:rPr>
              <a:t>if collision:</a:t>
            </a:r>
            <a:r>
              <a:rPr lang="en-US" dirty="0">
                <a:ea typeface="ＭＳ Ｐゴシック" charset="0"/>
              </a:rPr>
              <a:t> node retransmits frame in each subsequent slot with prob. p until success</a:t>
            </a:r>
          </a:p>
        </p:txBody>
      </p:sp>
      <p:pic>
        <p:nvPicPr>
          <p:cNvPr id="87046" name="Picture 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900" y="9207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56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7B2E21A0-D7C2-497F-86A3-EDF4E6F98D9F}" type="slidenum">
              <a:rPr lang="en-US"/>
              <a:pPr/>
              <a:t>13</a:t>
            </a:fld>
            <a:endParaRPr lang="en-US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335338"/>
            <a:ext cx="3810000" cy="3203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</a:rPr>
              <a:t>Pros:</a:t>
            </a:r>
          </a:p>
          <a:p>
            <a:r>
              <a:rPr lang="en-US" sz="2400" smtClean="0"/>
              <a:t>single active node can continuously transmit at full rate of channel</a:t>
            </a:r>
          </a:p>
          <a:p>
            <a:r>
              <a:rPr lang="en-US" sz="2400" smtClean="0"/>
              <a:t>highly decentralized: only slots in nodes need to be in sync</a:t>
            </a:r>
          </a:p>
          <a:p>
            <a:r>
              <a:rPr lang="en-US" sz="2400" smtClean="0"/>
              <a:t>simple</a:t>
            </a:r>
          </a:p>
          <a:p>
            <a:endParaRPr lang="en-US" sz="2400" smtClean="0"/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3313113"/>
            <a:ext cx="3810000" cy="3200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Cons: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collisions, wasting slots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idle slots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nodes may be able to detect collision in less than time to transmit packet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clock synchronization</a:t>
            </a:r>
          </a:p>
        </p:txBody>
      </p:sp>
      <p:sp>
        <p:nvSpPr>
          <p:cNvPr id="25606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54588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Slotted </a:t>
            </a:r>
            <a:r>
              <a:rPr lang="en-US" sz="4000">
                <a:ea typeface="ＭＳ Ｐゴシック" charset="0"/>
                <a:cs typeface="+mj-cs"/>
              </a:rPr>
              <a:t>ALOHA</a:t>
            </a:r>
          </a:p>
        </p:txBody>
      </p:sp>
      <p:pic>
        <p:nvPicPr>
          <p:cNvPr id="89094" name="Picture 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900" y="9207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9095" name="Group 64"/>
          <p:cNvGrpSpPr>
            <a:grpSpLocks/>
          </p:cNvGrpSpPr>
          <p:nvPr/>
        </p:nvGrpSpPr>
        <p:grpSpPr bwMode="auto">
          <a:xfrm>
            <a:off x="1028700" y="1350963"/>
            <a:ext cx="6053138" cy="1938337"/>
            <a:chOff x="648" y="899"/>
            <a:chExt cx="3813" cy="1221"/>
          </a:xfrm>
        </p:grpSpPr>
        <p:grpSp>
          <p:nvGrpSpPr>
            <p:cNvPr id="89096" name="Group 9"/>
            <p:cNvGrpSpPr>
              <a:grpSpLocks/>
            </p:cNvGrpSpPr>
            <p:nvPr/>
          </p:nvGrpSpPr>
          <p:grpSpPr bwMode="auto">
            <a:xfrm>
              <a:off x="1193" y="899"/>
              <a:ext cx="283" cy="192"/>
              <a:chOff x="1185" y="903"/>
              <a:chExt cx="283" cy="192"/>
            </a:xfrm>
          </p:grpSpPr>
          <p:sp>
            <p:nvSpPr>
              <p:cNvPr id="25660" name="Rectangle 7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1" name="Text Box 8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1</a:t>
                </a:r>
              </a:p>
            </p:txBody>
          </p:sp>
        </p:grpSp>
        <p:grpSp>
          <p:nvGrpSpPr>
            <p:cNvPr id="89097" name="Group 10"/>
            <p:cNvGrpSpPr>
              <a:grpSpLocks/>
            </p:cNvGrpSpPr>
            <p:nvPr/>
          </p:nvGrpSpPr>
          <p:grpSpPr bwMode="auto">
            <a:xfrm>
              <a:off x="1811" y="901"/>
              <a:ext cx="283" cy="192"/>
              <a:chOff x="1185" y="903"/>
              <a:chExt cx="283" cy="192"/>
            </a:xfrm>
          </p:grpSpPr>
          <p:sp>
            <p:nvSpPr>
              <p:cNvPr id="25658" name="Rectangle 11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9" name="Text Box 12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1</a:t>
                </a:r>
              </a:p>
            </p:txBody>
          </p:sp>
        </p:grpSp>
        <p:grpSp>
          <p:nvGrpSpPr>
            <p:cNvPr id="89098" name="Group 13"/>
            <p:cNvGrpSpPr>
              <a:grpSpLocks/>
            </p:cNvGrpSpPr>
            <p:nvPr/>
          </p:nvGrpSpPr>
          <p:grpSpPr bwMode="auto">
            <a:xfrm>
              <a:off x="2779" y="902"/>
              <a:ext cx="283" cy="192"/>
              <a:chOff x="1185" y="903"/>
              <a:chExt cx="283" cy="192"/>
            </a:xfrm>
          </p:grpSpPr>
          <p:sp>
            <p:nvSpPr>
              <p:cNvPr id="25656" name="Rectangle 14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Text Box 15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1</a:t>
                </a:r>
              </a:p>
            </p:txBody>
          </p:sp>
        </p:grpSp>
        <p:grpSp>
          <p:nvGrpSpPr>
            <p:cNvPr id="89099" name="Group 16"/>
            <p:cNvGrpSpPr>
              <a:grpSpLocks/>
            </p:cNvGrpSpPr>
            <p:nvPr/>
          </p:nvGrpSpPr>
          <p:grpSpPr bwMode="auto">
            <a:xfrm>
              <a:off x="3419" y="899"/>
              <a:ext cx="283" cy="192"/>
              <a:chOff x="1185" y="903"/>
              <a:chExt cx="283" cy="192"/>
            </a:xfrm>
          </p:grpSpPr>
          <p:sp>
            <p:nvSpPr>
              <p:cNvPr id="25654" name="Rectangle 17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5" name="Text Box 18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1</a:t>
                </a:r>
              </a:p>
            </p:txBody>
          </p:sp>
        </p:grpSp>
        <p:grpSp>
          <p:nvGrpSpPr>
            <p:cNvPr id="89100" name="Group 24"/>
            <p:cNvGrpSpPr>
              <a:grpSpLocks/>
            </p:cNvGrpSpPr>
            <p:nvPr/>
          </p:nvGrpSpPr>
          <p:grpSpPr bwMode="auto">
            <a:xfrm>
              <a:off x="1194" y="1225"/>
              <a:ext cx="283" cy="192"/>
              <a:chOff x="4584" y="1229"/>
              <a:chExt cx="283" cy="192"/>
            </a:xfrm>
          </p:grpSpPr>
          <p:sp>
            <p:nvSpPr>
              <p:cNvPr id="25652" name="Rectangle 20"/>
              <p:cNvSpPr>
                <a:spLocks noChangeArrowheads="1"/>
              </p:cNvSpPr>
              <p:nvPr/>
            </p:nvSpPr>
            <p:spPr bwMode="auto">
              <a:xfrm>
                <a:off x="4584" y="1247"/>
                <a:ext cx="283" cy="169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3" name="Text Box 21"/>
              <p:cNvSpPr txBox="1">
                <a:spLocks noChangeArrowheads="1"/>
              </p:cNvSpPr>
              <p:nvPr/>
            </p:nvSpPr>
            <p:spPr bwMode="auto">
              <a:xfrm>
                <a:off x="4636" y="1229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2</a:t>
                </a:r>
              </a:p>
            </p:txBody>
          </p:sp>
        </p:grpSp>
        <p:grpSp>
          <p:nvGrpSpPr>
            <p:cNvPr id="89101" name="Group 31"/>
            <p:cNvGrpSpPr>
              <a:grpSpLocks/>
            </p:cNvGrpSpPr>
            <p:nvPr/>
          </p:nvGrpSpPr>
          <p:grpSpPr bwMode="auto">
            <a:xfrm>
              <a:off x="1195" y="1546"/>
              <a:ext cx="283" cy="192"/>
              <a:chOff x="4827" y="1591"/>
              <a:chExt cx="283" cy="192"/>
            </a:xfrm>
          </p:grpSpPr>
          <p:sp>
            <p:nvSpPr>
              <p:cNvPr id="25650" name="Rectangle 22"/>
              <p:cNvSpPr>
                <a:spLocks noChangeArrowheads="1"/>
              </p:cNvSpPr>
              <p:nvPr/>
            </p:nvSpPr>
            <p:spPr bwMode="auto">
              <a:xfrm>
                <a:off x="4827" y="1609"/>
                <a:ext cx="283" cy="169"/>
              </a:xfrm>
              <a:prstGeom prst="rect">
                <a:avLst/>
              </a:prstGeom>
              <a:solidFill>
                <a:srgbClr val="D6009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1" name="Text Box 23"/>
              <p:cNvSpPr txBox="1">
                <a:spLocks noChangeArrowheads="1"/>
              </p:cNvSpPr>
              <p:nvPr/>
            </p:nvSpPr>
            <p:spPr bwMode="auto">
              <a:xfrm>
                <a:off x="4872" y="159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3</a:t>
                </a:r>
              </a:p>
            </p:txBody>
          </p:sp>
        </p:grpSp>
        <p:grpSp>
          <p:nvGrpSpPr>
            <p:cNvPr id="89102" name="Group 25"/>
            <p:cNvGrpSpPr>
              <a:grpSpLocks/>
            </p:cNvGrpSpPr>
            <p:nvPr/>
          </p:nvGrpSpPr>
          <p:grpSpPr bwMode="auto">
            <a:xfrm>
              <a:off x="1817" y="1226"/>
              <a:ext cx="283" cy="192"/>
              <a:chOff x="4584" y="1229"/>
              <a:chExt cx="283" cy="192"/>
            </a:xfrm>
          </p:grpSpPr>
          <p:sp>
            <p:nvSpPr>
              <p:cNvPr id="25648" name="Rectangle 26"/>
              <p:cNvSpPr>
                <a:spLocks noChangeArrowheads="1"/>
              </p:cNvSpPr>
              <p:nvPr/>
            </p:nvSpPr>
            <p:spPr bwMode="auto">
              <a:xfrm>
                <a:off x="4584" y="1247"/>
                <a:ext cx="283" cy="169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9" name="Text Box 27"/>
              <p:cNvSpPr txBox="1">
                <a:spLocks noChangeArrowheads="1"/>
              </p:cNvSpPr>
              <p:nvPr/>
            </p:nvSpPr>
            <p:spPr bwMode="auto">
              <a:xfrm>
                <a:off x="4636" y="1229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2</a:t>
                </a:r>
              </a:p>
            </p:txBody>
          </p:sp>
        </p:grpSp>
        <p:grpSp>
          <p:nvGrpSpPr>
            <p:cNvPr id="89103" name="Group 28"/>
            <p:cNvGrpSpPr>
              <a:grpSpLocks/>
            </p:cNvGrpSpPr>
            <p:nvPr/>
          </p:nvGrpSpPr>
          <p:grpSpPr bwMode="auto">
            <a:xfrm>
              <a:off x="2143" y="1227"/>
              <a:ext cx="283" cy="192"/>
              <a:chOff x="4584" y="1229"/>
              <a:chExt cx="283" cy="192"/>
            </a:xfrm>
          </p:grpSpPr>
          <p:sp>
            <p:nvSpPr>
              <p:cNvPr id="25646" name="Rectangle 29"/>
              <p:cNvSpPr>
                <a:spLocks noChangeArrowheads="1"/>
              </p:cNvSpPr>
              <p:nvPr/>
            </p:nvSpPr>
            <p:spPr bwMode="auto">
              <a:xfrm>
                <a:off x="4584" y="1247"/>
                <a:ext cx="283" cy="169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7" name="Text Box 30"/>
              <p:cNvSpPr txBox="1">
                <a:spLocks noChangeArrowheads="1"/>
              </p:cNvSpPr>
              <p:nvPr/>
            </p:nvSpPr>
            <p:spPr bwMode="auto">
              <a:xfrm>
                <a:off x="4636" y="1229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2</a:t>
                </a:r>
              </a:p>
            </p:txBody>
          </p:sp>
        </p:grpSp>
        <p:grpSp>
          <p:nvGrpSpPr>
            <p:cNvPr id="89104" name="Group 32"/>
            <p:cNvGrpSpPr>
              <a:grpSpLocks/>
            </p:cNvGrpSpPr>
            <p:nvPr/>
          </p:nvGrpSpPr>
          <p:grpSpPr bwMode="auto">
            <a:xfrm>
              <a:off x="2780" y="1547"/>
              <a:ext cx="283" cy="192"/>
              <a:chOff x="4827" y="1591"/>
              <a:chExt cx="283" cy="192"/>
            </a:xfrm>
          </p:grpSpPr>
          <p:sp>
            <p:nvSpPr>
              <p:cNvPr id="25644" name="Rectangle 33"/>
              <p:cNvSpPr>
                <a:spLocks noChangeArrowheads="1"/>
              </p:cNvSpPr>
              <p:nvPr/>
            </p:nvSpPr>
            <p:spPr bwMode="auto">
              <a:xfrm>
                <a:off x="4827" y="1609"/>
                <a:ext cx="283" cy="169"/>
              </a:xfrm>
              <a:prstGeom prst="rect">
                <a:avLst/>
              </a:prstGeom>
              <a:solidFill>
                <a:srgbClr val="D6009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Text Box 34"/>
              <p:cNvSpPr txBox="1">
                <a:spLocks noChangeArrowheads="1"/>
              </p:cNvSpPr>
              <p:nvPr/>
            </p:nvSpPr>
            <p:spPr bwMode="auto">
              <a:xfrm>
                <a:off x="4872" y="159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3</a:t>
                </a:r>
              </a:p>
            </p:txBody>
          </p:sp>
        </p:grpSp>
        <p:grpSp>
          <p:nvGrpSpPr>
            <p:cNvPr id="89105" name="Group 35"/>
            <p:cNvGrpSpPr>
              <a:grpSpLocks/>
            </p:cNvGrpSpPr>
            <p:nvPr/>
          </p:nvGrpSpPr>
          <p:grpSpPr bwMode="auto">
            <a:xfrm>
              <a:off x="3732" y="1548"/>
              <a:ext cx="283" cy="192"/>
              <a:chOff x="4827" y="1591"/>
              <a:chExt cx="283" cy="192"/>
            </a:xfrm>
          </p:grpSpPr>
          <p:sp>
            <p:nvSpPr>
              <p:cNvPr id="25642" name="Rectangle 36"/>
              <p:cNvSpPr>
                <a:spLocks noChangeArrowheads="1"/>
              </p:cNvSpPr>
              <p:nvPr/>
            </p:nvSpPr>
            <p:spPr bwMode="auto">
              <a:xfrm>
                <a:off x="4827" y="1609"/>
                <a:ext cx="283" cy="169"/>
              </a:xfrm>
              <a:prstGeom prst="rect">
                <a:avLst/>
              </a:prstGeom>
              <a:solidFill>
                <a:srgbClr val="D6009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Text Box 37"/>
              <p:cNvSpPr txBox="1">
                <a:spLocks noChangeArrowheads="1"/>
              </p:cNvSpPr>
              <p:nvPr/>
            </p:nvSpPr>
            <p:spPr bwMode="auto">
              <a:xfrm>
                <a:off x="4872" y="159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 i="0">
                    <a:latin typeface="Arial" pitchFamily="34" charset="0"/>
                  </a:rPr>
                  <a:t>3</a:t>
                </a:r>
              </a:p>
            </p:txBody>
          </p:sp>
        </p:grpSp>
        <p:sp>
          <p:nvSpPr>
            <p:cNvPr id="25619" name="Text Box 38"/>
            <p:cNvSpPr txBox="1">
              <a:spLocks noChangeArrowheads="1"/>
            </p:cNvSpPr>
            <p:nvPr/>
          </p:nvSpPr>
          <p:spPr bwMode="auto">
            <a:xfrm>
              <a:off x="659" y="921"/>
              <a:ext cx="4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i="0" smtClean="0">
                  <a:latin typeface="Arial" charset="0"/>
                </a:rPr>
                <a:t>node 1</a:t>
              </a:r>
            </a:p>
          </p:txBody>
        </p:sp>
        <p:sp>
          <p:nvSpPr>
            <p:cNvPr id="25620" name="Text Box 39"/>
            <p:cNvSpPr txBox="1">
              <a:spLocks noChangeArrowheads="1"/>
            </p:cNvSpPr>
            <p:nvPr/>
          </p:nvSpPr>
          <p:spPr bwMode="auto">
            <a:xfrm>
              <a:off x="648" y="1245"/>
              <a:ext cx="4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i="0" smtClean="0">
                  <a:latin typeface="Arial" charset="0"/>
                </a:rPr>
                <a:t>node 2</a:t>
              </a:r>
            </a:p>
          </p:txBody>
        </p:sp>
        <p:sp>
          <p:nvSpPr>
            <p:cNvPr id="25621" name="Text Box 40"/>
            <p:cNvSpPr txBox="1">
              <a:spLocks noChangeArrowheads="1"/>
            </p:cNvSpPr>
            <p:nvPr/>
          </p:nvSpPr>
          <p:spPr bwMode="auto">
            <a:xfrm>
              <a:off x="677" y="1562"/>
              <a:ext cx="4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i="0" smtClean="0">
                  <a:latin typeface="Arial" charset="0"/>
                </a:rPr>
                <a:t>node 3</a:t>
              </a:r>
            </a:p>
          </p:txBody>
        </p:sp>
        <p:sp>
          <p:nvSpPr>
            <p:cNvPr id="25622" name="Line 41"/>
            <p:cNvSpPr>
              <a:spLocks noChangeShapeType="1"/>
            </p:cNvSpPr>
            <p:nvPr/>
          </p:nvSpPr>
          <p:spPr bwMode="auto">
            <a:xfrm>
              <a:off x="1179" y="1882"/>
              <a:ext cx="32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23" name="Line 42"/>
            <p:cNvSpPr>
              <a:spLocks noChangeShapeType="1"/>
            </p:cNvSpPr>
            <p:nvPr/>
          </p:nvSpPr>
          <p:spPr bwMode="auto">
            <a:xfrm>
              <a:off x="1181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24" name="Line 43"/>
            <p:cNvSpPr>
              <a:spLocks noChangeShapeType="1"/>
            </p:cNvSpPr>
            <p:nvPr/>
          </p:nvSpPr>
          <p:spPr bwMode="auto">
            <a:xfrm>
              <a:off x="1496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25" name="Line 44"/>
            <p:cNvSpPr>
              <a:spLocks noChangeShapeType="1"/>
            </p:cNvSpPr>
            <p:nvPr/>
          </p:nvSpPr>
          <p:spPr bwMode="auto">
            <a:xfrm>
              <a:off x="1813" y="1817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26" name="Line 45"/>
            <p:cNvSpPr>
              <a:spLocks noChangeShapeType="1"/>
            </p:cNvSpPr>
            <p:nvPr/>
          </p:nvSpPr>
          <p:spPr bwMode="auto">
            <a:xfrm>
              <a:off x="2132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27" name="Line 46"/>
            <p:cNvSpPr>
              <a:spLocks noChangeShapeType="1"/>
            </p:cNvSpPr>
            <p:nvPr/>
          </p:nvSpPr>
          <p:spPr bwMode="auto">
            <a:xfrm>
              <a:off x="2450" y="1817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28" name="Line 47"/>
            <p:cNvSpPr>
              <a:spLocks noChangeShapeType="1"/>
            </p:cNvSpPr>
            <p:nvPr/>
          </p:nvSpPr>
          <p:spPr bwMode="auto">
            <a:xfrm>
              <a:off x="2770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29" name="Line 48"/>
            <p:cNvSpPr>
              <a:spLocks noChangeShapeType="1"/>
            </p:cNvSpPr>
            <p:nvPr/>
          </p:nvSpPr>
          <p:spPr bwMode="auto">
            <a:xfrm>
              <a:off x="3088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30" name="Line 49"/>
            <p:cNvSpPr>
              <a:spLocks noChangeShapeType="1"/>
            </p:cNvSpPr>
            <p:nvPr/>
          </p:nvSpPr>
          <p:spPr bwMode="auto">
            <a:xfrm>
              <a:off x="3406" y="1817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31" name="Line 50"/>
            <p:cNvSpPr>
              <a:spLocks noChangeShapeType="1"/>
            </p:cNvSpPr>
            <p:nvPr/>
          </p:nvSpPr>
          <p:spPr bwMode="auto">
            <a:xfrm>
              <a:off x="3726" y="1815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32" name="Line 51"/>
            <p:cNvSpPr>
              <a:spLocks noChangeShapeType="1"/>
            </p:cNvSpPr>
            <p:nvPr/>
          </p:nvSpPr>
          <p:spPr bwMode="auto">
            <a:xfrm>
              <a:off x="4034" y="1813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5633" name="Text Box 54"/>
            <p:cNvSpPr txBox="1">
              <a:spLocks noChangeArrowheads="1"/>
            </p:cNvSpPr>
            <p:nvPr/>
          </p:nvSpPr>
          <p:spPr bwMode="auto">
            <a:xfrm>
              <a:off x="1220" y="188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5634" name="Text Box 55"/>
            <p:cNvSpPr txBox="1">
              <a:spLocks noChangeArrowheads="1"/>
            </p:cNvSpPr>
            <p:nvPr/>
          </p:nvSpPr>
          <p:spPr bwMode="auto">
            <a:xfrm>
              <a:off x="1862" y="188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5635" name="Text Box 56"/>
            <p:cNvSpPr txBox="1">
              <a:spLocks noChangeArrowheads="1"/>
            </p:cNvSpPr>
            <p:nvPr/>
          </p:nvSpPr>
          <p:spPr bwMode="auto">
            <a:xfrm>
              <a:off x="2816" y="188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5636" name="Text Box 58"/>
            <p:cNvSpPr txBox="1">
              <a:spLocks noChangeArrowheads="1"/>
            </p:cNvSpPr>
            <p:nvPr/>
          </p:nvSpPr>
          <p:spPr bwMode="auto">
            <a:xfrm>
              <a:off x="2186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5637" name="Text Box 59"/>
            <p:cNvSpPr txBox="1">
              <a:spLocks noChangeArrowheads="1"/>
            </p:cNvSpPr>
            <p:nvPr/>
          </p:nvSpPr>
          <p:spPr bwMode="auto">
            <a:xfrm>
              <a:off x="3446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5638" name="Text Box 60"/>
            <p:cNvSpPr txBox="1">
              <a:spLocks noChangeArrowheads="1"/>
            </p:cNvSpPr>
            <p:nvPr/>
          </p:nvSpPr>
          <p:spPr bwMode="auto">
            <a:xfrm>
              <a:off x="3752" y="1883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5639" name="Text Box 61"/>
            <p:cNvSpPr txBox="1">
              <a:spLocks noChangeArrowheads="1"/>
            </p:cNvSpPr>
            <p:nvPr/>
          </p:nvSpPr>
          <p:spPr bwMode="auto">
            <a:xfrm>
              <a:off x="1544" y="1883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E</a:t>
              </a:r>
            </a:p>
          </p:txBody>
        </p:sp>
        <p:sp>
          <p:nvSpPr>
            <p:cNvPr id="25640" name="Text Box 62"/>
            <p:cNvSpPr txBox="1">
              <a:spLocks noChangeArrowheads="1"/>
            </p:cNvSpPr>
            <p:nvPr/>
          </p:nvSpPr>
          <p:spPr bwMode="auto">
            <a:xfrm>
              <a:off x="2504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E</a:t>
              </a:r>
            </a:p>
          </p:txBody>
        </p:sp>
        <p:sp>
          <p:nvSpPr>
            <p:cNvPr id="25641" name="Text Box 63"/>
            <p:cNvSpPr txBox="1">
              <a:spLocks noChangeArrowheads="1"/>
            </p:cNvSpPr>
            <p:nvPr/>
          </p:nvSpPr>
          <p:spPr bwMode="auto">
            <a:xfrm>
              <a:off x="3134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0">
                  <a:solidFill>
                    <a:srgbClr val="000099"/>
                  </a:solidFill>
                  <a:latin typeface="Arial" pitchFamily="34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1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A747B7C-BCCB-44A5-BCAD-8A44C2FD8110}" type="slidenum">
              <a:rPr lang="en-US"/>
              <a:pPr/>
              <a:t>14</a:t>
            </a:fld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3297238"/>
            <a:ext cx="3810000" cy="3128962"/>
          </a:xfrm>
        </p:spPr>
        <p:txBody>
          <a:bodyPr/>
          <a:lstStyle/>
          <a:p>
            <a:r>
              <a:rPr lang="en-US" sz="2400" i="1" smtClean="0"/>
              <a:t>suppose:</a:t>
            </a:r>
            <a:r>
              <a:rPr lang="en-US" sz="2400" smtClean="0"/>
              <a:t> </a:t>
            </a:r>
            <a:r>
              <a:rPr lang="en-US" sz="2400" i="1" smtClean="0"/>
              <a:t>N</a:t>
            </a:r>
            <a:r>
              <a:rPr lang="en-US" sz="2400" smtClean="0"/>
              <a:t> nodes with many frames to send, each transmits in slot with probability </a:t>
            </a:r>
            <a:r>
              <a:rPr lang="en-US" sz="2400" i="1" smtClean="0"/>
              <a:t>p</a:t>
            </a:r>
          </a:p>
          <a:p>
            <a:r>
              <a:rPr lang="en-US" sz="2400" smtClean="0"/>
              <a:t>prob that given node has success in a slot  = </a:t>
            </a:r>
            <a:r>
              <a:rPr lang="en-US" sz="2400" i="1" smtClean="0"/>
              <a:t>p(1-p)</a:t>
            </a:r>
            <a:r>
              <a:rPr lang="en-US" sz="2400" b="1" i="1" baseline="30000" smtClean="0"/>
              <a:t>N-1</a:t>
            </a:r>
          </a:p>
          <a:p>
            <a:r>
              <a:rPr lang="en-US" sz="2400" smtClean="0"/>
              <a:t>prob that </a:t>
            </a:r>
            <a:r>
              <a:rPr lang="en-US" sz="2400" i="1" smtClean="0"/>
              <a:t>any</a:t>
            </a:r>
            <a:r>
              <a:rPr lang="en-US" sz="2400" smtClean="0"/>
              <a:t> node has a success = </a:t>
            </a:r>
            <a:r>
              <a:rPr lang="en-US" sz="2400" i="1" smtClean="0"/>
              <a:t>Np(1-p)</a:t>
            </a:r>
            <a:r>
              <a:rPr lang="en-US" sz="2400" b="1" i="1" baseline="30000" smtClean="0"/>
              <a:t>N-1</a:t>
            </a:r>
            <a:endParaRPr lang="en-US" sz="2400" i="1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978400" y="1647825"/>
            <a:ext cx="3810000" cy="3238500"/>
          </a:xfrm>
        </p:spPr>
        <p:txBody>
          <a:bodyPr/>
          <a:lstStyle/>
          <a:p>
            <a:r>
              <a:rPr lang="en-US" sz="2400" smtClean="0"/>
              <a:t>max efficiency: find p* that maximizes </a:t>
            </a:r>
            <a:br>
              <a:rPr lang="en-US" sz="2400" smtClean="0"/>
            </a:br>
            <a:r>
              <a:rPr lang="en-US" sz="2400" smtClean="0"/>
              <a:t>Np(1-p)</a:t>
            </a:r>
            <a:r>
              <a:rPr lang="en-US" sz="2400" b="1" baseline="30000" smtClean="0"/>
              <a:t>N-1</a:t>
            </a:r>
          </a:p>
          <a:p>
            <a:r>
              <a:rPr lang="en-US" sz="2400" smtClean="0"/>
              <a:t>for many nodes, take limit of Np*(1-p*)</a:t>
            </a:r>
            <a:r>
              <a:rPr lang="en-US" sz="2400" b="1" baseline="30000" smtClean="0"/>
              <a:t>N-1 </a:t>
            </a:r>
            <a:r>
              <a:rPr lang="en-US" sz="2400" smtClean="0"/>
              <a:t>as N goes to infinity, gives: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    </a:t>
            </a:r>
            <a:r>
              <a:rPr lang="en-US" sz="2400" i="1" smtClean="0">
                <a:solidFill>
                  <a:srgbClr val="CC0000"/>
                </a:solidFill>
              </a:rPr>
              <a:t>max efficiency = 1/e = .37</a:t>
            </a:r>
            <a:endParaRPr lang="en-US" sz="2400" b="1" i="1" baseline="30000" smtClean="0">
              <a:solidFill>
                <a:srgbClr val="CC0000"/>
              </a:solidFill>
            </a:endParaRPr>
          </a:p>
        </p:txBody>
      </p:sp>
      <p:sp>
        <p:nvSpPr>
          <p:cNvPr id="26630" name="Text Box 9"/>
          <p:cNvSpPr txBox="1">
            <a:spLocks noChangeArrowheads="1"/>
          </p:cNvSpPr>
          <p:nvPr/>
        </p:nvSpPr>
        <p:spPr bwMode="auto">
          <a:xfrm>
            <a:off x="595313" y="1687513"/>
            <a:ext cx="3554412" cy="1414462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800" smtClean="0">
                <a:solidFill>
                  <a:srgbClr val="CC0000"/>
                </a:solidFill>
                <a:latin typeface="Gill Sans MT" charset="0"/>
              </a:rPr>
              <a:t>efficiency</a:t>
            </a:r>
            <a:r>
              <a:rPr lang="en-US" sz="2400" i="0" smtClean="0">
                <a:latin typeface="Gill Sans MT" charset="0"/>
              </a:rPr>
              <a:t>: long-run </a:t>
            </a:r>
            <a:br>
              <a:rPr lang="en-US" sz="2400" i="0" smtClean="0">
                <a:latin typeface="Gill Sans MT" charset="0"/>
              </a:rPr>
            </a:br>
            <a:r>
              <a:rPr lang="en-US" sz="2400" i="0" smtClean="0">
                <a:latin typeface="Gill Sans MT" charset="0"/>
              </a:rPr>
              <a:t>fraction of successful slots </a:t>
            </a:r>
            <a:br>
              <a:rPr lang="en-US" sz="2400" i="0" smtClean="0">
                <a:latin typeface="Gill Sans MT" charset="0"/>
              </a:rPr>
            </a:br>
            <a:r>
              <a:rPr lang="en-US" sz="2400" i="0" smtClean="0">
                <a:latin typeface="Gill Sans MT" charset="0"/>
              </a:rPr>
              <a:t>(many nodes, all with many frames to send)</a:t>
            </a:r>
          </a:p>
        </p:txBody>
      </p:sp>
      <p:sp>
        <p:nvSpPr>
          <p:cNvPr id="26631" name="Text Box 10"/>
          <p:cNvSpPr txBox="1">
            <a:spLocks noChangeArrowheads="1"/>
          </p:cNvSpPr>
          <p:nvPr/>
        </p:nvSpPr>
        <p:spPr bwMode="auto">
          <a:xfrm>
            <a:off x="5407025" y="4529138"/>
            <a:ext cx="2568575" cy="14144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800" smtClean="0">
                <a:solidFill>
                  <a:srgbClr val="CC0000"/>
                </a:solidFill>
                <a:latin typeface="Gill Sans MT" charset="0"/>
              </a:rPr>
              <a:t>at best:</a:t>
            </a:r>
            <a:r>
              <a:rPr lang="en-US" sz="2400" i="0" smtClean="0">
                <a:latin typeface="Gill Sans MT" charset="0"/>
              </a:rPr>
              <a:t> channel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smtClean="0">
                <a:latin typeface="Gill Sans MT" charset="0"/>
              </a:rPr>
              <a:t>used for useful 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smtClean="0">
                <a:latin typeface="Gill Sans MT" charset="0"/>
              </a:rPr>
              <a:t>transmissions 37%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smtClean="0">
                <a:latin typeface="Gill Sans MT" charset="0"/>
              </a:rPr>
              <a:t>of time!</a:t>
            </a:r>
          </a:p>
        </p:txBody>
      </p:sp>
      <p:sp>
        <p:nvSpPr>
          <p:cNvPr id="26632" name="Text Box 11"/>
          <p:cNvSpPr txBox="1">
            <a:spLocks noChangeArrowheads="1"/>
          </p:cNvSpPr>
          <p:nvPr/>
        </p:nvSpPr>
        <p:spPr bwMode="auto">
          <a:xfrm>
            <a:off x="8048625" y="4402138"/>
            <a:ext cx="4889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600">
                <a:solidFill>
                  <a:srgbClr val="CC0000"/>
                </a:solidFill>
                <a:latin typeface="Gill Sans MT" pitchFamily="34" charset="0"/>
              </a:rPr>
              <a:t>!</a:t>
            </a:r>
          </a:p>
        </p:txBody>
      </p:sp>
      <p:sp>
        <p:nvSpPr>
          <p:cNvPr id="26633" name="Rectangle 17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7602538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Slotted </a:t>
            </a:r>
            <a:r>
              <a:rPr lang="en-US" sz="4000">
                <a:ea typeface="ＭＳ Ｐゴシック" charset="0"/>
                <a:cs typeface="+mj-cs"/>
              </a:rPr>
              <a:t>ALOHA: efficiency</a:t>
            </a:r>
          </a:p>
        </p:txBody>
      </p:sp>
      <p:pic>
        <p:nvPicPr>
          <p:cNvPr id="91145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900" y="920750"/>
            <a:ext cx="577056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26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B0C0C017-6A14-4294-B848-D59B588F12BB}" type="slidenum">
              <a:rPr lang="en-US"/>
              <a:pPr/>
              <a:t>15</a:t>
            </a:fld>
            <a:endParaRPr lang="en-US"/>
          </a:p>
        </p:txBody>
      </p:sp>
      <p:pic>
        <p:nvPicPr>
          <p:cNvPr id="93187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13" y="950913"/>
            <a:ext cx="5942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0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Pure (unslotted) </a:t>
            </a:r>
            <a:r>
              <a:rPr lang="en-US" sz="4000">
                <a:ea typeface="ＭＳ Ｐゴシック" charset="0"/>
                <a:cs typeface="+mj-cs"/>
              </a:rPr>
              <a:t>ALOHA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8343900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unslotted Aloha: simpler, no synchronization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when frame first arrives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 transmit immediately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collision probability increases: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frame sent at t</a:t>
            </a:r>
            <a:r>
              <a:rPr lang="en-US" baseline="-25000">
                <a:ea typeface="ＭＳ Ｐゴシック" charset="0"/>
              </a:rPr>
              <a:t>0</a:t>
            </a:r>
            <a:r>
              <a:rPr lang="en-US">
                <a:ea typeface="ＭＳ Ｐゴシック" charset="0"/>
              </a:rPr>
              <a:t> collides with other frames sent in [t</a:t>
            </a:r>
            <a:r>
              <a:rPr lang="en-US" baseline="-25000">
                <a:ea typeface="ＭＳ Ｐゴシック" charset="0"/>
              </a:rPr>
              <a:t>0</a:t>
            </a:r>
            <a:r>
              <a:rPr lang="en-US">
                <a:ea typeface="ＭＳ Ｐゴシック" charset="0"/>
              </a:rPr>
              <a:t>-1,t</a:t>
            </a:r>
            <a:r>
              <a:rPr lang="en-US" baseline="-25000">
                <a:ea typeface="ＭＳ Ｐゴシック" charset="0"/>
              </a:rPr>
              <a:t>0</a:t>
            </a:r>
            <a:r>
              <a:rPr lang="en-US">
                <a:ea typeface="ＭＳ Ｐゴシック" charset="0"/>
              </a:rPr>
              <a:t>+1]</a:t>
            </a:r>
          </a:p>
        </p:txBody>
      </p:sp>
      <p:pic>
        <p:nvPicPr>
          <p:cNvPr id="93190" name="Picture 4" descr="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7738" y="3871913"/>
            <a:ext cx="628015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67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CBB0829F-D237-4ED9-8FBE-210F5E0CFF5D}" type="slidenum">
              <a:rPr lang="en-US"/>
              <a:pPr/>
              <a:t>16</a:t>
            </a:fld>
            <a:endParaRPr lang="en-US"/>
          </a:p>
        </p:txBody>
      </p:sp>
      <p:pic>
        <p:nvPicPr>
          <p:cNvPr id="95235" name="Picture 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388" y="857250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53988"/>
            <a:ext cx="7772400" cy="9620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Pure </a:t>
            </a:r>
            <a:r>
              <a:rPr lang="en-US" sz="4000">
                <a:ea typeface="ＭＳ Ｐゴシック" charset="0"/>
                <a:cs typeface="+mj-cs"/>
              </a:rPr>
              <a:t>ALOHA</a:t>
            </a:r>
            <a:r>
              <a:rPr lang="en-US">
                <a:ea typeface="ＭＳ Ｐゴシック" charset="0"/>
                <a:cs typeface="+mj-cs"/>
              </a:rPr>
              <a:t> efficiency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28738"/>
            <a:ext cx="82645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 smtClean="0"/>
              <a:t>P(success by given node) = P(node transmits) </a:t>
            </a:r>
            <a:r>
              <a:rPr lang="en-US" sz="2000" baseline="16000" dirty="0" smtClean="0"/>
              <a:t>.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                                              P(no other node transmits in [t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-1,t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] </a:t>
            </a:r>
            <a:r>
              <a:rPr lang="en-US" sz="2000" baseline="16000" dirty="0" smtClean="0"/>
              <a:t>.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                                              P(no other node transmits in [t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,t</a:t>
            </a:r>
            <a:r>
              <a:rPr lang="en-US" sz="2000" baseline="-25000" dirty="0" smtClean="0"/>
              <a:t>0+1</a:t>
            </a:r>
            <a:r>
              <a:rPr lang="en-US" sz="2000" dirty="0" smtClean="0"/>
              <a:t>] 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 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                                 = p </a:t>
            </a:r>
            <a:r>
              <a:rPr lang="en-US" sz="2400" baseline="16000" dirty="0" smtClean="0"/>
              <a:t>. </a:t>
            </a:r>
            <a:r>
              <a:rPr lang="en-US" sz="2400" dirty="0" smtClean="0"/>
              <a:t>(1-p)</a:t>
            </a:r>
            <a:r>
              <a:rPr lang="en-US" sz="2400" b="1" baseline="30000" dirty="0" smtClean="0"/>
              <a:t>N-1</a:t>
            </a:r>
            <a:r>
              <a:rPr lang="en-US" sz="2400" baseline="16000" dirty="0" smtClean="0"/>
              <a:t> . </a:t>
            </a:r>
            <a:r>
              <a:rPr lang="en-US" sz="2400" dirty="0" smtClean="0"/>
              <a:t>(1-p)</a:t>
            </a:r>
            <a:r>
              <a:rPr lang="en-US" sz="2400" b="1" baseline="30000" dirty="0" smtClean="0"/>
              <a:t>N-1  </a:t>
            </a:r>
          </a:p>
          <a:p>
            <a:pPr>
              <a:buFont typeface="Wingdings" pitchFamily="2" charset="2"/>
              <a:buNone/>
            </a:pPr>
            <a:r>
              <a:rPr lang="en-US" sz="2400" b="1" baseline="30000" dirty="0" smtClean="0"/>
              <a:t>                                                         </a:t>
            </a:r>
            <a:r>
              <a:rPr lang="en-US" sz="2400" dirty="0" smtClean="0"/>
              <a:t>=</a:t>
            </a:r>
            <a:r>
              <a:rPr lang="en-US" sz="2400" b="1" dirty="0" smtClean="0"/>
              <a:t> </a:t>
            </a:r>
            <a:r>
              <a:rPr lang="en-US" sz="2400" dirty="0" smtClean="0"/>
              <a:t>p </a:t>
            </a:r>
            <a:r>
              <a:rPr lang="en-US" sz="2400" baseline="16000" dirty="0" smtClean="0"/>
              <a:t>. </a:t>
            </a:r>
            <a:r>
              <a:rPr lang="en-US" sz="2400" dirty="0" smtClean="0"/>
              <a:t>(1-p)</a:t>
            </a:r>
            <a:r>
              <a:rPr lang="en-US" sz="2400" b="1" baseline="30000" dirty="0" smtClean="0"/>
              <a:t>2(N-1)</a:t>
            </a:r>
            <a:r>
              <a:rPr lang="en-US" baseline="16000" dirty="0" smtClean="0"/>
              <a:t> 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baseline="16000" dirty="0" smtClean="0"/>
          </a:p>
          <a:p>
            <a:pPr>
              <a:buFont typeface="Wingdings" pitchFamily="2" charset="2"/>
              <a:buNone/>
            </a:pPr>
            <a:r>
              <a:rPr lang="en-US" baseline="16000" dirty="0" smtClean="0"/>
              <a:t>                              … choosing optimum p and then letting N </a:t>
            </a:r>
          </a:p>
          <a:p>
            <a:pPr>
              <a:buFont typeface="Wingdings" pitchFamily="2" charset="2"/>
              <a:buNone/>
            </a:pPr>
            <a:r>
              <a:rPr lang="en-US" baseline="16000" dirty="0" smtClean="0"/>
              <a:t>                                                 </a:t>
            </a:r>
            <a:r>
              <a:rPr lang="en-US" sz="2400" dirty="0" smtClean="0"/>
              <a:t>= 1/(2e) = .18</a:t>
            </a:r>
            <a:r>
              <a:rPr lang="en-US" baseline="16000" dirty="0" smtClean="0"/>
              <a:t> </a:t>
            </a:r>
            <a:r>
              <a:rPr lang="en-US" dirty="0" smtClean="0"/>
              <a:t>	</a:t>
            </a:r>
            <a:endParaRPr lang="en-US" b="1" i="1" dirty="0" smtClean="0"/>
          </a:p>
          <a:p>
            <a:endParaRPr lang="en-US" dirty="0" smtClean="0"/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1531384" y="5175250"/>
            <a:ext cx="65401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i="0" dirty="0">
                <a:solidFill>
                  <a:srgbClr val="CC0000"/>
                </a:solidFill>
                <a:latin typeface="Gill Sans MT" charset="0"/>
              </a:rPr>
              <a:t>a</a:t>
            </a:r>
            <a:r>
              <a:rPr lang="en-US" sz="2800" i="0" dirty="0" smtClean="0">
                <a:solidFill>
                  <a:srgbClr val="CC0000"/>
                </a:solidFill>
                <a:latin typeface="Gill Sans MT" charset="0"/>
              </a:rPr>
              <a:t>s expected, even 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</a:rPr>
              <a:t>worse</a:t>
            </a:r>
            <a:r>
              <a:rPr lang="en-US" sz="2800" i="0" dirty="0" smtClean="0">
                <a:solidFill>
                  <a:srgbClr val="CC0000"/>
                </a:solidFill>
                <a:latin typeface="Gill Sans MT" charset="0"/>
              </a:rPr>
              <a:t> than slotted Aloha!</a:t>
            </a:r>
          </a:p>
        </p:txBody>
      </p:sp>
      <p:grpSp>
        <p:nvGrpSpPr>
          <p:cNvPr id="95239" name="Group 10"/>
          <p:cNvGrpSpPr>
            <a:grpSpLocks/>
          </p:cNvGrpSpPr>
          <p:nvPr/>
        </p:nvGrpSpPr>
        <p:grpSpPr bwMode="auto">
          <a:xfrm>
            <a:off x="6783388" y="3798888"/>
            <a:ext cx="736600" cy="90487"/>
            <a:chOff x="3242" y="3679"/>
            <a:chExt cx="464" cy="57"/>
          </a:xfrm>
        </p:grpSpPr>
        <p:sp>
          <p:nvSpPr>
            <p:cNvPr id="28681" name="Line 7"/>
            <p:cNvSpPr>
              <a:spLocks noChangeShapeType="1"/>
            </p:cNvSpPr>
            <p:nvPr/>
          </p:nvSpPr>
          <p:spPr bwMode="auto">
            <a:xfrm>
              <a:off x="3242" y="3711"/>
              <a:ext cx="20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8682" name="Oval 8"/>
            <p:cNvSpPr>
              <a:spLocks noChangeArrowheads="1"/>
            </p:cNvSpPr>
            <p:nvPr/>
          </p:nvSpPr>
          <p:spPr bwMode="auto">
            <a:xfrm>
              <a:off x="3494" y="3680"/>
              <a:ext cx="107" cy="5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Oval 9"/>
            <p:cNvSpPr>
              <a:spLocks noChangeArrowheads="1"/>
            </p:cNvSpPr>
            <p:nvPr/>
          </p:nvSpPr>
          <p:spPr bwMode="auto">
            <a:xfrm>
              <a:off x="3599" y="3679"/>
              <a:ext cx="107" cy="5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68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BB52578-AAEA-40EB-9CF9-5970F1E27712}" type="slidenum">
              <a:rPr lang="en-US"/>
              <a:pPr/>
              <a:t>2</a:t>
            </a:fld>
            <a:endParaRPr lang="en-US"/>
          </a:p>
        </p:txBody>
      </p:sp>
      <p:pic>
        <p:nvPicPr>
          <p:cNvPr id="70659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layer, </a:t>
            </a:r>
            <a:r>
              <a:rPr lang="en-US" sz="4000">
                <a:ea typeface="ＭＳ Ｐゴシック" charset="0"/>
                <a:cs typeface="+mj-cs"/>
              </a:rPr>
              <a:t>LAN</a:t>
            </a:r>
            <a:r>
              <a:rPr lang="en-US">
                <a:ea typeface="ＭＳ Ｐゴシック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5.1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5.2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5.3 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5.4</a:t>
            </a:r>
            <a:r>
              <a:rPr lang="en-US" dirty="0"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  <a:cs typeface="+mn-cs"/>
              </a:rPr>
              <a:t>LANs</a:t>
            </a:r>
            <a:endParaRPr lang="en-US" dirty="0">
              <a:ea typeface="ＭＳ Ｐゴシック" charset="0"/>
              <a:cs typeface="+mn-cs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addressing, ARP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Ethernet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s</a:t>
            </a:r>
            <a:r>
              <a:rPr lang="en-US" dirty="0" smtClean="0">
                <a:ea typeface="ＭＳ Ｐゴシック" charset="0"/>
              </a:rPr>
              <a:t>witches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VLANS</a:t>
            </a:r>
            <a:endParaRPr lang="en-US" dirty="0">
              <a:ea typeface="ＭＳ Ｐゴシック" charset="0"/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5.5</a:t>
            </a:r>
            <a:r>
              <a:rPr lang="en-US" smtClean="0"/>
              <a:t> link virtualization: MPLS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5.6</a:t>
            </a:r>
            <a:r>
              <a:rPr lang="en-US" smtClean="0"/>
              <a:t> data center networking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5.7</a:t>
            </a:r>
            <a:r>
              <a:rPr lang="en-US" smtClean="0"/>
              <a:t> a day in the life of a web request</a:t>
            </a:r>
          </a:p>
          <a:p>
            <a:pPr marL="457200" indent="-457200">
              <a:buFont typeface="Wingdings" pitchFamily="2" charset="2"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A5AF22D6-1445-4DF7-AB80-49CA8B0CBE92}" type="slidenum">
              <a:rPr lang="en-US"/>
              <a:pPr/>
              <a:t>3</a:t>
            </a:fld>
            <a:endParaRPr lang="en-US"/>
          </a:p>
        </p:txBody>
      </p:sp>
      <p:pic>
        <p:nvPicPr>
          <p:cNvPr id="72707" name="Picture 71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975" y="83661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7150"/>
            <a:ext cx="7772400" cy="1143000"/>
          </a:xfrm>
        </p:spPr>
        <p:txBody>
          <a:bodyPr/>
          <a:lstStyle/>
          <a:p>
            <a:r>
              <a:rPr lang="en-US" sz="4000" smtClean="0"/>
              <a:t>Multiple access links, protocols</a:t>
            </a:r>
            <a:endParaRPr lang="en-US" sz="480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109663"/>
            <a:ext cx="7772400" cy="3292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two types of </a:t>
            </a:r>
            <a:r>
              <a:rPr lang="ja-JP" altLang="en-US" smtClean="0"/>
              <a:t>“</a:t>
            </a:r>
            <a:r>
              <a:rPr lang="en-US" altLang="ja-JP" dirty="0" smtClean="0"/>
              <a:t>links</a:t>
            </a:r>
            <a:r>
              <a:rPr lang="ja-JP" altLang="en-US" smtClean="0"/>
              <a:t>”</a:t>
            </a:r>
            <a:r>
              <a:rPr lang="en-US" altLang="ja-JP" dirty="0" smtClean="0"/>
              <a:t>:</a:t>
            </a:r>
          </a:p>
          <a:p>
            <a:r>
              <a:rPr lang="en-US" dirty="0" smtClean="0"/>
              <a:t>point-to-point</a:t>
            </a:r>
          </a:p>
          <a:p>
            <a:pPr lvl="1"/>
            <a:r>
              <a:rPr lang="en-US" sz="2000" dirty="0" smtClean="0"/>
              <a:t>PPP for dial-up access</a:t>
            </a:r>
          </a:p>
          <a:p>
            <a:pPr lvl="1"/>
            <a:r>
              <a:rPr lang="en-US" sz="2000" dirty="0" smtClean="0"/>
              <a:t>point-to-point link between Ethernet switch, host</a:t>
            </a:r>
          </a:p>
          <a:p>
            <a:r>
              <a:rPr lang="en-US" i="1" dirty="0" smtClean="0">
                <a:solidFill>
                  <a:srgbClr val="CC0000"/>
                </a:solidFill>
              </a:rPr>
              <a:t>broadcast (shared wire or medium)</a:t>
            </a:r>
          </a:p>
          <a:p>
            <a:pPr lvl="1"/>
            <a:r>
              <a:rPr lang="en-US" sz="2000" dirty="0" smtClean="0"/>
              <a:t>old-fashioned Ethernet</a:t>
            </a:r>
          </a:p>
          <a:p>
            <a:pPr lvl="1"/>
            <a:r>
              <a:rPr lang="en-US" sz="2000" dirty="0" smtClean="0"/>
              <a:t>upstream HFC (Hybrid Fiber-Coaxial)</a:t>
            </a:r>
          </a:p>
          <a:p>
            <a:pPr lvl="1"/>
            <a:r>
              <a:rPr lang="en-US" sz="2000" dirty="0" smtClean="0"/>
              <a:t>802.11 wireless LAN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933450" y="5694363"/>
            <a:ext cx="16017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shared wire (e.g., 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cabled Ethernet)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2781300" y="5683250"/>
            <a:ext cx="16906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shared RF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 (e.g., 802.11 WiFi)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5070475" y="5691188"/>
            <a:ext cx="10112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shared RF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(satellite)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6543675" y="5700713"/>
            <a:ext cx="1976438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humans at a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cocktail party 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smtClean="0">
                <a:latin typeface="Arial" charset="0"/>
              </a:rPr>
              <a:t>(shared air, acoustical)</a:t>
            </a:r>
          </a:p>
        </p:txBody>
      </p:sp>
      <p:sp>
        <p:nvSpPr>
          <p:cNvPr id="17419" name="Line 173"/>
          <p:cNvSpPr>
            <a:spLocks noChangeShapeType="1"/>
          </p:cNvSpPr>
          <p:nvPr/>
        </p:nvSpPr>
        <p:spPr bwMode="auto">
          <a:xfrm flipH="1">
            <a:off x="1544638" y="4522788"/>
            <a:ext cx="466725" cy="89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20" name="Line 174"/>
          <p:cNvSpPr>
            <a:spLocks noChangeShapeType="1"/>
          </p:cNvSpPr>
          <p:nvPr/>
        </p:nvSpPr>
        <p:spPr bwMode="auto">
          <a:xfrm>
            <a:off x="1527175" y="4994275"/>
            <a:ext cx="2428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21" name="Line 175"/>
          <p:cNvSpPr>
            <a:spLocks noChangeShapeType="1"/>
          </p:cNvSpPr>
          <p:nvPr/>
        </p:nvSpPr>
        <p:spPr bwMode="auto">
          <a:xfrm>
            <a:off x="1392238" y="5330825"/>
            <a:ext cx="1905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22" name="Line 176"/>
          <p:cNvSpPr>
            <a:spLocks noChangeShapeType="1"/>
          </p:cNvSpPr>
          <p:nvPr/>
        </p:nvSpPr>
        <p:spPr bwMode="auto">
          <a:xfrm flipV="1">
            <a:off x="1836738" y="4854575"/>
            <a:ext cx="17780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2718" name="Group 382"/>
          <p:cNvGrpSpPr>
            <a:grpSpLocks/>
          </p:cNvGrpSpPr>
          <p:nvPr/>
        </p:nvGrpSpPr>
        <p:grpSpPr bwMode="auto">
          <a:xfrm>
            <a:off x="4808538" y="5362575"/>
            <a:ext cx="288925" cy="220663"/>
            <a:chOff x="2274" y="2821"/>
            <a:chExt cx="215" cy="238"/>
          </a:xfrm>
        </p:grpSpPr>
        <p:sp>
          <p:nvSpPr>
            <p:cNvPr id="72903" name="Freeform 383"/>
            <p:cNvSpPr>
              <a:spLocks noEditPoints="1"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2 h 50"/>
                <a:gd name="T6" fmla="*/ 14 w 430"/>
                <a:gd name="T7" fmla="*/ 2 h 50"/>
                <a:gd name="T8" fmla="*/ 14 w 430"/>
                <a:gd name="T9" fmla="*/ 1 h 50"/>
                <a:gd name="T10" fmla="*/ 12 w 430"/>
                <a:gd name="T11" fmla="*/ 1 h 50"/>
                <a:gd name="T12" fmla="*/ 12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12 w 430"/>
                <a:gd name="T19" fmla="*/ 1 h 50"/>
                <a:gd name="T20" fmla="*/ 2 w 430"/>
                <a:gd name="T21" fmla="*/ 1 h 50"/>
                <a:gd name="T22" fmla="*/ 12 w 430"/>
                <a:gd name="T23" fmla="*/ 1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  <a:close/>
                  <a:moveTo>
                    <a:pt x="376" y="18"/>
                  </a:moveTo>
                  <a:lnTo>
                    <a:pt x="33" y="18"/>
                  </a:lnTo>
                  <a:lnTo>
                    <a:pt x="376" y="18"/>
                  </a:lnTo>
                  <a:close/>
                </a:path>
              </a:pathLst>
            </a:custGeom>
            <a:solidFill>
              <a:srgbClr val="333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4" name="Line 384"/>
            <p:cNvSpPr>
              <a:spLocks noChangeShapeType="1"/>
            </p:cNvSpPr>
            <p:nvPr/>
          </p:nvSpPr>
          <p:spPr bwMode="auto">
            <a:xfrm>
              <a:off x="2317" y="2951"/>
              <a:ext cx="3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5" name="Freeform 385"/>
            <p:cNvSpPr>
              <a:spLocks/>
            </p:cNvSpPr>
            <p:nvPr/>
          </p:nvSpPr>
          <p:spPr bwMode="auto">
            <a:xfrm>
              <a:off x="2317" y="2923"/>
              <a:ext cx="44" cy="109"/>
            </a:xfrm>
            <a:custGeom>
              <a:avLst/>
              <a:gdLst>
                <a:gd name="T0" fmla="*/ 3 w 87"/>
                <a:gd name="T1" fmla="*/ 6 h 219"/>
                <a:gd name="T2" fmla="*/ 0 w 87"/>
                <a:gd name="T3" fmla="*/ 1 h 219"/>
                <a:gd name="T4" fmla="*/ 1 w 87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219">
                  <a:moveTo>
                    <a:pt x="87" y="219"/>
                  </a:moveTo>
                  <a:lnTo>
                    <a:pt x="0" y="55"/>
                  </a:lnTo>
                  <a:lnTo>
                    <a:pt x="28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6" name="Line 386"/>
            <p:cNvSpPr>
              <a:spLocks noChangeShapeType="1"/>
            </p:cNvSpPr>
            <p:nvPr/>
          </p:nvSpPr>
          <p:spPr bwMode="auto">
            <a:xfrm flipV="1">
              <a:off x="2300" y="2951"/>
              <a:ext cx="47" cy="8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7" name="Freeform 387"/>
            <p:cNvSpPr>
              <a:spLocks/>
            </p:cNvSpPr>
            <p:nvPr/>
          </p:nvSpPr>
          <p:spPr bwMode="auto">
            <a:xfrm>
              <a:off x="2317" y="3005"/>
              <a:ext cx="86" cy="27"/>
            </a:xfrm>
            <a:custGeom>
              <a:avLst/>
              <a:gdLst>
                <a:gd name="T0" fmla="*/ 1 w 172"/>
                <a:gd name="T1" fmla="*/ 1 h 55"/>
                <a:gd name="T2" fmla="*/ 0 w 172"/>
                <a:gd name="T3" fmla="*/ 0 h 55"/>
                <a:gd name="T4" fmla="*/ 6 w 172"/>
                <a:gd name="T5" fmla="*/ 0 h 55"/>
                <a:gd name="T6" fmla="*/ 5 w 172"/>
                <a:gd name="T7" fmla="*/ 1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" h="55">
                  <a:moveTo>
                    <a:pt x="28" y="55"/>
                  </a:moveTo>
                  <a:lnTo>
                    <a:pt x="0" y="0"/>
                  </a:lnTo>
                  <a:lnTo>
                    <a:pt x="172" y="0"/>
                  </a:lnTo>
                  <a:lnTo>
                    <a:pt x="146" y="55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8" name="Line 388"/>
            <p:cNvSpPr>
              <a:spLocks noChangeShapeType="1"/>
            </p:cNvSpPr>
            <p:nvPr/>
          </p:nvSpPr>
          <p:spPr bwMode="auto">
            <a:xfrm flipH="1" flipV="1">
              <a:off x="2375" y="2960"/>
              <a:ext cx="46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9" name="Freeform 389"/>
            <p:cNvSpPr>
              <a:spLocks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2 h 50"/>
                <a:gd name="T6" fmla="*/ 14 w 430"/>
                <a:gd name="T7" fmla="*/ 2 h 50"/>
                <a:gd name="T8" fmla="*/ 14 w 430"/>
                <a:gd name="T9" fmla="*/ 1 h 50"/>
                <a:gd name="T10" fmla="*/ 12 w 430"/>
                <a:gd name="T11" fmla="*/ 1 h 50"/>
                <a:gd name="T12" fmla="*/ 12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0" name="Freeform 390"/>
            <p:cNvSpPr>
              <a:spLocks/>
            </p:cNvSpPr>
            <p:nvPr/>
          </p:nvSpPr>
          <p:spPr bwMode="auto">
            <a:xfrm>
              <a:off x="2290" y="3043"/>
              <a:ext cx="171" cy="1"/>
            </a:xfrm>
            <a:custGeom>
              <a:avLst/>
              <a:gdLst>
                <a:gd name="T0" fmla="*/ 10 w 343"/>
                <a:gd name="T1" fmla="*/ 0 h 1"/>
                <a:gd name="T2" fmla="*/ 0 w 343"/>
                <a:gd name="T3" fmla="*/ 0 h 1"/>
                <a:gd name="T4" fmla="*/ 10 w 343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3" h="1">
                  <a:moveTo>
                    <a:pt x="343" y="0"/>
                  </a:move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1" name="Rectangle 391"/>
            <p:cNvSpPr>
              <a:spLocks noChangeArrowheads="1"/>
            </p:cNvSpPr>
            <p:nvPr/>
          </p:nvSpPr>
          <p:spPr bwMode="auto">
            <a:xfrm>
              <a:off x="2347" y="2951"/>
              <a:ext cx="27" cy="83"/>
            </a:xfrm>
            <a:prstGeom prst="rect">
              <a:avLst/>
            </a:prstGeom>
            <a:solidFill>
              <a:srgbClr val="3333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2" name="Freeform 392"/>
            <p:cNvSpPr>
              <a:spLocks noEditPoints="1"/>
            </p:cNvSpPr>
            <p:nvPr/>
          </p:nvSpPr>
          <p:spPr bwMode="auto">
            <a:xfrm>
              <a:off x="2281" y="2821"/>
              <a:ext cx="208" cy="175"/>
            </a:xfrm>
            <a:custGeom>
              <a:avLst/>
              <a:gdLst>
                <a:gd name="T0" fmla="*/ 1 w 415"/>
                <a:gd name="T1" fmla="*/ 1 h 350"/>
                <a:gd name="T2" fmla="*/ 1 w 415"/>
                <a:gd name="T3" fmla="*/ 3 h 350"/>
                <a:gd name="T4" fmla="*/ 1 w 415"/>
                <a:gd name="T5" fmla="*/ 5 h 350"/>
                <a:gd name="T6" fmla="*/ 2 w 415"/>
                <a:gd name="T7" fmla="*/ 6 h 350"/>
                <a:gd name="T8" fmla="*/ 4 w 415"/>
                <a:gd name="T9" fmla="*/ 8 h 350"/>
                <a:gd name="T10" fmla="*/ 5 w 415"/>
                <a:gd name="T11" fmla="*/ 9 h 350"/>
                <a:gd name="T12" fmla="*/ 7 w 415"/>
                <a:gd name="T13" fmla="*/ 10 h 350"/>
                <a:gd name="T14" fmla="*/ 9 w 415"/>
                <a:gd name="T15" fmla="*/ 11 h 350"/>
                <a:gd name="T16" fmla="*/ 11 w 415"/>
                <a:gd name="T17" fmla="*/ 11 h 350"/>
                <a:gd name="T18" fmla="*/ 12 w 415"/>
                <a:gd name="T19" fmla="*/ 11 h 350"/>
                <a:gd name="T20" fmla="*/ 13 w 415"/>
                <a:gd name="T21" fmla="*/ 10 h 350"/>
                <a:gd name="T22" fmla="*/ 13 w 415"/>
                <a:gd name="T23" fmla="*/ 10 h 350"/>
                <a:gd name="T24" fmla="*/ 12 w 415"/>
                <a:gd name="T25" fmla="*/ 10 h 350"/>
                <a:gd name="T26" fmla="*/ 11 w 415"/>
                <a:gd name="T27" fmla="*/ 10 h 350"/>
                <a:gd name="T28" fmla="*/ 10 w 415"/>
                <a:gd name="T29" fmla="*/ 9 h 350"/>
                <a:gd name="T30" fmla="*/ 8 w 415"/>
                <a:gd name="T31" fmla="*/ 9 h 350"/>
                <a:gd name="T32" fmla="*/ 6 w 415"/>
                <a:gd name="T33" fmla="*/ 7 h 350"/>
                <a:gd name="T34" fmla="*/ 4 w 415"/>
                <a:gd name="T35" fmla="*/ 6 h 350"/>
                <a:gd name="T36" fmla="*/ 3 w 415"/>
                <a:gd name="T37" fmla="*/ 5 h 350"/>
                <a:gd name="T38" fmla="*/ 2 w 415"/>
                <a:gd name="T39" fmla="*/ 3 h 350"/>
                <a:gd name="T40" fmla="*/ 1 w 415"/>
                <a:gd name="T41" fmla="*/ 2 h 350"/>
                <a:gd name="T42" fmla="*/ 1 w 415"/>
                <a:gd name="T43" fmla="*/ 1 h 350"/>
                <a:gd name="T44" fmla="*/ 1 w 415"/>
                <a:gd name="T45" fmla="*/ 1 h 350"/>
                <a:gd name="T46" fmla="*/ 1 w 415"/>
                <a:gd name="T47" fmla="*/ 0 h 350"/>
                <a:gd name="T48" fmla="*/ 2 w 415"/>
                <a:gd name="T49" fmla="*/ 1 h 350"/>
                <a:gd name="T50" fmla="*/ 4 w 415"/>
                <a:gd name="T51" fmla="*/ 1 h 350"/>
                <a:gd name="T52" fmla="*/ 5 w 415"/>
                <a:gd name="T53" fmla="*/ 2 h 350"/>
                <a:gd name="T54" fmla="*/ 7 w 415"/>
                <a:gd name="T55" fmla="*/ 3 h 350"/>
                <a:gd name="T56" fmla="*/ 9 w 415"/>
                <a:gd name="T57" fmla="*/ 4 h 350"/>
                <a:gd name="T58" fmla="*/ 11 w 415"/>
                <a:gd name="T59" fmla="*/ 5 h 350"/>
                <a:gd name="T60" fmla="*/ 12 w 415"/>
                <a:gd name="T61" fmla="*/ 7 h 350"/>
                <a:gd name="T62" fmla="*/ 13 w 415"/>
                <a:gd name="T63" fmla="*/ 8 h 350"/>
                <a:gd name="T64" fmla="*/ 13 w 415"/>
                <a:gd name="T65" fmla="*/ 9 h 350"/>
                <a:gd name="T66" fmla="*/ 13 w 415"/>
                <a:gd name="T67" fmla="*/ 10 h 350"/>
                <a:gd name="T68" fmla="*/ 13 w 415"/>
                <a:gd name="T69" fmla="*/ 10 h 350"/>
                <a:gd name="T70" fmla="*/ 12 w 415"/>
                <a:gd name="T71" fmla="*/ 10 h 350"/>
                <a:gd name="T72" fmla="*/ 11 w 415"/>
                <a:gd name="T73" fmla="*/ 10 h 350"/>
                <a:gd name="T74" fmla="*/ 9 w 415"/>
                <a:gd name="T75" fmla="*/ 9 h 350"/>
                <a:gd name="T76" fmla="*/ 7 w 415"/>
                <a:gd name="T77" fmla="*/ 8 h 350"/>
                <a:gd name="T78" fmla="*/ 5 w 415"/>
                <a:gd name="T79" fmla="*/ 7 h 350"/>
                <a:gd name="T80" fmla="*/ 4 w 415"/>
                <a:gd name="T81" fmla="*/ 5 h 350"/>
                <a:gd name="T82" fmla="*/ 2 w 415"/>
                <a:gd name="T83" fmla="*/ 4 h 350"/>
                <a:gd name="T84" fmla="*/ 1 w 415"/>
                <a:gd name="T85" fmla="*/ 3 h 350"/>
                <a:gd name="T86" fmla="*/ 1 w 415"/>
                <a:gd name="T87" fmla="*/ 2 h 350"/>
                <a:gd name="T88" fmla="*/ 1 w 415"/>
                <a:gd name="T89" fmla="*/ 1 h 35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5" h="350">
                  <a:moveTo>
                    <a:pt x="8" y="12"/>
                  </a:moveTo>
                  <a:lnTo>
                    <a:pt x="1" y="32"/>
                  </a:lnTo>
                  <a:lnTo>
                    <a:pt x="0" y="53"/>
                  </a:lnTo>
                  <a:lnTo>
                    <a:pt x="3" y="78"/>
                  </a:lnTo>
                  <a:lnTo>
                    <a:pt x="8" y="103"/>
                  </a:lnTo>
                  <a:lnTo>
                    <a:pt x="18" y="130"/>
                  </a:lnTo>
                  <a:lnTo>
                    <a:pt x="34" y="158"/>
                  </a:lnTo>
                  <a:lnTo>
                    <a:pt x="51" y="185"/>
                  </a:lnTo>
                  <a:lnTo>
                    <a:pt x="73" y="211"/>
                  </a:lnTo>
                  <a:lnTo>
                    <a:pt x="97" y="236"/>
                  </a:lnTo>
                  <a:lnTo>
                    <a:pt x="124" y="261"/>
                  </a:lnTo>
                  <a:lnTo>
                    <a:pt x="151" y="282"/>
                  </a:lnTo>
                  <a:lnTo>
                    <a:pt x="182" y="302"/>
                  </a:lnTo>
                  <a:lnTo>
                    <a:pt x="212" y="318"/>
                  </a:lnTo>
                  <a:lnTo>
                    <a:pt x="242" y="332"/>
                  </a:lnTo>
                  <a:lnTo>
                    <a:pt x="270" y="341"/>
                  </a:lnTo>
                  <a:lnTo>
                    <a:pt x="299" y="346"/>
                  </a:lnTo>
                  <a:lnTo>
                    <a:pt x="325" y="350"/>
                  </a:lnTo>
                  <a:lnTo>
                    <a:pt x="349" y="346"/>
                  </a:lnTo>
                  <a:lnTo>
                    <a:pt x="371" y="341"/>
                  </a:lnTo>
                  <a:lnTo>
                    <a:pt x="388" y="332"/>
                  </a:lnTo>
                  <a:lnTo>
                    <a:pt x="402" y="318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  <a:moveTo>
                    <a:pt x="8" y="12"/>
                  </a:moveTo>
                  <a:lnTo>
                    <a:pt x="14" y="5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56" y="2"/>
                  </a:lnTo>
                  <a:lnTo>
                    <a:pt x="77" y="7"/>
                  </a:lnTo>
                  <a:lnTo>
                    <a:pt x="100" y="16"/>
                  </a:lnTo>
                  <a:lnTo>
                    <a:pt x="126" y="26"/>
                  </a:lnTo>
                  <a:lnTo>
                    <a:pt x="153" y="41"/>
                  </a:lnTo>
                  <a:lnTo>
                    <a:pt x="182" y="57"/>
                  </a:lnTo>
                  <a:lnTo>
                    <a:pt x="210" y="74"/>
                  </a:lnTo>
                  <a:lnTo>
                    <a:pt x="239" y="94"/>
                  </a:lnTo>
                  <a:lnTo>
                    <a:pt x="268" y="115"/>
                  </a:lnTo>
                  <a:lnTo>
                    <a:pt x="295" y="138"/>
                  </a:lnTo>
                  <a:lnTo>
                    <a:pt x="321" y="160"/>
                  </a:lnTo>
                  <a:lnTo>
                    <a:pt x="345" y="183"/>
                  </a:lnTo>
                  <a:lnTo>
                    <a:pt x="365" y="204"/>
                  </a:lnTo>
                  <a:lnTo>
                    <a:pt x="382" y="226"/>
                  </a:lnTo>
                  <a:lnTo>
                    <a:pt x="396" y="245"/>
                  </a:lnTo>
                  <a:lnTo>
                    <a:pt x="406" y="263"/>
                  </a:lnTo>
                  <a:lnTo>
                    <a:pt x="412" y="279"/>
                  </a:lnTo>
                  <a:lnTo>
                    <a:pt x="415" y="291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3" name="Line 393"/>
            <p:cNvSpPr>
              <a:spLocks noChangeShapeType="1"/>
            </p:cNvSpPr>
            <p:nvPr/>
          </p:nvSpPr>
          <p:spPr bwMode="auto">
            <a:xfrm flipH="1" flipV="1">
              <a:off x="2285" y="2824"/>
              <a:ext cx="136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4" name="Line 394"/>
            <p:cNvSpPr>
              <a:spLocks noChangeShapeType="1"/>
            </p:cNvSpPr>
            <p:nvPr/>
          </p:nvSpPr>
          <p:spPr bwMode="auto">
            <a:xfrm flipH="1">
              <a:off x="2372" y="2826"/>
              <a:ext cx="49" cy="10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5" name="Line 395"/>
            <p:cNvSpPr>
              <a:spLocks noChangeShapeType="1"/>
            </p:cNvSpPr>
            <p:nvPr/>
          </p:nvSpPr>
          <p:spPr bwMode="auto">
            <a:xfrm>
              <a:off x="2421" y="2826"/>
              <a:ext cx="67" cy="14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6" name="Freeform 396"/>
            <p:cNvSpPr>
              <a:spLocks/>
            </p:cNvSpPr>
            <p:nvPr/>
          </p:nvSpPr>
          <p:spPr bwMode="auto">
            <a:xfrm>
              <a:off x="2349" y="2902"/>
              <a:ext cx="51" cy="40"/>
            </a:xfrm>
            <a:custGeom>
              <a:avLst/>
              <a:gdLst>
                <a:gd name="T0" fmla="*/ 0 w 101"/>
                <a:gd name="T1" fmla="*/ 1 h 80"/>
                <a:gd name="T2" fmla="*/ 1 w 101"/>
                <a:gd name="T3" fmla="*/ 0 h 80"/>
                <a:gd name="T4" fmla="*/ 1 w 101"/>
                <a:gd name="T5" fmla="*/ 1 h 80"/>
                <a:gd name="T6" fmla="*/ 1 w 101"/>
                <a:gd name="T7" fmla="*/ 1 h 80"/>
                <a:gd name="T8" fmla="*/ 2 w 101"/>
                <a:gd name="T9" fmla="*/ 1 h 80"/>
                <a:gd name="T10" fmla="*/ 2 w 101"/>
                <a:gd name="T11" fmla="*/ 1 h 80"/>
                <a:gd name="T12" fmla="*/ 3 w 101"/>
                <a:gd name="T13" fmla="*/ 1 h 80"/>
                <a:gd name="T14" fmla="*/ 3 w 101"/>
                <a:gd name="T15" fmla="*/ 2 h 80"/>
                <a:gd name="T16" fmla="*/ 3 w 101"/>
                <a:gd name="T17" fmla="*/ 2 h 80"/>
                <a:gd name="T18" fmla="*/ 4 w 101"/>
                <a:gd name="T19" fmla="*/ 2 h 80"/>
                <a:gd name="T20" fmla="*/ 4 w 101"/>
                <a:gd name="T21" fmla="*/ 3 h 80"/>
                <a:gd name="T22" fmla="*/ 4 w 101"/>
                <a:gd name="T23" fmla="*/ 3 h 80"/>
                <a:gd name="T24" fmla="*/ 4 w 101"/>
                <a:gd name="T25" fmla="*/ 3 h 80"/>
                <a:gd name="T26" fmla="*/ 3 w 101"/>
                <a:gd name="T27" fmla="*/ 3 h 80"/>
                <a:gd name="T28" fmla="*/ 3 w 101"/>
                <a:gd name="T29" fmla="*/ 3 h 80"/>
                <a:gd name="T30" fmla="*/ 3 w 101"/>
                <a:gd name="T31" fmla="*/ 3 h 80"/>
                <a:gd name="T32" fmla="*/ 2 w 101"/>
                <a:gd name="T33" fmla="*/ 2 h 80"/>
                <a:gd name="T34" fmla="*/ 2 w 101"/>
                <a:gd name="T35" fmla="*/ 2 h 80"/>
                <a:gd name="T36" fmla="*/ 1 w 101"/>
                <a:gd name="T37" fmla="*/ 2 h 80"/>
                <a:gd name="T38" fmla="*/ 1 w 101"/>
                <a:gd name="T39" fmla="*/ 1 h 80"/>
                <a:gd name="T40" fmla="*/ 1 w 101"/>
                <a:gd name="T41" fmla="*/ 1 h 80"/>
                <a:gd name="T42" fmla="*/ 0 w 101"/>
                <a:gd name="T43" fmla="*/ 1 h 80"/>
                <a:gd name="T44" fmla="*/ 0 w 101"/>
                <a:gd name="T45" fmla="*/ 1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1" h="80">
                  <a:moveTo>
                    <a:pt x="0" y="3"/>
                  </a:moveTo>
                  <a:lnTo>
                    <a:pt x="4" y="0"/>
                  </a:lnTo>
                  <a:lnTo>
                    <a:pt x="13" y="1"/>
                  </a:lnTo>
                  <a:lnTo>
                    <a:pt x="24" y="3"/>
                  </a:lnTo>
                  <a:lnTo>
                    <a:pt x="37" y="10"/>
                  </a:lnTo>
                  <a:lnTo>
                    <a:pt x="51" y="19"/>
                  </a:lnTo>
                  <a:lnTo>
                    <a:pt x="66" y="30"/>
                  </a:lnTo>
                  <a:lnTo>
                    <a:pt x="79" y="40"/>
                  </a:lnTo>
                  <a:lnTo>
                    <a:pt x="90" y="51"/>
                  </a:lnTo>
                  <a:lnTo>
                    <a:pt x="97" y="62"/>
                  </a:lnTo>
                  <a:lnTo>
                    <a:pt x="101" y="71"/>
                  </a:lnTo>
                  <a:lnTo>
                    <a:pt x="101" y="76"/>
                  </a:lnTo>
                  <a:lnTo>
                    <a:pt x="97" y="80"/>
                  </a:lnTo>
                  <a:lnTo>
                    <a:pt x="90" y="78"/>
                  </a:lnTo>
                  <a:lnTo>
                    <a:pt x="79" y="74"/>
                  </a:lnTo>
                  <a:lnTo>
                    <a:pt x="66" y="69"/>
                  </a:lnTo>
                  <a:lnTo>
                    <a:pt x="51" y="60"/>
                  </a:lnTo>
                  <a:lnTo>
                    <a:pt x="37" y="49"/>
                  </a:lnTo>
                  <a:lnTo>
                    <a:pt x="23" y="39"/>
                  </a:lnTo>
                  <a:lnTo>
                    <a:pt x="13" y="28"/>
                  </a:lnTo>
                  <a:lnTo>
                    <a:pt x="4" y="17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19" name="Group 398"/>
          <p:cNvGrpSpPr>
            <a:grpSpLocks/>
          </p:cNvGrpSpPr>
          <p:nvPr/>
        </p:nvGrpSpPr>
        <p:grpSpPr bwMode="auto">
          <a:xfrm>
            <a:off x="5314950" y="5343525"/>
            <a:ext cx="223838" cy="254000"/>
            <a:chOff x="2274" y="2821"/>
            <a:chExt cx="215" cy="238"/>
          </a:xfrm>
        </p:grpSpPr>
        <p:sp>
          <p:nvSpPr>
            <p:cNvPr id="72889" name="Freeform 399"/>
            <p:cNvSpPr>
              <a:spLocks noEditPoints="1"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2 h 50"/>
                <a:gd name="T6" fmla="*/ 14 w 430"/>
                <a:gd name="T7" fmla="*/ 2 h 50"/>
                <a:gd name="T8" fmla="*/ 14 w 430"/>
                <a:gd name="T9" fmla="*/ 1 h 50"/>
                <a:gd name="T10" fmla="*/ 12 w 430"/>
                <a:gd name="T11" fmla="*/ 1 h 50"/>
                <a:gd name="T12" fmla="*/ 12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12 w 430"/>
                <a:gd name="T19" fmla="*/ 1 h 50"/>
                <a:gd name="T20" fmla="*/ 2 w 430"/>
                <a:gd name="T21" fmla="*/ 1 h 50"/>
                <a:gd name="T22" fmla="*/ 12 w 430"/>
                <a:gd name="T23" fmla="*/ 1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  <a:close/>
                  <a:moveTo>
                    <a:pt x="376" y="18"/>
                  </a:moveTo>
                  <a:lnTo>
                    <a:pt x="33" y="18"/>
                  </a:lnTo>
                  <a:lnTo>
                    <a:pt x="376" y="18"/>
                  </a:lnTo>
                  <a:close/>
                </a:path>
              </a:pathLst>
            </a:custGeom>
            <a:solidFill>
              <a:srgbClr val="333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0" name="Line 400"/>
            <p:cNvSpPr>
              <a:spLocks noChangeShapeType="1"/>
            </p:cNvSpPr>
            <p:nvPr/>
          </p:nvSpPr>
          <p:spPr bwMode="auto">
            <a:xfrm>
              <a:off x="2317" y="2951"/>
              <a:ext cx="3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1" name="Freeform 401"/>
            <p:cNvSpPr>
              <a:spLocks/>
            </p:cNvSpPr>
            <p:nvPr/>
          </p:nvSpPr>
          <p:spPr bwMode="auto">
            <a:xfrm>
              <a:off x="2317" y="2923"/>
              <a:ext cx="44" cy="109"/>
            </a:xfrm>
            <a:custGeom>
              <a:avLst/>
              <a:gdLst>
                <a:gd name="T0" fmla="*/ 3 w 87"/>
                <a:gd name="T1" fmla="*/ 6 h 219"/>
                <a:gd name="T2" fmla="*/ 0 w 87"/>
                <a:gd name="T3" fmla="*/ 1 h 219"/>
                <a:gd name="T4" fmla="*/ 1 w 87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219">
                  <a:moveTo>
                    <a:pt x="87" y="219"/>
                  </a:moveTo>
                  <a:lnTo>
                    <a:pt x="0" y="55"/>
                  </a:lnTo>
                  <a:lnTo>
                    <a:pt x="28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2" name="Line 402"/>
            <p:cNvSpPr>
              <a:spLocks noChangeShapeType="1"/>
            </p:cNvSpPr>
            <p:nvPr/>
          </p:nvSpPr>
          <p:spPr bwMode="auto">
            <a:xfrm flipV="1">
              <a:off x="2300" y="2951"/>
              <a:ext cx="47" cy="8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3" name="Freeform 403"/>
            <p:cNvSpPr>
              <a:spLocks/>
            </p:cNvSpPr>
            <p:nvPr/>
          </p:nvSpPr>
          <p:spPr bwMode="auto">
            <a:xfrm>
              <a:off x="2317" y="3005"/>
              <a:ext cx="86" cy="27"/>
            </a:xfrm>
            <a:custGeom>
              <a:avLst/>
              <a:gdLst>
                <a:gd name="T0" fmla="*/ 1 w 172"/>
                <a:gd name="T1" fmla="*/ 1 h 55"/>
                <a:gd name="T2" fmla="*/ 0 w 172"/>
                <a:gd name="T3" fmla="*/ 0 h 55"/>
                <a:gd name="T4" fmla="*/ 6 w 172"/>
                <a:gd name="T5" fmla="*/ 0 h 55"/>
                <a:gd name="T6" fmla="*/ 5 w 172"/>
                <a:gd name="T7" fmla="*/ 1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" h="55">
                  <a:moveTo>
                    <a:pt x="28" y="55"/>
                  </a:moveTo>
                  <a:lnTo>
                    <a:pt x="0" y="0"/>
                  </a:lnTo>
                  <a:lnTo>
                    <a:pt x="172" y="0"/>
                  </a:lnTo>
                  <a:lnTo>
                    <a:pt x="146" y="55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4" name="Line 404"/>
            <p:cNvSpPr>
              <a:spLocks noChangeShapeType="1"/>
            </p:cNvSpPr>
            <p:nvPr/>
          </p:nvSpPr>
          <p:spPr bwMode="auto">
            <a:xfrm flipH="1" flipV="1">
              <a:off x="2375" y="2960"/>
              <a:ext cx="46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5" name="Freeform 405"/>
            <p:cNvSpPr>
              <a:spLocks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2 h 50"/>
                <a:gd name="T6" fmla="*/ 14 w 430"/>
                <a:gd name="T7" fmla="*/ 2 h 50"/>
                <a:gd name="T8" fmla="*/ 14 w 430"/>
                <a:gd name="T9" fmla="*/ 1 h 50"/>
                <a:gd name="T10" fmla="*/ 12 w 430"/>
                <a:gd name="T11" fmla="*/ 1 h 50"/>
                <a:gd name="T12" fmla="*/ 12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6" name="Freeform 406"/>
            <p:cNvSpPr>
              <a:spLocks/>
            </p:cNvSpPr>
            <p:nvPr/>
          </p:nvSpPr>
          <p:spPr bwMode="auto">
            <a:xfrm>
              <a:off x="2290" y="3043"/>
              <a:ext cx="171" cy="1"/>
            </a:xfrm>
            <a:custGeom>
              <a:avLst/>
              <a:gdLst>
                <a:gd name="T0" fmla="*/ 10 w 343"/>
                <a:gd name="T1" fmla="*/ 0 h 1"/>
                <a:gd name="T2" fmla="*/ 0 w 343"/>
                <a:gd name="T3" fmla="*/ 0 h 1"/>
                <a:gd name="T4" fmla="*/ 10 w 343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3" h="1">
                  <a:moveTo>
                    <a:pt x="343" y="0"/>
                  </a:move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7" name="Rectangle 407"/>
            <p:cNvSpPr>
              <a:spLocks noChangeArrowheads="1"/>
            </p:cNvSpPr>
            <p:nvPr/>
          </p:nvSpPr>
          <p:spPr bwMode="auto">
            <a:xfrm>
              <a:off x="2347" y="2951"/>
              <a:ext cx="27" cy="83"/>
            </a:xfrm>
            <a:prstGeom prst="rect">
              <a:avLst/>
            </a:prstGeom>
            <a:solidFill>
              <a:srgbClr val="3333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8" name="Freeform 408"/>
            <p:cNvSpPr>
              <a:spLocks noEditPoints="1"/>
            </p:cNvSpPr>
            <p:nvPr/>
          </p:nvSpPr>
          <p:spPr bwMode="auto">
            <a:xfrm>
              <a:off x="2281" y="2821"/>
              <a:ext cx="208" cy="175"/>
            </a:xfrm>
            <a:custGeom>
              <a:avLst/>
              <a:gdLst>
                <a:gd name="T0" fmla="*/ 1 w 415"/>
                <a:gd name="T1" fmla="*/ 1 h 350"/>
                <a:gd name="T2" fmla="*/ 1 w 415"/>
                <a:gd name="T3" fmla="*/ 3 h 350"/>
                <a:gd name="T4" fmla="*/ 1 w 415"/>
                <a:gd name="T5" fmla="*/ 5 h 350"/>
                <a:gd name="T6" fmla="*/ 2 w 415"/>
                <a:gd name="T7" fmla="*/ 6 h 350"/>
                <a:gd name="T8" fmla="*/ 4 w 415"/>
                <a:gd name="T9" fmla="*/ 8 h 350"/>
                <a:gd name="T10" fmla="*/ 5 w 415"/>
                <a:gd name="T11" fmla="*/ 9 h 350"/>
                <a:gd name="T12" fmla="*/ 7 w 415"/>
                <a:gd name="T13" fmla="*/ 10 h 350"/>
                <a:gd name="T14" fmla="*/ 9 w 415"/>
                <a:gd name="T15" fmla="*/ 11 h 350"/>
                <a:gd name="T16" fmla="*/ 11 w 415"/>
                <a:gd name="T17" fmla="*/ 11 h 350"/>
                <a:gd name="T18" fmla="*/ 12 w 415"/>
                <a:gd name="T19" fmla="*/ 11 h 350"/>
                <a:gd name="T20" fmla="*/ 13 w 415"/>
                <a:gd name="T21" fmla="*/ 10 h 350"/>
                <a:gd name="T22" fmla="*/ 13 w 415"/>
                <a:gd name="T23" fmla="*/ 10 h 350"/>
                <a:gd name="T24" fmla="*/ 12 w 415"/>
                <a:gd name="T25" fmla="*/ 10 h 350"/>
                <a:gd name="T26" fmla="*/ 11 w 415"/>
                <a:gd name="T27" fmla="*/ 10 h 350"/>
                <a:gd name="T28" fmla="*/ 10 w 415"/>
                <a:gd name="T29" fmla="*/ 9 h 350"/>
                <a:gd name="T30" fmla="*/ 8 w 415"/>
                <a:gd name="T31" fmla="*/ 9 h 350"/>
                <a:gd name="T32" fmla="*/ 6 w 415"/>
                <a:gd name="T33" fmla="*/ 7 h 350"/>
                <a:gd name="T34" fmla="*/ 4 w 415"/>
                <a:gd name="T35" fmla="*/ 6 h 350"/>
                <a:gd name="T36" fmla="*/ 3 w 415"/>
                <a:gd name="T37" fmla="*/ 5 h 350"/>
                <a:gd name="T38" fmla="*/ 2 w 415"/>
                <a:gd name="T39" fmla="*/ 3 h 350"/>
                <a:gd name="T40" fmla="*/ 1 w 415"/>
                <a:gd name="T41" fmla="*/ 2 h 350"/>
                <a:gd name="T42" fmla="*/ 1 w 415"/>
                <a:gd name="T43" fmla="*/ 1 h 350"/>
                <a:gd name="T44" fmla="*/ 1 w 415"/>
                <a:gd name="T45" fmla="*/ 1 h 350"/>
                <a:gd name="T46" fmla="*/ 1 w 415"/>
                <a:gd name="T47" fmla="*/ 0 h 350"/>
                <a:gd name="T48" fmla="*/ 2 w 415"/>
                <a:gd name="T49" fmla="*/ 1 h 350"/>
                <a:gd name="T50" fmla="*/ 4 w 415"/>
                <a:gd name="T51" fmla="*/ 1 h 350"/>
                <a:gd name="T52" fmla="*/ 5 w 415"/>
                <a:gd name="T53" fmla="*/ 2 h 350"/>
                <a:gd name="T54" fmla="*/ 7 w 415"/>
                <a:gd name="T55" fmla="*/ 3 h 350"/>
                <a:gd name="T56" fmla="*/ 9 w 415"/>
                <a:gd name="T57" fmla="*/ 4 h 350"/>
                <a:gd name="T58" fmla="*/ 11 w 415"/>
                <a:gd name="T59" fmla="*/ 5 h 350"/>
                <a:gd name="T60" fmla="*/ 12 w 415"/>
                <a:gd name="T61" fmla="*/ 7 h 350"/>
                <a:gd name="T62" fmla="*/ 13 w 415"/>
                <a:gd name="T63" fmla="*/ 8 h 350"/>
                <a:gd name="T64" fmla="*/ 13 w 415"/>
                <a:gd name="T65" fmla="*/ 9 h 350"/>
                <a:gd name="T66" fmla="*/ 13 w 415"/>
                <a:gd name="T67" fmla="*/ 10 h 350"/>
                <a:gd name="T68" fmla="*/ 13 w 415"/>
                <a:gd name="T69" fmla="*/ 10 h 350"/>
                <a:gd name="T70" fmla="*/ 12 w 415"/>
                <a:gd name="T71" fmla="*/ 10 h 350"/>
                <a:gd name="T72" fmla="*/ 11 w 415"/>
                <a:gd name="T73" fmla="*/ 10 h 350"/>
                <a:gd name="T74" fmla="*/ 9 w 415"/>
                <a:gd name="T75" fmla="*/ 9 h 350"/>
                <a:gd name="T76" fmla="*/ 7 w 415"/>
                <a:gd name="T77" fmla="*/ 8 h 350"/>
                <a:gd name="T78" fmla="*/ 5 w 415"/>
                <a:gd name="T79" fmla="*/ 7 h 350"/>
                <a:gd name="T80" fmla="*/ 4 w 415"/>
                <a:gd name="T81" fmla="*/ 5 h 350"/>
                <a:gd name="T82" fmla="*/ 2 w 415"/>
                <a:gd name="T83" fmla="*/ 4 h 350"/>
                <a:gd name="T84" fmla="*/ 1 w 415"/>
                <a:gd name="T85" fmla="*/ 3 h 350"/>
                <a:gd name="T86" fmla="*/ 1 w 415"/>
                <a:gd name="T87" fmla="*/ 2 h 350"/>
                <a:gd name="T88" fmla="*/ 1 w 415"/>
                <a:gd name="T89" fmla="*/ 1 h 35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5" h="350">
                  <a:moveTo>
                    <a:pt x="8" y="12"/>
                  </a:moveTo>
                  <a:lnTo>
                    <a:pt x="1" y="32"/>
                  </a:lnTo>
                  <a:lnTo>
                    <a:pt x="0" y="53"/>
                  </a:lnTo>
                  <a:lnTo>
                    <a:pt x="3" y="78"/>
                  </a:lnTo>
                  <a:lnTo>
                    <a:pt x="8" y="103"/>
                  </a:lnTo>
                  <a:lnTo>
                    <a:pt x="18" y="130"/>
                  </a:lnTo>
                  <a:lnTo>
                    <a:pt x="34" y="158"/>
                  </a:lnTo>
                  <a:lnTo>
                    <a:pt x="51" y="185"/>
                  </a:lnTo>
                  <a:lnTo>
                    <a:pt x="73" y="211"/>
                  </a:lnTo>
                  <a:lnTo>
                    <a:pt x="97" y="236"/>
                  </a:lnTo>
                  <a:lnTo>
                    <a:pt x="124" y="261"/>
                  </a:lnTo>
                  <a:lnTo>
                    <a:pt x="151" y="282"/>
                  </a:lnTo>
                  <a:lnTo>
                    <a:pt x="182" y="302"/>
                  </a:lnTo>
                  <a:lnTo>
                    <a:pt x="212" y="318"/>
                  </a:lnTo>
                  <a:lnTo>
                    <a:pt x="242" y="332"/>
                  </a:lnTo>
                  <a:lnTo>
                    <a:pt x="270" y="341"/>
                  </a:lnTo>
                  <a:lnTo>
                    <a:pt x="299" y="346"/>
                  </a:lnTo>
                  <a:lnTo>
                    <a:pt x="325" y="350"/>
                  </a:lnTo>
                  <a:lnTo>
                    <a:pt x="349" y="346"/>
                  </a:lnTo>
                  <a:lnTo>
                    <a:pt x="371" y="341"/>
                  </a:lnTo>
                  <a:lnTo>
                    <a:pt x="388" y="332"/>
                  </a:lnTo>
                  <a:lnTo>
                    <a:pt x="402" y="318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  <a:moveTo>
                    <a:pt x="8" y="12"/>
                  </a:moveTo>
                  <a:lnTo>
                    <a:pt x="14" y="5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56" y="2"/>
                  </a:lnTo>
                  <a:lnTo>
                    <a:pt x="77" y="7"/>
                  </a:lnTo>
                  <a:lnTo>
                    <a:pt x="100" y="16"/>
                  </a:lnTo>
                  <a:lnTo>
                    <a:pt x="126" y="26"/>
                  </a:lnTo>
                  <a:lnTo>
                    <a:pt x="153" y="41"/>
                  </a:lnTo>
                  <a:lnTo>
                    <a:pt x="182" y="57"/>
                  </a:lnTo>
                  <a:lnTo>
                    <a:pt x="210" y="74"/>
                  </a:lnTo>
                  <a:lnTo>
                    <a:pt x="239" y="94"/>
                  </a:lnTo>
                  <a:lnTo>
                    <a:pt x="268" y="115"/>
                  </a:lnTo>
                  <a:lnTo>
                    <a:pt x="295" y="138"/>
                  </a:lnTo>
                  <a:lnTo>
                    <a:pt x="321" y="160"/>
                  </a:lnTo>
                  <a:lnTo>
                    <a:pt x="345" y="183"/>
                  </a:lnTo>
                  <a:lnTo>
                    <a:pt x="365" y="204"/>
                  </a:lnTo>
                  <a:lnTo>
                    <a:pt x="382" y="226"/>
                  </a:lnTo>
                  <a:lnTo>
                    <a:pt x="396" y="245"/>
                  </a:lnTo>
                  <a:lnTo>
                    <a:pt x="406" y="263"/>
                  </a:lnTo>
                  <a:lnTo>
                    <a:pt x="412" y="279"/>
                  </a:lnTo>
                  <a:lnTo>
                    <a:pt x="415" y="291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9" name="Line 409"/>
            <p:cNvSpPr>
              <a:spLocks noChangeShapeType="1"/>
            </p:cNvSpPr>
            <p:nvPr/>
          </p:nvSpPr>
          <p:spPr bwMode="auto">
            <a:xfrm flipH="1" flipV="1">
              <a:off x="2285" y="2824"/>
              <a:ext cx="136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0" name="Line 410"/>
            <p:cNvSpPr>
              <a:spLocks noChangeShapeType="1"/>
            </p:cNvSpPr>
            <p:nvPr/>
          </p:nvSpPr>
          <p:spPr bwMode="auto">
            <a:xfrm flipH="1">
              <a:off x="2372" y="2826"/>
              <a:ext cx="49" cy="10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1" name="Line 411"/>
            <p:cNvSpPr>
              <a:spLocks noChangeShapeType="1"/>
            </p:cNvSpPr>
            <p:nvPr/>
          </p:nvSpPr>
          <p:spPr bwMode="auto">
            <a:xfrm>
              <a:off x="2421" y="2826"/>
              <a:ext cx="67" cy="14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2" name="Freeform 412"/>
            <p:cNvSpPr>
              <a:spLocks/>
            </p:cNvSpPr>
            <p:nvPr/>
          </p:nvSpPr>
          <p:spPr bwMode="auto">
            <a:xfrm>
              <a:off x="2349" y="2902"/>
              <a:ext cx="51" cy="40"/>
            </a:xfrm>
            <a:custGeom>
              <a:avLst/>
              <a:gdLst>
                <a:gd name="T0" fmla="*/ 0 w 101"/>
                <a:gd name="T1" fmla="*/ 1 h 80"/>
                <a:gd name="T2" fmla="*/ 1 w 101"/>
                <a:gd name="T3" fmla="*/ 0 h 80"/>
                <a:gd name="T4" fmla="*/ 1 w 101"/>
                <a:gd name="T5" fmla="*/ 1 h 80"/>
                <a:gd name="T6" fmla="*/ 1 w 101"/>
                <a:gd name="T7" fmla="*/ 1 h 80"/>
                <a:gd name="T8" fmla="*/ 2 w 101"/>
                <a:gd name="T9" fmla="*/ 1 h 80"/>
                <a:gd name="T10" fmla="*/ 2 w 101"/>
                <a:gd name="T11" fmla="*/ 1 h 80"/>
                <a:gd name="T12" fmla="*/ 3 w 101"/>
                <a:gd name="T13" fmla="*/ 1 h 80"/>
                <a:gd name="T14" fmla="*/ 3 w 101"/>
                <a:gd name="T15" fmla="*/ 2 h 80"/>
                <a:gd name="T16" fmla="*/ 3 w 101"/>
                <a:gd name="T17" fmla="*/ 2 h 80"/>
                <a:gd name="T18" fmla="*/ 4 w 101"/>
                <a:gd name="T19" fmla="*/ 2 h 80"/>
                <a:gd name="T20" fmla="*/ 4 w 101"/>
                <a:gd name="T21" fmla="*/ 3 h 80"/>
                <a:gd name="T22" fmla="*/ 4 w 101"/>
                <a:gd name="T23" fmla="*/ 3 h 80"/>
                <a:gd name="T24" fmla="*/ 4 w 101"/>
                <a:gd name="T25" fmla="*/ 3 h 80"/>
                <a:gd name="T26" fmla="*/ 3 w 101"/>
                <a:gd name="T27" fmla="*/ 3 h 80"/>
                <a:gd name="T28" fmla="*/ 3 w 101"/>
                <a:gd name="T29" fmla="*/ 3 h 80"/>
                <a:gd name="T30" fmla="*/ 3 w 101"/>
                <a:gd name="T31" fmla="*/ 3 h 80"/>
                <a:gd name="T32" fmla="*/ 2 w 101"/>
                <a:gd name="T33" fmla="*/ 2 h 80"/>
                <a:gd name="T34" fmla="*/ 2 w 101"/>
                <a:gd name="T35" fmla="*/ 2 h 80"/>
                <a:gd name="T36" fmla="*/ 1 w 101"/>
                <a:gd name="T37" fmla="*/ 2 h 80"/>
                <a:gd name="T38" fmla="*/ 1 w 101"/>
                <a:gd name="T39" fmla="*/ 1 h 80"/>
                <a:gd name="T40" fmla="*/ 1 w 101"/>
                <a:gd name="T41" fmla="*/ 1 h 80"/>
                <a:gd name="T42" fmla="*/ 0 w 101"/>
                <a:gd name="T43" fmla="*/ 1 h 80"/>
                <a:gd name="T44" fmla="*/ 0 w 101"/>
                <a:gd name="T45" fmla="*/ 1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1" h="80">
                  <a:moveTo>
                    <a:pt x="0" y="3"/>
                  </a:moveTo>
                  <a:lnTo>
                    <a:pt x="4" y="0"/>
                  </a:lnTo>
                  <a:lnTo>
                    <a:pt x="13" y="1"/>
                  </a:lnTo>
                  <a:lnTo>
                    <a:pt x="24" y="3"/>
                  </a:lnTo>
                  <a:lnTo>
                    <a:pt x="37" y="10"/>
                  </a:lnTo>
                  <a:lnTo>
                    <a:pt x="51" y="19"/>
                  </a:lnTo>
                  <a:lnTo>
                    <a:pt x="66" y="30"/>
                  </a:lnTo>
                  <a:lnTo>
                    <a:pt x="79" y="40"/>
                  </a:lnTo>
                  <a:lnTo>
                    <a:pt x="90" y="51"/>
                  </a:lnTo>
                  <a:lnTo>
                    <a:pt x="97" y="62"/>
                  </a:lnTo>
                  <a:lnTo>
                    <a:pt x="101" y="71"/>
                  </a:lnTo>
                  <a:lnTo>
                    <a:pt x="101" y="76"/>
                  </a:lnTo>
                  <a:lnTo>
                    <a:pt x="97" y="80"/>
                  </a:lnTo>
                  <a:lnTo>
                    <a:pt x="90" y="78"/>
                  </a:lnTo>
                  <a:lnTo>
                    <a:pt x="79" y="74"/>
                  </a:lnTo>
                  <a:lnTo>
                    <a:pt x="66" y="69"/>
                  </a:lnTo>
                  <a:lnTo>
                    <a:pt x="51" y="60"/>
                  </a:lnTo>
                  <a:lnTo>
                    <a:pt x="37" y="49"/>
                  </a:lnTo>
                  <a:lnTo>
                    <a:pt x="23" y="39"/>
                  </a:lnTo>
                  <a:lnTo>
                    <a:pt x="13" y="28"/>
                  </a:lnTo>
                  <a:lnTo>
                    <a:pt x="4" y="17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20" name="Group 413"/>
          <p:cNvGrpSpPr>
            <a:grpSpLocks/>
          </p:cNvGrpSpPr>
          <p:nvPr/>
        </p:nvGrpSpPr>
        <p:grpSpPr bwMode="auto">
          <a:xfrm flipH="1">
            <a:off x="5694363" y="5372100"/>
            <a:ext cx="298450" cy="211138"/>
            <a:chOff x="2274" y="2821"/>
            <a:chExt cx="215" cy="238"/>
          </a:xfrm>
        </p:grpSpPr>
        <p:sp>
          <p:nvSpPr>
            <p:cNvPr id="72875" name="Freeform 414"/>
            <p:cNvSpPr>
              <a:spLocks noEditPoints="1"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2 h 50"/>
                <a:gd name="T6" fmla="*/ 14 w 430"/>
                <a:gd name="T7" fmla="*/ 2 h 50"/>
                <a:gd name="T8" fmla="*/ 14 w 430"/>
                <a:gd name="T9" fmla="*/ 1 h 50"/>
                <a:gd name="T10" fmla="*/ 12 w 430"/>
                <a:gd name="T11" fmla="*/ 1 h 50"/>
                <a:gd name="T12" fmla="*/ 12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12 w 430"/>
                <a:gd name="T19" fmla="*/ 1 h 50"/>
                <a:gd name="T20" fmla="*/ 2 w 430"/>
                <a:gd name="T21" fmla="*/ 1 h 50"/>
                <a:gd name="T22" fmla="*/ 12 w 430"/>
                <a:gd name="T23" fmla="*/ 1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  <a:close/>
                  <a:moveTo>
                    <a:pt x="376" y="18"/>
                  </a:moveTo>
                  <a:lnTo>
                    <a:pt x="33" y="18"/>
                  </a:lnTo>
                  <a:lnTo>
                    <a:pt x="376" y="18"/>
                  </a:lnTo>
                  <a:close/>
                </a:path>
              </a:pathLst>
            </a:custGeom>
            <a:solidFill>
              <a:srgbClr val="333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6" name="Line 415"/>
            <p:cNvSpPr>
              <a:spLocks noChangeShapeType="1"/>
            </p:cNvSpPr>
            <p:nvPr/>
          </p:nvSpPr>
          <p:spPr bwMode="auto">
            <a:xfrm>
              <a:off x="2317" y="2951"/>
              <a:ext cx="3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7" name="Freeform 416"/>
            <p:cNvSpPr>
              <a:spLocks/>
            </p:cNvSpPr>
            <p:nvPr/>
          </p:nvSpPr>
          <p:spPr bwMode="auto">
            <a:xfrm>
              <a:off x="2317" y="2923"/>
              <a:ext cx="44" cy="109"/>
            </a:xfrm>
            <a:custGeom>
              <a:avLst/>
              <a:gdLst>
                <a:gd name="T0" fmla="*/ 3 w 87"/>
                <a:gd name="T1" fmla="*/ 6 h 219"/>
                <a:gd name="T2" fmla="*/ 0 w 87"/>
                <a:gd name="T3" fmla="*/ 1 h 219"/>
                <a:gd name="T4" fmla="*/ 1 w 87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219">
                  <a:moveTo>
                    <a:pt x="87" y="219"/>
                  </a:moveTo>
                  <a:lnTo>
                    <a:pt x="0" y="55"/>
                  </a:lnTo>
                  <a:lnTo>
                    <a:pt x="28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8" name="Line 417"/>
            <p:cNvSpPr>
              <a:spLocks noChangeShapeType="1"/>
            </p:cNvSpPr>
            <p:nvPr/>
          </p:nvSpPr>
          <p:spPr bwMode="auto">
            <a:xfrm flipV="1">
              <a:off x="2300" y="2951"/>
              <a:ext cx="47" cy="8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9" name="Freeform 418"/>
            <p:cNvSpPr>
              <a:spLocks/>
            </p:cNvSpPr>
            <p:nvPr/>
          </p:nvSpPr>
          <p:spPr bwMode="auto">
            <a:xfrm>
              <a:off x="2317" y="3005"/>
              <a:ext cx="86" cy="27"/>
            </a:xfrm>
            <a:custGeom>
              <a:avLst/>
              <a:gdLst>
                <a:gd name="T0" fmla="*/ 1 w 172"/>
                <a:gd name="T1" fmla="*/ 1 h 55"/>
                <a:gd name="T2" fmla="*/ 0 w 172"/>
                <a:gd name="T3" fmla="*/ 0 h 55"/>
                <a:gd name="T4" fmla="*/ 6 w 172"/>
                <a:gd name="T5" fmla="*/ 0 h 55"/>
                <a:gd name="T6" fmla="*/ 5 w 172"/>
                <a:gd name="T7" fmla="*/ 1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" h="55">
                  <a:moveTo>
                    <a:pt x="28" y="55"/>
                  </a:moveTo>
                  <a:lnTo>
                    <a:pt x="0" y="0"/>
                  </a:lnTo>
                  <a:lnTo>
                    <a:pt x="172" y="0"/>
                  </a:lnTo>
                  <a:lnTo>
                    <a:pt x="146" y="55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0" name="Line 419"/>
            <p:cNvSpPr>
              <a:spLocks noChangeShapeType="1"/>
            </p:cNvSpPr>
            <p:nvPr/>
          </p:nvSpPr>
          <p:spPr bwMode="auto">
            <a:xfrm flipH="1" flipV="1">
              <a:off x="2375" y="2960"/>
              <a:ext cx="46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1" name="Freeform 420"/>
            <p:cNvSpPr>
              <a:spLocks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2 h 50"/>
                <a:gd name="T6" fmla="*/ 14 w 430"/>
                <a:gd name="T7" fmla="*/ 2 h 50"/>
                <a:gd name="T8" fmla="*/ 14 w 430"/>
                <a:gd name="T9" fmla="*/ 1 h 50"/>
                <a:gd name="T10" fmla="*/ 12 w 430"/>
                <a:gd name="T11" fmla="*/ 1 h 50"/>
                <a:gd name="T12" fmla="*/ 12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2" name="Freeform 421"/>
            <p:cNvSpPr>
              <a:spLocks/>
            </p:cNvSpPr>
            <p:nvPr/>
          </p:nvSpPr>
          <p:spPr bwMode="auto">
            <a:xfrm>
              <a:off x="2290" y="3043"/>
              <a:ext cx="171" cy="1"/>
            </a:xfrm>
            <a:custGeom>
              <a:avLst/>
              <a:gdLst>
                <a:gd name="T0" fmla="*/ 10 w 343"/>
                <a:gd name="T1" fmla="*/ 0 h 1"/>
                <a:gd name="T2" fmla="*/ 0 w 343"/>
                <a:gd name="T3" fmla="*/ 0 h 1"/>
                <a:gd name="T4" fmla="*/ 10 w 343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3" h="1">
                  <a:moveTo>
                    <a:pt x="343" y="0"/>
                  </a:move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3" name="Rectangle 422"/>
            <p:cNvSpPr>
              <a:spLocks noChangeArrowheads="1"/>
            </p:cNvSpPr>
            <p:nvPr/>
          </p:nvSpPr>
          <p:spPr bwMode="auto">
            <a:xfrm>
              <a:off x="2347" y="2951"/>
              <a:ext cx="27" cy="83"/>
            </a:xfrm>
            <a:prstGeom prst="rect">
              <a:avLst/>
            </a:prstGeom>
            <a:solidFill>
              <a:srgbClr val="3333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4" name="Freeform 423"/>
            <p:cNvSpPr>
              <a:spLocks noEditPoints="1"/>
            </p:cNvSpPr>
            <p:nvPr/>
          </p:nvSpPr>
          <p:spPr bwMode="auto">
            <a:xfrm>
              <a:off x="2281" y="2821"/>
              <a:ext cx="208" cy="175"/>
            </a:xfrm>
            <a:custGeom>
              <a:avLst/>
              <a:gdLst>
                <a:gd name="T0" fmla="*/ 1 w 415"/>
                <a:gd name="T1" fmla="*/ 1 h 350"/>
                <a:gd name="T2" fmla="*/ 1 w 415"/>
                <a:gd name="T3" fmla="*/ 3 h 350"/>
                <a:gd name="T4" fmla="*/ 1 w 415"/>
                <a:gd name="T5" fmla="*/ 5 h 350"/>
                <a:gd name="T6" fmla="*/ 2 w 415"/>
                <a:gd name="T7" fmla="*/ 6 h 350"/>
                <a:gd name="T8" fmla="*/ 4 w 415"/>
                <a:gd name="T9" fmla="*/ 8 h 350"/>
                <a:gd name="T10" fmla="*/ 5 w 415"/>
                <a:gd name="T11" fmla="*/ 9 h 350"/>
                <a:gd name="T12" fmla="*/ 7 w 415"/>
                <a:gd name="T13" fmla="*/ 10 h 350"/>
                <a:gd name="T14" fmla="*/ 9 w 415"/>
                <a:gd name="T15" fmla="*/ 11 h 350"/>
                <a:gd name="T16" fmla="*/ 11 w 415"/>
                <a:gd name="T17" fmla="*/ 11 h 350"/>
                <a:gd name="T18" fmla="*/ 12 w 415"/>
                <a:gd name="T19" fmla="*/ 11 h 350"/>
                <a:gd name="T20" fmla="*/ 13 w 415"/>
                <a:gd name="T21" fmla="*/ 10 h 350"/>
                <a:gd name="T22" fmla="*/ 13 w 415"/>
                <a:gd name="T23" fmla="*/ 10 h 350"/>
                <a:gd name="T24" fmla="*/ 12 w 415"/>
                <a:gd name="T25" fmla="*/ 10 h 350"/>
                <a:gd name="T26" fmla="*/ 11 w 415"/>
                <a:gd name="T27" fmla="*/ 10 h 350"/>
                <a:gd name="T28" fmla="*/ 10 w 415"/>
                <a:gd name="T29" fmla="*/ 9 h 350"/>
                <a:gd name="T30" fmla="*/ 8 w 415"/>
                <a:gd name="T31" fmla="*/ 9 h 350"/>
                <a:gd name="T32" fmla="*/ 6 w 415"/>
                <a:gd name="T33" fmla="*/ 7 h 350"/>
                <a:gd name="T34" fmla="*/ 4 w 415"/>
                <a:gd name="T35" fmla="*/ 6 h 350"/>
                <a:gd name="T36" fmla="*/ 3 w 415"/>
                <a:gd name="T37" fmla="*/ 5 h 350"/>
                <a:gd name="T38" fmla="*/ 2 w 415"/>
                <a:gd name="T39" fmla="*/ 3 h 350"/>
                <a:gd name="T40" fmla="*/ 1 w 415"/>
                <a:gd name="T41" fmla="*/ 2 h 350"/>
                <a:gd name="T42" fmla="*/ 1 w 415"/>
                <a:gd name="T43" fmla="*/ 1 h 350"/>
                <a:gd name="T44" fmla="*/ 1 w 415"/>
                <a:gd name="T45" fmla="*/ 1 h 350"/>
                <a:gd name="T46" fmla="*/ 1 w 415"/>
                <a:gd name="T47" fmla="*/ 0 h 350"/>
                <a:gd name="T48" fmla="*/ 2 w 415"/>
                <a:gd name="T49" fmla="*/ 1 h 350"/>
                <a:gd name="T50" fmla="*/ 4 w 415"/>
                <a:gd name="T51" fmla="*/ 1 h 350"/>
                <a:gd name="T52" fmla="*/ 5 w 415"/>
                <a:gd name="T53" fmla="*/ 2 h 350"/>
                <a:gd name="T54" fmla="*/ 7 w 415"/>
                <a:gd name="T55" fmla="*/ 3 h 350"/>
                <a:gd name="T56" fmla="*/ 9 w 415"/>
                <a:gd name="T57" fmla="*/ 4 h 350"/>
                <a:gd name="T58" fmla="*/ 11 w 415"/>
                <a:gd name="T59" fmla="*/ 5 h 350"/>
                <a:gd name="T60" fmla="*/ 12 w 415"/>
                <a:gd name="T61" fmla="*/ 7 h 350"/>
                <a:gd name="T62" fmla="*/ 13 w 415"/>
                <a:gd name="T63" fmla="*/ 8 h 350"/>
                <a:gd name="T64" fmla="*/ 13 w 415"/>
                <a:gd name="T65" fmla="*/ 9 h 350"/>
                <a:gd name="T66" fmla="*/ 13 w 415"/>
                <a:gd name="T67" fmla="*/ 10 h 350"/>
                <a:gd name="T68" fmla="*/ 13 w 415"/>
                <a:gd name="T69" fmla="*/ 10 h 350"/>
                <a:gd name="T70" fmla="*/ 12 w 415"/>
                <a:gd name="T71" fmla="*/ 10 h 350"/>
                <a:gd name="T72" fmla="*/ 11 w 415"/>
                <a:gd name="T73" fmla="*/ 10 h 350"/>
                <a:gd name="T74" fmla="*/ 9 w 415"/>
                <a:gd name="T75" fmla="*/ 9 h 350"/>
                <a:gd name="T76" fmla="*/ 7 w 415"/>
                <a:gd name="T77" fmla="*/ 8 h 350"/>
                <a:gd name="T78" fmla="*/ 5 w 415"/>
                <a:gd name="T79" fmla="*/ 7 h 350"/>
                <a:gd name="T80" fmla="*/ 4 w 415"/>
                <a:gd name="T81" fmla="*/ 5 h 350"/>
                <a:gd name="T82" fmla="*/ 2 w 415"/>
                <a:gd name="T83" fmla="*/ 4 h 350"/>
                <a:gd name="T84" fmla="*/ 1 w 415"/>
                <a:gd name="T85" fmla="*/ 3 h 350"/>
                <a:gd name="T86" fmla="*/ 1 w 415"/>
                <a:gd name="T87" fmla="*/ 2 h 350"/>
                <a:gd name="T88" fmla="*/ 1 w 415"/>
                <a:gd name="T89" fmla="*/ 1 h 35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5" h="350">
                  <a:moveTo>
                    <a:pt x="8" y="12"/>
                  </a:moveTo>
                  <a:lnTo>
                    <a:pt x="1" y="32"/>
                  </a:lnTo>
                  <a:lnTo>
                    <a:pt x="0" y="53"/>
                  </a:lnTo>
                  <a:lnTo>
                    <a:pt x="3" y="78"/>
                  </a:lnTo>
                  <a:lnTo>
                    <a:pt x="8" y="103"/>
                  </a:lnTo>
                  <a:lnTo>
                    <a:pt x="18" y="130"/>
                  </a:lnTo>
                  <a:lnTo>
                    <a:pt x="34" y="158"/>
                  </a:lnTo>
                  <a:lnTo>
                    <a:pt x="51" y="185"/>
                  </a:lnTo>
                  <a:lnTo>
                    <a:pt x="73" y="211"/>
                  </a:lnTo>
                  <a:lnTo>
                    <a:pt x="97" y="236"/>
                  </a:lnTo>
                  <a:lnTo>
                    <a:pt x="124" y="261"/>
                  </a:lnTo>
                  <a:lnTo>
                    <a:pt x="151" y="282"/>
                  </a:lnTo>
                  <a:lnTo>
                    <a:pt x="182" y="302"/>
                  </a:lnTo>
                  <a:lnTo>
                    <a:pt x="212" y="318"/>
                  </a:lnTo>
                  <a:lnTo>
                    <a:pt x="242" y="332"/>
                  </a:lnTo>
                  <a:lnTo>
                    <a:pt x="270" y="341"/>
                  </a:lnTo>
                  <a:lnTo>
                    <a:pt x="299" y="346"/>
                  </a:lnTo>
                  <a:lnTo>
                    <a:pt x="325" y="350"/>
                  </a:lnTo>
                  <a:lnTo>
                    <a:pt x="349" y="346"/>
                  </a:lnTo>
                  <a:lnTo>
                    <a:pt x="371" y="341"/>
                  </a:lnTo>
                  <a:lnTo>
                    <a:pt x="388" y="332"/>
                  </a:lnTo>
                  <a:lnTo>
                    <a:pt x="402" y="318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  <a:moveTo>
                    <a:pt x="8" y="12"/>
                  </a:moveTo>
                  <a:lnTo>
                    <a:pt x="14" y="5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56" y="2"/>
                  </a:lnTo>
                  <a:lnTo>
                    <a:pt x="77" y="7"/>
                  </a:lnTo>
                  <a:lnTo>
                    <a:pt x="100" y="16"/>
                  </a:lnTo>
                  <a:lnTo>
                    <a:pt x="126" y="26"/>
                  </a:lnTo>
                  <a:lnTo>
                    <a:pt x="153" y="41"/>
                  </a:lnTo>
                  <a:lnTo>
                    <a:pt x="182" y="57"/>
                  </a:lnTo>
                  <a:lnTo>
                    <a:pt x="210" y="74"/>
                  </a:lnTo>
                  <a:lnTo>
                    <a:pt x="239" y="94"/>
                  </a:lnTo>
                  <a:lnTo>
                    <a:pt x="268" y="115"/>
                  </a:lnTo>
                  <a:lnTo>
                    <a:pt x="295" y="138"/>
                  </a:lnTo>
                  <a:lnTo>
                    <a:pt x="321" y="160"/>
                  </a:lnTo>
                  <a:lnTo>
                    <a:pt x="345" y="183"/>
                  </a:lnTo>
                  <a:lnTo>
                    <a:pt x="365" y="204"/>
                  </a:lnTo>
                  <a:lnTo>
                    <a:pt x="382" y="226"/>
                  </a:lnTo>
                  <a:lnTo>
                    <a:pt x="396" y="245"/>
                  </a:lnTo>
                  <a:lnTo>
                    <a:pt x="406" y="263"/>
                  </a:lnTo>
                  <a:lnTo>
                    <a:pt x="412" y="279"/>
                  </a:lnTo>
                  <a:lnTo>
                    <a:pt x="415" y="291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5" name="Line 424"/>
            <p:cNvSpPr>
              <a:spLocks noChangeShapeType="1"/>
            </p:cNvSpPr>
            <p:nvPr/>
          </p:nvSpPr>
          <p:spPr bwMode="auto">
            <a:xfrm flipH="1" flipV="1">
              <a:off x="2285" y="2824"/>
              <a:ext cx="136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6" name="Line 425"/>
            <p:cNvSpPr>
              <a:spLocks noChangeShapeType="1"/>
            </p:cNvSpPr>
            <p:nvPr/>
          </p:nvSpPr>
          <p:spPr bwMode="auto">
            <a:xfrm flipH="1">
              <a:off x="2372" y="2826"/>
              <a:ext cx="49" cy="10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7" name="Line 426"/>
            <p:cNvSpPr>
              <a:spLocks noChangeShapeType="1"/>
            </p:cNvSpPr>
            <p:nvPr/>
          </p:nvSpPr>
          <p:spPr bwMode="auto">
            <a:xfrm>
              <a:off x="2421" y="2826"/>
              <a:ext cx="67" cy="14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8" name="Freeform 427"/>
            <p:cNvSpPr>
              <a:spLocks/>
            </p:cNvSpPr>
            <p:nvPr/>
          </p:nvSpPr>
          <p:spPr bwMode="auto">
            <a:xfrm>
              <a:off x="2349" y="2902"/>
              <a:ext cx="51" cy="40"/>
            </a:xfrm>
            <a:custGeom>
              <a:avLst/>
              <a:gdLst>
                <a:gd name="T0" fmla="*/ 0 w 101"/>
                <a:gd name="T1" fmla="*/ 1 h 80"/>
                <a:gd name="T2" fmla="*/ 1 w 101"/>
                <a:gd name="T3" fmla="*/ 0 h 80"/>
                <a:gd name="T4" fmla="*/ 1 w 101"/>
                <a:gd name="T5" fmla="*/ 1 h 80"/>
                <a:gd name="T6" fmla="*/ 1 w 101"/>
                <a:gd name="T7" fmla="*/ 1 h 80"/>
                <a:gd name="T8" fmla="*/ 2 w 101"/>
                <a:gd name="T9" fmla="*/ 1 h 80"/>
                <a:gd name="T10" fmla="*/ 2 w 101"/>
                <a:gd name="T11" fmla="*/ 1 h 80"/>
                <a:gd name="T12" fmla="*/ 3 w 101"/>
                <a:gd name="T13" fmla="*/ 1 h 80"/>
                <a:gd name="T14" fmla="*/ 3 w 101"/>
                <a:gd name="T15" fmla="*/ 2 h 80"/>
                <a:gd name="T16" fmla="*/ 3 w 101"/>
                <a:gd name="T17" fmla="*/ 2 h 80"/>
                <a:gd name="T18" fmla="*/ 4 w 101"/>
                <a:gd name="T19" fmla="*/ 2 h 80"/>
                <a:gd name="T20" fmla="*/ 4 w 101"/>
                <a:gd name="T21" fmla="*/ 3 h 80"/>
                <a:gd name="T22" fmla="*/ 4 w 101"/>
                <a:gd name="T23" fmla="*/ 3 h 80"/>
                <a:gd name="T24" fmla="*/ 4 w 101"/>
                <a:gd name="T25" fmla="*/ 3 h 80"/>
                <a:gd name="T26" fmla="*/ 3 w 101"/>
                <a:gd name="T27" fmla="*/ 3 h 80"/>
                <a:gd name="T28" fmla="*/ 3 w 101"/>
                <a:gd name="T29" fmla="*/ 3 h 80"/>
                <a:gd name="T30" fmla="*/ 3 w 101"/>
                <a:gd name="T31" fmla="*/ 3 h 80"/>
                <a:gd name="T32" fmla="*/ 2 w 101"/>
                <a:gd name="T33" fmla="*/ 2 h 80"/>
                <a:gd name="T34" fmla="*/ 2 w 101"/>
                <a:gd name="T35" fmla="*/ 2 h 80"/>
                <a:gd name="T36" fmla="*/ 1 w 101"/>
                <a:gd name="T37" fmla="*/ 2 h 80"/>
                <a:gd name="T38" fmla="*/ 1 w 101"/>
                <a:gd name="T39" fmla="*/ 1 h 80"/>
                <a:gd name="T40" fmla="*/ 1 w 101"/>
                <a:gd name="T41" fmla="*/ 1 h 80"/>
                <a:gd name="T42" fmla="*/ 0 w 101"/>
                <a:gd name="T43" fmla="*/ 1 h 80"/>
                <a:gd name="T44" fmla="*/ 0 w 101"/>
                <a:gd name="T45" fmla="*/ 1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1" h="80">
                  <a:moveTo>
                    <a:pt x="0" y="3"/>
                  </a:moveTo>
                  <a:lnTo>
                    <a:pt x="4" y="0"/>
                  </a:lnTo>
                  <a:lnTo>
                    <a:pt x="13" y="1"/>
                  </a:lnTo>
                  <a:lnTo>
                    <a:pt x="24" y="3"/>
                  </a:lnTo>
                  <a:lnTo>
                    <a:pt x="37" y="10"/>
                  </a:lnTo>
                  <a:lnTo>
                    <a:pt x="51" y="19"/>
                  </a:lnTo>
                  <a:lnTo>
                    <a:pt x="66" y="30"/>
                  </a:lnTo>
                  <a:lnTo>
                    <a:pt x="79" y="40"/>
                  </a:lnTo>
                  <a:lnTo>
                    <a:pt x="90" y="51"/>
                  </a:lnTo>
                  <a:lnTo>
                    <a:pt x="97" y="62"/>
                  </a:lnTo>
                  <a:lnTo>
                    <a:pt x="101" y="71"/>
                  </a:lnTo>
                  <a:lnTo>
                    <a:pt x="101" y="76"/>
                  </a:lnTo>
                  <a:lnTo>
                    <a:pt x="97" y="80"/>
                  </a:lnTo>
                  <a:lnTo>
                    <a:pt x="90" y="78"/>
                  </a:lnTo>
                  <a:lnTo>
                    <a:pt x="79" y="74"/>
                  </a:lnTo>
                  <a:lnTo>
                    <a:pt x="66" y="69"/>
                  </a:lnTo>
                  <a:lnTo>
                    <a:pt x="51" y="60"/>
                  </a:lnTo>
                  <a:lnTo>
                    <a:pt x="37" y="49"/>
                  </a:lnTo>
                  <a:lnTo>
                    <a:pt x="23" y="39"/>
                  </a:lnTo>
                  <a:lnTo>
                    <a:pt x="13" y="28"/>
                  </a:lnTo>
                  <a:lnTo>
                    <a:pt x="4" y="17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2721" name="Picture 429" descr="MMj0395775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1588" y="4649788"/>
            <a:ext cx="5619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2" name="Picture 432" descr="cock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69063" y="4568825"/>
            <a:ext cx="2030412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8" name="Line 434"/>
          <p:cNvSpPr>
            <a:spLocks noChangeShapeType="1"/>
          </p:cNvSpPr>
          <p:nvPr/>
        </p:nvSpPr>
        <p:spPr bwMode="auto">
          <a:xfrm>
            <a:off x="1708150" y="4627563"/>
            <a:ext cx="2428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29" name="Line 435"/>
          <p:cNvSpPr>
            <a:spLocks noChangeShapeType="1"/>
          </p:cNvSpPr>
          <p:nvPr/>
        </p:nvSpPr>
        <p:spPr bwMode="auto">
          <a:xfrm>
            <a:off x="1708150" y="4627563"/>
            <a:ext cx="2428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30" name="Line 436"/>
          <p:cNvSpPr>
            <a:spLocks noChangeShapeType="1"/>
          </p:cNvSpPr>
          <p:nvPr/>
        </p:nvSpPr>
        <p:spPr bwMode="auto">
          <a:xfrm>
            <a:off x="1639888" y="5264150"/>
            <a:ext cx="1905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2726" name="Group 506"/>
          <p:cNvGrpSpPr>
            <a:grpSpLocks/>
          </p:cNvGrpSpPr>
          <p:nvPr/>
        </p:nvGrpSpPr>
        <p:grpSpPr bwMode="auto">
          <a:xfrm flipH="1">
            <a:off x="977900" y="5140325"/>
            <a:ext cx="501650" cy="512763"/>
            <a:chOff x="2839" y="3501"/>
            <a:chExt cx="755" cy="803"/>
          </a:xfrm>
        </p:grpSpPr>
        <p:pic>
          <p:nvPicPr>
            <p:cNvPr id="72873" name="Picture 507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874" name="Freeform 508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2727" name="Group 621"/>
          <p:cNvGrpSpPr>
            <a:grpSpLocks/>
          </p:cNvGrpSpPr>
          <p:nvPr/>
        </p:nvGrpSpPr>
        <p:grpSpPr bwMode="auto">
          <a:xfrm>
            <a:off x="3038475" y="4186238"/>
            <a:ext cx="635000" cy="485775"/>
            <a:chOff x="3061" y="2530"/>
            <a:chExt cx="400" cy="306"/>
          </a:xfrm>
        </p:grpSpPr>
        <p:grpSp>
          <p:nvGrpSpPr>
            <p:cNvPr id="72842" name="Group 494"/>
            <p:cNvGrpSpPr>
              <a:grpSpLocks/>
            </p:cNvGrpSpPr>
            <p:nvPr/>
          </p:nvGrpSpPr>
          <p:grpSpPr bwMode="auto">
            <a:xfrm>
              <a:off x="3061" y="2530"/>
              <a:ext cx="327" cy="81"/>
              <a:chOff x="2199" y="955"/>
              <a:chExt cx="2547" cy="506"/>
            </a:xfrm>
          </p:grpSpPr>
          <p:sp>
            <p:nvSpPr>
              <p:cNvPr id="72867" name="Freeform 495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8" name="Freeform 496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9" name="Freeform 497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70" name="Freeform 498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71" name="Freeform 499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82 w 646"/>
                  <a:gd name="T1" fmla="*/ 529 h 300"/>
                  <a:gd name="T2" fmla="*/ 543 w 646"/>
                  <a:gd name="T3" fmla="*/ 447 h 300"/>
                  <a:gd name="T4" fmla="*/ 675 w 646"/>
                  <a:gd name="T5" fmla="*/ 337 h 300"/>
                  <a:gd name="T6" fmla="*/ 698 w 646"/>
                  <a:gd name="T7" fmla="*/ 188 h 300"/>
                  <a:gd name="T8" fmla="*/ 511 w 646"/>
                  <a:gd name="T9" fmla="*/ 106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72" name="Freeform 500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2843" name="Picture 549" descr="laptop_keyboard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09064" flipH="1">
              <a:off x="3109" y="2736"/>
              <a:ext cx="245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844" name="Freeform 550"/>
            <p:cNvSpPr>
              <a:spLocks/>
            </p:cNvSpPr>
            <p:nvPr/>
          </p:nvSpPr>
          <p:spPr bwMode="auto">
            <a:xfrm>
              <a:off x="3190" y="263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72845" name="Picture 551" descr="screen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00" y="2641"/>
              <a:ext cx="179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846" name="Freeform 552"/>
            <p:cNvSpPr>
              <a:spLocks/>
            </p:cNvSpPr>
            <p:nvPr/>
          </p:nvSpPr>
          <p:spPr bwMode="auto">
            <a:xfrm>
              <a:off x="3226" y="263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47" name="Freeform 553"/>
            <p:cNvSpPr>
              <a:spLocks/>
            </p:cNvSpPr>
            <p:nvPr/>
          </p:nvSpPr>
          <p:spPr bwMode="auto">
            <a:xfrm>
              <a:off x="3189" y="263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48" name="Freeform 554"/>
            <p:cNvSpPr>
              <a:spLocks/>
            </p:cNvSpPr>
            <p:nvPr/>
          </p:nvSpPr>
          <p:spPr bwMode="auto">
            <a:xfrm>
              <a:off x="3342" y="265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49" name="Freeform 555"/>
            <p:cNvSpPr>
              <a:spLocks/>
            </p:cNvSpPr>
            <p:nvPr/>
          </p:nvSpPr>
          <p:spPr bwMode="auto">
            <a:xfrm>
              <a:off x="3188" y="273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0" name="Freeform 556"/>
            <p:cNvSpPr>
              <a:spLocks/>
            </p:cNvSpPr>
            <p:nvPr/>
          </p:nvSpPr>
          <p:spPr bwMode="auto">
            <a:xfrm>
              <a:off x="3347" y="265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1" name="Freeform 557"/>
            <p:cNvSpPr>
              <a:spLocks/>
            </p:cNvSpPr>
            <p:nvPr/>
          </p:nvSpPr>
          <p:spPr bwMode="auto">
            <a:xfrm>
              <a:off x="3188" y="273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852" name="Group 558"/>
            <p:cNvGrpSpPr>
              <a:grpSpLocks/>
            </p:cNvGrpSpPr>
            <p:nvPr/>
          </p:nvGrpSpPr>
          <p:grpSpPr bwMode="auto">
            <a:xfrm>
              <a:off x="3186" y="2777"/>
              <a:ext cx="55" cy="24"/>
              <a:chOff x="1740" y="2642"/>
              <a:chExt cx="752" cy="327"/>
            </a:xfrm>
          </p:grpSpPr>
          <p:sp>
            <p:nvSpPr>
              <p:cNvPr id="72861" name="Freeform 559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2" name="Freeform 560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3" name="Freeform 561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4" name="Freeform 562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5" name="Freeform 563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6" name="Freeform 564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853" name="Freeform 565"/>
            <p:cNvSpPr>
              <a:spLocks/>
            </p:cNvSpPr>
            <p:nvPr/>
          </p:nvSpPr>
          <p:spPr bwMode="auto">
            <a:xfrm>
              <a:off x="3280" y="278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4" name="Freeform 566"/>
            <p:cNvSpPr>
              <a:spLocks/>
            </p:cNvSpPr>
            <p:nvPr/>
          </p:nvSpPr>
          <p:spPr bwMode="auto">
            <a:xfrm>
              <a:off x="3109" y="278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5" name="Freeform 567"/>
            <p:cNvSpPr>
              <a:spLocks/>
            </p:cNvSpPr>
            <p:nvPr/>
          </p:nvSpPr>
          <p:spPr bwMode="auto">
            <a:xfrm>
              <a:off x="3110" y="277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6" name="Freeform 568"/>
            <p:cNvSpPr>
              <a:spLocks/>
            </p:cNvSpPr>
            <p:nvPr/>
          </p:nvSpPr>
          <p:spPr bwMode="auto">
            <a:xfrm>
              <a:off x="3110" y="273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7" name="Freeform 569"/>
            <p:cNvSpPr>
              <a:spLocks/>
            </p:cNvSpPr>
            <p:nvPr/>
          </p:nvSpPr>
          <p:spPr bwMode="auto">
            <a:xfrm>
              <a:off x="3115" y="277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8" name="Freeform 570"/>
            <p:cNvSpPr>
              <a:spLocks/>
            </p:cNvSpPr>
            <p:nvPr/>
          </p:nvSpPr>
          <p:spPr bwMode="auto">
            <a:xfrm flipV="1">
              <a:off x="3277" y="277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9" name="Freeform 589"/>
            <p:cNvSpPr>
              <a:spLocks/>
            </p:cNvSpPr>
            <p:nvPr/>
          </p:nvSpPr>
          <p:spPr bwMode="auto">
            <a:xfrm>
              <a:off x="3382" y="273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60" name="Freeform 590"/>
            <p:cNvSpPr>
              <a:spLocks/>
            </p:cNvSpPr>
            <p:nvPr/>
          </p:nvSpPr>
          <p:spPr bwMode="auto">
            <a:xfrm>
              <a:off x="3382" y="269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28" name="Group 632"/>
          <p:cNvGrpSpPr>
            <a:grpSpLocks/>
          </p:cNvGrpSpPr>
          <p:nvPr/>
        </p:nvGrpSpPr>
        <p:grpSpPr bwMode="auto">
          <a:xfrm>
            <a:off x="3925888" y="4354513"/>
            <a:ext cx="536575" cy="401637"/>
            <a:chOff x="3328" y="2543"/>
            <a:chExt cx="338" cy="253"/>
          </a:xfrm>
        </p:grpSpPr>
        <p:grpSp>
          <p:nvGrpSpPr>
            <p:cNvPr id="72815" name="Group 487"/>
            <p:cNvGrpSpPr>
              <a:grpSpLocks/>
            </p:cNvGrpSpPr>
            <p:nvPr/>
          </p:nvGrpSpPr>
          <p:grpSpPr bwMode="auto">
            <a:xfrm>
              <a:off x="3328" y="2543"/>
              <a:ext cx="327" cy="81"/>
              <a:chOff x="2199" y="955"/>
              <a:chExt cx="2547" cy="506"/>
            </a:xfrm>
          </p:grpSpPr>
          <p:sp>
            <p:nvSpPr>
              <p:cNvPr id="72836" name="Freeform 488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7" name="Freeform 489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8" name="Freeform 490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9" name="Freeform 491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0" name="Freeform 492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82 w 646"/>
                  <a:gd name="T1" fmla="*/ 529 h 300"/>
                  <a:gd name="T2" fmla="*/ 543 w 646"/>
                  <a:gd name="T3" fmla="*/ 447 h 300"/>
                  <a:gd name="T4" fmla="*/ 675 w 646"/>
                  <a:gd name="T5" fmla="*/ 337 h 300"/>
                  <a:gd name="T6" fmla="*/ 698 w 646"/>
                  <a:gd name="T7" fmla="*/ 188 h 300"/>
                  <a:gd name="T8" fmla="*/ 511 w 646"/>
                  <a:gd name="T9" fmla="*/ 106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1" name="Freeform 493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2816" name="Picture 571" descr="laptop_keyboard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09064" flipH="1">
              <a:off x="3381" y="2696"/>
              <a:ext cx="245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817" name="Freeform 572"/>
            <p:cNvSpPr>
              <a:spLocks/>
            </p:cNvSpPr>
            <p:nvPr/>
          </p:nvSpPr>
          <p:spPr bwMode="auto">
            <a:xfrm>
              <a:off x="3462" y="259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72818" name="Picture 573" descr="screen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72" y="2601"/>
              <a:ext cx="179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819" name="Freeform 574"/>
            <p:cNvSpPr>
              <a:spLocks/>
            </p:cNvSpPr>
            <p:nvPr/>
          </p:nvSpPr>
          <p:spPr bwMode="auto">
            <a:xfrm>
              <a:off x="3498" y="259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0" name="Freeform 575"/>
            <p:cNvSpPr>
              <a:spLocks/>
            </p:cNvSpPr>
            <p:nvPr/>
          </p:nvSpPr>
          <p:spPr bwMode="auto">
            <a:xfrm>
              <a:off x="3461" y="259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1" name="Freeform 576"/>
            <p:cNvSpPr>
              <a:spLocks/>
            </p:cNvSpPr>
            <p:nvPr/>
          </p:nvSpPr>
          <p:spPr bwMode="auto">
            <a:xfrm>
              <a:off x="3614" y="261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2" name="Freeform 577"/>
            <p:cNvSpPr>
              <a:spLocks/>
            </p:cNvSpPr>
            <p:nvPr/>
          </p:nvSpPr>
          <p:spPr bwMode="auto">
            <a:xfrm>
              <a:off x="3460" y="269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3" name="Freeform 578"/>
            <p:cNvSpPr>
              <a:spLocks/>
            </p:cNvSpPr>
            <p:nvPr/>
          </p:nvSpPr>
          <p:spPr bwMode="auto">
            <a:xfrm>
              <a:off x="3619" y="261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4" name="Freeform 579"/>
            <p:cNvSpPr>
              <a:spLocks/>
            </p:cNvSpPr>
            <p:nvPr/>
          </p:nvSpPr>
          <p:spPr bwMode="auto">
            <a:xfrm>
              <a:off x="3460" y="269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825" name="Group 580"/>
            <p:cNvGrpSpPr>
              <a:grpSpLocks/>
            </p:cNvGrpSpPr>
            <p:nvPr/>
          </p:nvGrpSpPr>
          <p:grpSpPr bwMode="auto">
            <a:xfrm>
              <a:off x="3458" y="2737"/>
              <a:ext cx="55" cy="24"/>
              <a:chOff x="1740" y="2642"/>
              <a:chExt cx="752" cy="327"/>
            </a:xfrm>
          </p:grpSpPr>
          <p:sp>
            <p:nvSpPr>
              <p:cNvPr id="72830" name="Freeform 581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1" name="Freeform 582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2" name="Freeform 583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3" name="Freeform 584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4" name="Freeform 585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5" name="Freeform 586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826" name="Freeform 587"/>
            <p:cNvSpPr>
              <a:spLocks/>
            </p:cNvSpPr>
            <p:nvPr/>
          </p:nvSpPr>
          <p:spPr bwMode="auto">
            <a:xfrm>
              <a:off x="3552" y="274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7" name="Freeform 588"/>
            <p:cNvSpPr>
              <a:spLocks/>
            </p:cNvSpPr>
            <p:nvPr/>
          </p:nvSpPr>
          <p:spPr bwMode="auto">
            <a:xfrm>
              <a:off x="3381" y="274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8" name="Freeform 591"/>
            <p:cNvSpPr>
              <a:spLocks/>
            </p:cNvSpPr>
            <p:nvPr/>
          </p:nvSpPr>
          <p:spPr bwMode="auto">
            <a:xfrm>
              <a:off x="3387" y="273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9" name="Freeform 592"/>
            <p:cNvSpPr>
              <a:spLocks/>
            </p:cNvSpPr>
            <p:nvPr/>
          </p:nvSpPr>
          <p:spPr bwMode="auto">
            <a:xfrm flipV="1">
              <a:off x="3549" y="273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29" name="Group 631"/>
          <p:cNvGrpSpPr>
            <a:grpSpLocks/>
          </p:cNvGrpSpPr>
          <p:nvPr/>
        </p:nvGrpSpPr>
        <p:grpSpPr bwMode="auto">
          <a:xfrm>
            <a:off x="3308350" y="4614863"/>
            <a:ext cx="585788" cy="419100"/>
            <a:chOff x="5096" y="2218"/>
            <a:chExt cx="369" cy="264"/>
          </a:xfrm>
        </p:grpSpPr>
        <p:grpSp>
          <p:nvGrpSpPr>
            <p:cNvPr id="72806" name="Group 622"/>
            <p:cNvGrpSpPr>
              <a:grpSpLocks/>
            </p:cNvGrpSpPr>
            <p:nvPr/>
          </p:nvGrpSpPr>
          <p:grpSpPr bwMode="auto">
            <a:xfrm>
              <a:off x="5096" y="2218"/>
              <a:ext cx="327" cy="81"/>
              <a:chOff x="2199" y="955"/>
              <a:chExt cx="2547" cy="506"/>
            </a:xfrm>
          </p:grpSpPr>
          <p:sp>
            <p:nvSpPr>
              <p:cNvPr id="72809" name="Freeform 623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0" name="Freeform 624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1" name="Freeform 625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2" name="Freeform 626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3" name="Freeform 627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82 w 646"/>
                  <a:gd name="T1" fmla="*/ 529 h 300"/>
                  <a:gd name="T2" fmla="*/ 543 w 646"/>
                  <a:gd name="T3" fmla="*/ 447 h 300"/>
                  <a:gd name="T4" fmla="*/ 675 w 646"/>
                  <a:gd name="T5" fmla="*/ 337 h 300"/>
                  <a:gd name="T6" fmla="*/ 698 w 646"/>
                  <a:gd name="T7" fmla="*/ 188 h 300"/>
                  <a:gd name="T8" fmla="*/ 511 w 646"/>
                  <a:gd name="T9" fmla="*/ 106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4" name="Freeform 628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2807" name="Picture 629" descr="access_point_stylized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192" y="2250"/>
              <a:ext cx="27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808" name="Picture 630" descr="access_point_stylized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195" y="225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2730" name="Group 633"/>
          <p:cNvGrpSpPr>
            <a:grpSpLocks/>
          </p:cNvGrpSpPr>
          <p:nvPr/>
        </p:nvGrpSpPr>
        <p:grpSpPr bwMode="auto">
          <a:xfrm>
            <a:off x="3009900" y="5040313"/>
            <a:ext cx="635000" cy="485775"/>
            <a:chOff x="3061" y="2530"/>
            <a:chExt cx="400" cy="306"/>
          </a:xfrm>
        </p:grpSpPr>
        <p:grpSp>
          <p:nvGrpSpPr>
            <p:cNvPr id="72775" name="Group 634"/>
            <p:cNvGrpSpPr>
              <a:grpSpLocks/>
            </p:cNvGrpSpPr>
            <p:nvPr/>
          </p:nvGrpSpPr>
          <p:grpSpPr bwMode="auto">
            <a:xfrm>
              <a:off x="3061" y="2530"/>
              <a:ext cx="327" cy="81"/>
              <a:chOff x="2199" y="955"/>
              <a:chExt cx="2547" cy="506"/>
            </a:xfrm>
          </p:grpSpPr>
          <p:sp>
            <p:nvSpPr>
              <p:cNvPr id="72800" name="Freeform 635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1" name="Freeform 636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2" name="Freeform 637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3" name="Freeform 638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4" name="Freeform 639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82 w 646"/>
                  <a:gd name="T1" fmla="*/ 529 h 300"/>
                  <a:gd name="T2" fmla="*/ 543 w 646"/>
                  <a:gd name="T3" fmla="*/ 447 h 300"/>
                  <a:gd name="T4" fmla="*/ 675 w 646"/>
                  <a:gd name="T5" fmla="*/ 337 h 300"/>
                  <a:gd name="T6" fmla="*/ 698 w 646"/>
                  <a:gd name="T7" fmla="*/ 188 h 300"/>
                  <a:gd name="T8" fmla="*/ 511 w 646"/>
                  <a:gd name="T9" fmla="*/ 106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5" name="Freeform 640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2776" name="Picture 641" descr="laptop_keyboard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09064" flipH="1">
              <a:off x="3109" y="2736"/>
              <a:ext cx="245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77" name="Freeform 642"/>
            <p:cNvSpPr>
              <a:spLocks/>
            </p:cNvSpPr>
            <p:nvPr/>
          </p:nvSpPr>
          <p:spPr bwMode="auto">
            <a:xfrm>
              <a:off x="3190" y="263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72778" name="Picture 643" descr="screen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00" y="2641"/>
              <a:ext cx="179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79" name="Freeform 644"/>
            <p:cNvSpPr>
              <a:spLocks/>
            </p:cNvSpPr>
            <p:nvPr/>
          </p:nvSpPr>
          <p:spPr bwMode="auto">
            <a:xfrm>
              <a:off x="3226" y="263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0" name="Freeform 645"/>
            <p:cNvSpPr>
              <a:spLocks/>
            </p:cNvSpPr>
            <p:nvPr/>
          </p:nvSpPr>
          <p:spPr bwMode="auto">
            <a:xfrm>
              <a:off x="3189" y="263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1" name="Freeform 646"/>
            <p:cNvSpPr>
              <a:spLocks/>
            </p:cNvSpPr>
            <p:nvPr/>
          </p:nvSpPr>
          <p:spPr bwMode="auto">
            <a:xfrm>
              <a:off x="3342" y="265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2" name="Freeform 647"/>
            <p:cNvSpPr>
              <a:spLocks/>
            </p:cNvSpPr>
            <p:nvPr/>
          </p:nvSpPr>
          <p:spPr bwMode="auto">
            <a:xfrm>
              <a:off x="3188" y="273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3" name="Freeform 648"/>
            <p:cNvSpPr>
              <a:spLocks/>
            </p:cNvSpPr>
            <p:nvPr/>
          </p:nvSpPr>
          <p:spPr bwMode="auto">
            <a:xfrm>
              <a:off x="3347" y="265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4" name="Freeform 649"/>
            <p:cNvSpPr>
              <a:spLocks/>
            </p:cNvSpPr>
            <p:nvPr/>
          </p:nvSpPr>
          <p:spPr bwMode="auto">
            <a:xfrm>
              <a:off x="3188" y="273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85" name="Group 650"/>
            <p:cNvGrpSpPr>
              <a:grpSpLocks/>
            </p:cNvGrpSpPr>
            <p:nvPr/>
          </p:nvGrpSpPr>
          <p:grpSpPr bwMode="auto">
            <a:xfrm>
              <a:off x="3186" y="2777"/>
              <a:ext cx="55" cy="24"/>
              <a:chOff x="1740" y="2642"/>
              <a:chExt cx="752" cy="327"/>
            </a:xfrm>
          </p:grpSpPr>
          <p:sp>
            <p:nvSpPr>
              <p:cNvPr id="72794" name="Freeform 651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5" name="Freeform 652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6" name="Freeform 653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7" name="Freeform 654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8" name="Freeform 655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9" name="Freeform 656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86" name="Freeform 657"/>
            <p:cNvSpPr>
              <a:spLocks/>
            </p:cNvSpPr>
            <p:nvPr/>
          </p:nvSpPr>
          <p:spPr bwMode="auto">
            <a:xfrm>
              <a:off x="3280" y="278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7" name="Freeform 658"/>
            <p:cNvSpPr>
              <a:spLocks/>
            </p:cNvSpPr>
            <p:nvPr/>
          </p:nvSpPr>
          <p:spPr bwMode="auto">
            <a:xfrm>
              <a:off x="3109" y="278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8" name="Freeform 659"/>
            <p:cNvSpPr>
              <a:spLocks/>
            </p:cNvSpPr>
            <p:nvPr/>
          </p:nvSpPr>
          <p:spPr bwMode="auto">
            <a:xfrm>
              <a:off x="3110" y="277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89" name="Freeform 660"/>
            <p:cNvSpPr>
              <a:spLocks/>
            </p:cNvSpPr>
            <p:nvPr/>
          </p:nvSpPr>
          <p:spPr bwMode="auto">
            <a:xfrm>
              <a:off x="3110" y="273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90" name="Freeform 661"/>
            <p:cNvSpPr>
              <a:spLocks/>
            </p:cNvSpPr>
            <p:nvPr/>
          </p:nvSpPr>
          <p:spPr bwMode="auto">
            <a:xfrm>
              <a:off x="3115" y="277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91" name="Freeform 662"/>
            <p:cNvSpPr>
              <a:spLocks/>
            </p:cNvSpPr>
            <p:nvPr/>
          </p:nvSpPr>
          <p:spPr bwMode="auto">
            <a:xfrm flipV="1">
              <a:off x="3277" y="277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92" name="Freeform 663"/>
            <p:cNvSpPr>
              <a:spLocks/>
            </p:cNvSpPr>
            <p:nvPr/>
          </p:nvSpPr>
          <p:spPr bwMode="auto">
            <a:xfrm>
              <a:off x="3382" y="273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93" name="Freeform 664"/>
            <p:cNvSpPr>
              <a:spLocks/>
            </p:cNvSpPr>
            <p:nvPr/>
          </p:nvSpPr>
          <p:spPr bwMode="auto">
            <a:xfrm>
              <a:off x="3382" y="269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31" name="Group 665"/>
          <p:cNvGrpSpPr>
            <a:grpSpLocks/>
          </p:cNvGrpSpPr>
          <p:nvPr/>
        </p:nvGrpSpPr>
        <p:grpSpPr bwMode="auto">
          <a:xfrm>
            <a:off x="3492500" y="5095875"/>
            <a:ext cx="635000" cy="485775"/>
            <a:chOff x="3061" y="2530"/>
            <a:chExt cx="400" cy="306"/>
          </a:xfrm>
        </p:grpSpPr>
        <p:grpSp>
          <p:nvGrpSpPr>
            <p:cNvPr id="72744" name="Group 666"/>
            <p:cNvGrpSpPr>
              <a:grpSpLocks/>
            </p:cNvGrpSpPr>
            <p:nvPr/>
          </p:nvGrpSpPr>
          <p:grpSpPr bwMode="auto">
            <a:xfrm>
              <a:off x="3061" y="2530"/>
              <a:ext cx="327" cy="81"/>
              <a:chOff x="2199" y="955"/>
              <a:chExt cx="2547" cy="506"/>
            </a:xfrm>
          </p:grpSpPr>
          <p:sp>
            <p:nvSpPr>
              <p:cNvPr id="72769" name="Freeform 667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0" name="Freeform 668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1" name="Freeform 669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2" name="Freeform 670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3" name="Freeform 671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82 w 646"/>
                  <a:gd name="T1" fmla="*/ 529 h 300"/>
                  <a:gd name="T2" fmla="*/ 543 w 646"/>
                  <a:gd name="T3" fmla="*/ 447 h 300"/>
                  <a:gd name="T4" fmla="*/ 675 w 646"/>
                  <a:gd name="T5" fmla="*/ 337 h 300"/>
                  <a:gd name="T6" fmla="*/ 698 w 646"/>
                  <a:gd name="T7" fmla="*/ 188 h 300"/>
                  <a:gd name="T8" fmla="*/ 511 w 646"/>
                  <a:gd name="T9" fmla="*/ 106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4" name="Freeform 672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2745" name="Picture 673" descr="laptop_keyboard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09064" flipH="1">
              <a:off x="3109" y="2736"/>
              <a:ext cx="245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46" name="Freeform 674"/>
            <p:cNvSpPr>
              <a:spLocks/>
            </p:cNvSpPr>
            <p:nvPr/>
          </p:nvSpPr>
          <p:spPr bwMode="auto">
            <a:xfrm>
              <a:off x="3190" y="263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72747" name="Picture 675" descr="screen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00" y="2641"/>
              <a:ext cx="179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48" name="Freeform 676"/>
            <p:cNvSpPr>
              <a:spLocks/>
            </p:cNvSpPr>
            <p:nvPr/>
          </p:nvSpPr>
          <p:spPr bwMode="auto">
            <a:xfrm>
              <a:off x="3226" y="263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49" name="Freeform 677"/>
            <p:cNvSpPr>
              <a:spLocks/>
            </p:cNvSpPr>
            <p:nvPr/>
          </p:nvSpPr>
          <p:spPr bwMode="auto">
            <a:xfrm>
              <a:off x="3189" y="263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0" name="Freeform 678"/>
            <p:cNvSpPr>
              <a:spLocks/>
            </p:cNvSpPr>
            <p:nvPr/>
          </p:nvSpPr>
          <p:spPr bwMode="auto">
            <a:xfrm>
              <a:off x="3342" y="265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1" name="Freeform 679"/>
            <p:cNvSpPr>
              <a:spLocks/>
            </p:cNvSpPr>
            <p:nvPr/>
          </p:nvSpPr>
          <p:spPr bwMode="auto">
            <a:xfrm>
              <a:off x="3188" y="273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2" name="Freeform 680"/>
            <p:cNvSpPr>
              <a:spLocks/>
            </p:cNvSpPr>
            <p:nvPr/>
          </p:nvSpPr>
          <p:spPr bwMode="auto">
            <a:xfrm>
              <a:off x="3347" y="265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3" name="Freeform 681"/>
            <p:cNvSpPr>
              <a:spLocks/>
            </p:cNvSpPr>
            <p:nvPr/>
          </p:nvSpPr>
          <p:spPr bwMode="auto">
            <a:xfrm>
              <a:off x="3188" y="273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54" name="Group 682"/>
            <p:cNvGrpSpPr>
              <a:grpSpLocks/>
            </p:cNvGrpSpPr>
            <p:nvPr/>
          </p:nvGrpSpPr>
          <p:grpSpPr bwMode="auto">
            <a:xfrm>
              <a:off x="3186" y="2777"/>
              <a:ext cx="55" cy="24"/>
              <a:chOff x="1740" y="2642"/>
              <a:chExt cx="752" cy="327"/>
            </a:xfrm>
          </p:grpSpPr>
          <p:sp>
            <p:nvSpPr>
              <p:cNvPr id="72763" name="Freeform 683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4" name="Freeform 684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5" name="Freeform 685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6" name="Freeform 686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7" name="Freeform 687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8" name="Freeform 688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55" name="Freeform 689"/>
            <p:cNvSpPr>
              <a:spLocks/>
            </p:cNvSpPr>
            <p:nvPr/>
          </p:nvSpPr>
          <p:spPr bwMode="auto">
            <a:xfrm>
              <a:off x="3280" y="278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6" name="Freeform 690"/>
            <p:cNvSpPr>
              <a:spLocks/>
            </p:cNvSpPr>
            <p:nvPr/>
          </p:nvSpPr>
          <p:spPr bwMode="auto">
            <a:xfrm>
              <a:off x="3109" y="278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7" name="Freeform 691"/>
            <p:cNvSpPr>
              <a:spLocks/>
            </p:cNvSpPr>
            <p:nvPr/>
          </p:nvSpPr>
          <p:spPr bwMode="auto">
            <a:xfrm>
              <a:off x="3110" y="277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8" name="Freeform 692"/>
            <p:cNvSpPr>
              <a:spLocks/>
            </p:cNvSpPr>
            <p:nvPr/>
          </p:nvSpPr>
          <p:spPr bwMode="auto">
            <a:xfrm>
              <a:off x="3110" y="273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9" name="Freeform 693"/>
            <p:cNvSpPr>
              <a:spLocks/>
            </p:cNvSpPr>
            <p:nvPr/>
          </p:nvSpPr>
          <p:spPr bwMode="auto">
            <a:xfrm>
              <a:off x="3115" y="277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60" name="Freeform 694"/>
            <p:cNvSpPr>
              <a:spLocks/>
            </p:cNvSpPr>
            <p:nvPr/>
          </p:nvSpPr>
          <p:spPr bwMode="auto">
            <a:xfrm flipV="1">
              <a:off x="3277" y="277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61" name="Freeform 695"/>
            <p:cNvSpPr>
              <a:spLocks/>
            </p:cNvSpPr>
            <p:nvPr/>
          </p:nvSpPr>
          <p:spPr bwMode="auto">
            <a:xfrm>
              <a:off x="3382" y="273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62" name="Freeform 696"/>
            <p:cNvSpPr>
              <a:spLocks/>
            </p:cNvSpPr>
            <p:nvPr/>
          </p:nvSpPr>
          <p:spPr bwMode="auto">
            <a:xfrm>
              <a:off x="3382" y="269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32" name="Group 699"/>
          <p:cNvGrpSpPr>
            <a:grpSpLocks/>
          </p:cNvGrpSpPr>
          <p:nvPr/>
        </p:nvGrpSpPr>
        <p:grpSpPr bwMode="auto">
          <a:xfrm flipH="1">
            <a:off x="1131888" y="4695825"/>
            <a:ext cx="501650" cy="512763"/>
            <a:chOff x="2839" y="3501"/>
            <a:chExt cx="755" cy="803"/>
          </a:xfrm>
        </p:grpSpPr>
        <p:pic>
          <p:nvPicPr>
            <p:cNvPr id="72742" name="Picture 700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43" name="Freeform 701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2733" name="Group 702"/>
          <p:cNvGrpSpPr>
            <a:grpSpLocks/>
          </p:cNvGrpSpPr>
          <p:nvPr/>
        </p:nvGrpSpPr>
        <p:grpSpPr bwMode="auto">
          <a:xfrm flipH="1">
            <a:off x="1282700" y="4268788"/>
            <a:ext cx="501650" cy="512762"/>
            <a:chOff x="2839" y="3501"/>
            <a:chExt cx="755" cy="803"/>
          </a:xfrm>
        </p:grpSpPr>
        <p:pic>
          <p:nvPicPr>
            <p:cNvPr id="72740" name="Picture 703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41" name="Freeform 704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2734" name="Group 705"/>
          <p:cNvGrpSpPr>
            <a:grpSpLocks/>
          </p:cNvGrpSpPr>
          <p:nvPr/>
        </p:nvGrpSpPr>
        <p:grpSpPr bwMode="auto">
          <a:xfrm>
            <a:off x="1955800" y="4656138"/>
            <a:ext cx="501650" cy="512762"/>
            <a:chOff x="2839" y="3501"/>
            <a:chExt cx="755" cy="803"/>
          </a:xfrm>
        </p:grpSpPr>
        <p:pic>
          <p:nvPicPr>
            <p:cNvPr id="72738" name="Picture 706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39" name="Freeform 707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2735" name="Group 708"/>
          <p:cNvGrpSpPr>
            <a:grpSpLocks/>
          </p:cNvGrpSpPr>
          <p:nvPr/>
        </p:nvGrpSpPr>
        <p:grpSpPr bwMode="auto">
          <a:xfrm>
            <a:off x="1757363" y="5095875"/>
            <a:ext cx="501650" cy="512763"/>
            <a:chOff x="2839" y="3501"/>
            <a:chExt cx="755" cy="803"/>
          </a:xfrm>
        </p:grpSpPr>
        <p:pic>
          <p:nvPicPr>
            <p:cNvPr id="72736" name="Picture 709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37" name="Freeform 710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393C98DA-9165-4F39-8AFB-E12A4DF0A4DC}" type="slidenum">
              <a:rPr lang="en-US"/>
              <a:pPr/>
              <a:t>4</a:t>
            </a:fld>
            <a:endParaRPr lang="en-US"/>
          </a:p>
        </p:txBody>
      </p:sp>
      <p:pic>
        <p:nvPicPr>
          <p:cNvPr id="74755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300" y="104140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Multiple access protocols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95413"/>
            <a:ext cx="8396287" cy="4648200"/>
          </a:xfrm>
        </p:spPr>
        <p:txBody>
          <a:bodyPr/>
          <a:lstStyle/>
          <a:p>
            <a:r>
              <a:rPr lang="en-US" sz="2400" smtClean="0"/>
              <a:t>single shared broadcast channel </a:t>
            </a:r>
          </a:p>
          <a:p>
            <a:r>
              <a:rPr lang="en-US" sz="2400" smtClean="0"/>
              <a:t>two or more simultaneous transmissions by nodes: interference </a:t>
            </a:r>
          </a:p>
          <a:p>
            <a:pPr lvl="1"/>
            <a:r>
              <a:rPr lang="en-US" i="1" smtClean="0">
                <a:solidFill>
                  <a:srgbClr val="CC0000"/>
                </a:solidFill>
              </a:rPr>
              <a:t>collision</a:t>
            </a:r>
            <a:r>
              <a:rPr lang="en-US" smtClean="0"/>
              <a:t> if node receives two or more signals at the same time</a:t>
            </a:r>
          </a:p>
          <a:p>
            <a:pPr>
              <a:buFont typeface="Wingdings" pitchFamily="2" charset="2"/>
              <a:buNone/>
            </a:pPr>
            <a:endParaRPr lang="en-US" sz="2400" i="1" u="sng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</a:rPr>
              <a:t>multiple access protocol</a:t>
            </a:r>
          </a:p>
          <a:p>
            <a:r>
              <a:rPr lang="en-US" sz="2400" smtClean="0"/>
              <a:t>distributed algorithm that determines how nodes share channel, i.e., determine when node can transmit</a:t>
            </a:r>
          </a:p>
          <a:p>
            <a:r>
              <a:rPr lang="en-US" sz="2400" smtClean="0"/>
              <a:t>communication about channel sharing must use channel itself! </a:t>
            </a:r>
          </a:p>
          <a:p>
            <a:pPr lvl="1"/>
            <a:r>
              <a:rPr lang="en-US" sz="2000" smtClean="0"/>
              <a:t>no out-of-band channel for coordination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55C255C1-0938-418B-A1ED-32AC104EA24A}" type="slidenum">
              <a:rPr lang="en-US"/>
              <a:pPr/>
              <a:t>5</a:t>
            </a:fld>
            <a:endParaRPr lang="en-US"/>
          </a:p>
        </p:txBody>
      </p:sp>
      <p:pic>
        <p:nvPicPr>
          <p:cNvPr id="76803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313" y="103981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An ideal multiple access protocol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  <a:cs typeface="+mn-cs"/>
              </a:rPr>
              <a:t>given: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broadcast channel of rate R bps</a:t>
            </a: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  <a:cs typeface="+mn-cs"/>
              </a:rPr>
              <a:t>desiderata: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</a:rPr>
              <a:t>1. when one node wants to transmit, it can send at rate R.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</a:rPr>
              <a:t>2. when M nodes want to transmit, each can send at average rate R/M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</a:rPr>
              <a:t>3. fully decentralized:</a:t>
            </a:r>
          </a:p>
          <a:p>
            <a:pPr lvl="2">
              <a:defRPr/>
            </a:pPr>
            <a:r>
              <a:rPr lang="en-US" sz="2400" dirty="0">
                <a:ea typeface="ＭＳ Ｐゴシック" charset="0"/>
              </a:rPr>
              <a:t>no special node to coordinate transmissions</a:t>
            </a:r>
          </a:p>
          <a:p>
            <a:pPr lvl="2">
              <a:defRPr/>
            </a:pPr>
            <a:r>
              <a:rPr lang="en-US" sz="2400" dirty="0">
                <a:ea typeface="ＭＳ Ｐゴシック" charset="0"/>
              </a:rPr>
              <a:t>no synchronization of clocks, slots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</a:rPr>
              <a:t>4. 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C3FB424-F9AB-4C99-8E39-B8DD34BF36B9}" type="slidenum">
              <a:rPr lang="en-US"/>
              <a:pPr/>
              <a:t>6</a:t>
            </a:fld>
            <a:endParaRPr lang="en-US"/>
          </a:p>
        </p:txBody>
      </p:sp>
      <p:pic>
        <p:nvPicPr>
          <p:cNvPr id="78851" name="Picture 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944563"/>
            <a:ext cx="5484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1925"/>
            <a:ext cx="8101013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MAC protocols: taxonomy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2713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three broad classes:</a:t>
            </a:r>
          </a:p>
          <a:p>
            <a:r>
              <a:rPr lang="en-US" i="1" smtClean="0">
                <a:solidFill>
                  <a:srgbClr val="CC0000"/>
                </a:solidFill>
              </a:rPr>
              <a:t>channel partitioning</a:t>
            </a:r>
          </a:p>
          <a:p>
            <a:pPr lvl="1"/>
            <a:r>
              <a:rPr lang="en-US" sz="2000" smtClean="0"/>
              <a:t>divide channel into smaller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pieces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(time slots, frequency, code)</a:t>
            </a:r>
          </a:p>
          <a:p>
            <a:pPr lvl="1"/>
            <a:r>
              <a:rPr lang="en-US" sz="2000" smtClean="0"/>
              <a:t>allocate piece to node for exclusive use</a:t>
            </a:r>
            <a:endParaRPr lang="en-US" smtClean="0"/>
          </a:p>
          <a:p>
            <a:r>
              <a:rPr lang="en-US" i="1" smtClean="0">
                <a:solidFill>
                  <a:srgbClr val="CC0000"/>
                </a:solidFill>
              </a:rPr>
              <a:t>random access</a:t>
            </a:r>
          </a:p>
          <a:p>
            <a:pPr lvl="1"/>
            <a:r>
              <a:rPr lang="en-US" sz="2000" smtClean="0"/>
              <a:t>channel not divided, allow collisions</a:t>
            </a:r>
          </a:p>
          <a:p>
            <a:pPr lvl="1"/>
            <a:r>
              <a:rPr lang="ja-JP" altLang="en-US" sz="2000" smtClean="0"/>
              <a:t>“</a:t>
            </a:r>
            <a:r>
              <a:rPr lang="en-US" altLang="ja-JP" sz="2000" smtClean="0"/>
              <a:t>recover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from collisions</a:t>
            </a:r>
            <a:endParaRPr lang="en-US" altLang="ja-JP" smtClean="0"/>
          </a:p>
          <a:p>
            <a:r>
              <a:rPr lang="ja-JP" altLang="en-US" i="1" smtClean="0">
                <a:solidFill>
                  <a:srgbClr val="CC0000"/>
                </a:solidFill>
              </a:rPr>
              <a:t>“</a:t>
            </a:r>
            <a:r>
              <a:rPr lang="en-US" altLang="ja-JP" i="1" smtClean="0">
                <a:solidFill>
                  <a:srgbClr val="CC0000"/>
                </a:solidFill>
              </a:rPr>
              <a:t>taking turns</a:t>
            </a:r>
            <a:r>
              <a:rPr lang="ja-JP" altLang="en-US" i="1" smtClean="0">
                <a:solidFill>
                  <a:srgbClr val="CC0000"/>
                </a:solidFill>
              </a:rPr>
              <a:t>”</a:t>
            </a:r>
            <a:endParaRPr lang="en-US" altLang="ja-JP" i="1" smtClean="0">
              <a:solidFill>
                <a:srgbClr val="CC0000"/>
              </a:solidFill>
            </a:endParaRPr>
          </a:p>
          <a:p>
            <a:pPr lvl="1"/>
            <a:r>
              <a:rPr lang="en-US" sz="2000" smtClean="0"/>
              <a:t>nodes take turns, but nodes with more to send can take longer turns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925D3A06-8EB5-4BAB-9D72-289C0B7E73E3}" type="slidenum">
              <a:rPr lang="en-US"/>
              <a:pPr/>
              <a:t>7</a:t>
            </a:fld>
            <a:endParaRPr lang="en-US"/>
          </a:p>
        </p:txBody>
      </p:sp>
      <p:pic>
        <p:nvPicPr>
          <p:cNvPr id="80899" name="Picture 50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1003300"/>
            <a:ext cx="8228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206375"/>
            <a:ext cx="8629650" cy="1143000"/>
          </a:xfrm>
        </p:spPr>
        <p:txBody>
          <a:bodyPr/>
          <a:lstStyle/>
          <a:p>
            <a:r>
              <a:rPr lang="en-US" sz="3600" smtClean="0"/>
              <a:t>Channel partitioning MAC protocols: TDMA</a:t>
            </a:r>
            <a:endParaRPr lang="en-US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379538"/>
            <a:ext cx="7772400" cy="2930525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TDMA: time division multiple access</a:t>
            </a:r>
            <a:r>
              <a:rPr lang="en-US" sz="3200" smtClean="0"/>
              <a:t> </a:t>
            </a:r>
          </a:p>
          <a:p>
            <a:pPr>
              <a:lnSpc>
                <a:spcPct val="75000"/>
              </a:lnSpc>
            </a:pPr>
            <a:r>
              <a:rPr lang="en-US" smtClean="0"/>
              <a:t>access to channel in "rounds" </a:t>
            </a:r>
          </a:p>
          <a:p>
            <a:pPr>
              <a:lnSpc>
                <a:spcPct val="75000"/>
              </a:lnSpc>
            </a:pPr>
            <a:r>
              <a:rPr lang="en-US" smtClean="0"/>
              <a:t>each station gets fixed length slot (length = pkt trans time) in each round </a:t>
            </a:r>
          </a:p>
          <a:p>
            <a:pPr>
              <a:lnSpc>
                <a:spcPct val="75000"/>
              </a:lnSpc>
            </a:pPr>
            <a:r>
              <a:rPr lang="en-US" smtClean="0"/>
              <a:t>unused slots go idle </a:t>
            </a:r>
          </a:p>
          <a:p>
            <a:pPr>
              <a:lnSpc>
                <a:spcPct val="75000"/>
              </a:lnSpc>
            </a:pPr>
            <a:r>
              <a:rPr lang="en-US" smtClean="0"/>
              <a:t>example: 6-station LAN, 1,3,4 have pkt, slots 2,5,6 idle </a:t>
            </a:r>
            <a:endParaRPr lang="en-US" sz="3200" smtClean="0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052513" y="5440363"/>
            <a:ext cx="6084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274763" y="5213350"/>
            <a:ext cx="479425" cy="230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2233613" y="5213350"/>
            <a:ext cx="479425" cy="2301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2708275" y="5213350"/>
            <a:ext cx="479425" cy="230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>
            <a:off x="1276350" y="5100638"/>
            <a:ext cx="0" cy="338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16" name="Line 16"/>
          <p:cNvSpPr>
            <a:spLocks noChangeShapeType="1"/>
          </p:cNvSpPr>
          <p:nvPr/>
        </p:nvSpPr>
        <p:spPr bwMode="auto">
          <a:xfrm>
            <a:off x="4141788" y="5103813"/>
            <a:ext cx="0" cy="33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17" name="Text Box 23"/>
          <p:cNvSpPr txBox="1">
            <a:spLocks noChangeArrowheads="1"/>
          </p:cNvSpPr>
          <p:nvPr/>
        </p:nvSpPr>
        <p:spPr bwMode="auto">
          <a:xfrm>
            <a:off x="1374775" y="518001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21518" name="Text Box 24"/>
          <p:cNvSpPr txBox="1">
            <a:spLocks noChangeArrowheads="1"/>
          </p:cNvSpPr>
          <p:nvPr/>
        </p:nvSpPr>
        <p:spPr bwMode="auto">
          <a:xfrm>
            <a:off x="2320925" y="51657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chemeClr val="bg1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21519" name="Text Box 25"/>
          <p:cNvSpPr txBox="1">
            <a:spLocks noChangeArrowheads="1"/>
          </p:cNvSpPr>
          <p:nvPr/>
        </p:nvSpPr>
        <p:spPr bwMode="auto">
          <a:xfrm>
            <a:off x="2786063" y="51720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chemeClr val="bg1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21520" name="Rectangle 26"/>
          <p:cNvSpPr>
            <a:spLocks noChangeArrowheads="1"/>
          </p:cNvSpPr>
          <p:nvPr/>
        </p:nvSpPr>
        <p:spPr bwMode="auto">
          <a:xfrm>
            <a:off x="4132263" y="5208588"/>
            <a:ext cx="479425" cy="230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27"/>
          <p:cNvSpPr>
            <a:spLocks noChangeArrowheads="1"/>
          </p:cNvSpPr>
          <p:nvPr/>
        </p:nvSpPr>
        <p:spPr bwMode="auto">
          <a:xfrm>
            <a:off x="5091113" y="5208588"/>
            <a:ext cx="479425" cy="2301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28"/>
          <p:cNvSpPr>
            <a:spLocks noChangeArrowheads="1"/>
          </p:cNvSpPr>
          <p:nvPr/>
        </p:nvSpPr>
        <p:spPr bwMode="auto">
          <a:xfrm>
            <a:off x="5565775" y="5208588"/>
            <a:ext cx="479425" cy="230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9"/>
          <p:cNvSpPr>
            <a:spLocks noChangeShapeType="1"/>
          </p:cNvSpPr>
          <p:nvPr/>
        </p:nvSpPr>
        <p:spPr bwMode="auto">
          <a:xfrm>
            <a:off x="4133850" y="5095875"/>
            <a:ext cx="0" cy="338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24" name="Text Box 30"/>
          <p:cNvSpPr txBox="1">
            <a:spLocks noChangeArrowheads="1"/>
          </p:cNvSpPr>
          <p:nvPr/>
        </p:nvSpPr>
        <p:spPr bwMode="auto">
          <a:xfrm>
            <a:off x="4232275" y="5175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21525" name="Text Box 31"/>
          <p:cNvSpPr txBox="1">
            <a:spLocks noChangeArrowheads="1"/>
          </p:cNvSpPr>
          <p:nvPr/>
        </p:nvSpPr>
        <p:spPr bwMode="auto">
          <a:xfrm>
            <a:off x="5178425" y="5160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chemeClr val="bg1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21526" name="Text Box 32"/>
          <p:cNvSpPr txBox="1">
            <a:spLocks noChangeArrowheads="1"/>
          </p:cNvSpPr>
          <p:nvPr/>
        </p:nvSpPr>
        <p:spPr bwMode="auto">
          <a:xfrm>
            <a:off x="5643563" y="516731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chemeClr val="bg1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21527" name="Line 34"/>
          <p:cNvSpPr>
            <a:spLocks noChangeShapeType="1"/>
          </p:cNvSpPr>
          <p:nvPr/>
        </p:nvSpPr>
        <p:spPr bwMode="auto">
          <a:xfrm>
            <a:off x="175736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28" name="Line 35"/>
          <p:cNvSpPr>
            <a:spLocks noChangeShapeType="1"/>
          </p:cNvSpPr>
          <p:nvPr/>
        </p:nvSpPr>
        <p:spPr bwMode="auto">
          <a:xfrm>
            <a:off x="2233613" y="5210175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29" name="Line 36"/>
          <p:cNvSpPr>
            <a:spLocks noChangeShapeType="1"/>
          </p:cNvSpPr>
          <p:nvPr/>
        </p:nvSpPr>
        <p:spPr bwMode="auto">
          <a:xfrm>
            <a:off x="2709863" y="5210175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0" name="Line 37"/>
          <p:cNvSpPr>
            <a:spLocks noChangeShapeType="1"/>
          </p:cNvSpPr>
          <p:nvPr/>
        </p:nvSpPr>
        <p:spPr bwMode="auto">
          <a:xfrm>
            <a:off x="3186113" y="5210175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1" name="Line 38"/>
          <p:cNvSpPr>
            <a:spLocks noChangeShapeType="1"/>
          </p:cNvSpPr>
          <p:nvPr/>
        </p:nvSpPr>
        <p:spPr bwMode="auto">
          <a:xfrm>
            <a:off x="3667125" y="5200650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2" name="Line 39"/>
          <p:cNvSpPr>
            <a:spLocks noChangeShapeType="1"/>
          </p:cNvSpPr>
          <p:nvPr/>
        </p:nvSpPr>
        <p:spPr bwMode="auto">
          <a:xfrm>
            <a:off x="461486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3" name="Line 40"/>
          <p:cNvSpPr>
            <a:spLocks noChangeShapeType="1"/>
          </p:cNvSpPr>
          <p:nvPr/>
        </p:nvSpPr>
        <p:spPr bwMode="auto">
          <a:xfrm>
            <a:off x="5562600" y="5200650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4" name="Line 41"/>
          <p:cNvSpPr>
            <a:spLocks noChangeShapeType="1"/>
          </p:cNvSpPr>
          <p:nvPr/>
        </p:nvSpPr>
        <p:spPr bwMode="auto">
          <a:xfrm>
            <a:off x="6510338" y="5195888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5" name="Line 42"/>
          <p:cNvSpPr>
            <a:spLocks noChangeShapeType="1"/>
          </p:cNvSpPr>
          <p:nvPr/>
        </p:nvSpPr>
        <p:spPr bwMode="auto">
          <a:xfrm>
            <a:off x="604361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6" name="Line 43"/>
          <p:cNvSpPr>
            <a:spLocks noChangeShapeType="1"/>
          </p:cNvSpPr>
          <p:nvPr/>
        </p:nvSpPr>
        <p:spPr bwMode="auto">
          <a:xfrm>
            <a:off x="6991350" y="5110163"/>
            <a:ext cx="0" cy="338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7" name="Line 44"/>
          <p:cNvSpPr>
            <a:spLocks noChangeShapeType="1"/>
          </p:cNvSpPr>
          <p:nvPr/>
        </p:nvSpPr>
        <p:spPr bwMode="auto">
          <a:xfrm>
            <a:off x="509111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38" name="Text Box 45"/>
          <p:cNvSpPr txBox="1">
            <a:spLocks noChangeArrowheads="1"/>
          </p:cNvSpPr>
          <p:nvPr/>
        </p:nvSpPr>
        <p:spPr bwMode="auto">
          <a:xfrm>
            <a:off x="2320925" y="4581525"/>
            <a:ext cx="704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i="0" smtClean="0">
                <a:latin typeface="Arial" charset="0"/>
              </a:rPr>
              <a:t>6-slot</a:t>
            </a:r>
          </a:p>
          <a:p>
            <a:pPr>
              <a:defRPr/>
            </a:pPr>
            <a:r>
              <a:rPr lang="en-US" sz="1600" i="0" smtClean="0">
                <a:latin typeface="Arial" charset="0"/>
              </a:rPr>
              <a:t>frame</a:t>
            </a:r>
          </a:p>
        </p:txBody>
      </p:sp>
      <p:sp>
        <p:nvSpPr>
          <p:cNvPr id="21539" name="Line 46"/>
          <p:cNvSpPr>
            <a:spLocks noChangeShapeType="1"/>
          </p:cNvSpPr>
          <p:nvPr/>
        </p:nvSpPr>
        <p:spPr bwMode="auto">
          <a:xfrm>
            <a:off x="3132138" y="4918075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40" name="Line 47"/>
          <p:cNvSpPr>
            <a:spLocks noChangeShapeType="1"/>
          </p:cNvSpPr>
          <p:nvPr/>
        </p:nvSpPr>
        <p:spPr bwMode="auto">
          <a:xfrm flipH="1">
            <a:off x="1287463" y="4913313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41" name="Line 48"/>
          <p:cNvSpPr>
            <a:spLocks noChangeShapeType="1"/>
          </p:cNvSpPr>
          <p:nvPr/>
        </p:nvSpPr>
        <p:spPr bwMode="auto">
          <a:xfrm>
            <a:off x="1266825" y="482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42" name="Line 49"/>
          <p:cNvSpPr>
            <a:spLocks noChangeShapeType="1"/>
          </p:cNvSpPr>
          <p:nvPr/>
        </p:nvSpPr>
        <p:spPr bwMode="auto">
          <a:xfrm>
            <a:off x="4125913" y="4816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43" name="Text Box 51"/>
          <p:cNvSpPr txBox="1">
            <a:spLocks noChangeArrowheads="1"/>
          </p:cNvSpPr>
          <p:nvPr/>
        </p:nvSpPr>
        <p:spPr bwMode="auto">
          <a:xfrm>
            <a:off x="5184775" y="4554538"/>
            <a:ext cx="704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i="0" smtClean="0">
                <a:latin typeface="Arial" charset="0"/>
              </a:rPr>
              <a:t>6-slot</a:t>
            </a:r>
          </a:p>
          <a:p>
            <a:pPr>
              <a:defRPr/>
            </a:pPr>
            <a:r>
              <a:rPr lang="en-US" sz="1600" i="0" smtClean="0">
                <a:latin typeface="Arial" charset="0"/>
              </a:rPr>
              <a:t>frame</a:t>
            </a:r>
          </a:p>
        </p:txBody>
      </p:sp>
      <p:sp>
        <p:nvSpPr>
          <p:cNvPr id="21544" name="Line 52"/>
          <p:cNvSpPr>
            <a:spLocks noChangeShapeType="1"/>
          </p:cNvSpPr>
          <p:nvPr/>
        </p:nvSpPr>
        <p:spPr bwMode="auto">
          <a:xfrm>
            <a:off x="5995988" y="4924425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45" name="Line 53"/>
          <p:cNvSpPr>
            <a:spLocks noChangeShapeType="1"/>
          </p:cNvSpPr>
          <p:nvPr/>
        </p:nvSpPr>
        <p:spPr bwMode="auto">
          <a:xfrm flipH="1">
            <a:off x="4151313" y="4919663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46" name="Line 55"/>
          <p:cNvSpPr>
            <a:spLocks noChangeShapeType="1"/>
          </p:cNvSpPr>
          <p:nvPr/>
        </p:nvSpPr>
        <p:spPr bwMode="auto">
          <a:xfrm>
            <a:off x="6989763" y="4789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73A67A9-B296-47FE-9024-5310846C8F86}" type="slidenum">
              <a:rPr lang="en-US"/>
              <a:pPr/>
              <a:t>8</a:t>
            </a:fld>
            <a:endParaRPr 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370013"/>
            <a:ext cx="822325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FDMA: frequency division multiple access </a:t>
            </a:r>
          </a:p>
          <a:p>
            <a:r>
              <a:rPr lang="en-US" sz="2400" smtClean="0"/>
              <a:t>channel spectrum divided into frequency bands</a:t>
            </a:r>
          </a:p>
          <a:p>
            <a:r>
              <a:rPr lang="en-US" sz="2400" smtClean="0"/>
              <a:t>each station assigned fixed frequency band</a:t>
            </a:r>
          </a:p>
          <a:p>
            <a:r>
              <a:rPr lang="en-US" sz="2400" smtClean="0"/>
              <a:t>unused transmission time in frequency bands go idle </a:t>
            </a:r>
          </a:p>
          <a:p>
            <a:r>
              <a:rPr lang="en-US" sz="2400" smtClean="0"/>
              <a:t>example: 6-station LAN, 1,3,4 have pkt, frequency bands 2,5,6 idle </a:t>
            </a:r>
            <a:endParaRPr lang="en-US" smtClean="0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4627563" y="4138613"/>
            <a:ext cx="627062" cy="225107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 flipV="1">
            <a:off x="4625975" y="5243513"/>
            <a:ext cx="6223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 flipV="1">
            <a:off x="4621213" y="5635625"/>
            <a:ext cx="6318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 flipV="1">
            <a:off x="4625975" y="6021388"/>
            <a:ext cx="6270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V="1">
            <a:off x="4621213" y="4857750"/>
            <a:ext cx="6318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4625975" y="4471988"/>
            <a:ext cx="6318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346700" y="4411663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55" name="Freeform 12"/>
          <p:cNvSpPr>
            <a:spLocks/>
          </p:cNvSpPr>
          <p:nvPr/>
        </p:nvSpPr>
        <p:spPr bwMode="auto">
          <a:xfrm>
            <a:off x="5494338" y="4292600"/>
            <a:ext cx="1728787" cy="114300"/>
          </a:xfrm>
          <a:custGeom>
            <a:avLst/>
            <a:gdLst>
              <a:gd name="T0" fmla="*/ 0 w 1089"/>
              <a:gd name="T1" fmla="*/ 2147483647 h 72"/>
              <a:gd name="T2" fmla="*/ 0 w 1089"/>
              <a:gd name="T3" fmla="*/ 2147483647 h 72"/>
              <a:gd name="T4" fmla="*/ 2147483647 w 1089"/>
              <a:gd name="T5" fmla="*/ 0 h 72"/>
              <a:gd name="T6" fmla="*/ 2147483647 w 1089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72">
                <a:moveTo>
                  <a:pt x="0" y="72"/>
                </a:moveTo>
                <a:lnTo>
                  <a:pt x="0" y="3"/>
                </a:lnTo>
                <a:lnTo>
                  <a:pt x="1089" y="0"/>
                </a:lnTo>
                <a:lnTo>
                  <a:pt x="1089" y="72"/>
                </a:lnTo>
              </a:path>
            </a:pathLst>
          </a:custGeom>
          <a:solidFill>
            <a:schemeClr val="accent2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5394325" y="4814888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5394325" y="5213350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58" name="Freeform 16"/>
          <p:cNvSpPr>
            <a:spLocks/>
          </p:cNvSpPr>
          <p:nvPr/>
        </p:nvSpPr>
        <p:spPr bwMode="auto">
          <a:xfrm>
            <a:off x="5541963" y="5094288"/>
            <a:ext cx="1728787" cy="114300"/>
          </a:xfrm>
          <a:custGeom>
            <a:avLst/>
            <a:gdLst>
              <a:gd name="T0" fmla="*/ 0 w 1089"/>
              <a:gd name="T1" fmla="*/ 2147483647 h 72"/>
              <a:gd name="T2" fmla="*/ 0 w 1089"/>
              <a:gd name="T3" fmla="*/ 2147483647 h 72"/>
              <a:gd name="T4" fmla="*/ 2147483647 w 1089"/>
              <a:gd name="T5" fmla="*/ 0 h 72"/>
              <a:gd name="T6" fmla="*/ 2147483647 w 1089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72">
                <a:moveTo>
                  <a:pt x="0" y="72"/>
                </a:moveTo>
                <a:lnTo>
                  <a:pt x="0" y="3"/>
                </a:lnTo>
                <a:lnTo>
                  <a:pt x="1089" y="0"/>
                </a:lnTo>
                <a:lnTo>
                  <a:pt x="1089" y="72"/>
                </a:lnTo>
              </a:path>
            </a:pathLst>
          </a:cu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59" name="Group 17"/>
          <p:cNvGrpSpPr>
            <a:grpSpLocks/>
          </p:cNvGrpSpPr>
          <p:nvPr/>
        </p:nvGrpSpPr>
        <p:grpSpPr bwMode="auto">
          <a:xfrm>
            <a:off x="5411788" y="5499100"/>
            <a:ext cx="2228850" cy="119063"/>
            <a:chOff x="1884" y="2826"/>
            <a:chExt cx="1404" cy="75"/>
          </a:xfrm>
        </p:grpSpPr>
        <p:sp>
          <p:nvSpPr>
            <p:cNvPr id="22561" name="Line 18"/>
            <p:cNvSpPr>
              <a:spLocks noChangeShapeType="1"/>
            </p:cNvSpPr>
            <p:nvPr/>
          </p:nvSpPr>
          <p:spPr bwMode="auto">
            <a:xfrm>
              <a:off x="1884" y="2901"/>
              <a:ext cx="14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977" name="Freeform 19"/>
            <p:cNvSpPr>
              <a:spLocks/>
            </p:cNvSpPr>
            <p:nvPr/>
          </p:nvSpPr>
          <p:spPr bwMode="auto">
            <a:xfrm>
              <a:off x="1977" y="2826"/>
              <a:ext cx="1089" cy="72"/>
            </a:xfrm>
            <a:custGeom>
              <a:avLst/>
              <a:gdLst>
                <a:gd name="T0" fmla="*/ 0 w 1089"/>
                <a:gd name="T1" fmla="*/ 72 h 72"/>
                <a:gd name="T2" fmla="*/ 0 w 1089"/>
                <a:gd name="T3" fmla="*/ 3 h 72"/>
                <a:gd name="T4" fmla="*/ 1089 w 1089"/>
                <a:gd name="T5" fmla="*/ 0 h 72"/>
                <a:gd name="T6" fmla="*/ 1089 w 1089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89" h="72">
                  <a:moveTo>
                    <a:pt x="0" y="72"/>
                  </a:moveTo>
                  <a:lnTo>
                    <a:pt x="0" y="3"/>
                  </a:lnTo>
                  <a:lnTo>
                    <a:pt x="1089" y="0"/>
                  </a:lnTo>
                  <a:lnTo>
                    <a:pt x="1089" y="72"/>
                  </a:lnTo>
                </a:path>
              </a:pathLst>
            </a:custGeom>
            <a:solidFill>
              <a:srgbClr val="00CC66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45" name="Line 20"/>
          <p:cNvSpPr>
            <a:spLocks noChangeShapeType="1"/>
          </p:cNvSpPr>
          <p:nvPr/>
        </p:nvSpPr>
        <p:spPr bwMode="auto">
          <a:xfrm>
            <a:off x="5441950" y="6024563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46" name="Line 21"/>
          <p:cNvSpPr>
            <a:spLocks noChangeShapeType="1"/>
          </p:cNvSpPr>
          <p:nvPr/>
        </p:nvSpPr>
        <p:spPr bwMode="auto">
          <a:xfrm>
            <a:off x="5448300" y="6354763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47" name="Text Box 22"/>
          <p:cNvSpPr txBox="1">
            <a:spLocks noChangeArrowheads="1"/>
          </p:cNvSpPr>
          <p:nvPr/>
        </p:nvSpPr>
        <p:spPr bwMode="auto">
          <a:xfrm rot="-5400000">
            <a:off x="3423444" y="5018882"/>
            <a:ext cx="187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latin typeface="Arial" charset="0"/>
              </a:rPr>
              <a:t>frequency bands</a:t>
            </a:r>
          </a:p>
        </p:txBody>
      </p:sp>
      <p:sp>
        <p:nvSpPr>
          <p:cNvPr id="22548" name="Text Box 23"/>
          <p:cNvSpPr txBox="1">
            <a:spLocks noChangeArrowheads="1"/>
          </p:cNvSpPr>
          <p:nvPr/>
        </p:nvSpPr>
        <p:spPr bwMode="auto">
          <a:xfrm rot="67766">
            <a:off x="7332663" y="396081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latin typeface="Arial" charset="0"/>
              </a:rPr>
              <a:t>time</a:t>
            </a:r>
          </a:p>
        </p:txBody>
      </p:sp>
      <p:sp>
        <p:nvSpPr>
          <p:cNvPr id="82964" name="Freeform 54"/>
          <p:cNvSpPr>
            <a:spLocks/>
          </p:cNvSpPr>
          <p:nvPr/>
        </p:nvSpPr>
        <p:spPr bwMode="auto">
          <a:xfrm>
            <a:off x="2032000" y="4348163"/>
            <a:ext cx="595313" cy="1538287"/>
          </a:xfrm>
          <a:custGeom>
            <a:avLst/>
            <a:gdLst>
              <a:gd name="T0" fmla="*/ 2147483647 w 375"/>
              <a:gd name="T1" fmla="*/ 0 h 969"/>
              <a:gd name="T2" fmla="*/ 0 w 375"/>
              <a:gd name="T3" fmla="*/ 2147483647 h 969"/>
              <a:gd name="T4" fmla="*/ 2147483647 w 375"/>
              <a:gd name="T5" fmla="*/ 2147483647 h 969"/>
              <a:gd name="T6" fmla="*/ 2147483647 w 375"/>
              <a:gd name="T7" fmla="*/ 0 h 9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" h="969">
                <a:moveTo>
                  <a:pt x="375" y="0"/>
                </a:moveTo>
                <a:lnTo>
                  <a:pt x="0" y="485"/>
                </a:lnTo>
                <a:lnTo>
                  <a:pt x="375" y="969"/>
                </a:lnTo>
                <a:lnTo>
                  <a:pt x="375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3175" cmpd="sng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2965" name="Group 56"/>
          <p:cNvGrpSpPr>
            <a:grpSpLocks/>
          </p:cNvGrpSpPr>
          <p:nvPr/>
        </p:nvGrpSpPr>
        <p:grpSpPr bwMode="auto">
          <a:xfrm>
            <a:off x="293688" y="4986338"/>
            <a:ext cx="1666875" cy="314325"/>
            <a:chOff x="1614" y="1494"/>
            <a:chExt cx="1050" cy="198"/>
          </a:xfrm>
        </p:grpSpPr>
        <p:sp>
          <p:nvSpPr>
            <p:cNvPr id="22557" name="Rectangle 57"/>
            <p:cNvSpPr>
              <a:spLocks noChangeArrowheads="1"/>
            </p:cNvSpPr>
            <p:nvPr/>
          </p:nvSpPr>
          <p:spPr bwMode="auto">
            <a:xfrm>
              <a:off x="2358" y="1500"/>
              <a:ext cx="168" cy="1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10" name="Freeform 58"/>
            <p:cNvSpPr>
              <a:spLocks/>
            </p:cNvSpPr>
            <p:nvPr/>
          </p:nvSpPr>
          <p:spPr bwMode="auto">
            <a:xfrm>
              <a:off x="1614" y="1494"/>
              <a:ext cx="896" cy="198"/>
            </a:xfrm>
            <a:custGeom>
              <a:avLst/>
              <a:gdLst>
                <a:gd name="T0" fmla="*/ 18 w 896"/>
                <a:gd name="T1" fmla="*/ 0 h 198"/>
                <a:gd name="T2" fmla="*/ 0 w 896"/>
                <a:gd name="T3" fmla="*/ 96 h 198"/>
                <a:gd name="T4" fmla="*/ 18 w 896"/>
                <a:gd name="T5" fmla="*/ 198 h 198"/>
                <a:gd name="T6" fmla="*/ 774 w 896"/>
                <a:gd name="T7" fmla="*/ 198 h 198"/>
                <a:gd name="T8" fmla="*/ 750 w 896"/>
                <a:gd name="T9" fmla="*/ 90 h 198"/>
                <a:gd name="T10" fmla="*/ 774 w 896"/>
                <a:gd name="T11" fmla="*/ 0 h 198"/>
                <a:gd name="T12" fmla="*/ 18 w 896"/>
                <a:gd name="T13" fmla="*/ 0 h 1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96" h="198">
                  <a:moveTo>
                    <a:pt x="18" y="0"/>
                  </a:moveTo>
                  <a:lnTo>
                    <a:pt x="0" y="96"/>
                  </a:lnTo>
                  <a:lnTo>
                    <a:pt x="18" y="198"/>
                  </a:lnTo>
                  <a:lnTo>
                    <a:pt x="774" y="198"/>
                  </a:lnTo>
                  <a:cubicBezTo>
                    <a:pt x="896" y="180"/>
                    <a:pt x="750" y="123"/>
                    <a:pt x="750" y="90"/>
                  </a:cubicBezTo>
                  <a:cubicBezTo>
                    <a:pt x="750" y="57"/>
                    <a:pt x="896" y="15"/>
                    <a:pt x="774" y="0"/>
                  </a:cubicBezTo>
                  <a:lnTo>
                    <a:pt x="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Oval 59"/>
            <p:cNvSpPr>
              <a:spLocks noChangeArrowheads="1"/>
            </p:cNvSpPr>
            <p:nvPr/>
          </p:nvSpPr>
          <p:spPr bwMode="auto">
            <a:xfrm>
              <a:off x="2502" y="1506"/>
              <a:ext cx="62" cy="1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Line 60"/>
            <p:cNvSpPr>
              <a:spLocks noChangeShapeType="1"/>
            </p:cNvSpPr>
            <p:nvPr/>
          </p:nvSpPr>
          <p:spPr bwMode="auto">
            <a:xfrm>
              <a:off x="2526" y="1584"/>
              <a:ext cx="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82966" name="Freeform 65"/>
          <p:cNvSpPr>
            <a:spLocks/>
          </p:cNvSpPr>
          <p:nvPr/>
        </p:nvSpPr>
        <p:spPr bwMode="auto">
          <a:xfrm>
            <a:off x="2803525" y="5040313"/>
            <a:ext cx="892175" cy="173037"/>
          </a:xfrm>
          <a:custGeom>
            <a:avLst/>
            <a:gdLst>
              <a:gd name="T0" fmla="*/ 2147483647 w 562"/>
              <a:gd name="T1" fmla="*/ 2147483647 h 266"/>
              <a:gd name="T2" fmla="*/ 2147483647 w 562"/>
              <a:gd name="T3" fmla="*/ 2147483647 h 266"/>
              <a:gd name="T4" fmla="*/ 2147483647 w 562"/>
              <a:gd name="T5" fmla="*/ 2147483647 h 266"/>
              <a:gd name="T6" fmla="*/ 2147483647 w 562"/>
              <a:gd name="T7" fmla="*/ 0 h 266"/>
              <a:gd name="T8" fmla="*/ 2147483647 w 562"/>
              <a:gd name="T9" fmla="*/ 2147483647 h 266"/>
              <a:gd name="T10" fmla="*/ 2147483647 w 562"/>
              <a:gd name="T11" fmla="*/ 2147483647 h 266"/>
              <a:gd name="T12" fmla="*/ 2147483647 w 562"/>
              <a:gd name="T13" fmla="*/ 2147483647 h 266"/>
              <a:gd name="T14" fmla="*/ 2147483647 w 562"/>
              <a:gd name="T15" fmla="*/ 2147483647 h 266"/>
              <a:gd name="T16" fmla="*/ 2147483647 w 562"/>
              <a:gd name="T17" fmla="*/ 2147483647 h 266"/>
              <a:gd name="T18" fmla="*/ 2147483647 w 562"/>
              <a:gd name="T19" fmla="*/ 2147483647 h 266"/>
              <a:gd name="T20" fmla="*/ 2147483647 w 562"/>
              <a:gd name="T21" fmla="*/ 2147483647 h 2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62" h="266">
                <a:moveTo>
                  <a:pt x="4" y="264"/>
                </a:moveTo>
                <a:cubicBezTo>
                  <a:pt x="4" y="212"/>
                  <a:pt x="0" y="4"/>
                  <a:pt x="52" y="6"/>
                </a:cubicBezTo>
                <a:cubicBezTo>
                  <a:pt x="106" y="4"/>
                  <a:pt x="58" y="266"/>
                  <a:pt x="108" y="266"/>
                </a:cubicBezTo>
                <a:cubicBezTo>
                  <a:pt x="158" y="266"/>
                  <a:pt x="126" y="0"/>
                  <a:pt x="174" y="0"/>
                </a:cubicBezTo>
                <a:cubicBezTo>
                  <a:pt x="222" y="0"/>
                  <a:pt x="184" y="266"/>
                  <a:pt x="228" y="264"/>
                </a:cubicBezTo>
                <a:cubicBezTo>
                  <a:pt x="272" y="262"/>
                  <a:pt x="244" y="8"/>
                  <a:pt x="288" y="8"/>
                </a:cubicBezTo>
                <a:cubicBezTo>
                  <a:pt x="332" y="8"/>
                  <a:pt x="304" y="266"/>
                  <a:pt x="354" y="266"/>
                </a:cubicBezTo>
                <a:cubicBezTo>
                  <a:pt x="404" y="266"/>
                  <a:pt x="336" y="8"/>
                  <a:pt x="402" y="8"/>
                </a:cubicBezTo>
                <a:cubicBezTo>
                  <a:pt x="468" y="8"/>
                  <a:pt x="416" y="266"/>
                  <a:pt x="464" y="264"/>
                </a:cubicBezTo>
                <a:cubicBezTo>
                  <a:pt x="512" y="262"/>
                  <a:pt x="450" y="4"/>
                  <a:pt x="506" y="6"/>
                </a:cubicBezTo>
                <a:cubicBezTo>
                  <a:pt x="562" y="8"/>
                  <a:pt x="546" y="192"/>
                  <a:pt x="556" y="26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7" name="Freeform 66"/>
          <p:cNvSpPr>
            <a:spLocks/>
          </p:cNvSpPr>
          <p:nvPr/>
        </p:nvSpPr>
        <p:spPr bwMode="auto">
          <a:xfrm>
            <a:off x="2846388" y="4270375"/>
            <a:ext cx="427037" cy="219075"/>
          </a:xfrm>
          <a:custGeom>
            <a:avLst/>
            <a:gdLst>
              <a:gd name="T0" fmla="*/ 2147483647 w 562"/>
              <a:gd name="T1" fmla="*/ 2147483647 h 266"/>
              <a:gd name="T2" fmla="*/ 2147483647 w 562"/>
              <a:gd name="T3" fmla="*/ 2147483647 h 266"/>
              <a:gd name="T4" fmla="*/ 2147483647 w 562"/>
              <a:gd name="T5" fmla="*/ 2147483647 h 266"/>
              <a:gd name="T6" fmla="*/ 2147483647 w 562"/>
              <a:gd name="T7" fmla="*/ 0 h 266"/>
              <a:gd name="T8" fmla="*/ 2147483647 w 562"/>
              <a:gd name="T9" fmla="*/ 2147483647 h 266"/>
              <a:gd name="T10" fmla="*/ 2147483647 w 562"/>
              <a:gd name="T11" fmla="*/ 2147483647 h 266"/>
              <a:gd name="T12" fmla="*/ 2147483647 w 562"/>
              <a:gd name="T13" fmla="*/ 2147483647 h 266"/>
              <a:gd name="T14" fmla="*/ 2147483647 w 562"/>
              <a:gd name="T15" fmla="*/ 2147483647 h 266"/>
              <a:gd name="T16" fmla="*/ 2147483647 w 562"/>
              <a:gd name="T17" fmla="*/ 2147483647 h 266"/>
              <a:gd name="T18" fmla="*/ 2147483647 w 562"/>
              <a:gd name="T19" fmla="*/ 2147483647 h 266"/>
              <a:gd name="T20" fmla="*/ 2147483647 w 562"/>
              <a:gd name="T21" fmla="*/ 2147483647 h 2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62" h="266">
                <a:moveTo>
                  <a:pt x="4" y="264"/>
                </a:moveTo>
                <a:cubicBezTo>
                  <a:pt x="4" y="212"/>
                  <a:pt x="0" y="4"/>
                  <a:pt x="52" y="6"/>
                </a:cubicBezTo>
                <a:cubicBezTo>
                  <a:pt x="106" y="4"/>
                  <a:pt x="58" y="266"/>
                  <a:pt x="108" y="266"/>
                </a:cubicBezTo>
                <a:cubicBezTo>
                  <a:pt x="158" y="266"/>
                  <a:pt x="126" y="0"/>
                  <a:pt x="174" y="0"/>
                </a:cubicBezTo>
                <a:cubicBezTo>
                  <a:pt x="222" y="0"/>
                  <a:pt x="184" y="266"/>
                  <a:pt x="228" y="264"/>
                </a:cubicBezTo>
                <a:cubicBezTo>
                  <a:pt x="272" y="262"/>
                  <a:pt x="244" y="8"/>
                  <a:pt x="288" y="8"/>
                </a:cubicBezTo>
                <a:cubicBezTo>
                  <a:pt x="332" y="8"/>
                  <a:pt x="304" y="266"/>
                  <a:pt x="354" y="266"/>
                </a:cubicBezTo>
                <a:cubicBezTo>
                  <a:pt x="404" y="266"/>
                  <a:pt x="336" y="8"/>
                  <a:pt x="402" y="8"/>
                </a:cubicBezTo>
                <a:cubicBezTo>
                  <a:pt x="468" y="8"/>
                  <a:pt x="416" y="266"/>
                  <a:pt x="464" y="264"/>
                </a:cubicBezTo>
                <a:cubicBezTo>
                  <a:pt x="512" y="262"/>
                  <a:pt x="450" y="4"/>
                  <a:pt x="506" y="6"/>
                </a:cubicBezTo>
                <a:cubicBezTo>
                  <a:pt x="562" y="8"/>
                  <a:pt x="546" y="192"/>
                  <a:pt x="556" y="26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8" name="Freeform 68"/>
          <p:cNvSpPr>
            <a:spLocks/>
          </p:cNvSpPr>
          <p:nvPr/>
        </p:nvSpPr>
        <p:spPr bwMode="auto">
          <a:xfrm>
            <a:off x="2755900" y="6069013"/>
            <a:ext cx="989013" cy="185737"/>
          </a:xfrm>
          <a:custGeom>
            <a:avLst/>
            <a:gdLst>
              <a:gd name="T0" fmla="*/ 2147483647 w 623"/>
              <a:gd name="T1" fmla="*/ 2147483647 h 117"/>
              <a:gd name="T2" fmla="*/ 2147483647 w 623"/>
              <a:gd name="T3" fmla="*/ 2147483647 h 117"/>
              <a:gd name="T4" fmla="*/ 2147483647 w 623"/>
              <a:gd name="T5" fmla="*/ 2147483647 h 117"/>
              <a:gd name="T6" fmla="*/ 2147483647 w 623"/>
              <a:gd name="T7" fmla="*/ 0 h 117"/>
              <a:gd name="T8" fmla="*/ 2147483647 w 623"/>
              <a:gd name="T9" fmla="*/ 2147483647 h 117"/>
              <a:gd name="T10" fmla="*/ 2147483647 w 623"/>
              <a:gd name="T11" fmla="*/ 2147483647 h 1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3" h="117">
                <a:moveTo>
                  <a:pt x="20" y="113"/>
                </a:moveTo>
                <a:cubicBezTo>
                  <a:pt x="44" y="68"/>
                  <a:pt x="0" y="1"/>
                  <a:pt x="114" y="2"/>
                </a:cubicBezTo>
                <a:cubicBezTo>
                  <a:pt x="233" y="1"/>
                  <a:pt x="144" y="114"/>
                  <a:pt x="256" y="114"/>
                </a:cubicBezTo>
                <a:cubicBezTo>
                  <a:pt x="368" y="114"/>
                  <a:pt x="288" y="0"/>
                  <a:pt x="394" y="0"/>
                </a:cubicBezTo>
                <a:cubicBezTo>
                  <a:pt x="500" y="0"/>
                  <a:pt x="421" y="117"/>
                  <a:pt x="522" y="116"/>
                </a:cubicBezTo>
                <a:cubicBezTo>
                  <a:pt x="623" y="115"/>
                  <a:pt x="570" y="64"/>
                  <a:pt x="616" y="1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Text Box 69"/>
          <p:cNvSpPr txBox="1">
            <a:spLocks noChangeArrowheads="1"/>
          </p:cNvSpPr>
          <p:nvPr/>
        </p:nvSpPr>
        <p:spPr bwMode="auto">
          <a:xfrm>
            <a:off x="442913" y="5699125"/>
            <a:ext cx="128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latin typeface="Arial" charset="0"/>
              </a:rPr>
              <a:t>FDM cable</a:t>
            </a:r>
          </a:p>
        </p:txBody>
      </p:sp>
      <p:pic>
        <p:nvPicPr>
          <p:cNvPr id="82970" name="Picture 73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1003300"/>
            <a:ext cx="8228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6" name="Rectangle 74"/>
          <p:cNvSpPr>
            <a:spLocks noGrp="1" noChangeArrowheads="1"/>
          </p:cNvSpPr>
          <p:nvPr>
            <p:ph type="title"/>
          </p:nvPr>
        </p:nvSpPr>
        <p:spPr>
          <a:xfrm>
            <a:off x="230188" y="206375"/>
            <a:ext cx="862965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Channel partitioning MAC protocols: FDMA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BB4C9BA3-63F5-4960-8A2D-59580CA8B273}" type="slidenum">
              <a:rPr lang="en-US"/>
              <a:pPr/>
              <a:t>9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Random access protocols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44638"/>
            <a:ext cx="7772400" cy="46482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mtClean="0"/>
              <a:t>when node has packet to send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transmit at full channel data rate R.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no </a:t>
            </a:r>
            <a:r>
              <a:rPr lang="en-US" i="1" smtClean="0"/>
              <a:t>a priori</a:t>
            </a:r>
            <a:r>
              <a:rPr lang="en-US" smtClean="0"/>
              <a:t> coordination among nodes</a:t>
            </a:r>
          </a:p>
          <a:p>
            <a:pPr>
              <a:lnSpc>
                <a:spcPct val="75000"/>
              </a:lnSpc>
            </a:pPr>
            <a:r>
              <a:rPr lang="en-US" smtClean="0"/>
              <a:t>two or more transmitting nodes </a:t>
            </a:r>
            <a:r>
              <a:rPr lang="en-US" smtClean="0">
                <a:latin typeface="MS Mincho" pitchFamily="49" charset="-128"/>
                <a:ea typeface="MS Mincho" pitchFamily="49" charset="-128"/>
              </a:rPr>
              <a:t>➜</a:t>
            </a:r>
            <a:r>
              <a:rPr lang="en-US" smtClean="0"/>
              <a:t> </a:t>
            </a:r>
            <a:r>
              <a:rPr lang="ja-JP" altLang="en-US" smtClean="0"/>
              <a:t>“</a:t>
            </a:r>
            <a:r>
              <a:rPr lang="en-US" altLang="ja-JP" smtClean="0"/>
              <a:t>collision</a:t>
            </a:r>
            <a:r>
              <a:rPr lang="ja-JP" altLang="en-US" smtClean="0"/>
              <a:t>”</a:t>
            </a:r>
            <a:r>
              <a:rPr lang="en-US" altLang="ja-JP" smtClean="0"/>
              <a:t>,</a:t>
            </a:r>
          </a:p>
          <a:p>
            <a:pPr>
              <a:lnSpc>
                <a:spcPct val="75000"/>
              </a:lnSpc>
            </a:pPr>
            <a:r>
              <a:rPr lang="en-US" smtClean="0">
                <a:solidFill>
                  <a:srgbClr val="CC0000"/>
                </a:solidFill>
              </a:rPr>
              <a:t>random access MAC protocol</a:t>
            </a:r>
            <a:r>
              <a:rPr lang="en-US" smtClean="0"/>
              <a:t> specifies: 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how to detect collisions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how to recover from collisions (e.g., via delayed retransmissions)</a:t>
            </a:r>
          </a:p>
          <a:p>
            <a:pPr>
              <a:lnSpc>
                <a:spcPct val="75000"/>
              </a:lnSpc>
            </a:pPr>
            <a:r>
              <a:rPr lang="en-US" smtClean="0"/>
              <a:t>examples of random access MAC protocols: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slotted ALOHA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ALOHA</a:t>
            </a:r>
          </a:p>
          <a:p>
            <a:pPr lvl="1">
              <a:lnSpc>
                <a:spcPct val="75000"/>
              </a:lnSpc>
            </a:pPr>
            <a:r>
              <a:rPr lang="en-US" smtClean="0"/>
              <a:t>CSMA, CSMA/CD, CSMA/CA</a:t>
            </a:r>
          </a:p>
        </p:txBody>
      </p:sp>
      <p:pic>
        <p:nvPicPr>
          <p:cNvPr id="84997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850" y="1039813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29331</TotalTime>
  <Words>1236</Words>
  <Application>Microsoft Office PowerPoint</Application>
  <PresentationFormat>On-screen Show (4:3)</PresentationFormat>
  <Paragraphs>252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Link layer, LANs: outline</vt:lpstr>
      <vt:lpstr>Multiple access links, protocols</vt:lpstr>
      <vt:lpstr>Multiple access protocols</vt:lpstr>
      <vt:lpstr>An ideal multiple access protocol</vt:lpstr>
      <vt:lpstr>MAC protocols: taxonomy</vt:lpstr>
      <vt:lpstr>Channel partitioning MAC protocols: TDMA</vt:lpstr>
      <vt:lpstr>Channel partitioning MAC protocols: FDMA</vt:lpstr>
      <vt:lpstr>Random access protocols</vt:lpstr>
      <vt:lpstr>“Taking turns” MAC protocols</vt:lpstr>
      <vt:lpstr>Random access protocols</vt:lpstr>
      <vt:lpstr>Slotted ALOHA</vt:lpstr>
      <vt:lpstr>Slotted ALOHA</vt:lpstr>
      <vt:lpstr>Slotted ALOHA: efficiency</vt:lpstr>
      <vt:lpstr>Pure (unslotted) ALOHA</vt:lpstr>
      <vt:lpstr>Pure ALOHA efficiency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Edition, Chapter 5</dc:title>
  <dc:creator>Jim Kurose and Keith Ross</dc:creator>
  <cp:lastModifiedBy>Xiannong Meng</cp:lastModifiedBy>
  <cp:revision>383</cp:revision>
  <cp:lastPrinted>2011-11-07T02:22:15Z</cp:lastPrinted>
  <dcterms:created xsi:type="dcterms:W3CDTF">1999-10-08T19:08:27Z</dcterms:created>
  <dcterms:modified xsi:type="dcterms:W3CDTF">2016-03-31T13:04:16Z</dcterms:modified>
</cp:coreProperties>
</file>