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37" r:id="rId2"/>
    <p:sldId id="549" r:id="rId3"/>
    <p:sldId id="550" r:id="rId4"/>
    <p:sldId id="551" r:id="rId5"/>
    <p:sldId id="552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560" r:id="rId14"/>
    <p:sldId id="561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CC0000"/>
    <a:srgbClr val="FFFF00"/>
    <a:srgbClr val="D60093"/>
    <a:srgbClr val="33CC33"/>
    <a:srgbClr val="008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29713"/>
            <a:ext cx="3163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31" tIns="47316" rIns="94631" bIns="47316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fld id="{51421C4A-9F69-4571-8F80-5A94D4045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i="0">
                <a:latin typeface="Times New Roman" pitchFamily="18" charset="0"/>
              </a:defRPr>
            </a:lvl1pPr>
          </a:lstStyle>
          <a:p>
            <a:fld id="{D35E22B4-2320-4D66-B631-4BF64B7061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1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950634F-BE55-4B7D-B09A-4B818F4392FF}" type="slidenum">
              <a:rPr lang="en-US"/>
              <a:pPr/>
              <a:t>2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64BE7CA-3043-4CB2-9D6E-C96B1F3EBBCF}" type="slidenum">
              <a:rPr lang="en-US"/>
              <a:pPr/>
              <a:t>11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6794B60-F2F5-47EA-A69A-F251D54315D0}" type="slidenum">
              <a:rPr lang="en-US"/>
              <a:pPr/>
              <a:t>14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37EED85-E617-457D-96CE-28FD071836A5}" type="slidenum">
              <a:rPr lang="en-US"/>
              <a:pPr/>
              <a:t>3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B0037CAF-F2F8-42E9-B6DF-863B6439E418}" type="slidenum">
              <a:rPr lang="en-US"/>
              <a:pPr/>
              <a:t>4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F63E4B6-42B4-41C2-8BCE-9E7D3CD3416D}" type="slidenum">
              <a:rPr lang="en-US"/>
              <a:pPr/>
              <a:t>5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AE0D1373-9D8F-46A5-9D30-ADF2E0D26C3C}" type="slidenum">
              <a:rPr lang="en-US"/>
              <a:pPr/>
              <a:t>6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203FD03E-A2FD-4BEB-90BD-628F5BC8F902}" type="slidenum">
              <a:rPr lang="en-US"/>
              <a:pPr/>
              <a:t>7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203FD03E-A2FD-4BEB-90BD-628F5BC8F902}" type="slidenum">
              <a:rPr lang="en-US"/>
              <a:pPr/>
              <a:t>8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693CCD4-1960-439C-B2C1-F5D1DC97BE62}" type="slidenum">
              <a:rPr lang="en-US"/>
              <a:pPr/>
              <a:t>9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217DB69D-3541-4FDF-AE97-4A3F178CD5D6}" type="slidenum">
              <a:rPr lang="en-US"/>
              <a:pPr/>
              <a:t>10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604ACCCD-9BEE-4DC7-80A3-0B457AF19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2067BAB-A31F-480C-BE59-D2AB89E04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7CD68221-C586-460A-BE51-8887D5160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63AF55C-6F80-4F96-9FDD-2D56B426C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AD525BD7-D3C3-4DF5-9415-56568E839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C6A2C643-859C-4FF5-9B79-C6FDDAFA1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5C025D2B-BA5D-4CB7-8E68-3B7EB1F29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382B89A5-D69C-4E04-8E2D-75F0B5298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79383E8-C67B-4188-8221-633E4B927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4F12A57F-B3EE-4A07-8BC0-CDDCB6EE1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2EA49787-FD6A-49CD-BA71-642291B37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25" y="64865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Data Link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81975" y="6486525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5-</a:t>
            </a:r>
            <a:fld id="{D12AAC32-82D8-42D7-B401-CAAE08D2A2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2.png"/><Relationship Id="rId2" Type="http://schemas.openxmlformats.org/officeDocument/2006/relationships/hyperlink" Target="http://www.usr.com/support/6000/6000-ug/two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hyperlink" Target="http://www.cs.utexas.edu/ftp/techreports/tr79-113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5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Link Layer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sz="2000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411413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i="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i="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i="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476625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i="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14191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96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Tahoma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Tahoma" charset="0"/>
              </a:rPr>
              <a:t>Link Layer</a:t>
            </a:r>
            <a:endParaRPr lang="en-US" dirty="0">
              <a:latin typeface="Tahoma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latin typeface="Tahoma" pitchFamily="34" charset="0"/>
              </a:rPr>
              <a:t>5-</a:t>
            </a:r>
            <a:fld id="{2EBBE204-5B28-4CE1-9E52-4D58FA72D5C2}" type="slidenum">
              <a:rPr lang="en-US">
                <a:latin typeface="Tahoma" pitchFamily="34" charset="0"/>
              </a:rPr>
              <a:pPr/>
              <a:t>1</a:t>
            </a:fld>
            <a:endParaRPr lang="en-US"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course notes are adapted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Bucknell’s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CSCI 363</a:t>
            </a:r>
          </a:p>
          <a:p>
            <a:pPr algn="l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Xiannong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Spring 2016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4FBA4694-AC23-4807-AA00-08DA3CD4975E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111619" name="Group 55"/>
          <p:cNvGrpSpPr>
            <a:grpSpLocks/>
          </p:cNvGrpSpPr>
          <p:nvPr/>
        </p:nvGrpSpPr>
        <p:grpSpPr bwMode="auto">
          <a:xfrm>
            <a:off x="4398963" y="4154488"/>
            <a:ext cx="781050" cy="681037"/>
            <a:chOff x="-44" y="1473"/>
            <a:chExt cx="981" cy="1105"/>
          </a:xfrm>
        </p:grpSpPr>
        <p:pic>
          <p:nvPicPr>
            <p:cNvPr id="111652" name="Picture 56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1653" name="Freeform 5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620" name="Group 58"/>
          <p:cNvGrpSpPr>
            <a:grpSpLocks/>
          </p:cNvGrpSpPr>
          <p:nvPr/>
        </p:nvGrpSpPr>
        <p:grpSpPr bwMode="auto">
          <a:xfrm>
            <a:off x="4691063" y="3549650"/>
            <a:ext cx="781050" cy="681038"/>
            <a:chOff x="-44" y="1473"/>
            <a:chExt cx="981" cy="1105"/>
          </a:xfrm>
        </p:grpSpPr>
        <p:pic>
          <p:nvPicPr>
            <p:cNvPr id="111650" name="Picture 5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1651" name="Freeform 6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621" name="Group 61"/>
          <p:cNvGrpSpPr>
            <a:grpSpLocks/>
          </p:cNvGrpSpPr>
          <p:nvPr/>
        </p:nvGrpSpPr>
        <p:grpSpPr bwMode="auto">
          <a:xfrm>
            <a:off x="4972050" y="2935288"/>
            <a:ext cx="781050" cy="681037"/>
            <a:chOff x="-44" y="1473"/>
            <a:chExt cx="981" cy="1105"/>
          </a:xfrm>
        </p:grpSpPr>
        <p:pic>
          <p:nvPicPr>
            <p:cNvPr id="111648" name="Picture 62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1649" name="Freeform 6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622" name="Group 64"/>
          <p:cNvGrpSpPr>
            <a:grpSpLocks/>
          </p:cNvGrpSpPr>
          <p:nvPr/>
        </p:nvGrpSpPr>
        <p:grpSpPr bwMode="auto">
          <a:xfrm>
            <a:off x="5273675" y="2354263"/>
            <a:ext cx="781050" cy="681037"/>
            <a:chOff x="-44" y="1473"/>
            <a:chExt cx="981" cy="1105"/>
          </a:xfrm>
        </p:grpSpPr>
        <p:pic>
          <p:nvPicPr>
            <p:cNvPr id="111646" name="Picture 6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1647" name="Freeform 6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623" name="Group 67"/>
          <p:cNvGrpSpPr>
            <a:grpSpLocks/>
          </p:cNvGrpSpPr>
          <p:nvPr/>
        </p:nvGrpSpPr>
        <p:grpSpPr bwMode="auto">
          <a:xfrm flipH="1">
            <a:off x="6810375" y="2600325"/>
            <a:ext cx="781050" cy="681038"/>
            <a:chOff x="-44" y="1473"/>
            <a:chExt cx="981" cy="1105"/>
          </a:xfrm>
        </p:grpSpPr>
        <p:pic>
          <p:nvPicPr>
            <p:cNvPr id="111644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1645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8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485900"/>
            <a:ext cx="3460750" cy="5062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i="1" smtClean="0">
                <a:solidFill>
                  <a:srgbClr val="990033"/>
                </a:solidFill>
              </a:rPr>
              <a:t>polling:</a:t>
            </a:r>
            <a:r>
              <a:rPr lang="en-US" sz="3200" b="1" smtClean="0">
                <a:solidFill>
                  <a:srgbClr val="990033"/>
                </a:solidFill>
              </a:rPr>
              <a:t> </a:t>
            </a:r>
            <a:endParaRPr lang="en-US" sz="3200" smtClean="0">
              <a:solidFill>
                <a:srgbClr val="990033"/>
              </a:solidFill>
            </a:endParaRPr>
          </a:p>
          <a:p>
            <a:r>
              <a:rPr lang="en-US" sz="2400" smtClean="0"/>
              <a:t>master node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invites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slave nodes to transmit in turn</a:t>
            </a:r>
          </a:p>
          <a:p>
            <a:r>
              <a:rPr lang="en-US" sz="2400" smtClean="0"/>
              <a:t>typically used with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dumb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slave devices</a:t>
            </a:r>
          </a:p>
          <a:p>
            <a:r>
              <a:rPr lang="en-US" sz="2400" smtClean="0"/>
              <a:t>concerns:</a:t>
            </a:r>
          </a:p>
          <a:p>
            <a:pPr lvl="1"/>
            <a:r>
              <a:rPr lang="en-US" smtClean="0"/>
              <a:t>polling overhead </a:t>
            </a:r>
          </a:p>
          <a:p>
            <a:pPr lvl="1"/>
            <a:r>
              <a:rPr lang="en-US" smtClean="0"/>
              <a:t>latency</a:t>
            </a:r>
          </a:p>
          <a:p>
            <a:pPr lvl="1"/>
            <a:r>
              <a:rPr lang="en-US" smtClean="0"/>
              <a:t>single point of failure (master)</a:t>
            </a:r>
          </a:p>
        </p:txBody>
      </p:sp>
      <p:sp>
        <p:nvSpPr>
          <p:cNvPr id="34826" name="Line 24"/>
          <p:cNvSpPr>
            <a:spLocks noChangeShapeType="1"/>
          </p:cNvSpPr>
          <p:nvPr/>
        </p:nvSpPr>
        <p:spPr bwMode="auto">
          <a:xfrm flipH="1">
            <a:off x="5286375" y="2717800"/>
            <a:ext cx="927100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27" name="Line 25"/>
          <p:cNvSpPr>
            <a:spLocks noChangeShapeType="1"/>
          </p:cNvSpPr>
          <p:nvPr/>
        </p:nvSpPr>
        <p:spPr bwMode="auto">
          <a:xfrm>
            <a:off x="5927725" y="27686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28" name="Line 31"/>
          <p:cNvSpPr>
            <a:spLocks noChangeShapeType="1"/>
          </p:cNvSpPr>
          <p:nvPr/>
        </p:nvSpPr>
        <p:spPr bwMode="auto">
          <a:xfrm>
            <a:off x="6076950" y="2982913"/>
            <a:ext cx="85883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29" name="Line 35"/>
          <p:cNvSpPr>
            <a:spLocks noChangeShapeType="1"/>
          </p:cNvSpPr>
          <p:nvPr/>
        </p:nvSpPr>
        <p:spPr bwMode="auto">
          <a:xfrm>
            <a:off x="5656263" y="32972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30" name="Line 37"/>
          <p:cNvSpPr>
            <a:spLocks noChangeShapeType="1"/>
          </p:cNvSpPr>
          <p:nvPr/>
        </p:nvSpPr>
        <p:spPr bwMode="auto">
          <a:xfrm>
            <a:off x="5384800" y="382587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31" name="Line 39"/>
          <p:cNvSpPr>
            <a:spLocks noChangeShapeType="1"/>
          </p:cNvSpPr>
          <p:nvPr/>
        </p:nvSpPr>
        <p:spPr bwMode="auto">
          <a:xfrm>
            <a:off x="5113338" y="4354513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4832" name="Text Box 40"/>
          <p:cNvSpPr txBox="1">
            <a:spLocks noChangeArrowheads="1"/>
          </p:cNvSpPr>
          <p:nvPr/>
        </p:nvSpPr>
        <p:spPr bwMode="auto">
          <a:xfrm>
            <a:off x="6638925" y="3222625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smtClean="0">
                <a:latin typeface="Arial" charset="0"/>
              </a:rPr>
              <a:t>master</a:t>
            </a:r>
          </a:p>
        </p:txBody>
      </p:sp>
      <p:sp>
        <p:nvSpPr>
          <p:cNvPr id="34833" name="Text Box 41"/>
          <p:cNvSpPr txBox="1">
            <a:spLocks noChangeArrowheads="1"/>
          </p:cNvSpPr>
          <p:nvPr/>
        </p:nvSpPr>
        <p:spPr bwMode="auto">
          <a:xfrm>
            <a:off x="4464050" y="48085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smtClean="0">
                <a:latin typeface="Arial" charset="0"/>
              </a:rPr>
              <a:t>slaves</a:t>
            </a:r>
          </a:p>
        </p:txBody>
      </p:sp>
      <p:grpSp>
        <p:nvGrpSpPr>
          <p:cNvPr id="184364" name="Group 44"/>
          <p:cNvGrpSpPr>
            <a:grpSpLocks/>
          </p:cNvGrpSpPr>
          <p:nvPr/>
        </p:nvGrpSpPr>
        <p:grpSpPr bwMode="auto">
          <a:xfrm>
            <a:off x="6823075" y="2636838"/>
            <a:ext cx="560388" cy="336550"/>
            <a:chOff x="4212" y="2864"/>
            <a:chExt cx="353" cy="212"/>
          </a:xfrm>
        </p:grpSpPr>
        <p:sp>
          <p:nvSpPr>
            <p:cNvPr id="34843" name="Rectangle 42"/>
            <p:cNvSpPr>
              <a:spLocks noChangeArrowheads="1"/>
            </p:cNvSpPr>
            <p:nvPr/>
          </p:nvSpPr>
          <p:spPr bwMode="auto">
            <a:xfrm>
              <a:off x="4212" y="2916"/>
              <a:ext cx="353" cy="137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Text Box 43"/>
            <p:cNvSpPr txBox="1">
              <a:spLocks noChangeArrowheads="1"/>
            </p:cNvSpPr>
            <p:nvPr/>
          </p:nvSpPr>
          <p:spPr bwMode="auto">
            <a:xfrm>
              <a:off x="4227" y="2864"/>
              <a:ext cx="31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smtClean="0">
                  <a:solidFill>
                    <a:schemeClr val="bg1"/>
                  </a:solidFill>
                  <a:latin typeface="Arial" charset="0"/>
                </a:rPr>
                <a:t>poll</a:t>
              </a:r>
            </a:p>
          </p:txBody>
        </p:sp>
      </p:grpSp>
      <p:grpSp>
        <p:nvGrpSpPr>
          <p:cNvPr id="184368" name="Group 48"/>
          <p:cNvGrpSpPr>
            <a:grpSpLocks/>
          </p:cNvGrpSpPr>
          <p:nvPr/>
        </p:nvGrpSpPr>
        <p:grpSpPr bwMode="auto">
          <a:xfrm>
            <a:off x="4872038" y="3559175"/>
            <a:ext cx="595312" cy="336550"/>
            <a:chOff x="4415" y="2364"/>
            <a:chExt cx="375" cy="212"/>
          </a:xfrm>
        </p:grpSpPr>
        <p:sp>
          <p:nvSpPr>
            <p:cNvPr id="34841" name="Rectangle 46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Text Box 47"/>
            <p:cNvSpPr txBox="1">
              <a:spLocks noChangeArrowheads="1"/>
            </p:cNvSpPr>
            <p:nvPr/>
          </p:nvSpPr>
          <p:spPr bwMode="auto">
            <a:xfrm>
              <a:off x="4415" y="2364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smtClean="0">
                  <a:solidFill>
                    <a:schemeClr val="bg1"/>
                  </a:solidFill>
                  <a:latin typeface="Arial" charset="0"/>
                </a:rPr>
                <a:t>data</a:t>
              </a:r>
            </a:p>
          </p:txBody>
        </p:sp>
      </p:grpSp>
      <p:grpSp>
        <p:nvGrpSpPr>
          <p:cNvPr id="184369" name="Group 49"/>
          <p:cNvGrpSpPr>
            <a:grpSpLocks/>
          </p:cNvGrpSpPr>
          <p:nvPr/>
        </p:nvGrpSpPr>
        <p:grpSpPr bwMode="auto">
          <a:xfrm>
            <a:off x="5378450" y="2441575"/>
            <a:ext cx="595313" cy="336550"/>
            <a:chOff x="4415" y="2364"/>
            <a:chExt cx="375" cy="212"/>
          </a:xfrm>
        </p:grpSpPr>
        <p:sp>
          <p:nvSpPr>
            <p:cNvPr id="34839" name="Rectangle 50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Text Box 51"/>
            <p:cNvSpPr txBox="1">
              <a:spLocks noChangeArrowheads="1"/>
            </p:cNvSpPr>
            <p:nvPr/>
          </p:nvSpPr>
          <p:spPr bwMode="auto">
            <a:xfrm>
              <a:off x="4415" y="2364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smtClean="0">
                  <a:solidFill>
                    <a:schemeClr val="bg1"/>
                  </a:solidFill>
                  <a:latin typeface="Arial" charset="0"/>
                </a:rPr>
                <a:t>data</a:t>
              </a:r>
            </a:p>
          </p:txBody>
        </p:sp>
      </p:grpSp>
      <p:pic>
        <p:nvPicPr>
          <p:cNvPr id="111636" name="Picture 5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8" name="Rectangle 54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r>
              <a:rPr lang="ja-JP" altLang="en-US" smtClean="0"/>
              <a:t>“</a:t>
            </a:r>
            <a:r>
              <a:rPr lang="en-US" altLang="ja-JP" smtClean="0"/>
              <a:t>Taking turns</a:t>
            </a:r>
            <a:r>
              <a:rPr lang="ja-JP" altLang="en-US" smtClean="0"/>
              <a:t>”</a:t>
            </a:r>
            <a:r>
              <a:rPr lang="en-US" altLang="ja-JP" smtClean="0"/>
              <a:t> MAC protocols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912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9254 -1.85185E-6 L -0.07882 -0.03495 L -0.1526 -0.03495 " pathEditMode="relative" ptsTypes="AAAA">
                                      <p:cBhvr>
                                        <p:cTn id="9" dur="2000" fill="hold"/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7119 -0.00162 L 0.0599 0.03171 L 0.15122 0.03009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8872 -1.85185E-6 L -0.14375 0.14167 L -0.21753 0.14167 " pathEditMode="relative" ptsTypes="AAAA">
                                      <p:cBhvr>
                                        <p:cTn id="28" dur="2000" fill="hold"/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963E-6 L 0.07135 -0.00161 L 0.11754 -0.13171 L 0.21129 -0.13333 " pathEditMode="relative" ptsTypes="AAAA">
                                      <p:cBhvr>
                                        <p:cTn id="37" dur="2000" fill="hold"/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DCBC92CF-E982-466D-BE98-ABB243473FBB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113667" name="Group 21"/>
          <p:cNvGrpSpPr>
            <a:grpSpLocks/>
          </p:cNvGrpSpPr>
          <p:nvPr/>
        </p:nvGrpSpPr>
        <p:grpSpPr bwMode="auto">
          <a:xfrm>
            <a:off x="7229475" y="3667125"/>
            <a:ext cx="781050" cy="681038"/>
            <a:chOff x="-44" y="1473"/>
            <a:chExt cx="981" cy="1105"/>
          </a:xfrm>
        </p:grpSpPr>
        <p:pic>
          <p:nvPicPr>
            <p:cNvPr id="113685" name="Picture 22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686" name="Freeform 2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3668" name="Group 24"/>
          <p:cNvGrpSpPr>
            <a:grpSpLocks/>
          </p:cNvGrpSpPr>
          <p:nvPr/>
        </p:nvGrpSpPr>
        <p:grpSpPr bwMode="auto">
          <a:xfrm>
            <a:off x="4514850" y="3624263"/>
            <a:ext cx="781050" cy="681037"/>
            <a:chOff x="-44" y="1473"/>
            <a:chExt cx="981" cy="1105"/>
          </a:xfrm>
        </p:grpSpPr>
        <p:pic>
          <p:nvPicPr>
            <p:cNvPr id="113683" name="Picture 2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684" name="Freeform 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3669" name="Group 27"/>
          <p:cNvGrpSpPr>
            <a:grpSpLocks/>
          </p:cNvGrpSpPr>
          <p:nvPr/>
        </p:nvGrpSpPr>
        <p:grpSpPr bwMode="auto">
          <a:xfrm>
            <a:off x="5832475" y="1960563"/>
            <a:ext cx="781050" cy="681037"/>
            <a:chOff x="-44" y="1473"/>
            <a:chExt cx="981" cy="1105"/>
          </a:xfrm>
        </p:grpSpPr>
        <p:pic>
          <p:nvPicPr>
            <p:cNvPr id="113681" name="Picture 2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682" name="Freeform 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3670" name="Group 30"/>
          <p:cNvGrpSpPr>
            <a:grpSpLocks/>
          </p:cNvGrpSpPr>
          <p:nvPr/>
        </p:nvGrpSpPr>
        <p:grpSpPr bwMode="auto">
          <a:xfrm>
            <a:off x="5886450" y="5408613"/>
            <a:ext cx="781050" cy="681037"/>
            <a:chOff x="-44" y="1473"/>
            <a:chExt cx="981" cy="1105"/>
          </a:xfrm>
        </p:grpSpPr>
        <p:pic>
          <p:nvPicPr>
            <p:cNvPr id="113679" name="Picture 31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680" name="Freeform 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48" name="Rectangle 4"/>
          <p:cNvSpPr>
            <a:spLocks noChangeArrowheads="1"/>
          </p:cNvSpPr>
          <p:nvPr/>
        </p:nvSpPr>
        <p:spPr bwMode="auto">
          <a:xfrm>
            <a:off x="600075" y="1376363"/>
            <a:ext cx="375443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0033"/>
                </a:solidFill>
                <a:latin typeface="Gill Sans MT" pitchFamily="34" charset="0"/>
              </a:rPr>
              <a:t>token passing:</a:t>
            </a:r>
            <a:endParaRPr lang="en-US" sz="3200" b="1">
              <a:solidFill>
                <a:srgbClr val="990033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>
                <a:latin typeface="Gill Sans MT" pitchFamily="34" charset="0"/>
              </a:rPr>
              <a:t>control </a:t>
            </a:r>
            <a:r>
              <a:rPr lang="en-US" sz="2800">
                <a:solidFill>
                  <a:srgbClr val="990033"/>
                </a:solidFill>
                <a:latin typeface="Gill Sans MT" pitchFamily="34" charset="0"/>
              </a:rPr>
              <a:t>token</a:t>
            </a:r>
            <a:r>
              <a:rPr lang="en-US" sz="2400" b="1" i="0">
                <a:latin typeface="Gill Sans MT" pitchFamily="34" charset="0"/>
              </a:rPr>
              <a:t> </a:t>
            </a:r>
            <a:r>
              <a:rPr lang="en-US" sz="2400" i="0">
                <a:latin typeface="Gill Sans MT" pitchFamily="34" charset="0"/>
              </a:rPr>
              <a:t>passed from one node to next sequentially.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>
                <a:latin typeface="Gill Sans MT" pitchFamily="34" charset="0"/>
              </a:rPr>
              <a:t>token message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>
                <a:latin typeface="Gill Sans MT" pitchFamily="34" charset="0"/>
              </a:rPr>
              <a:t>concerns: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>
                <a:latin typeface="Gill Sans MT" pitchFamily="34" charset="0"/>
              </a:rPr>
              <a:t>token overhead 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>
                <a:latin typeface="Gill Sans MT" pitchFamily="34" charset="0"/>
              </a:rPr>
              <a:t>latency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>
                <a:latin typeface="Gill Sans MT" pitchFamily="34" charset="0"/>
              </a:rPr>
              <a:t>single point of failure (token)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0">
                <a:latin typeface="Gill Sans MT" pitchFamily="34" charset="0"/>
              </a:rPr>
              <a:t> </a:t>
            </a:r>
          </a:p>
        </p:txBody>
      </p:sp>
      <p:sp>
        <p:nvSpPr>
          <p:cNvPr id="35849" name="Oval 8"/>
          <p:cNvSpPr>
            <a:spLocks noChangeArrowheads="1"/>
          </p:cNvSpPr>
          <p:nvPr/>
        </p:nvSpPr>
        <p:spPr bwMode="auto">
          <a:xfrm>
            <a:off x="5360988" y="2617788"/>
            <a:ext cx="2046287" cy="2778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2780" name="Rectangle 12"/>
          <p:cNvSpPr>
            <a:spLocks noChangeArrowheads="1"/>
          </p:cNvSpPr>
          <p:nvPr/>
        </p:nvSpPr>
        <p:spPr bwMode="auto">
          <a:xfrm>
            <a:off x="6205538" y="1725613"/>
            <a:ext cx="274637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672783" name="Rectangle 15"/>
          <p:cNvSpPr>
            <a:spLocks noChangeArrowheads="1"/>
          </p:cNvSpPr>
          <p:nvPr/>
        </p:nvSpPr>
        <p:spPr bwMode="auto">
          <a:xfrm>
            <a:off x="5949950" y="6008688"/>
            <a:ext cx="811213" cy="320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0">
                <a:solidFill>
                  <a:schemeClr val="bg1"/>
                </a:solidFill>
                <a:latin typeface="Arial" charset="0"/>
                <a:ea typeface="ＭＳ Ｐゴシック" charset="0"/>
              </a:rPr>
              <a:t>data</a:t>
            </a:r>
          </a:p>
        </p:txBody>
      </p:sp>
      <p:sp>
        <p:nvSpPr>
          <p:cNvPr id="672784" name="Text Box 16"/>
          <p:cNvSpPr txBox="1">
            <a:spLocks noChangeArrowheads="1"/>
          </p:cNvSpPr>
          <p:nvPr/>
        </p:nvSpPr>
        <p:spPr bwMode="auto">
          <a:xfrm>
            <a:off x="4341813" y="3079750"/>
            <a:ext cx="100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smtClean="0">
                <a:latin typeface="Arial" charset="0"/>
              </a:rPr>
              <a:t>(nothing</a:t>
            </a:r>
          </a:p>
          <a:p>
            <a:pPr>
              <a:defRPr/>
            </a:pPr>
            <a:r>
              <a:rPr lang="en-US" i="0" smtClean="0">
                <a:latin typeface="Arial" charset="0"/>
              </a:rPr>
              <a:t>to send)</a:t>
            </a:r>
          </a:p>
        </p:txBody>
      </p:sp>
      <p:sp>
        <p:nvSpPr>
          <p:cNvPr id="672785" name="Rectangle 17"/>
          <p:cNvSpPr>
            <a:spLocks noChangeArrowheads="1"/>
          </p:cNvSpPr>
          <p:nvPr/>
        </p:nvSpPr>
        <p:spPr bwMode="auto">
          <a:xfrm>
            <a:off x="4838700" y="3743325"/>
            <a:ext cx="274638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  <a:latin typeface="Arial" pitchFamily="34" charset="0"/>
              </a:rPr>
              <a:t>T</a:t>
            </a:r>
          </a:p>
        </p:txBody>
      </p:sp>
      <p:pic>
        <p:nvPicPr>
          <p:cNvPr id="113677" name="Picture 19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Rectangle 20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r>
              <a:rPr lang="ja-JP" altLang="en-US" smtClean="0"/>
              <a:t>“</a:t>
            </a:r>
            <a:r>
              <a:rPr lang="en-US" altLang="ja-JP" smtClean="0"/>
              <a:t>Taking turns</a:t>
            </a:r>
            <a:r>
              <a:rPr lang="ja-JP" altLang="en-US" smtClean="0"/>
              <a:t>”</a:t>
            </a:r>
            <a:r>
              <a:rPr lang="en-US" altLang="ja-JP" smtClean="0"/>
              <a:t> MAC protocols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1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3657 C 0.00694 0.06435 0.00121 0.09282 0.00139 0.10509 C 0.00156 0.11736 0.00659 0.10694 0.00017 0.10995 C -0.00625 0.11296 -0.02361 0.11273 -0.03733 0.12338 C -0.05105 0.13403 -0.06945 0.14444 -0.0823 0.17338 C -0.09514 0.20231 -0.1033 0.27847 -0.11476 0.29676 C -0.12622 0.31505 -0.14341 0.28611 -0.15105 0.28333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354 -0.0044 0.02708 -0.0088 0.03506 0.00671 C 0.04305 0.02222 0.04236 0.06875 0.04756 0.09328 C 0.05277 0.11782 0.05538 0.13402 0.06631 0.15347 C 0.07725 0.17291 0.09982 0.19861 0.11371 0.20995 C 0.1276 0.22129 0.1434 0.20926 0.15 0.22176 C 0.15659 0.23426 0.1552 0.25949 0.15381 0.28495 " pathEditMode="relative" ptsTypes="aaaaaaA">
                                      <p:cBhvr>
                                        <p:cTn id="19" dur="2000" fill="hold"/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02431 C 0.01319 -0.0581 0.00763 -0.09167 0.01371 -0.10926 C 0.01979 -0.12685 0.04114 -0.11273 0.05503 -0.1294 C 0.06892 -0.14607 0.0875 -0.1794 0.09756 -0.20926 C 0.10763 -0.23912 0.11371 -0.27824 0.1151 -0.30926 C 0.11649 -0.34028 0.11371 -0.36783 0.10625 -0.39607 C 0.09878 -0.42431 0.08454 -0.45949 0.06996 -0.4794 C 0.05538 -0.49931 0.03142 -0.50996 0.01875 -0.51598 C 0.00607 -0.52199 0.0052 -0.51875 -0.00625 -0.51598 C -0.01771 -0.5132 -0.03698 -0.51135 -0.05 -0.49931 C -0.06303 -0.48727 -0.07605 -0.46343 -0.0849 -0.44422 C -0.09375 -0.425 -0.10018 -0.4044 -0.10365 -0.38426 C -0.10712 -0.36412 -0.10556 -0.34375 -0.10625 -0.32269 C -0.10695 -0.30162 -0.11025 -0.27801 -0.10747 -0.25764 C -0.10469 -0.23727 -0.09705 -0.21852 -0.08994 -0.20093 C -0.08282 -0.18334 -0.07553 -0.1669 -0.06494 -0.15255 C -0.05434 -0.1382 -0.03768 -0.12107 -0.02622 -0.11435 C -0.01476 -0.10764 -0.00174 -0.11806 0.00381 -0.11273 C 0.00937 -0.10741 0.00677 -0.09931 0.00746 -0.08264 C 0.00816 -0.06598 0.00781 -0.03935 0.00746 -0.01273 " pathEditMode="relative" rAng="0" ptsTypes="aaaaaaaaaaaaaaaaaaaA">
                                      <p:cBhvr>
                                        <p:cTn id="23" dur="2000" fill="hold"/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2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80" grpId="0" animBg="1"/>
      <p:bldP spid="672780" grpId="1" animBg="1"/>
      <p:bldP spid="672783" grpId="0" animBg="1"/>
      <p:bldP spid="672783" grpId="1" animBg="1"/>
      <p:bldP spid="672784" grpId="0"/>
      <p:bldP spid="672785" grpId="0" animBg="1"/>
      <p:bldP spid="67278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44"/>
          <p:cNvSpPr>
            <a:spLocks noChangeArrowheads="1"/>
          </p:cNvSpPr>
          <p:nvPr/>
        </p:nvSpPr>
        <p:spPr bwMode="auto">
          <a:xfrm>
            <a:off x="1184275" y="2614613"/>
            <a:ext cx="955675" cy="7000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5714" name="Text Box 45"/>
          <p:cNvSpPr txBox="1">
            <a:spLocks noChangeArrowheads="1"/>
          </p:cNvSpPr>
          <p:nvPr/>
        </p:nvSpPr>
        <p:spPr bwMode="auto">
          <a:xfrm>
            <a:off x="623888" y="2073275"/>
            <a:ext cx="192563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0">
                <a:solidFill>
                  <a:srgbClr val="000000"/>
                </a:solidFill>
                <a:latin typeface="Arial" pitchFamily="34" charset="0"/>
              </a:rPr>
              <a:t>cable headend</a:t>
            </a:r>
          </a:p>
        </p:txBody>
      </p:sp>
      <p:sp>
        <p:nvSpPr>
          <p:cNvPr id="22562" name="Text Box 126"/>
          <p:cNvSpPr txBox="1">
            <a:spLocks noChangeArrowheads="1"/>
          </p:cNvSpPr>
          <p:nvPr/>
        </p:nvSpPr>
        <p:spPr bwMode="auto">
          <a:xfrm>
            <a:off x="1049338" y="2584450"/>
            <a:ext cx="950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i="0" dirty="0" smtClean="0">
                <a:solidFill>
                  <a:srgbClr val="000000"/>
                </a:solidFill>
              </a:rPr>
              <a:t>CMTS</a:t>
            </a:r>
          </a:p>
        </p:txBody>
      </p:sp>
      <p:sp>
        <p:nvSpPr>
          <p:cNvPr id="22563" name="AutoShape 127"/>
          <p:cNvSpPr>
            <a:spLocks noChangeArrowheads="1"/>
          </p:cNvSpPr>
          <p:nvPr/>
        </p:nvSpPr>
        <p:spPr bwMode="auto">
          <a:xfrm>
            <a:off x="1089025" y="2351088"/>
            <a:ext cx="1206500" cy="2619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i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15717" name="Group 128"/>
          <p:cNvGrpSpPr>
            <a:grpSpLocks/>
          </p:cNvGrpSpPr>
          <p:nvPr/>
        </p:nvGrpSpPr>
        <p:grpSpPr bwMode="auto">
          <a:xfrm>
            <a:off x="481013" y="3727450"/>
            <a:ext cx="2000250" cy="811213"/>
            <a:chOff x="3240" y="1830"/>
            <a:chExt cx="1372" cy="723"/>
          </a:xfrm>
        </p:grpSpPr>
        <p:sp>
          <p:nvSpPr>
            <p:cNvPr id="115848" name="Freeform 129"/>
            <p:cNvSpPr>
              <a:spLocks/>
            </p:cNvSpPr>
            <p:nvPr/>
          </p:nvSpPr>
          <p:spPr bwMode="auto">
            <a:xfrm>
              <a:off x="3240" y="1830"/>
              <a:ext cx="1372" cy="723"/>
            </a:xfrm>
            <a:custGeom>
              <a:avLst/>
              <a:gdLst>
                <a:gd name="T0" fmla="*/ 81326 w 765"/>
                <a:gd name="T1" fmla="*/ 591 h 459"/>
                <a:gd name="T2" fmla="*/ 55350 w 765"/>
                <a:gd name="T3" fmla="*/ 4166 h 459"/>
                <a:gd name="T4" fmla="*/ 18372 w 765"/>
                <a:gd name="T5" fmla="*/ 5984 h 459"/>
                <a:gd name="T6" fmla="*/ 2688 w 765"/>
                <a:gd name="T7" fmla="*/ 20046 h 459"/>
                <a:gd name="T8" fmla="*/ 34542 w 765"/>
                <a:gd name="T9" fmla="*/ 26482 h 459"/>
                <a:gd name="T10" fmla="*/ 66486 w 765"/>
                <a:gd name="T11" fmla="*/ 25439 h 459"/>
                <a:gd name="T12" fmla="*/ 112079 w 765"/>
                <a:gd name="T13" fmla="*/ 26482 h 459"/>
                <a:gd name="T14" fmla="*/ 133972 w 765"/>
                <a:gd name="T15" fmla="*/ 25900 h 459"/>
                <a:gd name="T16" fmla="*/ 144358 w 765"/>
                <a:gd name="T17" fmla="*/ 22207 h 459"/>
                <a:gd name="T18" fmla="*/ 143965 w 765"/>
                <a:gd name="T19" fmla="*/ 9426 h 459"/>
                <a:gd name="T20" fmla="*/ 127049 w 765"/>
                <a:gd name="T21" fmla="*/ 2045 h 459"/>
                <a:gd name="T22" fmla="*/ 81326 w 765"/>
                <a:gd name="T23" fmla="*/ 591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130"/>
            <p:cNvSpPr>
              <a:spLocks noChangeShapeType="1"/>
            </p:cNvSpPr>
            <p:nvPr/>
          </p:nvSpPr>
          <p:spPr bwMode="auto">
            <a:xfrm flipV="1">
              <a:off x="3763" y="2054"/>
              <a:ext cx="108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8" name="Line 131"/>
            <p:cNvSpPr>
              <a:spLocks noChangeShapeType="1"/>
            </p:cNvSpPr>
            <p:nvPr/>
          </p:nvSpPr>
          <p:spPr bwMode="auto">
            <a:xfrm>
              <a:off x="3616" y="2204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2579" name="Line 132"/>
            <p:cNvSpPr>
              <a:spLocks noChangeShapeType="1"/>
            </p:cNvSpPr>
            <p:nvPr/>
          </p:nvSpPr>
          <p:spPr bwMode="auto">
            <a:xfrm flipV="1">
              <a:off x="3763" y="2114"/>
              <a:ext cx="226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2580" name="Line 133"/>
            <p:cNvSpPr>
              <a:spLocks noChangeShapeType="1"/>
            </p:cNvSpPr>
            <p:nvPr/>
          </p:nvSpPr>
          <p:spPr bwMode="auto">
            <a:xfrm>
              <a:off x="4076" y="21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2581" name="Line 134"/>
            <p:cNvSpPr>
              <a:spLocks noChangeShapeType="1"/>
            </p:cNvSpPr>
            <p:nvPr/>
          </p:nvSpPr>
          <p:spPr bwMode="auto">
            <a:xfrm>
              <a:off x="3779" y="2380"/>
              <a:ext cx="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2582" name="Line 135"/>
            <p:cNvSpPr>
              <a:spLocks noChangeShapeType="1"/>
            </p:cNvSpPr>
            <p:nvPr/>
          </p:nvSpPr>
          <p:spPr bwMode="auto">
            <a:xfrm>
              <a:off x="4255" y="2372"/>
              <a:ext cx="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5855" name="Group 136"/>
            <p:cNvGrpSpPr>
              <a:grpSpLocks/>
            </p:cNvGrpSpPr>
            <p:nvPr/>
          </p:nvGrpSpPr>
          <p:grpSpPr bwMode="auto">
            <a:xfrm>
              <a:off x="3860" y="1969"/>
              <a:ext cx="335" cy="148"/>
              <a:chOff x="4650" y="1129"/>
              <a:chExt cx="246" cy="95"/>
            </a:xfrm>
          </p:grpSpPr>
          <p:sp>
            <p:nvSpPr>
              <p:cNvPr id="115885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86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87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15888" name="Group 140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91" name="Freeform 14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892" name="Freeform 14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617" name="Line 143"/>
              <p:cNvSpPr>
                <a:spLocks noChangeShapeType="1"/>
              </p:cNvSpPr>
              <p:nvPr/>
            </p:nvSpPr>
            <p:spPr bwMode="auto">
              <a:xfrm>
                <a:off x="4650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618" name="Line 144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15856" name="Group 145"/>
            <p:cNvGrpSpPr>
              <a:grpSpLocks/>
            </p:cNvGrpSpPr>
            <p:nvPr/>
          </p:nvGrpSpPr>
          <p:grpSpPr bwMode="auto">
            <a:xfrm>
              <a:off x="3922" y="2284"/>
              <a:ext cx="336" cy="154"/>
              <a:chOff x="4650" y="1129"/>
              <a:chExt cx="246" cy="95"/>
            </a:xfrm>
          </p:grpSpPr>
          <p:sp>
            <p:nvSpPr>
              <p:cNvPr id="115877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78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79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15880" name="Group 14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83" name="Freeform 15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884" name="Freeform 15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609" name="Line 15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610" name="Line 153"/>
              <p:cNvSpPr>
                <a:spLocks noChangeShapeType="1"/>
              </p:cNvSpPr>
              <p:nvPr/>
            </p:nvSpPr>
            <p:spPr bwMode="auto">
              <a:xfrm>
                <a:off x="4894" y="1161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15857" name="Group 154"/>
            <p:cNvGrpSpPr>
              <a:grpSpLocks/>
            </p:cNvGrpSpPr>
            <p:nvPr/>
          </p:nvGrpSpPr>
          <p:grpSpPr bwMode="auto">
            <a:xfrm>
              <a:off x="3443" y="2054"/>
              <a:ext cx="335" cy="149"/>
              <a:chOff x="4650" y="1129"/>
              <a:chExt cx="246" cy="95"/>
            </a:xfrm>
          </p:grpSpPr>
          <p:sp>
            <p:nvSpPr>
              <p:cNvPr id="115869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70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71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15872" name="Group 158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75" name="Freeform 15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876" name="Freeform 16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601" name="Line 161"/>
              <p:cNvSpPr>
                <a:spLocks noChangeShapeType="1"/>
              </p:cNvSpPr>
              <p:nvPr/>
            </p:nvSpPr>
            <p:spPr bwMode="auto">
              <a:xfrm>
                <a:off x="4650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602" name="Line 162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15858" name="Group 163"/>
            <p:cNvGrpSpPr>
              <a:grpSpLocks/>
            </p:cNvGrpSpPr>
            <p:nvPr/>
          </p:nvGrpSpPr>
          <p:grpSpPr bwMode="auto">
            <a:xfrm>
              <a:off x="3452" y="2284"/>
              <a:ext cx="336" cy="148"/>
              <a:chOff x="4650" y="1129"/>
              <a:chExt cx="246" cy="95"/>
            </a:xfrm>
          </p:grpSpPr>
          <p:sp>
            <p:nvSpPr>
              <p:cNvPr id="115861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62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63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15864" name="Group 167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15867" name="Freeform 16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868" name="Freeform 16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93" name="Line 170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94" name="Line 171"/>
              <p:cNvSpPr>
                <a:spLocks noChangeShapeType="1"/>
              </p:cNvSpPr>
              <p:nvPr/>
            </p:nvSpPr>
            <p:spPr bwMode="auto">
              <a:xfrm>
                <a:off x="4893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2587" name="Line 172"/>
            <p:cNvSpPr>
              <a:spLocks noChangeShapeType="1"/>
            </p:cNvSpPr>
            <p:nvPr/>
          </p:nvSpPr>
          <p:spPr bwMode="auto">
            <a:xfrm>
              <a:off x="4423" y="2370"/>
              <a:ext cx="15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5860" name="Text Box 580"/>
            <p:cNvSpPr txBox="1">
              <a:spLocks noChangeArrowheads="1"/>
            </p:cNvSpPr>
            <p:nvPr/>
          </p:nvSpPr>
          <p:spPr bwMode="auto">
            <a:xfrm>
              <a:off x="4231" y="1988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</a:rPr>
                <a:t>ISP</a:t>
              </a:r>
            </a:p>
          </p:txBody>
        </p:sp>
      </p:grpSp>
      <p:sp>
        <p:nvSpPr>
          <p:cNvPr id="115718" name="Freeform 174"/>
          <p:cNvSpPr>
            <a:spLocks/>
          </p:cNvSpPr>
          <p:nvPr/>
        </p:nvSpPr>
        <p:spPr bwMode="auto">
          <a:xfrm flipH="1">
            <a:off x="1563688" y="3040063"/>
            <a:ext cx="163512" cy="927100"/>
          </a:xfrm>
          <a:custGeom>
            <a:avLst/>
            <a:gdLst>
              <a:gd name="T0" fmla="*/ 0 w 130"/>
              <a:gd name="T1" fmla="*/ 0 h 584"/>
              <a:gd name="T2" fmla="*/ 2147483647 w 130"/>
              <a:gd name="T3" fmla="*/ 0 h 584"/>
              <a:gd name="T4" fmla="*/ 2147483647 w 130"/>
              <a:gd name="T5" fmla="*/ 2147483647 h 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0" h="584">
                <a:moveTo>
                  <a:pt x="0" y="0"/>
                </a:moveTo>
                <a:lnTo>
                  <a:pt x="130" y="0"/>
                </a:lnTo>
                <a:lnTo>
                  <a:pt x="130" y="5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4" name="Line 176"/>
          <p:cNvSpPr>
            <a:spLocks noChangeShapeType="1"/>
          </p:cNvSpPr>
          <p:nvPr/>
        </p:nvSpPr>
        <p:spPr bwMode="auto">
          <a:xfrm flipH="1" flipV="1">
            <a:off x="1903413" y="3163888"/>
            <a:ext cx="452437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400" i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2575" name="Text Box 177"/>
          <p:cNvSpPr txBox="1">
            <a:spLocks noChangeArrowheads="1"/>
          </p:cNvSpPr>
          <p:nvPr/>
        </p:nvSpPr>
        <p:spPr bwMode="auto">
          <a:xfrm>
            <a:off x="1885950" y="3370263"/>
            <a:ext cx="17414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lnSpc>
                <a:spcPct val="85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cable modem</a:t>
            </a:r>
          </a:p>
          <a:p>
            <a:pPr algn="r">
              <a:lnSpc>
                <a:spcPct val="85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termination system</a:t>
            </a:r>
          </a:p>
        </p:txBody>
      </p:sp>
      <p:sp>
        <p:nvSpPr>
          <p:cNvPr id="57382" name="Rectangle 3"/>
          <p:cNvSpPr>
            <a:spLocks noChangeArrowheads="1"/>
          </p:cNvSpPr>
          <p:nvPr/>
        </p:nvSpPr>
        <p:spPr bwMode="auto">
          <a:xfrm>
            <a:off x="569913" y="4589463"/>
            <a:ext cx="8401050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>
                <a:solidFill>
                  <a:srgbClr val="CC0000"/>
                </a:solidFill>
                <a:latin typeface="Gill Sans MT" pitchFamily="34" charset="0"/>
              </a:rPr>
              <a:t>multiple</a:t>
            </a:r>
            <a:r>
              <a:rPr lang="en-US" sz="2000" i="0" dirty="0">
                <a:solidFill>
                  <a:srgbClr val="CC0000"/>
                </a:solidFill>
                <a:latin typeface="Gill Sans MT" pitchFamily="34" charset="0"/>
              </a:rPr>
              <a:t> </a:t>
            </a:r>
            <a:r>
              <a:rPr lang="en-US" sz="2000" i="0" dirty="0">
                <a:solidFill>
                  <a:srgbClr val="000000"/>
                </a:solidFill>
                <a:latin typeface="Gill Sans MT" pitchFamily="34" charset="0"/>
              </a:rPr>
              <a:t>40Mbps downstream (broadcast) channels</a:t>
            </a:r>
          </a:p>
          <a:p>
            <a:pPr marL="800100" lvl="1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sz="2000" i="0" dirty="0">
                <a:solidFill>
                  <a:srgbClr val="000000"/>
                </a:solidFill>
                <a:latin typeface="Gill Sans MT" pitchFamily="34" charset="0"/>
              </a:rPr>
              <a:t>single CMTS transmits into channels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>
                <a:solidFill>
                  <a:srgbClr val="CC0000"/>
                </a:solidFill>
                <a:latin typeface="Gill Sans MT" pitchFamily="34" charset="0"/>
              </a:rPr>
              <a:t>multiple</a:t>
            </a:r>
            <a:r>
              <a:rPr lang="en-US" sz="2000" dirty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sz="2000" i="0" dirty="0">
                <a:solidFill>
                  <a:srgbClr val="000000"/>
                </a:solidFill>
                <a:latin typeface="Gill Sans MT" pitchFamily="34" charset="0"/>
              </a:rPr>
              <a:t>30 Mbps upstream channels</a:t>
            </a:r>
          </a:p>
          <a:p>
            <a:pPr marL="800100" lvl="1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rgbClr val="CC0000"/>
                </a:solidFill>
                <a:latin typeface="Gill Sans MT" pitchFamily="34" charset="0"/>
              </a:rPr>
              <a:t>multiple access: </a:t>
            </a:r>
            <a:r>
              <a:rPr lang="en-US" sz="2000" dirty="0">
                <a:solidFill>
                  <a:srgbClr val="000000"/>
                </a:solidFill>
                <a:latin typeface="Gill Sans MT" pitchFamily="34" charset="0"/>
              </a:rPr>
              <a:t>all </a:t>
            </a:r>
            <a:r>
              <a:rPr lang="en-US" sz="2000" i="0" dirty="0">
                <a:solidFill>
                  <a:srgbClr val="000000"/>
                </a:solidFill>
                <a:latin typeface="Gill Sans MT" pitchFamily="34" charset="0"/>
              </a:rPr>
              <a:t>users contend for certain upstream channel time </a:t>
            </a:r>
            <a:r>
              <a:rPr lang="en-US" sz="2000" i="0" dirty="0" smtClean="0">
                <a:solidFill>
                  <a:srgbClr val="000000"/>
                </a:solidFill>
                <a:latin typeface="Gill Sans MT" pitchFamily="34" charset="0"/>
              </a:rPr>
              <a:t>slots (request slots), once granted, requesting data can be sent.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i="0" dirty="0" smtClean="0">
                <a:solidFill>
                  <a:srgbClr val="000000"/>
                </a:solidFill>
                <a:latin typeface="Gill Sans MT" pitchFamily="34" charset="0"/>
              </a:rPr>
              <a:t>Combination of random access (request slots), time division (request data slots), and frequency division (separate channels for signal and data)!</a:t>
            </a:r>
            <a:endParaRPr lang="en-US" i="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5722" name="Title 41"/>
          <p:cNvSpPr>
            <a:spLocks/>
          </p:cNvSpPr>
          <p:nvPr/>
        </p:nvSpPr>
        <p:spPr bwMode="auto">
          <a:xfrm>
            <a:off x="381000" y="239713"/>
            <a:ext cx="56229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i="0">
                <a:solidFill>
                  <a:srgbClr val="000099"/>
                </a:solidFill>
                <a:latin typeface="Gill Sans MT" pitchFamily="34" charset="0"/>
              </a:rPr>
              <a:t>Cable access network</a:t>
            </a:r>
          </a:p>
        </p:txBody>
      </p:sp>
      <p:pic>
        <p:nvPicPr>
          <p:cNvPr id="115723" name="Picture 18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38" y="868363"/>
            <a:ext cx="46164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5724" name="Group 2"/>
          <p:cNvGrpSpPr>
            <a:grpSpLocks/>
          </p:cNvGrpSpPr>
          <p:nvPr/>
        </p:nvGrpSpPr>
        <p:grpSpPr bwMode="auto">
          <a:xfrm>
            <a:off x="6440488" y="2089150"/>
            <a:ext cx="2268537" cy="1457325"/>
            <a:chOff x="419100" y="1239838"/>
            <a:chExt cx="2268538" cy="1456437"/>
          </a:xfrm>
        </p:grpSpPr>
        <p:sp>
          <p:nvSpPr>
            <p:cNvPr id="22532" name="Rectangle 9"/>
            <p:cNvSpPr>
              <a:spLocks noChangeArrowheads="1"/>
            </p:cNvSpPr>
            <p:nvPr/>
          </p:nvSpPr>
          <p:spPr bwMode="auto">
            <a:xfrm>
              <a:off x="657225" y="1650750"/>
              <a:ext cx="1793876" cy="926535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5830" name="Line 7"/>
            <p:cNvSpPr>
              <a:spLocks noChangeShapeType="1"/>
            </p:cNvSpPr>
            <p:nvPr/>
          </p:nvSpPr>
          <p:spPr bwMode="auto">
            <a:xfrm flipV="1">
              <a:off x="958850" y="2201863"/>
              <a:ext cx="365125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831" name="Text Box 39"/>
            <p:cNvSpPr txBox="1">
              <a:spLocks noChangeArrowheads="1"/>
            </p:cNvSpPr>
            <p:nvPr/>
          </p:nvSpPr>
          <p:spPr bwMode="auto">
            <a:xfrm>
              <a:off x="1237199" y="2264475"/>
              <a:ext cx="774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i="0">
                  <a:solidFill>
                    <a:srgbClr val="000000"/>
                  </a:solidFill>
                  <a:latin typeface="Arial" pitchFamily="34" charset="0"/>
                </a:rPr>
                <a:t>cable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i="0">
                  <a:solidFill>
                    <a:srgbClr val="000000"/>
                  </a:solidFill>
                  <a:latin typeface="Arial" pitchFamily="34" charset="0"/>
                </a:rPr>
                <a:t>modem</a:t>
              </a:r>
            </a:p>
          </p:txBody>
        </p:sp>
        <p:sp>
          <p:nvSpPr>
            <p:cNvPr id="115832" name="Text Box 41"/>
            <p:cNvSpPr txBox="1">
              <a:spLocks noChangeArrowheads="1"/>
            </p:cNvSpPr>
            <p:nvPr/>
          </p:nvSpPr>
          <p:spPr bwMode="auto">
            <a:xfrm>
              <a:off x="608202" y="2331583"/>
              <a:ext cx="706438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i="0">
                  <a:solidFill>
                    <a:srgbClr val="000000"/>
                  </a:solidFill>
                  <a:latin typeface="Arial" pitchFamily="34" charset="0"/>
                </a:rPr>
                <a:t>splitter</a:t>
              </a:r>
            </a:p>
          </p:txBody>
        </p:sp>
        <p:grpSp>
          <p:nvGrpSpPr>
            <p:cNvPr id="115833" name="Group 13"/>
            <p:cNvGrpSpPr>
              <a:grpSpLocks/>
            </p:cNvGrpSpPr>
            <p:nvPr/>
          </p:nvGrpSpPr>
          <p:grpSpPr bwMode="auto">
            <a:xfrm>
              <a:off x="1304925" y="2078038"/>
              <a:ext cx="614363" cy="220662"/>
              <a:chOff x="322" y="890"/>
              <a:chExt cx="872" cy="339"/>
            </a:xfrm>
          </p:grpSpPr>
          <p:sp>
            <p:nvSpPr>
              <p:cNvPr id="22701" name="Rectangle 14"/>
              <p:cNvSpPr>
                <a:spLocks noChangeArrowheads="1"/>
              </p:cNvSpPr>
              <p:nvPr/>
            </p:nvSpPr>
            <p:spPr bwMode="auto">
              <a:xfrm>
                <a:off x="322" y="1004"/>
                <a:ext cx="872" cy="2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2702" name="Rectangle 15"/>
              <p:cNvSpPr>
                <a:spLocks noChangeArrowheads="1"/>
              </p:cNvSpPr>
              <p:nvPr/>
            </p:nvSpPr>
            <p:spPr bwMode="auto">
              <a:xfrm>
                <a:off x="394" y="1072"/>
                <a:ext cx="54" cy="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2703" name="Rectangle 16"/>
              <p:cNvSpPr>
                <a:spLocks noChangeArrowheads="1"/>
              </p:cNvSpPr>
              <p:nvPr/>
            </p:nvSpPr>
            <p:spPr bwMode="auto">
              <a:xfrm>
                <a:off x="466" y="1072"/>
                <a:ext cx="56" cy="56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2704" name="Rectangle 17"/>
              <p:cNvSpPr>
                <a:spLocks noChangeArrowheads="1"/>
              </p:cNvSpPr>
              <p:nvPr/>
            </p:nvSpPr>
            <p:spPr bwMode="auto">
              <a:xfrm>
                <a:off x="541" y="1070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2705" name="Rectangle 18"/>
              <p:cNvSpPr>
                <a:spLocks noChangeArrowheads="1"/>
              </p:cNvSpPr>
              <p:nvPr/>
            </p:nvSpPr>
            <p:spPr bwMode="auto">
              <a:xfrm>
                <a:off x="615" y="1070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5847" name="AutoShape 19"/>
              <p:cNvSpPr>
                <a:spLocks noChangeArrowheads="1"/>
              </p:cNvSpPr>
              <p:nvPr/>
            </p:nvSpPr>
            <p:spPr bwMode="auto">
              <a:xfrm rot="10800000" flipH="1">
                <a:off x="322" y="890"/>
                <a:ext cx="859" cy="1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1 w 21600"/>
                  <a:gd name="T13" fmla="*/ 4516 h 21600"/>
                  <a:gd name="T14" fmla="*/ 17099 w 21600"/>
                  <a:gd name="T15" fmla="*/ 1708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7" name="AutoShape 21"/>
            <p:cNvSpPr>
              <a:spLocks noChangeArrowheads="1"/>
            </p:cNvSpPr>
            <p:nvPr/>
          </p:nvSpPr>
          <p:spPr bwMode="auto">
            <a:xfrm>
              <a:off x="419100" y="1239838"/>
              <a:ext cx="2268538" cy="468028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538" name="Rectangle 22"/>
            <p:cNvSpPr>
              <a:spLocks noChangeArrowheads="1"/>
            </p:cNvSpPr>
            <p:nvPr/>
          </p:nvSpPr>
          <p:spPr bwMode="auto">
            <a:xfrm>
              <a:off x="906462" y="2133056"/>
              <a:ext cx="166688" cy="14437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5836" name="Freeform 23"/>
            <p:cNvSpPr>
              <a:spLocks/>
            </p:cNvSpPr>
            <p:nvPr/>
          </p:nvSpPr>
          <p:spPr bwMode="auto">
            <a:xfrm flipH="1">
              <a:off x="970845" y="1691922"/>
              <a:ext cx="479425" cy="434975"/>
            </a:xfrm>
            <a:custGeom>
              <a:avLst/>
              <a:gdLst>
                <a:gd name="T0" fmla="*/ 2147483647 w 381"/>
                <a:gd name="T1" fmla="*/ 2147483647 h 274"/>
                <a:gd name="T2" fmla="*/ 2147483647 w 381"/>
                <a:gd name="T3" fmla="*/ 2147483647 h 274"/>
                <a:gd name="T4" fmla="*/ 0 w 381"/>
                <a:gd name="T5" fmla="*/ 0 h 2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1" h="274">
                  <a:moveTo>
                    <a:pt x="381" y="274"/>
                  </a:moveTo>
                  <a:lnTo>
                    <a:pt x="381" y="13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24"/>
            <p:cNvSpPr>
              <a:spLocks noChangeShapeType="1"/>
            </p:cNvSpPr>
            <p:nvPr/>
          </p:nvSpPr>
          <p:spPr bwMode="auto">
            <a:xfrm flipH="1">
              <a:off x="1917701" y="2215556"/>
              <a:ext cx="239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115838" name="Picture 25" descr="t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24844" y="1355725"/>
              <a:ext cx="755650" cy="674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5839" name="Group 181"/>
            <p:cNvGrpSpPr>
              <a:grpSpLocks/>
            </p:cNvGrpSpPr>
            <p:nvPr/>
          </p:nvGrpSpPr>
          <p:grpSpPr bwMode="auto">
            <a:xfrm>
              <a:off x="1854097" y="1780738"/>
              <a:ext cx="609600" cy="609600"/>
              <a:chOff x="-44" y="1473"/>
              <a:chExt cx="981" cy="1105"/>
            </a:xfrm>
          </p:grpSpPr>
          <p:pic>
            <p:nvPicPr>
              <p:cNvPr id="115840" name="Picture 18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5841" name="Freeform 18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15725" name="Group 8"/>
          <p:cNvGrpSpPr>
            <a:grpSpLocks/>
          </p:cNvGrpSpPr>
          <p:nvPr/>
        </p:nvGrpSpPr>
        <p:grpSpPr bwMode="auto">
          <a:xfrm>
            <a:off x="1998663" y="2298700"/>
            <a:ext cx="4938712" cy="1389063"/>
            <a:chOff x="4327270" y="1745934"/>
            <a:chExt cx="4938730" cy="1388847"/>
          </a:xfrm>
        </p:grpSpPr>
        <p:sp>
          <p:nvSpPr>
            <p:cNvPr id="22546" name="Line 94"/>
            <p:cNvSpPr>
              <a:spLocks noChangeShapeType="1"/>
            </p:cNvSpPr>
            <p:nvPr/>
          </p:nvSpPr>
          <p:spPr bwMode="auto">
            <a:xfrm>
              <a:off x="4327270" y="2504641"/>
              <a:ext cx="49387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2400" i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15734" name="Group 7"/>
            <p:cNvGrpSpPr>
              <a:grpSpLocks/>
            </p:cNvGrpSpPr>
            <p:nvPr/>
          </p:nvGrpSpPr>
          <p:grpSpPr bwMode="auto">
            <a:xfrm flipH="1">
              <a:off x="5534163" y="1745934"/>
              <a:ext cx="2894013" cy="752475"/>
              <a:chOff x="5534163" y="1745934"/>
              <a:chExt cx="2894013" cy="752475"/>
            </a:xfrm>
          </p:grpSpPr>
          <p:grpSp>
            <p:nvGrpSpPr>
              <p:cNvPr id="115774" name="Group 26"/>
              <p:cNvGrpSpPr>
                <a:grpSpLocks/>
              </p:cNvGrpSpPr>
              <p:nvPr/>
            </p:nvGrpSpPr>
            <p:grpSpPr bwMode="auto">
              <a:xfrm>
                <a:off x="5534163" y="1752284"/>
                <a:ext cx="850900" cy="527050"/>
                <a:chOff x="-490" y="1664"/>
                <a:chExt cx="1429" cy="842"/>
              </a:xfrm>
            </p:grpSpPr>
            <p:sp>
              <p:nvSpPr>
                <p:cNvPr id="22685" name="AutoShape 27"/>
                <p:cNvSpPr>
                  <a:spLocks noChangeArrowheads="1"/>
                </p:cNvSpPr>
                <p:nvPr/>
              </p:nvSpPr>
              <p:spPr bwMode="auto">
                <a:xfrm>
                  <a:off x="-489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grpSp>
              <p:nvGrpSpPr>
                <p:cNvPr id="115814" name="Group 28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8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-335" y="1923"/>
                    <a:ext cx="1125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816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pSp>
                <p:nvGrpSpPr>
                  <p:cNvPr id="11581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95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1000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96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97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98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99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5828" name="AutoShape 37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pic>
                <p:nvPicPr>
                  <p:cNvPr id="115818" name="Picture 38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269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820" name="Freeform 40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47 w 381"/>
                      <a:gd name="T1" fmla="*/ 274 h 274"/>
                      <a:gd name="T2" fmla="*/ 4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93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pic>
                <p:nvPicPr>
                  <p:cNvPr id="115822" name="Picture 42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grpSp>
            <p:nvGrpSpPr>
              <p:cNvPr id="115775" name="Group 43"/>
              <p:cNvGrpSpPr>
                <a:grpSpLocks/>
              </p:cNvGrpSpPr>
              <p:nvPr/>
            </p:nvGrpSpPr>
            <p:grpSpPr bwMode="auto">
              <a:xfrm>
                <a:off x="6435863" y="1745934"/>
                <a:ext cx="850900" cy="527050"/>
                <a:chOff x="-490" y="1664"/>
                <a:chExt cx="1429" cy="842"/>
              </a:xfrm>
            </p:grpSpPr>
            <p:sp>
              <p:nvSpPr>
                <p:cNvPr id="22669" name="AutoShape 44"/>
                <p:cNvSpPr>
                  <a:spLocks noChangeArrowheads="1"/>
                </p:cNvSpPr>
                <p:nvPr/>
              </p:nvSpPr>
              <p:spPr bwMode="auto">
                <a:xfrm>
                  <a:off x="-489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grpSp>
              <p:nvGrpSpPr>
                <p:cNvPr id="115798" name="Group 45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7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-335" y="1923"/>
                    <a:ext cx="1125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800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pSp>
                <p:nvGrpSpPr>
                  <p:cNvPr id="115801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79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1000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80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81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82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83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5812" name="AutoShape 54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pic>
                <p:nvPicPr>
                  <p:cNvPr id="115802" name="Picture 55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2675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804" name="Freeform 57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47 w 381"/>
                      <a:gd name="T1" fmla="*/ 274 h 274"/>
                      <a:gd name="T2" fmla="*/ 4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7" name="Line 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pic>
                <p:nvPicPr>
                  <p:cNvPr id="115806" name="Picture 59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grpSp>
            <p:nvGrpSpPr>
              <p:cNvPr id="115776" name="Group 95"/>
              <p:cNvGrpSpPr>
                <a:grpSpLocks/>
              </p:cNvGrpSpPr>
              <p:nvPr/>
            </p:nvGrpSpPr>
            <p:grpSpPr bwMode="auto">
              <a:xfrm>
                <a:off x="7577276" y="1753872"/>
                <a:ext cx="850900" cy="527050"/>
                <a:chOff x="-490" y="1664"/>
                <a:chExt cx="1429" cy="842"/>
              </a:xfrm>
            </p:grpSpPr>
            <p:sp>
              <p:nvSpPr>
                <p:cNvPr id="22621" name="AutoShape 96"/>
                <p:cNvSpPr>
                  <a:spLocks noChangeArrowheads="1"/>
                </p:cNvSpPr>
                <p:nvPr/>
              </p:nvSpPr>
              <p:spPr bwMode="auto">
                <a:xfrm>
                  <a:off x="-489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grpSp>
              <p:nvGrpSpPr>
                <p:cNvPr id="115782" name="Group 97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2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-335" y="1923"/>
                    <a:ext cx="1125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784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pSp>
                <p:nvGrpSpPr>
                  <p:cNvPr id="115785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31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1000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32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33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34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35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5796" name="AutoShape 106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pic>
                <p:nvPicPr>
                  <p:cNvPr id="115786" name="Picture 107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2627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788" name="Freeform 109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47 w 381"/>
                      <a:gd name="T1" fmla="*/ 274 h 274"/>
                      <a:gd name="T2" fmla="*/ 4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29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pic>
                <p:nvPicPr>
                  <p:cNvPr id="115790" name="Picture 111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22548" name="Text Box 112"/>
              <p:cNvSpPr txBox="1">
                <a:spLocks noChangeArrowheads="1"/>
              </p:cNvSpPr>
              <p:nvPr/>
            </p:nvSpPr>
            <p:spPr bwMode="auto">
              <a:xfrm>
                <a:off x="7188723" y="1823710"/>
                <a:ext cx="488952" cy="457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0">
                    <a:solidFill>
                      <a:srgbClr val="969696"/>
                    </a:solidFill>
                    <a:latin typeface="Times New Roman" pitchFamily="18" charset="0"/>
                  </a:rPr>
                  <a:t>…</a:t>
                </a:r>
              </a:p>
            </p:txBody>
          </p:sp>
          <p:sp>
            <p:nvSpPr>
              <p:cNvPr id="22549" name="Line 113"/>
              <p:cNvSpPr>
                <a:spLocks noChangeShapeType="1"/>
              </p:cNvSpPr>
              <p:nvPr/>
            </p:nvSpPr>
            <p:spPr bwMode="auto">
              <a:xfrm flipH="1">
                <a:off x="6169544" y="2164969"/>
                <a:ext cx="3175" cy="3333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0" name="Line 114"/>
              <p:cNvSpPr>
                <a:spLocks noChangeShapeType="1"/>
              </p:cNvSpPr>
              <p:nvPr/>
            </p:nvSpPr>
            <p:spPr bwMode="auto">
              <a:xfrm flipH="1">
                <a:off x="7074423" y="2164969"/>
                <a:ext cx="3175" cy="3333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551" name="Line 115"/>
              <p:cNvSpPr>
                <a:spLocks noChangeShapeType="1"/>
              </p:cNvSpPr>
              <p:nvPr/>
            </p:nvSpPr>
            <p:spPr bwMode="auto">
              <a:xfrm flipH="1">
                <a:off x="8211077" y="2164969"/>
                <a:ext cx="3175" cy="3333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2400" i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15735" name="Group 5"/>
            <p:cNvGrpSpPr>
              <a:grpSpLocks/>
            </p:cNvGrpSpPr>
            <p:nvPr/>
          </p:nvGrpSpPr>
          <p:grpSpPr bwMode="auto">
            <a:xfrm flipH="1">
              <a:off x="7298039" y="2490881"/>
              <a:ext cx="850900" cy="627063"/>
              <a:chOff x="6488251" y="2501584"/>
              <a:chExt cx="850900" cy="627063"/>
            </a:xfrm>
          </p:grpSpPr>
          <p:grpSp>
            <p:nvGrpSpPr>
              <p:cNvPr id="115756" name="Group 77"/>
              <p:cNvGrpSpPr>
                <a:grpSpLocks/>
              </p:cNvGrpSpPr>
              <p:nvPr/>
            </p:nvGrpSpPr>
            <p:grpSpPr bwMode="auto">
              <a:xfrm>
                <a:off x="6488251" y="2601597"/>
                <a:ext cx="850900" cy="527050"/>
                <a:chOff x="-490" y="1664"/>
                <a:chExt cx="1429" cy="842"/>
              </a:xfrm>
            </p:grpSpPr>
            <p:sp>
              <p:nvSpPr>
                <p:cNvPr id="22637" name="AutoShape 78"/>
                <p:cNvSpPr>
                  <a:spLocks noChangeArrowheads="1"/>
                </p:cNvSpPr>
                <p:nvPr/>
              </p:nvSpPr>
              <p:spPr bwMode="auto">
                <a:xfrm>
                  <a:off x="-489" y="1663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grpSp>
              <p:nvGrpSpPr>
                <p:cNvPr id="115759" name="Group 79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22639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-332" y="1922"/>
                    <a:ext cx="1122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761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pSp>
                <p:nvGrpSpPr>
                  <p:cNvPr id="115762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2647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" y="998"/>
                      <a:ext cx="871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48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" y="1072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49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" y="1072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50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9" y="1066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2651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7" y="1066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5773" name="AutoShape 88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pic>
                <p:nvPicPr>
                  <p:cNvPr id="115763" name="Picture 89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2643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529" y="2231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765" name="Freeform 91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47 w 381"/>
                      <a:gd name="T1" fmla="*/ 274 h 274"/>
                      <a:gd name="T2" fmla="*/ 4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45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1" y="2269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pic>
                <p:nvPicPr>
                  <p:cNvPr id="115767" name="Picture 93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115757" name="Freeform 116"/>
              <p:cNvSpPr>
                <a:spLocks/>
              </p:cNvSpPr>
              <p:nvPr/>
            </p:nvSpPr>
            <p:spPr bwMode="auto">
              <a:xfrm>
                <a:off x="7159763" y="2501584"/>
                <a:ext cx="127000" cy="476250"/>
              </a:xfrm>
              <a:custGeom>
                <a:avLst/>
                <a:gdLst>
                  <a:gd name="T0" fmla="*/ 0 w 80"/>
                  <a:gd name="T1" fmla="*/ 2147483647 h 300"/>
                  <a:gd name="T2" fmla="*/ 2147483647 w 80"/>
                  <a:gd name="T3" fmla="*/ 2147483647 h 300"/>
                  <a:gd name="T4" fmla="*/ 2147483647 w 80"/>
                  <a:gd name="T5" fmla="*/ 0 h 3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300">
                    <a:moveTo>
                      <a:pt x="0" y="300"/>
                    </a:moveTo>
                    <a:lnTo>
                      <a:pt x="80" y="300"/>
                    </a:lnTo>
                    <a:lnTo>
                      <a:pt x="8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5736" name="Group 186"/>
            <p:cNvGrpSpPr>
              <a:grpSpLocks/>
            </p:cNvGrpSpPr>
            <p:nvPr/>
          </p:nvGrpSpPr>
          <p:grpSpPr bwMode="auto">
            <a:xfrm flipH="1">
              <a:off x="5984260" y="2507718"/>
              <a:ext cx="850900" cy="627063"/>
              <a:chOff x="6488251" y="2501584"/>
              <a:chExt cx="850900" cy="627063"/>
            </a:xfrm>
          </p:grpSpPr>
          <p:grpSp>
            <p:nvGrpSpPr>
              <p:cNvPr id="115738" name="Group 77"/>
              <p:cNvGrpSpPr>
                <a:grpSpLocks/>
              </p:cNvGrpSpPr>
              <p:nvPr/>
            </p:nvGrpSpPr>
            <p:grpSpPr bwMode="auto">
              <a:xfrm>
                <a:off x="6488251" y="2601597"/>
                <a:ext cx="850900" cy="527050"/>
                <a:chOff x="-490" y="1664"/>
                <a:chExt cx="1429" cy="842"/>
              </a:xfrm>
            </p:grpSpPr>
            <p:sp>
              <p:nvSpPr>
                <p:cNvPr id="190" name="AutoShape 78"/>
                <p:cNvSpPr>
                  <a:spLocks noChangeArrowheads="1"/>
                </p:cNvSpPr>
                <p:nvPr/>
              </p:nvSpPr>
              <p:spPr bwMode="auto">
                <a:xfrm>
                  <a:off x="-491" y="1664"/>
                  <a:ext cx="1429" cy="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grpSp>
              <p:nvGrpSpPr>
                <p:cNvPr id="115741" name="Group 79"/>
                <p:cNvGrpSpPr>
                  <a:grpSpLocks/>
                </p:cNvGrpSpPr>
                <p:nvPr/>
              </p:nvGrpSpPr>
              <p:grpSpPr bwMode="auto">
                <a:xfrm>
                  <a:off x="-427" y="1737"/>
                  <a:ext cx="1217" cy="769"/>
                  <a:chOff x="-427" y="1737"/>
                  <a:chExt cx="1217" cy="769"/>
                </a:xfrm>
              </p:grpSpPr>
              <p:sp>
                <p:nvSpPr>
                  <p:cNvPr id="19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-339" y="1923"/>
                    <a:ext cx="1128" cy="583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743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50" y="2270"/>
                    <a:ext cx="230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pSp>
                <p:nvGrpSpPr>
                  <p:cNvPr id="11574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68" y="2192"/>
                    <a:ext cx="387" cy="139"/>
                    <a:chOff x="322" y="890"/>
                    <a:chExt cx="872" cy="339"/>
                  </a:xfrm>
                </p:grpSpPr>
                <p:sp>
                  <p:nvSpPr>
                    <p:cNvPr id="200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" y="1000"/>
                      <a:ext cx="859" cy="229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01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9" y="1074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02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" y="1074"/>
                      <a:ext cx="54" cy="56"/>
                    </a:xfrm>
                    <a:prstGeom prst="rect">
                      <a:avLst/>
                    </a:prstGeom>
                    <a:solidFill>
                      <a:srgbClr val="33CC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03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3" y="1068"/>
                      <a:ext cx="60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204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1" y="1068"/>
                      <a:ext cx="54" cy="5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 i="0">
                        <a:solidFill>
                          <a:srgbClr val="000000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5755" name="AutoShape 88"/>
                    <p:cNvSpPr>
                      <a:spLocks noChangeArrowheads="1"/>
                    </p:cNvSpPr>
                    <p:nvPr/>
                  </p:nvSpPr>
                  <p:spPr bwMode="auto">
                    <a:xfrm rot="10800000" flipH="1">
                      <a:off x="322" y="890"/>
                      <a:ext cx="859" cy="11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1 w 21600"/>
                        <a:gd name="T13" fmla="*/ 4516 h 21600"/>
                        <a:gd name="T14" fmla="*/ 17099 w 21600"/>
                        <a:gd name="T15" fmla="*/ 17084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pic>
                <p:nvPicPr>
                  <p:cNvPr id="115745" name="Picture 89" descr="desktop_computer_stylized_small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-427" y="2049"/>
                    <a:ext cx="447" cy="4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9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2232"/>
                    <a:ext cx="104" cy="91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15747" name="Freeform 91"/>
                  <p:cNvSpPr>
                    <a:spLocks/>
                  </p:cNvSpPr>
                  <p:nvPr/>
                </p:nvSpPr>
                <p:spPr bwMode="auto">
                  <a:xfrm>
                    <a:off x="282" y="1951"/>
                    <a:ext cx="302" cy="274"/>
                  </a:xfrm>
                  <a:custGeom>
                    <a:avLst/>
                    <a:gdLst>
                      <a:gd name="T0" fmla="*/ 47 w 381"/>
                      <a:gd name="T1" fmla="*/ 274 h 274"/>
                      <a:gd name="T2" fmla="*/ 47 w 381"/>
                      <a:gd name="T3" fmla="*/ 130 h 274"/>
                      <a:gd name="T4" fmla="*/ 0 w 381"/>
                      <a:gd name="T5" fmla="*/ 0 h 27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1" h="274">
                        <a:moveTo>
                          <a:pt x="381" y="274"/>
                        </a:moveTo>
                        <a:lnTo>
                          <a:pt x="381" y="1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8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9" y="2270"/>
                    <a:ext cx="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0" i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pic>
                <p:nvPicPr>
                  <p:cNvPr id="115749" name="Picture 93" descr="tv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>
                    <a:off x="2" y="1737"/>
                    <a:ext cx="476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115739" name="Freeform 116"/>
              <p:cNvSpPr>
                <a:spLocks/>
              </p:cNvSpPr>
              <p:nvPr/>
            </p:nvSpPr>
            <p:spPr bwMode="auto">
              <a:xfrm>
                <a:off x="7159763" y="2501584"/>
                <a:ext cx="127000" cy="476250"/>
              </a:xfrm>
              <a:custGeom>
                <a:avLst/>
                <a:gdLst>
                  <a:gd name="T0" fmla="*/ 0 w 80"/>
                  <a:gd name="T1" fmla="*/ 2147483647 h 300"/>
                  <a:gd name="T2" fmla="*/ 2147483647 w 80"/>
                  <a:gd name="T3" fmla="*/ 2147483647 h 300"/>
                  <a:gd name="T4" fmla="*/ 2147483647 w 80"/>
                  <a:gd name="T5" fmla="*/ 0 h 3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300">
                    <a:moveTo>
                      <a:pt x="0" y="300"/>
                    </a:moveTo>
                    <a:lnTo>
                      <a:pt x="80" y="300"/>
                    </a:lnTo>
                    <a:lnTo>
                      <a:pt x="8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" name="Text Box 112"/>
            <p:cNvSpPr txBox="1">
              <a:spLocks noChangeArrowheads="1"/>
            </p:cNvSpPr>
            <p:nvPr/>
          </p:nvSpPr>
          <p:spPr bwMode="auto">
            <a:xfrm>
              <a:off x="6787904" y="2596702"/>
              <a:ext cx="488952" cy="457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0">
                  <a:solidFill>
                    <a:srgbClr val="969696"/>
                  </a:solidFill>
                  <a:latin typeface="Times New Roman" pitchFamily="18" charset="0"/>
                </a:rPr>
                <a:t>…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563688" y="1239838"/>
            <a:ext cx="6373812" cy="938212"/>
            <a:chOff x="1987247" y="1333114"/>
            <a:chExt cx="5338532" cy="938762"/>
          </a:xfrm>
        </p:grpSpPr>
        <p:sp>
          <p:nvSpPr>
            <p:cNvPr id="22707" name="Text Box 6"/>
            <p:cNvSpPr txBox="1">
              <a:spLocks noChangeArrowheads="1"/>
            </p:cNvSpPr>
            <p:nvPr/>
          </p:nvSpPr>
          <p:spPr bwMode="auto">
            <a:xfrm>
              <a:off x="1987247" y="1333114"/>
              <a:ext cx="5338532" cy="517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Internet 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frames,TV</a:t>
              </a:r>
              <a:r>
                <a:rPr lang="en-US" sz="1600" dirty="0" smtClean="0">
                  <a:solidFill>
                    <a:srgbClr val="000000"/>
                  </a:solidFill>
                </a:rPr>
                <a:t> channels, control  transmitted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downstream at different frequencies</a:t>
              </a:r>
            </a:p>
          </p:txBody>
        </p:sp>
        <p:sp>
          <p:nvSpPr>
            <p:cNvPr id="115732" name="Right Arrow 9"/>
            <p:cNvSpPr>
              <a:spLocks noChangeArrowheads="1"/>
            </p:cNvSpPr>
            <p:nvPr/>
          </p:nvSpPr>
          <p:spPr bwMode="auto">
            <a:xfrm>
              <a:off x="3457110" y="1787244"/>
              <a:ext cx="2387053" cy="484632"/>
            </a:xfrm>
            <a:prstGeom prst="rightArrow">
              <a:avLst>
                <a:gd name="adj1" fmla="val 50000"/>
                <a:gd name="adj2" fmla="val 5000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 i="0">
                <a:latin typeface="Arial" pitchFamily="34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998788" y="3644900"/>
            <a:ext cx="5995987" cy="944563"/>
            <a:chOff x="2810374" y="3867998"/>
            <a:chExt cx="5997028" cy="944803"/>
          </a:xfrm>
        </p:grpSpPr>
        <p:sp>
          <p:nvSpPr>
            <p:cNvPr id="213" name="Text Box 6"/>
            <p:cNvSpPr txBox="1">
              <a:spLocks noChangeArrowheads="1"/>
            </p:cNvSpPr>
            <p:nvPr/>
          </p:nvSpPr>
          <p:spPr bwMode="auto">
            <a:xfrm>
              <a:off x="2810374" y="4295145"/>
              <a:ext cx="5997028" cy="51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upstream Internet frames, TV control,  transmitted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600" dirty="0" smtClean="0">
                  <a:solidFill>
                    <a:srgbClr val="000000"/>
                  </a:solidFill>
                </a:rPr>
                <a:t>upstream at different frequencies in time slots</a:t>
              </a:r>
            </a:p>
          </p:txBody>
        </p:sp>
        <p:sp>
          <p:nvSpPr>
            <p:cNvPr id="115730" name="Right Arrow 213"/>
            <p:cNvSpPr>
              <a:spLocks noChangeArrowheads="1"/>
            </p:cNvSpPr>
            <p:nvPr/>
          </p:nvSpPr>
          <p:spPr bwMode="auto">
            <a:xfrm rot="10800000">
              <a:off x="4197454" y="3867998"/>
              <a:ext cx="2387053" cy="484632"/>
            </a:xfrm>
            <a:prstGeom prst="rightArrow">
              <a:avLst>
                <a:gd name="adj1" fmla="val 50000"/>
                <a:gd name="adj2" fmla="val 5000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 i="0">
                <a:latin typeface="Arial" pitchFamily="34" charset="0"/>
              </a:endParaRPr>
            </a:p>
          </p:txBody>
        </p:sp>
      </p:grpSp>
      <p:pic>
        <p:nvPicPr>
          <p:cNvPr id="21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2740025"/>
            <a:ext cx="2603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86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A5182C77-BECD-43D9-8E6C-E4BE8145D18A}" type="slidenum">
              <a:rPr lang="en-US"/>
              <a:pPr/>
              <a:t>13</a:t>
            </a:fld>
            <a:endParaRPr lang="en-US"/>
          </a:p>
        </p:txBody>
      </p:sp>
      <p:sp>
        <p:nvSpPr>
          <p:cNvPr id="36924" name="Rectangle 4"/>
          <p:cNvSpPr>
            <a:spLocks noChangeArrowheads="1"/>
          </p:cNvSpPr>
          <p:nvPr/>
        </p:nvSpPr>
        <p:spPr bwMode="auto">
          <a:xfrm>
            <a:off x="915988" y="4119563"/>
            <a:ext cx="78327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</a:pPr>
            <a:r>
              <a:rPr lang="en-US" sz="2800" i="0" dirty="0">
                <a:solidFill>
                  <a:srgbClr val="CC0000"/>
                </a:solidFill>
                <a:latin typeface="Gill Sans MT" pitchFamily="34" charset="0"/>
              </a:rPr>
              <a:t>DOCSIS: </a:t>
            </a:r>
            <a:r>
              <a:rPr lang="en-US" sz="2800" i="0" dirty="0">
                <a:latin typeface="Gill Sans MT" pitchFamily="34" charset="0"/>
                <a:hlinkClick r:id="rId2"/>
              </a:rPr>
              <a:t>data over cable service interface spec </a:t>
            </a:r>
            <a:endParaRPr lang="en-US" sz="2800" b="1" i="0" dirty="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 dirty="0">
                <a:latin typeface="Gill Sans MT" pitchFamily="34" charset="0"/>
              </a:rPr>
              <a:t>FDM over upstream, downstream frequency channels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 dirty="0">
                <a:latin typeface="Gill Sans MT" pitchFamily="34" charset="0"/>
              </a:rPr>
              <a:t>TDM upstream: some slots assigned, some have contention</a:t>
            </a: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sz="2400" i="0" dirty="0">
                <a:latin typeface="Gill Sans MT" pitchFamily="34" charset="0"/>
              </a:rPr>
              <a:t>downstream MAP frame: assigns upstream slots</a:t>
            </a: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sz="2400" i="0" dirty="0">
                <a:latin typeface="Gill Sans MT" pitchFamily="34" charset="0"/>
              </a:rPr>
              <a:t>request for upstream slots (and data) transmitted random access (binary </a:t>
            </a:r>
            <a:r>
              <a:rPr lang="en-US" sz="2400" i="0" dirty="0" err="1">
                <a:latin typeface="Gill Sans MT" pitchFamily="34" charset="0"/>
              </a:rPr>
              <a:t>backoff</a:t>
            </a:r>
            <a:r>
              <a:rPr lang="en-US" sz="2400" i="0" dirty="0">
                <a:latin typeface="Gill Sans MT" pitchFamily="34" charset="0"/>
              </a:rPr>
              <a:t>) in selected slots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0" dirty="0">
                <a:latin typeface="Gill Sans MT" pitchFamily="34" charset="0"/>
              </a:rPr>
              <a:t> </a:t>
            </a:r>
          </a:p>
        </p:txBody>
      </p:sp>
      <p:grpSp>
        <p:nvGrpSpPr>
          <p:cNvPr id="116740" name="Group 3"/>
          <p:cNvGrpSpPr>
            <a:grpSpLocks/>
          </p:cNvGrpSpPr>
          <p:nvPr/>
        </p:nvGrpSpPr>
        <p:grpSpPr bwMode="auto">
          <a:xfrm>
            <a:off x="636588" y="1304925"/>
            <a:ext cx="8008937" cy="2705100"/>
            <a:chOff x="871157" y="3598021"/>
            <a:chExt cx="8009425" cy="2705644"/>
          </a:xfrm>
        </p:grpSpPr>
        <p:sp>
          <p:nvSpPr>
            <p:cNvPr id="6" name="Rectangle 5"/>
            <p:cNvSpPr/>
            <p:nvPr/>
          </p:nvSpPr>
          <p:spPr>
            <a:xfrm>
              <a:off x="4227336" y="3679000"/>
              <a:ext cx="970021" cy="42553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6744" name="TextBox 6"/>
            <p:cNvSpPr txBox="1">
              <a:spLocks noChangeArrowheads="1"/>
            </p:cNvSpPr>
            <p:nvPr/>
          </p:nvSpPr>
          <p:spPr bwMode="auto">
            <a:xfrm>
              <a:off x="4154488" y="3716338"/>
              <a:ext cx="1036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1000">
                  <a:latin typeface="Arial" pitchFamily="34" charset="0"/>
                  <a:cs typeface="Arial" pitchFamily="34" charset="0"/>
                </a:rPr>
                <a:t>MAP frame for</a:t>
              </a:r>
            </a:p>
            <a:p>
              <a:pPr>
                <a:lnSpc>
                  <a:spcPts val="1200"/>
                </a:lnSpc>
              </a:pPr>
              <a:r>
                <a:rPr lang="en-US" sz="1000">
                  <a:latin typeface="Arial" pitchFamily="34" charset="0"/>
                  <a:cs typeface="Arial" pitchFamily="34" charset="0"/>
                </a:rPr>
                <a:t>Interval [t1, t2]</a:t>
              </a:r>
            </a:p>
          </p:txBody>
        </p:sp>
        <p:sp>
          <p:nvSpPr>
            <p:cNvPr id="116745" name="TextBox 28"/>
            <p:cNvSpPr txBox="1">
              <a:spLocks noChangeArrowheads="1"/>
            </p:cNvSpPr>
            <p:nvPr/>
          </p:nvSpPr>
          <p:spPr bwMode="auto">
            <a:xfrm>
              <a:off x="6127750" y="5278438"/>
              <a:ext cx="27528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Residences with cable modems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 rot="16200000">
              <a:off x="4257473" y="2472510"/>
              <a:ext cx="390604" cy="3607020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 rot="5400000">
              <a:off x="4198733" y="2898046"/>
              <a:ext cx="374725" cy="3607020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6748" name="TextBox 31"/>
            <p:cNvSpPr txBox="1">
              <a:spLocks noChangeArrowheads="1"/>
            </p:cNvSpPr>
            <p:nvPr/>
          </p:nvSpPr>
          <p:spPr bwMode="auto">
            <a:xfrm>
              <a:off x="3505200" y="4124325"/>
              <a:ext cx="1745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pitchFamily="34" charset="0"/>
                  <a:cs typeface="Arial" pitchFamily="34" charset="0"/>
                </a:rPr>
                <a:t>Downstream channel i</a:t>
              </a:r>
            </a:p>
          </p:txBody>
        </p:sp>
        <p:sp>
          <p:nvSpPr>
            <p:cNvPr id="116749" name="TextBox 32"/>
            <p:cNvSpPr txBox="1">
              <a:spLocks noChangeArrowheads="1"/>
            </p:cNvSpPr>
            <p:nvPr/>
          </p:nvSpPr>
          <p:spPr bwMode="auto">
            <a:xfrm>
              <a:off x="3648075" y="4546600"/>
              <a:ext cx="15485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pitchFamily="34" charset="0"/>
                  <a:cs typeface="Arial" pitchFamily="34" charset="0"/>
                </a:rPr>
                <a:t>Upstream channel j</a:t>
              </a:r>
            </a:p>
          </p:txBody>
        </p:sp>
        <p:pic>
          <p:nvPicPr>
            <p:cNvPr id="3688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0223" y="3796499"/>
              <a:ext cx="817612" cy="242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cxnSp>
          <p:nvCxnSpPr>
            <p:cNvPr id="35" name="Straight Connector 34"/>
            <p:cNvCxnSpPr/>
            <p:nvPr/>
          </p:nvCxnSpPr>
          <p:spPr>
            <a:xfrm>
              <a:off x="3060452" y="5238239"/>
              <a:ext cx="2756068" cy="47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119194" y="5044525"/>
              <a:ext cx="0" cy="1905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204924" y="5130267"/>
              <a:ext cx="3175" cy="107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285891" y="5130267"/>
              <a:ext cx="3175" cy="1079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366859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447826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528794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60817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689141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770109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851076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3939981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4019361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100329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181296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26226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4343231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4424198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505165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584545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67821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767119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848086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929054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008434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089401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5170369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251336" y="5133443"/>
              <a:ext cx="3175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5332304" y="5133443"/>
              <a:ext cx="1587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13271" y="5133443"/>
              <a:ext cx="1588" cy="106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508527" y="5044525"/>
              <a:ext cx="0" cy="1905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782" name="TextBox 65"/>
            <p:cNvSpPr txBox="1">
              <a:spLocks noChangeArrowheads="1"/>
            </p:cNvSpPr>
            <p:nvPr/>
          </p:nvSpPr>
          <p:spPr bwMode="auto">
            <a:xfrm>
              <a:off x="2998788" y="5230813"/>
              <a:ext cx="3558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1600" baseline="-2500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16783" name="TextBox 66"/>
            <p:cNvSpPr txBox="1">
              <a:spLocks noChangeArrowheads="1"/>
            </p:cNvSpPr>
            <p:nvPr/>
          </p:nvSpPr>
          <p:spPr bwMode="auto">
            <a:xfrm>
              <a:off x="5389563" y="5246688"/>
              <a:ext cx="3558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1600" baseline="-25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3111255" y="5322393"/>
              <a:ext cx="577885" cy="317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679615" y="5328744"/>
              <a:ext cx="1870189" cy="1588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400198" y="5376379"/>
              <a:ext cx="4763" cy="512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573433" y="5384318"/>
              <a:ext cx="6350" cy="514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788" name="TextBox 71"/>
            <p:cNvSpPr txBox="1">
              <a:spLocks noChangeArrowheads="1"/>
            </p:cNvSpPr>
            <p:nvPr/>
          </p:nvSpPr>
          <p:spPr bwMode="auto">
            <a:xfrm>
              <a:off x="4476750" y="5842000"/>
              <a:ext cx="32080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pitchFamily="34" charset="0"/>
                  <a:cs typeface="Arial" pitchFamily="34" charset="0"/>
                </a:rPr>
                <a:t>Assigned minislots containing cable modem</a:t>
              </a:r>
            </a:p>
            <a:p>
              <a:r>
                <a:rPr lang="en-US" sz="1200">
                  <a:latin typeface="Arial" pitchFamily="34" charset="0"/>
                  <a:cs typeface="Arial" pitchFamily="34" charset="0"/>
                </a:rPr>
                <a:t>upstream data frames</a:t>
              </a:r>
            </a:p>
          </p:txBody>
        </p:sp>
        <p:sp>
          <p:nvSpPr>
            <p:cNvPr id="116789" name="TextBox 72"/>
            <p:cNvSpPr txBox="1">
              <a:spLocks noChangeArrowheads="1"/>
            </p:cNvSpPr>
            <p:nvPr/>
          </p:nvSpPr>
          <p:spPr bwMode="auto">
            <a:xfrm>
              <a:off x="2579688" y="5840413"/>
              <a:ext cx="189042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pitchFamily="34" charset="0"/>
                  <a:cs typeface="Arial" pitchFamily="34" charset="0"/>
                </a:rPr>
                <a:t>Minislots containing </a:t>
              </a:r>
            </a:p>
            <a:p>
              <a:r>
                <a:rPr lang="en-US" sz="1200">
                  <a:latin typeface="Arial" pitchFamily="34" charset="0"/>
                  <a:cs typeface="Arial" pitchFamily="34" charset="0"/>
                </a:rPr>
                <a:t>minislots request frames</a:t>
              </a:r>
            </a:p>
          </p:txBody>
        </p:sp>
        <p:sp>
          <p:nvSpPr>
            <p:cNvPr id="116790" name="Rectangle 44"/>
            <p:cNvSpPr>
              <a:spLocks noChangeArrowheads="1"/>
            </p:cNvSpPr>
            <p:nvPr/>
          </p:nvSpPr>
          <p:spPr bwMode="auto">
            <a:xfrm>
              <a:off x="1431405" y="4202429"/>
              <a:ext cx="955675" cy="700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6791" name="Text Box 45"/>
            <p:cNvSpPr txBox="1">
              <a:spLocks noChangeArrowheads="1"/>
            </p:cNvSpPr>
            <p:nvPr/>
          </p:nvSpPr>
          <p:spPr bwMode="auto">
            <a:xfrm>
              <a:off x="871157" y="3661398"/>
              <a:ext cx="1925637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i="0">
                  <a:solidFill>
                    <a:srgbClr val="000000"/>
                  </a:solidFill>
                  <a:latin typeface="Arial" pitchFamily="34" charset="0"/>
                </a:rPr>
                <a:t>cable headend</a:t>
              </a:r>
            </a:p>
          </p:txBody>
        </p:sp>
        <p:sp>
          <p:nvSpPr>
            <p:cNvPr id="77" name="Text Box 126"/>
            <p:cNvSpPr txBox="1">
              <a:spLocks noChangeArrowheads="1"/>
            </p:cNvSpPr>
            <p:nvPr/>
          </p:nvSpPr>
          <p:spPr bwMode="auto">
            <a:xfrm>
              <a:off x="1296633" y="4171224"/>
              <a:ext cx="950970" cy="336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i="0" dirty="0" smtClean="0">
                  <a:solidFill>
                    <a:srgbClr val="000000"/>
                  </a:solidFill>
                </a:rPr>
                <a:t>CMTS</a:t>
              </a:r>
            </a:p>
          </p:txBody>
        </p:sp>
        <p:sp>
          <p:nvSpPr>
            <p:cNvPr id="78" name="AutoShape 127"/>
            <p:cNvSpPr>
              <a:spLocks noChangeArrowheads="1"/>
            </p:cNvSpPr>
            <p:nvPr/>
          </p:nvSpPr>
          <p:spPr bwMode="auto">
            <a:xfrm>
              <a:off x="1336322" y="3939403"/>
              <a:ext cx="1206574" cy="26199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i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9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2949" y="4326831"/>
              <a:ext cx="258778" cy="520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16795" name="Group 77"/>
            <p:cNvGrpSpPr>
              <a:grpSpLocks/>
            </p:cNvGrpSpPr>
            <p:nvPr/>
          </p:nvGrpSpPr>
          <p:grpSpPr bwMode="auto">
            <a:xfrm flipH="1">
              <a:off x="6302761" y="3598021"/>
              <a:ext cx="1034814" cy="625180"/>
              <a:chOff x="-490" y="1664"/>
              <a:chExt cx="1429" cy="842"/>
            </a:xfrm>
          </p:grpSpPr>
          <p:sp>
            <p:nvSpPr>
              <p:cNvPr id="106" name="AutoShape 78"/>
              <p:cNvSpPr>
                <a:spLocks noChangeArrowheads="1"/>
              </p:cNvSpPr>
              <p:nvPr/>
            </p:nvSpPr>
            <p:spPr bwMode="auto">
              <a:xfrm>
                <a:off x="-490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6848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108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6" y="1923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50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16851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11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35" y="1000"/>
                    <a:ext cx="855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404" y="1073"/>
                    <a:ext cx="4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8" y="1073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9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7" y="1068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0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6" y="1068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6862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16852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2" name="Rectangle 90"/>
                <p:cNvSpPr>
                  <a:spLocks noChangeArrowheads="1"/>
                </p:cNvSpPr>
                <p:nvPr/>
              </p:nvSpPr>
              <p:spPr bwMode="auto">
                <a:xfrm>
                  <a:off x="530" y="2233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54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47 w 381"/>
                    <a:gd name="T1" fmla="*/ 274 h 274"/>
                    <a:gd name="T2" fmla="*/ 4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1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pic>
              <p:nvPicPr>
                <p:cNvPr id="116856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6796" name="Group 77"/>
            <p:cNvGrpSpPr>
              <a:grpSpLocks/>
            </p:cNvGrpSpPr>
            <p:nvPr/>
          </p:nvGrpSpPr>
          <p:grpSpPr bwMode="auto">
            <a:xfrm flipH="1">
              <a:off x="7513460" y="3950311"/>
              <a:ext cx="1034814" cy="625180"/>
              <a:chOff x="-490" y="1664"/>
              <a:chExt cx="1429" cy="842"/>
            </a:xfrm>
          </p:grpSpPr>
          <p:sp>
            <p:nvSpPr>
              <p:cNvPr id="178" name="AutoShape 78"/>
              <p:cNvSpPr>
                <a:spLocks noChangeArrowheads="1"/>
              </p:cNvSpPr>
              <p:nvPr/>
            </p:nvSpPr>
            <p:spPr bwMode="auto">
              <a:xfrm>
                <a:off x="-491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6832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180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7" y="1923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34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16835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188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23" y="1001"/>
                    <a:ext cx="864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074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6" y="1074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1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5" y="1069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2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1069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6846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16836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4" name="Rectangle 90"/>
                <p:cNvSpPr>
                  <a:spLocks noChangeArrowheads="1"/>
                </p:cNvSpPr>
                <p:nvPr/>
              </p:nvSpPr>
              <p:spPr bwMode="auto">
                <a:xfrm>
                  <a:off x="529" y="2233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38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47 w 381"/>
                    <a:gd name="T1" fmla="*/ 274 h 274"/>
                    <a:gd name="T2" fmla="*/ 4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2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pic>
              <p:nvPicPr>
                <p:cNvPr id="116840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6797" name="Group 77"/>
            <p:cNvGrpSpPr>
              <a:grpSpLocks/>
            </p:cNvGrpSpPr>
            <p:nvPr/>
          </p:nvGrpSpPr>
          <p:grpSpPr bwMode="auto">
            <a:xfrm flipH="1">
              <a:off x="7313560" y="4655807"/>
              <a:ext cx="1034814" cy="625180"/>
              <a:chOff x="-490" y="1664"/>
              <a:chExt cx="1429" cy="842"/>
            </a:xfrm>
          </p:grpSpPr>
          <p:sp>
            <p:nvSpPr>
              <p:cNvPr id="213" name="AutoShape 78"/>
              <p:cNvSpPr>
                <a:spLocks noChangeArrowheads="1"/>
              </p:cNvSpPr>
              <p:nvPr/>
            </p:nvSpPr>
            <p:spPr bwMode="auto">
              <a:xfrm>
                <a:off x="-491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6816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215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7" y="1922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1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16819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22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23" y="999"/>
                    <a:ext cx="864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072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6" y="1072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6" y="1067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1067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6830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16820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19" name="Rectangle 90"/>
                <p:cNvSpPr>
                  <a:spLocks noChangeArrowheads="1"/>
                </p:cNvSpPr>
                <p:nvPr/>
              </p:nvSpPr>
              <p:spPr bwMode="auto">
                <a:xfrm>
                  <a:off x="529" y="2232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22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47 w 381"/>
                    <a:gd name="T1" fmla="*/ 274 h 274"/>
                    <a:gd name="T2" fmla="*/ 4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1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pic>
              <p:nvPicPr>
                <p:cNvPr id="116824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6798" name="Group 77"/>
            <p:cNvGrpSpPr>
              <a:grpSpLocks/>
            </p:cNvGrpSpPr>
            <p:nvPr/>
          </p:nvGrpSpPr>
          <p:grpSpPr bwMode="auto">
            <a:xfrm flipH="1">
              <a:off x="6254794" y="4337877"/>
              <a:ext cx="1034814" cy="625180"/>
              <a:chOff x="-490" y="1664"/>
              <a:chExt cx="1429" cy="842"/>
            </a:xfrm>
          </p:grpSpPr>
          <p:sp>
            <p:nvSpPr>
              <p:cNvPr id="230" name="AutoShape 78"/>
              <p:cNvSpPr>
                <a:spLocks noChangeArrowheads="1"/>
              </p:cNvSpPr>
              <p:nvPr/>
            </p:nvSpPr>
            <p:spPr bwMode="auto">
              <a:xfrm>
                <a:off x="-490" y="1664"/>
                <a:ext cx="1429" cy="295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6800" name="Group 79"/>
              <p:cNvGrpSpPr>
                <a:grpSpLocks/>
              </p:cNvGrpSpPr>
              <p:nvPr/>
            </p:nvGrpSpPr>
            <p:grpSpPr bwMode="auto">
              <a:xfrm>
                <a:off x="-427" y="1737"/>
                <a:ext cx="1217" cy="769"/>
                <a:chOff x="-427" y="1737"/>
                <a:chExt cx="1217" cy="769"/>
              </a:xfrm>
            </p:grpSpPr>
            <p:sp>
              <p:nvSpPr>
                <p:cNvPr id="232" name="Rectangle 80"/>
                <p:cNvSpPr>
                  <a:spLocks noChangeArrowheads="1"/>
                </p:cNvSpPr>
                <p:nvPr/>
              </p:nvSpPr>
              <p:spPr bwMode="auto">
                <a:xfrm>
                  <a:off x="-337" y="1923"/>
                  <a:ext cx="1127" cy="584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02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-150" y="2270"/>
                  <a:ext cx="230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16803" name="Group 82"/>
                <p:cNvGrpSpPr>
                  <a:grpSpLocks/>
                </p:cNvGrpSpPr>
                <p:nvPr/>
              </p:nvGrpSpPr>
              <p:grpSpPr bwMode="auto">
                <a:xfrm>
                  <a:off x="68" y="2192"/>
                  <a:ext cx="387" cy="139"/>
                  <a:chOff x="322" y="890"/>
                  <a:chExt cx="872" cy="339"/>
                </a:xfrm>
              </p:grpSpPr>
              <p:sp>
                <p:nvSpPr>
                  <p:cNvPr id="240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24" y="1000"/>
                    <a:ext cx="864" cy="22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1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1073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2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7" y="1073"/>
                    <a:ext cx="54" cy="57"/>
                  </a:xfrm>
                  <a:prstGeom prst="rect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3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36" y="1068"/>
                    <a:ext cx="59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4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1068"/>
                    <a:ext cx="54" cy="57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i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6814" name="AutoShape 88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322" y="890"/>
                    <a:ext cx="859" cy="11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1 w 21600"/>
                      <a:gd name="T13" fmla="*/ 4516 h 21600"/>
                      <a:gd name="T14" fmla="*/ 17099 w 21600"/>
                      <a:gd name="T15" fmla="*/ 17084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16804" name="Picture 89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-427" y="2049"/>
                  <a:ext cx="447" cy="4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36" name="Rectangle 90"/>
                <p:cNvSpPr>
                  <a:spLocks noChangeArrowheads="1"/>
                </p:cNvSpPr>
                <p:nvPr/>
              </p:nvSpPr>
              <p:spPr bwMode="auto">
                <a:xfrm>
                  <a:off x="529" y="2233"/>
                  <a:ext cx="103" cy="90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40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806" name="Freeform 91"/>
                <p:cNvSpPr>
                  <a:spLocks/>
                </p:cNvSpPr>
                <p:nvPr/>
              </p:nvSpPr>
              <p:spPr bwMode="auto">
                <a:xfrm>
                  <a:off x="282" y="1951"/>
                  <a:ext cx="302" cy="274"/>
                </a:xfrm>
                <a:custGeom>
                  <a:avLst/>
                  <a:gdLst>
                    <a:gd name="T0" fmla="*/ 47 w 381"/>
                    <a:gd name="T1" fmla="*/ 274 h 274"/>
                    <a:gd name="T2" fmla="*/ 47 w 381"/>
                    <a:gd name="T3" fmla="*/ 130 h 274"/>
                    <a:gd name="T4" fmla="*/ 0 w 381"/>
                    <a:gd name="T5" fmla="*/ 0 h 2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1" h="274">
                      <a:moveTo>
                        <a:pt x="381" y="274"/>
                      </a:moveTo>
                      <a:lnTo>
                        <a:pt x="381" y="1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70" y="2271"/>
                  <a:ext cx="15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2400" i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pic>
              <p:nvPicPr>
                <p:cNvPr id="116808" name="Picture 93" descr="tv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" y="1737"/>
                  <a:ext cx="476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116741" name="Title 41"/>
          <p:cNvSpPr>
            <a:spLocks/>
          </p:cNvSpPr>
          <p:nvPr/>
        </p:nvSpPr>
        <p:spPr bwMode="auto">
          <a:xfrm>
            <a:off x="381000" y="239713"/>
            <a:ext cx="56229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i="0">
                <a:solidFill>
                  <a:srgbClr val="000099"/>
                </a:solidFill>
                <a:latin typeface="Gill Sans MT" pitchFamily="34" charset="0"/>
              </a:rPr>
              <a:t>Cable access network</a:t>
            </a:r>
          </a:p>
        </p:txBody>
      </p:sp>
      <p:pic>
        <p:nvPicPr>
          <p:cNvPr id="116742" name="Picture 180" descr="underline_base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9738" y="868363"/>
            <a:ext cx="46164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13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D9847E8-8999-492A-9522-B34F5954C24A}" type="slidenum">
              <a:rPr lang="en-US"/>
              <a:pPr/>
              <a:t>14</a:t>
            </a:fld>
            <a:endParaRPr lang="en-US"/>
          </a:p>
        </p:txBody>
      </p:sp>
      <p:pic>
        <p:nvPicPr>
          <p:cNvPr id="117763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" y="1027113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 Summary of </a:t>
            </a:r>
            <a:r>
              <a:rPr lang="en-US" sz="4000">
                <a:ea typeface="ＭＳ Ｐゴシック" charset="0"/>
                <a:cs typeface="+mj-cs"/>
              </a:rPr>
              <a:t>MAC</a:t>
            </a:r>
            <a:r>
              <a:rPr lang="en-US">
                <a:ea typeface="ＭＳ Ｐゴシック" charset="0"/>
                <a:cs typeface="+mj-cs"/>
              </a:rPr>
              <a:t> protocols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06963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 i="1" dirty="0">
                <a:solidFill>
                  <a:srgbClr val="990033"/>
                </a:solidFill>
                <a:ea typeface="ＭＳ Ｐゴシック" charset="0"/>
                <a:cs typeface="+mn-cs"/>
              </a:rPr>
              <a:t>channel partitioning,</a:t>
            </a:r>
            <a:r>
              <a:rPr lang="en-US" sz="2400" dirty="0">
                <a:ea typeface="ＭＳ Ｐゴシック" charset="0"/>
                <a:cs typeface="+mn-cs"/>
              </a:rPr>
              <a:t> by time, frequency or code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 dirty="0">
                <a:ea typeface="ＭＳ Ｐゴシック" charset="0"/>
              </a:rPr>
              <a:t>Time Division, Frequency Division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 dirty="0">
                <a:solidFill>
                  <a:srgbClr val="990033"/>
                </a:solidFill>
                <a:ea typeface="ＭＳ Ｐゴシック" charset="0"/>
                <a:cs typeface="+mn-cs"/>
              </a:rPr>
              <a:t>random access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  <a:cs typeface="+mn-cs"/>
              </a:rPr>
              <a:t> </a:t>
            </a:r>
            <a:r>
              <a:rPr lang="en-US" sz="2400" dirty="0">
                <a:ea typeface="ＭＳ Ｐゴシック" charset="0"/>
                <a:cs typeface="+mn-cs"/>
              </a:rPr>
              <a:t>(dynamic),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ALOHA, S-ALOHA, CSMA, CSMA/CD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carrier sensing: easy in some technologies (wire), hard in others (wireless)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CSMA/CD used in Ethernet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CSMA/CA used in 802.11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 dirty="0">
                <a:solidFill>
                  <a:srgbClr val="990033"/>
                </a:solidFill>
                <a:ea typeface="ＭＳ Ｐゴシック" charset="0"/>
                <a:cs typeface="+mn-cs"/>
              </a:rPr>
              <a:t>taking turns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polling from central site, token passing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err="1">
                <a:ea typeface="ＭＳ Ｐゴシック" charset="0"/>
              </a:rPr>
              <a:t>bluetooth</a:t>
            </a:r>
            <a:r>
              <a:rPr lang="en-US" dirty="0">
                <a:ea typeface="ＭＳ Ｐゴシック" charset="0"/>
              </a:rPr>
              <a:t>, FDDI, 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token ring </a:t>
            </a:r>
            <a:endParaRPr lang="en-US" dirty="0" smtClean="0">
              <a:ea typeface="ＭＳ Ｐゴシック" charset="0"/>
            </a:endParaRPr>
          </a:p>
          <a:p>
            <a:pPr>
              <a:buFont typeface="Wingdings" charset="0"/>
              <a:buChar char="§"/>
              <a:defRPr/>
            </a:pPr>
            <a:r>
              <a:rPr lang="en-US" sz="2400" i="1" dirty="0">
                <a:solidFill>
                  <a:srgbClr val="990033"/>
                </a:solidFill>
                <a:ea typeface="ＭＳ Ｐゴシック" charset="0"/>
                <a:cs typeface="+mn-cs"/>
              </a:rPr>
              <a:t>h</a:t>
            </a:r>
            <a:r>
              <a:rPr lang="en-US" sz="2400" i="1" dirty="0" smtClean="0">
                <a:solidFill>
                  <a:srgbClr val="990033"/>
                </a:solidFill>
                <a:ea typeface="ＭＳ Ｐゴシック" charset="0"/>
                <a:cs typeface="+mn-cs"/>
              </a:rPr>
              <a:t>ybrid </a:t>
            </a:r>
            <a:r>
              <a:rPr lang="en-US" sz="2400" i="1" dirty="0" smtClean="0">
                <a:ea typeface="ＭＳ Ｐゴシック" charset="0"/>
                <a:cs typeface="+mn-cs"/>
              </a:rPr>
              <a:t>DOCSIS combines </a:t>
            </a:r>
            <a:r>
              <a:rPr lang="en-US" sz="2400" i="1" smtClean="0">
                <a:ea typeface="ＭＳ Ｐゴシック" charset="0"/>
                <a:cs typeface="+mn-cs"/>
              </a:rPr>
              <a:t>random access, TDMA, and FDMA</a:t>
            </a:r>
            <a:endParaRPr lang="en-US" sz="2400" i="1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7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482A568B-C797-4070-AE37-12F02F83A9E4}" type="slidenum">
              <a:rPr lang="en-US"/>
              <a:pPr/>
              <a:t>2</a:t>
            </a:fld>
            <a:endParaRPr lang="en-US"/>
          </a:p>
        </p:txBody>
      </p:sp>
      <p:pic>
        <p:nvPicPr>
          <p:cNvPr id="97283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838" y="10048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28600"/>
            <a:ext cx="8464550" cy="1143000"/>
          </a:xfrm>
        </p:spPr>
        <p:txBody>
          <a:bodyPr/>
          <a:lstStyle/>
          <a:p>
            <a:r>
              <a:rPr lang="en-US" sz="4000" smtClean="0"/>
              <a:t>CSMA (carrier sense multiple access)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525" y="1662113"/>
            <a:ext cx="6467475" cy="3246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i="1" smtClean="0">
                <a:solidFill>
                  <a:srgbClr val="CC0000"/>
                </a:solidFill>
              </a:rPr>
              <a:t>CSMA</a:t>
            </a:r>
            <a:r>
              <a:rPr lang="en-US" sz="3200" smtClean="0">
                <a:solidFill>
                  <a:srgbClr val="FF0000"/>
                </a:solidFill>
              </a:rPr>
              <a:t>:</a:t>
            </a:r>
            <a:r>
              <a:rPr lang="en-US" smtClean="0"/>
              <a:t> listen before transmit: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if channel sensed idle:</a:t>
            </a:r>
            <a:r>
              <a:rPr lang="en-US" sz="2400" smtClean="0"/>
              <a:t> transmit entire frame</a:t>
            </a:r>
          </a:p>
          <a:p>
            <a:r>
              <a:rPr lang="en-US" sz="2400" smtClean="0">
                <a:solidFill>
                  <a:srgbClr val="000099"/>
                </a:solidFill>
              </a:rPr>
              <a:t>if channel sensed busy</a:t>
            </a:r>
            <a:r>
              <a:rPr lang="en-US" sz="2400" smtClean="0"/>
              <a:t>, defer transmission 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r>
              <a:rPr lang="en-US" sz="2400" smtClean="0"/>
              <a:t>human analogy: don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interrupt others!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5084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A22B839E-95D7-4E7A-A6A3-7142D77BFC1A}" type="slidenum">
              <a:rPr lang="en-US"/>
              <a:pPr/>
              <a:t>3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CSMA collisions</a:t>
            </a:r>
          </a:p>
        </p:txBody>
      </p:sp>
      <p:sp>
        <p:nvSpPr>
          <p:cNvPr id="3072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597275" cy="4648200"/>
          </a:xfrm>
        </p:spPr>
        <p:txBody>
          <a:bodyPr/>
          <a:lstStyle/>
          <a:p>
            <a:r>
              <a:rPr lang="en-US" sz="2400" smtClean="0">
                <a:solidFill>
                  <a:srgbClr val="990033"/>
                </a:solidFill>
              </a:rPr>
              <a:t>collisions </a:t>
            </a:r>
            <a:r>
              <a:rPr lang="en-US" sz="2400" i="1" smtClean="0">
                <a:solidFill>
                  <a:srgbClr val="990033"/>
                </a:solidFill>
              </a:rPr>
              <a:t>can</a:t>
            </a:r>
            <a:r>
              <a:rPr lang="en-US" sz="2400" smtClean="0">
                <a:solidFill>
                  <a:srgbClr val="990033"/>
                </a:solidFill>
              </a:rPr>
              <a:t> still occur: </a:t>
            </a:r>
            <a:r>
              <a:rPr lang="en-US" sz="2400" smtClean="0"/>
              <a:t>propagation delay means  two nodes may not hear each other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 transmission</a:t>
            </a:r>
          </a:p>
          <a:p>
            <a:r>
              <a:rPr lang="en-US" sz="2400" smtClean="0">
                <a:solidFill>
                  <a:srgbClr val="990033"/>
                </a:solidFill>
              </a:rPr>
              <a:t>collision: </a:t>
            </a:r>
            <a:r>
              <a:rPr lang="en-US" sz="2400" smtClean="0"/>
              <a:t>entire packet transmission time wasted</a:t>
            </a:r>
          </a:p>
          <a:p>
            <a:pPr lvl="1"/>
            <a:r>
              <a:rPr lang="en-US" sz="2000" smtClean="0"/>
              <a:t>distance &amp; propagation delay play role in in determining collision probability</a:t>
            </a:r>
          </a:p>
          <a:p>
            <a:pPr lvl="1"/>
            <a:endParaRPr lang="en-US" sz="2000" smtClean="0"/>
          </a:p>
        </p:txBody>
      </p:sp>
      <p:sp>
        <p:nvSpPr>
          <p:cNvPr id="3072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 smtClean="0"/>
          </a:p>
        </p:txBody>
      </p:sp>
      <p:pic>
        <p:nvPicPr>
          <p:cNvPr id="99334" name="Picture 3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3413" y="1322388"/>
            <a:ext cx="4287837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21325" y="8842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i="0">
                <a:latin typeface="Arial" pitchFamily="34" charset="0"/>
              </a:rPr>
              <a:t>spatial layout of nodes </a:t>
            </a:r>
            <a:endParaRPr lang="en-US" sz="2000" i="0">
              <a:latin typeface="Arial" pitchFamily="34" charset="0"/>
            </a:endParaRPr>
          </a:p>
        </p:txBody>
      </p:sp>
      <p:pic>
        <p:nvPicPr>
          <p:cNvPr id="99336" name="Picture 8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" y="1012825"/>
            <a:ext cx="394335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311" name="Rectangle 87"/>
          <p:cNvSpPr>
            <a:spLocks noChangeArrowheads="1"/>
          </p:cNvSpPr>
          <p:nvPr/>
        </p:nvSpPr>
        <p:spPr bwMode="auto">
          <a:xfrm>
            <a:off x="4827588" y="2552700"/>
            <a:ext cx="3736975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312" name="Rectangle 88"/>
          <p:cNvSpPr>
            <a:spLocks noChangeArrowheads="1"/>
          </p:cNvSpPr>
          <p:nvPr/>
        </p:nvSpPr>
        <p:spPr bwMode="auto">
          <a:xfrm>
            <a:off x="4835525" y="2809875"/>
            <a:ext cx="3725863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314" name="Rectangle 90"/>
          <p:cNvSpPr>
            <a:spLocks noChangeArrowheads="1"/>
          </p:cNvSpPr>
          <p:nvPr/>
        </p:nvSpPr>
        <p:spPr bwMode="auto">
          <a:xfrm>
            <a:off x="4797425" y="3062288"/>
            <a:ext cx="3763963" cy="1624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315" name="Rectangle 91"/>
          <p:cNvSpPr>
            <a:spLocks noChangeArrowheads="1"/>
          </p:cNvSpPr>
          <p:nvPr/>
        </p:nvSpPr>
        <p:spPr bwMode="auto">
          <a:xfrm>
            <a:off x="4770438" y="4670425"/>
            <a:ext cx="3789362" cy="163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92"/>
          <p:cNvSpPr>
            <a:spLocks noChangeArrowheads="1"/>
          </p:cNvSpPr>
          <p:nvPr/>
        </p:nvSpPr>
        <p:spPr bwMode="auto">
          <a:xfrm>
            <a:off x="4764088" y="1254125"/>
            <a:ext cx="4040187" cy="130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42" name="Group 98"/>
          <p:cNvGrpSpPr>
            <a:grpSpLocks/>
          </p:cNvGrpSpPr>
          <p:nvPr/>
        </p:nvGrpSpPr>
        <p:grpSpPr bwMode="auto">
          <a:xfrm>
            <a:off x="4948238" y="1252538"/>
            <a:ext cx="3513137" cy="628650"/>
            <a:chOff x="3117" y="180"/>
            <a:chExt cx="2213" cy="396"/>
          </a:xfrm>
        </p:grpSpPr>
        <p:grpSp>
          <p:nvGrpSpPr>
            <p:cNvPr id="99343" name="Group 67"/>
            <p:cNvGrpSpPr>
              <a:grpSpLocks/>
            </p:cNvGrpSpPr>
            <p:nvPr/>
          </p:nvGrpSpPr>
          <p:grpSpPr bwMode="auto">
            <a:xfrm flipH="1">
              <a:off x="3117" y="245"/>
              <a:ext cx="316" cy="323"/>
              <a:chOff x="2839" y="3501"/>
              <a:chExt cx="755" cy="803"/>
            </a:xfrm>
          </p:grpSpPr>
          <p:pic>
            <p:nvPicPr>
              <p:cNvPr id="99358" name="Picture 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9359" name="Freeform 6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9344" name="Group 70"/>
            <p:cNvGrpSpPr>
              <a:grpSpLocks/>
            </p:cNvGrpSpPr>
            <p:nvPr/>
          </p:nvGrpSpPr>
          <p:grpSpPr bwMode="auto">
            <a:xfrm flipH="1">
              <a:off x="3747" y="253"/>
              <a:ext cx="316" cy="323"/>
              <a:chOff x="2839" y="3501"/>
              <a:chExt cx="755" cy="803"/>
            </a:xfrm>
          </p:grpSpPr>
          <p:pic>
            <p:nvPicPr>
              <p:cNvPr id="99356" name="Picture 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9357" name="Freeform 7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9345" name="Group 73"/>
            <p:cNvGrpSpPr>
              <a:grpSpLocks/>
            </p:cNvGrpSpPr>
            <p:nvPr/>
          </p:nvGrpSpPr>
          <p:grpSpPr bwMode="auto">
            <a:xfrm flipH="1">
              <a:off x="4356" y="247"/>
              <a:ext cx="316" cy="323"/>
              <a:chOff x="2839" y="3501"/>
              <a:chExt cx="755" cy="803"/>
            </a:xfrm>
          </p:grpSpPr>
          <p:pic>
            <p:nvPicPr>
              <p:cNvPr id="99354" name="Picture 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9355" name="Freeform 7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9346" name="Group 76"/>
            <p:cNvGrpSpPr>
              <a:grpSpLocks/>
            </p:cNvGrpSpPr>
            <p:nvPr/>
          </p:nvGrpSpPr>
          <p:grpSpPr bwMode="auto">
            <a:xfrm flipH="1">
              <a:off x="5014" y="249"/>
              <a:ext cx="316" cy="323"/>
              <a:chOff x="2839" y="3501"/>
              <a:chExt cx="755" cy="803"/>
            </a:xfrm>
          </p:grpSpPr>
          <p:pic>
            <p:nvPicPr>
              <p:cNvPr id="99352" name="Picture 7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9353" name="Freeform 7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0740" name="Line 93"/>
            <p:cNvSpPr>
              <a:spLocks noChangeShapeType="1"/>
            </p:cNvSpPr>
            <p:nvPr/>
          </p:nvSpPr>
          <p:spPr bwMode="auto">
            <a:xfrm>
              <a:off x="3309" y="181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0741" name="Line 94"/>
            <p:cNvSpPr>
              <a:spLocks noChangeShapeType="1"/>
            </p:cNvSpPr>
            <p:nvPr/>
          </p:nvSpPr>
          <p:spPr bwMode="auto">
            <a:xfrm>
              <a:off x="330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0742" name="Line 95"/>
            <p:cNvSpPr>
              <a:spLocks noChangeShapeType="1"/>
            </p:cNvSpPr>
            <p:nvPr/>
          </p:nvSpPr>
          <p:spPr bwMode="auto">
            <a:xfrm>
              <a:off x="3975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0743" name="Line 96"/>
            <p:cNvSpPr>
              <a:spLocks noChangeShapeType="1"/>
            </p:cNvSpPr>
            <p:nvPr/>
          </p:nvSpPr>
          <p:spPr bwMode="auto">
            <a:xfrm>
              <a:off x="4578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0744" name="Line 97"/>
            <p:cNvSpPr>
              <a:spLocks noChangeShapeType="1"/>
            </p:cNvSpPr>
            <p:nvPr/>
          </p:nvSpPr>
          <p:spPr bwMode="auto">
            <a:xfrm>
              <a:off x="528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6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8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8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8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8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11" grpId="0" animBg="1"/>
      <p:bldP spid="180312" grpId="0" animBg="1"/>
      <p:bldP spid="180314" grpId="0" animBg="1"/>
      <p:bldP spid="1803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8233644A-527A-428B-A931-448B278F72DD}" type="slidenum">
              <a:rPr lang="en-US"/>
              <a:pPr/>
              <a:t>4</a:t>
            </a:fld>
            <a:endParaRPr lang="en-US"/>
          </a:p>
        </p:txBody>
      </p:sp>
      <p:pic>
        <p:nvPicPr>
          <p:cNvPr id="101379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CSMA/CD </a:t>
            </a:r>
            <a:r>
              <a:rPr lang="en-US" sz="4000">
                <a:ea typeface="ＭＳ Ｐゴシック" charset="0"/>
                <a:cs typeface="+mj-cs"/>
              </a:rPr>
              <a:t>(collision detection)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826452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CC0000"/>
                </a:solidFill>
                <a:ea typeface="ＭＳ Ｐゴシック" charset="0"/>
                <a:cs typeface="+mn-cs"/>
              </a:rPr>
              <a:t>CSMA/CD: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carrier sensing, deferral as in CSMA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collisions </a:t>
            </a:r>
            <a:r>
              <a:rPr lang="en-US" i="1" dirty="0">
                <a:ea typeface="ＭＳ Ｐゴシック" charset="0"/>
              </a:rPr>
              <a:t>detected</a:t>
            </a:r>
            <a:r>
              <a:rPr lang="en-US" dirty="0">
                <a:ea typeface="ＭＳ Ｐゴシック" charset="0"/>
              </a:rPr>
              <a:t> within short time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colliding transmissions aborted, reducing channel wastage 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collision detection:</a:t>
            </a:r>
            <a:r>
              <a:rPr lang="en-US" sz="2400" dirty="0">
                <a:ea typeface="ＭＳ Ｐゴシック" charset="0"/>
                <a:cs typeface="+mn-cs"/>
              </a:rPr>
              <a:t>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easy in wired LANs: measure signal strengths, compare transmitted, received signals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difficult in wireless LANs: received signal strength overwhelmed by local transmission strength 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human analogy: the polite conversationalist </a:t>
            </a:r>
          </a:p>
        </p:txBody>
      </p:sp>
    </p:spTree>
    <p:extLst>
      <p:ext uri="{BB962C8B-B14F-4D97-AF65-F5344CB8AC3E}">
        <p14:creationId xmlns:p14="http://schemas.microsoft.com/office/powerpoint/2010/main" val="40995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BB5B4CF5-3304-4B60-8F70-5ABE6329E65B}" type="slidenum">
              <a:rPr lang="en-US"/>
              <a:pPr/>
              <a:t>5</a:t>
            </a:fld>
            <a:endParaRPr lang="en-US"/>
          </a:p>
        </p:txBody>
      </p:sp>
      <p:pic>
        <p:nvPicPr>
          <p:cNvPr id="103427" name="Picture 3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5788" y="1531938"/>
            <a:ext cx="4433887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8" name="Picture 7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CSMA/CD </a:t>
            </a:r>
            <a:r>
              <a:rPr lang="en-US" sz="4000">
                <a:ea typeface="ＭＳ Ｐゴシック" charset="0"/>
                <a:cs typeface="+mj-cs"/>
              </a:rPr>
              <a:t>(collision detection)</a:t>
            </a:r>
          </a:p>
        </p:txBody>
      </p:sp>
      <p:sp>
        <p:nvSpPr>
          <p:cNvPr id="32775" name="Rectangle 29"/>
          <p:cNvSpPr>
            <a:spLocks noChangeArrowheads="1"/>
          </p:cNvSpPr>
          <p:nvPr/>
        </p:nvSpPr>
        <p:spPr bwMode="auto">
          <a:xfrm>
            <a:off x="2041525" y="1446213"/>
            <a:ext cx="4135438" cy="1211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2778125" y="15954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i="0">
                <a:latin typeface="Arial" pitchFamily="34" charset="0"/>
              </a:rPr>
              <a:t>spatial layout of nodes </a:t>
            </a:r>
            <a:endParaRPr lang="en-US" sz="2000" i="0">
              <a:latin typeface="Arial" pitchFamily="34" charset="0"/>
            </a:endParaRPr>
          </a:p>
        </p:txBody>
      </p:sp>
      <p:grpSp>
        <p:nvGrpSpPr>
          <p:cNvPr id="103432" name="Group 30"/>
          <p:cNvGrpSpPr>
            <a:grpSpLocks/>
          </p:cNvGrpSpPr>
          <p:nvPr/>
        </p:nvGrpSpPr>
        <p:grpSpPr bwMode="auto">
          <a:xfrm>
            <a:off x="2541588" y="1985963"/>
            <a:ext cx="3263900" cy="195262"/>
            <a:chOff x="4220" y="1231"/>
            <a:chExt cx="1989" cy="90"/>
          </a:xfrm>
        </p:grpSpPr>
        <p:sp>
          <p:nvSpPr>
            <p:cNvPr id="32790" name="Line 23"/>
            <p:cNvSpPr>
              <a:spLocks noChangeShapeType="1"/>
            </p:cNvSpPr>
            <p:nvPr/>
          </p:nvSpPr>
          <p:spPr bwMode="auto">
            <a:xfrm>
              <a:off x="4220" y="1232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2791" name="Line 24"/>
            <p:cNvSpPr>
              <a:spLocks noChangeShapeType="1"/>
            </p:cNvSpPr>
            <p:nvPr/>
          </p:nvSpPr>
          <p:spPr bwMode="auto">
            <a:xfrm>
              <a:off x="422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2792" name="Line 25"/>
            <p:cNvSpPr>
              <a:spLocks noChangeShapeType="1"/>
            </p:cNvSpPr>
            <p:nvPr/>
          </p:nvSpPr>
          <p:spPr bwMode="auto">
            <a:xfrm>
              <a:off x="4886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2793" name="Line 26"/>
            <p:cNvSpPr>
              <a:spLocks noChangeShapeType="1"/>
            </p:cNvSpPr>
            <p:nvPr/>
          </p:nvSpPr>
          <p:spPr bwMode="auto">
            <a:xfrm>
              <a:off x="5489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2794" name="Line 27"/>
            <p:cNvSpPr>
              <a:spLocks noChangeShapeType="1"/>
            </p:cNvSpPr>
            <p:nvPr/>
          </p:nvSpPr>
          <p:spPr bwMode="auto">
            <a:xfrm>
              <a:off x="620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03433" name="Group 11"/>
          <p:cNvGrpSpPr>
            <a:grpSpLocks/>
          </p:cNvGrpSpPr>
          <p:nvPr/>
        </p:nvGrpSpPr>
        <p:grpSpPr bwMode="auto">
          <a:xfrm flipH="1">
            <a:off x="2187575" y="2119313"/>
            <a:ext cx="501650" cy="512762"/>
            <a:chOff x="2839" y="3501"/>
            <a:chExt cx="755" cy="803"/>
          </a:xfrm>
        </p:grpSpPr>
        <p:pic>
          <p:nvPicPr>
            <p:cNvPr id="103443" name="Picture 12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44" name="Freeform 1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3434" name="Group 14"/>
          <p:cNvGrpSpPr>
            <a:grpSpLocks/>
          </p:cNvGrpSpPr>
          <p:nvPr/>
        </p:nvGrpSpPr>
        <p:grpSpPr bwMode="auto">
          <a:xfrm flipH="1">
            <a:off x="3279775" y="2101850"/>
            <a:ext cx="501650" cy="512763"/>
            <a:chOff x="2839" y="3501"/>
            <a:chExt cx="755" cy="803"/>
          </a:xfrm>
        </p:grpSpPr>
        <p:pic>
          <p:nvPicPr>
            <p:cNvPr id="103441" name="Picture 15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42" name="Freeform 1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3435" name="Group 17"/>
          <p:cNvGrpSpPr>
            <a:grpSpLocks/>
          </p:cNvGrpSpPr>
          <p:nvPr/>
        </p:nvGrpSpPr>
        <p:grpSpPr bwMode="auto">
          <a:xfrm flipH="1">
            <a:off x="4278313" y="2092325"/>
            <a:ext cx="501650" cy="512763"/>
            <a:chOff x="2839" y="3501"/>
            <a:chExt cx="755" cy="803"/>
          </a:xfrm>
        </p:grpSpPr>
        <p:pic>
          <p:nvPicPr>
            <p:cNvPr id="103439" name="Picture 18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40" name="Freeform 1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3436" name="Group 20"/>
          <p:cNvGrpSpPr>
            <a:grpSpLocks/>
          </p:cNvGrpSpPr>
          <p:nvPr/>
        </p:nvGrpSpPr>
        <p:grpSpPr bwMode="auto">
          <a:xfrm flipH="1">
            <a:off x="5397500" y="2106613"/>
            <a:ext cx="501650" cy="512762"/>
            <a:chOff x="2839" y="3501"/>
            <a:chExt cx="755" cy="803"/>
          </a:xfrm>
        </p:grpSpPr>
        <p:pic>
          <p:nvPicPr>
            <p:cNvPr id="103437" name="Picture 21" descr="desktop_computer_stylized_mediu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8" name="Freeform 2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40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BB7256EC-3E48-45E9-8B25-B50C17DD057C}" type="slidenum">
              <a:rPr lang="en-US"/>
              <a:pPr/>
              <a:t>6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41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Ethernet CSMA/CD algorithm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3075" y="1500188"/>
            <a:ext cx="40417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ea typeface="ＭＳ Ｐゴシック" charset="0"/>
                <a:cs typeface="+mn-cs"/>
              </a:rPr>
              <a:t>1. </a:t>
            </a:r>
            <a:r>
              <a:rPr lang="en-US" sz="2600" dirty="0">
                <a:ea typeface="ＭＳ Ｐゴシック" charset="0"/>
                <a:cs typeface="+mn-cs"/>
              </a:rPr>
              <a:t>NIC receives datagram from network layer, creates frame</a:t>
            </a: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ea typeface="ＭＳ Ｐゴシック" charset="0"/>
                <a:cs typeface="+mn-cs"/>
              </a:rPr>
              <a:t>2. </a:t>
            </a:r>
            <a:r>
              <a:rPr lang="en-US" sz="2600" dirty="0">
                <a:ea typeface="ＭＳ Ｐゴシック" charset="0"/>
                <a:cs typeface="+mn-cs"/>
              </a:rPr>
              <a:t>If NIC senses channel idle, starts frame </a:t>
            </a:r>
            <a:r>
              <a:rPr lang="en-US" sz="2600" dirty="0" smtClean="0">
                <a:ea typeface="ＭＳ Ｐゴシック" charset="0"/>
                <a:cs typeface="+mn-cs"/>
              </a:rPr>
              <a:t>transmission. </a:t>
            </a:r>
            <a:r>
              <a:rPr lang="en-US" sz="2600" dirty="0">
                <a:ea typeface="ＭＳ Ｐゴシック" charset="0"/>
                <a:cs typeface="+mn-cs"/>
              </a:rPr>
              <a:t>If NIC senses channel busy, waits until channel idle, then </a:t>
            </a:r>
            <a:r>
              <a:rPr lang="en-US" sz="2600" dirty="0" smtClean="0">
                <a:ea typeface="ＭＳ Ｐゴシック" charset="0"/>
                <a:cs typeface="+mn-cs"/>
              </a:rPr>
              <a:t>transmits.</a:t>
            </a:r>
            <a:endParaRPr lang="en-US" sz="2600" dirty="0">
              <a:ea typeface="ＭＳ Ｐゴシック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ea typeface="ＭＳ Ｐゴシック" charset="0"/>
                <a:cs typeface="+mn-cs"/>
              </a:rPr>
              <a:t>3. </a:t>
            </a:r>
            <a:r>
              <a:rPr lang="en-US" sz="2600" dirty="0">
                <a:ea typeface="ＭＳ Ｐゴシック" charset="0"/>
                <a:cs typeface="+mn-cs"/>
              </a:rPr>
              <a:t>If NIC transmits entire frame without detecting another transmission, NIC is done with frame !</a:t>
            </a: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543050"/>
            <a:ext cx="39655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 smtClean="0">
                <a:solidFill>
                  <a:srgbClr val="000099"/>
                </a:solidFill>
              </a:rPr>
              <a:t>4. </a:t>
            </a:r>
            <a:r>
              <a:rPr lang="en-US" sz="2600" dirty="0" smtClean="0"/>
              <a:t>If NIC detects another transmission while transmitting,  aborts and sends jam signal</a:t>
            </a:r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solidFill>
                  <a:srgbClr val="000099"/>
                </a:solidFill>
              </a:rPr>
              <a:t>5. </a:t>
            </a:r>
            <a:r>
              <a:rPr lang="en-US" sz="2600" dirty="0" smtClean="0"/>
              <a:t>After aborting, NIC enters </a:t>
            </a:r>
            <a:r>
              <a:rPr lang="en-US" sz="2600" i="1" dirty="0" smtClean="0">
                <a:solidFill>
                  <a:srgbClr val="CC0000"/>
                </a:solidFill>
              </a:rPr>
              <a:t>binary (exponential) </a:t>
            </a:r>
            <a:r>
              <a:rPr lang="en-US" sz="2600" i="1" dirty="0" err="1" smtClean="0">
                <a:solidFill>
                  <a:srgbClr val="CC0000"/>
                </a:solidFill>
              </a:rPr>
              <a:t>backoff</a:t>
            </a:r>
            <a:r>
              <a:rPr lang="en-US" sz="2600" i="1" dirty="0" smtClean="0">
                <a:solidFill>
                  <a:srgbClr val="CC0000"/>
                </a:solidFill>
              </a:rPr>
              <a:t>: 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 err="1" smtClean="0"/>
              <a:t>m</a:t>
            </a:r>
            <a:r>
              <a:rPr lang="en-US" dirty="0" err="1" smtClean="0"/>
              <a:t>th</a:t>
            </a:r>
            <a:r>
              <a:rPr lang="en-US" dirty="0" smtClean="0"/>
              <a:t> collision, NIC chooses </a:t>
            </a:r>
            <a:r>
              <a:rPr lang="en-US" i="1" dirty="0" smtClean="0"/>
              <a:t>K </a:t>
            </a:r>
            <a:r>
              <a:rPr lang="en-US" dirty="0" smtClean="0"/>
              <a:t>at random from </a:t>
            </a:r>
            <a:r>
              <a:rPr lang="en-US" i="1" dirty="0" smtClean="0"/>
              <a:t>{0,1,2, …, 2</a:t>
            </a:r>
            <a:r>
              <a:rPr lang="en-US" b="1" i="1" baseline="30000" dirty="0" smtClean="0"/>
              <a:t>m</a:t>
            </a:r>
            <a:r>
              <a:rPr lang="en-US" i="1" dirty="0" smtClean="0"/>
              <a:t>-1}</a:t>
            </a:r>
            <a:r>
              <a:rPr lang="en-US" dirty="0" smtClean="0"/>
              <a:t>. NIC waits K</a:t>
            </a:r>
            <a:r>
              <a:rPr lang="el-GR" dirty="0" smtClean="0"/>
              <a:t>·</a:t>
            </a:r>
            <a:r>
              <a:rPr lang="en-US" dirty="0" smtClean="0"/>
              <a:t>512 bit times, returns to Step 2</a:t>
            </a:r>
          </a:p>
          <a:p>
            <a:pPr lvl="1"/>
            <a:r>
              <a:rPr lang="en-US" dirty="0" smtClean="0"/>
              <a:t>longer </a:t>
            </a:r>
            <a:r>
              <a:rPr lang="en-US" dirty="0" err="1" smtClean="0"/>
              <a:t>backoff</a:t>
            </a:r>
            <a:r>
              <a:rPr lang="en-US" dirty="0" smtClean="0"/>
              <a:t> interval if more collisions</a:t>
            </a:r>
          </a:p>
          <a:p>
            <a:pPr>
              <a:buFont typeface="Wingdings" pitchFamily="2" charset="2"/>
              <a:buNone/>
            </a:pPr>
            <a:r>
              <a:rPr lang="en-US" sz="2600" dirty="0" smtClean="0"/>
              <a:t>  </a:t>
            </a:r>
          </a:p>
        </p:txBody>
      </p:sp>
      <p:pic>
        <p:nvPicPr>
          <p:cNvPr id="105478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906463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4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69E3C39F-C2FE-48CB-8A4C-39A8AC88BD72}" type="slidenum">
              <a:rPr lang="en-US"/>
              <a:pPr/>
              <a:t>7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CSMA/CD </a:t>
            </a:r>
            <a:r>
              <a:rPr lang="en-US" dirty="0" smtClean="0">
                <a:ea typeface="ＭＳ Ｐゴシック" charset="0"/>
                <a:cs typeface="+mj-cs"/>
              </a:rPr>
              <a:t>efficiency (1)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684338"/>
          </a:xfrm>
        </p:spPr>
        <p:txBody>
          <a:bodyPr/>
          <a:lstStyle/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prop</a:t>
            </a:r>
            <a:r>
              <a:rPr lang="en-US" sz="2400" dirty="0" smtClean="0"/>
              <a:t> = max prop delay between 2 nodes in LAN</a:t>
            </a:r>
          </a:p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trans</a:t>
            </a:r>
            <a:r>
              <a:rPr lang="en-US" sz="2400" dirty="0" smtClean="0"/>
              <a:t> = time to transmit max-size frame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efficiency goes to 1 </a:t>
            </a:r>
          </a:p>
          <a:p>
            <a:pPr lvl="1"/>
            <a:r>
              <a:rPr lang="en-US" dirty="0" smtClean="0"/>
              <a:t>as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prop</a:t>
            </a:r>
            <a:r>
              <a:rPr lang="en-US" dirty="0" smtClean="0"/>
              <a:t> goes to 0, or</a:t>
            </a:r>
          </a:p>
          <a:p>
            <a:pPr lvl="1"/>
            <a:r>
              <a:rPr lang="en-US" dirty="0" smtClean="0"/>
              <a:t>as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trans</a:t>
            </a:r>
            <a:r>
              <a:rPr lang="en-US" dirty="0" smtClean="0"/>
              <a:t> goes to infinity</a:t>
            </a:r>
          </a:p>
          <a:p>
            <a:r>
              <a:rPr lang="en-US" sz="2400" dirty="0" smtClean="0"/>
              <a:t>better performance than ALOHA: and simple, cheap, decentralized</a:t>
            </a:r>
            <a:r>
              <a:rPr lang="en-US" dirty="0" smtClean="0"/>
              <a:t>!</a:t>
            </a:r>
          </a:p>
        </p:txBody>
      </p:sp>
      <p:graphicFrame>
        <p:nvGraphicFramePr>
          <p:cNvPr id="1075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868787"/>
              </p:ext>
            </p:extLst>
          </p:nvPr>
        </p:nvGraphicFramePr>
        <p:xfrm>
          <a:off x="2327662" y="2646430"/>
          <a:ext cx="35702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422400" imgH="393700" progId="Equation.3">
                  <p:embed/>
                </p:oleObj>
              </mc:Choice>
              <mc:Fallback>
                <p:oleObj name="Equation" r:id="rId4" imgW="1422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662" y="2646430"/>
                        <a:ext cx="3570287" cy="984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6" name="Picture 22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100" y="103346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39184" y="6046013"/>
            <a:ext cx="840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Schwartz (1987), page 445 says e = 1/(1+6.44 a), derivation from probability.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69E3C39F-C2FE-48CB-8A4C-39A8AC88BD72}" type="slidenum">
              <a:rPr lang="en-US"/>
              <a:pPr/>
              <a:t>8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CSMA/CD </a:t>
            </a:r>
            <a:r>
              <a:rPr lang="en-US" dirty="0" smtClean="0">
                <a:ea typeface="ＭＳ Ｐゴシック" charset="0"/>
                <a:cs typeface="+mj-cs"/>
              </a:rPr>
              <a:t>efficiency (2)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5008"/>
            <a:ext cx="7772400" cy="1684338"/>
          </a:xfrm>
        </p:spPr>
        <p:txBody>
          <a:bodyPr/>
          <a:lstStyle/>
          <a:p>
            <a:r>
              <a:rPr lang="en-US" sz="2400" dirty="0" smtClean="0"/>
              <a:t>Performance of the CSMA/CD can be determined by one single number!</a:t>
            </a:r>
          </a:p>
          <a:p>
            <a:r>
              <a:rPr lang="en-US" sz="2400" dirty="0" smtClean="0"/>
              <a:t>Let a =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pro</a:t>
            </a:r>
            <a:r>
              <a:rPr lang="en-US" sz="2400" dirty="0" smtClean="0"/>
              <a:t> /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trans</a:t>
            </a:r>
            <a:endParaRPr lang="en-US" baseline="-25000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Some examples: </a:t>
            </a:r>
          </a:p>
          <a:p>
            <a:pPr lvl="1"/>
            <a:r>
              <a:rPr lang="en-US" sz="2000" dirty="0" smtClean="0"/>
              <a:t>a = 0.1, efficiency = 0.667</a:t>
            </a:r>
          </a:p>
          <a:p>
            <a:pPr lvl="1"/>
            <a:r>
              <a:rPr lang="en-US" sz="2000" dirty="0" smtClean="0"/>
              <a:t>a = 0.01, efficiency = 0.952</a:t>
            </a:r>
          </a:p>
          <a:p>
            <a:r>
              <a:rPr lang="en-US" sz="2400" dirty="0" smtClean="0"/>
              <a:t>How to make </a:t>
            </a:r>
            <a:r>
              <a:rPr lang="en-US" sz="2400" i="1" dirty="0" smtClean="0"/>
              <a:t>a</a:t>
            </a:r>
            <a:r>
              <a:rPr lang="en-US" sz="2400" dirty="0" smtClean="0"/>
              <a:t> small, thus higher efficiency?</a:t>
            </a:r>
          </a:p>
          <a:p>
            <a:pPr lvl="1"/>
            <a:r>
              <a:rPr lang="en-US" sz="2000" dirty="0" smtClean="0"/>
              <a:t>Shorter cables </a:t>
            </a:r>
            <a:r>
              <a:rPr lang="en-US" sz="2000" dirty="0" smtClean="0">
                <a:sym typeface="Wingdings" pitchFamily="2" charset="2"/>
              </a:rPr>
              <a:t> smaller </a:t>
            </a:r>
            <a:r>
              <a:rPr lang="en-US" sz="2000" dirty="0" err="1" smtClean="0">
                <a:sym typeface="Wingdings" pitchFamily="2" charset="2"/>
              </a:rPr>
              <a:t>t</a:t>
            </a:r>
            <a:r>
              <a:rPr lang="en-US" sz="2000" baseline="-25000" dirty="0" err="1" smtClean="0">
                <a:sym typeface="Wingdings" pitchFamily="2" charset="2"/>
              </a:rPr>
              <a:t>pro</a:t>
            </a:r>
            <a:endParaRPr lang="en-US" sz="2000" baseline="-25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Slower(!!!) network  large t</a:t>
            </a:r>
            <a:r>
              <a:rPr lang="en-US" sz="2000" baseline="-25000" dirty="0" smtClean="0">
                <a:sym typeface="Wingdings" pitchFamily="2" charset="2"/>
              </a:rPr>
              <a:t>rans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Larger packets  large t</a:t>
            </a:r>
            <a:r>
              <a:rPr lang="en-US" sz="2000" baseline="-25000" dirty="0" smtClean="0">
                <a:sym typeface="Wingdings" pitchFamily="2" charset="2"/>
              </a:rPr>
              <a:t>rans</a:t>
            </a:r>
            <a:endParaRPr lang="en-US" sz="2000" dirty="0" smtClean="0"/>
          </a:p>
        </p:txBody>
      </p:sp>
      <p:graphicFrame>
        <p:nvGraphicFramePr>
          <p:cNvPr id="107525" name="Object 4"/>
          <p:cNvGraphicFramePr>
            <a:graphicFrameLocks noChangeAspect="1"/>
          </p:cNvGraphicFramePr>
          <p:nvPr/>
        </p:nvGraphicFramePr>
        <p:xfrm>
          <a:off x="4676111" y="1933414"/>
          <a:ext cx="2870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143000" imgH="393480" progId="Equation.3">
                  <p:embed/>
                </p:oleObj>
              </mc:Choice>
              <mc:Fallback>
                <p:oleObj name="Equation" r:id="rId4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111" y="1933414"/>
                        <a:ext cx="2870200" cy="984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6" name="Picture 22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100" y="103346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39230" y="2934464"/>
            <a:ext cx="640912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i="0" dirty="0" smtClean="0"/>
              <a:t>By Simon Lam of UT Austin (1979):</a:t>
            </a:r>
          </a:p>
          <a:p>
            <a:r>
              <a:rPr lang="en-US" i="0" dirty="0" smtClean="0"/>
              <a:t> </a:t>
            </a:r>
            <a:r>
              <a:rPr lang="en-US" i="0" dirty="0" smtClean="0">
                <a:hlinkClick r:id="rId7"/>
              </a:rPr>
              <a:t>http://www.cs.utexas.edu/ftp/techreports/tr79-113.pdf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08515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8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8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83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83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</a:rPr>
              <a:t>Link </a:t>
            </a:r>
            <a:r>
              <a:rPr lang="en-US" i="0" dirty="0">
                <a:latin typeface="Arial" charset="0"/>
              </a:rPr>
              <a:t>Layer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5-</a:t>
            </a:r>
            <a:fld id="{ECDD0DAD-ADE0-43DC-BE3C-B757F568B71B}" type="slidenum">
              <a:rPr lang="en-US"/>
              <a:pPr/>
              <a:t>9</a:t>
            </a:fld>
            <a:endParaRPr lang="en-US"/>
          </a:p>
        </p:txBody>
      </p:sp>
      <p:pic>
        <p:nvPicPr>
          <p:cNvPr id="109571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r>
              <a:rPr lang="ja-JP" altLang="en-US" smtClean="0"/>
              <a:t>“</a:t>
            </a:r>
            <a:r>
              <a:rPr lang="en-US" altLang="ja-JP" smtClean="0"/>
              <a:t>Taking turns</a:t>
            </a:r>
            <a:r>
              <a:rPr lang="ja-JP" altLang="en-US" smtClean="0"/>
              <a:t>”</a:t>
            </a:r>
            <a:r>
              <a:rPr lang="en-US" altLang="ja-JP" smtClean="0"/>
              <a:t> </a:t>
            </a:r>
            <a:r>
              <a:rPr lang="en-US" altLang="ja-JP" sz="4000" smtClean="0"/>
              <a:t>MAC</a:t>
            </a:r>
            <a:r>
              <a:rPr lang="en-US" altLang="ja-JP" smtClean="0"/>
              <a:t> protocols</a:t>
            </a:r>
            <a:endParaRPr lang="en-US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channel partitioning MAC protocols:</a:t>
            </a:r>
          </a:p>
          <a:p>
            <a:pPr lvl="1"/>
            <a:r>
              <a:rPr lang="en-US" smtClean="0"/>
              <a:t>share channel </a:t>
            </a:r>
            <a:r>
              <a:rPr lang="en-US" i="1" smtClean="0"/>
              <a:t>efficiently</a:t>
            </a:r>
            <a:r>
              <a:rPr lang="en-US" smtClean="0"/>
              <a:t> and </a:t>
            </a:r>
            <a:r>
              <a:rPr lang="en-US" i="1" smtClean="0"/>
              <a:t>fairly</a:t>
            </a:r>
            <a:r>
              <a:rPr lang="en-US" smtClean="0"/>
              <a:t> at high load</a:t>
            </a:r>
          </a:p>
          <a:p>
            <a:pPr lvl="1"/>
            <a:r>
              <a:rPr lang="en-US" smtClean="0"/>
              <a:t>inefficient at low load: delay in channel access, 1/N bandwidth allocated even if only 1 active node!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random access MAC protocols</a:t>
            </a:r>
          </a:p>
          <a:p>
            <a:pPr lvl="1"/>
            <a:r>
              <a:rPr lang="en-US" smtClean="0"/>
              <a:t>efficient at low load: single node can fully utilize channel</a:t>
            </a:r>
          </a:p>
          <a:p>
            <a:pPr lvl="1"/>
            <a:r>
              <a:rPr lang="en-US" smtClean="0"/>
              <a:t>high load: collision overhead</a:t>
            </a:r>
          </a:p>
          <a:p>
            <a:pPr>
              <a:buFont typeface="Wingdings" pitchFamily="2" charset="2"/>
              <a:buNone/>
            </a:pPr>
            <a:r>
              <a:rPr lang="ja-JP" altLang="en-US" smtClean="0">
                <a:solidFill>
                  <a:srgbClr val="CC0000"/>
                </a:solidFill>
              </a:rPr>
              <a:t>“</a:t>
            </a:r>
            <a:r>
              <a:rPr lang="en-US" altLang="ja-JP" smtClean="0">
                <a:solidFill>
                  <a:srgbClr val="CC0000"/>
                </a:solidFill>
              </a:rPr>
              <a:t>taking turns</a:t>
            </a:r>
            <a:r>
              <a:rPr lang="ja-JP" altLang="en-US" smtClean="0">
                <a:solidFill>
                  <a:srgbClr val="CC0000"/>
                </a:solidFill>
              </a:rPr>
              <a:t>”</a:t>
            </a:r>
            <a:r>
              <a:rPr lang="en-US" altLang="ja-JP" smtClean="0">
                <a:solidFill>
                  <a:srgbClr val="CC0000"/>
                </a:solidFill>
              </a:rPr>
              <a:t> protocols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look for best of both worlds!</a:t>
            </a:r>
          </a:p>
        </p:txBody>
      </p:sp>
    </p:spTree>
    <p:extLst>
      <p:ext uri="{BB962C8B-B14F-4D97-AF65-F5344CB8AC3E}">
        <p14:creationId xmlns:p14="http://schemas.microsoft.com/office/powerpoint/2010/main" val="31018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29332</TotalTime>
  <Words>1088</Words>
  <Application>Microsoft Office PowerPoint</Application>
  <PresentationFormat>On-screen Show (4:3)</PresentationFormat>
  <Paragraphs>195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PowerPoint Presentation</vt:lpstr>
      <vt:lpstr>CSMA (carrier sense multiple access)</vt:lpstr>
      <vt:lpstr>CSMA collisions</vt:lpstr>
      <vt:lpstr>CSMA/CD (collision detection)</vt:lpstr>
      <vt:lpstr>CSMA/CD (collision detection)</vt:lpstr>
      <vt:lpstr>Ethernet CSMA/CD algorithm</vt:lpstr>
      <vt:lpstr>CSMA/CD efficiency (1)</vt:lpstr>
      <vt:lpstr>CSMA/CD efficiency (2)</vt:lpstr>
      <vt:lpstr>“Taking turns” MAC protocols</vt:lpstr>
      <vt:lpstr>“Taking turns” MAC protocols</vt:lpstr>
      <vt:lpstr>“Taking turns” MAC protocols</vt:lpstr>
      <vt:lpstr>PowerPoint Presentation</vt:lpstr>
      <vt:lpstr>PowerPoint Presentation</vt:lpstr>
      <vt:lpstr> Summary of MAC protocols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Edition, Chapter 5</dc:title>
  <dc:creator>Jim Kurose and Keith Ross</dc:creator>
  <cp:lastModifiedBy>Xiannong Meng</cp:lastModifiedBy>
  <cp:revision>383</cp:revision>
  <cp:lastPrinted>2011-11-07T02:22:15Z</cp:lastPrinted>
  <dcterms:created xsi:type="dcterms:W3CDTF">1999-10-08T19:08:27Z</dcterms:created>
  <dcterms:modified xsi:type="dcterms:W3CDTF">2016-03-31T13:05:29Z</dcterms:modified>
</cp:coreProperties>
</file>