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537" r:id="rId2"/>
    <p:sldId id="549" r:id="rId3"/>
    <p:sldId id="550" r:id="rId4"/>
    <p:sldId id="551" r:id="rId5"/>
    <p:sldId id="552" r:id="rId6"/>
    <p:sldId id="553" r:id="rId7"/>
    <p:sldId id="554" r:id="rId8"/>
    <p:sldId id="555" r:id="rId9"/>
    <p:sldId id="556" r:id="rId10"/>
    <p:sldId id="557" r:id="rId11"/>
    <p:sldId id="558" r:id="rId12"/>
    <p:sldId id="559" r:id="rId13"/>
    <p:sldId id="560" r:id="rId14"/>
    <p:sldId id="561" r:id="rId15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i="1" kern="1200">
        <a:solidFill>
          <a:schemeClr val="tx1"/>
        </a:solidFill>
        <a:latin typeface="Comic Sans MS" pitchFamily="66" charset="0"/>
        <a:ea typeface="MS PGothic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i="1" kern="1200">
        <a:solidFill>
          <a:schemeClr val="tx1"/>
        </a:solidFill>
        <a:latin typeface="Comic Sans MS" pitchFamily="66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i="1" kern="1200">
        <a:solidFill>
          <a:schemeClr val="tx1"/>
        </a:solidFill>
        <a:latin typeface="Comic Sans MS" pitchFamily="66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i="1" kern="1200">
        <a:solidFill>
          <a:schemeClr val="tx1"/>
        </a:solidFill>
        <a:latin typeface="Comic Sans MS" pitchFamily="66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i="1" kern="1200">
        <a:solidFill>
          <a:schemeClr val="tx1"/>
        </a:solidFill>
        <a:latin typeface="Comic Sans MS" pitchFamily="66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i="1" kern="1200">
        <a:solidFill>
          <a:schemeClr val="tx1"/>
        </a:solidFill>
        <a:latin typeface="Comic Sans MS" pitchFamily="66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i="1" kern="1200">
        <a:solidFill>
          <a:schemeClr val="tx1"/>
        </a:solidFill>
        <a:latin typeface="Comic Sans MS" pitchFamily="66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i="1" kern="1200">
        <a:solidFill>
          <a:schemeClr val="tx1"/>
        </a:solidFill>
        <a:latin typeface="Comic Sans MS" pitchFamily="66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i="1" kern="1200">
        <a:solidFill>
          <a:schemeClr val="tx1"/>
        </a:solidFill>
        <a:latin typeface="Comic Sans MS" pitchFamily="66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33"/>
    <a:srgbClr val="CC0000"/>
    <a:srgbClr val="FFFF00"/>
    <a:srgbClr val="D60093"/>
    <a:srgbClr val="33CC33"/>
    <a:srgbClr val="008000"/>
    <a:srgbClr val="FF0000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 snapToGrid="0">
      <p:cViewPr>
        <p:scale>
          <a:sx n="90" d="100"/>
          <a:sy n="90" d="100"/>
        </p:scale>
        <p:origin x="-2232" y="-5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3888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4631" tIns="47316" rIns="94631" bIns="47316" numCol="1" anchor="t" anchorCtr="0" compatLnSpc="1">
            <a:prstTxWarp prst="textNoShape">
              <a:avLst/>
            </a:prstTxWarp>
          </a:bodyPr>
          <a:lstStyle>
            <a:lvl1pPr defTabSz="946150">
              <a:defRPr sz="1200" i="0"/>
            </a:lvl1pPr>
          </a:lstStyle>
          <a:p>
            <a:endParaRPr lang="en-US"/>
          </a:p>
        </p:txBody>
      </p:sp>
      <p:sp>
        <p:nvSpPr>
          <p:cNvPr id="1556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11625" y="0"/>
            <a:ext cx="3163888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4631" tIns="47316" rIns="94631" bIns="47316" numCol="1" anchor="t" anchorCtr="0" compatLnSpc="1">
            <a:prstTxWarp prst="textNoShape">
              <a:avLst/>
            </a:prstTxWarp>
          </a:bodyPr>
          <a:lstStyle>
            <a:lvl1pPr algn="r" defTabSz="946150">
              <a:defRPr sz="1200" i="0"/>
            </a:lvl1pPr>
          </a:lstStyle>
          <a:p>
            <a:endParaRPr lang="en-US"/>
          </a:p>
        </p:txBody>
      </p:sp>
      <p:sp>
        <p:nvSpPr>
          <p:cNvPr id="1556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9713"/>
            <a:ext cx="3163888" cy="471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4631" tIns="47316" rIns="94631" bIns="47316" numCol="1" anchor="b" anchorCtr="0" compatLnSpc="1">
            <a:prstTxWarp prst="textNoShape">
              <a:avLst/>
            </a:prstTxWarp>
          </a:bodyPr>
          <a:lstStyle>
            <a:lvl1pPr defTabSz="946150">
              <a:defRPr sz="1200" i="0"/>
            </a:lvl1pPr>
          </a:lstStyle>
          <a:p>
            <a:endParaRPr lang="en-US"/>
          </a:p>
        </p:txBody>
      </p:sp>
      <p:sp>
        <p:nvSpPr>
          <p:cNvPr id="1556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11625" y="9129713"/>
            <a:ext cx="3163888" cy="471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4631" tIns="47316" rIns="94631" bIns="47316" numCol="1" anchor="b" anchorCtr="0" compatLnSpc="1">
            <a:prstTxWarp prst="textNoShape">
              <a:avLst/>
            </a:prstTxWarp>
          </a:bodyPr>
          <a:lstStyle>
            <a:lvl1pPr algn="r" defTabSz="946150">
              <a:defRPr sz="1200" i="0"/>
            </a:lvl1pPr>
          </a:lstStyle>
          <a:p>
            <a:fld id="{51421C4A-9F69-4571-8F80-5A94D4045B9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7948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7" tIns="48328" rIns="96657" bIns="48328" numCol="1" anchor="t" anchorCtr="0" compatLnSpc="1">
            <a:prstTxWarp prst="textNoShape">
              <a:avLst/>
            </a:prstTxWarp>
          </a:bodyPr>
          <a:lstStyle>
            <a:lvl1pPr defTabSz="966788">
              <a:defRPr sz="1200" i="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7" tIns="48328" rIns="96657" bIns="48328" numCol="1" anchor="t" anchorCtr="0" compatLnSpc="1">
            <a:prstTxWarp prst="textNoShape">
              <a:avLst/>
            </a:prstTxWarp>
          </a:bodyPr>
          <a:lstStyle>
            <a:lvl1pPr algn="r" defTabSz="966788">
              <a:defRPr sz="1200" i="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962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19138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7" tIns="48328" rIns="96657" bIns="4832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7" tIns="48328" rIns="96657" bIns="48328" numCol="1" anchor="b" anchorCtr="0" compatLnSpc="1">
            <a:prstTxWarp prst="textNoShape">
              <a:avLst/>
            </a:prstTxWarp>
          </a:bodyPr>
          <a:lstStyle>
            <a:lvl1pPr defTabSz="966788">
              <a:defRPr sz="1200" i="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7" tIns="48328" rIns="96657" bIns="48328" numCol="1" anchor="b" anchorCtr="0" compatLnSpc="1">
            <a:prstTxWarp prst="textNoShape">
              <a:avLst/>
            </a:prstTxWarp>
          </a:bodyPr>
          <a:lstStyle>
            <a:lvl1pPr algn="r" defTabSz="966788">
              <a:defRPr sz="1200" i="0">
                <a:latin typeface="Times New Roman" pitchFamily="18" charset="0"/>
              </a:defRPr>
            </a:lvl1pPr>
          </a:lstStyle>
          <a:p>
            <a:fld id="{D35E22B4-2320-4D66-B631-4BF64B7061D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5611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MS PGothic" pitchFamily="34" charset="-128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fld id="{F950634F-BE55-4B7D-B09A-4B818F4392FF}" type="slidenum">
              <a:rPr lang="en-US"/>
              <a:pPr/>
              <a:t>2</a:t>
            </a:fld>
            <a:endParaRPr lang="en-US"/>
          </a:p>
        </p:txBody>
      </p:sp>
      <p:sp>
        <p:nvSpPr>
          <p:cNvPr id="1249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493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fld id="{E64BE7CA-3043-4CB2-9D6E-C96B1F3EBBCF}" type="slidenum">
              <a:rPr lang="en-US"/>
              <a:pPr/>
              <a:t>11</a:t>
            </a:fld>
            <a:endParaRPr lang="en-US"/>
          </a:p>
        </p:txBody>
      </p:sp>
      <p:sp>
        <p:nvSpPr>
          <p:cNvPr id="1310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107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fld id="{36794B60-F2F5-47EA-A69A-F251D54315D0}" type="slidenum">
              <a:rPr lang="en-US"/>
              <a:pPr/>
              <a:t>14</a:t>
            </a:fld>
            <a:endParaRPr lang="en-US"/>
          </a:p>
        </p:txBody>
      </p:sp>
      <p:sp>
        <p:nvSpPr>
          <p:cNvPr id="132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210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fld id="{F37EED85-E617-457D-96CE-28FD071836A5}" type="slidenum">
              <a:rPr lang="en-US"/>
              <a:pPr/>
              <a:t>3</a:t>
            </a:fld>
            <a:endParaRPr lang="en-US"/>
          </a:p>
        </p:txBody>
      </p:sp>
      <p:sp>
        <p:nvSpPr>
          <p:cNvPr id="1259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595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fld id="{B0037CAF-F2F8-42E9-B6DF-863B6439E418}" type="slidenum">
              <a:rPr lang="en-US"/>
              <a:pPr/>
              <a:t>4</a:t>
            </a:fld>
            <a:endParaRPr lang="en-US"/>
          </a:p>
        </p:txBody>
      </p:sp>
      <p:sp>
        <p:nvSpPr>
          <p:cNvPr id="1269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698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fld id="{FF63E4B6-42B4-41C2-8BCE-9E7D3CD3416D}" type="slidenum">
              <a:rPr lang="en-US"/>
              <a:pPr/>
              <a:t>5</a:t>
            </a:fld>
            <a:endParaRPr lang="en-US"/>
          </a:p>
        </p:txBody>
      </p:sp>
      <p:sp>
        <p:nvSpPr>
          <p:cNvPr id="1280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800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fld id="{AE0D1373-9D8F-46A5-9D30-ADF2E0D26C3C}" type="slidenum">
              <a:rPr lang="en-US"/>
              <a:pPr/>
              <a:t>6</a:t>
            </a:fld>
            <a:endParaRPr lang="en-US"/>
          </a:p>
        </p:txBody>
      </p:sp>
      <p:sp>
        <p:nvSpPr>
          <p:cNvPr id="151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155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fld id="{203FD03E-A2FD-4BEB-90BD-628F5BC8F902}" type="slidenum">
              <a:rPr lang="en-US"/>
              <a:pPr/>
              <a:t>7</a:t>
            </a:fld>
            <a:endParaRPr lang="en-US"/>
          </a:p>
        </p:txBody>
      </p:sp>
      <p:sp>
        <p:nvSpPr>
          <p:cNvPr id="152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258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fld id="{203FD03E-A2FD-4BEB-90BD-628F5BC8F902}" type="slidenum">
              <a:rPr lang="en-US"/>
              <a:pPr/>
              <a:t>8</a:t>
            </a:fld>
            <a:endParaRPr lang="en-US"/>
          </a:p>
        </p:txBody>
      </p:sp>
      <p:sp>
        <p:nvSpPr>
          <p:cNvPr id="152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258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fld id="{1693CCD4-1960-439C-B2C1-F5D1DC97BE62}" type="slidenum">
              <a:rPr lang="en-US"/>
              <a:pPr/>
              <a:t>9</a:t>
            </a:fld>
            <a:endParaRPr lang="en-US"/>
          </a:p>
        </p:txBody>
      </p:sp>
      <p:sp>
        <p:nvSpPr>
          <p:cNvPr id="1290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902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fld id="{217DB69D-3541-4FDF-AE97-4A3F178CD5D6}" type="slidenum">
              <a:rPr lang="en-US"/>
              <a:pPr/>
              <a:t>10</a:t>
            </a:fld>
            <a:endParaRPr lang="en-US"/>
          </a:p>
        </p:txBody>
      </p:sp>
      <p:sp>
        <p:nvSpPr>
          <p:cNvPr id="1300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005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Data Link Layer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5-</a:t>
            </a:r>
            <a:fld id="{604ACCCD-9BEE-4DC7-80A3-0B457AF197E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Data Link Layer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5-</a:t>
            </a:r>
            <a:fld id="{A2067BAB-A31F-480C-BE59-D2AB89E04CE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62700" y="228600"/>
            <a:ext cx="1943100" cy="6019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228600"/>
            <a:ext cx="5676900" cy="6019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Data Link Layer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5-</a:t>
            </a:r>
            <a:fld id="{7CD68221-C586-460A-BE51-8887D516048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Data Link Layer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5-</a:t>
            </a:r>
            <a:fld id="{463AF55C-6F80-4F96-9FDD-2D56B426CD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Data Link Layer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5-</a:t>
            </a:r>
            <a:fld id="{AD525BD7-D3C3-4DF5-9415-56568E83936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Data Link Layer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5-</a:t>
            </a:r>
            <a:fld id="{C6A2C643-859C-4FF5-9B79-C6FDDAFA144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Data Link Layer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5-</a:t>
            </a:r>
            <a:fld id="{5C025D2B-BA5D-4CB7-8E68-3B7EB1F2970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Data Link Layer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5-</a:t>
            </a:r>
            <a:fld id="{382B89A5-D69C-4E04-8E2D-75F0B529899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Data Link Layer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5-</a:t>
            </a:r>
            <a:fld id="{179383E8-C67B-4188-8221-633E4B927D5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Data Link Layer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5-</a:t>
            </a:r>
            <a:fld id="{4F12A57F-B3EE-4A07-8BC0-CDDCB6EE121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Data Link Layer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5-</a:t>
            </a:r>
            <a:fld id="{2EA49787-FD6A-49CD-BA71-642291B37BC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i="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72125" y="6486525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i="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Data Link Layer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181975" y="6486525"/>
            <a:ext cx="6762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i="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5-</a:t>
            </a:r>
            <a:fld id="{D12AAC32-82D8-42D7-B401-CAAE08D2A285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0" r:id="rId1"/>
    <p:sldLayoutId id="2147483801" r:id="rId2"/>
    <p:sldLayoutId id="2147483802" r:id="rId3"/>
    <p:sldLayoutId id="2147483803" r:id="rId4"/>
    <p:sldLayoutId id="2147483804" r:id="rId5"/>
    <p:sldLayoutId id="2147483805" r:id="rId6"/>
    <p:sldLayoutId id="2147483806" r:id="rId7"/>
    <p:sldLayoutId id="2147483807" r:id="rId8"/>
    <p:sldLayoutId id="2147483808" r:id="rId9"/>
    <p:sldLayoutId id="2147483809" r:id="rId10"/>
    <p:sldLayoutId id="2147483810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MS PGothic" pitchFamily="34" charset="-128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itchFamily="34" charset="-128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itchFamily="34" charset="-128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itchFamily="34" charset="-128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itchFamily="34" charset="-128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65000"/>
        <a:buFont typeface="Wingdings" pitchFamily="2" charset="2"/>
        <a:buChar char="v"/>
        <a:defRPr sz="2800">
          <a:solidFill>
            <a:schemeClr val="tx1"/>
          </a:solidFill>
          <a:latin typeface="+mn-lt"/>
          <a:ea typeface="MS PGothic" pitchFamily="34" charset="-128"/>
          <a:cs typeface="ＭＳ Ｐゴシック" charset="0"/>
        </a:defRPr>
      </a:lvl1pPr>
      <a:lvl2pPr marL="742950" indent="-28575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MS PGothic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MS PGothic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MS PGothic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MS PGothic" pitchFamily="34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7" Type="http://schemas.openxmlformats.org/officeDocument/2006/relationships/image" Target="../media/image13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9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7" Type="http://schemas.openxmlformats.org/officeDocument/2006/relationships/image" Target="../media/image2.png"/><Relationship Id="rId2" Type="http://schemas.openxmlformats.org/officeDocument/2006/relationships/hyperlink" Target="http://www.usr.com/support/6000/6000-ug/two.html" TargetMode="Externa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3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png"/><Relationship Id="rId5" Type="http://schemas.openxmlformats.org/officeDocument/2006/relationships/image" Target="../media/image7.wmf"/><Relationship Id="rId4" Type="http://schemas.openxmlformats.org/officeDocument/2006/relationships/oleObject" Target="../embeddings/oleObject1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7" Type="http://schemas.openxmlformats.org/officeDocument/2006/relationships/hyperlink" Target="http://www.cs.utexas.edu/ftp/techreports/tr79-113.pdf" TargetMode="Externa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2.png"/><Relationship Id="rId5" Type="http://schemas.openxmlformats.org/officeDocument/2006/relationships/image" Target="../media/image8.wmf"/><Relationship Id="rId4" Type="http://schemas.openxmlformats.org/officeDocument/2006/relationships/oleObject" Target="../embeddings/oleObject2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3"/>
          <p:cNvSpPr>
            <a:spLocks noChangeArrowheads="1"/>
          </p:cNvSpPr>
          <p:nvPr/>
        </p:nvSpPr>
        <p:spPr bwMode="auto">
          <a:xfrm>
            <a:off x="371475" y="715963"/>
            <a:ext cx="4487863" cy="172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eaLnBrk="1" hangingPunct="1">
              <a:lnSpc>
                <a:spcPct val="85000"/>
              </a:lnSpc>
            </a:pPr>
            <a:r>
              <a:rPr lang="en-US" sz="4400">
                <a:solidFill>
                  <a:srgbClr val="000099"/>
                </a:solidFill>
                <a:latin typeface="Gill Sans MT" pitchFamily="34" charset="0"/>
                <a:cs typeface="Arial" pitchFamily="34" charset="0"/>
              </a:rPr>
              <a:t>Chapter 5</a:t>
            </a:r>
            <a:r>
              <a:rPr lang="en-US" sz="4800">
                <a:solidFill>
                  <a:srgbClr val="000099"/>
                </a:solidFill>
                <a:latin typeface="Gill Sans MT" pitchFamily="34" charset="0"/>
                <a:cs typeface="Arial" pitchFamily="34" charset="0"/>
              </a:rPr>
              <a:t/>
            </a:r>
            <a:br>
              <a:rPr lang="en-US" sz="4800">
                <a:solidFill>
                  <a:srgbClr val="000099"/>
                </a:solidFill>
                <a:latin typeface="Gill Sans MT" pitchFamily="34" charset="0"/>
                <a:cs typeface="Arial" pitchFamily="34" charset="0"/>
              </a:rPr>
            </a:br>
            <a:r>
              <a:rPr lang="en-US" sz="4400">
                <a:solidFill>
                  <a:srgbClr val="000099"/>
                </a:solidFill>
                <a:latin typeface="Gill Sans MT" pitchFamily="34" charset="0"/>
                <a:cs typeface="Arial" pitchFamily="34" charset="0"/>
              </a:rPr>
              <a:t>Link Layer</a:t>
            </a:r>
          </a:p>
        </p:txBody>
      </p:sp>
      <p:sp>
        <p:nvSpPr>
          <p:cNvPr id="8197" name="Rectangle 4"/>
          <p:cNvSpPr>
            <a:spLocks noChangeArrowheads="1"/>
          </p:cNvSpPr>
          <p:nvPr/>
        </p:nvSpPr>
        <p:spPr bwMode="auto">
          <a:xfrm>
            <a:off x="6184900" y="3078163"/>
            <a:ext cx="2881313" cy="286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eaLnBrk="1" hangingPunct="1">
              <a:lnSpc>
                <a:spcPct val="85000"/>
              </a:lnSpc>
              <a:defRPr/>
            </a:pPr>
            <a:r>
              <a:rPr lang="en-US" sz="2800" dirty="0">
                <a:solidFill>
                  <a:srgbClr val="008000"/>
                </a:solidFill>
                <a:latin typeface="Gill Sans MT" charset="0"/>
                <a:ea typeface="ＭＳ Ｐゴシック" charset="0"/>
                <a:cs typeface="Arial" charset="0"/>
              </a:rPr>
              <a:t>Computer Networking: A Top Down Approach </a:t>
            </a:r>
            <a:br>
              <a:rPr lang="en-US" sz="2800" dirty="0">
                <a:solidFill>
                  <a:srgbClr val="008000"/>
                </a:solidFill>
                <a:latin typeface="Gill Sans MT" charset="0"/>
                <a:ea typeface="ＭＳ Ｐゴシック" charset="0"/>
                <a:cs typeface="Arial" charset="0"/>
              </a:rPr>
            </a:br>
            <a:r>
              <a:rPr lang="en-US" sz="2000" dirty="0">
                <a:solidFill>
                  <a:srgbClr val="008000"/>
                </a:solidFill>
                <a:latin typeface="Gill Sans MT" charset="0"/>
                <a:ea typeface="ＭＳ Ｐゴシック" charset="0"/>
                <a:cs typeface="Arial" charset="0"/>
              </a:rPr>
              <a:t>6</a:t>
            </a:r>
            <a:r>
              <a:rPr lang="en-US" sz="2000" baseline="30000" dirty="0">
                <a:solidFill>
                  <a:srgbClr val="008000"/>
                </a:solidFill>
                <a:latin typeface="Gill Sans MT" charset="0"/>
                <a:ea typeface="ＭＳ Ｐゴシック" charset="0"/>
                <a:cs typeface="Arial" charset="0"/>
              </a:rPr>
              <a:t>th</a:t>
            </a:r>
            <a:r>
              <a:rPr lang="en-US" sz="2000" dirty="0">
                <a:solidFill>
                  <a:srgbClr val="008000"/>
                </a:solidFill>
                <a:latin typeface="Gill Sans MT" charset="0"/>
                <a:ea typeface="ＭＳ Ｐゴシック" charset="0"/>
                <a:cs typeface="Arial" charset="0"/>
              </a:rPr>
              <a:t> edition </a:t>
            </a:r>
            <a:br>
              <a:rPr lang="en-US" sz="2000" dirty="0">
                <a:solidFill>
                  <a:srgbClr val="008000"/>
                </a:solidFill>
                <a:latin typeface="Gill Sans MT" charset="0"/>
                <a:ea typeface="ＭＳ Ｐゴシック" charset="0"/>
                <a:cs typeface="Arial" charset="0"/>
              </a:rPr>
            </a:br>
            <a:r>
              <a:rPr lang="en-US" sz="2000" dirty="0">
                <a:solidFill>
                  <a:srgbClr val="008000"/>
                </a:solidFill>
                <a:latin typeface="Gill Sans MT" charset="0"/>
                <a:ea typeface="ＭＳ Ｐゴシック" charset="0"/>
                <a:cs typeface="Arial" charset="0"/>
              </a:rPr>
              <a:t>Jim Kurose, Keith Ross</a:t>
            </a:r>
            <a:br>
              <a:rPr lang="en-US" sz="2000" dirty="0">
                <a:solidFill>
                  <a:srgbClr val="008000"/>
                </a:solidFill>
                <a:latin typeface="Gill Sans MT" charset="0"/>
                <a:ea typeface="ＭＳ Ｐゴシック" charset="0"/>
                <a:cs typeface="Arial" charset="0"/>
              </a:rPr>
            </a:br>
            <a:r>
              <a:rPr lang="en-US" sz="2000" dirty="0">
                <a:solidFill>
                  <a:srgbClr val="008000"/>
                </a:solidFill>
                <a:latin typeface="Gill Sans MT" charset="0"/>
                <a:ea typeface="ＭＳ Ｐゴシック" charset="0"/>
                <a:cs typeface="Arial" charset="0"/>
              </a:rPr>
              <a:t>Addison-Wesley</a:t>
            </a:r>
            <a:br>
              <a:rPr lang="en-US" sz="2000" dirty="0">
                <a:solidFill>
                  <a:srgbClr val="008000"/>
                </a:solidFill>
                <a:latin typeface="Gill Sans MT" charset="0"/>
                <a:ea typeface="ＭＳ Ｐゴシック" charset="0"/>
                <a:cs typeface="Arial" charset="0"/>
              </a:rPr>
            </a:br>
            <a:r>
              <a:rPr lang="en-US" sz="2000" dirty="0">
                <a:solidFill>
                  <a:srgbClr val="008000"/>
                </a:solidFill>
                <a:latin typeface="Gill Sans MT" charset="0"/>
                <a:ea typeface="ＭＳ Ｐゴシック" charset="0"/>
                <a:cs typeface="Arial" charset="0"/>
              </a:rPr>
              <a:t>March 2012</a:t>
            </a:r>
          </a:p>
        </p:txBody>
      </p:sp>
      <p:sp>
        <p:nvSpPr>
          <p:cNvPr id="8199" name="Text Box 6"/>
          <p:cNvSpPr txBox="1">
            <a:spLocks noChangeArrowheads="1"/>
          </p:cNvSpPr>
          <p:nvPr/>
        </p:nvSpPr>
        <p:spPr bwMode="auto">
          <a:xfrm>
            <a:off x="369888" y="2411413"/>
            <a:ext cx="5378450" cy="1481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i="0" dirty="0">
                <a:latin typeface="Arial" pitchFamily="34" charset="0"/>
                <a:cs typeface="Arial" pitchFamily="34" charset="0"/>
              </a:rPr>
              <a:t>A note on the use of these </a:t>
            </a:r>
            <a:r>
              <a:rPr lang="en-US" i="0" dirty="0" err="1">
                <a:latin typeface="Arial" pitchFamily="34" charset="0"/>
                <a:cs typeface="Arial" pitchFamily="34" charset="0"/>
              </a:rPr>
              <a:t>ppt</a:t>
            </a:r>
            <a:r>
              <a:rPr lang="en-US" i="0" dirty="0">
                <a:latin typeface="Arial" pitchFamily="34" charset="0"/>
                <a:cs typeface="Arial" pitchFamily="34" charset="0"/>
              </a:rPr>
              <a:t> slides:</a:t>
            </a:r>
          </a:p>
          <a:p>
            <a:r>
              <a:rPr lang="en-US" sz="1200" i="0" dirty="0">
                <a:latin typeface="Arial" pitchFamily="34" charset="0"/>
                <a:cs typeface="Arial" pitchFamily="34" charset="0"/>
              </a:rPr>
              <a:t>We</a:t>
            </a:r>
            <a:r>
              <a:rPr lang="ja-JP" altLang="en-US" sz="1200" i="0">
                <a:latin typeface="Arial" pitchFamily="34" charset="0"/>
                <a:cs typeface="Arial" pitchFamily="34" charset="0"/>
              </a:rPr>
              <a:t>’</a:t>
            </a:r>
            <a:r>
              <a:rPr lang="en-US" altLang="ja-JP" sz="1200" i="0" dirty="0">
                <a:latin typeface="Arial" pitchFamily="34" charset="0"/>
                <a:cs typeface="Arial" pitchFamily="34" charset="0"/>
              </a:rPr>
              <a:t>re making these slides freely available to all (faculty, students, readers). They</a:t>
            </a:r>
            <a:r>
              <a:rPr lang="ja-JP" altLang="en-US" sz="1200" i="0">
                <a:latin typeface="Arial" pitchFamily="34" charset="0"/>
                <a:cs typeface="Arial" pitchFamily="34" charset="0"/>
              </a:rPr>
              <a:t>’</a:t>
            </a:r>
            <a:r>
              <a:rPr lang="en-US" altLang="ja-JP" sz="1200" i="0" dirty="0">
                <a:latin typeface="Arial" pitchFamily="34" charset="0"/>
                <a:cs typeface="Arial" pitchFamily="34" charset="0"/>
              </a:rPr>
              <a:t>re in PowerPoint form so you see the animations; and can add, modify, and delete slides  (including this one) and slide content to suit your needs. They obviously represent a lot of work on our part. In return for use, we only ask the following:</a:t>
            </a:r>
          </a:p>
          <a:p>
            <a:pPr>
              <a:lnSpc>
                <a:spcPct val="85000"/>
              </a:lnSpc>
            </a:pPr>
            <a:endParaRPr lang="en-US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200" name="Text Box 7"/>
          <p:cNvSpPr txBox="1">
            <a:spLocks noChangeArrowheads="1"/>
          </p:cNvSpPr>
          <p:nvPr/>
        </p:nvSpPr>
        <p:spPr bwMode="auto">
          <a:xfrm>
            <a:off x="373063" y="3476625"/>
            <a:ext cx="5378450" cy="2016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173038" indent="-173038">
              <a:lnSpc>
                <a:spcPct val="85000"/>
              </a:lnSpc>
            </a:pPr>
            <a:endParaRPr lang="en-US" sz="1400" i="0" dirty="0">
              <a:latin typeface="Gill Sans MT" pitchFamily="34" charset="0"/>
              <a:cs typeface="Arial" pitchFamily="34" charset="0"/>
            </a:endParaRPr>
          </a:p>
          <a:p>
            <a:pPr marL="173038" indent="-173038">
              <a:buClr>
                <a:srgbClr val="000099"/>
              </a:buClr>
              <a:buSzPct val="75000"/>
              <a:buFont typeface="Wingdings" pitchFamily="2" charset="2"/>
              <a:buChar char="v"/>
            </a:pPr>
            <a:r>
              <a:rPr lang="en-US" sz="1200" i="0" dirty="0">
                <a:latin typeface="Arial" pitchFamily="34" charset="0"/>
                <a:cs typeface="Arial" pitchFamily="34" charset="0"/>
              </a:rPr>
              <a:t>If you use these slides (e.g., in a class) that you mention their source (after all, we</a:t>
            </a:r>
            <a:r>
              <a:rPr lang="ja-JP" altLang="en-US" sz="1200" i="0">
                <a:latin typeface="Arial" pitchFamily="34" charset="0"/>
                <a:cs typeface="Arial" pitchFamily="34" charset="0"/>
              </a:rPr>
              <a:t>’</a:t>
            </a:r>
            <a:r>
              <a:rPr lang="en-US" altLang="ja-JP" sz="1200" i="0" dirty="0">
                <a:latin typeface="Arial" pitchFamily="34" charset="0"/>
                <a:cs typeface="Arial" pitchFamily="34" charset="0"/>
              </a:rPr>
              <a:t>d like people to use our book!)</a:t>
            </a:r>
          </a:p>
          <a:p>
            <a:pPr marL="173038" indent="-173038">
              <a:buClr>
                <a:srgbClr val="000099"/>
              </a:buClr>
              <a:buSzPct val="75000"/>
              <a:buFont typeface="Wingdings" pitchFamily="2" charset="2"/>
              <a:buChar char="v"/>
            </a:pPr>
            <a:r>
              <a:rPr lang="en-US" sz="1200" i="0" dirty="0">
                <a:latin typeface="Arial" pitchFamily="34" charset="0"/>
                <a:cs typeface="Arial" pitchFamily="34" charset="0"/>
              </a:rPr>
              <a:t>If you post any slides on a www site, that you note that they are adapted from (or perhaps identical to) our slides, and note our copyright of this material.</a:t>
            </a:r>
          </a:p>
          <a:p>
            <a:pPr marL="173038" indent="-173038">
              <a:buClr>
                <a:schemeClr val="accent2"/>
              </a:buClr>
              <a:buFont typeface="Wingdings" pitchFamily="2" charset="2"/>
              <a:buChar char="q"/>
            </a:pPr>
            <a:endParaRPr lang="en-US" sz="1200" i="0" dirty="0">
              <a:latin typeface="Arial" pitchFamily="34" charset="0"/>
              <a:cs typeface="Arial" pitchFamily="34" charset="0"/>
            </a:endParaRPr>
          </a:p>
          <a:p>
            <a:pPr marL="173038" indent="-173038">
              <a:lnSpc>
                <a:spcPct val="85000"/>
              </a:lnSpc>
              <a:buClr>
                <a:schemeClr val="accent2"/>
              </a:buClr>
              <a:buFont typeface="Wingdings" pitchFamily="2" charset="2"/>
              <a:buNone/>
            </a:pPr>
            <a:r>
              <a:rPr lang="en-US" sz="1200" i="0" dirty="0">
                <a:latin typeface="Arial" pitchFamily="34" charset="0"/>
                <a:cs typeface="Arial" pitchFamily="34" charset="0"/>
              </a:rPr>
              <a:t>Thanks and enjoy!  JFK/KWR</a:t>
            </a:r>
          </a:p>
          <a:p>
            <a:pPr marL="173038" indent="-173038">
              <a:lnSpc>
                <a:spcPct val="85000"/>
              </a:lnSpc>
            </a:pPr>
            <a:endParaRPr lang="en-US" sz="1200" i="0" dirty="0">
              <a:latin typeface="Arial" pitchFamily="34" charset="0"/>
              <a:cs typeface="Arial" pitchFamily="34" charset="0"/>
            </a:endParaRPr>
          </a:p>
          <a:p>
            <a:pPr marL="173038" indent="-173038">
              <a:lnSpc>
                <a:spcPct val="85000"/>
              </a:lnSpc>
            </a:pPr>
            <a:r>
              <a:rPr lang="en-US" sz="1200" i="0" dirty="0">
                <a:latin typeface="Arial" pitchFamily="34" charset="0"/>
                <a:cs typeface="Arial" pitchFamily="34" charset="0"/>
              </a:rPr>
              <a:t>     All material copyright 1996-2012</a:t>
            </a:r>
          </a:p>
          <a:p>
            <a:pPr marL="173038" indent="-173038">
              <a:lnSpc>
                <a:spcPct val="85000"/>
              </a:lnSpc>
            </a:pPr>
            <a:r>
              <a:rPr lang="en-US" sz="1200" i="0" dirty="0">
                <a:latin typeface="Arial" pitchFamily="34" charset="0"/>
                <a:cs typeface="Arial" pitchFamily="34" charset="0"/>
              </a:rPr>
              <a:t>     J.F Kurose and K.W. Ross, All Rights Reserved</a:t>
            </a:r>
          </a:p>
        </p:txBody>
      </p:sp>
      <p:pic>
        <p:nvPicPr>
          <p:cNvPr id="8201" name="Picture 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600" y="5141913"/>
            <a:ext cx="187325" cy="187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40966" name="Picture 9" descr="underline_base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2438" y="2097088"/>
            <a:ext cx="2736850" cy="188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67" name="Picture 1" descr="6e_cover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32525" y="511175"/>
            <a:ext cx="2306638" cy="2773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68" name="TextBox 2"/>
          <p:cNvSpPr txBox="1">
            <a:spLocks noChangeArrowheads="1"/>
          </p:cNvSpPr>
          <p:nvPr/>
        </p:nvSpPr>
        <p:spPr bwMode="auto">
          <a:xfrm>
            <a:off x="-1995488" y="3043238"/>
            <a:ext cx="18415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1600">
              <a:latin typeface="Tahoma" pitchFamily="34" charset="0"/>
            </a:endParaRP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dirty="0" smtClean="0">
                <a:latin typeface="Tahoma" charset="0"/>
              </a:rPr>
              <a:t>Link Layer</a:t>
            </a:r>
            <a:endParaRPr lang="en-US" dirty="0">
              <a:latin typeface="Tahoma" charset="0"/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>
                <a:latin typeface="Tahoma" pitchFamily="34" charset="0"/>
              </a:rPr>
              <a:t>5-</a:t>
            </a:r>
            <a:fld id="{2EBBE204-5B28-4CE1-9E52-4D58FA72D5C2}" type="slidenum">
              <a:rPr lang="en-US">
                <a:latin typeface="Tahoma" pitchFamily="34" charset="0"/>
              </a:rPr>
              <a:pPr/>
              <a:t>1</a:t>
            </a:fld>
            <a:endParaRPr lang="en-US">
              <a:latin typeface="Tahoma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79502" y="5575619"/>
            <a:ext cx="575894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800" dirty="0" smtClean="0">
                <a:latin typeface="Arial" pitchFamily="34" charset="0"/>
                <a:cs typeface="Arial" pitchFamily="34" charset="0"/>
              </a:rPr>
              <a:t>The course notes are adapted for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Bucknell’s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CSCI 363</a:t>
            </a:r>
          </a:p>
          <a:p>
            <a:pPr algn="l"/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Xiannong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Meng</a:t>
            </a:r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US" sz="1800" dirty="0" smtClean="0">
                <a:latin typeface="Arial" pitchFamily="34" charset="0"/>
                <a:cs typeface="Arial" pitchFamily="34" charset="0"/>
              </a:rPr>
              <a:t>Spring 2016</a:t>
            </a:r>
            <a:endParaRPr lang="en-US" sz="1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i="0" dirty="0" smtClean="0">
                <a:latin typeface="Arial" charset="0"/>
              </a:rPr>
              <a:t>Link </a:t>
            </a:r>
            <a:r>
              <a:rPr lang="en-US" i="0" dirty="0">
                <a:latin typeface="Arial" charset="0"/>
              </a:rPr>
              <a:t>Layer</a:t>
            </a:r>
          </a:p>
        </p:txBody>
      </p:sp>
      <p:sp>
        <p:nvSpPr>
          <p:cNvPr id="3481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5-</a:t>
            </a:r>
            <a:fld id="{4FBA4694-AC23-4807-AA00-08DA3CD4975E}" type="slidenum">
              <a:rPr lang="en-US"/>
              <a:pPr/>
              <a:t>10</a:t>
            </a:fld>
            <a:endParaRPr lang="en-US"/>
          </a:p>
        </p:txBody>
      </p:sp>
      <p:grpSp>
        <p:nvGrpSpPr>
          <p:cNvPr id="111619" name="Group 55"/>
          <p:cNvGrpSpPr>
            <a:grpSpLocks/>
          </p:cNvGrpSpPr>
          <p:nvPr/>
        </p:nvGrpSpPr>
        <p:grpSpPr bwMode="auto">
          <a:xfrm>
            <a:off x="4398963" y="4154488"/>
            <a:ext cx="781050" cy="681037"/>
            <a:chOff x="-44" y="1473"/>
            <a:chExt cx="981" cy="1105"/>
          </a:xfrm>
        </p:grpSpPr>
        <p:pic>
          <p:nvPicPr>
            <p:cNvPr id="111652" name="Picture 56" descr="desktop_computer_stylized_medium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1653" name="Freeform 57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296 w 356"/>
                <a:gd name="T3" fmla="*/ 69 h 368"/>
                <a:gd name="T4" fmla="*/ 1537 w 356"/>
                <a:gd name="T5" fmla="*/ 1447 h 368"/>
                <a:gd name="T6" fmla="*/ 339 w 356"/>
                <a:gd name="T7" fmla="*/ 1810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111620" name="Group 58"/>
          <p:cNvGrpSpPr>
            <a:grpSpLocks/>
          </p:cNvGrpSpPr>
          <p:nvPr/>
        </p:nvGrpSpPr>
        <p:grpSpPr bwMode="auto">
          <a:xfrm>
            <a:off x="4691063" y="3549650"/>
            <a:ext cx="781050" cy="681038"/>
            <a:chOff x="-44" y="1473"/>
            <a:chExt cx="981" cy="1105"/>
          </a:xfrm>
        </p:grpSpPr>
        <p:pic>
          <p:nvPicPr>
            <p:cNvPr id="111650" name="Picture 59" descr="desktop_computer_stylized_medium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1651" name="Freeform 60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296 w 356"/>
                <a:gd name="T3" fmla="*/ 69 h 368"/>
                <a:gd name="T4" fmla="*/ 1537 w 356"/>
                <a:gd name="T5" fmla="*/ 1447 h 368"/>
                <a:gd name="T6" fmla="*/ 339 w 356"/>
                <a:gd name="T7" fmla="*/ 1810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111621" name="Group 61"/>
          <p:cNvGrpSpPr>
            <a:grpSpLocks/>
          </p:cNvGrpSpPr>
          <p:nvPr/>
        </p:nvGrpSpPr>
        <p:grpSpPr bwMode="auto">
          <a:xfrm>
            <a:off x="4972050" y="2935288"/>
            <a:ext cx="781050" cy="681037"/>
            <a:chOff x="-44" y="1473"/>
            <a:chExt cx="981" cy="1105"/>
          </a:xfrm>
        </p:grpSpPr>
        <p:pic>
          <p:nvPicPr>
            <p:cNvPr id="111648" name="Picture 62" descr="desktop_computer_stylized_medium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1649" name="Freeform 63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296 w 356"/>
                <a:gd name="T3" fmla="*/ 69 h 368"/>
                <a:gd name="T4" fmla="*/ 1537 w 356"/>
                <a:gd name="T5" fmla="*/ 1447 h 368"/>
                <a:gd name="T6" fmla="*/ 339 w 356"/>
                <a:gd name="T7" fmla="*/ 1810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111622" name="Group 64"/>
          <p:cNvGrpSpPr>
            <a:grpSpLocks/>
          </p:cNvGrpSpPr>
          <p:nvPr/>
        </p:nvGrpSpPr>
        <p:grpSpPr bwMode="auto">
          <a:xfrm>
            <a:off x="5273675" y="2354263"/>
            <a:ext cx="781050" cy="681037"/>
            <a:chOff x="-44" y="1473"/>
            <a:chExt cx="981" cy="1105"/>
          </a:xfrm>
        </p:grpSpPr>
        <p:pic>
          <p:nvPicPr>
            <p:cNvPr id="111646" name="Picture 65" descr="desktop_computer_stylized_medium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1647" name="Freeform 66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296 w 356"/>
                <a:gd name="T3" fmla="*/ 69 h 368"/>
                <a:gd name="T4" fmla="*/ 1537 w 356"/>
                <a:gd name="T5" fmla="*/ 1447 h 368"/>
                <a:gd name="T6" fmla="*/ 339 w 356"/>
                <a:gd name="T7" fmla="*/ 1810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111623" name="Group 67"/>
          <p:cNvGrpSpPr>
            <a:grpSpLocks/>
          </p:cNvGrpSpPr>
          <p:nvPr/>
        </p:nvGrpSpPr>
        <p:grpSpPr bwMode="auto">
          <a:xfrm flipH="1">
            <a:off x="6810375" y="2600325"/>
            <a:ext cx="781050" cy="681038"/>
            <a:chOff x="-44" y="1473"/>
            <a:chExt cx="981" cy="1105"/>
          </a:xfrm>
        </p:grpSpPr>
        <p:pic>
          <p:nvPicPr>
            <p:cNvPr id="111644" name="Picture 68" descr="desktop_computer_stylized_medium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1645" name="Freeform 69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296 w 356"/>
                <a:gd name="T3" fmla="*/ 69 h 368"/>
                <a:gd name="T4" fmla="*/ 1537 w 356"/>
                <a:gd name="T5" fmla="*/ 1447 h 368"/>
                <a:gd name="T6" fmla="*/ 339 w 356"/>
                <a:gd name="T7" fmla="*/ 1810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3482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0563" y="1485900"/>
            <a:ext cx="3460750" cy="5062538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3200" i="1" smtClean="0">
                <a:solidFill>
                  <a:srgbClr val="990033"/>
                </a:solidFill>
              </a:rPr>
              <a:t>polling:</a:t>
            </a:r>
            <a:r>
              <a:rPr lang="en-US" sz="3200" b="1" smtClean="0">
                <a:solidFill>
                  <a:srgbClr val="990033"/>
                </a:solidFill>
              </a:rPr>
              <a:t> </a:t>
            </a:r>
            <a:endParaRPr lang="en-US" sz="3200" smtClean="0">
              <a:solidFill>
                <a:srgbClr val="990033"/>
              </a:solidFill>
            </a:endParaRPr>
          </a:p>
          <a:p>
            <a:r>
              <a:rPr lang="en-US" sz="2400" smtClean="0"/>
              <a:t>master node </a:t>
            </a:r>
            <a:r>
              <a:rPr lang="ja-JP" altLang="en-US" sz="2400" smtClean="0"/>
              <a:t>“</a:t>
            </a:r>
            <a:r>
              <a:rPr lang="en-US" altLang="ja-JP" sz="2400" smtClean="0"/>
              <a:t>invites</a:t>
            </a:r>
            <a:r>
              <a:rPr lang="ja-JP" altLang="en-US" sz="2400" smtClean="0"/>
              <a:t>”</a:t>
            </a:r>
            <a:r>
              <a:rPr lang="en-US" altLang="ja-JP" sz="2400" smtClean="0"/>
              <a:t> slave nodes to transmit in turn</a:t>
            </a:r>
          </a:p>
          <a:p>
            <a:r>
              <a:rPr lang="en-US" sz="2400" smtClean="0"/>
              <a:t>typically used with </a:t>
            </a:r>
            <a:r>
              <a:rPr lang="ja-JP" altLang="en-US" sz="2400" smtClean="0"/>
              <a:t>“</a:t>
            </a:r>
            <a:r>
              <a:rPr lang="en-US" altLang="ja-JP" sz="2400" smtClean="0"/>
              <a:t>dumb</a:t>
            </a:r>
            <a:r>
              <a:rPr lang="ja-JP" altLang="en-US" sz="2400" smtClean="0"/>
              <a:t>”</a:t>
            </a:r>
            <a:r>
              <a:rPr lang="en-US" altLang="ja-JP" sz="2400" smtClean="0"/>
              <a:t> slave devices</a:t>
            </a:r>
          </a:p>
          <a:p>
            <a:r>
              <a:rPr lang="en-US" sz="2400" smtClean="0"/>
              <a:t>concerns:</a:t>
            </a:r>
          </a:p>
          <a:p>
            <a:pPr lvl="1"/>
            <a:r>
              <a:rPr lang="en-US" smtClean="0"/>
              <a:t>polling overhead </a:t>
            </a:r>
          </a:p>
          <a:p>
            <a:pPr lvl="1"/>
            <a:r>
              <a:rPr lang="en-US" smtClean="0"/>
              <a:t>latency</a:t>
            </a:r>
          </a:p>
          <a:p>
            <a:pPr lvl="1"/>
            <a:r>
              <a:rPr lang="en-US" smtClean="0"/>
              <a:t>single point of failure (master)</a:t>
            </a:r>
          </a:p>
        </p:txBody>
      </p:sp>
      <p:sp>
        <p:nvSpPr>
          <p:cNvPr id="34826" name="Line 24"/>
          <p:cNvSpPr>
            <a:spLocks noChangeShapeType="1"/>
          </p:cNvSpPr>
          <p:nvPr/>
        </p:nvSpPr>
        <p:spPr bwMode="auto">
          <a:xfrm flipH="1">
            <a:off x="5286375" y="2717800"/>
            <a:ext cx="927100" cy="17732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34827" name="Line 25"/>
          <p:cNvSpPr>
            <a:spLocks noChangeShapeType="1"/>
          </p:cNvSpPr>
          <p:nvPr/>
        </p:nvSpPr>
        <p:spPr bwMode="auto">
          <a:xfrm>
            <a:off x="5927725" y="2768600"/>
            <a:ext cx="25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34828" name="Line 31"/>
          <p:cNvSpPr>
            <a:spLocks noChangeShapeType="1"/>
          </p:cNvSpPr>
          <p:nvPr/>
        </p:nvSpPr>
        <p:spPr bwMode="auto">
          <a:xfrm>
            <a:off x="6076950" y="2982913"/>
            <a:ext cx="858838" cy="12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34829" name="Line 35"/>
          <p:cNvSpPr>
            <a:spLocks noChangeShapeType="1"/>
          </p:cNvSpPr>
          <p:nvPr/>
        </p:nvSpPr>
        <p:spPr bwMode="auto">
          <a:xfrm>
            <a:off x="5656263" y="3297238"/>
            <a:ext cx="25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34830" name="Line 37"/>
          <p:cNvSpPr>
            <a:spLocks noChangeShapeType="1"/>
          </p:cNvSpPr>
          <p:nvPr/>
        </p:nvSpPr>
        <p:spPr bwMode="auto">
          <a:xfrm>
            <a:off x="5384800" y="3825875"/>
            <a:ext cx="25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34831" name="Line 39"/>
          <p:cNvSpPr>
            <a:spLocks noChangeShapeType="1"/>
          </p:cNvSpPr>
          <p:nvPr/>
        </p:nvSpPr>
        <p:spPr bwMode="auto">
          <a:xfrm>
            <a:off x="5113338" y="4354513"/>
            <a:ext cx="25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34832" name="Text Box 40"/>
          <p:cNvSpPr txBox="1">
            <a:spLocks noChangeArrowheads="1"/>
          </p:cNvSpPr>
          <p:nvPr/>
        </p:nvSpPr>
        <p:spPr bwMode="auto">
          <a:xfrm>
            <a:off x="6638925" y="3222625"/>
            <a:ext cx="9588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2000" i="0" smtClean="0">
                <a:latin typeface="Arial" charset="0"/>
              </a:rPr>
              <a:t>master</a:t>
            </a:r>
          </a:p>
        </p:txBody>
      </p:sp>
      <p:sp>
        <p:nvSpPr>
          <p:cNvPr id="34833" name="Text Box 41"/>
          <p:cNvSpPr txBox="1">
            <a:spLocks noChangeArrowheads="1"/>
          </p:cNvSpPr>
          <p:nvPr/>
        </p:nvSpPr>
        <p:spPr bwMode="auto">
          <a:xfrm>
            <a:off x="4464050" y="4808538"/>
            <a:ext cx="9048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2000" i="0" smtClean="0">
                <a:latin typeface="Arial" charset="0"/>
              </a:rPr>
              <a:t>slaves</a:t>
            </a:r>
          </a:p>
        </p:txBody>
      </p:sp>
      <p:grpSp>
        <p:nvGrpSpPr>
          <p:cNvPr id="184364" name="Group 44"/>
          <p:cNvGrpSpPr>
            <a:grpSpLocks/>
          </p:cNvGrpSpPr>
          <p:nvPr/>
        </p:nvGrpSpPr>
        <p:grpSpPr bwMode="auto">
          <a:xfrm>
            <a:off x="6823075" y="2636838"/>
            <a:ext cx="560388" cy="336550"/>
            <a:chOff x="4212" y="2864"/>
            <a:chExt cx="353" cy="212"/>
          </a:xfrm>
        </p:grpSpPr>
        <p:sp>
          <p:nvSpPr>
            <p:cNvPr id="34843" name="Rectangle 42"/>
            <p:cNvSpPr>
              <a:spLocks noChangeArrowheads="1"/>
            </p:cNvSpPr>
            <p:nvPr/>
          </p:nvSpPr>
          <p:spPr bwMode="auto">
            <a:xfrm>
              <a:off x="4212" y="2916"/>
              <a:ext cx="353" cy="137"/>
            </a:xfrm>
            <a:prstGeom prst="rect">
              <a:avLst/>
            </a:prstGeom>
            <a:solidFill>
              <a:srgbClr val="00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44" name="Text Box 43"/>
            <p:cNvSpPr txBox="1">
              <a:spLocks noChangeArrowheads="1"/>
            </p:cNvSpPr>
            <p:nvPr/>
          </p:nvSpPr>
          <p:spPr bwMode="auto">
            <a:xfrm>
              <a:off x="4227" y="2864"/>
              <a:ext cx="314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600" i="0" smtClean="0">
                  <a:solidFill>
                    <a:schemeClr val="bg1"/>
                  </a:solidFill>
                  <a:latin typeface="Arial" charset="0"/>
                </a:rPr>
                <a:t>poll</a:t>
              </a:r>
            </a:p>
          </p:txBody>
        </p:sp>
      </p:grpSp>
      <p:grpSp>
        <p:nvGrpSpPr>
          <p:cNvPr id="184368" name="Group 48"/>
          <p:cNvGrpSpPr>
            <a:grpSpLocks/>
          </p:cNvGrpSpPr>
          <p:nvPr/>
        </p:nvGrpSpPr>
        <p:grpSpPr bwMode="auto">
          <a:xfrm>
            <a:off x="4872038" y="3559175"/>
            <a:ext cx="595312" cy="336550"/>
            <a:chOff x="4415" y="2364"/>
            <a:chExt cx="375" cy="212"/>
          </a:xfrm>
        </p:grpSpPr>
        <p:sp>
          <p:nvSpPr>
            <p:cNvPr id="34841" name="Rectangle 46"/>
            <p:cNvSpPr>
              <a:spLocks noChangeArrowheads="1"/>
            </p:cNvSpPr>
            <p:nvPr/>
          </p:nvSpPr>
          <p:spPr bwMode="auto">
            <a:xfrm>
              <a:off x="4437" y="2400"/>
              <a:ext cx="353" cy="137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42" name="Text Box 47"/>
            <p:cNvSpPr txBox="1">
              <a:spLocks noChangeArrowheads="1"/>
            </p:cNvSpPr>
            <p:nvPr/>
          </p:nvSpPr>
          <p:spPr bwMode="auto">
            <a:xfrm>
              <a:off x="4415" y="2364"/>
              <a:ext cx="365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600" i="0" smtClean="0">
                  <a:solidFill>
                    <a:schemeClr val="bg1"/>
                  </a:solidFill>
                  <a:latin typeface="Arial" charset="0"/>
                </a:rPr>
                <a:t>data</a:t>
              </a:r>
            </a:p>
          </p:txBody>
        </p:sp>
      </p:grpSp>
      <p:grpSp>
        <p:nvGrpSpPr>
          <p:cNvPr id="184369" name="Group 49"/>
          <p:cNvGrpSpPr>
            <a:grpSpLocks/>
          </p:cNvGrpSpPr>
          <p:nvPr/>
        </p:nvGrpSpPr>
        <p:grpSpPr bwMode="auto">
          <a:xfrm>
            <a:off x="5378450" y="2441575"/>
            <a:ext cx="595313" cy="336550"/>
            <a:chOff x="4415" y="2364"/>
            <a:chExt cx="375" cy="212"/>
          </a:xfrm>
        </p:grpSpPr>
        <p:sp>
          <p:nvSpPr>
            <p:cNvPr id="34839" name="Rectangle 50"/>
            <p:cNvSpPr>
              <a:spLocks noChangeArrowheads="1"/>
            </p:cNvSpPr>
            <p:nvPr/>
          </p:nvSpPr>
          <p:spPr bwMode="auto">
            <a:xfrm>
              <a:off x="4437" y="2400"/>
              <a:ext cx="353" cy="137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40" name="Text Box 51"/>
            <p:cNvSpPr txBox="1">
              <a:spLocks noChangeArrowheads="1"/>
            </p:cNvSpPr>
            <p:nvPr/>
          </p:nvSpPr>
          <p:spPr bwMode="auto">
            <a:xfrm>
              <a:off x="4415" y="2364"/>
              <a:ext cx="365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600" i="0" smtClean="0">
                  <a:solidFill>
                    <a:schemeClr val="bg1"/>
                  </a:solidFill>
                  <a:latin typeface="Arial" charset="0"/>
                </a:rPr>
                <a:t>data</a:t>
              </a:r>
            </a:p>
          </p:txBody>
        </p:sp>
      </p:grpSp>
      <p:pic>
        <p:nvPicPr>
          <p:cNvPr id="111636" name="Picture 53" descr="underline_base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3588" y="995363"/>
            <a:ext cx="6856412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838" name="Rectangle 54"/>
          <p:cNvSpPr>
            <a:spLocks noGrp="1" noChangeArrowheads="1"/>
          </p:cNvSpPr>
          <p:nvPr>
            <p:ph type="title"/>
          </p:nvPr>
        </p:nvSpPr>
        <p:spPr>
          <a:xfrm>
            <a:off x="422275" y="195263"/>
            <a:ext cx="7772400" cy="1143000"/>
          </a:xfrm>
        </p:spPr>
        <p:txBody>
          <a:bodyPr/>
          <a:lstStyle/>
          <a:p>
            <a:r>
              <a:rPr lang="ja-JP" altLang="en-US" smtClean="0"/>
              <a:t>“</a:t>
            </a:r>
            <a:r>
              <a:rPr lang="en-US" altLang="ja-JP" smtClean="0"/>
              <a:t>Taking turns</a:t>
            </a:r>
            <a:r>
              <a:rPr lang="ja-JP" altLang="en-US" smtClean="0"/>
              <a:t>”</a:t>
            </a:r>
            <a:r>
              <a:rPr lang="en-US" altLang="ja-JP" smtClean="0"/>
              <a:t> MAC protocols</a:t>
            </a: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689124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1.85185E-6 L -0.09254 -1.85185E-6 L -0.07882 -0.03495 L -0.1526 -0.03495 " pathEditMode="relative" ptsTypes="AAAA">
                                      <p:cBhvr>
                                        <p:cTn id="9" dur="2000" fill="hold"/>
                                        <p:tgtEl>
                                          <p:spTgt spid="1843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7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-7.40741E-7 L 0.07119 -0.00162 L 0.0599 0.03171 L 0.15122 0.03009 " pathEditMode="relative" ptsTypes="AAAA">
                                      <p:cBhvr>
                                        <p:cTn id="18" dur="2000" fill="hold"/>
                                        <p:tgtEl>
                                          <p:spTgt spid="1843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0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1.85185E-6 L -0.08872 -1.85185E-6 L -0.14375 0.14167 L -0.21753 0.14167 " pathEditMode="relative" ptsTypes="AAAA">
                                      <p:cBhvr>
                                        <p:cTn id="28" dur="2000" fill="hold"/>
                                        <p:tgtEl>
                                          <p:spTgt spid="1843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0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6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6.2963E-6 L 0.07135 -0.00161 L 0.11754 -0.13171 L 0.21129 -0.13333 " pathEditMode="relative" ptsTypes="AAAA">
                                      <p:cBhvr>
                                        <p:cTn id="37" dur="2000" fill="hold"/>
                                        <p:tgtEl>
                                          <p:spTgt spid="1843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9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i="0" dirty="0" smtClean="0">
                <a:latin typeface="Arial" charset="0"/>
              </a:rPr>
              <a:t>Link </a:t>
            </a:r>
            <a:r>
              <a:rPr lang="en-US" i="0" dirty="0">
                <a:latin typeface="Arial" charset="0"/>
              </a:rPr>
              <a:t>Layer</a:t>
            </a:r>
          </a:p>
        </p:txBody>
      </p:sp>
      <p:sp>
        <p:nvSpPr>
          <p:cNvPr id="3584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5-</a:t>
            </a:r>
            <a:fld id="{DCBC92CF-E982-466D-BE98-ABB243473FBB}" type="slidenum">
              <a:rPr lang="en-US"/>
              <a:pPr/>
              <a:t>11</a:t>
            </a:fld>
            <a:endParaRPr lang="en-US"/>
          </a:p>
        </p:txBody>
      </p:sp>
      <p:grpSp>
        <p:nvGrpSpPr>
          <p:cNvPr id="113667" name="Group 21"/>
          <p:cNvGrpSpPr>
            <a:grpSpLocks/>
          </p:cNvGrpSpPr>
          <p:nvPr/>
        </p:nvGrpSpPr>
        <p:grpSpPr bwMode="auto">
          <a:xfrm>
            <a:off x="7229475" y="3667125"/>
            <a:ext cx="781050" cy="681038"/>
            <a:chOff x="-44" y="1473"/>
            <a:chExt cx="981" cy="1105"/>
          </a:xfrm>
        </p:grpSpPr>
        <p:pic>
          <p:nvPicPr>
            <p:cNvPr id="113685" name="Picture 22" descr="desktop_computer_stylized_medium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3686" name="Freeform 23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296 w 356"/>
                <a:gd name="T3" fmla="*/ 69 h 368"/>
                <a:gd name="T4" fmla="*/ 1537 w 356"/>
                <a:gd name="T5" fmla="*/ 1447 h 368"/>
                <a:gd name="T6" fmla="*/ 339 w 356"/>
                <a:gd name="T7" fmla="*/ 1810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113668" name="Group 24"/>
          <p:cNvGrpSpPr>
            <a:grpSpLocks/>
          </p:cNvGrpSpPr>
          <p:nvPr/>
        </p:nvGrpSpPr>
        <p:grpSpPr bwMode="auto">
          <a:xfrm>
            <a:off x="4514850" y="3624263"/>
            <a:ext cx="781050" cy="681037"/>
            <a:chOff x="-44" y="1473"/>
            <a:chExt cx="981" cy="1105"/>
          </a:xfrm>
        </p:grpSpPr>
        <p:pic>
          <p:nvPicPr>
            <p:cNvPr id="113683" name="Picture 25" descr="desktop_computer_stylized_medium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3684" name="Freeform 26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296 w 356"/>
                <a:gd name="T3" fmla="*/ 69 h 368"/>
                <a:gd name="T4" fmla="*/ 1537 w 356"/>
                <a:gd name="T5" fmla="*/ 1447 h 368"/>
                <a:gd name="T6" fmla="*/ 339 w 356"/>
                <a:gd name="T7" fmla="*/ 1810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113669" name="Group 27"/>
          <p:cNvGrpSpPr>
            <a:grpSpLocks/>
          </p:cNvGrpSpPr>
          <p:nvPr/>
        </p:nvGrpSpPr>
        <p:grpSpPr bwMode="auto">
          <a:xfrm>
            <a:off x="5832475" y="1960563"/>
            <a:ext cx="781050" cy="681037"/>
            <a:chOff x="-44" y="1473"/>
            <a:chExt cx="981" cy="1105"/>
          </a:xfrm>
        </p:grpSpPr>
        <p:pic>
          <p:nvPicPr>
            <p:cNvPr id="113681" name="Picture 28" descr="desktop_computer_stylized_medium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3682" name="Freeform 29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296 w 356"/>
                <a:gd name="T3" fmla="*/ 69 h 368"/>
                <a:gd name="T4" fmla="*/ 1537 w 356"/>
                <a:gd name="T5" fmla="*/ 1447 h 368"/>
                <a:gd name="T6" fmla="*/ 339 w 356"/>
                <a:gd name="T7" fmla="*/ 1810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113670" name="Group 30"/>
          <p:cNvGrpSpPr>
            <a:grpSpLocks/>
          </p:cNvGrpSpPr>
          <p:nvPr/>
        </p:nvGrpSpPr>
        <p:grpSpPr bwMode="auto">
          <a:xfrm>
            <a:off x="5886450" y="5408613"/>
            <a:ext cx="781050" cy="681037"/>
            <a:chOff x="-44" y="1473"/>
            <a:chExt cx="981" cy="1105"/>
          </a:xfrm>
        </p:grpSpPr>
        <p:pic>
          <p:nvPicPr>
            <p:cNvPr id="113679" name="Picture 31" descr="desktop_computer_stylized_medium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3680" name="Freeform 32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296 w 356"/>
                <a:gd name="T3" fmla="*/ 69 h 368"/>
                <a:gd name="T4" fmla="*/ 1537 w 356"/>
                <a:gd name="T5" fmla="*/ 1447 h 368"/>
                <a:gd name="T6" fmla="*/ 339 w 356"/>
                <a:gd name="T7" fmla="*/ 1810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35848" name="Rectangle 4"/>
          <p:cNvSpPr>
            <a:spLocks noChangeArrowheads="1"/>
          </p:cNvSpPr>
          <p:nvPr/>
        </p:nvSpPr>
        <p:spPr bwMode="auto">
          <a:xfrm>
            <a:off x="600075" y="1376363"/>
            <a:ext cx="3754438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pitchFamily="2" charset="2"/>
              <a:buNone/>
            </a:pPr>
            <a:r>
              <a:rPr lang="en-US" sz="3200">
                <a:solidFill>
                  <a:srgbClr val="990033"/>
                </a:solidFill>
                <a:latin typeface="Gill Sans MT" pitchFamily="34" charset="0"/>
              </a:rPr>
              <a:t>token passing:</a:t>
            </a:r>
            <a:endParaRPr lang="en-US" sz="3200" b="1">
              <a:solidFill>
                <a:srgbClr val="990033"/>
              </a:solidFill>
              <a:latin typeface="Gill Sans MT" pitchFamily="34" charset="0"/>
            </a:endParaRPr>
          </a:p>
          <a:p>
            <a:pPr marL="342900" indent="-34290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pitchFamily="2" charset="2"/>
              <a:buChar char="v"/>
            </a:pPr>
            <a:r>
              <a:rPr lang="en-US" sz="2400" i="0">
                <a:latin typeface="Gill Sans MT" pitchFamily="34" charset="0"/>
              </a:rPr>
              <a:t>control </a:t>
            </a:r>
            <a:r>
              <a:rPr lang="en-US" sz="2800">
                <a:solidFill>
                  <a:srgbClr val="990033"/>
                </a:solidFill>
                <a:latin typeface="Gill Sans MT" pitchFamily="34" charset="0"/>
              </a:rPr>
              <a:t>token</a:t>
            </a:r>
            <a:r>
              <a:rPr lang="en-US" sz="2400" b="1" i="0">
                <a:latin typeface="Gill Sans MT" pitchFamily="34" charset="0"/>
              </a:rPr>
              <a:t> </a:t>
            </a:r>
            <a:r>
              <a:rPr lang="en-US" sz="2400" i="0">
                <a:latin typeface="Gill Sans MT" pitchFamily="34" charset="0"/>
              </a:rPr>
              <a:t>passed from one node to next sequentially.</a:t>
            </a:r>
          </a:p>
          <a:p>
            <a:pPr marL="342900" indent="-34290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pitchFamily="2" charset="2"/>
              <a:buChar char="v"/>
            </a:pPr>
            <a:r>
              <a:rPr lang="en-US" sz="2400" i="0">
                <a:latin typeface="Gill Sans MT" pitchFamily="34" charset="0"/>
              </a:rPr>
              <a:t>token message</a:t>
            </a:r>
          </a:p>
          <a:p>
            <a:pPr marL="342900" indent="-34290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pitchFamily="2" charset="2"/>
              <a:buChar char="v"/>
            </a:pPr>
            <a:r>
              <a:rPr lang="en-US" sz="2400" i="0">
                <a:latin typeface="Gill Sans MT" pitchFamily="34" charset="0"/>
              </a:rPr>
              <a:t>concerns:</a:t>
            </a:r>
          </a:p>
          <a:p>
            <a:pPr marL="742950" lvl="1" indent="-28575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Font typeface="Wingdings" pitchFamily="2" charset="2"/>
              <a:buChar char="§"/>
            </a:pPr>
            <a:r>
              <a:rPr lang="en-US" sz="2400" i="0">
                <a:latin typeface="Gill Sans MT" pitchFamily="34" charset="0"/>
              </a:rPr>
              <a:t>token overhead </a:t>
            </a:r>
          </a:p>
          <a:p>
            <a:pPr marL="742950" lvl="1" indent="-28575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Font typeface="Wingdings" pitchFamily="2" charset="2"/>
              <a:buChar char="§"/>
            </a:pPr>
            <a:r>
              <a:rPr lang="en-US" sz="2400" i="0">
                <a:latin typeface="Gill Sans MT" pitchFamily="34" charset="0"/>
              </a:rPr>
              <a:t>latency</a:t>
            </a:r>
          </a:p>
          <a:p>
            <a:pPr marL="742950" lvl="1" indent="-28575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Font typeface="Wingdings" pitchFamily="2" charset="2"/>
              <a:buChar char="§"/>
            </a:pPr>
            <a:r>
              <a:rPr lang="en-US" sz="2400" i="0">
                <a:latin typeface="Gill Sans MT" pitchFamily="34" charset="0"/>
              </a:rPr>
              <a:t>single point of failure (token)</a:t>
            </a:r>
          </a:p>
          <a:p>
            <a:pPr marL="342900" indent="-34290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pitchFamily="2" charset="2"/>
              <a:buNone/>
            </a:pPr>
            <a:r>
              <a:rPr lang="en-US" sz="2800" i="0">
                <a:latin typeface="Gill Sans MT" pitchFamily="34" charset="0"/>
              </a:rPr>
              <a:t> </a:t>
            </a:r>
          </a:p>
        </p:txBody>
      </p:sp>
      <p:sp>
        <p:nvSpPr>
          <p:cNvPr id="35849" name="Oval 8"/>
          <p:cNvSpPr>
            <a:spLocks noChangeArrowheads="1"/>
          </p:cNvSpPr>
          <p:nvPr/>
        </p:nvSpPr>
        <p:spPr bwMode="auto">
          <a:xfrm>
            <a:off x="5360988" y="2617788"/>
            <a:ext cx="2046287" cy="2778125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72780" name="Rectangle 12"/>
          <p:cNvSpPr>
            <a:spLocks noChangeArrowheads="1"/>
          </p:cNvSpPr>
          <p:nvPr/>
        </p:nvSpPr>
        <p:spPr bwMode="auto">
          <a:xfrm>
            <a:off x="6205538" y="1725613"/>
            <a:ext cx="274637" cy="320675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i="0">
                <a:solidFill>
                  <a:schemeClr val="bg1"/>
                </a:solidFill>
                <a:latin typeface="Arial" pitchFamily="34" charset="0"/>
              </a:rPr>
              <a:t>T</a:t>
            </a:r>
          </a:p>
        </p:txBody>
      </p:sp>
      <p:sp>
        <p:nvSpPr>
          <p:cNvPr id="672783" name="Rectangle 15"/>
          <p:cNvSpPr>
            <a:spLocks noChangeArrowheads="1"/>
          </p:cNvSpPr>
          <p:nvPr/>
        </p:nvSpPr>
        <p:spPr bwMode="auto">
          <a:xfrm>
            <a:off x="5949950" y="6008688"/>
            <a:ext cx="811213" cy="32067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i="0">
                <a:solidFill>
                  <a:schemeClr val="bg1"/>
                </a:solidFill>
                <a:latin typeface="Arial" charset="0"/>
                <a:ea typeface="ＭＳ Ｐゴシック" charset="0"/>
              </a:rPr>
              <a:t>data</a:t>
            </a:r>
          </a:p>
        </p:txBody>
      </p:sp>
      <p:sp>
        <p:nvSpPr>
          <p:cNvPr id="672784" name="Text Box 16"/>
          <p:cNvSpPr txBox="1">
            <a:spLocks noChangeArrowheads="1"/>
          </p:cNvSpPr>
          <p:nvPr/>
        </p:nvSpPr>
        <p:spPr bwMode="auto">
          <a:xfrm>
            <a:off x="4341813" y="3079750"/>
            <a:ext cx="10096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i="0" smtClean="0">
                <a:latin typeface="Arial" charset="0"/>
              </a:rPr>
              <a:t>(nothing</a:t>
            </a:r>
          </a:p>
          <a:p>
            <a:pPr>
              <a:defRPr/>
            </a:pPr>
            <a:r>
              <a:rPr lang="en-US" i="0" smtClean="0">
                <a:latin typeface="Arial" charset="0"/>
              </a:rPr>
              <a:t>to send)</a:t>
            </a:r>
          </a:p>
        </p:txBody>
      </p:sp>
      <p:sp>
        <p:nvSpPr>
          <p:cNvPr id="672785" name="Rectangle 17"/>
          <p:cNvSpPr>
            <a:spLocks noChangeArrowheads="1"/>
          </p:cNvSpPr>
          <p:nvPr/>
        </p:nvSpPr>
        <p:spPr bwMode="auto">
          <a:xfrm>
            <a:off x="4838700" y="3743325"/>
            <a:ext cx="274638" cy="320675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i="0">
                <a:solidFill>
                  <a:schemeClr val="bg1"/>
                </a:solidFill>
                <a:latin typeface="Arial" pitchFamily="34" charset="0"/>
              </a:rPr>
              <a:t>T</a:t>
            </a:r>
          </a:p>
        </p:txBody>
      </p:sp>
      <p:pic>
        <p:nvPicPr>
          <p:cNvPr id="113677" name="Picture 19" descr="underline_base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3588" y="995363"/>
            <a:ext cx="6856412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55" name="Rectangle 20"/>
          <p:cNvSpPr>
            <a:spLocks noGrp="1" noChangeArrowheads="1"/>
          </p:cNvSpPr>
          <p:nvPr>
            <p:ph type="title"/>
          </p:nvPr>
        </p:nvSpPr>
        <p:spPr>
          <a:xfrm>
            <a:off x="422275" y="195263"/>
            <a:ext cx="7772400" cy="1143000"/>
          </a:xfrm>
        </p:spPr>
        <p:txBody>
          <a:bodyPr/>
          <a:lstStyle/>
          <a:p>
            <a:r>
              <a:rPr lang="ja-JP" altLang="en-US" smtClean="0"/>
              <a:t>“</a:t>
            </a:r>
            <a:r>
              <a:rPr lang="en-US" altLang="ja-JP" smtClean="0"/>
              <a:t>Taking turns</a:t>
            </a:r>
            <a:r>
              <a:rPr lang="ja-JP" altLang="en-US" smtClean="0"/>
              <a:t>”</a:t>
            </a:r>
            <a:r>
              <a:rPr lang="en-US" altLang="ja-JP" smtClean="0"/>
              <a:t> MAC protocols</a:t>
            </a: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701244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05 0.03657 C 0.00694 0.06435 0.00121 0.09282 0.00139 0.10509 C 0.00156 0.11736 0.00659 0.10694 0.00017 0.10995 C -0.00625 0.11296 -0.02361 0.11273 -0.03733 0.12338 C -0.05105 0.13403 -0.06945 0.14444 -0.0823 0.17338 C -0.09514 0.20231 -0.1033 0.27847 -0.11476 0.29676 C -0.12622 0.31505 -0.14341 0.28611 -0.15105 0.28333 " pathEditMode="relative" rAng="0" ptsTypes="aaaaaaa">
                                      <p:cBhvr>
                                        <p:cTn id="6" dur="2000" fill="hold"/>
                                        <p:tgtEl>
                                          <p:spTgt spid="67278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100" y="139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2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2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2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C 0.01354 -0.0044 0.02708 -0.0088 0.03506 0.00671 C 0.04305 0.02222 0.04236 0.06875 0.04756 0.09328 C 0.05277 0.11782 0.05538 0.13402 0.06631 0.15347 C 0.07725 0.17291 0.09982 0.19861 0.11371 0.20995 C 0.1276 0.22129 0.1434 0.20926 0.15 0.22176 C 0.15659 0.23426 0.1552 0.25949 0.15381 0.28495 " pathEditMode="relative" ptsTypes="aaaaaaA">
                                      <p:cBhvr>
                                        <p:cTn id="19" dur="2000" fill="hold"/>
                                        <p:tgtEl>
                                          <p:spTgt spid="67278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875 -0.02431 C 0.01319 -0.0581 0.00763 -0.09167 0.01371 -0.10926 C 0.01979 -0.12685 0.04114 -0.11273 0.05503 -0.1294 C 0.06892 -0.14607 0.0875 -0.1794 0.09756 -0.20926 C 0.10763 -0.23912 0.11371 -0.27824 0.1151 -0.30926 C 0.11649 -0.34028 0.11371 -0.36783 0.10625 -0.39607 C 0.09878 -0.42431 0.08454 -0.45949 0.06996 -0.4794 C 0.05538 -0.49931 0.03142 -0.50996 0.01875 -0.51598 C 0.00607 -0.52199 0.0052 -0.51875 -0.00625 -0.51598 C -0.01771 -0.5132 -0.03698 -0.51135 -0.05 -0.49931 C -0.06303 -0.48727 -0.07605 -0.46343 -0.0849 -0.44422 C -0.09375 -0.425 -0.10018 -0.4044 -0.10365 -0.38426 C -0.10712 -0.36412 -0.10556 -0.34375 -0.10625 -0.32269 C -0.10695 -0.30162 -0.11025 -0.27801 -0.10747 -0.25764 C -0.10469 -0.23727 -0.09705 -0.21852 -0.08994 -0.20093 C -0.08282 -0.18334 -0.07553 -0.1669 -0.06494 -0.15255 C -0.05434 -0.1382 -0.03768 -0.12107 -0.02622 -0.11435 C -0.01476 -0.10764 -0.00174 -0.11806 0.00381 -0.11273 C 0.00937 -0.10741 0.00677 -0.09931 0.00746 -0.08264 C 0.00816 -0.06598 0.00781 -0.03935 0.00746 -0.01273 " pathEditMode="relative" rAng="0" ptsTypes="aaaaaaaaaaaaaaaaaaaA">
                                      <p:cBhvr>
                                        <p:cTn id="23" dur="2000" fill="hold"/>
                                        <p:tgtEl>
                                          <p:spTgt spid="67278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00" y="-243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5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2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2780" grpId="0" animBg="1"/>
      <p:bldP spid="672780" grpId="1" animBg="1"/>
      <p:bldP spid="672783" grpId="0" animBg="1"/>
      <p:bldP spid="672783" grpId="1" animBg="1"/>
      <p:bldP spid="672784" grpId="0"/>
      <p:bldP spid="672785" grpId="0" animBg="1"/>
      <p:bldP spid="672785" grpId="1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3" name="Rectangle 44"/>
          <p:cNvSpPr>
            <a:spLocks noChangeArrowheads="1"/>
          </p:cNvSpPr>
          <p:nvPr/>
        </p:nvSpPr>
        <p:spPr bwMode="auto">
          <a:xfrm>
            <a:off x="1184275" y="2614613"/>
            <a:ext cx="955675" cy="700087"/>
          </a:xfrm>
          <a:prstGeom prst="rect">
            <a:avLst/>
          </a:prstGeom>
          <a:noFill/>
          <a:ln w="9525">
            <a:solidFill>
              <a:schemeClr val="tx1"/>
            </a:solidFill>
            <a:prstDash val="dashDot"/>
            <a:miter lim="800000"/>
            <a:headEnd/>
            <a:tailEnd/>
          </a:ln>
        </p:spPr>
        <p:txBody>
          <a:bodyPr wrap="none" anchor="ctr"/>
          <a:lstStyle/>
          <a:p>
            <a:endParaRPr lang="en-US" sz="2400" i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15714" name="Text Box 45"/>
          <p:cNvSpPr txBox="1">
            <a:spLocks noChangeArrowheads="1"/>
          </p:cNvSpPr>
          <p:nvPr/>
        </p:nvSpPr>
        <p:spPr bwMode="auto">
          <a:xfrm>
            <a:off x="623888" y="2073275"/>
            <a:ext cx="1925637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600" i="0">
                <a:solidFill>
                  <a:srgbClr val="000000"/>
                </a:solidFill>
                <a:latin typeface="Arial" pitchFamily="34" charset="0"/>
              </a:rPr>
              <a:t>cable headend</a:t>
            </a:r>
          </a:p>
        </p:txBody>
      </p:sp>
      <p:sp>
        <p:nvSpPr>
          <p:cNvPr id="22562" name="Text Box 126"/>
          <p:cNvSpPr txBox="1">
            <a:spLocks noChangeArrowheads="1"/>
          </p:cNvSpPr>
          <p:nvPr/>
        </p:nvSpPr>
        <p:spPr bwMode="auto">
          <a:xfrm>
            <a:off x="1049338" y="2584450"/>
            <a:ext cx="9509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en-US" sz="1600" i="0" dirty="0" smtClean="0">
                <a:solidFill>
                  <a:srgbClr val="000000"/>
                </a:solidFill>
              </a:rPr>
              <a:t>CMTS</a:t>
            </a:r>
          </a:p>
        </p:txBody>
      </p:sp>
      <p:sp>
        <p:nvSpPr>
          <p:cNvPr id="22563" name="AutoShape 127"/>
          <p:cNvSpPr>
            <a:spLocks noChangeArrowheads="1"/>
          </p:cNvSpPr>
          <p:nvPr/>
        </p:nvSpPr>
        <p:spPr bwMode="auto">
          <a:xfrm>
            <a:off x="1089025" y="2351088"/>
            <a:ext cx="1206500" cy="261937"/>
          </a:xfrm>
          <a:prstGeom prst="triangle">
            <a:avLst>
              <a:gd name="adj" fmla="val 50000"/>
            </a:avLst>
          </a:prstGeom>
          <a:noFill/>
          <a:ln w="9525">
            <a:solidFill>
              <a:schemeClr val="tx1"/>
            </a:solidFill>
            <a:prstDash val="dash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400" i="0">
              <a:solidFill>
                <a:srgbClr val="000000"/>
              </a:solidFill>
              <a:latin typeface="Arial" pitchFamily="34" charset="0"/>
            </a:endParaRPr>
          </a:p>
        </p:txBody>
      </p:sp>
      <p:grpSp>
        <p:nvGrpSpPr>
          <p:cNvPr id="115717" name="Group 128"/>
          <p:cNvGrpSpPr>
            <a:grpSpLocks/>
          </p:cNvGrpSpPr>
          <p:nvPr/>
        </p:nvGrpSpPr>
        <p:grpSpPr bwMode="auto">
          <a:xfrm>
            <a:off x="481013" y="3727450"/>
            <a:ext cx="2000250" cy="811213"/>
            <a:chOff x="3240" y="1830"/>
            <a:chExt cx="1372" cy="723"/>
          </a:xfrm>
        </p:grpSpPr>
        <p:sp>
          <p:nvSpPr>
            <p:cNvPr id="115848" name="Freeform 129"/>
            <p:cNvSpPr>
              <a:spLocks/>
            </p:cNvSpPr>
            <p:nvPr/>
          </p:nvSpPr>
          <p:spPr bwMode="auto">
            <a:xfrm>
              <a:off x="3240" y="1830"/>
              <a:ext cx="1372" cy="723"/>
            </a:xfrm>
            <a:custGeom>
              <a:avLst/>
              <a:gdLst>
                <a:gd name="T0" fmla="*/ 81326 w 765"/>
                <a:gd name="T1" fmla="*/ 591 h 459"/>
                <a:gd name="T2" fmla="*/ 55350 w 765"/>
                <a:gd name="T3" fmla="*/ 4166 h 459"/>
                <a:gd name="T4" fmla="*/ 18372 w 765"/>
                <a:gd name="T5" fmla="*/ 5984 h 459"/>
                <a:gd name="T6" fmla="*/ 2688 w 765"/>
                <a:gd name="T7" fmla="*/ 20046 h 459"/>
                <a:gd name="T8" fmla="*/ 34542 w 765"/>
                <a:gd name="T9" fmla="*/ 26482 h 459"/>
                <a:gd name="T10" fmla="*/ 66486 w 765"/>
                <a:gd name="T11" fmla="*/ 25439 h 459"/>
                <a:gd name="T12" fmla="*/ 112079 w 765"/>
                <a:gd name="T13" fmla="*/ 26482 h 459"/>
                <a:gd name="T14" fmla="*/ 133972 w 765"/>
                <a:gd name="T15" fmla="*/ 25900 h 459"/>
                <a:gd name="T16" fmla="*/ 144358 w 765"/>
                <a:gd name="T17" fmla="*/ 22207 h 459"/>
                <a:gd name="T18" fmla="*/ 143965 w 765"/>
                <a:gd name="T19" fmla="*/ 9426 h 459"/>
                <a:gd name="T20" fmla="*/ 127049 w 765"/>
                <a:gd name="T21" fmla="*/ 2045 h 459"/>
                <a:gd name="T22" fmla="*/ 81326 w 765"/>
                <a:gd name="T23" fmla="*/ 591 h 459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65" h="459">
                  <a:moveTo>
                    <a:pt x="424" y="10"/>
                  </a:moveTo>
                  <a:cubicBezTo>
                    <a:pt x="362" y="16"/>
                    <a:pt x="343" y="55"/>
                    <a:pt x="288" y="70"/>
                  </a:cubicBezTo>
                  <a:cubicBezTo>
                    <a:pt x="233" y="85"/>
                    <a:pt x="142" y="56"/>
                    <a:pt x="96" y="100"/>
                  </a:cubicBezTo>
                  <a:cubicBezTo>
                    <a:pt x="50" y="144"/>
                    <a:pt x="0" y="279"/>
                    <a:pt x="14" y="336"/>
                  </a:cubicBezTo>
                  <a:cubicBezTo>
                    <a:pt x="28" y="393"/>
                    <a:pt x="125" y="429"/>
                    <a:pt x="180" y="444"/>
                  </a:cubicBezTo>
                  <a:cubicBezTo>
                    <a:pt x="235" y="459"/>
                    <a:pt x="279" y="426"/>
                    <a:pt x="346" y="426"/>
                  </a:cubicBezTo>
                  <a:cubicBezTo>
                    <a:pt x="413" y="426"/>
                    <a:pt x="525" y="443"/>
                    <a:pt x="584" y="444"/>
                  </a:cubicBezTo>
                  <a:cubicBezTo>
                    <a:pt x="643" y="445"/>
                    <a:pt x="670" y="446"/>
                    <a:pt x="698" y="434"/>
                  </a:cubicBezTo>
                  <a:cubicBezTo>
                    <a:pt x="726" y="422"/>
                    <a:pt x="743" y="418"/>
                    <a:pt x="752" y="372"/>
                  </a:cubicBezTo>
                  <a:cubicBezTo>
                    <a:pt x="761" y="326"/>
                    <a:pt x="765" y="214"/>
                    <a:pt x="750" y="158"/>
                  </a:cubicBezTo>
                  <a:cubicBezTo>
                    <a:pt x="735" y="102"/>
                    <a:pt x="716" y="58"/>
                    <a:pt x="662" y="34"/>
                  </a:cubicBezTo>
                  <a:cubicBezTo>
                    <a:pt x="608" y="10"/>
                    <a:pt x="505" y="0"/>
                    <a:pt x="424" y="10"/>
                  </a:cubicBezTo>
                  <a:close/>
                </a:path>
              </a:pathLst>
            </a:custGeom>
            <a:gradFill rotWithShape="1">
              <a:gsLst>
                <a:gs pos="0">
                  <a:srgbClr val="00CCFF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2577" name="Line 130"/>
            <p:cNvSpPr>
              <a:spLocks noChangeShapeType="1"/>
            </p:cNvSpPr>
            <p:nvPr/>
          </p:nvSpPr>
          <p:spPr bwMode="auto">
            <a:xfrm flipV="1">
              <a:off x="3763" y="2054"/>
              <a:ext cx="108" cy="7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 sz="2400" i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22578" name="Line 131"/>
            <p:cNvSpPr>
              <a:spLocks noChangeShapeType="1"/>
            </p:cNvSpPr>
            <p:nvPr/>
          </p:nvSpPr>
          <p:spPr bwMode="auto">
            <a:xfrm>
              <a:off x="3616" y="2204"/>
              <a:ext cx="0" cy="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 sz="2400" i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22579" name="Line 132"/>
            <p:cNvSpPr>
              <a:spLocks noChangeShapeType="1"/>
            </p:cNvSpPr>
            <p:nvPr/>
          </p:nvSpPr>
          <p:spPr bwMode="auto">
            <a:xfrm flipV="1">
              <a:off x="3763" y="2114"/>
              <a:ext cx="226" cy="25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 sz="2400" i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22580" name="Line 133"/>
            <p:cNvSpPr>
              <a:spLocks noChangeShapeType="1"/>
            </p:cNvSpPr>
            <p:nvPr/>
          </p:nvSpPr>
          <p:spPr bwMode="auto">
            <a:xfrm>
              <a:off x="4076" y="2113"/>
              <a:ext cx="0" cy="17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 sz="2400" i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22581" name="Line 134"/>
            <p:cNvSpPr>
              <a:spLocks noChangeShapeType="1"/>
            </p:cNvSpPr>
            <p:nvPr/>
          </p:nvSpPr>
          <p:spPr bwMode="auto">
            <a:xfrm>
              <a:off x="3779" y="2380"/>
              <a:ext cx="16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 sz="2400" i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22582" name="Line 135"/>
            <p:cNvSpPr>
              <a:spLocks noChangeShapeType="1"/>
            </p:cNvSpPr>
            <p:nvPr/>
          </p:nvSpPr>
          <p:spPr bwMode="auto">
            <a:xfrm>
              <a:off x="4255" y="2372"/>
              <a:ext cx="15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 sz="2400" i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115855" name="Group 136"/>
            <p:cNvGrpSpPr>
              <a:grpSpLocks/>
            </p:cNvGrpSpPr>
            <p:nvPr/>
          </p:nvGrpSpPr>
          <p:grpSpPr bwMode="auto">
            <a:xfrm>
              <a:off x="3860" y="1969"/>
              <a:ext cx="335" cy="148"/>
              <a:chOff x="4650" y="1129"/>
              <a:chExt cx="246" cy="95"/>
            </a:xfrm>
          </p:grpSpPr>
          <p:sp>
            <p:nvSpPr>
              <p:cNvPr id="115885" name="Oval 407"/>
              <p:cNvSpPr>
                <a:spLocks noChangeArrowheads="1"/>
              </p:cNvSpPr>
              <p:nvPr/>
            </p:nvSpPr>
            <p:spPr bwMode="auto">
              <a:xfrm>
                <a:off x="4651" y="1171"/>
                <a:ext cx="244" cy="53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 i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5886" name="Rectangle 410"/>
              <p:cNvSpPr>
                <a:spLocks noChangeArrowheads="1"/>
              </p:cNvSpPr>
              <p:nvPr/>
            </p:nvSpPr>
            <p:spPr bwMode="auto">
              <a:xfrm>
                <a:off x="4651" y="1165"/>
                <a:ext cx="245" cy="33"/>
              </a:xfrm>
              <a:prstGeom prst="rect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n-US" sz="2400" i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5887" name="Oval 411"/>
              <p:cNvSpPr>
                <a:spLocks noChangeArrowheads="1"/>
              </p:cNvSpPr>
              <p:nvPr/>
            </p:nvSpPr>
            <p:spPr bwMode="auto">
              <a:xfrm>
                <a:off x="4650" y="1129"/>
                <a:ext cx="244" cy="62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 i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grpSp>
            <p:nvGrpSpPr>
              <p:cNvPr id="115888" name="Group 140"/>
              <p:cNvGrpSpPr>
                <a:grpSpLocks/>
              </p:cNvGrpSpPr>
              <p:nvPr/>
            </p:nvGrpSpPr>
            <p:grpSpPr bwMode="auto">
              <a:xfrm>
                <a:off x="4699" y="1145"/>
                <a:ext cx="138" cy="29"/>
                <a:chOff x="2468" y="1332"/>
                <a:chExt cx="310" cy="60"/>
              </a:xfrm>
            </p:grpSpPr>
            <p:sp>
              <p:nvSpPr>
                <p:cNvPr id="115891" name="Freeform 141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12700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5892" name="Freeform 142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12700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2617" name="Line 143"/>
              <p:cNvSpPr>
                <a:spLocks noChangeShapeType="1"/>
              </p:cNvSpPr>
              <p:nvPr/>
            </p:nvSpPr>
            <p:spPr bwMode="auto">
              <a:xfrm>
                <a:off x="4650" y="1158"/>
                <a:ext cx="0" cy="4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 sz="2400" i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22618" name="Line 144"/>
              <p:cNvSpPr>
                <a:spLocks noChangeShapeType="1"/>
              </p:cNvSpPr>
              <p:nvPr/>
            </p:nvSpPr>
            <p:spPr bwMode="auto">
              <a:xfrm>
                <a:off x="4894" y="1160"/>
                <a:ext cx="0" cy="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 sz="2400" i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  <p:grpSp>
          <p:nvGrpSpPr>
            <p:cNvPr id="115856" name="Group 145"/>
            <p:cNvGrpSpPr>
              <a:grpSpLocks/>
            </p:cNvGrpSpPr>
            <p:nvPr/>
          </p:nvGrpSpPr>
          <p:grpSpPr bwMode="auto">
            <a:xfrm>
              <a:off x="3922" y="2284"/>
              <a:ext cx="336" cy="154"/>
              <a:chOff x="4650" y="1129"/>
              <a:chExt cx="246" cy="95"/>
            </a:xfrm>
          </p:grpSpPr>
          <p:sp>
            <p:nvSpPr>
              <p:cNvPr id="115877" name="Oval 407"/>
              <p:cNvSpPr>
                <a:spLocks noChangeArrowheads="1"/>
              </p:cNvSpPr>
              <p:nvPr/>
            </p:nvSpPr>
            <p:spPr bwMode="auto">
              <a:xfrm>
                <a:off x="4651" y="1171"/>
                <a:ext cx="244" cy="53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 i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5878" name="Rectangle 410"/>
              <p:cNvSpPr>
                <a:spLocks noChangeArrowheads="1"/>
              </p:cNvSpPr>
              <p:nvPr/>
            </p:nvSpPr>
            <p:spPr bwMode="auto">
              <a:xfrm>
                <a:off x="4651" y="1165"/>
                <a:ext cx="245" cy="33"/>
              </a:xfrm>
              <a:prstGeom prst="rect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n-US" sz="2400" i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5879" name="Oval 411"/>
              <p:cNvSpPr>
                <a:spLocks noChangeArrowheads="1"/>
              </p:cNvSpPr>
              <p:nvPr/>
            </p:nvSpPr>
            <p:spPr bwMode="auto">
              <a:xfrm>
                <a:off x="4650" y="1129"/>
                <a:ext cx="244" cy="62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 i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grpSp>
            <p:nvGrpSpPr>
              <p:cNvPr id="115880" name="Group 149"/>
              <p:cNvGrpSpPr>
                <a:grpSpLocks/>
              </p:cNvGrpSpPr>
              <p:nvPr/>
            </p:nvGrpSpPr>
            <p:grpSpPr bwMode="auto">
              <a:xfrm>
                <a:off x="4699" y="1145"/>
                <a:ext cx="138" cy="29"/>
                <a:chOff x="2468" y="1332"/>
                <a:chExt cx="310" cy="60"/>
              </a:xfrm>
            </p:grpSpPr>
            <p:sp>
              <p:nvSpPr>
                <p:cNvPr id="115883" name="Freeform 150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12700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5884" name="Freeform 151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12700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2609" name="Line 152"/>
              <p:cNvSpPr>
                <a:spLocks noChangeShapeType="1"/>
              </p:cNvSpPr>
              <p:nvPr/>
            </p:nvSpPr>
            <p:spPr bwMode="auto">
              <a:xfrm>
                <a:off x="4651" y="1158"/>
                <a:ext cx="0" cy="4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 sz="2400" i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22610" name="Line 153"/>
              <p:cNvSpPr>
                <a:spLocks noChangeShapeType="1"/>
              </p:cNvSpPr>
              <p:nvPr/>
            </p:nvSpPr>
            <p:spPr bwMode="auto">
              <a:xfrm>
                <a:off x="4894" y="1161"/>
                <a:ext cx="0" cy="4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 sz="2400" i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  <p:grpSp>
          <p:nvGrpSpPr>
            <p:cNvPr id="115857" name="Group 154"/>
            <p:cNvGrpSpPr>
              <a:grpSpLocks/>
            </p:cNvGrpSpPr>
            <p:nvPr/>
          </p:nvGrpSpPr>
          <p:grpSpPr bwMode="auto">
            <a:xfrm>
              <a:off x="3443" y="2054"/>
              <a:ext cx="335" cy="149"/>
              <a:chOff x="4650" y="1129"/>
              <a:chExt cx="246" cy="95"/>
            </a:xfrm>
          </p:grpSpPr>
          <p:sp>
            <p:nvSpPr>
              <p:cNvPr id="115869" name="Oval 407"/>
              <p:cNvSpPr>
                <a:spLocks noChangeArrowheads="1"/>
              </p:cNvSpPr>
              <p:nvPr/>
            </p:nvSpPr>
            <p:spPr bwMode="auto">
              <a:xfrm>
                <a:off x="4651" y="1171"/>
                <a:ext cx="244" cy="53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 i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5870" name="Rectangle 410"/>
              <p:cNvSpPr>
                <a:spLocks noChangeArrowheads="1"/>
              </p:cNvSpPr>
              <p:nvPr/>
            </p:nvSpPr>
            <p:spPr bwMode="auto">
              <a:xfrm>
                <a:off x="4651" y="1165"/>
                <a:ext cx="245" cy="33"/>
              </a:xfrm>
              <a:prstGeom prst="rect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n-US" sz="2400" i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5871" name="Oval 411"/>
              <p:cNvSpPr>
                <a:spLocks noChangeArrowheads="1"/>
              </p:cNvSpPr>
              <p:nvPr/>
            </p:nvSpPr>
            <p:spPr bwMode="auto">
              <a:xfrm>
                <a:off x="4650" y="1129"/>
                <a:ext cx="244" cy="62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 i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grpSp>
            <p:nvGrpSpPr>
              <p:cNvPr id="115872" name="Group 158"/>
              <p:cNvGrpSpPr>
                <a:grpSpLocks/>
              </p:cNvGrpSpPr>
              <p:nvPr/>
            </p:nvGrpSpPr>
            <p:grpSpPr bwMode="auto">
              <a:xfrm>
                <a:off x="4699" y="1145"/>
                <a:ext cx="138" cy="29"/>
                <a:chOff x="2468" y="1332"/>
                <a:chExt cx="310" cy="60"/>
              </a:xfrm>
            </p:grpSpPr>
            <p:sp>
              <p:nvSpPr>
                <p:cNvPr id="115875" name="Freeform 159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12700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5876" name="Freeform 160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12700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2601" name="Line 161"/>
              <p:cNvSpPr>
                <a:spLocks noChangeShapeType="1"/>
              </p:cNvSpPr>
              <p:nvPr/>
            </p:nvSpPr>
            <p:spPr bwMode="auto">
              <a:xfrm>
                <a:off x="4650" y="1158"/>
                <a:ext cx="0" cy="4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 sz="2400" i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22602" name="Line 162"/>
              <p:cNvSpPr>
                <a:spLocks noChangeShapeType="1"/>
              </p:cNvSpPr>
              <p:nvPr/>
            </p:nvSpPr>
            <p:spPr bwMode="auto">
              <a:xfrm>
                <a:off x="4894" y="1160"/>
                <a:ext cx="0" cy="4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 sz="2400" i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  <p:grpSp>
          <p:nvGrpSpPr>
            <p:cNvPr id="115858" name="Group 163"/>
            <p:cNvGrpSpPr>
              <a:grpSpLocks/>
            </p:cNvGrpSpPr>
            <p:nvPr/>
          </p:nvGrpSpPr>
          <p:grpSpPr bwMode="auto">
            <a:xfrm>
              <a:off x="3452" y="2284"/>
              <a:ext cx="336" cy="148"/>
              <a:chOff x="4650" y="1129"/>
              <a:chExt cx="246" cy="95"/>
            </a:xfrm>
          </p:grpSpPr>
          <p:sp>
            <p:nvSpPr>
              <p:cNvPr id="115861" name="Oval 407"/>
              <p:cNvSpPr>
                <a:spLocks noChangeArrowheads="1"/>
              </p:cNvSpPr>
              <p:nvPr/>
            </p:nvSpPr>
            <p:spPr bwMode="auto">
              <a:xfrm>
                <a:off x="4651" y="1171"/>
                <a:ext cx="244" cy="53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 i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5862" name="Rectangle 410"/>
              <p:cNvSpPr>
                <a:spLocks noChangeArrowheads="1"/>
              </p:cNvSpPr>
              <p:nvPr/>
            </p:nvSpPr>
            <p:spPr bwMode="auto">
              <a:xfrm>
                <a:off x="4651" y="1165"/>
                <a:ext cx="245" cy="33"/>
              </a:xfrm>
              <a:prstGeom prst="rect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n-US" sz="2400" i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5863" name="Oval 411"/>
              <p:cNvSpPr>
                <a:spLocks noChangeArrowheads="1"/>
              </p:cNvSpPr>
              <p:nvPr/>
            </p:nvSpPr>
            <p:spPr bwMode="auto">
              <a:xfrm>
                <a:off x="4650" y="1129"/>
                <a:ext cx="244" cy="62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 i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grpSp>
            <p:nvGrpSpPr>
              <p:cNvPr id="115864" name="Group 167"/>
              <p:cNvGrpSpPr>
                <a:grpSpLocks/>
              </p:cNvGrpSpPr>
              <p:nvPr/>
            </p:nvGrpSpPr>
            <p:grpSpPr bwMode="auto">
              <a:xfrm>
                <a:off x="4699" y="1145"/>
                <a:ext cx="138" cy="29"/>
                <a:chOff x="2468" y="1332"/>
                <a:chExt cx="310" cy="60"/>
              </a:xfrm>
            </p:grpSpPr>
            <p:sp>
              <p:nvSpPr>
                <p:cNvPr id="115867" name="Freeform 168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12700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5868" name="Freeform 169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12700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2593" name="Line 170"/>
              <p:cNvSpPr>
                <a:spLocks noChangeShapeType="1"/>
              </p:cNvSpPr>
              <p:nvPr/>
            </p:nvSpPr>
            <p:spPr bwMode="auto">
              <a:xfrm>
                <a:off x="4651" y="1158"/>
                <a:ext cx="0" cy="4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 sz="2400" i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22594" name="Line 171"/>
              <p:cNvSpPr>
                <a:spLocks noChangeShapeType="1"/>
              </p:cNvSpPr>
              <p:nvPr/>
            </p:nvSpPr>
            <p:spPr bwMode="auto">
              <a:xfrm>
                <a:off x="4893" y="1160"/>
                <a:ext cx="0" cy="4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 sz="2400" i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  <p:sp>
          <p:nvSpPr>
            <p:cNvPr id="22587" name="Line 172"/>
            <p:cNvSpPr>
              <a:spLocks noChangeShapeType="1"/>
            </p:cNvSpPr>
            <p:nvPr/>
          </p:nvSpPr>
          <p:spPr bwMode="auto">
            <a:xfrm>
              <a:off x="4423" y="2370"/>
              <a:ext cx="152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 sz="2400" i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15860" name="Text Box 580"/>
            <p:cNvSpPr txBox="1">
              <a:spLocks noChangeArrowheads="1"/>
            </p:cNvSpPr>
            <p:nvPr/>
          </p:nvSpPr>
          <p:spPr bwMode="auto">
            <a:xfrm>
              <a:off x="4231" y="1988"/>
              <a:ext cx="34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i="0">
                  <a:solidFill>
                    <a:srgbClr val="000000"/>
                  </a:solidFill>
                  <a:latin typeface="Arial" pitchFamily="34" charset="0"/>
                </a:rPr>
                <a:t>ISP</a:t>
              </a:r>
            </a:p>
          </p:txBody>
        </p:sp>
      </p:grpSp>
      <p:sp>
        <p:nvSpPr>
          <p:cNvPr id="115718" name="Freeform 174"/>
          <p:cNvSpPr>
            <a:spLocks/>
          </p:cNvSpPr>
          <p:nvPr/>
        </p:nvSpPr>
        <p:spPr bwMode="auto">
          <a:xfrm flipH="1">
            <a:off x="1563688" y="3040063"/>
            <a:ext cx="163512" cy="927100"/>
          </a:xfrm>
          <a:custGeom>
            <a:avLst/>
            <a:gdLst>
              <a:gd name="T0" fmla="*/ 0 w 130"/>
              <a:gd name="T1" fmla="*/ 0 h 584"/>
              <a:gd name="T2" fmla="*/ 2147483647 w 130"/>
              <a:gd name="T3" fmla="*/ 0 h 584"/>
              <a:gd name="T4" fmla="*/ 2147483647 w 130"/>
              <a:gd name="T5" fmla="*/ 2147483647 h 584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30" h="584">
                <a:moveTo>
                  <a:pt x="0" y="0"/>
                </a:moveTo>
                <a:lnTo>
                  <a:pt x="130" y="0"/>
                </a:lnTo>
                <a:lnTo>
                  <a:pt x="130" y="584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74" name="Line 176"/>
          <p:cNvSpPr>
            <a:spLocks noChangeShapeType="1"/>
          </p:cNvSpPr>
          <p:nvPr/>
        </p:nvSpPr>
        <p:spPr bwMode="auto">
          <a:xfrm flipH="1" flipV="1">
            <a:off x="1903413" y="3163888"/>
            <a:ext cx="452437" cy="381000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2400" i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22575" name="Text Box 177"/>
          <p:cNvSpPr txBox="1">
            <a:spLocks noChangeArrowheads="1"/>
          </p:cNvSpPr>
          <p:nvPr/>
        </p:nvSpPr>
        <p:spPr bwMode="auto">
          <a:xfrm>
            <a:off x="1885950" y="3370263"/>
            <a:ext cx="1741488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r">
              <a:lnSpc>
                <a:spcPct val="85000"/>
              </a:lnSpc>
              <a:defRPr/>
            </a:pPr>
            <a:r>
              <a:rPr lang="en-US" sz="1400" dirty="0" smtClean="0">
                <a:solidFill>
                  <a:srgbClr val="000000"/>
                </a:solidFill>
              </a:rPr>
              <a:t>cable modem</a:t>
            </a:r>
          </a:p>
          <a:p>
            <a:pPr algn="r">
              <a:lnSpc>
                <a:spcPct val="85000"/>
              </a:lnSpc>
              <a:defRPr/>
            </a:pPr>
            <a:r>
              <a:rPr lang="en-US" sz="1400" dirty="0" smtClean="0">
                <a:solidFill>
                  <a:srgbClr val="000000"/>
                </a:solidFill>
              </a:rPr>
              <a:t>termination system</a:t>
            </a:r>
          </a:p>
        </p:txBody>
      </p:sp>
      <p:sp>
        <p:nvSpPr>
          <p:cNvPr id="57382" name="Rectangle 3"/>
          <p:cNvSpPr>
            <a:spLocks noChangeArrowheads="1"/>
          </p:cNvSpPr>
          <p:nvPr/>
        </p:nvSpPr>
        <p:spPr bwMode="auto">
          <a:xfrm>
            <a:off x="569913" y="4589463"/>
            <a:ext cx="8401050" cy="2090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75000"/>
              <a:buFont typeface="Wingdings" pitchFamily="2" charset="2"/>
              <a:buChar char="v"/>
            </a:pPr>
            <a:r>
              <a:rPr lang="en-US" sz="2000" dirty="0">
                <a:solidFill>
                  <a:srgbClr val="CC0000"/>
                </a:solidFill>
                <a:latin typeface="Gill Sans MT" pitchFamily="34" charset="0"/>
              </a:rPr>
              <a:t>multiple</a:t>
            </a:r>
            <a:r>
              <a:rPr lang="en-US" sz="2000" i="0" dirty="0">
                <a:solidFill>
                  <a:srgbClr val="CC0000"/>
                </a:solidFill>
                <a:latin typeface="Gill Sans MT" pitchFamily="34" charset="0"/>
              </a:rPr>
              <a:t> </a:t>
            </a:r>
            <a:r>
              <a:rPr lang="en-US" sz="2000" i="0" dirty="0">
                <a:solidFill>
                  <a:srgbClr val="000000"/>
                </a:solidFill>
                <a:latin typeface="Gill Sans MT" pitchFamily="34" charset="0"/>
              </a:rPr>
              <a:t>40Mbps downstream (broadcast) channels</a:t>
            </a:r>
          </a:p>
          <a:p>
            <a:pPr marL="800100" lvl="1" indent="-342900" eaLnBrk="1" hangingPunct="1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100000"/>
              <a:buFont typeface="Wingdings" pitchFamily="2" charset="2"/>
              <a:buChar char="§"/>
            </a:pPr>
            <a:r>
              <a:rPr lang="en-US" sz="2000" i="0" dirty="0">
                <a:solidFill>
                  <a:srgbClr val="000000"/>
                </a:solidFill>
                <a:latin typeface="Gill Sans MT" pitchFamily="34" charset="0"/>
              </a:rPr>
              <a:t>single CMTS transmits into channels</a:t>
            </a:r>
          </a:p>
          <a:p>
            <a:pPr marL="342900" indent="-342900" eaLnBrk="1" hangingPunct="1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75000"/>
              <a:buFont typeface="Wingdings" pitchFamily="2" charset="2"/>
              <a:buChar char="v"/>
            </a:pPr>
            <a:r>
              <a:rPr lang="en-US" sz="2000" dirty="0">
                <a:solidFill>
                  <a:srgbClr val="CC0000"/>
                </a:solidFill>
                <a:latin typeface="Gill Sans MT" pitchFamily="34" charset="0"/>
              </a:rPr>
              <a:t>multiple</a:t>
            </a:r>
            <a:r>
              <a:rPr lang="en-US" sz="2000" dirty="0">
                <a:solidFill>
                  <a:srgbClr val="000099"/>
                </a:solidFill>
                <a:latin typeface="Gill Sans MT" pitchFamily="34" charset="0"/>
              </a:rPr>
              <a:t> </a:t>
            </a:r>
            <a:r>
              <a:rPr lang="en-US" sz="2000" i="0" dirty="0">
                <a:solidFill>
                  <a:srgbClr val="000000"/>
                </a:solidFill>
                <a:latin typeface="Gill Sans MT" pitchFamily="34" charset="0"/>
              </a:rPr>
              <a:t>30 Mbps upstream channels</a:t>
            </a:r>
          </a:p>
          <a:p>
            <a:pPr marL="800100" lvl="1" indent="-342900" eaLnBrk="1" hangingPunct="1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100000"/>
              <a:buFont typeface="Wingdings" pitchFamily="2" charset="2"/>
              <a:buChar char="§"/>
            </a:pPr>
            <a:r>
              <a:rPr lang="en-US" sz="2000" dirty="0">
                <a:solidFill>
                  <a:srgbClr val="CC0000"/>
                </a:solidFill>
                <a:latin typeface="Gill Sans MT" pitchFamily="34" charset="0"/>
              </a:rPr>
              <a:t>multiple access: </a:t>
            </a:r>
            <a:r>
              <a:rPr lang="en-US" sz="2000" dirty="0">
                <a:solidFill>
                  <a:srgbClr val="000000"/>
                </a:solidFill>
                <a:latin typeface="Gill Sans MT" pitchFamily="34" charset="0"/>
              </a:rPr>
              <a:t>all </a:t>
            </a:r>
            <a:r>
              <a:rPr lang="en-US" sz="2000" i="0" dirty="0">
                <a:solidFill>
                  <a:srgbClr val="000000"/>
                </a:solidFill>
                <a:latin typeface="Gill Sans MT" pitchFamily="34" charset="0"/>
              </a:rPr>
              <a:t>users contend for certain upstream channel time </a:t>
            </a:r>
            <a:r>
              <a:rPr lang="en-US" sz="2000" i="0" dirty="0" smtClean="0">
                <a:solidFill>
                  <a:srgbClr val="000000"/>
                </a:solidFill>
                <a:latin typeface="Gill Sans MT" pitchFamily="34" charset="0"/>
              </a:rPr>
              <a:t>slots (request slots), once granted, requesting data can be sent.</a:t>
            </a:r>
          </a:p>
          <a:p>
            <a:pPr marL="342900" indent="-342900" eaLnBrk="1" hangingPunct="1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100000"/>
              <a:buFont typeface="Wingdings" pitchFamily="2" charset="2"/>
              <a:buChar char="§"/>
            </a:pPr>
            <a:r>
              <a:rPr lang="en-US" i="0" dirty="0" smtClean="0">
                <a:solidFill>
                  <a:srgbClr val="000000"/>
                </a:solidFill>
                <a:latin typeface="Gill Sans MT" pitchFamily="34" charset="0"/>
              </a:rPr>
              <a:t>Combination of random access (request slots), time division (request data slots), and frequency division (separate channels for signal and data)!</a:t>
            </a:r>
            <a:endParaRPr lang="en-US" i="0" dirty="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115722" name="Title 41"/>
          <p:cNvSpPr>
            <a:spLocks/>
          </p:cNvSpPr>
          <p:nvPr/>
        </p:nvSpPr>
        <p:spPr bwMode="auto">
          <a:xfrm>
            <a:off x="381000" y="239713"/>
            <a:ext cx="5622925" cy="835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r>
              <a:rPr lang="en-US" sz="4000" i="0">
                <a:solidFill>
                  <a:srgbClr val="000099"/>
                </a:solidFill>
                <a:latin typeface="Gill Sans MT" pitchFamily="34" charset="0"/>
              </a:rPr>
              <a:t>Cable access network</a:t>
            </a:r>
          </a:p>
        </p:txBody>
      </p:sp>
      <p:pic>
        <p:nvPicPr>
          <p:cNvPr id="115723" name="Picture 180" descr="underline_base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9738" y="868363"/>
            <a:ext cx="4616450" cy="201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15724" name="Group 2"/>
          <p:cNvGrpSpPr>
            <a:grpSpLocks/>
          </p:cNvGrpSpPr>
          <p:nvPr/>
        </p:nvGrpSpPr>
        <p:grpSpPr bwMode="auto">
          <a:xfrm>
            <a:off x="6440488" y="2089150"/>
            <a:ext cx="2268537" cy="1457325"/>
            <a:chOff x="419100" y="1239838"/>
            <a:chExt cx="2268538" cy="1456437"/>
          </a:xfrm>
        </p:grpSpPr>
        <p:sp>
          <p:nvSpPr>
            <p:cNvPr id="22532" name="Rectangle 9"/>
            <p:cNvSpPr>
              <a:spLocks noChangeArrowheads="1"/>
            </p:cNvSpPr>
            <p:nvPr/>
          </p:nvSpPr>
          <p:spPr bwMode="auto">
            <a:xfrm>
              <a:off x="657225" y="1650750"/>
              <a:ext cx="1793876" cy="926535"/>
            </a:xfrm>
            <a:prstGeom prst="rect">
              <a:avLst/>
            </a:prstGeom>
            <a:solidFill>
              <a:srgbClr val="DDDDD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400" i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15830" name="Line 7"/>
            <p:cNvSpPr>
              <a:spLocks noChangeShapeType="1"/>
            </p:cNvSpPr>
            <p:nvPr/>
          </p:nvSpPr>
          <p:spPr bwMode="auto">
            <a:xfrm flipV="1">
              <a:off x="958850" y="2201863"/>
              <a:ext cx="365125" cy="158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15831" name="Text Box 39"/>
            <p:cNvSpPr txBox="1">
              <a:spLocks noChangeArrowheads="1"/>
            </p:cNvSpPr>
            <p:nvPr/>
          </p:nvSpPr>
          <p:spPr bwMode="auto">
            <a:xfrm>
              <a:off x="1237199" y="2264475"/>
              <a:ext cx="774700" cy="431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80000"/>
                </a:lnSpc>
              </a:pPr>
              <a:r>
                <a:rPr lang="en-US" sz="1400" i="0">
                  <a:solidFill>
                    <a:srgbClr val="000000"/>
                  </a:solidFill>
                  <a:latin typeface="Arial" pitchFamily="34" charset="0"/>
                </a:rPr>
                <a:t>cable</a:t>
              </a:r>
            </a:p>
            <a:p>
              <a:pPr algn="ctr">
                <a:lnSpc>
                  <a:spcPct val="80000"/>
                </a:lnSpc>
              </a:pPr>
              <a:r>
                <a:rPr lang="en-US" sz="1400" i="0">
                  <a:solidFill>
                    <a:srgbClr val="000000"/>
                  </a:solidFill>
                  <a:latin typeface="Arial" pitchFamily="34" charset="0"/>
                </a:rPr>
                <a:t>modem</a:t>
              </a:r>
            </a:p>
          </p:txBody>
        </p:sp>
        <p:sp>
          <p:nvSpPr>
            <p:cNvPr id="115832" name="Text Box 41"/>
            <p:cNvSpPr txBox="1">
              <a:spLocks noChangeArrowheads="1"/>
            </p:cNvSpPr>
            <p:nvPr/>
          </p:nvSpPr>
          <p:spPr bwMode="auto">
            <a:xfrm>
              <a:off x="608202" y="2331583"/>
              <a:ext cx="706438" cy="2619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80000"/>
                </a:lnSpc>
              </a:pPr>
              <a:r>
                <a:rPr lang="en-US" sz="1400" i="0">
                  <a:solidFill>
                    <a:srgbClr val="000000"/>
                  </a:solidFill>
                  <a:latin typeface="Arial" pitchFamily="34" charset="0"/>
                </a:rPr>
                <a:t>splitter</a:t>
              </a:r>
            </a:p>
          </p:txBody>
        </p:sp>
        <p:grpSp>
          <p:nvGrpSpPr>
            <p:cNvPr id="115833" name="Group 13"/>
            <p:cNvGrpSpPr>
              <a:grpSpLocks/>
            </p:cNvGrpSpPr>
            <p:nvPr/>
          </p:nvGrpSpPr>
          <p:grpSpPr bwMode="auto">
            <a:xfrm>
              <a:off x="1304925" y="2078038"/>
              <a:ext cx="614363" cy="220662"/>
              <a:chOff x="322" y="890"/>
              <a:chExt cx="872" cy="339"/>
            </a:xfrm>
          </p:grpSpPr>
          <p:sp>
            <p:nvSpPr>
              <p:cNvPr id="22701" name="Rectangle 14"/>
              <p:cNvSpPr>
                <a:spLocks noChangeArrowheads="1"/>
              </p:cNvSpPr>
              <p:nvPr/>
            </p:nvSpPr>
            <p:spPr bwMode="auto">
              <a:xfrm>
                <a:off x="322" y="1004"/>
                <a:ext cx="872" cy="224"/>
              </a:xfrm>
              <a:prstGeom prst="rect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400" i="0">
                  <a:solidFill>
                    <a:srgbClr val="000000"/>
                  </a:solidFill>
                  <a:latin typeface="Arial" pitchFamily="34" charset="0"/>
                </a:endParaRPr>
              </a:p>
            </p:txBody>
          </p:sp>
          <p:sp>
            <p:nvSpPr>
              <p:cNvPr id="22702" name="Rectangle 15"/>
              <p:cNvSpPr>
                <a:spLocks noChangeArrowheads="1"/>
              </p:cNvSpPr>
              <p:nvPr/>
            </p:nvSpPr>
            <p:spPr bwMode="auto">
              <a:xfrm>
                <a:off x="394" y="1072"/>
                <a:ext cx="54" cy="5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400" i="0">
                  <a:solidFill>
                    <a:srgbClr val="000000"/>
                  </a:solidFill>
                  <a:latin typeface="Arial" pitchFamily="34" charset="0"/>
                </a:endParaRPr>
              </a:p>
            </p:txBody>
          </p:sp>
          <p:sp>
            <p:nvSpPr>
              <p:cNvPr id="22703" name="Rectangle 16"/>
              <p:cNvSpPr>
                <a:spLocks noChangeArrowheads="1"/>
              </p:cNvSpPr>
              <p:nvPr/>
            </p:nvSpPr>
            <p:spPr bwMode="auto">
              <a:xfrm>
                <a:off x="466" y="1072"/>
                <a:ext cx="56" cy="56"/>
              </a:xfrm>
              <a:prstGeom prst="rect">
                <a:avLst/>
              </a:prstGeom>
              <a:solidFill>
                <a:srgbClr val="33CC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400" i="0">
                  <a:solidFill>
                    <a:srgbClr val="000000"/>
                  </a:solidFill>
                  <a:latin typeface="Arial" pitchFamily="34" charset="0"/>
                </a:endParaRPr>
              </a:p>
            </p:txBody>
          </p:sp>
          <p:sp>
            <p:nvSpPr>
              <p:cNvPr id="22704" name="Rectangle 17"/>
              <p:cNvSpPr>
                <a:spLocks noChangeArrowheads="1"/>
              </p:cNvSpPr>
              <p:nvPr/>
            </p:nvSpPr>
            <p:spPr bwMode="auto">
              <a:xfrm>
                <a:off x="541" y="1070"/>
                <a:ext cx="56" cy="5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400" i="0">
                  <a:solidFill>
                    <a:srgbClr val="000000"/>
                  </a:solidFill>
                  <a:latin typeface="Arial" pitchFamily="34" charset="0"/>
                </a:endParaRPr>
              </a:p>
            </p:txBody>
          </p:sp>
          <p:sp>
            <p:nvSpPr>
              <p:cNvPr id="22705" name="Rectangle 18"/>
              <p:cNvSpPr>
                <a:spLocks noChangeArrowheads="1"/>
              </p:cNvSpPr>
              <p:nvPr/>
            </p:nvSpPr>
            <p:spPr bwMode="auto">
              <a:xfrm>
                <a:off x="615" y="1070"/>
                <a:ext cx="56" cy="5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400" i="0">
                  <a:solidFill>
                    <a:srgbClr val="000000"/>
                  </a:solidFill>
                  <a:latin typeface="Arial" pitchFamily="34" charset="0"/>
                </a:endParaRPr>
              </a:p>
            </p:txBody>
          </p:sp>
          <p:sp>
            <p:nvSpPr>
              <p:cNvPr id="115847" name="AutoShape 19"/>
              <p:cNvSpPr>
                <a:spLocks noChangeArrowheads="1"/>
              </p:cNvSpPr>
              <p:nvPr/>
            </p:nvSpPr>
            <p:spPr bwMode="auto">
              <a:xfrm rot="10800000" flipH="1">
                <a:off x="322" y="890"/>
                <a:ext cx="859" cy="110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501 w 21600"/>
                  <a:gd name="T13" fmla="*/ 4516 h 21600"/>
                  <a:gd name="T14" fmla="*/ 17099 w 21600"/>
                  <a:gd name="T15" fmla="*/ 17084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2537" name="AutoShape 21"/>
            <p:cNvSpPr>
              <a:spLocks noChangeArrowheads="1"/>
            </p:cNvSpPr>
            <p:nvPr/>
          </p:nvSpPr>
          <p:spPr bwMode="auto">
            <a:xfrm>
              <a:off x="419100" y="1239838"/>
              <a:ext cx="2268538" cy="468028"/>
            </a:xfrm>
            <a:prstGeom prst="triangle">
              <a:avLst>
                <a:gd name="adj" fmla="val 50000"/>
              </a:avLst>
            </a:prstGeom>
            <a:solidFill>
              <a:srgbClr val="DDDDD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400" i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22538" name="Rectangle 22"/>
            <p:cNvSpPr>
              <a:spLocks noChangeArrowheads="1"/>
            </p:cNvSpPr>
            <p:nvPr/>
          </p:nvSpPr>
          <p:spPr bwMode="auto">
            <a:xfrm>
              <a:off x="906462" y="2133056"/>
              <a:ext cx="166688" cy="144374"/>
            </a:xfrm>
            <a:prstGeom prst="rect">
              <a:avLst/>
            </a:prstGeom>
            <a:solidFill>
              <a:srgbClr val="0000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400" i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15836" name="Freeform 23"/>
            <p:cNvSpPr>
              <a:spLocks/>
            </p:cNvSpPr>
            <p:nvPr/>
          </p:nvSpPr>
          <p:spPr bwMode="auto">
            <a:xfrm flipH="1">
              <a:off x="970845" y="1691922"/>
              <a:ext cx="479425" cy="434975"/>
            </a:xfrm>
            <a:custGeom>
              <a:avLst/>
              <a:gdLst>
                <a:gd name="T0" fmla="*/ 2147483647 w 381"/>
                <a:gd name="T1" fmla="*/ 2147483647 h 274"/>
                <a:gd name="T2" fmla="*/ 2147483647 w 381"/>
                <a:gd name="T3" fmla="*/ 2147483647 h 274"/>
                <a:gd name="T4" fmla="*/ 0 w 381"/>
                <a:gd name="T5" fmla="*/ 0 h 27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81" h="274">
                  <a:moveTo>
                    <a:pt x="381" y="274"/>
                  </a:moveTo>
                  <a:lnTo>
                    <a:pt x="381" y="130"/>
                  </a:lnTo>
                  <a:lnTo>
                    <a:pt x="0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2540" name="Line 24"/>
            <p:cNvSpPr>
              <a:spLocks noChangeShapeType="1"/>
            </p:cNvSpPr>
            <p:nvPr/>
          </p:nvSpPr>
          <p:spPr bwMode="auto">
            <a:xfrm flipH="1">
              <a:off x="1917701" y="2215556"/>
              <a:ext cx="2397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 sz="2400" i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pic>
          <p:nvPicPr>
            <p:cNvPr id="115838" name="Picture 25" descr="tv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224844" y="1355725"/>
              <a:ext cx="755650" cy="6746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115839" name="Group 181"/>
            <p:cNvGrpSpPr>
              <a:grpSpLocks/>
            </p:cNvGrpSpPr>
            <p:nvPr/>
          </p:nvGrpSpPr>
          <p:grpSpPr bwMode="auto">
            <a:xfrm>
              <a:off x="1854097" y="1780738"/>
              <a:ext cx="609600" cy="609600"/>
              <a:chOff x="-44" y="1473"/>
              <a:chExt cx="981" cy="1105"/>
            </a:xfrm>
          </p:grpSpPr>
          <p:pic>
            <p:nvPicPr>
              <p:cNvPr id="115840" name="Picture 182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15841" name="Freeform 183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4176 w 356"/>
                  <a:gd name="T3" fmla="*/ 248 h 368"/>
                  <a:gd name="T4" fmla="*/ 4954 w 356"/>
                  <a:gd name="T5" fmla="*/ 5173 h 368"/>
                  <a:gd name="T6" fmla="*/ 1092 w 356"/>
                  <a:gd name="T7" fmla="*/ 6469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 w="9525" cap="flat" cmpd="sng">
                <a:noFill/>
                <a:prstDash val="solid"/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115725" name="Group 8"/>
          <p:cNvGrpSpPr>
            <a:grpSpLocks/>
          </p:cNvGrpSpPr>
          <p:nvPr/>
        </p:nvGrpSpPr>
        <p:grpSpPr bwMode="auto">
          <a:xfrm>
            <a:off x="1998663" y="2298700"/>
            <a:ext cx="4938712" cy="1389063"/>
            <a:chOff x="4327270" y="1745934"/>
            <a:chExt cx="4938730" cy="1388847"/>
          </a:xfrm>
        </p:grpSpPr>
        <p:sp>
          <p:nvSpPr>
            <p:cNvPr id="22546" name="Line 94"/>
            <p:cNvSpPr>
              <a:spLocks noChangeShapeType="1"/>
            </p:cNvSpPr>
            <p:nvPr/>
          </p:nvSpPr>
          <p:spPr bwMode="auto">
            <a:xfrm>
              <a:off x="4327270" y="2504641"/>
              <a:ext cx="493873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 sz="2400" i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115734" name="Group 7"/>
            <p:cNvGrpSpPr>
              <a:grpSpLocks/>
            </p:cNvGrpSpPr>
            <p:nvPr/>
          </p:nvGrpSpPr>
          <p:grpSpPr bwMode="auto">
            <a:xfrm flipH="1">
              <a:off x="5534163" y="1745934"/>
              <a:ext cx="2894013" cy="752475"/>
              <a:chOff x="5534163" y="1745934"/>
              <a:chExt cx="2894013" cy="752475"/>
            </a:xfrm>
          </p:grpSpPr>
          <p:grpSp>
            <p:nvGrpSpPr>
              <p:cNvPr id="115774" name="Group 26"/>
              <p:cNvGrpSpPr>
                <a:grpSpLocks/>
              </p:cNvGrpSpPr>
              <p:nvPr/>
            </p:nvGrpSpPr>
            <p:grpSpPr bwMode="auto">
              <a:xfrm>
                <a:off x="5534163" y="1752284"/>
                <a:ext cx="850900" cy="527050"/>
                <a:chOff x="-490" y="1664"/>
                <a:chExt cx="1429" cy="842"/>
              </a:xfrm>
            </p:grpSpPr>
            <p:sp>
              <p:nvSpPr>
                <p:cNvPr id="22685" name="AutoShape 27"/>
                <p:cNvSpPr>
                  <a:spLocks noChangeArrowheads="1"/>
                </p:cNvSpPr>
                <p:nvPr/>
              </p:nvSpPr>
              <p:spPr bwMode="auto">
                <a:xfrm>
                  <a:off x="-489" y="1664"/>
                  <a:ext cx="1429" cy="294"/>
                </a:xfrm>
                <a:prstGeom prst="triangle">
                  <a:avLst>
                    <a:gd name="adj" fmla="val 50000"/>
                  </a:avLst>
                </a:prstGeom>
                <a:solidFill>
                  <a:srgbClr val="DDDDDD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sz="2400" i="0">
                    <a:solidFill>
                      <a:srgbClr val="000000"/>
                    </a:solidFill>
                    <a:latin typeface="Arial" pitchFamily="34" charset="0"/>
                  </a:endParaRPr>
                </a:p>
              </p:txBody>
            </p:sp>
            <p:grpSp>
              <p:nvGrpSpPr>
                <p:cNvPr id="115814" name="Group 28"/>
                <p:cNvGrpSpPr>
                  <a:grpSpLocks/>
                </p:cNvGrpSpPr>
                <p:nvPr/>
              </p:nvGrpSpPr>
              <p:grpSpPr bwMode="auto">
                <a:xfrm>
                  <a:off x="-427" y="1737"/>
                  <a:ext cx="1217" cy="769"/>
                  <a:chOff x="-427" y="1737"/>
                  <a:chExt cx="1217" cy="769"/>
                </a:xfrm>
              </p:grpSpPr>
              <p:sp>
                <p:nvSpPr>
                  <p:cNvPr id="22687" name="Rectangle 29"/>
                  <p:cNvSpPr>
                    <a:spLocks noChangeArrowheads="1"/>
                  </p:cNvSpPr>
                  <p:nvPr/>
                </p:nvSpPr>
                <p:spPr bwMode="auto">
                  <a:xfrm>
                    <a:off x="-335" y="1923"/>
                    <a:ext cx="1125" cy="583"/>
                  </a:xfrm>
                  <a:prstGeom prst="rect">
                    <a:avLst/>
                  </a:prstGeom>
                  <a:solidFill>
                    <a:srgbClr val="DDDDDD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 sz="2400" i="0">
                      <a:solidFill>
                        <a:srgbClr val="000000"/>
                      </a:solidFill>
                      <a:latin typeface="Arial" pitchFamily="34" charset="0"/>
                    </a:endParaRPr>
                  </a:p>
                </p:txBody>
              </p:sp>
              <p:sp>
                <p:nvSpPr>
                  <p:cNvPr id="115816" name="Line 7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-150" y="2270"/>
                    <a:ext cx="230" cy="1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/>
                  <a:lstStyle/>
                  <a:p>
                    <a:endParaRPr lang="en-US"/>
                  </a:p>
                </p:txBody>
              </p:sp>
              <p:grpSp>
                <p:nvGrpSpPr>
                  <p:cNvPr id="115817" name="Group 31"/>
                  <p:cNvGrpSpPr>
                    <a:grpSpLocks/>
                  </p:cNvGrpSpPr>
                  <p:nvPr/>
                </p:nvGrpSpPr>
                <p:grpSpPr bwMode="auto">
                  <a:xfrm>
                    <a:off x="68" y="2192"/>
                    <a:ext cx="387" cy="139"/>
                    <a:chOff x="322" y="890"/>
                    <a:chExt cx="872" cy="339"/>
                  </a:xfrm>
                </p:grpSpPr>
                <p:sp>
                  <p:nvSpPr>
                    <p:cNvPr id="22695" name="Rectangle 3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22" y="1000"/>
                      <a:ext cx="871" cy="229"/>
                    </a:xfrm>
                    <a:prstGeom prst="rect">
                      <a:avLst/>
                    </a:prstGeom>
                    <a:solidFill>
                      <a:srgbClr val="FFFF99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 sz="2400" i="0">
                        <a:solidFill>
                          <a:srgbClr val="000000"/>
                        </a:solidFill>
                        <a:latin typeface="Arial" pitchFamily="34" charset="0"/>
                      </a:endParaRPr>
                    </a:p>
                  </p:txBody>
                </p:sp>
                <p:sp>
                  <p:nvSpPr>
                    <p:cNvPr id="22696" name="Rectangle 3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94" y="1074"/>
                      <a:ext cx="54" cy="56"/>
                    </a:xfrm>
                    <a:prstGeom prst="rect">
                      <a:avLst/>
                    </a:prstGeom>
                    <a:solidFill>
                      <a:srgbClr val="FF0000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 sz="2400" i="0">
                        <a:solidFill>
                          <a:srgbClr val="000000"/>
                        </a:solidFill>
                        <a:latin typeface="Arial" pitchFamily="34" charset="0"/>
                      </a:endParaRPr>
                    </a:p>
                  </p:txBody>
                </p:sp>
                <p:sp>
                  <p:nvSpPr>
                    <p:cNvPr id="22697" name="Rectangle 3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66" y="1074"/>
                      <a:ext cx="54" cy="56"/>
                    </a:xfrm>
                    <a:prstGeom prst="rect">
                      <a:avLst/>
                    </a:prstGeom>
                    <a:solidFill>
                      <a:srgbClr val="33CC33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 sz="2400" i="0">
                        <a:solidFill>
                          <a:srgbClr val="000000"/>
                        </a:solidFill>
                        <a:latin typeface="Arial" pitchFamily="34" charset="0"/>
                      </a:endParaRPr>
                    </a:p>
                  </p:txBody>
                </p:sp>
                <p:sp>
                  <p:nvSpPr>
                    <p:cNvPr id="22698" name="Rectangle 3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38" y="1068"/>
                      <a:ext cx="60" cy="56"/>
                    </a:xfrm>
                    <a:prstGeom prst="rect">
                      <a:avLst/>
                    </a:prstGeom>
                    <a:solidFill>
                      <a:srgbClr val="FF0000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 sz="2400" i="0">
                        <a:solidFill>
                          <a:srgbClr val="000000"/>
                        </a:solidFill>
                        <a:latin typeface="Arial" pitchFamily="34" charset="0"/>
                      </a:endParaRPr>
                    </a:p>
                  </p:txBody>
                </p:sp>
                <p:sp>
                  <p:nvSpPr>
                    <p:cNvPr id="22699" name="Rectangle 3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616" y="1068"/>
                      <a:ext cx="54" cy="56"/>
                    </a:xfrm>
                    <a:prstGeom prst="rect">
                      <a:avLst/>
                    </a:prstGeom>
                    <a:solidFill>
                      <a:srgbClr val="FF0000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 sz="2400" i="0">
                        <a:solidFill>
                          <a:srgbClr val="000000"/>
                        </a:solidFill>
                        <a:latin typeface="Arial" pitchFamily="34" charset="0"/>
                      </a:endParaRPr>
                    </a:p>
                  </p:txBody>
                </p:sp>
                <p:sp>
                  <p:nvSpPr>
                    <p:cNvPr id="115828" name="AutoShape 37"/>
                    <p:cNvSpPr>
                      <a:spLocks noChangeArrowheads="1"/>
                    </p:cNvSpPr>
                    <p:nvPr/>
                  </p:nvSpPr>
                  <p:spPr bwMode="auto">
                    <a:xfrm rot="10800000" flipH="1">
                      <a:off x="322" y="890"/>
                      <a:ext cx="859" cy="110"/>
                    </a:xfrm>
                    <a:custGeom>
                      <a:avLst/>
                      <a:gdLst>
                        <a:gd name="T0" fmla="*/ 0 w 21600"/>
                        <a:gd name="T1" fmla="*/ 0 h 21600"/>
                        <a:gd name="T2" fmla="*/ 0 w 21600"/>
                        <a:gd name="T3" fmla="*/ 0 h 21600"/>
                        <a:gd name="T4" fmla="*/ 0 w 21600"/>
                        <a:gd name="T5" fmla="*/ 0 h 21600"/>
                        <a:gd name="T6" fmla="*/ 0 w 21600"/>
                        <a:gd name="T7" fmla="*/ 0 h 21600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  <a:gd name="T12" fmla="*/ 4501 w 21600"/>
                        <a:gd name="T13" fmla="*/ 4516 h 21600"/>
                        <a:gd name="T14" fmla="*/ 17099 w 21600"/>
                        <a:gd name="T15" fmla="*/ 17084 h 21600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T12" t="T13" r="T14" b="T15"/>
                      <a:pathLst>
                        <a:path w="21600" h="21600">
                          <a:moveTo>
                            <a:pt x="0" y="0"/>
                          </a:moveTo>
                          <a:lnTo>
                            <a:pt x="5400" y="21600"/>
                          </a:lnTo>
                          <a:lnTo>
                            <a:pt x="16200" y="21600"/>
                          </a:lnTo>
                          <a:lnTo>
                            <a:pt x="21600" y="0"/>
                          </a:lnTo>
                          <a:lnTo>
                            <a:pt x="0" y="0"/>
                          </a:lnTo>
                          <a:close/>
                        </a:path>
                      </a:pathLst>
                    </a:custGeom>
                    <a:solidFill>
                      <a:srgbClr val="FFFF99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pic>
                <p:nvPicPr>
                  <p:cNvPr id="115818" name="Picture 38" descr="desktop_computer_stylized_small"/>
                  <p:cNvPicPr>
                    <a:picLocks noChangeAspect="1" noChangeArrowheads="1"/>
                  </p:cNvPicPr>
                  <p:nvPr/>
                </p:nvPicPr>
                <p:blipFill>
                  <a:blip r:embed="rId5" cstate="print"/>
                  <a:srcRect/>
                  <a:stretch>
                    <a:fillRect/>
                  </a:stretch>
                </p:blipFill>
                <p:spPr bwMode="auto">
                  <a:xfrm>
                    <a:off x="-427" y="2049"/>
                    <a:ext cx="447" cy="41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</p:pic>
              <p:sp>
                <p:nvSpPr>
                  <p:cNvPr id="22691" name="Rectangle 39"/>
                  <p:cNvSpPr>
                    <a:spLocks noChangeArrowheads="1"/>
                  </p:cNvSpPr>
                  <p:nvPr/>
                </p:nvSpPr>
                <p:spPr bwMode="auto">
                  <a:xfrm>
                    <a:off x="529" y="2232"/>
                    <a:ext cx="104" cy="91"/>
                  </a:xfrm>
                  <a:prstGeom prst="rect">
                    <a:avLst/>
                  </a:prstGeom>
                  <a:solidFill>
                    <a:srgbClr val="000099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 sz="2400" i="0">
                      <a:solidFill>
                        <a:srgbClr val="000000"/>
                      </a:solidFill>
                      <a:latin typeface="Arial" pitchFamily="34" charset="0"/>
                    </a:endParaRPr>
                  </a:p>
                </p:txBody>
              </p:sp>
              <p:sp>
                <p:nvSpPr>
                  <p:cNvPr id="115820" name="Freeform 40"/>
                  <p:cNvSpPr>
                    <a:spLocks/>
                  </p:cNvSpPr>
                  <p:nvPr/>
                </p:nvSpPr>
                <p:spPr bwMode="auto">
                  <a:xfrm>
                    <a:off x="282" y="1951"/>
                    <a:ext cx="302" cy="274"/>
                  </a:xfrm>
                  <a:custGeom>
                    <a:avLst/>
                    <a:gdLst>
                      <a:gd name="T0" fmla="*/ 47 w 381"/>
                      <a:gd name="T1" fmla="*/ 274 h 274"/>
                      <a:gd name="T2" fmla="*/ 47 w 381"/>
                      <a:gd name="T3" fmla="*/ 130 h 274"/>
                      <a:gd name="T4" fmla="*/ 0 w 381"/>
                      <a:gd name="T5" fmla="*/ 0 h 274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81" h="274">
                        <a:moveTo>
                          <a:pt x="381" y="274"/>
                        </a:moveTo>
                        <a:lnTo>
                          <a:pt x="381" y="130"/>
                        </a:lnTo>
                        <a:lnTo>
                          <a:pt x="0" y="0"/>
                        </a:lnTo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2693" name="Line 41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70" y="2270"/>
                    <a:ext cx="15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>
                      <a:defRPr/>
                    </a:pPr>
                    <a:endParaRPr lang="en-US" sz="2400" i="0">
                      <a:solidFill>
                        <a:srgbClr val="000000"/>
                      </a:solidFill>
                      <a:latin typeface="Arial" charset="0"/>
                      <a:ea typeface="ＭＳ Ｐゴシック" charset="0"/>
                    </a:endParaRPr>
                  </a:p>
                </p:txBody>
              </p:sp>
              <p:pic>
                <p:nvPicPr>
                  <p:cNvPr id="115822" name="Picture 42" descr="tv"/>
                  <p:cNvPicPr>
                    <a:picLocks noChangeAspect="1" noChangeArrowheads="1"/>
                  </p:cNvPicPr>
                  <p:nvPr/>
                </p:nvPicPr>
                <p:blipFill>
                  <a:blip r:embed="rId6" cstate="print"/>
                  <a:srcRect/>
                  <a:stretch>
                    <a:fillRect/>
                  </a:stretch>
                </p:blipFill>
                <p:spPr bwMode="auto">
                  <a:xfrm>
                    <a:off x="2" y="1737"/>
                    <a:ext cx="476" cy="425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</p:pic>
            </p:grpSp>
          </p:grpSp>
          <p:grpSp>
            <p:nvGrpSpPr>
              <p:cNvPr id="115775" name="Group 43"/>
              <p:cNvGrpSpPr>
                <a:grpSpLocks/>
              </p:cNvGrpSpPr>
              <p:nvPr/>
            </p:nvGrpSpPr>
            <p:grpSpPr bwMode="auto">
              <a:xfrm>
                <a:off x="6435863" y="1745934"/>
                <a:ext cx="850900" cy="527050"/>
                <a:chOff x="-490" y="1664"/>
                <a:chExt cx="1429" cy="842"/>
              </a:xfrm>
            </p:grpSpPr>
            <p:sp>
              <p:nvSpPr>
                <p:cNvPr id="22669" name="AutoShape 44"/>
                <p:cNvSpPr>
                  <a:spLocks noChangeArrowheads="1"/>
                </p:cNvSpPr>
                <p:nvPr/>
              </p:nvSpPr>
              <p:spPr bwMode="auto">
                <a:xfrm>
                  <a:off x="-489" y="1664"/>
                  <a:ext cx="1429" cy="294"/>
                </a:xfrm>
                <a:prstGeom prst="triangle">
                  <a:avLst>
                    <a:gd name="adj" fmla="val 50000"/>
                  </a:avLst>
                </a:prstGeom>
                <a:solidFill>
                  <a:srgbClr val="DDDDDD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sz="2400" i="0">
                    <a:solidFill>
                      <a:srgbClr val="000000"/>
                    </a:solidFill>
                    <a:latin typeface="Arial" pitchFamily="34" charset="0"/>
                  </a:endParaRPr>
                </a:p>
              </p:txBody>
            </p:sp>
            <p:grpSp>
              <p:nvGrpSpPr>
                <p:cNvPr id="115798" name="Group 45"/>
                <p:cNvGrpSpPr>
                  <a:grpSpLocks/>
                </p:cNvGrpSpPr>
                <p:nvPr/>
              </p:nvGrpSpPr>
              <p:grpSpPr bwMode="auto">
                <a:xfrm>
                  <a:off x="-427" y="1737"/>
                  <a:ext cx="1217" cy="769"/>
                  <a:chOff x="-427" y="1737"/>
                  <a:chExt cx="1217" cy="769"/>
                </a:xfrm>
              </p:grpSpPr>
              <p:sp>
                <p:nvSpPr>
                  <p:cNvPr id="22671" name="Rectangle 46"/>
                  <p:cNvSpPr>
                    <a:spLocks noChangeArrowheads="1"/>
                  </p:cNvSpPr>
                  <p:nvPr/>
                </p:nvSpPr>
                <p:spPr bwMode="auto">
                  <a:xfrm>
                    <a:off x="-335" y="1923"/>
                    <a:ext cx="1125" cy="583"/>
                  </a:xfrm>
                  <a:prstGeom prst="rect">
                    <a:avLst/>
                  </a:prstGeom>
                  <a:solidFill>
                    <a:srgbClr val="DDDDDD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 sz="2400" i="0">
                      <a:solidFill>
                        <a:srgbClr val="000000"/>
                      </a:solidFill>
                      <a:latin typeface="Arial" pitchFamily="34" charset="0"/>
                    </a:endParaRPr>
                  </a:p>
                </p:txBody>
              </p:sp>
              <p:sp>
                <p:nvSpPr>
                  <p:cNvPr id="115800" name="Line 7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-150" y="2270"/>
                    <a:ext cx="230" cy="1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/>
                  <a:lstStyle/>
                  <a:p>
                    <a:endParaRPr lang="en-US"/>
                  </a:p>
                </p:txBody>
              </p:sp>
              <p:grpSp>
                <p:nvGrpSpPr>
                  <p:cNvPr id="115801" name="Group 48"/>
                  <p:cNvGrpSpPr>
                    <a:grpSpLocks/>
                  </p:cNvGrpSpPr>
                  <p:nvPr/>
                </p:nvGrpSpPr>
                <p:grpSpPr bwMode="auto">
                  <a:xfrm>
                    <a:off x="68" y="2192"/>
                    <a:ext cx="387" cy="139"/>
                    <a:chOff x="322" y="890"/>
                    <a:chExt cx="872" cy="339"/>
                  </a:xfrm>
                </p:grpSpPr>
                <p:sp>
                  <p:nvSpPr>
                    <p:cNvPr id="22679" name="Rectangle 4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22" y="1000"/>
                      <a:ext cx="871" cy="229"/>
                    </a:xfrm>
                    <a:prstGeom prst="rect">
                      <a:avLst/>
                    </a:prstGeom>
                    <a:solidFill>
                      <a:srgbClr val="FFFF99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 sz="2400" i="0">
                        <a:solidFill>
                          <a:srgbClr val="000000"/>
                        </a:solidFill>
                        <a:latin typeface="Arial" pitchFamily="34" charset="0"/>
                      </a:endParaRPr>
                    </a:p>
                  </p:txBody>
                </p:sp>
                <p:sp>
                  <p:nvSpPr>
                    <p:cNvPr id="22680" name="Rectangle 5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94" y="1074"/>
                      <a:ext cx="54" cy="56"/>
                    </a:xfrm>
                    <a:prstGeom prst="rect">
                      <a:avLst/>
                    </a:prstGeom>
                    <a:solidFill>
                      <a:srgbClr val="FF0000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 sz="2400" i="0">
                        <a:solidFill>
                          <a:srgbClr val="000000"/>
                        </a:solidFill>
                        <a:latin typeface="Arial" pitchFamily="34" charset="0"/>
                      </a:endParaRPr>
                    </a:p>
                  </p:txBody>
                </p:sp>
                <p:sp>
                  <p:nvSpPr>
                    <p:cNvPr id="22681" name="Rectangle 5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66" y="1074"/>
                      <a:ext cx="54" cy="56"/>
                    </a:xfrm>
                    <a:prstGeom prst="rect">
                      <a:avLst/>
                    </a:prstGeom>
                    <a:solidFill>
                      <a:srgbClr val="33CC33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 sz="2400" i="0">
                        <a:solidFill>
                          <a:srgbClr val="000000"/>
                        </a:solidFill>
                        <a:latin typeface="Arial" pitchFamily="34" charset="0"/>
                      </a:endParaRPr>
                    </a:p>
                  </p:txBody>
                </p:sp>
                <p:sp>
                  <p:nvSpPr>
                    <p:cNvPr id="22682" name="Rectangle 5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38" y="1068"/>
                      <a:ext cx="60" cy="56"/>
                    </a:xfrm>
                    <a:prstGeom prst="rect">
                      <a:avLst/>
                    </a:prstGeom>
                    <a:solidFill>
                      <a:srgbClr val="FF0000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 sz="2400" i="0">
                        <a:solidFill>
                          <a:srgbClr val="000000"/>
                        </a:solidFill>
                        <a:latin typeface="Arial" pitchFamily="34" charset="0"/>
                      </a:endParaRPr>
                    </a:p>
                  </p:txBody>
                </p:sp>
                <p:sp>
                  <p:nvSpPr>
                    <p:cNvPr id="22683" name="Rectangle 5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616" y="1068"/>
                      <a:ext cx="54" cy="56"/>
                    </a:xfrm>
                    <a:prstGeom prst="rect">
                      <a:avLst/>
                    </a:prstGeom>
                    <a:solidFill>
                      <a:srgbClr val="FF0000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 sz="2400" i="0">
                        <a:solidFill>
                          <a:srgbClr val="000000"/>
                        </a:solidFill>
                        <a:latin typeface="Arial" pitchFamily="34" charset="0"/>
                      </a:endParaRPr>
                    </a:p>
                  </p:txBody>
                </p:sp>
                <p:sp>
                  <p:nvSpPr>
                    <p:cNvPr id="115812" name="AutoShape 54"/>
                    <p:cNvSpPr>
                      <a:spLocks noChangeArrowheads="1"/>
                    </p:cNvSpPr>
                    <p:nvPr/>
                  </p:nvSpPr>
                  <p:spPr bwMode="auto">
                    <a:xfrm rot="10800000" flipH="1">
                      <a:off x="322" y="890"/>
                      <a:ext cx="859" cy="110"/>
                    </a:xfrm>
                    <a:custGeom>
                      <a:avLst/>
                      <a:gdLst>
                        <a:gd name="T0" fmla="*/ 0 w 21600"/>
                        <a:gd name="T1" fmla="*/ 0 h 21600"/>
                        <a:gd name="T2" fmla="*/ 0 w 21600"/>
                        <a:gd name="T3" fmla="*/ 0 h 21600"/>
                        <a:gd name="T4" fmla="*/ 0 w 21600"/>
                        <a:gd name="T5" fmla="*/ 0 h 21600"/>
                        <a:gd name="T6" fmla="*/ 0 w 21600"/>
                        <a:gd name="T7" fmla="*/ 0 h 21600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  <a:gd name="T12" fmla="*/ 4501 w 21600"/>
                        <a:gd name="T13" fmla="*/ 4516 h 21600"/>
                        <a:gd name="T14" fmla="*/ 17099 w 21600"/>
                        <a:gd name="T15" fmla="*/ 17084 h 21600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T12" t="T13" r="T14" b="T15"/>
                      <a:pathLst>
                        <a:path w="21600" h="21600">
                          <a:moveTo>
                            <a:pt x="0" y="0"/>
                          </a:moveTo>
                          <a:lnTo>
                            <a:pt x="5400" y="21600"/>
                          </a:lnTo>
                          <a:lnTo>
                            <a:pt x="16200" y="21600"/>
                          </a:lnTo>
                          <a:lnTo>
                            <a:pt x="21600" y="0"/>
                          </a:lnTo>
                          <a:lnTo>
                            <a:pt x="0" y="0"/>
                          </a:lnTo>
                          <a:close/>
                        </a:path>
                      </a:pathLst>
                    </a:custGeom>
                    <a:solidFill>
                      <a:srgbClr val="FFFF99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pic>
                <p:nvPicPr>
                  <p:cNvPr id="115802" name="Picture 55" descr="desktop_computer_stylized_small"/>
                  <p:cNvPicPr>
                    <a:picLocks noChangeAspect="1" noChangeArrowheads="1"/>
                  </p:cNvPicPr>
                  <p:nvPr/>
                </p:nvPicPr>
                <p:blipFill>
                  <a:blip r:embed="rId5" cstate="print"/>
                  <a:srcRect/>
                  <a:stretch>
                    <a:fillRect/>
                  </a:stretch>
                </p:blipFill>
                <p:spPr bwMode="auto">
                  <a:xfrm>
                    <a:off x="-427" y="2049"/>
                    <a:ext cx="447" cy="41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</p:pic>
              <p:sp>
                <p:nvSpPr>
                  <p:cNvPr id="22675" name="Rectangle 56"/>
                  <p:cNvSpPr>
                    <a:spLocks noChangeArrowheads="1"/>
                  </p:cNvSpPr>
                  <p:nvPr/>
                </p:nvSpPr>
                <p:spPr bwMode="auto">
                  <a:xfrm>
                    <a:off x="529" y="2232"/>
                    <a:ext cx="104" cy="91"/>
                  </a:xfrm>
                  <a:prstGeom prst="rect">
                    <a:avLst/>
                  </a:prstGeom>
                  <a:solidFill>
                    <a:srgbClr val="000099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 sz="2400" i="0">
                      <a:solidFill>
                        <a:srgbClr val="000000"/>
                      </a:solidFill>
                      <a:latin typeface="Arial" pitchFamily="34" charset="0"/>
                    </a:endParaRPr>
                  </a:p>
                </p:txBody>
              </p:sp>
              <p:sp>
                <p:nvSpPr>
                  <p:cNvPr id="115804" name="Freeform 57"/>
                  <p:cNvSpPr>
                    <a:spLocks/>
                  </p:cNvSpPr>
                  <p:nvPr/>
                </p:nvSpPr>
                <p:spPr bwMode="auto">
                  <a:xfrm>
                    <a:off x="282" y="1951"/>
                    <a:ext cx="302" cy="274"/>
                  </a:xfrm>
                  <a:custGeom>
                    <a:avLst/>
                    <a:gdLst>
                      <a:gd name="T0" fmla="*/ 47 w 381"/>
                      <a:gd name="T1" fmla="*/ 274 h 274"/>
                      <a:gd name="T2" fmla="*/ 47 w 381"/>
                      <a:gd name="T3" fmla="*/ 130 h 274"/>
                      <a:gd name="T4" fmla="*/ 0 w 381"/>
                      <a:gd name="T5" fmla="*/ 0 h 274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81" h="274">
                        <a:moveTo>
                          <a:pt x="381" y="274"/>
                        </a:moveTo>
                        <a:lnTo>
                          <a:pt x="381" y="130"/>
                        </a:lnTo>
                        <a:lnTo>
                          <a:pt x="0" y="0"/>
                        </a:lnTo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2677" name="Line 58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70" y="2270"/>
                    <a:ext cx="15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>
                      <a:defRPr/>
                    </a:pPr>
                    <a:endParaRPr lang="en-US" sz="2400" i="0">
                      <a:solidFill>
                        <a:srgbClr val="000000"/>
                      </a:solidFill>
                      <a:latin typeface="Arial" charset="0"/>
                      <a:ea typeface="ＭＳ Ｐゴシック" charset="0"/>
                    </a:endParaRPr>
                  </a:p>
                </p:txBody>
              </p:sp>
              <p:pic>
                <p:nvPicPr>
                  <p:cNvPr id="115806" name="Picture 59" descr="tv"/>
                  <p:cNvPicPr>
                    <a:picLocks noChangeAspect="1" noChangeArrowheads="1"/>
                  </p:cNvPicPr>
                  <p:nvPr/>
                </p:nvPicPr>
                <p:blipFill>
                  <a:blip r:embed="rId6" cstate="print"/>
                  <a:srcRect/>
                  <a:stretch>
                    <a:fillRect/>
                  </a:stretch>
                </p:blipFill>
                <p:spPr bwMode="auto">
                  <a:xfrm>
                    <a:off x="2" y="1737"/>
                    <a:ext cx="476" cy="425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</p:pic>
            </p:grpSp>
          </p:grpSp>
          <p:grpSp>
            <p:nvGrpSpPr>
              <p:cNvPr id="115776" name="Group 95"/>
              <p:cNvGrpSpPr>
                <a:grpSpLocks/>
              </p:cNvGrpSpPr>
              <p:nvPr/>
            </p:nvGrpSpPr>
            <p:grpSpPr bwMode="auto">
              <a:xfrm>
                <a:off x="7577276" y="1753872"/>
                <a:ext cx="850900" cy="527050"/>
                <a:chOff x="-490" y="1664"/>
                <a:chExt cx="1429" cy="842"/>
              </a:xfrm>
            </p:grpSpPr>
            <p:sp>
              <p:nvSpPr>
                <p:cNvPr id="22621" name="AutoShape 96"/>
                <p:cNvSpPr>
                  <a:spLocks noChangeArrowheads="1"/>
                </p:cNvSpPr>
                <p:nvPr/>
              </p:nvSpPr>
              <p:spPr bwMode="auto">
                <a:xfrm>
                  <a:off x="-489" y="1664"/>
                  <a:ext cx="1429" cy="294"/>
                </a:xfrm>
                <a:prstGeom prst="triangle">
                  <a:avLst>
                    <a:gd name="adj" fmla="val 50000"/>
                  </a:avLst>
                </a:prstGeom>
                <a:solidFill>
                  <a:srgbClr val="DDDDDD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sz="2400" i="0">
                    <a:solidFill>
                      <a:srgbClr val="000000"/>
                    </a:solidFill>
                    <a:latin typeface="Arial" pitchFamily="34" charset="0"/>
                  </a:endParaRPr>
                </a:p>
              </p:txBody>
            </p:sp>
            <p:grpSp>
              <p:nvGrpSpPr>
                <p:cNvPr id="115782" name="Group 97"/>
                <p:cNvGrpSpPr>
                  <a:grpSpLocks/>
                </p:cNvGrpSpPr>
                <p:nvPr/>
              </p:nvGrpSpPr>
              <p:grpSpPr bwMode="auto">
                <a:xfrm>
                  <a:off x="-427" y="1737"/>
                  <a:ext cx="1217" cy="769"/>
                  <a:chOff x="-427" y="1737"/>
                  <a:chExt cx="1217" cy="769"/>
                </a:xfrm>
              </p:grpSpPr>
              <p:sp>
                <p:nvSpPr>
                  <p:cNvPr id="22623" name="Rectangle 98"/>
                  <p:cNvSpPr>
                    <a:spLocks noChangeArrowheads="1"/>
                  </p:cNvSpPr>
                  <p:nvPr/>
                </p:nvSpPr>
                <p:spPr bwMode="auto">
                  <a:xfrm>
                    <a:off x="-335" y="1923"/>
                    <a:ext cx="1125" cy="583"/>
                  </a:xfrm>
                  <a:prstGeom prst="rect">
                    <a:avLst/>
                  </a:prstGeom>
                  <a:solidFill>
                    <a:srgbClr val="DDDDDD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 sz="2400" i="0">
                      <a:solidFill>
                        <a:srgbClr val="000000"/>
                      </a:solidFill>
                      <a:latin typeface="Arial" pitchFamily="34" charset="0"/>
                    </a:endParaRPr>
                  </a:p>
                </p:txBody>
              </p:sp>
              <p:sp>
                <p:nvSpPr>
                  <p:cNvPr id="115784" name="Line 7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-150" y="2270"/>
                    <a:ext cx="230" cy="1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/>
                  <a:lstStyle/>
                  <a:p>
                    <a:endParaRPr lang="en-US"/>
                  </a:p>
                </p:txBody>
              </p:sp>
              <p:grpSp>
                <p:nvGrpSpPr>
                  <p:cNvPr id="115785" name="Group 100"/>
                  <p:cNvGrpSpPr>
                    <a:grpSpLocks/>
                  </p:cNvGrpSpPr>
                  <p:nvPr/>
                </p:nvGrpSpPr>
                <p:grpSpPr bwMode="auto">
                  <a:xfrm>
                    <a:off x="68" y="2192"/>
                    <a:ext cx="387" cy="139"/>
                    <a:chOff x="322" y="890"/>
                    <a:chExt cx="872" cy="339"/>
                  </a:xfrm>
                </p:grpSpPr>
                <p:sp>
                  <p:nvSpPr>
                    <p:cNvPr id="22631" name="Rectangle 10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22" y="1000"/>
                      <a:ext cx="871" cy="229"/>
                    </a:xfrm>
                    <a:prstGeom prst="rect">
                      <a:avLst/>
                    </a:prstGeom>
                    <a:solidFill>
                      <a:srgbClr val="FFFF99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 sz="2400" i="0">
                        <a:solidFill>
                          <a:srgbClr val="000000"/>
                        </a:solidFill>
                        <a:latin typeface="Arial" pitchFamily="34" charset="0"/>
                      </a:endParaRPr>
                    </a:p>
                  </p:txBody>
                </p:sp>
                <p:sp>
                  <p:nvSpPr>
                    <p:cNvPr id="22632" name="Rectangle 10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94" y="1074"/>
                      <a:ext cx="54" cy="56"/>
                    </a:xfrm>
                    <a:prstGeom prst="rect">
                      <a:avLst/>
                    </a:prstGeom>
                    <a:solidFill>
                      <a:srgbClr val="FF0000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 sz="2400" i="0">
                        <a:solidFill>
                          <a:srgbClr val="000000"/>
                        </a:solidFill>
                        <a:latin typeface="Arial" pitchFamily="34" charset="0"/>
                      </a:endParaRPr>
                    </a:p>
                  </p:txBody>
                </p:sp>
                <p:sp>
                  <p:nvSpPr>
                    <p:cNvPr id="22633" name="Rectangle 10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66" y="1074"/>
                      <a:ext cx="54" cy="56"/>
                    </a:xfrm>
                    <a:prstGeom prst="rect">
                      <a:avLst/>
                    </a:prstGeom>
                    <a:solidFill>
                      <a:srgbClr val="33CC33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 sz="2400" i="0">
                        <a:solidFill>
                          <a:srgbClr val="000000"/>
                        </a:solidFill>
                        <a:latin typeface="Arial" pitchFamily="34" charset="0"/>
                      </a:endParaRPr>
                    </a:p>
                  </p:txBody>
                </p:sp>
                <p:sp>
                  <p:nvSpPr>
                    <p:cNvPr id="22634" name="Rectangle 10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38" y="1068"/>
                      <a:ext cx="60" cy="56"/>
                    </a:xfrm>
                    <a:prstGeom prst="rect">
                      <a:avLst/>
                    </a:prstGeom>
                    <a:solidFill>
                      <a:srgbClr val="FF0000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 sz="2400" i="0">
                        <a:solidFill>
                          <a:srgbClr val="000000"/>
                        </a:solidFill>
                        <a:latin typeface="Arial" pitchFamily="34" charset="0"/>
                      </a:endParaRPr>
                    </a:p>
                  </p:txBody>
                </p:sp>
                <p:sp>
                  <p:nvSpPr>
                    <p:cNvPr id="22635" name="Rectangle 10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616" y="1068"/>
                      <a:ext cx="54" cy="56"/>
                    </a:xfrm>
                    <a:prstGeom prst="rect">
                      <a:avLst/>
                    </a:prstGeom>
                    <a:solidFill>
                      <a:srgbClr val="FF0000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 sz="2400" i="0">
                        <a:solidFill>
                          <a:srgbClr val="000000"/>
                        </a:solidFill>
                        <a:latin typeface="Arial" pitchFamily="34" charset="0"/>
                      </a:endParaRPr>
                    </a:p>
                  </p:txBody>
                </p:sp>
                <p:sp>
                  <p:nvSpPr>
                    <p:cNvPr id="115796" name="AutoShape 106"/>
                    <p:cNvSpPr>
                      <a:spLocks noChangeArrowheads="1"/>
                    </p:cNvSpPr>
                    <p:nvPr/>
                  </p:nvSpPr>
                  <p:spPr bwMode="auto">
                    <a:xfrm rot="10800000" flipH="1">
                      <a:off x="322" y="890"/>
                      <a:ext cx="859" cy="110"/>
                    </a:xfrm>
                    <a:custGeom>
                      <a:avLst/>
                      <a:gdLst>
                        <a:gd name="T0" fmla="*/ 0 w 21600"/>
                        <a:gd name="T1" fmla="*/ 0 h 21600"/>
                        <a:gd name="T2" fmla="*/ 0 w 21600"/>
                        <a:gd name="T3" fmla="*/ 0 h 21600"/>
                        <a:gd name="T4" fmla="*/ 0 w 21600"/>
                        <a:gd name="T5" fmla="*/ 0 h 21600"/>
                        <a:gd name="T6" fmla="*/ 0 w 21600"/>
                        <a:gd name="T7" fmla="*/ 0 h 21600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  <a:gd name="T12" fmla="*/ 4501 w 21600"/>
                        <a:gd name="T13" fmla="*/ 4516 h 21600"/>
                        <a:gd name="T14" fmla="*/ 17099 w 21600"/>
                        <a:gd name="T15" fmla="*/ 17084 h 21600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T12" t="T13" r="T14" b="T15"/>
                      <a:pathLst>
                        <a:path w="21600" h="21600">
                          <a:moveTo>
                            <a:pt x="0" y="0"/>
                          </a:moveTo>
                          <a:lnTo>
                            <a:pt x="5400" y="21600"/>
                          </a:lnTo>
                          <a:lnTo>
                            <a:pt x="16200" y="21600"/>
                          </a:lnTo>
                          <a:lnTo>
                            <a:pt x="21600" y="0"/>
                          </a:lnTo>
                          <a:lnTo>
                            <a:pt x="0" y="0"/>
                          </a:lnTo>
                          <a:close/>
                        </a:path>
                      </a:pathLst>
                    </a:custGeom>
                    <a:solidFill>
                      <a:srgbClr val="FFFF99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pic>
                <p:nvPicPr>
                  <p:cNvPr id="115786" name="Picture 107" descr="desktop_computer_stylized_small"/>
                  <p:cNvPicPr>
                    <a:picLocks noChangeAspect="1" noChangeArrowheads="1"/>
                  </p:cNvPicPr>
                  <p:nvPr/>
                </p:nvPicPr>
                <p:blipFill>
                  <a:blip r:embed="rId5" cstate="print"/>
                  <a:srcRect/>
                  <a:stretch>
                    <a:fillRect/>
                  </a:stretch>
                </p:blipFill>
                <p:spPr bwMode="auto">
                  <a:xfrm>
                    <a:off x="-427" y="2049"/>
                    <a:ext cx="447" cy="41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</p:pic>
              <p:sp>
                <p:nvSpPr>
                  <p:cNvPr id="22627" name="Rectangle 108"/>
                  <p:cNvSpPr>
                    <a:spLocks noChangeArrowheads="1"/>
                  </p:cNvSpPr>
                  <p:nvPr/>
                </p:nvSpPr>
                <p:spPr bwMode="auto">
                  <a:xfrm>
                    <a:off x="529" y="2232"/>
                    <a:ext cx="104" cy="91"/>
                  </a:xfrm>
                  <a:prstGeom prst="rect">
                    <a:avLst/>
                  </a:prstGeom>
                  <a:solidFill>
                    <a:srgbClr val="000099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 sz="2400" i="0">
                      <a:solidFill>
                        <a:srgbClr val="000000"/>
                      </a:solidFill>
                      <a:latin typeface="Arial" pitchFamily="34" charset="0"/>
                    </a:endParaRPr>
                  </a:p>
                </p:txBody>
              </p:sp>
              <p:sp>
                <p:nvSpPr>
                  <p:cNvPr id="115788" name="Freeform 109"/>
                  <p:cNvSpPr>
                    <a:spLocks/>
                  </p:cNvSpPr>
                  <p:nvPr/>
                </p:nvSpPr>
                <p:spPr bwMode="auto">
                  <a:xfrm>
                    <a:off x="282" y="1951"/>
                    <a:ext cx="302" cy="274"/>
                  </a:xfrm>
                  <a:custGeom>
                    <a:avLst/>
                    <a:gdLst>
                      <a:gd name="T0" fmla="*/ 47 w 381"/>
                      <a:gd name="T1" fmla="*/ 274 h 274"/>
                      <a:gd name="T2" fmla="*/ 47 w 381"/>
                      <a:gd name="T3" fmla="*/ 130 h 274"/>
                      <a:gd name="T4" fmla="*/ 0 w 381"/>
                      <a:gd name="T5" fmla="*/ 0 h 274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81" h="274">
                        <a:moveTo>
                          <a:pt x="381" y="274"/>
                        </a:moveTo>
                        <a:lnTo>
                          <a:pt x="381" y="130"/>
                        </a:lnTo>
                        <a:lnTo>
                          <a:pt x="0" y="0"/>
                        </a:lnTo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2629" name="Line 110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70" y="2270"/>
                    <a:ext cx="15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>
                      <a:defRPr/>
                    </a:pPr>
                    <a:endParaRPr lang="en-US" sz="2400" i="0">
                      <a:solidFill>
                        <a:srgbClr val="000000"/>
                      </a:solidFill>
                      <a:latin typeface="Arial" charset="0"/>
                      <a:ea typeface="ＭＳ Ｐゴシック" charset="0"/>
                    </a:endParaRPr>
                  </a:p>
                </p:txBody>
              </p:sp>
              <p:pic>
                <p:nvPicPr>
                  <p:cNvPr id="115790" name="Picture 111" descr="tv"/>
                  <p:cNvPicPr>
                    <a:picLocks noChangeAspect="1" noChangeArrowheads="1"/>
                  </p:cNvPicPr>
                  <p:nvPr/>
                </p:nvPicPr>
                <p:blipFill>
                  <a:blip r:embed="rId6" cstate="print"/>
                  <a:srcRect/>
                  <a:stretch>
                    <a:fillRect/>
                  </a:stretch>
                </p:blipFill>
                <p:spPr bwMode="auto">
                  <a:xfrm>
                    <a:off x="2" y="1737"/>
                    <a:ext cx="476" cy="425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</p:pic>
            </p:grpSp>
          </p:grpSp>
          <p:sp>
            <p:nvSpPr>
              <p:cNvPr id="22548" name="Text Box 112"/>
              <p:cNvSpPr txBox="1">
                <a:spLocks noChangeArrowheads="1"/>
              </p:cNvSpPr>
              <p:nvPr/>
            </p:nvSpPr>
            <p:spPr bwMode="auto">
              <a:xfrm>
                <a:off x="7188723" y="1823710"/>
                <a:ext cx="488952" cy="45712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2400" i="0">
                    <a:solidFill>
                      <a:srgbClr val="969696"/>
                    </a:solidFill>
                    <a:latin typeface="Times New Roman" pitchFamily="18" charset="0"/>
                  </a:rPr>
                  <a:t>…</a:t>
                </a:r>
              </a:p>
            </p:txBody>
          </p:sp>
          <p:sp>
            <p:nvSpPr>
              <p:cNvPr id="22549" name="Line 113"/>
              <p:cNvSpPr>
                <a:spLocks noChangeShapeType="1"/>
              </p:cNvSpPr>
              <p:nvPr/>
            </p:nvSpPr>
            <p:spPr bwMode="auto">
              <a:xfrm flipH="1">
                <a:off x="6169544" y="2164969"/>
                <a:ext cx="3175" cy="33332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 sz="2400" i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22550" name="Line 114"/>
              <p:cNvSpPr>
                <a:spLocks noChangeShapeType="1"/>
              </p:cNvSpPr>
              <p:nvPr/>
            </p:nvSpPr>
            <p:spPr bwMode="auto">
              <a:xfrm flipH="1">
                <a:off x="7074423" y="2164969"/>
                <a:ext cx="3175" cy="33332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 sz="2400" i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22551" name="Line 115"/>
              <p:cNvSpPr>
                <a:spLocks noChangeShapeType="1"/>
              </p:cNvSpPr>
              <p:nvPr/>
            </p:nvSpPr>
            <p:spPr bwMode="auto">
              <a:xfrm flipH="1">
                <a:off x="8211077" y="2164969"/>
                <a:ext cx="3175" cy="33332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 sz="2400" i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  <p:grpSp>
          <p:nvGrpSpPr>
            <p:cNvPr id="115735" name="Group 5"/>
            <p:cNvGrpSpPr>
              <a:grpSpLocks/>
            </p:cNvGrpSpPr>
            <p:nvPr/>
          </p:nvGrpSpPr>
          <p:grpSpPr bwMode="auto">
            <a:xfrm flipH="1">
              <a:off x="7298039" y="2490881"/>
              <a:ext cx="850900" cy="627063"/>
              <a:chOff x="6488251" y="2501584"/>
              <a:chExt cx="850900" cy="627063"/>
            </a:xfrm>
          </p:grpSpPr>
          <p:grpSp>
            <p:nvGrpSpPr>
              <p:cNvPr id="115756" name="Group 77"/>
              <p:cNvGrpSpPr>
                <a:grpSpLocks/>
              </p:cNvGrpSpPr>
              <p:nvPr/>
            </p:nvGrpSpPr>
            <p:grpSpPr bwMode="auto">
              <a:xfrm>
                <a:off x="6488251" y="2601597"/>
                <a:ext cx="850900" cy="527050"/>
                <a:chOff x="-490" y="1664"/>
                <a:chExt cx="1429" cy="842"/>
              </a:xfrm>
            </p:grpSpPr>
            <p:sp>
              <p:nvSpPr>
                <p:cNvPr id="22637" name="AutoShape 78"/>
                <p:cNvSpPr>
                  <a:spLocks noChangeArrowheads="1"/>
                </p:cNvSpPr>
                <p:nvPr/>
              </p:nvSpPr>
              <p:spPr bwMode="auto">
                <a:xfrm>
                  <a:off x="-489" y="1663"/>
                  <a:ext cx="1429" cy="294"/>
                </a:xfrm>
                <a:prstGeom prst="triangle">
                  <a:avLst>
                    <a:gd name="adj" fmla="val 50000"/>
                  </a:avLst>
                </a:prstGeom>
                <a:solidFill>
                  <a:srgbClr val="DDDDDD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sz="2400" i="0">
                    <a:solidFill>
                      <a:srgbClr val="000000"/>
                    </a:solidFill>
                    <a:latin typeface="Arial" pitchFamily="34" charset="0"/>
                  </a:endParaRPr>
                </a:p>
              </p:txBody>
            </p:sp>
            <p:grpSp>
              <p:nvGrpSpPr>
                <p:cNvPr id="115759" name="Group 79"/>
                <p:cNvGrpSpPr>
                  <a:grpSpLocks/>
                </p:cNvGrpSpPr>
                <p:nvPr/>
              </p:nvGrpSpPr>
              <p:grpSpPr bwMode="auto">
                <a:xfrm>
                  <a:off x="-427" y="1737"/>
                  <a:ext cx="1217" cy="769"/>
                  <a:chOff x="-427" y="1737"/>
                  <a:chExt cx="1217" cy="769"/>
                </a:xfrm>
              </p:grpSpPr>
              <p:sp>
                <p:nvSpPr>
                  <p:cNvPr id="22639" name="Rectangle 80"/>
                  <p:cNvSpPr>
                    <a:spLocks noChangeArrowheads="1"/>
                  </p:cNvSpPr>
                  <p:nvPr/>
                </p:nvSpPr>
                <p:spPr bwMode="auto">
                  <a:xfrm>
                    <a:off x="-332" y="1922"/>
                    <a:ext cx="1122" cy="583"/>
                  </a:xfrm>
                  <a:prstGeom prst="rect">
                    <a:avLst/>
                  </a:prstGeom>
                  <a:solidFill>
                    <a:srgbClr val="DDDDDD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 sz="2400" i="0">
                      <a:solidFill>
                        <a:srgbClr val="000000"/>
                      </a:solidFill>
                      <a:latin typeface="Arial" pitchFamily="34" charset="0"/>
                    </a:endParaRPr>
                  </a:p>
                </p:txBody>
              </p:sp>
              <p:sp>
                <p:nvSpPr>
                  <p:cNvPr id="115761" name="Line 7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-150" y="2270"/>
                    <a:ext cx="230" cy="1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/>
                  <a:lstStyle/>
                  <a:p>
                    <a:endParaRPr lang="en-US"/>
                  </a:p>
                </p:txBody>
              </p:sp>
              <p:grpSp>
                <p:nvGrpSpPr>
                  <p:cNvPr id="115762" name="Group 82"/>
                  <p:cNvGrpSpPr>
                    <a:grpSpLocks/>
                  </p:cNvGrpSpPr>
                  <p:nvPr/>
                </p:nvGrpSpPr>
                <p:grpSpPr bwMode="auto">
                  <a:xfrm>
                    <a:off x="68" y="2192"/>
                    <a:ext cx="387" cy="139"/>
                    <a:chOff x="322" y="890"/>
                    <a:chExt cx="872" cy="339"/>
                  </a:xfrm>
                </p:grpSpPr>
                <p:sp>
                  <p:nvSpPr>
                    <p:cNvPr id="22647" name="Rectangle 8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22" y="998"/>
                      <a:ext cx="871" cy="229"/>
                    </a:xfrm>
                    <a:prstGeom prst="rect">
                      <a:avLst/>
                    </a:prstGeom>
                    <a:solidFill>
                      <a:srgbClr val="FFFF99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 sz="2400" i="0">
                        <a:solidFill>
                          <a:srgbClr val="000000"/>
                        </a:solidFill>
                        <a:latin typeface="Arial" pitchFamily="34" charset="0"/>
                      </a:endParaRPr>
                    </a:p>
                  </p:txBody>
                </p:sp>
                <p:sp>
                  <p:nvSpPr>
                    <p:cNvPr id="22648" name="Rectangle 8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94" y="1072"/>
                      <a:ext cx="54" cy="56"/>
                    </a:xfrm>
                    <a:prstGeom prst="rect">
                      <a:avLst/>
                    </a:prstGeom>
                    <a:solidFill>
                      <a:srgbClr val="FF0000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 sz="2400" i="0">
                        <a:solidFill>
                          <a:srgbClr val="000000"/>
                        </a:solidFill>
                        <a:latin typeface="Arial" pitchFamily="34" charset="0"/>
                      </a:endParaRPr>
                    </a:p>
                  </p:txBody>
                </p:sp>
                <p:sp>
                  <p:nvSpPr>
                    <p:cNvPr id="22649" name="Rectangle 8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66" y="1072"/>
                      <a:ext cx="54" cy="56"/>
                    </a:xfrm>
                    <a:prstGeom prst="rect">
                      <a:avLst/>
                    </a:prstGeom>
                    <a:solidFill>
                      <a:srgbClr val="33CC33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 sz="2400" i="0">
                        <a:solidFill>
                          <a:srgbClr val="000000"/>
                        </a:solidFill>
                        <a:latin typeface="Arial" pitchFamily="34" charset="0"/>
                      </a:endParaRPr>
                    </a:p>
                  </p:txBody>
                </p:sp>
                <p:sp>
                  <p:nvSpPr>
                    <p:cNvPr id="22650" name="Rectangle 8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39" y="1066"/>
                      <a:ext cx="60" cy="56"/>
                    </a:xfrm>
                    <a:prstGeom prst="rect">
                      <a:avLst/>
                    </a:prstGeom>
                    <a:solidFill>
                      <a:srgbClr val="FF0000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 sz="2400" i="0">
                        <a:solidFill>
                          <a:srgbClr val="000000"/>
                        </a:solidFill>
                        <a:latin typeface="Arial" pitchFamily="34" charset="0"/>
                      </a:endParaRPr>
                    </a:p>
                  </p:txBody>
                </p:sp>
                <p:sp>
                  <p:nvSpPr>
                    <p:cNvPr id="22651" name="Rectangle 8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617" y="1066"/>
                      <a:ext cx="54" cy="56"/>
                    </a:xfrm>
                    <a:prstGeom prst="rect">
                      <a:avLst/>
                    </a:prstGeom>
                    <a:solidFill>
                      <a:srgbClr val="FF0000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 sz="2400" i="0">
                        <a:solidFill>
                          <a:srgbClr val="000000"/>
                        </a:solidFill>
                        <a:latin typeface="Arial" pitchFamily="34" charset="0"/>
                      </a:endParaRPr>
                    </a:p>
                  </p:txBody>
                </p:sp>
                <p:sp>
                  <p:nvSpPr>
                    <p:cNvPr id="115773" name="AutoShape 88"/>
                    <p:cNvSpPr>
                      <a:spLocks noChangeArrowheads="1"/>
                    </p:cNvSpPr>
                    <p:nvPr/>
                  </p:nvSpPr>
                  <p:spPr bwMode="auto">
                    <a:xfrm rot="10800000" flipH="1">
                      <a:off x="322" y="890"/>
                      <a:ext cx="859" cy="110"/>
                    </a:xfrm>
                    <a:custGeom>
                      <a:avLst/>
                      <a:gdLst>
                        <a:gd name="T0" fmla="*/ 0 w 21600"/>
                        <a:gd name="T1" fmla="*/ 0 h 21600"/>
                        <a:gd name="T2" fmla="*/ 0 w 21600"/>
                        <a:gd name="T3" fmla="*/ 0 h 21600"/>
                        <a:gd name="T4" fmla="*/ 0 w 21600"/>
                        <a:gd name="T5" fmla="*/ 0 h 21600"/>
                        <a:gd name="T6" fmla="*/ 0 w 21600"/>
                        <a:gd name="T7" fmla="*/ 0 h 21600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  <a:gd name="T12" fmla="*/ 4501 w 21600"/>
                        <a:gd name="T13" fmla="*/ 4516 h 21600"/>
                        <a:gd name="T14" fmla="*/ 17099 w 21600"/>
                        <a:gd name="T15" fmla="*/ 17084 h 21600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T12" t="T13" r="T14" b="T15"/>
                      <a:pathLst>
                        <a:path w="21600" h="21600">
                          <a:moveTo>
                            <a:pt x="0" y="0"/>
                          </a:moveTo>
                          <a:lnTo>
                            <a:pt x="5400" y="21600"/>
                          </a:lnTo>
                          <a:lnTo>
                            <a:pt x="16200" y="21600"/>
                          </a:lnTo>
                          <a:lnTo>
                            <a:pt x="21600" y="0"/>
                          </a:lnTo>
                          <a:lnTo>
                            <a:pt x="0" y="0"/>
                          </a:lnTo>
                          <a:close/>
                        </a:path>
                      </a:pathLst>
                    </a:custGeom>
                    <a:solidFill>
                      <a:srgbClr val="FFFF99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pic>
                <p:nvPicPr>
                  <p:cNvPr id="115763" name="Picture 89" descr="desktop_computer_stylized_small"/>
                  <p:cNvPicPr>
                    <a:picLocks noChangeAspect="1" noChangeArrowheads="1"/>
                  </p:cNvPicPr>
                  <p:nvPr/>
                </p:nvPicPr>
                <p:blipFill>
                  <a:blip r:embed="rId5" cstate="print"/>
                  <a:srcRect/>
                  <a:stretch>
                    <a:fillRect/>
                  </a:stretch>
                </p:blipFill>
                <p:spPr bwMode="auto">
                  <a:xfrm>
                    <a:off x="-427" y="2049"/>
                    <a:ext cx="447" cy="41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</p:pic>
              <p:sp>
                <p:nvSpPr>
                  <p:cNvPr id="22643" name="Rectangle 90"/>
                  <p:cNvSpPr>
                    <a:spLocks noChangeArrowheads="1"/>
                  </p:cNvSpPr>
                  <p:nvPr/>
                </p:nvSpPr>
                <p:spPr bwMode="auto">
                  <a:xfrm>
                    <a:off x="529" y="2231"/>
                    <a:ext cx="104" cy="91"/>
                  </a:xfrm>
                  <a:prstGeom prst="rect">
                    <a:avLst/>
                  </a:prstGeom>
                  <a:solidFill>
                    <a:srgbClr val="000099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 sz="2400" i="0">
                      <a:solidFill>
                        <a:srgbClr val="000000"/>
                      </a:solidFill>
                      <a:latin typeface="Arial" pitchFamily="34" charset="0"/>
                    </a:endParaRPr>
                  </a:p>
                </p:txBody>
              </p:sp>
              <p:sp>
                <p:nvSpPr>
                  <p:cNvPr id="115765" name="Freeform 91"/>
                  <p:cNvSpPr>
                    <a:spLocks/>
                  </p:cNvSpPr>
                  <p:nvPr/>
                </p:nvSpPr>
                <p:spPr bwMode="auto">
                  <a:xfrm>
                    <a:off x="282" y="1951"/>
                    <a:ext cx="302" cy="274"/>
                  </a:xfrm>
                  <a:custGeom>
                    <a:avLst/>
                    <a:gdLst>
                      <a:gd name="T0" fmla="*/ 47 w 381"/>
                      <a:gd name="T1" fmla="*/ 274 h 274"/>
                      <a:gd name="T2" fmla="*/ 47 w 381"/>
                      <a:gd name="T3" fmla="*/ 130 h 274"/>
                      <a:gd name="T4" fmla="*/ 0 w 381"/>
                      <a:gd name="T5" fmla="*/ 0 h 274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81" h="274">
                        <a:moveTo>
                          <a:pt x="381" y="274"/>
                        </a:moveTo>
                        <a:lnTo>
                          <a:pt x="381" y="130"/>
                        </a:lnTo>
                        <a:lnTo>
                          <a:pt x="0" y="0"/>
                        </a:lnTo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2645" name="Line 92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71" y="2269"/>
                    <a:ext cx="15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>
                      <a:defRPr/>
                    </a:pPr>
                    <a:endParaRPr lang="en-US" sz="2400" i="0">
                      <a:solidFill>
                        <a:srgbClr val="000000"/>
                      </a:solidFill>
                      <a:latin typeface="Arial" charset="0"/>
                      <a:ea typeface="ＭＳ Ｐゴシック" charset="0"/>
                    </a:endParaRPr>
                  </a:p>
                </p:txBody>
              </p:sp>
              <p:pic>
                <p:nvPicPr>
                  <p:cNvPr id="115767" name="Picture 93" descr="tv"/>
                  <p:cNvPicPr>
                    <a:picLocks noChangeAspect="1" noChangeArrowheads="1"/>
                  </p:cNvPicPr>
                  <p:nvPr/>
                </p:nvPicPr>
                <p:blipFill>
                  <a:blip r:embed="rId6" cstate="print"/>
                  <a:srcRect/>
                  <a:stretch>
                    <a:fillRect/>
                  </a:stretch>
                </p:blipFill>
                <p:spPr bwMode="auto">
                  <a:xfrm>
                    <a:off x="2" y="1737"/>
                    <a:ext cx="476" cy="425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</p:pic>
            </p:grpSp>
          </p:grpSp>
          <p:sp>
            <p:nvSpPr>
              <p:cNvPr id="115757" name="Freeform 116"/>
              <p:cNvSpPr>
                <a:spLocks/>
              </p:cNvSpPr>
              <p:nvPr/>
            </p:nvSpPr>
            <p:spPr bwMode="auto">
              <a:xfrm>
                <a:off x="7159763" y="2501584"/>
                <a:ext cx="127000" cy="476250"/>
              </a:xfrm>
              <a:custGeom>
                <a:avLst/>
                <a:gdLst>
                  <a:gd name="T0" fmla="*/ 0 w 80"/>
                  <a:gd name="T1" fmla="*/ 2147483647 h 300"/>
                  <a:gd name="T2" fmla="*/ 2147483647 w 80"/>
                  <a:gd name="T3" fmla="*/ 2147483647 h 300"/>
                  <a:gd name="T4" fmla="*/ 2147483647 w 80"/>
                  <a:gd name="T5" fmla="*/ 0 h 3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80" h="300">
                    <a:moveTo>
                      <a:pt x="0" y="300"/>
                    </a:moveTo>
                    <a:lnTo>
                      <a:pt x="80" y="300"/>
                    </a:lnTo>
                    <a:lnTo>
                      <a:pt x="80" y="0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15736" name="Group 186"/>
            <p:cNvGrpSpPr>
              <a:grpSpLocks/>
            </p:cNvGrpSpPr>
            <p:nvPr/>
          </p:nvGrpSpPr>
          <p:grpSpPr bwMode="auto">
            <a:xfrm flipH="1">
              <a:off x="5984260" y="2507718"/>
              <a:ext cx="850900" cy="627063"/>
              <a:chOff x="6488251" y="2501584"/>
              <a:chExt cx="850900" cy="627063"/>
            </a:xfrm>
          </p:grpSpPr>
          <p:grpSp>
            <p:nvGrpSpPr>
              <p:cNvPr id="115738" name="Group 77"/>
              <p:cNvGrpSpPr>
                <a:grpSpLocks/>
              </p:cNvGrpSpPr>
              <p:nvPr/>
            </p:nvGrpSpPr>
            <p:grpSpPr bwMode="auto">
              <a:xfrm>
                <a:off x="6488251" y="2601597"/>
                <a:ext cx="850900" cy="527050"/>
                <a:chOff x="-490" y="1664"/>
                <a:chExt cx="1429" cy="842"/>
              </a:xfrm>
            </p:grpSpPr>
            <p:sp>
              <p:nvSpPr>
                <p:cNvPr id="190" name="AutoShape 78"/>
                <p:cNvSpPr>
                  <a:spLocks noChangeArrowheads="1"/>
                </p:cNvSpPr>
                <p:nvPr/>
              </p:nvSpPr>
              <p:spPr bwMode="auto">
                <a:xfrm>
                  <a:off x="-491" y="1664"/>
                  <a:ext cx="1429" cy="294"/>
                </a:xfrm>
                <a:prstGeom prst="triangle">
                  <a:avLst>
                    <a:gd name="adj" fmla="val 50000"/>
                  </a:avLst>
                </a:prstGeom>
                <a:solidFill>
                  <a:srgbClr val="DDDDDD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sz="2400" i="0">
                    <a:solidFill>
                      <a:srgbClr val="000000"/>
                    </a:solidFill>
                    <a:latin typeface="Arial" pitchFamily="34" charset="0"/>
                  </a:endParaRPr>
                </a:p>
              </p:txBody>
            </p:sp>
            <p:grpSp>
              <p:nvGrpSpPr>
                <p:cNvPr id="115741" name="Group 79"/>
                <p:cNvGrpSpPr>
                  <a:grpSpLocks/>
                </p:cNvGrpSpPr>
                <p:nvPr/>
              </p:nvGrpSpPr>
              <p:grpSpPr bwMode="auto">
                <a:xfrm>
                  <a:off x="-427" y="1737"/>
                  <a:ext cx="1217" cy="769"/>
                  <a:chOff x="-427" y="1737"/>
                  <a:chExt cx="1217" cy="769"/>
                </a:xfrm>
              </p:grpSpPr>
              <p:sp>
                <p:nvSpPr>
                  <p:cNvPr id="192" name="Rectangle 80"/>
                  <p:cNvSpPr>
                    <a:spLocks noChangeArrowheads="1"/>
                  </p:cNvSpPr>
                  <p:nvPr/>
                </p:nvSpPr>
                <p:spPr bwMode="auto">
                  <a:xfrm>
                    <a:off x="-339" y="1923"/>
                    <a:ext cx="1128" cy="583"/>
                  </a:xfrm>
                  <a:prstGeom prst="rect">
                    <a:avLst/>
                  </a:prstGeom>
                  <a:solidFill>
                    <a:srgbClr val="DDDDDD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 sz="2400" i="0">
                      <a:solidFill>
                        <a:srgbClr val="000000"/>
                      </a:solidFill>
                      <a:latin typeface="Arial" pitchFamily="34" charset="0"/>
                    </a:endParaRPr>
                  </a:p>
                </p:txBody>
              </p:sp>
              <p:sp>
                <p:nvSpPr>
                  <p:cNvPr id="115743" name="Line 7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-150" y="2270"/>
                    <a:ext cx="230" cy="1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/>
                  <a:lstStyle/>
                  <a:p>
                    <a:endParaRPr lang="en-US"/>
                  </a:p>
                </p:txBody>
              </p:sp>
              <p:grpSp>
                <p:nvGrpSpPr>
                  <p:cNvPr id="115744" name="Group 82"/>
                  <p:cNvGrpSpPr>
                    <a:grpSpLocks/>
                  </p:cNvGrpSpPr>
                  <p:nvPr/>
                </p:nvGrpSpPr>
                <p:grpSpPr bwMode="auto">
                  <a:xfrm>
                    <a:off x="68" y="2192"/>
                    <a:ext cx="387" cy="139"/>
                    <a:chOff x="322" y="890"/>
                    <a:chExt cx="872" cy="339"/>
                  </a:xfrm>
                </p:grpSpPr>
                <p:sp>
                  <p:nvSpPr>
                    <p:cNvPr id="200" name="Rectangle 8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9" y="1000"/>
                      <a:ext cx="859" cy="229"/>
                    </a:xfrm>
                    <a:prstGeom prst="rect">
                      <a:avLst/>
                    </a:prstGeom>
                    <a:solidFill>
                      <a:srgbClr val="FFFF99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 sz="2400" i="0">
                        <a:solidFill>
                          <a:srgbClr val="000000"/>
                        </a:solidFill>
                        <a:latin typeface="Arial" pitchFamily="34" charset="0"/>
                      </a:endParaRPr>
                    </a:p>
                  </p:txBody>
                </p:sp>
                <p:sp>
                  <p:nvSpPr>
                    <p:cNvPr id="201" name="Rectangle 8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79" y="1074"/>
                      <a:ext cx="54" cy="56"/>
                    </a:xfrm>
                    <a:prstGeom prst="rect">
                      <a:avLst/>
                    </a:prstGeom>
                    <a:solidFill>
                      <a:srgbClr val="FF0000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 sz="2400" i="0">
                        <a:solidFill>
                          <a:srgbClr val="000000"/>
                        </a:solidFill>
                        <a:latin typeface="Arial" pitchFamily="34" charset="0"/>
                      </a:endParaRPr>
                    </a:p>
                  </p:txBody>
                </p:sp>
                <p:sp>
                  <p:nvSpPr>
                    <p:cNvPr id="202" name="Rectangle 8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51" y="1074"/>
                      <a:ext cx="54" cy="56"/>
                    </a:xfrm>
                    <a:prstGeom prst="rect">
                      <a:avLst/>
                    </a:prstGeom>
                    <a:solidFill>
                      <a:srgbClr val="33CC33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 sz="2400" i="0">
                        <a:solidFill>
                          <a:srgbClr val="000000"/>
                        </a:solidFill>
                        <a:latin typeface="Arial" pitchFamily="34" charset="0"/>
                      </a:endParaRPr>
                    </a:p>
                  </p:txBody>
                </p:sp>
                <p:sp>
                  <p:nvSpPr>
                    <p:cNvPr id="203" name="Rectangle 8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23" y="1068"/>
                      <a:ext cx="60" cy="56"/>
                    </a:xfrm>
                    <a:prstGeom prst="rect">
                      <a:avLst/>
                    </a:prstGeom>
                    <a:solidFill>
                      <a:srgbClr val="FF0000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 sz="2400" i="0">
                        <a:solidFill>
                          <a:srgbClr val="000000"/>
                        </a:solidFill>
                        <a:latin typeface="Arial" pitchFamily="34" charset="0"/>
                      </a:endParaRPr>
                    </a:p>
                  </p:txBody>
                </p:sp>
                <p:sp>
                  <p:nvSpPr>
                    <p:cNvPr id="204" name="Rectangle 8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601" y="1068"/>
                      <a:ext cx="54" cy="56"/>
                    </a:xfrm>
                    <a:prstGeom prst="rect">
                      <a:avLst/>
                    </a:prstGeom>
                    <a:solidFill>
                      <a:srgbClr val="FF0000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 sz="2400" i="0">
                        <a:solidFill>
                          <a:srgbClr val="000000"/>
                        </a:solidFill>
                        <a:latin typeface="Arial" pitchFamily="34" charset="0"/>
                      </a:endParaRPr>
                    </a:p>
                  </p:txBody>
                </p:sp>
                <p:sp>
                  <p:nvSpPr>
                    <p:cNvPr id="115755" name="AutoShape 88"/>
                    <p:cNvSpPr>
                      <a:spLocks noChangeArrowheads="1"/>
                    </p:cNvSpPr>
                    <p:nvPr/>
                  </p:nvSpPr>
                  <p:spPr bwMode="auto">
                    <a:xfrm rot="10800000" flipH="1">
                      <a:off x="322" y="890"/>
                      <a:ext cx="859" cy="110"/>
                    </a:xfrm>
                    <a:custGeom>
                      <a:avLst/>
                      <a:gdLst>
                        <a:gd name="T0" fmla="*/ 0 w 21600"/>
                        <a:gd name="T1" fmla="*/ 0 h 21600"/>
                        <a:gd name="T2" fmla="*/ 0 w 21600"/>
                        <a:gd name="T3" fmla="*/ 0 h 21600"/>
                        <a:gd name="T4" fmla="*/ 0 w 21600"/>
                        <a:gd name="T5" fmla="*/ 0 h 21600"/>
                        <a:gd name="T6" fmla="*/ 0 w 21600"/>
                        <a:gd name="T7" fmla="*/ 0 h 21600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  <a:gd name="T12" fmla="*/ 4501 w 21600"/>
                        <a:gd name="T13" fmla="*/ 4516 h 21600"/>
                        <a:gd name="T14" fmla="*/ 17099 w 21600"/>
                        <a:gd name="T15" fmla="*/ 17084 h 21600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T12" t="T13" r="T14" b="T15"/>
                      <a:pathLst>
                        <a:path w="21600" h="21600">
                          <a:moveTo>
                            <a:pt x="0" y="0"/>
                          </a:moveTo>
                          <a:lnTo>
                            <a:pt x="5400" y="21600"/>
                          </a:lnTo>
                          <a:lnTo>
                            <a:pt x="16200" y="21600"/>
                          </a:lnTo>
                          <a:lnTo>
                            <a:pt x="21600" y="0"/>
                          </a:lnTo>
                          <a:lnTo>
                            <a:pt x="0" y="0"/>
                          </a:lnTo>
                          <a:close/>
                        </a:path>
                      </a:pathLst>
                    </a:custGeom>
                    <a:solidFill>
                      <a:srgbClr val="FFFF99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pic>
                <p:nvPicPr>
                  <p:cNvPr id="115745" name="Picture 89" descr="desktop_computer_stylized_small"/>
                  <p:cNvPicPr>
                    <a:picLocks noChangeAspect="1" noChangeArrowheads="1"/>
                  </p:cNvPicPr>
                  <p:nvPr/>
                </p:nvPicPr>
                <p:blipFill>
                  <a:blip r:embed="rId5" cstate="print"/>
                  <a:srcRect/>
                  <a:stretch>
                    <a:fillRect/>
                  </a:stretch>
                </p:blipFill>
                <p:spPr bwMode="auto">
                  <a:xfrm>
                    <a:off x="-427" y="2049"/>
                    <a:ext cx="447" cy="41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</p:pic>
              <p:sp>
                <p:nvSpPr>
                  <p:cNvPr id="196" name="Rectangle 90"/>
                  <p:cNvSpPr>
                    <a:spLocks noChangeArrowheads="1"/>
                  </p:cNvSpPr>
                  <p:nvPr/>
                </p:nvSpPr>
                <p:spPr bwMode="auto">
                  <a:xfrm>
                    <a:off x="528" y="2232"/>
                    <a:ext cx="104" cy="91"/>
                  </a:xfrm>
                  <a:prstGeom prst="rect">
                    <a:avLst/>
                  </a:prstGeom>
                  <a:solidFill>
                    <a:srgbClr val="000099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 sz="2400" i="0">
                      <a:solidFill>
                        <a:srgbClr val="000000"/>
                      </a:solidFill>
                      <a:latin typeface="Arial" pitchFamily="34" charset="0"/>
                    </a:endParaRPr>
                  </a:p>
                </p:txBody>
              </p:sp>
              <p:sp>
                <p:nvSpPr>
                  <p:cNvPr id="115747" name="Freeform 91"/>
                  <p:cNvSpPr>
                    <a:spLocks/>
                  </p:cNvSpPr>
                  <p:nvPr/>
                </p:nvSpPr>
                <p:spPr bwMode="auto">
                  <a:xfrm>
                    <a:off x="282" y="1951"/>
                    <a:ext cx="302" cy="274"/>
                  </a:xfrm>
                  <a:custGeom>
                    <a:avLst/>
                    <a:gdLst>
                      <a:gd name="T0" fmla="*/ 47 w 381"/>
                      <a:gd name="T1" fmla="*/ 274 h 274"/>
                      <a:gd name="T2" fmla="*/ 47 w 381"/>
                      <a:gd name="T3" fmla="*/ 130 h 274"/>
                      <a:gd name="T4" fmla="*/ 0 w 381"/>
                      <a:gd name="T5" fmla="*/ 0 h 274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81" h="274">
                        <a:moveTo>
                          <a:pt x="381" y="274"/>
                        </a:moveTo>
                        <a:lnTo>
                          <a:pt x="381" y="130"/>
                        </a:lnTo>
                        <a:lnTo>
                          <a:pt x="0" y="0"/>
                        </a:lnTo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98" name="Line 92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69" y="2270"/>
                    <a:ext cx="15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>
                      <a:defRPr/>
                    </a:pPr>
                    <a:endParaRPr lang="en-US" sz="2400" i="0">
                      <a:solidFill>
                        <a:srgbClr val="000000"/>
                      </a:solidFill>
                      <a:latin typeface="Arial" charset="0"/>
                      <a:ea typeface="ＭＳ Ｐゴシック" charset="0"/>
                    </a:endParaRPr>
                  </a:p>
                </p:txBody>
              </p:sp>
              <p:pic>
                <p:nvPicPr>
                  <p:cNvPr id="115749" name="Picture 93" descr="tv"/>
                  <p:cNvPicPr>
                    <a:picLocks noChangeAspect="1" noChangeArrowheads="1"/>
                  </p:cNvPicPr>
                  <p:nvPr/>
                </p:nvPicPr>
                <p:blipFill>
                  <a:blip r:embed="rId6" cstate="print"/>
                  <a:srcRect/>
                  <a:stretch>
                    <a:fillRect/>
                  </a:stretch>
                </p:blipFill>
                <p:spPr bwMode="auto">
                  <a:xfrm>
                    <a:off x="2" y="1737"/>
                    <a:ext cx="476" cy="425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</p:pic>
            </p:grpSp>
          </p:grpSp>
          <p:sp>
            <p:nvSpPr>
              <p:cNvPr id="115739" name="Freeform 116"/>
              <p:cNvSpPr>
                <a:spLocks/>
              </p:cNvSpPr>
              <p:nvPr/>
            </p:nvSpPr>
            <p:spPr bwMode="auto">
              <a:xfrm>
                <a:off x="7159763" y="2501584"/>
                <a:ext cx="127000" cy="476250"/>
              </a:xfrm>
              <a:custGeom>
                <a:avLst/>
                <a:gdLst>
                  <a:gd name="T0" fmla="*/ 0 w 80"/>
                  <a:gd name="T1" fmla="*/ 2147483647 h 300"/>
                  <a:gd name="T2" fmla="*/ 2147483647 w 80"/>
                  <a:gd name="T3" fmla="*/ 2147483647 h 300"/>
                  <a:gd name="T4" fmla="*/ 2147483647 w 80"/>
                  <a:gd name="T5" fmla="*/ 0 h 3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80" h="300">
                    <a:moveTo>
                      <a:pt x="0" y="300"/>
                    </a:moveTo>
                    <a:lnTo>
                      <a:pt x="80" y="300"/>
                    </a:lnTo>
                    <a:lnTo>
                      <a:pt x="80" y="0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06" name="Text Box 112"/>
            <p:cNvSpPr txBox="1">
              <a:spLocks noChangeArrowheads="1"/>
            </p:cNvSpPr>
            <p:nvPr/>
          </p:nvSpPr>
          <p:spPr bwMode="auto">
            <a:xfrm>
              <a:off x="6787904" y="2596702"/>
              <a:ext cx="488952" cy="4571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 i="0">
                  <a:solidFill>
                    <a:srgbClr val="969696"/>
                  </a:solidFill>
                  <a:latin typeface="Times New Roman" pitchFamily="18" charset="0"/>
                </a:rPr>
                <a:t>…</a:t>
              </a:r>
            </a:p>
          </p:txBody>
        </p:sp>
      </p:grpSp>
      <p:grpSp>
        <p:nvGrpSpPr>
          <p:cNvPr id="11" name="Group 10"/>
          <p:cNvGrpSpPr>
            <a:grpSpLocks/>
          </p:cNvGrpSpPr>
          <p:nvPr/>
        </p:nvGrpSpPr>
        <p:grpSpPr bwMode="auto">
          <a:xfrm>
            <a:off x="1563688" y="1239838"/>
            <a:ext cx="6373812" cy="938212"/>
            <a:chOff x="1987247" y="1333114"/>
            <a:chExt cx="5338532" cy="938762"/>
          </a:xfrm>
        </p:grpSpPr>
        <p:sp>
          <p:nvSpPr>
            <p:cNvPr id="22707" name="Text Box 6"/>
            <p:cNvSpPr txBox="1">
              <a:spLocks noChangeArrowheads="1"/>
            </p:cNvSpPr>
            <p:nvPr/>
          </p:nvSpPr>
          <p:spPr bwMode="auto">
            <a:xfrm>
              <a:off x="1987247" y="1333114"/>
              <a:ext cx="5338532" cy="5178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Arial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algn="ctr">
                <a:lnSpc>
                  <a:spcPct val="85000"/>
                </a:lnSpc>
                <a:defRPr/>
              </a:pPr>
              <a:r>
                <a:rPr lang="en-US" sz="1600" dirty="0" smtClean="0">
                  <a:solidFill>
                    <a:srgbClr val="000000"/>
                  </a:solidFill>
                </a:rPr>
                <a:t>Internet </a:t>
              </a:r>
              <a:r>
                <a:rPr lang="en-US" sz="1600" dirty="0" err="1" smtClean="0">
                  <a:solidFill>
                    <a:srgbClr val="000000"/>
                  </a:solidFill>
                </a:rPr>
                <a:t>frames,TV</a:t>
              </a:r>
              <a:r>
                <a:rPr lang="en-US" sz="1600" dirty="0" smtClean="0">
                  <a:solidFill>
                    <a:srgbClr val="000000"/>
                  </a:solidFill>
                </a:rPr>
                <a:t> channels, control  transmitted </a:t>
              </a:r>
            </a:p>
            <a:p>
              <a:pPr algn="ctr">
                <a:lnSpc>
                  <a:spcPct val="85000"/>
                </a:lnSpc>
                <a:defRPr/>
              </a:pPr>
              <a:r>
                <a:rPr lang="en-US" sz="1600" dirty="0" smtClean="0">
                  <a:solidFill>
                    <a:srgbClr val="000000"/>
                  </a:solidFill>
                </a:rPr>
                <a:t>downstream at different frequencies</a:t>
              </a:r>
            </a:p>
          </p:txBody>
        </p:sp>
        <p:sp>
          <p:nvSpPr>
            <p:cNvPr id="115732" name="Right Arrow 9"/>
            <p:cNvSpPr>
              <a:spLocks noChangeArrowheads="1"/>
            </p:cNvSpPr>
            <p:nvPr/>
          </p:nvSpPr>
          <p:spPr bwMode="auto">
            <a:xfrm>
              <a:off x="3457110" y="1787244"/>
              <a:ext cx="2387053" cy="484632"/>
            </a:xfrm>
            <a:prstGeom prst="rightArrow">
              <a:avLst>
                <a:gd name="adj1" fmla="val 50000"/>
                <a:gd name="adj2" fmla="val 50007"/>
              </a:avLst>
            </a:prstGeom>
            <a:gradFill rotWithShape="1">
              <a:gsLst>
                <a:gs pos="0">
                  <a:srgbClr val="FFFFFF"/>
                </a:gs>
                <a:gs pos="100000">
                  <a:srgbClr val="0000FF"/>
                </a:gs>
              </a:gsLst>
              <a:lin ang="0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400" i="0">
                <a:latin typeface="Arial" pitchFamily="34" charset="0"/>
              </a:endParaRPr>
            </a:p>
          </p:txBody>
        </p:sp>
      </p:grpSp>
      <p:grpSp>
        <p:nvGrpSpPr>
          <p:cNvPr id="12" name="Group 11"/>
          <p:cNvGrpSpPr>
            <a:grpSpLocks/>
          </p:cNvGrpSpPr>
          <p:nvPr/>
        </p:nvGrpSpPr>
        <p:grpSpPr bwMode="auto">
          <a:xfrm>
            <a:off x="2998788" y="3644900"/>
            <a:ext cx="5995987" cy="944563"/>
            <a:chOff x="2810374" y="3867998"/>
            <a:chExt cx="5997028" cy="944803"/>
          </a:xfrm>
        </p:grpSpPr>
        <p:sp>
          <p:nvSpPr>
            <p:cNvPr id="213" name="Text Box 6"/>
            <p:cNvSpPr txBox="1">
              <a:spLocks noChangeArrowheads="1"/>
            </p:cNvSpPr>
            <p:nvPr/>
          </p:nvSpPr>
          <p:spPr bwMode="auto">
            <a:xfrm>
              <a:off x="2810374" y="4295145"/>
              <a:ext cx="5997028" cy="5176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Arial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algn="ctr">
                <a:lnSpc>
                  <a:spcPct val="85000"/>
                </a:lnSpc>
                <a:defRPr/>
              </a:pPr>
              <a:r>
                <a:rPr lang="en-US" sz="1600" dirty="0" smtClean="0">
                  <a:solidFill>
                    <a:srgbClr val="000000"/>
                  </a:solidFill>
                </a:rPr>
                <a:t>upstream Internet frames, TV control,  transmitted </a:t>
              </a:r>
            </a:p>
            <a:p>
              <a:pPr algn="ctr">
                <a:lnSpc>
                  <a:spcPct val="85000"/>
                </a:lnSpc>
                <a:defRPr/>
              </a:pPr>
              <a:r>
                <a:rPr lang="en-US" sz="1600" dirty="0" smtClean="0">
                  <a:solidFill>
                    <a:srgbClr val="000000"/>
                  </a:solidFill>
                </a:rPr>
                <a:t>upstream at different frequencies in time slots</a:t>
              </a:r>
            </a:p>
          </p:txBody>
        </p:sp>
        <p:sp>
          <p:nvSpPr>
            <p:cNvPr id="115730" name="Right Arrow 213"/>
            <p:cNvSpPr>
              <a:spLocks noChangeArrowheads="1"/>
            </p:cNvSpPr>
            <p:nvPr/>
          </p:nvSpPr>
          <p:spPr bwMode="auto">
            <a:xfrm rot="10800000">
              <a:off x="4197454" y="3867998"/>
              <a:ext cx="2387053" cy="484632"/>
            </a:xfrm>
            <a:prstGeom prst="rightArrow">
              <a:avLst>
                <a:gd name="adj1" fmla="val 50000"/>
                <a:gd name="adj2" fmla="val 50007"/>
              </a:avLst>
            </a:prstGeom>
            <a:gradFill rotWithShape="1">
              <a:gsLst>
                <a:gs pos="0">
                  <a:srgbClr val="FFFFFF"/>
                </a:gs>
                <a:gs pos="100000">
                  <a:srgbClr val="0000FF"/>
                </a:gs>
              </a:gsLst>
              <a:lin ang="0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400" i="0">
                <a:latin typeface="Arial" pitchFamily="34" charset="0"/>
              </a:endParaRPr>
            </a:p>
          </p:txBody>
        </p:sp>
      </p:grpSp>
      <p:pic>
        <p:nvPicPr>
          <p:cNvPr id="217" name="Picture 6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5613" y="2740025"/>
            <a:ext cx="260350" cy="520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098665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9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9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8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i="0" dirty="0" smtClean="0">
                <a:latin typeface="Arial" charset="0"/>
              </a:rPr>
              <a:t>Link </a:t>
            </a:r>
            <a:r>
              <a:rPr lang="en-US" i="0" dirty="0">
                <a:latin typeface="Arial" charset="0"/>
              </a:rPr>
              <a:t>Layer</a:t>
            </a:r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5-</a:t>
            </a:r>
            <a:fld id="{A5182C77-BECD-43D9-8E6C-E4BE8145D18A}" type="slidenum">
              <a:rPr lang="en-US"/>
              <a:pPr/>
              <a:t>13</a:t>
            </a:fld>
            <a:endParaRPr lang="en-US"/>
          </a:p>
        </p:txBody>
      </p:sp>
      <p:sp>
        <p:nvSpPr>
          <p:cNvPr id="36924" name="Rectangle 4"/>
          <p:cNvSpPr>
            <a:spLocks noChangeArrowheads="1"/>
          </p:cNvSpPr>
          <p:nvPr/>
        </p:nvSpPr>
        <p:spPr bwMode="auto">
          <a:xfrm>
            <a:off x="915988" y="4119563"/>
            <a:ext cx="7832725" cy="2289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</a:pPr>
            <a:r>
              <a:rPr lang="en-US" sz="2800" i="0" dirty="0">
                <a:solidFill>
                  <a:srgbClr val="CC0000"/>
                </a:solidFill>
                <a:latin typeface="Gill Sans MT" pitchFamily="34" charset="0"/>
              </a:rPr>
              <a:t>DOCSIS: </a:t>
            </a:r>
            <a:r>
              <a:rPr lang="en-US" sz="2800" i="0" dirty="0">
                <a:latin typeface="Gill Sans MT" pitchFamily="34" charset="0"/>
                <a:hlinkClick r:id="rId2"/>
              </a:rPr>
              <a:t>data over cable service interface spec </a:t>
            </a:r>
            <a:endParaRPr lang="en-US" sz="2800" b="1" i="0" dirty="0">
              <a:latin typeface="Gill Sans MT" pitchFamily="34" charset="0"/>
            </a:endParaRPr>
          </a:p>
          <a:p>
            <a:pPr marL="342900" indent="-34290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pitchFamily="2" charset="2"/>
              <a:buChar char="v"/>
            </a:pPr>
            <a:r>
              <a:rPr lang="en-US" sz="2400" i="0" dirty="0">
                <a:latin typeface="Gill Sans MT" pitchFamily="34" charset="0"/>
              </a:rPr>
              <a:t>FDM over upstream, downstream frequency channels</a:t>
            </a:r>
          </a:p>
          <a:p>
            <a:pPr marL="342900" indent="-34290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pitchFamily="2" charset="2"/>
              <a:buChar char="v"/>
            </a:pPr>
            <a:r>
              <a:rPr lang="en-US" sz="2400" i="0" dirty="0">
                <a:latin typeface="Gill Sans MT" pitchFamily="34" charset="0"/>
              </a:rPr>
              <a:t>TDM upstream: some slots assigned, some have contention</a:t>
            </a:r>
          </a:p>
          <a:p>
            <a:pPr marL="800100" lvl="1" indent="-34290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100000"/>
              <a:buFont typeface="Wingdings" pitchFamily="2" charset="2"/>
              <a:buChar char="§"/>
            </a:pPr>
            <a:r>
              <a:rPr lang="en-US" sz="2400" i="0" dirty="0">
                <a:latin typeface="Gill Sans MT" pitchFamily="34" charset="0"/>
              </a:rPr>
              <a:t>downstream MAP frame: assigns upstream slots</a:t>
            </a:r>
          </a:p>
          <a:p>
            <a:pPr marL="800100" lvl="1" indent="-34290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100000"/>
              <a:buFont typeface="Wingdings" pitchFamily="2" charset="2"/>
              <a:buChar char="§"/>
            </a:pPr>
            <a:r>
              <a:rPr lang="en-US" sz="2400" i="0" dirty="0">
                <a:latin typeface="Gill Sans MT" pitchFamily="34" charset="0"/>
              </a:rPr>
              <a:t>request for upstream slots (and data) transmitted random access (binary </a:t>
            </a:r>
            <a:r>
              <a:rPr lang="en-US" sz="2400" i="0" dirty="0" err="1">
                <a:latin typeface="Gill Sans MT" pitchFamily="34" charset="0"/>
              </a:rPr>
              <a:t>backoff</a:t>
            </a:r>
            <a:r>
              <a:rPr lang="en-US" sz="2400" i="0" dirty="0">
                <a:latin typeface="Gill Sans MT" pitchFamily="34" charset="0"/>
              </a:rPr>
              <a:t>) in selected slots</a:t>
            </a:r>
          </a:p>
          <a:p>
            <a:pPr marL="342900" indent="-34290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pitchFamily="2" charset="2"/>
              <a:buNone/>
            </a:pPr>
            <a:r>
              <a:rPr lang="en-US" sz="2800" i="0" dirty="0">
                <a:latin typeface="Gill Sans MT" pitchFamily="34" charset="0"/>
              </a:rPr>
              <a:t> </a:t>
            </a:r>
          </a:p>
        </p:txBody>
      </p:sp>
      <p:grpSp>
        <p:nvGrpSpPr>
          <p:cNvPr id="116740" name="Group 3"/>
          <p:cNvGrpSpPr>
            <a:grpSpLocks/>
          </p:cNvGrpSpPr>
          <p:nvPr/>
        </p:nvGrpSpPr>
        <p:grpSpPr bwMode="auto">
          <a:xfrm>
            <a:off x="636588" y="1304925"/>
            <a:ext cx="8008937" cy="2705100"/>
            <a:chOff x="871157" y="3598021"/>
            <a:chExt cx="8009425" cy="2705644"/>
          </a:xfrm>
        </p:grpSpPr>
        <p:sp>
          <p:nvSpPr>
            <p:cNvPr id="6" name="Rectangle 5"/>
            <p:cNvSpPr/>
            <p:nvPr/>
          </p:nvSpPr>
          <p:spPr>
            <a:xfrm>
              <a:off x="4227336" y="3679000"/>
              <a:ext cx="970021" cy="425536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en-US">
                <a:solidFill>
                  <a:srgbClr val="FFFFFF"/>
                </a:solidFill>
                <a:latin typeface="Arial" pitchFamily="34" charset="0"/>
                <a:ea typeface="MS PGothic" pitchFamily="34" charset="-128"/>
                <a:cs typeface="Arial" pitchFamily="34" charset="0"/>
              </a:endParaRPr>
            </a:p>
          </p:txBody>
        </p:sp>
        <p:sp>
          <p:nvSpPr>
            <p:cNvPr id="116744" name="TextBox 6"/>
            <p:cNvSpPr txBox="1">
              <a:spLocks noChangeArrowheads="1"/>
            </p:cNvSpPr>
            <p:nvPr/>
          </p:nvSpPr>
          <p:spPr bwMode="auto">
            <a:xfrm>
              <a:off x="4154488" y="3716338"/>
              <a:ext cx="103649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ts val="1200"/>
                </a:lnSpc>
              </a:pPr>
              <a:r>
                <a:rPr lang="en-US" sz="1000">
                  <a:latin typeface="Arial" pitchFamily="34" charset="0"/>
                  <a:cs typeface="Arial" pitchFamily="34" charset="0"/>
                </a:rPr>
                <a:t>MAP frame for</a:t>
              </a:r>
            </a:p>
            <a:p>
              <a:pPr>
                <a:lnSpc>
                  <a:spcPts val="1200"/>
                </a:lnSpc>
              </a:pPr>
              <a:r>
                <a:rPr lang="en-US" sz="1000">
                  <a:latin typeface="Arial" pitchFamily="34" charset="0"/>
                  <a:cs typeface="Arial" pitchFamily="34" charset="0"/>
                </a:rPr>
                <a:t>Interval [t1, t2]</a:t>
              </a:r>
            </a:p>
          </p:txBody>
        </p:sp>
        <p:sp>
          <p:nvSpPr>
            <p:cNvPr id="116745" name="TextBox 28"/>
            <p:cNvSpPr txBox="1">
              <a:spLocks noChangeArrowheads="1"/>
            </p:cNvSpPr>
            <p:nvPr/>
          </p:nvSpPr>
          <p:spPr bwMode="auto">
            <a:xfrm>
              <a:off x="6127750" y="5278438"/>
              <a:ext cx="275283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400">
                  <a:latin typeface="Arial" pitchFamily="34" charset="0"/>
                  <a:cs typeface="Arial" pitchFamily="34" charset="0"/>
                </a:rPr>
                <a:t>Residences with cable modems</a:t>
              </a:r>
            </a:p>
          </p:txBody>
        </p:sp>
        <p:sp>
          <p:nvSpPr>
            <p:cNvPr id="30" name="Down Arrow 29"/>
            <p:cNvSpPr/>
            <p:nvPr/>
          </p:nvSpPr>
          <p:spPr>
            <a:xfrm rot="16200000">
              <a:off x="4257473" y="2472510"/>
              <a:ext cx="390604" cy="3607020"/>
            </a:xfrm>
            <a:prstGeom prst="downArrow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en-US">
                <a:solidFill>
                  <a:srgbClr val="FFFFFF"/>
                </a:solidFill>
                <a:latin typeface="Arial" pitchFamily="34" charset="0"/>
                <a:ea typeface="MS PGothic" pitchFamily="34" charset="-128"/>
                <a:cs typeface="Arial" pitchFamily="34" charset="0"/>
              </a:endParaRPr>
            </a:p>
          </p:txBody>
        </p:sp>
        <p:sp>
          <p:nvSpPr>
            <p:cNvPr id="31" name="Down Arrow 30"/>
            <p:cNvSpPr/>
            <p:nvPr/>
          </p:nvSpPr>
          <p:spPr>
            <a:xfrm rot="5400000">
              <a:off x="4198733" y="2898046"/>
              <a:ext cx="374725" cy="3607020"/>
            </a:xfrm>
            <a:prstGeom prst="downArrow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en-US">
                <a:solidFill>
                  <a:srgbClr val="FFFFFF"/>
                </a:solidFill>
                <a:latin typeface="Arial" pitchFamily="34" charset="0"/>
                <a:ea typeface="MS PGothic" pitchFamily="34" charset="-128"/>
                <a:cs typeface="Arial" pitchFamily="34" charset="0"/>
              </a:endParaRPr>
            </a:p>
          </p:txBody>
        </p:sp>
        <p:sp>
          <p:nvSpPr>
            <p:cNvPr id="116748" name="TextBox 31"/>
            <p:cNvSpPr txBox="1">
              <a:spLocks noChangeArrowheads="1"/>
            </p:cNvSpPr>
            <p:nvPr/>
          </p:nvSpPr>
          <p:spPr bwMode="auto">
            <a:xfrm>
              <a:off x="3505200" y="4124325"/>
              <a:ext cx="1745251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200">
                  <a:latin typeface="Arial" pitchFamily="34" charset="0"/>
                  <a:cs typeface="Arial" pitchFamily="34" charset="0"/>
                </a:rPr>
                <a:t>Downstream channel i</a:t>
              </a:r>
            </a:p>
          </p:txBody>
        </p:sp>
        <p:sp>
          <p:nvSpPr>
            <p:cNvPr id="116749" name="TextBox 32"/>
            <p:cNvSpPr txBox="1">
              <a:spLocks noChangeArrowheads="1"/>
            </p:cNvSpPr>
            <p:nvPr/>
          </p:nvSpPr>
          <p:spPr bwMode="auto">
            <a:xfrm>
              <a:off x="3648075" y="4546600"/>
              <a:ext cx="1548533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200">
                  <a:latin typeface="Arial" pitchFamily="34" charset="0"/>
                  <a:cs typeface="Arial" pitchFamily="34" charset="0"/>
                </a:rPr>
                <a:t>Upstream channel j</a:t>
              </a:r>
            </a:p>
          </p:txBody>
        </p:sp>
        <p:pic>
          <p:nvPicPr>
            <p:cNvPr id="36884" name="Picture 4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40223" y="3796499"/>
              <a:ext cx="817612" cy="2429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pic>
        <p:cxnSp>
          <p:nvCxnSpPr>
            <p:cNvPr id="35" name="Straight Connector 34"/>
            <p:cNvCxnSpPr/>
            <p:nvPr/>
          </p:nvCxnSpPr>
          <p:spPr>
            <a:xfrm>
              <a:off x="3060452" y="5238239"/>
              <a:ext cx="2756068" cy="4763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>
              <a:off x="3119194" y="5044525"/>
              <a:ext cx="0" cy="190538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flipH="1">
              <a:off x="3204924" y="5130267"/>
              <a:ext cx="3175" cy="107972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flipH="1">
              <a:off x="3285891" y="5130267"/>
              <a:ext cx="3175" cy="107972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flipH="1">
              <a:off x="3366859" y="5133443"/>
              <a:ext cx="1587" cy="106383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flipH="1">
              <a:off x="3447826" y="5133443"/>
              <a:ext cx="1588" cy="106383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flipH="1">
              <a:off x="3528794" y="5133443"/>
              <a:ext cx="1587" cy="106383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flipH="1">
              <a:off x="3608174" y="5133443"/>
              <a:ext cx="3175" cy="106383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flipH="1">
              <a:off x="3689141" y="5133443"/>
              <a:ext cx="3175" cy="106383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flipH="1">
              <a:off x="3770109" y="5133443"/>
              <a:ext cx="3175" cy="106383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flipH="1">
              <a:off x="3851076" y="5133443"/>
              <a:ext cx="3175" cy="106383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flipH="1">
              <a:off x="3939981" y="5133443"/>
              <a:ext cx="1588" cy="106383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flipH="1">
              <a:off x="4019361" y="5133443"/>
              <a:ext cx="3175" cy="106383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flipH="1">
              <a:off x="4100329" y="5133443"/>
              <a:ext cx="3175" cy="106383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flipH="1">
              <a:off x="4181296" y="5133443"/>
              <a:ext cx="3175" cy="106383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flipH="1">
              <a:off x="4262264" y="5133443"/>
              <a:ext cx="3175" cy="106383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flipH="1">
              <a:off x="4343231" y="5133443"/>
              <a:ext cx="1588" cy="106383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flipH="1">
              <a:off x="4424198" y="5133443"/>
              <a:ext cx="1587" cy="106383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flipH="1">
              <a:off x="4505165" y="5133443"/>
              <a:ext cx="1588" cy="106383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flipH="1">
              <a:off x="4584545" y="5133443"/>
              <a:ext cx="3175" cy="106383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flipH="1">
              <a:off x="4678214" y="5133443"/>
              <a:ext cx="3175" cy="106383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flipH="1">
              <a:off x="4767119" y="5133443"/>
              <a:ext cx="1587" cy="106383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flipH="1">
              <a:off x="4848086" y="5133443"/>
              <a:ext cx="1588" cy="106383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flipH="1">
              <a:off x="4929054" y="5133443"/>
              <a:ext cx="1587" cy="106383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flipH="1">
              <a:off x="5008434" y="5133443"/>
              <a:ext cx="3175" cy="106383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flipH="1">
              <a:off x="5089401" y="5133443"/>
              <a:ext cx="3175" cy="106383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flipH="1">
              <a:off x="5170369" y="5133443"/>
              <a:ext cx="3175" cy="106383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flipH="1">
              <a:off x="5251336" y="5133443"/>
              <a:ext cx="3175" cy="106383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flipH="1">
              <a:off x="5332304" y="5133443"/>
              <a:ext cx="1587" cy="106383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flipH="1">
              <a:off x="5413271" y="5133443"/>
              <a:ext cx="1588" cy="106383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>
              <a:off x="5508527" y="5044525"/>
              <a:ext cx="0" cy="190538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6782" name="TextBox 65"/>
            <p:cNvSpPr txBox="1">
              <a:spLocks noChangeArrowheads="1"/>
            </p:cNvSpPr>
            <p:nvPr/>
          </p:nvSpPr>
          <p:spPr bwMode="auto">
            <a:xfrm>
              <a:off x="2998788" y="5230813"/>
              <a:ext cx="355832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latin typeface="Arial" pitchFamily="34" charset="0"/>
                  <a:cs typeface="Arial" pitchFamily="34" charset="0"/>
                </a:rPr>
                <a:t>t</a:t>
              </a:r>
              <a:r>
                <a:rPr lang="en-US" sz="1600" baseline="-25000">
                  <a:latin typeface="Arial" pitchFamily="34" charset="0"/>
                  <a:cs typeface="Arial" pitchFamily="34" charset="0"/>
                </a:rPr>
                <a:t>1</a:t>
              </a:r>
            </a:p>
          </p:txBody>
        </p:sp>
        <p:sp>
          <p:nvSpPr>
            <p:cNvPr id="116783" name="TextBox 66"/>
            <p:cNvSpPr txBox="1">
              <a:spLocks noChangeArrowheads="1"/>
            </p:cNvSpPr>
            <p:nvPr/>
          </p:nvSpPr>
          <p:spPr bwMode="auto">
            <a:xfrm>
              <a:off x="5389563" y="5246688"/>
              <a:ext cx="355832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latin typeface="Arial" pitchFamily="34" charset="0"/>
                  <a:cs typeface="Arial" pitchFamily="34" charset="0"/>
                </a:rPr>
                <a:t>t</a:t>
              </a:r>
              <a:r>
                <a:rPr lang="en-US" sz="1600" baseline="-25000">
                  <a:latin typeface="Arial" pitchFamily="34" charset="0"/>
                  <a:cs typeface="Arial" pitchFamily="34" charset="0"/>
                </a:rPr>
                <a:t>2</a:t>
              </a:r>
            </a:p>
          </p:txBody>
        </p:sp>
        <p:cxnSp>
          <p:nvCxnSpPr>
            <p:cNvPr id="68" name="Straight Connector 67"/>
            <p:cNvCxnSpPr/>
            <p:nvPr/>
          </p:nvCxnSpPr>
          <p:spPr>
            <a:xfrm>
              <a:off x="3111255" y="5322393"/>
              <a:ext cx="577885" cy="3176"/>
            </a:xfrm>
            <a:prstGeom prst="line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>
              <a:off x="3679615" y="5328744"/>
              <a:ext cx="1870189" cy="1588"/>
            </a:xfrm>
            <a:prstGeom prst="line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>
              <a:off x="3400198" y="5376379"/>
              <a:ext cx="4763" cy="51286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>
              <a:off x="4573433" y="5384318"/>
              <a:ext cx="6350" cy="51445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6788" name="TextBox 71"/>
            <p:cNvSpPr txBox="1">
              <a:spLocks noChangeArrowheads="1"/>
            </p:cNvSpPr>
            <p:nvPr/>
          </p:nvSpPr>
          <p:spPr bwMode="auto">
            <a:xfrm>
              <a:off x="4476750" y="5842000"/>
              <a:ext cx="3208016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200">
                  <a:latin typeface="Arial" pitchFamily="34" charset="0"/>
                  <a:cs typeface="Arial" pitchFamily="34" charset="0"/>
                </a:rPr>
                <a:t>Assigned minislots containing cable modem</a:t>
              </a:r>
            </a:p>
            <a:p>
              <a:r>
                <a:rPr lang="en-US" sz="1200">
                  <a:latin typeface="Arial" pitchFamily="34" charset="0"/>
                  <a:cs typeface="Arial" pitchFamily="34" charset="0"/>
                </a:rPr>
                <a:t>upstream data frames</a:t>
              </a:r>
            </a:p>
          </p:txBody>
        </p:sp>
        <p:sp>
          <p:nvSpPr>
            <p:cNvPr id="116789" name="TextBox 72"/>
            <p:cNvSpPr txBox="1">
              <a:spLocks noChangeArrowheads="1"/>
            </p:cNvSpPr>
            <p:nvPr/>
          </p:nvSpPr>
          <p:spPr bwMode="auto">
            <a:xfrm>
              <a:off x="2579688" y="5840413"/>
              <a:ext cx="1890423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200">
                  <a:latin typeface="Arial" pitchFamily="34" charset="0"/>
                  <a:cs typeface="Arial" pitchFamily="34" charset="0"/>
                </a:rPr>
                <a:t>Minislots containing </a:t>
              </a:r>
            </a:p>
            <a:p>
              <a:r>
                <a:rPr lang="en-US" sz="1200">
                  <a:latin typeface="Arial" pitchFamily="34" charset="0"/>
                  <a:cs typeface="Arial" pitchFamily="34" charset="0"/>
                </a:rPr>
                <a:t>minislots request frames</a:t>
              </a:r>
            </a:p>
          </p:txBody>
        </p:sp>
        <p:sp>
          <p:nvSpPr>
            <p:cNvPr id="116790" name="Rectangle 44"/>
            <p:cNvSpPr>
              <a:spLocks noChangeArrowheads="1"/>
            </p:cNvSpPr>
            <p:nvPr/>
          </p:nvSpPr>
          <p:spPr bwMode="auto">
            <a:xfrm>
              <a:off x="1431405" y="4202429"/>
              <a:ext cx="955675" cy="7000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prstDash val="dashDot"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400" i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16791" name="Text Box 45"/>
            <p:cNvSpPr txBox="1">
              <a:spLocks noChangeArrowheads="1"/>
            </p:cNvSpPr>
            <p:nvPr/>
          </p:nvSpPr>
          <p:spPr bwMode="auto">
            <a:xfrm>
              <a:off x="871157" y="3661398"/>
              <a:ext cx="1925637" cy="2873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lnSpc>
                  <a:spcPct val="80000"/>
                </a:lnSpc>
              </a:pPr>
              <a:r>
                <a:rPr lang="en-US" sz="1600" i="0">
                  <a:solidFill>
                    <a:srgbClr val="000000"/>
                  </a:solidFill>
                  <a:latin typeface="Arial" pitchFamily="34" charset="0"/>
                </a:rPr>
                <a:t>cable headend</a:t>
              </a:r>
            </a:p>
          </p:txBody>
        </p:sp>
        <p:sp>
          <p:nvSpPr>
            <p:cNvPr id="77" name="Text Box 126"/>
            <p:cNvSpPr txBox="1">
              <a:spLocks noChangeArrowheads="1"/>
            </p:cNvSpPr>
            <p:nvPr/>
          </p:nvSpPr>
          <p:spPr bwMode="auto">
            <a:xfrm>
              <a:off x="1296633" y="4171224"/>
              <a:ext cx="950970" cy="3366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Arial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r>
                <a:rPr lang="en-US" sz="1600" i="0" dirty="0" smtClean="0">
                  <a:solidFill>
                    <a:srgbClr val="000000"/>
                  </a:solidFill>
                </a:rPr>
                <a:t>CMTS</a:t>
              </a:r>
            </a:p>
          </p:txBody>
        </p:sp>
        <p:sp>
          <p:nvSpPr>
            <p:cNvPr id="78" name="AutoShape 127"/>
            <p:cNvSpPr>
              <a:spLocks noChangeArrowheads="1"/>
            </p:cNvSpPr>
            <p:nvPr/>
          </p:nvSpPr>
          <p:spPr bwMode="auto">
            <a:xfrm>
              <a:off x="1336322" y="3939403"/>
              <a:ext cx="1206574" cy="261990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prstDash val="dashDot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400" i="0">
                <a:solidFill>
                  <a:srgbClr val="00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79" name="Picture 6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72949" y="4326831"/>
              <a:ext cx="258778" cy="52080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pic>
        <p:grpSp>
          <p:nvGrpSpPr>
            <p:cNvPr id="116795" name="Group 77"/>
            <p:cNvGrpSpPr>
              <a:grpSpLocks/>
            </p:cNvGrpSpPr>
            <p:nvPr/>
          </p:nvGrpSpPr>
          <p:grpSpPr bwMode="auto">
            <a:xfrm flipH="1">
              <a:off x="6302761" y="3598021"/>
              <a:ext cx="1034814" cy="625180"/>
              <a:chOff x="-490" y="1664"/>
              <a:chExt cx="1429" cy="842"/>
            </a:xfrm>
          </p:grpSpPr>
          <p:sp>
            <p:nvSpPr>
              <p:cNvPr id="106" name="AutoShape 78"/>
              <p:cNvSpPr>
                <a:spLocks noChangeArrowheads="1"/>
              </p:cNvSpPr>
              <p:nvPr/>
            </p:nvSpPr>
            <p:spPr bwMode="auto">
              <a:xfrm>
                <a:off x="-490" y="1664"/>
                <a:ext cx="1429" cy="295"/>
              </a:xfrm>
              <a:prstGeom prst="triangle">
                <a:avLst>
                  <a:gd name="adj" fmla="val 50000"/>
                </a:avLst>
              </a:prstGeom>
              <a:solidFill>
                <a:srgbClr val="DDDDD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400" i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grpSp>
            <p:nvGrpSpPr>
              <p:cNvPr id="116848" name="Group 79"/>
              <p:cNvGrpSpPr>
                <a:grpSpLocks/>
              </p:cNvGrpSpPr>
              <p:nvPr/>
            </p:nvGrpSpPr>
            <p:grpSpPr bwMode="auto">
              <a:xfrm>
                <a:off x="-427" y="1737"/>
                <a:ext cx="1217" cy="769"/>
                <a:chOff x="-427" y="1737"/>
                <a:chExt cx="1217" cy="769"/>
              </a:xfrm>
            </p:grpSpPr>
            <p:sp>
              <p:nvSpPr>
                <p:cNvPr id="108" name="Rectangle 80"/>
                <p:cNvSpPr>
                  <a:spLocks noChangeArrowheads="1"/>
                </p:cNvSpPr>
                <p:nvPr/>
              </p:nvSpPr>
              <p:spPr bwMode="auto">
                <a:xfrm>
                  <a:off x="-336" y="1923"/>
                  <a:ext cx="1127" cy="584"/>
                </a:xfrm>
                <a:prstGeom prst="rect">
                  <a:avLst/>
                </a:prstGeom>
                <a:solidFill>
                  <a:srgbClr val="DDDDDD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sz="2400" i="0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16850" name="Line 7"/>
                <p:cNvSpPr>
                  <a:spLocks noChangeShapeType="1"/>
                </p:cNvSpPr>
                <p:nvPr/>
              </p:nvSpPr>
              <p:spPr bwMode="auto">
                <a:xfrm flipV="1">
                  <a:off x="-150" y="2270"/>
                  <a:ext cx="230" cy="1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  <p:grpSp>
              <p:nvGrpSpPr>
                <p:cNvPr id="116851" name="Group 82"/>
                <p:cNvGrpSpPr>
                  <a:grpSpLocks/>
                </p:cNvGrpSpPr>
                <p:nvPr/>
              </p:nvGrpSpPr>
              <p:grpSpPr bwMode="auto">
                <a:xfrm>
                  <a:off x="68" y="2192"/>
                  <a:ext cx="387" cy="139"/>
                  <a:chOff x="322" y="890"/>
                  <a:chExt cx="872" cy="339"/>
                </a:xfrm>
              </p:grpSpPr>
              <p:sp>
                <p:nvSpPr>
                  <p:cNvPr id="116" name="Rectangle 83"/>
                  <p:cNvSpPr>
                    <a:spLocks noChangeArrowheads="1"/>
                  </p:cNvSpPr>
                  <p:nvPr/>
                </p:nvSpPr>
                <p:spPr bwMode="auto">
                  <a:xfrm>
                    <a:off x="335" y="1000"/>
                    <a:ext cx="855" cy="229"/>
                  </a:xfrm>
                  <a:prstGeom prst="rect">
                    <a:avLst/>
                  </a:prstGeom>
                  <a:solidFill>
                    <a:srgbClr val="FFFF99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 sz="2400" i="0">
                      <a:solidFill>
                        <a:srgbClr val="000000"/>
                      </a:solidFill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17" name="Rectangle 84"/>
                  <p:cNvSpPr>
                    <a:spLocks noChangeArrowheads="1"/>
                  </p:cNvSpPr>
                  <p:nvPr/>
                </p:nvSpPr>
                <p:spPr bwMode="auto">
                  <a:xfrm>
                    <a:off x="404" y="1073"/>
                    <a:ext cx="44" cy="57"/>
                  </a:xfrm>
                  <a:prstGeom prst="rect">
                    <a:avLst/>
                  </a:prstGeom>
                  <a:solidFill>
                    <a:srgbClr val="FF0000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 sz="2400" i="0">
                      <a:solidFill>
                        <a:srgbClr val="000000"/>
                      </a:solidFill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18" name="Rectangle 85"/>
                  <p:cNvSpPr>
                    <a:spLocks noChangeArrowheads="1"/>
                  </p:cNvSpPr>
                  <p:nvPr/>
                </p:nvSpPr>
                <p:spPr bwMode="auto">
                  <a:xfrm>
                    <a:off x="468" y="1073"/>
                    <a:ext cx="54" cy="57"/>
                  </a:xfrm>
                  <a:prstGeom prst="rect">
                    <a:avLst/>
                  </a:prstGeom>
                  <a:solidFill>
                    <a:srgbClr val="33CC33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 sz="2400" i="0">
                      <a:solidFill>
                        <a:srgbClr val="000000"/>
                      </a:solidFill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19" name="Rectangle 86"/>
                  <p:cNvSpPr>
                    <a:spLocks noChangeArrowheads="1"/>
                  </p:cNvSpPr>
                  <p:nvPr/>
                </p:nvSpPr>
                <p:spPr bwMode="auto">
                  <a:xfrm>
                    <a:off x="537" y="1068"/>
                    <a:ext cx="59" cy="57"/>
                  </a:xfrm>
                  <a:prstGeom prst="rect">
                    <a:avLst/>
                  </a:prstGeom>
                  <a:solidFill>
                    <a:srgbClr val="FF0000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 sz="2400" i="0">
                      <a:solidFill>
                        <a:srgbClr val="000000"/>
                      </a:solidFill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20" name="Rectangle 87"/>
                  <p:cNvSpPr>
                    <a:spLocks noChangeArrowheads="1"/>
                  </p:cNvSpPr>
                  <p:nvPr/>
                </p:nvSpPr>
                <p:spPr bwMode="auto">
                  <a:xfrm>
                    <a:off x="616" y="1068"/>
                    <a:ext cx="54" cy="57"/>
                  </a:xfrm>
                  <a:prstGeom prst="rect">
                    <a:avLst/>
                  </a:prstGeom>
                  <a:solidFill>
                    <a:srgbClr val="FF0000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 sz="2400" i="0">
                      <a:solidFill>
                        <a:srgbClr val="000000"/>
                      </a:solidFill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16862" name="AutoShape 88"/>
                  <p:cNvSpPr>
                    <a:spLocks noChangeArrowheads="1"/>
                  </p:cNvSpPr>
                  <p:nvPr/>
                </p:nvSpPr>
                <p:spPr bwMode="auto">
                  <a:xfrm rot="10800000" flipH="1">
                    <a:off x="322" y="890"/>
                    <a:ext cx="859" cy="110"/>
                  </a:xfrm>
                  <a:custGeom>
                    <a:avLst/>
                    <a:gdLst>
                      <a:gd name="T0" fmla="*/ 0 w 21600"/>
                      <a:gd name="T1" fmla="*/ 0 h 21600"/>
                      <a:gd name="T2" fmla="*/ 0 w 21600"/>
                      <a:gd name="T3" fmla="*/ 0 h 21600"/>
                      <a:gd name="T4" fmla="*/ 0 w 21600"/>
                      <a:gd name="T5" fmla="*/ 0 h 21600"/>
                      <a:gd name="T6" fmla="*/ 0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01 w 21600"/>
                      <a:gd name="T13" fmla="*/ 4516 h 21600"/>
                      <a:gd name="T14" fmla="*/ 17099 w 21600"/>
                      <a:gd name="T15" fmla="*/ 17084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99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pic>
              <p:nvPicPr>
                <p:cNvPr id="116852" name="Picture 89" descr="desktop_computer_stylized_small"/>
                <p:cNvPicPr>
                  <a:picLocks noChangeAspect="1" noChangeArrowheads="1"/>
                </p:cNvPicPr>
                <p:nvPr/>
              </p:nvPicPr>
              <p:blipFill>
                <a:blip r:embed="rId5" cstate="print"/>
                <a:srcRect/>
                <a:stretch>
                  <a:fillRect/>
                </a:stretch>
              </p:blipFill>
              <p:spPr bwMode="auto">
                <a:xfrm>
                  <a:off x="-427" y="2049"/>
                  <a:ext cx="447" cy="41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sp>
              <p:nvSpPr>
                <p:cNvPr id="112" name="Rectangle 90"/>
                <p:cNvSpPr>
                  <a:spLocks noChangeArrowheads="1"/>
                </p:cNvSpPr>
                <p:nvPr/>
              </p:nvSpPr>
              <p:spPr bwMode="auto">
                <a:xfrm>
                  <a:off x="530" y="2233"/>
                  <a:ext cx="103" cy="90"/>
                </a:xfrm>
                <a:prstGeom prst="rect">
                  <a:avLst/>
                </a:prstGeom>
                <a:solidFill>
                  <a:srgbClr val="000099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sz="2400" i="0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16854" name="Freeform 91"/>
                <p:cNvSpPr>
                  <a:spLocks/>
                </p:cNvSpPr>
                <p:nvPr/>
              </p:nvSpPr>
              <p:spPr bwMode="auto">
                <a:xfrm>
                  <a:off x="282" y="1951"/>
                  <a:ext cx="302" cy="274"/>
                </a:xfrm>
                <a:custGeom>
                  <a:avLst/>
                  <a:gdLst>
                    <a:gd name="T0" fmla="*/ 47 w 381"/>
                    <a:gd name="T1" fmla="*/ 274 h 274"/>
                    <a:gd name="T2" fmla="*/ 47 w 381"/>
                    <a:gd name="T3" fmla="*/ 130 h 274"/>
                    <a:gd name="T4" fmla="*/ 0 w 381"/>
                    <a:gd name="T5" fmla="*/ 0 h 274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381" h="274">
                      <a:moveTo>
                        <a:pt x="381" y="274"/>
                      </a:moveTo>
                      <a:lnTo>
                        <a:pt x="381" y="130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4" name="Line 92"/>
                <p:cNvSpPr>
                  <a:spLocks noChangeShapeType="1"/>
                </p:cNvSpPr>
                <p:nvPr/>
              </p:nvSpPr>
              <p:spPr bwMode="auto">
                <a:xfrm flipH="1">
                  <a:off x="470" y="2271"/>
                  <a:ext cx="151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 sz="2400" i="0">
                    <a:solidFill>
                      <a:srgbClr val="000000"/>
                    </a:solidFill>
                    <a:latin typeface="Arial" charset="0"/>
                    <a:ea typeface="ＭＳ Ｐゴシック" charset="0"/>
                    <a:cs typeface="Arial" charset="0"/>
                  </a:endParaRPr>
                </a:p>
              </p:txBody>
            </p:sp>
            <p:pic>
              <p:nvPicPr>
                <p:cNvPr id="116856" name="Picture 93" descr="tv"/>
                <p:cNvPicPr>
                  <a:picLocks noChangeAspect="1" noChangeArrowheads="1"/>
                </p:cNvPicPr>
                <p:nvPr/>
              </p:nvPicPr>
              <p:blipFill>
                <a:blip r:embed="rId6" cstate="print"/>
                <a:srcRect/>
                <a:stretch>
                  <a:fillRect/>
                </a:stretch>
              </p:blipFill>
              <p:spPr bwMode="auto">
                <a:xfrm>
                  <a:off x="2" y="1737"/>
                  <a:ext cx="476" cy="42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</p:grpSp>
        </p:grpSp>
        <p:grpSp>
          <p:nvGrpSpPr>
            <p:cNvPr id="116796" name="Group 77"/>
            <p:cNvGrpSpPr>
              <a:grpSpLocks/>
            </p:cNvGrpSpPr>
            <p:nvPr/>
          </p:nvGrpSpPr>
          <p:grpSpPr bwMode="auto">
            <a:xfrm flipH="1">
              <a:off x="7513460" y="3950311"/>
              <a:ext cx="1034814" cy="625180"/>
              <a:chOff x="-490" y="1664"/>
              <a:chExt cx="1429" cy="842"/>
            </a:xfrm>
          </p:grpSpPr>
          <p:sp>
            <p:nvSpPr>
              <p:cNvPr id="178" name="AutoShape 78"/>
              <p:cNvSpPr>
                <a:spLocks noChangeArrowheads="1"/>
              </p:cNvSpPr>
              <p:nvPr/>
            </p:nvSpPr>
            <p:spPr bwMode="auto">
              <a:xfrm>
                <a:off x="-491" y="1664"/>
                <a:ext cx="1429" cy="295"/>
              </a:xfrm>
              <a:prstGeom prst="triangle">
                <a:avLst>
                  <a:gd name="adj" fmla="val 50000"/>
                </a:avLst>
              </a:prstGeom>
              <a:solidFill>
                <a:srgbClr val="DDDDD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400" i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grpSp>
            <p:nvGrpSpPr>
              <p:cNvPr id="116832" name="Group 79"/>
              <p:cNvGrpSpPr>
                <a:grpSpLocks/>
              </p:cNvGrpSpPr>
              <p:nvPr/>
            </p:nvGrpSpPr>
            <p:grpSpPr bwMode="auto">
              <a:xfrm>
                <a:off x="-427" y="1737"/>
                <a:ext cx="1217" cy="769"/>
                <a:chOff x="-427" y="1737"/>
                <a:chExt cx="1217" cy="769"/>
              </a:xfrm>
            </p:grpSpPr>
            <p:sp>
              <p:nvSpPr>
                <p:cNvPr id="180" name="Rectangle 80"/>
                <p:cNvSpPr>
                  <a:spLocks noChangeArrowheads="1"/>
                </p:cNvSpPr>
                <p:nvPr/>
              </p:nvSpPr>
              <p:spPr bwMode="auto">
                <a:xfrm>
                  <a:off x="-337" y="1923"/>
                  <a:ext cx="1127" cy="584"/>
                </a:xfrm>
                <a:prstGeom prst="rect">
                  <a:avLst/>
                </a:prstGeom>
                <a:solidFill>
                  <a:srgbClr val="DDDDDD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sz="2400" i="0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16834" name="Line 7"/>
                <p:cNvSpPr>
                  <a:spLocks noChangeShapeType="1"/>
                </p:cNvSpPr>
                <p:nvPr/>
              </p:nvSpPr>
              <p:spPr bwMode="auto">
                <a:xfrm flipV="1">
                  <a:off x="-150" y="2270"/>
                  <a:ext cx="230" cy="1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  <p:grpSp>
              <p:nvGrpSpPr>
                <p:cNvPr id="116835" name="Group 82"/>
                <p:cNvGrpSpPr>
                  <a:grpSpLocks/>
                </p:cNvGrpSpPr>
                <p:nvPr/>
              </p:nvGrpSpPr>
              <p:grpSpPr bwMode="auto">
                <a:xfrm>
                  <a:off x="68" y="2192"/>
                  <a:ext cx="387" cy="139"/>
                  <a:chOff x="322" y="890"/>
                  <a:chExt cx="872" cy="339"/>
                </a:xfrm>
              </p:grpSpPr>
              <p:sp>
                <p:nvSpPr>
                  <p:cNvPr id="188" name="Rectangle 83"/>
                  <p:cNvSpPr>
                    <a:spLocks noChangeArrowheads="1"/>
                  </p:cNvSpPr>
                  <p:nvPr/>
                </p:nvSpPr>
                <p:spPr bwMode="auto">
                  <a:xfrm>
                    <a:off x="323" y="1001"/>
                    <a:ext cx="864" cy="229"/>
                  </a:xfrm>
                  <a:prstGeom prst="rect">
                    <a:avLst/>
                  </a:prstGeom>
                  <a:solidFill>
                    <a:srgbClr val="FFFF99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 sz="2400" i="0">
                      <a:solidFill>
                        <a:srgbClr val="000000"/>
                      </a:solidFill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89" name="Rectangle 84"/>
                  <p:cNvSpPr>
                    <a:spLocks noChangeArrowheads="1"/>
                  </p:cNvSpPr>
                  <p:nvPr/>
                </p:nvSpPr>
                <p:spPr bwMode="auto">
                  <a:xfrm>
                    <a:off x="392" y="1074"/>
                    <a:ext cx="54" cy="57"/>
                  </a:xfrm>
                  <a:prstGeom prst="rect">
                    <a:avLst/>
                  </a:prstGeom>
                  <a:solidFill>
                    <a:srgbClr val="FF0000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 sz="2400" i="0">
                      <a:solidFill>
                        <a:srgbClr val="000000"/>
                      </a:solidFill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90" name="Rectangle 85"/>
                  <p:cNvSpPr>
                    <a:spLocks noChangeArrowheads="1"/>
                  </p:cNvSpPr>
                  <p:nvPr/>
                </p:nvSpPr>
                <p:spPr bwMode="auto">
                  <a:xfrm>
                    <a:off x="466" y="1074"/>
                    <a:ext cx="54" cy="57"/>
                  </a:xfrm>
                  <a:prstGeom prst="rect">
                    <a:avLst/>
                  </a:prstGeom>
                  <a:solidFill>
                    <a:srgbClr val="33CC33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 sz="2400" i="0">
                      <a:solidFill>
                        <a:srgbClr val="000000"/>
                      </a:solidFill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91" name="Rectangle 86"/>
                  <p:cNvSpPr>
                    <a:spLocks noChangeArrowheads="1"/>
                  </p:cNvSpPr>
                  <p:nvPr/>
                </p:nvSpPr>
                <p:spPr bwMode="auto">
                  <a:xfrm>
                    <a:off x="535" y="1069"/>
                    <a:ext cx="59" cy="57"/>
                  </a:xfrm>
                  <a:prstGeom prst="rect">
                    <a:avLst/>
                  </a:prstGeom>
                  <a:solidFill>
                    <a:srgbClr val="FF0000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 sz="2400" i="0">
                      <a:solidFill>
                        <a:srgbClr val="000000"/>
                      </a:solidFill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92" name="Rectangle 87"/>
                  <p:cNvSpPr>
                    <a:spLocks noChangeArrowheads="1"/>
                  </p:cNvSpPr>
                  <p:nvPr/>
                </p:nvSpPr>
                <p:spPr bwMode="auto">
                  <a:xfrm>
                    <a:off x="614" y="1069"/>
                    <a:ext cx="54" cy="57"/>
                  </a:xfrm>
                  <a:prstGeom prst="rect">
                    <a:avLst/>
                  </a:prstGeom>
                  <a:solidFill>
                    <a:srgbClr val="FF0000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 sz="2400" i="0">
                      <a:solidFill>
                        <a:srgbClr val="000000"/>
                      </a:solidFill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16846" name="AutoShape 88"/>
                  <p:cNvSpPr>
                    <a:spLocks noChangeArrowheads="1"/>
                  </p:cNvSpPr>
                  <p:nvPr/>
                </p:nvSpPr>
                <p:spPr bwMode="auto">
                  <a:xfrm rot="10800000" flipH="1">
                    <a:off x="322" y="890"/>
                    <a:ext cx="859" cy="110"/>
                  </a:xfrm>
                  <a:custGeom>
                    <a:avLst/>
                    <a:gdLst>
                      <a:gd name="T0" fmla="*/ 0 w 21600"/>
                      <a:gd name="T1" fmla="*/ 0 h 21600"/>
                      <a:gd name="T2" fmla="*/ 0 w 21600"/>
                      <a:gd name="T3" fmla="*/ 0 h 21600"/>
                      <a:gd name="T4" fmla="*/ 0 w 21600"/>
                      <a:gd name="T5" fmla="*/ 0 h 21600"/>
                      <a:gd name="T6" fmla="*/ 0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01 w 21600"/>
                      <a:gd name="T13" fmla="*/ 4516 h 21600"/>
                      <a:gd name="T14" fmla="*/ 17099 w 21600"/>
                      <a:gd name="T15" fmla="*/ 17084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99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pic>
              <p:nvPicPr>
                <p:cNvPr id="116836" name="Picture 89" descr="desktop_computer_stylized_small"/>
                <p:cNvPicPr>
                  <a:picLocks noChangeAspect="1" noChangeArrowheads="1"/>
                </p:cNvPicPr>
                <p:nvPr/>
              </p:nvPicPr>
              <p:blipFill>
                <a:blip r:embed="rId5" cstate="print"/>
                <a:srcRect/>
                <a:stretch>
                  <a:fillRect/>
                </a:stretch>
              </p:blipFill>
              <p:spPr bwMode="auto">
                <a:xfrm>
                  <a:off x="-427" y="2049"/>
                  <a:ext cx="447" cy="41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sp>
              <p:nvSpPr>
                <p:cNvPr id="184" name="Rectangle 90"/>
                <p:cNvSpPr>
                  <a:spLocks noChangeArrowheads="1"/>
                </p:cNvSpPr>
                <p:nvPr/>
              </p:nvSpPr>
              <p:spPr bwMode="auto">
                <a:xfrm>
                  <a:off x="529" y="2233"/>
                  <a:ext cx="103" cy="90"/>
                </a:xfrm>
                <a:prstGeom prst="rect">
                  <a:avLst/>
                </a:prstGeom>
                <a:solidFill>
                  <a:srgbClr val="000099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sz="2400" i="0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16838" name="Freeform 91"/>
                <p:cNvSpPr>
                  <a:spLocks/>
                </p:cNvSpPr>
                <p:nvPr/>
              </p:nvSpPr>
              <p:spPr bwMode="auto">
                <a:xfrm>
                  <a:off x="282" y="1951"/>
                  <a:ext cx="302" cy="274"/>
                </a:xfrm>
                <a:custGeom>
                  <a:avLst/>
                  <a:gdLst>
                    <a:gd name="T0" fmla="*/ 47 w 381"/>
                    <a:gd name="T1" fmla="*/ 274 h 274"/>
                    <a:gd name="T2" fmla="*/ 47 w 381"/>
                    <a:gd name="T3" fmla="*/ 130 h 274"/>
                    <a:gd name="T4" fmla="*/ 0 w 381"/>
                    <a:gd name="T5" fmla="*/ 0 h 274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381" h="274">
                      <a:moveTo>
                        <a:pt x="381" y="274"/>
                      </a:moveTo>
                      <a:lnTo>
                        <a:pt x="381" y="130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6" name="Line 92"/>
                <p:cNvSpPr>
                  <a:spLocks noChangeShapeType="1"/>
                </p:cNvSpPr>
                <p:nvPr/>
              </p:nvSpPr>
              <p:spPr bwMode="auto">
                <a:xfrm flipH="1">
                  <a:off x="470" y="2272"/>
                  <a:ext cx="151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 sz="2400" i="0">
                    <a:solidFill>
                      <a:srgbClr val="000000"/>
                    </a:solidFill>
                    <a:latin typeface="Arial" charset="0"/>
                    <a:ea typeface="ＭＳ Ｐゴシック" charset="0"/>
                    <a:cs typeface="Arial" charset="0"/>
                  </a:endParaRPr>
                </a:p>
              </p:txBody>
            </p:sp>
            <p:pic>
              <p:nvPicPr>
                <p:cNvPr id="116840" name="Picture 93" descr="tv"/>
                <p:cNvPicPr>
                  <a:picLocks noChangeAspect="1" noChangeArrowheads="1"/>
                </p:cNvPicPr>
                <p:nvPr/>
              </p:nvPicPr>
              <p:blipFill>
                <a:blip r:embed="rId6" cstate="print"/>
                <a:srcRect/>
                <a:stretch>
                  <a:fillRect/>
                </a:stretch>
              </p:blipFill>
              <p:spPr bwMode="auto">
                <a:xfrm>
                  <a:off x="2" y="1737"/>
                  <a:ext cx="476" cy="42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</p:grpSp>
        </p:grpSp>
        <p:grpSp>
          <p:nvGrpSpPr>
            <p:cNvPr id="116797" name="Group 77"/>
            <p:cNvGrpSpPr>
              <a:grpSpLocks/>
            </p:cNvGrpSpPr>
            <p:nvPr/>
          </p:nvGrpSpPr>
          <p:grpSpPr bwMode="auto">
            <a:xfrm flipH="1">
              <a:off x="7313560" y="4655807"/>
              <a:ext cx="1034814" cy="625180"/>
              <a:chOff x="-490" y="1664"/>
              <a:chExt cx="1429" cy="842"/>
            </a:xfrm>
          </p:grpSpPr>
          <p:sp>
            <p:nvSpPr>
              <p:cNvPr id="213" name="AutoShape 78"/>
              <p:cNvSpPr>
                <a:spLocks noChangeArrowheads="1"/>
              </p:cNvSpPr>
              <p:nvPr/>
            </p:nvSpPr>
            <p:spPr bwMode="auto">
              <a:xfrm>
                <a:off x="-491" y="1664"/>
                <a:ext cx="1429" cy="295"/>
              </a:xfrm>
              <a:prstGeom prst="triangle">
                <a:avLst>
                  <a:gd name="adj" fmla="val 50000"/>
                </a:avLst>
              </a:prstGeom>
              <a:solidFill>
                <a:srgbClr val="DDDDD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400" i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grpSp>
            <p:nvGrpSpPr>
              <p:cNvPr id="116816" name="Group 79"/>
              <p:cNvGrpSpPr>
                <a:grpSpLocks/>
              </p:cNvGrpSpPr>
              <p:nvPr/>
            </p:nvGrpSpPr>
            <p:grpSpPr bwMode="auto">
              <a:xfrm>
                <a:off x="-427" y="1737"/>
                <a:ext cx="1217" cy="769"/>
                <a:chOff x="-427" y="1737"/>
                <a:chExt cx="1217" cy="769"/>
              </a:xfrm>
            </p:grpSpPr>
            <p:sp>
              <p:nvSpPr>
                <p:cNvPr id="215" name="Rectangle 80"/>
                <p:cNvSpPr>
                  <a:spLocks noChangeArrowheads="1"/>
                </p:cNvSpPr>
                <p:nvPr/>
              </p:nvSpPr>
              <p:spPr bwMode="auto">
                <a:xfrm>
                  <a:off x="-337" y="1922"/>
                  <a:ext cx="1127" cy="584"/>
                </a:xfrm>
                <a:prstGeom prst="rect">
                  <a:avLst/>
                </a:prstGeom>
                <a:solidFill>
                  <a:srgbClr val="DDDDDD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sz="2400" i="0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16818" name="Line 7"/>
                <p:cNvSpPr>
                  <a:spLocks noChangeShapeType="1"/>
                </p:cNvSpPr>
                <p:nvPr/>
              </p:nvSpPr>
              <p:spPr bwMode="auto">
                <a:xfrm flipV="1">
                  <a:off x="-150" y="2270"/>
                  <a:ext cx="230" cy="1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  <p:grpSp>
              <p:nvGrpSpPr>
                <p:cNvPr id="116819" name="Group 82"/>
                <p:cNvGrpSpPr>
                  <a:grpSpLocks/>
                </p:cNvGrpSpPr>
                <p:nvPr/>
              </p:nvGrpSpPr>
              <p:grpSpPr bwMode="auto">
                <a:xfrm>
                  <a:off x="68" y="2192"/>
                  <a:ext cx="387" cy="139"/>
                  <a:chOff x="322" y="890"/>
                  <a:chExt cx="872" cy="339"/>
                </a:xfrm>
              </p:grpSpPr>
              <p:sp>
                <p:nvSpPr>
                  <p:cNvPr id="223" name="Rectangle 83"/>
                  <p:cNvSpPr>
                    <a:spLocks noChangeArrowheads="1"/>
                  </p:cNvSpPr>
                  <p:nvPr/>
                </p:nvSpPr>
                <p:spPr bwMode="auto">
                  <a:xfrm>
                    <a:off x="323" y="999"/>
                    <a:ext cx="864" cy="229"/>
                  </a:xfrm>
                  <a:prstGeom prst="rect">
                    <a:avLst/>
                  </a:prstGeom>
                  <a:solidFill>
                    <a:srgbClr val="FFFF99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 sz="2400" i="0">
                      <a:solidFill>
                        <a:srgbClr val="000000"/>
                      </a:solidFill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24" name="Rectangle 84"/>
                  <p:cNvSpPr>
                    <a:spLocks noChangeArrowheads="1"/>
                  </p:cNvSpPr>
                  <p:nvPr/>
                </p:nvSpPr>
                <p:spPr bwMode="auto">
                  <a:xfrm>
                    <a:off x="392" y="1072"/>
                    <a:ext cx="54" cy="57"/>
                  </a:xfrm>
                  <a:prstGeom prst="rect">
                    <a:avLst/>
                  </a:prstGeom>
                  <a:solidFill>
                    <a:srgbClr val="FF0000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 sz="2400" i="0">
                      <a:solidFill>
                        <a:srgbClr val="000000"/>
                      </a:solidFill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25" name="Rectangle 85"/>
                  <p:cNvSpPr>
                    <a:spLocks noChangeArrowheads="1"/>
                  </p:cNvSpPr>
                  <p:nvPr/>
                </p:nvSpPr>
                <p:spPr bwMode="auto">
                  <a:xfrm>
                    <a:off x="466" y="1072"/>
                    <a:ext cx="54" cy="57"/>
                  </a:xfrm>
                  <a:prstGeom prst="rect">
                    <a:avLst/>
                  </a:prstGeom>
                  <a:solidFill>
                    <a:srgbClr val="33CC33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 sz="2400" i="0">
                      <a:solidFill>
                        <a:srgbClr val="000000"/>
                      </a:solidFill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26" name="Rectangle 86"/>
                  <p:cNvSpPr>
                    <a:spLocks noChangeArrowheads="1"/>
                  </p:cNvSpPr>
                  <p:nvPr/>
                </p:nvSpPr>
                <p:spPr bwMode="auto">
                  <a:xfrm>
                    <a:off x="536" y="1067"/>
                    <a:ext cx="59" cy="57"/>
                  </a:xfrm>
                  <a:prstGeom prst="rect">
                    <a:avLst/>
                  </a:prstGeom>
                  <a:solidFill>
                    <a:srgbClr val="FF0000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 sz="2400" i="0">
                      <a:solidFill>
                        <a:srgbClr val="000000"/>
                      </a:solidFill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27" name="Rectangle 87"/>
                  <p:cNvSpPr>
                    <a:spLocks noChangeArrowheads="1"/>
                  </p:cNvSpPr>
                  <p:nvPr/>
                </p:nvSpPr>
                <p:spPr bwMode="auto">
                  <a:xfrm>
                    <a:off x="615" y="1067"/>
                    <a:ext cx="54" cy="57"/>
                  </a:xfrm>
                  <a:prstGeom prst="rect">
                    <a:avLst/>
                  </a:prstGeom>
                  <a:solidFill>
                    <a:srgbClr val="FF0000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 sz="2400" i="0">
                      <a:solidFill>
                        <a:srgbClr val="000000"/>
                      </a:solidFill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16830" name="AutoShape 88"/>
                  <p:cNvSpPr>
                    <a:spLocks noChangeArrowheads="1"/>
                  </p:cNvSpPr>
                  <p:nvPr/>
                </p:nvSpPr>
                <p:spPr bwMode="auto">
                  <a:xfrm rot="10800000" flipH="1">
                    <a:off x="322" y="890"/>
                    <a:ext cx="859" cy="110"/>
                  </a:xfrm>
                  <a:custGeom>
                    <a:avLst/>
                    <a:gdLst>
                      <a:gd name="T0" fmla="*/ 0 w 21600"/>
                      <a:gd name="T1" fmla="*/ 0 h 21600"/>
                      <a:gd name="T2" fmla="*/ 0 w 21600"/>
                      <a:gd name="T3" fmla="*/ 0 h 21600"/>
                      <a:gd name="T4" fmla="*/ 0 w 21600"/>
                      <a:gd name="T5" fmla="*/ 0 h 21600"/>
                      <a:gd name="T6" fmla="*/ 0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01 w 21600"/>
                      <a:gd name="T13" fmla="*/ 4516 h 21600"/>
                      <a:gd name="T14" fmla="*/ 17099 w 21600"/>
                      <a:gd name="T15" fmla="*/ 17084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99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pic>
              <p:nvPicPr>
                <p:cNvPr id="116820" name="Picture 89" descr="desktop_computer_stylized_small"/>
                <p:cNvPicPr>
                  <a:picLocks noChangeAspect="1" noChangeArrowheads="1"/>
                </p:cNvPicPr>
                <p:nvPr/>
              </p:nvPicPr>
              <p:blipFill>
                <a:blip r:embed="rId5" cstate="print"/>
                <a:srcRect/>
                <a:stretch>
                  <a:fillRect/>
                </a:stretch>
              </p:blipFill>
              <p:spPr bwMode="auto">
                <a:xfrm>
                  <a:off x="-427" y="2049"/>
                  <a:ext cx="447" cy="41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sp>
              <p:nvSpPr>
                <p:cNvPr id="219" name="Rectangle 90"/>
                <p:cNvSpPr>
                  <a:spLocks noChangeArrowheads="1"/>
                </p:cNvSpPr>
                <p:nvPr/>
              </p:nvSpPr>
              <p:spPr bwMode="auto">
                <a:xfrm>
                  <a:off x="529" y="2232"/>
                  <a:ext cx="103" cy="90"/>
                </a:xfrm>
                <a:prstGeom prst="rect">
                  <a:avLst/>
                </a:prstGeom>
                <a:solidFill>
                  <a:srgbClr val="000099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sz="2400" i="0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16822" name="Freeform 91"/>
                <p:cNvSpPr>
                  <a:spLocks/>
                </p:cNvSpPr>
                <p:nvPr/>
              </p:nvSpPr>
              <p:spPr bwMode="auto">
                <a:xfrm>
                  <a:off x="282" y="1951"/>
                  <a:ext cx="302" cy="274"/>
                </a:xfrm>
                <a:custGeom>
                  <a:avLst/>
                  <a:gdLst>
                    <a:gd name="T0" fmla="*/ 47 w 381"/>
                    <a:gd name="T1" fmla="*/ 274 h 274"/>
                    <a:gd name="T2" fmla="*/ 47 w 381"/>
                    <a:gd name="T3" fmla="*/ 130 h 274"/>
                    <a:gd name="T4" fmla="*/ 0 w 381"/>
                    <a:gd name="T5" fmla="*/ 0 h 274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381" h="274">
                      <a:moveTo>
                        <a:pt x="381" y="274"/>
                      </a:moveTo>
                      <a:lnTo>
                        <a:pt x="381" y="130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21" name="Line 92"/>
                <p:cNvSpPr>
                  <a:spLocks noChangeShapeType="1"/>
                </p:cNvSpPr>
                <p:nvPr/>
              </p:nvSpPr>
              <p:spPr bwMode="auto">
                <a:xfrm flipH="1">
                  <a:off x="470" y="2271"/>
                  <a:ext cx="151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 sz="2400" i="0">
                    <a:solidFill>
                      <a:srgbClr val="000000"/>
                    </a:solidFill>
                    <a:latin typeface="Arial" charset="0"/>
                    <a:ea typeface="ＭＳ Ｐゴシック" charset="0"/>
                    <a:cs typeface="Arial" charset="0"/>
                  </a:endParaRPr>
                </a:p>
              </p:txBody>
            </p:sp>
            <p:pic>
              <p:nvPicPr>
                <p:cNvPr id="116824" name="Picture 93" descr="tv"/>
                <p:cNvPicPr>
                  <a:picLocks noChangeAspect="1" noChangeArrowheads="1"/>
                </p:cNvPicPr>
                <p:nvPr/>
              </p:nvPicPr>
              <p:blipFill>
                <a:blip r:embed="rId6" cstate="print"/>
                <a:srcRect/>
                <a:stretch>
                  <a:fillRect/>
                </a:stretch>
              </p:blipFill>
              <p:spPr bwMode="auto">
                <a:xfrm>
                  <a:off x="2" y="1737"/>
                  <a:ext cx="476" cy="42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</p:grpSp>
        </p:grpSp>
        <p:grpSp>
          <p:nvGrpSpPr>
            <p:cNvPr id="116798" name="Group 77"/>
            <p:cNvGrpSpPr>
              <a:grpSpLocks/>
            </p:cNvGrpSpPr>
            <p:nvPr/>
          </p:nvGrpSpPr>
          <p:grpSpPr bwMode="auto">
            <a:xfrm flipH="1">
              <a:off x="6254794" y="4337877"/>
              <a:ext cx="1034814" cy="625180"/>
              <a:chOff x="-490" y="1664"/>
              <a:chExt cx="1429" cy="842"/>
            </a:xfrm>
          </p:grpSpPr>
          <p:sp>
            <p:nvSpPr>
              <p:cNvPr id="230" name="AutoShape 78"/>
              <p:cNvSpPr>
                <a:spLocks noChangeArrowheads="1"/>
              </p:cNvSpPr>
              <p:nvPr/>
            </p:nvSpPr>
            <p:spPr bwMode="auto">
              <a:xfrm>
                <a:off x="-490" y="1664"/>
                <a:ext cx="1429" cy="295"/>
              </a:xfrm>
              <a:prstGeom prst="triangle">
                <a:avLst>
                  <a:gd name="adj" fmla="val 50000"/>
                </a:avLst>
              </a:prstGeom>
              <a:solidFill>
                <a:srgbClr val="DDDDD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400" i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grpSp>
            <p:nvGrpSpPr>
              <p:cNvPr id="116800" name="Group 79"/>
              <p:cNvGrpSpPr>
                <a:grpSpLocks/>
              </p:cNvGrpSpPr>
              <p:nvPr/>
            </p:nvGrpSpPr>
            <p:grpSpPr bwMode="auto">
              <a:xfrm>
                <a:off x="-427" y="1737"/>
                <a:ext cx="1217" cy="769"/>
                <a:chOff x="-427" y="1737"/>
                <a:chExt cx="1217" cy="769"/>
              </a:xfrm>
            </p:grpSpPr>
            <p:sp>
              <p:nvSpPr>
                <p:cNvPr id="232" name="Rectangle 80"/>
                <p:cNvSpPr>
                  <a:spLocks noChangeArrowheads="1"/>
                </p:cNvSpPr>
                <p:nvPr/>
              </p:nvSpPr>
              <p:spPr bwMode="auto">
                <a:xfrm>
                  <a:off x="-337" y="1923"/>
                  <a:ext cx="1127" cy="584"/>
                </a:xfrm>
                <a:prstGeom prst="rect">
                  <a:avLst/>
                </a:prstGeom>
                <a:solidFill>
                  <a:srgbClr val="DDDDDD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sz="2400" i="0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16802" name="Line 7"/>
                <p:cNvSpPr>
                  <a:spLocks noChangeShapeType="1"/>
                </p:cNvSpPr>
                <p:nvPr/>
              </p:nvSpPr>
              <p:spPr bwMode="auto">
                <a:xfrm flipV="1">
                  <a:off x="-150" y="2270"/>
                  <a:ext cx="230" cy="1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  <p:grpSp>
              <p:nvGrpSpPr>
                <p:cNvPr id="116803" name="Group 82"/>
                <p:cNvGrpSpPr>
                  <a:grpSpLocks/>
                </p:cNvGrpSpPr>
                <p:nvPr/>
              </p:nvGrpSpPr>
              <p:grpSpPr bwMode="auto">
                <a:xfrm>
                  <a:off x="68" y="2192"/>
                  <a:ext cx="387" cy="139"/>
                  <a:chOff x="322" y="890"/>
                  <a:chExt cx="872" cy="339"/>
                </a:xfrm>
              </p:grpSpPr>
              <p:sp>
                <p:nvSpPr>
                  <p:cNvPr id="240" name="Rectangle 83"/>
                  <p:cNvSpPr>
                    <a:spLocks noChangeArrowheads="1"/>
                  </p:cNvSpPr>
                  <p:nvPr/>
                </p:nvSpPr>
                <p:spPr bwMode="auto">
                  <a:xfrm>
                    <a:off x="324" y="1000"/>
                    <a:ext cx="864" cy="229"/>
                  </a:xfrm>
                  <a:prstGeom prst="rect">
                    <a:avLst/>
                  </a:prstGeom>
                  <a:solidFill>
                    <a:srgbClr val="FFFF99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 sz="2400" i="0">
                      <a:solidFill>
                        <a:srgbClr val="000000"/>
                      </a:solidFill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41" name="Rectangle 84"/>
                  <p:cNvSpPr>
                    <a:spLocks noChangeArrowheads="1"/>
                  </p:cNvSpPr>
                  <p:nvPr/>
                </p:nvSpPr>
                <p:spPr bwMode="auto">
                  <a:xfrm>
                    <a:off x="393" y="1073"/>
                    <a:ext cx="54" cy="57"/>
                  </a:xfrm>
                  <a:prstGeom prst="rect">
                    <a:avLst/>
                  </a:prstGeom>
                  <a:solidFill>
                    <a:srgbClr val="FF0000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 sz="2400" i="0">
                      <a:solidFill>
                        <a:srgbClr val="000000"/>
                      </a:solidFill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42" name="Rectangle 85"/>
                  <p:cNvSpPr>
                    <a:spLocks noChangeArrowheads="1"/>
                  </p:cNvSpPr>
                  <p:nvPr/>
                </p:nvSpPr>
                <p:spPr bwMode="auto">
                  <a:xfrm>
                    <a:off x="467" y="1073"/>
                    <a:ext cx="54" cy="57"/>
                  </a:xfrm>
                  <a:prstGeom prst="rect">
                    <a:avLst/>
                  </a:prstGeom>
                  <a:solidFill>
                    <a:srgbClr val="33CC33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 sz="2400" i="0">
                      <a:solidFill>
                        <a:srgbClr val="000000"/>
                      </a:solidFill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43" name="Rectangle 86"/>
                  <p:cNvSpPr>
                    <a:spLocks noChangeArrowheads="1"/>
                  </p:cNvSpPr>
                  <p:nvPr/>
                </p:nvSpPr>
                <p:spPr bwMode="auto">
                  <a:xfrm>
                    <a:off x="536" y="1068"/>
                    <a:ext cx="59" cy="57"/>
                  </a:xfrm>
                  <a:prstGeom prst="rect">
                    <a:avLst/>
                  </a:prstGeom>
                  <a:solidFill>
                    <a:srgbClr val="FF0000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 sz="2400" i="0">
                      <a:solidFill>
                        <a:srgbClr val="000000"/>
                      </a:solidFill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44" name="Rectangle 87"/>
                  <p:cNvSpPr>
                    <a:spLocks noChangeArrowheads="1"/>
                  </p:cNvSpPr>
                  <p:nvPr/>
                </p:nvSpPr>
                <p:spPr bwMode="auto">
                  <a:xfrm>
                    <a:off x="615" y="1068"/>
                    <a:ext cx="54" cy="57"/>
                  </a:xfrm>
                  <a:prstGeom prst="rect">
                    <a:avLst/>
                  </a:prstGeom>
                  <a:solidFill>
                    <a:srgbClr val="FF0000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 sz="2400" i="0">
                      <a:solidFill>
                        <a:srgbClr val="000000"/>
                      </a:solidFill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16814" name="AutoShape 88"/>
                  <p:cNvSpPr>
                    <a:spLocks noChangeArrowheads="1"/>
                  </p:cNvSpPr>
                  <p:nvPr/>
                </p:nvSpPr>
                <p:spPr bwMode="auto">
                  <a:xfrm rot="10800000" flipH="1">
                    <a:off x="322" y="890"/>
                    <a:ext cx="859" cy="110"/>
                  </a:xfrm>
                  <a:custGeom>
                    <a:avLst/>
                    <a:gdLst>
                      <a:gd name="T0" fmla="*/ 0 w 21600"/>
                      <a:gd name="T1" fmla="*/ 0 h 21600"/>
                      <a:gd name="T2" fmla="*/ 0 w 21600"/>
                      <a:gd name="T3" fmla="*/ 0 h 21600"/>
                      <a:gd name="T4" fmla="*/ 0 w 21600"/>
                      <a:gd name="T5" fmla="*/ 0 h 21600"/>
                      <a:gd name="T6" fmla="*/ 0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01 w 21600"/>
                      <a:gd name="T13" fmla="*/ 4516 h 21600"/>
                      <a:gd name="T14" fmla="*/ 17099 w 21600"/>
                      <a:gd name="T15" fmla="*/ 17084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99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pic>
              <p:nvPicPr>
                <p:cNvPr id="116804" name="Picture 89" descr="desktop_computer_stylized_small"/>
                <p:cNvPicPr>
                  <a:picLocks noChangeAspect="1" noChangeArrowheads="1"/>
                </p:cNvPicPr>
                <p:nvPr/>
              </p:nvPicPr>
              <p:blipFill>
                <a:blip r:embed="rId5" cstate="print"/>
                <a:srcRect/>
                <a:stretch>
                  <a:fillRect/>
                </a:stretch>
              </p:blipFill>
              <p:spPr bwMode="auto">
                <a:xfrm>
                  <a:off x="-427" y="2049"/>
                  <a:ext cx="447" cy="41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sp>
              <p:nvSpPr>
                <p:cNvPr id="236" name="Rectangle 90"/>
                <p:cNvSpPr>
                  <a:spLocks noChangeArrowheads="1"/>
                </p:cNvSpPr>
                <p:nvPr/>
              </p:nvSpPr>
              <p:spPr bwMode="auto">
                <a:xfrm>
                  <a:off x="529" y="2233"/>
                  <a:ext cx="103" cy="90"/>
                </a:xfrm>
                <a:prstGeom prst="rect">
                  <a:avLst/>
                </a:prstGeom>
                <a:solidFill>
                  <a:srgbClr val="000099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sz="2400" i="0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16806" name="Freeform 91"/>
                <p:cNvSpPr>
                  <a:spLocks/>
                </p:cNvSpPr>
                <p:nvPr/>
              </p:nvSpPr>
              <p:spPr bwMode="auto">
                <a:xfrm>
                  <a:off x="282" y="1951"/>
                  <a:ext cx="302" cy="274"/>
                </a:xfrm>
                <a:custGeom>
                  <a:avLst/>
                  <a:gdLst>
                    <a:gd name="T0" fmla="*/ 47 w 381"/>
                    <a:gd name="T1" fmla="*/ 274 h 274"/>
                    <a:gd name="T2" fmla="*/ 47 w 381"/>
                    <a:gd name="T3" fmla="*/ 130 h 274"/>
                    <a:gd name="T4" fmla="*/ 0 w 381"/>
                    <a:gd name="T5" fmla="*/ 0 h 274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381" h="274">
                      <a:moveTo>
                        <a:pt x="381" y="274"/>
                      </a:moveTo>
                      <a:lnTo>
                        <a:pt x="381" y="130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38" name="Line 92"/>
                <p:cNvSpPr>
                  <a:spLocks noChangeShapeType="1"/>
                </p:cNvSpPr>
                <p:nvPr/>
              </p:nvSpPr>
              <p:spPr bwMode="auto">
                <a:xfrm flipH="1">
                  <a:off x="470" y="2271"/>
                  <a:ext cx="151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 sz="2400" i="0">
                    <a:solidFill>
                      <a:srgbClr val="000000"/>
                    </a:solidFill>
                    <a:latin typeface="Arial" charset="0"/>
                    <a:ea typeface="ＭＳ Ｐゴシック" charset="0"/>
                    <a:cs typeface="Arial" charset="0"/>
                  </a:endParaRPr>
                </a:p>
              </p:txBody>
            </p:sp>
            <p:pic>
              <p:nvPicPr>
                <p:cNvPr id="116808" name="Picture 93" descr="tv"/>
                <p:cNvPicPr>
                  <a:picLocks noChangeAspect="1" noChangeArrowheads="1"/>
                </p:cNvPicPr>
                <p:nvPr/>
              </p:nvPicPr>
              <p:blipFill>
                <a:blip r:embed="rId6" cstate="print"/>
                <a:srcRect/>
                <a:stretch>
                  <a:fillRect/>
                </a:stretch>
              </p:blipFill>
              <p:spPr bwMode="auto">
                <a:xfrm>
                  <a:off x="2" y="1737"/>
                  <a:ext cx="476" cy="42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</p:grpSp>
        </p:grpSp>
      </p:grpSp>
      <p:sp>
        <p:nvSpPr>
          <p:cNvPr id="116741" name="Title 41"/>
          <p:cNvSpPr>
            <a:spLocks/>
          </p:cNvSpPr>
          <p:nvPr/>
        </p:nvSpPr>
        <p:spPr bwMode="auto">
          <a:xfrm>
            <a:off x="381000" y="239713"/>
            <a:ext cx="5622925" cy="835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r>
              <a:rPr lang="en-US" sz="4000" i="0">
                <a:solidFill>
                  <a:srgbClr val="000099"/>
                </a:solidFill>
                <a:latin typeface="Gill Sans MT" pitchFamily="34" charset="0"/>
              </a:rPr>
              <a:t>Cable access network</a:t>
            </a:r>
          </a:p>
        </p:txBody>
      </p:sp>
      <p:pic>
        <p:nvPicPr>
          <p:cNvPr id="116742" name="Picture 180" descr="underline_base"/>
          <p:cNvPicPr>
            <a:picLocks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39738" y="868363"/>
            <a:ext cx="4616450" cy="201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651395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i="0" dirty="0" smtClean="0">
                <a:latin typeface="Arial" charset="0"/>
              </a:rPr>
              <a:t>Link </a:t>
            </a:r>
            <a:r>
              <a:rPr lang="en-US" i="0" dirty="0">
                <a:latin typeface="Arial" charset="0"/>
              </a:rPr>
              <a:t>Layer</a:t>
            </a:r>
          </a:p>
        </p:txBody>
      </p:sp>
      <p:sp>
        <p:nvSpPr>
          <p:cNvPr id="3789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5-</a:t>
            </a:r>
            <a:fld id="{ED9847E8-8999-492A-9522-B34F5954C24A}" type="slidenum">
              <a:rPr lang="en-US"/>
              <a:pPr/>
              <a:t>14</a:t>
            </a:fld>
            <a:endParaRPr lang="en-US"/>
          </a:p>
        </p:txBody>
      </p:sp>
      <p:pic>
        <p:nvPicPr>
          <p:cNvPr id="117763" name="Picture 5" descr="underline_base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1050" y="1027113"/>
            <a:ext cx="6399213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78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ea typeface="ＭＳ Ｐゴシック" charset="0"/>
                <a:cs typeface="+mj-cs"/>
              </a:rPr>
              <a:t> Summary of </a:t>
            </a:r>
            <a:r>
              <a:rPr lang="en-US" sz="4000">
                <a:ea typeface="ＭＳ Ｐゴシック" charset="0"/>
                <a:cs typeface="+mj-cs"/>
              </a:rPr>
              <a:t>MAC</a:t>
            </a:r>
            <a:r>
              <a:rPr lang="en-US">
                <a:ea typeface="ＭＳ Ｐゴシック" charset="0"/>
                <a:cs typeface="+mj-cs"/>
              </a:rPr>
              <a:t> protocols</a:t>
            </a:r>
          </a:p>
        </p:txBody>
      </p:sp>
      <p:sp>
        <p:nvSpPr>
          <p:cNvPr id="378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7772400" cy="4906963"/>
          </a:xfrm>
        </p:spPr>
        <p:txBody>
          <a:bodyPr/>
          <a:lstStyle/>
          <a:p>
            <a:pPr>
              <a:buFont typeface="Wingdings" charset="0"/>
              <a:buChar char="v"/>
              <a:defRPr/>
            </a:pPr>
            <a:r>
              <a:rPr lang="en-US" sz="2400" i="1" dirty="0">
                <a:solidFill>
                  <a:srgbClr val="990033"/>
                </a:solidFill>
                <a:ea typeface="ＭＳ Ｐゴシック" charset="0"/>
                <a:cs typeface="+mn-cs"/>
              </a:rPr>
              <a:t>channel partitioning,</a:t>
            </a:r>
            <a:r>
              <a:rPr lang="en-US" sz="2400" dirty="0">
                <a:ea typeface="ＭＳ Ｐゴシック" charset="0"/>
                <a:cs typeface="+mn-cs"/>
              </a:rPr>
              <a:t> by time, frequency or code</a:t>
            </a:r>
          </a:p>
          <a:p>
            <a:pPr lvl="1">
              <a:buFont typeface="Wingdings" charset="0"/>
              <a:buChar char="§"/>
              <a:defRPr/>
            </a:pPr>
            <a:r>
              <a:rPr lang="en-US" sz="2000" dirty="0">
                <a:ea typeface="ＭＳ Ｐゴシック" charset="0"/>
              </a:rPr>
              <a:t>Time Division, Frequency Division</a:t>
            </a:r>
          </a:p>
          <a:p>
            <a:pPr>
              <a:buFont typeface="Wingdings" charset="0"/>
              <a:buChar char="v"/>
              <a:defRPr/>
            </a:pPr>
            <a:r>
              <a:rPr lang="en-US" sz="2400" i="1" dirty="0">
                <a:solidFill>
                  <a:srgbClr val="990033"/>
                </a:solidFill>
                <a:ea typeface="ＭＳ Ｐゴシック" charset="0"/>
                <a:cs typeface="+mn-cs"/>
              </a:rPr>
              <a:t>random access</a:t>
            </a:r>
            <a:r>
              <a:rPr lang="en-US" sz="2400" i="1" dirty="0">
                <a:solidFill>
                  <a:srgbClr val="FF0000"/>
                </a:solidFill>
                <a:ea typeface="ＭＳ Ｐゴシック" charset="0"/>
                <a:cs typeface="+mn-cs"/>
              </a:rPr>
              <a:t> </a:t>
            </a:r>
            <a:r>
              <a:rPr lang="en-US" sz="2400" dirty="0">
                <a:ea typeface="ＭＳ Ｐゴシック" charset="0"/>
                <a:cs typeface="+mn-cs"/>
              </a:rPr>
              <a:t>(dynamic), </a:t>
            </a:r>
          </a:p>
          <a:p>
            <a:pPr lvl="1">
              <a:buFont typeface="Wingdings" charset="0"/>
              <a:buChar char="§"/>
              <a:defRPr/>
            </a:pPr>
            <a:r>
              <a:rPr lang="en-US" dirty="0">
                <a:ea typeface="ＭＳ Ｐゴシック" charset="0"/>
              </a:rPr>
              <a:t>ALOHA, S-ALOHA, CSMA, CSMA/CD</a:t>
            </a:r>
          </a:p>
          <a:p>
            <a:pPr lvl="1">
              <a:buFont typeface="Wingdings" charset="0"/>
              <a:buChar char="§"/>
              <a:defRPr/>
            </a:pPr>
            <a:r>
              <a:rPr lang="en-US" dirty="0">
                <a:ea typeface="ＭＳ Ｐゴシック" charset="0"/>
              </a:rPr>
              <a:t>carrier sensing: easy in some technologies (wire), hard in others (wireless)</a:t>
            </a:r>
          </a:p>
          <a:p>
            <a:pPr lvl="1">
              <a:buFont typeface="Wingdings" charset="0"/>
              <a:buChar char="§"/>
              <a:defRPr/>
            </a:pPr>
            <a:r>
              <a:rPr lang="en-US" dirty="0">
                <a:ea typeface="ＭＳ Ｐゴシック" charset="0"/>
              </a:rPr>
              <a:t>CSMA/CD used in Ethernet</a:t>
            </a:r>
          </a:p>
          <a:p>
            <a:pPr lvl="1">
              <a:buFont typeface="Wingdings" charset="0"/>
              <a:buChar char="§"/>
              <a:defRPr/>
            </a:pPr>
            <a:r>
              <a:rPr lang="en-US" dirty="0">
                <a:ea typeface="ＭＳ Ｐゴシック" charset="0"/>
              </a:rPr>
              <a:t>CSMA/CA used in 802.11</a:t>
            </a:r>
          </a:p>
          <a:p>
            <a:pPr>
              <a:buFont typeface="Wingdings" charset="0"/>
              <a:buChar char="v"/>
              <a:defRPr/>
            </a:pPr>
            <a:r>
              <a:rPr lang="en-US" sz="2400" i="1" dirty="0">
                <a:solidFill>
                  <a:srgbClr val="990033"/>
                </a:solidFill>
                <a:ea typeface="ＭＳ Ｐゴシック" charset="0"/>
                <a:cs typeface="+mn-cs"/>
              </a:rPr>
              <a:t>taking turns</a:t>
            </a:r>
          </a:p>
          <a:p>
            <a:pPr lvl="1">
              <a:buFont typeface="Wingdings" charset="0"/>
              <a:buChar char="§"/>
              <a:defRPr/>
            </a:pPr>
            <a:r>
              <a:rPr lang="en-US" dirty="0">
                <a:ea typeface="ＭＳ Ｐゴシック" charset="0"/>
              </a:rPr>
              <a:t>polling from central site, token passing</a:t>
            </a:r>
          </a:p>
          <a:p>
            <a:pPr lvl="1">
              <a:buFont typeface="Wingdings" charset="0"/>
              <a:buChar char="§"/>
              <a:defRPr/>
            </a:pPr>
            <a:r>
              <a:rPr lang="en-US" dirty="0" err="1">
                <a:ea typeface="ＭＳ Ｐゴシック" charset="0"/>
              </a:rPr>
              <a:t>bluetooth</a:t>
            </a:r>
            <a:r>
              <a:rPr lang="en-US" dirty="0">
                <a:ea typeface="ＭＳ Ｐゴシック" charset="0"/>
              </a:rPr>
              <a:t>, FDDI, </a:t>
            </a:r>
            <a:r>
              <a:rPr lang="en-US" dirty="0" smtClean="0">
                <a:ea typeface="ＭＳ Ｐゴシック" charset="0"/>
              </a:rPr>
              <a:t> </a:t>
            </a:r>
            <a:r>
              <a:rPr lang="en-US" dirty="0">
                <a:ea typeface="ＭＳ Ｐゴシック" charset="0"/>
              </a:rPr>
              <a:t>token ring </a:t>
            </a:r>
            <a:endParaRPr lang="en-US" dirty="0" smtClean="0">
              <a:ea typeface="ＭＳ Ｐゴシック" charset="0"/>
            </a:endParaRPr>
          </a:p>
          <a:p>
            <a:pPr>
              <a:buFont typeface="Wingdings" charset="0"/>
              <a:buChar char="§"/>
              <a:defRPr/>
            </a:pPr>
            <a:r>
              <a:rPr lang="en-US" sz="2400" i="1" dirty="0">
                <a:solidFill>
                  <a:srgbClr val="990033"/>
                </a:solidFill>
                <a:ea typeface="ＭＳ Ｐゴシック" charset="0"/>
                <a:cs typeface="+mn-cs"/>
              </a:rPr>
              <a:t>h</a:t>
            </a:r>
            <a:r>
              <a:rPr lang="en-US" sz="2400" i="1" dirty="0" smtClean="0">
                <a:solidFill>
                  <a:srgbClr val="990033"/>
                </a:solidFill>
                <a:ea typeface="ＭＳ Ｐゴシック" charset="0"/>
                <a:cs typeface="+mn-cs"/>
              </a:rPr>
              <a:t>ybrid </a:t>
            </a:r>
            <a:r>
              <a:rPr lang="en-US" sz="2400" i="1" dirty="0" smtClean="0">
                <a:ea typeface="ＭＳ Ｐゴシック" charset="0"/>
                <a:cs typeface="+mn-cs"/>
              </a:rPr>
              <a:t>DOCSIS combines </a:t>
            </a:r>
            <a:r>
              <a:rPr lang="en-US" sz="2400" i="1" smtClean="0">
                <a:ea typeface="ＭＳ Ｐゴシック" charset="0"/>
                <a:cs typeface="+mn-cs"/>
              </a:rPr>
              <a:t>random access, TDMA, and FDMA</a:t>
            </a:r>
            <a:endParaRPr lang="en-US" sz="2400" i="1" dirty="0">
              <a:ea typeface="ＭＳ Ｐゴシック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60705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i="0" dirty="0" smtClean="0">
                <a:latin typeface="Arial" charset="0"/>
              </a:rPr>
              <a:t>Link </a:t>
            </a:r>
            <a:r>
              <a:rPr lang="en-US" i="0" dirty="0">
                <a:latin typeface="Arial" charset="0"/>
              </a:rPr>
              <a:t>Layer</a:t>
            </a:r>
          </a:p>
        </p:txBody>
      </p:sp>
      <p:sp>
        <p:nvSpPr>
          <p:cNvPr id="2969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5-</a:t>
            </a:r>
            <a:fld id="{482A568B-C797-4070-AE37-12F02F83A9E4}" type="slidenum">
              <a:rPr lang="en-US"/>
              <a:pPr/>
              <a:t>2</a:t>
            </a:fld>
            <a:endParaRPr lang="en-US"/>
          </a:p>
        </p:txBody>
      </p:sp>
      <p:pic>
        <p:nvPicPr>
          <p:cNvPr id="97283" name="Picture 4" descr="underline_base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7838" y="1004888"/>
            <a:ext cx="7769225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701" name="Rectangle 2"/>
          <p:cNvSpPr>
            <a:spLocks noGrp="1" noChangeArrowheads="1"/>
          </p:cNvSpPr>
          <p:nvPr>
            <p:ph type="title"/>
          </p:nvPr>
        </p:nvSpPr>
        <p:spPr>
          <a:xfrm>
            <a:off x="333375" y="228600"/>
            <a:ext cx="8464550" cy="1143000"/>
          </a:xfrm>
        </p:spPr>
        <p:txBody>
          <a:bodyPr/>
          <a:lstStyle/>
          <a:p>
            <a:r>
              <a:rPr lang="en-US" sz="4000" smtClean="0"/>
              <a:t>CSMA (carrier sense multiple access)</a:t>
            </a:r>
            <a:endParaRPr lang="en-US" smtClean="0"/>
          </a:p>
        </p:txBody>
      </p:sp>
      <p:sp>
        <p:nvSpPr>
          <p:cNvPr id="297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06525" y="1662113"/>
            <a:ext cx="6467475" cy="3246437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3200" i="1" smtClean="0">
                <a:solidFill>
                  <a:srgbClr val="CC0000"/>
                </a:solidFill>
              </a:rPr>
              <a:t>CSMA</a:t>
            </a:r>
            <a:r>
              <a:rPr lang="en-US" sz="3200" smtClean="0">
                <a:solidFill>
                  <a:srgbClr val="FF0000"/>
                </a:solidFill>
              </a:rPr>
              <a:t>:</a:t>
            </a:r>
            <a:r>
              <a:rPr lang="en-US" smtClean="0"/>
              <a:t> listen before transmit:</a:t>
            </a:r>
          </a:p>
          <a:p>
            <a:pPr>
              <a:buFont typeface="Wingdings" pitchFamily="2" charset="2"/>
              <a:buNone/>
            </a:pPr>
            <a:r>
              <a:rPr lang="en-US" sz="2400" smtClean="0">
                <a:solidFill>
                  <a:srgbClr val="000099"/>
                </a:solidFill>
              </a:rPr>
              <a:t>if channel sensed idle:</a:t>
            </a:r>
            <a:r>
              <a:rPr lang="en-US" sz="2400" smtClean="0"/>
              <a:t> transmit entire frame</a:t>
            </a:r>
          </a:p>
          <a:p>
            <a:r>
              <a:rPr lang="en-US" sz="2400" smtClean="0">
                <a:solidFill>
                  <a:srgbClr val="000099"/>
                </a:solidFill>
              </a:rPr>
              <a:t>if channel sensed busy</a:t>
            </a:r>
            <a:r>
              <a:rPr lang="en-US" sz="2400" smtClean="0"/>
              <a:t>, defer transmission </a:t>
            </a:r>
            <a:br>
              <a:rPr lang="en-US" sz="2400" smtClean="0"/>
            </a:br>
            <a:r>
              <a:rPr lang="en-US" sz="2400" smtClean="0"/>
              <a:t/>
            </a:r>
            <a:br>
              <a:rPr lang="en-US" sz="2400" smtClean="0"/>
            </a:br>
            <a:endParaRPr lang="en-US" sz="2400" smtClean="0"/>
          </a:p>
          <a:p>
            <a:r>
              <a:rPr lang="en-US" sz="2400" smtClean="0"/>
              <a:t>human analogy: don</a:t>
            </a:r>
            <a:r>
              <a:rPr lang="ja-JP" altLang="en-US" sz="2400" smtClean="0"/>
              <a:t>’</a:t>
            </a:r>
            <a:r>
              <a:rPr lang="en-US" altLang="ja-JP" sz="2400" smtClean="0"/>
              <a:t>t interrupt others!</a:t>
            </a:r>
            <a:endParaRPr lang="en-US" sz="2400" smtClean="0"/>
          </a:p>
        </p:txBody>
      </p:sp>
    </p:spTree>
    <p:extLst>
      <p:ext uri="{BB962C8B-B14F-4D97-AF65-F5344CB8AC3E}">
        <p14:creationId xmlns:p14="http://schemas.microsoft.com/office/powerpoint/2010/main" val="3508403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Footer Placeholder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i="0" dirty="0" smtClean="0">
                <a:latin typeface="Arial" charset="0"/>
              </a:rPr>
              <a:t>Link </a:t>
            </a:r>
            <a:r>
              <a:rPr lang="en-US" i="0" dirty="0">
                <a:latin typeface="Arial" charset="0"/>
              </a:rPr>
              <a:t>Layer</a:t>
            </a:r>
          </a:p>
        </p:txBody>
      </p:sp>
      <p:sp>
        <p:nvSpPr>
          <p:cNvPr id="30723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5-</a:t>
            </a:r>
            <a:fld id="{A22B839E-95D7-4E7A-A6A3-7142D77BFC1A}" type="slidenum">
              <a:rPr lang="en-US"/>
              <a:pPr/>
              <a:t>3</a:t>
            </a:fld>
            <a:endParaRPr lang="en-US"/>
          </a:p>
        </p:txBody>
      </p:sp>
      <p:sp>
        <p:nvSpPr>
          <p:cNvPr id="307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ea typeface="ＭＳ Ｐゴシック" charset="0"/>
                <a:cs typeface="+mj-cs"/>
              </a:rPr>
              <a:t>CSMA collisions</a:t>
            </a:r>
          </a:p>
        </p:txBody>
      </p:sp>
      <p:sp>
        <p:nvSpPr>
          <p:cNvPr id="30725" name="Rectangle 9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600200"/>
            <a:ext cx="3597275" cy="4648200"/>
          </a:xfrm>
        </p:spPr>
        <p:txBody>
          <a:bodyPr/>
          <a:lstStyle/>
          <a:p>
            <a:r>
              <a:rPr lang="en-US" sz="2400" smtClean="0">
                <a:solidFill>
                  <a:srgbClr val="990033"/>
                </a:solidFill>
              </a:rPr>
              <a:t>collisions </a:t>
            </a:r>
            <a:r>
              <a:rPr lang="en-US" sz="2400" i="1" smtClean="0">
                <a:solidFill>
                  <a:srgbClr val="990033"/>
                </a:solidFill>
              </a:rPr>
              <a:t>can</a:t>
            </a:r>
            <a:r>
              <a:rPr lang="en-US" sz="2400" smtClean="0">
                <a:solidFill>
                  <a:srgbClr val="990033"/>
                </a:solidFill>
              </a:rPr>
              <a:t> still occur: </a:t>
            </a:r>
            <a:r>
              <a:rPr lang="en-US" sz="2400" smtClean="0"/>
              <a:t>propagation delay means  two nodes may not hear each other</a:t>
            </a:r>
            <a:r>
              <a:rPr lang="ja-JP" altLang="en-US" sz="2400" smtClean="0"/>
              <a:t>’</a:t>
            </a:r>
            <a:r>
              <a:rPr lang="en-US" altLang="ja-JP" sz="2400" smtClean="0"/>
              <a:t>s transmission</a:t>
            </a:r>
          </a:p>
          <a:p>
            <a:r>
              <a:rPr lang="en-US" sz="2400" smtClean="0">
                <a:solidFill>
                  <a:srgbClr val="990033"/>
                </a:solidFill>
              </a:rPr>
              <a:t>collision: </a:t>
            </a:r>
            <a:r>
              <a:rPr lang="en-US" sz="2400" smtClean="0"/>
              <a:t>entire packet transmission time wasted</a:t>
            </a:r>
          </a:p>
          <a:p>
            <a:pPr lvl="1"/>
            <a:r>
              <a:rPr lang="en-US" sz="2000" smtClean="0"/>
              <a:t>distance &amp; propagation delay play role in in determining collision probability</a:t>
            </a:r>
          </a:p>
          <a:p>
            <a:pPr lvl="1"/>
            <a:endParaRPr lang="en-US" sz="2000" smtClean="0"/>
          </a:p>
        </p:txBody>
      </p:sp>
      <p:sp>
        <p:nvSpPr>
          <p:cNvPr id="30726" name="Rectangle 10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endParaRPr lang="en-US" sz="2400" smtClean="0"/>
          </a:p>
        </p:txBody>
      </p:sp>
      <p:pic>
        <p:nvPicPr>
          <p:cNvPr id="99334" name="Picture 3" descr="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43413" y="1322388"/>
            <a:ext cx="4287837" cy="5049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28" name="Rectangle 6"/>
          <p:cNvSpPr>
            <a:spLocks noChangeArrowheads="1"/>
          </p:cNvSpPr>
          <p:nvPr/>
        </p:nvSpPr>
        <p:spPr bwMode="auto">
          <a:xfrm>
            <a:off x="5521325" y="884238"/>
            <a:ext cx="25685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1600" i="0">
                <a:latin typeface="Arial" pitchFamily="34" charset="0"/>
              </a:rPr>
              <a:t>spatial layout of nodes </a:t>
            </a:r>
            <a:endParaRPr lang="en-US" sz="2000" i="0">
              <a:latin typeface="Arial" pitchFamily="34" charset="0"/>
            </a:endParaRPr>
          </a:p>
        </p:txBody>
      </p:sp>
      <p:pic>
        <p:nvPicPr>
          <p:cNvPr id="99336" name="Picture 8" descr="underline_base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4363" y="1012825"/>
            <a:ext cx="3943350" cy="17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0311" name="Rectangle 87"/>
          <p:cNvSpPr>
            <a:spLocks noChangeArrowheads="1"/>
          </p:cNvSpPr>
          <p:nvPr/>
        </p:nvSpPr>
        <p:spPr bwMode="auto">
          <a:xfrm>
            <a:off x="4827588" y="2552700"/>
            <a:ext cx="3736975" cy="2571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0312" name="Rectangle 88"/>
          <p:cNvSpPr>
            <a:spLocks noChangeArrowheads="1"/>
          </p:cNvSpPr>
          <p:nvPr/>
        </p:nvSpPr>
        <p:spPr bwMode="auto">
          <a:xfrm>
            <a:off x="4835525" y="2809875"/>
            <a:ext cx="3725863" cy="2571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0314" name="Rectangle 90"/>
          <p:cNvSpPr>
            <a:spLocks noChangeArrowheads="1"/>
          </p:cNvSpPr>
          <p:nvPr/>
        </p:nvSpPr>
        <p:spPr bwMode="auto">
          <a:xfrm>
            <a:off x="4797425" y="3062288"/>
            <a:ext cx="3763963" cy="16240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0315" name="Rectangle 91"/>
          <p:cNvSpPr>
            <a:spLocks noChangeArrowheads="1"/>
          </p:cNvSpPr>
          <p:nvPr/>
        </p:nvSpPr>
        <p:spPr bwMode="auto">
          <a:xfrm>
            <a:off x="4770438" y="4670425"/>
            <a:ext cx="3789362" cy="16351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34" name="Rectangle 92"/>
          <p:cNvSpPr>
            <a:spLocks noChangeArrowheads="1"/>
          </p:cNvSpPr>
          <p:nvPr/>
        </p:nvSpPr>
        <p:spPr bwMode="auto">
          <a:xfrm>
            <a:off x="4764088" y="1254125"/>
            <a:ext cx="4040187" cy="13017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99342" name="Group 98"/>
          <p:cNvGrpSpPr>
            <a:grpSpLocks/>
          </p:cNvGrpSpPr>
          <p:nvPr/>
        </p:nvGrpSpPr>
        <p:grpSpPr bwMode="auto">
          <a:xfrm>
            <a:off x="4948238" y="1252538"/>
            <a:ext cx="3513137" cy="628650"/>
            <a:chOff x="3117" y="180"/>
            <a:chExt cx="2213" cy="396"/>
          </a:xfrm>
        </p:grpSpPr>
        <p:grpSp>
          <p:nvGrpSpPr>
            <p:cNvPr id="99343" name="Group 67"/>
            <p:cNvGrpSpPr>
              <a:grpSpLocks/>
            </p:cNvGrpSpPr>
            <p:nvPr/>
          </p:nvGrpSpPr>
          <p:grpSpPr bwMode="auto">
            <a:xfrm flipH="1">
              <a:off x="3117" y="245"/>
              <a:ext cx="316" cy="323"/>
              <a:chOff x="2839" y="3501"/>
              <a:chExt cx="755" cy="803"/>
            </a:xfrm>
          </p:grpSpPr>
          <p:pic>
            <p:nvPicPr>
              <p:cNvPr id="99358" name="Picture 68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2839" y="3501"/>
                <a:ext cx="755" cy="80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99359" name="Freeform 69"/>
              <p:cNvSpPr>
                <a:spLocks/>
              </p:cNvSpPr>
              <p:nvPr/>
            </p:nvSpPr>
            <p:spPr bwMode="auto">
              <a:xfrm>
                <a:off x="2916" y="3578"/>
                <a:ext cx="356" cy="368"/>
              </a:xfrm>
              <a:custGeom>
                <a:avLst/>
                <a:gdLst>
                  <a:gd name="T0" fmla="*/ 0 w 356"/>
                  <a:gd name="T1" fmla="*/ 0 h 368"/>
                  <a:gd name="T2" fmla="*/ 300 w 356"/>
                  <a:gd name="T3" fmla="*/ 14 h 368"/>
                  <a:gd name="T4" fmla="*/ 356 w 356"/>
                  <a:gd name="T5" fmla="*/ 294 h 368"/>
                  <a:gd name="T6" fmla="*/ 78 w 356"/>
                  <a:gd name="T7" fmla="*/ 368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 w="9525" cap="flat" cmpd="sng">
                <a:noFill/>
                <a:prstDash val="solid"/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99344" name="Group 70"/>
            <p:cNvGrpSpPr>
              <a:grpSpLocks/>
            </p:cNvGrpSpPr>
            <p:nvPr/>
          </p:nvGrpSpPr>
          <p:grpSpPr bwMode="auto">
            <a:xfrm flipH="1">
              <a:off x="3747" y="253"/>
              <a:ext cx="316" cy="323"/>
              <a:chOff x="2839" y="3501"/>
              <a:chExt cx="755" cy="803"/>
            </a:xfrm>
          </p:grpSpPr>
          <p:pic>
            <p:nvPicPr>
              <p:cNvPr id="99356" name="Picture 71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2839" y="3501"/>
                <a:ext cx="755" cy="80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99357" name="Freeform 72"/>
              <p:cNvSpPr>
                <a:spLocks/>
              </p:cNvSpPr>
              <p:nvPr/>
            </p:nvSpPr>
            <p:spPr bwMode="auto">
              <a:xfrm>
                <a:off x="2916" y="3578"/>
                <a:ext cx="356" cy="368"/>
              </a:xfrm>
              <a:custGeom>
                <a:avLst/>
                <a:gdLst>
                  <a:gd name="T0" fmla="*/ 0 w 356"/>
                  <a:gd name="T1" fmla="*/ 0 h 368"/>
                  <a:gd name="T2" fmla="*/ 300 w 356"/>
                  <a:gd name="T3" fmla="*/ 14 h 368"/>
                  <a:gd name="T4" fmla="*/ 356 w 356"/>
                  <a:gd name="T5" fmla="*/ 294 h 368"/>
                  <a:gd name="T6" fmla="*/ 78 w 356"/>
                  <a:gd name="T7" fmla="*/ 368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 w="9525" cap="flat" cmpd="sng">
                <a:noFill/>
                <a:prstDash val="solid"/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99345" name="Group 73"/>
            <p:cNvGrpSpPr>
              <a:grpSpLocks/>
            </p:cNvGrpSpPr>
            <p:nvPr/>
          </p:nvGrpSpPr>
          <p:grpSpPr bwMode="auto">
            <a:xfrm flipH="1">
              <a:off x="4356" y="247"/>
              <a:ext cx="316" cy="323"/>
              <a:chOff x="2839" y="3501"/>
              <a:chExt cx="755" cy="803"/>
            </a:xfrm>
          </p:grpSpPr>
          <p:pic>
            <p:nvPicPr>
              <p:cNvPr id="99354" name="Picture 74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2839" y="3501"/>
                <a:ext cx="755" cy="80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99355" name="Freeform 75"/>
              <p:cNvSpPr>
                <a:spLocks/>
              </p:cNvSpPr>
              <p:nvPr/>
            </p:nvSpPr>
            <p:spPr bwMode="auto">
              <a:xfrm>
                <a:off x="2916" y="3578"/>
                <a:ext cx="356" cy="368"/>
              </a:xfrm>
              <a:custGeom>
                <a:avLst/>
                <a:gdLst>
                  <a:gd name="T0" fmla="*/ 0 w 356"/>
                  <a:gd name="T1" fmla="*/ 0 h 368"/>
                  <a:gd name="T2" fmla="*/ 300 w 356"/>
                  <a:gd name="T3" fmla="*/ 14 h 368"/>
                  <a:gd name="T4" fmla="*/ 356 w 356"/>
                  <a:gd name="T5" fmla="*/ 294 h 368"/>
                  <a:gd name="T6" fmla="*/ 78 w 356"/>
                  <a:gd name="T7" fmla="*/ 368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 w="9525" cap="flat" cmpd="sng">
                <a:noFill/>
                <a:prstDash val="solid"/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99346" name="Group 76"/>
            <p:cNvGrpSpPr>
              <a:grpSpLocks/>
            </p:cNvGrpSpPr>
            <p:nvPr/>
          </p:nvGrpSpPr>
          <p:grpSpPr bwMode="auto">
            <a:xfrm flipH="1">
              <a:off x="5014" y="249"/>
              <a:ext cx="316" cy="323"/>
              <a:chOff x="2839" y="3501"/>
              <a:chExt cx="755" cy="803"/>
            </a:xfrm>
          </p:grpSpPr>
          <p:pic>
            <p:nvPicPr>
              <p:cNvPr id="99352" name="Picture 77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2839" y="3501"/>
                <a:ext cx="755" cy="80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99353" name="Freeform 78"/>
              <p:cNvSpPr>
                <a:spLocks/>
              </p:cNvSpPr>
              <p:nvPr/>
            </p:nvSpPr>
            <p:spPr bwMode="auto">
              <a:xfrm>
                <a:off x="2916" y="3578"/>
                <a:ext cx="356" cy="368"/>
              </a:xfrm>
              <a:custGeom>
                <a:avLst/>
                <a:gdLst>
                  <a:gd name="T0" fmla="*/ 0 w 356"/>
                  <a:gd name="T1" fmla="*/ 0 h 368"/>
                  <a:gd name="T2" fmla="*/ 300 w 356"/>
                  <a:gd name="T3" fmla="*/ 14 h 368"/>
                  <a:gd name="T4" fmla="*/ 356 w 356"/>
                  <a:gd name="T5" fmla="*/ 294 h 368"/>
                  <a:gd name="T6" fmla="*/ 78 w 356"/>
                  <a:gd name="T7" fmla="*/ 368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 w="9525" cap="flat" cmpd="sng">
                <a:noFill/>
                <a:prstDash val="solid"/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</p:grpSp>
        <p:sp>
          <p:nvSpPr>
            <p:cNvPr id="30740" name="Line 93"/>
            <p:cNvSpPr>
              <a:spLocks noChangeShapeType="1"/>
            </p:cNvSpPr>
            <p:nvPr/>
          </p:nvSpPr>
          <p:spPr bwMode="auto">
            <a:xfrm>
              <a:off x="3309" y="181"/>
              <a:ext cx="1989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30741" name="Line 94"/>
            <p:cNvSpPr>
              <a:spLocks noChangeShapeType="1"/>
            </p:cNvSpPr>
            <p:nvPr/>
          </p:nvSpPr>
          <p:spPr bwMode="auto">
            <a:xfrm>
              <a:off x="3309" y="180"/>
              <a:ext cx="0" cy="8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30742" name="Line 95"/>
            <p:cNvSpPr>
              <a:spLocks noChangeShapeType="1"/>
            </p:cNvSpPr>
            <p:nvPr/>
          </p:nvSpPr>
          <p:spPr bwMode="auto">
            <a:xfrm>
              <a:off x="3975" y="183"/>
              <a:ext cx="0" cy="8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30743" name="Line 96"/>
            <p:cNvSpPr>
              <a:spLocks noChangeShapeType="1"/>
            </p:cNvSpPr>
            <p:nvPr/>
          </p:nvSpPr>
          <p:spPr bwMode="auto">
            <a:xfrm>
              <a:off x="4578" y="183"/>
              <a:ext cx="0" cy="8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30744" name="Line 97"/>
            <p:cNvSpPr>
              <a:spLocks noChangeShapeType="1"/>
            </p:cNvSpPr>
            <p:nvPr/>
          </p:nvSpPr>
          <p:spPr bwMode="auto">
            <a:xfrm>
              <a:off x="5289" y="180"/>
              <a:ext cx="0" cy="8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37604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6" dur="500"/>
                                        <p:tgtEl>
                                          <p:spTgt spid="1803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0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1" dur="500"/>
                                        <p:tgtEl>
                                          <p:spTgt spid="1803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0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6" dur="500"/>
                                        <p:tgtEl>
                                          <p:spTgt spid="1803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0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21" dur="500"/>
                                        <p:tgtEl>
                                          <p:spTgt spid="1803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0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0311" grpId="0" animBg="1"/>
      <p:bldP spid="180312" grpId="0" animBg="1"/>
      <p:bldP spid="180314" grpId="0" animBg="1"/>
      <p:bldP spid="18031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i="0" dirty="0" smtClean="0">
                <a:latin typeface="Arial" charset="0"/>
              </a:rPr>
              <a:t>Link </a:t>
            </a:r>
            <a:r>
              <a:rPr lang="en-US" i="0" dirty="0">
                <a:latin typeface="Arial" charset="0"/>
              </a:rPr>
              <a:t>Layer</a:t>
            </a:r>
          </a:p>
        </p:txBody>
      </p:sp>
      <p:sp>
        <p:nvSpPr>
          <p:cNvPr id="3174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5-</a:t>
            </a:r>
            <a:fld id="{8233644A-527A-428B-A931-448B278F72DD}" type="slidenum">
              <a:rPr lang="en-US"/>
              <a:pPr/>
              <a:t>4</a:t>
            </a:fld>
            <a:endParaRPr lang="en-US"/>
          </a:p>
        </p:txBody>
      </p:sp>
      <p:pic>
        <p:nvPicPr>
          <p:cNvPr id="101379" name="Picture 5" descr="underline_base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7700" y="1016000"/>
            <a:ext cx="6856413" cy="17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749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95263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>
                <a:ea typeface="ＭＳ Ｐゴシック" charset="0"/>
                <a:cs typeface="+mj-cs"/>
              </a:rPr>
              <a:t>CSMA/CD </a:t>
            </a:r>
            <a:r>
              <a:rPr lang="en-US" sz="4000">
                <a:ea typeface="ＭＳ Ｐゴシック" charset="0"/>
                <a:cs typeface="+mj-cs"/>
              </a:rPr>
              <a:t>(collision detection)</a:t>
            </a:r>
          </a:p>
        </p:txBody>
      </p:sp>
      <p:sp>
        <p:nvSpPr>
          <p:cNvPr id="317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2288" y="1433513"/>
            <a:ext cx="8264525" cy="4648200"/>
          </a:xfrm>
        </p:spPr>
        <p:txBody>
          <a:bodyPr/>
          <a:lstStyle/>
          <a:p>
            <a:pPr>
              <a:buFont typeface="Wingdings" charset="0"/>
              <a:buNone/>
              <a:defRPr/>
            </a:pPr>
            <a:r>
              <a:rPr lang="en-US" sz="3200" i="1" dirty="0">
                <a:solidFill>
                  <a:srgbClr val="CC0000"/>
                </a:solidFill>
                <a:ea typeface="ＭＳ Ｐゴシック" charset="0"/>
                <a:cs typeface="+mn-cs"/>
              </a:rPr>
              <a:t>CSMA/CD:</a:t>
            </a:r>
            <a:r>
              <a:rPr lang="en-US" dirty="0">
                <a:solidFill>
                  <a:srgbClr val="CC0000"/>
                </a:solidFill>
                <a:ea typeface="ＭＳ Ｐゴシック" charset="0"/>
                <a:cs typeface="+mn-cs"/>
              </a:rPr>
              <a:t> </a:t>
            </a:r>
            <a:r>
              <a:rPr lang="en-US" dirty="0">
                <a:ea typeface="ＭＳ Ｐゴシック" charset="0"/>
                <a:cs typeface="+mn-cs"/>
              </a:rPr>
              <a:t>carrier sensing, deferral as in CSMA</a:t>
            </a:r>
          </a:p>
          <a:p>
            <a:pPr lvl="1">
              <a:buFont typeface="Wingdings" charset="0"/>
              <a:buChar char="§"/>
              <a:defRPr/>
            </a:pPr>
            <a:r>
              <a:rPr lang="en-US" dirty="0">
                <a:ea typeface="ＭＳ Ｐゴシック" charset="0"/>
              </a:rPr>
              <a:t>collisions </a:t>
            </a:r>
            <a:r>
              <a:rPr lang="en-US" i="1" dirty="0">
                <a:ea typeface="ＭＳ Ｐゴシック" charset="0"/>
              </a:rPr>
              <a:t>detected</a:t>
            </a:r>
            <a:r>
              <a:rPr lang="en-US" dirty="0">
                <a:ea typeface="ＭＳ Ｐゴシック" charset="0"/>
              </a:rPr>
              <a:t> within short time</a:t>
            </a:r>
          </a:p>
          <a:p>
            <a:pPr lvl="1">
              <a:buFont typeface="Wingdings" charset="0"/>
              <a:buChar char="§"/>
              <a:defRPr/>
            </a:pPr>
            <a:r>
              <a:rPr lang="en-US" dirty="0">
                <a:ea typeface="ＭＳ Ｐゴシック" charset="0"/>
              </a:rPr>
              <a:t>colliding transmissions aborted, reducing channel wastage </a:t>
            </a:r>
          </a:p>
          <a:p>
            <a:pPr>
              <a:buFont typeface="Wingdings" charset="0"/>
              <a:buChar char="v"/>
              <a:defRPr/>
            </a:pPr>
            <a:r>
              <a:rPr lang="en-US" dirty="0">
                <a:ea typeface="ＭＳ Ｐゴシック" charset="0"/>
                <a:cs typeface="+mn-cs"/>
              </a:rPr>
              <a:t>collision detection:</a:t>
            </a:r>
            <a:r>
              <a:rPr lang="en-US" sz="2400" dirty="0">
                <a:ea typeface="ＭＳ Ｐゴシック" charset="0"/>
                <a:cs typeface="+mn-cs"/>
              </a:rPr>
              <a:t> </a:t>
            </a:r>
          </a:p>
          <a:p>
            <a:pPr lvl="1">
              <a:buFont typeface="Wingdings" charset="0"/>
              <a:buChar char="§"/>
              <a:defRPr/>
            </a:pPr>
            <a:r>
              <a:rPr lang="en-US" dirty="0">
                <a:ea typeface="ＭＳ Ｐゴシック" charset="0"/>
              </a:rPr>
              <a:t>easy in wired LANs: measure signal strengths, compare transmitted, received signals</a:t>
            </a:r>
          </a:p>
          <a:p>
            <a:pPr lvl="1">
              <a:buFont typeface="Wingdings" charset="0"/>
              <a:buChar char="§"/>
              <a:defRPr/>
            </a:pPr>
            <a:r>
              <a:rPr lang="en-US" dirty="0">
                <a:ea typeface="ＭＳ Ｐゴシック" charset="0"/>
              </a:rPr>
              <a:t>difficult in wireless LANs: received signal strength overwhelmed by local transmission strength </a:t>
            </a:r>
          </a:p>
          <a:p>
            <a:pPr>
              <a:buFont typeface="Wingdings" charset="0"/>
              <a:buChar char="v"/>
              <a:defRPr/>
            </a:pPr>
            <a:r>
              <a:rPr lang="en-US" dirty="0">
                <a:ea typeface="ＭＳ Ｐゴシック" charset="0"/>
                <a:cs typeface="+mn-cs"/>
              </a:rPr>
              <a:t>human analogy: the polite conversationalist </a:t>
            </a:r>
          </a:p>
        </p:txBody>
      </p:sp>
    </p:spTree>
    <p:extLst>
      <p:ext uri="{BB962C8B-B14F-4D97-AF65-F5344CB8AC3E}">
        <p14:creationId xmlns:p14="http://schemas.microsoft.com/office/powerpoint/2010/main" val="4099528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i="0" dirty="0" smtClean="0">
                <a:latin typeface="Arial" charset="0"/>
              </a:rPr>
              <a:t>Link </a:t>
            </a:r>
            <a:r>
              <a:rPr lang="en-US" i="0" dirty="0">
                <a:latin typeface="Arial" charset="0"/>
              </a:rPr>
              <a:t>Layer</a:t>
            </a:r>
          </a:p>
        </p:txBody>
      </p:sp>
      <p:sp>
        <p:nvSpPr>
          <p:cNvPr id="3277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5-</a:t>
            </a:r>
            <a:fld id="{BB5B4CF5-3304-4B60-8F70-5ABE6329E65B}" type="slidenum">
              <a:rPr lang="en-US"/>
              <a:pPr/>
              <a:t>5</a:t>
            </a:fld>
            <a:endParaRPr lang="en-US"/>
          </a:p>
        </p:txBody>
      </p:sp>
      <p:pic>
        <p:nvPicPr>
          <p:cNvPr id="103427" name="Picture 3" descr="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55788" y="1531938"/>
            <a:ext cx="4433887" cy="3870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428" name="Picture 7" descr="underline_base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7700" y="1016000"/>
            <a:ext cx="6856413" cy="17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774" name="Rectangle 8"/>
          <p:cNvSpPr>
            <a:spLocks noGrp="1" noChangeArrowheads="1"/>
          </p:cNvSpPr>
          <p:nvPr>
            <p:ph type="title"/>
          </p:nvPr>
        </p:nvSpPr>
        <p:spPr>
          <a:xfrm>
            <a:off x="533400" y="195263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>
                <a:ea typeface="ＭＳ Ｐゴシック" charset="0"/>
                <a:cs typeface="+mj-cs"/>
              </a:rPr>
              <a:t>CSMA/CD </a:t>
            </a:r>
            <a:r>
              <a:rPr lang="en-US" sz="4000">
                <a:ea typeface="ＭＳ Ｐゴシック" charset="0"/>
                <a:cs typeface="+mj-cs"/>
              </a:rPr>
              <a:t>(collision detection)</a:t>
            </a:r>
          </a:p>
        </p:txBody>
      </p:sp>
      <p:sp>
        <p:nvSpPr>
          <p:cNvPr id="32775" name="Rectangle 29"/>
          <p:cNvSpPr>
            <a:spLocks noChangeArrowheads="1"/>
          </p:cNvSpPr>
          <p:nvPr/>
        </p:nvSpPr>
        <p:spPr bwMode="auto">
          <a:xfrm>
            <a:off x="2041525" y="1446213"/>
            <a:ext cx="4135438" cy="121126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76" name="Rectangle 9"/>
          <p:cNvSpPr>
            <a:spLocks noChangeArrowheads="1"/>
          </p:cNvSpPr>
          <p:nvPr/>
        </p:nvSpPr>
        <p:spPr bwMode="auto">
          <a:xfrm>
            <a:off x="2778125" y="1595438"/>
            <a:ext cx="25685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1600" i="0">
                <a:latin typeface="Arial" pitchFamily="34" charset="0"/>
              </a:rPr>
              <a:t>spatial layout of nodes </a:t>
            </a:r>
            <a:endParaRPr lang="en-US" sz="2000" i="0">
              <a:latin typeface="Arial" pitchFamily="34" charset="0"/>
            </a:endParaRPr>
          </a:p>
        </p:txBody>
      </p:sp>
      <p:grpSp>
        <p:nvGrpSpPr>
          <p:cNvPr id="103432" name="Group 30"/>
          <p:cNvGrpSpPr>
            <a:grpSpLocks/>
          </p:cNvGrpSpPr>
          <p:nvPr/>
        </p:nvGrpSpPr>
        <p:grpSpPr bwMode="auto">
          <a:xfrm>
            <a:off x="2541588" y="1985963"/>
            <a:ext cx="3263900" cy="195262"/>
            <a:chOff x="4220" y="1231"/>
            <a:chExt cx="1989" cy="90"/>
          </a:xfrm>
        </p:grpSpPr>
        <p:sp>
          <p:nvSpPr>
            <p:cNvPr id="32790" name="Line 23"/>
            <p:cNvSpPr>
              <a:spLocks noChangeShapeType="1"/>
            </p:cNvSpPr>
            <p:nvPr/>
          </p:nvSpPr>
          <p:spPr bwMode="auto">
            <a:xfrm>
              <a:off x="4220" y="1232"/>
              <a:ext cx="1989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32791" name="Line 24"/>
            <p:cNvSpPr>
              <a:spLocks noChangeShapeType="1"/>
            </p:cNvSpPr>
            <p:nvPr/>
          </p:nvSpPr>
          <p:spPr bwMode="auto">
            <a:xfrm>
              <a:off x="4220" y="1231"/>
              <a:ext cx="0" cy="8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32792" name="Line 25"/>
            <p:cNvSpPr>
              <a:spLocks noChangeShapeType="1"/>
            </p:cNvSpPr>
            <p:nvPr/>
          </p:nvSpPr>
          <p:spPr bwMode="auto">
            <a:xfrm>
              <a:off x="4886" y="1234"/>
              <a:ext cx="0" cy="8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32793" name="Line 26"/>
            <p:cNvSpPr>
              <a:spLocks noChangeShapeType="1"/>
            </p:cNvSpPr>
            <p:nvPr/>
          </p:nvSpPr>
          <p:spPr bwMode="auto">
            <a:xfrm>
              <a:off x="5489" y="1234"/>
              <a:ext cx="0" cy="8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32794" name="Line 27"/>
            <p:cNvSpPr>
              <a:spLocks noChangeShapeType="1"/>
            </p:cNvSpPr>
            <p:nvPr/>
          </p:nvSpPr>
          <p:spPr bwMode="auto">
            <a:xfrm>
              <a:off x="6200" y="1231"/>
              <a:ext cx="0" cy="8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</p:grpSp>
      <p:grpSp>
        <p:nvGrpSpPr>
          <p:cNvPr id="103433" name="Group 11"/>
          <p:cNvGrpSpPr>
            <a:grpSpLocks/>
          </p:cNvGrpSpPr>
          <p:nvPr/>
        </p:nvGrpSpPr>
        <p:grpSpPr bwMode="auto">
          <a:xfrm flipH="1">
            <a:off x="2187575" y="2119313"/>
            <a:ext cx="501650" cy="512762"/>
            <a:chOff x="2839" y="3501"/>
            <a:chExt cx="755" cy="803"/>
          </a:xfrm>
        </p:grpSpPr>
        <p:pic>
          <p:nvPicPr>
            <p:cNvPr id="103443" name="Picture 12" descr="desktop_computer_stylized_medium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2839" y="3501"/>
              <a:ext cx="755" cy="8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3444" name="Freeform 13"/>
            <p:cNvSpPr>
              <a:spLocks/>
            </p:cNvSpPr>
            <p:nvPr/>
          </p:nvSpPr>
          <p:spPr bwMode="auto">
            <a:xfrm>
              <a:off x="2916" y="3578"/>
              <a:ext cx="356" cy="368"/>
            </a:xfrm>
            <a:custGeom>
              <a:avLst/>
              <a:gdLst>
                <a:gd name="T0" fmla="*/ 0 w 356"/>
                <a:gd name="T1" fmla="*/ 0 h 368"/>
                <a:gd name="T2" fmla="*/ 300 w 356"/>
                <a:gd name="T3" fmla="*/ 14 h 368"/>
                <a:gd name="T4" fmla="*/ 356 w 356"/>
                <a:gd name="T5" fmla="*/ 294 h 368"/>
                <a:gd name="T6" fmla="*/ 78 w 356"/>
                <a:gd name="T7" fmla="*/ 368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103434" name="Group 14"/>
          <p:cNvGrpSpPr>
            <a:grpSpLocks/>
          </p:cNvGrpSpPr>
          <p:nvPr/>
        </p:nvGrpSpPr>
        <p:grpSpPr bwMode="auto">
          <a:xfrm flipH="1">
            <a:off x="3279775" y="2101850"/>
            <a:ext cx="501650" cy="512763"/>
            <a:chOff x="2839" y="3501"/>
            <a:chExt cx="755" cy="803"/>
          </a:xfrm>
        </p:grpSpPr>
        <p:pic>
          <p:nvPicPr>
            <p:cNvPr id="103441" name="Picture 15" descr="desktop_computer_stylized_medium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2839" y="3501"/>
              <a:ext cx="755" cy="8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3442" name="Freeform 16"/>
            <p:cNvSpPr>
              <a:spLocks/>
            </p:cNvSpPr>
            <p:nvPr/>
          </p:nvSpPr>
          <p:spPr bwMode="auto">
            <a:xfrm>
              <a:off x="2916" y="3578"/>
              <a:ext cx="356" cy="368"/>
            </a:xfrm>
            <a:custGeom>
              <a:avLst/>
              <a:gdLst>
                <a:gd name="T0" fmla="*/ 0 w 356"/>
                <a:gd name="T1" fmla="*/ 0 h 368"/>
                <a:gd name="T2" fmla="*/ 300 w 356"/>
                <a:gd name="T3" fmla="*/ 14 h 368"/>
                <a:gd name="T4" fmla="*/ 356 w 356"/>
                <a:gd name="T5" fmla="*/ 294 h 368"/>
                <a:gd name="T6" fmla="*/ 78 w 356"/>
                <a:gd name="T7" fmla="*/ 368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103435" name="Group 17"/>
          <p:cNvGrpSpPr>
            <a:grpSpLocks/>
          </p:cNvGrpSpPr>
          <p:nvPr/>
        </p:nvGrpSpPr>
        <p:grpSpPr bwMode="auto">
          <a:xfrm flipH="1">
            <a:off x="4278313" y="2092325"/>
            <a:ext cx="501650" cy="512763"/>
            <a:chOff x="2839" y="3501"/>
            <a:chExt cx="755" cy="803"/>
          </a:xfrm>
        </p:grpSpPr>
        <p:pic>
          <p:nvPicPr>
            <p:cNvPr id="103439" name="Picture 18" descr="desktop_computer_stylized_medium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2839" y="3501"/>
              <a:ext cx="755" cy="8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3440" name="Freeform 19"/>
            <p:cNvSpPr>
              <a:spLocks/>
            </p:cNvSpPr>
            <p:nvPr/>
          </p:nvSpPr>
          <p:spPr bwMode="auto">
            <a:xfrm>
              <a:off x="2916" y="3578"/>
              <a:ext cx="356" cy="368"/>
            </a:xfrm>
            <a:custGeom>
              <a:avLst/>
              <a:gdLst>
                <a:gd name="T0" fmla="*/ 0 w 356"/>
                <a:gd name="T1" fmla="*/ 0 h 368"/>
                <a:gd name="T2" fmla="*/ 300 w 356"/>
                <a:gd name="T3" fmla="*/ 14 h 368"/>
                <a:gd name="T4" fmla="*/ 356 w 356"/>
                <a:gd name="T5" fmla="*/ 294 h 368"/>
                <a:gd name="T6" fmla="*/ 78 w 356"/>
                <a:gd name="T7" fmla="*/ 368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103436" name="Group 20"/>
          <p:cNvGrpSpPr>
            <a:grpSpLocks/>
          </p:cNvGrpSpPr>
          <p:nvPr/>
        </p:nvGrpSpPr>
        <p:grpSpPr bwMode="auto">
          <a:xfrm flipH="1">
            <a:off x="5397500" y="2106613"/>
            <a:ext cx="501650" cy="512762"/>
            <a:chOff x="2839" y="3501"/>
            <a:chExt cx="755" cy="803"/>
          </a:xfrm>
        </p:grpSpPr>
        <p:pic>
          <p:nvPicPr>
            <p:cNvPr id="103437" name="Picture 21" descr="desktop_computer_stylized_medium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2839" y="3501"/>
              <a:ext cx="755" cy="8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3438" name="Freeform 22"/>
            <p:cNvSpPr>
              <a:spLocks/>
            </p:cNvSpPr>
            <p:nvPr/>
          </p:nvSpPr>
          <p:spPr bwMode="auto">
            <a:xfrm>
              <a:off x="2916" y="3578"/>
              <a:ext cx="356" cy="368"/>
            </a:xfrm>
            <a:custGeom>
              <a:avLst/>
              <a:gdLst>
                <a:gd name="T0" fmla="*/ 0 w 356"/>
                <a:gd name="T1" fmla="*/ 0 h 368"/>
                <a:gd name="T2" fmla="*/ 300 w 356"/>
                <a:gd name="T3" fmla="*/ 14 h 368"/>
                <a:gd name="T4" fmla="*/ 356 w 356"/>
                <a:gd name="T5" fmla="*/ 294 h 368"/>
                <a:gd name="T6" fmla="*/ 78 w 356"/>
                <a:gd name="T7" fmla="*/ 368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394090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Footer Placeholder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i="0" dirty="0" smtClean="0">
                <a:latin typeface="Arial" charset="0"/>
              </a:rPr>
              <a:t>Link </a:t>
            </a:r>
            <a:r>
              <a:rPr lang="en-US" i="0" dirty="0">
                <a:latin typeface="Arial" charset="0"/>
              </a:rPr>
              <a:t>Layer</a:t>
            </a:r>
          </a:p>
        </p:txBody>
      </p:sp>
      <p:sp>
        <p:nvSpPr>
          <p:cNvPr id="57347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5-</a:t>
            </a:r>
            <a:fld id="{BB7256EC-3E48-45E9-8B25-B50C17DD057C}" type="slidenum">
              <a:rPr lang="en-US"/>
              <a:pPr/>
              <a:t>6</a:t>
            </a:fld>
            <a:endParaRPr lang="en-US"/>
          </a:p>
        </p:txBody>
      </p:sp>
      <p:sp>
        <p:nvSpPr>
          <p:cNvPr id="5734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84138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dirty="0">
                <a:ea typeface="ＭＳ Ｐゴシック" charset="0"/>
                <a:cs typeface="+mj-cs"/>
              </a:rPr>
              <a:t>Ethernet CSMA/CD algorithm</a:t>
            </a:r>
          </a:p>
        </p:txBody>
      </p:sp>
      <p:sp>
        <p:nvSpPr>
          <p:cNvPr id="5734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73075" y="1500188"/>
            <a:ext cx="4041775" cy="4648200"/>
          </a:xfrm>
        </p:spPr>
        <p:txBody>
          <a:bodyPr/>
          <a:lstStyle/>
          <a:p>
            <a:pPr>
              <a:buFont typeface="Wingdings" charset="0"/>
              <a:buNone/>
              <a:defRPr/>
            </a:pPr>
            <a:r>
              <a:rPr lang="en-US" sz="2600" dirty="0">
                <a:solidFill>
                  <a:srgbClr val="000099"/>
                </a:solidFill>
                <a:ea typeface="ＭＳ Ｐゴシック" charset="0"/>
                <a:cs typeface="+mn-cs"/>
              </a:rPr>
              <a:t>1. </a:t>
            </a:r>
            <a:r>
              <a:rPr lang="en-US" sz="2600" dirty="0">
                <a:ea typeface="ＭＳ Ｐゴシック" charset="0"/>
                <a:cs typeface="+mn-cs"/>
              </a:rPr>
              <a:t>NIC receives datagram from network layer, creates frame</a:t>
            </a:r>
          </a:p>
          <a:p>
            <a:pPr>
              <a:buFont typeface="Wingdings" charset="0"/>
              <a:buNone/>
              <a:defRPr/>
            </a:pPr>
            <a:r>
              <a:rPr lang="en-US" sz="2600" dirty="0">
                <a:solidFill>
                  <a:srgbClr val="000099"/>
                </a:solidFill>
                <a:ea typeface="ＭＳ Ｐゴシック" charset="0"/>
                <a:cs typeface="+mn-cs"/>
              </a:rPr>
              <a:t>2. </a:t>
            </a:r>
            <a:r>
              <a:rPr lang="en-US" sz="2600" dirty="0">
                <a:ea typeface="ＭＳ Ｐゴシック" charset="0"/>
                <a:cs typeface="+mn-cs"/>
              </a:rPr>
              <a:t>If NIC senses channel idle, starts frame </a:t>
            </a:r>
            <a:r>
              <a:rPr lang="en-US" sz="2600" dirty="0" smtClean="0">
                <a:ea typeface="ＭＳ Ｐゴシック" charset="0"/>
                <a:cs typeface="+mn-cs"/>
              </a:rPr>
              <a:t>transmission. </a:t>
            </a:r>
            <a:r>
              <a:rPr lang="en-US" sz="2600" dirty="0">
                <a:ea typeface="ＭＳ Ｐゴシック" charset="0"/>
                <a:cs typeface="+mn-cs"/>
              </a:rPr>
              <a:t>If NIC senses channel busy, waits until channel idle, then </a:t>
            </a:r>
            <a:r>
              <a:rPr lang="en-US" sz="2600" dirty="0" smtClean="0">
                <a:ea typeface="ＭＳ Ｐゴシック" charset="0"/>
                <a:cs typeface="+mn-cs"/>
              </a:rPr>
              <a:t>transmits.</a:t>
            </a:r>
            <a:endParaRPr lang="en-US" sz="2600" dirty="0">
              <a:ea typeface="ＭＳ Ｐゴシック" charset="0"/>
              <a:cs typeface="+mn-cs"/>
            </a:endParaRPr>
          </a:p>
          <a:p>
            <a:pPr>
              <a:buFont typeface="Wingdings" charset="0"/>
              <a:buNone/>
              <a:defRPr/>
            </a:pPr>
            <a:r>
              <a:rPr lang="en-US" sz="2600" dirty="0">
                <a:solidFill>
                  <a:srgbClr val="000099"/>
                </a:solidFill>
                <a:ea typeface="ＭＳ Ｐゴシック" charset="0"/>
                <a:cs typeface="+mn-cs"/>
              </a:rPr>
              <a:t>3. </a:t>
            </a:r>
            <a:r>
              <a:rPr lang="en-US" sz="2600" dirty="0">
                <a:ea typeface="ＭＳ Ｐゴシック" charset="0"/>
                <a:cs typeface="+mn-cs"/>
              </a:rPr>
              <a:t>If NIC transmits entire frame without detecting another transmission, NIC is done with frame !</a:t>
            </a:r>
          </a:p>
        </p:txBody>
      </p:sp>
      <p:sp>
        <p:nvSpPr>
          <p:cNvPr id="5735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27563" y="1543050"/>
            <a:ext cx="3965575" cy="46482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600" dirty="0" smtClean="0">
                <a:solidFill>
                  <a:srgbClr val="000099"/>
                </a:solidFill>
              </a:rPr>
              <a:t>4. </a:t>
            </a:r>
            <a:r>
              <a:rPr lang="en-US" sz="2600" dirty="0" smtClean="0"/>
              <a:t>If NIC detects another transmission while transmitting,  aborts and sends jam signal</a:t>
            </a:r>
          </a:p>
          <a:p>
            <a:pPr>
              <a:buFont typeface="Wingdings" pitchFamily="2" charset="2"/>
              <a:buNone/>
            </a:pPr>
            <a:r>
              <a:rPr lang="en-US" sz="2600" dirty="0" smtClean="0">
                <a:solidFill>
                  <a:srgbClr val="000099"/>
                </a:solidFill>
              </a:rPr>
              <a:t>5. </a:t>
            </a:r>
            <a:r>
              <a:rPr lang="en-US" sz="2600" dirty="0" smtClean="0"/>
              <a:t>After aborting, NIC enters </a:t>
            </a:r>
            <a:r>
              <a:rPr lang="en-US" sz="2600" i="1" dirty="0" smtClean="0">
                <a:solidFill>
                  <a:srgbClr val="CC0000"/>
                </a:solidFill>
              </a:rPr>
              <a:t>binary (exponential) </a:t>
            </a:r>
            <a:r>
              <a:rPr lang="en-US" sz="2600" i="1" dirty="0" err="1" smtClean="0">
                <a:solidFill>
                  <a:srgbClr val="CC0000"/>
                </a:solidFill>
              </a:rPr>
              <a:t>backoff</a:t>
            </a:r>
            <a:r>
              <a:rPr lang="en-US" sz="2600" i="1" dirty="0" smtClean="0">
                <a:solidFill>
                  <a:srgbClr val="CC0000"/>
                </a:solidFill>
              </a:rPr>
              <a:t>: </a:t>
            </a:r>
          </a:p>
          <a:p>
            <a:pPr lvl="1"/>
            <a:r>
              <a:rPr lang="en-US" dirty="0" smtClean="0"/>
              <a:t>after </a:t>
            </a:r>
            <a:r>
              <a:rPr lang="en-US" i="1" dirty="0" err="1" smtClean="0"/>
              <a:t>m</a:t>
            </a:r>
            <a:r>
              <a:rPr lang="en-US" dirty="0" err="1" smtClean="0"/>
              <a:t>th</a:t>
            </a:r>
            <a:r>
              <a:rPr lang="en-US" dirty="0" smtClean="0"/>
              <a:t> collision, NIC chooses </a:t>
            </a:r>
            <a:r>
              <a:rPr lang="en-US" i="1" dirty="0" smtClean="0"/>
              <a:t>K </a:t>
            </a:r>
            <a:r>
              <a:rPr lang="en-US" dirty="0" smtClean="0"/>
              <a:t>at random from </a:t>
            </a:r>
            <a:r>
              <a:rPr lang="en-US" i="1" dirty="0" smtClean="0"/>
              <a:t>{0,1,2, …, 2</a:t>
            </a:r>
            <a:r>
              <a:rPr lang="en-US" b="1" i="1" baseline="30000" dirty="0" smtClean="0"/>
              <a:t>m</a:t>
            </a:r>
            <a:r>
              <a:rPr lang="en-US" i="1" dirty="0" smtClean="0"/>
              <a:t>-1}</a:t>
            </a:r>
            <a:r>
              <a:rPr lang="en-US" dirty="0" smtClean="0"/>
              <a:t>. NIC waits K</a:t>
            </a:r>
            <a:r>
              <a:rPr lang="el-GR" dirty="0" smtClean="0"/>
              <a:t>·</a:t>
            </a:r>
            <a:r>
              <a:rPr lang="en-US" dirty="0" smtClean="0"/>
              <a:t>512 bit times, returns to Step 2</a:t>
            </a:r>
          </a:p>
          <a:p>
            <a:pPr lvl="1"/>
            <a:r>
              <a:rPr lang="en-US" dirty="0" smtClean="0"/>
              <a:t>longer </a:t>
            </a:r>
            <a:r>
              <a:rPr lang="en-US" dirty="0" err="1" smtClean="0"/>
              <a:t>backoff</a:t>
            </a:r>
            <a:r>
              <a:rPr lang="en-US" dirty="0" smtClean="0"/>
              <a:t> interval if more collisions</a:t>
            </a:r>
          </a:p>
          <a:p>
            <a:pPr>
              <a:buFont typeface="Wingdings" pitchFamily="2" charset="2"/>
              <a:buNone/>
            </a:pPr>
            <a:r>
              <a:rPr lang="en-US" sz="2600" dirty="0" smtClean="0"/>
              <a:t>  </a:t>
            </a:r>
          </a:p>
        </p:txBody>
      </p:sp>
      <p:pic>
        <p:nvPicPr>
          <p:cNvPr id="105478" name="Picture 16" descr="underline_base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2925" y="906463"/>
            <a:ext cx="7313613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359414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i="0" dirty="0" smtClean="0">
                <a:latin typeface="Arial" charset="0"/>
              </a:rPr>
              <a:t>Link </a:t>
            </a:r>
            <a:r>
              <a:rPr lang="en-US" i="0" dirty="0">
                <a:latin typeface="Arial" charset="0"/>
              </a:rPr>
              <a:t>Layer</a:t>
            </a:r>
          </a:p>
        </p:txBody>
      </p:sp>
      <p:sp>
        <p:nvSpPr>
          <p:cNvPr id="5837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5-</a:t>
            </a:r>
            <a:fld id="{69E3C39F-C2FE-48CB-8A4C-39A8AC88BD72}" type="slidenum">
              <a:rPr lang="en-US"/>
              <a:pPr/>
              <a:t>7</a:t>
            </a:fld>
            <a:endParaRPr lang="en-US"/>
          </a:p>
        </p:txBody>
      </p:sp>
      <p:sp>
        <p:nvSpPr>
          <p:cNvPr id="583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ea typeface="ＭＳ Ｐゴシック" charset="0"/>
                <a:cs typeface="+mj-cs"/>
              </a:rPr>
              <a:t>CSMA/CD </a:t>
            </a:r>
            <a:r>
              <a:rPr lang="en-US" dirty="0" smtClean="0">
                <a:ea typeface="ＭＳ Ｐゴシック" charset="0"/>
                <a:cs typeface="+mj-cs"/>
              </a:rPr>
              <a:t>efficiency (1)</a:t>
            </a:r>
            <a:endParaRPr lang="en-US" dirty="0">
              <a:ea typeface="ＭＳ Ｐゴシック" charset="0"/>
              <a:cs typeface="+mj-cs"/>
            </a:endParaRPr>
          </a:p>
        </p:txBody>
      </p:sp>
      <p:sp>
        <p:nvSpPr>
          <p:cNvPr id="5837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7772400" cy="1684338"/>
          </a:xfrm>
        </p:spPr>
        <p:txBody>
          <a:bodyPr/>
          <a:lstStyle/>
          <a:p>
            <a:r>
              <a:rPr lang="en-US" sz="2400" dirty="0" err="1" smtClean="0"/>
              <a:t>t</a:t>
            </a:r>
            <a:r>
              <a:rPr lang="en-US" sz="2400" baseline="-25000" dirty="0" err="1" smtClean="0"/>
              <a:t>prop</a:t>
            </a:r>
            <a:r>
              <a:rPr lang="en-US" sz="2400" dirty="0" smtClean="0"/>
              <a:t> = max prop delay between 2 nodes in LAN</a:t>
            </a:r>
          </a:p>
          <a:p>
            <a:r>
              <a:rPr lang="en-US" sz="2400" dirty="0" err="1" smtClean="0"/>
              <a:t>t</a:t>
            </a:r>
            <a:r>
              <a:rPr lang="en-US" sz="2400" baseline="-25000" dirty="0" err="1" smtClean="0"/>
              <a:t>trans</a:t>
            </a:r>
            <a:r>
              <a:rPr lang="en-US" sz="2400" dirty="0" smtClean="0"/>
              <a:t> = time to transmit max-size frame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sz="2400" dirty="0" smtClean="0"/>
              <a:t>efficiency goes to 1 </a:t>
            </a:r>
          </a:p>
          <a:p>
            <a:pPr lvl="1"/>
            <a:r>
              <a:rPr lang="en-US" dirty="0" smtClean="0"/>
              <a:t>as </a:t>
            </a:r>
            <a:r>
              <a:rPr lang="en-US" dirty="0" err="1" smtClean="0"/>
              <a:t>t</a:t>
            </a:r>
            <a:r>
              <a:rPr lang="en-US" baseline="-25000" dirty="0" err="1" smtClean="0"/>
              <a:t>prop</a:t>
            </a:r>
            <a:r>
              <a:rPr lang="en-US" dirty="0" smtClean="0"/>
              <a:t> goes to 0, or</a:t>
            </a:r>
          </a:p>
          <a:p>
            <a:pPr lvl="1"/>
            <a:r>
              <a:rPr lang="en-US" dirty="0" smtClean="0"/>
              <a:t>as </a:t>
            </a:r>
            <a:r>
              <a:rPr lang="en-US" dirty="0" err="1" smtClean="0"/>
              <a:t>t</a:t>
            </a:r>
            <a:r>
              <a:rPr lang="en-US" baseline="-25000" dirty="0" err="1" smtClean="0"/>
              <a:t>trans</a:t>
            </a:r>
            <a:r>
              <a:rPr lang="en-US" dirty="0" smtClean="0"/>
              <a:t> goes to infinity</a:t>
            </a:r>
          </a:p>
          <a:p>
            <a:r>
              <a:rPr lang="en-US" sz="2400" dirty="0" smtClean="0"/>
              <a:t>better performance than ALOHA: and simple, cheap, decentralized</a:t>
            </a:r>
            <a:r>
              <a:rPr lang="en-US" dirty="0" smtClean="0"/>
              <a:t>!</a:t>
            </a:r>
          </a:p>
        </p:txBody>
      </p:sp>
      <p:graphicFrame>
        <p:nvGraphicFramePr>
          <p:cNvPr id="10752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60868787"/>
              </p:ext>
            </p:extLst>
          </p:nvPr>
        </p:nvGraphicFramePr>
        <p:xfrm>
          <a:off x="2327662" y="2646430"/>
          <a:ext cx="3570287" cy="984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Equation" r:id="rId4" imgW="1422400" imgH="393700" progId="Equation.3">
                  <p:embed/>
                </p:oleObj>
              </mc:Choice>
              <mc:Fallback>
                <p:oleObj name="Equation" r:id="rId4" imgW="1422400" imgH="3937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27662" y="2646430"/>
                        <a:ext cx="3570287" cy="984250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7526" name="Picture 22" descr="underline_base"/>
          <p:cNvPicPr>
            <a:picLocks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73100" y="1033463"/>
            <a:ext cx="4570413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439184" y="6046013"/>
            <a:ext cx="84080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Schwartz (1987), page 445 says e = 1/(1+6.44 a), derivation from probability.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6106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i="0" dirty="0" smtClean="0">
                <a:latin typeface="Arial" charset="0"/>
              </a:rPr>
              <a:t>Link </a:t>
            </a:r>
            <a:r>
              <a:rPr lang="en-US" i="0" dirty="0">
                <a:latin typeface="Arial" charset="0"/>
              </a:rPr>
              <a:t>Layer</a:t>
            </a:r>
          </a:p>
        </p:txBody>
      </p:sp>
      <p:sp>
        <p:nvSpPr>
          <p:cNvPr id="5837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5-</a:t>
            </a:r>
            <a:fld id="{69E3C39F-C2FE-48CB-8A4C-39A8AC88BD72}" type="slidenum">
              <a:rPr lang="en-US"/>
              <a:pPr/>
              <a:t>8</a:t>
            </a:fld>
            <a:endParaRPr lang="en-US"/>
          </a:p>
        </p:txBody>
      </p:sp>
      <p:sp>
        <p:nvSpPr>
          <p:cNvPr id="583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ea typeface="ＭＳ Ｐゴシック" charset="0"/>
                <a:cs typeface="+mj-cs"/>
              </a:rPr>
              <a:t>CSMA/CD </a:t>
            </a:r>
            <a:r>
              <a:rPr lang="en-US" dirty="0" smtClean="0">
                <a:ea typeface="ＭＳ Ｐゴシック" charset="0"/>
                <a:cs typeface="+mj-cs"/>
              </a:rPr>
              <a:t>efficiency (2)</a:t>
            </a:r>
            <a:endParaRPr lang="en-US" dirty="0">
              <a:ea typeface="ＭＳ Ｐゴシック" charset="0"/>
              <a:cs typeface="+mj-cs"/>
            </a:endParaRPr>
          </a:p>
        </p:txBody>
      </p:sp>
      <p:sp>
        <p:nvSpPr>
          <p:cNvPr id="5837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345008"/>
            <a:ext cx="7772400" cy="1684338"/>
          </a:xfrm>
        </p:spPr>
        <p:txBody>
          <a:bodyPr/>
          <a:lstStyle/>
          <a:p>
            <a:r>
              <a:rPr lang="en-US" sz="2400" dirty="0" smtClean="0"/>
              <a:t>Performance of the CSMA/CD can be determined by one single number!</a:t>
            </a:r>
          </a:p>
          <a:p>
            <a:r>
              <a:rPr lang="en-US" sz="2400" dirty="0" smtClean="0"/>
              <a:t>Let a = </a:t>
            </a:r>
            <a:r>
              <a:rPr lang="en-US" sz="2400" dirty="0" err="1" smtClean="0"/>
              <a:t>t</a:t>
            </a:r>
            <a:r>
              <a:rPr lang="en-US" sz="2400" baseline="-25000" dirty="0" err="1" smtClean="0"/>
              <a:t>pro</a:t>
            </a:r>
            <a:r>
              <a:rPr lang="en-US" sz="2400" dirty="0" smtClean="0"/>
              <a:t> / </a:t>
            </a:r>
            <a:r>
              <a:rPr lang="en-US" sz="2400" dirty="0" err="1" smtClean="0"/>
              <a:t>t</a:t>
            </a:r>
            <a:r>
              <a:rPr lang="en-US" sz="2400" baseline="-25000" dirty="0" err="1" smtClean="0"/>
              <a:t>trans</a:t>
            </a:r>
            <a:endParaRPr lang="en-US" baseline="-25000" dirty="0" smtClean="0"/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sz="2400" dirty="0" smtClean="0"/>
          </a:p>
          <a:p>
            <a:r>
              <a:rPr lang="en-US" sz="2400" dirty="0" smtClean="0"/>
              <a:t>Some examples: </a:t>
            </a:r>
          </a:p>
          <a:p>
            <a:pPr lvl="1"/>
            <a:r>
              <a:rPr lang="en-US" sz="2000" dirty="0" smtClean="0"/>
              <a:t>a = 0.1, efficiency = 0.667</a:t>
            </a:r>
          </a:p>
          <a:p>
            <a:pPr lvl="1"/>
            <a:r>
              <a:rPr lang="en-US" sz="2000" dirty="0" smtClean="0"/>
              <a:t>a = 0.01, efficiency = 0.952</a:t>
            </a:r>
          </a:p>
          <a:p>
            <a:r>
              <a:rPr lang="en-US" sz="2400" dirty="0" smtClean="0"/>
              <a:t>How to make </a:t>
            </a:r>
            <a:r>
              <a:rPr lang="en-US" sz="2400" i="1" dirty="0" smtClean="0"/>
              <a:t>a</a:t>
            </a:r>
            <a:r>
              <a:rPr lang="en-US" sz="2400" dirty="0" smtClean="0"/>
              <a:t> small, thus higher efficiency?</a:t>
            </a:r>
          </a:p>
          <a:p>
            <a:pPr lvl="1"/>
            <a:r>
              <a:rPr lang="en-US" sz="2000" dirty="0" smtClean="0"/>
              <a:t>Shorter cables </a:t>
            </a:r>
            <a:r>
              <a:rPr lang="en-US" sz="2000" dirty="0" smtClean="0">
                <a:sym typeface="Wingdings" pitchFamily="2" charset="2"/>
              </a:rPr>
              <a:t> smaller </a:t>
            </a:r>
            <a:r>
              <a:rPr lang="en-US" sz="2000" dirty="0" err="1" smtClean="0">
                <a:sym typeface="Wingdings" pitchFamily="2" charset="2"/>
              </a:rPr>
              <a:t>t</a:t>
            </a:r>
            <a:r>
              <a:rPr lang="en-US" sz="2000" baseline="-25000" dirty="0" err="1" smtClean="0">
                <a:sym typeface="Wingdings" pitchFamily="2" charset="2"/>
              </a:rPr>
              <a:t>pro</a:t>
            </a:r>
            <a:endParaRPr lang="en-US" sz="2000" baseline="-25000" dirty="0" smtClean="0">
              <a:sym typeface="Wingdings" pitchFamily="2" charset="2"/>
            </a:endParaRPr>
          </a:p>
          <a:p>
            <a:pPr lvl="1"/>
            <a:r>
              <a:rPr lang="en-US" sz="2000" dirty="0" smtClean="0">
                <a:sym typeface="Wingdings" pitchFamily="2" charset="2"/>
              </a:rPr>
              <a:t>Slower(!!!) network  large t</a:t>
            </a:r>
            <a:r>
              <a:rPr lang="en-US" sz="2000" baseline="-25000" dirty="0" smtClean="0">
                <a:sym typeface="Wingdings" pitchFamily="2" charset="2"/>
              </a:rPr>
              <a:t>rans</a:t>
            </a:r>
          </a:p>
          <a:p>
            <a:pPr lvl="1"/>
            <a:r>
              <a:rPr lang="en-US" sz="2000" dirty="0" smtClean="0">
                <a:sym typeface="Wingdings" pitchFamily="2" charset="2"/>
              </a:rPr>
              <a:t>Larger packets  large t</a:t>
            </a:r>
            <a:r>
              <a:rPr lang="en-US" sz="2000" baseline="-25000" dirty="0" smtClean="0">
                <a:sym typeface="Wingdings" pitchFamily="2" charset="2"/>
              </a:rPr>
              <a:t>rans</a:t>
            </a:r>
            <a:endParaRPr lang="en-US" sz="2000" dirty="0" smtClean="0"/>
          </a:p>
        </p:txBody>
      </p:sp>
      <p:graphicFrame>
        <p:nvGraphicFramePr>
          <p:cNvPr id="107525" name="Object 4"/>
          <p:cNvGraphicFramePr>
            <a:graphicFrameLocks noChangeAspect="1"/>
          </p:cNvGraphicFramePr>
          <p:nvPr/>
        </p:nvGraphicFramePr>
        <p:xfrm>
          <a:off x="4676111" y="1933414"/>
          <a:ext cx="2870200" cy="984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" name="Equation" r:id="rId4" imgW="1143000" imgH="393480" progId="Equation.3">
                  <p:embed/>
                </p:oleObj>
              </mc:Choice>
              <mc:Fallback>
                <p:oleObj name="Equation" r:id="rId4" imgW="114300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6111" y="1933414"/>
                        <a:ext cx="2870200" cy="984250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7526" name="Picture 22" descr="underline_base"/>
          <p:cNvPicPr>
            <a:picLocks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73100" y="1033463"/>
            <a:ext cx="4570413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2339230" y="2934464"/>
            <a:ext cx="6409127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i="0" dirty="0" smtClean="0"/>
              <a:t>By Simon Lam of UT Austin (1979):</a:t>
            </a:r>
          </a:p>
          <a:p>
            <a:r>
              <a:rPr lang="en-US" i="0" dirty="0" smtClean="0"/>
              <a:t> </a:t>
            </a:r>
            <a:r>
              <a:rPr lang="en-US" i="0" dirty="0" smtClean="0">
                <a:hlinkClick r:id="rId7"/>
              </a:rPr>
              <a:t>http://www.cs.utexas.edu/ftp/techreports/tr79-113.pdf</a:t>
            </a:r>
            <a:endParaRPr lang="en-US" i="0" dirty="0"/>
          </a:p>
        </p:txBody>
      </p:sp>
    </p:spTree>
    <p:extLst>
      <p:ext uri="{BB962C8B-B14F-4D97-AF65-F5344CB8AC3E}">
        <p14:creationId xmlns:p14="http://schemas.microsoft.com/office/powerpoint/2010/main" val="1085157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837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837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5837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5837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5837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5837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i="0" dirty="0" smtClean="0">
                <a:latin typeface="Arial" charset="0"/>
              </a:rPr>
              <a:t>Link </a:t>
            </a:r>
            <a:r>
              <a:rPr lang="en-US" i="0" dirty="0">
                <a:latin typeface="Arial" charset="0"/>
              </a:rPr>
              <a:t>Layer</a:t>
            </a:r>
          </a:p>
        </p:txBody>
      </p:sp>
      <p:sp>
        <p:nvSpPr>
          <p:cNvPr id="3379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5-</a:t>
            </a:r>
            <a:fld id="{ECDD0DAD-ADE0-43DC-BE3C-B757F568B71B}" type="slidenum">
              <a:rPr lang="en-US"/>
              <a:pPr/>
              <a:t>9</a:t>
            </a:fld>
            <a:endParaRPr lang="en-US"/>
          </a:p>
        </p:txBody>
      </p:sp>
      <p:pic>
        <p:nvPicPr>
          <p:cNvPr id="109571" name="Picture 5" descr="underline_base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3588" y="995363"/>
            <a:ext cx="6856412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797" name="Rectangle 2"/>
          <p:cNvSpPr>
            <a:spLocks noGrp="1" noChangeArrowheads="1"/>
          </p:cNvSpPr>
          <p:nvPr>
            <p:ph type="title"/>
          </p:nvPr>
        </p:nvSpPr>
        <p:spPr>
          <a:xfrm>
            <a:off x="422275" y="195263"/>
            <a:ext cx="7772400" cy="1143000"/>
          </a:xfrm>
        </p:spPr>
        <p:txBody>
          <a:bodyPr/>
          <a:lstStyle/>
          <a:p>
            <a:r>
              <a:rPr lang="ja-JP" altLang="en-US" smtClean="0"/>
              <a:t>“</a:t>
            </a:r>
            <a:r>
              <a:rPr lang="en-US" altLang="ja-JP" smtClean="0"/>
              <a:t>Taking turns</a:t>
            </a:r>
            <a:r>
              <a:rPr lang="ja-JP" altLang="en-US" smtClean="0"/>
              <a:t>”</a:t>
            </a:r>
            <a:r>
              <a:rPr lang="en-US" altLang="ja-JP" smtClean="0"/>
              <a:t> </a:t>
            </a:r>
            <a:r>
              <a:rPr lang="en-US" altLang="ja-JP" sz="4000" smtClean="0"/>
              <a:t>MAC</a:t>
            </a:r>
            <a:r>
              <a:rPr lang="en-US" altLang="ja-JP" smtClean="0"/>
              <a:t> protocols</a:t>
            </a:r>
            <a:endParaRPr lang="en-US" smtClean="0"/>
          </a:p>
        </p:txBody>
      </p:sp>
      <p:sp>
        <p:nvSpPr>
          <p:cNvPr id="3379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smtClean="0">
                <a:solidFill>
                  <a:srgbClr val="000099"/>
                </a:solidFill>
              </a:rPr>
              <a:t>channel partitioning MAC protocols:</a:t>
            </a:r>
          </a:p>
          <a:p>
            <a:pPr lvl="1"/>
            <a:r>
              <a:rPr lang="en-US" smtClean="0"/>
              <a:t>share channel </a:t>
            </a:r>
            <a:r>
              <a:rPr lang="en-US" i="1" smtClean="0"/>
              <a:t>efficiently</a:t>
            </a:r>
            <a:r>
              <a:rPr lang="en-US" smtClean="0"/>
              <a:t> and </a:t>
            </a:r>
            <a:r>
              <a:rPr lang="en-US" i="1" smtClean="0"/>
              <a:t>fairly</a:t>
            </a:r>
            <a:r>
              <a:rPr lang="en-US" smtClean="0"/>
              <a:t> at high load</a:t>
            </a:r>
          </a:p>
          <a:p>
            <a:pPr lvl="1"/>
            <a:r>
              <a:rPr lang="en-US" smtClean="0"/>
              <a:t>inefficient at low load: delay in channel access, 1/N bandwidth allocated even if only 1 active node! </a:t>
            </a:r>
          </a:p>
          <a:p>
            <a:pPr>
              <a:buFont typeface="Wingdings" pitchFamily="2" charset="2"/>
              <a:buNone/>
            </a:pPr>
            <a:r>
              <a:rPr lang="en-US" smtClean="0">
                <a:solidFill>
                  <a:srgbClr val="000099"/>
                </a:solidFill>
              </a:rPr>
              <a:t>random access MAC protocols</a:t>
            </a:r>
          </a:p>
          <a:p>
            <a:pPr lvl="1"/>
            <a:r>
              <a:rPr lang="en-US" smtClean="0"/>
              <a:t>efficient at low load: single node can fully utilize channel</a:t>
            </a:r>
          </a:p>
          <a:p>
            <a:pPr lvl="1"/>
            <a:r>
              <a:rPr lang="en-US" smtClean="0"/>
              <a:t>high load: collision overhead</a:t>
            </a:r>
          </a:p>
          <a:p>
            <a:pPr>
              <a:buFont typeface="Wingdings" pitchFamily="2" charset="2"/>
              <a:buNone/>
            </a:pPr>
            <a:r>
              <a:rPr lang="ja-JP" altLang="en-US" smtClean="0">
                <a:solidFill>
                  <a:srgbClr val="CC0000"/>
                </a:solidFill>
              </a:rPr>
              <a:t>“</a:t>
            </a:r>
            <a:r>
              <a:rPr lang="en-US" altLang="ja-JP" smtClean="0">
                <a:solidFill>
                  <a:srgbClr val="CC0000"/>
                </a:solidFill>
              </a:rPr>
              <a:t>taking turns</a:t>
            </a:r>
            <a:r>
              <a:rPr lang="ja-JP" altLang="en-US" smtClean="0">
                <a:solidFill>
                  <a:srgbClr val="CC0000"/>
                </a:solidFill>
              </a:rPr>
              <a:t>”</a:t>
            </a:r>
            <a:r>
              <a:rPr lang="en-US" altLang="ja-JP" smtClean="0">
                <a:solidFill>
                  <a:srgbClr val="CC0000"/>
                </a:solidFill>
              </a:rPr>
              <a:t> protocols</a:t>
            </a:r>
          </a:p>
          <a:p>
            <a:pPr lvl="1">
              <a:buFont typeface="Wingdings" pitchFamily="2" charset="2"/>
              <a:buNone/>
            </a:pPr>
            <a:r>
              <a:rPr lang="en-US" smtClean="0"/>
              <a:t>look for best of both worlds!</a:t>
            </a:r>
          </a:p>
        </p:txBody>
      </p:sp>
    </p:spTree>
    <p:extLst>
      <p:ext uri="{BB962C8B-B14F-4D97-AF65-F5344CB8AC3E}">
        <p14:creationId xmlns:p14="http://schemas.microsoft.com/office/powerpoint/2010/main" val="3101801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29332</TotalTime>
  <Words>1088</Words>
  <Application>Microsoft Office PowerPoint</Application>
  <PresentationFormat>On-screen Show (4:3)</PresentationFormat>
  <Paragraphs>195</Paragraphs>
  <Slides>14</Slides>
  <Notes>11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Default Design</vt:lpstr>
      <vt:lpstr>Equation</vt:lpstr>
      <vt:lpstr>PowerPoint Presentation</vt:lpstr>
      <vt:lpstr>CSMA (carrier sense multiple access)</vt:lpstr>
      <vt:lpstr>CSMA collisions</vt:lpstr>
      <vt:lpstr>CSMA/CD (collision detection)</vt:lpstr>
      <vt:lpstr>CSMA/CD (collision detection)</vt:lpstr>
      <vt:lpstr>Ethernet CSMA/CD algorithm</vt:lpstr>
      <vt:lpstr>CSMA/CD efficiency (1)</vt:lpstr>
      <vt:lpstr>CSMA/CD efficiency (2)</vt:lpstr>
      <vt:lpstr>“Taking turns” MAC protocols</vt:lpstr>
      <vt:lpstr>“Taking turns” MAC protocols</vt:lpstr>
      <vt:lpstr>“Taking turns” MAC protocols</vt:lpstr>
      <vt:lpstr>PowerPoint Presentation</vt:lpstr>
      <vt:lpstr>PowerPoint Presentation</vt:lpstr>
      <vt:lpstr> Summary of MAC protocols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6th Edition, Chapter 5</dc:title>
  <dc:creator>Jim Kurose and Keith Ross</dc:creator>
  <cp:lastModifiedBy>Xiannong Meng</cp:lastModifiedBy>
  <cp:revision>383</cp:revision>
  <cp:lastPrinted>2011-11-07T02:22:15Z</cp:lastPrinted>
  <dcterms:created xsi:type="dcterms:W3CDTF">1999-10-08T19:08:27Z</dcterms:created>
  <dcterms:modified xsi:type="dcterms:W3CDTF">2016-03-31T13:05:29Z</dcterms:modified>
</cp:coreProperties>
</file>