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547" r:id="rId2"/>
    <p:sldId id="540" r:id="rId3"/>
    <p:sldId id="551" r:id="rId4"/>
    <p:sldId id="552" r:id="rId5"/>
    <p:sldId id="343" r:id="rId6"/>
    <p:sldId id="549" r:id="rId7"/>
    <p:sldId id="442" r:id="rId8"/>
    <p:sldId id="345" r:id="rId9"/>
    <p:sldId id="553" r:id="rId10"/>
    <p:sldId id="347" r:id="rId11"/>
    <p:sldId id="348" r:id="rId12"/>
    <p:sldId id="491" r:id="rId13"/>
    <p:sldId id="492" r:id="rId14"/>
    <p:sldId id="493" r:id="rId15"/>
    <p:sldId id="494" r:id="rId16"/>
    <p:sldId id="495" r:id="rId17"/>
    <p:sldId id="496" r:id="rId18"/>
    <p:sldId id="554" r:id="rId19"/>
    <p:sldId id="555" r:id="rId20"/>
    <p:sldId id="545" r:id="rId21"/>
    <p:sldId id="351" r:id="rId22"/>
    <p:sldId id="550" r:id="rId23"/>
    <p:sldId id="378" r:id="rId24"/>
    <p:sldId id="352" r:id="rId25"/>
    <p:sldId id="353" r:id="rId26"/>
    <p:sldId id="354" r:id="rId27"/>
    <p:sldId id="360" r:id="rId28"/>
    <p:sldId id="546" r:id="rId29"/>
    <p:sldId id="365" r:id="rId3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33"/>
    <a:srgbClr val="CC0000"/>
    <a:srgbClr val="FFFF00"/>
    <a:srgbClr val="D60093"/>
    <a:srgbClr val="33CC33"/>
    <a:srgbClr val="008000"/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2232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63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22" tIns="47311" rIns="94622" bIns="47311" numCol="1" anchor="t" anchorCtr="0" compatLnSpc="1">
            <a:prstTxWarp prst="textNoShape">
              <a:avLst/>
            </a:prstTxWarp>
          </a:bodyPr>
          <a:lstStyle>
            <a:lvl1pPr defTabSz="946059">
              <a:defRPr sz="1200" i="0"/>
            </a:lvl1pPr>
          </a:lstStyle>
          <a:p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6" y="0"/>
            <a:ext cx="3163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22" tIns="47311" rIns="94622" bIns="47311" numCol="1" anchor="t" anchorCtr="0" compatLnSpc="1">
            <a:prstTxWarp prst="textNoShape">
              <a:avLst/>
            </a:prstTxWarp>
          </a:bodyPr>
          <a:lstStyle>
            <a:lvl1pPr algn="r" defTabSz="946059">
              <a:defRPr sz="1200" i="0"/>
            </a:lvl1pPr>
          </a:lstStyle>
          <a:p>
            <a:endParaRPr lang="en-US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9714"/>
            <a:ext cx="3163888" cy="47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22" tIns="47311" rIns="94622" bIns="47311" numCol="1" anchor="b" anchorCtr="0" compatLnSpc="1">
            <a:prstTxWarp prst="textNoShape">
              <a:avLst/>
            </a:prstTxWarp>
          </a:bodyPr>
          <a:lstStyle>
            <a:lvl1pPr defTabSz="946059">
              <a:defRPr sz="1200" i="0"/>
            </a:lvl1pPr>
          </a:lstStyle>
          <a:p>
            <a:endParaRPr lang="en-US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6" y="9129714"/>
            <a:ext cx="3163888" cy="47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22" tIns="47311" rIns="94622" bIns="47311" numCol="1" anchor="b" anchorCtr="0" compatLnSpc="1">
            <a:prstTxWarp prst="textNoShape">
              <a:avLst/>
            </a:prstTxWarp>
          </a:bodyPr>
          <a:lstStyle>
            <a:lvl1pPr algn="r" defTabSz="946059">
              <a:defRPr sz="1200" i="0"/>
            </a:lvl1pPr>
          </a:lstStyle>
          <a:p>
            <a:fld id="{51421C4A-9F69-4571-8F80-5A94D4045B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43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3" rIns="96647" bIns="48323" numCol="1" anchor="t" anchorCtr="0" compatLnSpc="1">
            <a:prstTxWarp prst="textNoShape">
              <a:avLst/>
            </a:prstTxWarp>
          </a:bodyPr>
          <a:lstStyle>
            <a:lvl1pPr defTabSz="966696">
              <a:defRPr sz="1200" i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3" rIns="96647" bIns="48323" numCol="1" anchor="t" anchorCtr="0" compatLnSpc="1">
            <a:prstTxWarp prst="textNoShape">
              <a:avLst/>
            </a:prstTxWarp>
          </a:bodyPr>
          <a:lstStyle>
            <a:lvl1pPr algn="r" defTabSz="966696">
              <a:defRPr sz="1200" i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6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60889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3" rIns="96647" bIns="48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3" rIns="96647" bIns="48323" numCol="1" anchor="b" anchorCtr="0" compatLnSpc="1">
            <a:prstTxWarp prst="textNoShape">
              <a:avLst/>
            </a:prstTxWarp>
          </a:bodyPr>
          <a:lstStyle>
            <a:lvl1pPr defTabSz="966696">
              <a:defRPr sz="1200" i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3" rIns="96647" bIns="48323" numCol="1" anchor="b" anchorCtr="0" compatLnSpc="1">
            <a:prstTxWarp prst="textNoShape">
              <a:avLst/>
            </a:prstTxWarp>
          </a:bodyPr>
          <a:lstStyle>
            <a:lvl1pPr algn="r" defTabSz="966696">
              <a:defRPr sz="1200" i="0">
                <a:latin typeface="Times New Roman" pitchFamily="18" charset="0"/>
              </a:defRPr>
            </a:lvl1pPr>
          </a:lstStyle>
          <a:p>
            <a:fld id="{D35E22B4-2320-4D66-B631-4BF64B7061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84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CCD49192-EC6E-44E9-AD56-A2F8929829B5}" type="slidenum">
              <a:rPr lang="en-US"/>
              <a:pPr/>
              <a:t>2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7FD34B1C-8589-4ACB-A9FC-3C6D35CD30B4}" type="slidenum">
              <a:rPr lang="en-US"/>
              <a:pPr/>
              <a:t>15</a:t>
            </a:fld>
            <a:endParaRPr 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B2D6A096-9582-4D4E-9465-1CF97442CA82}" type="slidenum">
              <a:rPr lang="en-US"/>
              <a:pPr/>
              <a:t>16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673EA346-CCD6-4342-9B90-729BA2C26419}" type="slidenum">
              <a:rPr lang="en-US"/>
              <a:pPr/>
              <a:t>17</a:t>
            </a:fld>
            <a:endParaRPr 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6BEA59EA-383E-4BD5-ABEA-7B8881E57C9C}" type="slidenum">
              <a:rPr lang="en-US"/>
              <a:pPr/>
              <a:t>20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F5DA6288-0630-40E9-BCD6-145D607A5796}" type="slidenum">
              <a:rPr lang="en-US"/>
              <a:pPr/>
              <a:t>21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6DCAC7D9-E9E5-44BA-8C87-3A2BB00D7EC5}" type="slidenum">
              <a:rPr lang="en-US"/>
              <a:pPr/>
              <a:t>23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98F07D11-C80E-4D88-8431-2702490FFD86}" type="slidenum">
              <a:rPr lang="en-US"/>
              <a:pPr/>
              <a:t>24</a:t>
            </a:fld>
            <a:endParaRPr lang="en-US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0FAFBB5E-51CD-439F-BBD3-CB3321E993E9}" type="slidenum">
              <a:rPr lang="en-US"/>
              <a:pPr/>
              <a:t>25</a:t>
            </a:fld>
            <a:endParaRPr lang="en-US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44801346-C678-4C1B-B9E7-48F3F7D5225B}" type="slidenum">
              <a:rPr lang="en-US"/>
              <a:pPr/>
              <a:t>26</a:t>
            </a:fld>
            <a:endParaRPr lang="en-US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BBD1EEE1-A66D-4264-A8D4-F47B5ACCAE85}" type="slidenum">
              <a:rPr lang="en-US"/>
              <a:pPr/>
              <a:t>27</a:t>
            </a:fld>
            <a:endParaRPr lang="en-US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672A354C-7538-4DA8-BD66-7C27DCC231DE}" type="slidenum">
              <a:rPr lang="en-US"/>
              <a:pPr/>
              <a:t>5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4210F705-6F01-4E01-966D-E185D20E1B64}" type="slidenum">
              <a:rPr lang="en-US"/>
              <a:pPr/>
              <a:t>28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DB2D0703-750F-4A20-AA92-540A8F0D3D8A}" type="slidenum">
              <a:rPr lang="en-US"/>
              <a:pPr/>
              <a:t>29</a:t>
            </a:fld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892A5BDE-3AD2-473C-8998-07756803D5FB}" type="slidenum">
              <a:rPr lang="en-US"/>
              <a:pPr/>
              <a:t>7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960B5503-7D97-4251-ABE8-3B40E267FA0C}" type="slidenum">
              <a:rPr lang="en-US"/>
              <a:pPr/>
              <a:t>8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6091C0F7-BCE0-44A0-90DB-BDF172B07EB8}" type="slidenum">
              <a:rPr lang="en-US"/>
              <a:pPr/>
              <a:t>10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215BB17D-7336-4873-9571-3CF843202E3A}" type="slidenum">
              <a:rPr lang="en-US"/>
              <a:pPr/>
              <a:t>11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108121B9-ECD3-4006-BE9F-DDCB902F4416}" type="slidenum">
              <a:rPr lang="en-US"/>
              <a:pPr/>
              <a:t>12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58C57174-FB73-484A-819F-40C6ED9B0B90}" type="slidenum">
              <a:rPr lang="en-US"/>
              <a:pPr/>
              <a:t>13</a:t>
            </a:fld>
            <a:endParaRPr 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89F58F79-AEC5-48C6-848C-9E719A06E3C4}" type="slidenum">
              <a:rPr lang="en-US"/>
              <a:pPr/>
              <a:t>14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604ACCCD-9BEE-4DC7-80A3-0B457AF197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A2067BAB-A31F-480C-BE59-D2AB89E04C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7CD68221-C586-460A-BE51-8887D51604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463AF55C-6F80-4F96-9FDD-2D56B426CD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AD525BD7-D3C3-4DF5-9415-56568E8393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C6A2C643-859C-4FF5-9B79-C6FDDAFA14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5C025D2B-BA5D-4CB7-8E68-3B7EB1F297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382B89A5-D69C-4E04-8E2D-75F0B52989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179383E8-C67B-4188-8221-633E4B927D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4F12A57F-B3EE-4A07-8BC0-CDDCB6EE12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5-</a:t>
            </a:r>
            <a:fld id="{2EA49787-FD6A-49CD-BA71-642291B37B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2125" y="64865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5-</a:t>
            </a:r>
            <a:fld id="{D12AAC32-82D8-42D7-B401-CAAE08D2A28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naveenarvinth/arp-36193303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superuser.com/questions/969831/why-is-arp-replaced-by-ndp-in-ipv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g.abdn.ac.uk/~gorry/eg3567/lan-pages/10b5.html" TargetMode="External"/><Relationship Id="rId2" Type="http://schemas.openxmlformats.org/officeDocument/2006/relationships/hyperlink" Target="http://en.wikipedia.org/wiki/10BASE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Ethernet_over_twisted_pair" TargetMode="External"/><Relationship Id="rId4" Type="http://schemas.openxmlformats.org/officeDocument/2006/relationships/hyperlink" Target="http://en.wikipedia.org/wiki/10BASE2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2/24/An_Intel_82574L_Gigabit_Ethernet_NIC,_PCI_Express_x1_card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Network_interface_controller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rfc/rfc0001" TargetMode="External"/><Relationship Id="rId2" Type="http://schemas.openxmlformats.org/officeDocument/2006/relationships/hyperlink" Target="http://timeline.ethernethistor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istory-computer.com/Internet/Maturing/TCPIP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>
                <a:solidFill>
                  <a:srgbClr val="000099"/>
                </a:solidFill>
                <a:latin typeface="Gill Sans MT" pitchFamily="34" charset="0"/>
                <a:cs typeface="Arial" pitchFamily="34" charset="0"/>
              </a:rPr>
              <a:t>Chapter 5</a:t>
            </a:r>
            <a:r>
              <a:rPr lang="en-US" sz="4800">
                <a:solidFill>
                  <a:srgbClr val="000099"/>
                </a:solidFill>
                <a:latin typeface="Gill Sans MT" pitchFamily="34" charset="0"/>
                <a:cs typeface="Arial" pitchFamily="34" charset="0"/>
              </a:rPr>
              <a:t/>
            </a:r>
            <a:br>
              <a:rPr lang="en-US" sz="4800">
                <a:solidFill>
                  <a:srgbClr val="000099"/>
                </a:solidFill>
                <a:latin typeface="Gill Sans MT" pitchFamily="34" charset="0"/>
                <a:cs typeface="Arial" pitchFamily="34" charset="0"/>
              </a:rPr>
            </a:br>
            <a:r>
              <a:rPr lang="en-US" sz="4400">
                <a:solidFill>
                  <a:srgbClr val="000099"/>
                </a:solidFill>
                <a:latin typeface="Gill Sans MT" pitchFamily="34" charset="0"/>
                <a:cs typeface="Arial" pitchFamily="34" charset="0"/>
              </a:rPr>
              <a:t>Link Layer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6184900" y="3078163"/>
            <a:ext cx="2881313" cy="286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2800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  <a:t>Computer Networking: A Top Down Approach </a:t>
            </a:r>
            <a:br>
              <a:rPr lang="en-US" sz="2800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</a:br>
            <a:r>
              <a:rPr lang="en-US" sz="2000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  <a:t>6</a:t>
            </a:r>
            <a:r>
              <a:rPr lang="en-US" sz="2000" baseline="30000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  <a:t>th</a:t>
            </a:r>
            <a:r>
              <a:rPr lang="en-US" sz="2000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  <a:t> edition </a:t>
            </a:r>
            <a:br>
              <a:rPr lang="en-US" sz="2000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</a:br>
            <a:r>
              <a:rPr lang="en-US" sz="2000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  <a:t>Jim Kurose, Keith Ross</a:t>
            </a:r>
            <a:br>
              <a:rPr lang="en-US" sz="2000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</a:br>
            <a:r>
              <a:rPr lang="en-US" sz="2000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  <a:t>Addison-Wesley</a:t>
            </a:r>
            <a:br>
              <a:rPr lang="en-US" sz="2000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</a:br>
            <a:r>
              <a:rPr lang="en-US" sz="2000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  <a:t>March 2012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369888" y="2411413"/>
            <a:ext cx="537845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i="0" dirty="0">
                <a:latin typeface="Arial" pitchFamily="34" charset="0"/>
                <a:cs typeface="Arial" pitchFamily="34" charset="0"/>
              </a:rPr>
              <a:t>A note on the use of these </a:t>
            </a:r>
            <a:r>
              <a:rPr lang="en-US" i="0" dirty="0" err="1">
                <a:latin typeface="Arial" pitchFamily="34" charset="0"/>
                <a:cs typeface="Arial" pitchFamily="34" charset="0"/>
              </a:rPr>
              <a:t>ppt</a:t>
            </a:r>
            <a:r>
              <a:rPr lang="en-US" i="0" dirty="0">
                <a:latin typeface="Arial" pitchFamily="34" charset="0"/>
                <a:cs typeface="Arial" pitchFamily="34" charset="0"/>
              </a:rPr>
              <a:t> slides:</a:t>
            </a:r>
          </a:p>
          <a:p>
            <a:r>
              <a:rPr lang="en-US" sz="1200" i="0" dirty="0">
                <a:latin typeface="Arial" pitchFamily="34" charset="0"/>
                <a:cs typeface="Arial" pitchFamily="34" charset="0"/>
              </a:rPr>
              <a:t>We</a:t>
            </a:r>
            <a:r>
              <a:rPr lang="ja-JP" altLang="en-US" sz="1200" i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1200" i="0" dirty="0">
                <a:latin typeface="Arial" pitchFamily="34" charset="0"/>
                <a:cs typeface="Arial" pitchFamily="34" charset="0"/>
              </a:rPr>
              <a:t>re making these slides freely available to all (faculty, students, readers). They</a:t>
            </a:r>
            <a:r>
              <a:rPr lang="ja-JP" altLang="en-US" sz="1200" i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1200" i="0" dirty="0">
                <a:latin typeface="Arial" pitchFamily="34" charset="0"/>
                <a:cs typeface="Arial" pitchFamily="34" charset="0"/>
              </a:rPr>
              <a:t>re in PowerPoint form so you see the animations; and can add, modify, and delete slides  (including this one) and slide content to suit your needs. They obviously represent a lot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373063" y="3476625"/>
            <a:ext cx="537845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3038" indent="-173038">
              <a:lnSpc>
                <a:spcPct val="85000"/>
              </a:lnSpc>
            </a:pPr>
            <a:endParaRPr lang="en-US" sz="1400" i="0" dirty="0">
              <a:latin typeface="Gill Sans MT" pitchFamily="34" charset="0"/>
              <a:cs typeface="Arial" pitchFamily="34" charset="0"/>
            </a:endParaRPr>
          </a:p>
          <a:p>
            <a:pPr marL="173038" indent="-173038"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1200" i="0" dirty="0">
                <a:latin typeface="Arial" pitchFamily="34" charset="0"/>
                <a:cs typeface="Arial" pitchFamily="34" charset="0"/>
              </a:rPr>
              <a:t>If you use these slides (e.g., in a class) that you mention their source (after all, we</a:t>
            </a:r>
            <a:r>
              <a:rPr lang="ja-JP" altLang="en-US" sz="1200" i="0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 sz="1200" i="0" dirty="0">
                <a:latin typeface="Arial" pitchFamily="34" charset="0"/>
                <a:cs typeface="Arial" pitchFamily="34" charset="0"/>
              </a:rPr>
              <a:t>d like people to use our book!)</a:t>
            </a:r>
          </a:p>
          <a:p>
            <a:pPr marL="173038" indent="-173038"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1200" i="0" dirty="0">
                <a:latin typeface="Arial" pitchFamily="34" charset="0"/>
                <a:cs typeface="Arial" pitchFamily="34" charset="0"/>
              </a:rPr>
              <a:t>If you post any slides on a www site, that you note that they are adapted from (or perhaps identical to) our slides, and note our copyright of this material.</a:t>
            </a:r>
          </a:p>
          <a:p>
            <a:pPr marL="173038" indent="-173038">
              <a:buClr>
                <a:schemeClr val="accent2"/>
              </a:buClr>
              <a:buFont typeface="Wingdings" pitchFamily="2" charset="2"/>
              <a:buChar char="q"/>
            </a:pPr>
            <a:endParaRPr lang="en-US" sz="1200" i="0" dirty="0">
              <a:latin typeface="Arial" pitchFamily="34" charset="0"/>
              <a:cs typeface="Arial" pitchFamily="34" charset="0"/>
            </a:endParaRPr>
          </a:p>
          <a:p>
            <a:pPr marL="173038" indent="-173038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i="0" dirty="0">
                <a:latin typeface="Arial" pitchFamily="34" charset="0"/>
                <a:cs typeface="Arial" pitchFamily="34" charset="0"/>
              </a:rPr>
              <a:t>Thanks and enjoy!  JFK/KWR</a:t>
            </a:r>
          </a:p>
          <a:p>
            <a:pPr marL="173038" indent="-173038">
              <a:lnSpc>
                <a:spcPct val="85000"/>
              </a:lnSpc>
            </a:pPr>
            <a:endParaRPr lang="en-US" sz="1200" i="0" dirty="0">
              <a:latin typeface="Arial" pitchFamily="34" charset="0"/>
              <a:cs typeface="Arial" pitchFamily="34" charset="0"/>
            </a:endParaRPr>
          </a:p>
          <a:p>
            <a:pPr marL="173038" indent="-173038">
              <a:lnSpc>
                <a:spcPct val="85000"/>
              </a:lnSpc>
            </a:pPr>
            <a:r>
              <a:rPr lang="en-US" sz="1200" i="0" dirty="0">
                <a:latin typeface="Arial" pitchFamily="34" charset="0"/>
                <a:cs typeface="Arial" pitchFamily="34" charset="0"/>
              </a:rPr>
              <a:t>     All material copyright 1996-2012</a:t>
            </a:r>
          </a:p>
          <a:p>
            <a:pPr marL="173038" indent="-173038">
              <a:lnSpc>
                <a:spcPct val="85000"/>
              </a:lnSpc>
            </a:pPr>
            <a:r>
              <a:rPr lang="en-US" sz="1200" i="0" dirty="0">
                <a:latin typeface="Arial" pitchFamily="34" charset="0"/>
                <a:cs typeface="Arial" pitchFamily="34" charset="0"/>
              </a:rPr>
              <a:t>     J.F Kurose and K.W. Ross, All Rights Reserved</a:t>
            </a:r>
          </a:p>
        </p:txBody>
      </p:sp>
      <p:pic>
        <p:nvPicPr>
          <p:cNvPr id="8201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5141913"/>
            <a:ext cx="187325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0966" name="Picture 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8" y="2097088"/>
            <a:ext cx="273685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" descr="6e_cov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2525" y="511175"/>
            <a:ext cx="2306638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TextBox 2"/>
          <p:cNvSpPr txBox="1">
            <a:spLocks noChangeArrowheads="1"/>
          </p:cNvSpPr>
          <p:nvPr/>
        </p:nvSpPr>
        <p:spPr bwMode="auto">
          <a:xfrm>
            <a:off x="-1995488" y="3043238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>
              <a:latin typeface="Tahoma" pitchFamily="34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Tahoma" charset="0"/>
              </a:rPr>
              <a:t>Link Layer</a:t>
            </a:r>
            <a:endParaRPr lang="en-US" dirty="0">
              <a:latin typeface="Tahoma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>
                <a:latin typeface="Tahoma" pitchFamily="34" charset="0"/>
              </a:rPr>
              <a:t>5-</a:t>
            </a:r>
            <a:fld id="{2EBBE204-5B28-4CE1-9E52-4D58FA72D5C2}" type="slidenum">
              <a:rPr lang="en-US">
                <a:latin typeface="Tahoma" pitchFamily="34" charset="0"/>
              </a:rPr>
              <a:pPr/>
              <a:t>1</a:t>
            </a:fld>
            <a:endParaRPr lang="en-US"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9502" y="5575619"/>
            <a:ext cx="57589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latin typeface="Arial" pitchFamily="34" charset="0"/>
                <a:cs typeface="Arial" pitchFamily="34" charset="0"/>
              </a:rPr>
              <a:t>The course notes are adapted for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Bucknell’s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CSCI 363</a:t>
            </a:r>
          </a:p>
          <a:p>
            <a:pPr algn="l"/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Xiannong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Meng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800" dirty="0" smtClean="0">
                <a:latin typeface="Arial" pitchFamily="34" charset="0"/>
                <a:cs typeface="Arial" pitchFamily="34" charset="0"/>
              </a:rPr>
              <a:t>Spring 2016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</a:rPr>
              <a:t>Link </a:t>
            </a:r>
            <a:r>
              <a:rPr lang="en-US" i="0" dirty="0">
                <a:latin typeface="Arial" charset="0"/>
              </a:rPr>
              <a:t>Layer</a:t>
            </a: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5-</a:t>
            </a:r>
            <a:fld id="{BECEB1BE-B533-4FDA-B3AA-1799B9EA8F16}" type="slidenum">
              <a:rPr lang="en-US"/>
              <a:pPr/>
              <a:t>10</a:t>
            </a:fld>
            <a:endParaRPr lang="en-US"/>
          </a:p>
        </p:txBody>
      </p:sp>
      <p:pic>
        <p:nvPicPr>
          <p:cNvPr id="128003" name="Picture 4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413" y="919163"/>
            <a:ext cx="73136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3"/>
          <p:cNvSpPr>
            <a:spLocks noGrp="1" noChangeArrowheads="1"/>
          </p:cNvSpPr>
          <p:nvPr>
            <p:ph type="title"/>
          </p:nvPr>
        </p:nvSpPr>
        <p:spPr>
          <a:xfrm>
            <a:off x="501650" y="241300"/>
            <a:ext cx="8191500" cy="9017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+mj-cs"/>
              </a:rPr>
              <a:t>ARP: </a:t>
            </a:r>
            <a:r>
              <a:rPr lang="en-US" sz="4000" dirty="0" smtClean="0">
                <a:ea typeface="ＭＳ Ｐゴシック" charset="0"/>
                <a:cs typeface="+mj-cs"/>
              </a:rPr>
              <a:t>Address </a:t>
            </a:r>
            <a:r>
              <a:rPr lang="en-US" sz="4000" dirty="0">
                <a:ea typeface="ＭＳ Ｐゴシック" charset="0"/>
                <a:cs typeface="+mj-cs"/>
              </a:rPr>
              <a:t>R</a:t>
            </a:r>
            <a:r>
              <a:rPr lang="en-US" sz="4000" dirty="0" smtClean="0">
                <a:ea typeface="ＭＳ Ｐゴシック" charset="0"/>
                <a:cs typeface="+mj-cs"/>
              </a:rPr>
              <a:t>esolution </a:t>
            </a:r>
            <a:r>
              <a:rPr lang="en-US" sz="4000" dirty="0">
                <a:ea typeface="ＭＳ Ｐゴシック" charset="0"/>
                <a:cs typeface="+mj-cs"/>
              </a:rPr>
              <a:t>P</a:t>
            </a:r>
            <a:r>
              <a:rPr lang="en-US" sz="4000" dirty="0" smtClean="0">
                <a:ea typeface="ＭＳ Ｐゴシック" charset="0"/>
                <a:cs typeface="+mj-cs"/>
              </a:rPr>
              <a:t>rotocol</a:t>
            </a:r>
            <a:endParaRPr lang="en-US" sz="4000" dirty="0">
              <a:ea typeface="ＭＳ Ｐゴシック" charset="0"/>
              <a:cs typeface="+mj-cs"/>
            </a:endParaRPr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86325" y="2119313"/>
            <a:ext cx="3990975" cy="3881437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i="1" dirty="0" smtClean="0">
                <a:solidFill>
                  <a:srgbClr val="CC0000"/>
                </a:solidFill>
                <a:ea typeface="ＭＳ Ｐゴシック" charset="0"/>
                <a:cs typeface="+mn-cs"/>
              </a:rPr>
              <a:t>ARP table: </a:t>
            </a:r>
            <a:r>
              <a:rPr lang="en-US" sz="2400" dirty="0" smtClean="0">
                <a:ea typeface="ＭＳ Ｐゴシック" charset="0"/>
                <a:cs typeface="+mn-cs"/>
              </a:rPr>
              <a:t>each </a:t>
            </a:r>
            <a:r>
              <a:rPr lang="en-US" sz="2400" dirty="0">
                <a:ea typeface="ＭＳ Ｐゴシック" charset="0"/>
                <a:cs typeface="+mn-cs"/>
              </a:rPr>
              <a:t>IP node (host, router) on LAN has </a:t>
            </a:r>
            <a:r>
              <a:rPr lang="en-US" sz="2400" dirty="0" smtClean="0">
                <a:ea typeface="ＭＳ Ｐゴシック" charset="0"/>
                <a:cs typeface="+mn-cs"/>
              </a:rPr>
              <a:t>table</a:t>
            </a:r>
            <a:endParaRPr lang="en-US" sz="2400" dirty="0">
              <a:ea typeface="ＭＳ Ｐゴシック" charset="0"/>
              <a:cs typeface="+mn-cs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IP/MAC address mappings for some LAN nodes:</a:t>
            </a:r>
          </a:p>
          <a:p>
            <a:pPr>
              <a:buFont typeface="Wingdings" charset="0"/>
              <a:buNone/>
              <a:defRPr/>
            </a:pPr>
            <a:r>
              <a:rPr lang="en-US" sz="1800" dirty="0">
                <a:ea typeface="ＭＳ Ｐゴシック" charset="0"/>
                <a:cs typeface="+mn-cs"/>
              </a:rPr>
              <a:t>          </a:t>
            </a:r>
            <a:r>
              <a:rPr lang="en-US" sz="1800" dirty="0">
                <a:solidFill>
                  <a:srgbClr val="CC0000"/>
                </a:solidFill>
                <a:ea typeface="ＭＳ Ｐゴシック" charset="0"/>
                <a:cs typeface="+mn-cs"/>
              </a:rPr>
              <a:t>&lt; IP address; MAC address; TTL&gt;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TTL (Time To Live): time after which address mapping will be forgotten (typically 20 min)</a:t>
            </a:r>
          </a:p>
        </p:txBody>
      </p:sp>
      <p:sp>
        <p:nvSpPr>
          <p:cNvPr id="128007" name="Freeform 10"/>
          <p:cNvSpPr>
            <a:spLocks/>
          </p:cNvSpPr>
          <p:nvPr/>
        </p:nvSpPr>
        <p:spPr bwMode="auto">
          <a:xfrm>
            <a:off x="1800225" y="3944938"/>
            <a:ext cx="1393825" cy="1525587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Line 18"/>
          <p:cNvSpPr>
            <a:spLocks noChangeShapeType="1"/>
          </p:cNvSpPr>
          <p:nvPr/>
        </p:nvSpPr>
        <p:spPr bwMode="auto">
          <a:xfrm>
            <a:off x="1357313" y="4449763"/>
            <a:ext cx="476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3018" name="Line 19"/>
          <p:cNvSpPr>
            <a:spLocks noChangeShapeType="1"/>
          </p:cNvSpPr>
          <p:nvPr/>
        </p:nvSpPr>
        <p:spPr bwMode="auto">
          <a:xfrm>
            <a:off x="2587625" y="3606800"/>
            <a:ext cx="0" cy="48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3019" name="Line 20"/>
          <p:cNvSpPr>
            <a:spLocks noChangeShapeType="1"/>
          </p:cNvSpPr>
          <p:nvPr/>
        </p:nvSpPr>
        <p:spPr bwMode="auto">
          <a:xfrm flipH="1">
            <a:off x="3176588" y="4575175"/>
            <a:ext cx="447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3020" name="Line 21"/>
          <p:cNvSpPr>
            <a:spLocks noChangeShapeType="1"/>
          </p:cNvSpPr>
          <p:nvPr/>
        </p:nvSpPr>
        <p:spPr bwMode="auto">
          <a:xfrm flipV="1">
            <a:off x="2562225" y="5322888"/>
            <a:ext cx="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3021" name="Text Box 22"/>
          <p:cNvSpPr txBox="1">
            <a:spLocks noChangeArrowheads="1"/>
          </p:cNvSpPr>
          <p:nvPr/>
        </p:nvSpPr>
        <p:spPr bwMode="auto">
          <a:xfrm>
            <a:off x="2806700" y="3386138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</a:rPr>
              <a:t>1A-2F-BB-76-09-AD</a:t>
            </a:r>
          </a:p>
        </p:txBody>
      </p:sp>
      <p:sp>
        <p:nvSpPr>
          <p:cNvPr id="43022" name="Line 23"/>
          <p:cNvSpPr>
            <a:spLocks noChangeShapeType="1"/>
          </p:cNvSpPr>
          <p:nvPr/>
        </p:nvSpPr>
        <p:spPr bwMode="auto">
          <a:xfrm flipH="1" flipV="1">
            <a:off x="2678113" y="3538538"/>
            <a:ext cx="204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3023" name="Line 24"/>
          <p:cNvSpPr>
            <a:spLocks noChangeShapeType="1"/>
          </p:cNvSpPr>
          <p:nvPr/>
        </p:nvSpPr>
        <p:spPr bwMode="auto">
          <a:xfrm flipV="1">
            <a:off x="3633788" y="465137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3024" name="Text Box 25"/>
          <p:cNvSpPr txBox="1">
            <a:spLocks noChangeArrowheads="1"/>
          </p:cNvSpPr>
          <p:nvPr/>
        </p:nvSpPr>
        <p:spPr bwMode="auto">
          <a:xfrm>
            <a:off x="3187700" y="4953000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</a:rPr>
              <a:t>58-23-D7-FA-20-B0</a:t>
            </a:r>
          </a:p>
        </p:txBody>
      </p:sp>
      <p:sp>
        <p:nvSpPr>
          <p:cNvPr id="43025" name="Line 26"/>
          <p:cNvSpPr>
            <a:spLocks noChangeShapeType="1"/>
          </p:cNvSpPr>
          <p:nvPr/>
        </p:nvSpPr>
        <p:spPr bwMode="auto">
          <a:xfrm flipH="1">
            <a:off x="2632075" y="5735638"/>
            <a:ext cx="246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3026" name="Text Box 27"/>
          <p:cNvSpPr txBox="1">
            <a:spLocks noChangeArrowheads="1"/>
          </p:cNvSpPr>
          <p:nvPr/>
        </p:nvSpPr>
        <p:spPr bwMode="auto">
          <a:xfrm>
            <a:off x="2816225" y="5578475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</a:rPr>
              <a:t>0C-C4-11-6F-E3-98</a:t>
            </a:r>
          </a:p>
        </p:txBody>
      </p:sp>
      <p:sp>
        <p:nvSpPr>
          <p:cNvPr id="43027" name="Line 28"/>
          <p:cNvSpPr>
            <a:spLocks noChangeShapeType="1"/>
          </p:cNvSpPr>
          <p:nvPr/>
        </p:nvSpPr>
        <p:spPr bwMode="auto">
          <a:xfrm flipV="1">
            <a:off x="1320800" y="4552950"/>
            <a:ext cx="0" cy="331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3028" name="Text Box 29"/>
          <p:cNvSpPr txBox="1">
            <a:spLocks noChangeArrowheads="1"/>
          </p:cNvSpPr>
          <p:nvPr/>
        </p:nvSpPr>
        <p:spPr bwMode="auto">
          <a:xfrm>
            <a:off x="166688" y="4811713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</a:rPr>
              <a:t>71-65-F7-2B-08-53</a:t>
            </a:r>
          </a:p>
        </p:txBody>
      </p:sp>
      <p:sp>
        <p:nvSpPr>
          <p:cNvPr id="43029" name="Text Box 30"/>
          <p:cNvSpPr txBox="1">
            <a:spLocks noChangeArrowheads="1"/>
          </p:cNvSpPr>
          <p:nvPr/>
        </p:nvSpPr>
        <p:spPr bwMode="auto">
          <a:xfrm>
            <a:off x="2012950" y="443071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smtClean="0">
                <a:latin typeface="Arial" charset="0"/>
              </a:rPr>
              <a:t>   LAN</a:t>
            </a:r>
          </a:p>
        </p:txBody>
      </p:sp>
      <p:sp>
        <p:nvSpPr>
          <p:cNvPr id="43030" name="Text Box 31"/>
          <p:cNvSpPr txBox="1">
            <a:spLocks noChangeArrowheads="1"/>
          </p:cNvSpPr>
          <p:nvPr/>
        </p:nvSpPr>
        <p:spPr bwMode="auto">
          <a:xfrm>
            <a:off x="363538" y="366553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</a:rPr>
              <a:t>137.196.7.23</a:t>
            </a:r>
          </a:p>
        </p:txBody>
      </p:sp>
      <p:sp>
        <p:nvSpPr>
          <p:cNvPr id="43031" name="Line 32"/>
          <p:cNvSpPr>
            <a:spLocks noChangeShapeType="1"/>
          </p:cNvSpPr>
          <p:nvPr/>
        </p:nvSpPr>
        <p:spPr bwMode="auto">
          <a:xfrm>
            <a:off x="1009650" y="3921125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3032" name="Text Box 33"/>
          <p:cNvSpPr txBox="1">
            <a:spLocks noChangeArrowheads="1"/>
          </p:cNvSpPr>
          <p:nvPr/>
        </p:nvSpPr>
        <p:spPr bwMode="auto">
          <a:xfrm>
            <a:off x="2944813" y="2987675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</a:rPr>
              <a:t>137.196.7.78</a:t>
            </a:r>
          </a:p>
        </p:txBody>
      </p:sp>
      <p:sp>
        <p:nvSpPr>
          <p:cNvPr id="43033" name="Line 34"/>
          <p:cNvSpPr>
            <a:spLocks noChangeShapeType="1"/>
          </p:cNvSpPr>
          <p:nvPr/>
        </p:nvSpPr>
        <p:spPr bwMode="auto">
          <a:xfrm flipH="1" flipV="1">
            <a:off x="2774950" y="3125788"/>
            <a:ext cx="234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3034" name="Line 35"/>
          <p:cNvSpPr>
            <a:spLocks noChangeShapeType="1"/>
          </p:cNvSpPr>
          <p:nvPr/>
        </p:nvSpPr>
        <p:spPr bwMode="auto">
          <a:xfrm>
            <a:off x="3954463" y="4121150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3035" name="Text Box 36"/>
          <p:cNvSpPr txBox="1">
            <a:spLocks noChangeArrowheads="1"/>
          </p:cNvSpPr>
          <p:nvPr/>
        </p:nvSpPr>
        <p:spPr bwMode="auto">
          <a:xfrm>
            <a:off x="3344863" y="388778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</a:rPr>
              <a:t>137.196.7.14</a:t>
            </a:r>
          </a:p>
        </p:txBody>
      </p:sp>
      <p:sp>
        <p:nvSpPr>
          <p:cNvPr id="43036" name="Line 38"/>
          <p:cNvSpPr>
            <a:spLocks noChangeShapeType="1"/>
          </p:cNvSpPr>
          <p:nvPr/>
        </p:nvSpPr>
        <p:spPr bwMode="auto">
          <a:xfrm>
            <a:off x="2136775" y="6002338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3037" name="Text Box 39"/>
          <p:cNvSpPr txBox="1">
            <a:spLocks noChangeArrowheads="1"/>
          </p:cNvSpPr>
          <p:nvPr/>
        </p:nvSpPr>
        <p:spPr bwMode="auto">
          <a:xfrm>
            <a:off x="955675" y="584835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</a:rPr>
              <a:t>137.196.7.88</a:t>
            </a:r>
          </a:p>
        </p:txBody>
      </p:sp>
      <p:sp>
        <p:nvSpPr>
          <p:cNvPr id="399403" name="Rectangle 43"/>
          <p:cNvSpPr>
            <a:spLocks noChangeArrowheads="1"/>
          </p:cNvSpPr>
          <p:nvPr/>
        </p:nvSpPr>
        <p:spPr bwMode="auto">
          <a:xfrm rot="-5400000">
            <a:off x="3659982" y="4482306"/>
            <a:ext cx="127000" cy="1952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8030" name="Group 44"/>
          <p:cNvGrpSpPr>
            <a:grpSpLocks/>
          </p:cNvGrpSpPr>
          <p:nvPr/>
        </p:nvGrpSpPr>
        <p:grpSpPr bwMode="auto">
          <a:xfrm>
            <a:off x="3562350" y="4357688"/>
            <a:ext cx="598488" cy="520700"/>
            <a:chOff x="-44" y="1473"/>
            <a:chExt cx="981" cy="1105"/>
          </a:xfrm>
        </p:grpSpPr>
        <p:pic>
          <p:nvPicPr>
            <p:cNvPr id="1280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80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8031" name="Group 47"/>
          <p:cNvGrpSpPr>
            <a:grpSpLocks/>
          </p:cNvGrpSpPr>
          <p:nvPr/>
        </p:nvGrpSpPr>
        <p:grpSpPr bwMode="auto">
          <a:xfrm>
            <a:off x="657225" y="4160838"/>
            <a:ext cx="709613" cy="520700"/>
            <a:chOff x="267" y="2244"/>
            <a:chExt cx="581" cy="415"/>
          </a:xfrm>
        </p:grpSpPr>
        <p:sp>
          <p:nvSpPr>
            <p:cNvPr id="399408" name="Rectangle 48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042" name="Group 49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8043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8044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28032" name="Group 52"/>
          <p:cNvGrpSpPr>
            <a:grpSpLocks/>
          </p:cNvGrpSpPr>
          <p:nvPr/>
        </p:nvGrpSpPr>
        <p:grpSpPr bwMode="auto">
          <a:xfrm>
            <a:off x="2157413" y="3048000"/>
            <a:ext cx="631825" cy="554038"/>
            <a:chOff x="1745" y="1276"/>
            <a:chExt cx="512" cy="489"/>
          </a:xfrm>
        </p:grpSpPr>
        <p:sp>
          <p:nvSpPr>
            <p:cNvPr id="399413" name="Rectangle 53"/>
            <p:cNvSpPr>
              <a:spLocks noChangeArrowheads="1"/>
            </p:cNvSpPr>
            <p:nvPr/>
          </p:nvSpPr>
          <p:spPr bwMode="auto">
            <a:xfrm>
              <a:off x="2040" y="1604"/>
              <a:ext cx="100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038" name="Group 5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8039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8040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99418" name="Rectangle 58"/>
          <p:cNvSpPr>
            <a:spLocks noChangeArrowheads="1"/>
          </p:cNvSpPr>
          <p:nvPr/>
        </p:nvSpPr>
        <p:spPr bwMode="auto">
          <a:xfrm>
            <a:off x="2501900" y="5645150"/>
            <a:ext cx="123825" cy="1825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8034" name="Group 59"/>
          <p:cNvGrpSpPr>
            <a:grpSpLocks/>
          </p:cNvGrpSpPr>
          <p:nvPr/>
        </p:nvGrpSpPr>
        <p:grpSpPr bwMode="auto">
          <a:xfrm>
            <a:off x="2166938" y="5784850"/>
            <a:ext cx="584200" cy="469900"/>
            <a:chOff x="-44" y="1473"/>
            <a:chExt cx="981" cy="1105"/>
          </a:xfrm>
        </p:grpSpPr>
        <p:pic>
          <p:nvPicPr>
            <p:cNvPr id="128035" name="Picture 60" descr="desktop_computer_stylized_mediu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8036" name="Freeform 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</a:rPr>
              <a:t>Link </a:t>
            </a:r>
            <a:r>
              <a:rPr lang="en-US" i="0" dirty="0">
                <a:latin typeface="Arial" charset="0"/>
              </a:rPr>
              <a:t>Layer</a:t>
            </a:r>
          </a:p>
        </p:txBody>
      </p:sp>
      <p:sp>
        <p:nvSpPr>
          <p:cNvPr id="440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5-</a:t>
            </a:r>
            <a:fld id="{5C1827AB-21C7-40FA-B6A0-AE7FC9B93956}" type="slidenum">
              <a:rPr lang="en-US"/>
              <a:pPr/>
              <a:t>11</a:t>
            </a:fld>
            <a:endParaRPr lang="en-US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66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ARP protocol: </a:t>
            </a:r>
            <a:r>
              <a:rPr lang="en-US" dirty="0" smtClean="0">
                <a:ea typeface="ＭＳ Ｐゴシック" charset="0"/>
                <a:cs typeface="+mj-cs"/>
              </a:rPr>
              <a:t>within same </a:t>
            </a:r>
            <a:r>
              <a:rPr lang="en-US" dirty="0">
                <a:ea typeface="ＭＳ Ｐゴシック" charset="0"/>
                <a:cs typeface="+mj-cs"/>
              </a:rPr>
              <a:t>LAN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6413" y="1277938"/>
            <a:ext cx="3810000" cy="4648200"/>
          </a:xfrm>
        </p:spPr>
        <p:txBody>
          <a:bodyPr/>
          <a:lstStyle/>
          <a:p>
            <a:r>
              <a:rPr lang="en-US" sz="2400" smtClean="0"/>
              <a:t>A wants to send datagram to B</a:t>
            </a:r>
          </a:p>
          <a:p>
            <a:pPr lvl="1"/>
            <a:r>
              <a:rPr lang="en-US" sz="2000" smtClean="0"/>
              <a:t>B</a:t>
            </a:r>
            <a:r>
              <a:rPr lang="ja-JP" altLang="en-US" sz="2000" smtClean="0"/>
              <a:t>’</a:t>
            </a:r>
            <a:r>
              <a:rPr lang="en-US" altLang="ja-JP" sz="2000" smtClean="0"/>
              <a:t>s MAC address not in A</a:t>
            </a:r>
            <a:r>
              <a:rPr lang="ja-JP" altLang="en-US" sz="2000" smtClean="0"/>
              <a:t>’</a:t>
            </a:r>
            <a:r>
              <a:rPr lang="en-US" altLang="ja-JP" sz="2000" smtClean="0"/>
              <a:t>s ARP table.</a:t>
            </a:r>
          </a:p>
          <a:p>
            <a:r>
              <a:rPr lang="en-US" sz="2400" smtClean="0"/>
              <a:t>A </a:t>
            </a:r>
            <a:r>
              <a:rPr lang="en-US" sz="2400" smtClean="0">
                <a:solidFill>
                  <a:srgbClr val="CC0000"/>
                </a:solidFill>
              </a:rPr>
              <a:t>broadcasts</a:t>
            </a:r>
            <a:r>
              <a:rPr lang="en-US" sz="2400" smtClean="0"/>
              <a:t> ARP query packet, containing B's IP address </a:t>
            </a:r>
          </a:p>
          <a:p>
            <a:pPr lvl="1"/>
            <a:r>
              <a:rPr lang="en-US" sz="2000" smtClean="0"/>
              <a:t>dest MAC address = FF-FF-FF-FF-FF-FF</a:t>
            </a:r>
          </a:p>
          <a:p>
            <a:pPr lvl="1"/>
            <a:r>
              <a:rPr lang="en-US" sz="2000" smtClean="0"/>
              <a:t>all nodes on LAN receive ARP query </a:t>
            </a:r>
          </a:p>
          <a:p>
            <a:r>
              <a:rPr lang="en-US" sz="2400" smtClean="0"/>
              <a:t>B receives ARP packet, replies to A with its (B's) MAC address</a:t>
            </a:r>
          </a:p>
          <a:p>
            <a:pPr lvl="1"/>
            <a:r>
              <a:rPr lang="en-US" sz="2000" smtClean="0"/>
              <a:t>frame sent to A</a:t>
            </a:r>
            <a:r>
              <a:rPr lang="ja-JP" altLang="en-US" sz="2000" smtClean="0"/>
              <a:t>’</a:t>
            </a:r>
            <a:r>
              <a:rPr lang="en-US" altLang="ja-JP" sz="2000" smtClean="0"/>
              <a:t>s MAC address (unicast)</a:t>
            </a:r>
          </a:p>
          <a:p>
            <a:endParaRPr lang="en-US" sz="2400" smtClean="0"/>
          </a:p>
        </p:txBody>
      </p:sp>
      <p:sp>
        <p:nvSpPr>
          <p:cNvPr id="400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5863" y="1878013"/>
            <a:ext cx="3810000" cy="4648200"/>
          </a:xfrm>
        </p:spPr>
        <p:txBody>
          <a:bodyPr/>
          <a:lstStyle/>
          <a:p>
            <a:r>
              <a:rPr lang="en-US" sz="2400" smtClean="0"/>
              <a:t>A caches (saves) IP-to-MAC address pair in its ARP table until information becomes old (times out)</a:t>
            </a:r>
            <a:r>
              <a:rPr lang="en-US" sz="2000" smtClean="0"/>
              <a:t> </a:t>
            </a:r>
          </a:p>
          <a:p>
            <a:pPr lvl="1"/>
            <a:r>
              <a:rPr lang="en-US" sz="2000" smtClean="0"/>
              <a:t>soft state: information that times out (goes away) unless refreshed</a:t>
            </a:r>
          </a:p>
          <a:p>
            <a:r>
              <a:rPr lang="en-US" sz="2400" smtClean="0"/>
              <a:t>ARP is </a:t>
            </a:r>
            <a:r>
              <a:rPr lang="ja-JP" altLang="en-US" sz="2400" smtClean="0"/>
              <a:t>“</a:t>
            </a:r>
            <a:r>
              <a:rPr lang="en-US" altLang="ja-JP" sz="2400" smtClean="0"/>
              <a:t>plug-and-play</a:t>
            </a:r>
            <a:r>
              <a:rPr lang="ja-JP" altLang="en-US" sz="2400" smtClean="0"/>
              <a:t>”</a:t>
            </a:r>
            <a:r>
              <a:rPr lang="en-US" altLang="ja-JP" sz="2400" smtClean="0"/>
              <a:t>:</a:t>
            </a:r>
          </a:p>
          <a:p>
            <a:pPr lvl="1"/>
            <a:r>
              <a:rPr lang="en-US" sz="2000" smtClean="0"/>
              <a:t>nodes create their ARP tables </a:t>
            </a:r>
            <a:r>
              <a:rPr lang="en-US" sz="2000" i="1" smtClean="0"/>
              <a:t>without intervention from net administrator</a:t>
            </a:r>
          </a:p>
        </p:txBody>
      </p:sp>
      <p:pic>
        <p:nvPicPr>
          <p:cNvPr id="130054" name="Picture 1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13" y="876300"/>
            <a:ext cx="59420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</a:rPr>
              <a:t>Link </a:t>
            </a:r>
            <a:r>
              <a:rPr lang="en-US" i="0" dirty="0">
                <a:latin typeface="Arial" charset="0"/>
              </a:rPr>
              <a:t>Layer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5-</a:t>
            </a:r>
            <a:fld id="{C42490FD-12B7-47A8-A3A5-40C40D53BAB2}" type="slidenum">
              <a:rPr lang="en-US"/>
              <a:pPr/>
              <a:t>12</a:t>
            </a:fld>
            <a:endParaRPr lang="en-US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2425" y="1057275"/>
            <a:ext cx="8675688" cy="1081088"/>
          </a:xfrm>
        </p:spPr>
        <p:txBody>
          <a:bodyPr/>
          <a:lstStyle/>
          <a:p>
            <a:pPr marL="111125" indent="-111125">
              <a:buFont typeface="Wingdings" pitchFamily="2" charset="2"/>
              <a:buNone/>
            </a:pPr>
            <a:r>
              <a:rPr lang="en-US" sz="2400" dirty="0" smtClean="0"/>
              <a:t>Walk-through: </a:t>
            </a:r>
            <a:r>
              <a:rPr lang="en-US" sz="2400" dirty="0" smtClean="0">
                <a:solidFill>
                  <a:srgbClr val="CC0000"/>
                </a:solidFill>
              </a:rPr>
              <a:t>send datagram from A to B via R</a:t>
            </a:r>
          </a:p>
          <a:p>
            <a:pPr marL="396875" lvl="1" indent="-163513"/>
            <a:r>
              <a:rPr lang="en-US" dirty="0" smtClean="0"/>
              <a:t> focus on addressing – at IP (datagram) and MAC layer (frame)</a:t>
            </a:r>
          </a:p>
          <a:p>
            <a:pPr marL="396875" lvl="1" indent="-163513"/>
            <a:r>
              <a:rPr lang="en-US" dirty="0" smtClean="0"/>
              <a:t> assume A knows B</a:t>
            </a:r>
            <a:r>
              <a:rPr lang="ja-JP" altLang="en-US" smtClean="0"/>
              <a:t>’</a:t>
            </a:r>
            <a:r>
              <a:rPr lang="en-US" altLang="ja-JP" dirty="0" smtClean="0"/>
              <a:t>s IP address</a:t>
            </a:r>
          </a:p>
          <a:p>
            <a:pPr marL="396875" lvl="1" indent="-163513"/>
            <a:r>
              <a:rPr lang="en-US" dirty="0" smtClean="0"/>
              <a:t> assume A knows IP address of first hop router, R (how?)</a:t>
            </a:r>
          </a:p>
          <a:p>
            <a:pPr marL="396875" lvl="1" indent="-163513"/>
            <a:r>
              <a:rPr lang="en-US" dirty="0" smtClean="0"/>
              <a:t> assume A knows R</a:t>
            </a:r>
            <a:r>
              <a:rPr lang="ja-JP" altLang="en-US" smtClean="0"/>
              <a:t>’</a:t>
            </a:r>
            <a:r>
              <a:rPr lang="en-US" altLang="ja-JP" dirty="0" smtClean="0"/>
              <a:t>s MAC address (how?)</a:t>
            </a:r>
            <a:endParaRPr lang="en-US" dirty="0" smtClean="0"/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Addressing: routing to another LAN</a:t>
            </a:r>
          </a:p>
        </p:txBody>
      </p:sp>
      <p:grpSp>
        <p:nvGrpSpPr>
          <p:cNvPr id="132101" name="Group 4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2103" name="Group 99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216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216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216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02" name="Rectangle 43"/>
              <p:cNvSpPr>
                <a:spLocks noChangeArrowheads="1"/>
              </p:cNvSpPr>
              <p:nvPr/>
            </p:nvSpPr>
            <p:spPr bwMode="auto">
              <a:xfrm rot="-54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2104" name="Group 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64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215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216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216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710660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0">
                  <a:solidFill>
                    <a:srgbClr val="FF0000"/>
                  </a:solidFill>
                  <a:latin typeface="Gill Sans MT" pitchFamily="34" charset="0"/>
                </a:rPr>
                <a:t>R</a:t>
              </a:r>
              <a:endParaRPr lang="en-US" i="0">
                <a:latin typeface="Gill Sans MT" pitchFamily="34" charset="0"/>
              </a:endParaRPr>
            </a:p>
          </p:txBody>
        </p:sp>
        <p:sp>
          <p:nvSpPr>
            <p:cNvPr id="4506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1A-23-F9-CD-06-9B</a:t>
              </a:r>
            </a:p>
          </p:txBody>
        </p:sp>
        <p:sp>
          <p:nvSpPr>
            <p:cNvPr id="4506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222.222.222.220</a:t>
              </a:r>
            </a:p>
          </p:txBody>
        </p:sp>
        <p:grpSp>
          <p:nvGrpSpPr>
            <p:cNvPr id="132108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511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111.111.111.110</a:t>
                </a:r>
              </a:p>
            </p:txBody>
          </p:sp>
          <p:sp>
            <p:nvSpPr>
              <p:cNvPr id="4511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E6-E9-00-17-BB-4B</a:t>
                </a:r>
              </a:p>
            </p:txBody>
          </p:sp>
        </p:grpSp>
        <p:sp>
          <p:nvSpPr>
            <p:cNvPr id="4507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CC-49-DE-D0-AB-7D</a:t>
              </a:r>
            </a:p>
          </p:txBody>
        </p:sp>
        <p:sp>
          <p:nvSpPr>
            <p:cNvPr id="4507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111.111.111.112</a:t>
              </a:r>
            </a:p>
          </p:txBody>
        </p:sp>
        <p:sp>
          <p:nvSpPr>
            <p:cNvPr id="4507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111.111.111.111</a:t>
              </a:r>
            </a:p>
          </p:txBody>
        </p:sp>
        <p:sp>
          <p:nvSpPr>
            <p:cNvPr id="4507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74-29-9C-E8-FF-55</a:t>
              </a:r>
            </a:p>
          </p:txBody>
        </p:sp>
        <p:sp>
          <p:nvSpPr>
            <p:cNvPr id="132113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7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07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07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07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07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08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08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710714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0">
                  <a:solidFill>
                    <a:srgbClr val="FF0000"/>
                  </a:solidFill>
                  <a:latin typeface="Gill Sans MT" pitchFamily="34" charset="0"/>
                </a:rPr>
                <a:t>A</a:t>
              </a:r>
            </a:p>
          </p:txBody>
        </p:sp>
        <p:sp>
          <p:nvSpPr>
            <p:cNvPr id="4508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32123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511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222.222.222.222</a:t>
                </a:r>
              </a:p>
            </p:txBody>
          </p:sp>
          <p:sp>
            <p:nvSpPr>
              <p:cNvPr id="4511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49-BD-D2-C7-56-2A</a:t>
                </a:r>
              </a:p>
            </p:txBody>
          </p:sp>
        </p:grpSp>
        <p:sp>
          <p:nvSpPr>
            <p:cNvPr id="4508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08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08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222.222.222.221</a:t>
              </a:r>
            </a:p>
          </p:txBody>
        </p:sp>
        <p:sp>
          <p:nvSpPr>
            <p:cNvPr id="4508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88-B2-2F-54-1A-0F</a:t>
              </a:r>
            </a:p>
          </p:txBody>
        </p:sp>
        <p:sp>
          <p:nvSpPr>
            <p:cNvPr id="4508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09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32130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0732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0">
                  <a:solidFill>
                    <a:srgbClr val="FF0000"/>
                  </a:solidFill>
                  <a:latin typeface="Gill Sans MT" pitchFamily="34" charset="0"/>
                </a:rPr>
                <a:t>B</a:t>
              </a:r>
            </a:p>
          </p:txBody>
        </p:sp>
        <p:grpSp>
          <p:nvGrpSpPr>
            <p:cNvPr id="132132" name="Group 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215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215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215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 rot="-54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2133" name="Group 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77" name="Rectangle 43"/>
              <p:cNvSpPr>
                <a:spLocks noChangeArrowheads="1"/>
              </p:cNvSpPr>
              <p:nvPr/>
            </p:nvSpPr>
            <p:spPr bwMode="auto">
              <a:xfrm rot="-54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2140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214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3214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 i="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3214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32145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2148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149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510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510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1" name="Rectangle 43"/>
              <p:cNvSpPr>
                <a:spLocks noChangeArrowheads="1"/>
              </p:cNvSpPr>
              <p:nvPr/>
            </p:nvSpPr>
            <p:spPr bwMode="auto">
              <a:xfrm rot="-54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2134" name="Group 9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95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213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213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213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32102" name="Picture 15" descr="underline_base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5" name="Group 94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4183" name="Group 95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424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424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424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56" name="Rectangle 43"/>
              <p:cNvSpPr>
                <a:spLocks noChangeArrowheads="1"/>
              </p:cNvSpPr>
              <p:nvPr/>
            </p:nvSpPr>
            <p:spPr bwMode="auto">
              <a:xfrm rot="-54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4184" name="Group 96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1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423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424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424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98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0">
                  <a:solidFill>
                    <a:srgbClr val="FF0000"/>
                  </a:solidFill>
                  <a:latin typeface="Gill Sans MT" pitchFamily="34" charset="0"/>
                </a:rPr>
                <a:t>R</a:t>
              </a:r>
              <a:endParaRPr lang="en-US" i="0">
                <a:latin typeface="Gill Sans MT" pitchFamily="34" charset="0"/>
              </a:endParaRPr>
            </a:p>
          </p:txBody>
        </p:sp>
        <p:sp>
          <p:nvSpPr>
            <p:cNvPr id="46123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1A-23-F9-CD-06-9B</a:t>
              </a:r>
            </a:p>
          </p:txBody>
        </p:sp>
        <p:sp>
          <p:nvSpPr>
            <p:cNvPr id="46124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222.222.222.220</a:t>
              </a:r>
            </a:p>
          </p:txBody>
        </p:sp>
        <p:grpSp>
          <p:nvGrpSpPr>
            <p:cNvPr id="134188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6173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111.111.111.110</a:t>
                </a:r>
              </a:p>
            </p:txBody>
          </p:sp>
          <p:sp>
            <p:nvSpPr>
              <p:cNvPr id="46174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E6-E9-00-17-BB-4B</a:t>
                </a:r>
              </a:p>
            </p:txBody>
          </p:sp>
        </p:grpSp>
        <p:sp>
          <p:nvSpPr>
            <p:cNvPr id="46126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CC-49-DE-D0-AB-7D</a:t>
              </a:r>
            </a:p>
          </p:txBody>
        </p:sp>
        <p:sp>
          <p:nvSpPr>
            <p:cNvPr id="46127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111.111.111.112</a:t>
              </a:r>
            </a:p>
          </p:txBody>
        </p:sp>
        <p:sp>
          <p:nvSpPr>
            <p:cNvPr id="46128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111.111.111.111</a:t>
              </a:r>
            </a:p>
          </p:txBody>
        </p:sp>
        <p:sp>
          <p:nvSpPr>
            <p:cNvPr id="46129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74-29-9C-E8-FF-55</a:t>
              </a:r>
            </a:p>
          </p:txBody>
        </p:sp>
        <p:sp>
          <p:nvSpPr>
            <p:cNvPr id="134193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131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32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33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34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35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36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37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4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0">
                  <a:solidFill>
                    <a:srgbClr val="FF0000"/>
                  </a:solidFill>
                  <a:latin typeface="Gill Sans MT" pitchFamily="34" charset="0"/>
                </a:rPr>
                <a:t>A</a:t>
              </a:r>
            </a:p>
          </p:txBody>
        </p:sp>
        <p:sp>
          <p:nvSpPr>
            <p:cNvPr id="46139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34203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6171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222.222.222.222</a:t>
                </a:r>
              </a:p>
            </p:txBody>
          </p:sp>
          <p:sp>
            <p:nvSpPr>
              <p:cNvPr id="46172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49-BD-D2-C7-56-2A</a:t>
                </a:r>
              </a:p>
            </p:txBody>
          </p:sp>
        </p:grpSp>
        <p:sp>
          <p:nvSpPr>
            <p:cNvPr id="46141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42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43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222.222.222.221</a:t>
              </a:r>
            </a:p>
          </p:txBody>
        </p:sp>
        <p:sp>
          <p:nvSpPr>
            <p:cNvPr id="46144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88-B2-2F-54-1A-0F</a:t>
              </a:r>
            </a:p>
          </p:txBody>
        </p:sp>
        <p:sp>
          <p:nvSpPr>
            <p:cNvPr id="46145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46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34210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4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0">
                  <a:solidFill>
                    <a:srgbClr val="FF0000"/>
                  </a:solidFill>
                  <a:latin typeface="Gill Sans MT" pitchFamily="34" charset="0"/>
                </a:rPr>
                <a:t>B</a:t>
              </a:r>
            </a:p>
          </p:txBody>
        </p:sp>
        <p:grpSp>
          <p:nvGrpSpPr>
            <p:cNvPr id="134212" name="Group 12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423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423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423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44" name="Rectangle 43"/>
              <p:cNvSpPr>
                <a:spLocks noChangeArrowheads="1"/>
              </p:cNvSpPr>
              <p:nvPr/>
            </p:nvSpPr>
            <p:spPr bwMode="auto">
              <a:xfrm rot="-54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4213" name="Group 125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2" name="Rectangle 43"/>
              <p:cNvSpPr>
                <a:spLocks noChangeArrowheads="1"/>
              </p:cNvSpPr>
              <p:nvPr/>
            </p:nvSpPr>
            <p:spPr bwMode="auto">
              <a:xfrm rot="-54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4220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422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3422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 i="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3422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34225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4228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229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6163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6164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34" name="Rectangle 43"/>
              <p:cNvSpPr>
                <a:spLocks noChangeArrowheads="1"/>
              </p:cNvSpPr>
              <p:nvPr/>
            </p:nvSpPr>
            <p:spPr bwMode="auto">
              <a:xfrm rot="-54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4214" name="Group 126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28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421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421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421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</a:rPr>
              <a:t>Link </a:t>
            </a:r>
            <a:r>
              <a:rPr lang="en-US" i="0" dirty="0">
                <a:latin typeface="Arial" charset="0"/>
              </a:rPr>
              <a:t>Layer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5-</a:t>
            </a:r>
            <a:fld id="{A194978F-1F9D-4BD3-B30D-A10C23F25FC6}" type="slidenum">
              <a:rPr lang="en-US"/>
              <a:pPr/>
              <a:t>13</a:t>
            </a:fld>
            <a:endParaRPr lang="en-US"/>
          </a:p>
        </p:txBody>
      </p:sp>
      <p:sp>
        <p:nvSpPr>
          <p:cNvPr id="712857" name="AutoShape 153"/>
          <p:cNvSpPr>
            <a:spLocks noChangeArrowheads="1"/>
          </p:cNvSpPr>
          <p:nvPr/>
        </p:nvSpPr>
        <p:spPr bwMode="auto">
          <a:xfrm>
            <a:off x="2387600" y="3086100"/>
            <a:ext cx="314325" cy="792163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Addressing: routing to another LAN</a:t>
            </a:r>
          </a:p>
        </p:txBody>
      </p:sp>
      <p:grpSp>
        <p:nvGrpSpPr>
          <p:cNvPr id="712834" name="Group 130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134176" name="Freeform 65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114" name="Rectangle 67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5" name="Text Box 68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sz="1600" i="0">
                <a:latin typeface="Arial" pitchFamily="34" charset="0"/>
              </a:endParaRPr>
            </a:p>
            <a:p>
              <a:pPr algn="ctr"/>
              <a:endParaRPr lang="en-US" sz="1600" i="0">
                <a:latin typeface="Arial" pitchFamily="34" charset="0"/>
              </a:endParaRPr>
            </a:p>
            <a:p>
              <a:pPr algn="ctr"/>
              <a:r>
                <a:rPr lang="en-US" sz="1600" i="0">
                  <a:latin typeface="Arial" pitchFamily="34" charset="0"/>
                </a:rPr>
                <a:t>IP</a:t>
              </a:r>
            </a:p>
            <a:p>
              <a:pPr algn="ctr"/>
              <a:r>
                <a:rPr lang="en-US" sz="1600" i="0">
                  <a:latin typeface="Arial" pitchFamily="34" charset="0"/>
                </a:rPr>
                <a:t>Eth</a:t>
              </a:r>
            </a:p>
            <a:p>
              <a:pPr algn="ctr"/>
              <a:r>
                <a:rPr lang="en-US" sz="1600" i="0">
                  <a:latin typeface="Arial" pitchFamily="34" charset="0"/>
                </a:rPr>
                <a:t>Phy</a:t>
              </a:r>
            </a:p>
          </p:txBody>
        </p:sp>
        <p:sp>
          <p:nvSpPr>
            <p:cNvPr id="46116" name="Line 6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17" name="Line 7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18" name="Line 7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19" name="Line 72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712855" name="Group 151"/>
          <p:cNvGrpSpPr>
            <a:grpSpLocks/>
          </p:cNvGrpSpPr>
          <p:nvPr/>
        </p:nvGrpSpPr>
        <p:grpSpPr bwMode="auto">
          <a:xfrm>
            <a:off x="1893888" y="2643188"/>
            <a:ext cx="2011362" cy="760412"/>
            <a:chOff x="1197" y="1665"/>
            <a:chExt cx="1267" cy="479"/>
          </a:xfrm>
        </p:grpSpPr>
        <p:grpSp>
          <p:nvGrpSpPr>
            <p:cNvPr id="134171" name="Group 150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46110" name="Rectangle 123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11" name="Line 124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112" name="Line 125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6109" name="Text Box 126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   IP dest: 222.222.222.222</a:t>
              </a:r>
            </a:p>
          </p:txBody>
        </p:sp>
      </p:grpSp>
      <p:grpSp>
        <p:nvGrpSpPr>
          <p:cNvPr id="712845" name="Group 141"/>
          <p:cNvGrpSpPr>
            <a:grpSpLocks/>
          </p:cNvGrpSpPr>
          <p:nvPr/>
        </p:nvGrpSpPr>
        <p:grpSpPr bwMode="auto">
          <a:xfrm>
            <a:off x="2027238" y="2903538"/>
            <a:ext cx="146050" cy="385762"/>
            <a:chOff x="1272" y="1762"/>
            <a:chExt cx="92" cy="243"/>
          </a:xfrm>
        </p:grpSpPr>
        <p:sp>
          <p:nvSpPr>
            <p:cNvPr id="46106" name="Line 127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107" name="Line 128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712847" name="Rectangle 143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latin typeface="Gill Sans MT" charset="0"/>
                <a:ea typeface="ＭＳ Ｐゴシック" charset="0"/>
              </a:rPr>
              <a:t>A creates IP datagram with IP source A, destination B </a:t>
            </a:r>
          </a:p>
        </p:txBody>
      </p:sp>
      <p:sp>
        <p:nvSpPr>
          <p:cNvPr id="712848" name="Rectangle 144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000" i="0">
                <a:latin typeface="Gill Sans MT" pitchFamily="34" charset="0"/>
              </a:rPr>
              <a:t>A creates link-layer frame with R's MAC address as dest, frame contains A-to-B IP datagram</a:t>
            </a:r>
            <a:endParaRPr lang="en-US" sz="2800" i="0">
              <a:latin typeface="Gill Sans MT" pitchFamily="34" charset="0"/>
            </a:endParaRPr>
          </a:p>
        </p:txBody>
      </p:sp>
      <p:grpSp>
        <p:nvGrpSpPr>
          <p:cNvPr id="712856" name="Group 152"/>
          <p:cNvGrpSpPr>
            <a:grpSpLocks/>
          </p:cNvGrpSpPr>
          <p:nvPr/>
        </p:nvGrpSpPr>
        <p:grpSpPr bwMode="auto">
          <a:xfrm>
            <a:off x="1477963" y="2244725"/>
            <a:ext cx="2417762" cy="1519238"/>
            <a:chOff x="931" y="1414"/>
            <a:chExt cx="1523" cy="957"/>
          </a:xfrm>
        </p:grpSpPr>
        <p:sp>
          <p:nvSpPr>
            <p:cNvPr id="46094" name="Text Box 135"/>
            <p:cNvSpPr txBox="1">
              <a:spLocks noChangeArrowheads="1"/>
            </p:cNvSpPr>
            <p:nvPr/>
          </p:nvSpPr>
          <p:spPr bwMode="auto">
            <a:xfrm>
              <a:off x="931" y="1414"/>
              <a:ext cx="15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MAC src: 74-29-9C-E8-FF-55</a:t>
              </a:r>
            </a:p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   MAC dest: </a:t>
              </a:r>
              <a:r>
                <a:rPr lang="en-US" sz="1200" i="0" smtClean="0">
                  <a:solidFill>
                    <a:srgbClr val="FF0000"/>
                  </a:solidFill>
                  <a:latin typeface="Arial" charset="0"/>
                </a:rPr>
                <a:t>E6-E9-00-17-BB-4B</a:t>
              </a:r>
            </a:p>
          </p:txBody>
        </p:sp>
        <p:grpSp>
          <p:nvGrpSpPr>
            <p:cNvPr id="134158" name="Group 14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6100" name="Rectangle 138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01" name="Rectangle 13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02" name="Line 13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103" name="Line 13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104" name="Line 139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105" name="Line 140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6096" name="Line 146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097" name="Line 147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098" name="Line 148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099" name="Line 149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pic>
        <p:nvPicPr>
          <p:cNvPr id="134156" name="Picture 15" descr="underline_base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1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857" grpId="0" animBg="1"/>
      <p:bldP spid="712847" grpId="0"/>
      <p:bldP spid="7128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3" name="Group 163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6236" name="Group 164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6295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6297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6298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225" name="Rectangle 43"/>
              <p:cNvSpPr>
                <a:spLocks noChangeArrowheads="1"/>
              </p:cNvSpPr>
              <p:nvPr/>
            </p:nvSpPr>
            <p:spPr bwMode="auto">
              <a:xfrm rot="-54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6237" name="Group 165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220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6292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6293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6294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67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0">
                  <a:solidFill>
                    <a:srgbClr val="FF0000"/>
                  </a:solidFill>
                  <a:latin typeface="Gill Sans MT" pitchFamily="34" charset="0"/>
                </a:rPr>
                <a:t>R</a:t>
              </a:r>
              <a:endParaRPr lang="en-US" i="0">
                <a:latin typeface="Gill Sans MT" pitchFamily="34" charset="0"/>
              </a:endParaRPr>
            </a:p>
          </p:txBody>
        </p:sp>
        <p:sp>
          <p:nvSpPr>
            <p:cNvPr id="47152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1A-23-F9-CD-06-9B</a:t>
              </a:r>
            </a:p>
          </p:txBody>
        </p:sp>
        <p:sp>
          <p:nvSpPr>
            <p:cNvPr id="47153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222.222.222.220</a:t>
              </a:r>
            </a:p>
          </p:txBody>
        </p:sp>
        <p:grpSp>
          <p:nvGrpSpPr>
            <p:cNvPr id="136241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7202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111.111.111.110</a:t>
                </a:r>
              </a:p>
            </p:txBody>
          </p:sp>
          <p:sp>
            <p:nvSpPr>
              <p:cNvPr id="47203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E6-E9-00-17-BB-4B</a:t>
                </a:r>
              </a:p>
            </p:txBody>
          </p:sp>
        </p:grpSp>
        <p:sp>
          <p:nvSpPr>
            <p:cNvPr id="47155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CC-49-DE-D0-AB-7D</a:t>
              </a:r>
            </a:p>
          </p:txBody>
        </p:sp>
        <p:sp>
          <p:nvSpPr>
            <p:cNvPr id="47156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111.111.111.112</a:t>
              </a:r>
            </a:p>
          </p:txBody>
        </p:sp>
        <p:sp>
          <p:nvSpPr>
            <p:cNvPr id="47157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111.111.111.111</a:t>
              </a:r>
            </a:p>
          </p:txBody>
        </p:sp>
        <p:sp>
          <p:nvSpPr>
            <p:cNvPr id="47158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74-29-9C-E8-FF-55</a:t>
              </a:r>
            </a:p>
          </p:txBody>
        </p:sp>
        <p:sp>
          <p:nvSpPr>
            <p:cNvPr id="136246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160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61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62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63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64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65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66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83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0">
                  <a:solidFill>
                    <a:srgbClr val="FF0000"/>
                  </a:solidFill>
                  <a:latin typeface="Gill Sans MT" pitchFamily="34" charset="0"/>
                </a:rPr>
                <a:t>A</a:t>
              </a:r>
            </a:p>
          </p:txBody>
        </p:sp>
        <p:sp>
          <p:nvSpPr>
            <p:cNvPr id="47168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36256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7200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222.222.222.222</a:t>
                </a:r>
              </a:p>
            </p:txBody>
          </p:sp>
          <p:sp>
            <p:nvSpPr>
              <p:cNvPr id="47201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49-BD-D2-C7-56-2A</a:t>
                </a:r>
              </a:p>
            </p:txBody>
          </p:sp>
        </p:grpSp>
        <p:sp>
          <p:nvSpPr>
            <p:cNvPr id="47170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71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72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222.222.222.221</a:t>
              </a:r>
            </a:p>
          </p:txBody>
        </p:sp>
        <p:sp>
          <p:nvSpPr>
            <p:cNvPr id="47173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88-B2-2F-54-1A-0F</a:t>
              </a:r>
            </a:p>
          </p:txBody>
        </p:sp>
        <p:sp>
          <p:nvSpPr>
            <p:cNvPr id="47174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75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36263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0">
                  <a:solidFill>
                    <a:srgbClr val="FF0000"/>
                  </a:solidFill>
                  <a:latin typeface="Gill Sans MT" pitchFamily="34" charset="0"/>
                </a:rPr>
                <a:t>B</a:t>
              </a:r>
            </a:p>
          </p:txBody>
        </p:sp>
        <p:grpSp>
          <p:nvGrpSpPr>
            <p:cNvPr id="136265" name="Group 19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628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628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628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213" name="Rectangle 43"/>
              <p:cNvSpPr>
                <a:spLocks noChangeArrowheads="1"/>
              </p:cNvSpPr>
              <p:nvPr/>
            </p:nvSpPr>
            <p:spPr bwMode="auto">
              <a:xfrm rot="-54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6266" name="Group 194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201" name="Rectangle 43"/>
              <p:cNvSpPr>
                <a:spLocks noChangeArrowheads="1"/>
              </p:cNvSpPr>
              <p:nvPr/>
            </p:nvSpPr>
            <p:spPr bwMode="auto">
              <a:xfrm rot="-54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6273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6275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3627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 i="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36277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36278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6281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282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7192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7193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03" name="Rectangle 43"/>
              <p:cNvSpPr>
                <a:spLocks noChangeArrowheads="1"/>
              </p:cNvSpPr>
              <p:nvPr/>
            </p:nvSpPr>
            <p:spPr bwMode="auto">
              <a:xfrm rot="-54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6267" name="Group 195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97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626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627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627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</a:rPr>
              <a:t>Link </a:t>
            </a:r>
            <a:r>
              <a:rPr lang="en-US" i="0" dirty="0">
                <a:latin typeface="Arial" charset="0"/>
              </a:rPr>
              <a:t>Layer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5-</a:t>
            </a:r>
            <a:fld id="{96D946B0-BF6D-4351-BD43-C9D585BD327B}" type="slidenum">
              <a:rPr lang="en-US"/>
              <a:pPr/>
              <a:t>14</a:t>
            </a:fld>
            <a:endParaRPr lang="en-US"/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Addressing: routing to another LAN</a:t>
            </a:r>
          </a:p>
        </p:txBody>
      </p:sp>
      <p:grpSp>
        <p:nvGrpSpPr>
          <p:cNvPr id="714811" name="Group 59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136229" name="Freeform 60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143" name="Rectangle 61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4" name="Text Box 62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sz="1600" i="0">
                <a:latin typeface="Arial" pitchFamily="34" charset="0"/>
              </a:endParaRPr>
            </a:p>
            <a:p>
              <a:pPr algn="ctr"/>
              <a:endParaRPr lang="en-US" sz="1600" i="0">
                <a:latin typeface="Arial" pitchFamily="34" charset="0"/>
              </a:endParaRPr>
            </a:p>
            <a:p>
              <a:pPr algn="ctr"/>
              <a:r>
                <a:rPr lang="en-US" sz="1600" i="0">
                  <a:latin typeface="Arial" pitchFamily="34" charset="0"/>
                </a:rPr>
                <a:t>IP</a:t>
              </a:r>
            </a:p>
            <a:p>
              <a:pPr algn="ctr"/>
              <a:r>
                <a:rPr lang="en-US" sz="1600" i="0">
                  <a:latin typeface="Arial" pitchFamily="34" charset="0"/>
                </a:rPr>
                <a:t>Eth</a:t>
              </a:r>
            </a:p>
            <a:p>
              <a:pPr algn="ctr"/>
              <a:r>
                <a:rPr lang="en-US" sz="1600" i="0">
                  <a:latin typeface="Arial" pitchFamily="34" charset="0"/>
                </a:rPr>
                <a:t>Phy</a:t>
              </a:r>
            </a:p>
          </p:txBody>
        </p:sp>
        <p:sp>
          <p:nvSpPr>
            <p:cNvPr id="47145" name="Line 63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46" name="Line 64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47" name="Line 65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48" name="Line 66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47111" name="Rectangle 76"/>
          <p:cNvSpPr>
            <a:spLocks noChangeArrowheads="1"/>
          </p:cNvSpPr>
          <p:nvPr/>
        </p:nvSpPr>
        <p:spPr bwMode="auto">
          <a:xfrm>
            <a:off x="706438" y="1084263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latin typeface="Gill Sans MT" charset="0"/>
                <a:ea typeface="ＭＳ Ｐゴシック" charset="0"/>
              </a:rPr>
              <a:t>frame sent from A to R</a:t>
            </a:r>
          </a:p>
        </p:txBody>
      </p:sp>
      <p:grpSp>
        <p:nvGrpSpPr>
          <p:cNvPr id="714820" name="Group 68"/>
          <p:cNvGrpSpPr>
            <a:grpSpLocks/>
          </p:cNvGrpSpPr>
          <p:nvPr/>
        </p:nvGrpSpPr>
        <p:grpSpPr bwMode="auto">
          <a:xfrm>
            <a:off x="2713038" y="3265488"/>
            <a:ext cx="1096962" cy="244475"/>
            <a:chOff x="1231" y="1990"/>
            <a:chExt cx="691" cy="154"/>
          </a:xfrm>
        </p:grpSpPr>
        <p:sp>
          <p:nvSpPr>
            <p:cNvPr id="47139" name="Rectangle 69"/>
            <p:cNvSpPr>
              <a:spLocks noChangeArrowheads="1"/>
            </p:cNvSpPr>
            <p:nvPr/>
          </p:nvSpPr>
          <p:spPr bwMode="auto">
            <a:xfrm>
              <a:off x="1231" y="1991"/>
              <a:ext cx="691" cy="1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0" name="Line 70"/>
            <p:cNvSpPr>
              <a:spLocks noChangeShapeType="1"/>
            </p:cNvSpPr>
            <p:nvPr/>
          </p:nvSpPr>
          <p:spPr bwMode="auto">
            <a:xfrm>
              <a:off x="1337" y="1990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41" name="Line 71"/>
            <p:cNvSpPr>
              <a:spLocks noChangeShapeType="1"/>
            </p:cNvSpPr>
            <p:nvPr/>
          </p:nvSpPr>
          <p:spPr bwMode="auto">
            <a:xfrm>
              <a:off x="1427" y="1992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714852" name="Group 100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36221" name="Freeform 93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135" name="Rectangle 94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6" name="Text Box 95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 sz="1600" i="0">
                <a:latin typeface="Arial" pitchFamily="34" charset="0"/>
              </a:endParaRPr>
            </a:p>
            <a:p>
              <a:pPr algn="ctr"/>
              <a:endParaRPr lang="en-US" sz="1600" i="0">
                <a:latin typeface="Arial" pitchFamily="34" charset="0"/>
              </a:endParaRPr>
            </a:p>
            <a:p>
              <a:pPr algn="ctr"/>
              <a:r>
                <a:rPr lang="en-US" sz="1600" i="0">
                  <a:latin typeface="Arial" pitchFamily="34" charset="0"/>
                </a:rPr>
                <a:t>IP</a:t>
              </a:r>
            </a:p>
            <a:p>
              <a:pPr algn="ctr"/>
              <a:r>
                <a:rPr lang="en-US" sz="1600" i="0">
                  <a:latin typeface="Arial" pitchFamily="34" charset="0"/>
                </a:rPr>
                <a:t>Eth</a:t>
              </a:r>
            </a:p>
            <a:p>
              <a:pPr algn="ctr"/>
              <a:r>
                <a:rPr lang="en-US" sz="1600" i="0">
                  <a:latin typeface="Arial" pitchFamily="34" charset="0"/>
                </a:rPr>
                <a:t>Phy</a:t>
              </a:r>
            </a:p>
          </p:txBody>
        </p:sp>
        <p:sp>
          <p:nvSpPr>
            <p:cNvPr id="47137" name="Line 98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38" name="Line 99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714853" name="Rectangle 101"/>
          <p:cNvSpPr>
            <a:spLocks noChangeArrowheads="1"/>
          </p:cNvSpPr>
          <p:nvPr/>
        </p:nvSpPr>
        <p:spPr bwMode="auto">
          <a:xfrm>
            <a:off x="709613" y="1439863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latin typeface="Gill Sans MT" charset="0"/>
                <a:ea typeface="ＭＳ Ｐゴシック" charset="0"/>
              </a:rPr>
              <a:t>frame received at R, datagram removed, passed up to IP</a:t>
            </a:r>
          </a:p>
        </p:txBody>
      </p:sp>
      <p:grpSp>
        <p:nvGrpSpPr>
          <p:cNvPr id="714883" name="Group 131"/>
          <p:cNvGrpSpPr>
            <a:grpSpLocks/>
          </p:cNvGrpSpPr>
          <p:nvPr/>
        </p:nvGrpSpPr>
        <p:grpSpPr bwMode="auto">
          <a:xfrm>
            <a:off x="1477963" y="2244725"/>
            <a:ext cx="2427287" cy="1519238"/>
            <a:chOff x="931" y="1414"/>
            <a:chExt cx="1529" cy="957"/>
          </a:xfrm>
        </p:grpSpPr>
        <p:sp>
          <p:nvSpPr>
            <p:cNvPr id="47121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MAC src: 74-29-9C-E8-FF-55</a:t>
              </a:r>
            </a:p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   MAC dest: E6-E9-00-17-BB-4B</a:t>
              </a:r>
            </a:p>
          </p:txBody>
        </p:sp>
        <p:grpSp>
          <p:nvGrpSpPr>
            <p:cNvPr id="136209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7128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29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30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7131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7132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7133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7123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24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25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26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27" name="Text Box 130"/>
            <p:cNvSpPr txBox="1">
              <a:spLocks noChangeArrowheads="1"/>
            </p:cNvSpPr>
            <p:nvPr/>
          </p:nvSpPr>
          <p:spPr bwMode="auto">
            <a:xfrm>
              <a:off x="1193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   IP dest: 222.222.222.222</a:t>
              </a:r>
            </a:p>
          </p:txBody>
        </p:sp>
      </p:grpSp>
      <p:grpSp>
        <p:nvGrpSpPr>
          <p:cNvPr id="714898" name="Group 146"/>
          <p:cNvGrpSpPr>
            <a:grpSpLocks/>
          </p:cNvGrpSpPr>
          <p:nvPr/>
        </p:nvGrpSpPr>
        <p:grpSpPr bwMode="auto">
          <a:xfrm>
            <a:off x="2667000" y="2435225"/>
            <a:ext cx="2011363" cy="979488"/>
            <a:chOff x="4493" y="1480"/>
            <a:chExt cx="1267" cy="617"/>
          </a:xfrm>
        </p:grpSpPr>
        <p:sp>
          <p:nvSpPr>
            <p:cNvPr id="47118" name="Line 143"/>
            <p:cNvSpPr>
              <a:spLocks noChangeShapeType="1"/>
            </p:cNvSpPr>
            <p:nvPr/>
          </p:nvSpPr>
          <p:spPr bwMode="auto">
            <a:xfrm flipH="1" flipV="1">
              <a:off x="4576" y="1627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19" name="Line 144"/>
            <p:cNvSpPr>
              <a:spLocks noChangeShapeType="1"/>
            </p:cNvSpPr>
            <p:nvPr/>
          </p:nvSpPr>
          <p:spPr bwMode="auto">
            <a:xfrm>
              <a:off x="4668" y="1739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120" name="Text Box 145"/>
            <p:cNvSpPr txBox="1">
              <a:spLocks noChangeArrowheads="1"/>
            </p:cNvSpPr>
            <p:nvPr/>
          </p:nvSpPr>
          <p:spPr bwMode="auto">
            <a:xfrm>
              <a:off x="4493" y="1480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   IP dest: 222.222.222.222</a:t>
              </a:r>
            </a:p>
          </p:txBody>
        </p:sp>
      </p:grpSp>
      <p:pic>
        <p:nvPicPr>
          <p:cNvPr id="136204" name="Picture 15" descr="underline_base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1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13334 L 0.04045 0.16297 L 0.08629 0.16297 L 0.08524 0.0148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714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14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14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1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8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1" name="Group 100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8285" name="Group 101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8344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834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834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62" name="Rectangle 43"/>
              <p:cNvSpPr>
                <a:spLocks noChangeArrowheads="1"/>
              </p:cNvSpPr>
              <p:nvPr/>
            </p:nvSpPr>
            <p:spPr bwMode="auto">
              <a:xfrm rot="-54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8286" name="Group 10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7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834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834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834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04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0">
                  <a:solidFill>
                    <a:srgbClr val="FF0000"/>
                  </a:solidFill>
                  <a:latin typeface="Gill Sans MT" pitchFamily="34" charset="0"/>
                </a:rPr>
                <a:t>R</a:t>
              </a:r>
              <a:endParaRPr lang="en-US" i="0">
                <a:latin typeface="Gill Sans MT" pitchFamily="34" charset="0"/>
              </a:endParaRPr>
            </a:p>
          </p:txBody>
        </p:sp>
        <p:sp>
          <p:nvSpPr>
            <p:cNvPr id="4817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1A-23-F9-CD-06-9B</a:t>
              </a:r>
            </a:p>
          </p:txBody>
        </p:sp>
        <p:sp>
          <p:nvSpPr>
            <p:cNvPr id="4817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222.222.222.220</a:t>
              </a:r>
            </a:p>
          </p:txBody>
        </p:sp>
        <p:grpSp>
          <p:nvGrpSpPr>
            <p:cNvPr id="138290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822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111.111.111.110</a:t>
                </a:r>
              </a:p>
            </p:txBody>
          </p:sp>
          <p:sp>
            <p:nvSpPr>
              <p:cNvPr id="4822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E6-E9-00-17-BB-4B</a:t>
                </a:r>
              </a:p>
            </p:txBody>
          </p:sp>
        </p:grpSp>
        <p:sp>
          <p:nvSpPr>
            <p:cNvPr id="4818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CC-49-DE-D0-AB-7D</a:t>
              </a:r>
            </a:p>
          </p:txBody>
        </p:sp>
        <p:sp>
          <p:nvSpPr>
            <p:cNvPr id="4818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111.111.111.112</a:t>
              </a:r>
            </a:p>
          </p:txBody>
        </p:sp>
        <p:sp>
          <p:nvSpPr>
            <p:cNvPr id="4818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111.111.111.111</a:t>
              </a:r>
            </a:p>
          </p:txBody>
        </p:sp>
        <p:sp>
          <p:nvSpPr>
            <p:cNvPr id="4818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74-29-9C-E8-FF-55</a:t>
              </a:r>
            </a:p>
          </p:txBody>
        </p:sp>
        <p:sp>
          <p:nvSpPr>
            <p:cNvPr id="138295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8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8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8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8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8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9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9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20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0">
                  <a:solidFill>
                    <a:srgbClr val="FF0000"/>
                  </a:solidFill>
                  <a:latin typeface="Gill Sans MT" pitchFamily="34" charset="0"/>
                </a:rPr>
                <a:t>A</a:t>
              </a:r>
            </a:p>
          </p:txBody>
        </p:sp>
        <p:sp>
          <p:nvSpPr>
            <p:cNvPr id="4819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38305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822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222.222.222.222</a:t>
                </a:r>
              </a:p>
            </p:txBody>
          </p:sp>
          <p:sp>
            <p:nvSpPr>
              <p:cNvPr id="4822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49-BD-D2-C7-56-2A</a:t>
                </a:r>
              </a:p>
            </p:txBody>
          </p:sp>
        </p:grpSp>
        <p:sp>
          <p:nvSpPr>
            <p:cNvPr id="4819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9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9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222.222.222.221</a:t>
              </a:r>
            </a:p>
          </p:txBody>
        </p:sp>
        <p:sp>
          <p:nvSpPr>
            <p:cNvPr id="4819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88-B2-2F-54-1A-0F</a:t>
              </a:r>
            </a:p>
          </p:txBody>
        </p:sp>
        <p:sp>
          <p:nvSpPr>
            <p:cNvPr id="4819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20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38312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0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0">
                  <a:solidFill>
                    <a:srgbClr val="FF0000"/>
                  </a:solidFill>
                  <a:latin typeface="Gill Sans MT" pitchFamily="34" charset="0"/>
                </a:rPr>
                <a:t>B</a:t>
              </a:r>
            </a:p>
          </p:txBody>
        </p:sp>
        <p:grpSp>
          <p:nvGrpSpPr>
            <p:cNvPr id="138314" name="Group 130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833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833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833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50" name="Rectangle 43"/>
              <p:cNvSpPr>
                <a:spLocks noChangeArrowheads="1"/>
              </p:cNvSpPr>
              <p:nvPr/>
            </p:nvSpPr>
            <p:spPr bwMode="auto">
              <a:xfrm rot="-54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8315" name="Group 13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8" name="Rectangle 43"/>
              <p:cNvSpPr>
                <a:spLocks noChangeArrowheads="1"/>
              </p:cNvSpPr>
              <p:nvPr/>
            </p:nvSpPr>
            <p:spPr bwMode="auto">
              <a:xfrm rot="-54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8322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8324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3832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 i="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38326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38327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8330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331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21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821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40" name="Rectangle 43"/>
              <p:cNvSpPr>
                <a:spLocks noChangeArrowheads="1"/>
              </p:cNvSpPr>
              <p:nvPr/>
            </p:nvSpPr>
            <p:spPr bwMode="auto">
              <a:xfrm rot="-54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8316" name="Group 132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34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831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831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832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</a:rPr>
              <a:t>Link </a:t>
            </a:r>
            <a:r>
              <a:rPr lang="en-US" i="0" dirty="0">
                <a:latin typeface="Arial" charset="0"/>
              </a:rPr>
              <a:t>Layer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5-</a:t>
            </a:r>
            <a:fld id="{79F2C162-5F41-463F-B3F6-14AC4FF64020}" type="slidenum">
              <a:rPr lang="en-US"/>
              <a:pPr/>
              <a:t>15</a:t>
            </a:fld>
            <a:endParaRPr lang="en-US"/>
          </a:p>
        </p:txBody>
      </p:sp>
      <p:sp>
        <p:nvSpPr>
          <p:cNvPr id="718850" name="AutoShape 2"/>
          <p:cNvSpPr>
            <a:spLocks noChangeArrowheads="1"/>
          </p:cNvSpPr>
          <p:nvPr/>
        </p:nvSpPr>
        <p:spPr bwMode="auto">
          <a:xfrm>
            <a:off x="5710238" y="3144838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Addressing: routing to another LAN</a:t>
            </a:r>
          </a:p>
        </p:txBody>
      </p:sp>
      <p:grpSp>
        <p:nvGrpSpPr>
          <p:cNvPr id="138246" name="Group 67"/>
          <p:cNvGrpSpPr>
            <a:grpSpLocks/>
          </p:cNvGrpSpPr>
          <p:nvPr/>
        </p:nvGrpSpPr>
        <p:grpSpPr bwMode="auto">
          <a:xfrm>
            <a:off x="5216525" y="2701925"/>
            <a:ext cx="2011363" cy="760413"/>
            <a:chOff x="1197" y="1665"/>
            <a:chExt cx="1267" cy="479"/>
          </a:xfrm>
        </p:grpSpPr>
        <p:grpSp>
          <p:nvGrpSpPr>
            <p:cNvPr id="138280" name="Group 68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48171" name="Rectangle 69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72" name="Line 70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8173" name="Line 71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8170" name="Text Box 72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   IP dest: 222.222.222.222</a:t>
              </a:r>
            </a:p>
          </p:txBody>
        </p:sp>
      </p:grpSp>
      <p:grpSp>
        <p:nvGrpSpPr>
          <p:cNvPr id="718921" name="Group 73"/>
          <p:cNvGrpSpPr>
            <a:grpSpLocks/>
          </p:cNvGrpSpPr>
          <p:nvPr/>
        </p:nvGrpSpPr>
        <p:grpSpPr bwMode="auto">
          <a:xfrm>
            <a:off x="5340350" y="2952750"/>
            <a:ext cx="146050" cy="385763"/>
            <a:chOff x="1272" y="1762"/>
            <a:chExt cx="92" cy="243"/>
          </a:xfrm>
        </p:grpSpPr>
        <p:sp>
          <p:nvSpPr>
            <p:cNvPr id="48167" name="Line 74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68" name="Line 75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718924" name="Rectangle 76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latin typeface="Gill Sans MT" charset="0"/>
                <a:ea typeface="ＭＳ Ｐゴシック" charset="0"/>
              </a:rPr>
              <a:t>R forwards datagram with IP source A, destination B </a:t>
            </a:r>
          </a:p>
        </p:txBody>
      </p:sp>
      <p:sp>
        <p:nvSpPr>
          <p:cNvPr id="718925" name="Rectangle 77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000" i="0">
                <a:latin typeface="Gill Sans MT" pitchFamily="34" charset="0"/>
              </a:rPr>
              <a:t>R creates link-layer frame with B's MAC address as dest, frame contains A-to-B IP datagram</a:t>
            </a:r>
            <a:endParaRPr lang="en-US" sz="2800" i="0">
              <a:latin typeface="Gill Sans MT" pitchFamily="34" charset="0"/>
            </a:endParaRPr>
          </a:p>
        </p:txBody>
      </p:sp>
      <p:grpSp>
        <p:nvGrpSpPr>
          <p:cNvPr id="718926" name="Group 78"/>
          <p:cNvGrpSpPr>
            <a:grpSpLocks/>
          </p:cNvGrpSpPr>
          <p:nvPr/>
        </p:nvGrpSpPr>
        <p:grpSpPr bwMode="auto">
          <a:xfrm>
            <a:off x="4791075" y="2293938"/>
            <a:ext cx="2398713" cy="1519237"/>
            <a:chOff x="931" y="1414"/>
            <a:chExt cx="1511" cy="957"/>
          </a:xfrm>
        </p:grpSpPr>
        <p:sp>
          <p:nvSpPr>
            <p:cNvPr id="48155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11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pitchFamily="34" charset="0"/>
                </a:rPr>
                <a:t>MAC src: </a:t>
              </a:r>
              <a:r>
                <a:rPr lang="en-US" sz="1200" i="0">
                  <a:solidFill>
                    <a:srgbClr val="FF0000"/>
                  </a:solidFill>
                  <a:latin typeface="Arial" pitchFamily="34" charset="0"/>
                </a:rPr>
                <a:t>1A-23-F9-CD-06-9B</a:t>
              </a:r>
            </a:p>
            <a:p>
              <a:r>
                <a:rPr lang="en-US" sz="1200" i="0">
                  <a:latin typeface="Arial" pitchFamily="34" charset="0"/>
                </a:rPr>
                <a:t>  MAC dest: </a:t>
              </a:r>
              <a:r>
                <a:rPr lang="en-US" sz="1200" i="0">
                  <a:solidFill>
                    <a:srgbClr val="FF0000"/>
                  </a:solidFill>
                  <a:latin typeface="Arial" pitchFamily="34" charset="0"/>
                </a:rPr>
                <a:t>49-BD-D2-C7-56-2A</a:t>
              </a:r>
            </a:p>
            <a:p>
              <a:endParaRPr lang="en-US" sz="1200" i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grpSp>
          <p:nvGrpSpPr>
            <p:cNvPr id="138267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8161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62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63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8164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8165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8166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8157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58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59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60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38251" name="Group 91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38261" name="Freeform 92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51" name="Rectangle 93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2" name="Text Box 94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 sz="1600" i="0">
                <a:latin typeface="Arial" pitchFamily="34" charset="0"/>
              </a:endParaRPr>
            </a:p>
            <a:p>
              <a:pPr algn="ctr"/>
              <a:endParaRPr lang="en-US" sz="1600" i="0">
                <a:latin typeface="Arial" pitchFamily="34" charset="0"/>
              </a:endParaRPr>
            </a:p>
            <a:p>
              <a:pPr algn="ctr"/>
              <a:r>
                <a:rPr lang="en-US" sz="1600" i="0">
                  <a:latin typeface="Arial" pitchFamily="34" charset="0"/>
                </a:rPr>
                <a:t>IP</a:t>
              </a:r>
            </a:p>
            <a:p>
              <a:pPr algn="ctr"/>
              <a:r>
                <a:rPr lang="en-US" sz="1600" i="0">
                  <a:latin typeface="Arial" pitchFamily="34" charset="0"/>
                </a:rPr>
                <a:t>Eth</a:t>
              </a:r>
            </a:p>
            <a:p>
              <a:pPr algn="ctr"/>
              <a:r>
                <a:rPr lang="en-US" sz="1600" i="0">
                  <a:latin typeface="Arial" pitchFamily="34" charset="0"/>
                </a:rPr>
                <a:t>Phy</a:t>
              </a:r>
            </a:p>
          </p:txBody>
        </p:sp>
        <p:sp>
          <p:nvSpPr>
            <p:cNvPr id="48153" name="Line 95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54" name="Line 96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38252" name="Group 113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138254" name="Freeform 106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44" name="Rectangle 107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5" name="Text Box 108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sz="1600" i="0">
                <a:latin typeface="Arial" pitchFamily="34" charset="0"/>
              </a:endParaRPr>
            </a:p>
            <a:p>
              <a:pPr algn="ctr"/>
              <a:endParaRPr lang="en-US" sz="1600" i="0">
                <a:latin typeface="Arial" pitchFamily="34" charset="0"/>
              </a:endParaRPr>
            </a:p>
            <a:p>
              <a:pPr algn="ctr"/>
              <a:r>
                <a:rPr lang="en-US" sz="1600" i="0">
                  <a:latin typeface="Arial" pitchFamily="34" charset="0"/>
                </a:rPr>
                <a:t>IP</a:t>
              </a:r>
            </a:p>
            <a:p>
              <a:pPr algn="ctr"/>
              <a:r>
                <a:rPr lang="en-US" sz="1600" i="0">
                  <a:latin typeface="Arial" pitchFamily="34" charset="0"/>
                </a:rPr>
                <a:t>Eth</a:t>
              </a:r>
            </a:p>
            <a:p>
              <a:pPr algn="ctr"/>
              <a:r>
                <a:rPr lang="en-US" sz="1600" i="0">
                  <a:latin typeface="Arial" pitchFamily="34" charset="0"/>
                </a:rPr>
                <a:t>Phy</a:t>
              </a:r>
            </a:p>
          </p:txBody>
        </p:sp>
        <p:sp>
          <p:nvSpPr>
            <p:cNvPr id="48146" name="Line 10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47" name="Line 11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48" name="Line 11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149" name="Line 112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pic>
        <p:nvPicPr>
          <p:cNvPr id="138253" name="Picture 15" descr="underline_base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1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1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0" grpId="0" animBg="1"/>
      <p:bldP spid="718924" grpId="0"/>
      <p:bldP spid="7189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89" name="Group 101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40334" name="Group 102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4039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039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039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63" name="Rectangle 43"/>
              <p:cNvSpPr>
                <a:spLocks noChangeArrowheads="1"/>
              </p:cNvSpPr>
              <p:nvPr/>
            </p:nvSpPr>
            <p:spPr bwMode="auto">
              <a:xfrm rot="-54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0335" name="Group 103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8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0390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0391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0392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105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0">
                  <a:solidFill>
                    <a:srgbClr val="FF0000"/>
                  </a:solidFill>
                  <a:latin typeface="Gill Sans MT" pitchFamily="34" charset="0"/>
                </a:rPr>
                <a:t>R</a:t>
              </a:r>
              <a:endParaRPr lang="en-US" i="0">
                <a:latin typeface="Gill Sans MT" pitchFamily="34" charset="0"/>
              </a:endParaRPr>
            </a:p>
          </p:txBody>
        </p:sp>
        <p:sp>
          <p:nvSpPr>
            <p:cNvPr id="49202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1A-23-F9-CD-06-9B</a:t>
              </a:r>
            </a:p>
          </p:txBody>
        </p:sp>
        <p:sp>
          <p:nvSpPr>
            <p:cNvPr id="49203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222.222.222.220</a:t>
              </a:r>
            </a:p>
          </p:txBody>
        </p:sp>
        <p:grpSp>
          <p:nvGrpSpPr>
            <p:cNvPr id="140339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9252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111.111.111.110</a:t>
                </a:r>
              </a:p>
            </p:txBody>
          </p:sp>
          <p:sp>
            <p:nvSpPr>
              <p:cNvPr id="49253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E6-E9-00-17-BB-4B</a:t>
                </a:r>
              </a:p>
            </p:txBody>
          </p:sp>
        </p:grpSp>
        <p:sp>
          <p:nvSpPr>
            <p:cNvPr id="49205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CC-49-DE-D0-AB-7D</a:t>
              </a:r>
            </a:p>
          </p:txBody>
        </p:sp>
        <p:sp>
          <p:nvSpPr>
            <p:cNvPr id="49206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111.111.111.112</a:t>
              </a:r>
            </a:p>
          </p:txBody>
        </p:sp>
        <p:sp>
          <p:nvSpPr>
            <p:cNvPr id="49207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111.111.111.111</a:t>
              </a:r>
            </a:p>
          </p:txBody>
        </p:sp>
        <p:sp>
          <p:nvSpPr>
            <p:cNvPr id="49208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74-29-9C-E8-FF-55</a:t>
              </a:r>
            </a:p>
          </p:txBody>
        </p:sp>
        <p:sp>
          <p:nvSpPr>
            <p:cNvPr id="140344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210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211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212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213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214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215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216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21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0">
                  <a:solidFill>
                    <a:srgbClr val="FF0000"/>
                  </a:solidFill>
                  <a:latin typeface="Gill Sans MT" pitchFamily="34" charset="0"/>
                </a:rPr>
                <a:t>A</a:t>
              </a:r>
            </a:p>
          </p:txBody>
        </p:sp>
        <p:sp>
          <p:nvSpPr>
            <p:cNvPr id="49218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40354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9250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222.222.222.222</a:t>
                </a:r>
              </a:p>
            </p:txBody>
          </p:sp>
          <p:sp>
            <p:nvSpPr>
              <p:cNvPr id="49251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49-BD-D2-C7-56-2A</a:t>
                </a:r>
              </a:p>
            </p:txBody>
          </p:sp>
        </p:grpSp>
        <p:sp>
          <p:nvSpPr>
            <p:cNvPr id="49220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221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222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222.222.222.221</a:t>
              </a:r>
            </a:p>
          </p:txBody>
        </p:sp>
        <p:sp>
          <p:nvSpPr>
            <p:cNvPr id="49223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88-B2-2F-54-1A-0F</a:t>
              </a:r>
            </a:p>
          </p:txBody>
        </p:sp>
        <p:sp>
          <p:nvSpPr>
            <p:cNvPr id="49224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225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40361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1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0">
                  <a:solidFill>
                    <a:srgbClr val="FF0000"/>
                  </a:solidFill>
                  <a:latin typeface="Gill Sans MT" pitchFamily="34" charset="0"/>
                </a:rPr>
                <a:t>B</a:t>
              </a:r>
            </a:p>
          </p:txBody>
        </p:sp>
        <p:grpSp>
          <p:nvGrpSpPr>
            <p:cNvPr id="140363" name="Group 131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40381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038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038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51" name="Rectangle 43"/>
              <p:cNvSpPr>
                <a:spLocks noChangeArrowheads="1"/>
              </p:cNvSpPr>
              <p:nvPr/>
            </p:nvSpPr>
            <p:spPr bwMode="auto">
              <a:xfrm rot="-54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0364" name="Group 132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9" name="Rectangle 43"/>
              <p:cNvSpPr>
                <a:spLocks noChangeArrowheads="1"/>
              </p:cNvSpPr>
              <p:nvPr/>
            </p:nvSpPr>
            <p:spPr bwMode="auto">
              <a:xfrm rot="-54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0371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40373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4037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 i="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40375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140376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40379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380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9242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9243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41" name="Rectangle 43"/>
              <p:cNvSpPr>
                <a:spLocks noChangeArrowheads="1"/>
              </p:cNvSpPr>
              <p:nvPr/>
            </p:nvSpPr>
            <p:spPr bwMode="auto">
              <a:xfrm rot="-54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0365" name="Group 13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35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0367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0368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0369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296 w 356"/>
                    <a:gd name="T3" fmla="*/ 69 h 368"/>
                    <a:gd name="T4" fmla="*/ 1537 w 356"/>
                    <a:gd name="T5" fmla="*/ 1447 h 368"/>
                    <a:gd name="T6" fmla="*/ 339 w 356"/>
                    <a:gd name="T7" fmla="*/ 181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</a:rPr>
              <a:t>Link </a:t>
            </a:r>
            <a:r>
              <a:rPr lang="en-US" i="0" dirty="0">
                <a:latin typeface="Arial" charset="0"/>
              </a:rPr>
              <a:t>Layer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5-</a:t>
            </a:r>
            <a:fld id="{9D5C8240-DC20-4E52-BB15-10BDA02BC452}" type="slidenum">
              <a:rPr lang="en-US"/>
              <a:pPr/>
              <a:t>16</a:t>
            </a:fld>
            <a:endParaRPr lang="en-US"/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Addressing: routing to another LAN</a:t>
            </a:r>
          </a:p>
        </p:txBody>
      </p:sp>
      <p:sp>
        <p:nvSpPr>
          <p:cNvPr id="720966" name="Rectangle 70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latin typeface="Gill Sans MT" charset="0"/>
                <a:ea typeface="ＭＳ Ｐゴシック" charset="0"/>
              </a:rPr>
              <a:t>R forwards datagram with IP source A, destination B </a:t>
            </a:r>
          </a:p>
        </p:txBody>
      </p:sp>
      <p:sp>
        <p:nvSpPr>
          <p:cNvPr id="720967" name="Rectangle 71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000" i="0">
                <a:latin typeface="Gill Sans MT" pitchFamily="34" charset="0"/>
              </a:rPr>
              <a:t>R creates link-layer frame with B's MAC address as dest, frame contains A-to-B IP datagram</a:t>
            </a:r>
            <a:endParaRPr lang="en-US" sz="2800" i="0">
              <a:latin typeface="Gill Sans MT" pitchFamily="34" charset="0"/>
            </a:endParaRPr>
          </a:p>
        </p:txBody>
      </p:sp>
      <p:grpSp>
        <p:nvGrpSpPr>
          <p:cNvPr id="720995" name="Group 99"/>
          <p:cNvGrpSpPr>
            <a:grpSpLocks/>
          </p:cNvGrpSpPr>
          <p:nvPr/>
        </p:nvGrpSpPr>
        <p:grpSpPr bwMode="auto">
          <a:xfrm>
            <a:off x="4791075" y="2293938"/>
            <a:ext cx="2436813" cy="1643062"/>
            <a:chOff x="3018" y="1445"/>
            <a:chExt cx="1535" cy="1035"/>
          </a:xfrm>
        </p:grpSpPr>
        <p:sp>
          <p:nvSpPr>
            <p:cNvPr id="49176" name="AutoShape 2"/>
            <p:cNvSpPr>
              <a:spLocks noChangeArrowheads="1"/>
            </p:cNvSpPr>
            <p:nvPr/>
          </p:nvSpPr>
          <p:spPr bwMode="auto">
            <a:xfrm>
              <a:off x="3597" y="1981"/>
              <a:ext cx="198" cy="499"/>
            </a:xfrm>
            <a:prstGeom prst="downArrow">
              <a:avLst>
                <a:gd name="adj1" fmla="val 50000"/>
                <a:gd name="adj2" fmla="val 6300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0312" name="Group 61"/>
            <p:cNvGrpSpPr>
              <a:grpSpLocks/>
            </p:cNvGrpSpPr>
            <p:nvPr/>
          </p:nvGrpSpPr>
          <p:grpSpPr bwMode="auto">
            <a:xfrm>
              <a:off x="3286" y="1702"/>
              <a:ext cx="1267" cy="479"/>
              <a:chOff x="1197" y="1665"/>
              <a:chExt cx="1267" cy="479"/>
            </a:xfrm>
          </p:grpSpPr>
          <p:grpSp>
            <p:nvGrpSpPr>
              <p:cNvPr id="140329" name="Group 62"/>
              <p:cNvGrpSpPr>
                <a:grpSpLocks/>
              </p:cNvGrpSpPr>
              <p:nvPr/>
            </p:nvGrpSpPr>
            <p:grpSpPr bwMode="auto">
              <a:xfrm>
                <a:off x="1231" y="1990"/>
                <a:ext cx="691" cy="154"/>
                <a:chOff x="1231" y="1990"/>
                <a:chExt cx="691" cy="154"/>
              </a:xfrm>
            </p:grpSpPr>
            <p:sp>
              <p:nvSpPr>
                <p:cNvPr id="49196" name="Rectangle 63"/>
                <p:cNvSpPr>
                  <a:spLocks noChangeArrowheads="1"/>
                </p:cNvSpPr>
                <p:nvPr/>
              </p:nvSpPr>
              <p:spPr bwMode="auto">
                <a:xfrm>
                  <a:off x="1231" y="1991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197" name="Line 64"/>
                <p:cNvSpPr>
                  <a:spLocks noChangeShapeType="1"/>
                </p:cNvSpPr>
                <p:nvPr/>
              </p:nvSpPr>
              <p:spPr bwMode="auto">
                <a:xfrm>
                  <a:off x="1337" y="1990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9198" name="Line 65"/>
                <p:cNvSpPr>
                  <a:spLocks noChangeShapeType="1"/>
                </p:cNvSpPr>
                <p:nvPr/>
              </p:nvSpPr>
              <p:spPr bwMode="auto">
                <a:xfrm>
                  <a:off x="1427" y="1992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9195" name="Text Box 66"/>
              <p:cNvSpPr txBox="1">
                <a:spLocks noChangeArrowheads="1"/>
              </p:cNvSpPr>
              <p:nvPr/>
            </p:nvSpPr>
            <p:spPr bwMode="auto">
              <a:xfrm>
                <a:off x="1197" y="1665"/>
                <a:ext cx="12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IP src: 111.111.111.111</a:t>
                </a:r>
              </a:p>
              <a:p>
                <a:pPr>
                  <a:defRPr/>
                </a:pPr>
                <a:r>
                  <a:rPr lang="en-US" sz="1200" i="0" smtClean="0">
                    <a:latin typeface="Arial" charset="0"/>
                  </a:rPr>
                  <a:t>   IP dest: 222.222.222.222</a:t>
                </a:r>
              </a:p>
            </p:txBody>
          </p:sp>
        </p:grpSp>
        <p:grpSp>
          <p:nvGrpSpPr>
            <p:cNvPr id="140313" name="Group 67"/>
            <p:cNvGrpSpPr>
              <a:grpSpLocks/>
            </p:cNvGrpSpPr>
            <p:nvPr/>
          </p:nvGrpSpPr>
          <p:grpSpPr bwMode="auto">
            <a:xfrm>
              <a:off x="3364" y="1860"/>
              <a:ext cx="92" cy="243"/>
              <a:chOff x="1272" y="1762"/>
              <a:chExt cx="92" cy="243"/>
            </a:xfrm>
          </p:grpSpPr>
          <p:sp>
            <p:nvSpPr>
              <p:cNvPr id="49192" name="Line 68"/>
              <p:cNvSpPr>
                <a:spLocks noChangeShapeType="1"/>
              </p:cNvSpPr>
              <p:nvPr/>
            </p:nvSpPr>
            <p:spPr bwMode="auto">
              <a:xfrm>
                <a:off x="1272" y="1762"/>
                <a:ext cx="0" cy="2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9193" name="Line 69"/>
              <p:cNvSpPr>
                <a:spLocks noChangeShapeType="1"/>
              </p:cNvSpPr>
              <p:nvPr/>
            </p:nvSpPr>
            <p:spPr bwMode="auto">
              <a:xfrm>
                <a:off x="1364" y="1878"/>
                <a:ext cx="0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140314" name="Group 72"/>
            <p:cNvGrpSpPr>
              <a:grpSpLocks/>
            </p:cNvGrpSpPr>
            <p:nvPr/>
          </p:nvGrpSpPr>
          <p:grpSpPr bwMode="auto">
            <a:xfrm>
              <a:off x="3018" y="1445"/>
              <a:ext cx="1511" cy="957"/>
              <a:chOff x="931" y="1414"/>
              <a:chExt cx="1511" cy="957"/>
            </a:xfrm>
          </p:grpSpPr>
          <p:sp>
            <p:nvSpPr>
              <p:cNvPr id="49180" name="Text Box 73"/>
              <p:cNvSpPr txBox="1">
                <a:spLocks noChangeArrowheads="1"/>
              </p:cNvSpPr>
              <p:nvPr/>
            </p:nvSpPr>
            <p:spPr bwMode="auto">
              <a:xfrm>
                <a:off x="931" y="1414"/>
                <a:ext cx="1511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i="0">
                    <a:latin typeface="Arial" pitchFamily="34" charset="0"/>
                  </a:rPr>
                  <a:t>MAC src: </a:t>
                </a:r>
                <a:r>
                  <a:rPr lang="en-US" sz="1200" i="0">
                    <a:solidFill>
                      <a:srgbClr val="FF0000"/>
                    </a:solidFill>
                    <a:latin typeface="Arial" pitchFamily="34" charset="0"/>
                  </a:rPr>
                  <a:t>1A-23-F9-CD-06-9B</a:t>
                </a:r>
              </a:p>
              <a:p>
                <a:r>
                  <a:rPr lang="en-US" sz="1200" i="0">
                    <a:latin typeface="Arial" pitchFamily="34" charset="0"/>
                  </a:rPr>
                  <a:t>  MAC dest: </a:t>
                </a:r>
                <a:r>
                  <a:rPr lang="en-US" sz="1200" i="0">
                    <a:solidFill>
                      <a:srgbClr val="FF0000"/>
                    </a:solidFill>
                    <a:latin typeface="Arial" pitchFamily="34" charset="0"/>
                  </a:rPr>
                  <a:t>49-BD-D2-C7-56-2A</a:t>
                </a:r>
              </a:p>
              <a:p>
                <a:endParaRPr lang="en-US" sz="1200" i="0">
                  <a:solidFill>
                    <a:srgbClr val="FF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140316" name="Group 74"/>
              <p:cNvGrpSpPr>
                <a:grpSpLocks/>
              </p:cNvGrpSpPr>
              <p:nvPr/>
            </p:nvGrpSpPr>
            <p:grpSpPr bwMode="auto">
              <a:xfrm>
                <a:off x="981" y="2182"/>
                <a:ext cx="1049" cy="189"/>
                <a:chOff x="2829" y="2040"/>
                <a:chExt cx="1049" cy="189"/>
              </a:xfrm>
            </p:grpSpPr>
            <p:sp>
              <p:nvSpPr>
                <p:cNvPr id="49186" name="Rectangle 75"/>
                <p:cNvSpPr>
                  <a:spLocks noChangeArrowheads="1"/>
                </p:cNvSpPr>
                <p:nvPr/>
              </p:nvSpPr>
              <p:spPr bwMode="auto">
                <a:xfrm>
                  <a:off x="2829" y="2042"/>
                  <a:ext cx="1049" cy="185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187" name="Rectangle 76"/>
                <p:cNvSpPr>
                  <a:spLocks noChangeArrowheads="1"/>
                </p:cNvSpPr>
                <p:nvPr/>
              </p:nvSpPr>
              <p:spPr bwMode="auto">
                <a:xfrm>
                  <a:off x="3078" y="2060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188" name="Line 77"/>
                <p:cNvSpPr>
                  <a:spLocks noChangeShapeType="1"/>
                </p:cNvSpPr>
                <p:nvPr/>
              </p:nvSpPr>
              <p:spPr bwMode="auto">
                <a:xfrm>
                  <a:off x="3180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9189" name="Line 78"/>
                <p:cNvSpPr>
                  <a:spLocks noChangeShapeType="1"/>
                </p:cNvSpPr>
                <p:nvPr/>
              </p:nvSpPr>
              <p:spPr bwMode="auto">
                <a:xfrm>
                  <a:off x="3276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9190" name="Line 79"/>
                <p:cNvSpPr>
                  <a:spLocks noChangeShapeType="1"/>
                </p:cNvSpPr>
                <p:nvPr/>
              </p:nvSpPr>
              <p:spPr bwMode="auto">
                <a:xfrm>
                  <a:off x="2910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49191" name="Line 80"/>
                <p:cNvSpPr>
                  <a:spLocks noChangeShapeType="1"/>
                </p:cNvSpPr>
                <p:nvPr/>
              </p:nvSpPr>
              <p:spPr bwMode="auto">
                <a:xfrm>
                  <a:off x="3006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9182" name="Line 81"/>
              <p:cNvSpPr>
                <a:spLocks noChangeShapeType="1"/>
              </p:cNvSpPr>
              <p:nvPr/>
            </p:nvSpPr>
            <p:spPr bwMode="auto">
              <a:xfrm flipV="1">
                <a:off x="1018" y="1576"/>
                <a:ext cx="2" cy="7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9183" name="Line 82"/>
              <p:cNvSpPr>
                <a:spLocks noChangeShapeType="1"/>
              </p:cNvSpPr>
              <p:nvPr/>
            </p:nvSpPr>
            <p:spPr bwMode="auto">
              <a:xfrm flipV="1">
                <a:off x="1106" y="1680"/>
                <a:ext cx="0" cy="5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9184" name="Line 83"/>
              <p:cNvSpPr>
                <a:spLocks noChangeShapeType="1"/>
              </p:cNvSpPr>
              <p:nvPr/>
            </p:nvSpPr>
            <p:spPr bwMode="auto">
              <a:xfrm flipH="1" flipV="1">
                <a:off x="1276" y="1812"/>
                <a:ext cx="2" cy="4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9185" name="Line 84"/>
              <p:cNvSpPr>
                <a:spLocks noChangeShapeType="1"/>
              </p:cNvSpPr>
              <p:nvPr/>
            </p:nvSpPr>
            <p:spPr bwMode="auto">
              <a:xfrm>
                <a:off x="1368" y="1924"/>
                <a:ext cx="2" cy="3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40296" name="Group 85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40306" name="Freeform 86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172" name="Rectangle 87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3" name="Text Box 88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 sz="1600" i="0">
                <a:latin typeface="Arial" pitchFamily="34" charset="0"/>
              </a:endParaRPr>
            </a:p>
            <a:p>
              <a:pPr algn="ctr"/>
              <a:endParaRPr lang="en-US" sz="1600" i="0">
                <a:latin typeface="Arial" pitchFamily="34" charset="0"/>
              </a:endParaRPr>
            </a:p>
            <a:p>
              <a:pPr algn="ctr"/>
              <a:r>
                <a:rPr lang="en-US" sz="1600" i="0">
                  <a:latin typeface="Arial" pitchFamily="34" charset="0"/>
                </a:rPr>
                <a:t>IP</a:t>
              </a:r>
            </a:p>
            <a:p>
              <a:pPr algn="ctr"/>
              <a:r>
                <a:rPr lang="en-US" sz="1600" i="0">
                  <a:latin typeface="Arial" pitchFamily="34" charset="0"/>
                </a:rPr>
                <a:t>Eth</a:t>
              </a:r>
            </a:p>
            <a:p>
              <a:pPr algn="ctr"/>
              <a:r>
                <a:rPr lang="en-US" sz="1600" i="0">
                  <a:latin typeface="Arial" pitchFamily="34" charset="0"/>
                </a:rPr>
                <a:t>Phy</a:t>
              </a:r>
            </a:p>
          </p:txBody>
        </p:sp>
        <p:sp>
          <p:nvSpPr>
            <p:cNvPr id="49174" name="Line 89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175" name="Line 90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720987" name="Group 91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140299" name="Freeform 92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165" name="Rectangle 93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6" name="Text Box 94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sz="1600" i="0">
                <a:latin typeface="Arial" pitchFamily="34" charset="0"/>
              </a:endParaRPr>
            </a:p>
            <a:p>
              <a:pPr algn="ctr"/>
              <a:endParaRPr lang="en-US" sz="1600" i="0">
                <a:latin typeface="Arial" pitchFamily="34" charset="0"/>
              </a:endParaRPr>
            </a:p>
            <a:p>
              <a:pPr algn="ctr"/>
              <a:r>
                <a:rPr lang="en-US" sz="1600" i="0">
                  <a:latin typeface="Arial" pitchFamily="34" charset="0"/>
                </a:rPr>
                <a:t>IP</a:t>
              </a:r>
            </a:p>
            <a:p>
              <a:pPr algn="ctr"/>
              <a:r>
                <a:rPr lang="en-US" sz="1600" i="0">
                  <a:latin typeface="Arial" pitchFamily="34" charset="0"/>
                </a:rPr>
                <a:t>Eth</a:t>
              </a:r>
            </a:p>
            <a:p>
              <a:pPr algn="ctr"/>
              <a:r>
                <a:rPr lang="en-US" sz="1600" i="0">
                  <a:latin typeface="Arial" pitchFamily="34" charset="0"/>
                </a:rPr>
                <a:t>Phy</a:t>
              </a:r>
            </a:p>
          </p:txBody>
        </p:sp>
        <p:sp>
          <p:nvSpPr>
            <p:cNvPr id="49167" name="Line 95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168" name="Line 96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169" name="Line 97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170" name="Line 98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pic>
        <p:nvPicPr>
          <p:cNvPr id="140298" name="Picture 15" descr="underline_base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2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1.94444E-6 0.19838 L 0.11007 0.1199 L 0.11007 -0.0356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20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66" grpId="0"/>
      <p:bldP spid="7209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7" name="Group 95"/>
          <p:cNvGrpSpPr>
            <a:grpSpLocks/>
          </p:cNvGrpSpPr>
          <p:nvPr/>
        </p:nvGrpSpPr>
        <p:grpSpPr bwMode="auto">
          <a:xfrm>
            <a:off x="6980238" y="5354638"/>
            <a:ext cx="711200" cy="600075"/>
            <a:chOff x="7179310" y="4033520"/>
            <a:chExt cx="1009650" cy="855028"/>
          </a:xfrm>
        </p:grpSpPr>
        <p:grpSp>
          <p:nvGrpSpPr>
            <p:cNvPr id="142433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243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243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56" name="Rectangle 43"/>
            <p:cNvSpPr>
              <a:spLocks noChangeArrowheads="1"/>
            </p:cNvSpPr>
            <p:nvPr/>
          </p:nvSpPr>
          <p:spPr bwMode="auto">
            <a:xfrm rot="-5400000">
              <a:off x="7439378" y="4308711"/>
              <a:ext cx="126671" cy="19607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2338" name="Group 96"/>
          <p:cNvGrpSpPr>
            <a:grpSpLocks/>
          </p:cNvGrpSpPr>
          <p:nvPr/>
        </p:nvGrpSpPr>
        <p:grpSpPr bwMode="auto">
          <a:xfrm>
            <a:off x="1046163" y="3962400"/>
            <a:ext cx="1027112" cy="762000"/>
            <a:chOff x="1046480" y="3962400"/>
            <a:chExt cx="1026163" cy="761428"/>
          </a:xfrm>
        </p:grpSpPr>
        <p:sp>
          <p:nvSpPr>
            <p:cNvPr id="151" name="Rectangle 48"/>
            <p:cNvSpPr>
              <a:spLocks noChangeArrowheads="1"/>
            </p:cNvSpPr>
            <p:nvPr/>
          </p:nvSpPr>
          <p:spPr bwMode="auto">
            <a:xfrm rot="-5400000">
              <a:off x="1893411" y="4300306"/>
              <a:ext cx="111042" cy="24742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430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2431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2432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4224338" y="4381500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>
                <a:solidFill>
                  <a:srgbClr val="FF0000"/>
                </a:solidFill>
                <a:latin typeface="Gill Sans MT" pitchFamily="34" charset="0"/>
              </a:rPr>
              <a:t>R</a:t>
            </a:r>
            <a:endParaRPr lang="en-US" i="0">
              <a:latin typeface="Gill Sans MT" pitchFamily="34" charset="0"/>
            </a:endParaRPr>
          </a:p>
        </p:txBody>
      </p:sp>
      <p:sp>
        <p:nvSpPr>
          <p:cNvPr id="50181" name="Text Box 21"/>
          <p:cNvSpPr txBox="1">
            <a:spLocks noChangeArrowheads="1"/>
          </p:cNvSpPr>
          <p:nvPr/>
        </p:nvSpPr>
        <p:spPr bwMode="auto">
          <a:xfrm>
            <a:off x="3868738" y="5378450"/>
            <a:ext cx="1543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smtClean="0">
                <a:latin typeface="Arial" charset="0"/>
              </a:rPr>
              <a:t>1A-23-F9-CD-06-9B</a:t>
            </a:r>
          </a:p>
        </p:txBody>
      </p:sp>
      <p:sp>
        <p:nvSpPr>
          <p:cNvPr id="50182" name="Text Box 22"/>
          <p:cNvSpPr txBox="1">
            <a:spLocks noChangeArrowheads="1"/>
          </p:cNvSpPr>
          <p:nvPr/>
        </p:nvSpPr>
        <p:spPr bwMode="auto">
          <a:xfrm>
            <a:off x="4016375" y="5205413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smtClean="0">
                <a:latin typeface="Arial" charset="0"/>
              </a:rPr>
              <a:t>222.222.222.220</a:t>
            </a:r>
          </a:p>
        </p:txBody>
      </p:sp>
      <p:grpSp>
        <p:nvGrpSpPr>
          <p:cNvPr id="142342" name="Group 23"/>
          <p:cNvGrpSpPr>
            <a:grpSpLocks/>
          </p:cNvGrpSpPr>
          <p:nvPr/>
        </p:nvGrpSpPr>
        <p:grpSpPr bwMode="auto">
          <a:xfrm>
            <a:off x="3044825" y="5794375"/>
            <a:ext cx="1541463" cy="449263"/>
            <a:chOff x="1934" y="2405"/>
            <a:chExt cx="971" cy="283"/>
          </a:xfrm>
        </p:grpSpPr>
        <p:sp>
          <p:nvSpPr>
            <p:cNvPr id="50268" name="Text Box 24"/>
            <p:cNvSpPr txBox="1">
              <a:spLocks noChangeArrowheads="1"/>
            </p:cNvSpPr>
            <p:nvPr/>
          </p:nvSpPr>
          <p:spPr bwMode="auto">
            <a:xfrm>
              <a:off x="1934" y="2405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111.111.111.110</a:t>
              </a:r>
            </a:p>
          </p:txBody>
        </p:sp>
        <p:sp>
          <p:nvSpPr>
            <p:cNvPr id="50269" name="Text Box 25"/>
            <p:cNvSpPr txBox="1">
              <a:spLocks noChangeArrowheads="1"/>
            </p:cNvSpPr>
            <p:nvPr/>
          </p:nvSpPr>
          <p:spPr bwMode="auto">
            <a:xfrm>
              <a:off x="1938" y="2515"/>
              <a:ext cx="96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E6-E9-00-17-BB-4B</a:t>
              </a:r>
            </a:p>
          </p:txBody>
        </p:sp>
      </p:grpSp>
      <p:sp>
        <p:nvSpPr>
          <p:cNvPr id="50184" name="Text Box 26"/>
          <p:cNvSpPr txBox="1">
            <a:spLocks noChangeArrowheads="1"/>
          </p:cNvSpPr>
          <p:nvPr/>
        </p:nvSpPr>
        <p:spPr bwMode="auto">
          <a:xfrm>
            <a:off x="952500" y="6037263"/>
            <a:ext cx="16271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smtClean="0">
                <a:latin typeface="Arial" charset="0"/>
              </a:rPr>
              <a:t>CC-49-DE-D0-AB-7D</a:t>
            </a:r>
          </a:p>
        </p:txBody>
      </p:sp>
      <p:sp>
        <p:nvSpPr>
          <p:cNvPr id="50185" name="Text Box 27"/>
          <p:cNvSpPr txBox="1">
            <a:spLocks noChangeArrowheads="1"/>
          </p:cNvSpPr>
          <p:nvPr/>
        </p:nvSpPr>
        <p:spPr bwMode="auto">
          <a:xfrm>
            <a:off x="942975" y="5854700"/>
            <a:ext cx="1322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smtClean="0">
                <a:latin typeface="Arial" charset="0"/>
              </a:rPr>
              <a:t>111.111.111.112</a:t>
            </a:r>
          </a:p>
        </p:txBody>
      </p:sp>
      <p:sp>
        <p:nvSpPr>
          <p:cNvPr id="50186" name="Text Box 30"/>
          <p:cNvSpPr txBox="1">
            <a:spLocks noChangeArrowheads="1"/>
          </p:cNvSpPr>
          <p:nvPr/>
        </p:nvSpPr>
        <p:spPr bwMode="auto">
          <a:xfrm>
            <a:off x="709613" y="4741863"/>
            <a:ext cx="1322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smtClean="0">
                <a:latin typeface="Arial" charset="0"/>
              </a:rPr>
              <a:t>111.111.111.111</a:t>
            </a:r>
          </a:p>
        </p:txBody>
      </p:sp>
      <p:sp>
        <p:nvSpPr>
          <p:cNvPr id="50187" name="Text Box 33"/>
          <p:cNvSpPr txBox="1">
            <a:spLocks noChangeArrowheads="1"/>
          </p:cNvSpPr>
          <p:nvPr/>
        </p:nvSpPr>
        <p:spPr bwMode="auto">
          <a:xfrm>
            <a:off x="730250" y="4927600"/>
            <a:ext cx="1509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smtClean="0">
                <a:latin typeface="Arial" charset="0"/>
              </a:rPr>
              <a:t>74-29-9C-E8-FF-55</a:t>
            </a:r>
          </a:p>
        </p:txBody>
      </p:sp>
      <p:sp>
        <p:nvSpPr>
          <p:cNvPr id="142347" name="Freeform 39"/>
          <p:cNvSpPr>
            <a:spLocks/>
          </p:cNvSpPr>
          <p:nvPr/>
        </p:nvSpPr>
        <p:spPr bwMode="auto">
          <a:xfrm>
            <a:off x="2365375" y="4437063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0189" name="Line 40"/>
          <p:cNvSpPr>
            <a:spLocks noChangeShapeType="1"/>
          </p:cNvSpPr>
          <p:nvPr/>
        </p:nvSpPr>
        <p:spPr bwMode="auto">
          <a:xfrm>
            <a:off x="2062163" y="4416425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0190" name="Line 41"/>
          <p:cNvSpPr>
            <a:spLocks noChangeShapeType="1"/>
          </p:cNvSpPr>
          <p:nvPr/>
        </p:nvSpPr>
        <p:spPr bwMode="auto">
          <a:xfrm flipV="1">
            <a:off x="2185988" y="5360988"/>
            <a:ext cx="23177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0191" name="Line 42"/>
          <p:cNvSpPr>
            <a:spLocks noChangeShapeType="1"/>
          </p:cNvSpPr>
          <p:nvPr/>
        </p:nvSpPr>
        <p:spPr bwMode="auto">
          <a:xfrm>
            <a:off x="3184525" y="4954588"/>
            <a:ext cx="5842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0192" name="Line 44"/>
          <p:cNvSpPr>
            <a:spLocks noChangeShapeType="1"/>
          </p:cNvSpPr>
          <p:nvPr/>
        </p:nvSpPr>
        <p:spPr bwMode="auto">
          <a:xfrm flipV="1">
            <a:off x="2101850" y="5711825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0193" name="Line 45"/>
          <p:cNvSpPr>
            <a:spLocks noChangeShapeType="1"/>
          </p:cNvSpPr>
          <p:nvPr/>
        </p:nvSpPr>
        <p:spPr bwMode="auto">
          <a:xfrm flipH="1" flipV="1">
            <a:off x="1976438" y="4489450"/>
            <a:ext cx="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0194" name="Line 46"/>
          <p:cNvSpPr>
            <a:spLocks noChangeShapeType="1"/>
          </p:cNvSpPr>
          <p:nvPr/>
        </p:nvSpPr>
        <p:spPr bwMode="auto">
          <a:xfrm>
            <a:off x="3854450" y="5021263"/>
            <a:ext cx="0" cy="750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0195" name="Line 47"/>
          <p:cNvSpPr>
            <a:spLocks noChangeShapeType="1"/>
          </p:cNvSpPr>
          <p:nvPr/>
        </p:nvSpPr>
        <p:spPr bwMode="auto">
          <a:xfrm flipH="1" flipV="1">
            <a:off x="4935538" y="5011738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14" name="Text Box 58"/>
          <p:cNvSpPr txBox="1">
            <a:spLocks noChangeArrowheads="1"/>
          </p:cNvSpPr>
          <p:nvPr/>
        </p:nvSpPr>
        <p:spPr bwMode="auto">
          <a:xfrm>
            <a:off x="719138" y="4156075"/>
            <a:ext cx="390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>
                <a:solidFill>
                  <a:srgbClr val="FF0000"/>
                </a:solidFill>
                <a:latin typeface="Gill Sans MT" pitchFamily="34" charset="0"/>
              </a:rPr>
              <a:t>A</a:t>
            </a:r>
          </a:p>
        </p:txBody>
      </p:sp>
      <p:sp>
        <p:nvSpPr>
          <p:cNvPr id="50197" name="Line 60"/>
          <p:cNvSpPr>
            <a:spLocks noChangeShapeType="1"/>
          </p:cNvSpPr>
          <p:nvPr/>
        </p:nvSpPr>
        <p:spPr bwMode="auto">
          <a:xfrm>
            <a:off x="5045075" y="4921250"/>
            <a:ext cx="1198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142357" name="Group 63"/>
          <p:cNvGrpSpPr>
            <a:grpSpLocks/>
          </p:cNvGrpSpPr>
          <p:nvPr/>
        </p:nvGrpSpPr>
        <p:grpSpPr bwMode="auto">
          <a:xfrm>
            <a:off x="7372350" y="4845050"/>
            <a:ext cx="1558925" cy="460375"/>
            <a:chOff x="4351" y="2786"/>
            <a:chExt cx="982" cy="290"/>
          </a:xfrm>
        </p:grpSpPr>
        <p:sp>
          <p:nvSpPr>
            <p:cNvPr id="50266" name="Text Box 64"/>
            <p:cNvSpPr txBox="1">
              <a:spLocks noChangeArrowheads="1"/>
            </p:cNvSpPr>
            <p:nvPr/>
          </p:nvSpPr>
          <p:spPr bwMode="auto">
            <a:xfrm>
              <a:off x="4352" y="2786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222.222.222.222</a:t>
              </a:r>
            </a:p>
          </p:txBody>
        </p:sp>
        <p:sp>
          <p:nvSpPr>
            <p:cNvPr id="50267" name="Text Box 65"/>
            <p:cNvSpPr txBox="1">
              <a:spLocks noChangeArrowheads="1"/>
            </p:cNvSpPr>
            <p:nvPr/>
          </p:nvSpPr>
          <p:spPr bwMode="auto">
            <a:xfrm>
              <a:off x="4351" y="2904"/>
              <a:ext cx="982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49-BD-D2-C7-56-2A</a:t>
              </a:r>
            </a:p>
          </p:txBody>
        </p:sp>
      </p:grpSp>
      <p:sp>
        <p:nvSpPr>
          <p:cNvPr id="50199" name="Line 67"/>
          <p:cNvSpPr>
            <a:spLocks noChangeShapeType="1"/>
          </p:cNvSpPr>
          <p:nvPr/>
        </p:nvSpPr>
        <p:spPr bwMode="auto">
          <a:xfrm flipV="1">
            <a:off x="6943725" y="4416425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0200" name="Line 68"/>
          <p:cNvSpPr>
            <a:spLocks noChangeShapeType="1"/>
          </p:cNvSpPr>
          <p:nvPr/>
        </p:nvSpPr>
        <p:spPr bwMode="auto">
          <a:xfrm flipH="1" flipV="1">
            <a:off x="7469188" y="4492625"/>
            <a:ext cx="11112" cy="388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0201" name="Text Box 71"/>
          <p:cNvSpPr txBox="1">
            <a:spLocks noChangeArrowheads="1"/>
          </p:cNvSpPr>
          <p:nvPr/>
        </p:nvSpPr>
        <p:spPr bwMode="auto">
          <a:xfrm>
            <a:off x="7073900" y="5811838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smtClean="0">
                <a:latin typeface="Arial" charset="0"/>
              </a:rPr>
              <a:t>222.222.222.221</a:t>
            </a:r>
          </a:p>
        </p:txBody>
      </p:sp>
      <p:sp>
        <p:nvSpPr>
          <p:cNvPr id="50202" name="Text Box 72"/>
          <p:cNvSpPr txBox="1">
            <a:spLocks noChangeArrowheads="1"/>
          </p:cNvSpPr>
          <p:nvPr/>
        </p:nvSpPr>
        <p:spPr bwMode="auto">
          <a:xfrm>
            <a:off x="7077075" y="5986463"/>
            <a:ext cx="1501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smtClean="0">
                <a:latin typeface="Arial" charset="0"/>
              </a:rPr>
              <a:t>88-B2-2F-54-1A-0F</a:t>
            </a:r>
          </a:p>
        </p:txBody>
      </p:sp>
      <p:sp>
        <p:nvSpPr>
          <p:cNvPr id="50203" name="Line 73"/>
          <p:cNvSpPr>
            <a:spLocks noChangeShapeType="1"/>
          </p:cNvSpPr>
          <p:nvPr/>
        </p:nvSpPr>
        <p:spPr bwMode="auto">
          <a:xfrm flipH="1" flipV="1">
            <a:off x="6873875" y="5313363"/>
            <a:ext cx="254000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0204" name="Line 74"/>
          <p:cNvSpPr>
            <a:spLocks noChangeShapeType="1"/>
          </p:cNvSpPr>
          <p:nvPr/>
        </p:nvSpPr>
        <p:spPr bwMode="auto">
          <a:xfrm flipH="1">
            <a:off x="7208838" y="5654675"/>
            <a:ext cx="4762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42364" name="Freeform 75"/>
          <p:cNvSpPr>
            <a:spLocks/>
          </p:cNvSpPr>
          <p:nvPr/>
        </p:nvSpPr>
        <p:spPr bwMode="auto">
          <a:xfrm>
            <a:off x="6203950" y="4440238"/>
            <a:ext cx="765175" cy="1081087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4" name="Text Box 76"/>
          <p:cNvSpPr txBox="1">
            <a:spLocks noChangeArrowheads="1"/>
          </p:cNvSpPr>
          <p:nvPr/>
        </p:nvSpPr>
        <p:spPr bwMode="auto">
          <a:xfrm>
            <a:off x="8307388" y="4073525"/>
            <a:ext cx="357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>
                <a:solidFill>
                  <a:srgbClr val="FF0000"/>
                </a:solidFill>
                <a:latin typeface="Gill Sans MT" pitchFamily="34" charset="0"/>
              </a:rPr>
              <a:t>B</a:t>
            </a:r>
          </a:p>
        </p:txBody>
      </p:sp>
      <p:grpSp>
        <p:nvGrpSpPr>
          <p:cNvPr id="142366" name="Group 124"/>
          <p:cNvGrpSpPr>
            <a:grpSpLocks/>
          </p:cNvGrpSpPr>
          <p:nvPr/>
        </p:nvGrpSpPr>
        <p:grpSpPr bwMode="auto">
          <a:xfrm>
            <a:off x="7178675" y="4033838"/>
            <a:ext cx="1009650" cy="854075"/>
            <a:chOff x="7179310" y="4033520"/>
            <a:chExt cx="1009650" cy="855028"/>
          </a:xfrm>
        </p:grpSpPr>
        <p:grpSp>
          <p:nvGrpSpPr>
            <p:cNvPr id="142421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242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242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44" name="Rectangle 43"/>
            <p:cNvSpPr>
              <a:spLocks noChangeArrowheads="1"/>
            </p:cNvSpPr>
            <p:nvPr/>
          </p:nvSpPr>
          <p:spPr bwMode="auto">
            <a:xfrm rot="-5400000">
              <a:off x="7438796" y="4309366"/>
              <a:ext cx="127142" cy="1952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2367" name="Group 125"/>
          <p:cNvGrpSpPr>
            <a:grpSpLocks/>
          </p:cNvGrpSpPr>
          <p:nvPr/>
        </p:nvGrpSpPr>
        <p:grpSpPr bwMode="auto">
          <a:xfrm>
            <a:off x="3757613" y="4714875"/>
            <a:ext cx="1292225" cy="425450"/>
            <a:chOff x="4011931" y="3379152"/>
            <a:chExt cx="1262062" cy="390207"/>
          </a:xfrm>
        </p:grpSpPr>
        <p:sp>
          <p:nvSpPr>
            <p:cNvPr id="132" name="Rectangle 43"/>
            <p:cNvSpPr>
              <a:spLocks noChangeArrowheads="1"/>
            </p:cNvSpPr>
            <p:nvPr/>
          </p:nvSpPr>
          <p:spPr bwMode="auto">
            <a:xfrm rot="-5400000">
              <a:off x="5112252" y="3476577"/>
              <a:ext cx="128128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411" name="Group 1185"/>
            <p:cNvGrpSpPr>
              <a:grpSpLocks/>
            </p:cNvGrpSpPr>
            <p:nvPr/>
          </p:nvGrpSpPr>
          <p:grpSpPr bwMode="auto">
            <a:xfrm>
              <a:off x="4197985" y="3379152"/>
              <a:ext cx="892175" cy="390207"/>
              <a:chOff x="4650" y="1129"/>
              <a:chExt cx="246" cy="95"/>
            </a:xfrm>
          </p:grpSpPr>
          <p:sp>
            <p:nvSpPr>
              <p:cNvPr id="142413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42414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 i="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42415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42416" name="Group 118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42419" name="Freeform 119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420" name="Freeform 119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0258" name="Line 119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50259" name="Line 119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134" name="Rectangle 43"/>
            <p:cNvSpPr>
              <a:spLocks noChangeArrowheads="1"/>
            </p:cNvSpPr>
            <p:nvPr/>
          </p:nvSpPr>
          <p:spPr bwMode="auto">
            <a:xfrm rot="-5400000">
              <a:off x="4046274" y="3486041"/>
              <a:ext cx="126671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2368" name="Group 126"/>
          <p:cNvGrpSpPr>
            <a:grpSpLocks/>
          </p:cNvGrpSpPr>
          <p:nvPr/>
        </p:nvGrpSpPr>
        <p:grpSpPr bwMode="auto">
          <a:xfrm>
            <a:off x="1482725" y="5313363"/>
            <a:ext cx="701675" cy="517525"/>
            <a:chOff x="1046480" y="3962400"/>
            <a:chExt cx="1026163" cy="761428"/>
          </a:xfrm>
        </p:grpSpPr>
        <p:sp>
          <p:nvSpPr>
            <p:cNvPr id="128" name="Rectangle 48"/>
            <p:cNvSpPr>
              <a:spLocks noChangeArrowheads="1"/>
            </p:cNvSpPr>
            <p:nvPr/>
          </p:nvSpPr>
          <p:spPr bwMode="auto">
            <a:xfrm rot="-54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2407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2408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2409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502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</a:rPr>
              <a:t>Link </a:t>
            </a:r>
            <a:r>
              <a:rPr lang="en-US" i="0" dirty="0">
                <a:latin typeface="Arial" charset="0"/>
              </a:rPr>
              <a:t>Layer</a:t>
            </a:r>
          </a:p>
        </p:txBody>
      </p:sp>
      <p:sp>
        <p:nvSpPr>
          <p:cNvPr id="502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5-</a:t>
            </a:r>
            <a:fld id="{CA666EB1-BE6A-48C9-BDBE-12571B9AF497}" type="slidenum">
              <a:rPr lang="en-US"/>
              <a:pPr/>
              <a:t>17</a:t>
            </a:fld>
            <a:endParaRPr lang="en-US"/>
          </a:p>
        </p:txBody>
      </p:sp>
      <p:sp>
        <p:nvSpPr>
          <p:cNvPr id="502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Addressing: routing to another LAN</a:t>
            </a:r>
          </a:p>
        </p:txBody>
      </p:sp>
      <p:sp>
        <p:nvSpPr>
          <p:cNvPr id="50213" name="Rectangle 60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latin typeface="Gill Sans MT" charset="0"/>
                <a:ea typeface="ＭＳ Ｐゴシック" charset="0"/>
              </a:rPr>
              <a:t>R forwards datagram with IP source A, destination B </a:t>
            </a:r>
          </a:p>
        </p:txBody>
      </p:sp>
      <p:sp>
        <p:nvSpPr>
          <p:cNvPr id="50214" name="Rectangle 61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000" i="0">
                <a:latin typeface="Gill Sans MT" pitchFamily="34" charset="0"/>
              </a:rPr>
              <a:t>R creates link-layer frame with B's MAC address as dest, frame contains A-to-B IP datagram</a:t>
            </a:r>
            <a:endParaRPr lang="en-US" sz="2800" i="0">
              <a:latin typeface="Gill Sans MT" pitchFamily="34" charset="0"/>
            </a:endParaRPr>
          </a:p>
        </p:txBody>
      </p:sp>
      <p:sp>
        <p:nvSpPr>
          <p:cNvPr id="723007" name="AutoShape 63"/>
          <p:cNvSpPr>
            <a:spLocks noChangeArrowheads="1"/>
          </p:cNvSpPr>
          <p:nvPr/>
        </p:nvSpPr>
        <p:spPr bwMode="auto">
          <a:xfrm>
            <a:off x="6719888" y="2897188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2375" name="Group 64"/>
          <p:cNvGrpSpPr>
            <a:grpSpLocks/>
          </p:cNvGrpSpPr>
          <p:nvPr/>
        </p:nvGrpSpPr>
        <p:grpSpPr bwMode="auto">
          <a:xfrm>
            <a:off x="6226175" y="2454275"/>
            <a:ext cx="2011363" cy="760413"/>
            <a:chOff x="1197" y="1665"/>
            <a:chExt cx="1267" cy="479"/>
          </a:xfrm>
        </p:grpSpPr>
        <p:grpSp>
          <p:nvGrpSpPr>
            <p:cNvPr id="142401" name="Group 65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50244" name="Rectangle 66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5" name="Line 67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50246" name="Line 68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50243" name="Text Box 69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smtClean="0">
                  <a:latin typeface="Arial" charset="0"/>
                </a:rPr>
                <a:t>   IP dest: 222.222.222.222</a:t>
              </a:r>
            </a:p>
          </p:txBody>
        </p:sp>
      </p:grpSp>
      <p:grpSp>
        <p:nvGrpSpPr>
          <p:cNvPr id="142376" name="Group 70"/>
          <p:cNvGrpSpPr>
            <a:grpSpLocks/>
          </p:cNvGrpSpPr>
          <p:nvPr/>
        </p:nvGrpSpPr>
        <p:grpSpPr bwMode="auto">
          <a:xfrm>
            <a:off x="6350000" y="2705100"/>
            <a:ext cx="146050" cy="385763"/>
            <a:chOff x="1272" y="1762"/>
            <a:chExt cx="92" cy="243"/>
          </a:xfrm>
        </p:grpSpPr>
        <p:sp>
          <p:nvSpPr>
            <p:cNvPr id="50240" name="Line 71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0241" name="Line 72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723017" name="Group 73"/>
          <p:cNvGrpSpPr>
            <a:grpSpLocks/>
          </p:cNvGrpSpPr>
          <p:nvPr/>
        </p:nvGrpSpPr>
        <p:grpSpPr bwMode="auto">
          <a:xfrm>
            <a:off x="5800725" y="2046288"/>
            <a:ext cx="2398713" cy="1519237"/>
            <a:chOff x="931" y="1414"/>
            <a:chExt cx="1511" cy="957"/>
          </a:xfrm>
        </p:grpSpPr>
        <p:sp>
          <p:nvSpPr>
            <p:cNvPr id="50228" name="Text Box 74"/>
            <p:cNvSpPr txBox="1">
              <a:spLocks noChangeArrowheads="1"/>
            </p:cNvSpPr>
            <p:nvPr/>
          </p:nvSpPr>
          <p:spPr bwMode="auto">
            <a:xfrm>
              <a:off x="931" y="1414"/>
              <a:ext cx="1511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pitchFamily="34" charset="0"/>
                </a:rPr>
                <a:t>MAC src: </a:t>
              </a:r>
              <a:r>
                <a:rPr lang="en-US" sz="1200" i="0">
                  <a:solidFill>
                    <a:srgbClr val="FF0000"/>
                  </a:solidFill>
                  <a:latin typeface="Arial" pitchFamily="34" charset="0"/>
                </a:rPr>
                <a:t>1A-23-F9-CD-06-9B</a:t>
              </a:r>
            </a:p>
            <a:p>
              <a:r>
                <a:rPr lang="en-US" sz="1200" i="0">
                  <a:latin typeface="Arial" pitchFamily="34" charset="0"/>
                </a:rPr>
                <a:t>  MAC dest: </a:t>
              </a:r>
              <a:r>
                <a:rPr lang="en-US" sz="1200" i="0">
                  <a:solidFill>
                    <a:srgbClr val="FF0000"/>
                  </a:solidFill>
                  <a:latin typeface="Arial" pitchFamily="34" charset="0"/>
                </a:rPr>
                <a:t>49-BD-D2-C7-56-2A</a:t>
              </a:r>
            </a:p>
            <a:p>
              <a:endParaRPr lang="en-US" sz="1200" i="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grpSp>
          <p:nvGrpSpPr>
            <p:cNvPr id="142388" name="Group 7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50234" name="Rectangle 76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35" name="Rectangle 77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36" name="Line 78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50237" name="Line 79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50238" name="Line 80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50239" name="Line 81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50230" name="Line 82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0231" name="Line 83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0232" name="Line 84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0233" name="Line 85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42378" name="Group 92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142380" name="Freeform 93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222" name="Rectangle 94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23" name="Text Box 95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sz="1600" i="0">
                <a:latin typeface="Arial" pitchFamily="34" charset="0"/>
              </a:endParaRPr>
            </a:p>
            <a:p>
              <a:pPr algn="ctr"/>
              <a:endParaRPr lang="en-US" sz="1600" i="0">
                <a:latin typeface="Arial" pitchFamily="34" charset="0"/>
              </a:endParaRPr>
            </a:p>
            <a:p>
              <a:pPr algn="ctr"/>
              <a:r>
                <a:rPr lang="en-US" sz="1600" i="0">
                  <a:latin typeface="Arial" pitchFamily="34" charset="0"/>
                </a:rPr>
                <a:t>IP</a:t>
              </a:r>
            </a:p>
            <a:p>
              <a:pPr algn="ctr"/>
              <a:r>
                <a:rPr lang="en-US" sz="1600" i="0">
                  <a:latin typeface="Arial" pitchFamily="34" charset="0"/>
                </a:rPr>
                <a:t>Eth</a:t>
              </a:r>
            </a:p>
            <a:p>
              <a:pPr algn="ctr"/>
              <a:r>
                <a:rPr lang="en-US" sz="1600" i="0">
                  <a:latin typeface="Arial" pitchFamily="34" charset="0"/>
                </a:rPr>
                <a:t>Phy</a:t>
              </a:r>
            </a:p>
          </p:txBody>
        </p:sp>
        <p:sp>
          <p:nvSpPr>
            <p:cNvPr id="50224" name="Line 96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0225" name="Line 97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0226" name="Line 98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0227" name="Line 99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pic>
        <p:nvPicPr>
          <p:cNvPr id="142379" name="Picture 15" descr="underline_base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23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23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00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 Link Layer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5-</a:t>
            </a:r>
            <a:fld id="{463AF55C-6F80-4F96-9FDD-2D56B426CD2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 descr="http://image.slidesharecdn.com/arp-140623072259-phpapp01/95/arp-6-638.jpg?cb=14035082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952" y="657223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37684" y="5837274"/>
            <a:ext cx="6285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http://www.slideshare.net/naveenarvinth/arp-36193303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34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uses NDP, not ARP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to security reasons, IPv6 no longer uses ARP. Rather it uses a protocol called Neighbor Discover Protocol (NDP), or Secure Neighbor Discover Protocol (SEND).</a:t>
            </a:r>
          </a:p>
          <a:p>
            <a:r>
              <a:rPr lang="en-US" dirty="0" smtClean="0"/>
              <a:t>See discussion at this site:</a:t>
            </a:r>
          </a:p>
          <a:p>
            <a:pPr lvl="1"/>
            <a:r>
              <a:rPr lang="en-US" dirty="0">
                <a:hlinkClick r:id="rId2"/>
              </a:rPr>
              <a:t>http://superuser.com/questions/969831/why-is-arp-replaced-by-ndp-in-ipv6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 Link Layer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5-</a:t>
            </a:r>
            <a:fld id="{179383E8-C67B-4188-8221-633E4B927D5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94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</a:rPr>
              <a:t>Link </a:t>
            </a:r>
            <a:r>
              <a:rPr lang="en-US" i="0" dirty="0">
                <a:latin typeface="Arial" charset="0"/>
              </a:rPr>
              <a:t>Layer</a:t>
            </a:r>
          </a:p>
        </p:txBody>
      </p:sp>
      <p:sp>
        <p:nvSpPr>
          <p:cNvPr id="30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5-</a:t>
            </a:r>
            <a:fld id="{648BCC11-479A-4336-AB30-FE95D8D1191A}" type="slidenum">
              <a:rPr lang="en-US"/>
              <a:pPr/>
              <a:t>2</a:t>
            </a:fld>
            <a:endParaRPr lang="en-US"/>
          </a:p>
        </p:txBody>
      </p:sp>
      <p:pic>
        <p:nvPicPr>
          <p:cNvPr id="119811" name="Picture 5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Link layer, </a:t>
            </a:r>
            <a:r>
              <a:rPr lang="en-US" sz="4000">
                <a:ea typeface="ＭＳ Ｐゴシック" charset="0"/>
                <a:cs typeface="+mj-cs"/>
              </a:rPr>
              <a:t>LAN</a:t>
            </a:r>
            <a:r>
              <a:rPr lang="en-US">
                <a:ea typeface="ＭＳ Ｐゴシック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ea typeface="ＭＳ Ｐゴシック" charset="0"/>
                <a:cs typeface="+mn-cs"/>
              </a:rPr>
              <a:t>5.1</a:t>
            </a: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 </a:t>
            </a:r>
            <a:r>
              <a:rPr lang="en-US" dirty="0">
                <a:ea typeface="ＭＳ Ｐゴシック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ea typeface="ＭＳ Ｐゴシック" charset="0"/>
                <a:cs typeface="+mn-cs"/>
              </a:rPr>
              <a:t>5.2</a:t>
            </a: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 </a:t>
            </a:r>
            <a:r>
              <a:rPr lang="en-US" dirty="0">
                <a:ea typeface="ＭＳ Ｐゴシック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ea typeface="ＭＳ Ｐゴシック" charset="0"/>
                <a:cs typeface="+mn-cs"/>
              </a:rPr>
              <a:t>5.3</a:t>
            </a: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 </a:t>
            </a:r>
            <a:r>
              <a:rPr lang="en-US" dirty="0">
                <a:ea typeface="ＭＳ Ｐゴシック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5.4 </a:t>
            </a:r>
            <a:r>
              <a:rPr lang="en-US" dirty="0" smtClean="0">
                <a:solidFill>
                  <a:srgbClr val="CC0000"/>
                </a:solidFill>
                <a:ea typeface="ＭＳ Ｐゴシック" charset="0"/>
                <a:cs typeface="+mn-cs"/>
              </a:rPr>
              <a:t>LANs</a:t>
            </a:r>
            <a:endParaRPr lang="en-US" dirty="0">
              <a:solidFill>
                <a:srgbClr val="CC0000"/>
              </a:solidFill>
              <a:ea typeface="ＭＳ Ｐゴシック" charset="0"/>
              <a:cs typeface="+mn-cs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solidFill>
                  <a:srgbClr val="CC0000"/>
                </a:solidFill>
                <a:ea typeface="ＭＳ Ｐゴシック" charset="0"/>
              </a:rPr>
              <a:t>addressing, ARP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Ethernet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s</a:t>
            </a:r>
            <a:r>
              <a:rPr lang="en-US" dirty="0" smtClean="0">
                <a:ea typeface="ＭＳ Ｐゴシック" charset="0"/>
              </a:rPr>
              <a:t>witches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VLANS</a:t>
            </a:r>
            <a:endParaRPr lang="en-US" dirty="0">
              <a:ea typeface="ＭＳ Ｐゴシック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en-US" smtClean="0">
                <a:solidFill>
                  <a:srgbClr val="000099"/>
                </a:solidFill>
              </a:rPr>
              <a:t>5.5</a:t>
            </a:r>
            <a:r>
              <a:rPr lang="en-US" smtClean="0"/>
              <a:t> link virtualization: MPLS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mtClean="0">
                <a:solidFill>
                  <a:srgbClr val="000099"/>
                </a:solidFill>
              </a:rPr>
              <a:t>5.6</a:t>
            </a:r>
            <a:r>
              <a:rPr lang="en-US" smtClean="0"/>
              <a:t> data center networking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mtClean="0">
                <a:solidFill>
                  <a:srgbClr val="000099"/>
                </a:solidFill>
              </a:rPr>
              <a:t>5.7</a:t>
            </a:r>
            <a:r>
              <a:rPr lang="en-US" smtClean="0"/>
              <a:t> a day in the life of a web request</a:t>
            </a:r>
          </a:p>
          <a:p>
            <a:pPr marL="457200" indent="-457200">
              <a:buFont typeface="Wingdings" pitchFamily="2" charset="2"/>
              <a:buNone/>
            </a:pPr>
            <a:endParaRPr 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</a:rPr>
              <a:t>Link </a:t>
            </a:r>
            <a:r>
              <a:rPr lang="en-US" i="0" dirty="0">
                <a:latin typeface="Arial" charset="0"/>
              </a:rPr>
              <a:t>Layer</a:t>
            </a:r>
          </a:p>
        </p:txBody>
      </p:sp>
      <p:sp>
        <p:nvSpPr>
          <p:cNvPr id="30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5-</a:t>
            </a:r>
            <a:fld id="{1B739B05-DAE2-43E7-85AA-4ABCDC79EB43}" type="slidenum">
              <a:rPr lang="en-US"/>
              <a:pPr/>
              <a:t>20</a:t>
            </a:fld>
            <a:endParaRPr lang="en-US"/>
          </a:p>
        </p:txBody>
      </p:sp>
      <p:pic>
        <p:nvPicPr>
          <p:cNvPr id="144387" name="Picture 5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Link layer, </a:t>
            </a:r>
            <a:r>
              <a:rPr lang="en-US" sz="4000">
                <a:ea typeface="ＭＳ Ｐゴシック" charset="0"/>
                <a:cs typeface="+mj-cs"/>
              </a:rPr>
              <a:t>LAN</a:t>
            </a:r>
            <a:r>
              <a:rPr lang="en-US">
                <a:ea typeface="ＭＳ Ｐゴシック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ea typeface="ＭＳ Ｐゴシック" charset="0"/>
                <a:cs typeface="+mn-cs"/>
              </a:rPr>
              <a:t>5.1</a:t>
            </a: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 </a:t>
            </a:r>
            <a:r>
              <a:rPr lang="en-US" dirty="0">
                <a:ea typeface="ＭＳ Ｐゴシック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ea typeface="ＭＳ Ｐゴシック" charset="0"/>
                <a:cs typeface="+mn-cs"/>
              </a:rPr>
              <a:t>5.2</a:t>
            </a: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 </a:t>
            </a:r>
            <a:r>
              <a:rPr lang="en-US" dirty="0">
                <a:ea typeface="ＭＳ Ｐゴシック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ea typeface="ＭＳ Ｐゴシック" charset="0"/>
                <a:cs typeface="+mn-cs"/>
              </a:rPr>
              <a:t>5.3</a:t>
            </a: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 </a:t>
            </a:r>
            <a:r>
              <a:rPr lang="en-US" dirty="0">
                <a:ea typeface="ＭＳ Ｐゴシック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5.4 </a:t>
            </a:r>
            <a:r>
              <a:rPr lang="en-US" dirty="0" smtClean="0">
                <a:solidFill>
                  <a:srgbClr val="CC0000"/>
                </a:solidFill>
                <a:ea typeface="ＭＳ Ｐゴシック" charset="0"/>
                <a:cs typeface="+mn-cs"/>
              </a:rPr>
              <a:t>LANs</a:t>
            </a:r>
            <a:endParaRPr lang="en-US" dirty="0">
              <a:solidFill>
                <a:srgbClr val="CC0000"/>
              </a:solidFill>
              <a:ea typeface="ＭＳ Ｐゴシック" charset="0"/>
              <a:cs typeface="+mn-cs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addressing, ARP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solidFill>
                  <a:srgbClr val="CC0000"/>
                </a:solidFill>
                <a:ea typeface="ＭＳ Ｐゴシック" charset="0"/>
              </a:rPr>
              <a:t>Ethernet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s</a:t>
            </a:r>
            <a:r>
              <a:rPr lang="en-US" dirty="0" smtClean="0">
                <a:ea typeface="ＭＳ Ｐゴシック" charset="0"/>
              </a:rPr>
              <a:t>witches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VLANS</a:t>
            </a:r>
            <a:endParaRPr lang="en-US" dirty="0">
              <a:ea typeface="ＭＳ Ｐゴシック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en-US" smtClean="0">
                <a:solidFill>
                  <a:srgbClr val="000099"/>
                </a:solidFill>
              </a:rPr>
              <a:t>5.5</a:t>
            </a:r>
            <a:r>
              <a:rPr lang="en-US" smtClean="0"/>
              <a:t> link virtualization: MPLS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mtClean="0">
                <a:solidFill>
                  <a:srgbClr val="000099"/>
                </a:solidFill>
              </a:rPr>
              <a:t>5.6</a:t>
            </a:r>
            <a:r>
              <a:rPr lang="en-US" smtClean="0"/>
              <a:t> data center networking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mtClean="0">
                <a:solidFill>
                  <a:srgbClr val="000099"/>
                </a:solidFill>
              </a:rPr>
              <a:t>5.7</a:t>
            </a:r>
            <a:r>
              <a:rPr lang="en-US" smtClean="0"/>
              <a:t> a day in the life of a web request</a:t>
            </a:r>
          </a:p>
          <a:p>
            <a:pPr marL="457200" indent="-457200">
              <a:buFont typeface="Wingdings" pitchFamily="2" charset="2"/>
              <a:buNone/>
            </a:pPr>
            <a:endParaRPr 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</a:rPr>
              <a:t>Link </a:t>
            </a:r>
            <a:r>
              <a:rPr lang="en-US" i="0" dirty="0">
                <a:latin typeface="Arial" charset="0"/>
              </a:rPr>
              <a:t>Layer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5-</a:t>
            </a:r>
            <a:fld id="{8AEB4A5A-74A2-40DE-940A-7792EEC16FF9}" type="slidenum">
              <a:rPr lang="en-US"/>
              <a:pPr/>
              <a:t>21</a:t>
            </a:fld>
            <a:endParaRPr lang="en-US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Ethernet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276350"/>
            <a:ext cx="7519987" cy="2133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ja-JP" altLang="en-US" sz="2400" smtClean="0"/>
              <a:t>“</a:t>
            </a:r>
            <a:r>
              <a:rPr lang="en-US" altLang="ja-JP" sz="2400" smtClean="0"/>
              <a:t>dominant</a:t>
            </a:r>
            <a:r>
              <a:rPr lang="ja-JP" altLang="en-US" sz="2400" smtClean="0"/>
              <a:t>”</a:t>
            </a:r>
            <a:r>
              <a:rPr lang="en-US" altLang="ja-JP" sz="2400" smtClean="0"/>
              <a:t> wired LAN technology: </a:t>
            </a:r>
          </a:p>
          <a:p>
            <a:r>
              <a:rPr lang="en-US" sz="2400" smtClean="0"/>
              <a:t>cheap $20 for NIC</a:t>
            </a:r>
          </a:p>
          <a:p>
            <a:r>
              <a:rPr lang="en-US" sz="2400" smtClean="0"/>
              <a:t>first widely used LAN technology</a:t>
            </a:r>
          </a:p>
          <a:p>
            <a:r>
              <a:rPr lang="en-US" sz="2400" smtClean="0"/>
              <a:t>simpler, cheaper than token LANs and ATM</a:t>
            </a:r>
          </a:p>
          <a:p>
            <a:r>
              <a:rPr lang="en-US" sz="2400" smtClean="0"/>
              <a:t>kept up with speed race: 10 Mbps – 10 Gbps </a:t>
            </a:r>
            <a:endParaRPr lang="en-US" smtClean="0"/>
          </a:p>
          <a:p>
            <a:endParaRPr lang="en-US" smtClean="0"/>
          </a:p>
        </p:txBody>
      </p:sp>
      <p:pic>
        <p:nvPicPr>
          <p:cNvPr id="146437" name="Picture 4" descr="551 metcalfe-e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00" y="3635375"/>
            <a:ext cx="4752975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Text Box 5"/>
          <p:cNvSpPr txBox="1">
            <a:spLocks noChangeArrowheads="1"/>
          </p:cNvSpPr>
          <p:nvPr/>
        </p:nvSpPr>
        <p:spPr bwMode="auto">
          <a:xfrm>
            <a:off x="4289425" y="6086475"/>
            <a:ext cx="31305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Metcalfe</a:t>
            </a:r>
            <a:r>
              <a:rPr lang="ja-JP" altLang="en-US">
                <a:latin typeface="Arial" pitchFamily="34" charset="0"/>
                <a:cs typeface="Arial" pitchFamily="34" charset="0"/>
              </a:rPr>
              <a:t>’</a:t>
            </a:r>
            <a:r>
              <a:rPr lang="en-US" altLang="ja-JP">
                <a:latin typeface="Arial" pitchFamily="34" charset="0"/>
                <a:cs typeface="Arial" pitchFamily="34" charset="0"/>
              </a:rPr>
              <a:t>s Ethernet sketch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6439" name="Picture 24" descr="underline_bas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13" y="877888"/>
            <a:ext cx="1970087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 cabling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10Base5 cable (thick cable)</a:t>
            </a:r>
          </a:p>
          <a:p>
            <a:pPr lvl="1"/>
            <a:r>
              <a:rPr lang="en-US" dirty="0" smtClean="0">
                <a:hlinkClick r:id="rId2"/>
              </a:rPr>
              <a:t>http://en.wikipedia.org/wiki/10BASE5</a:t>
            </a:r>
            <a:endParaRPr lang="en-US" dirty="0" smtClean="0"/>
          </a:p>
          <a:p>
            <a:pPr lvl="1"/>
            <a:r>
              <a:rPr lang="en-US" dirty="0" smtClean="0"/>
              <a:t>Two types of transceiver connectors</a:t>
            </a:r>
          </a:p>
          <a:p>
            <a:pPr lvl="2"/>
            <a:r>
              <a:rPr lang="en-US" dirty="0" smtClean="0">
                <a:hlinkClick r:id="rId3"/>
              </a:rPr>
              <a:t>http://www.erg.abdn.ac.uk/~gorry/eg3567/lan-pages/10b5.html</a:t>
            </a:r>
            <a:endParaRPr lang="en-US" dirty="0" smtClean="0"/>
          </a:p>
          <a:p>
            <a:r>
              <a:rPr lang="en-US" dirty="0" smtClean="0"/>
              <a:t>10Base2 cable (thin cable)</a:t>
            </a:r>
            <a:endParaRPr lang="en-US" dirty="0" smtClean="0">
              <a:hlinkClick r:id="rId4"/>
            </a:endParaRPr>
          </a:p>
          <a:p>
            <a:pPr lvl="1"/>
            <a:r>
              <a:rPr lang="en-US" dirty="0" smtClean="0">
                <a:hlinkClick r:id="rId4"/>
              </a:rPr>
              <a:t>http://en.wikipedia.org/wiki/10BASE2</a:t>
            </a:r>
            <a:endParaRPr lang="en-US" dirty="0" smtClean="0"/>
          </a:p>
          <a:p>
            <a:r>
              <a:rPr lang="en-US" dirty="0" smtClean="0"/>
              <a:t>10Base T (twist-pair Ethernet cable)</a:t>
            </a:r>
          </a:p>
          <a:p>
            <a:pPr lvl="1"/>
            <a:r>
              <a:rPr lang="en-US" dirty="0" smtClean="0">
                <a:hlinkClick r:id="rId5"/>
              </a:rPr>
              <a:t>http://en.wikipedia.org/wiki/Ethernet_over_twisted_pair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 Link Layer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5-</a:t>
            </a:r>
            <a:fld id="{463AF55C-6F80-4F96-9FDD-2D56B426CD2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1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" y="796925"/>
            <a:ext cx="59420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</a:rPr>
              <a:t>Link </a:t>
            </a:r>
            <a:r>
              <a:rPr lang="en-US" i="0" dirty="0">
                <a:latin typeface="Arial" charset="0"/>
              </a:rPr>
              <a:t>Layer</a:t>
            </a:r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5-</a:t>
            </a:r>
            <a:fld id="{0BF5A891-D9C8-4B76-B0D5-C352B12CE7D4}" type="slidenum">
              <a:rPr lang="en-US"/>
              <a:pPr/>
              <a:t>23</a:t>
            </a:fld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ea typeface="ＭＳ Ｐゴシック" charset="0"/>
                <a:cs typeface="+mj-cs"/>
              </a:rPr>
              <a:t>Ethernet: physical topology</a:t>
            </a:r>
            <a:endParaRPr lang="en-US" sz="4000" dirty="0">
              <a:ea typeface="ＭＳ Ｐゴシック" charset="0"/>
              <a:cs typeface="+mj-cs"/>
            </a:endParaRPr>
          </a:p>
        </p:txBody>
      </p:sp>
      <p:sp>
        <p:nvSpPr>
          <p:cNvPr id="532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8000" y="1103313"/>
            <a:ext cx="8297863" cy="2449512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i="1" smtClean="0">
                <a:solidFill>
                  <a:srgbClr val="CC0000"/>
                </a:solidFill>
              </a:rPr>
              <a:t>bus: </a:t>
            </a:r>
            <a:r>
              <a:rPr lang="en-US" smtClean="0"/>
              <a:t>popular through mid 90s</a:t>
            </a:r>
          </a:p>
          <a:p>
            <a:pPr lvl="1">
              <a:lnSpc>
                <a:spcPct val="75000"/>
              </a:lnSpc>
            </a:pPr>
            <a:r>
              <a:rPr lang="en-US" smtClean="0"/>
              <a:t>all nodes in same collision domain (can collide with each other)</a:t>
            </a:r>
          </a:p>
          <a:p>
            <a:pPr>
              <a:lnSpc>
                <a:spcPct val="75000"/>
              </a:lnSpc>
            </a:pPr>
            <a:r>
              <a:rPr lang="en-US" i="1" smtClean="0">
                <a:solidFill>
                  <a:srgbClr val="CC0000"/>
                </a:solidFill>
              </a:rPr>
              <a:t>star: </a:t>
            </a:r>
            <a:r>
              <a:rPr lang="en-US" smtClean="0"/>
              <a:t>prevails today</a:t>
            </a:r>
          </a:p>
          <a:p>
            <a:pPr lvl="1">
              <a:lnSpc>
                <a:spcPct val="75000"/>
              </a:lnSpc>
            </a:pPr>
            <a:r>
              <a:rPr lang="en-US" smtClean="0"/>
              <a:t>active </a:t>
            </a:r>
            <a:r>
              <a:rPr lang="en-US" i="1" smtClean="0">
                <a:solidFill>
                  <a:srgbClr val="CC0000"/>
                </a:solidFill>
              </a:rPr>
              <a:t>switch</a:t>
            </a:r>
            <a:r>
              <a:rPr lang="en-US" smtClean="0">
                <a:solidFill>
                  <a:srgbClr val="CC0000"/>
                </a:solidFill>
              </a:rPr>
              <a:t> </a:t>
            </a:r>
            <a:r>
              <a:rPr lang="en-US" smtClean="0"/>
              <a:t>in center</a:t>
            </a:r>
          </a:p>
          <a:p>
            <a:pPr lvl="1">
              <a:lnSpc>
                <a:spcPct val="100000"/>
              </a:lnSpc>
            </a:pPr>
            <a:r>
              <a:rPr lang="en-US" smtClean="0"/>
              <a:t>each </a:t>
            </a:r>
            <a:r>
              <a:rPr lang="ja-JP" altLang="en-US" smtClean="0"/>
              <a:t>“</a:t>
            </a:r>
            <a:r>
              <a:rPr lang="en-US" altLang="ja-JP" smtClean="0"/>
              <a:t>spoke</a:t>
            </a:r>
            <a:r>
              <a:rPr lang="ja-JP" altLang="en-US" smtClean="0"/>
              <a:t>”</a:t>
            </a:r>
            <a:r>
              <a:rPr lang="en-US" altLang="ja-JP" smtClean="0"/>
              <a:t> runs a (separate) Ethernet protocol (nodes do not collide with each other)</a:t>
            </a:r>
            <a:endParaRPr lang="en-US" smtClean="0"/>
          </a:p>
        </p:txBody>
      </p:sp>
      <p:sp>
        <p:nvSpPr>
          <p:cNvPr id="53254" name="Line 17"/>
          <p:cNvSpPr>
            <a:spLocks noChangeShapeType="1"/>
          </p:cNvSpPr>
          <p:nvPr/>
        </p:nvSpPr>
        <p:spPr bwMode="auto">
          <a:xfrm>
            <a:off x="5316538" y="5110163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3255" name="Line 18"/>
          <p:cNvSpPr>
            <a:spLocks noChangeShapeType="1"/>
          </p:cNvSpPr>
          <p:nvPr/>
        </p:nvSpPr>
        <p:spPr bwMode="auto">
          <a:xfrm>
            <a:off x="6556375" y="45180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3256" name="Line 19"/>
          <p:cNvSpPr>
            <a:spLocks noChangeShapeType="1"/>
          </p:cNvSpPr>
          <p:nvPr/>
        </p:nvSpPr>
        <p:spPr bwMode="auto">
          <a:xfrm flipH="1">
            <a:off x="6746875" y="5126038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3257" name="Line 20"/>
          <p:cNvSpPr>
            <a:spLocks noChangeShapeType="1"/>
          </p:cNvSpPr>
          <p:nvPr/>
        </p:nvSpPr>
        <p:spPr bwMode="auto">
          <a:xfrm flipV="1">
            <a:off x="6556375" y="5251450"/>
            <a:ext cx="12700" cy="709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3258" name="Text Box 23"/>
          <p:cNvSpPr txBox="1">
            <a:spLocks noChangeArrowheads="1"/>
          </p:cNvSpPr>
          <p:nvPr/>
        </p:nvSpPr>
        <p:spPr bwMode="auto">
          <a:xfrm>
            <a:off x="5464175" y="5486400"/>
            <a:ext cx="7540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smtClean="0">
                <a:latin typeface="Arial" charset="0"/>
                <a:cs typeface="Arial" charset="0"/>
              </a:rPr>
              <a:t>switch</a:t>
            </a:r>
          </a:p>
        </p:txBody>
      </p:sp>
      <p:sp>
        <p:nvSpPr>
          <p:cNvPr id="53259" name="Line 24"/>
          <p:cNvSpPr>
            <a:spLocks noChangeShapeType="1"/>
          </p:cNvSpPr>
          <p:nvPr/>
        </p:nvSpPr>
        <p:spPr bwMode="auto">
          <a:xfrm flipV="1">
            <a:off x="5834063" y="5275263"/>
            <a:ext cx="41751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3260" name="Line 32"/>
          <p:cNvSpPr>
            <a:spLocks noChangeShapeType="1"/>
          </p:cNvSpPr>
          <p:nvPr/>
        </p:nvSpPr>
        <p:spPr bwMode="auto">
          <a:xfrm flipH="1">
            <a:off x="2160588" y="4102100"/>
            <a:ext cx="752475" cy="146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3261" name="Line 33"/>
          <p:cNvSpPr>
            <a:spLocks noChangeShapeType="1"/>
          </p:cNvSpPr>
          <p:nvPr/>
        </p:nvSpPr>
        <p:spPr bwMode="auto">
          <a:xfrm>
            <a:off x="2132013" y="4879975"/>
            <a:ext cx="3921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3262" name="Line 34"/>
          <p:cNvSpPr>
            <a:spLocks noChangeShapeType="1"/>
          </p:cNvSpPr>
          <p:nvPr/>
        </p:nvSpPr>
        <p:spPr bwMode="auto">
          <a:xfrm>
            <a:off x="1914525" y="5434013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3263" name="Line 35"/>
          <p:cNvSpPr>
            <a:spLocks noChangeShapeType="1"/>
          </p:cNvSpPr>
          <p:nvPr/>
        </p:nvSpPr>
        <p:spPr bwMode="auto">
          <a:xfrm flipV="1">
            <a:off x="2632075" y="4648200"/>
            <a:ext cx="287338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3264" name="Line 37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3265" name="Line 38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3266" name="Line 39"/>
          <p:cNvSpPr>
            <a:spLocks noChangeShapeType="1"/>
          </p:cNvSpPr>
          <p:nvPr/>
        </p:nvSpPr>
        <p:spPr bwMode="auto">
          <a:xfrm>
            <a:off x="2314575" y="5324475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3267" name="Text Box 41"/>
          <p:cNvSpPr txBox="1">
            <a:spLocks noChangeArrowheads="1"/>
          </p:cNvSpPr>
          <p:nvPr/>
        </p:nvSpPr>
        <p:spPr bwMode="auto">
          <a:xfrm>
            <a:off x="1430338" y="5908675"/>
            <a:ext cx="21859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bus: </a:t>
            </a:r>
            <a:r>
              <a:rPr lang="en-US" i="0" dirty="0" smtClean="0">
                <a:latin typeface="Arial" charset="0"/>
                <a:cs typeface="Arial" charset="0"/>
              </a:rPr>
              <a:t>coaxial cable</a:t>
            </a:r>
          </a:p>
        </p:txBody>
      </p:sp>
      <p:sp>
        <p:nvSpPr>
          <p:cNvPr id="53268" name="Text Box 42"/>
          <p:cNvSpPr txBox="1">
            <a:spLocks noChangeArrowheads="1"/>
          </p:cNvSpPr>
          <p:nvPr/>
        </p:nvSpPr>
        <p:spPr bwMode="auto">
          <a:xfrm>
            <a:off x="4989513" y="5691188"/>
            <a:ext cx="7747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star</a:t>
            </a:r>
          </a:p>
        </p:txBody>
      </p:sp>
      <p:grpSp>
        <p:nvGrpSpPr>
          <p:cNvPr id="148501" name="Group 37"/>
          <p:cNvGrpSpPr>
            <a:grpSpLocks/>
          </p:cNvGrpSpPr>
          <p:nvPr/>
        </p:nvGrpSpPr>
        <p:grpSpPr bwMode="auto">
          <a:xfrm>
            <a:off x="2733675" y="4398963"/>
            <a:ext cx="711200" cy="601662"/>
            <a:chOff x="7179310" y="4033520"/>
            <a:chExt cx="1009650" cy="855028"/>
          </a:xfrm>
        </p:grpSpPr>
        <p:grpSp>
          <p:nvGrpSpPr>
            <p:cNvPr id="148542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85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 rot="-5400000">
              <a:off x="7438418" y="4308853"/>
              <a:ext cx="128593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8502" name="Group 42"/>
          <p:cNvGrpSpPr>
            <a:grpSpLocks/>
          </p:cNvGrpSpPr>
          <p:nvPr/>
        </p:nvGrpSpPr>
        <p:grpSpPr bwMode="auto">
          <a:xfrm>
            <a:off x="1757363" y="3962400"/>
            <a:ext cx="701675" cy="517525"/>
            <a:chOff x="1046480" y="3962400"/>
            <a:chExt cx="1026163" cy="761428"/>
          </a:xfrm>
        </p:grpSpPr>
        <p:sp>
          <p:nvSpPr>
            <p:cNvPr id="44" name="Rectangle 48"/>
            <p:cNvSpPr>
              <a:spLocks noChangeArrowheads="1"/>
            </p:cNvSpPr>
            <p:nvPr/>
          </p:nvSpPr>
          <p:spPr bwMode="auto">
            <a:xfrm rot="-5400000">
              <a:off x="1893547" y="4299487"/>
              <a:ext cx="109777" cy="24841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8539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40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8541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48503" name="Group 47"/>
          <p:cNvGrpSpPr>
            <a:grpSpLocks/>
          </p:cNvGrpSpPr>
          <p:nvPr/>
        </p:nvGrpSpPr>
        <p:grpSpPr bwMode="auto">
          <a:xfrm>
            <a:off x="1473200" y="4551363"/>
            <a:ext cx="701675" cy="517525"/>
            <a:chOff x="1046480" y="3962400"/>
            <a:chExt cx="1026163" cy="761428"/>
          </a:xfrm>
        </p:grpSpPr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 rot="-54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8535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6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8537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48504" name="Group 52"/>
          <p:cNvGrpSpPr>
            <a:grpSpLocks/>
          </p:cNvGrpSpPr>
          <p:nvPr/>
        </p:nvGrpSpPr>
        <p:grpSpPr bwMode="auto">
          <a:xfrm>
            <a:off x="1279525" y="5110163"/>
            <a:ext cx="701675" cy="517525"/>
            <a:chOff x="1046480" y="3962400"/>
            <a:chExt cx="1026163" cy="761428"/>
          </a:xfrm>
        </p:grpSpPr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 rot="-54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8531" name="Group 54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2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8533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48505" name="Group 57"/>
          <p:cNvGrpSpPr>
            <a:grpSpLocks/>
          </p:cNvGrpSpPr>
          <p:nvPr/>
        </p:nvGrpSpPr>
        <p:grpSpPr bwMode="auto">
          <a:xfrm>
            <a:off x="2447925" y="5070475"/>
            <a:ext cx="711200" cy="600075"/>
            <a:chOff x="7179310" y="4033520"/>
            <a:chExt cx="1009650" cy="855028"/>
          </a:xfrm>
        </p:grpSpPr>
        <p:grpSp>
          <p:nvGrpSpPr>
            <p:cNvPr id="148526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852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0" name="Rectangle 43"/>
            <p:cNvSpPr>
              <a:spLocks noChangeArrowheads="1"/>
            </p:cNvSpPr>
            <p:nvPr/>
          </p:nvSpPr>
          <p:spPr bwMode="auto">
            <a:xfrm rot="-5400000">
              <a:off x="7439379" y="4308711"/>
              <a:ext cx="126671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8506" name="Group 62"/>
          <p:cNvGrpSpPr>
            <a:grpSpLocks/>
          </p:cNvGrpSpPr>
          <p:nvPr/>
        </p:nvGrpSpPr>
        <p:grpSpPr bwMode="auto">
          <a:xfrm>
            <a:off x="4419600" y="4687888"/>
            <a:ext cx="914400" cy="690562"/>
            <a:chOff x="1046480" y="3962400"/>
            <a:chExt cx="1026163" cy="761428"/>
          </a:xfrm>
        </p:grpSpPr>
        <p:sp>
          <p:nvSpPr>
            <p:cNvPr id="64" name="Rectangle 48"/>
            <p:cNvSpPr>
              <a:spLocks noChangeArrowheads="1"/>
            </p:cNvSpPr>
            <p:nvPr/>
          </p:nvSpPr>
          <p:spPr bwMode="auto">
            <a:xfrm rot="-5400000">
              <a:off x="1893689" y="4299817"/>
              <a:ext cx="110275" cy="24763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8523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24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8525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48507" name="Group 67"/>
          <p:cNvGrpSpPr>
            <a:grpSpLocks/>
          </p:cNvGrpSpPr>
          <p:nvPr/>
        </p:nvGrpSpPr>
        <p:grpSpPr bwMode="auto">
          <a:xfrm>
            <a:off x="7548563" y="4779963"/>
            <a:ext cx="854075" cy="741362"/>
            <a:chOff x="7179310" y="4033520"/>
            <a:chExt cx="1009650" cy="855028"/>
          </a:xfrm>
        </p:grpSpPr>
        <p:grpSp>
          <p:nvGrpSpPr>
            <p:cNvPr id="148518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852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0" name="Rectangle 43"/>
            <p:cNvSpPr>
              <a:spLocks noChangeArrowheads="1"/>
            </p:cNvSpPr>
            <p:nvPr/>
          </p:nvSpPr>
          <p:spPr bwMode="auto">
            <a:xfrm rot="-5400000">
              <a:off x="7438954" y="4308497"/>
              <a:ext cx="128163" cy="19705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" name="Rectangle 43"/>
          <p:cNvSpPr>
            <a:spLocks noChangeArrowheads="1"/>
          </p:cNvSpPr>
          <p:nvPr/>
        </p:nvSpPr>
        <p:spPr bwMode="auto">
          <a:xfrm>
            <a:off x="6497638" y="4351338"/>
            <a:ext cx="109537" cy="1651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8509" name="Group 44"/>
          <p:cNvGrpSpPr>
            <a:grpSpLocks/>
          </p:cNvGrpSpPr>
          <p:nvPr/>
        </p:nvGrpSpPr>
        <p:grpSpPr bwMode="auto">
          <a:xfrm>
            <a:off x="6116638" y="3784600"/>
            <a:ext cx="852487" cy="741363"/>
            <a:chOff x="-44" y="1473"/>
            <a:chExt cx="981" cy="1105"/>
          </a:xfrm>
        </p:grpSpPr>
        <p:pic>
          <p:nvPicPr>
            <p:cNvPr id="14851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851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8510" name="Group 1"/>
          <p:cNvGrpSpPr>
            <a:grpSpLocks/>
          </p:cNvGrpSpPr>
          <p:nvPr/>
        </p:nvGrpSpPr>
        <p:grpSpPr bwMode="auto">
          <a:xfrm>
            <a:off x="5943600" y="5926138"/>
            <a:ext cx="854075" cy="835025"/>
            <a:chOff x="8077200" y="3320111"/>
            <a:chExt cx="853440" cy="835329"/>
          </a:xfrm>
        </p:grpSpPr>
        <p:sp>
          <p:nvSpPr>
            <p:cNvPr id="78" name="Rectangle 43"/>
            <p:cNvSpPr>
              <a:spLocks noChangeArrowheads="1"/>
            </p:cNvSpPr>
            <p:nvPr/>
          </p:nvSpPr>
          <p:spPr bwMode="auto">
            <a:xfrm>
              <a:off x="8630826" y="3320111"/>
              <a:ext cx="111042" cy="16516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8513" name="Group 44"/>
            <p:cNvGrpSpPr>
              <a:grpSpLocks/>
            </p:cNvGrpSpPr>
            <p:nvPr/>
          </p:nvGrpSpPr>
          <p:grpSpPr bwMode="auto">
            <a:xfrm>
              <a:off x="8077200" y="3413760"/>
              <a:ext cx="853440" cy="741680"/>
              <a:chOff x="-44" y="1473"/>
              <a:chExt cx="981" cy="1105"/>
            </a:xfrm>
          </p:grpSpPr>
          <p:pic>
            <p:nvPicPr>
              <p:cNvPr id="14851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851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pic>
        <p:nvPicPr>
          <p:cNvPr id="5327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4962525"/>
            <a:ext cx="603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</a:rPr>
              <a:t>Link </a:t>
            </a:r>
            <a:r>
              <a:rPr lang="en-US" i="0" dirty="0">
                <a:latin typeface="Arial" charset="0"/>
              </a:rPr>
              <a:t>Layer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5-</a:t>
            </a:r>
            <a:fld id="{38A94EB6-8BBC-4FA8-8DF1-68C4274A583B}" type="slidenum">
              <a:rPr lang="en-US"/>
              <a:pPr/>
              <a:t>24</a:t>
            </a:fld>
            <a:endParaRPr lang="en-US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6075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Ethernet frame structure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609725"/>
            <a:ext cx="7772400" cy="4343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sending adapter encapsulates IP datagram (or other network layer protocol packet) in </a:t>
            </a:r>
            <a:r>
              <a:rPr lang="en-US" smtClean="0">
                <a:solidFill>
                  <a:srgbClr val="CC0000"/>
                </a:solidFill>
              </a:rPr>
              <a:t>Ethernet frame</a:t>
            </a:r>
          </a:p>
          <a:p>
            <a:endParaRPr lang="en-US" sz="2400" b="1" smtClean="0"/>
          </a:p>
          <a:p>
            <a:endParaRPr lang="en-US" sz="2400" b="1" smtClean="0"/>
          </a:p>
          <a:p>
            <a:pPr>
              <a:buFont typeface="Wingdings" pitchFamily="2" charset="2"/>
              <a:buNone/>
            </a:pPr>
            <a:endParaRPr lang="en-US" sz="240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</a:rPr>
              <a:t>preamble: </a:t>
            </a:r>
          </a:p>
          <a:p>
            <a:r>
              <a:rPr lang="en-US" smtClean="0"/>
              <a:t>7 bytes with pattern 10101010 followed by one byte with pattern 10101011</a:t>
            </a:r>
          </a:p>
          <a:p>
            <a:r>
              <a:rPr lang="en-US" smtClean="0"/>
              <a:t> used to synchronize receiver, sender clock rates</a:t>
            </a:r>
          </a:p>
        </p:txBody>
      </p:sp>
      <p:pic>
        <p:nvPicPr>
          <p:cNvPr id="150533" name="Picture 1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50" y="881063"/>
            <a:ext cx="59420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0534" name="Group 51"/>
          <p:cNvGrpSpPr>
            <a:grpSpLocks/>
          </p:cNvGrpSpPr>
          <p:nvPr/>
        </p:nvGrpSpPr>
        <p:grpSpPr bwMode="auto">
          <a:xfrm>
            <a:off x="1516063" y="2373313"/>
            <a:ext cx="6291262" cy="993775"/>
            <a:chOff x="940711" y="4902593"/>
            <a:chExt cx="6291001" cy="992895"/>
          </a:xfrm>
        </p:grpSpPr>
        <p:sp>
          <p:nvSpPr>
            <p:cNvPr id="150535" name="Line 10"/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36" name="Rectangle 1"/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16" name="Straight Connector 3"/>
            <p:cNvCxnSpPr>
              <a:cxnSpLocks noChangeShapeType="1"/>
            </p:cNvCxnSpPr>
            <p:nvPr/>
          </p:nvCxnSpPr>
          <p:spPr bwMode="auto">
            <a:xfrm>
              <a:off x="1970955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32"/>
            <p:cNvCxnSpPr>
              <a:cxnSpLocks noChangeShapeType="1"/>
            </p:cNvCxnSpPr>
            <p:nvPr/>
          </p:nvCxnSpPr>
          <p:spPr bwMode="auto">
            <a:xfrm>
              <a:off x="2701175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33"/>
            <p:cNvCxnSpPr>
              <a:cxnSpLocks noChangeShapeType="1"/>
            </p:cNvCxnSpPr>
            <p:nvPr/>
          </p:nvCxnSpPr>
          <p:spPr bwMode="auto">
            <a:xfrm>
              <a:off x="3429808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34"/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35"/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0542" name="TextBox 5"/>
            <p:cNvSpPr txBox="1">
              <a:spLocks noChangeArrowheads="1"/>
            </p:cNvSpPr>
            <p:nvPr/>
          </p:nvSpPr>
          <p:spPr bwMode="auto">
            <a:xfrm>
              <a:off x="1910352" y="5332220"/>
              <a:ext cx="844810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4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address</a:t>
              </a:r>
            </a:p>
          </p:txBody>
        </p:sp>
        <p:sp>
          <p:nvSpPr>
            <p:cNvPr id="150543" name="TextBox 37"/>
            <p:cNvSpPr txBox="1">
              <a:spLocks noChangeArrowheads="1"/>
            </p:cNvSpPr>
            <p:nvPr/>
          </p:nvSpPr>
          <p:spPr bwMode="auto">
            <a:xfrm>
              <a:off x="2673645" y="5340803"/>
              <a:ext cx="844810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4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address</a:t>
              </a:r>
            </a:p>
          </p:txBody>
        </p:sp>
        <p:sp>
          <p:nvSpPr>
            <p:cNvPr id="150544" name="TextBox 38"/>
            <p:cNvSpPr txBox="1">
              <a:spLocks noChangeArrowheads="1"/>
            </p:cNvSpPr>
            <p:nvPr/>
          </p:nvSpPr>
          <p:spPr bwMode="auto">
            <a:xfrm>
              <a:off x="4053534" y="5353451"/>
              <a:ext cx="1377407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6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data (payload)</a:t>
              </a:r>
            </a:p>
          </p:txBody>
        </p:sp>
        <p:sp>
          <p:nvSpPr>
            <p:cNvPr id="150545" name="TextBox 39"/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6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CRC</a:t>
              </a:r>
            </a:p>
          </p:txBody>
        </p:sp>
        <p:sp>
          <p:nvSpPr>
            <p:cNvPr id="150546" name="TextBox 40"/>
            <p:cNvSpPr txBox="1">
              <a:spLocks noChangeArrowheads="1"/>
            </p:cNvSpPr>
            <p:nvPr/>
          </p:nvSpPr>
          <p:spPr bwMode="auto">
            <a:xfrm>
              <a:off x="940711" y="5444340"/>
              <a:ext cx="107012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6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preamble</a:t>
              </a:r>
            </a:p>
          </p:txBody>
        </p:sp>
        <p:sp>
          <p:nvSpPr>
            <p:cNvPr id="150547" name="Text Box 9"/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>
                  <a:solidFill>
                    <a:srgbClr val="000000"/>
                  </a:solidFill>
                  <a:latin typeface="Arial" pitchFamily="34" charset="0"/>
                </a:rPr>
                <a:t>type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</a:rPr>
              <a:t>Link </a:t>
            </a:r>
            <a:r>
              <a:rPr lang="en-US" i="0" dirty="0">
                <a:latin typeface="Arial" charset="0"/>
              </a:rPr>
              <a:t>Layer</a:t>
            </a:r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5-</a:t>
            </a:r>
            <a:fld id="{B0B288CB-77DE-478B-8800-25DB5C93D528}" type="slidenum">
              <a:rPr lang="en-US"/>
              <a:pPr/>
              <a:t>25</a:t>
            </a:fld>
            <a:endParaRPr lang="en-US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Ethernet frame structure (more)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14450"/>
            <a:ext cx="8272463" cy="3789363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  <a:cs typeface="+mn-cs"/>
              </a:rPr>
              <a:t>addresses: </a:t>
            </a:r>
            <a:r>
              <a:rPr lang="en-US" dirty="0">
                <a:ea typeface="ＭＳ Ｐゴシック" charset="0"/>
                <a:cs typeface="+mn-cs"/>
              </a:rPr>
              <a:t>6 </a:t>
            </a:r>
            <a:r>
              <a:rPr lang="en-US" dirty="0" smtClean="0">
                <a:ea typeface="ＭＳ Ｐゴシック" charset="0"/>
                <a:cs typeface="+mn-cs"/>
              </a:rPr>
              <a:t>byte source, destination MAC addresses</a:t>
            </a:r>
            <a:endParaRPr lang="en-US" dirty="0">
              <a:ea typeface="ＭＳ Ｐゴシック" charset="0"/>
              <a:cs typeface="+mn-cs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if adapter receives frame with matching destination address, or with broadcast address (e.g. ARP packet), it passes data in frame to network layer protocol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otherwise, adapter discards frame</a:t>
            </a:r>
          </a:p>
          <a:p>
            <a:pPr>
              <a:buFont typeface="Wingdings" charset="0"/>
              <a:buChar char="v"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  <a:cs typeface="+mn-cs"/>
              </a:rPr>
              <a:t>type: </a:t>
            </a:r>
            <a:r>
              <a:rPr lang="en-US" dirty="0">
                <a:ea typeface="ＭＳ Ｐゴシック" charset="0"/>
                <a:cs typeface="+mn-cs"/>
              </a:rPr>
              <a:t>indicates higher layer protocol (mostly IP but others possible, e.g., Novell IPX, AppleTalk)</a:t>
            </a:r>
          </a:p>
          <a:p>
            <a:pPr>
              <a:buFont typeface="Wingdings" charset="0"/>
              <a:buChar char="v"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  <a:cs typeface="+mn-cs"/>
              </a:rPr>
              <a:t>CRC: </a:t>
            </a:r>
            <a:r>
              <a:rPr lang="en-US" dirty="0" smtClean="0">
                <a:ea typeface="ＭＳ Ｐゴシック" charset="0"/>
                <a:cs typeface="+mn-cs"/>
              </a:rPr>
              <a:t>cyclic redundancy check </a:t>
            </a:r>
            <a:r>
              <a:rPr lang="en-US" dirty="0">
                <a:ea typeface="ＭＳ Ｐゴシック" charset="0"/>
                <a:cs typeface="+mn-cs"/>
              </a:rPr>
              <a:t>at </a:t>
            </a:r>
            <a:r>
              <a:rPr lang="en-US" dirty="0" smtClean="0">
                <a:ea typeface="ＭＳ Ｐゴシック" charset="0"/>
                <a:cs typeface="+mn-cs"/>
              </a:rPr>
              <a:t>receiver</a:t>
            </a:r>
            <a:endParaRPr lang="en-US" dirty="0">
              <a:ea typeface="ＭＳ Ｐゴシック" charset="0"/>
              <a:cs typeface="+mn-cs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error detected: frame </a:t>
            </a:r>
            <a:r>
              <a:rPr lang="en-US" dirty="0">
                <a:ea typeface="ＭＳ Ｐゴシック" charset="0"/>
              </a:rPr>
              <a:t>is </a:t>
            </a:r>
            <a:r>
              <a:rPr lang="en-US" dirty="0" smtClean="0">
                <a:ea typeface="ＭＳ Ｐゴシック" charset="0"/>
              </a:rPr>
              <a:t>dropped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2581" name="Picture 16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00" y="1019175"/>
            <a:ext cx="73136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2582" name="Group 8"/>
          <p:cNvGrpSpPr>
            <a:grpSpLocks/>
          </p:cNvGrpSpPr>
          <p:nvPr/>
        </p:nvGrpSpPr>
        <p:grpSpPr bwMode="auto">
          <a:xfrm>
            <a:off x="1412875" y="5040313"/>
            <a:ext cx="6291263" cy="993775"/>
            <a:chOff x="940711" y="4902593"/>
            <a:chExt cx="6291001" cy="992895"/>
          </a:xfrm>
        </p:grpSpPr>
        <p:sp>
          <p:nvSpPr>
            <p:cNvPr id="152583" name="Line 10"/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584" name="Rectangle 1"/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12" name="Straight Connector 3"/>
            <p:cNvCxnSpPr>
              <a:cxnSpLocks noChangeShapeType="1"/>
            </p:cNvCxnSpPr>
            <p:nvPr/>
          </p:nvCxnSpPr>
          <p:spPr bwMode="auto">
            <a:xfrm>
              <a:off x="1970956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32"/>
            <p:cNvCxnSpPr>
              <a:cxnSpLocks noChangeShapeType="1"/>
            </p:cNvCxnSpPr>
            <p:nvPr/>
          </p:nvCxnSpPr>
          <p:spPr bwMode="auto">
            <a:xfrm>
              <a:off x="2701176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33"/>
            <p:cNvCxnSpPr>
              <a:cxnSpLocks noChangeShapeType="1"/>
            </p:cNvCxnSpPr>
            <p:nvPr/>
          </p:nvCxnSpPr>
          <p:spPr bwMode="auto">
            <a:xfrm>
              <a:off x="3429807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34"/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35"/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2590" name="TextBox 5"/>
            <p:cNvSpPr txBox="1">
              <a:spLocks noChangeArrowheads="1"/>
            </p:cNvSpPr>
            <p:nvPr/>
          </p:nvSpPr>
          <p:spPr bwMode="auto">
            <a:xfrm>
              <a:off x="1910352" y="5332220"/>
              <a:ext cx="844810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4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address</a:t>
              </a:r>
            </a:p>
          </p:txBody>
        </p:sp>
        <p:sp>
          <p:nvSpPr>
            <p:cNvPr id="152591" name="TextBox 37"/>
            <p:cNvSpPr txBox="1">
              <a:spLocks noChangeArrowheads="1"/>
            </p:cNvSpPr>
            <p:nvPr/>
          </p:nvSpPr>
          <p:spPr bwMode="auto">
            <a:xfrm>
              <a:off x="2673645" y="5340803"/>
              <a:ext cx="844810" cy="410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4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address</a:t>
              </a:r>
            </a:p>
          </p:txBody>
        </p:sp>
        <p:sp>
          <p:nvSpPr>
            <p:cNvPr id="152592" name="TextBox 38"/>
            <p:cNvSpPr txBox="1">
              <a:spLocks noChangeArrowheads="1"/>
            </p:cNvSpPr>
            <p:nvPr/>
          </p:nvSpPr>
          <p:spPr bwMode="auto">
            <a:xfrm>
              <a:off x="4053534" y="5353451"/>
              <a:ext cx="1377407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6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data (payload)</a:t>
              </a:r>
            </a:p>
          </p:txBody>
        </p:sp>
        <p:sp>
          <p:nvSpPr>
            <p:cNvPr id="152593" name="TextBox 39"/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6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CRC</a:t>
              </a:r>
            </a:p>
          </p:txBody>
        </p:sp>
        <p:sp>
          <p:nvSpPr>
            <p:cNvPr id="152594" name="TextBox 40"/>
            <p:cNvSpPr txBox="1">
              <a:spLocks noChangeArrowheads="1"/>
            </p:cNvSpPr>
            <p:nvPr/>
          </p:nvSpPr>
          <p:spPr bwMode="auto">
            <a:xfrm>
              <a:off x="940711" y="5444340"/>
              <a:ext cx="107012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16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preamble</a:t>
              </a:r>
            </a:p>
          </p:txBody>
        </p:sp>
        <p:sp>
          <p:nvSpPr>
            <p:cNvPr id="152595" name="Text Box 9"/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>
                  <a:solidFill>
                    <a:srgbClr val="000000"/>
                  </a:solidFill>
                  <a:latin typeface="Arial" pitchFamily="34" charset="0"/>
                </a:rPr>
                <a:t>type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</a:rPr>
              <a:t>Link </a:t>
            </a:r>
            <a:r>
              <a:rPr lang="en-US" i="0" dirty="0">
                <a:latin typeface="Arial" charset="0"/>
              </a:rPr>
              <a:t>Layer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5-</a:t>
            </a:r>
            <a:fld id="{A2EA0BA9-0E2E-4697-9F00-C214103F7F99}" type="slidenum">
              <a:rPr lang="en-US"/>
              <a:pPr/>
              <a:t>26</a:t>
            </a:fld>
            <a:endParaRPr lang="en-US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47063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Ethernet: unreliable, connectionless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61350" cy="4648200"/>
          </a:xfrm>
        </p:spPr>
        <p:txBody>
          <a:bodyPr/>
          <a:lstStyle/>
          <a:p>
            <a:r>
              <a:rPr lang="en-US" i="1" smtClean="0">
                <a:solidFill>
                  <a:srgbClr val="CC0000"/>
                </a:solidFill>
              </a:rPr>
              <a:t>connectionless: </a:t>
            </a:r>
            <a:r>
              <a:rPr lang="en-US" smtClean="0"/>
              <a:t>no handshaking between sending and receiving NICs </a:t>
            </a:r>
          </a:p>
          <a:p>
            <a:r>
              <a:rPr lang="en-US" i="1" smtClean="0">
                <a:solidFill>
                  <a:srgbClr val="CC0000"/>
                </a:solidFill>
              </a:rPr>
              <a:t>unreliable: </a:t>
            </a:r>
            <a:r>
              <a:rPr lang="en-US" smtClean="0"/>
              <a:t>receiving NIC doesnt send acks or nacks to sending NIC</a:t>
            </a:r>
          </a:p>
          <a:p>
            <a:pPr lvl="1"/>
            <a:r>
              <a:rPr lang="en-US" sz="2800" smtClean="0"/>
              <a:t>data in dropped frames recovered only if initial sender uses higher layer rdt (e.g., TCP), otherwise dropped data lost</a:t>
            </a:r>
          </a:p>
          <a:p>
            <a:r>
              <a:rPr lang="en-US" smtClean="0"/>
              <a:t>Ethernet</a:t>
            </a:r>
            <a:r>
              <a:rPr lang="ja-JP" altLang="en-US" smtClean="0"/>
              <a:t>’</a:t>
            </a:r>
            <a:r>
              <a:rPr lang="en-US" altLang="ja-JP" smtClean="0"/>
              <a:t>s MAC protocol: unslotted </a:t>
            </a:r>
            <a:r>
              <a:rPr lang="en-US" altLang="ja-JP" i="1" smtClean="0">
                <a:solidFill>
                  <a:srgbClr val="CC0000"/>
                </a:solidFill>
              </a:rPr>
              <a:t>CSMA/CD wth binary backoff</a:t>
            </a:r>
            <a:endParaRPr lang="en-US" i="1" smtClean="0">
              <a:solidFill>
                <a:srgbClr val="CC0000"/>
              </a:solidFill>
            </a:endParaRPr>
          </a:p>
        </p:txBody>
      </p:sp>
      <p:pic>
        <p:nvPicPr>
          <p:cNvPr id="154629" name="Picture 16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8" y="1019175"/>
            <a:ext cx="73136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</a:rPr>
              <a:t>Link </a:t>
            </a:r>
            <a:r>
              <a:rPr lang="en-US" i="0" dirty="0">
                <a:latin typeface="Arial" charset="0"/>
              </a:rPr>
              <a:t>Layer</a:t>
            </a:r>
          </a:p>
        </p:txBody>
      </p:sp>
      <p:sp>
        <p:nvSpPr>
          <p:cNvPr id="593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5-</a:t>
            </a:r>
            <a:fld id="{CC3110C1-74FE-4D0D-880B-ADCCA8B10731}" type="slidenum">
              <a:rPr lang="en-US"/>
              <a:pPr/>
              <a:t>27</a:t>
            </a:fld>
            <a:endParaRPr lang="en-US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5250"/>
            <a:ext cx="8715375" cy="1143000"/>
          </a:xfrm>
        </p:spPr>
        <p:txBody>
          <a:bodyPr/>
          <a:lstStyle/>
          <a:p>
            <a:pPr>
              <a:defRPr/>
            </a:pPr>
            <a:r>
              <a:rPr lang="en-US" sz="3200">
                <a:ea typeface="ＭＳ Ｐゴシック" charset="0"/>
                <a:cs typeface="+mj-cs"/>
              </a:rPr>
              <a:t>802.3 Ethernet standards: link &amp; physical layers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292225"/>
            <a:ext cx="7772400" cy="21002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i="1" smtClean="0">
                <a:solidFill>
                  <a:srgbClr val="CC0000"/>
                </a:solidFill>
              </a:rPr>
              <a:t>many</a:t>
            </a:r>
            <a:r>
              <a:rPr lang="en-US" smtClean="0">
                <a:solidFill>
                  <a:srgbClr val="CC0000"/>
                </a:solidFill>
              </a:rPr>
              <a:t> </a:t>
            </a:r>
            <a:r>
              <a:rPr lang="en-US" smtClean="0"/>
              <a:t>different Ethernet standards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common MAC protocol and frame format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different speeds: 2 Mbps, 10 Mbps, 100 Mbps, 1Gbps, 10G bps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different physical layer media: fiber, cable</a:t>
            </a:r>
          </a:p>
          <a:p>
            <a:pPr>
              <a:lnSpc>
                <a:spcPct val="90000"/>
              </a:lnSpc>
            </a:pPr>
            <a:endParaRPr lang="en-US" sz="3200" smtClean="0"/>
          </a:p>
        </p:txBody>
      </p:sp>
      <p:sp>
        <p:nvSpPr>
          <p:cNvPr id="156677" name="Freeform 39"/>
          <p:cNvSpPr>
            <a:spLocks/>
          </p:cNvSpPr>
          <p:nvPr/>
        </p:nvSpPr>
        <p:spPr bwMode="auto">
          <a:xfrm>
            <a:off x="2873375" y="4075113"/>
            <a:ext cx="1393825" cy="1527175"/>
          </a:xfrm>
          <a:custGeom>
            <a:avLst/>
            <a:gdLst>
              <a:gd name="T0" fmla="*/ 2147483647 w 878"/>
              <a:gd name="T1" fmla="*/ 0 h 962"/>
              <a:gd name="T2" fmla="*/ 0 w 878"/>
              <a:gd name="T3" fmla="*/ 2147483647 h 962"/>
              <a:gd name="T4" fmla="*/ 2147483647 w 878"/>
              <a:gd name="T5" fmla="*/ 2147483647 h 962"/>
              <a:gd name="T6" fmla="*/ 2147483647 w 878"/>
              <a:gd name="T7" fmla="*/ 2147483647 h 962"/>
              <a:gd name="T8" fmla="*/ 2147483647 w 878"/>
              <a:gd name="T9" fmla="*/ 0 h 9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8" h="962">
                <a:moveTo>
                  <a:pt x="851" y="0"/>
                </a:moveTo>
                <a:lnTo>
                  <a:pt x="0" y="622"/>
                </a:lnTo>
                <a:lnTo>
                  <a:pt x="7" y="962"/>
                </a:lnTo>
                <a:lnTo>
                  <a:pt x="878" y="960"/>
                </a:lnTo>
                <a:lnTo>
                  <a:pt x="851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56678" name="Group 40"/>
          <p:cNvGrpSpPr>
            <a:grpSpLocks/>
          </p:cNvGrpSpPr>
          <p:nvPr/>
        </p:nvGrpSpPr>
        <p:grpSpPr bwMode="auto">
          <a:xfrm>
            <a:off x="1577975" y="4189413"/>
            <a:ext cx="1300163" cy="1465262"/>
            <a:chOff x="921" y="785"/>
            <a:chExt cx="819" cy="923"/>
          </a:xfrm>
        </p:grpSpPr>
        <p:sp>
          <p:nvSpPr>
            <p:cNvPr id="59419" name="Rectangle 41"/>
            <p:cNvSpPr>
              <a:spLocks noChangeArrowheads="1"/>
            </p:cNvSpPr>
            <p:nvPr/>
          </p:nvSpPr>
          <p:spPr bwMode="auto">
            <a:xfrm>
              <a:off x="924" y="810"/>
              <a:ext cx="816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0" name="Text Box 42"/>
            <p:cNvSpPr txBox="1">
              <a:spLocks noChangeArrowheads="1"/>
            </p:cNvSpPr>
            <p:nvPr/>
          </p:nvSpPr>
          <p:spPr bwMode="auto">
            <a:xfrm>
              <a:off x="922" y="785"/>
              <a:ext cx="804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i="0" smtClean="0">
                  <a:latin typeface="Arial" charset="0"/>
                </a:rPr>
                <a:t>application</a:t>
              </a:r>
            </a:p>
            <a:p>
              <a:pPr algn="ctr" eaLnBrk="1" hangingPunct="1">
                <a:defRPr/>
              </a:pPr>
              <a:r>
                <a:rPr lang="en-US" i="0" smtClean="0">
                  <a:latin typeface="Arial" charset="0"/>
                </a:rPr>
                <a:t>transport</a:t>
              </a:r>
            </a:p>
            <a:p>
              <a:pPr algn="ctr" eaLnBrk="1" hangingPunct="1">
                <a:defRPr/>
              </a:pPr>
              <a:r>
                <a:rPr lang="en-US" i="0" smtClean="0">
                  <a:latin typeface="Arial" charset="0"/>
                </a:rPr>
                <a:t>network</a:t>
              </a:r>
            </a:p>
            <a:p>
              <a:pPr algn="ctr" eaLnBrk="1" hangingPunct="1">
                <a:defRPr/>
              </a:pPr>
              <a:r>
                <a:rPr lang="en-US" i="0" smtClean="0">
                  <a:latin typeface="Arial" charset="0"/>
                </a:rPr>
                <a:t>link</a:t>
              </a:r>
            </a:p>
            <a:p>
              <a:pPr algn="ctr" eaLnBrk="1" hangingPunct="1">
                <a:defRPr/>
              </a:pPr>
              <a:r>
                <a:rPr lang="en-US" i="0" smtClean="0">
                  <a:latin typeface="Arial" charset="0"/>
                </a:rPr>
                <a:t>physical</a:t>
              </a:r>
            </a:p>
          </p:txBody>
        </p:sp>
        <p:sp>
          <p:nvSpPr>
            <p:cNvPr id="59421" name="Line 43"/>
            <p:cNvSpPr>
              <a:spLocks noChangeShapeType="1"/>
            </p:cNvSpPr>
            <p:nvPr/>
          </p:nvSpPr>
          <p:spPr bwMode="auto">
            <a:xfrm>
              <a:off x="924" y="993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9422" name="Line 44"/>
            <p:cNvSpPr>
              <a:spLocks noChangeShapeType="1"/>
            </p:cNvSpPr>
            <p:nvPr/>
          </p:nvSpPr>
          <p:spPr bwMode="auto">
            <a:xfrm>
              <a:off x="924" y="1167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9423" name="Line 45"/>
            <p:cNvSpPr>
              <a:spLocks noChangeShapeType="1"/>
            </p:cNvSpPr>
            <p:nvPr/>
          </p:nvSpPr>
          <p:spPr bwMode="auto">
            <a:xfrm>
              <a:off x="921" y="134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9424" name="Line 46"/>
            <p:cNvSpPr>
              <a:spLocks noChangeShapeType="1"/>
            </p:cNvSpPr>
            <p:nvPr/>
          </p:nvSpPr>
          <p:spPr bwMode="auto">
            <a:xfrm>
              <a:off x="926" y="1501"/>
              <a:ext cx="808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9425" name="Line 47"/>
            <p:cNvSpPr>
              <a:spLocks noChangeShapeType="1"/>
            </p:cNvSpPr>
            <p:nvPr/>
          </p:nvSpPr>
          <p:spPr bwMode="auto">
            <a:xfrm>
              <a:off x="926" y="1552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9426" name="Line 48"/>
            <p:cNvSpPr>
              <a:spLocks noChangeShapeType="1"/>
            </p:cNvSpPr>
            <p:nvPr/>
          </p:nvSpPr>
          <p:spPr bwMode="auto">
            <a:xfrm>
              <a:off x="1739" y="1541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59400" name="Rectangle 49"/>
          <p:cNvSpPr>
            <a:spLocks noChangeArrowheads="1"/>
          </p:cNvSpPr>
          <p:nvPr/>
        </p:nvSpPr>
        <p:spPr bwMode="auto">
          <a:xfrm>
            <a:off x="4230688" y="4038600"/>
            <a:ext cx="4195762" cy="1568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Line 50"/>
          <p:cNvSpPr>
            <a:spLocks noChangeShapeType="1"/>
          </p:cNvSpPr>
          <p:nvPr/>
        </p:nvSpPr>
        <p:spPr bwMode="auto">
          <a:xfrm flipV="1">
            <a:off x="4244975" y="4703763"/>
            <a:ext cx="417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9402" name="Text Box 51"/>
          <p:cNvSpPr txBox="1">
            <a:spLocks noChangeArrowheads="1"/>
          </p:cNvSpPr>
          <p:nvPr/>
        </p:nvSpPr>
        <p:spPr bwMode="auto">
          <a:xfrm>
            <a:off x="5413375" y="4079875"/>
            <a:ext cx="17351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i="0" smtClean="0">
                <a:latin typeface="Arial" charset="0"/>
              </a:rPr>
              <a:t>MAC protocol</a:t>
            </a:r>
          </a:p>
          <a:p>
            <a:pPr algn="ctr" eaLnBrk="1" hangingPunct="1">
              <a:defRPr/>
            </a:pPr>
            <a:r>
              <a:rPr lang="en-US" sz="1600" i="0" smtClean="0">
                <a:latin typeface="Arial" charset="0"/>
              </a:rPr>
              <a:t>and frame format</a:t>
            </a:r>
          </a:p>
        </p:txBody>
      </p:sp>
      <p:sp>
        <p:nvSpPr>
          <p:cNvPr id="59403" name="Text Box 52"/>
          <p:cNvSpPr txBox="1">
            <a:spLocks noChangeArrowheads="1"/>
          </p:cNvSpPr>
          <p:nvPr/>
        </p:nvSpPr>
        <p:spPr bwMode="auto">
          <a:xfrm>
            <a:off x="4398963" y="4794250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smtClean="0">
                <a:latin typeface="Arial" charset="0"/>
              </a:rPr>
              <a:t>100BASE-TX</a:t>
            </a:r>
          </a:p>
        </p:txBody>
      </p:sp>
      <p:sp>
        <p:nvSpPr>
          <p:cNvPr id="59404" name="Text Box 53"/>
          <p:cNvSpPr txBox="1">
            <a:spLocks noChangeArrowheads="1"/>
          </p:cNvSpPr>
          <p:nvPr/>
        </p:nvSpPr>
        <p:spPr bwMode="auto">
          <a:xfrm>
            <a:off x="4410075" y="5154613"/>
            <a:ext cx="123031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smtClean="0">
                <a:latin typeface="Arial" charset="0"/>
              </a:rPr>
              <a:t>100BASE-T4</a:t>
            </a:r>
          </a:p>
        </p:txBody>
      </p:sp>
      <p:sp>
        <p:nvSpPr>
          <p:cNvPr id="59405" name="Text Box 54"/>
          <p:cNvSpPr txBox="1">
            <a:spLocks noChangeArrowheads="1"/>
          </p:cNvSpPr>
          <p:nvPr/>
        </p:nvSpPr>
        <p:spPr bwMode="auto">
          <a:xfrm>
            <a:off x="7081838" y="4789488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smtClean="0">
                <a:latin typeface="Arial" charset="0"/>
              </a:rPr>
              <a:t>100BASE-FX</a:t>
            </a:r>
          </a:p>
        </p:txBody>
      </p:sp>
      <p:sp>
        <p:nvSpPr>
          <p:cNvPr id="156685" name="Freeform 55"/>
          <p:cNvSpPr>
            <a:spLocks/>
          </p:cNvSpPr>
          <p:nvPr/>
        </p:nvSpPr>
        <p:spPr bwMode="auto">
          <a:xfrm>
            <a:off x="2887663" y="4684713"/>
            <a:ext cx="1393825" cy="611187"/>
          </a:xfrm>
          <a:custGeom>
            <a:avLst/>
            <a:gdLst>
              <a:gd name="T0" fmla="*/ 0 w 878"/>
              <a:gd name="T1" fmla="*/ 2147483647 h 385"/>
              <a:gd name="T2" fmla="*/ 2147483647 w 878"/>
              <a:gd name="T3" fmla="*/ 0 h 3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8" h="385">
                <a:moveTo>
                  <a:pt x="0" y="385"/>
                </a:moveTo>
                <a:lnTo>
                  <a:pt x="878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407" name="Text Box 56"/>
          <p:cNvSpPr txBox="1">
            <a:spLocks noChangeArrowheads="1"/>
          </p:cNvSpPr>
          <p:nvPr/>
        </p:nvSpPr>
        <p:spPr bwMode="auto">
          <a:xfrm>
            <a:off x="5741988" y="4787900"/>
            <a:ext cx="123031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smtClean="0">
                <a:latin typeface="Arial" charset="0"/>
              </a:rPr>
              <a:t>100BASE-T2</a:t>
            </a:r>
          </a:p>
        </p:txBody>
      </p:sp>
      <p:sp>
        <p:nvSpPr>
          <p:cNvPr id="59408" name="Text Box 57"/>
          <p:cNvSpPr txBox="1">
            <a:spLocks noChangeArrowheads="1"/>
          </p:cNvSpPr>
          <p:nvPr/>
        </p:nvSpPr>
        <p:spPr bwMode="auto">
          <a:xfrm>
            <a:off x="5724525" y="5148263"/>
            <a:ext cx="126206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smtClean="0">
                <a:latin typeface="Arial" charset="0"/>
              </a:rPr>
              <a:t>100BASE-SX</a:t>
            </a:r>
          </a:p>
        </p:txBody>
      </p:sp>
      <p:sp>
        <p:nvSpPr>
          <p:cNvPr id="59409" name="Text Box 58"/>
          <p:cNvSpPr txBox="1">
            <a:spLocks noChangeArrowheads="1"/>
          </p:cNvSpPr>
          <p:nvPr/>
        </p:nvSpPr>
        <p:spPr bwMode="auto">
          <a:xfrm>
            <a:off x="7088188" y="5143500"/>
            <a:ext cx="126206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smtClean="0">
                <a:latin typeface="Arial" charset="0"/>
              </a:rPr>
              <a:t>100BASE-BX</a:t>
            </a:r>
          </a:p>
        </p:txBody>
      </p:sp>
      <p:grpSp>
        <p:nvGrpSpPr>
          <p:cNvPr id="412739" name="Group 67"/>
          <p:cNvGrpSpPr>
            <a:grpSpLocks/>
          </p:cNvGrpSpPr>
          <p:nvPr/>
        </p:nvGrpSpPr>
        <p:grpSpPr bwMode="auto">
          <a:xfrm>
            <a:off x="5681663" y="4743450"/>
            <a:ext cx="2768600" cy="1565275"/>
            <a:chOff x="3579" y="2988"/>
            <a:chExt cx="1744" cy="986"/>
          </a:xfrm>
        </p:grpSpPr>
        <p:sp>
          <p:nvSpPr>
            <p:cNvPr id="156695" name="Freeform 59"/>
            <p:cNvSpPr>
              <a:spLocks/>
            </p:cNvSpPr>
            <p:nvPr/>
          </p:nvSpPr>
          <p:spPr bwMode="auto">
            <a:xfrm>
              <a:off x="3579" y="2988"/>
              <a:ext cx="1709" cy="489"/>
            </a:xfrm>
            <a:custGeom>
              <a:avLst/>
              <a:gdLst>
                <a:gd name="T0" fmla="*/ 842 w 1709"/>
                <a:gd name="T1" fmla="*/ 0 h 489"/>
                <a:gd name="T2" fmla="*/ 843 w 1709"/>
                <a:gd name="T3" fmla="*/ 239 h 489"/>
                <a:gd name="T4" fmla="*/ 5 w 1709"/>
                <a:gd name="T5" fmla="*/ 239 h 489"/>
                <a:gd name="T6" fmla="*/ 0 w 1709"/>
                <a:gd name="T7" fmla="*/ 489 h 489"/>
                <a:gd name="T8" fmla="*/ 1709 w 1709"/>
                <a:gd name="T9" fmla="*/ 489 h 489"/>
                <a:gd name="T10" fmla="*/ 1704 w 1709"/>
                <a:gd name="T11" fmla="*/ 0 h 489"/>
                <a:gd name="T12" fmla="*/ 842 w 1709"/>
                <a:gd name="T13" fmla="*/ 0 h 4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9" h="489">
                  <a:moveTo>
                    <a:pt x="842" y="0"/>
                  </a:moveTo>
                  <a:lnTo>
                    <a:pt x="843" y="239"/>
                  </a:lnTo>
                  <a:lnTo>
                    <a:pt x="5" y="239"/>
                  </a:lnTo>
                  <a:lnTo>
                    <a:pt x="0" y="489"/>
                  </a:lnTo>
                  <a:lnTo>
                    <a:pt x="1709" y="489"/>
                  </a:lnTo>
                  <a:cubicBezTo>
                    <a:pt x="1707" y="330"/>
                    <a:pt x="1706" y="159"/>
                    <a:pt x="1704" y="0"/>
                  </a:cubicBezTo>
                  <a:lnTo>
                    <a:pt x="842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7" name="Line 60"/>
            <p:cNvSpPr>
              <a:spLocks noChangeShapeType="1"/>
            </p:cNvSpPr>
            <p:nvPr/>
          </p:nvSpPr>
          <p:spPr bwMode="auto">
            <a:xfrm>
              <a:off x="4410" y="3494"/>
              <a:ext cx="227" cy="2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9418" name="Text Box 61"/>
            <p:cNvSpPr txBox="1">
              <a:spLocks noChangeArrowheads="1"/>
            </p:cNvSpPr>
            <p:nvPr/>
          </p:nvSpPr>
          <p:spPr bwMode="auto">
            <a:xfrm>
              <a:off x="4003" y="3741"/>
              <a:ext cx="13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CC0000"/>
                  </a:solidFill>
                  <a:latin typeface="Arial" charset="0"/>
                  <a:cs typeface="Arial" charset="0"/>
                </a:rPr>
                <a:t>fiber physical layer</a:t>
              </a:r>
            </a:p>
          </p:txBody>
        </p:sp>
      </p:grpSp>
      <p:grpSp>
        <p:nvGrpSpPr>
          <p:cNvPr id="412738" name="Group 66"/>
          <p:cNvGrpSpPr>
            <a:grpSpLocks/>
          </p:cNvGrpSpPr>
          <p:nvPr/>
        </p:nvGrpSpPr>
        <p:grpSpPr bwMode="auto">
          <a:xfrm>
            <a:off x="3689350" y="4733925"/>
            <a:ext cx="3303588" cy="1874838"/>
            <a:chOff x="2324" y="2982"/>
            <a:chExt cx="2081" cy="1181"/>
          </a:xfrm>
        </p:grpSpPr>
        <p:sp>
          <p:nvSpPr>
            <p:cNvPr id="156692" name="Freeform 62"/>
            <p:cNvSpPr>
              <a:spLocks/>
            </p:cNvSpPr>
            <p:nvPr/>
          </p:nvSpPr>
          <p:spPr bwMode="auto">
            <a:xfrm>
              <a:off x="2741" y="2982"/>
              <a:ext cx="1664" cy="495"/>
            </a:xfrm>
            <a:custGeom>
              <a:avLst/>
              <a:gdLst>
                <a:gd name="T0" fmla="*/ 1664 w 1664"/>
                <a:gd name="T1" fmla="*/ 0 h 495"/>
                <a:gd name="T2" fmla="*/ 1652 w 1664"/>
                <a:gd name="T3" fmla="*/ 233 h 495"/>
                <a:gd name="T4" fmla="*/ 820 w 1664"/>
                <a:gd name="T5" fmla="*/ 233 h 495"/>
                <a:gd name="T6" fmla="*/ 814 w 1664"/>
                <a:gd name="T7" fmla="*/ 495 h 495"/>
                <a:gd name="T8" fmla="*/ 0 w 1664"/>
                <a:gd name="T9" fmla="*/ 495 h 495"/>
                <a:gd name="T10" fmla="*/ 0 w 1664"/>
                <a:gd name="T11" fmla="*/ 0 h 495"/>
                <a:gd name="T12" fmla="*/ 1664 w 1664"/>
                <a:gd name="T13" fmla="*/ 0 h 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64" h="495">
                  <a:moveTo>
                    <a:pt x="1664" y="0"/>
                  </a:moveTo>
                  <a:lnTo>
                    <a:pt x="1652" y="233"/>
                  </a:lnTo>
                  <a:lnTo>
                    <a:pt x="820" y="233"/>
                  </a:lnTo>
                  <a:lnTo>
                    <a:pt x="814" y="495"/>
                  </a:lnTo>
                  <a:lnTo>
                    <a:pt x="0" y="495"/>
                  </a:lnTo>
                  <a:lnTo>
                    <a:pt x="0" y="0"/>
                  </a:lnTo>
                  <a:lnTo>
                    <a:pt x="1664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4" name="Line 63"/>
            <p:cNvSpPr>
              <a:spLocks noChangeShapeType="1"/>
            </p:cNvSpPr>
            <p:nvPr/>
          </p:nvSpPr>
          <p:spPr bwMode="auto">
            <a:xfrm flipH="1">
              <a:off x="2929" y="3503"/>
              <a:ext cx="227" cy="29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9415" name="Text Box 65"/>
            <p:cNvSpPr txBox="1">
              <a:spLocks noChangeArrowheads="1"/>
            </p:cNvSpPr>
            <p:nvPr/>
          </p:nvSpPr>
          <p:spPr bwMode="auto">
            <a:xfrm>
              <a:off x="2324" y="3756"/>
              <a:ext cx="132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copper (twister</a:t>
              </a:r>
            </a:p>
            <a:p>
              <a:pPr>
                <a:defRPr/>
              </a:pPr>
              <a:r>
                <a:rPr lang="en-US" i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pair) physical layer</a:t>
              </a:r>
            </a:p>
          </p:txBody>
        </p:sp>
      </p:grpSp>
      <p:pic>
        <p:nvPicPr>
          <p:cNvPr id="156691" name="Picture 15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25" y="862013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</a:rPr>
              <a:t>Link </a:t>
            </a:r>
            <a:r>
              <a:rPr lang="en-US" i="0" dirty="0">
                <a:latin typeface="Arial" charset="0"/>
              </a:rPr>
              <a:t>Layer</a:t>
            </a:r>
          </a:p>
        </p:txBody>
      </p:sp>
      <p:sp>
        <p:nvSpPr>
          <p:cNvPr id="30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5-</a:t>
            </a:r>
            <a:fld id="{E9180396-7042-4FD5-930D-3E2E2B42606D}" type="slidenum">
              <a:rPr lang="en-US"/>
              <a:pPr/>
              <a:t>28</a:t>
            </a:fld>
            <a:endParaRPr lang="en-US"/>
          </a:p>
        </p:txBody>
      </p:sp>
      <p:pic>
        <p:nvPicPr>
          <p:cNvPr id="158723" name="Picture 5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Link layer, </a:t>
            </a:r>
            <a:r>
              <a:rPr lang="en-US" sz="4000">
                <a:ea typeface="ＭＳ Ｐゴシック" charset="0"/>
                <a:cs typeface="+mj-cs"/>
              </a:rPr>
              <a:t>LAN</a:t>
            </a:r>
            <a:r>
              <a:rPr lang="en-US">
                <a:ea typeface="ＭＳ Ｐゴシック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ea typeface="ＭＳ Ｐゴシック" charset="0"/>
                <a:cs typeface="+mn-cs"/>
              </a:rPr>
              <a:t>5.1</a:t>
            </a: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 </a:t>
            </a:r>
            <a:r>
              <a:rPr lang="en-US" dirty="0">
                <a:ea typeface="ＭＳ Ｐゴシック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ea typeface="ＭＳ Ｐゴシック" charset="0"/>
                <a:cs typeface="+mn-cs"/>
              </a:rPr>
              <a:t>5.2</a:t>
            </a: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 </a:t>
            </a:r>
            <a:r>
              <a:rPr lang="en-US" dirty="0">
                <a:ea typeface="ＭＳ Ｐゴシック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ea typeface="ＭＳ Ｐゴシック" charset="0"/>
                <a:cs typeface="+mn-cs"/>
              </a:rPr>
              <a:t>5.3</a:t>
            </a: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 </a:t>
            </a:r>
            <a:r>
              <a:rPr lang="en-US" dirty="0">
                <a:ea typeface="ＭＳ Ｐゴシック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5.4 </a:t>
            </a:r>
            <a:r>
              <a:rPr lang="en-US" dirty="0" smtClean="0">
                <a:solidFill>
                  <a:srgbClr val="CC0000"/>
                </a:solidFill>
                <a:ea typeface="ＭＳ Ｐゴシック" charset="0"/>
                <a:cs typeface="+mn-cs"/>
              </a:rPr>
              <a:t>LANs</a:t>
            </a:r>
            <a:endParaRPr lang="en-US" dirty="0">
              <a:solidFill>
                <a:srgbClr val="CC0000"/>
              </a:solidFill>
              <a:ea typeface="ＭＳ Ｐゴシック" charset="0"/>
              <a:cs typeface="+mn-cs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addressing, ARP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Ethernet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</a:rPr>
              <a:t>s</a:t>
            </a:r>
            <a:r>
              <a:rPr lang="en-US" dirty="0" smtClean="0">
                <a:solidFill>
                  <a:srgbClr val="CC0000"/>
                </a:solidFill>
                <a:ea typeface="ＭＳ Ｐゴシック" charset="0"/>
              </a:rPr>
              <a:t>witches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solidFill>
                  <a:srgbClr val="CC0000"/>
                </a:solidFill>
                <a:ea typeface="ＭＳ Ｐゴシック" charset="0"/>
              </a:rPr>
              <a:t>VLANS</a:t>
            </a:r>
            <a:endParaRPr lang="en-US" dirty="0">
              <a:solidFill>
                <a:srgbClr val="CC0000"/>
              </a:solidFill>
              <a:ea typeface="ＭＳ Ｐゴシック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en-US" smtClean="0">
                <a:solidFill>
                  <a:srgbClr val="000099"/>
                </a:solidFill>
              </a:rPr>
              <a:t>5.5</a:t>
            </a:r>
            <a:r>
              <a:rPr lang="en-US" smtClean="0"/>
              <a:t> link virtualization: MPLS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mtClean="0">
                <a:solidFill>
                  <a:srgbClr val="000099"/>
                </a:solidFill>
              </a:rPr>
              <a:t>5.6</a:t>
            </a:r>
            <a:r>
              <a:rPr lang="en-US" smtClean="0"/>
              <a:t> data center networking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mtClean="0">
                <a:solidFill>
                  <a:srgbClr val="000099"/>
                </a:solidFill>
              </a:rPr>
              <a:t>5.7</a:t>
            </a:r>
            <a:r>
              <a:rPr lang="en-US" smtClean="0"/>
              <a:t> a day in the life of a web request</a:t>
            </a:r>
          </a:p>
          <a:p>
            <a:pPr marL="457200" indent="-457200">
              <a:buFont typeface="Wingdings" pitchFamily="2" charset="2"/>
              <a:buNone/>
            </a:pPr>
            <a:endParaRPr 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</a:rPr>
              <a:t>Link </a:t>
            </a:r>
            <a:r>
              <a:rPr lang="en-US" i="0" dirty="0">
                <a:latin typeface="Arial" charset="0"/>
              </a:rPr>
              <a:t>Layer</a:t>
            </a:r>
          </a:p>
        </p:txBody>
      </p:sp>
      <p:sp>
        <p:nvSpPr>
          <p:cNvPr id="614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5-</a:t>
            </a:r>
            <a:fld id="{F31FF7FF-1289-46E2-9044-F618CF7FF3D9}" type="slidenum">
              <a:rPr lang="en-US"/>
              <a:pPr/>
              <a:t>29</a:t>
            </a:fld>
            <a:endParaRPr lang="en-US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Ethernet switch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071563"/>
            <a:ext cx="8001000" cy="4640262"/>
          </a:xfrm>
        </p:spPr>
        <p:txBody>
          <a:bodyPr/>
          <a:lstStyle/>
          <a:p>
            <a:r>
              <a:rPr lang="en-US" smtClean="0">
                <a:solidFill>
                  <a:srgbClr val="CC0000"/>
                </a:solidFill>
              </a:rPr>
              <a:t>link-layer device: takes an </a:t>
            </a:r>
            <a:r>
              <a:rPr lang="en-US" i="1" smtClean="0">
                <a:solidFill>
                  <a:srgbClr val="CC0000"/>
                </a:solidFill>
              </a:rPr>
              <a:t>active</a:t>
            </a:r>
            <a:r>
              <a:rPr lang="en-US" smtClean="0">
                <a:solidFill>
                  <a:srgbClr val="CC0000"/>
                </a:solidFill>
              </a:rPr>
              <a:t> role</a:t>
            </a:r>
          </a:p>
          <a:p>
            <a:pPr lvl="1"/>
            <a:r>
              <a:rPr lang="en-US" sz="2800" smtClean="0"/>
              <a:t>store, forward Ethernet frames</a:t>
            </a:r>
          </a:p>
          <a:p>
            <a:pPr lvl="1"/>
            <a:r>
              <a:rPr lang="en-US" sz="2800" smtClean="0"/>
              <a:t>examine incoming frame</a:t>
            </a:r>
            <a:r>
              <a:rPr lang="ja-JP" altLang="en-US" sz="2800" smtClean="0"/>
              <a:t>’</a:t>
            </a:r>
            <a:r>
              <a:rPr lang="en-US" altLang="ja-JP" sz="2800" smtClean="0"/>
              <a:t>s MAC address, </a:t>
            </a:r>
            <a:r>
              <a:rPr lang="en-US" altLang="ja-JP" sz="2800" smtClean="0">
                <a:solidFill>
                  <a:srgbClr val="CC0000"/>
                </a:solidFill>
              </a:rPr>
              <a:t>selectively</a:t>
            </a:r>
            <a:r>
              <a:rPr lang="en-US" altLang="ja-JP" sz="2800" smtClean="0"/>
              <a:t> forward  frame to one-or-more outgoing links when frame is to be forwarded on segment, uses CSMA/CD to access segment</a:t>
            </a:r>
          </a:p>
          <a:p>
            <a:r>
              <a:rPr lang="en-US" i="1" smtClean="0">
                <a:solidFill>
                  <a:srgbClr val="CC0000"/>
                </a:solidFill>
              </a:rPr>
              <a:t>transparent</a:t>
            </a:r>
          </a:p>
          <a:p>
            <a:pPr lvl="1"/>
            <a:r>
              <a:rPr lang="en-US" sz="2800" smtClean="0"/>
              <a:t>hosts are unaware of presence of switches</a:t>
            </a:r>
          </a:p>
          <a:p>
            <a:r>
              <a:rPr lang="en-US" i="1" smtClean="0">
                <a:solidFill>
                  <a:srgbClr val="CC0000"/>
                </a:solidFill>
              </a:rPr>
              <a:t>plug-and-play, self-learning</a:t>
            </a:r>
          </a:p>
          <a:p>
            <a:pPr lvl="1"/>
            <a:r>
              <a:rPr lang="en-US" sz="2800" smtClean="0"/>
              <a:t>switches do not need to be configured</a:t>
            </a:r>
          </a:p>
          <a:p>
            <a:endParaRPr lang="en-US" sz="2400" smtClean="0"/>
          </a:p>
        </p:txBody>
      </p:sp>
      <p:pic>
        <p:nvPicPr>
          <p:cNvPr id="160773" name="Picture 24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793750"/>
            <a:ext cx="36560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 card example:</a:t>
            </a:r>
            <a:br>
              <a:rPr lang="en-US" dirty="0" smtClean="0"/>
            </a:br>
            <a:r>
              <a:rPr lang="en-US" sz="2400" dirty="0" smtClean="0"/>
              <a:t>Intel 82574L Gigabit Ethernet NIC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 Link Layer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5-</a:t>
            </a:r>
            <a:fld id="{C6A2C643-859C-4FF5-9B79-C6FDDAFA144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61794" name="Picture 2" descr="https://upload.wikimedia.org/wikipedia/commons/2/24/An_Intel_82574L_Gigabit_Ethernet_NIC%2C_PCI_Express_x1_c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89" y="1469103"/>
            <a:ext cx="6075104" cy="455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52353" y="6272657"/>
            <a:ext cx="5524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Wikipedia: </a:t>
            </a:r>
            <a:r>
              <a:rPr lang="en-US" sz="1200" dirty="0" smtClean="0">
                <a:hlinkClick r:id="rId3"/>
              </a:rPr>
              <a:t>https</a:t>
            </a:r>
            <a:r>
              <a:rPr lang="en-US" sz="1200" dirty="0">
                <a:hlinkClick r:id="rId3"/>
              </a:rPr>
              <a:t>://upload.wikimedia.org/wikipedia/commons/2/24</a:t>
            </a:r>
            <a:r>
              <a:rPr lang="en-US" sz="1200" dirty="0" smtClean="0">
                <a:hlinkClick r:id="rId3"/>
              </a:rPr>
              <a:t>/</a:t>
            </a:r>
          </a:p>
          <a:p>
            <a:r>
              <a:rPr lang="en-US" sz="1200" dirty="0" smtClean="0">
                <a:hlinkClick r:id="rId3"/>
              </a:rPr>
              <a:t>An_Intel_82574L_Gigabit_Ethernet_NIC%2C_PCI_Express_x1_card.jpg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56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07085"/>
            <a:ext cx="7772400" cy="1143000"/>
          </a:xfrm>
        </p:spPr>
        <p:txBody>
          <a:bodyPr/>
          <a:lstStyle/>
          <a:p>
            <a:r>
              <a:rPr lang="en-US" dirty="0" smtClean="0"/>
              <a:t>Network Interface Controller (NIC) information from Wikipedia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 Link Layer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5-</a:t>
            </a:r>
            <a:fld id="{382B89A5-D69C-4E04-8E2D-75F0B529899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1479" y="3072809"/>
            <a:ext cx="53254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2"/>
              </a:rPr>
              <a:t>https://en.wikipedia.org/wiki</a:t>
            </a:r>
            <a:r>
              <a:rPr lang="en-US" sz="2800" dirty="0" smtClean="0">
                <a:hlinkClick r:id="rId2"/>
              </a:rPr>
              <a:t>/</a:t>
            </a:r>
          </a:p>
          <a:p>
            <a:r>
              <a:rPr lang="en-US" sz="2800" dirty="0" err="1" smtClean="0">
                <a:hlinkClick r:id="rId2"/>
              </a:rPr>
              <a:t>Network_interface_controller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471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</a:rPr>
              <a:t>Link </a:t>
            </a:r>
            <a:r>
              <a:rPr lang="en-US" i="0" dirty="0">
                <a:latin typeface="Arial" charset="0"/>
              </a:rPr>
              <a:t>Layer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5-</a:t>
            </a:r>
            <a:fld id="{9B9FB19B-CADF-478D-9377-600346482A1B}" type="slidenum">
              <a:rPr lang="en-US"/>
              <a:pPr/>
              <a:t>5</a:t>
            </a:fld>
            <a:endParaRPr lang="en-US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MAC</a:t>
            </a:r>
            <a:r>
              <a:rPr lang="en-US">
                <a:ea typeface="ＭＳ Ｐゴシック" charset="0"/>
                <a:cs typeface="+mj-cs"/>
              </a:rPr>
              <a:t> addresses and </a:t>
            </a:r>
            <a:r>
              <a:rPr lang="en-US" sz="4000">
                <a:ea typeface="ＭＳ Ｐゴシック" charset="0"/>
                <a:cs typeface="+mj-cs"/>
              </a:rPr>
              <a:t>ARP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47063" cy="4648200"/>
          </a:xfrm>
        </p:spPr>
        <p:txBody>
          <a:bodyPr/>
          <a:lstStyle/>
          <a:p>
            <a:r>
              <a:rPr lang="en-US" smtClean="0"/>
              <a:t>32-bit IP address: </a:t>
            </a:r>
          </a:p>
          <a:p>
            <a:pPr lvl="1"/>
            <a:r>
              <a:rPr lang="en-US" i="1" smtClean="0"/>
              <a:t>network-layer</a:t>
            </a:r>
            <a:r>
              <a:rPr lang="en-US" smtClean="0"/>
              <a:t> address for interface</a:t>
            </a:r>
          </a:p>
          <a:p>
            <a:pPr lvl="1"/>
            <a:r>
              <a:rPr lang="en-US" smtClean="0"/>
              <a:t>used for layer 3 (network layer) forwarding</a:t>
            </a:r>
          </a:p>
          <a:p>
            <a:r>
              <a:rPr lang="en-US" smtClean="0"/>
              <a:t>MAC (or LAN or physical or Ethernet) address:</a:t>
            </a:r>
            <a:r>
              <a:rPr lang="en-US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mtClean="0"/>
              <a:t>function:</a:t>
            </a:r>
            <a:r>
              <a:rPr lang="en-US" smtClean="0">
                <a:solidFill>
                  <a:schemeClr val="accent2"/>
                </a:solidFill>
              </a:rPr>
              <a:t> </a:t>
            </a:r>
            <a:r>
              <a:rPr lang="en-US" i="1" smtClean="0">
                <a:solidFill>
                  <a:srgbClr val="CC0000"/>
                </a:solidFill>
              </a:rPr>
              <a:t>used </a:t>
            </a:r>
            <a:r>
              <a:rPr lang="en-US" altLang="en-US" i="1" smtClean="0">
                <a:solidFill>
                  <a:srgbClr val="CC0000"/>
                </a:solidFill>
              </a:rPr>
              <a:t>‘</a:t>
            </a:r>
            <a:r>
              <a:rPr lang="en-US" i="1" smtClean="0">
                <a:solidFill>
                  <a:srgbClr val="CC0000"/>
                </a:solidFill>
              </a:rPr>
              <a:t>locally</a:t>
            </a:r>
            <a:r>
              <a:rPr lang="en-US" altLang="en-US" i="1" smtClean="0">
                <a:solidFill>
                  <a:srgbClr val="CC0000"/>
                </a:solidFill>
              </a:rPr>
              <a:t>”</a:t>
            </a:r>
            <a:r>
              <a:rPr lang="en-US" i="1" smtClean="0">
                <a:solidFill>
                  <a:srgbClr val="CC0000"/>
                </a:solidFill>
              </a:rPr>
              <a:t> to get frame from one interface to another physically-connected interface (same network, in IP-addressing sense)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48 bit MAC address (for most LANs) burned in NIC ROM, also sometimes software settable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e.g.: 1A-2F-BB-76-09-AD</a:t>
            </a:r>
          </a:p>
          <a:p>
            <a:pPr lvl="1">
              <a:lnSpc>
                <a:spcPct val="90000"/>
              </a:lnSpc>
            </a:pPr>
            <a:endParaRPr lang="en-US" smtClean="0"/>
          </a:p>
        </p:txBody>
      </p:sp>
      <p:pic>
        <p:nvPicPr>
          <p:cNvPr id="121861" name="Picture 4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" y="1028700"/>
            <a:ext cx="54848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896938" y="5591175"/>
            <a:ext cx="3575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i="0">
                <a:solidFill>
                  <a:srgbClr val="000099"/>
                </a:solidFill>
                <a:latin typeface="Arial" pitchFamily="34" charset="0"/>
              </a:rPr>
              <a:t>hexadecimal (base 16) notation</a:t>
            </a:r>
          </a:p>
          <a:p>
            <a:pPr algn="ctr"/>
            <a:r>
              <a:rPr lang="en-US" i="0">
                <a:solidFill>
                  <a:srgbClr val="000099"/>
                </a:solidFill>
                <a:latin typeface="Arial" pitchFamily="34" charset="0"/>
              </a:rPr>
              <a:t>(each </a:t>
            </a:r>
            <a:r>
              <a:rPr lang="ja-JP" altLang="en-US" i="0">
                <a:solidFill>
                  <a:srgbClr val="000099"/>
                </a:solidFill>
                <a:latin typeface="Arial" pitchFamily="34" charset="0"/>
              </a:rPr>
              <a:t>“</a:t>
            </a:r>
            <a:r>
              <a:rPr lang="en-US" altLang="ja-JP" i="0">
                <a:solidFill>
                  <a:srgbClr val="000099"/>
                </a:solidFill>
                <a:latin typeface="Arial" pitchFamily="34" charset="0"/>
              </a:rPr>
              <a:t>number</a:t>
            </a:r>
            <a:r>
              <a:rPr lang="ja-JP" altLang="en-US" i="0">
                <a:solidFill>
                  <a:srgbClr val="000099"/>
                </a:solidFill>
                <a:latin typeface="Arial" pitchFamily="34" charset="0"/>
              </a:rPr>
              <a:t>”</a:t>
            </a:r>
            <a:r>
              <a:rPr lang="en-US" altLang="ja-JP" i="0">
                <a:solidFill>
                  <a:srgbClr val="000099"/>
                </a:solidFill>
                <a:latin typeface="Arial" pitchFamily="34" charset="0"/>
              </a:rPr>
              <a:t> represents 4 bits)</a:t>
            </a:r>
            <a:endParaRPr lang="en-US" i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 flipV="1">
            <a:off x="2116138" y="5326063"/>
            <a:ext cx="188912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historical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Ethernet history: first Ethernet spec 1973</a:t>
            </a:r>
          </a:p>
          <a:p>
            <a:pPr lvl="1"/>
            <a:r>
              <a:rPr lang="en-US" dirty="0" smtClean="0">
                <a:hlinkClick r:id="rId2"/>
              </a:rPr>
              <a:t>http://timeline.ethernethistory.com/</a:t>
            </a:r>
            <a:endParaRPr lang="en-US" dirty="0" smtClean="0"/>
          </a:p>
          <a:p>
            <a:r>
              <a:rPr lang="en-US" dirty="0" smtClean="0"/>
              <a:t>Technical history of ARPANET: first IMP 1969</a:t>
            </a:r>
          </a:p>
          <a:p>
            <a:pPr lvl="1"/>
            <a:r>
              <a:rPr lang="en-US" dirty="0" smtClean="0"/>
              <a:t>1969: RFC 1: specifies host to host communication protocol </a:t>
            </a:r>
          </a:p>
          <a:p>
            <a:pPr lvl="2"/>
            <a:r>
              <a:rPr lang="en-US" dirty="0" smtClean="0">
                <a:hlinkClick r:id="rId3"/>
              </a:rPr>
              <a:t>http://www.ietf.org/rfc/rfc0001</a:t>
            </a:r>
            <a:endParaRPr lang="en-US" dirty="0" smtClean="0"/>
          </a:p>
          <a:p>
            <a:r>
              <a:rPr lang="en-US" dirty="0" smtClean="0"/>
              <a:t>TCP/IP history:</a:t>
            </a:r>
          </a:p>
          <a:p>
            <a:pPr lvl="1"/>
            <a:r>
              <a:rPr lang="en-US" dirty="0" smtClean="0">
                <a:hlinkClick r:id="rId4"/>
              </a:rPr>
              <a:t>http://www.history-computer.com/Internet/Maturing/TCPIP.html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 Link Layer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5-</a:t>
            </a:r>
            <a:fld id="{463AF55C-6F80-4F96-9FDD-2D56B426CD2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</a:rPr>
              <a:t>Link </a:t>
            </a:r>
            <a:r>
              <a:rPr lang="en-US" i="0" dirty="0">
                <a:latin typeface="Arial" charset="0"/>
              </a:rPr>
              <a:t>Layer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5-</a:t>
            </a:r>
            <a:fld id="{D2D75812-ED52-4A9F-ACAA-ED0632E121A8}" type="slidenum">
              <a:rPr lang="en-US"/>
              <a:pPr/>
              <a:t>7</a:t>
            </a:fld>
            <a:endParaRPr lang="en-US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LAN addresses and ARP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585788" y="1309688"/>
            <a:ext cx="6899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0" dirty="0" smtClean="0">
                <a:latin typeface="Gill Sans MT" charset="0"/>
              </a:rPr>
              <a:t>each adapter on LAN has unique </a:t>
            </a:r>
            <a:r>
              <a:rPr lang="en-US" sz="2800" dirty="0" smtClean="0">
                <a:solidFill>
                  <a:srgbClr val="CC0000"/>
                </a:solidFill>
                <a:latin typeface="Gill Sans MT" charset="0"/>
              </a:rPr>
              <a:t>LAN</a:t>
            </a:r>
            <a:r>
              <a:rPr lang="en-US" sz="2800" i="0" dirty="0" smtClean="0">
                <a:latin typeface="Gill Sans MT" charset="0"/>
              </a:rPr>
              <a:t> address</a:t>
            </a:r>
          </a:p>
        </p:txBody>
      </p:sp>
      <p:sp>
        <p:nvSpPr>
          <p:cNvPr id="40966" name="Text Box 18"/>
          <p:cNvSpPr txBox="1">
            <a:spLocks noChangeArrowheads="1"/>
          </p:cNvSpPr>
          <p:nvPr/>
        </p:nvSpPr>
        <p:spPr bwMode="auto">
          <a:xfrm>
            <a:off x="6918325" y="3890963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smtClean="0">
                <a:latin typeface="Arial" charset="0"/>
              </a:rPr>
              <a:t>adapter</a:t>
            </a:r>
          </a:p>
        </p:txBody>
      </p:sp>
      <p:sp>
        <p:nvSpPr>
          <p:cNvPr id="123910" name="Freeform 8"/>
          <p:cNvSpPr>
            <a:spLocks/>
          </p:cNvSpPr>
          <p:nvPr/>
        </p:nvSpPr>
        <p:spPr bwMode="auto">
          <a:xfrm>
            <a:off x="2152650" y="3262313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Line 19"/>
          <p:cNvSpPr>
            <a:spLocks noChangeShapeType="1"/>
          </p:cNvSpPr>
          <p:nvPr/>
        </p:nvSpPr>
        <p:spPr bwMode="auto">
          <a:xfrm>
            <a:off x="1300163" y="3940175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969" name="Line 20"/>
          <p:cNvSpPr>
            <a:spLocks noChangeShapeType="1"/>
          </p:cNvSpPr>
          <p:nvPr/>
        </p:nvSpPr>
        <p:spPr bwMode="auto">
          <a:xfrm>
            <a:off x="3309938" y="2808288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970" name="Line 21"/>
          <p:cNvSpPr>
            <a:spLocks noChangeShapeType="1"/>
          </p:cNvSpPr>
          <p:nvPr/>
        </p:nvSpPr>
        <p:spPr bwMode="auto">
          <a:xfrm flipH="1">
            <a:off x="4173538" y="4108450"/>
            <a:ext cx="796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971" name="Line 22"/>
          <p:cNvSpPr>
            <a:spLocks noChangeShapeType="1"/>
          </p:cNvSpPr>
          <p:nvPr/>
        </p:nvSpPr>
        <p:spPr bwMode="auto">
          <a:xfrm flipV="1">
            <a:off x="3271838" y="5113338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972" name="Text Box 24"/>
          <p:cNvSpPr txBox="1">
            <a:spLocks noChangeArrowheads="1"/>
          </p:cNvSpPr>
          <p:nvPr/>
        </p:nvSpPr>
        <p:spPr bwMode="auto">
          <a:xfrm>
            <a:off x="3630613" y="2513013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</a:rPr>
              <a:t>1A-2F-BB-76-09-AD</a:t>
            </a:r>
          </a:p>
        </p:txBody>
      </p:sp>
      <p:sp>
        <p:nvSpPr>
          <p:cNvPr id="40973" name="Line 25"/>
          <p:cNvSpPr>
            <a:spLocks noChangeShapeType="1"/>
          </p:cNvSpPr>
          <p:nvPr/>
        </p:nvSpPr>
        <p:spPr bwMode="auto">
          <a:xfrm flipH="1" flipV="1">
            <a:off x="3449638" y="2652713"/>
            <a:ext cx="2571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974" name="Line 26"/>
          <p:cNvSpPr>
            <a:spLocks noChangeShapeType="1"/>
          </p:cNvSpPr>
          <p:nvPr/>
        </p:nvSpPr>
        <p:spPr bwMode="auto">
          <a:xfrm flipV="1">
            <a:off x="4999038" y="428942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975" name="Text Box 27"/>
          <p:cNvSpPr txBox="1">
            <a:spLocks noChangeArrowheads="1"/>
          </p:cNvSpPr>
          <p:nvPr/>
        </p:nvSpPr>
        <p:spPr bwMode="auto">
          <a:xfrm>
            <a:off x="4479925" y="4662488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</a:rPr>
              <a:t>58-23-D7-FA-20-B0</a:t>
            </a:r>
          </a:p>
        </p:txBody>
      </p:sp>
      <p:sp>
        <p:nvSpPr>
          <p:cNvPr id="40976" name="Line 28"/>
          <p:cNvSpPr>
            <a:spLocks noChangeShapeType="1"/>
          </p:cNvSpPr>
          <p:nvPr/>
        </p:nvSpPr>
        <p:spPr bwMode="auto">
          <a:xfrm flipH="1">
            <a:off x="3375025" y="56673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977" name="Text Box 29"/>
          <p:cNvSpPr txBox="1">
            <a:spLocks noChangeArrowheads="1"/>
          </p:cNvSpPr>
          <p:nvPr/>
        </p:nvSpPr>
        <p:spPr bwMode="auto">
          <a:xfrm>
            <a:off x="3797300" y="5551488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</a:rPr>
              <a:t>0C-C4-11-6F-E3-98</a:t>
            </a:r>
          </a:p>
        </p:txBody>
      </p:sp>
      <p:sp>
        <p:nvSpPr>
          <p:cNvPr id="40978" name="Line 30"/>
          <p:cNvSpPr>
            <a:spLocks noChangeShapeType="1"/>
          </p:cNvSpPr>
          <p:nvPr/>
        </p:nvSpPr>
        <p:spPr bwMode="auto">
          <a:xfrm flipV="1">
            <a:off x="1236663" y="4095750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979" name="Text Box 31"/>
          <p:cNvSpPr txBox="1">
            <a:spLocks noChangeArrowheads="1"/>
          </p:cNvSpPr>
          <p:nvPr/>
        </p:nvSpPr>
        <p:spPr bwMode="auto">
          <a:xfrm>
            <a:off x="319088" y="4470400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</a:rPr>
              <a:t>71-65-F7-2B-08-53</a:t>
            </a:r>
          </a:p>
        </p:txBody>
      </p:sp>
      <p:sp>
        <p:nvSpPr>
          <p:cNvPr id="40980" name="Text Box 32"/>
          <p:cNvSpPr txBox="1">
            <a:spLocks noChangeArrowheads="1"/>
          </p:cNvSpPr>
          <p:nvPr/>
        </p:nvSpPr>
        <p:spPr bwMode="auto">
          <a:xfrm>
            <a:off x="2636838" y="3621088"/>
            <a:ext cx="1085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smtClean="0">
                <a:latin typeface="Arial" charset="0"/>
              </a:rPr>
              <a:t>   LAN</a:t>
            </a:r>
          </a:p>
          <a:p>
            <a:pPr>
              <a:defRPr/>
            </a:pPr>
            <a:r>
              <a:rPr lang="en-US" i="0" smtClean="0">
                <a:latin typeface="Arial" charset="0"/>
              </a:rPr>
              <a:t>(wired or</a:t>
            </a:r>
          </a:p>
          <a:p>
            <a:pPr>
              <a:defRPr/>
            </a:pPr>
            <a:r>
              <a:rPr lang="en-US" i="0" smtClean="0">
                <a:latin typeface="Arial" charset="0"/>
              </a:rPr>
              <a:t>wireless)</a:t>
            </a:r>
          </a:p>
        </p:txBody>
      </p:sp>
      <p:sp>
        <p:nvSpPr>
          <p:cNvPr id="526373" name="Rectangle 37"/>
          <p:cNvSpPr>
            <a:spLocks noChangeArrowheads="1"/>
          </p:cNvSpPr>
          <p:nvPr/>
        </p:nvSpPr>
        <p:spPr bwMode="auto">
          <a:xfrm>
            <a:off x="6727825" y="3941763"/>
            <a:ext cx="160338" cy="2555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925" name="Group 51"/>
          <p:cNvGrpSpPr>
            <a:grpSpLocks/>
          </p:cNvGrpSpPr>
          <p:nvPr/>
        </p:nvGrpSpPr>
        <p:grpSpPr bwMode="auto">
          <a:xfrm>
            <a:off x="423863" y="3562350"/>
            <a:ext cx="922337" cy="658813"/>
            <a:chOff x="267" y="2244"/>
            <a:chExt cx="581" cy="415"/>
          </a:xfrm>
        </p:grpSpPr>
        <p:sp>
          <p:nvSpPr>
            <p:cNvPr id="526372" name="Rectangle 36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943" name="Group 38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3944" name="Picture 3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945" name="Freeform 4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23926" name="Group 50"/>
          <p:cNvGrpSpPr>
            <a:grpSpLocks/>
          </p:cNvGrpSpPr>
          <p:nvPr/>
        </p:nvGrpSpPr>
        <p:grpSpPr bwMode="auto">
          <a:xfrm>
            <a:off x="2744788" y="5559425"/>
            <a:ext cx="812800" cy="833438"/>
            <a:chOff x="1729" y="3502"/>
            <a:chExt cx="512" cy="525"/>
          </a:xfrm>
        </p:grpSpPr>
        <p:sp>
          <p:nvSpPr>
            <p:cNvPr id="526370" name="Rectangle 34"/>
            <p:cNvSpPr>
              <a:spLocks noChangeArrowheads="1"/>
            </p:cNvSpPr>
            <p:nvPr/>
          </p:nvSpPr>
          <p:spPr bwMode="auto">
            <a:xfrm>
              <a:off x="2021" y="3502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939" name="Group 41"/>
            <p:cNvGrpSpPr>
              <a:grpSpLocks/>
            </p:cNvGrpSpPr>
            <p:nvPr/>
          </p:nvGrpSpPr>
          <p:grpSpPr bwMode="auto">
            <a:xfrm>
              <a:off x="1729" y="3612"/>
              <a:ext cx="512" cy="415"/>
              <a:chOff x="-44" y="1473"/>
              <a:chExt cx="981" cy="1105"/>
            </a:xfrm>
          </p:grpSpPr>
          <p:pic>
            <p:nvPicPr>
              <p:cNvPr id="123940" name="Picture 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941" name="Freeform 4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23927" name="Group 52"/>
          <p:cNvGrpSpPr>
            <a:grpSpLocks/>
          </p:cNvGrpSpPr>
          <p:nvPr/>
        </p:nvGrpSpPr>
        <p:grpSpPr bwMode="auto">
          <a:xfrm>
            <a:off x="2770188" y="2025650"/>
            <a:ext cx="812800" cy="776288"/>
            <a:chOff x="1745" y="1276"/>
            <a:chExt cx="512" cy="489"/>
          </a:xfrm>
        </p:grpSpPr>
        <p:sp>
          <p:nvSpPr>
            <p:cNvPr id="526350" name="Rectangle 14"/>
            <p:cNvSpPr>
              <a:spLocks noChangeArrowheads="1"/>
            </p:cNvSpPr>
            <p:nvPr/>
          </p:nvSpPr>
          <p:spPr bwMode="auto">
            <a:xfrm>
              <a:off x="2039" y="160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935" name="Group 4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393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93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23928" name="Group 53"/>
          <p:cNvGrpSpPr>
            <a:grpSpLocks/>
          </p:cNvGrpSpPr>
          <p:nvPr/>
        </p:nvGrpSpPr>
        <p:grpSpPr bwMode="auto">
          <a:xfrm>
            <a:off x="4868863" y="3836988"/>
            <a:ext cx="812800" cy="658812"/>
            <a:chOff x="3067" y="2417"/>
            <a:chExt cx="512" cy="415"/>
          </a:xfrm>
        </p:grpSpPr>
        <p:sp>
          <p:nvSpPr>
            <p:cNvPr id="526371" name="Rectangle 35"/>
            <p:cNvSpPr>
              <a:spLocks noChangeArrowheads="1"/>
            </p:cNvSpPr>
            <p:nvPr/>
          </p:nvSpPr>
          <p:spPr bwMode="auto">
            <a:xfrm rot="-5400000">
              <a:off x="3162" y="251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931" name="Group 47"/>
            <p:cNvGrpSpPr>
              <a:grpSpLocks/>
            </p:cNvGrpSpPr>
            <p:nvPr/>
          </p:nvGrpSpPr>
          <p:grpSpPr bwMode="auto">
            <a:xfrm>
              <a:off x="3067" y="2417"/>
              <a:ext cx="512" cy="415"/>
              <a:chOff x="-44" y="1473"/>
              <a:chExt cx="981" cy="1105"/>
            </a:xfrm>
          </p:grpSpPr>
          <p:pic>
            <p:nvPicPr>
              <p:cNvPr id="123932" name="Picture 4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933" name="Freeform 4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pic>
        <p:nvPicPr>
          <p:cNvPr id="123929" name="Picture 20" descr="underline_bas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046163"/>
            <a:ext cx="54848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</a:rPr>
              <a:t>Link </a:t>
            </a:r>
            <a:r>
              <a:rPr lang="en-US" i="0" dirty="0">
                <a:latin typeface="Arial" charset="0"/>
              </a:rPr>
              <a:t>Layer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5-</a:t>
            </a:r>
            <a:fld id="{C5C3E231-5EDF-492E-8215-0C589907FE93}" type="slidenum">
              <a:rPr lang="en-US"/>
              <a:pPr/>
              <a:t>8</a:t>
            </a:fld>
            <a:endParaRPr lang="en-US"/>
          </a:p>
        </p:txBody>
      </p:sp>
      <p:pic>
        <p:nvPicPr>
          <p:cNvPr id="125955" name="Picture 5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138" y="1039813"/>
            <a:ext cx="54848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LAN addresses (more)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MAC address allocation administered by IEEE</a:t>
            </a:r>
          </a:p>
          <a:p>
            <a:r>
              <a:rPr lang="en-US" smtClean="0"/>
              <a:t>manufacturer buys portion of MAC address space (to assure uniqueness)</a:t>
            </a:r>
          </a:p>
          <a:p>
            <a:r>
              <a:rPr lang="en-US" smtClean="0"/>
              <a:t>analogy:</a:t>
            </a:r>
          </a:p>
          <a:p>
            <a:pPr lvl="1"/>
            <a:r>
              <a:rPr lang="en-US" smtClean="0"/>
              <a:t>MAC address: like Social Security Number</a:t>
            </a:r>
          </a:p>
          <a:p>
            <a:pPr lvl="1"/>
            <a:r>
              <a:rPr lang="en-US" smtClean="0"/>
              <a:t>IP address: like postal address</a:t>
            </a:r>
          </a:p>
          <a:p>
            <a:r>
              <a:rPr lang="en-US" smtClean="0"/>
              <a:t> MAC flat address  </a:t>
            </a:r>
            <a:r>
              <a:rPr lang="en-US" smtClean="0">
                <a:latin typeface="MS Mincho" pitchFamily="49" charset="-128"/>
                <a:ea typeface="MS Mincho" pitchFamily="49" charset="-128"/>
              </a:rPr>
              <a:t>➜</a:t>
            </a:r>
            <a:r>
              <a:rPr lang="en-US" smtClean="0"/>
              <a:t> portability </a:t>
            </a:r>
          </a:p>
          <a:p>
            <a:pPr lvl="1"/>
            <a:r>
              <a:rPr lang="en-US" smtClean="0"/>
              <a:t>can move LAN card from one LAN to another</a:t>
            </a:r>
          </a:p>
          <a:p>
            <a:r>
              <a:rPr lang="en-US" smtClean="0"/>
              <a:t>IP hierarchical address </a:t>
            </a:r>
            <a:r>
              <a:rPr lang="en-US" i="1" smtClean="0"/>
              <a:t>not</a:t>
            </a:r>
            <a:r>
              <a:rPr lang="en-US" smtClean="0"/>
              <a:t> portable</a:t>
            </a:r>
          </a:p>
          <a:p>
            <a:pPr lvl="1"/>
            <a:r>
              <a:rPr lang="en-US" smtClean="0"/>
              <a:t> address depends on IP subnet to which node is attached</a:t>
            </a:r>
          </a:p>
          <a:p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 Link Layer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5-</a:t>
            </a:r>
            <a:fld id="{463AF55C-6F80-4F96-9FDD-2D56B426CD21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1030545" y="1741282"/>
            <a:ext cx="6550467" cy="2178051"/>
            <a:chOff x="143" y="937"/>
            <a:chExt cx="3349" cy="1372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32" y="947"/>
              <a:ext cx="3207" cy="1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rgbClr val="CC0000"/>
                  </a:solidFill>
                  <a:latin typeface="Arial" pitchFamily="34" charset="0"/>
                </a:rPr>
                <a:t>Question:</a:t>
              </a:r>
              <a:r>
                <a:rPr lang="en-US" sz="3200" i="0" dirty="0">
                  <a:latin typeface="Arial" pitchFamily="34" charset="0"/>
                </a:rPr>
                <a:t> how to </a:t>
              </a:r>
              <a:r>
                <a:rPr lang="en-US" sz="3200" i="0" dirty="0" smtClean="0">
                  <a:latin typeface="Arial" pitchFamily="34" charset="0"/>
                </a:rPr>
                <a:t>map between</a:t>
              </a:r>
              <a:endParaRPr lang="en-US" sz="3200" i="0" dirty="0">
                <a:latin typeface="Arial" pitchFamily="34" charset="0"/>
              </a:endParaRPr>
            </a:p>
            <a:p>
              <a:r>
                <a:rPr lang="en-US" sz="3200" i="0" dirty="0">
                  <a:latin typeface="Arial" pitchFamily="34" charset="0"/>
                </a:rPr>
                <a:t>interface</a:t>
              </a:r>
              <a:r>
                <a:rPr lang="en-US" altLang="en-US" sz="3200" i="0" dirty="0">
                  <a:latin typeface="Arial" pitchFamily="34" charset="0"/>
                </a:rPr>
                <a:t>’</a:t>
              </a:r>
              <a:r>
                <a:rPr lang="en-US" sz="3200" i="0" dirty="0">
                  <a:latin typeface="Arial" pitchFamily="34" charset="0"/>
                </a:rPr>
                <a:t>s MAC address, </a:t>
              </a:r>
              <a:r>
                <a:rPr lang="en-US" sz="3200" i="0" dirty="0" smtClean="0">
                  <a:latin typeface="Arial" pitchFamily="34" charset="0"/>
                </a:rPr>
                <a:t>and its </a:t>
              </a:r>
              <a:r>
                <a:rPr lang="en-US" sz="3200" i="0" dirty="0">
                  <a:latin typeface="Arial" pitchFamily="34" charset="0"/>
                </a:rPr>
                <a:t>IP address?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43" y="937"/>
              <a:ext cx="3349" cy="1372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132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28176</TotalTime>
  <Words>1859</Words>
  <Application>Microsoft Office PowerPoint</Application>
  <PresentationFormat>On-screen Show (4:3)</PresentationFormat>
  <Paragraphs>470</Paragraphs>
  <Slides>29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PowerPoint Presentation</vt:lpstr>
      <vt:lpstr>Link layer, LANs: outline</vt:lpstr>
      <vt:lpstr>Ethernet card example: Intel 82574L Gigabit Ethernet NIC</vt:lpstr>
      <vt:lpstr>Network Interface Controller (NIC) information from Wikipedia</vt:lpstr>
      <vt:lpstr>MAC addresses and ARP</vt:lpstr>
      <vt:lpstr>Some historical perspective</vt:lpstr>
      <vt:lpstr>LAN addresses and ARP</vt:lpstr>
      <vt:lpstr>LAN addresses (more)</vt:lpstr>
      <vt:lpstr>PowerPoint Presentation</vt:lpstr>
      <vt:lpstr>ARP: Address Resolution Protocol</vt:lpstr>
      <vt:lpstr>ARP protocol: within same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PowerPoint Presentation</vt:lpstr>
      <vt:lpstr>IPv6 uses NDP, not ARP</vt:lpstr>
      <vt:lpstr>Link layer, LANs: outline</vt:lpstr>
      <vt:lpstr>Ethernet</vt:lpstr>
      <vt:lpstr>Ethernet cabling</vt:lpstr>
      <vt:lpstr>Ethernet: physical topology</vt:lpstr>
      <vt:lpstr>Ethernet frame structure</vt:lpstr>
      <vt:lpstr>Ethernet frame structure (more)</vt:lpstr>
      <vt:lpstr>Ethernet: unreliable, connectionless</vt:lpstr>
      <vt:lpstr>802.3 Ethernet standards: link &amp; physical layers</vt:lpstr>
      <vt:lpstr>Link layer, LANs: outline</vt:lpstr>
      <vt:lpstr>Ethernet switch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6th Edition, Chapter 5</dc:title>
  <dc:creator>Jim Kurose and Keith Ross</dc:creator>
  <cp:lastModifiedBy>Xiannong Meng</cp:lastModifiedBy>
  <cp:revision>360</cp:revision>
  <cp:lastPrinted>2011-11-07T02:22:15Z</cp:lastPrinted>
  <dcterms:created xsi:type="dcterms:W3CDTF">1999-10-08T19:08:27Z</dcterms:created>
  <dcterms:modified xsi:type="dcterms:W3CDTF">2016-04-01T17:33:50Z</dcterms:modified>
</cp:coreProperties>
</file>