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553" r:id="rId2"/>
    <p:sldId id="554" r:id="rId3"/>
    <p:sldId id="555" r:id="rId4"/>
    <p:sldId id="556" r:id="rId5"/>
    <p:sldId id="577" r:id="rId6"/>
    <p:sldId id="557" r:id="rId7"/>
    <p:sldId id="558" r:id="rId8"/>
    <p:sldId id="559" r:id="rId9"/>
    <p:sldId id="560" r:id="rId10"/>
    <p:sldId id="561" r:id="rId11"/>
    <p:sldId id="562" r:id="rId12"/>
    <p:sldId id="563" r:id="rId13"/>
    <p:sldId id="564" r:id="rId14"/>
    <p:sldId id="565" r:id="rId15"/>
    <p:sldId id="578" r:id="rId16"/>
    <p:sldId id="566" r:id="rId17"/>
    <p:sldId id="567" r:id="rId18"/>
    <p:sldId id="568" r:id="rId19"/>
    <p:sldId id="569" r:id="rId20"/>
    <p:sldId id="579" r:id="rId21"/>
    <p:sldId id="580" r:id="rId22"/>
    <p:sldId id="570" r:id="rId23"/>
    <p:sldId id="571" r:id="rId24"/>
    <p:sldId id="572" r:id="rId25"/>
    <p:sldId id="573" r:id="rId26"/>
    <p:sldId id="574" r:id="rId27"/>
    <p:sldId id="575" r:id="rId28"/>
    <p:sldId id="576" r:id="rId2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33"/>
    <a:srgbClr val="CC0000"/>
    <a:srgbClr val="FFFF00"/>
    <a:srgbClr val="D60093"/>
    <a:srgbClr val="33CC33"/>
    <a:srgbClr val="008000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2502" y="-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/>
            </a:lvl1pPr>
          </a:lstStyle>
          <a:p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1625" y="0"/>
            <a:ext cx="3163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/>
            </a:lvl1pPr>
          </a:lstStyle>
          <a:p>
            <a:endParaRPr 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9713"/>
            <a:ext cx="316388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/>
            </a:lvl1pPr>
          </a:lstStyle>
          <a:p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1625" y="9129713"/>
            <a:ext cx="316388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/>
            </a:lvl1pPr>
          </a:lstStyle>
          <a:p>
            <a:fld id="{51421C4A-9F69-4571-8F80-5A94D4045B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99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6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 i="0">
                <a:latin typeface="Times New Roman" pitchFamily="18" charset="0"/>
              </a:defRPr>
            </a:lvl1pPr>
          </a:lstStyle>
          <a:p>
            <a:fld id="{D35E22B4-2320-4D66-B631-4BF64B7061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60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8F843776-C2A4-4AAD-886F-DF8901670572}" type="slidenum">
              <a:rPr lang="en-US"/>
              <a:pPr/>
              <a:t>2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65200"/>
            <a:fld id="{C6B1DC92-5ADE-40F8-B285-EFDDFFFAEC60}" type="slidenum">
              <a:rPr lang="en-US">
                <a:solidFill>
                  <a:srgbClr val="000000"/>
                </a:solidFill>
              </a:rPr>
              <a:pPr defTabSz="965200"/>
              <a:t>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65200"/>
            <a:fld id="{79FAEBBA-4F9A-4498-AEE0-2076C17305DD}" type="slidenum">
              <a:rPr lang="en-US">
                <a:solidFill>
                  <a:srgbClr val="000000"/>
                </a:solidFill>
              </a:rPr>
              <a:pPr defTabSz="965200"/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4E481798-990A-4117-AEBE-B2BBD2879371}" type="slidenum">
              <a:rPr lang="en-US"/>
              <a:pPr/>
              <a:t>22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C270C958-E4C5-4065-A97E-235B59D87AAF}" type="slidenum">
              <a:rPr lang="en-US">
                <a:solidFill>
                  <a:srgbClr val="000000"/>
                </a:solidFill>
              </a:rPr>
              <a:pPr/>
              <a:t>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89560848-5C8A-4D8E-A881-7F401E818D42}" type="slidenum">
              <a:rPr lang="en-US">
                <a:solidFill>
                  <a:srgbClr val="000000"/>
                </a:solidFill>
              </a:rPr>
              <a:pPr/>
              <a:t>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BB3A106F-812F-4EAD-812B-645039226B79}" type="slidenum">
              <a:rPr lang="en-US">
                <a:solidFill>
                  <a:srgbClr val="000000"/>
                </a:solidFill>
              </a:rPr>
              <a:pPr/>
              <a:t>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6E3D4F4F-4639-43E7-8876-F8DE55C9CD62}" type="slidenum">
              <a:rPr lang="en-US">
                <a:solidFill>
                  <a:srgbClr val="000000"/>
                </a:solidFill>
              </a:rPr>
              <a:pPr/>
              <a:t>26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89AEAAC1-2760-49C0-9DD7-6101132A376C}" type="slidenum">
              <a:rPr lang="en-US">
                <a:solidFill>
                  <a:srgbClr val="000000"/>
                </a:solidFill>
              </a:rPr>
              <a:pPr/>
              <a:t>27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70B9B6F6-3FE8-4F9D-95A3-A70B22BE9A56}" type="slidenum">
              <a:rPr lang="en-US">
                <a:solidFill>
                  <a:srgbClr val="000000"/>
                </a:solidFill>
              </a:rPr>
              <a:pPr/>
              <a:t>28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9698FC71-C553-47C6-A4E9-CDA1A9C6559E}" type="slidenum">
              <a:rPr lang="en-US"/>
              <a:pPr/>
              <a:t>3</a:t>
            </a:fld>
            <a:endParaRPr lang="en-US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51810CF3-531F-41BF-AD94-E7FEFE571FFC}" type="slidenum">
              <a:rPr lang="en-US"/>
              <a:pPr/>
              <a:t>4</a:t>
            </a:fld>
            <a:endParaRPr lang="en-US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E5ADF596-F9C6-4383-ADC5-C64087F45E06}" type="slidenum">
              <a:rPr lang="en-US"/>
              <a:pPr/>
              <a:t>6</a:t>
            </a:fld>
            <a:endParaRPr lang="en-US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65200"/>
            <a:fld id="{CD38C4B3-88A1-4124-A3C9-A8B29F418297}" type="slidenum">
              <a:rPr lang="en-US">
                <a:solidFill>
                  <a:srgbClr val="000000"/>
                </a:solidFill>
              </a:rPr>
              <a:pPr defTabSz="965200"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65200"/>
            <a:fld id="{49E9DBE8-430F-4CB0-9D48-483878B3D79A}" type="slidenum">
              <a:rPr lang="en-US">
                <a:solidFill>
                  <a:srgbClr val="000000"/>
                </a:solidFill>
              </a:rPr>
              <a:pPr defTabSz="965200"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65200"/>
            <a:fld id="{8CB5429D-8316-43C7-80B4-48203D4875AE}" type="slidenum">
              <a:rPr lang="en-US">
                <a:solidFill>
                  <a:srgbClr val="000000"/>
                </a:solidFill>
              </a:rPr>
              <a:pPr defTabSz="965200"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65200"/>
            <a:fld id="{D666E2B7-CF71-4635-AA47-0499F1722AC2}" type="slidenum">
              <a:rPr lang="en-US">
                <a:solidFill>
                  <a:srgbClr val="000000"/>
                </a:solidFill>
              </a:rPr>
              <a:pPr defTabSz="965200"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65200"/>
            <a:fld id="{916DD2AA-B659-4D6A-953A-5CBB9B5C15C9}" type="slidenum">
              <a:rPr lang="en-US">
                <a:solidFill>
                  <a:srgbClr val="000000"/>
                </a:solidFill>
              </a:rPr>
              <a:pPr defTabSz="965200"/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604ACCCD-9BEE-4DC7-80A3-0B457AF197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A2067BAB-A31F-480C-BE59-D2AB89E04C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7CD68221-C586-460A-BE51-8887D51604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463AF55C-6F80-4F96-9FDD-2D56B426C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AD525BD7-D3C3-4DF5-9415-56568E8393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C6A2C643-859C-4FF5-9B79-C6FDDAFA14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5C025D2B-BA5D-4CB7-8E68-3B7EB1F297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382B89A5-D69C-4E04-8E2D-75F0B5298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179383E8-C67B-4188-8221-633E4B927D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4F12A57F-B3EE-4A07-8BC0-CDDCB6EE12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2EA49787-FD6A-49CD-BA71-642291B37B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25" y="64865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81975" y="6486525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5-</a:t>
            </a:r>
            <a:fld id="{D12AAC32-82D8-42D7-B401-CAAE08D2A2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wireshark.org/VLAN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en.wikipedia.org/wiki/EtherType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ools.ietf.org/html/rfc3031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2550T-PWR-Front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Chapter 5</a:t>
            </a:r>
            <a: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Link Layer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Computer Networking: A Top Down Approach </a:t>
            </a:r>
            <a:b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6</a:t>
            </a:r>
            <a:r>
              <a:rPr lang="en-US" sz="2000" baseline="30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th</a:t>
            </a: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 edition 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Jim Kurose, Keith Ross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Addison-Wesley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March 2012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69888" y="2411413"/>
            <a:ext cx="5378450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i="0" dirty="0">
                <a:latin typeface="Arial" pitchFamily="34" charset="0"/>
                <a:cs typeface="Arial" pitchFamily="34" charset="0"/>
              </a:rPr>
              <a:t>A note on the use of these </a:t>
            </a:r>
            <a:r>
              <a:rPr lang="en-US" i="0" dirty="0" err="1">
                <a:latin typeface="Arial" pitchFamily="34" charset="0"/>
                <a:cs typeface="Arial" pitchFamily="34" charset="0"/>
              </a:rPr>
              <a:t>ppt</a:t>
            </a:r>
            <a:r>
              <a:rPr lang="en-US" i="0" dirty="0">
                <a:latin typeface="Arial" pitchFamily="34" charset="0"/>
                <a:cs typeface="Arial" pitchFamily="34" charset="0"/>
              </a:rPr>
              <a:t> slides:</a:t>
            </a:r>
          </a:p>
          <a:p>
            <a:r>
              <a:rPr lang="en-US" sz="1200" i="0" dirty="0">
                <a:latin typeface="Arial" pitchFamily="34" charset="0"/>
                <a:cs typeface="Arial" pitchFamily="34" charset="0"/>
              </a:rPr>
              <a:t>We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re making these slides freely available to all (faculty, students, readers). They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re in PowerPoint form so you see the animations; and can add, modify, and delete slides  (including this one) and slide content to suit your needs. They obviously represent a lot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73063" y="3476625"/>
            <a:ext cx="537845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</a:pPr>
            <a:endParaRPr lang="en-US" sz="1400" i="0" dirty="0">
              <a:latin typeface="Gill Sans MT" pitchFamily="34" charset="0"/>
              <a:cs typeface="Arial" pitchFamily="34" charset="0"/>
            </a:endParaRP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If you use these slides (e.g., in a class) that you mention their source (after all, we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d like people to use our book!)</a:t>
            </a: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>
              <a:buClr>
                <a:schemeClr val="accent2"/>
              </a:buClr>
              <a:buFont typeface="Wingdings" pitchFamily="2" charset="2"/>
              <a:buChar char="q"/>
            </a:pPr>
            <a:endParaRPr lang="en-US" sz="1200" i="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Thanks and enjoy!  JFK/KWR</a:t>
            </a:r>
          </a:p>
          <a:p>
            <a:pPr marL="173038" indent="-173038">
              <a:lnSpc>
                <a:spcPct val="85000"/>
              </a:lnSpc>
            </a:pPr>
            <a:endParaRPr lang="en-US" sz="1200" i="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     All material copyright 1996-2012</a:t>
            </a:r>
          </a:p>
          <a:p>
            <a:pPr marL="173038" indent="-173038">
              <a:lnSpc>
                <a:spcPct val="85000"/>
              </a:lnSpc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     J.F Kurose and K.W. Ross, All Rights Reserved</a:t>
            </a:r>
          </a:p>
        </p:txBody>
      </p:sp>
      <p:pic>
        <p:nvPicPr>
          <p:cNvPr id="8201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5141913"/>
            <a:ext cx="187325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0966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27368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7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8" name="TextBox 2"/>
          <p:cNvSpPr txBox="1">
            <a:spLocks noChangeArrowheads="1"/>
          </p:cNvSpPr>
          <p:nvPr/>
        </p:nvSpPr>
        <p:spPr bwMode="auto">
          <a:xfrm>
            <a:off x="-1995488" y="3043238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Tahoma" pitchFamily="34" charset="0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>
                <a:latin typeface="Tahoma" charset="0"/>
              </a:rPr>
              <a:t>Link Layer</a:t>
            </a:r>
            <a:endParaRPr lang="en-US" dirty="0">
              <a:latin typeface="Tahoma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latin typeface="Tahoma" pitchFamily="34" charset="0"/>
              </a:rPr>
              <a:t>5-</a:t>
            </a:r>
            <a:fld id="{2EBBE204-5B28-4CE1-9E52-4D58FA72D5C2}" type="slidenum">
              <a:rPr lang="en-US">
                <a:latin typeface="Tahoma" pitchFamily="34" charset="0"/>
              </a:rPr>
              <a:pPr/>
              <a:t>1</a:t>
            </a:fld>
            <a:endParaRPr lang="en-US">
              <a:latin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latin typeface="Arial" pitchFamily="34" charset="0"/>
                <a:cs typeface="Arial" pitchFamily="34" charset="0"/>
              </a:rPr>
              <a:t>The course notes are adapted for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Bucknell’s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CSCI 363</a:t>
            </a:r>
          </a:p>
          <a:p>
            <a:pPr algn="l"/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Xiannong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Meng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800" dirty="0" smtClean="0">
                <a:latin typeface="Arial" pitchFamily="34" charset="0"/>
                <a:cs typeface="Arial" pitchFamily="34" charset="0"/>
              </a:rPr>
              <a:t>Spring 2016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D92D77FE-0A98-41C2-89A9-11E66CFF421D}" type="slidenum">
              <a:rPr lang="en-US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8612" name="Rectangle 5"/>
          <p:cNvSpPr>
            <a:spLocks noGrp="1" noChangeArrowheads="1"/>
          </p:cNvSpPr>
          <p:nvPr>
            <p:ph type="title"/>
          </p:nvPr>
        </p:nvSpPr>
        <p:spPr>
          <a:xfrm>
            <a:off x="5461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Interconnecting switches</a:t>
            </a:r>
          </a:p>
        </p:txBody>
      </p:sp>
      <p:sp>
        <p:nvSpPr>
          <p:cNvPr id="6861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8500" y="1320800"/>
            <a:ext cx="7881938" cy="682625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dirty="0">
                <a:ea typeface="ＭＳ Ｐゴシック" charset="0"/>
                <a:cs typeface="+mn-cs"/>
              </a:rPr>
              <a:t>switches can be connected together</a:t>
            </a:r>
          </a:p>
        </p:txBody>
      </p:sp>
      <p:sp>
        <p:nvSpPr>
          <p:cNvPr id="681030" name="Rectangle 70"/>
          <p:cNvSpPr>
            <a:spLocks noChangeArrowheads="1"/>
          </p:cNvSpPr>
          <p:nvPr/>
        </p:nvSpPr>
        <p:spPr bwMode="auto">
          <a:xfrm>
            <a:off x="690563" y="4535488"/>
            <a:ext cx="7881937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 sz="2800" u="sng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Q: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sending from A to G - how does S</a:t>
            </a:r>
            <a:r>
              <a:rPr lang="en-US" sz="2800" i="0" baseline="-250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1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know to forward frame destined to F via S</a:t>
            </a:r>
            <a:r>
              <a:rPr lang="en-US" sz="2800" i="0" baseline="-250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4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and S</a:t>
            </a:r>
            <a:r>
              <a:rPr lang="en-US" sz="2800" i="0" baseline="-250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3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?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800" u="sng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A:</a:t>
            </a:r>
            <a:r>
              <a:rPr lang="en-US" sz="2800" i="0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self learning! (works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exactly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the same as in single-switch case!)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958850" y="2444750"/>
            <a:ext cx="2047875" cy="1358900"/>
            <a:chOff x="958850" y="2444750"/>
            <a:chExt cx="2048416" cy="1358710"/>
          </a:xfrm>
        </p:grpSpPr>
        <p:sp>
          <p:nvSpPr>
            <p:cNvPr id="68657" name="Line 20"/>
            <p:cNvSpPr>
              <a:spLocks noChangeShapeType="1"/>
            </p:cNvSpPr>
            <p:nvPr/>
          </p:nvSpPr>
          <p:spPr bwMode="auto">
            <a:xfrm flipH="1">
              <a:off x="1582903" y="3030456"/>
              <a:ext cx="5557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8658" name="Line 21"/>
            <p:cNvSpPr>
              <a:spLocks noChangeShapeType="1"/>
            </p:cNvSpPr>
            <p:nvPr/>
          </p:nvSpPr>
          <p:spPr bwMode="auto">
            <a:xfrm flipH="1">
              <a:off x="1970355" y="3078074"/>
              <a:ext cx="271534" cy="3142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8659" name="Line 22"/>
            <p:cNvSpPr>
              <a:spLocks noChangeShapeType="1"/>
            </p:cNvSpPr>
            <p:nvPr/>
          </p:nvSpPr>
          <p:spPr bwMode="auto">
            <a:xfrm>
              <a:off x="2389566" y="3106645"/>
              <a:ext cx="73044" cy="2952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8660" name="Text Box 64"/>
            <p:cNvSpPr txBox="1">
              <a:spLocks noChangeArrowheads="1"/>
            </p:cNvSpPr>
            <p:nvPr/>
          </p:nvSpPr>
          <p:spPr bwMode="auto">
            <a:xfrm>
              <a:off x="958850" y="2844744"/>
              <a:ext cx="350931" cy="366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68661" name="Text Box 65"/>
            <p:cNvSpPr txBox="1">
              <a:spLocks noChangeArrowheads="1"/>
            </p:cNvSpPr>
            <p:nvPr/>
          </p:nvSpPr>
          <p:spPr bwMode="auto">
            <a:xfrm>
              <a:off x="1408232" y="3306642"/>
              <a:ext cx="338226" cy="369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68662" name="Text Box 73"/>
            <p:cNvSpPr txBox="1">
              <a:spLocks noChangeArrowheads="1"/>
            </p:cNvSpPr>
            <p:nvPr/>
          </p:nvSpPr>
          <p:spPr bwMode="auto">
            <a:xfrm>
              <a:off x="2181548" y="2444750"/>
              <a:ext cx="423975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8663" name="Text Box 66"/>
            <p:cNvSpPr txBox="1">
              <a:spLocks noChangeArrowheads="1"/>
            </p:cNvSpPr>
            <p:nvPr/>
          </p:nvSpPr>
          <p:spPr bwMode="auto">
            <a:xfrm>
              <a:off x="2656336" y="3298706"/>
              <a:ext cx="350930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1127760" y="2834640"/>
              <a:ext cx="568960" cy="481140"/>
              <a:chOff x="-44" y="1473"/>
              <a:chExt cx="981" cy="1105"/>
            </a:xfrm>
          </p:grpSpPr>
          <p:pic>
            <p:nvPicPr>
              <p:cNvPr id="173119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3120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" name="Group 44"/>
            <p:cNvGrpSpPr>
              <a:grpSpLocks/>
            </p:cNvGrpSpPr>
            <p:nvPr/>
          </p:nvGrpSpPr>
          <p:grpSpPr bwMode="auto">
            <a:xfrm>
              <a:off x="1534160" y="3291840"/>
              <a:ext cx="568960" cy="481140"/>
              <a:chOff x="-44" y="1473"/>
              <a:chExt cx="981" cy="1105"/>
            </a:xfrm>
          </p:grpSpPr>
          <p:pic>
            <p:nvPicPr>
              <p:cNvPr id="17311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311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2062480" y="3322320"/>
              <a:ext cx="568960" cy="481140"/>
              <a:chOff x="-44" y="1473"/>
              <a:chExt cx="981" cy="1105"/>
            </a:xfrm>
          </p:grpSpPr>
          <p:pic>
            <p:nvPicPr>
              <p:cNvPr id="17311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311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6866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4817" y="2879664"/>
              <a:ext cx="678041" cy="299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379663" y="1984375"/>
            <a:ext cx="4856162" cy="2044700"/>
            <a:chOff x="2379663" y="1984375"/>
            <a:chExt cx="4855711" cy="2044145"/>
          </a:xfrm>
        </p:grpSpPr>
        <p:sp>
          <p:nvSpPr>
            <p:cNvPr id="68618" name="Line 23"/>
            <p:cNvSpPr>
              <a:spLocks noChangeShapeType="1"/>
            </p:cNvSpPr>
            <p:nvPr/>
          </p:nvSpPr>
          <p:spPr bwMode="auto">
            <a:xfrm flipH="1">
              <a:off x="3635258" y="3068344"/>
              <a:ext cx="346043" cy="2158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8619" name="Line 24"/>
            <p:cNvSpPr>
              <a:spLocks noChangeShapeType="1"/>
            </p:cNvSpPr>
            <p:nvPr/>
          </p:nvSpPr>
          <p:spPr bwMode="auto">
            <a:xfrm flipH="1">
              <a:off x="3949554" y="3087389"/>
              <a:ext cx="125401" cy="587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8620" name="Line 25"/>
            <p:cNvSpPr>
              <a:spLocks noChangeShapeType="1"/>
            </p:cNvSpPr>
            <p:nvPr/>
          </p:nvSpPr>
          <p:spPr bwMode="auto">
            <a:xfrm>
              <a:off x="4254326" y="3030254"/>
              <a:ext cx="230167" cy="3618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8621" name="Line 26"/>
            <p:cNvSpPr>
              <a:spLocks noChangeShapeType="1"/>
            </p:cNvSpPr>
            <p:nvPr/>
          </p:nvSpPr>
          <p:spPr bwMode="auto">
            <a:xfrm flipH="1">
              <a:off x="5532145" y="3106433"/>
              <a:ext cx="428585" cy="244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8622" name="Line 27"/>
            <p:cNvSpPr>
              <a:spLocks noChangeShapeType="1"/>
            </p:cNvSpPr>
            <p:nvPr/>
          </p:nvSpPr>
          <p:spPr bwMode="auto">
            <a:xfrm flipH="1">
              <a:off x="6035335" y="3077866"/>
              <a:ext cx="9524" cy="4697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8623" name="Line 35"/>
            <p:cNvSpPr>
              <a:spLocks noChangeShapeType="1"/>
            </p:cNvSpPr>
            <p:nvPr/>
          </p:nvSpPr>
          <p:spPr bwMode="auto">
            <a:xfrm flipH="1">
              <a:off x="2379663" y="2355749"/>
              <a:ext cx="1517509" cy="536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8624" name="Line 36"/>
            <p:cNvSpPr>
              <a:spLocks noChangeShapeType="1"/>
            </p:cNvSpPr>
            <p:nvPr/>
          </p:nvSpPr>
          <p:spPr bwMode="auto">
            <a:xfrm>
              <a:off x="4200356" y="2322421"/>
              <a:ext cx="0" cy="599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8625" name="Line 37"/>
            <p:cNvSpPr>
              <a:spLocks noChangeShapeType="1"/>
            </p:cNvSpPr>
            <p:nvPr/>
          </p:nvSpPr>
          <p:spPr bwMode="auto">
            <a:xfrm flipH="1" flipV="1">
              <a:off x="4449571" y="2306551"/>
              <a:ext cx="1406394" cy="6840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8626" name="Line 63"/>
            <p:cNvSpPr>
              <a:spLocks noChangeShapeType="1"/>
            </p:cNvSpPr>
            <p:nvPr/>
          </p:nvSpPr>
          <p:spPr bwMode="auto">
            <a:xfrm>
              <a:off x="6411539" y="3131826"/>
              <a:ext cx="285723" cy="1587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8627" name="Text Box 67"/>
            <p:cNvSpPr txBox="1">
              <a:spLocks noChangeArrowheads="1"/>
            </p:cNvSpPr>
            <p:nvPr/>
          </p:nvSpPr>
          <p:spPr bwMode="auto">
            <a:xfrm>
              <a:off x="3620973" y="3222289"/>
              <a:ext cx="349218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  <p:sp>
          <p:nvSpPr>
            <p:cNvPr id="68628" name="Text Box 68"/>
            <p:cNvSpPr txBox="1">
              <a:spLocks noChangeArrowheads="1"/>
            </p:cNvSpPr>
            <p:nvPr/>
          </p:nvSpPr>
          <p:spPr bwMode="auto">
            <a:xfrm>
              <a:off x="4094004" y="3658733"/>
              <a:ext cx="338106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E</a:t>
              </a:r>
            </a:p>
          </p:txBody>
        </p:sp>
        <p:sp>
          <p:nvSpPr>
            <p:cNvPr id="68629" name="Text Box 69"/>
            <p:cNvSpPr txBox="1">
              <a:spLocks noChangeArrowheads="1"/>
            </p:cNvSpPr>
            <p:nvPr/>
          </p:nvSpPr>
          <p:spPr bwMode="auto">
            <a:xfrm>
              <a:off x="4567035" y="3057234"/>
              <a:ext cx="325407" cy="369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F</a:t>
              </a:r>
            </a:p>
          </p:txBody>
        </p:sp>
        <p:sp>
          <p:nvSpPr>
            <p:cNvPr id="68630" name="Text Box 74"/>
            <p:cNvSpPr txBox="1">
              <a:spLocks noChangeArrowheads="1"/>
            </p:cNvSpPr>
            <p:nvPr/>
          </p:nvSpPr>
          <p:spPr bwMode="auto">
            <a:xfrm>
              <a:off x="3408267" y="2768387"/>
              <a:ext cx="436521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8631" name="Text Box 75"/>
            <p:cNvSpPr txBox="1">
              <a:spLocks noChangeArrowheads="1"/>
            </p:cNvSpPr>
            <p:nvPr/>
          </p:nvSpPr>
          <p:spPr bwMode="auto">
            <a:xfrm>
              <a:off x="4635290" y="1984375"/>
              <a:ext cx="436522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8632" name="Text Box 76"/>
            <p:cNvSpPr txBox="1">
              <a:spLocks noChangeArrowheads="1"/>
            </p:cNvSpPr>
            <p:nvPr/>
          </p:nvSpPr>
          <p:spPr bwMode="auto">
            <a:xfrm>
              <a:off x="6009938" y="2570004"/>
              <a:ext cx="436522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8633" name="Text Box 78"/>
            <p:cNvSpPr txBox="1">
              <a:spLocks noChangeArrowheads="1"/>
            </p:cNvSpPr>
            <p:nvPr/>
          </p:nvSpPr>
          <p:spPr bwMode="auto">
            <a:xfrm>
              <a:off x="6240104" y="3541290"/>
              <a:ext cx="360329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</a:t>
              </a:r>
            </a:p>
          </p:txBody>
        </p:sp>
        <p:sp>
          <p:nvSpPr>
            <p:cNvPr id="68634" name="Text Box 79"/>
            <p:cNvSpPr txBox="1">
              <a:spLocks noChangeArrowheads="1"/>
            </p:cNvSpPr>
            <p:nvPr/>
          </p:nvSpPr>
          <p:spPr bwMode="auto">
            <a:xfrm>
              <a:off x="6986160" y="3179439"/>
              <a:ext cx="249214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</a:t>
              </a:r>
            </a:p>
          </p:txBody>
        </p:sp>
        <p:sp>
          <p:nvSpPr>
            <p:cNvPr id="68635" name="Text Box 80"/>
            <p:cNvSpPr txBox="1">
              <a:spLocks noChangeArrowheads="1"/>
            </p:cNvSpPr>
            <p:nvPr/>
          </p:nvSpPr>
          <p:spPr bwMode="auto">
            <a:xfrm>
              <a:off x="5103560" y="3595251"/>
              <a:ext cx="365091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G</a:t>
              </a:r>
            </a:p>
          </p:txBody>
        </p:sp>
        <p:pic>
          <p:nvPicPr>
            <p:cNvPr id="68636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3899" y="2930268"/>
              <a:ext cx="677799" cy="299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3139440" y="3180080"/>
              <a:ext cx="568960" cy="481140"/>
              <a:chOff x="-44" y="1473"/>
              <a:chExt cx="981" cy="1105"/>
            </a:xfrm>
          </p:grpSpPr>
          <p:pic>
            <p:nvPicPr>
              <p:cNvPr id="17310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310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8" name="Group 44"/>
            <p:cNvGrpSpPr>
              <a:grpSpLocks/>
            </p:cNvGrpSpPr>
            <p:nvPr/>
          </p:nvGrpSpPr>
          <p:grpSpPr bwMode="auto">
            <a:xfrm>
              <a:off x="3576320" y="3525520"/>
              <a:ext cx="568960" cy="481140"/>
              <a:chOff x="-44" y="1473"/>
              <a:chExt cx="981" cy="1105"/>
            </a:xfrm>
          </p:grpSpPr>
          <p:pic>
            <p:nvPicPr>
              <p:cNvPr id="17310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310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4135120" y="3281680"/>
              <a:ext cx="568960" cy="481140"/>
              <a:chOff x="-44" y="1473"/>
              <a:chExt cx="981" cy="1105"/>
            </a:xfrm>
          </p:grpSpPr>
          <p:pic>
            <p:nvPicPr>
              <p:cNvPr id="17309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309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" name="Group 44"/>
            <p:cNvGrpSpPr>
              <a:grpSpLocks/>
            </p:cNvGrpSpPr>
            <p:nvPr/>
          </p:nvGrpSpPr>
          <p:grpSpPr bwMode="auto">
            <a:xfrm>
              <a:off x="5049520" y="3261360"/>
              <a:ext cx="568960" cy="481140"/>
              <a:chOff x="-44" y="1473"/>
              <a:chExt cx="981" cy="1105"/>
            </a:xfrm>
          </p:grpSpPr>
          <p:pic>
            <p:nvPicPr>
              <p:cNvPr id="17309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309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1" name="Group 44"/>
            <p:cNvGrpSpPr>
              <a:grpSpLocks/>
            </p:cNvGrpSpPr>
            <p:nvPr/>
          </p:nvGrpSpPr>
          <p:grpSpPr bwMode="auto">
            <a:xfrm>
              <a:off x="5588000" y="3434080"/>
              <a:ext cx="568960" cy="481140"/>
              <a:chOff x="-44" y="1473"/>
              <a:chExt cx="981" cy="1105"/>
            </a:xfrm>
          </p:grpSpPr>
          <p:pic>
            <p:nvPicPr>
              <p:cNvPr id="17309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309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2" name="Group 44"/>
            <p:cNvGrpSpPr>
              <a:grpSpLocks/>
            </p:cNvGrpSpPr>
            <p:nvPr/>
          </p:nvGrpSpPr>
          <p:grpSpPr bwMode="auto">
            <a:xfrm>
              <a:off x="6380480" y="3149600"/>
              <a:ext cx="568960" cy="481140"/>
              <a:chOff x="-44" y="1473"/>
              <a:chExt cx="981" cy="1105"/>
            </a:xfrm>
          </p:grpSpPr>
          <p:pic>
            <p:nvPicPr>
              <p:cNvPr id="17309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309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68643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4313" y="2847741"/>
              <a:ext cx="677800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8644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4949" y="2116102"/>
              <a:ext cx="676212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pic>
        <p:nvPicPr>
          <p:cNvPr id="173064" name="Picture 20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950" y="798513"/>
            <a:ext cx="54848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0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0D163C38-64F2-48C5-88E0-9150A42DF7E5}" type="slidenum">
              <a:rPr lang="en-US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7772400" cy="1143000"/>
          </a:xfrm>
        </p:spPr>
        <p:txBody>
          <a:bodyPr/>
          <a:lstStyle/>
          <a:p>
            <a:r>
              <a:rPr lang="en-US" sz="4000" smtClean="0"/>
              <a:t>Self-learning multi-switch example</a:t>
            </a:r>
            <a:endParaRPr lang="en-US" smtClean="0"/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863" y="1139825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/>
              <a:t>Suppose C sends frame to I, I responds to C</a:t>
            </a:r>
            <a:endParaRPr lang="en-US" smtClean="0"/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714375" y="4664075"/>
            <a:ext cx="7772400" cy="184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 u="sng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Q:</a:t>
            </a:r>
            <a:r>
              <a:rPr lang="en-US" sz="2400" i="0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show switch tables and packet forwarding in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1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,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2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,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3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,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4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</a:t>
            </a: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958850" y="2444750"/>
            <a:ext cx="2047875" cy="1358900"/>
            <a:chOff x="958850" y="2444750"/>
            <a:chExt cx="2048416" cy="1358710"/>
          </a:xfrm>
        </p:grpSpPr>
        <p:sp>
          <p:nvSpPr>
            <p:cNvPr id="69681" name="Line 20"/>
            <p:cNvSpPr>
              <a:spLocks noChangeShapeType="1"/>
            </p:cNvSpPr>
            <p:nvPr/>
          </p:nvSpPr>
          <p:spPr bwMode="auto">
            <a:xfrm flipH="1">
              <a:off x="1582903" y="3030456"/>
              <a:ext cx="5557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9682" name="Line 21"/>
            <p:cNvSpPr>
              <a:spLocks noChangeShapeType="1"/>
            </p:cNvSpPr>
            <p:nvPr/>
          </p:nvSpPr>
          <p:spPr bwMode="auto">
            <a:xfrm flipH="1">
              <a:off x="1970355" y="3078074"/>
              <a:ext cx="271534" cy="3142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9683" name="Line 22"/>
            <p:cNvSpPr>
              <a:spLocks noChangeShapeType="1"/>
            </p:cNvSpPr>
            <p:nvPr/>
          </p:nvSpPr>
          <p:spPr bwMode="auto">
            <a:xfrm>
              <a:off x="2389566" y="3106645"/>
              <a:ext cx="73044" cy="2952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9684" name="Text Box 64"/>
            <p:cNvSpPr txBox="1">
              <a:spLocks noChangeArrowheads="1"/>
            </p:cNvSpPr>
            <p:nvPr/>
          </p:nvSpPr>
          <p:spPr bwMode="auto">
            <a:xfrm>
              <a:off x="958850" y="2844744"/>
              <a:ext cx="350931" cy="366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69685" name="Text Box 65"/>
            <p:cNvSpPr txBox="1">
              <a:spLocks noChangeArrowheads="1"/>
            </p:cNvSpPr>
            <p:nvPr/>
          </p:nvSpPr>
          <p:spPr bwMode="auto">
            <a:xfrm>
              <a:off x="1408232" y="3306642"/>
              <a:ext cx="338226" cy="369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69686" name="Text Box 73"/>
            <p:cNvSpPr txBox="1">
              <a:spLocks noChangeArrowheads="1"/>
            </p:cNvSpPr>
            <p:nvPr/>
          </p:nvSpPr>
          <p:spPr bwMode="auto">
            <a:xfrm>
              <a:off x="2181548" y="2444750"/>
              <a:ext cx="423975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9687" name="Text Box 66"/>
            <p:cNvSpPr txBox="1">
              <a:spLocks noChangeArrowheads="1"/>
            </p:cNvSpPr>
            <p:nvPr/>
          </p:nvSpPr>
          <p:spPr bwMode="auto">
            <a:xfrm>
              <a:off x="2656336" y="3298706"/>
              <a:ext cx="350930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1127760" y="2834640"/>
              <a:ext cx="568960" cy="481140"/>
              <a:chOff x="-44" y="1473"/>
              <a:chExt cx="981" cy="1105"/>
            </a:xfrm>
          </p:grpSpPr>
          <p:pic>
            <p:nvPicPr>
              <p:cNvPr id="17516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516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" name="Group 44"/>
            <p:cNvGrpSpPr>
              <a:grpSpLocks/>
            </p:cNvGrpSpPr>
            <p:nvPr/>
          </p:nvGrpSpPr>
          <p:grpSpPr bwMode="auto">
            <a:xfrm>
              <a:off x="1534160" y="3291840"/>
              <a:ext cx="568960" cy="481140"/>
              <a:chOff x="-44" y="1473"/>
              <a:chExt cx="981" cy="1105"/>
            </a:xfrm>
          </p:grpSpPr>
          <p:pic>
            <p:nvPicPr>
              <p:cNvPr id="17516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516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2062480" y="3322320"/>
              <a:ext cx="568960" cy="481140"/>
              <a:chOff x="-44" y="1473"/>
              <a:chExt cx="981" cy="1105"/>
            </a:xfrm>
          </p:grpSpPr>
          <p:pic>
            <p:nvPicPr>
              <p:cNvPr id="175163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5164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69691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4817" y="2879664"/>
              <a:ext cx="678041" cy="299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6" name="Group 76"/>
          <p:cNvGrpSpPr>
            <a:grpSpLocks/>
          </p:cNvGrpSpPr>
          <p:nvPr/>
        </p:nvGrpSpPr>
        <p:grpSpPr bwMode="auto">
          <a:xfrm>
            <a:off x="2379663" y="1984375"/>
            <a:ext cx="4856162" cy="2044700"/>
            <a:chOff x="2379663" y="1984375"/>
            <a:chExt cx="4855711" cy="2044145"/>
          </a:xfrm>
        </p:grpSpPr>
        <p:sp>
          <p:nvSpPr>
            <p:cNvPr id="69642" name="Line 23"/>
            <p:cNvSpPr>
              <a:spLocks noChangeShapeType="1"/>
            </p:cNvSpPr>
            <p:nvPr/>
          </p:nvSpPr>
          <p:spPr bwMode="auto">
            <a:xfrm flipH="1">
              <a:off x="3635258" y="3068344"/>
              <a:ext cx="346043" cy="2158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9643" name="Line 24"/>
            <p:cNvSpPr>
              <a:spLocks noChangeShapeType="1"/>
            </p:cNvSpPr>
            <p:nvPr/>
          </p:nvSpPr>
          <p:spPr bwMode="auto">
            <a:xfrm flipH="1">
              <a:off x="3949554" y="3087389"/>
              <a:ext cx="125401" cy="587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9644" name="Line 25"/>
            <p:cNvSpPr>
              <a:spLocks noChangeShapeType="1"/>
            </p:cNvSpPr>
            <p:nvPr/>
          </p:nvSpPr>
          <p:spPr bwMode="auto">
            <a:xfrm>
              <a:off x="4254326" y="3030254"/>
              <a:ext cx="230167" cy="3618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9645" name="Line 26"/>
            <p:cNvSpPr>
              <a:spLocks noChangeShapeType="1"/>
            </p:cNvSpPr>
            <p:nvPr/>
          </p:nvSpPr>
          <p:spPr bwMode="auto">
            <a:xfrm flipH="1">
              <a:off x="5532145" y="3106433"/>
              <a:ext cx="428585" cy="244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9646" name="Line 27"/>
            <p:cNvSpPr>
              <a:spLocks noChangeShapeType="1"/>
            </p:cNvSpPr>
            <p:nvPr/>
          </p:nvSpPr>
          <p:spPr bwMode="auto">
            <a:xfrm flipH="1">
              <a:off x="6035335" y="3077866"/>
              <a:ext cx="9524" cy="4697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9647" name="Line 35"/>
            <p:cNvSpPr>
              <a:spLocks noChangeShapeType="1"/>
            </p:cNvSpPr>
            <p:nvPr/>
          </p:nvSpPr>
          <p:spPr bwMode="auto">
            <a:xfrm flipH="1">
              <a:off x="2379663" y="2355749"/>
              <a:ext cx="1517509" cy="536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9648" name="Line 36"/>
            <p:cNvSpPr>
              <a:spLocks noChangeShapeType="1"/>
            </p:cNvSpPr>
            <p:nvPr/>
          </p:nvSpPr>
          <p:spPr bwMode="auto">
            <a:xfrm>
              <a:off x="4200356" y="2322421"/>
              <a:ext cx="0" cy="599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9649" name="Line 37"/>
            <p:cNvSpPr>
              <a:spLocks noChangeShapeType="1"/>
            </p:cNvSpPr>
            <p:nvPr/>
          </p:nvSpPr>
          <p:spPr bwMode="auto">
            <a:xfrm flipH="1" flipV="1">
              <a:off x="4449571" y="2306551"/>
              <a:ext cx="1406394" cy="6840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9650" name="Line 63"/>
            <p:cNvSpPr>
              <a:spLocks noChangeShapeType="1"/>
            </p:cNvSpPr>
            <p:nvPr/>
          </p:nvSpPr>
          <p:spPr bwMode="auto">
            <a:xfrm>
              <a:off x="6411539" y="3131826"/>
              <a:ext cx="285723" cy="1587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9651" name="Text Box 67"/>
            <p:cNvSpPr txBox="1">
              <a:spLocks noChangeArrowheads="1"/>
            </p:cNvSpPr>
            <p:nvPr/>
          </p:nvSpPr>
          <p:spPr bwMode="auto">
            <a:xfrm>
              <a:off x="3620973" y="3222289"/>
              <a:ext cx="349218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  <p:sp>
          <p:nvSpPr>
            <p:cNvPr id="69652" name="Text Box 68"/>
            <p:cNvSpPr txBox="1">
              <a:spLocks noChangeArrowheads="1"/>
            </p:cNvSpPr>
            <p:nvPr/>
          </p:nvSpPr>
          <p:spPr bwMode="auto">
            <a:xfrm>
              <a:off x="4094004" y="3658733"/>
              <a:ext cx="338106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E</a:t>
              </a:r>
            </a:p>
          </p:txBody>
        </p:sp>
        <p:sp>
          <p:nvSpPr>
            <p:cNvPr id="69653" name="Text Box 69"/>
            <p:cNvSpPr txBox="1">
              <a:spLocks noChangeArrowheads="1"/>
            </p:cNvSpPr>
            <p:nvPr/>
          </p:nvSpPr>
          <p:spPr bwMode="auto">
            <a:xfrm>
              <a:off x="4567035" y="3057234"/>
              <a:ext cx="325407" cy="369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F</a:t>
              </a:r>
            </a:p>
          </p:txBody>
        </p:sp>
        <p:sp>
          <p:nvSpPr>
            <p:cNvPr id="69654" name="Text Box 74"/>
            <p:cNvSpPr txBox="1">
              <a:spLocks noChangeArrowheads="1"/>
            </p:cNvSpPr>
            <p:nvPr/>
          </p:nvSpPr>
          <p:spPr bwMode="auto">
            <a:xfrm>
              <a:off x="3408267" y="2768387"/>
              <a:ext cx="436521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9655" name="Text Box 75"/>
            <p:cNvSpPr txBox="1">
              <a:spLocks noChangeArrowheads="1"/>
            </p:cNvSpPr>
            <p:nvPr/>
          </p:nvSpPr>
          <p:spPr bwMode="auto">
            <a:xfrm>
              <a:off x="4635290" y="1984375"/>
              <a:ext cx="436522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9656" name="Text Box 76"/>
            <p:cNvSpPr txBox="1">
              <a:spLocks noChangeArrowheads="1"/>
            </p:cNvSpPr>
            <p:nvPr/>
          </p:nvSpPr>
          <p:spPr bwMode="auto">
            <a:xfrm>
              <a:off x="6009938" y="2570004"/>
              <a:ext cx="436522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9657" name="Text Box 78"/>
            <p:cNvSpPr txBox="1">
              <a:spLocks noChangeArrowheads="1"/>
            </p:cNvSpPr>
            <p:nvPr/>
          </p:nvSpPr>
          <p:spPr bwMode="auto">
            <a:xfrm>
              <a:off x="6240104" y="3541290"/>
              <a:ext cx="360329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</a:t>
              </a:r>
            </a:p>
          </p:txBody>
        </p:sp>
        <p:sp>
          <p:nvSpPr>
            <p:cNvPr id="69658" name="Text Box 79"/>
            <p:cNvSpPr txBox="1">
              <a:spLocks noChangeArrowheads="1"/>
            </p:cNvSpPr>
            <p:nvPr/>
          </p:nvSpPr>
          <p:spPr bwMode="auto">
            <a:xfrm>
              <a:off x="6986160" y="3179439"/>
              <a:ext cx="249214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</a:t>
              </a:r>
            </a:p>
          </p:txBody>
        </p:sp>
        <p:sp>
          <p:nvSpPr>
            <p:cNvPr id="69659" name="Text Box 80"/>
            <p:cNvSpPr txBox="1">
              <a:spLocks noChangeArrowheads="1"/>
            </p:cNvSpPr>
            <p:nvPr/>
          </p:nvSpPr>
          <p:spPr bwMode="auto">
            <a:xfrm>
              <a:off x="5103560" y="3595251"/>
              <a:ext cx="365091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G</a:t>
              </a:r>
            </a:p>
          </p:txBody>
        </p:sp>
        <p:pic>
          <p:nvPicPr>
            <p:cNvPr id="69660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3899" y="2930268"/>
              <a:ext cx="677799" cy="299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3139440" y="3180080"/>
              <a:ext cx="568960" cy="481140"/>
              <a:chOff x="-44" y="1473"/>
              <a:chExt cx="981" cy="1105"/>
            </a:xfrm>
          </p:grpSpPr>
          <p:pic>
            <p:nvPicPr>
              <p:cNvPr id="17515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515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8" name="Group 44"/>
            <p:cNvGrpSpPr>
              <a:grpSpLocks/>
            </p:cNvGrpSpPr>
            <p:nvPr/>
          </p:nvGrpSpPr>
          <p:grpSpPr bwMode="auto">
            <a:xfrm>
              <a:off x="3576320" y="3525520"/>
              <a:ext cx="568960" cy="481140"/>
              <a:chOff x="-44" y="1473"/>
              <a:chExt cx="981" cy="1105"/>
            </a:xfrm>
          </p:grpSpPr>
          <p:pic>
            <p:nvPicPr>
              <p:cNvPr id="17514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514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4135120" y="3281680"/>
              <a:ext cx="568960" cy="481140"/>
              <a:chOff x="-44" y="1473"/>
              <a:chExt cx="981" cy="1105"/>
            </a:xfrm>
          </p:grpSpPr>
          <p:pic>
            <p:nvPicPr>
              <p:cNvPr id="17514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514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" name="Group 44"/>
            <p:cNvGrpSpPr>
              <a:grpSpLocks/>
            </p:cNvGrpSpPr>
            <p:nvPr/>
          </p:nvGrpSpPr>
          <p:grpSpPr bwMode="auto">
            <a:xfrm>
              <a:off x="5049520" y="3261360"/>
              <a:ext cx="568960" cy="481140"/>
              <a:chOff x="-44" y="1473"/>
              <a:chExt cx="981" cy="1105"/>
            </a:xfrm>
          </p:grpSpPr>
          <p:pic>
            <p:nvPicPr>
              <p:cNvPr id="17514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514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1" name="Group 44"/>
            <p:cNvGrpSpPr>
              <a:grpSpLocks/>
            </p:cNvGrpSpPr>
            <p:nvPr/>
          </p:nvGrpSpPr>
          <p:grpSpPr bwMode="auto">
            <a:xfrm>
              <a:off x="5588000" y="3434080"/>
              <a:ext cx="568960" cy="481140"/>
              <a:chOff x="-44" y="1473"/>
              <a:chExt cx="981" cy="1105"/>
            </a:xfrm>
          </p:grpSpPr>
          <p:pic>
            <p:nvPicPr>
              <p:cNvPr id="17514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514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2" name="Group 44"/>
            <p:cNvGrpSpPr>
              <a:grpSpLocks/>
            </p:cNvGrpSpPr>
            <p:nvPr/>
          </p:nvGrpSpPr>
          <p:grpSpPr bwMode="auto">
            <a:xfrm>
              <a:off x="6380480" y="3149600"/>
              <a:ext cx="568960" cy="481140"/>
              <a:chOff x="-44" y="1473"/>
              <a:chExt cx="981" cy="1105"/>
            </a:xfrm>
          </p:grpSpPr>
          <p:pic>
            <p:nvPicPr>
              <p:cNvPr id="17514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514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6966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4313" y="2847741"/>
              <a:ext cx="677800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9668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4949" y="2116102"/>
              <a:ext cx="676212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pic>
        <p:nvPicPr>
          <p:cNvPr id="175112" name="Picture 16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1175" y="792163"/>
            <a:ext cx="7313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706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457F9B00-1308-4D29-9046-9487D2F65289}" type="slidenum">
              <a:rPr lang="en-US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Institutional network</a:t>
            </a:r>
          </a:p>
        </p:txBody>
      </p:sp>
      <p:sp>
        <p:nvSpPr>
          <p:cNvPr id="177156" name="Freeform 81"/>
          <p:cNvSpPr>
            <a:spLocks/>
          </p:cNvSpPr>
          <p:nvPr/>
        </p:nvSpPr>
        <p:spPr bwMode="auto">
          <a:xfrm rot="5400000">
            <a:off x="2179637" y="244476"/>
            <a:ext cx="4321175" cy="7473950"/>
          </a:xfrm>
          <a:custGeom>
            <a:avLst/>
            <a:gdLst>
              <a:gd name="T0" fmla="*/ 2147483647 w 10000"/>
              <a:gd name="T1" fmla="*/ 2147483647 h 9831"/>
              <a:gd name="T2" fmla="*/ 2147483647 w 10000"/>
              <a:gd name="T3" fmla="*/ 2147483647 h 9831"/>
              <a:gd name="T4" fmla="*/ 2147483647 w 10000"/>
              <a:gd name="T5" fmla="*/ 2147483647 h 9831"/>
              <a:gd name="T6" fmla="*/ 2147483647 w 10000"/>
              <a:gd name="T7" fmla="*/ 2147483647 h 9831"/>
              <a:gd name="T8" fmla="*/ 2147483647 w 10000"/>
              <a:gd name="T9" fmla="*/ 2147483647 h 9831"/>
              <a:gd name="T10" fmla="*/ 2147483647 w 10000"/>
              <a:gd name="T11" fmla="*/ 2147483647 h 9831"/>
              <a:gd name="T12" fmla="*/ 2147483647 w 10000"/>
              <a:gd name="T13" fmla="*/ 2147483647 h 9831"/>
              <a:gd name="T14" fmla="*/ 2147483647 w 10000"/>
              <a:gd name="T15" fmla="*/ 2147483647 h 9831"/>
              <a:gd name="T16" fmla="*/ 2147483647 w 10000"/>
              <a:gd name="T17" fmla="*/ 2147483647 h 9831"/>
              <a:gd name="T18" fmla="*/ 2147483647 w 10000"/>
              <a:gd name="T19" fmla="*/ 2147483647 h 9831"/>
              <a:gd name="T20" fmla="*/ 2147483647 w 10000"/>
              <a:gd name="T21" fmla="*/ 2147483647 h 9831"/>
              <a:gd name="T22" fmla="*/ 2147483647 w 10000"/>
              <a:gd name="T23" fmla="*/ 2147483647 h 983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000" h="9831">
                <a:moveTo>
                  <a:pt x="3018" y="119"/>
                </a:moveTo>
                <a:cubicBezTo>
                  <a:pt x="2111" y="198"/>
                  <a:pt x="1047" y="-39"/>
                  <a:pt x="545" y="518"/>
                </a:cubicBezTo>
                <a:cubicBezTo>
                  <a:pt x="43" y="1076"/>
                  <a:pt x="40" y="2518"/>
                  <a:pt x="8" y="3464"/>
                </a:cubicBezTo>
                <a:cubicBezTo>
                  <a:pt x="-24" y="4411"/>
                  <a:pt x="32" y="5681"/>
                  <a:pt x="354" y="6198"/>
                </a:cubicBezTo>
                <a:cubicBezTo>
                  <a:pt x="677" y="6715"/>
                  <a:pt x="1127" y="6126"/>
                  <a:pt x="1947" y="6568"/>
                </a:cubicBezTo>
                <a:cubicBezTo>
                  <a:pt x="2769" y="7010"/>
                  <a:pt x="4247" y="8310"/>
                  <a:pt x="5285" y="8849"/>
                </a:cubicBezTo>
                <a:cubicBezTo>
                  <a:pt x="6321" y="9388"/>
                  <a:pt x="7408" y="9963"/>
                  <a:pt x="8172" y="9805"/>
                </a:cubicBezTo>
                <a:cubicBezTo>
                  <a:pt x="8934" y="9645"/>
                  <a:pt x="9588" y="8930"/>
                  <a:pt x="9864" y="7895"/>
                </a:cubicBezTo>
                <a:cubicBezTo>
                  <a:pt x="10140" y="6857"/>
                  <a:pt x="9927" y="4774"/>
                  <a:pt x="9830" y="3590"/>
                </a:cubicBezTo>
                <a:cubicBezTo>
                  <a:pt x="9733" y="2406"/>
                  <a:pt x="10004" y="1276"/>
                  <a:pt x="9282" y="788"/>
                </a:cubicBezTo>
                <a:cubicBezTo>
                  <a:pt x="8561" y="302"/>
                  <a:pt x="7028" y="160"/>
                  <a:pt x="5984" y="49"/>
                </a:cubicBezTo>
                <a:cubicBezTo>
                  <a:pt x="4940" y="-62"/>
                  <a:pt x="3924" y="41"/>
                  <a:pt x="3018" y="119"/>
                </a:cubicBez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Line 33"/>
          <p:cNvSpPr>
            <a:spLocks noChangeShapeType="1"/>
          </p:cNvSpPr>
          <p:nvPr/>
        </p:nvSpPr>
        <p:spPr bwMode="auto">
          <a:xfrm flipH="1">
            <a:off x="2151063" y="3387725"/>
            <a:ext cx="2047875" cy="141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63" name="Line 34"/>
          <p:cNvSpPr>
            <a:spLocks noChangeShapeType="1"/>
          </p:cNvSpPr>
          <p:nvPr/>
        </p:nvSpPr>
        <p:spPr bwMode="auto">
          <a:xfrm>
            <a:off x="4391025" y="3375025"/>
            <a:ext cx="0" cy="146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64" name="Line 35"/>
          <p:cNvSpPr>
            <a:spLocks noChangeShapeType="1"/>
          </p:cNvSpPr>
          <p:nvPr/>
        </p:nvSpPr>
        <p:spPr bwMode="auto">
          <a:xfrm flipH="1" flipV="1">
            <a:off x="4584700" y="3309938"/>
            <a:ext cx="1841500" cy="162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65" name="Line 59"/>
          <p:cNvSpPr>
            <a:spLocks noChangeShapeType="1"/>
          </p:cNvSpPr>
          <p:nvPr/>
        </p:nvSpPr>
        <p:spPr bwMode="auto">
          <a:xfrm flipV="1">
            <a:off x="4687888" y="2692400"/>
            <a:ext cx="1223962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66" name="Line 60"/>
          <p:cNvSpPr>
            <a:spLocks noChangeShapeType="1"/>
          </p:cNvSpPr>
          <p:nvPr/>
        </p:nvSpPr>
        <p:spPr bwMode="auto">
          <a:xfrm flipV="1">
            <a:off x="4481513" y="2370138"/>
            <a:ext cx="669925" cy="758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67" name="Line 77"/>
          <p:cNvSpPr>
            <a:spLocks noChangeShapeType="1"/>
          </p:cNvSpPr>
          <p:nvPr/>
        </p:nvSpPr>
        <p:spPr bwMode="auto">
          <a:xfrm>
            <a:off x="3387725" y="2524125"/>
            <a:ext cx="862013" cy="644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68" name="Line 78"/>
          <p:cNvSpPr>
            <a:spLocks noChangeShapeType="1"/>
          </p:cNvSpPr>
          <p:nvPr/>
        </p:nvSpPr>
        <p:spPr bwMode="auto">
          <a:xfrm flipH="1">
            <a:off x="1995488" y="2420938"/>
            <a:ext cx="85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69" name="Text Box 79"/>
          <p:cNvSpPr txBox="1">
            <a:spLocks noChangeArrowheads="1"/>
          </p:cNvSpPr>
          <p:nvPr/>
        </p:nvSpPr>
        <p:spPr bwMode="auto">
          <a:xfrm>
            <a:off x="744538" y="2041525"/>
            <a:ext cx="12620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  <a:cs typeface="Arial" charset="0"/>
              </a:rPr>
              <a:t>to external</a:t>
            </a:r>
          </a:p>
          <a:p>
            <a:pPr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70670" name="Text Box 80"/>
          <p:cNvSpPr txBox="1">
            <a:spLocks noChangeArrowheads="1"/>
          </p:cNvSpPr>
          <p:nvPr/>
        </p:nvSpPr>
        <p:spPr bwMode="auto">
          <a:xfrm>
            <a:off x="2716213" y="2608263"/>
            <a:ext cx="7874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sp>
        <p:nvSpPr>
          <p:cNvPr id="70671" name="Text Box 82"/>
          <p:cNvSpPr txBox="1">
            <a:spLocks noChangeArrowheads="1"/>
          </p:cNvSpPr>
          <p:nvPr/>
        </p:nvSpPr>
        <p:spPr bwMode="auto">
          <a:xfrm>
            <a:off x="6435725" y="3516313"/>
            <a:ext cx="15494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IP subnet</a:t>
            </a:r>
          </a:p>
        </p:txBody>
      </p:sp>
      <p:sp>
        <p:nvSpPr>
          <p:cNvPr id="70672" name="Text Box 83"/>
          <p:cNvSpPr txBox="1">
            <a:spLocks noChangeArrowheads="1"/>
          </p:cNvSpPr>
          <p:nvPr/>
        </p:nvSpPr>
        <p:spPr bwMode="auto">
          <a:xfrm>
            <a:off x="5432425" y="1835150"/>
            <a:ext cx="1365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  <a:cs typeface="Arial" charset="0"/>
              </a:rPr>
              <a:t>mail server</a:t>
            </a:r>
          </a:p>
        </p:txBody>
      </p:sp>
      <p:sp>
        <p:nvSpPr>
          <p:cNvPr id="70673" name="Text Box 84"/>
          <p:cNvSpPr txBox="1">
            <a:spLocks noChangeArrowheads="1"/>
          </p:cNvSpPr>
          <p:nvPr/>
        </p:nvSpPr>
        <p:spPr bwMode="auto">
          <a:xfrm>
            <a:off x="6230938" y="2505075"/>
            <a:ext cx="1362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  <a:cs typeface="Arial" charset="0"/>
              </a:rPr>
              <a:t>web server</a:t>
            </a:r>
          </a:p>
        </p:txBody>
      </p:sp>
      <p:sp>
        <p:nvSpPr>
          <p:cNvPr id="70674" name="Line 20"/>
          <p:cNvSpPr>
            <a:spLocks noChangeShapeType="1"/>
          </p:cNvSpPr>
          <p:nvPr/>
        </p:nvSpPr>
        <p:spPr bwMode="auto">
          <a:xfrm flipH="1">
            <a:off x="1465263" y="4754563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75" name="Line 21"/>
          <p:cNvSpPr>
            <a:spLocks noChangeShapeType="1"/>
          </p:cNvSpPr>
          <p:nvPr/>
        </p:nvSpPr>
        <p:spPr bwMode="auto">
          <a:xfrm flipH="1">
            <a:off x="1852613" y="4802188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76" name="Line 22"/>
          <p:cNvSpPr>
            <a:spLocks noChangeShapeType="1"/>
          </p:cNvSpPr>
          <p:nvPr/>
        </p:nvSpPr>
        <p:spPr bwMode="auto">
          <a:xfrm>
            <a:off x="2271713" y="4830763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1009650" y="4557713"/>
            <a:ext cx="568325" cy="481012"/>
            <a:chOff x="-44" y="1473"/>
            <a:chExt cx="981" cy="1105"/>
          </a:xfrm>
        </p:grpSpPr>
        <p:pic>
          <p:nvPicPr>
            <p:cNvPr id="17730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30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1416050" y="5014913"/>
            <a:ext cx="568325" cy="481012"/>
            <a:chOff x="-44" y="1473"/>
            <a:chExt cx="981" cy="1105"/>
          </a:xfrm>
        </p:grpSpPr>
        <p:pic>
          <p:nvPicPr>
            <p:cNvPr id="17729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30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1944688" y="5046663"/>
            <a:ext cx="568325" cy="481012"/>
            <a:chOff x="-44" y="1473"/>
            <a:chExt cx="981" cy="1105"/>
          </a:xfrm>
        </p:grpSpPr>
        <p:pic>
          <p:nvPicPr>
            <p:cNvPr id="17729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29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0680" name="Line 21"/>
          <p:cNvSpPr>
            <a:spLocks noChangeShapeType="1"/>
          </p:cNvSpPr>
          <p:nvPr/>
        </p:nvSpPr>
        <p:spPr bwMode="auto">
          <a:xfrm>
            <a:off x="2490788" y="4760913"/>
            <a:ext cx="37782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81" name="Line 22"/>
          <p:cNvSpPr>
            <a:spLocks noChangeShapeType="1"/>
          </p:cNvSpPr>
          <p:nvPr/>
        </p:nvSpPr>
        <p:spPr bwMode="auto">
          <a:xfrm flipH="1">
            <a:off x="2722563" y="5256213"/>
            <a:ext cx="120650" cy="29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82" name="Line 22"/>
          <p:cNvSpPr>
            <a:spLocks noChangeShapeType="1"/>
          </p:cNvSpPr>
          <p:nvPr/>
        </p:nvSpPr>
        <p:spPr bwMode="auto">
          <a:xfrm>
            <a:off x="3127375" y="5267325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83" name="Line 20"/>
          <p:cNvSpPr>
            <a:spLocks noChangeShapeType="1"/>
          </p:cNvSpPr>
          <p:nvPr/>
        </p:nvSpPr>
        <p:spPr bwMode="auto">
          <a:xfrm flipH="1">
            <a:off x="3025775" y="5148263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2349500" y="5419725"/>
            <a:ext cx="568325" cy="481013"/>
            <a:chOff x="-44" y="1473"/>
            <a:chExt cx="981" cy="1105"/>
          </a:xfrm>
        </p:grpSpPr>
        <p:pic>
          <p:nvPicPr>
            <p:cNvPr id="17729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29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2806700" y="5487988"/>
            <a:ext cx="568325" cy="481012"/>
            <a:chOff x="-44" y="1473"/>
            <a:chExt cx="981" cy="1105"/>
          </a:xfrm>
        </p:grpSpPr>
        <p:pic>
          <p:nvPicPr>
            <p:cNvPr id="17729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29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7068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063" y="4602163"/>
            <a:ext cx="677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068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5018088"/>
            <a:ext cx="6778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3232150" y="4946650"/>
            <a:ext cx="568325" cy="481013"/>
            <a:chOff x="-44" y="1473"/>
            <a:chExt cx="981" cy="1105"/>
          </a:xfrm>
        </p:grpSpPr>
        <p:pic>
          <p:nvPicPr>
            <p:cNvPr id="17729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29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0689" name="Line 20"/>
          <p:cNvSpPr>
            <a:spLocks noChangeShapeType="1"/>
          </p:cNvSpPr>
          <p:nvPr/>
        </p:nvSpPr>
        <p:spPr bwMode="auto">
          <a:xfrm flipH="1">
            <a:off x="5684838" y="5022850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90" name="Line 21"/>
          <p:cNvSpPr>
            <a:spLocks noChangeShapeType="1"/>
          </p:cNvSpPr>
          <p:nvPr/>
        </p:nvSpPr>
        <p:spPr bwMode="auto">
          <a:xfrm flipH="1">
            <a:off x="6072188" y="5070475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91" name="Line 22"/>
          <p:cNvSpPr>
            <a:spLocks noChangeShapeType="1"/>
          </p:cNvSpPr>
          <p:nvPr/>
        </p:nvSpPr>
        <p:spPr bwMode="auto">
          <a:xfrm>
            <a:off x="6491288" y="5099050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5376863" y="4837113"/>
            <a:ext cx="568325" cy="481012"/>
            <a:chOff x="-44" y="1473"/>
            <a:chExt cx="981" cy="1105"/>
          </a:xfrm>
        </p:grpSpPr>
        <p:pic>
          <p:nvPicPr>
            <p:cNvPr id="17728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29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5635625" y="5283200"/>
            <a:ext cx="569913" cy="481013"/>
            <a:chOff x="-44" y="1473"/>
            <a:chExt cx="981" cy="1105"/>
          </a:xfrm>
        </p:grpSpPr>
        <p:pic>
          <p:nvPicPr>
            <p:cNvPr id="17728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28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6164263" y="5313363"/>
            <a:ext cx="568325" cy="482600"/>
            <a:chOff x="-44" y="1473"/>
            <a:chExt cx="981" cy="1105"/>
          </a:xfrm>
        </p:grpSpPr>
        <p:pic>
          <p:nvPicPr>
            <p:cNvPr id="17728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28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0695" name="Line 20"/>
          <p:cNvSpPr>
            <a:spLocks noChangeShapeType="1"/>
          </p:cNvSpPr>
          <p:nvPr/>
        </p:nvSpPr>
        <p:spPr bwMode="auto">
          <a:xfrm flipH="1" flipV="1">
            <a:off x="4659313" y="5068888"/>
            <a:ext cx="606425" cy="31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96" name="Line 21"/>
          <p:cNvSpPr>
            <a:spLocks noChangeShapeType="1"/>
          </p:cNvSpPr>
          <p:nvPr/>
        </p:nvSpPr>
        <p:spPr bwMode="auto">
          <a:xfrm flipH="1">
            <a:off x="4195763" y="5022850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0697" name="Line 22"/>
          <p:cNvSpPr>
            <a:spLocks noChangeShapeType="1"/>
          </p:cNvSpPr>
          <p:nvPr/>
        </p:nvSpPr>
        <p:spPr bwMode="auto">
          <a:xfrm>
            <a:off x="4614863" y="5051425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4803775" y="5230813"/>
            <a:ext cx="569913" cy="481012"/>
            <a:chOff x="-44" y="1473"/>
            <a:chExt cx="981" cy="1105"/>
          </a:xfrm>
        </p:grpSpPr>
        <p:pic>
          <p:nvPicPr>
            <p:cNvPr id="17728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28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3759200" y="5235575"/>
            <a:ext cx="569913" cy="482600"/>
            <a:chOff x="-44" y="1473"/>
            <a:chExt cx="981" cy="1105"/>
          </a:xfrm>
        </p:grpSpPr>
        <p:pic>
          <p:nvPicPr>
            <p:cNvPr id="17728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28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" name="Group 44"/>
          <p:cNvGrpSpPr>
            <a:grpSpLocks/>
          </p:cNvGrpSpPr>
          <p:nvPr/>
        </p:nvGrpSpPr>
        <p:grpSpPr bwMode="auto">
          <a:xfrm>
            <a:off x="4287838" y="5267325"/>
            <a:ext cx="569912" cy="481013"/>
            <a:chOff x="-44" y="1473"/>
            <a:chExt cx="981" cy="1105"/>
          </a:xfrm>
        </p:grpSpPr>
        <p:pic>
          <p:nvPicPr>
            <p:cNvPr id="17727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28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7070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213" y="4822825"/>
            <a:ext cx="677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0702" name="Line 20"/>
          <p:cNvSpPr>
            <a:spLocks noChangeShapeType="1"/>
          </p:cNvSpPr>
          <p:nvPr/>
        </p:nvSpPr>
        <p:spPr bwMode="auto">
          <a:xfrm flipH="1">
            <a:off x="6519863" y="5100638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7070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638" y="4870450"/>
            <a:ext cx="677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4" name="Group 44"/>
          <p:cNvGrpSpPr>
            <a:grpSpLocks/>
          </p:cNvGrpSpPr>
          <p:nvPr/>
        </p:nvGrpSpPr>
        <p:grpSpPr bwMode="auto">
          <a:xfrm>
            <a:off x="6684963" y="4884738"/>
            <a:ext cx="569912" cy="481012"/>
            <a:chOff x="-44" y="1473"/>
            <a:chExt cx="981" cy="1105"/>
          </a:xfrm>
        </p:grpSpPr>
        <p:pic>
          <p:nvPicPr>
            <p:cNvPr id="17727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727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7070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62288"/>
            <a:ext cx="935038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5" name="Group 906"/>
          <p:cNvGrpSpPr>
            <a:grpSpLocks/>
          </p:cNvGrpSpPr>
          <p:nvPr/>
        </p:nvGrpSpPr>
        <p:grpSpPr bwMode="auto">
          <a:xfrm>
            <a:off x="5140325" y="2111375"/>
            <a:ext cx="366713" cy="579438"/>
            <a:chOff x="4140" y="429"/>
            <a:chExt cx="1425" cy="2396"/>
          </a:xfrm>
        </p:grpSpPr>
        <p:sp>
          <p:nvSpPr>
            <p:cNvPr id="177245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51" name="Rectangle 908"/>
            <p:cNvSpPr>
              <a:spLocks noChangeArrowheads="1"/>
            </p:cNvSpPr>
            <p:nvPr/>
          </p:nvSpPr>
          <p:spPr bwMode="auto">
            <a:xfrm>
              <a:off x="4208" y="429"/>
              <a:ext cx="1043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247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7248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54" name="Rectangle 911"/>
            <p:cNvSpPr>
              <a:spLocks noChangeArrowheads="1"/>
            </p:cNvSpPr>
            <p:nvPr/>
          </p:nvSpPr>
          <p:spPr bwMode="auto">
            <a:xfrm>
              <a:off x="4214" y="692"/>
              <a:ext cx="592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0780" name="AutoShape 913"/>
              <p:cNvSpPr>
                <a:spLocks noChangeArrowheads="1"/>
              </p:cNvSpPr>
              <p:nvPr/>
            </p:nvSpPr>
            <p:spPr bwMode="auto">
              <a:xfrm>
                <a:off x="616" y="2565"/>
                <a:ext cx="724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781" name="AutoShape 914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93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0756" name="Rectangle 915"/>
            <p:cNvSpPr>
              <a:spLocks noChangeArrowheads="1"/>
            </p:cNvSpPr>
            <p:nvPr/>
          </p:nvSpPr>
          <p:spPr bwMode="auto">
            <a:xfrm>
              <a:off x="4226" y="1020"/>
              <a:ext cx="592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0778" name="AutoShape 917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779" name="AutoShape 918"/>
              <p:cNvSpPr>
                <a:spLocks noChangeArrowheads="1"/>
              </p:cNvSpPr>
              <p:nvPr/>
            </p:nvSpPr>
            <p:spPr bwMode="auto">
              <a:xfrm>
                <a:off x="626" y="2581"/>
                <a:ext cx="700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0758" name="Rectangle 919"/>
            <p:cNvSpPr>
              <a:spLocks noChangeArrowheads="1"/>
            </p:cNvSpPr>
            <p:nvPr/>
          </p:nvSpPr>
          <p:spPr bwMode="auto">
            <a:xfrm>
              <a:off x="4214" y="1361"/>
              <a:ext cx="598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759" name="Rectangle 920"/>
            <p:cNvSpPr>
              <a:spLocks noChangeArrowheads="1"/>
            </p:cNvSpPr>
            <p:nvPr/>
          </p:nvSpPr>
          <p:spPr bwMode="auto">
            <a:xfrm>
              <a:off x="4226" y="1657"/>
              <a:ext cx="598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8" name="Group 92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0776" name="AutoShape 92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777" name="AutoShape 92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699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7256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0774" name="AutoShape 926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1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775" name="AutoShape 927"/>
              <p:cNvSpPr>
                <a:spLocks noChangeArrowheads="1"/>
              </p:cNvSpPr>
              <p:nvPr/>
            </p:nvSpPr>
            <p:spPr bwMode="auto">
              <a:xfrm>
                <a:off x="629" y="2582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0763" name="Rectangle 928"/>
            <p:cNvSpPr>
              <a:spLocks noChangeArrowheads="1"/>
            </p:cNvSpPr>
            <p:nvPr/>
          </p:nvSpPr>
          <p:spPr bwMode="auto">
            <a:xfrm>
              <a:off x="5250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259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7260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66" name="Oval 931"/>
            <p:cNvSpPr>
              <a:spLocks noChangeArrowheads="1"/>
            </p:cNvSpPr>
            <p:nvPr/>
          </p:nvSpPr>
          <p:spPr bwMode="auto">
            <a:xfrm>
              <a:off x="5516" y="2608"/>
              <a:ext cx="49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262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68" name="AutoShape 933"/>
            <p:cNvSpPr>
              <a:spLocks noChangeArrowheads="1"/>
            </p:cNvSpPr>
            <p:nvPr/>
          </p:nvSpPr>
          <p:spPr bwMode="auto">
            <a:xfrm>
              <a:off x="4140" y="2681"/>
              <a:ext cx="1197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769" name="AutoShape 934"/>
            <p:cNvSpPr>
              <a:spLocks noChangeArrowheads="1"/>
            </p:cNvSpPr>
            <p:nvPr/>
          </p:nvSpPr>
          <p:spPr bwMode="auto">
            <a:xfrm>
              <a:off x="4208" y="2713"/>
              <a:ext cx="1067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770" name="Oval 935"/>
            <p:cNvSpPr>
              <a:spLocks noChangeArrowheads="1"/>
            </p:cNvSpPr>
            <p:nvPr/>
          </p:nvSpPr>
          <p:spPr bwMode="auto">
            <a:xfrm>
              <a:off x="4307" y="2385"/>
              <a:ext cx="160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771" name="Oval 936"/>
            <p:cNvSpPr>
              <a:spLocks noChangeArrowheads="1"/>
            </p:cNvSpPr>
            <p:nvPr/>
          </p:nvSpPr>
          <p:spPr bwMode="auto">
            <a:xfrm>
              <a:off x="4485" y="2385"/>
              <a:ext cx="160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i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772" name="Oval 937"/>
            <p:cNvSpPr>
              <a:spLocks noChangeArrowheads="1"/>
            </p:cNvSpPr>
            <p:nvPr/>
          </p:nvSpPr>
          <p:spPr bwMode="auto">
            <a:xfrm>
              <a:off x="4664" y="2379"/>
              <a:ext cx="154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773" name="Rectangle 938"/>
            <p:cNvSpPr>
              <a:spLocks noChangeArrowheads="1"/>
            </p:cNvSpPr>
            <p:nvPr/>
          </p:nvSpPr>
          <p:spPr bwMode="auto">
            <a:xfrm>
              <a:off x="5059" y="1834"/>
              <a:ext cx="86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1108"/>
          <p:cNvGrpSpPr>
            <a:grpSpLocks/>
          </p:cNvGrpSpPr>
          <p:nvPr/>
        </p:nvGrpSpPr>
        <p:grpSpPr bwMode="auto">
          <a:xfrm>
            <a:off x="2803525" y="2278063"/>
            <a:ext cx="812800" cy="360362"/>
            <a:chOff x="2356" y="1300"/>
            <a:chExt cx="555" cy="194"/>
          </a:xfrm>
        </p:grpSpPr>
        <p:sp>
          <p:nvSpPr>
            <p:cNvPr id="177237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238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239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1" name="Group 1112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77243" name="Freeform 111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244" name="Freeform 111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746" name="Line 1115"/>
            <p:cNvSpPr>
              <a:spLocks noChangeShapeType="1"/>
            </p:cNvSpPr>
            <p:nvPr/>
          </p:nvSpPr>
          <p:spPr bwMode="auto">
            <a:xfrm>
              <a:off x="2357" y="1361"/>
              <a:ext cx="0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0747" name="Line 1116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22" name="Group 906"/>
          <p:cNvGrpSpPr>
            <a:grpSpLocks/>
          </p:cNvGrpSpPr>
          <p:nvPr/>
        </p:nvGrpSpPr>
        <p:grpSpPr bwMode="auto">
          <a:xfrm>
            <a:off x="5745163" y="2620963"/>
            <a:ext cx="366712" cy="579437"/>
            <a:chOff x="4140" y="429"/>
            <a:chExt cx="1425" cy="2396"/>
          </a:xfrm>
        </p:grpSpPr>
        <p:sp>
          <p:nvSpPr>
            <p:cNvPr id="177205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11" name="Rectangle 908"/>
            <p:cNvSpPr>
              <a:spLocks noChangeArrowheads="1"/>
            </p:cNvSpPr>
            <p:nvPr/>
          </p:nvSpPr>
          <p:spPr bwMode="auto">
            <a:xfrm>
              <a:off x="4208" y="429"/>
              <a:ext cx="1043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207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7208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14" name="Rectangle 911"/>
            <p:cNvSpPr>
              <a:spLocks noChangeArrowheads="1"/>
            </p:cNvSpPr>
            <p:nvPr/>
          </p:nvSpPr>
          <p:spPr bwMode="auto">
            <a:xfrm>
              <a:off x="4214" y="692"/>
              <a:ext cx="592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3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0740" name="AutoShape 913"/>
              <p:cNvSpPr>
                <a:spLocks noChangeArrowheads="1"/>
              </p:cNvSpPr>
              <p:nvPr/>
            </p:nvSpPr>
            <p:spPr bwMode="auto">
              <a:xfrm>
                <a:off x="616" y="2565"/>
                <a:ext cx="724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741" name="AutoShape 914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93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0716" name="Rectangle 915"/>
            <p:cNvSpPr>
              <a:spLocks noChangeArrowheads="1"/>
            </p:cNvSpPr>
            <p:nvPr/>
          </p:nvSpPr>
          <p:spPr bwMode="auto">
            <a:xfrm>
              <a:off x="4226" y="1020"/>
              <a:ext cx="592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0738" name="AutoShape 917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739" name="AutoShape 918"/>
              <p:cNvSpPr>
                <a:spLocks noChangeArrowheads="1"/>
              </p:cNvSpPr>
              <p:nvPr/>
            </p:nvSpPr>
            <p:spPr bwMode="auto">
              <a:xfrm>
                <a:off x="626" y="2581"/>
                <a:ext cx="700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0718" name="Rectangle 919"/>
            <p:cNvSpPr>
              <a:spLocks noChangeArrowheads="1"/>
            </p:cNvSpPr>
            <p:nvPr/>
          </p:nvSpPr>
          <p:spPr bwMode="auto">
            <a:xfrm>
              <a:off x="4214" y="1361"/>
              <a:ext cx="598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719" name="Rectangle 920"/>
            <p:cNvSpPr>
              <a:spLocks noChangeArrowheads="1"/>
            </p:cNvSpPr>
            <p:nvPr/>
          </p:nvSpPr>
          <p:spPr bwMode="auto">
            <a:xfrm>
              <a:off x="4226" y="1657"/>
              <a:ext cx="598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5" name="Group 92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0736" name="AutoShape 92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737" name="AutoShape 92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699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7216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0734" name="AutoShape 926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1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735" name="AutoShape 927"/>
              <p:cNvSpPr>
                <a:spLocks noChangeArrowheads="1"/>
              </p:cNvSpPr>
              <p:nvPr/>
            </p:nvSpPr>
            <p:spPr bwMode="auto">
              <a:xfrm>
                <a:off x="629" y="2582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0723" name="Rectangle 928"/>
            <p:cNvSpPr>
              <a:spLocks noChangeArrowheads="1"/>
            </p:cNvSpPr>
            <p:nvPr/>
          </p:nvSpPr>
          <p:spPr bwMode="auto">
            <a:xfrm>
              <a:off x="5250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219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7220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26" name="Oval 931"/>
            <p:cNvSpPr>
              <a:spLocks noChangeArrowheads="1"/>
            </p:cNvSpPr>
            <p:nvPr/>
          </p:nvSpPr>
          <p:spPr bwMode="auto">
            <a:xfrm>
              <a:off x="5516" y="2608"/>
              <a:ext cx="49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222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28" name="AutoShape 933"/>
            <p:cNvSpPr>
              <a:spLocks noChangeArrowheads="1"/>
            </p:cNvSpPr>
            <p:nvPr/>
          </p:nvSpPr>
          <p:spPr bwMode="auto">
            <a:xfrm>
              <a:off x="4140" y="2681"/>
              <a:ext cx="1197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729" name="AutoShape 934"/>
            <p:cNvSpPr>
              <a:spLocks noChangeArrowheads="1"/>
            </p:cNvSpPr>
            <p:nvPr/>
          </p:nvSpPr>
          <p:spPr bwMode="auto">
            <a:xfrm>
              <a:off x="4208" y="2713"/>
              <a:ext cx="1067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730" name="Oval 935"/>
            <p:cNvSpPr>
              <a:spLocks noChangeArrowheads="1"/>
            </p:cNvSpPr>
            <p:nvPr/>
          </p:nvSpPr>
          <p:spPr bwMode="auto">
            <a:xfrm>
              <a:off x="4307" y="2385"/>
              <a:ext cx="160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731" name="Oval 936"/>
            <p:cNvSpPr>
              <a:spLocks noChangeArrowheads="1"/>
            </p:cNvSpPr>
            <p:nvPr/>
          </p:nvSpPr>
          <p:spPr bwMode="auto">
            <a:xfrm>
              <a:off x="4485" y="2385"/>
              <a:ext cx="160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i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732" name="Oval 937"/>
            <p:cNvSpPr>
              <a:spLocks noChangeArrowheads="1"/>
            </p:cNvSpPr>
            <p:nvPr/>
          </p:nvSpPr>
          <p:spPr bwMode="auto">
            <a:xfrm>
              <a:off x="4664" y="2379"/>
              <a:ext cx="154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733" name="Rectangle 938"/>
            <p:cNvSpPr>
              <a:spLocks noChangeArrowheads="1"/>
            </p:cNvSpPr>
            <p:nvPr/>
          </p:nvSpPr>
          <p:spPr bwMode="auto">
            <a:xfrm>
              <a:off x="5059" y="1834"/>
              <a:ext cx="86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77204" name="Picture 21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7063" y="1039813"/>
            <a:ext cx="5027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CCFEDC5A-B765-4697-AD68-C43E869CD0E2}" type="slidenum">
              <a:rPr lang="en-US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39688"/>
            <a:ext cx="4560888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a typeface="ＭＳ Ｐゴシック" charset="0"/>
                <a:cs typeface="+mj-cs"/>
              </a:rPr>
              <a:t>Switches vs. </a:t>
            </a:r>
            <a:r>
              <a:rPr lang="en-US" sz="3600" dirty="0" smtClean="0">
                <a:ea typeface="ＭＳ Ｐゴシック" charset="0"/>
                <a:cs typeface="+mj-cs"/>
              </a:rPr>
              <a:t>routers</a:t>
            </a:r>
            <a:endParaRPr lang="en-US" sz="3600" dirty="0">
              <a:ea typeface="ＭＳ Ｐゴシック" charset="0"/>
              <a:cs typeface="+mj-cs"/>
            </a:endParaRP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341438"/>
            <a:ext cx="3967162" cy="4994275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both are store-and-forward: </a:t>
            </a:r>
          </a:p>
          <a:p>
            <a:pPr marL="0" indent="0">
              <a:buSzPct val="100000"/>
              <a:buFont typeface="Wingdings" pitchFamily="2" charset="2"/>
              <a:buChar char="§"/>
            </a:pPr>
            <a:r>
              <a:rPr lang="en-US" sz="2400" i="1" smtClean="0">
                <a:solidFill>
                  <a:srgbClr val="CC0000"/>
                </a:solidFill>
              </a:rPr>
              <a:t>routers: </a:t>
            </a:r>
            <a:r>
              <a:rPr lang="en-US" sz="2400" smtClean="0"/>
              <a:t>network-layer devices (examine network-layer headers)</a:t>
            </a:r>
          </a:p>
          <a:p>
            <a:pPr marL="0" indent="0">
              <a:buSzPct val="100000"/>
              <a:buFont typeface="Wingdings" pitchFamily="2" charset="2"/>
              <a:buChar char="§"/>
            </a:pPr>
            <a:r>
              <a:rPr lang="en-US" sz="2400" i="1" smtClean="0">
                <a:solidFill>
                  <a:srgbClr val="CC0000"/>
                </a:solidFill>
              </a:rPr>
              <a:t>switches</a:t>
            </a:r>
            <a:r>
              <a:rPr lang="en-US" sz="2400" i="1" smtClean="0"/>
              <a:t>: </a:t>
            </a:r>
            <a:r>
              <a:rPr lang="en-US" sz="2400" smtClean="0"/>
              <a:t>link-layer devices (examine link-layer headers)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i="1" smtClean="0">
              <a:solidFill>
                <a:srgbClr val="CC0000"/>
              </a:solidFill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both have forwarding tables:</a:t>
            </a:r>
          </a:p>
          <a:p>
            <a:pPr marL="0" indent="0">
              <a:lnSpc>
                <a:spcPct val="80000"/>
              </a:lnSpc>
              <a:buSzPct val="100000"/>
              <a:buFont typeface="Wingdings" pitchFamily="2" charset="2"/>
              <a:buChar char="§"/>
            </a:pPr>
            <a:r>
              <a:rPr lang="en-US" sz="2400" i="1" smtClean="0">
                <a:solidFill>
                  <a:srgbClr val="CC0000"/>
                </a:solidFill>
              </a:rPr>
              <a:t>routers: </a:t>
            </a:r>
            <a:r>
              <a:rPr lang="en-US" sz="2400" smtClean="0"/>
              <a:t>compute tables using routing algorithms, IP addresses</a:t>
            </a:r>
          </a:p>
          <a:p>
            <a:pPr marL="0" indent="0">
              <a:lnSpc>
                <a:spcPct val="80000"/>
              </a:lnSpc>
              <a:buSzPct val="100000"/>
              <a:buFont typeface="Wingdings" pitchFamily="2" charset="2"/>
              <a:buChar char="§"/>
            </a:pPr>
            <a:r>
              <a:rPr lang="en-US" sz="2400" i="1" smtClean="0">
                <a:solidFill>
                  <a:srgbClr val="CC0000"/>
                </a:solidFill>
              </a:rPr>
              <a:t>switches: </a:t>
            </a:r>
            <a:r>
              <a:rPr lang="en-US" sz="2400" smtClean="0"/>
              <a:t>learn forwarding table using flooding, learning, MAC addresses </a:t>
            </a:r>
          </a:p>
        </p:txBody>
      </p:sp>
      <p:sp>
        <p:nvSpPr>
          <p:cNvPr id="179205" name="Freeform 3"/>
          <p:cNvSpPr>
            <a:spLocks/>
          </p:cNvSpPr>
          <p:nvPr/>
        </p:nvSpPr>
        <p:spPr bwMode="auto">
          <a:xfrm flipH="1">
            <a:off x="6543675" y="2103438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9206" name="Freeform 10"/>
          <p:cNvSpPr>
            <a:spLocks/>
          </p:cNvSpPr>
          <p:nvPr/>
        </p:nvSpPr>
        <p:spPr bwMode="auto">
          <a:xfrm>
            <a:off x="6530975" y="844550"/>
            <a:ext cx="360363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9207" name="Rectangle 23"/>
          <p:cNvSpPr>
            <a:spLocks noChangeArrowheads="1"/>
          </p:cNvSpPr>
          <p:nvPr/>
        </p:nvSpPr>
        <p:spPr bwMode="auto">
          <a:xfrm>
            <a:off x="5307013" y="850900"/>
            <a:ext cx="1296987" cy="15462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 i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9208" name="Rectangle 24"/>
          <p:cNvSpPr>
            <a:spLocks noChangeArrowheads="1"/>
          </p:cNvSpPr>
          <p:nvPr/>
        </p:nvSpPr>
        <p:spPr bwMode="auto">
          <a:xfrm>
            <a:off x="5259388" y="9223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i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9209" name="Line 25"/>
          <p:cNvSpPr>
            <a:spLocks noChangeShapeType="1"/>
          </p:cNvSpPr>
          <p:nvPr/>
        </p:nvSpPr>
        <p:spPr bwMode="auto">
          <a:xfrm>
            <a:off x="5259388" y="12398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9210" name="Text Box 26"/>
          <p:cNvSpPr txBox="1">
            <a:spLocks noChangeArrowheads="1"/>
          </p:cNvSpPr>
          <p:nvPr/>
        </p:nvSpPr>
        <p:spPr bwMode="auto">
          <a:xfrm>
            <a:off x="5216525" y="889000"/>
            <a:ext cx="13176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physical</a:t>
            </a:r>
          </a:p>
        </p:txBody>
      </p:sp>
      <p:sp>
        <p:nvSpPr>
          <p:cNvPr id="179211" name="Line 27"/>
          <p:cNvSpPr>
            <a:spLocks noChangeShapeType="1"/>
          </p:cNvSpPr>
          <p:nvPr/>
        </p:nvSpPr>
        <p:spPr bwMode="auto">
          <a:xfrm>
            <a:off x="5267325" y="15605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9212" name="Line 28"/>
          <p:cNvSpPr>
            <a:spLocks noChangeShapeType="1"/>
          </p:cNvSpPr>
          <p:nvPr/>
        </p:nvSpPr>
        <p:spPr bwMode="auto">
          <a:xfrm>
            <a:off x="5272088" y="18415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9213" name="Line 29"/>
          <p:cNvSpPr>
            <a:spLocks noChangeShapeType="1"/>
          </p:cNvSpPr>
          <p:nvPr/>
        </p:nvSpPr>
        <p:spPr bwMode="auto">
          <a:xfrm>
            <a:off x="5272088" y="21177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6716713" y="3525838"/>
            <a:ext cx="1387475" cy="1035050"/>
            <a:chOff x="3601" y="168"/>
            <a:chExt cx="874" cy="652"/>
          </a:xfrm>
        </p:grpSpPr>
        <p:sp>
          <p:nvSpPr>
            <p:cNvPr id="179263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64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65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66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physical</a:t>
              </a:r>
            </a:p>
          </p:txBody>
        </p:sp>
        <p:sp>
          <p:nvSpPr>
            <p:cNvPr id="179267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94"/>
          <p:cNvGrpSpPr>
            <a:grpSpLocks/>
          </p:cNvGrpSpPr>
          <p:nvPr/>
        </p:nvGrpSpPr>
        <p:grpSpPr bwMode="auto">
          <a:xfrm>
            <a:off x="7054850" y="2100263"/>
            <a:ext cx="1387475" cy="733425"/>
            <a:chOff x="4696" y="597"/>
            <a:chExt cx="874" cy="462"/>
          </a:xfrm>
        </p:grpSpPr>
        <p:sp>
          <p:nvSpPr>
            <p:cNvPr id="179259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60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61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262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physical</a:t>
              </a:r>
            </a:p>
          </p:txBody>
        </p:sp>
      </p:grpSp>
      <p:sp>
        <p:nvSpPr>
          <p:cNvPr id="179216" name="Text Box 167"/>
          <p:cNvSpPr txBox="1">
            <a:spLocks noChangeArrowheads="1"/>
          </p:cNvSpPr>
          <p:nvPr/>
        </p:nvSpPr>
        <p:spPr bwMode="auto">
          <a:xfrm>
            <a:off x="5854700" y="3003550"/>
            <a:ext cx="903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switch</a:t>
            </a: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4408488" y="1562100"/>
            <a:ext cx="962025" cy="304800"/>
            <a:chOff x="1070" y="918"/>
            <a:chExt cx="606" cy="192"/>
          </a:xfrm>
        </p:grpSpPr>
        <p:sp>
          <p:nvSpPr>
            <p:cNvPr id="71738" name="Rectangle 40"/>
            <p:cNvSpPr>
              <a:spLocks noChangeArrowheads="1"/>
            </p:cNvSpPr>
            <p:nvPr/>
          </p:nvSpPr>
          <p:spPr bwMode="auto">
            <a:xfrm>
              <a:off x="1082" y="939"/>
              <a:ext cx="576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C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58" name="Text Box 4"/>
            <p:cNvSpPr txBox="1">
              <a:spLocks noChangeArrowheads="1"/>
            </p:cNvSpPr>
            <p:nvPr/>
          </p:nvSpPr>
          <p:spPr bwMode="auto">
            <a:xfrm>
              <a:off x="1070" y="918"/>
              <a:ext cx="60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0">
                  <a:solidFill>
                    <a:srgbClr val="CC0000"/>
                  </a:solidFill>
                  <a:latin typeface="Arial" pitchFamily="34" charset="0"/>
                  <a:cs typeface="Arial" pitchFamily="34" charset="0"/>
                </a:rPr>
                <a:t>datagram</a:t>
              </a:r>
            </a:p>
          </p:txBody>
        </p:sp>
      </p:grpSp>
      <p:sp>
        <p:nvSpPr>
          <p:cNvPr id="179218" name="Rectangle 57"/>
          <p:cNvSpPr>
            <a:spLocks noChangeArrowheads="1"/>
          </p:cNvSpPr>
          <p:nvPr/>
        </p:nvSpPr>
        <p:spPr bwMode="auto">
          <a:xfrm>
            <a:off x="5208588" y="4594225"/>
            <a:ext cx="1296987" cy="15462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 i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9219" name="Rectangle 58"/>
          <p:cNvSpPr>
            <a:spLocks noChangeArrowheads="1"/>
          </p:cNvSpPr>
          <p:nvPr/>
        </p:nvSpPr>
        <p:spPr bwMode="auto">
          <a:xfrm>
            <a:off x="5160963" y="4665663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i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9220" name="Line 59"/>
          <p:cNvSpPr>
            <a:spLocks noChangeShapeType="1"/>
          </p:cNvSpPr>
          <p:nvPr/>
        </p:nvSpPr>
        <p:spPr bwMode="auto">
          <a:xfrm>
            <a:off x="5160963" y="498316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9221" name="Text Box 60"/>
          <p:cNvSpPr txBox="1">
            <a:spLocks noChangeArrowheads="1"/>
          </p:cNvSpPr>
          <p:nvPr/>
        </p:nvSpPr>
        <p:spPr bwMode="auto">
          <a:xfrm>
            <a:off x="5118100" y="4632325"/>
            <a:ext cx="13176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physical</a:t>
            </a:r>
          </a:p>
        </p:txBody>
      </p:sp>
      <p:sp>
        <p:nvSpPr>
          <p:cNvPr id="179222" name="Line 61"/>
          <p:cNvSpPr>
            <a:spLocks noChangeShapeType="1"/>
          </p:cNvSpPr>
          <p:nvPr/>
        </p:nvSpPr>
        <p:spPr bwMode="auto">
          <a:xfrm>
            <a:off x="5168900" y="53038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9223" name="Line 62"/>
          <p:cNvSpPr>
            <a:spLocks noChangeShapeType="1"/>
          </p:cNvSpPr>
          <p:nvPr/>
        </p:nvSpPr>
        <p:spPr bwMode="auto">
          <a:xfrm>
            <a:off x="5173663" y="55848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9224" name="Line 63"/>
          <p:cNvSpPr>
            <a:spLocks noChangeShapeType="1"/>
          </p:cNvSpPr>
          <p:nvPr/>
        </p:nvSpPr>
        <p:spPr bwMode="auto">
          <a:xfrm>
            <a:off x="5173663" y="586105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9225" name="Freeform 49"/>
          <p:cNvSpPr>
            <a:spLocks/>
          </p:cNvSpPr>
          <p:nvPr/>
        </p:nvSpPr>
        <p:spPr bwMode="auto">
          <a:xfrm>
            <a:off x="6472238" y="4600575"/>
            <a:ext cx="381000" cy="1857375"/>
          </a:xfrm>
          <a:custGeom>
            <a:avLst/>
            <a:gdLst>
              <a:gd name="T0" fmla="*/ 0 w 240"/>
              <a:gd name="T1" fmla="*/ 2147483647 h 1170"/>
              <a:gd name="T2" fmla="*/ 2147483647 w 240"/>
              <a:gd name="T3" fmla="*/ 0 h 1170"/>
              <a:gd name="T4" fmla="*/ 2147483647 w 240"/>
              <a:gd name="T5" fmla="*/ 2147483647 h 1170"/>
              <a:gd name="T6" fmla="*/ 2147483647 w 240"/>
              <a:gd name="T7" fmla="*/ 2147483647 h 1170"/>
              <a:gd name="T8" fmla="*/ 0 w 240"/>
              <a:gd name="T9" fmla="*/ 2147483647 h 11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" h="1170">
                <a:moveTo>
                  <a:pt x="0" y="960"/>
                </a:moveTo>
                <a:lnTo>
                  <a:pt x="6" y="0"/>
                </a:lnTo>
                <a:lnTo>
                  <a:pt x="240" y="1092"/>
                </a:lnTo>
                <a:lnTo>
                  <a:pt x="168" y="1170"/>
                </a:lnTo>
                <a:lnTo>
                  <a:pt x="0" y="960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4294188" y="1814513"/>
            <a:ext cx="1095375" cy="338137"/>
            <a:chOff x="998" y="1077"/>
            <a:chExt cx="690" cy="213"/>
          </a:xfrm>
        </p:grpSpPr>
        <p:sp>
          <p:nvSpPr>
            <p:cNvPr id="71736" name="Rectangle 51"/>
            <p:cNvSpPr>
              <a:spLocks noChangeArrowheads="1"/>
            </p:cNvSpPr>
            <p:nvPr/>
          </p:nvSpPr>
          <p:spPr bwMode="auto">
            <a:xfrm>
              <a:off x="998" y="1113"/>
              <a:ext cx="690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C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56" name="Text Box 7"/>
            <p:cNvSpPr txBox="1">
              <a:spLocks noChangeArrowheads="1"/>
            </p:cNvSpPr>
            <p:nvPr/>
          </p:nvSpPr>
          <p:spPr bwMode="auto">
            <a:xfrm>
              <a:off x="1107" y="1077"/>
              <a:ext cx="44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0">
                  <a:solidFill>
                    <a:srgbClr val="CC0000"/>
                  </a:solidFill>
                  <a:latin typeface="Arial" pitchFamily="34" charset="0"/>
                  <a:cs typeface="Arial" pitchFamily="34" charset="0"/>
                </a:rPr>
                <a:t>frame</a:t>
              </a:r>
            </a:p>
          </p:txBody>
        </p:sp>
      </p:grpSp>
      <p:sp>
        <p:nvSpPr>
          <p:cNvPr id="179227" name="Freeform 53"/>
          <p:cNvSpPr>
            <a:spLocks/>
          </p:cNvSpPr>
          <p:nvPr/>
        </p:nvSpPr>
        <p:spPr bwMode="auto">
          <a:xfrm>
            <a:off x="5281613" y="723900"/>
            <a:ext cx="2924175" cy="5314950"/>
          </a:xfrm>
          <a:custGeom>
            <a:avLst/>
            <a:gdLst>
              <a:gd name="T0" fmla="*/ 2147483647 w 1842"/>
              <a:gd name="T1" fmla="*/ 0 h 3348"/>
              <a:gd name="T2" fmla="*/ 2147483647 w 1842"/>
              <a:gd name="T3" fmla="*/ 2147483647 h 3348"/>
              <a:gd name="T4" fmla="*/ 2147483647 w 1842"/>
              <a:gd name="T5" fmla="*/ 2147483647 h 3348"/>
              <a:gd name="T6" fmla="*/ 2147483647 w 1842"/>
              <a:gd name="T7" fmla="*/ 2147483647 h 3348"/>
              <a:gd name="T8" fmla="*/ 2147483647 w 1842"/>
              <a:gd name="T9" fmla="*/ 2147483647 h 3348"/>
              <a:gd name="T10" fmla="*/ 2147483647 w 1842"/>
              <a:gd name="T11" fmla="*/ 2147483647 h 3348"/>
              <a:gd name="T12" fmla="*/ 2147483647 w 1842"/>
              <a:gd name="T13" fmla="*/ 2147483647 h 3348"/>
              <a:gd name="T14" fmla="*/ 2147483647 w 1842"/>
              <a:gd name="T15" fmla="*/ 2147483647 h 3348"/>
              <a:gd name="T16" fmla="*/ 2147483647 w 1842"/>
              <a:gd name="T17" fmla="*/ 2147483647 h 3348"/>
              <a:gd name="T18" fmla="*/ 2147483647 w 1842"/>
              <a:gd name="T19" fmla="*/ 2147483647 h 3348"/>
              <a:gd name="T20" fmla="*/ 2147483647 w 1842"/>
              <a:gd name="T21" fmla="*/ 2147483647 h 3348"/>
              <a:gd name="T22" fmla="*/ 2147483647 w 1842"/>
              <a:gd name="T23" fmla="*/ 2147483647 h 3348"/>
              <a:gd name="T24" fmla="*/ 0 w 1842"/>
              <a:gd name="T25" fmla="*/ 2147483647 h 334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842" h="3348">
                <a:moveTo>
                  <a:pt x="132" y="0"/>
                </a:moveTo>
                <a:lnTo>
                  <a:pt x="138" y="1200"/>
                </a:lnTo>
                <a:lnTo>
                  <a:pt x="1326" y="1200"/>
                </a:lnTo>
                <a:lnTo>
                  <a:pt x="1326" y="948"/>
                </a:lnTo>
                <a:lnTo>
                  <a:pt x="1830" y="948"/>
                </a:lnTo>
                <a:lnTo>
                  <a:pt x="1842" y="2496"/>
                </a:lnTo>
                <a:lnTo>
                  <a:pt x="1656" y="2340"/>
                </a:lnTo>
                <a:lnTo>
                  <a:pt x="1644" y="1896"/>
                </a:lnTo>
                <a:lnTo>
                  <a:pt x="1248" y="1902"/>
                </a:lnTo>
                <a:lnTo>
                  <a:pt x="1230" y="2430"/>
                </a:lnTo>
                <a:lnTo>
                  <a:pt x="774" y="3348"/>
                </a:lnTo>
                <a:lnTo>
                  <a:pt x="6" y="3348"/>
                </a:lnTo>
                <a:lnTo>
                  <a:pt x="0" y="2226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8066088" y="2166938"/>
            <a:ext cx="1095375" cy="338137"/>
            <a:chOff x="998" y="1077"/>
            <a:chExt cx="690" cy="213"/>
          </a:xfrm>
        </p:grpSpPr>
        <p:sp>
          <p:nvSpPr>
            <p:cNvPr id="71734" name="Rectangle 55"/>
            <p:cNvSpPr>
              <a:spLocks noChangeArrowheads="1"/>
            </p:cNvSpPr>
            <p:nvPr/>
          </p:nvSpPr>
          <p:spPr bwMode="auto">
            <a:xfrm>
              <a:off x="998" y="1113"/>
              <a:ext cx="690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C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54" name="Text Box 7"/>
            <p:cNvSpPr txBox="1">
              <a:spLocks noChangeArrowheads="1"/>
            </p:cNvSpPr>
            <p:nvPr/>
          </p:nvSpPr>
          <p:spPr bwMode="auto">
            <a:xfrm>
              <a:off x="1107" y="1077"/>
              <a:ext cx="44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0">
                  <a:solidFill>
                    <a:srgbClr val="CC0000"/>
                  </a:solidFill>
                  <a:latin typeface="Arial" pitchFamily="34" charset="0"/>
                  <a:cs typeface="Arial" pitchFamily="34" charset="0"/>
                </a:rPr>
                <a:t>frame</a:t>
              </a:r>
            </a:p>
          </p:txBody>
        </p: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7742238" y="3919538"/>
            <a:ext cx="1095375" cy="338137"/>
            <a:chOff x="998" y="1077"/>
            <a:chExt cx="690" cy="213"/>
          </a:xfrm>
        </p:grpSpPr>
        <p:sp>
          <p:nvSpPr>
            <p:cNvPr id="71732" name="Rectangle 58"/>
            <p:cNvSpPr>
              <a:spLocks noChangeArrowheads="1"/>
            </p:cNvSpPr>
            <p:nvPr/>
          </p:nvSpPr>
          <p:spPr bwMode="auto">
            <a:xfrm>
              <a:off x="998" y="1113"/>
              <a:ext cx="690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C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52" name="Text Box 7"/>
            <p:cNvSpPr txBox="1">
              <a:spLocks noChangeArrowheads="1"/>
            </p:cNvSpPr>
            <p:nvPr/>
          </p:nvSpPr>
          <p:spPr bwMode="auto">
            <a:xfrm>
              <a:off x="1107" y="1077"/>
              <a:ext cx="44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0">
                  <a:solidFill>
                    <a:srgbClr val="CC0000"/>
                  </a:solidFill>
                  <a:latin typeface="Arial" pitchFamily="34" charset="0"/>
                  <a:cs typeface="Arial" pitchFamily="34" charset="0"/>
                </a:rPr>
                <a:t>frame</a:t>
              </a:r>
            </a:p>
          </p:txBody>
        </p:sp>
      </p:grpSp>
      <p:grpSp>
        <p:nvGrpSpPr>
          <p:cNvPr id="8" name="Group 60"/>
          <p:cNvGrpSpPr>
            <a:grpSpLocks/>
          </p:cNvGrpSpPr>
          <p:nvPr/>
        </p:nvGrpSpPr>
        <p:grpSpPr bwMode="auto">
          <a:xfrm>
            <a:off x="7808913" y="3638550"/>
            <a:ext cx="962025" cy="304800"/>
            <a:chOff x="1070" y="918"/>
            <a:chExt cx="606" cy="192"/>
          </a:xfrm>
        </p:grpSpPr>
        <p:sp>
          <p:nvSpPr>
            <p:cNvPr id="71730" name="Rectangle 61"/>
            <p:cNvSpPr>
              <a:spLocks noChangeArrowheads="1"/>
            </p:cNvSpPr>
            <p:nvPr/>
          </p:nvSpPr>
          <p:spPr bwMode="auto">
            <a:xfrm>
              <a:off x="1082" y="939"/>
              <a:ext cx="576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C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50" name="Text Box 4"/>
            <p:cNvSpPr txBox="1">
              <a:spLocks noChangeArrowheads="1"/>
            </p:cNvSpPr>
            <p:nvPr/>
          </p:nvSpPr>
          <p:spPr bwMode="auto">
            <a:xfrm>
              <a:off x="1070" y="918"/>
              <a:ext cx="60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0">
                  <a:solidFill>
                    <a:srgbClr val="CC0000"/>
                  </a:solidFill>
                  <a:latin typeface="Arial" pitchFamily="34" charset="0"/>
                  <a:cs typeface="Arial" pitchFamily="34" charset="0"/>
                </a:rPr>
                <a:t>datagram</a:t>
              </a:r>
            </a:p>
          </p:txBody>
        </p:sp>
      </p:grpSp>
      <p:sp>
        <p:nvSpPr>
          <p:cNvPr id="179231" name="Freeform 63"/>
          <p:cNvSpPr>
            <a:spLocks/>
          </p:cNvSpPr>
          <p:nvPr/>
        </p:nvSpPr>
        <p:spPr bwMode="auto">
          <a:xfrm>
            <a:off x="6424613" y="3533775"/>
            <a:ext cx="361950" cy="923925"/>
          </a:xfrm>
          <a:custGeom>
            <a:avLst/>
            <a:gdLst>
              <a:gd name="T0" fmla="*/ 2147483647 w 228"/>
              <a:gd name="T1" fmla="*/ 0 h 582"/>
              <a:gd name="T2" fmla="*/ 2147483647 w 228"/>
              <a:gd name="T3" fmla="*/ 2147483647 h 582"/>
              <a:gd name="T4" fmla="*/ 2147483647 w 228"/>
              <a:gd name="T5" fmla="*/ 2147483647 h 582"/>
              <a:gd name="T6" fmla="*/ 0 w 228"/>
              <a:gd name="T7" fmla="*/ 2147483647 h 582"/>
              <a:gd name="T8" fmla="*/ 2147483647 w 228"/>
              <a:gd name="T9" fmla="*/ 0 h 5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8" h="582">
                <a:moveTo>
                  <a:pt x="228" y="0"/>
                </a:moveTo>
                <a:lnTo>
                  <a:pt x="228" y="582"/>
                </a:lnTo>
                <a:lnTo>
                  <a:pt x="12" y="360"/>
                </a:lnTo>
                <a:lnTo>
                  <a:pt x="0" y="222"/>
                </a:lnTo>
                <a:lnTo>
                  <a:pt x="228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0099"/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6481763" y="1347788"/>
            <a:ext cx="762000" cy="693737"/>
            <a:chOff x="-44" y="1473"/>
            <a:chExt cx="981" cy="1105"/>
          </a:xfrm>
        </p:grpSpPr>
        <p:pic>
          <p:nvPicPr>
            <p:cNvPr id="17924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924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6461125" y="6002338"/>
            <a:ext cx="762000" cy="693737"/>
            <a:chOff x="-44" y="1473"/>
            <a:chExt cx="981" cy="1105"/>
          </a:xfrm>
        </p:grpSpPr>
        <p:pic>
          <p:nvPicPr>
            <p:cNvPr id="17924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924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717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63" y="2671763"/>
            <a:ext cx="87788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1" name="Group 1108"/>
          <p:cNvGrpSpPr>
            <a:grpSpLocks/>
          </p:cNvGrpSpPr>
          <p:nvPr/>
        </p:nvGrpSpPr>
        <p:grpSpPr bwMode="auto">
          <a:xfrm>
            <a:off x="5881688" y="3852863"/>
            <a:ext cx="812800" cy="360362"/>
            <a:chOff x="2356" y="1300"/>
            <a:chExt cx="555" cy="194"/>
          </a:xfrm>
        </p:grpSpPr>
        <p:sp>
          <p:nvSpPr>
            <p:cNvPr id="179237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38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39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2" name="Group 1112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79243" name="Freeform 111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244" name="Freeform 111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22" name="Line 1115"/>
            <p:cNvSpPr>
              <a:spLocks noChangeShapeType="1"/>
            </p:cNvSpPr>
            <p:nvPr/>
          </p:nvSpPr>
          <p:spPr bwMode="auto">
            <a:xfrm>
              <a:off x="2357" y="1361"/>
              <a:ext cx="0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1723" name="Line 1116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pic>
        <p:nvPicPr>
          <p:cNvPr id="179236" name="Picture 23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8" y="8477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431800" y="1570038"/>
            <a:ext cx="4313238" cy="2789237"/>
            <a:chOff x="603606" y="1821224"/>
            <a:chExt cx="7473718" cy="4320390"/>
          </a:xfrm>
        </p:grpSpPr>
        <p:sp>
          <p:nvSpPr>
            <p:cNvPr id="181258" name="Freeform 81"/>
            <p:cNvSpPr>
              <a:spLocks/>
            </p:cNvSpPr>
            <p:nvPr/>
          </p:nvSpPr>
          <p:spPr bwMode="auto">
            <a:xfrm rot="5400000">
              <a:off x="2180270" y="244560"/>
              <a:ext cx="4320390" cy="7473718"/>
            </a:xfrm>
            <a:custGeom>
              <a:avLst/>
              <a:gdLst>
                <a:gd name="T0" fmla="*/ 2147483647 w 10000"/>
                <a:gd name="T1" fmla="*/ 2147483647 h 9831"/>
                <a:gd name="T2" fmla="*/ 2147483647 w 10000"/>
                <a:gd name="T3" fmla="*/ 2147483647 h 9831"/>
                <a:gd name="T4" fmla="*/ 2147483647 w 10000"/>
                <a:gd name="T5" fmla="*/ 2147483647 h 9831"/>
                <a:gd name="T6" fmla="*/ 2147483647 w 10000"/>
                <a:gd name="T7" fmla="*/ 2147483647 h 9831"/>
                <a:gd name="T8" fmla="*/ 2147483647 w 10000"/>
                <a:gd name="T9" fmla="*/ 2147483647 h 9831"/>
                <a:gd name="T10" fmla="*/ 2147483647 w 10000"/>
                <a:gd name="T11" fmla="*/ 2147483647 h 9831"/>
                <a:gd name="T12" fmla="*/ 2147483647 w 10000"/>
                <a:gd name="T13" fmla="*/ 2147483647 h 9831"/>
                <a:gd name="T14" fmla="*/ 2147483647 w 10000"/>
                <a:gd name="T15" fmla="*/ 2147483647 h 9831"/>
                <a:gd name="T16" fmla="*/ 2147483647 w 10000"/>
                <a:gd name="T17" fmla="*/ 2147483647 h 9831"/>
                <a:gd name="T18" fmla="*/ 2147483647 w 10000"/>
                <a:gd name="T19" fmla="*/ 2147483647 h 9831"/>
                <a:gd name="T20" fmla="*/ 2147483647 w 10000"/>
                <a:gd name="T21" fmla="*/ 2147483647 h 9831"/>
                <a:gd name="T22" fmla="*/ 2147483647 w 10000"/>
                <a:gd name="T23" fmla="*/ 2147483647 h 983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0000" h="9831">
                  <a:moveTo>
                    <a:pt x="3018" y="119"/>
                  </a:moveTo>
                  <a:cubicBezTo>
                    <a:pt x="2111" y="198"/>
                    <a:pt x="1047" y="-39"/>
                    <a:pt x="545" y="518"/>
                  </a:cubicBezTo>
                  <a:cubicBezTo>
                    <a:pt x="43" y="1076"/>
                    <a:pt x="40" y="2518"/>
                    <a:pt x="8" y="3464"/>
                  </a:cubicBezTo>
                  <a:cubicBezTo>
                    <a:pt x="-24" y="4411"/>
                    <a:pt x="32" y="5681"/>
                    <a:pt x="354" y="6198"/>
                  </a:cubicBezTo>
                  <a:cubicBezTo>
                    <a:pt x="677" y="6715"/>
                    <a:pt x="1127" y="6126"/>
                    <a:pt x="1947" y="6568"/>
                  </a:cubicBezTo>
                  <a:cubicBezTo>
                    <a:pt x="2769" y="7010"/>
                    <a:pt x="4247" y="8310"/>
                    <a:pt x="5285" y="8849"/>
                  </a:cubicBezTo>
                  <a:cubicBezTo>
                    <a:pt x="6321" y="9388"/>
                    <a:pt x="7408" y="9963"/>
                    <a:pt x="8172" y="9805"/>
                  </a:cubicBezTo>
                  <a:cubicBezTo>
                    <a:pt x="8934" y="9645"/>
                    <a:pt x="9588" y="8930"/>
                    <a:pt x="9864" y="7895"/>
                  </a:cubicBezTo>
                  <a:cubicBezTo>
                    <a:pt x="10140" y="6857"/>
                    <a:pt x="9927" y="4774"/>
                    <a:pt x="9830" y="3590"/>
                  </a:cubicBezTo>
                  <a:cubicBezTo>
                    <a:pt x="9733" y="2406"/>
                    <a:pt x="10004" y="1276"/>
                    <a:pt x="9282" y="788"/>
                  </a:cubicBezTo>
                  <a:cubicBezTo>
                    <a:pt x="8561" y="302"/>
                    <a:pt x="7028" y="160"/>
                    <a:pt x="5984" y="49"/>
                  </a:cubicBezTo>
                  <a:cubicBezTo>
                    <a:pt x="4940" y="-62"/>
                    <a:pt x="3924" y="41"/>
                    <a:pt x="3018" y="119"/>
                  </a:cubicBez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7" name="Line 33"/>
            <p:cNvSpPr>
              <a:spLocks noChangeShapeType="1"/>
            </p:cNvSpPr>
            <p:nvPr/>
          </p:nvSpPr>
          <p:spPr bwMode="auto">
            <a:xfrm flipH="1">
              <a:off x="2152264" y="3387580"/>
              <a:ext cx="2046539" cy="1416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18" name="Line 34"/>
            <p:cNvSpPr>
              <a:spLocks noChangeShapeType="1"/>
            </p:cNvSpPr>
            <p:nvPr/>
          </p:nvSpPr>
          <p:spPr bwMode="auto">
            <a:xfrm>
              <a:off x="4391354" y="3375286"/>
              <a:ext cx="0" cy="14655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19" name="Line 35"/>
            <p:cNvSpPr>
              <a:spLocks noChangeShapeType="1"/>
            </p:cNvSpPr>
            <p:nvPr/>
          </p:nvSpPr>
          <p:spPr bwMode="auto">
            <a:xfrm flipH="1" flipV="1">
              <a:off x="4583905" y="3308893"/>
              <a:ext cx="1842985" cy="16229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20" name="Line 59"/>
            <p:cNvSpPr>
              <a:spLocks noChangeShapeType="1"/>
            </p:cNvSpPr>
            <p:nvPr/>
          </p:nvSpPr>
          <p:spPr bwMode="auto">
            <a:xfrm flipV="1">
              <a:off x="4688432" y="2691695"/>
              <a:ext cx="1224071" cy="425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21" name="Line 60"/>
            <p:cNvSpPr>
              <a:spLocks noChangeShapeType="1"/>
            </p:cNvSpPr>
            <p:nvPr/>
          </p:nvSpPr>
          <p:spPr bwMode="auto">
            <a:xfrm flipV="1">
              <a:off x="4482127" y="2369571"/>
              <a:ext cx="668427" cy="7598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22" name="Line 77"/>
            <p:cNvSpPr>
              <a:spLocks noChangeShapeType="1"/>
            </p:cNvSpPr>
            <p:nvPr/>
          </p:nvSpPr>
          <p:spPr bwMode="auto">
            <a:xfrm>
              <a:off x="3387339" y="2524486"/>
              <a:ext cx="863727" cy="644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23" name="Line 78"/>
            <p:cNvSpPr>
              <a:spLocks noChangeShapeType="1"/>
            </p:cNvSpPr>
            <p:nvPr/>
          </p:nvSpPr>
          <p:spPr bwMode="auto">
            <a:xfrm flipH="1">
              <a:off x="1995472" y="2421210"/>
              <a:ext cx="8499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24" name="Line 20"/>
            <p:cNvSpPr>
              <a:spLocks noChangeShapeType="1"/>
            </p:cNvSpPr>
            <p:nvPr/>
          </p:nvSpPr>
          <p:spPr bwMode="auto">
            <a:xfrm flipH="1">
              <a:off x="1464583" y="4754761"/>
              <a:ext cx="5556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25" name="Line 21"/>
            <p:cNvSpPr>
              <a:spLocks noChangeShapeType="1"/>
            </p:cNvSpPr>
            <p:nvPr/>
          </p:nvSpPr>
          <p:spPr bwMode="auto">
            <a:xfrm flipH="1">
              <a:off x="1852435" y="4801482"/>
              <a:ext cx="272323" cy="3147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26" name="Line 22"/>
            <p:cNvSpPr>
              <a:spLocks noChangeShapeType="1"/>
            </p:cNvSpPr>
            <p:nvPr/>
          </p:nvSpPr>
          <p:spPr bwMode="auto">
            <a:xfrm>
              <a:off x="2270545" y="4830990"/>
              <a:ext cx="74270" cy="295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1009737" y="4558335"/>
              <a:ext cx="568960" cy="481140"/>
              <a:chOff x="-44" y="1473"/>
              <a:chExt cx="981" cy="1105"/>
            </a:xfrm>
          </p:grpSpPr>
          <p:pic>
            <p:nvPicPr>
              <p:cNvPr id="18139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39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" name="Group 44"/>
            <p:cNvGrpSpPr>
              <a:grpSpLocks/>
            </p:cNvGrpSpPr>
            <p:nvPr/>
          </p:nvGrpSpPr>
          <p:grpSpPr bwMode="auto">
            <a:xfrm>
              <a:off x="1416137" y="5015535"/>
              <a:ext cx="568960" cy="481140"/>
              <a:chOff x="-44" y="1473"/>
              <a:chExt cx="981" cy="1105"/>
            </a:xfrm>
          </p:grpSpPr>
          <p:pic>
            <p:nvPicPr>
              <p:cNvPr id="18139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39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1944457" y="5046015"/>
              <a:ext cx="568960" cy="481140"/>
              <a:chOff x="-44" y="1473"/>
              <a:chExt cx="981" cy="1105"/>
            </a:xfrm>
          </p:grpSpPr>
          <p:pic>
            <p:nvPicPr>
              <p:cNvPr id="181393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394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72730" name="Line 21"/>
            <p:cNvSpPr>
              <a:spLocks noChangeShapeType="1"/>
            </p:cNvSpPr>
            <p:nvPr/>
          </p:nvSpPr>
          <p:spPr bwMode="auto">
            <a:xfrm>
              <a:off x="2490603" y="4762139"/>
              <a:ext cx="379600" cy="3049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31" name="Line 22"/>
            <p:cNvSpPr>
              <a:spLocks noChangeShapeType="1"/>
            </p:cNvSpPr>
            <p:nvPr/>
          </p:nvSpPr>
          <p:spPr bwMode="auto">
            <a:xfrm flipH="1">
              <a:off x="2721663" y="5256389"/>
              <a:ext cx="121032" cy="2926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32" name="Line 22"/>
            <p:cNvSpPr>
              <a:spLocks noChangeShapeType="1"/>
            </p:cNvSpPr>
            <p:nvPr/>
          </p:nvSpPr>
          <p:spPr bwMode="auto">
            <a:xfrm>
              <a:off x="3128771" y="5266225"/>
              <a:ext cx="71519" cy="295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33" name="Line 20"/>
            <p:cNvSpPr>
              <a:spLocks noChangeShapeType="1"/>
            </p:cNvSpPr>
            <p:nvPr/>
          </p:nvSpPr>
          <p:spPr bwMode="auto">
            <a:xfrm flipH="1">
              <a:off x="3024243" y="5148195"/>
              <a:ext cx="5556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2349105" y="5419133"/>
              <a:ext cx="568960" cy="481140"/>
              <a:chOff x="-44" y="1473"/>
              <a:chExt cx="981" cy="1105"/>
            </a:xfrm>
          </p:grpSpPr>
          <p:pic>
            <p:nvPicPr>
              <p:cNvPr id="181391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392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2806305" y="5487451"/>
              <a:ext cx="568960" cy="481140"/>
              <a:chOff x="-44" y="1473"/>
              <a:chExt cx="981" cy="1105"/>
            </a:xfrm>
          </p:grpSpPr>
          <p:pic>
            <p:nvPicPr>
              <p:cNvPr id="181389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390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72736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446" y="4602306"/>
              <a:ext cx="676678" cy="3024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7273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7395" y="5017871"/>
              <a:ext cx="679428" cy="2999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8" name="Group 44"/>
            <p:cNvGrpSpPr>
              <a:grpSpLocks/>
            </p:cNvGrpSpPr>
            <p:nvPr/>
          </p:nvGrpSpPr>
          <p:grpSpPr bwMode="auto">
            <a:xfrm>
              <a:off x="3231974" y="4946169"/>
              <a:ext cx="568960" cy="481140"/>
              <a:chOff x="-44" y="1473"/>
              <a:chExt cx="981" cy="1105"/>
            </a:xfrm>
          </p:grpSpPr>
          <p:pic>
            <p:nvPicPr>
              <p:cNvPr id="18138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38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72739" name="Line 20"/>
            <p:cNvSpPr>
              <a:spLocks noChangeShapeType="1"/>
            </p:cNvSpPr>
            <p:nvPr/>
          </p:nvSpPr>
          <p:spPr bwMode="auto">
            <a:xfrm flipH="1">
              <a:off x="5684194" y="5022788"/>
              <a:ext cx="5556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40" name="Line 21"/>
            <p:cNvSpPr>
              <a:spLocks noChangeShapeType="1"/>
            </p:cNvSpPr>
            <p:nvPr/>
          </p:nvSpPr>
          <p:spPr bwMode="auto">
            <a:xfrm flipH="1">
              <a:off x="6072045" y="5069508"/>
              <a:ext cx="272323" cy="3147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41" name="Line 22"/>
            <p:cNvSpPr>
              <a:spLocks noChangeShapeType="1"/>
            </p:cNvSpPr>
            <p:nvPr/>
          </p:nvSpPr>
          <p:spPr bwMode="auto">
            <a:xfrm>
              <a:off x="6490155" y="5099015"/>
              <a:ext cx="74270" cy="295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5376787" y="4836859"/>
              <a:ext cx="568960" cy="481140"/>
              <a:chOff x="-44" y="1473"/>
              <a:chExt cx="981" cy="1105"/>
            </a:xfrm>
          </p:grpSpPr>
          <p:pic>
            <p:nvPicPr>
              <p:cNvPr id="18138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38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" name="Group 44"/>
            <p:cNvGrpSpPr>
              <a:grpSpLocks/>
            </p:cNvGrpSpPr>
            <p:nvPr/>
          </p:nvGrpSpPr>
          <p:grpSpPr bwMode="auto">
            <a:xfrm>
              <a:off x="5636042" y="5283549"/>
              <a:ext cx="568960" cy="481140"/>
              <a:chOff x="-44" y="1473"/>
              <a:chExt cx="981" cy="1105"/>
            </a:xfrm>
          </p:grpSpPr>
          <p:pic>
            <p:nvPicPr>
              <p:cNvPr id="181383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384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1" name="Group 44"/>
            <p:cNvGrpSpPr>
              <a:grpSpLocks/>
            </p:cNvGrpSpPr>
            <p:nvPr/>
          </p:nvGrpSpPr>
          <p:grpSpPr bwMode="auto">
            <a:xfrm>
              <a:off x="6164362" y="5314029"/>
              <a:ext cx="568960" cy="481140"/>
              <a:chOff x="-44" y="1473"/>
              <a:chExt cx="981" cy="1105"/>
            </a:xfrm>
          </p:grpSpPr>
          <p:pic>
            <p:nvPicPr>
              <p:cNvPr id="181381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382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72745" name="Line 20"/>
            <p:cNvSpPr>
              <a:spLocks noChangeShapeType="1"/>
            </p:cNvSpPr>
            <p:nvPr/>
          </p:nvSpPr>
          <p:spPr bwMode="auto">
            <a:xfrm flipH="1" flipV="1">
              <a:off x="4660925" y="5069508"/>
              <a:ext cx="605159" cy="3122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46" name="Line 21"/>
            <p:cNvSpPr>
              <a:spLocks noChangeShapeType="1"/>
            </p:cNvSpPr>
            <p:nvPr/>
          </p:nvSpPr>
          <p:spPr bwMode="auto">
            <a:xfrm flipH="1">
              <a:off x="4196052" y="5022788"/>
              <a:ext cx="272323" cy="3147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72747" name="Line 22"/>
            <p:cNvSpPr>
              <a:spLocks noChangeShapeType="1"/>
            </p:cNvSpPr>
            <p:nvPr/>
          </p:nvSpPr>
          <p:spPr bwMode="auto">
            <a:xfrm>
              <a:off x="4614162" y="5052296"/>
              <a:ext cx="74270" cy="295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12" name="Group 44"/>
            <p:cNvGrpSpPr>
              <a:grpSpLocks/>
            </p:cNvGrpSpPr>
            <p:nvPr/>
          </p:nvGrpSpPr>
          <p:grpSpPr bwMode="auto">
            <a:xfrm>
              <a:off x="4803973" y="5230996"/>
              <a:ext cx="568960" cy="481140"/>
              <a:chOff x="-44" y="1473"/>
              <a:chExt cx="981" cy="1105"/>
            </a:xfrm>
          </p:grpSpPr>
          <p:pic>
            <p:nvPicPr>
              <p:cNvPr id="181379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380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3" name="Group 44"/>
            <p:cNvGrpSpPr>
              <a:grpSpLocks/>
            </p:cNvGrpSpPr>
            <p:nvPr/>
          </p:nvGrpSpPr>
          <p:grpSpPr bwMode="auto">
            <a:xfrm>
              <a:off x="3759945" y="5236252"/>
              <a:ext cx="568960" cy="481140"/>
              <a:chOff x="-44" y="1473"/>
              <a:chExt cx="981" cy="1105"/>
            </a:xfrm>
          </p:grpSpPr>
          <p:pic>
            <p:nvPicPr>
              <p:cNvPr id="18137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37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4" name="Group 44"/>
            <p:cNvGrpSpPr>
              <a:grpSpLocks/>
            </p:cNvGrpSpPr>
            <p:nvPr/>
          </p:nvGrpSpPr>
          <p:grpSpPr bwMode="auto">
            <a:xfrm>
              <a:off x="4288265" y="5266732"/>
              <a:ext cx="568960" cy="481140"/>
              <a:chOff x="-44" y="1473"/>
              <a:chExt cx="981" cy="1105"/>
            </a:xfrm>
          </p:grpSpPr>
          <p:pic>
            <p:nvPicPr>
              <p:cNvPr id="18137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37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72751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0063" y="4823612"/>
              <a:ext cx="679430" cy="2999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72752" name="Line 20"/>
            <p:cNvSpPr>
              <a:spLocks noChangeShapeType="1"/>
            </p:cNvSpPr>
            <p:nvPr/>
          </p:nvSpPr>
          <p:spPr bwMode="auto">
            <a:xfrm flipH="1">
              <a:off x="6520414" y="5101475"/>
              <a:ext cx="5556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pic>
          <p:nvPicPr>
            <p:cNvPr id="72753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6057" y="4870333"/>
              <a:ext cx="679430" cy="3024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6685325" y="4884156"/>
              <a:ext cx="568960" cy="481140"/>
              <a:chOff x="-44" y="1473"/>
              <a:chExt cx="981" cy="1105"/>
            </a:xfrm>
          </p:grpSpPr>
          <p:pic>
            <p:nvPicPr>
              <p:cNvPr id="181373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374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7275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2241" y="3062997"/>
              <a:ext cx="935246" cy="4155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6" name="Group 906"/>
            <p:cNvGrpSpPr>
              <a:grpSpLocks/>
            </p:cNvGrpSpPr>
            <p:nvPr/>
          </p:nvGrpSpPr>
          <p:grpSpPr bwMode="auto">
            <a:xfrm>
              <a:off x="5140161" y="2111868"/>
              <a:ext cx="367260" cy="578780"/>
              <a:chOff x="4140" y="429"/>
              <a:chExt cx="1425" cy="2396"/>
            </a:xfrm>
          </p:grpSpPr>
          <p:sp>
            <p:nvSpPr>
              <p:cNvPr id="181341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0" name="Rectangle 908"/>
              <p:cNvSpPr>
                <a:spLocks noChangeArrowheads="1"/>
              </p:cNvSpPr>
              <p:nvPr/>
            </p:nvSpPr>
            <p:spPr bwMode="auto">
              <a:xfrm>
                <a:off x="4202" y="427"/>
                <a:ext cx="1057" cy="2290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1343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344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3" name="Rectangle 911"/>
              <p:cNvSpPr>
                <a:spLocks noChangeArrowheads="1"/>
              </p:cNvSpPr>
              <p:nvPr/>
            </p:nvSpPr>
            <p:spPr bwMode="auto">
              <a:xfrm>
                <a:off x="4212" y="692"/>
                <a:ext cx="598" cy="51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7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2829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0" y="2571"/>
                  <a:ext cx="733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830" name="AutoShape 914"/>
                <p:cNvSpPr>
                  <a:spLocks noChangeArrowheads="1"/>
                </p:cNvSpPr>
                <p:nvPr/>
              </p:nvSpPr>
              <p:spPr bwMode="auto">
                <a:xfrm>
                  <a:off x="624" y="2591"/>
                  <a:ext cx="706" cy="9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2805" name="Rectangle 915"/>
              <p:cNvSpPr>
                <a:spLocks noChangeArrowheads="1"/>
              </p:cNvSpPr>
              <p:nvPr/>
            </p:nvSpPr>
            <p:spPr bwMode="auto">
              <a:xfrm>
                <a:off x="4223" y="1017"/>
                <a:ext cx="598" cy="51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8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2827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5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828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6" y="2582"/>
                  <a:ext cx="706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2807" name="Rectangle 919"/>
              <p:cNvSpPr>
                <a:spLocks noChangeArrowheads="1"/>
              </p:cNvSpPr>
              <p:nvPr/>
            </p:nvSpPr>
            <p:spPr bwMode="auto">
              <a:xfrm>
                <a:off x="4212" y="1363"/>
                <a:ext cx="598" cy="41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808" name="Rectangle 920"/>
              <p:cNvSpPr>
                <a:spLocks noChangeArrowheads="1"/>
              </p:cNvSpPr>
              <p:nvPr/>
            </p:nvSpPr>
            <p:spPr bwMode="auto">
              <a:xfrm>
                <a:off x="4223" y="1659"/>
                <a:ext cx="598" cy="41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9" name="Group 921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2825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4" y="2569"/>
                  <a:ext cx="731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826" name="AutoShape 923"/>
                <p:cNvSpPr>
                  <a:spLocks noChangeArrowheads="1"/>
                </p:cNvSpPr>
                <p:nvPr/>
              </p:nvSpPr>
              <p:spPr bwMode="auto">
                <a:xfrm>
                  <a:off x="628" y="2588"/>
                  <a:ext cx="731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81352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2823" name="AutoShape 926"/>
                <p:cNvSpPr>
                  <a:spLocks noChangeArrowheads="1"/>
                </p:cNvSpPr>
                <p:nvPr/>
              </p:nvSpPr>
              <p:spPr bwMode="auto">
                <a:xfrm>
                  <a:off x="609" y="2564"/>
                  <a:ext cx="731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824" name="AutoShape 927"/>
                <p:cNvSpPr>
                  <a:spLocks noChangeArrowheads="1"/>
                </p:cNvSpPr>
                <p:nvPr/>
              </p:nvSpPr>
              <p:spPr bwMode="auto">
                <a:xfrm>
                  <a:off x="623" y="2584"/>
                  <a:ext cx="705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2812" name="Rectangle 928"/>
              <p:cNvSpPr>
                <a:spLocks noChangeArrowheads="1"/>
              </p:cNvSpPr>
              <p:nvPr/>
            </p:nvSpPr>
            <p:spPr bwMode="auto">
              <a:xfrm>
                <a:off x="5248" y="427"/>
                <a:ext cx="75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1355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356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5" name="Oval 931"/>
              <p:cNvSpPr>
                <a:spLocks noChangeArrowheads="1"/>
              </p:cNvSpPr>
              <p:nvPr/>
            </p:nvSpPr>
            <p:spPr bwMode="auto">
              <a:xfrm>
                <a:off x="5514" y="2616"/>
                <a:ext cx="53" cy="92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1358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7" name="AutoShape 933"/>
              <p:cNvSpPr>
                <a:spLocks noChangeArrowheads="1"/>
              </p:cNvSpPr>
              <p:nvPr/>
            </p:nvSpPr>
            <p:spPr bwMode="auto">
              <a:xfrm>
                <a:off x="4138" y="2687"/>
                <a:ext cx="1206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818" name="AutoShape 934"/>
              <p:cNvSpPr>
                <a:spLocks noChangeArrowheads="1"/>
              </p:cNvSpPr>
              <p:nvPr/>
            </p:nvSpPr>
            <p:spPr bwMode="auto">
              <a:xfrm>
                <a:off x="4202" y="2717"/>
                <a:ext cx="1078" cy="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819" name="Oval 935"/>
              <p:cNvSpPr>
                <a:spLocks noChangeArrowheads="1"/>
              </p:cNvSpPr>
              <p:nvPr/>
            </p:nvSpPr>
            <p:spPr bwMode="auto">
              <a:xfrm>
                <a:off x="4308" y="2381"/>
                <a:ext cx="160" cy="15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820" name="Oval 936"/>
              <p:cNvSpPr>
                <a:spLocks noChangeArrowheads="1"/>
              </p:cNvSpPr>
              <p:nvPr/>
            </p:nvSpPr>
            <p:spPr bwMode="auto">
              <a:xfrm>
                <a:off x="4490" y="2392"/>
                <a:ext cx="160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lang="en-US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821" name="Oval 937"/>
              <p:cNvSpPr>
                <a:spLocks noChangeArrowheads="1"/>
              </p:cNvSpPr>
              <p:nvPr/>
            </p:nvSpPr>
            <p:spPr bwMode="auto">
              <a:xfrm>
                <a:off x="4661" y="2381"/>
                <a:ext cx="160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822" name="Rectangle 938"/>
              <p:cNvSpPr>
                <a:spLocks noChangeArrowheads="1"/>
              </p:cNvSpPr>
              <p:nvPr/>
            </p:nvSpPr>
            <p:spPr bwMode="auto">
              <a:xfrm>
                <a:off x="5066" y="1832"/>
                <a:ext cx="85" cy="763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1" name="Group 1108"/>
            <p:cNvGrpSpPr>
              <a:grpSpLocks/>
            </p:cNvGrpSpPr>
            <p:nvPr/>
          </p:nvGrpSpPr>
          <p:grpSpPr bwMode="auto">
            <a:xfrm>
              <a:off x="2802867" y="2278719"/>
              <a:ext cx="812691" cy="359377"/>
              <a:chOff x="2356" y="1300"/>
              <a:chExt cx="555" cy="194"/>
            </a:xfrm>
          </p:grpSpPr>
          <p:sp>
            <p:nvSpPr>
              <p:cNvPr id="18133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133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133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2" name="Group 1112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81339" name="Freeform 111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1340" name="Freeform 111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795" name="Line 1115"/>
              <p:cNvSpPr>
                <a:spLocks noChangeShapeType="1"/>
              </p:cNvSpPr>
              <p:nvPr/>
            </p:nvSpPr>
            <p:spPr bwMode="auto">
              <a:xfrm>
                <a:off x="2363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72796" name="Line 1116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23" name="Group 906"/>
            <p:cNvGrpSpPr>
              <a:grpSpLocks/>
            </p:cNvGrpSpPr>
            <p:nvPr/>
          </p:nvGrpSpPr>
          <p:grpSpPr bwMode="auto">
            <a:xfrm>
              <a:off x="5744506" y="2621620"/>
              <a:ext cx="367260" cy="578780"/>
              <a:chOff x="4140" y="429"/>
              <a:chExt cx="1425" cy="2396"/>
            </a:xfrm>
          </p:grpSpPr>
          <p:sp>
            <p:nvSpPr>
              <p:cNvPr id="181301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0" name="Rectangle 908"/>
              <p:cNvSpPr>
                <a:spLocks noChangeArrowheads="1"/>
              </p:cNvSpPr>
              <p:nvPr/>
            </p:nvSpPr>
            <p:spPr bwMode="auto">
              <a:xfrm>
                <a:off x="4205" y="434"/>
                <a:ext cx="1046" cy="2280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1303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304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3" name="Rectangle 911"/>
              <p:cNvSpPr>
                <a:spLocks noChangeArrowheads="1"/>
              </p:cNvSpPr>
              <p:nvPr/>
            </p:nvSpPr>
            <p:spPr bwMode="auto">
              <a:xfrm>
                <a:off x="4216" y="699"/>
                <a:ext cx="587" cy="51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4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2789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4" y="2568"/>
                  <a:ext cx="719" cy="16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790" name="AutoShape 914"/>
                <p:cNvSpPr>
                  <a:spLocks noChangeArrowheads="1"/>
                </p:cNvSpPr>
                <p:nvPr/>
              </p:nvSpPr>
              <p:spPr bwMode="auto">
                <a:xfrm>
                  <a:off x="628" y="2588"/>
                  <a:ext cx="693" cy="12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2765" name="Rectangle 915"/>
              <p:cNvSpPr>
                <a:spLocks noChangeArrowheads="1"/>
              </p:cNvSpPr>
              <p:nvPr/>
            </p:nvSpPr>
            <p:spPr bwMode="auto">
              <a:xfrm>
                <a:off x="4226" y="1024"/>
                <a:ext cx="587" cy="41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5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2787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7" y="2568"/>
                  <a:ext cx="719" cy="16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788" name="AutoShape 918"/>
                <p:cNvSpPr>
                  <a:spLocks noChangeArrowheads="1"/>
                </p:cNvSpPr>
                <p:nvPr/>
              </p:nvSpPr>
              <p:spPr bwMode="auto">
                <a:xfrm>
                  <a:off x="630" y="2589"/>
                  <a:ext cx="693" cy="12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2767" name="Rectangle 919"/>
              <p:cNvSpPr>
                <a:spLocks noChangeArrowheads="1"/>
              </p:cNvSpPr>
              <p:nvPr/>
            </p:nvSpPr>
            <p:spPr bwMode="auto">
              <a:xfrm>
                <a:off x="4216" y="1360"/>
                <a:ext cx="598" cy="51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768" name="Rectangle 920"/>
              <p:cNvSpPr>
                <a:spLocks noChangeArrowheads="1"/>
              </p:cNvSpPr>
              <p:nvPr/>
            </p:nvSpPr>
            <p:spPr bwMode="auto">
              <a:xfrm>
                <a:off x="4226" y="1656"/>
                <a:ext cx="598" cy="51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6" name="Group 921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2785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8" y="2594"/>
                  <a:ext cx="718" cy="11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786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2" y="2613"/>
                  <a:ext cx="691" cy="7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81312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7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2783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691" cy="16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784" name="AutoShape 927"/>
                <p:cNvSpPr>
                  <a:spLocks noChangeArrowheads="1"/>
                </p:cNvSpPr>
                <p:nvPr/>
              </p:nvSpPr>
              <p:spPr bwMode="auto">
                <a:xfrm>
                  <a:off x="627" y="2591"/>
                  <a:ext cx="665" cy="12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2772" name="Rectangle 928"/>
              <p:cNvSpPr>
                <a:spLocks noChangeArrowheads="1"/>
              </p:cNvSpPr>
              <p:nvPr/>
            </p:nvSpPr>
            <p:spPr bwMode="auto">
              <a:xfrm>
                <a:off x="5251" y="434"/>
                <a:ext cx="64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1315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316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5" name="Oval 931"/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3" cy="92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1318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7" name="AutoShape 933"/>
              <p:cNvSpPr>
                <a:spLocks noChangeArrowheads="1"/>
              </p:cNvSpPr>
              <p:nvPr/>
            </p:nvSpPr>
            <p:spPr bwMode="auto">
              <a:xfrm>
                <a:off x="4141" y="2684"/>
                <a:ext cx="1195" cy="143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778" name="AutoShape 934"/>
              <p:cNvSpPr>
                <a:spLocks noChangeArrowheads="1"/>
              </p:cNvSpPr>
              <p:nvPr/>
            </p:nvSpPr>
            <p:spPr bwMode="auto">
              <a:xfrm>
                <a:off x="4205" y="2714"/>
                <a:ext cx="1067" cy="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779" name="Oval 935"/>
              <p:cNvSpPr>
                <a:spLocks noChangeArrowheads="1"/>
              </p:cNvSpPr>
              <p:nvPr/>
            </p:nvSpPr>
            <p:spPr bwMode="auto">
              <a:xfrm>
                <a:off x="4312" y="2389"/>
                <a:ext cx="149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780" name="Oval 936"/>
              <p:cNvSpPr>
                <a:spLocks noChangeArrowheads="1"/>
              </p:cNvSpPr>
              <p:nvPr/>
            </p:nvSpPr>
            <p:spPr bwMode="auto">
              <a:xfrm>
                <a:off x="4482" y="2389"/>
                <a:ext cx="160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lang="en-US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781" name="Oval 937"/>
              <p:cNvSpPr>
                <a:spLocks noChangeArrowheads="1"/>
              </p:cNvSpPr>
              <p:nvPr/>
            </p:nvSpPr>
            <p:spPr bwMode="auto">
              <a:xfrm>
                <a:off x="4664" y="2378"/>
                <a:ext cx="149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782" name="Rectangle 938"/>
              <p:cNvSpPr>
                <a:spLocks noChangeArrowheads="1"/>
              </p:cNvSpPr>
              <p:nvPr/>
            </p:nvSpPr>
            <p:spPr bwMode="auto">
              <a:xfrm>
                <a:off x="5059" y="1839"/>
                <a:ext cx="85" cy="763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727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AD07D26A-503C-43AA-9B40-73714A924699}" type="slidenum">
              <a:rPr lang="en-US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8572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VLANs: motivation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8413" y="1365250"/>
            <a:ext cx="3911600" cy="3895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000099"/>
                </a:solidFill>
              </a:rPr>
              <a:t>consider</a:t>
            </a:r>
            <a:r>
              <a:rPr lang="en-US" i="1" smtClean="0"/>
              <a:t>:</a:t>
            </a:r>
          </a:p>
          <a:p>
            <a:r>
              <a:rPr lang="en-US" sz="2400" smtClean="0"/>
              <a:t>CS user moves office to EE, but wants connect to CS switch?</a:t>
            </a:r>
          </a:p>
          <a:p>
            <a:r>
              <a:rPr lang="en-US" sz="2400" smtClean="0"/>
              <a:t>single broadcast domain:</a:t>
            </a:r>
          </a:p>
          <a:p>
            <a:pPr lvl="1"/>
            <a:r>
              <a:rPr lang="en-US" smtClean="0"/>
              <a:t>all layer-2 broadcast traffic (ARP, DHCP, unknown location of destination MAC address) must cross entire LAN </a:t>
            </a:r>
          </a:p>
          <a:p>
            <a:pPr lvl="1"/>
            <a:r>
              <a:rPr lang="en-US" smtClean="0"/>
              <a:t>security/privacy, efficiency issues</a:t>
            </a:r>
          </a:p>
          <a:p>
            <a:endParaRPr lang="en-US" sz="2400" smtClean="0"/>
          </a:p>
        </p:txBody>
      </p:sp>
      <p:sp>
        <p:nvSpPr>
          <p:cNvPr id="72711" name="Text Box 86"/>
          <p:cNvSpPr txBox="1">
            <a:spLocks noChangeArrowheads="1"/>
          </p:cNvSpPr>
          <p:nvPr/>
        </p:nvSpPr>
        <p:spPr bwMode="auto">
          <a:xfrm>
            <a:off x="346075" y="3976688"/>
            <a:ext cx="10191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Computer </a:t>
            </a:r>
          </a:p>
          <a:p>
            <a:r>
              <a:rPr lang="en-US" sz="14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Science</a:t>
            </a:r>
            <a:endParaRPr lang="en-US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712" name="Text Box 87"/>
          <p:cNvSpPr txBox="1">
            <a:spLocks noChangeArrowheads="1"/>
          </p:cNvSpPr>
          <p:nvPr/>
        </p:nvSpPr>
        <p:spPr bwMode="auto">
          <a:xfrm>
            <a:off x="2009775" y="4227513"/>
            <a:ext cx="11414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Electrical</a:t>
            </a:r>
          </a:p>
          <a:p>
            <a:r>
              <a:rPr lang="en-US" sz="14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Engineering</a:t>
            </a:r>
            <a:endParaRPr lang="en-US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713" name="Text Box 88"/>
          <p:cNvSpPr txBox="1">
            <a:spLocks noChangeArrowheads="1"/>
          </p:cNvSpPr>
          <p:nvPr/>
        </p:nvSpPr>
        <p:spPr bwMode="auto">
          <a:xfrm>
            <a:off x="3500438" y="4068763"/>
            <a:ext cx="11398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Computer</a:t>
            </a:r>
          </a:p>
          <a:p>
            <a:r>
              <a:rPr lang="en-US" sz="14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Engineering</a:t>
            </a:r>
            <a:endParaRPr lang="en-US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1257" name="Picture 23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8950" y="906463"/>
            <a:ext cx="4113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727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AD07D26A-503C-43AA-9B40-73714A924699}" type="slidenum">
              <a:rPr lang="en-US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8572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+mj-cs"/>
              </a:rPr>
              <a:t>VLANs: </a:t>
            </a:r>
            <a:r>
              <a:rPr lang="en-US" dirty="0" smtClean="0">
                <a:ea typeface="ＭＳ Ｐゴシック" charset="0"/>
                <a:cs typeface="+mj-cs"/>
              </a:rPr>
              <a:t>issues to address</a:t>
            </a:r>
            <a:endParaRPr lang="en-US" dirty="0">
              <a:ea typeface="ＭＳ Ｐゴシック" charset="0"/>
              <a:cs typeface="+mj-cs"/>
            </a:endParaRPr>
          </a:p>
        </p:txBody>
      </p:sp>
      <p:pic>
        <p:nvPicPr>
          <p:cNvPr id="181257" name="Picture 2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950" y="906463"/>
            <a:ext cx="4113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2" name="Content Placeholder 15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Drawbacks of a switch-based LAN</a:t>
            </a:r>
          </a:p>
          <a:p>
            <a:pPr lvl="1"/>
            <a:r>
              <a:rPr lang="en-US" sz="2800" dirty="0" smtClean="0"/>
              <a:t>Lack of traffic isolation: traffic from different logical groups may have to be on the same network</a:t>
            </a:r>
          </a:p>
          <a:p>
            <a:pPr lvl="1"/>
            <a:r>
              <a:rPr lang="en-US" sz="2800" dirty="0" smtClean="0"/>
              <a:t>Inefficient use of switches: each group may want a switch, not all ports are used (similar to static IP)</a:t>
            </a:r>
          </a:p>
          <a:p>
            <a:pPr lvl="1"/>
            <a:r>
              <a:rPr lang="en-US" sz="2800" dirty="0" smtClean="0"/>
              <a:t>Difficult to manage users: if a user moves between groups (or a computer moves from LAN to LAN), it is hard to switch network connection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B13F35CC-1021-4284-A5FD-EB41486CB4DD}" type="slidenum">
              <a:rPr lang="en-US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3732" name="Rectangle 213"/>
          <p:cNvSpPr>
            <a:spLocks noChangeArrowheads="1"/>
          </p:cNvSpPr>
          <p:nvPr/>
        </p:nvSpPr>
        <p:spPr bwMode="auto">
          <a:xfrm>
            <a:off x="7543800" y="2105025"/>
            <a:ext cx="2794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3736" name="Rectangle 212"/>
          <p:cNvSpPr>
            <a:spLocks noChangeArrowheads="1"/>
          </p:cNvSpPr>
          <p:nvPr/>
        </p:nvSpPr>
        <p:spPr bwMode="auto">
          <a:xfrm>
            <a:off x="5470525" y="1889125"/>
            <a:ext cx="273050" cy="19685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37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VLANs</a:t>
            </a:r>
          </a:p>
        </p:txBody>
      </p:sp>
      <p:sp>
        <p:nvSpPr>
          <p:cNvPr id="737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7338" y="355600"/>
            <a:ext cx="4926012" cy="1625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</a:rPr>
              <a:t>port-based VLAN: </a:t>
            </a:r>
            <a:r>
              <a:rPr lang="en-US" sz="2400" smtClean="0"/>
              <a:t>switch ports grouped (by switch management software) so that </a:t>
            </a:r>
            <a:r>
              <a:rPr lang="en-US" sz="2400" i="1" smtClean="0">
                <a:solidFill>
                  <a:srgbClr val="CC0000"/>
                </a:solidFill>
              </a:rPr>
              <a:t>single</a:t>
            </a:r>
            <a:r>
              <a:rPr lang="en-US" sz="2400" smtClean="0">
                <a:solidFill>
                  <a:srgbClr val="CC0000"/>
                </a:solidFill>
              </a:rPr>
              <a:t> </a:t>
            </a:r>
            <a:r>
              <a:rPr lang="en-US" sz="2400" smtClean="0"/>
              <a:t>physical switch ……</a:t>
            </a:r>
          </a:p>
          <a:p>
            <a:endParaRPr lang="en-US" sz="2000" smtClean="0"/>
          </a:p>
        </p:txBody>
      </p:sp>
      <p:sp>
        <p:nvSpPr>
          <p:cNvPr id="73739" name="Text Box 85"/>
          <p:cNvSpPr txBox="1">
            <a:spLocks noChangeArrowheads="1"/>
          </p:cNvSpPr>
          <p:nvPr/>
        </p:nvSpPr>
        <p:spPr bwMode="auto">
          <a:xfrm>
            <a:off x="681038" y="2265363"/>
            <a:ext cx="2944812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2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switch(</a:t>
            </a:r>
            <a:r>
              <a:rPr lang="en-US" sz="2200" i="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es</a:t>
            </a:r>
            <a:r>
              <a:rPr lang="en-US" sz="22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) supporting VLAN capabilities can be configured to define multiple </a:t>
            </a:r>
            <a:r>
              <a:rPr lang="en-US" sz="2200" b="1" u="sng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virtual</a:t>
            </a:r>
            <a:r>
              <a:rPr lang="en-US" sz="2200" i="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2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LANS over single physical LAN infrastructure.</a:t>
            </a:r>
          </a:p>
        </p:txBody>
      </p:sp>
      <p:sp>
        <p:nvSpPr>
          <p:cNvPr id="73740" name="Rectangle 86"/>
          <p:cNvSpPr>
            <a:spLocks noChangeArrowheads="1"/>
          </p:cNvSpPr>
          <p:nvPr/>
        </p:nvSpPr>
        <p:spPr bwMode="auto">
          <a:xfrm>
            <a:off x="482600" y="1919288"/>
            <a:ext cx="3216275" cy="28130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1" name="Text Box 87"/>
          <p:cNvSpPr txBox="1">
            <a:spLocks noChangeArrowheads="1"/>
          </p:cNvSpPr>
          <p:nvPr/>
        </p:nvSpPr>
        <p:spPr bwMode="auto">
          <a:xfrm>
            <a:off x="642938" y="1543050"/>
            <a:ext cx="1836737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smtClean="0">
                <a:solidFill>
                  <a:srgbClr val="CC0000"/>
                </a:solidFill>
                <a:latin typeface="Arial" charset="0"/>
                <a:cs typeface="Arial" charset="0"/>
              </a:rPr>
              <a:t>Virtual Local </a:t>
            </a:r>
          </a:p>
          <a:p>
            <a:pPr>
              <a:defRPr/>
            </a:pPr>
            <a:r>
              <a:rPr lang="en-US" sz="2000" b="1" smtClean="0">
                <a:solidFill>
                  <a:srgbClr val="CC0000"/>
                </a:solidFill>
                <a:latin typeface="Arial" charset="0"/>
                <a:cs typeface="Arial" charset="0"/>
              </a:rPr>
              <a:t>Area Network</a:t>
            </a:r>
          </a:p>
        </p:txBody>
      </p:sp>
      <p:sp>
        <p:nvSpPr>
          <p:cNvPr id="182282" name="Rectangle 80"/>
          <p:cNvSpPr>
            <a:spLocks noChangeArrowheads="1"/>
          </p:cNvSpPr>
          <p:nvPr/>
        </p:nvSpPr>
        <p:spPr bwMode="auto">
          <a:xfrm>
            <a:off x="5462588" y="2098675"/>
            <a:ext cx="290512" cy="24288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2283" name="Rectangle 77"/>
          <p:cNvSpPr>
            <a:spLocks noChangeArrowheads="1"/>
          </p:cNvSpPr>
          <p:nvPr/>
        </p:nvSpPr>
        <p:spPr bwMode="auto">
          <a:xfrm>
            <a:off x="7534275" y="1879600"/>
            <a:ext cx="290513" cy="2095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2284" name="Rectangle 76"/>
          <p:cNvSpPr>
            <a:spLocks noChangeArrowheads="1"/>
          </p:cNvSpPr>
          <p:nvPr/>
        </p:nvSpPr>
        <p:spPr bwMode="auto">
          <a:xfrm>
            <a:off x="6643688" y="1884363"/>
            <a:ext cx="890587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2285" name="Rectangle 75"/>
          <p:cNvSpPr>
            <a:spLocks noChangeArrowheads="1"/>
          </p:cNvSpPr>
          <p:nvPr/>
        </p:nvSpPr>
        <p:spPr bwMode="auto">
          <a:xfrm>
            <a:off x="5748338" y="1884363"/>
            <a:ext cx="900112" cy="452437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2286" name="Rectangle 2"/>
          <p:cNvSpPr>
            <a:spLocks noChangeArrowheads="1"/>
          </p:cNvSpPr>
          <p:nvPr/>
        </p:nvSpPr>
        <p:spPr bwMode="auto">
          <a:xfrm>
            <a:off x="5462588" y="1876425"/>
            <a:ext cx="2370137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2287" name="Line 3"/>
          <p:cNvSpPr>
            <a:spLocks noChangeShapeType="1"/>
          </p:cNvSpPr>
          <p:nvPr/>
        </p:nvSpPr>
        <p:spPr bwMode="auto">
          <a:xfrm>
            <a:off x="5464175" y="2092325"/>
            <a:ext cx="2351088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288" name="Text Box 6"/>
          <p:cNvSpPr txBox="1">
            <a:spLocks noChangeArrowheads="1"/>
          </p:cNvSpPr>
          <p:nvPr/>
        </p:nvSpPr>
        <p:spPr bwMode="auto">
          <a:xfrm>
            <a:off x="5380038" y="1835150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82289" name="Line 7"/>
          <p:cNvSpPr>
            <a:spLocks noChangeShapeType="1"/>
          </p:cNvSpPr>
          <p:nvPr/>
        </p:nvSpPr>
        <p:spPr bwMode="auto">
          <a:xfrm>
            <a:off x="6643688" y="188118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290" name="AutoShape 8"/>
          <p:cNvSpPr>
            <a:spLocks noChangeArrowheads="1"/>
          </p:cNvSpPr>
          <p:nvPr/>
        </p:nvSpPr>
        <p:spPr bwMode="auto">
          <a:xfrm>
            <a:off x="5434013" y="1617663"/>
            <a:ext cx="3176587" cy="261937"/>
          </a:xfrm>
          <a:prstGeom prst="parallelogram">
            <a:avLst>
              <a:gd name="adj" fmla="val 3031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2291" name="Freeform 9"/>
          <p:cNvSpPr>
            <a:spLocks/>
          </p:cNvSpPr>
          <p:nvPr/>
        </p:nvSpPr>
        <p:spPr bwMode="auto">
          <a:xfrm>
            <a:off x="7837488" y="1620838"/>
            <a:ext cx="763587" cy="720725"/>
          </a:xfrm>
          <a:custGeom>
            <a:avLst/>
            <a:gdLst>
              <a:gd name="T0" fmla="*/ 0 w 232"/>
              <a:gd name="T1" fmla="*/ 2147483647 h 454"/>
              <a:gd name="T2" fmla="*/ 2147483647 w 232"/>
              <a:gd name="T3" fmla="*/ 2147483647 h 454"/>
              <a:gd name="T4" fmla="*/ 2147483647 w 232"/>
              <a:gd name="T5" fmla="*/ 0 h 454"/>
              <a:gd name="T6" fmla="*/ 0 60000 65536"/>
              <a:gd name="T7" fmla="*/ 0 60000 65536"/>
              <a:gd name="T8" fmla="*/ 0 60000 65536"/>
              <a:gd name="T9" fmla="*/ 0 w 232"/>
              <a:gd name="T10" fmla="*/ 0 h 454"/>
              <a:gd name="T11" fmla="*/ 232 w 232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454">
                <a:moveTo>
                  <a:pt x="0" y="454"/>
                </a:moveTo>
                <a:lnTo>
                  <a:pt x="232" y="274"/>
                </a:lnTo>
                <a:lnTo>
                  <a:pt x="22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292" name="Freeform 10"/>
          <p:cNvSpPr>
            <a:spLocks/>
          </p:cNvSpPr>
          <p:nvPr/>
        </p:nvSpPr>
        <p:spPr bwMode="auto">
          <a:xfrm>
            <a:off x="5835650" y="1665288"/>
            <a:ext cx="2228850" cy="150812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293" name="Freeform 11"/>
          <p:cNvSpPr>
            <a:spLocks/>
          </p:cNvSpPr>
          <p:nvPr/>
        </p:nvSpPr>
        <p:spPr bwMode="auto">
          <a:xfrm>
            <a:off x="6308725" y="1665288"/>
            <a:ext cx="1420813" cy="166687"/>
          </a:xfrm>
          <a:custGeom>
            <a:avLst/>
            <a:gdLst>
              <a:gd name="T0" fmla="*/ 0 w 432"/>
              <a:gd name="T1" fmla="*/ 0 h 105"/>
              <a:gd name="T2" fmla="*/ 2147483647 w 432"/>
              <a:gd name="T3" fmla="*/ 0 h 105"/>
              <a:gd name="T4" fmla="*/ 2147483647 w 432"/>
              <a:gd name="T5" fmla="*/ 2147483647 h 105"/>
              <a:gd name="T6" fmla="*/ 2147483647 w 432"/>
              <a:gd name="T7" fmla="*/ 2147483647 h 105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05"/>
              <a:gd name="T14" fmla="*/ 432 w 432"/>
              <a:gd name="T15" fmla="*/ 105 h 1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05">
                <a:moveTo>
                  <a:pt x="0" y="0"/>
                </a:moveTo>
                <a:lnTo>
                  <a:pt x="85" y="0"/>
                </a:lnTo>
                <a:lnTo>
                  <a:pt x="307" y="105"/>
                </a:lnTo>
                <a:lnTo>
                  <a:pt x="432" y="10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294" name="Line 17"/>
          <p:cNvSpPr>
            <a:spLocks noChangeShapeType="1"/>
          </p:cNvSpPr>
          <p:nvPr/>
        </p:nvSpPr>
        <p:spPr bwMode="auto">
          <a:xfrm>
            <a:off x="7243763" y="188595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295" name="Line 18"/>
          <p:cNvSpPr>
            <a:spLocks noChangeShapeType="1"/>
          </p:cNvSpPr>
          <p:nvPr/>
        </p:nvSpPr>
        <p:spPr bwMode="auto">
          <a:xfrm>
            <a:off x="6043613" y="188118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296" name="Line 21"/>
          <p:cNvSpPr>
            <a:spLocks noChangeShapeType="1"/>
          </p:cNvSpPr>
          <p:nvPr/>
        </p:nvSpPr>
        <p:spPr bwMode="auto">
          <a:xfrm>
            <a:off x="5753100" y="187801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297" name="Line 22"/>
          <p:cNvSpPr>
            <a:spLocks noChangeShapeType="1"/>
          </p:cNvSpPr>
          <p:nvPr/>
        </p:nvSpPr>
        <p:spPr bwMode="auto">
          <a:xfrm>
            <a:off x="5462588" y="189071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298" name="Line 23"/>
          <p:cNvSpPr>
            <a:spLocks noChangeShapeType="1"/>
          </p:cNvSpPr>
          <p:nvPr/>
        </p:nvSpPr>
        <p:spPr bwMode="auto">
          <a:xfrm>
            <a:off x="6324600" y="188595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299" name="Line 24"/>
          <p:cNvSpPr>
            <a:spLocks noChangeShapeType="1"/>
          </p:cNvSpPr>
          <p:nvPr/>
        </p:nvSpPr>
        <p:spPr bwMode="auto">
          <a:xfrm>
            <a:off x="6948488" y="188118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300" name="Line 25"/>
          <p:cNvSpPr>
            <a:spLocks noChangeShapeType="1"/>
          </p:cNvSpPr>
          <p:nvPr/>
        </p:nvSpPr>
        <p:spPr bwMode="auto">
          <a:xfrm>
            <a:off x="7539038" y="1876425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301" name="Text Box 26"/>
          <p:cNvSpPr txBox="1">
            <a:spLocks noChangeArrowheads="1"/>
          </p:cNvSpPr>
          <p:nvPr/>
        </p:nvSpPr>
        <p:spPr bwMode="auto">
          <a:xfrm>
            <a:off x="6261100" y="2044700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82302" name="Text Box 27"/>
          <p:cNvSpPr txBox="1">
            <a:spLocks noChangeArrowheads="1"/>
          </p:cNvSpPr>
          <p:nvPr/>
        </p:nvSpPr>
        <p:spPr bwMode="auto">
          <a:xfrm>
            <a:off x="6580188" y="1830388"/>
            <a:ext cx="2413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82303" name="Text Box 28"/>
          <p:cNvSpPr txBox="1">
            <a:spLocks noChangeArrowheads="1"/>
          </p:cNvSpPr>
          <p:nvPr/>
        </p:nvSpPr>
        <p:spPr bwMode="auto">
          <a:xfrm>
            <a:off x="7456488" y="2049463"/>
            <a:ext cx="298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82304" name="Text Box 29"/>
          <p:cNvSpPr txBox="1">
            <a:spLocks noChangeArrowheads="1"/>
          </p:cNvSpPr>
          <p:nvPr/>
        </p:nvSpPr>
        <p:spPr bwMode="auto">
          <a:xfrm>
            <a:off x="6561138" y="2049463"/>
            <a:ext cx="298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82305" name="Text Box 30"/>
          <p:cNvSpPr txBox="1">
            <a:spLocks noChangeArrowheads="1"/>
          </p:cNvSpPr>
          <p:nvPr/>
        </p:nvSpPr>
        <p:spPr bwMode="auto">
          <a:xfrm>
            <a:off x="5389563" y="2035175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82306" name="Text Box 57"/>
          <p:cNvSpPr txBox="1">
            <a:spLocks noChangeArrowheads="1"/>
          </p:cNvSpPr>
          <p:nvPr/>
        </p:nvSpPr>
        <p:spPr bwMode="auto">
          <a:xfrm>
            <a:off x="6256338" y="1830388"/>
            <a:ext cx="2413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82307" name="Line 61"/>
          <p:cNvSpPr>
            <a:spLocks noChangeShapeType="1"/>
          </p:cNvSpPr>
          <p:nvPr/>
        </p:nvSpPr>
        <p:spPr bwMode="auto">
          <a:xfrm flipH="1">
            <a:off x="4702175" y="2211388"/>
            <a:ext cx="9017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308" name="Line 62"/>
          <p:cNvSpPr>
            <a:spLocks noChangeShapeType="1"/>
          </p:cNvSpPr>
          <p:nvPr/>
        </p:nvSpPr>
        <p:spPr bwMode="auto">
          <a:xfrm flipH="1">
            <a:off x="5087938" y="2211388"/>
            <a:ext cx="80645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309" name="Line 63"/>
          <p:cNvSpPr>
            <a:spLocks noChangeShapeType="1"/>
          </p:cNvSpPr>
          <p:nvPr/>
        </p:nvSpPr>
        <p:spPr bwMode="auto">
          <a:xfrm flipH="1">
            <a:off x="5807075" y="2227263"/>
            <a:ext cx="70961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310" name="Text Box 64"/>
          <p:cNvSpPr txBox="1">
            <a:spLocks noChangeArrowheads="1"/>
          </p:cNvSpPr>
          <p:nvPr/>
        </p:nvSpPr>
        <p:spPr bwMode="auto">
          <a:xfrm>
            <a:off x="7527925" y="258921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000000"/>
                </a:solidFill>
                <a:latin typeface="Arial" pitchFamily="34" charset="0"/>
              </a:rPr>
              <a:t>…</a:t>
            </a:r>
          </a:p>
        </p:txBody>
      </p:sp>
      <p:sp>
        <p:nvSpPr>
          <p:cNvPr id="182311" name="Line 69"/>
          <p:cNvSpPr>
            <a:spLocks noChangeShapeType="1"/>
          </p:cNvSpPr>
          <p:nvPr/>
        </p:nvSpPr>
        <p:spPr bwMode="auto">
          <a:xfrm>
            <a:off x="6815138" y="2214563"/>
            <a:ext cx="101600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312" name="Line 70"/>
          <p:cNvSpPr>
            <a:spLocks noChangeShapeType="1"/>
          </p:cNvSpPr>
          <p:nvPr/>
        </p:nvSpPr>
        <p:spPr bwMode="auto">
          <a:xfrm>
            <a:off x="6805613" y="2012950"/>
            <a:ext cx="479425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313" name="Line 71"/>
          <p:cNvSpPr>
            <a:spLocks noChangeShapeType="1"/>
          </p:cNvSpPr>
          <p:nvPr/>
        </p:nvSpPr>
        <p:spPr bwMode="auto">
          <a:xfrm>
            <a:off x="7661275" y="1957388"/>
            <a:ext cx="514350" cy="484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314" name="Text Box 72"/>
          <p:cNvSpPr txBox="1">
            <a:spLocks noChangeArrowheads="1"/>
          </p:cNvSpPr>
          <p:nvPr/>
        </p:nvSpPr>
        <p:spPr bwMode="auto">
          <a:xfrm>
            <a:off x="4692650" y="3132138"/>
            <a:ext cx="165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Electrical Engineering</a:t>
            </a:r>
          </a:p>
          <a:p>
            <a:pPr algn="ctr"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(VLAN ports 1-8)</a:t>
            </a:r>
          </a:p>
        </p:txBody>
      </p:sp>
      <p:sp>
        <p:nvSpPr>
          <p:cNvPr id="182315" name="Text Box 73"/>
          <p:cNvSpPr txBox="1">
            <a:spLocks noChangeArrowheads="1"/>
          </p:cNvSpPr>
          <p:nvPr/>
        </p:nvSpPr>
        <p:spPr bwMode="auto">
          <a:xfrm>
            <a:off x="6854825" y="3119438"/>
            <a:ext cx="143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Computer Science</a:t>
            </a:r>
          </a:p>
          <a:p>
            <a:pPr algn="ctr"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(VLAN ports 9-15)</a:t>
            </a:r>
          </a:p>
        </p:txBody>
      </p:sp>
      <p:sp>
        <p:nvSpPr>
          <p:cNvPr id="182316" name="Text Box 74"/>
          <p:cNvSpPr txBox="1">
            <a:spLocks noChangeArrowheads="1"/>
          </p:cNvSpPr>
          <p:nvPr/>
        </p:nvSpPr>
        <p:spPr bwMode="auto">
          <a:xfrm>
            <a:off x="7451725" y="1825625"/>
            <a:ext cx="2984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15</a:t>
            </a:r>
          </a:p>
        </p:txBody>
      </p:sp>
      <p:sp>
        <p:nvSpPr>
          <p:cNvPr id="182317" name="Oval 81"/>
          <p:cNvSpPr>
            <a:spLocks noChangeArrowheads="1"/>
          </p:cNvSpPr>
          <p:nvPr/>
        </p:nvSpPr>
        <p:spPr bwMode="auto">
          <a:xfrm>
            <a:off x="5578475" y="2190750"/>
            <a:ext cx="42863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2318" name="Oval 82"/>
          <p:cNvSpPr>
            <a:spLocks noChangeArrowheads="1"/>
          </p:cNvSpPr>
          <p:nvPr/>
        </p:nvSpPr>
        <p:spPr bwMode="auto">
          <a:xfrm>
            <a:off x="5870575" y="2187575"/>
            <a:ext cx="42863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2319" name="Oval 83"/>
          <p:cNvSpPr>
            <a:spLocks noChangeArrowheads="1"/>
          </p:cNvSpPr>
          <p:nvPr/>
        </p:nvSpPr>
        <p:spPr bwMode="auto">
          <a:xfrm>
            <a:off x="6457950" y="2192338"/>
            <a:ext cx="42863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2320" name="Oval 84"/>
          <p:cNvSpPr>
            <a:spLocks noChangeArrowheads="1"/>
          </p:cNvSpPr>
          <p:nvPr/>
        </p:nvSpPr>
        <p:spPr bwMode="auto">
          <a:xfrm>
            <a:off x="6789738" y="2189163"/>
            <a:ext cx="42862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2321" name="Oval 85"/>
          <p:cNvSpPr>
            <a:spLocks noChangeArrowheads="1"/>
          </p:cNvSpPr>
          <p:nvPr/>
        </p:nvSpPr>
        <p:spPr bwMode="auto">
          <a:xfrm>
            <a:off x="6777038" y="1974850"/>
            <a:ext cx="42862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2322" name="Oval 86"/>
          <p:cNvSpPr>
            <a:spLocks noChangeArrowheads="1"/>
          </p:cNvSpPr>
          <p:nvPr/>
        </p:nvSpPr>
        <p:spPr bwMode="auto">
          <a:xfrm>
            <a:off x="7651750" y="1971675"/>
            <a:ext cx="42863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2323" name="Text Box 45"/>
          <p:cNvSpPr txBox="1">
            <a:spLocks noChangeArrowheads="1"/>
          </p:cNvSpPr>
          <p:nvPr/>
        </p:nvSpPr>
        <p:spPr bwMode="auto">
          <a:xfrm>
            <a:off x="5241925" y="255587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000000"/>
                </a:solidFill>
                <a:latin typeface="Arial" pitchFamily="34" charset="0"/>
              </a:rPr>
              <a:t>…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4165600" y="2397125"/>
            <a:ext cx="609600" cy="558800"/>
            <a:chOff x="-44" y="1473"/>
            <a:chExt cx="981" cy="1105"/>
          </a:xfrm>
        </p:grpSpPr>
        <p:pic>
          <p:nvPicPr>
            <p:cNvPr id="182414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2415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694238" y="2489200"/>
            <a:ext cx="609600" cy="558800"/>
            <a:chOff x="-44" y="1473"/>
            <a:chExt cx="981" cy="1105"/>
          </a:xfrm>
        </p:grpSpPr>
        <p:pic>
          <p:nvPicPr>
            <p:cNvPr id="182412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2413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5414963" y="2509838"/>
            <a:ext cx="609600" cy="558800"/>
            <a:chOff x="-44" y="1473"/>
            <a:chExt cx="981" cy="1105"/>
          </a:xfrm>
        </p:grpSpPr>
        <p:pic>
          <p:nvPicPr>
            <p:cNvPr id="182410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2411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6430963" y="2530475"/>
            <a:ext cx="609600" cy="558800"/>
            <a:chOff x="-44" y="1473"/>
            <a:chExt cx="981" cy="1105"/>
          </a:xfrm>
        </p:grpSpPr>
        <p:pic>
          <p:nvPicPr>
            <p:cNvPr id="182408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2409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6938963" y="2540000"/>
            <a:ext cx="609600" cy="558800"/>
            <a:chOff x="-44" y="1473"/>
            <a:chExt cx="981" cy="1105"/>
          </a:xfrm>
        </p:grpSpPr>
        <p:pic>
          <p:nvPicPr>
            <p:cNvPr id="182406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2407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7802563" y="2357438"/>
            <a:ext cx="609600" cy="558800"/>
            <a:chOff x="-44" y="1473"/>
            <a:chExt cx="981" cy="1105"/>
          </a:xfrm>
        </p:grpSpPr>
        <p:pic>
          <p:nvPicPr>
            <p:cNvPr id="182404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2405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1"/>
          <p:cNvGrpSpPr>
            <a:grpSpLocks/>
          </p:cNvGrpSpPr>
          <p:nvPr/>
        </p:nvGrpSpPr>
        <p:grpSpPr bwMode="auto">
          <a:xfrm>
            <a:off x="3902075" y="3695700"/>
            <a:ext cx="5334000" cy="2593975"/>
            <a:chOff x="3902075" y="3695700"/>
            <a:chExt cx="5334289" cy="2593975"/>
          </a:xfrm>
        </p:grpSpPr>
        <p:sp>
          <p:nvSpPr>
            <p:cNvPr id="182332" name="Cloud"/>
            <p:cNvSpPr>
              <a:spLocks noChangeAspect="1" noEditPoints="1" noChangeArrowheads="1"/>
            </p:cNvSpPr>
            <p:nvPr/>
          </p:nvSpPr>
          <p:spPr bwMode="auto">
            <a:xfrm>
              <a:off x="4560888" y="4090988"/>
              <a:ext cx="4516437" cy="1214437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62 h 21600"/>
                <a:gd name="T14" fmla="*/ 17087 w 21600"/>
                <a:gd name="T15" fmla="*/ 1733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73734" name="Rectangle 263"/>
            <p:cNvSpPr>
              <a:spLocks noChangeArrowheads="1"/>
            </p:cNvSpPr>
            <p:nvPr/>
          </p:nvSpPr>
          <p:spPr bwMode="auto">
            <a:xfrm>
              <a:off x="5135630" y="4583113"/>
              <a:ext cx="269890" cy="204787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3735" name="Rectangle 262"/>
            <p:cNvSpPr>
              <a:spLocks noChangeArrowheads="1"/>
            </p:cNvSpPr>
            <p:nvPr/>
          </p:nvSpPr>
          <p:spPr bwMode="auto">
            <a:xfrm>
              <a:off x="8064726" y="4811713"/>
              <a:ext cx="279415" cy="23812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2335" name="Line 61"/>
            <p:cNvSpPr>
              <a:spLocks noChangeShapeType="1"/>
            </p:cNvSpPr>
            <p:nvPr/>
          </p:nvSpPr>
          <p:spPr bwMode="auto">
            <a:xfrm flipH="1">
              <a:off x="4364038" y="4911725"/>
              <a:ext cx="901700" cy="279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36" name="Line 62"/>
            <p:cNvSpPr>
              <a:spLocks noChangeShapeType="1"/>
            </p:cNvSpPr>
            <p:nvPr/>
          </p:nvSpPr>
          <p:spPr bwMode="auto">
            <a:xfrm flipH="1">
              <a:off x="4749800" y="4911725"/>
              <a:ext cx="806450" cy="419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37" name="Line 63"/>
            <p:cNvSpPr>
              <a:spLocks noChangeShapeType="1"/>
            </p:cNvSpPr>
            <p:nvPr/>
          </p:nvSpPr>
          <p:spPr bwMode="auto">
            <a:xfrm flipH="1">
              <a:off x="5468938" y="4921250"/>
              <a:ext cx="684212" cy="3667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38" name="Text Box 72"/>
            <p:cNvSpPr txBox="1">
              <a:spLocks noChangeArrowheads="1"/>
            </p:cNvSpPr>
            <p:nvPr/>
          </p:nvSpPr>
          <p:spPr bwMode="auto">
            <a:xfrm>
              <a:off x="4354513" y="5832475"/>
              <a:ext cx="165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200" i="0">
                  <a:solidFill>
                    <a:srgbClr val="000000"/>
                  </a:solidFill>
                  <a:latin typeface="Arial" pitchFamily="34" charset="0"/>
                </a:rPr>
                <a:t>Electrical Engineering</a:t>
              </a:r>
            </a:p>
            <a:p>
              <a:pPr algn="ctr" eaLnBrk="1" hangingPunct="1"/>
              <a:r>
                <a:rPr lang="en-US" sz="1200" i="0">
                  <a:solidFill>
                    <a:srgbClr val="000000"/>
                  </a:solidFill>
                  <a:latin typeface="Arial" pitchFamily="34" charset="0"/>
                </a:rPr>
                <a:t>(VLAN ports 1-8)</a:t>
              </a:r>
            </a:p>
          </p:txBody>
        </p:sp>
        <p:sp>
          <p:nvSpPr>
            <p:cNvPr id="182339" name="Text Box 45"/>
            <p:cNvSpPr txBox="1">
              <a:spLocks noChangeArrowheads="1"/>
            </p:cNvSpPr>
            <p:nvPr/>
          </p:nvSpPr>
          <p:spPr bwMode="auto">
            <a:xfrm>
              <a:off x="4903788" y="5256213"/>
              <a:ext cx="4127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0">
                  <a:solidFill>
                    <a:srgbClr val="000000"/>
                  </a:solidFill>
                  <a:latin typeface="Arial" pitchFamily="34" charset="0"/>
                </a:rPr>
                <a:t>…</a:t>
              </a:r>
            </a:p>
          </p:txBody>
        </p:sp>
        <p:grpSp>
          <p:nvGrpSpPr>
            <p:cNvPr id="9" name="Group 186"/>
            <p:cNvGrpSpPr>
              <a:grpSpLocks/>
            </p:cNvGrpSpPr>
            <p:nvPr/>
          </p:nvGrpSpPr>
          <p:grpSpPr bwMode="auto">
            <a:xfrm>
              <a:off x="5041900" y="4316413"/>
              <a:ext cx="1684338" cy="738187"/>
              <a:chOff x="3479" y="2610"/>
              <a:chExt cx="1061" cy="465"/>
            </a:xfrm>
          </p:grpSpPr>
          <p:sp>
            <p:nvSpPr>
              <p:cNvPr id="182385" name="Rectangle 80"/>
              <p:cNvSpPr>
                <a:spLocks noChangeArrowheads="1"/>
              </p:cNvSpPr>
              <p:nvPr/>
            </p:nvSpPr>
            <p:spPr bwMode="auto">
              <a:xfrm>
                <a:off x="3531" y="2914"/>
                <a:ext cx="183" cy="153"/>
              </a:xfrm>
              <a:prstGeom prst="rect">
                <a:avLst/>
              </a:prstGeom>
              <a:solidFill>
                <a:srgbClr val="00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82386" name="Rectangle 75"/>
              <p:cNvSpPr>
                <a:spLocks noChangeArrowheads="1"/>
              </p:cNvSpPr>
              <p:nvPr/>
            </p:nvSpPr>
            <p:spPr bwMode="auto">
              <a:xfrm>
                <a:off x="3711" y="2779"/>
                <a:ext cx="567" cy="285"/>
              </a:xfrm>
              <a:prstGeom prst="rect">
                <a:avLst/>
              </a:prstGeom>
              <a:solidFill>
                <a:srgbClr val="00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82387" name="Rectangle 2"/>
              <p:cNvSpPr>
                <a:spLocks noChangeArrowheads="1"/>
              </p:cNvSpPr>
              <p:nvPr/>
            </p:nvSpPr>
            <p:spPr bwMode="auto">
              <a:xfrm>
                <a:off x="3531" y="2774"/>
                <a:ext cx="745" cy="29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82388" name="Line 3"/>
              <p:cNvSpPr>
                <a:spLocks noChangeShapeType="1"/>
              </p:cNvSpPr>
              <p:nvPr/>
            </p:nvSpPr>
            <p:spPr bwMode="auto">
              <a:xfrm>
                <a:off x="3532" y="2910"/>
                <a:ext cx="741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89" name="Text Box 6"/>
              <p:cNvSpPr txBox="1">
                <a:spLocks noChangeArrowheads="1"/>
              </p:cNvSpPr>
              <p:nvPr/>
            </p:nvSpPr>
            <p:spPr bwMode="auto">
              <a:xfrm>
                <a:off x="3479" y="2748"/>
                <a:ext cx="152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800" i="0">
                    <a:solidFill>
                      <a:srgbClr val="000000"/>
                    </a:solidFill>
                    <a:latin typeface="Arial" pitchFamily="34" charset="0"/>
                  </a:rPr>
                  <a:t>1</a:t>
                </a:r>
              </a:p>
            </p:txBody>
          </p:sp>
          <p:sp>
            <p:nvSpPr>
              <p:cNvPr id="182390" name="AutoShape 8"/>
              <p:cNvSpPr>
                <a:spLocks noChangeArrowheads="1"/>
              </p:cNvSpPr>
              <p:nvPr/>
            </p:nvSpPr>
            <p:spPr bwMode="auto">
              <a:xfrm>
                <a:off x="3513" y="2611"/>
                <a:ext cx="1027" cy="165"/>
              </a:xfrm>
              <a:prstGeom prst="parallelogram">
                <a:avLst>
                  <a:gd name="adj" fmla="val 155606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82391" name="Freeform 10"/>
              <p:cNvSpPr>
                <a:spLocks/>
              </p:cNvSpPr>
              <p:nvPr/>
            </p:nvSpPr>
            <p:spPr bwMode="auto">
              <a:xfrm>
                <a:off x="3628" y="2639"/>
                <a:ext cx="746" cy="105"/>
              </a:xfrm>
              <a:custGeom>
                <a:avLst/>
                <a:gdLst>
                  <a:gd name="T0" fmla="*/ 0 w 678"/>
                  <a:gd name="T1" fmla="*/ 87 h 110"/>
                  <a:gd name="T2" fmla="*/ 239 w 678"/>
                  <a:gd name="T3" fmla="*/ 86 h 110"/>
                  <a:gd name="T4" fmla="*/ 915 w 678"/>
                  <a:gd name="T5" fmla="*/ 0 h 110"/>
                  <a:gd name="T6" fmla="*/ 1094 w 678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8"/>
                  <a:gd name="T13" fmla="*/ 0 h 110"/>
                  <a:gd name="T14" fmla="*/ 678 w 678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8" h="110">
                    <a:moveTo>
                      <a:pt x="0" y="110"/>
                    </a:moveTo>
                    <a:lnTo>
                      <a:pt x="148" y="108"/>
                    </a:lnTo>
                    <a:lnTo>
                      <a:pt x="567" y="0"/>
                    </a:lnTo>
                    <a:lnTo>
                      <a:pt x="67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92" name="Line 18"/>
              <p:cNvSpPr>
                <a:spLocks noChangeShapeType="1"/>
              </p:cNvSpPr>
              <p:nvPr/>
            </p:nvSpPr>
            <p:spPr bwMode="auto">
              <a:xfrm>
                <a:off x="3897" y="2777"/>
                <a:ext cx="0" cy="2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93" name="Line 21"/>
              <p:cNvSpPr>
                <a:spLocks noChangeShapeType="1"/>
              </p:cNvSpPr>
              <p:nvPr/>
            </p:nvSpPr>
            <p:spPr bwMode="auto">
              <a:xfrm>
                <a:off x="3714" y="2775"/>
                <a:ext cx="0" cy="2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94" name="Line 22"/>
              <p:cNvSpPr>
                <a:spLocks noChangeShapeType="1"/>
              </p:cNvSpPr>
              <p:nvPr/>
            </p:nvSpPr>
            <p:spPr bwMode="auto">
              <a:xfrm>
                <a:off x="3531" y="2783"/>
                <a:ext cx="0" cy="2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95" name="Line 23"/>
              <p:cNvSpPr>
                <a:spLocks noChangeShapeType="1"/>
              </p:cNvSpPr>
              <p:nvPr/>
            </p:nvSpPr>
            <p:spPr bwMode="auto">
              <a:xfrm>
                <a:off x="4074" y="2780"/>
                <a:ext cx="0" cy="2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96" name="Text Box 26"/>
              <p:cNvSpPr txBox="1">
                <a:spLocks noChangeArrowheads="1"/>
              </p:cNvSpPr>
              <p:nvPr/>
            </p:nvSpPr>
            <p:spPr bwMode="auto">
              <a:xfrm>
                <a:off x="4034" y="2880"/>
                <a:ext cx="152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800" i="0">
                    <a:solidFill>
                      <a:srgbClr val="000000"/>
                    </a:solidFill>
                    <a:latin typeface="Arial" pitchFamily="34" charset="0"/>
                  </a:rPr>
                  <a:t>8</a:t>
                </a:r>
              </a:p>
            </p:txBody>
          </p:sp>
          <p:sp>
            <p:nvSpPr>
              <p:cNvPr id="182397" name="Text Box 30"/>
              <p:cNvSpPr txBox="1">
                <a:spLocks noChangeArrowheads="1"/>
              </p:cNvSpPr>
              <p:nvPr/>
            </p:nvSpPr>
            <p:spPr bwMode="auto">
              <a:xfrm>
                <a:off x="3485" y="2874"/>
                <a:ext cx="152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800" i="0">
                    <a:solidFill>
                      <a:srgbClr val="000000"/>
                    </a:solidFill>
                    <a:latin typeface="Arial" pitchFamily="34" charset="0"/>
                  </a:rPr>
                  <a:t>2</a:t>
                </a:r>
              </a:p>
            </p:txBody>
          </p:sp>
          <p:sp>
            <p:nvSpPr>
              <p:cNvPr id="182398" name="Text Box 57"/>
              <p:cNvSpPr txBox="1">
                <a:spLocks noChangeArrowheads="1"/>
              </p:cNvSpPr>
              <p:nvPr/>
            </p:nvSpPr>
            <p:spPr bwMode="auto">
              <a:xfrm>
                <a:off x="4031" y="2745"/>
                <a:ext cx="152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800" i="0">
                    <a:solidFill>
                      <a:srgbClr val="000000"/>
                    </a:solidFill>
                    <a:latin typeface="Arial" pitchFamily="34" charset="0"/>
                  </a:rPr>
                  <a:t>7</a:t>
                </a:r>
              </a:p>
            </p:txBody>
          </p:sp>
          <p:sp>
            <p:nvSpPr>
              <p:cNvPr id="182399" name="Oval 81"/>
              <p:cNvSpPr>
                <a:spLocks noChangeArrowheads="1"/>
              </p:cNvSpPr>
              <p:nvPr/>
            </p:nvSpPr>
            <p:spPr bwMode="auto">
              <a:xfrm>
                <a:off x="3604" y="2972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82400" name="Oval 82"/>
              <p:cNvSpPr>
                <a:spLocks noChangeArrowheads="1"/>
              </p:cNvSpPr>
              <p:nvPr/>
            </p:nvSpPr>
            <p:spPr bwMode="auto">
              <a:xfrm>
                <a:off x="3788" y="2970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82401" name="Oval 83"/>
              <p:cNvSpPr>
                <a:spLocks noChangeArrowheads="1"/>
              </p:cNvSpPr>
              <p:nvPr/>
            </p:nvSpPr>
            <p:spPr bwMode="auto">
              <a:xfrm>
                <a:off x="4158" y="2973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82402" name="Freeform 10"/>
              <p:cNvSpPr>
                <a:spLocks/>
              </p:cNvSpPr>
              <p:nvPr/>
            </p:nvSpPr>
            <p:spPr bwMode="auto">
              <a:xfrm flipV="1">
                <a:off x="3754" y="2639"/>
                <a:ext cx="550" cy="105"/>
              </a:xfrm>
              <a:custGeom>
                <a:avLst/>
                <a:gdLst>
                  <a:gd name="T0" fmla="*/ 0 w 678"/>
                  <a:gd name="T1" fmla="*/ 87 h 110"/>
                  <a:gd name="T2" fmla="*/ 52 w 678"/>
                  <a:gd name="T3" fmla="*/ 86 h 110"/>
                  <a:gd name="T4" fmla="*/ 200 w 678"/>
                  <a:gd name="T5" fmla="*/ 0 h 110"/>
                  <a:gd name="T6" fmla="*/ 238 w 678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8"/>
                  <a:gd name="T13" fmla="*/ 0 h 110"/>
                  <a:gd name="T14" fmla="*/ 678 w 678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8" h="110">
                    <a:moveTo>
                      <a:pt x="0" y="110"/>
                    </a:moveTo>
                    <a:lnTo>
                      <a:pt x="148" y="108"/>
                    </a:lnTo>
                    <a:lnTo>
                      <a:pt x="567" y="0"/>
                    </a:lnTo>
                    <a:lnTo>
                      <a:pt x="67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rot="10800000"/>
              <a:lstStyle/>
              <a:p>
                <a:endParaRPr lang="en-US"/>
              </a:p>
            </p:txBody>
          </p:sp>
          <p:sp>
            <p:nvSpPr>
              <p:cNvPr id="182403" name="Freeform 185"/>
              <p:cNvSpPr>
                <a:spLocks/>
              </p:cNvSpPr>
              <p:nvPr/>
            </p:nvSpPr>
            <p:spPr bwMode="auto">
              <a:xfrm>
                <a:off x="4274" y="2610"/>
                <a:ext cx="264" cy="456"/>
              </a:xfrm>
              <a:custGeom>
                <a:avLst/>
                <a:gdLst>
                  <a:gd name="T0" fmla="*/ 264 w 264"/>
                  <a:gd name="T1" fmla="*/ 0 h 456"/>
                  <a:gd name="T2" fmla="*/ 262 w 264"/>
                  <a:gd name="T3" fmla="*/ 248 h 456"/>
                  <a:gd name="T4" fmla="*/ 0 w 264"/>
                  <a:gd name="T5" fmla="*/ 456 h 45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4" h="456">
                    <a:moveTo>
                      <a:pt x="264" y="0"/>
                    </a:moveTo>
                    <a:lnTo>
                      <a:pt x="262" y="248"/>
                    </a:lnTo>
                    <a:lnTo>
                      <a:pt x="0" y="456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" name="Group 210"/>
            <p:cNvGrpSpPr>
              <a:grpSpLocks/>
            </p:cNvGrpSpPr>
            <p:nvPr/>
          </p:nvGrpSpPr>
          <p:grpSpPr bwMode="auto">
            <a:xfrm>
              <a:off x="7080250" y="4318000"/>
              <a:ext cx="1698625" cy="742950"/>
              <a:chOff x="1003" y="3585"/>
              <a:chExt cx="1070" cy="468"/>
            </a:xfrm>
          </p:grpSpPr>
          <p:grpSp>
            <p:nvGrpSpPr>
              <p:cNvPr id="11" name="Group 207"/>
              <p:cNvGrpSpPr>
                <a:grpSpLocks/>
              </p:cNvGrpSpPr>
              <p:nvPr/>
            </p:nvGrpSpPr>
            <p:grpSpPr bwMode="auto">
              <a:xfrm>
                <a:off x="1003" y="3723"/>
                <a:ext cx="796" cy="330"/>
                <a:chOff x="2444" y="3759"/>
                <a:chExt cx="796" cy="330"/>
              </a:xfrm>
            </p:grpSpPr>
            <p:sp>
              <p:nvSpPr>
                <p:cNvPr id="182373" name="Rectangle 77"/>
                <p:cNvSpPr>
                  <a:spLocks noChangeArrowheads="1"/>
                </p:cNvSpPr>
                <p:nvPr/>
              </p:nvSpPr>
              <p:spPr bwMode="auto">
                <a:xfrm>
                  <a:off x="3057" y="3793"/>
                  <a:ext cx="183" cy="13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i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2374" name="Rectangle 76"/>
                <p:cNvSpPr>
                  <a:spLocks noChangeArrowheads="1"/>
                </p:cNvSpPr>
                <p:nvPr/>
              </p:nvSpPr>
              <p:spPr bwMode="auto">
                <a:xfrm>
                  <a:off x="2496" y="3796"/>
                  <a:ext cx="561" cy="288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i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2375" name="Line 17"/>
                <p:cNvSpPr>
                  <a:spLocks noChangeShapeType="1"/>
                </p:cNvSpPr>
                <p:nvPr/>
              </p:nvSpPr>
              <p:spPr bwMode="auto">
                <a:xfrm>
                  <a:off x="2874" y="3797"/>
                  <a:ext cx="0" cy="2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76" name="Line 24"/>
                <p:cNvSpPr>
                  <a:spLocks noChangeShapeType="1"/>
                </p:cNvSpPr>
                <p:nvPr/>
              </p:nvSpPr>
              <p:spPr bwMode="auto">
                <a:xfrm>
                  <a:off x="2688" y="3794"/>
                  <a:ext cx="0" cy="2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77" name="Line 25"/>
                <p:cNvSpPr>
                  <a:spLocks noChangeShapeType="1"/>
                </p:cNvSpPr>
                <p:nvPr/>
              </p:nvSpPr>
              <p:spPr bwMode="auto">
                <a:xfrm>
                  <a:off x="3060" y="3791"/>
                  <a:ext cx="0" cy="2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7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456" y="3762"/>
                  <a:ext cx="152" cy="1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800" i="0">
                      <a:solidFill>
                        <a:srgbClr val="000000"/>
                      </a:solidFill>
                      <a:latin typeface="Arial" pitchFamily="34" charset="0"/>
                    </a:rPr>
                    <a:t>9</a:t>
                  </a:r>
                </a:p>
              </p:txBody>
            </p:sp>
            <p:sp>
              <p:nvSpPr>
                <p:cNvPr id="182379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008" y="3900"/>
                  <a:ext cx="188" cy="1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800" i="0">
                      <a:solidFill>
                        <a:srgbClr val="000000"/>
                      </a:solidFill>
                      <a:latin typeface="Arial" pitchFamily="34" charset="0"/>
                    </a:rPr>
                    <a:t>16</a:t>
                  </a:r>
                </a:p>
              </p:txBody>
            </p:sp>
            <p:sp>
              <p:nvSpPr>
                <p:cNvPr id="182380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444" y="3900"/>
                  <a:ext cx="188" cy="1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800" i="0">
                      <a:solidFill>
                        <a:srgbClr val="000000"/>
                      </a:solidFill>
                      <a:latin typeface="Arial" pitchFamily="34" charset="0"/>
                    </a:rPr>
                    <a:t>10</a:t>
                  </a:r>
                </a:p>
              </p:txBody>
            </p:sp>
            <p:sp>
              <p:nvSpPr>
                <p:cNvPr id="182381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3005" y="3759"/>
                  <a:ext cx="188" cy="1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800" i="0">
                      <a:solidFill>
                        <a:srgbClr val="000000"/>
                      </a:solidFill>
                      <a:latin typeface="Arial" pitchFamily="34" charset="0"/>
                    </a:rPr>
                    <a:t>15</a:t>
                  </a:r>
                </a:p>
              </p:txBody>
            </p:sp>
            <p:sp>
              <p:nvSpPr>
                <p:cNvPr id="182382" name="Oval 84"/>
                <p:cNvSpPr>
                  <a:spLocks noChangeArrowheads="1"/>
                </p:cNvSpPr>
                <p:nvPr/>
              </p:nvSpPr>
              <p:spPr bwMode="auto">
                <a:xfrm>
                  <a:off x="2588" y="3988"/>
                  <a:ext cx="27" cy="3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i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2383" name="Oval 85"/>
                <p:cNvSpPr>
                  <a:spLocks noChangeArrowheads="1"/>
                </p:cNvSpPr>
                <p:nvPr/>
              </p:nvSpPr>
              <p:spPr bwMode="auto">
                <a:xfrm>
                  <a:off x="2580" y="3853"/>
                  <a:ext cx="27" cy="3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i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82384" name="Oval 86"/>
                <p:cNvSpPr>
                  <a:spLocks noChangeArrowheads="1"/>
                </p:cNvSpPr>
                <p:nvPr/>
              </p:nvSpPr>
              <p:spPr bwMode="auto">
                <a:xfrm>
                  <a:off x="3131" y="3851"/>
                  <a:ext cx="27" cy="3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i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</p:grpSp>
          <p:sp>
            <p:nvSpPr>
              <p:cNvPr id="182367" name="AutoShape 8"/>
              <p:cNvSpPr>
                <a:spLocks noChangeArrowheads="1"/>
              </p:cNvSpPr>
              <p:nvPr/>
            </p:nvSpPr>
            <p:spPr bwMode="auto">
              <a:xfrm>
                <a:off x="1046" y="3586"/>
                <a:ext cx="1027" cy="165"/>
              </a:xfrm>
              <a:prstGeom prst="parallelogram">
                <a:avLst>
                  <a:gd name="adj" fmla="val 155606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82368" name="Freeform 10"/>
              <p:cNvSpPr>
                <a:spLocks/>
              </p:cNvSpPr>
              <p:nvPr/>
            </p:nvSpPr>
            <p:spPr bwMode="auto">
              <a:xfrm>
                <a:off x="1161" y="3614"/>
                <a:ext cx="746" cy="105"/>
              </a:xfrm>
              <a:custGeom>
                <a:avLst/>
                <a:gdLst>
                  <a:gd name="T0" fmla="*/ 0 w 678"/>
                  <a:gd name="T1" fmla="*/ 87 h 110"/>
                  <a:gd name="T2" fmla="*/ 239 w 678"/>
                  <a:gd name="T3" fmla="*/ 86 h 110"/>
                  <a:gd name="T4" fmla="*/ 915 w 678"/>
                  <a:gd name="T5" fmla="*/ 0 h 110"/>
                  <a:gd name="T6" fmla="*/ 1094 w 678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8"/>
                  <a:gd name="T13" fmla="*/ 0 h 110"/>
                  <a:gd name="T14" fmla="*/ 678 w 678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8" h="110">
                    <a:moveTo>
                      <a:pt x="0" y="110"/>
                    </a:moveTo>
                    <a:lnTo>
                      <a:pt x="148" y="108"/>
                    </a:lnTo>
                    <a:lnTo>
                      <a:pt x="567" y="0"/>
                    </a:lnTo>
                    <a:lnTo>
                      <a:pt x="67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69" name="Freeform 10"/>
              <p:cNvSpPr>
                <a:spLocks/>
              </p:cNvSpPr>
              <p:nvPr/>
            </p:nvSpPr>
            <p:spPr bwMode="auto">
              <a:xfrm flipV="1">
                <a:off x="1287" y="3614"/>
                <a:ext cx="550" cy="105"/>
              </a:xfrm>
              <a:custGeom>
                <a:avLst/>
                <a:gdLst>
                  <a:gd name="T0" fmla="*/ 0 w 678"/>
                  <a:gd name="T1" fmla="*/ 87 h 110"/>
                  <a:gd name="T2" fmla="*/ 52 w 678"/>
                  <a:gd name="T3" fmla="*/ 86 h 110"/>
                  <a:gd name="T4" fmla="*/ 200 w 678"/>
                  <a:gd name="T5" fmla="*/ 0 h 110"/>
                  <a:gd name="T6" fmla="*/ 238 w 678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8"/>
                  <a:gd name="T13" fmla="*/ 0 h 110"/>
                  <a:gd name="T14" fmla="*/ 678 w 678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8" h="110">
                    <a:moveTo>
                      <a:pt x="0" y="110"/>
                    </a:moveTo>
                    <a:lnTo>
                      <a:pt x="148" y="108"/>
                    </a:lnTo>
                    <a:lnTo>
                      <a:pt x="567" y="0"/>
                    </a:lnTo>
                    <a:lnTo>
                      <a:pt x="67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rot="10800000"/>
              <a:lstStyle/>
              <a:p>
                <a:endParaRPr lang="en-US"/>
              </a:p>
            </p:txBody>
          </p:sp>
          <p:sp>
            <p:nvSpPr>
              <p:cNvPr id="182370" name="Freeform 206"/>
              <p:cNvSpPr>
                <a:spLocks/>
              </p:cNvSpPr>
              <p:nvPr/>
            </p:nvSpPr>
            <p:spPr bwMode="auto">
              <a:xfrm>
                <a:off x="1807" y="3585"/>
                <a:ext cx="264" cy="456"/>
              </a:xfrm>
              <a:custGeom>
                <a:avLst/>
                <a:gdLst>
                  <a:gd name="T0" fmla="*/ 264 w 264"/>
                  <a:gd name="T1" fmla="*/ 0 h 456"/>
                  <a:gd name="T2" fmla="*/ 262 w 264"/>
                  <a:gd name="T3" fmla="*/ 248 h 456"/>
                  <a:gd name="T4" fmla="*/ 0 w 264"/>
                  <a:gd name="T5" fmla="*/ 456 h 45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4" h="456">
                    <a:moveTo>
                      <a:pt x="264" y="0"/>
                    </a:moveTo>
                    <a:lnTo>
                      <a:pt x="262" y="248"/>
                    </a:lnTo>
                    <a:lnTo>
                      <a:pt x="0" y="456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2371" name="Freeform 208"/>
              <p:cNvSpPr>
                <a:spLocks/>
              </p:cNvSpPr>
              <p:nvPr/>
            </p:nvSpPr>
            <p:spPr bwMode="auto">
              <a:xfrm>
                <a:off x="1044" y="3747"/>
                <a:ext cx="762" cy="303"/>
              </a:xfrm>
              <a:custGeom>
                <a:avLst/>
                <a:gdLst>
                  <a:gd name="T0" fmla="*/ 0 w 762"/>
                  <a:gd name="T1" fmla="*/ 3 h 303"/>
                  <a:gd name="T2" fmla="*/ 0 w 762"/>
                  <a:gd name="T3" fmla="*/ 303 h 303"/>
                  <a:gd name="T4" fmla="*/ 762 w 762"/>
                  <a:gd name="T5" fmla="*/ 303 h 303"/>
                  <a:gd name="T6" fmla="*/ 762 w 762"/>
                  <a:gd name="T7" fmla="*/ 0 h 30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62" h="303">
                    <a:moveTo>
                      <a:pt x="0" y="3"/>
                    </a:moveTo>
                    <a:lnTo>
                      <a:pt x="0" y="303"/>
                    </a:lnTo>
                    <a:lnTo>
                      <a:pt x="762" y="303"/>
                    </a:lnTo>
                    <a:lnTo>
                      <a:pt x="762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840" name="Line 209"/>
              <p:cNvSpPr>
                <a:spLocks noChangeShapeType="1"/>
              </p:cNvSpPr>
              <p:nvPr/>
            </p:nvSpPr>
            <p:spPr bwMode="auto">
              <a:xfrm flipV="1">
                <a:off x="1044" y="3888"/>
                <a:ext cx="768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sp>
          <p:nvSpPr>
            <p:cNvPr id="182342" name="Text Box 64"/>
            <p:cNvSpPr txBox="1">
              <a:spLocks noChangeArrowheads="1"/>
            </p:cNvSpPr>
            <p:nvPr/>
          </p:nvSpPr>
          <p:spPr bwMode="auto">
            <a:xfrm>
              <a:off x="8037513" y="5297488"/>
              <a:ext cx="4127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0">
                  <a:solidFill>
                    <a:srgbClr val="000000"/>
                  </a:solidFill>
                  <a:latin typeface="Arial" pitchFamily="34" charset="0"/>
                </a:rPr>
                <a:t>…</a:t>
              </a:r>
            </a:p>
          </p:txBody>
        </p:sp>
        <p:sp>
          <p:nvSpPr>
            <p:cNvPr id="182343" name="Line 69"/>
            <p:cNvSpPr>
              <a:spLocks noChangeShapeType="1"/>
            </p:cNvSpPr>
            <p:nvPr/>
          </p:nvSpPr>
          <p:spPr bwMode="auto">
            <a:xfrm>
              <a:off x="7324725" y="4922838"/>
              <a:ext cx="101600" cy="377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44" name="Line 70"/>
            <p:cNvSpPr>
              <a:spLocks noChangeShapeType="1"/>
            </p:cNvSpPr>
            <p:nvPr/>
          </p:nvSpPr>
          <p:spPr bwMode="auto">
            <a:xfrm>
              <a:off x="7315200" y="4721225"/>
              <a:ext cx="479425" cy="603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45" name="Line 71"/>
            <p:cNvSpPr>
              <a:spLocks noChangeShapeType="1"/>
            </p:cNvSpPr>
            <p:nvPr/>
          </p:nvSpPr>
          <p:spPr bwMode="auto">
            <a:xfrm>
              <a:off x="8170863" y="4665663"/>
              <a:ext cx="514350" cy="484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46" name="Text Box 73"/>
            <p:cNvSpPr txBox="1">
              <a:spLocks noChangeArrowheads="1"/>
            </p:cNvSpPr>
            <p:nvPr/>
          </p:nvSpPr>
          <p:spPr bwMode="auto">
            <a:xfrm>
              <a:off x="7364413" y="5827713"/>
              <a:ext cx="1433512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200" i="0">
                  <a:solidFill>
                    <a:srgbClr val="000000"/>
                  </a:solidFill>
                  <a:latin typeface="Arial" pitchFamily="34" charset="0"/>
                </a:rPr>
                <a:t>Computer Science</a:t>
              </a:r>
            </a:p>
            <a:p>
              <a:pPr algn="ctr" eaLnBrk="1" hangingPunct="1"/>
              <a:r>
                <a:rPr lang="en-US" sz="1200" i="0">
                  <a:solidFill>
                    <a:srgbClr val="000000"/>
                  </a:solidFill>
                  <a:latin typeface="Arial" pitchFamily="34" charset="0"/>
                </a:rPr>
                <a:t>(VLAN ports 9-16)</a:t>
              </a:r>
            </a:p>
          </p:txBody>
        </p:sp>
        <p:sp>
          <p:nvSpPr>
            <p:cNvPr id="73796" name="Rectangle 211"/>
            <p:cNvSpPr>
              <a:spLocks noChangeArrowheads="1"/>
            </p:cNvSpPr>
            <p:nvPr/>
          </p:nvSpPr>
          <p:spPr bwMode="auto">
            <a:xfrm>
              <a:off x="4095760" y="3695700"/>
              <a:ext cx="5140604" cy="500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65000"/>
                <a:buFont typeface="Wingdings" pitchFamily="2" charset="2"/>
                <a:buNone/>
              </a:pPr>
              <a:r>
                <a:rPr lang="en-US" sz="2400" i="0">
                  <a:solidFill>
                    <a:srgbClr val="000000"/>
                  </a:solidFill>
                  <a:latin typeface="Gill Sans MT" pitchFamily="34" charset="0"/>
                </a:rPr>
                <a:t>… operates as </a:t>
              </a:r>
              <a:r>
                <a:rPr lang="en-US" sz="2400">
                  <a:solidFill>
                    <a:srgbClr val="CC0000"/>
                  </a:solidFill>
                  <a:latin typeface="Gill Sans MT" pitchFamily="34" charset="0"/>
                </a:rPr>
                <a:t>multiple</a:t>
              </a:r>
              <a:r>
                <a:rPr lang="en-US" sz="2400" i="0">
                  <a:solidFill>
                    <a:srgbClr val="CC0000"/>
                  </a:solidFill>
                  <a:latin typeface="Gill Sans MT" pitchFamily="34" charset="0"/>
                </a:rPr>
                <a:t> </a:t>
              </a:r>
              <a:r>
                <a:rPr lang="en-US" sz="2400" i="0">
                  <a:solidFill>
                    <a:srgbClr val="000000"/>
                  </a:solidFill>
                  <a:latin typeface="Gill Sans MT" pitchFamily="34" charset="0"/>
                </a:rPr>
                <a:t>virtual switches</a:t>
              </a:r>
            </a:p>
            <a:p>
              <a:pPr marL="342900" indent="-34290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65000"/>
                <a:buFont typeface="Wingdings" pitchFamily="2" charset="2"/>
                <a:buChar char="v"/>
              </a:pPr>
              <a:endParaRPr lang="en-US" sz="2000" i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grpSp>
          <p:nvGrpSpPr>
            <p:cNvPr id="12" name="Group 44"/>
            <p:cNvGrpSpPr>
              <a:grpSpLocks/>
            </p:cNvGrpSpPr>
            <p:nvPr/>
          </p:nvGrpSpPr>
          <p:grpSpPr bwMode="auto">
            <a:xfrm>
              <a:off x="3902075" y="5110163"/>
              <a:ext cx="609600" cy="558800"/>
              <a:chOff x="-44" y="1473"/>
              <a:chExt cx="981" cy="1105"/>
            </a:xfrm>
          </p:grpSpPr>
          <p:pic>
            <p:nvPicPr>
              <p:cNvPr id="18236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236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3" name="Group 44"/>
            <p:cNvGrpSpPr>
              <a:grpSpLocks/>
            </p:cNvGrpSpPr>
            <p:nvPr/>
          </p:nvGrpSpPr>
          <p:grpSpPr bwMode="auto">
            <a:xfrm>
              <a:off x="4429125" y="5202238"/>
              <a:ext cx="609600" cy="558800"/>
              <a:chOff x="-44" y="1473"/>
              <a:chExt cx="981" cy="1105"/>
            </a:xfrm>
          </p:grpSpPr>
          <p:pic>
            <p:nvPicPr>
              <p:cNvPr id="18236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236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4" name="Group 44"/>
            <p:cNvGrpSpPr>
              <a:grpSpLocks/>
            </p:cNvGrpSpPr>
            <p:nvPr/>
          </p:nvGrpSpPr>
          <p:grpSpPr bwMode="auto">
            <a:xfrm>
              <a:off x="5151438" y="5222875"/>
              <a:ext cx="609600" cy="558800"/>
              <a:chOff x="-44" y="1473"/>
              <a:chExt cx="981" cy="1105"/>
            </a:xfrm>
          </p:grpSpPr>
          <p:pic>
            <p:nvPicPr>
              <p:cNvPr id="18236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236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6969125" y="5253038"/>
              <a:ext cx="609600" cy="558800"/>
              <a:chOff x="-44" y="1473"/>
              <a:chExt cx="981" cy="1105"/>
            </a:xfrm>
          </p:grpSpPr>
          <p:pic>
            <p:nvPicPr>
              <p:cNvPr id="18235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235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6" name="Group 44"/>
            <p:cNvGrpSpPr>
              <a:grpSpLocks/>
            </p:cNvGrpSpPr>
            <p:nvPr/>
          </p:nvGrpSpPr>
          <p:grpSpPr bwMode="auto">
            <a:xfrm>
              <a:off x="7477125" y="5262563"/>
              <a:ext cx="609600" cy="558800"/>
              <a:chOff x="-44" y="1473"/>
              <a:chExt cx="981" cy="1105"/>
            </a:xfrm>
          </p:grpSpPr>
          <p:pic>
            <p:nvPicPr>
              <p:cNvPr id="18235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235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7" name="Group 44"/>
            <p:cNvGrpSpPr>
              <a:grpSpLocks/>
            </p:cNvGrpSpPr>
            <p:nvPr/>
          </p:nvGrpSpPr>
          <p:grpSpPr bwMode="auto">
            <a:xfrm>
              <a:off x="8340725" y="5080000"/>
              <a:ext cx="609600" cy="558800"/>
              <a:chOff x="-44" y="1473"/>
              <a:chExt cx="981" cy="1105"/>
            </a:xfrm>
          </p:grpSpPr>
          <p:pic>
            <p:nvPicPr>
              <p:cNvPr id="18235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235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pic>
        <p:nvPicPr>
          <p:cNvPr id="182331" name="Picture 24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463" y="1033463"/>
            <a:ext cx="16557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73EAECCA-E40A-4C3D-A67B-68C17A9377A8}" type="slidenum">
              <a:rPr lang="en-US">
                <a:solidFill>
                  <a:srgbClr val="000000"/>
                </a:solidFill>
              </a:rPr>
              <a:pPr/>
              <a:t>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4756" name="Rectangle 115"/>
          <p:cNvSpPr>
            <a:spLocks noChangeArrowheads="1"/>
          </p:cNvSpPr>
          <p:nvPr/>
        </p:nvSpPr>
        <p:spPr bwMode="auto">
          <a:xfrm>
            <a:off x="7731125" y="3063875"/>
            <a:ext cx="2794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4757" name="Rectangle 4"/>
          <p:cNvSpPr>
            <a:spLocks noChangeArrowheads="1"/>
          </p:cNvSpPr>
          <p:nvPr/>
        </p:nvSpPr>
        <p:spPr bwMode="auto">
          <a:xfrm>
            <a:off x="5657850" y="2847975"/>
            <a:ext cx="273050" cy="19685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47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Port-based VLAN</a:t>
            </a:r>
          </a:p>
        </p:txBody>
      </p:sp>
      <p:sp>
        <p:nvSpPr>
          <p:cNvPr id="183302" name="Rectangle 80"/>
          <p:cNvSpPr>
            <a:spLocks noChangeArrowheads="1"/>
          </p:cNvSpPr>
          <p:nvPr/>
        </p:nvSpPr>
        <p:spPr bwMode="auto">
          <a:xfrm>
            <a:off x="5649913" y="3057525"/>
            <a:ext cx="290512" cy="24288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3303" name="Rectangle 77"/>
          <p:cNvSpPr>
            <a:spLocks noChangeArrowheads="1"/>
          </p:cNvSpPr>
          <p:nvPr/>
        </p:nvSpPr>
        <p:spPr bwMode="auto">
          <a:xfrm>
            <a:off x="7721600" y="2838450"/>
            <a:ext cx="290513" cy="2095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3304" name="Rectangle 76"/>
          <p:cNvSpPr>
            <a:spLocks noChangeArrowheads="1"/>
          </p:cNvSpPr>
          <p:nvPr/>
        </p:nvSpPr>
        <p:spPr bwMode="auto">
          <a:xfrm>
            <a:off x="6831013" y="2843213"/>
            <a:ext cx="890587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3305" name="Rectangle 75"/>
          <p:cNvSpPr>
            <a:spLocks noChangeArrowheads="1"/>
          </p:cNvSpPr>
          <p:nvPr/>
        </p:nvSpPr>
        <p:spPr bwMode="auto">
          <a:xfrm>
            <a:off x="5935663" y="2843213"/>
            <a:ext cx="900112" cy="452437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3306" name="Rectangle 2"/>
          <p:cNvSpPr>
            <a:spLocks noChangeArrowheads="1"/>
          </p:cNvSpPr>
          <p:nvPr/>
        </p:nvSpPr>
        <p:spPr bwMode="auto">
          <a:xfrm>
            <a:off x="5649913" y="2835275"/>
            <a:ext cx="2370137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3307" name="Line 3"/>
          <p:cNvSpPr>
            <a:spLocks noChangeShapeType="1"/>
          </p:cNvSpPr>
          <p:nvPr/>
        </p:nvSpPr>
        <p:spPr bwMode="auto">
          <a:xfrm>
            <a:off x="5651500" y="3051175"/>
            <a:ext cx="2351088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08" name="Text Box 6"/>
          <p:cNvSpPr txBox="1">
            <a:spLocks noChangeArrowheads="1"/>
          </p:cNvSpPr>
          <p:nvPr/>
        </p:nvSpPr>
        <p:spPr bwMode="auto">
          <a:xfrm>
            <a:off x="5567363" y="2794000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83309" name="Line 7"/>
          <p:cNvSpPr>
            <a:spLocks noChangeShapeType="1"/>
          </p:cNvSpPr>
          <p:nvPr/>
        </p:nvSpPr>
        <p:spPr bwMode="auto">
          <a:xfrm>
            <a:off x="6831013" y="284003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10" name="AutoShape 8"/>
          <p:cNvSpPr>
            <a:spLocks noChangeArrowheads="1"/>
          </p:cNvSpPr>
          <p:nvPr/>
        </p:nvSpPr>
        <p:spPr bwMode="auto">
          <a:xfrm>
            <a:off x="5621338" y="2576513"/>
            <a:ext cx="3176587" cy="261937"/>
          </a:xfrm>
          <a:prstGeom prst="parallelogram">
            <a:avLst>
              <a:gd name="adj" fmla="val 3031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3311" name="Freeform 9"/>
          <p:cNvSpPr>
            <a:spLocks/>
          </p:cNvSpPr>
          <p:nvPr/>
        </p:nvSpPr>
        <p:spPr bwMode="auto">
          <a:xfrm>
            <a:off x="8024813" y="2579688"/>
            <a:ext cx="763587" cy="720725"/>
          </a:xfrm>
          <a:custGeom>
            <a:avLst/>
            <a:gdLst>
              <a:gd name="T0" fmla="*/ 0 w 232"/>
              <a:gd name="T1" fmla="*/ 2147483647 h 454"/>
              <a:gd name="T2" fmla="*/ 2147483647 w 232"/>
              <a:gd name="T3" fmla="*/ 2147483647 h 454"/>
              <a:gd name="T4" fmla="*/ 2147483647 w 232"/>
              <a:gd name="T5" fmla="*/ 0 h 454"/>
              <a:gd name="T6" fmla="*/ 0 60000 65536"/>
              <a:gd name="T7" fmla="*/ 0 60000 65536"/>
              <a:gd name="T8" fmla="*/ 0 60000 65536"/>
              <a:gd name="T9" fmla="*/ 0 w 232"/>
              <a:gd name="T10" fmla="*/ 0 h 454"/>
              <a:gd name="T11" fmla="*/ 232 w 232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454">
                <a:moveTo>
                  <a:pt x="0" y="454"/>
                </a:moveTo>
                <a:lnTo>
                  <a:pt x="232" y="274"/>
                </a:lnTo>
                <a:lnTo>
                  <a:pt x="22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12" name="Freeform 10"/>
          <p:cNvSpPr>
            <a:spLocks/>
          </p:cNvSpPr>
          <p:nvPr/>
        </p:nvSpPr>
        <p:spPr bwMode="auto">
          <a:xfrm>
            <a:off x="6022975" y="2624138"/>
            <a:ext cx="2228850" cy="150812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13" name="Freeform 11"/>
          <p:cNvSpPr>
            <a:spLocks/>
          </p:cNvSpPr>
          <p:nvPr/>
        </p:nvSpPr>
        <p:spPr bwMode="auto">
          <a:xfrm>
            <a:off x="6496050" y="2624138"/>
            <a:ext cx="1420813" cy="166687"/>
          </a:xfrm>
          <a:custGeom>
            <a:avLst/>
            <a:gdLst>
              <a:gd name="T0" fmla="*/ 0 w 432"/>
              <a:gd name="T1" fmla="*/ 0 h 105"/>
              <a:gd name="T2" fmla="*/ 2147483647 w 432"/>
              <a:gd name="T3" fmla="*/ 0 h 105"/>
              <a:gd name="T4" fmla="*/ 2147483647 w 432"/>
              <a:gd name="T5" fmla="*/ 2147483647 h 105"/>
              <a:gd name="T6" fmla="*/ 2147483647 w 432"/>
              <a:gd name="T7" fmla="*/ 2147483647 h 105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05"/>
              <a:gd name="T14" fmla="*/ 432 w 432"/>
              <a:gd name="T15" fmla="*/ 105 h 1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05">
                <a:moveTo>
                  <a:pt x="0" y="0"/>
                </a:moveTo>
                <a:lnTo>
                  <a:pt x="85" y="0"/>
                </a:lnTo>
                <a:lnTo>
                  <a:pt x="307" y="105"/>
                </a:lnTo>
                <a:lnTo>
                  <a:pt x="432" y="10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14" name="Line 17"/>
          <p:cNvSpPr>
            <a:spLocks noChangeShapeType="1"/>
          </p:cNvSpPr>
          <p:nvPr/>
        </p:nvSpPr>
        <p:spPr bwMode="auto">
          <a:xfrm>
            <a:off x="7431088" y="28448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15" name="Line 18"/>
          <p:cNvSpPr>
            <a:spLocks noChangeShapeType="1"/>
          </p:cNvSpPr>
          <p:nvPr/>
        </p:nvSpPr>
        <p:spPr bwMode="auto">
          <a:xfrm>
            <a:off x="6230938" y="284003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16" name="Line 21"/>
          <p:cNvSpPr>
            <a:spLocks noChangeShapeType="1"/>
          </p:cNvSpPr>
          <p:nvPr/>
        </p:nvSpPr>
        <p:spPr bwMode="auto">
          <a:xfrm>
            <a:off x="5940425" y="283686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17" name="Line 22"/>
          <p:cNvSpPr>
            <a:spLocks noChangeShapeType="1"/>
          </p:cNvSpPr>
          <p:nvPr/>
        </p:nvSpPr>
        <p:spPr bwMode="auto">
          <a:xfrm>
            <a:off x="5649913" y="284956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18" name="Line 23"/>
          <p:cNvSpPr>
            <a:spLocks noChangeShapeType="1"/>
          </p:cNvSpPr>
          <p:nvPr/>
        </p:nvSpPr>
        <p:spPr bwMode="auto">
          <a:xfrm>
            <a:off x="6511925" y="28448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19" name="Line 24"/>
          <p:cNvSpPr>
            <a:spLocks noChangeShapeType="1"/>
          </p:cNvSpPr>
          <p:nvPr/>
        </p:nvSpPr>
        <p:spPr bwMode="auto">
          <a:xfrm>
            <a:off x="7135813" y="284003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20" name="Line 25"/>
          <p:cNvSpPr>
            <a:spLocks noChangeShapeType="1"/>
          </p:cNvSpPr>
          <p:nvPr/>
        </p:nvSpPr>
        <p:spPr bwMode="auto">
          <a:xfrm>
            <a:off x="7726363" y="2835275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21" name="Text Box 26"/>
          <p:cNvSpPr txBox="1">
            <a:spLocks noChangeArrowheads="1"/>
          </p:cNvSpPr>
          <p:nvPr/>
        </p:nvSpPr>
        <p:spPr bwMode="auto">
          <a:xfrm>
            <a:off x="6448425" y="3003550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83322" name="Text Box 27"/>
          <p:cNvSpPr txBox="1">
            <a:spLocks noChangeArrowheads="1"/>
          </p:cNvSpPr>
          <p:nvPr/>
        </p:nvSpPr>
        <p:spPr bwMode="auto">
          <a:xfrm>
            <a:off x="6767513" y="2789238"/>
            <a:ext cx="2413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83323" name="Text Box 28"/>
          <p:cNvSpPr txBox="1">
            <a:spLocks noChangeArrowheads="1"/>
          </p:cNvSpPr>
          <p:nvPr/>
        </p:nvSpPr>
        <p:spPr bwMode="auto">
          <a:xfrm>
            <a:off x="7643813" y="3008313"/>
            <a:ext cx="298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83324" name="Text Box 29"/>
          <p:cNvSpPr txBox="1">
            <a:spLocks noChangeArrowheads="1"/>
          </p:cNvSpPr>
          <p:nvPr/>
        </p:nvSpPr>
        <p:spPr bwMode="auto">
          <a:xfrm>
            <a:off x="6748463" y="3008313"/>
            <a:ext cx="298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83325" name="Text Box 30"/>
          <p:cNvSpPr txBox="1">
            <a:spLocks noChangeArrowheads="1"/>
          </p:cNvSpPr>
          <p:nvPr/>
        </p:nvSpPr>
        <p:spPr bwMode="auto">
          <a:xfrm>
            <a:off x="5576888" y="3003550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83326" name="Text Box 57"/>
          <p:cNvSpPr txBox="1">
            <a:spLocks noChangeArrowheads="1"/>
          </p:cNvSpPr>
          <p:nvPr/>
        </p:nvSpPr>
        <p:spPr bwMode="auto">
          <a:xfrm>
            <a:off x="6443663" y="2789238"/>
            <a:ext cx="2413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83327" name="Line 61"/>
          <p:cNvSpPr>
            <a:spLocks noChangeShapeType="1"/>
          </p:cNvSpPr>
          <p:nvPr/>
        </p:nvSpPr>
        <p:spPr bwMode="auto">
          <a:xfrm flipH="1">
            <a:off x="4889500" y="3179763"/>
            <a:ext cx="9017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28" name="Line 62"/>
          <p:cNvSpPr>
            <a:spLocks noChangeShapeType="1"/>
          </p:cNvSpPr>
          <p:nvPr/>
        </p:nvSpPr>
        <p:spPr bwMode="auto">
          <a:xfrm flipH="1">
            <a:off x="5275263" y="3170238"/>
            <a:ext cx="80645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29" name="Line 63"/>
          <p:cNvSpPr>
            <a:spLocks noChangeShapeType="1"/>
          </p:cNvSpPr>
          <p:nvPr/>
        </p:nvSpPr>
        <p:spPr bwMode="auto">
          <a:xfrm flipH="1">
            <a:off x="5994400" y="3186113"/>
            <a:ext cx="70961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30" name="Text Box 64"/>
          <p:cNvSpPr txBox="1">
            <a:spLocks noChangeArrowheads="1"/>
          </p:cNvSpPr>
          <p:nvPr/>
        </p:nvSpPr>
        <p:spPr bwMode="auto">
          <a:xfrm>
            <a:off x="7715250" y="3548063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000000"/>
                </a:solidFill>
                <a:latin typeface="Arial" pitchFamily="34" charset="0"/>
              </a:rPr>
              <a:t>…</a:t>
            </a:r>
          </a:p>
        </p:txBody>
      </p:sp>
      <p:sp>
        <p:nvSpPr>
          <p:cNvPr id="183331" name="Line 69"/>
          <p:cNvSpPr>
            <a:spLocks noChangeShapeType="1"/>
          </p:cNvSpPr>
          <p:nvPr/>
        </p:nvSpPr>
        <p:spPr bwMode="auto">
          <a:xfrm>
            <a:off x="7002463" y="3173413"/>
            <a:ext cx="101600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32" name="Line 70"/>
          <p:cNvSpPr>
            <a:spLocks noChangeShapeType="1"/>
          </p:cNvSpPr>
          <p:nvPr/>
        </p:nvSpPr>
        <p:spPr bwMode="auto">
          <a:xfrm>
            <a:off x="6992938" y="2971800"/>
            <a:ext cx="479425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33" name="Line 71"/>
          <p:cNvSpPr>
            <a:spLocks noChangeShapeType="1"/>
          </p:cNvSpPr>
          <p:nvPr/>
        </p:nvSpPr>
        <p:spPr bwMode="auto">
          <a:xfrm>
            <a:off x="7848600" y="2916238"/>
            <a:ext cx="514350" cy="484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334" name="Text Box 72"/>
          <p:cNvSpPr txBox="1">
            <a:spLocks noChangeArrowheads="1"/>
          </p:cNvSpPr>
          <p:nvPr/>
        </p:nvSpPr>
        <p:spPr bwMode="auto">
          <a:xfrm>
            <a:off x="4879975" y="4090988"/>
            <a:ext cx="165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Electrical Engineering</a:t>
            </a:r>
          </a:p>
          <a:p>
            <a:pPr algn="ctr"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(VLAN ports 1-8)</a:t>
            </a:r>
          </a:p>
        </p:txBody>
      </p:sp>
      <p:sp>
        <p:nvSpPr>
          <p:cNvPr id="183335" name="Text Box 73"/>
          <p:cNvSpPr txBox="1">
            <a:spLocks noChangeArrowheads="1"/>
          </p:cNvSpPr>
          <p:nvPr/>
        </p:nvSpPr>
        <p:spPr bwMode="auto">
          <a:xfrm>
            <a:off x="7042150" y="4078288"/>
            <a:ext cx="1433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Computer Science</a:t>
            </a:r>
          </a:p>
          <a:p>
            <a:pPr algn="ctr"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(VLAN ports 9-15)</a:t>
            </a:r>
          </a:p>
        </p:txBody>
      </p:sp>
      <p:sp>
        <p:nvSpPr>
          <p:cNvPr id="183336" name="Text Box 74"/>
          <p:cNvSpPr txBox="1">
            <a:spLocks noChangeArrowheads="1"/>
          </p:cNvSpPr>
          <p:nvPr/>
        </p:nvSpPr>
        <p:spPr bwMode="auto">
          <a:xfrm>
            <a:off x="7639050" y="2784475"/>
            <a:ext cx="2984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15</a:t>
            </a:r>
          </a:p>
        </p:txBody>
      </p:sp>
      <p:sp>
        <p:nvSpPr>
          <p:cNvPr id="183337" name="Oval 81"/>
          <p:cNvSpPr>
            <a:spLocks noChangeArrowheads="1"/>
          </p:cNvSpPr>
          <p:nvPr/>
        </p:nvSpPr>
        <p:spPr bwMode="auto">
          <a:xfrm>
            <a:off x="5765800" y="3159125"/>
            <a:ext cx="42863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3338" name="Oval 82"/>
          <p:cNvSpPr>
            <a:spLocks noChangeArrowheads="1"/>
          </p:cNvSpPr>
          <p:nvPr/>
        </p:nvSpPr>
        <p:spPr bwMode="auto">
          <a:xfrm>
            <a:off x="6057900" y="3146425"/>
            <a:ext cx="42863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3339" name="Oval 83"/>
          <p:cNvSpPr>
            <a:spLocks noChangeArrowheads="1"/>
          </p:cNvSpPr>
          <p:nvPr/>
        </p:nvSpPr>
        <p:spPr bwMode="auto">
          <a:xfrm>
            <a:off x="6645275" y="3151188"/>
            <a:ext cx="42863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3340" name="Oval 84"/>
          <p:cNvSpPr>
            <a:spLocks noChangeArrowheads="1"/>
          </p:cNvSpPr>
          <p:nvPr/>
        </p:nvSpPr>
        <p:spPr bwMode="auto">
          <a:xfrm>
            <a:off x="6977063" y="3148013"/>
            <a:ext cx="42862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3341" name="Oval 85"/>
          <p:cNvSpPr>
            <a:spLocks noChangeArrowheads="1"/>
          </p:cNvSpPr>
          <p:nvPr/>
        </p:nvSpPr>
        <p:spPr bwMode="auto">
          <a:xfrm>
            <a:off x="6964363" y="2933700"/>
            <a:ext cx="42862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3342" name="Oval 86"/>
          <p:cNvSpPr>
            <a:spLocks noChangeArrowheads="1"/>
          </p:cNvSpPr>
          <p:nvPr/>
        </p:nvSpPr>
        <p:spPr bwMode="auto">
          <a:xfrm>
            <a:off x="7839075" y="2930525"/>
            <a:ext cx="42863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3343" name="Text Box 45"/>
          <p:cNvSpPr txBox="1">
            <a:spLocks noChangeArrowheads="1"/>
          </p:cNvSpPr>
          <p:nvPr/>
        </p:nvSpPr>
        <p:spPr bwMode="auto">
          <a:xfrm>
            <a:off x="5429250" y="352425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000000"/>
                </a:solidFill>
                <a:latin typeface="Arial" pitchFamily="34" charset="0"/>
              </a:rPr>
              <a:t>…</a:t>
            </a:r>
          </a:p>
        </p:txBody>
      </p:sp>
      <p:sp>
        <p:nvSpPr>
          <p:cNvPr id="74801" name="Rectangle 116"/>
          <p:cNvSpPr>
            <a:spLocks noGrp="1" noChangeArrowheads="1"/>
          </p:cNvSpPr>
          <p:nvPr>
            <p:ph type="body" idx="1"/>
          </p:nvPr>
        </p:nvSpPr>
        <p:spPr>
          <a:xfrm>
            <a:off x="312738" y="1309688"/>
            <a:ext cx="4249737" cy="1763712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400" i="1">
                <a:solidFill>
                  <a:srgbClr val="CC0000"/>
                </a:solidFill>
                <a:ea typeface="ＭＳ Ｐゴシック" charset="0"/>
                <a:cs typeface="+mn-cs"/>
              </a:rPr>
              <a:t>traffic isolation:</a:t>
            </a:r>
            <a:r>
              <a:rPr lang="en-US" sz="2400">
                <a:solidFill>
                  <a:srgbClr val="CC0000"/>
                </a:solidFill>
                <a:ea typeface="ＭＳ Ｐゴシック" charset="0"/>
                <a:cs typeface="+mn-cs"/>
              </a:rPr>
              <a:t> </a:t>
            </a:r>
            <a:r>
              <a:rPr lang="en-US" sz="2400">
                <a:ea typeface="ＭＳ Ｐゴシック" charset="0"/>
                <a:cs typeface="+mn-cs"/>
              </a:rPr>
              <a:t>frames to/from ports 1-8 can </a:t>
            </a:r>
            <a:r>
              <a:rPr lang="en-US" sz="2400" i="1">
                <a:ea typeface="ＭＳ Ｐゴシック" charset="0"/>
                <a:cs typeface="+mn-cs"/>
              </a:rPr>
              <a:t>only</a:t>
            </a:r>
            <a:r>
              <a:rPr lang="en-US" sz="2400">
                <a:ea typeface="ＭＳ Ｐゴシック" charset="0"/>
                <a:cs typeface="+mn-cs"/>
              </a:rPr>
              <a:t> reach ports 1-8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1800">
                <a:ea typeface="ＭＳ Ｐゴシック" charset="0"/>
              </a:rPr>
              <a:t>can also define VLAN based on MAC addresses of endpoints, rather than switch port</a:t>
            </a:r>
          </a:p>
        </p:txBody>
      </p:sp>
      <p:sp>
        <p:nvSpPr>
          <p:cNvPr id="691317" name="Rectangle 117"/>
          <p:cNvSpPr>
            <a:spLocks noChangeArrowheads="1"/>
          </p:cNvSpPr>
          <p:nvPr/>
        </p:nvSpPr>
        <p:spPr bwMode="auto">
          <a:xfrm>
            <a:off x="285750" y="3286125"/>
            <a:ext cx="4060825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dynamic membership</a:t>
            </a:r>
            <a:r>
              <a:rPr lang="en-US" sz="2400">
                <a:solidFill>
                  <a:srgbClr val="FF0000"/>
                </a:solidFill>
                <a:latin typeface="Gill Sans MT" charset="0"/>
                <a:ea typeface="ＭＳ Ｐゴシック" charset="0"/>
              </a:rPr>
              <a:t>:</a:t>
            </a:r>
            <a:r>
              <a:rPr lang="en-US" sz="2400" i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ports can be dynamically assigned among VLANs</a:t>
            </a:r>
          </a:p>
        </p:txBody>
      </p:sp>
      <p:sp>
        <p:nvSpPr>
          <p:cNvPr id="691342" name="Text Box 142"/>
          <p:cNvSpPr txBox="1">
            <a:spLocks noChangeArrowheads="1"/>
          </p:cNvSpPr>
          <p:nvPr/>
        </p:nvSpPr>
        <p:spPr bwMode="auto">
          <a:xfrm>
            <a:off x="6656388" y="1162050"/>
            <a:ext cx="7874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grpSp>
        <p:nvGrpSpPr>
          <p:cNvPr id="2" name="Group 150"/>
          <p:cNvGrpSpPr>
            <a:grpSpLocks/>
          </p:cNvGrpSpPr>
          <p:nvPr/>
        </p:nvGrpSpPr>
        <p:grpSpPr bwMode="auto">
          <a:xfrm>
            <a:off x="320675" y="1531938"/>
            <a:ext cx="7010400" cy="4608512"/>
            <a:chOff x="202" y="965"/>
            <a:chExt cx="4416" cy="2903"/>
          </a:xfrm>
        </p:grpSpPr>
        <p:sp>
          <p:nvSpPr>
            <p:cNvPr id="74832" name="Rectangle 124"/>
            <p:cNvSpPr>
              <a:spLocks noChangeArrowheads="1"/>
            </p:cNvSpPr>
            <p:nvPr/>
          </p:nvSpPr>
          <p:spPr bwMode="auto">
            <a:xfrm>
              <a:off x="202" y="2852"/>
              <a:ext cx="3148" cy="1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65000"/>
                <a:buFont typeface="Wingdings" charset="0"/>
                <a:buChar char="v"/>
                <a:defRPr/>
              </a:pPr>
              <a:r>
                <a:rPr lang="en-US" sz="2400">
                  <a:solidFill>
                    <a:srgbClr val="CC0000"/>
                  </a:solidFill>
                  <a:latin typeface="Gill Sans MT" charset="0"/>
                  <a:ea typeface="ＭＳ Ｐゴシック" charset="0"/>
                </a:rPr>
                <a:t>forwarding between VLANS:</a:t>
              </a:r>
              <a:r>
                <a:rPr lang="en-US" sz="2400" i="0">
                  <a:solidFill>
                    <a:srgbClr val="CC0000"/>
                  </a:solidFill>
                  <a:latin typeface="Gill Sans MT" charset="0"/>
                  <a:ea typeface="ＭＳ Ｐゴシック" charset="0"/>
                </a:rPr>
                <a:t> </a:t>
              </a:r>
              <a:r>
                <a:rPr lang="en-US" sz="2400" i="0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done via routing (just as with separate switches)</a:t>
              </a:r>
            </a:p>
            <a:p>
              <a:pPr marL="742950" lvl="1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Wingdings" charset="0"/>
                <a:buChar char="§"/>
                <a:defRPr/>
              </a:pPr>
              <a:r>
                <a:rPr lang="en-US" sz="2000" i="0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in practice vendors sell combined switches plus routers</a:t>
              </a:r>
            </a:p>
          </p:txBody>
        </p:sp>
        <p:grpSp>
          <p:nvGrpSpPr>
            <p:cNvPr id="3" name="Group 149"/>
            <p:cNvGrpSpPr>
              <a:grpSpLocks/>
            </p:cNvGrpSpPr>
            <p:nvPr/>
          </p:nvGrpSpPr>
          <p:grpSpPr bwMode="auto">
            <a:xfrm>
              <a:off x="3939" y="965"/>
              <a:ext cx="679" cy="910"/>
              <a:chOff x="3939" y="965"/>
              <a:chExt cx="679" cy="910"/>
            </a:xfrm>
          </p:grpSpPr>
          <p:grpSp>
            <p:nvGrpSpPr>
              <p:cNvPr id="4" name="Group 126"/>
              <p:cNvGrpSpPr>
                <a:grpSpLocks/>
              </p:cNvGrpSpPr>
              <p:nvPr/>
            </p:nvGrpSpPr>
            <p:grpSpPr bwMode="auto">
              <a:xfrm>
                <a:off x="4259" y="965"/>
                <a:ext cx="359" cy="180"/>
                <a:chOff x="533" y="321"/>
                <a:chExt cx="359" cy="180"/>
              </a:xfrm>
            </p:grpSpPr>
            <p:grpSp>
              <p:nvGrpSpPr>
                <p:cNvPr id="5" name="Group 127"/>
                <p:cNvGrpSpPr>
                  <a:grpSpLocks/>
                </p:cNvGrpSpPr>
                <p:nvPr/>
              </p:nvGrpSpPr>
              <p:grpSpPr bwMode="auto">
                <a:xfrm>
                  <a:off x="533" y="321"/>
                  <a:ext cx="359" cy="180"/>
                  <a:chOff x="1009" y="655"/>
                  <a:chExt cx="359" cy="180"/>
                </a:xfrm>
              </p:grpSpPr>
              <p:sp>
                <p:nvSpPr>
                  <p:cNvPr id="74843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1012" y="735"/>
                    <a:ext cx="356" cy="100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7484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1012" y="727"/>
                    <a:ext cx="0" cy="6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Comic Sans MS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7484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1368" y="727"/>
                    <a:ext cx="0" cy="6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Comic Sans MS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74846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1012" y="727"/>
                    <a:ext cx="353" cy="61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sz="2400" i="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4847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1009" y="655"/>
                    <a:ext cx="356" cy="116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6" name="Group 133"/>
                  <p:cNvGrpSpPr>
                    <a:grpSpLocks/>
                  </p:cNvGrpSpPr>
                  <p:nvPr/>
                </p:nvGrpSpPr>
                <p:grpSpPr bwMode="auto">
                  <a:xfrm>
                    <a:off x="1095" y="681"/>
                    <a:ext cx="176" cy="68"/>
                    <a:chOff x="2848" y="848"/>
                    <a:chExt cx="140" cy="98"/>
                  </a:xfrm>
                </p:grpSpPr>
                <p:sp>
                  <p:nvSpPr>
                    <p:cNvPr id="74853" name="Line 13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48" y="848"/>
                      <a:ext cx="50" cy="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Comic Sans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74854" name="Line 1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44" y="946"/>
                      <a:ext cx="4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Comic Sans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74855" name="Line 1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94" y="849"/>
                      <a:ext cx="52" cy="97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Comic Sans MS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7" name="Group 137"/>
                  <p:cNvGrpSpPr>
                    <a:grpSpLocks/>
                  </p:cNvGrpSpPr>
                  <p:nvPr/>
                </p:nvGrpSpPr>
                <p:grpSpPr bwMode="auto">
                  <a:xfrm flipV="1">
                    <a:off x="1095" y="680"/>
                    <a:ext cx="176" cy="68"/>
                    <a:chOff x="2848" y="848"/>
                    <a:chExt cx="140" cy="98"/>
                  </a:xfrm>
                </p:grpSpPr>
                <p:sp>
                  <p:nvSpPr>
                    <p:cNvPr id="74850" name="Line 13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48" y="848"/>
                      <a:ext cx="50" cy="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Comic Sans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74851" name="Line 1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44" y="946"/>
                      <a:ext cx="4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Comic Sans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74852" name="Line 1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94" y="849"/>
                      <a:ext cx="52" cy="97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Comic Sans MS" charset="0"/>
                        <a:ea typeface="ＭＳ Ｐゴシック" charset="0"/>
                      </a:endParaRPr>
                    </a:p>
                  </p:txBody>
                </p:sp>
              </p:grpSp>
            </p:grpSp>
            <p:sp>
              <p:nvSpPr>
                <p:cNvPr id="74842" name="Line 141"/>
                <p:cNvSpPr>
                  <a:spLocks noChangeShapeType="1"/>
                </p:cNvSpPr>
                <p:nvPr/>
              </p:nvSpPr>
              <p:spPr bwMode="auto">
                <a:xfrm>
                  <a:off x="535" y="368"/>
                  <a:ext cx="0" cy="6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83378" name="Oval 85"/>
              <p:cNvSpPr>
                <a:spLocks noChangeArrowheads="1"/>
              </p:cNvSpPr>
              <p:nvPr/>
            </p:nvSpPr>
            <p:spPr bwMode="auto">
              <a:xfrm>
                <a:off x="4180" y="1845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83379" name="Oval 85"/>
              <p:cNvSpPr>
                <a:spLocks noChangeArrowheads="1"/>
              </p:cNvSpPr>
              <p:nvPr/>
            </p:nvSpPr>
            <p:spPr bwMode="auto">
              <a:xfrm>
                <a:off x="4567" y="1845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74837" name="Line 145"/>
              <p:cNvSpPr>
                <a:spLocks noChangeShapeType="1"/>
              </p:cNvSpPr>
              <p:nvPr/>
            </p:nvSpPr>
            <p:spPr bwMode="auto">
              <a:xfrm flipV="1">
                <a:off x="4188" y="1143"/>
                <a:ext cx="159" cy="7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74838" name="Line 146"/>
              <p:cNvSpPr>
                <a:spLocks noChangeShapeType="1"/>
              </p:cNvSpPr>
              <p:nvPr/>
            </p:nvSpPr>
            <p:spPr bwMode="auto">
              <a:xfrm flipH="1" flipV="1">
                <a:off x="4469" y="1148"/>
                <a:ext cx="112" cy="7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74839" name="Line 147"/>
              <p:cNvSpPr>
                <a:spLocks noChangeShapeType="1"/>
              </p:cNvSpPr>
              <p:nvPr/>
            </p:nvSpPr>
            <p:spPr bwMode="auto">
              <a:xfrm>
                <a:off x="4101" y="1062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74840" name="Line 148"/>
              <p:cNvSpPr>
                <a:spLocks noChangeShapeType="1"/>
              </p:cNvSpPr>
              <p:nvPr/>
            </p:nvSpPr>
            <p:spPr bwMode="auto">
              <a:xfrm>
                <a:off x="3939" y="1062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4276725" y="3343275"/>
            <a:ext cx="722313" cy="598488"/>
            <a:chOff x="-44" y="1473"/>
            <a:chExt cx="981" cy="1105"/>
          </a:xfrm>
        </p:grpSpPr>
        <p:pic>
          <p:nvPicPr>
            <p:cNvPr id="18337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337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4724400" y="3495675"/>
            <a:ext cx="720725" cy="598488"/>
            <a:chOff x="-44" y="1473"/>
            <a:chExt cx="981" cy="1105"/>
          </a:xfrm>
        </p:grpSpPr>
        <p:pic>
          <p:nvPicPr>
            <p:cNvPr id="18337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337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5486400" y="3454400"/>
            <a:ext cx="720725" cy="600075"/>
            <a:chOff x="-44" y="1473"/>
            <a:chExt cx="981" cy="1105"/>
          </a:xfrm>
        </p:grpSpPr>
        <p:pic>
          <p:nvPicPr>
            <p:cNvPr id="18336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337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6492875" y="3444875"/>
            <a:ext cx="720725" cy="598488"/>
            <a:chOff x="-44" y="1473"/>
            <a:chExt cx="981" cy="1105"/>
          </a:xfrm>
        </p:grpSpPr>
        <p:pic>
          <p:nvPicPr>
            <p:cNvPr id="18336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336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7061200" y="3454400"/>
            <a:ext cx="720725" cy="600075"/>
            <a:chOff x="-44" y="1473"/>
            <a:chExt cx="981" cy="1105"/>
          </a:xfrm>
        </p:grpSpPr>
        <p:pic>
          <p:nvPicPr>
            <p:cNvPr id="18336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336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" name="Group 44"/>
          <p:cNvGrpSpPr>
            <a:grpSpLocks/>
          </p:cNvGrpSpPr>
          <p:nvPr/>
        </p:nvGrpSpPr>
        <p:grpSpPr bwMode="auto">
          <a:xfrm>
            <a:off x="7915275" y="3302000"/>
            <a:ext cx="720725" cy="600075"/>
            <a:chOff x="-44" y="1473"/>
            <a:chExt cx="981" cy="1105"/>
          </a:xfrm>
        </p:grpSpPr>
        <p:pic>
          <p:nvPicPr>
            <p:cNvPr id="18336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336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72792" name="Picture 8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25" y="1485900"/>
            <a:ext cx="8175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4" name="Group 1"/>
          <p:cNvGrpSpPr>
            <a:grpSpLocks/>
          </p:cNvGrpSpPr>
          <p:nvPr/>
        </p:nvGrpSpPr>
        <p:grpSpPr bwMode="auto">
          <a:xfrm>
            <a:off x="4664075" y="2549525"/>
            <a:ext cx="1550988" cy="600075"/>
            <a:chOff x="4907280" y="294640"/>
            <a:chExt cx="1551062" cy="599440"/>
          </a:xfrm>
        </p:grpSpPr>
        <p:sp>
          <p:nvSpPr>
            <p:cNvPr id="74814" name="Rectangle 118"/>
            <p:cNvSpPr>
              <a:spLocks noChangeArrowheads="1"/>
            </p:cNvSpPr>
            <p:nvPr/>
          </p:nvSpPr>
          <p:spPr bwMode="auto">
            <a:xfrm>
              <a:off x="6178929" y="589603"/>
              <a:ext cx="279413" cy="20615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4815" name="Line 120"/>
            <p:cNvSpPr>
              <a:spLocks noChangeShapeType="1"/>
            </p:cNvSpPr>
            <p:nvPr/>
          </p:nvSpPr>
          <p:spPr bwMode="auto">
            <a:xfrm flipH="1" flipV="1">
              <a:off x="5507384" y="507140"/>
              <a:ext cx="793788" cy="2093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83359" name="Oval 82"/>
            <p:cNvSpPr>
              <a:spLocks noChangeArrowheads="1"/>
            </p:cNvSpPr>
            <p:nvPr/>
          </p:nvSpPr>
          <p:spPr bwMode="auto">
            <a:xfrm>
              <a:off x="6282127" y="684530"/>
              <a:ext cx="42863" cy="47625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i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4907280" y="294640"/>
              <a:ext cx="721360" cy="599440"/>
              <a:chOff x="-44" y="1473"/>
              <a:chExt cx="981" cy="1105"/>
            </a:xfrm>
          </p:grpSpPr>
          <p:pic>
            <p:nvPicPr>
              <p:cNvPr id="183361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3362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pic>
        <p:nvPicPr>
          <p:cNvPr id="183356" name="Picture 23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0713" y="1036638"/>
            <a:ext cx="4113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317" grpId="0"/>
      <p:bldP spid="6913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Link Layer</a:t>
            </a:r>
          </a:p>
        </p:txBody>
      </p:sp>
      <p:sp>
        <p:nvSpPr>
          <p:cNvPr id="757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932703A2-161C-4018-9441-F42417A534B9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5780" name="Rectangle 111"/>
          <p:cNvSpPr>
            <a:spLocks noChangeArrowheads="1"/>
          </p:cNvSpPr>
          <p:nvPr/>
        </p:nvSpPr>
        <p:spPr bwMode="auto">
          <a:xfrm>
            <a:off x="3414713" y="2103438"/>
            <a:ext cx="2794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4324" name="Rectangle 77"/>
          <p:cNvSpPr>
            <a:spLocks noChangeArrowheads="1"/>
          </p:cNvSpPr>
          <p:nvPr/>
        </p:nvSpPr>
        <p:spPr bwMode="auto">
          <a:xfrm>
            <a:off x="6591300" y="2108200"/>
            <a:ext cx="276225" cy="2333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25" name="Rectangle 77"/>
          <p:cNvSpPr>
            <a:spLocks noChangeArrowheads="1"/>
          </p:cNvSpPr>
          <p:nvPr/>
        </p:nvSpPr>
        <p:spPr bwMode="auto">
          <a:xfrm>
            <a:off x="6881813" y="2108200"/>
            <a:ext cx="276225" cy="2333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26" name="Rectangle 77"/>
          <p:cNvSpPr>
            <a:spLocks noChangeArrowheads="1"/>
          </p:cNvSpPr>
          <p:nvPr/>
        </p:nvSpPr>
        <p:spPr bwMode="auto">
          <a:xfrm>
            <a:off x="6300788" y="2112963"/>
            <a:ext cx="276225" cy="2333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5784" name="Rectangle 157"/>
          <p:cNvSpPr>
            <a:spLocks noChangeArrowheads="1"/>
          </p:cNvSpPr>
          <p:nvPr/>
        </p:nvSpPr>
        <p:spPr bwMode="auto">
          <a:xfrm>
            <a:off x="6300788" y="1881188"/>
            <a:ext cx="280987" cy="21431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5785" name="Rectangle 156"/>
          <p:cNvSpPr>
            <a:spLocks noChangeArrowheads="1"/>
          </p:cNvSpPr>
          <p:nvPr/>
        </p:nvSpPr>
        <p:spPr bwMode="auto">
          <a:xfrm>
            <a:off x="5972175" y="2105025"/>
            <a:ext cx="309563" cy="233363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5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VLANS spanning multiple switches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3971925"/>
            <a:ext cx="8296275" cy="2687638"/>
          </a:xfrm>
        </p:spPr>
        <p:txBody>
          <a:bodyPr/>
          <a:lstStyle/>
          <a:p>
            <a:r>
              <a:rPr lang="en-US" sz="2400" i="1" smtClean="0">
                <a:solidFill>
                  <a:srgbClr val="CC0000"/>
                </a:solidFill>
              </a:rPr>
              <a:t>trunk port:</a:t>
            </a:r>
            <a:r>
              <a:rPr lang="en-US" sz="2400" smtClean="0">
                <a:solidFill>
                  <a:srgbClr val="CC0000"/>
                </a:solidFill>
              </a:rPr>
              <a:t> </a:t>
            </a:r>
            <a:r>
              <a:rPr lang="en-US" sz="2400" smtClean="0"/>
              <a:t>carries frames between VLANS defined over multiple physical switches</a:t>
            </a:r>
          </a:p>
          <a:p>
            <a:pPr lvl="1"/>
            <a:r>
              <a:rPr lang="en-US" sz="2000" smtClean="0"/>
              <a:t>frames forwarded within VLAN between switches can</a:t>
            </a:r>
            <a:r>
              <a:rPr lang="ja-JP" altLang="en-US" sz="2000" smtClean="0"/>
              <a:t>’</a:t>
            </a:r>
            <a:r>
              <a:rPr lang="en-US" altLang="ja-JP" sz="2000" smtClean="0"/>
              <a:t>t be vanilla 802.1 frames (must carry VLAN ID info)</a:t>
            </a:r>
          </a:p>
          <a:p>
            <a:pPr lvl="1"/>
            <a:r>
              <a:rPr lang="en-US" sz="2000" smtClean="0"/>
              <a:t>802.1q protocol adds/removed additional header fields for frames forwarded between trunk ports</a:t>
            </a:r>
          </a:p>
        </p:txBody>
      </p:sp>
      <p:sp>
        <p:nvSpPr>
          <p:cNvPr id="75788" name="Rectangle 62"/>
          <p:cNvSpPr>
            <a:spLocks noChangeArrowheads="1"/>
          </p:cNvSpPr>
          <p:nvPr/>
        </p:nvSpPr>
        <p:spPr bwMode="auto">
          <a:xfrm>
            <a:off x="1341438" y="1887538"/>
            <a:ext cx="273050" cy="19685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4332" name="Rectangle 80"/>
          <p:cNvSpPr>
            <a:spLocks noChangeArrowheads="1"/>
          </p:cNvSpPr>
          <p:nvPr/>
        </p:nvSpPr>
        <p:spPr bwMode="auto">
          <a:xfrm>
            <a:off x="1333500" y="2097088"/>
            <a:ext cx="290513" cy="242887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33" name="Rectangle 77"/>
          <p:cNvSpPr>
            <a:spLocks noChangeArrowheads="1"/>
          </p:cNvSpPr>
          <p:nvPr/>
        </p:nvSpPr>
        <p:spPr bwMode="auto">
          <a:xfrm>
            <a:off x="3405188" y="1878013"/>
            <a:ext cx="290512" cy="2095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34" name="Rectangle 76"/>
          <p:cNvSpPr>
            <a:spLocks noChangeArrowheads="1"/>
          </p:cNvSpPr>
          <p:nvPr/>
        </p:nvSpPr>
        <p:spPr bwMode="auto">
          <a:xfrm>
            <a:off x="2514600" y="1882775"/>
            <a:ext cx="890588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35" name="Rectangle 75"/>
          <p:cNvSpPr>
            <a:spLocks noChangeArrowheads="1"/>
          </p:cNvSpPr>
          <p:nvPr/>
        </p:nvSpPr>
        <p:spPr bwMode="auto">
          <a:xfrm>
            <a:off x="1619250" y="1882775"/>
            <a:ext cx="900113" cy="45243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36" name="Rectangle 2"/>
          <p:cNvSpPr>
            <a:spLocks noChangeArrowheads="1"/>
          </p:cNvSpPr>
          <p:nvPr/>
        </p:nvSpPr>
        <p:spPr bwMode="auto">
          <a:xfrm>
            <a:off x="1333500" y="1874838"/>
            <a:ext cx="2370138" cy="468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37" name="Line 3"/>
          <p:cNvSpPr>
            <a:spLocks noChangeShapeType="1"/>
          </p:cNvSpPr>
          <p:nvPr/>
        </p:nvSpPr>
        <p:spPr bwMode="auto">
          <a:xfrm>
            <a:off x="1335088" y="2090738"/>
            <a:ext cx="2351087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38" name="Text Box 6"/>
          <p:cNvSpPr txBox="1">
            <a:spLocks noChangeArrowheads="1"/>
          </p:cNvSpPr>
          <p:nvPr/>
        </p:nvSpPr>
        <p:spPr bwMode="auto">
          <a:xfrm>
            <a:off x="1250950" y="1833563"/>
            <a:ext cx="2413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84339" name="Line 7"/>
          <p:cNvSpPr>
            <a:spLocks noChangeShapeType="1"/>
          </p:cNvSpPr>
          <p:nvPr/>
        </p:nvSpPr>
        <p:spPr bwMode="auto">
          <a:xfrm>
            <a:off x="2514600" y="18796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0" name="AutoShape 8"/>
          <p:cNvSpPr>
            <a:spLocks noChangeArrowheads="1"/>
          </p:cNvSpPr>
          <p:nvPr/>
        </p:nvSpPr>
        <p:spPr bwMode="auto">
          <a:xfrm>
            <a:off x="1304925" y="1616075"/>
            <a:ext cx="3176588" cy="261938"/>
          </a:xfrm>
          <a:prstGeom prst="parallelogram">
            <a:avLst>
              <a:gd name="adj" fmla="val 3031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41" name="Freeform 9"/>
          <p:cNvSpPr>
            <a:spLocks/>
          </p:cNvSpPr>
          <p:nvPr/>
        </p:nvSpPr>
        <p:spPr bwMode="auto">
          <a:xfrm>
            <a:off x="3708400" y="1619250"/>
            <a:ext cx="763588" cy="720725"/>
          </a:xfrm>
          <a:custGeom>
            <a:avLst/>
            <a:gdLst>
              <a:gd name="T0" fmla="*/ 0 w 232"/>
              <a:gd name="T1" fmla="*/ 2147483647 h 454"/>
              <a:gd name="T2" fmla="*/ 2147483647 w 232"/>
              <a:gd name="T3" fmla="*/ 2147483647 h 454"/>
              <a:gd name="T4" fmla="*/ 2147483647 w 232"/>
              <a:gd name="T5" fmla="*/ 0 h 454"/>
              <a:gd name="T6" fmla="*/ 0 60000 65536"/>
              <a:gd name="T7" fmla="*/ 0 60000 65536"/>
              <a:gd name="T8" fmla="*/ 0 60000 65536"/>
              <a:gd name="T9" fmla="*/ 0 w 232"/>
              <a:gd name="T10" fmla="*/ 0 h 454"/>
              <a:gd name="T11" fmla="*/ 232 w 232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454">
                <a:moveTo>
                  <a:pt x="0" y="454"/>
                </a:moveTo>
                <a:lnTo>
                  <a:pt x="232" y="274"/>
                </a:lnTo>
                <a:lnTo>
                  <a:pt x="22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2" name="Freeform 10"/>
          <p:cNvSpPr>
            <a:spLocks/>
          </p:cNvSpPr>
          <p:nvPr/>
        </p:nvSpPr>
        <p:spPr bwMode="auto">
          <a:xfrm>
            <a:off x="1706563" y="1663700"/>
            <a:ext cx="2228850" cy="150813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3" name="Freeform 11"/>
          <p:cNvSpPr>
            <a:spLocks/>
          </p:cNvSpPr>
          <p:nvPr/>
        </p:nvSpPr>
        <p:spPr bwMode="auto">
          <a:xfrm>
            <a:off x="2179638" y="1663700"/>
            <a:ext cx="1420812" cy="166688"/>
          </a:xfrm>
          <a:custGeom>
            <a:avLst/>
            <a:gdLst>
              <a:gd name="T0" fmla="*/ 0 w 432"/>
              <a:gd name="T1" fmla="*/ 0 h 105"/>
              <a:gd name="T2" fmla="*/ 2147483647 w 432"/>
              <a:gd name="T3" fmla="*/ 0 h 105"/>
              <a:gd name="T4" fmla="*/ 2147483647 w 432"/>
              <a:gd name="T5" fmla="*/ 2147483647 h 105"/>
              <a:gd name="T6" fmla="*/ 2147483647 w 432"/>
              <a:gd name="T7" fmla="*/ 2147483647 h 105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05"/>
              <a:gd name="T14" fmla="*/ 432 w 432"/>
              <a:gd name="T15" fmla="*/ 105 h 1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05">
                <a:moveTo>
                  <a:pt x="0" y="0"/>
                </a:moveTo>
                <a:lnTo>
                  <a:pt x="85" y="0"/>
                </a:lnTo>
                <a:lnTo>
                  <a:pt x="307" y="105"/>
                </a:lnTo>
                <a:lnTo>
                  <a:pt x="432" y="10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4" name="Line 17"/>
          <p:cNvSpPr>
            <a:spLocks noChangeShapeType="1"/>
          </p:cNvSpPr>
          <p:nvPr/>
        </p:nvSpPr>
        <p:spPr bwMode="auto">
          <a:xfrm>
            <a:off x="3114675" y="188436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5" name="Line 18"/>
          <p:cNvSpPr>
            <a:spLocks noChangeShapeType="1"/>
          </p:cNvSpPr>
          <p:nvPr/>
        </p:nvSpPr>
        <p:spPr bwMode="auto">
          <a:xfrm>
            <a:off x="1914525" y="18796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6" name="Line 21"/>
          <p:cNvSpPr>
            <a:spLocks noChangeShapeType="1"/>
          </p:cNvSpPr>
          <p:nvPr/>
        </p:nvSpPr>
        <p:spPr bwMode="auto">
          <a:xfrm>
            <a:off x="1624013" y="1876425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7" name="Line 22"/>
          <p:cNvSpPr>
            <a:spLocks noChangeShapeType="1"/>
          </p:cNvSpPr>
          <p:nvPr/>
        </p:nvSpPr>
        <p:spPr bwMode="auto">
          <a:xfrm>
            <a:off x="1333500" y="1889125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8" name="Line 23"/>
          <p:cNvSpPr>
            <a:spLocks noChangeShapeType="1"/>
          </p:cNvSpPr>
          <p:nvPr/>
        </p:nvSpPr>
        <p:spPr bwMode="auto">
          <a:xfrm>
            <a:off x="2195513" y="188436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9" name="Line 24"/>
          <p:cNvSpPr>
            <a:spLocks noChangeShapeType="1"/>
          </p:cNvSpPr>
          <p:nvPr/>
        </p:nvSpPr>
        <p:spPr bwMode="auto">
          <a:xfrm>
            <a:off x="2819400" y="18796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0" name="Line 25"/>
          <p:cNvSpPr>
            <a:spLocks noChangeShapeType="1"/>
          </p:cNvSpPr>
          <p:nvPr/>
        </p:nvSpPr>
        <p:spPr bwMode="auto">
          <a:xfrm>
            <a:off x="3409950" y="187483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1" name="Text Box 26"/>
          <p:cNvSpPr txBox="1">
            <a:spLocks noChangeArrowheads="1"/>
          </p:cNvSpPr>
          <p:nvPr/>
        </p:nvSpPr>
        <p:spPr bwMode="auto">
          <a:xfrm>
            <a:off x="2132013" y="2043113"/>
            <a:ext cx="2413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84352" name="Text Box 27"/>
          <p:cNvSpPr txBox="1">
            <a:spLocks noChangeArrowheads="1"/>
          </p:cNvSpPr>
          <p:nvPr/>
        </p:nvSpPr>
        <p:spPr bwMode="auto">
          <a:xfrm>
            <a:off x="2451100" y="1828800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84353" name="Text Box 29"/>
          <p:cNvSpPr txBox="1">
            <a:spLocks noChangeArrowheads="1"/>
          </p:cNvSpPr>
          <p:nvPr/>
        </p:nvSpPr>
        <p:spPr bwMode="auto">
          <a:xfrm>
            <a:off x="2432050" y="2047875"/>
            <a:ext cx="2984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84354" name="Text Box 30"/>
          <p:cNvSpPr txBox="1">
            <a:spLocks noChangeArrowheads="1"/>
          </p:cNvSpPr>
          <p:nvPr/>
        </p:nvSpPr>
        <p:spPr bwMode="auto">
          <a:xfrm>
            <a:off x="1260475" y="2033588"/>
            <a:ext cx="2413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84355" name="Text Box 57"/>
          <p:cNvSpPr txBox="1">
            <a:spLocks noChangeArrowheads="1"/>
          </p:cNvSpPr>
          <p:nvPr/>
        </p:nvSpPr>
        <p:spPr bwMode="auto">
          <a:xfrm>
            <a:off x="2127250" y="1828800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84356" name="Line 61"/>
          <p:cNvSpPr>
            <a:spLocks noChangeShapeType="1"/>
          </p:cNvSpPr>
          <p:nvPr/>
        </p:nvSpPr>
        <p:spPr bwMode="auto">
          <a:xfrm flipH="1">
            <a:off x="573088" y="2209800"/>
            <a:ext cx="9017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7" name="Line 62"/>
          <p:cNvSpPr>
            <a:spLocks noChangeShapeType="1"/>
          </p:cNvSpPr>
          <p:nvPr/>
        </p:nvSpPr>
        <p:spPr bwMode="auto">
          <a:xfrm flipH="1">
            <a:off x="958850" y="2209800"/>
            <a:ext cx="80645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8" name="Line 63"/>
          <p:cNvSpPr>
            <a:spLocks noChangeShapeType="1"/>
          </p:cNvSpPr>
          <p:nvPr/>
        </p:nvSpPr>
        <p:spPr bwMode="auto">
          <a:xfrm flipH="1">
            <a:off x="1677988" y="2225675"/>
            <a:ext cx="70961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9" name="Text Box 64"/>
          <p:cNvSpPr txBox="1">
            <a:spLocks noChangeArrowheads="1"/>
          </p:cNvSpPr>
          <p:nvPr/>
        </p:nvSpPr>
        <p:spPr bwMode="auto">
          <a:xfrm>
            <a:off x="3398838" y="258762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000000"/>
                </a:solidFill>
                <a:latin typeface="Arial" pitchFamily="34" charset="0"/>
              </a:rPr>
              <a:t>…</a:t>
            </a:r>
          </a:p>
        </p:txBody>
      </p:sp>
      <p:sp>
        <p:nvSpPr>
          <p:cNvPr id="184360" name="Line 69"/>
          <p:cNvSpPr>
            <a:spLocks noChangeShapeType="1"/>
          </p:cNvSpPr>
          <p:nvPr/>
        </p:nvSpPr>
        <p:spPr bwMode="auto">
          <a:xfrm>
            <a:off x="2686050" y="2212975"/>
            <a:ext cx="101600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1" name="Line 70"/>
          <p:cNvSpPr>
            <a:spLocks noChangeShapeType="1"/>
          </p:cNvSpPr>
          <p:nvPr/>
        </p:nvSpPr>
        <p:spPr bwMode="auto">
          <a:xfrm>
            <a:off x="2676525" y="2011363"/>
            <a:ext cx="479425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2" name="Line 71"/>
          <p:cNvSpPr>
            <a:spLocks noChangeShapeType="1"/>
          </p:cNvSpPr>
          <p:nvPr/>
        </p:nvSpPr>
        <p:spPr bwMode="auto">
          <a:xfrm>
            <a:off x="3532188" y="1955800"/>
            <a:ext cx="514350" cy="48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3" name="Text Box 72"/>
          <p:cNvSpPr txBox="1">
            <a:spLocks noChangeArrowheads="1"/>
          </p:cNvSpPr>
          <p:nvPr/>
        </p:nvSpPr>
        <p:spPr bwMode="auto">
          <a:xfrm>
            <a:off x="563563" y="3130550"/>
            <a:ext cx="165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Electrical Engineering</a:t>
            </a:r>
          </a:p>
          <a:p>
            <a:pPr algn="ctr"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(VLAN ports 1-8)</a:t>
            </a:r>
          </a:p>
        </p:txBody>
      </p:sp>
      <p:sp>
        <p:nvSpPr>
          <p:cNvPr id="184364" name="Text Box 73"/>
          <p:cNvSpPr txBox="1">
            <a:spLocks noChangeArrowheads="1"/>
          </p:cNvSpPr>
          <p:nvPr/>
        </p:nvSpPr>
        <p:spPr bwMode="auto">
          <a:xfrm>
            <a:off x="2725738" y="3117850"/>
            <a:ext cx="1433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Computer Science</a:t>
            </a:r>
          </a:p>
          <a:p>
            <a:pPr algn="ctr"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(VLAN ports 9-15)</a:t>
            </a:r>
          </a:p>
        </p:txBody>
      </p:sp>
      <p:sp>
        <p:nvSpPr>
          <p:cNvPr id="184365" name="Text Box 74"/>
          <p:cNvSpPr txBox="1">
            <a:spLocks noChangeArrowheads="1"/>
          </p:cNvSpPr>
          <p:nvPr/>
        </p:nvSpPr>
        <p:spPr bwMode="auto">
          <a:xfrm>
            <a:off x="3322638" y="1824038"/>
            <a:ext cx="298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15</a:t>
            </a:r>
          </a:p>
        </p:txBody>
      </p:sp>
      <p:sp>
        <p:nvSpPr>
          <p:cNvPr id="184366" name="Oval 81"/>
          <p:cNvSpPr>
            <a:spLocks noChangeArrowheads="1"/>
          </p:cNvSpPr>
          <p:nvPr/>
        </p:nvSpPr>
        <p:spPr bwMode="auto">
          <a:xfrm>
            <a:off x="1449388" y="2189163"/>
            <a:ext cx="42862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67" name="Oval 82"/>
          <p:cNvSpPr>
            <a:spLocks noChangeArrowheads="1"/>
          </p:cNvSpPr>
          <p:nvPr/>
        </p:nvSpPr>
        <p:spPr bwMode="auto">
          <a:xfrm>
            <a:off x="1741488" y="2185988"/>
            <a:ext cx="42862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68" name="Oval 83"/>
          <p:cNvSpPr>
            <a:spLocks noChangeArrowheads="1"/>
          </p:cNvSpPr>
          <p:nvPr/>
        </p:nvSpPr>
        <p:spPr bwMode="auto">
          <a:xfrm>
            <a:off x="2328863" y="2190750"/>
            <a:ext cx="42862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69" name="Oval 84"/>
          <p:cNvSpPr>
            <a:spLocks noChangeArrowheads="1"/>
          </p:cNvSpPr>
          <p:nvPr/>
        </p:nvSpPr>
        <p:spPr bwMode="auto">
          <a:xfrm>
            <a:off x="2660650" y="2187575"/>
            <a:ext cx="42863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70" name="Oval 85"/>
          <p:cNvSpPr>
            <a:spLocks noChangeArrowheads="1"/>
          </p:cNvSpPr>
          <p:nvPr/>
        </p:nvSpPr>
        <p:spPr bwMode="auto">
          <a:xfrm>
            <a:off x="2647950" y="1973263"/>
            <a:ext cx="42863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71" name="Oval 86"/>
          <p:cNvSpPr>
            <a:spLocks noChangeArrowheads="1"/>
          </p:cNvSpPr>
          <p:nvPr/>
        </p:nvSpPr>
        <p:spPr bwMode="auto">
          <a:xfrm>
            <a:off x="3522663" y="1970088"/>
            <a:ext cx="42862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72" name="Text Box 45"/>
          <p:cNvSpPr txBox="1">
            <a:spLocks noChangeArrowheads="1"/>
          </p:cNvSpPr>
          <p:nvPr/>
        </p:nvSpPr>
        <p:spPr bwMode="auto">
          <a:xfrm>
            <a:off x="1112838" y="255428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000000"/>
                </a:solidFill>
                <a:latin typeface="Arial" pitchFamily="34" charset="0"/>
              </a:rPr>
              <a:t>…</a:t>
            </a:r>
          </a:p>
        </p:txBody>
      </p:sp>
      <p:sp>
        <p:nvSpPr>
          <p:cNvPr id="75830" name="Rectangle 113"/>
          <p:cNvSpPr>
            <a:spLocks noChangeArrowheads="1"/>
          </p:cNvSpPr>
          <p:nvPr/>
        </p:nvSpPr>
        <p:spPr bwMode="auto">
          <a:xfrm>
            <a:off x="6888163" y="2105025"/>
            <a:ext cx="2794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4374" name="Rectangle 77"/>
          <p:cNvSpPr>
            <a:spLocks noChangeArrowheads="1"/>
          </p:cNvSpPr>
          <p:nvPr/>
        </p:nvSpPr>
        <p:spPr bwMode="auto">
          <a:xfrm>
            <a:off x="6877050" y="1884363"/>
            <a:ext cx="290513" cy="2095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75" name="Rectangle 76"/>
          <p:cNvSpPr>
            <a:spLocks noChangeArrowheads="1"/>
          </p:cNvSpPr>
          <p:nvPr/>
        </p:nvSpPr>
        <p:spPr bwMode="auto">
          <a:xfrm>
            <a:off x="5986463" y="1889125"/>
            <a:ext cx="890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76" name="Line 17"/>
          <p:cNvSpPr>
            <a:spLocks noChangeShapeType="1"/>
          </p:cNvSpPr>
          <p:nvPr/>
        </p:nvSpPr>
        <p:spPr bwMode="auto">
          <a:xfrm>
            <a:off x="6586538" y="189071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77" name="Line 24"/>
          <p:cNvSpPr>
            <a:spLocks noChangeShapeType="1"/>
          </p:cNvSpPr>
          <p:nvPr/>
        </p:nvSpPr>
        <p:spPr bwMode="auto">
          <a:xfrm>
            <a:off x="6291263" y="188595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78" name="Line 25"/>
          <p:cNvSpPr>
            <a:spLocks noChangeShapeType="1"/>
          </p:cNvSpPr>
          <p:nvPr/>
        </p:nvSpPr>
        <p:spPr bwMode="auto">
          <a:xfrm>
            <a:off x="6881813" y="188118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79" name="Text Box 29"/>
          <p:cNvSpPr txBox="1">
            <a:spLocks noChangeArrowheads="1"/>
          </p:cNvSpPr>
          <p:nvPr/>
        </p:nvSpPr>
        <p:spPr bwMode="auto">
          <a:xfrm>
            <a:off x="5903913" y="2054225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84380" name="Text Box 74"/>
          <p:cNvSpPr txBox="1">
            <a:spLocks noChangeArrowheads="1"/>
          </p:cNvSpPr>
          <p:nvPr/>
        </p:nvSpPr>
        <p:spPr bwMode="auto">
          <a:xfrm>
            <a:off x="6794500" y="1830388"/>
            <a:ext cx="2413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84381" name="Oval 84"/>
          <p:cNvSpPr>
            <a:spLocks noChangeArrowheads="1"/>
          </p:cNvSpPr>
          <p:nvPr/>
        </p:nvSpPr>
        <p:spPr bwMode="auto">
          <a:xfrm>
            <a:off x="6132513" y="2193925"/>
            <a:ext cx="42862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82" name="Oval 86"/>
          <p:cNvSpPr>
            <a:spLocks noChangeArrowheads="1"/>
          </p:cNvSpPr>
          <p:nvPr/>
        </p:nvSpPr>
        <p:spPr bwMode="auto">
          <a:xfrm>
            <a:off x="6994525" y="1976438"/>
            <a:ext cx="42863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83" name="AutoShape 8"/>
          <p:cNvSpPr>
            <a:spLocks noChangeArrowheads="1"/>
          </p:cNvSpPr>
          <p:nvPr/>
        </p:nvSpPr>
        <p:spPr bwMode="auto">
          <a:xfrm>
            <a:off x="5972175" y="1612900"/>
            <a:ext cx="1630363" cy="261938"/>
          </a:xfrm>
          <a:prstGeom prst="parallelogram">
            <a:avLst>
              <a:gd name="adj" fmla="val 15560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84" name="Freeform 10"/>
          <p:cNvSpPr>
            <a:spLocks/>
          </p:cNvSpPr>
          <p:nvPr/>
        </p:nvSpPr>
        <p:spPr bwMode="auto">
          <a:xfrm>
            <a:off x="6154738" y="1657350"/>
            <a:ext cx="1184275" cy="166688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85" name="Freeform 10"/>
          <p:cNvSpPr>
            <a:spLocks/>
          </p:cNvSpPr>
          <p:nvPr/>
        </p:nvSpPr>
        <p:spPr bwMode="auto">
          <a:xfrm flipV="1">
            <a:off x="6354763" y="1657350"/>
            <a:ext cx="873125" cy="166688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endParaRPr lang="en-US"/>
          </a:p>
        </p:txBody>
      </p:sp>
      <p:sp>
        <p:nvSpPr>
          <p:cNvPr id="184386" name="Freeform 131"/>
          <p:cNvSpPr>
            <a:spLocks/>
          </p:cNvSpPr>
          <p:nvPr/>
        </p:nvSpPr>
        <p:spPr bwMode="auto">
          <a:xfrm>
            <a:off x="7180263" y="1611313"/>
            <a:ext cx="419100" cy="723900"/>
          </a:xfrm>
          <a:custGeom>
            <a:avLst/>
            <a:gdLst>
              <a:gd name="T0" fmla="*/ 2147483647 w 264"/>
              <a:gd name="T1" fmla="*/ 0 h 456"/>
              <a:gd name="T2" fmla="*/ 2147483647 w 264"/>
              <a:gd name="T3" fmla="*/ 2147483647 h 456"/>
              <a:gd name="T4" fmla="*/ 0 w 264"/>
              <a:gd name="T5" fmla="*/ 2147483647 h 4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64" h="456">
                <a:moveTo>
                  <a:pt x="264" y="0"/>
                </a:moveTo>
                <a:lnTo>
                  <a:pt x="262" y="248"/>
                </a:lnTo>
                <a:lnTo>
                  <a:pt x="0" y="45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4387" name="Freeform 132"/>
          <p:cNvSpPr>
            <a:spLocks/>
          </p:cNvSpPr>
          <p:nvPr/>
        </p:nvSpPr>
        <p:spPr bwMode="auto">
          <a:xfrm>
            <a:off x="5969000" y="1868488"/>
            <a:ext cx="1209675" cy="481012"/>
          </a:xfrm>
          <a:custGeom>
            <a:avLst/>
            <a:gdLst>
              <a:gd name="T0" fmla="*/ 0 w 762"/>
              <a:gd name="T1" fmla="*/ 2147483647 h 303"/>
              <a:gd name="T2" fmla="*/ 0 w 762"/>
              <a:gd name="T3" fmla="*/ 2147483647 h 303"/>
              <a:gd name="T4" fmla="*/ 2147483647 w 762"/>
              <a:gd name="T5" fmla="*/ 2147483647 h 303"/>
              <a:gd name="T6" fmla="*/ 2147483647 w 762"/>
              <a:gd name="T7" fmla="*/ 0 h 3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2" h="303">
                <a:moveTo>
                  <a:pt x="0" y="3"/>
                </a:moveTo>
                <a:lnTo>
                  <a:pt x="0" y="303"/>
                </a:lnTo>
                <a:lnTo>
                  <a:pt x="762" y="303"/>
                </a:lnTo>
                <a:lnTo>
                  <a:pt x="762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75845" name="Line 133"/>
          <p:cNvSpPr>
            <a:spLocks noChangeShapeType="1"/>
          </p:cNvSpPr>
          <p:nvPr/>
        </p:nvSpPr>
        <p:spPr bwMode="auto">
          <a:xfrm flipV="1">
            <a:off x="5969000" y="2092325"/>
            <a:ext cx="1219200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84389" name="Line 69"/>
          <p:cNvSpPr>
            <a:spLocks noChangeShapeType="1"/>
          </p:cNvSpPr>
          <p:nvPr/>
        </p:nvSpPr>
        <p:spPr bwMode="auto">
          <a:xfrm flipH="1">
            <a:off x="5983288" y="2216150"/>
            <a:ext cx="165100" cy="301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0" name="Line 70"/>
          <p:cNvSpPr>
            <a:spLocks noChangeShapeType="1"/>
          </p:cNvSpPr>
          <p:nvPr/>
        </p:nvSpPr>
        <p:spPr bwMode="auto">
          <a:xfrm>
            <a:off x="6438900" y="1990725"/>
            <a:ext cx="179388" cy="627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1" name="Line 71"/>
          <p:cNvSpPr>
            <a:spLocks noChangeShapeType="1"/>
          </p:cNvSpPr>
          <p:nvPr/>
        </p:nvSpPr>
        <p:spPr bwMode="auto">
          <a:xfrm>
            <a:off x="6999288" y="1987550"/>
            <a:ext cx="509587" cy="455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2" name="Oval 85"/>
          <p:cNvSpPr>
            <a:spLocks noChangeArrowheads="1"/>
          </p:cNvSpPr>
          <p:nvPr/>
        </p:nvSpPr>
        <p:spPr bwMode="auto">
          <a:xfrm>
            <a:off x="6424613" y="1970088"/>
            <a:ext cx="42862" cy="476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93" name="Text Box 27"/>
          <p:cNvSpPr txBox="1">
            <a:spLocks noChangeArrowheads="1"/>
          </p:cNvSpPr>
          <p:nvPr/>
        </p:nvSpPr>
        <p:spPr bwMode="auto">
          <a:xfrm>
            <a:off x="6232525" y="1835150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75851" name="Rectangle 158"/>
          <p:cNvSpPr>
            <a:spLocks noChangeArrowheads="1"/>
          </p:cNvSpPr>
          <p:nvPr/>
        </p:nvSpPr>
        <p:spPr bwMode="auto">
          <a:xfrm>
            <a:off x="6591300" y="1885950"/>
            <a:ext cx="280988" cy="204788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4395" name="Text Box 73"/>
          <p:cNvSpPr txBox="1">
            <a:spLocks noChangeArrowheads="1"/>
          </p:cNvSpPr>
          <p:nvPr/>
        </p:nvSpPr>
        <p:spPr bwMode="auto">
          <a:xfrm>
            <a:off x="5648325" y="3124200"/>
            <a:ext cx="240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Ports 2,3,5 belong to EE VLAN</a:t>
            </a:r>
          </a:p>
          <a:p>
            <a:pPr algn="ctr"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Ports 4,6,7,8 belong to CS VLAN</a:t>
            </a:r>
          </a:p>
        </p:txBody>
      </p:sp>
      <p:sp>
        <p:nvSpPr>
          <p:cNvPr id="184396" name="Text Box 27"/>
          <p:cNvSpPr txBox="1">
            <a:spLocks noChangeArrowheads="1"/>
          </p:cNvSpPr>
          <p:nvPr/>
        </p:nvSpPr>
        <p:spPr bwMode="auto">
          <a:xfrm>
            <a:off x="6513513" y="1835150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4397" name="Text Box 27"/>
          <p:cNvSpPr txBox="1">
            <a:spLocks noChangeArrowheads="1"/>
          </p:cNvSpPr>
          <p:nvPr/>
        </p:nvSpPr>
        <p:spPr bwMode="auto">
          <a:xfrm>
            <a:off x="6237288" y="2049463"/>
            <a:ext cx="2413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84398" name="Text Box 27"/>
          <p:cNvSpPr txBox="1">
            <a:spLocks noChangeArrowheads="1"/>
          </p:cNvSpPr>
          <p:nvPr/>
        </p:nvSpPr>
        <p:spPr bwMode="auto">
          <a:xfrm>
            <a:off x="6513513" y="2049463"/>
            <a:ext cx="2413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84399" name="Text Box 27"/>
          <p:cNvSpPr txBox="1">
            <a:spLocks noChangeArrowheads="1"/>
          </p:cNvSpPr>
          <p:nvPr/>
        </p:nvSpPr>
        <p:spPr bwMode="auto">
          <a:xfrm>
            <a:off x="6813550" y="2054225"/>
            <a:ext cx="2413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800" i="0">
                <a:solidFill>
                  <a:srgbClr val="000000"/>
                </a:solidFill>
                <a:latin typeface="Arial" pitchFamily="34" charset="0"/>
              </a:rPr>
              <a:t>8</a:t>
            </a:r>
          </a:p>
        </p:txBody>
      </p:sp>
      <p:grpSp>
        <p:nvGrpSpPr>
          <p:cNvPr id="2" name="Group 170"/>
          <p:cNvGrpSpPr>
            <a:grpSpLocks/>
          </p:cNvGrpSpPr>
          <p:nvPr/>
        </p:nvGrpSpPr>
        <p:grpSpPr bwMode="auto">
          <a:xfrm>
            <a:off x="3327400" y="1835150"/>
            <a:ext cx="2836863" cy="427038"/>
            <a:chOff x="2096" y="1156"/>
            <a:chExt cx="1787" cy="269"/>
          </a:xfrm>
        </p:grpSpPr>
        <p:sp>
          <p:nvSpPr>
            <p:cNvPr id="184429" name="Oval 85"/>
            <p:cNvSpPr>
              <a:spLocks noChangeArrowheads="1"/>
            </p:cNvSpPr>
            <p:nvPr/>
          </p:nvSpPr>
          <p:spPr bwMode="auto">
            <a:xfrm>
              <a:off x="2215" y="1381"/>
              <a:ext cx="27" cy="3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i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grpSp>
          <p:nvGrpSpPr>
            <p:cNvPr id="3" name="Group 169"/>
            <p:cNvGrpSpPr>
              <a:grpSpLocks/>
            </p:cNvGrpSpPr>
            <p:nvPr/>
          </p:nvGrpSpPr>
          <p:grpSpPr bwMode="auto">
            <a:xfrm>
              <a:off x="2096" y="1156"/>
              <a:ext cx="1787" cy="269"/>
              <a:chOff x="2096" y="1156"/>
              <a:chExt cx="1787" cy="269"/>
            </a:xfrm>
          </p:grpSpPr>
          <p:sp>
            <p:nvSpPr>
              <p:cNvPr id="184431" name="Text Box 28"/>
              <p:cNvSpPr txBox="1">
                <a:spLocks noChangeArrowheads="1"/>
              </p:cNvSpPr>
              <p:nvPr/>
            </p:nvSpPr>
            <p:spPr bwMode="auto">
              <a:xfrm>
                <a:off x="2096" y="1290"/>
                <a:ext cx="188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800" i="0">
                    <a:solidFill>
                      <a:srgbClr val="FF0000"/>
                    </a:solidFill>
                    <a:latin typeface="Arial" pitchFamily="34" charset="0"/>
                  </a:rPr>
                  <a:t>16</a:t>
                </a:r>
              </a:p>
            </p:txBody>
          </p:sp>
          <p:sp>
            <p:nvSpPr>
              <p:cNvPr id="184432" name="Text Box 27"/>
              <p:cNvSpPr txBox="1">
                <a:spLocks noChangeArrowheads="1"/>
              </p:cNvSpPr>
              <p:nvPr/>
            </p:nvSpPr>
            <p:spPr bwMode="auto">
              <a:xfrm>
                <a:off x="3731" y="1156"/>
                <a:ext cx="152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800" i="0">
                    <a:solidFill>
                      <a:srgbClr val="FF0000"/>
                    </a:solidFill>
                    <a:latin typeface="Arial" pitchFamily="34" charset="0"/>
                  </a:rPr>
                  <a:t>1</a:t>
                </a:r>
              </a:p>
            </p:txBody>
          </p:sp>
          <p:sp>
            <p:nvSpPr>
              <p:cNvPr id="184433" name="Oval 85"/>
              <p:cNvSpPr>
                <a:spLocks noChangeArrowheads="1"/>
              </p:cNvSpPr>
              <p:nvPr/>
            </p:nvSpPr>
            <p:spPr bwMode="auto">
              <a:xfrm>
                <a:off x="3855" y="1247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84434" name="Freeform 168"/>
              <p:cNvSpPr>
                <a:spLocks/>
              </p:cNvSpPr>
              <p:nvPr/>
            </p:nvSpPr>
            <p:spPr bwMode="auto">
              <a:xfrm>
                <a:off x="2226" y="1260"/>
                <a:ext cx="1644" cy="135"/>
              </a:xfrm>
              <a:custGeom>
                <a:avLst/>
                <a:gdLst>
                  <a:gd name="T0" fmla="*/ 0 w 1644"/>
                  <a:gd name="T1" fmla="*/ 135 h 135"/>
                  <a:gd name="T2" fmla="*/ 852 w 1644"/>
                  <a:gd name="T3" fmla="*/ 132 h 135"/>
                  <a:gd name="T4" fmla="*/ 1050 w 1644"/>
                  <a:gd name="T5" fmla="*/ 0 h 135"/>
                  <a:gd name="T6" fmla="*/ 1644 w 1644"/>
                  <a:gd name="T7" fmla="*/ 0 h 13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44" h="135">
                    <a:moveTo>
                      <a:pt x="0" y="135"/>
                    </a:moveTo>
                    <a:lnTo>
                      <a:pt x="852" y="132"/>
                    </a:lnTo>
                    <a:lnTo>
                      <a:pt x="1050" y="0"/>
                    </a:lnTo>
                    <a:lnTo>
                      <a:pt x="1644" y="0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54000" y="2316163"/>
            <a:ext cx="538163" cy="558800"/>
            <a:chOff x="-44" y="1473"/>
            <a:chExt cx="981" cy="1105"/>
          </a:xfrm>
        </p:grpSpPr>
        <p:pic>
          <p:nvPicPr>
            <p:cNvPr id="18442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2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619125" y="2519363"/>
            <a:ext cx="539750" cy="558800"/>
            <a:chOff x="-44" y="1473"/>
            <a:chExt cx="981" cy="1105"/>
          </a:xfrm>
        </p:grpSpPr>
        <p:pic>
          <p:nvPicPr>
            <p:cNvPr id="18442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2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1290638" y="2479675"/>
            <a:ext cx="538162" cy="558800"/>
            <a:chOff x="-44" y="1473"/>
            <a:chExt cx="981" cy="1105"/>
          </a:xfrm>
        </p:grpSpPr>
        <p:pic>
          <p:nvPicPr>
            <p:cNvPr id="18442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2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2417763" y="2498725"/>
            <a:ext cx="538162" cy="558800"/>
            <a:chOff x="-44" y="1473"/>
            <a:chExt cx="981" cy="1105"/>
          </a:xfrm>
        </p:grpSpPr>
        <p:pic>
          <p:nvPicPr>
            <p:cNvPr id="18442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2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2854325" y="2479675"/>
            <a:ext cx="539750" cy="558800"/>
            <a:chOff x="-44" y="1473"/>
            <a:chExt cx="981" cy="1105"/>
          </a:xfrm>
        </p:grpSpPr>
        <p:pic>
          <p:nvPicPr>
            <p:cNvPr id="18441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2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3708400" y="2327275"/>
            <a:ext cx="538163" cy="558800"/>
            <a:chOff x="-44" y="1473"/>
            <a:chExt cx="981" cy="1105"/>
          </a:xfrm>
        </p:grpSpPr>
        <p:pic>
          <p:nvPicPr>
            <p:cNvPr id="18441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1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5557838" y="2428875"/>
            <a:ext cx="538162" cy="558800"/>
            <a:chOff x="-44" y="1473"/>
            <a:chExt cx="981" cy="1105"/>
          </a:xfrm>
        </p:grpSpPr>
        <p:pic>
          <p:nvPicPr>
            <p:cNvPr id="18441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1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7183438" y="2357438"/>
            <a:ext cx="538162" cy="558800"/>
            <a:chOff x="-44" y="1473"/>
            <a:chExt cx="981" cy="1105"/>
          </a:xfrm>
        </p:grpSpPr>
        <p:pic>
          <p:nvPicPr>
            <p:cNvPr id="18441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1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6257925" y="2438400"/>
            <a:ext cx="539750" cy="558800"/>
            <a:chOff x="-44" y="1473"/>
            <a:chExt cx="981" cy="1105"/>
          </a:xfrm>
        </p:grpSpPr>
        <p:pic>
          <p:nvPicPr>
            <p:cNvPr id="18441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1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84410" name="Picture 1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" y="1030288"/>
            <a:ext cx="7415212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222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B13FECDB-0164-4E7D-ACD1-22EEBBE63BCB}" type="slidenum">
              <a:rPr lang="en-US">
                <a:solidFill>
                  <a:srgbClr val="000000"/>
                </a:solidFill>
              </a:rPr>
              <a:pPr/>
              <a:t>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5347" name="Text Box 9"/>
          <p:cNvSpPr txBox="1">
            <a:spLocks noChangeArrowheads="1"/>
          </p:cNvSpPr>
          <p:nvPr/>
        </p:nvSpPr>
        <p:spPr bwMode="auto">
          <a:xfrm>
            <a:off x="3384550" y="1428750"/>
            <a:ext cx="4746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type</a:t>
            </a:r>
          </a:p>
        </p:txBody>
      </p:sp>
      <p:sp>
        <p:nvSpPr>
          <p:cNvPr id="185348" name="Line 10"/>
          <p:cNvSpPr>
            <a:spLocks noChangeShapeType="1"/>
          </p:cNvSpPr>
          <p:nvPr/>
        </p:nvSpPr>
        <p:spPr bwMode="auto">
          <a:xfrm>
            <a:off x="3559175" y="1636713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349" name="Line 31"/>
          <p:cNvSpPr>
            <a:spLocks noChangeShapeType="1"/>
          </p:cNvSpPr>
          <p:nvPr/>
        </p:nvSpPr>
        <p:spPr bwMode="auto">
          <a:xfrm>
            <a:off x="1000125" y="2200275"/>
            <a:ext cx="0" cy="771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350" name="Line 34"/>
          <p:cNvSpPr>
            <a:spLocks noChangeShapeType="1"/>
          </p:cNvSpPr>
          <p:nvPr/>
        </p:nvSpPr>
        <p:spPr bwMode="auto">
          <a:xfrm>
            <a:off x="3424238" y="2171700"/>
            <a:ext cx="0" cy="771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351" name="Line 36"/>
          <p:cNvSpPr>
            <a:spLocks noChangeShapeType="1"/>
          </p:cNvSpPr>
          <p:nvPr/>
        </p:nvSpPr>
        <p:spPr bwMode="auto">
          <a:xfrm>
            <a:off x="3457575" y="2176463"/>
            <a:ext cx="742950" cy="809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352" name="Line 37"/>
          <p:cNvSpPr>
            <a:spLocks noChangeShapeType="1"/>
          </p:cNvSpPr>
          <p:nvPr/>
        </p:nvSpPr>
        <p:spPr bwMode="auto">
          <a:xfrm>
            <a:off x="6167438" y="2185988"/>
            <a:ext cx="700087" cy="7953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353" name="Line 40"/>
          <p:cNvSpPr>
            <a:spLocks noChangeShapeType="1"/>
          </p:cNvSpPr>
          <p:nvPr/>
        </p:nvSpPr>
        <p:spPr bwMode="auto">
          <a:xfrm>
            <a:off x="3600450" y="3328988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354" name="Rectangle 41"/>
          <p:cNvSpPr>
            <a:spLocks noChangeArrowheads="1"/>
          </p:cNvSpPr>
          <p:nvPr/>
        </p:nvSpPr>
        <p:spPr bwMode="auto">
          <a:xfrm>
            <a:off x="3476625" y="4054803"/>
            <a:ext cx="27190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ko-KR" sz="1400" i="0" dirty="0">
                <a:solidFill>
                  <a:srgbClr val="000000"/>
                </a:solidFill>
                <a:latin typeface="Arial" pitchFamily="34" charset="0"/>
                <a:ea typeface="Gulim" pitchFamily="34" charset="-127"/>
              </a:rPr>
              <a:t>2-byte Tag Protocol Identifier</a:t>
            </a:r>
          </a:p>
          <a:p>
            <a:pPr eaLnBrk="1" hangingPunct="1"/>
            <a:r>
              <a:rPr lang="en-US" altLang="ko-KR" sz="1400" i="0" dirty="0">
                <a:solidFill>
                  <a:srgbClr val="000000"/>
                </a:solidFill>
                <a:latin typeface="Arial" pitchFamily="34" charset="0"/>
                <a:ea typeface="Gulim" pitchFamily="34" charset="-127"/>
              </a:rPr>
              <a:t>                        (value: </a:t>
            </a:r>
            <a:r>
              <a:rPr lang="en-US" altLang="ko-KR" sz="1400" i="0" dirty="0" smtClean="0">
                <a:solidFill>
                  <a:srgbClr val="000000"/>
                </a:solidFill>
                <a:latin typeface="Arial" pitchFamily="34" charset="0"/>
                <a:ea typeface="Gulim" pitchFamily="34" charset="-127"/>
              </a:rPr>
              <a:t>0x8100</a:t>
            </a:r>
            <a:r>
              <a:rPr lang="en-US" altLang="ko-KR" sz="1400" i="0" dirty="0">
                <a:solidFill>
                  <a:srgbClr val="000000"/>
                </a:solidFill>
                <a:latin typeface="Arial" pitchFamily="34" charset="0"/>
                <a:ea typeface="Gulim" pitchFamily="34" charset="-127"/>
              </a:rPr>
              <a:t>) </a:t>
            </a:r>
          </a:p>
        </p:txBody>
      </p:sp>
      <p:sp>
        <p:nvSpPr>
          <p:cNvPr id="185355" name="Rectangle 42"/>
          <p:cNvSpPr>
            <a:spLocks noChangeArrowheads="1"/>
          </p:cNvSpPr>
          <p:nvPr/>
        </p:nvSpPr>
        <p:spPr bwMode="auto">
          <a:xfrm>
            <a:off x="3814763" y="5203825"/>
            <a:ext cx="3824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ko-KR" sz="1400" i="0">
                <a:solidFill>
                  <a:srgbClr val="000000"/>
                </a:solidFill>
                <a:latin typeface="Arial" pitchFamily="34" charset="0"/>
                <a:ea typeface="Gulim" pitchFamily="34" charset="-127"/>
              </a:rPr>
              <a:t>Tag Control Information (12 bit VLAN ID field, </a:t>
            </a:r>
          </a:p>
          <a:p>
            <a:pPr eaLnBrk="1" hangingPunct="1"/>
            <a:r>
              <a:rPr lang="en-US" altLang="ko-KR" sz="1400" i="0">
                <a:solidFill>
                  <a:srgbClr val="000000"/>
                </a:solidFill>
                <a:latin typeface="Arial" pitchFamily="34" charset="0"/>
                <a:ea typeface="Gulim" pitchFamily="34" charset="-127"/>
              </a:rPr>
              <a:t>                          3 bit priority field like IP TOS)</a:t>
            </a:r>
            <a:r>
              <a:rPr lang="en-US" altLang="ko-KR" i="0">
                <a:solidFill>
                  <a:srgbClr val="000000"/>
                </a:solidFill>
                <a:latin typeface="Arial" pitchFamily="34" charset="0"/>
                <a:ea typeface="Gulim" pitchFamily="34" charset="-127"/>
              </a:rPr>
              <a:t> </a:t>
            </a:r>
          </a:p>
        </p:txBody>
      </p:sp>
      <p:sp>
        <p:nvSpPr>
          <p:cNvPr id="185356" name="Line 43"/>
          <p:cNvSpPr>
            <a:spLocks noChangeShapeType="1"/>
          </p:cNvSpPr>
          <p:nvPr/>
        </p:nvSpPr>
        <p:spPr bwMode="auto">
          <a:xfrm>
            <a:off x="3963988" y="3419475"/>
            <a:ext cx="9525" cy="1741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357" name="Line 44"/>
          <p:cNvSpPr>
            <a:spLocks noChangeShapeType="1"/>
          </p:cNvSpPr>
          <p:nvPr/>
        </p:nvSpPr>
        <p:spPr bwMode="auto">
          <a:xfrm>
            <a:off x="6562725" y="3319463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358" name="Line 47"/>
          <p:cNvSpPr>
            <a:spLocks noChangeShapeType="1"/>
          </p:cNvSpPr>
          <p:nvPr/>
        </p:nvSpPr>
        <p:spPr bwMode="auto">
          <a:xfrm flipH="1">
            <a:off x="6767513" y="3076575"/>
            <a:ext cx="14287" cy="5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359" name="Rectangle 48"/>
          <p:cNvSpPr>
            <a:spLocks noChangeArrowheads="1"/>
          </p:cNvSpPr>
          <p:nvPr/>
        </p:nvSpPr>
        <p:spPr bwMode="auto">
          <a:xfrm>
            <a:off x="6105525" y="4175125"/>
            <a:ext cx="12382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ko-KR" sz="1400" i="0">
                <a:solidFill>
                  <a:srgbClr val="000000"/>
                </a:solidFill>
                <a:latin typeface="Arial" pitchFamily="34" charset="0"/>
                <a:ea typeface="Gulim" pitchFamily="34" charset="-127"/>
              </a:rPr>
              <a:t>Recomputed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1400" i="0">
                <a:solidFill>
                  <a:srgbClr val="000000"/>
                </a:solidFill>
                <a:latin typeface="Arial" pitchFamily="34" charset="0"/>
                <a:ea typeface="Gulim" pitchFamily="34" charset="-127"/>
              </a:rPr>
              <a:t>CRC</a:t>
            </a:r>
            <a:r>
              <a:rPr lang="en-US" altLang="ko-KR" i="0">
                <a:solidFill>
                  <a:srgbClr val="000000"/>
                </a:solidFill>
                <a:latin typeface="Arial" pitchFamily="34" charset="0"/>
                <a:ea typeface="Gulim" pitchFamily="34" charset="-127"/>
              </a:rPr>
              <a:t> </a:t>
            </a:r>
          </a:p>
        </p:txBody>
      </p:sp>
      <p:sp>
        <p:nvSpPr>
          <p:cNvPr id="76817" name="Rectangle 27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000" i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802.1Q VLAN frame format</a:t>
            </a:r>
          </a:p>
        </p:txBody>
      </p:sp>
      <p:sp>
        <p:nvSpPr>
          <p:cNvPr id="76818" name="Text Box 28"/>
          <p:cNvSpPr txBox="1">
            <a:spLocks noChangeArrowheads="1"/>
          </p:cNvSpPr>
          <p:nvPr/>
        </p:nvSpPr>
        <p:spPr bwMode="auto">
          <a:xfrm>
            <a:off x="7100888" y="1801813"/>
            <a:ext cx="15504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t>802.3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frame</a:t>
            </a:r>
          </a:p>
        </p:txBody>
      </p:sp>
      <p:sp>
        <p:nvSpPr>
          <p:cNvPr id="76819" name="Text Box 29"/>
          <p:cNvSpPr txBox="1">
            <a:spLocks noChangeArrowheads="1"/>
          </p:cNvSpPr>
          <p:nvPr/>
        </p:nvSpPr>
        <p:spPr bwMode="auto">
          <a:xfrm>
            <a:off x="7104063" y="2967038"/>
            <a:ext cx="17494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t>802.1Q frame</a:t>
            </a:r>
          </a:p>
        </p:txBody>
      </p:sp>
      <p:pic>
        <p:nvPicPr>
          <p:cNvPr id="185363" name="Picture 2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038" y="1027113"/>
            <a:ext cx="5741987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5364" name="Rectangle 1"/>
          <p:cNvSpPr>
            <a:spLocks noChangeArrowheads="1"/>
          </p:cNvSpPr>
          <p:nvPr/>
        </p:nvSpPr>
        <p:spPr bwMode="auto">
          <a:xfrm>
            <a:off x="965200" y="1709738"/>
            <a:ext cx="5140325" cy="406400"/>
          </a:xfrm>
          <a:prstGeom prst="rect">
            <a:avLst/>
          </a:prstGeom>
          <a:solidFill>
            <a:srgbClr val="006633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76822" name="Straight Connector 3"/>
          <p:cNvCxnSpPr>
            <a:cxnSpLocks noChangeShapeType="1"/>
          </p:cNvCxnSpPr>
          <p:nvPr/>
        </p:nvCxnSpPr>
        <p:spPr bwMode="auto">
          <a:xfrm>
            <a:off x="1958975" y="1700213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23" name="Straight Connector 32"/>
          <p:cNvCxnSpPr>
            <a:cxnSpLocks noChangeShapeType="1"/>
          </p:cNvCxnSpPr>
          <p:nvPr/>
        </p:nvCxnSpPr>
        <p:spPr bwMode="auto">
          <a:xfrm>
            <a:off x="2689225" y="1703388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24" name="Straight Connector 33"/>
          <p:cNvCxnSpPr>
            <a:cxnSpLocks noChangeShapeType="1"/>
          </p:cNvCxnSpPr>
          <p:nvPr/>
        </p:nvCxnSpPr>
        <p:spPr bwMode="auto">
          <a:xfrm>
            <a:off x="3417888" y="1708150"/>
            <a:ext cx="0" cy="4270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25" name="Straight Connector 34"/>
          <p:cNvCxnSpPr>
            <a:cxnSpLocks noChangeShapeType="1"/>
          </p:cNvCxnSpPr>
          <p:nvPr/>
        </p:nvCxnSpPr>
        <p:spPr bwMode="auto">
          <a:xfrm>
            <a:off x="3671888" y="1703388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26" name="Straight Connector 35"/>
          <p:cNvCxnSpPr>
            <a:cxnSpLocks noChangeShapeType="1"/>
          </p:cNvCxnSpPr>
          <p:nvPr/>
        </p:nvCxnSpPr>
        <p:spPr bwMode="auto">
          <a:xfrm>
            <a:off x="5638800" y="1689100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5370" name="TextBox 5"/>
          <p:cNvSpPr txBox="1">
            <a:spLocks noChangeArrowheads="1"/>
          </p:cNvSpPr>
          <p:nvPr/>
        </p:nvSpPr>
        <p:spPr bwMode="auto">
          <a:xfrm>
            <a:off x="1957388" y="1722438"/>
            <a:ext cx="730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12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dest.</a:t>
            </a:r>
          </a:p>
          <a:p>
            <a:pPr algn="ctr">
              <a:lnSpc>
                <a:spcPts val="1200"/>
              </a:lnSpc>
            </a:pPr>
            <a:r>
              <a:rPr lang="en-US" sz="12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address</a:t>
            </a:r>
          </a:p>
        </p:txBody>
      </p:sp>
      <p:sp>
        <p:nvSpPr>
          <p:cNvPr id="185371" name="TextBox 37"/>
          <p:cNvSpPr txBox="1">
            <a:spLocks noChangeArrowheads="1"/>
          </p:cNvSpPr>
          <p:nvPr/>
        </p:nvSpPr>
        <p:spPr bwMode="auto">
          <a:xfrm>
            <a:off x="2697163" y="1719263"/>
            <a:ext cx="730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12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source</a:t>
            </a:r>
          </a:p>
          <a:p>
            <a:pPr algn="ctr">
              <a:lnSpc>
                <a:spcPts val="1200"/>
              </a:lnSpc>
            </a:pPr>
            <a:r>
              <a:rPr lang="en-US" sz="12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address</a:t>
            </a:r>
          </a:p>
        </p:txBody>
      </p:sp>
      <p:sp>
        <p:nvSpPr>
          <p:cNvPr id="185372" name="TextBox 38"/>
          <p:cNvSpPr txBox="1">
            <a:spLocks noChangeArrowheads="1"/>
          </p:cNvSpPr>
          <p:nvPr/>
        </p:nvSpPr>
        <p:spPr bwMode="auto">
          <a:xfrm>
            <a:off x="4041775" y="1790700"/>
            <a:ext cx="1190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12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data (payload)</a:t>
            </a:r>
          </a:p>
        </p:txBody>
      </p:sp>
      <p:sp>
        <p:nvSpPr>
          <p:cNvPr id="185373" name="TextBox 39"/>
          <p:cNvSpPr txBox="1">
            <a:spLocks noChangeArrowheads="1"/>
          </p:cNvSpPr>
          <p:nvPr/>
        </p:nvSpPr>
        <p:spPr bwMode="auto">
          <a:xfrm>
            <a:off x="5611813" y="1809750"/>
            <a:ext cx="515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12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CRC</a:t>
            </a:r>
          </a:p>
        </p:txBody>
      </p:sp>
      <p:sp>
        <p:nvSpPr>
          <p:cNvPr id="185374" name="TextBox 40"/>
          <p:cNvSpPr txBox="1">
            <a:spLocks noChangeArrowheads="1"/>
          </p:cNvSpPr>
          <p:nvPr/>
        </p:nvSpPr>
        <p:spPr bwMode="auto">
          <a:xfrm>
            <a:off x="1047750" y="1787525"/>
            <a:ext cx="8223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12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preamble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92826" y="2949575"/>
            <a:ext cx="2448769" cy="436563"/>
            <a:chOff x="340454" y="5667110"/>
            <a:chExt cx="2448560" cy="435435"/>
          </a:xfrm>
          <a:solidFill>
            <a:srgbClr val="006633"/>
          </a:solidFill>
        </p:grpSpPr>
        <p:sp>
          <p:nvSpPr>
            <p:cNvPr id="173097" name="Rectangle 42"/>
            <p:cNvSpPr>
              <a:spLocks noChangeArrowheads="1"/>
            </p:cNvSpPr>
            <p:nvPr/>
          </p:nvSpPr>
          <p:spPr bwMode="auto">
            <a:xfrm>
              <a:off x="340454" y="5676543"/>
              <a:ext cx="2448560" cy="406400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  <a:cs typeface="ＭＳ Ｐゴシック" charset="0"/>
              </a:endParaRPr>
            </a:p>
          </p:txBody>
        </p:sp>
        <p:cxnSp>
          <p:nvCxnSpPr>
            <p:cNvPr id="76843" name="Straight Connector 43"/>
            <p:cNvCxnSpPr>
              <a:cxnSpLocks noChangeShapeType="1"/>
            </p:cNvCxnSpPr>
            <p:nvPr/>
          </p:nvCxnSpPr>
          <p:spPr bwMode="auto">
            <a:xfrm>
              <a:off x="1314457" y="5667110"/>
              <a:ext cx="0" cy="427518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6844" name="Straight Connector 44"/>
            <p:cNvCxnSpPr>
              <a:cxnSpLocks noChangeShapeType="1"/>
            </p:cNvCxnSpPr>
            <p:nvPr/>
          </p:nvCxnSpPr>
          <p:spPr bwMode="auto">
            <a:xfrm>
              <a:off x="2044645" y="5670277"/>
              <a:ext cx="0" cy="429101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6845" name="Straight Connector 45"/>
            <p:cNvCxnSpPr>
              <a:cxnSpLocks noChangeShapeType="1"/>
            </p:cNvCxnSpPr>
            <p:nvPr/>
          </p:nvCxnSpPr>
          <p:spPr bwMode="auto">
            <a:xfrm>
              <a:off x="2773245" y="5675027"/>
              <a:ext cx="0" cy="427518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73101" name="TextBox 48"/>
            <p:cNvSpPr txBox="1">
              <a:spLocks noChangeArrowheads="1"/>
            </p:cNvSpPr>
            <p:nvPr/>
          </p:nvSpPr>
          <p:spPr bwMode="auto">
            <a:xfrm>
              <a:off x="1312853" y="5688880"/>
              <a:ext cx="729687" cy="40011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  <a:defRPr/>
              </a:pPr>
              <a:r>
                <a:rPr lang="en-US" sz="1200" dirty="0" err="1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dest</a:t>
              </a:r>
              <a:r>
                <a:rPr lang="en-US" sz="12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.</a:t>
              </a:r>
            </a:p>
            <a:p>
              <a:pPr algn="ctr">
                <a:lnSpc>
                  <a:spcPts val="1200"/>
                </a:lnSpc>
                <a:defRPr/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address</a:t>
              </a:r>
            </a:p>
          </p:txBody>
        </p:sp>
        <p:sp>
          <p:nvSpPr>
            <p:cNvPr id="173102" name="TextBox 49"/>
            <p:cNvSpPr txBox="1">
              <a:spLocks noChangeArrowheads="1"/>
            </p:cNvSpPr>
            <p:nvPr/>
          </p:nvSpPr>
          <p:spPr bwMode="auto">
            <a:xfrm>
              <a:off x="2053082" y="5685251"/>
              <a:ext cx="729687" cy="40011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  <a:defRPr/>
              </a:pPr>
              <a:r>
                <a:rPr lang="en-US" sz="12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source</a:t>
              </a:r>
            </a:p>
            <a:p>
              <a:pPr algn="ctr">
                <a:lnSpc>
                  <a:spcPts val="1200"/>
                </a:lnSpc>
                <a:defRPr/>
              </a:pPr>
              <a:r>
                <a:rPr lang="en-US" sz="12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address</a:t>
              </a:r>
            </a:p>
          </p:txBody>
        </p:sp>
        <p:sp>
          <p:nvSpPr>
            <p:cNvPr id="173103" name="TextBox 52"/>
            <p:cNvSpPr txBox="1">
              <a:spLocks noChangeArrowheads="1"/>
            </p:cNvSpPr>
            <p:nvPr/>
          </p:nvSpPr>
          <p:spPr bwMode="auto">
            <a:xfrm>
              <a:off x="402711" y="5754221"/>
              <a:ext cx="822661" cy="24622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  <a:defRPr/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preamble</a:t>
              </a:r>
            </a:p>
          </p:txBody>
        </p:sp>
      </p:grpSp>
      <p:sp>
        <p:nvSpPr>
          <p:cNvPr id="185376" name="Rectangle 56"/>
          <p:cNvSpPr>
            <a:spLocks noChangeArrowheads="1"/>
          </p:cNvSpPr>
          <p:nvPr/>
        </p:nvSpPr>
        <p:spPr bwMode="auto">
          <a:xfrm>
            <a:off x="4187825" y="2959100"/>
            <a:ext cx="2659063" cy="406400"/>
          </a:xfrm>
          <a:prstGeom prst="rect">
            <a:avLst/>
          </a:prstGeom>
          <a:solidFill>
            <a:srgbClr val="006633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76834" name="Straight Connector 60"/>
          <p:cNvCxnSpPr>
            <a:cxnSpLocks noChangeShapeType="1"/>
          </p:cNvCxnSpPr>
          <p:nvPr/>
        </p:nvCxnSpPr>
        <p:spPr bwMode="auto">
          <a:xfrm>
            <a:off x="4411663" y="2954338"/>
            <a:ext cx="0" cy="4270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35" name="Straight Connector 61"/>
          <p:cNvCxnSpPr>
            <a:cxnSpLocks noChangeShapeType="1"/>
          </p:cNvCxnSpPr>
          <p:nvPr/>
        </p:nvCxnSpPr>
        <p:spPr bwMode="auto">
          <a:xfrm>
            <a:off x="6378575" y="2938463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5379" name="TextBox 64"/>
          <p:cNvSpPr txBox="1">
            <a:spLocks noChangeArrowheads="1"/>
          </p:cNvSpPr>
          <p:nvPr/>
        </p:nvSpPr>
        <p:spPr bwMode="auto">
          <a:xfrm>
            <a:off x="4783138" y="3040063"/>
            <a:ext cx="11890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12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data (payload)</a:t>
            </a:r>
          </a:p>
        </p:txBody>
      </p:sp>
      <p:sp>
        <p:nvSpPr>
          <p:cNvPr id="185380" name="TextBox 65"/>
          <p:cNvSpPr txBox="1">
            <a:spLocks noChangeArrowheads="1"/>
          </p:cNvSpPr>
          <p:nvPr/>
        </p:nvSpPr>
        <p:spPr bwMode="auto">
          <a:xfrm>
            <a:off x="6351588" y="3059113"/>
            <a:ext cx="515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12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CRC</a:t>
            </a:r>
          </a:p>
        </p:txBody>
      </p:sp>
      <p:sp>
        <p:nvSpPr>
          <p:cNvPr id="185381" name="Text Box 9"/>
          <p:cNvSpPr txBox="1">
            <a:spLocks noChangeArrowheads="1"/>
          </p:cNvSpPr>
          <p:nvPr/>
        </p:nvSpPr>
        <p:spPr bwMode="auto">
          <a:xfrm>
            <a:off x="4095750" y="2659063"/>
            <a:ext cx="4746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200" i="0">
                <a:solidFill>
                  <a:srgbClr val="000000"/>
                </a:solidFill>
                <a:latin typeface="Arial" pitchFamily="34" charset="0"/>
              </a:rPr>
              <a:t>type</a:t>
            </a:r>
          </a:p>
        </p:txBody>
      </p:sp>
      <p:sp>
        <p:nvSpPr>
          <p:cNvPr id="185382" name="Line 10"/>
          <p:cNvSpPr>
            <a:spLocks noChangeShapeType="1"/>
          </p:cNvSpPr>
          <p:nvPr/>
        </p:nvSpPr>
        <p:spPr bwMode="auto">
          <a:xfrm>
            <a:off x="4300538" y="2887663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5383" name="Rectangle 67"/>
          <p:cNvSpPr>
            <a:spLocks noChangeArrowheads="1"/>
          </p:cNvSpPr>
          <p:nvPr/>
        </p:nvSpPr>
        <p:spPr bwMode="auto">
          <a:xfrm>
            <a:off x="3429000" y="2963863"/>
            <a:ext cx="735013" cy="406400"/>
          </a:xfrm>
          <a:prstGeom prst="rect">
            <a:avLst/>
          </a:prstGeom>
          <a:solidFill>
            <a:srgbClr val="006633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76841" name="Straight Connector 68"/>
          <p:cNvCxnSpPr>
            <a:cxnSpLocks noChangeShapeType="1"/>
          </p:cNvCxnSpPr>
          <p:nvPr/>
        </p:nvCxnSpPr>
        <p:spPr bwMode="auto">
          <a:xfrm>
            <a:off x="3797300" y="2962275"/>
            <a:ext cx="0" cy="4270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F971BDDB-4130-43F4-8C30-0A06DDAD21C5}" type="slidenum">
              <a:rPr lang="en-US"/>
              <a:pPr/>
              <a:t>2</a:t>
            </a:fld>
            <a:endParaRPr lang="en-US"/>
          </a:p>
        </p:txBody>
      </p:sp>
      <p:pic>
        <p:nvPicPr>
          <p:cNvPr id="158723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" y="1028700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Link layer, </a:t>
            </a:r>
            <a:r>
              <a:rPr lang="en-US" sz="4000">
                <a:ea typeface="ＭＳ Ｐゴシック" charset="0"/>
                <a:cs typeface="+mj-cs"/>
              </a:rPr>
              <a:t>LAN</a:t>
            </a:r>
            <a:r>
              <a:rPr lang="en-US">
                <a:ea typeface="ＭＳ Ｐゴシック" charset="0"/>
                <a:cs typeface="+mj-cs"/>
              </a:rPr>
              <a:t>s: 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22713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5.1</a:t>
            </a: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 </a:t>
            </a:r>
            <a:r>
              <a:rPr lang="en-US" dirty="0">
                <a:ea typeface="ＭＳ Ｐゴシック" charset="0"/>
                <a:cs typeface="+mn-cs"/>
              </a:rPr>
              <a:t>introduction, services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5.2</a:t>
            </a: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 </a:t>
            </a:r>
            <a:r>
              <a:rPr lang="en-US" dirty="0">
                <a:ea typeface="ＭＳ Ｐゴシック" charset="0"/>
                <a:cs typeface="+mn-cs"/>
              </a:rPr>
              <a:t>error detection, correction 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5.3</a:t>
            </a: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 </a:t>
            </a:r>
            <a:r>
              <a:rPr lang="en-US" dirty="0">
                <a:ea typeface="ＭＳ Ｐゴシック" charset="0"/>
                <a:cs typeface="+mn-cs"/>
              </a:rPr>
              <a:t>multiple access protocols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5.4 </a:t>
            </a:r>
            <a:r>
              <a:rPr lang="en-US" dirty="0" smtClean="0">
                <a:solidFill>
                  <a:srgbClr val="CC0000"/>
                </a:solidFill>
                <a:ea typeface="ＭＳ Ｐゴシック" charset="0"/>
                <a:cs typeface="+mn-cs"/>
              </a:rPr>
              <a:t>LANs</a:t>
            </a:r>
            <a:endParaRPr lang="en-US" dirty="0">
              <a:solidFill>
                <a:srgbClr val="CC0000"/>
              </a:solidFill>
              <a:ea typeface="ＭＳ Ｐゴシック" charset="0"/>
              <a:cs typeface="+mn-cs"/>
            </a:endParaRP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addressing, ARP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Ethernet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solidFill>
                  <a:srgbClr val="CC0000"/>
                </a:solidFill>
                <a:ea typeface="ＭＳ Ｐゴシック" charset="0"/>
              </a:rPr>
              <a:t>s</a:t>
            </a:r>
            <a:r>
              <a:rPr lang="en-US" dirty="0" smtClean="0">
                <a:solidFill>
                  <a:srgbClr val="CC0000"/>
                </a:solidFill>
                <a:ea typeface="ＭＳ Ｐゴシック" charset="0"/>
              </a:rPr>
              <a:t>witches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solidFill>
                  <a:srgbClr val="CC0000"/>
                </a:solidFill>
                <a:ea typeface="ＭＳ Ｐゴシック" charset="0"/>
              </a:rPr>
              <a:t>VLANS</a:t>
            </a:r>
            <a:endParaRPr lang="en-US" dirty="0">
              <a:solidFill>
                <a:srgbClr val="CC0000"/>
              </a:solidFill>
              <a:ea typeface="ＭＳ Ｐゴシック" charset="0"/>
            </a:endParaRPr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5.5</a:t>
            </a:r>
            <a:r>
              <a:rPr lang="en-US" smtClean="0"/>
              <a:t> link virtualization: MPLS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5.6</a:t>
            </a:r>
            <a:r>
              <a:rPr lang="en-US" smtClean="0"/>
              <a:t> data center networking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5.7</a:t>
            </a:r>
            <a:r>
              <a:rPr lang="en-US" smtClean="0"/>
              <a:t> a day in the life of a web request</a:t>
            </a:r>
          </a:p>
          <a:p>
            <a:pPr marL="457200" indent="-457200">
              <a:buFont typeface="Wingdings" pitchFamily="2" charset="2"/>
              <a:buNone/>
            </a:pP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VLAN frame explained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Link Layer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5-</a:t>
            </a:r>
            <a:fld id="{179383E8-C67B-4188-8221-633E4B927D5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95698" y="5201392"/>
            <a:ext cx="376737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https://wiki.wireshark.org/VLAN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713969" y="2410691"/>
            <a:ext cx="7730836" cy="451262"/>
            <a:chOff x="1318162" y="3325091"/>
            <a:chExt cx="7730836" cy="451262"/>
          </a:xfrm>
        </p:grpSpPr>
        <p:sp>
          <p:nvSpPr>
            <p:cNvPr id="8" name="Rectangle 7"/>
            <p:cNvSpPr/>
            <p:nvPr/>
          </p:nvSpPr>
          <p:spPr bwMode="auto">
            <a:xfrm>
              <a:off x="1318162" y="3325091"/>
              <a:ext cx="1721922" cy="45126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Ether </a:t>
              </a:r>
              <a:r>
                <a:rPr kumimoji="0" lang="en-US" sz="16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Dst</a:t>
              </a:r>
              <a:r>
                <a:rPr kumimoji="0" lang="en-US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 </a:t>
              </a:r>
              <a:r>
                <a:rPr kumimoji="0" lang="en-US" sz="16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Addr</a:t>
              </a:r>
              <a:endPara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040084" y="3325091"/>
              <a:ext cx="1721922" cy="45126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Ether </a:t>
              </a:r>
              <a:r>
                <a:rPr kumimoji="0" lang="en-US" sz="16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Src</a:t>
              </a:r>
              <a:r>
                <a:rPr kumimoji="0" lang="en-US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 </a:t>
              </a:r>
              <a:r>
                <a:rPr kumimoji="0" lang="en-US" sz="16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Addr</a:t>
              </a:r>
              <a:endParaRPr kumimoji="0" 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762006" y="3325091"/>
              <a:ext cx="1365662" cy="45126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Type 0x8100</a:t>
              </a:r>
              <a:endParaRPr kumimoji="0" 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127668" y="3325091"/>
              <a:ext cx="952925" cy="451262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VLAN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Tag</a:t>
              </a:r>
              <a:endPara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7080593" y="3325091"/>
              <a:ext cx="1968405" cy="45126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Data</a:t>
              </a:r>
              <a:endParaRPr kumimoji="0" 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998502" y="3009796"/>
            <a:ext cx="7005006" cy="411493"/>
            <a:chOff x="949294" y="3900445"/>
            <a:chExt cx="7005006" cy="411493"/>
          </a:xfrm>
        </p:grpSpPr>
        <p:sp>
          <p:nvSpPr>
            <p:cNvPr id="30" name="TextBox 29"/>
            <p:cNvSpPr txBox="1"/>
            <p:nvPr/>
          </p:nvSpPr>
          <p:spPr>
            <a:xfrm>
              <a:off x="949294" y="390044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695698" y="390044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627987" y="3942606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837072" y="3942606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63937" y="3912320"/>
              <a:ext cx="1090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46-1500</a:t>
              </a: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 bwMode="auto">
          <a:xfrm>
            <a:off x="1413164" y="4073236"/>
            <a:ext cx="3871355" cy="43938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Priority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2435891" y="4073236"/>
            <a:ext cx="0" cy="4393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2919117" y="4073236"/>
            <a:ext cx="0" cy="4393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>
            <a:off x="3490815" y="4073236"/>
            <a:ext cx="0" cy="4393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2400585" y="4143291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CFI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963761" y="4149832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491349" y="4120748"/>
            <a:ext cx="1784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 type/</a:t>
            </a:r>
            <a:r>
              <a:rPr lang="en-US" dirty="0" err="1" smtClean="0"/>
              <a:t>len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789784" y="460762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76944" y="460762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929454" y="4596952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751395" y="4596952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619379" y="4592814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21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Link Layer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5-</a:t>
            </a:r>
            <a:fld id="{179383E8-C67B-4188-8221-633E4B927D5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08459" y="5401479"/>
            <a:ext cx="7439891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By Bill Stafford - Own work, CC BY-SA 3.0, https://commons.wikimedia.org/w/index.php?curid=24629079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50371" y="4834454"/>
            <a:ext cx="457529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https://en.wikipedia.org/wiki/EtherType</a:t>
            </a:r>
            <a:endParaRPr lang="en-US" dirty="0"/>
          </a:p>
        </p:txBody>
      </p:sp>
      <p:pic>
        <p:nvPicPr>
          <p:cNvPr id="1026" name="Picture 2" descr="https://upload.wikimedia.org/wikipedia/commons/thumb/0/0e/Ethernet_802.1Q_Insert.svg/950px-Ethernet_802.1Q_Insert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511633"/>
            <a:ext cx="90487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49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5AE62925-9082-4189-BC87-073BBC57E22A}" type="slidenum">
              <a:rPr lang="en-US"/>
              <a:pPr/>
              <a:t>22</a:t>
            </a:fld>
            <a:endParaRPr lang="en-US"/>
          </a:p>
        </p:txBody>
      </p:sp>
      <p:pic>
        <p:nvPicPr>
          <p:cNvPr id="186371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" y="1028700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Link layer, </a:t>
            </a:r>
            <a:r>
              <a:rPr lang="en-US" sz="4000">
                <a:ea typeface="ＭＳ Ｐゴシック" charset="0"/>
                <a:cs typeface="+mj-cs"/>
              </a:rPr>
              <a:t>LAN</a:t>
            </a:r>
            <a:r>
              <a:rPr lang="en-US">
                <a:ea typeface="ＭＳ Ｐゴシック" charset="0"/>
                <a:cs typeface="+mj-cs"/>
              </a:rPr>
              <a:t>s: 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22713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5.1</a:t>
            </a: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 </a:t>
            </a:r>
            <a:r>
              <a:rPr lang="en-US" dirty="0">
                <a:ea typeface="ＭＳ Ｐゴシック" charset="0"/>
                <a:cs typeface="+mn-cs"/>
              </a:rPr>
              <a:t>introduction, services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5.2</a:t>
            </a: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 </a:t>
            </a:r>
            <a:r>
              <a:rPr lang="en-US" dirty="0">
                <a:ea typeface="ＭＳ Ｐゴシック" charset="0"/>
                <a:cs typeface="+mn-cs"/>
              </a:rPr>
              <a:t>error detection, correction 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5.3</a:t>
            </a: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 </a:t>
            </a:r>
            <a:r>
              <a:rPr lang="en-US" dirty="0">
                <a:ea typeface="ＭＳ Ｐゴシック" charset="0"/>
                <a:cs typeface="+mn-cs"/>
              </a:rPr>
              <a:t>multiple access protocols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5.4 </a:t>
            </a: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+mn-cs"/>
              </a:rPr>
              <a:t>LANs</a:t>
            </a:r>
            <a:endParaRPr lang="en-US" dirty="0">
              <a:solidFill>
                <a:srgbClr val="000000"/>
              </a:solidFill>
              <a:ea typeface="ＭＳ Ｐゴシック" charset="0"/>
              <a:cs typeface="+mn-cs"/>
            </a:endParaRP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addressing, ARP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Ethernet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s</a:t>
            </a:r>
            <a:r>
              <a:rPr lang="en-US" dirty="0" smtClean="0">
                <a:ea typeface="ＭＳ Ｐゴシック" charset="0"/>
              </a:rPr>
              <a:t>witches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VLANS</a:t>
            </a:r>
            <a:endParaRPr lang="en-US" dirty="0">
              <a:ea typeface="ＭＳ Ｐゴシック" charset="0"/>
            </a:endParaRPr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</a:rPr>
              <a:t>5.5 link virtualization: MPLS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5.6</a:t>
            </a:r>
            <a:r>
              <a:rPr lang="en-US" smtClean="0"/>
              <a:t> data center networking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5.7</a:t>
            </a:r>
            <a:r>
              <a:rPr lang="en-US" smtClean="0"/>
              <a:t> a day in the life of a web request</a:t>
            </a:r>
          </a:p>
          <a:p>
            <a:pPr marL="457200" indent="-457200">
              <a:buFont typeface="Wingdings" pitchFamily="2" charset="2"/>
              <a:buNone/>
            </a:pP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6101F323-33D3-4255-80B9-349B8DFD97BB}" type="slidenum">
              <a:rPr lang="en-US">
                <a:solidFill>
                  <a:srgbClr val="000000"/>
                </a:solidFill>
              </a:rPr>
              <a:pPr/>
              <a:t>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>
          <a:xfrm>
            <a:off x="492125" y="193675"/>
            <a:ext cx="7772400" cy="944563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Multiprotocol label switching (MPLS)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336675"/>
            <a:ext cx="7772400" cy="4648200"/>
          </a:xfrm>
        </p:spPr>
        <p:txBody>
          <a:bodyPr/>
          <a:lstStyle/>
          <a:p>
            <a:r>
              <a:rPr lang="en-US" smtClean="0"/>
              <a:t>initial goal: high-speed IP forwarding using fixed length label (instead of IP address) </a:t>
            </a:r>
          </a:p>
          <a:p>
            <a:pPr lvl="1"/>
            <a:r>
              <a:rPr lang="en-US" smtClean="0"/>
              <a:t>fast lookup using fixed length identifier (rather than shortest prefix matching)</a:t>
            </a:r>
          </a:p>
          <a:p>
            <a:pPr lvl="1"/>
            <a:r>
              <a:rPr lang="en-US" smtClean="0"/>
              <a:t>borrowing ideas from Virtual Circuit (VC) approach</a:t>
            </a:r>
          </a:p>
          <a:p>
            <a:pPr lvl="1"/>
            <a:r>
              <a:rPr lang="en-US" smtClean="0"/>
              <a:t>but IP datagram still keeps IP address!</a:t>
            </a:r>
          </a:p>
          <a:p>
            <a:pPr lvl="1"/>
            <a:endParaRPr lang="en-US" smtClean="0"/>
          </a:p>
        </p:txBody>
      </p:sp>
      <p:sp>
        <p:nvSpPr>
          <p:cNvPr id="188421" name="Freeform 4"/>
          <p:cNvSpPr>
            <a:spLocks/>
          </p:cNvSpPr>
          <p:nvPr/>
        </p:nvSpPr>
        <p:spPr bwMode="auto">
          <a:xfrm>
            <a:off x="2052638" y="4695825"/>
            <a:ext cx="3108325" cy="1084263"/>
          </a:xfrm>
          <a:custGeom>
            <a:avLst/>
            <a:gdLst>
              <a:gd name="T0" fmla="*/ 2147483647 w 1958"/>
              <a:gd name="T1" fmla="*/ 0 h 683"/>
              <a:gd name="T2" fmla="*/ 0 w 1958"/>
              <a:gd name="T3" fmla="*/ 2147483647 h 683"/>
              <a:gd name="T4" fmla="*/ 2147483647 w 1958"/>
              <a:gd name="T5" fmla="*/ 2147483647 h 683"/>
              <a:gd name="T6" fmla="*/ 2147483647 w 1958"/>
              <a:gd name="T7" fmla="*/ 0 h 6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58" h="683">
                <a:moveTo>
                  <a:pt x="337" y="0"/>
                </a:moveTo>
                <a:lnTo>
                  <a:pt x="0" y="683"/>
                </a:lnTo>
                <a:lnTo>
                  <a:pt x="1958" y="683"/>
                </a:lnTo>
                <a:lnTo>
                  <a:pt x="1382" y="0"/>
                </a:lnTo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55" name="Rectangle 5"/>
          <p:cNvSpPr>
            <a:spLocks noChangeArrowheads="1"/>
          </p:cNvSpPr>
          <p:nvPr/>
        </p:nvSpPr>
        <p:spPr bwMode="auto">
          <a:xfrm>
            <a:off x="706438" y="4068763"/>
            <a:ext cx="8047037" cy="639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8856" name="Text Box 6"/>
          <p:cNvSpPr txBox="1">
            <a:spLocks noChangeArrowheads="1"/>
          </p:cNvSpPr>
          <p:nvPr/>
        </p:nvSpPr>
        <p:spPr bwMode="auto">
          <a:xfrm>
            <a:off x="719138" y="4073525"/>
            <a:ext cx="189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PPP or Ethernet </a:t>
            </a:r>
          </a:p>
          <a:p>
            <a:pPr algn="ctr" eaLnBrk="1" hangingPunct="1"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header</a:t>
            </a:r>
          </a:p>
        </p:txBody>
      </p:sp>
      <p:sp>
        <p:nvSpPr>
          <p:cNvPr id="78857" name="Text Box 8"/>
          <p:cNvSpPr txBox="1">
            <a:spLocks noChangeArrowheads="1"/>
          </p:cNvSpPr>
          <p:nvPr/>
        </p:nvSpPr>
        <p:spPr bwMode="auto">
          <a:xfrm>
            <a:off x="4376738" y="419576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IP header</a:t>
            </a:r>
          </a:p>
        </p:txBody>
      </p:sp>
      <p:sp>
        <p:nvSpPr>
          <p:cNvPr id="78858" name="Line 9"/>
          <p:cNvSpPr>
            <a:spLocks noChangeShapeType="1"/>
          </p:cNvSpPr>
          <p:nvPr/>
        </p:nvSpPr>
        <p:spPr bwMode="auto">
          <a:xfrm>
            <a:off x="2587625" y="40560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8859" name="Line 10"/>
          <p:cNvSpPr>
            <a:spLocks noChangeShapeType="1"/>
          </p:cNvSpPr>
          <p:nvPr/>
        </p:nvSpPr>
        <p:spPr bwMode="auto">
          <a:xfrm>
            <a:off x="4241800" y="4051300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8860" name="Line 11"/>
          <p:cNvSpPr>
            <a:spLocks noChangeShapeType="1"/>
          </p:cNvSpPr>
          <p:nvPr/>
        </p:nvSpPr>
        <p:spPr bwMode="auto">
          <a:xfrm>
            <a:off x="5588000" y="4052888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8861" name="Text Box 12"/>
          <p:cNvSpPr txBox="1">
            <a:spLocks noChangeArrowheads="1"/>
          </p:cNvSpPr>
          <p:nvPr/>
        </p:nvSpPr>
        <p:spPr bwMode="auto">
          <a:xfrm>
            <a:off x="5618163" y="4205288"/>
            <a:ext cx="309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remainder of link-layer frame</a:t>
            </a:r>
          </a:p>
        </p:txBody>
      </p:sp>
      <p:sp>
        <p:nvSpPr>
          <p:cNvPr id="78862" name="Rectangle 25"/>
          <p:cNvSpPr>
            <a:spLocks noChangeArrowheads="1"/>
          </p:cNvSpPr>
          <p:nvPr/>
        </p:nvSpPr>
        <p:spPr bwMode="auto">
          <a:xfrm>
            <a:off x="2576513" y="4054475"/>
            <a:ext cx="1660525" cy="6397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8863" name="Text Box 7"/>
          <p:cNvSpPr txBox="1">
            <a:spLocks noChangeArrowheads="1"/>
          </p:cNvSpPr>
          <p:nvPr/>
        </p:nvSpPr>
        <p:spPr bwMode="auto">
          <a:xfrm>
            <a:off x="2611438" y="4213225"/>
            <a:ext cx="163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b="1" i="0" dirty="0" smtClean="0">
                <a:solidFill>
                  <a:srgbClr val="FFFFFF"/>
                </a:solidFill>
                <a:latin typeface="Arial" charset="0"/>
              </a:rPr>
              <a:t>MPLS header</a:t>
            </a:r>
          </a:p>
        </p:txBody>
      </p:sp>
      <p:sp>
        <p:nvSpPr>
          <p:cNvPr id="78864" name="Rectangle 27"/>
          <p:cNvSpPr>
            <a:spLocks noChangeArrowheads="1"/>
          </p:cNvSpPr>
          <p:nvPr/>
        </p:nvSpPr>
        <p:spPr bwMode="auto">
          <a:xfrm>
            <a:off x="2155825" y="5440363"/>
            <a:ext cx="3122613" cy="679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i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8865" name="Text Box 28"/>
          <p:cNvSpPr txBox="1">
            <a:spLocks noChangeArrowheads="1"/>
          </p:cNvSpPr>
          <p:nvPr/>
        </p:nvSpPr>
        <p:spPr bwMode="auto">
          <a:xfrm>
            <a:off x="2668588" y="5608638"/>
            <a:ext cx="666750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FFFFFF"/>
                </a:solidFill>
                <a:latin typeface="Arial" charset="0"/>
              </a:rPr>
              <a:t>label</a:t>
            </a:r>
          </a:p>
        </p:txBody>
      </p:sp>
      <p:sp>
        <p:nvSpPr>
          <p:cNvPr id="78866" name="Text Box 29"/>
          <p:cNvSpPr txBox="1">
            <a:spLocks noChangeArrowheads="1"/>
          </p:cNvSpPr>
          <p:nvPr/>
        </p:nvSpPr>
        <p:spPr bwMode="auto">
          <a:xfrm>
            <a:off x="3851275" y="5616575"/>
            <a:ext cx="577850" cy="3667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FFFFFF"/>
                </a:solidFill>
                <a:latin typeface="Arial" charset="0"/>
              </a:rPr>
              <a:t>Exp</a:t>
            </a:r>
          </a:p>
        </p:txBody>
      </p:sp>
      <p:sp>
        <p:nvSpPr>
          <p:cNvPr id="78867" name="Text Box 30"/>
          <p:cNvSpPr txBox="1">
            <a:spLocks noChangeArrowheads="1"/>
          </p:cNvSpPr>
          <p:nvPr/>
        </p:nvSpPr>
        <p:spPr bwMode="auto">
          <a:xfrm>
            <a:off x="4408488" y="5624513"/>
            <a:ext cx="336550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FFFFFF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78868" name="Text Box 31"/>
          <p:cNvSpPr txBox="1">
            <a:spLocks noChangeArrowheads="1"/>
          </p:cNvSpPr>
          <p:nvPr/>
        </p:nvSpPr>
        <p:spPr bwMode="auto">
          <a:xfrm>
            <a:off x="4678363" y="5621338"/>
            <a:ext cx="590550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FFFFFF"/>
                </a:solidFill>
                <a:latin typeface="Arial" charset="0"/>
              </a:rPr>
              <a:t>TTL</a:t>
            </a:r>
          </a:p>
        </p:txBody>
      </p:sp>
      <p:sp>
        <p:nvSpPr>
          <p:cNvPr id="78869" name="Line 32"/>
          <p:cNvSpPr>
            <a:spLocks noChangeShapeType="1"/>
          </p:cNvSpPr>
          <p:nvPr/>
        </p:nvSpPr>
        <p:spPr bwMode="auto">
          <a:xfrm>
            <a:off x="3887788" y="5449888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8870" name="Line 33"/>
          <p:cNvSpPr>
            <a:spLocks noChangeShapeType="1"/>
          </p:cNvSpPr>
          <p:nvPr/>
        </p:nvSpPr>
        <p:spPr bwMode="auto">
          <a:xfrm>
            <a:off x="4457700" y="547052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8871" name="Line 34"/>
          <p:cNvSpPr>
            <a:spLocks noChangeShapeType="1"/>
          </p:cNvSpPr>
          <p:nvPr/>
        </p:nvSpPr>
        <p:spPr bwMode="auto">
          <a:xfrm>
            <a:off x="4727575" y="5465763"/>
            <a:ext cx="0" cy="652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8872" name="Text Box 35"/>
          <p:cNvSpPr txBox="1">
            <a:spLocks noChangeArrowheads="1"/>
          </p:cNvSpPr>
          <p:nvPr/>
        </p:nvSpPr>
        <p:spPr bwMode="auto">
          <a:xfrm>
            <a:off x="2827338" y="611663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i="0" smtClean="0">
                <a:solidFill>
                  <a:srgbClr val="000000"/>
                </a:solidFill>
                <a:latin typeface="Arial" charset="0"/>
              </a:rPr>
              <a:t>20</a:t>
            </a:r>
          </a:p>
        </p:txBody>
      </p:sp>
      <p:sp>
        <p:nvSpPr>
          <p:cNvPr id="78873" name="Text Box 36"/>
          <p:cNvSpPr txBox="1">
            <a:spLocks noChangeArrowheads="1"/>
          </p:cNvSpPr>
          <p:nvPr/>
        </p:nvSpPr>
        <p:spPr bwMode="auto">
          <a:xfrm>
            <a:off x="3998913" y="611187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i="0">
                <a:solidFill>
                  <a:srgbClr val="00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78874" name="Text Box 37"/>
          <p:cNvSpPr txBox="1">
            <a:spLocks noChangeArrowheads="1"/>
          </p:cNvSpPr>
          <p:nvPr/>
        </p:nvSpPr>
        <p:spPr bwMode="auto">
          <a:xfrm>
            <a:off x="4425950" y="61087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i="0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78875" name="Text Box 38"/>
          <p:cNvSpPr txBox="1">
            <a:spLocks noChangeArrowheads="1"/>
          </p:cNvSpPr>
          <p:nvPr/>
        </p:nvSpPr>
        <p:spPr bwMode="auto">
          <a:xfrm>
            <a:off x="4865688" y="610393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i="0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pic>
        <p:nvPicPr>
          <p:cNvPr id="188443" name="Picture 1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688" y="868363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/>
          <p:nvPr/>
        </p:nvGrpSpPr>
        <p:grpSpPr>
          <a:xfrm>
            <a:off x="166255" y="4714875"/>
            <a:ext cx="1936749" cy="1737528"/>
            <a:chOff x="166255" y="4714875"/>
            <a:chExt cx="1936749" cy="1737528"/>
          </a:xfrm>
        </p:grpSpPr>
        <p:sp>
          <p:nvSpPr>
            <p:cNvPr id="2" name="TextBox 1"/>
            <p:cNvSpPr txBox="1"/>
            <p:nvPr/>
          </p:nvSpPr>
          <p:spPr>
            <a:xfrm>
              <a:off x="166255" y="5375185"/>
              <a:ext cx="1936749" cy="10772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MPLS type</a:t>
              </a:r>
            </a:p>
            <a:p>
              <a:r>
                <a:rPr lang="en-US" sz="1600" dirty="0" smtClean="0"/>
                <a:t>in E Type</a:t>
              </a:r>
            </a:p>
            <a:p>
              <a:r>
                <a:rPr lang="en-US" sz="1600" dirty="0" smtClean="0"/>
                <a:t>0x8847: unicast</a:t>
              </a:r>
            </a:p>
            <a:p>
              <a:r>
                <a:rPr lang="en-US" sz="1600" dirty="0" smtClean="0"/>
                <a:t>0x8848: multicast</a:t>
              </a:r>
              <a:endParaRPr lang="en-US" sz="1600" dirty="0"/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V="1">
              <a:off x="1460665" y="4714875"/>
              <a:ext cx="591973" cy="66031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3" name="Group 32"/>
          <p:cNvGrpSpPr/>
          <p:nvPr/>
        </p:nvGrpSpPr>
        <p:grpSpPr>
          <a:xfrm>
            <a:off x="2334998" y="6383978"/>
            <a:ext cx="5061380" cy="381206"/>
            <a:chOff x="736263" y="6365181"/>
            <a:chExt cx="5061380" cy="381206"/>
          </a:xfrm>
        </p:grpSpPr>
        <p:sp>
          <p:nvSpPr>
            <p:cNvPr id="34" name="TextBox 33"/>
            <p:cNvSpPr txBox="1"/>
            <p:nvPr/>
          </p:nvSpPr>
          <p:spPr>
            <a:xfrm>
              <a:off x="1674398" y="6365181"/>
              <a:ext cx="41232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hlinkClick r:id="rId4"/>
                </a:rPr>
                <a:t>https://tools.ietf.org/html/rfc3031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36263" y="6377055"/>
              <a:ext cx="7954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MPLS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798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345F64C8-33B2-4CE1-A9DA-2B5C02CD72AF}" type="slidenum">
              <a:rPr lang="en-US">
                <a:solidFill>
                  <a:srgbClr val="000000"/>
                </a:solidFill>
              </a:rPr>
              <a:pPr/>
              <a:t>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MPLS capable routers</a:t>
            </a:r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35963" cy="4648200"/>
          </a:xfrm>
        </p:spPr>
        <p:txBody>
          <a:bodyPr/>
          <a:lstStyle/>
          <a:p>
            <a:r>
              <a:rPr lang="en-US" smtClean="0"/>
              <a:t>a.k.a. label-switched router</a:t>
            </a:r>
          </a:p>
          <a:p>
            <a:r>
              <a:rPr lang="en-US" smtClean="0"/>
              <a:t>forward packets to outgoing interface based only on label value (</a:t>
            </a:r>
            <a:r>
              <a:rPr lang="en-US" i="1" smtClean="0"/>
              <a:t>don</a:t>
            </a:r>
            <a:r>
              <a:rPr lang="ja-JP" altLang="en-US" i="1" smtClean="0"/>
              <a:t>’</a:t>
            </a:r>
            <a:r>
              <a:rPr lang="en-US" altLang="ja-JP" i="1" smtClean="0"/>
              <a:t>t inspect IP address</a:t>
            </a:r>
            <a:r>
              <a:rPr lang="en-US" altLang="ja-JP" smtClean="0"/>
              <a:t>)</a:t>
            </a:r>
          </a:p>
          <a:p>
            <a:pPr lvl="1"/>
            <a:r>
              <a:rPr lang="en-US" smtClean="0"/>
              <a:t>MPLS forwarding table distinct from IP forwarding tables</a:t>
            </a:r>
          </a:p>
          <a:p>
            <a:r>
              <a:rPr lang="en-US" i="1" smtClean="0">
                <a:solidFill>
                  <a:srgbClr val="CC0000"/>
                </a:solidFill>
              </a:rPr>
              <a:t>flexibility:  </a:t>
            </a:r>
            <a:r>
              <a:rPr lang="en-US" smtClean="0"/>
              <a:t>MPLS forwarding decisions can </a:t>
            </a:r>
            <a:r>
              <a:rPr lang="en-US" i="1" smtClean="0"/>
              <a:t>differ</a:t>
            </a:r>
            <a:r>
              <a:rPr lang="en-US" smtClean="0"/>
              <a:t> from those of IP</a:t>
            </a:r>
          </a:p>
          <a:p>
            <a:pPr lvl="1"/>
            <a:r>
              <a:rPr lang="en-US" smtClean="0"/>
              <a:t>use destination </a:t>
            </a:r>
            <a:r>
              <a:rPr lang="en-US" i="1" smtClean="0"/>
              <a:t>and</a:t>
            </a:r>
            <a:r>
              <a:rPr lang="en-US" smtClean="0"/>
              <a:t> source addresses to route flows to same destination differently (traffic engineering)</a:t>
            </a:r>
          </a:p>
          <a:p>
            <a:pPr lvl="1"/>
            <a:r>
              <a:rPr lang="en-US" smtClean="0"/>
              <a:t>re-route flows quickly if link fails: pre-computed backup paths (useful for VoIP)</a:t>
            </a:r>
          </a:p>
          <a:p>
            <a:endParaRPr lang="en-US" smtClean="0"/>
          </a:p>
        </p:txBody>
      </p:sp>
      <p:pic>
        <p:nvPicPr>
          <p:cNvPr id="190469" name="Picture 21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200" y="1020763"/>
            <a:ext cx="5027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808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73F42A4C-8EFC-4673-A30C-D8C09D44C7C7}" type="slidenum">
              <a:rPr lang="en-US">
                <a:solidFill>
                  <a:srgbClr val="000000"/>
                </a:solidFill>
              </a:rPr>
              <a:pPr/>
              <a:t>25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795963" y="3236913"/>
            <a:ext cx="766762" cy="433387"/>
            <a:chOff x="3600" y="219"/>
            <a:chExt cx="360" cy="175"/>
          </a:xfrm>
        </p:grpSpPr>
        <p:sp>
          <p:nvSpPr>
            <p:cNvPr id="81062" name="Oval 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1063" name="Line 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064" name="Line 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065" name="Rectangle 1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066" name="Oval 1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1072" name="Line 1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73" name="Line 1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74" name="Line 1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4" name="Group 1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1069" name="Line 1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70" name="Line 1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71" name="Line 1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3970338" y="3232150"/>
            <a:ext cx="766762" cy="433388"/>
            <a:chOff x="3600" y="219"/>
            <a:chExt cx="360" cy="175"/>
          </a:xfrm>
        </p:grpSpPr>
        <p:sp>
          <p:nvSpPr>
            <p:cNvPr id="81049" name="Oval 2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1050" name="Line 2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051" name="Line 2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052" name="Rectangle 2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053" name="Oval 2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1059" name="Line 2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60" name="Line 2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61" name="Line 2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7" name="Group 3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1056" name="Line 3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57" name="Line 3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58" name="Line 3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4324350" y="2214563"/>
            <a:ext cx="766763" cy="433387"/>
            <a:chOff x="3600" y="219"/>
            <a:chExt cx="360" cy="175"/>
          </a:xfrm>
        </p:grpSpPr>
        <p:sp>
          <p:nvSpPr>
            <p:cNvPr id="81036" name="Oval 3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1037" name="Line 3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038" name="Line 3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039" name="Rectangle 3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040" name="Oval 3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9" name="Group 4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1046" name="Line 4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47" name="Line 4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48" name="Line 4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0" name="Group 4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1043" name="Line 4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44" name="Line 4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45" name="Line 4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1" name="Group 48"/>
          <p:cNvGrpSpPr>
            <a:grpSpLocks/>
          </p:cNvGrpSpPr>
          <p:nvPr/>
        </p:nvGrpSpPr>
        <p:grpSpPr bwMode="auto">
          <a:xfrm>
            <a:off x="2897188" y="2209800"/>
            <a:ext cx="766762" cy="433388"/>
            <a:chOff x="3600" y="219"/>
            <a:chExt cx="360" cy="175"/>
          </a:xfrm>
        </p:grpSpPr>
        <p:sp>
          <p:nvSpPr>
            <p:cNvPr id="81023" name="Oval 4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1024" name="Line 5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025" name="Line 5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026" name="Rectangle 5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027" name="Oval 5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2" name="Group 5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1033" name="Line 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34" name="Line 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35" name="Line 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3" name="Group 5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1030" name="Line 5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31" name="Line 6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32" name="Line 6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4" name="Group 62"/>
          <p:cNvGrpSpPr>
            <a:grpSpLocks/>
          </p:cNvGrpSpPr>
          <p:nvPr/>
        </p:nvGrpSpPr>
        <p:grpSpPr bwMode="auto">
          <a:xfrm>
            <a:off x="1377950" y="1503363"/>
            <a:ext cx="766763" cy="433387"/>
            <a:chOff x="589" y="1281"/>
            <a:chExt cx="483" cy="273"/>
          </a:xfrm>
        </p:grpSpPr>
        <p:sp>
          <p:nvSpPr>
            <p:cNvPr id="81010" name="Oval 63"/>
            <p:cNvSpPr>
              <a:spLocks noChangeArrowheads="1"/>
            </p:cNvSpPr>
            <p:nvPr/>
          </p:nvSpPr>
          <p:spPr bwMode="auto">
            <a:xfrm>
              <a:off x="593" y="1403"/>
              <a:ext cx="479" cy="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1011" name="Line 64"/>
            <p:cNvSpPr>
              <a:spLocks noChangeShapeType="1"/>
            </p:cNvSpPr>
            <p:nvPr/>
          </p:nvSpPr>
          <p:spPr bwMode="auto">
            <a:xfrm>
              <a:off x="591" y="1376"/>
              <a:ext cx="0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012" name="Line 65"/>
            <p:cNvSpPr>
              <a:spLocks noChangeShapeType="1"/>
            </p:cNvSpPr>
            <p:nvPr/>
          </p:nvSpPr>
          <p:spPr bwMode="auto">
            <a:xfrm>
              <a:off x="1068" y="1368"/>
              <a:ext cx="4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013" name="Rectangle 66"/>
            <p:cNvSpPr>
              <a:spLocks noChangeArrowheads="1"/>
            </p:cNvSpPr>
            <p:nvPr/>
          </p:nvSpPr>
          <p:spPr bwMode="auto">
            <a:xfrm>
              <a:off x="597" y="1390"/>
              <a:ext cx="471" cy="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014" name="Oval 67"/>
            <p:cNvSpPr>
              <a:spLocks noChangeArrowheads="1"/>
            </p:cNvSpPr>
            <p:nvPr/>
          </p:nvSpPr>
          <p:spPr bwMode="auto">
            <a:xfrm>
              <a:off x="589" y="1281"/>
              <a:ext cx="479" cy="1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5" name="Group 68"/>
            <p:cNvGrpSpPr>
              <a:grpSpLocks/>
            </p:cNvGrpSpPr>
            <p:nvPr/>
          </p:nvGrpSpPr>
          <p:grpSpPr bwMode="auto">
            <a:xfrm>
              <a:off x="704" y="1320"/>
              <a:ext cx="238" cy="103"/>
              <a:chOff x="2848" y="848"/>
              <a:chExt cx="140" cy="98"/>
            </a:xfrm>
          </p:grpSpPr>
          <p:sp>
            <p:nvSpPr>
              <p:cNvPr id="81020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21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22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6" name="Group 72"/>
            <p:cNvGrpSpPr>
              <a:grpSpLocks/>
            </p:cNvGrpSpPr>
            <p:nvPr/>
          </p:nvGrpSpPr>
          <p:grpSpPr bwMode="auto">
            <a:xfrm flipV="1">
              <a:off x="704" y="1318"/>
              <a:ext cx="238" cy="103"/>
              <a:chOff x="2848" y="848"/>
              <a:chExt cx="140" cy="98"/>
            </a:xfrm>
          </p:grpSpPr>
          <p:sp>
            <p:nvSpPr>
              <p:cNvPr id="81017" name="Line 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18" name="Line 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19" name="Line 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sp>
        <p:nvSpPr>
          <p:cNvPr id="80905" name="Line 76"/>
          <p:cNvSpPr>
            <a:spLocks noChangeShapeType="1"/>
          </p:cNvSpPr>
          <p:nvPr/>
        </p:nvSpPr>
        <p:spPr bwMode="auto">
          <a:xfrm>
            <a:off x="2147888" y="1746250"/>
            <a:ext cx="7620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0906" name="Line 77"/>
          <p:cNvSpPr>
            <a:spLocks noChangeShapeType="1"/>
          </p:cNvSpPr>
          <p:nvPr/>
        </p:nvSpPr>
        <p:spPr bwMode="auto">
          <a:xfrm flipV="1">
            <a:off x="2195513" y="2451100"/>
            <a:ext cx="733425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0907" name="Line 78"/>
          <p:cNvSpPr>
            <a:spLocks noChangeShapeType="1"/>
          </p:cNvSpPr>
          <p:nvPr/>
        </p:nvSpPr>
        <p:spPr bwMode="auto">
          <a:xfrm flipV="1">
            <a:off x="3662363" y="2451100"/>
            <a:ext cx="666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0908" name="Line 79"/>
          <p:cNvSpPr>
            <a:spLocks noChangeShapeType="1"/>
          </p:cNvSpPr>
          <p:nvPr/>
        </p:nvSpPr>
        <p:spPr bwMode="auto">
          <a:xfrm>
            <a:off x="3509963" y="2613025"/>
            <a:ext cx="561975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0909" name="Line 80"/>
          <p:cNvSpPr>
            <a:spLocks noChangeShapeType="1"/>
          </p:cNvSpPr>
          <p:nvPr/>
        </p:nvSpPr>
        <p:spPr bwMode="auto">
          <a:xfrm>
            <a:off x="4767263" y="3489325"/>
            <a:ext cx="1038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0910" name="Line 81"/>
          <p:cNvSpPr>
            <a:spLocks noChangeShapeType="1"/>
          </p:cNvSpPr>
          <p:nvPr/>
        </p:nvSpPr>
        <p:spPr bwMode="auto">
          <a:xfrm>
            <a:off x="5053013" y="2565400"/>
            <a:ext cx="838200" cy="714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0911" name="Line 82"/>
          <p:cNvSpPr>
            <a:spLocks noChangeShapeType="1"/>
          </p:cNvSpPr>
          <p:nvPr/>
        </p:nvSpPr>
        <p:spPr bwMode="auto">
          <a:xfrm>
            <a:off x="6567488" y="3470275"/>
            <a:ext cx="701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0912" name="Text Box 84"/>
          <p:cNvSpPr txBox="1">
            <a:spLocks noChangeArrowheads="1"/>
          </p:cNvSpPr>
          <p:nvPr/>
        </p:nvSpPr>
        <p:spPr bwMode="auto">
          <a:xfrm>
            <a:off x="4152900" y="3648075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R2</a:t>
            </a:r>
          </a:p>
        </p:txBody>
      </p:sp>
      <p:sp>
        <p:nvSpPr>
          <p:cNvPr id="80913" name="Text Box 85"/>
          <p:cNvSpPr txBox="1">
            <a:spLocks noChangeArrowheads="1"/>
          </p:cNvSpPr>
          <p:nvPr/>
        </p:nvSpPr>
        <p:spPr bwMode="auto">
          <a:xfrm>
            <a:off x="6075363" y="226853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000000"/>
                </a:solidFill>
                <a:latin typeface="Arial" pitchFamily="34" charset="0"/>
              </a:rPr>
              <a:t>D</a:t>
            </a:r>
          </a:p>
        </p:txBody>
      </p:sp>
      <p:sp>
        <p:nvSpPr>
          <p:cNvPr id="80914" name="Text Box 86"/>
          <p:cNvSpPr txBox="1">
            <a:spLocks noChangeArrowheads="1"/>
          </p:cNvSpPr>
          <p:nvPr/>
        </p:nvSpPr>
        <p:spPr bwMode="auto">
          <a:xfrm>
            <a:off x="4538663" y="2646363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R3</a:t>
            </a:r>
          </a:p>
        </p:txBody>
      </p:sp>
      <p:grpSp>
        <p:nvGrpSpPr>
          <p:cNvPr id="17" name="Group 88"/>
          <p:cNvGrpSpPr>
            <a:grpSpLocks/>
          </p:cNvGrpSpPr>
          <p:nvPr/>
        </p:nvGrpSpPr>
        <p:grpSpPr bwMode="auto">
          <a:xfrm>
            <a:off x="1423988" y="2449513"/>
            <a:ext cx="766762" cy="433387"/>
            <a:chOff x="589" y="1281"/>
            <a:chExt cx="483" cy="273"/>
          </a:xfrm>
        </p:grpSpPr>
        <p:sp>
          <p:nvSpPr>
            <p:cNvPr id="80997" name="Oval 89"/>
            <p:cNvSpPr>
              <a:spLocks noChangeArrowheads="1"/>
            </p:cNvSpPr>
            <p:nvPr/>
          </p:nvSpPr>
          <p:spPr bwMode="auto">
            <a:xfrm>
              <a:off x="593" y="1403"/>
              <a:ext cx="479" cy="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0998" name="Line 90"/>
            <p:cNvSpPr>
              <a:spLocks noChangeShapeType="1"/>
            </p:cNvSpPr>
            <p:nvPr/>
          </p:nvSpPr>
          <p:spPr bwMode="auto">
            <a:xfrm>
              <a:off x="591" y="1376"/>
              <a:ext cx="0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0999" name="Line 91"/>
            <p:cNvSpPr>
              <a:spLocks noChangeShapeType="1"/>
            </p:cNvSpPr>
            <p:nvPr/>
          </p:nvSpPr>
          <p:spPr bwMode="auto">
            <a:xfrm>
              <a:off x="1068" y="1368"/>
              <a:ext cx="4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000" name="Rectangle 92"/>
            <p:cNvSpPr>
              <a:spLocks noChangeArrowheads="1"/>
            </p:cNvSpPr>
            <p:nvPr/>
          </p:nvSpPr>
          <p:spPr bwMode="auto">
            <a:xfrm>
              <a:off x="597" y="1390"/>
              <a:ext cx="471" cy="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001" name="Oval 93"/>
            <p:cNvSpPr>
              <a:spLocks noChangeArrowheads="1"/>
            </p:cNvSpPr>
            <p:nvPr/>
          </p:nvSpPr>
          <p:spPr bwMode="auto">
            <a:xfrm>
              <a:off x="589" y="1281"/>
              <a:ext cx="479" cy="1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8" name="Group 94"/>
            <p:cNvGrpSpPr>
              <a:grpSpLocks/>
            </p:cNvGrpSpPr>
            <p:nvPr/>
          </p:nvGrpSpPr>
          <p:grpSpPr bwMode="auto">
            <a:xfrm>
              <a:off x="704" y="1320"/>
              <a:ext cx="238" cy="103"/>
              <a:chOff x="2848" y="848"/>
              <a:chExt cx="140" cy="98"/>
            </a:xfrm>
          </p:grpSpPr>
          <p:sp>
            <p:nvSpPr>
              <p:cNvPr id="81007" name="Line 9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08" name="Line 9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09" name="Line 9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9" name="Group 98"/>
            <p:cNvGrpSpPr>
              <a:grpSpLocks/>
            </p:cNvGrpSpPr>
            <p:nvPr/>
          </p:nvGrpSpPr>
          <p:grpSpPr bwMode="auto">
            <a:xfrm flipV="1">
              <a:off x="704" y="1318"/>
              <a:ext cx="238" cy="103"/>
              <a:chOff x="2848" y="848"/>
              <a:chExt cx="140" cy="98"/>
            </a:xfrm>
          </p:grpSpPr>
          <p:sp>
            <p:nvSpPr>
              <p:cNvPr id="81004" name="Line 9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05" name="Line 10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006" name="Line 10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sp>
        <p:nvSpPr>
          <p:cNvPr id="80916" name="Text Box 102"/>
          <p:cNvSpPr txBox="1">
            <a:spLocks noChangeArrowheads="1"/>
          </p:cNvSpPr>
          <p:nvPr/>
        </p:nvSpPr>
        <p:spPr bwMode="auto">
          <a:xfrm>
            <a:off x="1616075" y="2882900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R5</a:t>
            </a:r>
          </a:p>
        </p:txBody>
      </p:sp>
      <p:sp>
        <p:nvSpPr>
          <p:cNvPr id="80917" name="Line 106"/>
          <p:cNvSpPr>
            <a:spLocks noChangeShapeType="1"/>
          </p:cNvSpPr>
          <p:nvPr/>
        </p:nvSpPr>
        <p:spPr bwMode="auto">
          <a:xfrm>
            <a:off x="5095875" y="2441575"/>
            <a:ext cx="968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0918" name="Text Box 108"/>
          <p:cNvSpPr txBox="1">
            <a:spLocks noChangeArrowheads="1"/>
          </p:cNvSpPr>
          <p:nvPr/>
        </p:nvSpPr>
        <p:spPr bwMode="auto">
          <a:xfrm>
            <a:off x="7229475" y="328771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000000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80919" name="Text Box 109"/>
          <p:cNvSpPr txBox="1">
            <a:spLocks noChangeArrowheads="1"/>
          </p:cNvSpPr>
          <p:nvPr/>
        </p:nvSpPr>
        <p:spPr bwMode="auto">
          <a:xfrm>
            <a:off x="1579563" y="1933575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R6</a:t>
            </a:r>
          </a:p>
        </p:txBody>
      </p:sp>
      <p:sp>
        <p:nvSpPr>
          <p:cNvPr id="80920" name="Rectangle 147"/>
          <p:cNvSpPr>
            <a:spLocks noGrp="1" noChangeArrowheads="1"/>
          </p:cNvSpPr>
          <p:nvPr>
            <p:ph type="title"/>
          </p:nvPr>
        </p:nvSpPr>
        <p:spPr>
          <a:xfrm>
            <a:off x="523875" y="1476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MPLS versus IP paths</a:t>
            </a:r>
          </a:p>
        </p:txBody>
      </p:sp>
      <p:grpSp>
        <p:nvGrpSpPr>
          <p:cNvPr id="20" name="Group 62"/>
          <p:cNvGrpSpPr>
            <a:grpSpLocks/>
          </p:cNvGrpSpPr>
          <p:nvPr/>
        </p:nvGrpSpPr>
        <p:grpSpPr bwMode="auto">
          <a:xfrm>
            <a:off x="4325938" y="2212975"/>
            <a:ext cx="766762" cy="433388"/>
            <a:chOff x="589" y="1281"/>
            <a:chExt cx="483" cy="273"/>
          </a:xfrm>
        </p:grpSpPr>
        <p:sp>
          <p:nvSpPr>
            <p:cNvPr id="80984" name="Oval 63"/>
            <p:cNvSpPr>
              <a:spLocks noChangeArrowheads="1"/>
            </p:cNvSpPr>
            <p:nvPr/>
          </p:nvSpPr>
          <p:spPr bwMode="auto">
            <a:xfrm>
              <a:off x="593" y="1403"/>
              <a:ext cx="479" cy="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0985" name="Line 64"/>
            <p:cNvSpPr>
              <a:spLocks noChangeShapeType="1"/>
            </p:cNvSpPr>
            <p:nvPr/>
          </p:nvSpPr>
          <p:spPr bwMode="auto">
            <a:xfrm>
              <a:off x="591" y="1376"/>
              <a:ext cx="0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0986" name="Line 65"/>
            <p:cNvSpPr>
              <a:spLocks noChangeShapeType="1"/>
            </p:cNvSpPr>
            <p:nvPr/>
          </p:nvSpPr>
          <p:spPr bwMode="auto">
            <a:xfrm>
              <a:off x="1068" y="1368"/>
              <a:ext cx="4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0987" name="Rectangle 66"/>
            <p:cNvSpPr>
              <a:spLocks noChangeArrowheads="1"/>
            </p:cNvSpPr>
            <p:nvPr/>
          </p:nvSpPr>
          <p:spPr bwMode="auto">
            <a:xfrm>
              <a:off x="597" y="1390"/>
              <a:ext cx="471" cy="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0988" name="Oval 67"/>
            <p:cNvSpPr>
              <a:spLocks noChangeArrowheads="1"/>
            </p:cNvSpPr>
            <p:nvPr/>
          </p:nvSpPr>
          <p:spPr bwMode="auto">
            <a:xfrm>
              <a:off x="589" y="1281"/>
              <a:ext cx="479" cy="1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1" name="Group 68"/>
            <p:cNvGrpSpPr>
              <a:grpSpLocks/>
            </p:cNvGrpSpPr>
            <p:nvPr/>
          </p:nvGrpSpPr>
          <p:grpSpPr bwMode="auto">
            <a:xfrm>
              <a:off x="704" y="1320"/>
              <a:ext cx="238" cy="103"/>
              <a:chOff x="2848" y="848"/>
              <a:chExt cx="140" cy="98"/>
            </a:xfrm>
          </p:grpSpPr>
          <p:sp>
            <p:nvSpPr>
              <p:cNvPr id="80994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95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96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22" name="Group 72"/>
            <p:cNvGrpSpPr>
              <a:grpSpLocks/>
            </p:cNvGrpSpPr>
            <p:nvPr/>
          </p:nvGrpSpPr>
          <p:grpSpPr bwMode="auto">
            <a:xfrm flipV="1">
              <a:off x="704" y="1318"/>
              <a:ext cx="238" cy="103"/>
              <a:chOff x="2848" y="848"/>
              <a:chExt cx="140" cy="98"/>
            </a:xfrm>
          </p:grpSpPr>
          <p:sp>
            <p:nvSpPr>
              <p:cNvPr id="80991" name="Line 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92" name="Line 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93" name="Line 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3" name="Group 62"/>
          <p:cNvGrpSpPr>
            <a:grpSpLocks/>
          </p:cNvGrpSpPr>
          <p:nvPr/>
        </p:nvGrpSpPr>
        <p:grpSpPr bwMode="auto">
          <a:xfrm>
            <a:off x="5800725" y="3238500"/>
            <a:ext cx="766763" cy="433388"/>
            <a:chOff x="589" y="1281"/>
            <a:chExt cx="483" cy="273"/>
          </a:xfrm>
        </p:grpSpPr>
        <p:sp>
          <p:nvSpPr>
            <p:cNvPr id="80971" name="Oval 63"/>
            <p:cNvSpPr>
              <a:spLocks noChangeArrowheads="1"/>
            </p:cNvSpPr>
            <p:nvPr/>
          </p:nvSpPr>
          <p:spPr bwMode="auto">
            <a:xfrm>
              <a:off x="593" y="1403"/>
              <a:ext cx="479" cy="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0972" name="Line 64"/>
            <p:cNvSpPr>
              <a:spLocks noChangeShapeType="1"/>
            </p:cNvSpPr>
            <p:nvPr/>
          </p:nvSpPr>
          <p:spPr bwMode="auto">
            <a:xfrm>
              <a:off x="591" y="1376"/>
              <a:ext cx="0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0973" name="Line 65"/>
            <p:cNvSpPr>
              <a:spLocks noChangeShapeType="1"/>
            </p:cNvSpPr>
            <p:nvPr/>
          </p:nvSpPr>
          <p:spPr bwMode="auto">
            <a:xfrm>
              <a:off x="1068" y="1368"/>
              <a:ext cx="4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0974" name="Rectangle 66"/>
            <p:cNvSpPr>
              <a:spLocks noChangeArrowheads="1"/>
            </p:cNvSpPr>
            <p:nvPr/>
          </p:nvSpPr>
          <p:spPr bwMode="auto">
            <a:xfrm>
              <a:off x="597" y="1390"/>
              <a:ext cx="471" cy="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0975" name="Oval 67"/>
            <p:cNvSpPr>
              <a:spLocks noChangeArrowheads="1"/>
            </p:cNvSpPr>
            <p:nvPr/>
          </p:nvSpPr>
          <p:spPr bwMode="auto">
            <a:xfrm>
              <a:off x="589" y="1281"/>
              <a:ext cx="479" cy="1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4" name="Group 68"/>
            <p:cNvGrpSpPr>
              <a:grpSpLocks/>
            </p:cNvGrpSpPr>
            <p:nvPr/>
          </p:nvGrpSpPr>
          <p:grpSpPr bwMode="auto">
            <a:xfrm>
              <a:off x="704" y="1320"/>
              <a:ext cx="238" cy="103"/>
              <a:chOff x="2848" y="848"/>
              <a:chExt cx="140" cy="98"/>
            </a:xfrm>
          </p:grpSpPr>
          <p:sp>
            <p:nvSpPr>
              <p:cNvPr id="80981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82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83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25" name="Group 72"/>
            <p:cNvGrpSpPr>
              <a:grpSpLocks/>
            </p:cNvGrpSpPr>
            <p:nvPr/>
          </p:nvGrpSpPr>
          <p:grpSpPr bwMode="auto">
            <a:xfrm flipV="1">
              <a:off x="704" y="1318"/>
              <a:ext cx="238" cy="103"/>
              <a:chOff x="2848" y="848"/>
              <a:chExt cx="140" cy="98"/>
            </a:xfrm>
          </p:grpSpPr>
          <p:sp>
            <p:nvSpPr>
              <p:cNvPr id="80978" name="Line 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79" name="Line 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80" name="Line 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6" name="Group 62"/>
          <p:cNvGrpSpPr>
            <a:grpSpLocks/>
          </p:cNvGrpSpPr>
          <p:nvPr/>
        </p:nvGrpSpPr>
        <p:grpSpPr bwMode="auto">
          <a:xfrm>
            <a:off x="2894013" y="2206625"/>
            <a:ext cx="766762" cy="433388"/>
            <a:chOff x="589" y="1281"/>
            <a:chExt cx="483" cy="273"/>
          </a:xfrm>
        </p:grpSpPr>
        <p:sp>
          <p:nvSpPr>
            <p:cNvPr id="80958" name="Oval 63"/>
            <p:cNvSpPr>
              <a:spLocks noChangeArrowheads="1"/>
            </p:cNvSpPr>
            <p:nvPr/>
          </p:nvSpPr>
          <p:spPr bwMode="auto">
            <a:xfrm>
              <a:off x="593" y="1403"/>
              <a:ext cx="479" cy="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0959" name="Line 64"/>
            <p:cNvSpPr>
              <a:spLocks noChangeShapeType="1"/>
            </p:cNvSpPr>
            <p:nvPr/>
          </p:nvSpPr>
          <p:spPr bwMode="auto">
            <a:xfrm>
              <a:off x="591" y="1376"/>
              <a:ext cx="0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0960" name="Line 65"/>
            <p:cNvSpPr>
              <a:spLocks noChangeShapeType="1"/>
            </p:cNvSpPr>
            <p:nvPr/>
          </p:nvSpPr>
          <p:spPr bwMode="auto">
            <a:xfrm>
              <a:off x="1068" y="1368"/>
              <a:ext cx="4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0961" name="Rectangle 66"/>
            <p:cNvSpPr>
              <a:spLocks noChangeArrowheads="1"/>
            </p:cNvSpPr>
            <p:nvPr/>
          </p:nvSpPr>
          <p:spPr bwMode="auto">
            <a:xfrm>
              <a:off x="597" y="1390"/>
              <a:ext cx="471" cy="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0962" name="Oval 67"/>
            <p:cNvSpPr>
              <a:spLocks noChangeArrowheads="1"/>
            </p:cNvSpPr>
            <p:nvPr/>
          </p:nvSpPr>
          <p:spPr bwMode="auto">
            <a:xfrm>
              <a:off x="589" y="1281"/>
              <a:ext cx="479" cy="1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7" name="Group 68"/>
            <p:cNvGrpSpPr>
              <a:grpSpLocks/>
            </p:cNvGrpSpPr>
            <p:nvPr/>
          </p:nvGrpSpPr>
          <p:grpSpPr bwMode="auto">
            <a:xfrm>
              <a:off x="704" y="1320"/>
              <a:ext cx="238" cy="103"/>
              <a:chOff x="2848" y="848"/>
              <a:chExt cx="140" cy="98"/>
            </a:xfrm>
          </p:grpSpPr>
          <p:sp>
            <p:nvSpPr>
              <p:cNvPr id="80968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69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70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28" name="Group 72"/>
            <p:cNvGrpSpPr>
              <a:grpSpLocks/>
            </p:cNvGrpSpPr>
            <p:nvPr/>
          </p:nvGrpSpPr>
          <p:grpSpPr bwMode="auto">
            <a:xfrm flipV="1">
              <a:off x="704" y="1318"/>
              <a:ext cx="238" cy="103"/>
              <a:chOff x="2848" y="848"/>
              <a:chExt cx="140" cy="98"/>
            </a:xfrm>
          </p:grpSpPr>
          <p:sp>
            <p:nvSpPr>
              <p:cNvPr id="80965" name="Line 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66" name="Line 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67" name="Line 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9" name="Group 62"/>
          <p:cNvGrpSpPr>
            <a:grpSpLocks/>
          </p:cNvGrpSpPr>
          <p:nvPr/>
        </p:nvGrpSpPr>
        <p:grpSpPr bwMode="auto">
          <a:xfrm>
            <a:off x="3975100" y="3230563"/>
            <a:ext cx="766763" cy="433387"/>
            <a:chOff x="589" y="1281"/>
            <a:chExt cx="483" cy="273"/>
          </a:xfrm>
        </p:grpSpPr>
        <p:sp>
          <p:nvSpPr>
            <p:cNvPr id="80945" name="Oval 63"/>
            <p:cNvSpPr>
              <a:spLocks noChangeArrowheads="1"/>
            </p:cNvSpPr>
            <p:nvPr/>
          </p:nvSpPr>
          <p:spPr bwMode="auto">
            <a:xfrm>
              <a:off x="593" y="1403"/>
              <a:ext cx="479" cy="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0946" name="Line 64"/>
            <p:cNvSpPr>
              <a:spLocks noChangeShapeType="1"/>
            </p:cNvSpPr>
            <p:nvPr/>
          </p:nvSpPr>
          <p:spPr bwMode="auto">
            <a:xfrm>
              <a:off x="591" y="1376"/>
              <a:ext cx="0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0947" name="Line 65"/>
            <p:cNvSpPr>
              <a:spLocks noChangeShapeType="1"/>
            </p:cNvSpPr>
            <p:nvPr/>
          </p:nvSpPr>
          <p:spPr bwMode="auto">
            <a:xfrm>
              <a:off x="1068" y="1368"/>
              <a:ext cx="4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0948" name="Rectangle 66"/>
            <p:cNvSpPr>
              <a:spLocks noChangeArrowheads="1"/>
            </p:cNvSpPr>
            <p:nvPr/>
          </p:nvSpPr>
          <p:spPr bwMode="auto">
            <a:xfrm>
              <a:off x="597" y="1390"/>
              <a:ext cx="471" cy="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0949" name="Oval 67"/>
            <p:cNvSpPr>
              <a:spLocks noChangeArrowheads="1"/>
            </p:cNvSpPr>
            <p:nvPr/>
          </p:nvSpPr>
          <p:spPr bwMode="auto">
            <a:xfrm>
              <a:off x="589" y="1281"/>
              <a:ext cx="479" cy="1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30" name="Group 68"/>
            <p:cNvGrpSpPr>
              <a:grpSpLocks/>
            </p:cNvGrpSpPr>
            <p:nvPr/>
          </p:nvGrpSpPr>
          <p:grpSpPr bwMode="auto">
            <a:xfrm>
              <a:off x="704" y="1320"/>
              <a:ext cx="238" cy="103"/>
              <a:chOff x="2848" y="848"/>
              <a:chExt cx="140" cy="98"/>
            </a:xfrm>
          </p:grpSpPr>
          <p:sp>
            <p:nvSpPr>
              <p:cNvPr id="80955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56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57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31" name="Group 72"/>
            <p:cNvGrpSpPr>
              <a:grpSpLocks/>
            </p:cNvGrpSpPr>
            <p:nvPr/>
          </p:nvGrpSpPr>
          <p:grpSpPr bwMode="auto">
            <a:xfrm flipV="1">
              <a:off x="704" y="1318"/>
              <a:ext cx="238" cy="103"/>
              <a:chOff x="2848" y="848"/>
              <a:chExt cx="140" cy="98"/>
            </a:xfrm>
          </p:grpSpPr>
          <p:sp>
            <p:nvSpPr>
              <p:cNvPr id="80952" name="Line 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53" name="Line 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54" name="Line 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sp>
        <p:nvSpPr>
          <p:cNvPr id="192540" name="Freeform 1"/>
          <p:cNvSpPr>
            <a:spLocks/>
          </p:cNvSpPr>
          <p:nvPr/>
        </p:nvSpPr>
        <p:spPr bwMode="auto">
          <a:xfrm>
            <a:off x="2205038" y="1644650"/>
            <a:ext cx="4927600" cy="1717675"/>
          </a:xfrm>
          <a:custGeom>
            <a:avLst/>
            <a:gdLst>
              <a:gd name="T0" fmla="*/ 0 w 4927600"/>
              <a:gd name="T1" fmla="*/ 0 h 1717040"/>
              <a:gd name="T2" fmla="*/ 1219200 w 4927600"/>
              <a:gd name="T3" fmla="*/ 732333 h 1717040"/>
              <a:gd name="T4" fmla="*/ 2092960 w 4927600"/>
              <a:gd name="T5" fmla="*/ 1718945 h 1717040"/>
              <a:gd name="T6" fmla="*/ 4927600 w 4927600"/>
              <a:gd name="T7" fmla="*/ 1718945 h 17170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27600" h="1717040">
                <a:moveTo>
                  <a:pt x="0" y="0"/>
                </a:moveTo>
                <a:lnTo>
                  <a:pt x="1219200" y="731520"/>
                </a:lnTo>
                <a:lnTo>
                  <a:pt x="2092960" y="1717040"/>
                </a:lnTo>
                <a:lnTo>
                  <a:pt x="4927600" y="1717040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92541" name="Freeform 149"/>
          <p:cNvSpPr>
            <a:spLocks/>
          </p:cNvSpPr>
          <p:nvPr/>
        </p:nvSpPr>
        <p:spPr bwMode="auto">
          <a:xfrm>
            <a:off x="2052638" y="2528888"/>
            <a:ext cx="5038725" cy="1036637"/>
          </a:xfrm>
          <a:custGeom>
            <a:avLst/>
            <a:gdLst>
              <a:gd name="T0" fmla="*/ 0 w 5039360"/>
              <a:gd name="T1" fmla="*/ 376265 h 1036320"/>
              <a:gd name="T2" fmla="*/ 1249209 w 5039360"/>
              <a:gd name="T3" fmla="*/ 0 h 1036320"/>
              <a:gd name="T4" fmla="*/ 2203886 w 5039360"/>
              <a:gd name="T5" fmla="*/ 1037271 h 1036320"/>
              <a:gd name="T6" fmla="*/ 5037455 w 5039360"/>
              <a:gd name="T7" fmla="*/ 1037271 h 10363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039360" h="1036320">
                <a:moveTo>
                  <a:pt x="0" y="375920"/>
                </a:moveTo>
                <a:lnTo>
                  <a:pt x="1249680" y="0"/>
                </a:lnTo>
                <a:lnTo>
                  <a:pt x="2204720" y="1036320"/>
                </a:lnTo>
                <a:lnTo>
                  <a:pt x="5039360" y="1036320"/>
                </a:lnTo>
              </a:path>
            </a:pathLst>
          </a:custGeom>
          <a:noFill/>
          <a:ln w="38100" cap="flat" cmpd="sng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80896" name="Group 62"/>
          <p:cNvGrpSpPr>
            <a:grpSpLocks/>
          </p:cNvGrpSpPr>
          <p:nvPr/>
        </p:nvGrpSpPr>
        <p:grpSpPr bwMode="auto">
          <a:xfrm>
            <a:off x="6699250" y="4375150"/>
            <a:ext cx="766763" cy="433388"/>
            <a:chOff x="589" y="1281"/>
            <a:chExt cx="483" cy="273"/>
          </a:xfrm>
        </p:grpSpPr>
        <p:sp>
          <p:nvSpPr>
            <p:cNvPr id="80932" name="Oval 63"/>
            <p:cNvSpPr>
              <a:spLocks noChangeArrowheads="1"/>
            </p:cNvSpPr>
            <p:nvPr/>
          </p:nvSpPr>
          <p:spPr bwMode="auto">
            <a:xfrm>
              <a:off x="593" y="1403"/>
              <a:ext cx="479" cy="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0933" name="Line 64"/>
            <p:cNvSpPr>
              <a:spLocks noChangeShapeType="1"/>
            </p:cNvSpPr>
            <p:nvPr/>
          </p:nvSpPr>
          <p:spPr bwMode="auto">
            <a:xfrm>
              <a:off x="591" y="1376"/>
              <a:ext cx="0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0934" name="Line 65"/>
            <p:cNvSpPr>
              <a:spLocks noChangeShapeType="1"/>
            </p:cNvSpPr>
            <p:nvPr/>
          </p:nvSpPr>
          <p:spPr bwMode="auto">
            <a:xfrm>
              <a:off x="1068" y="1368"/>
              <a:ext cx="4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0935" name="Rectangle 66"/>
            <p:cNvSpPr>
              <a:spLocks noChangeArrowheads="1"/>
            </p:cNvSpPr>
            <p:nvPr/>
          </p:nvSpPr>
          <p:spPr bwMode="auto">
            <a:xfrm>
              <a:off x="597" y="1390"/>
              <a:ext cx="471" cy="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0936" name="Oval 67"/>
            <p:cNvSpPr>
              <a:spLocks noChangeArrowheads="1"/>
            </p:cNvSpPr>
            <p:nvPr/>
          </p:nvSpPr>
          <p:spPr bwMode="auto">
            <a:xfrm>
              <a:off x="589" y="1281"/>
              <a:ext cx="479" cy="1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80897" name="Group 68"/>
            <p:cNvGrpSpPr>
              <a:grpSpLocks/>
            </p:cNvGrpSpPr>
            <p:nvPr/>
          </p:nvGrpSpPr>
          <p:grpSpPr bwMode="auto">
            <a:xfrm>
              <a:off x="704" y="1320"/>
              <a:ext cx="238" cy="103"/>
              <a:chOff x="2848" y="848"/>
              <a:chExt cx="140" cy="98"/>
            </a:xfrm>
          </p:grpSpPr>
          <p:sp>
            <p:nvSpPr>
              <p:cNvPr id="80942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43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44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80900" name="Group 72"/>
            <p:cNvGrpSpPr>
              <a:grpSpLocks/>
            </p:cNvGrpSpPr>
            <p:nvPr/>
          </p:nvGrpSpPr>
          <p:grpSpPr bwMode="auto">
            <a:xfrm flipV="1">
              <a:off x="704" y="1318"/>
              <a:ext cx="238" cy="103"/>
              <a:chOff x="2848" y="848"/>
              <a:chExt cx="140" cy="98"/>
            </a:xfrm>
          </p:grpSpPr>
          <p:sp>
            <p:nvSpPr>
              <p:cNvPr id="80939" name="Line 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40" name="Line 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0941" name="Line 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sp>
        <p:nvSpPr>
          <p:cNvPr id="192543" name="TextBox 2"/>
          <p:cNvSpPr txBox="1">
            <a:spLocks noChangeArrowheads="1"/>
          </p:cNvSpPr>
          <p:nvPr/>
        </p:nvSpPr>
        <p:spPr bwMode="auto">
          <a:xfrm>
            <a:off x="7464425" y="4413250"/>
            <a:ext cx="1060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IP router</a:t>
            </a:r>
          </a:p>
        </p:txBody>
      </p:sp>
      <p:sp>
        <p:nvSpPr>
          <p:cNvPr id="192544" name="Rectangle 3"/>
          <p:cNvSpPr txBox="1">
            <a:spLocks noChangeArrowheads="1"/>
          </p:cNvSpPr>
          <p:nvPr/>
        </p:nvSpPr>
        <p:spPr bwMode="auto">
          <a:xfrm>
            <a:off x="533400" y="4175125"/>
            <a:ext cx="619601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>
                <a:solidFill>
                  <a:srgbClr val="CC0000"/>
                </a:solidFill>
                <a:latin typeface="Gill Sans MT" pitchFamily="34" charset="0"/>
              </a:rPr>
              <a:t>IP routing: </a:t>
            </a: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path to destination determined by destination address alone</a:t>
            </a:r>
          </a:p>
        </p:txBody>
      </p:sp>
      <p:pic>
        <p:nvPicPr>
          <p:cNvPr id="192545" name="Picture 21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263" y="960438"/>
            <a:ext cx="5027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31" name="Text Box 87"/>
          <p:cNvSpPr txBox="1">
            <a:spLocks noChangeArrowheads="1"/>
          </p:cNvSpPr>
          <p:nvPr/>
        </p:nvSpPr>
        <p:spPr bwMode="auto">
          <a:xfrm>
            <a:off x="2874963" y="2584450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819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8CF9A7D9-A815-4F56-932F-E6A6196A36E6}" type="slidenum">
              <a:rPr lang="en-US">
                <a:solidFill>
                  <a:srgbClr val="000000"/>
                </a:solidFill>
              </a:rPr>
              <a:pPr/>
              <a:t>26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795963" y="3236913"/>
            <a:ext cx="766762" cy="433387"/>
            <a:chOff x="3600" y="219"/>
            <a:chExt cx="360" cy="175"/>
          </a:xfrm>
        </p:grpSpPr>
        <p:sp>
          <p:nvSpPr>
            <p:cNvPr id="82049" name="Oval 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050" name="Line 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051" name="Line 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052" name="Rectangle 1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053" name="Oval 1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2059" name="Line 1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60" name="Line 1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61" name="Line 1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4" name="Group 1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2056" name="Line 1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57" name="Line 1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58" name="Line 1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3970338" y="3232150"/>
            <a:ext cx="766762" cy="433388"/>
            <a:chOff x="3600" y="219"/>
            <a:chExt cx="360" cy="175"/>
          </a:xfrm>
        </p:grpSpPr>
        <p:sp>
          <p:nvSpPr>
            <p:cNvPr id="82036" name="Oval 2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037" name="Line 2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038" name="Line 2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039" name="Rectangle 2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040" name="Oval 2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2046" name="Line 2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47" name="Line 2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48" name="Line 2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7" name="Group 3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2043" name="Line 3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44" name="Line 3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45" name="Line 3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4324350" y="2214563"/>
            <a:ext cx="766763" cy="433387"/>
            <a:chOff x="3600" y="219"/>
            <a:chExt cx="360" cy="175"/>
          </a:xfrm>
        </p:grpSpPr>
        <p:sp>
          <p:nvSpPr>
            <p:cNvPr id="82023" name="Oval 3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024" name="Line 3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025" name="Line 3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026" name="Rectangle 3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027" name="Oval 3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9" name="Group 4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2033" name="Line 4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34" name="Line 4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35" name="Line 4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0" name="Group 4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2030" name="Line 4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31" name="Line 4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32" name="Line 4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1" name="Group 48"/>
          <p:cNvGrpSpPr>
            <a:grpSpLocks/>
          </p:cNvGrpSpPr>
          <p:nvPr/>
        </p:nvGrpSpPr>
        <p:grpSpPr bwMode="auto">
          <a:xfrm>
            <a:off x="2897188" y="2209800"/>
            <a:ext cx="766762" cy="433388"/>
            <a:chOff x="3600" y="219"/>
            <a:chExt cx="360" cy="175"/>
          </a:xfrm>
        </p:grpSpPr>
        <p:sp>
          <p:nvSpPr>
            <p:cNvPr id="82010" name="Oval 4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011" name="Line 5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012" name="Line 5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013" name="Rectangle 5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014" name="Oval 5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2" name="Group 5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2020" name="Line 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21" name="Line 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22" name="Line 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3" name="Group 5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2017" name="Line 5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18" name="Line 6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19" name="Line 6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4" name="Group 62"/>
          <p:cNvGrpSpPr>
            <a:grpSpLocks/>
          </p:cNvGrpSpPr>
          <p:nvPr/>
        </p:nvGrpSpPr>
        <p:grpSpPr bwMode="auto">
          <a:xfrm>
            <a:off x="1377950" y="1503363"/>
            <a:ext cx="766763" cy="433387"/>
            <a:chOff x="589" y="1281"/>
            <a:chExt cx="483" cy="273"/>
          </a:xfrm>
        </p:grpSpPr>
        <p:sp>
          <p:nvSpPr>
            <p:cNvPr id="81997" name="Oval 63"/>
            <p:cNvSpPr>
              <a:spLocks noChangeArrowheads="1"/>
            </p:cNvSpPr>
            <p:nvPr/>
          </p:nvSpPr>
          <p:spPr bwMode="auto">
            <a:xfrm>
              <a:off x="593" y="1403"/>
              <a:ext cx="479" cy="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1998" name="Line 64"/>
            <p:cNvSpPr>
              <a:spLocks noChangeShapeType="1"/>
            </p:cNvSpPr>
            <p:nvPr/>
          </p:nvSpPr>
          <p:spPr bwMode="auto">
            <a:xfrm>
              <a:off x="591" y="1376"/>
              <a:ext cx="0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999" name="Line 65"/>
            <p:cNvSpPr>
              <a:spLocks noChangeShapeType="1"/>
            </p:cNvSpPr>
            <p:nvPr/>
          </p:nvSpPr>
          <p:spPr bwMode="auto">
            <a:xfrm>
              <a:off x="1068" y="1368"/>
              <a:ext cx="4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000" name="Rectangle 66"/>
            <p:cNvSpPr>
              <a:spLocks noChangeArrowheads="1"/>
            </p:cNvSpPr>
            <p:nvPr/>
          </p:nvSpPr>
          <p:spPr bwMode="auto">
            <a:xfrm>
              <a:off x="597" y="1390"/>
              <a:ext cx="471" cy="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001" name="Oval 67"/>
            <p:cNvSpPr>
              <a:spLocks noChangeArrowheads="1"/>
            </p:cNvSpPr>
            <p:nvPr/>
          </p:nvSpPr>
          <p:spPr bwMode="auto">
            <a:xfrm>
              <a:off x="589" y="1281"/>
              <a:ext cx="479" cy="1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5" name="Group 68"/>
            <p:cNvGrpSpPr>
              <a:grpSpLocks/>
            </p:cNvGrpSpPr>
            <p:nvPr/>
          </p:nvGrpSpPr>
          <p:grpSpPr bwMode="auto">
            <a:xfrm>
              <a:off x="704" y="1320"/>
              <a:ext cx="238" cy="103"/>
              <a:chOff x="2848" y="848"/>
              <a:chExt cx="140" cy="98"/>
            </a:xfrm>
          </p:grpSpPr>
          <p:sp>
            <p:nvSpPr>
              <p:cNvPr id="82007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08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09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6" name="Group 72"/>
            <p:cNvGrpSpPr>
              <a:grpSpLocks/>
            </p:cNvGrpSpPr>
            <p:nvPr/>
          </p:nvGrpSpPr>
          <p:grpSpPr bwMode="auto">
            <a:xfrm flipV="1">
              <a:off x="704" y="1318"/>
              <a:ext cx="238" cy="103"/>
              <a:chOff x="2848" y="848"/>
              <a:chExt cx="140" cy="98"/>
            </a:xfrm>
          </p:grpSpPr>
          <p:sp>
            <p:nvSpPr>
              <p:cNvPr id="82004" name="Line 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05" name="Line 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006" name="Line 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sp>
        <p:nvSpPr>
          <p:cNvPr id="81929" name="Line 76"/>
          <p:cNvSpPr>
            <a:spLocks noChangeShapeType="1"/>
          </p:cNvSpPr>
          <p:nvPr/>
        </p:nvSpPr>
        <p:spPr bwMode="auto">
          <a:xfrm>
            <a:off x="2147888" y="1746250"/>
            <a:ext cx="7620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1930" name="Line 77"/>
          <p:cNvSpPr>
            <a:spLocks noChangeShapeType="1"/>
          </p:cNvSpPr>
          <p:nvPr/>
        </p:nvSpPr>
        <p:spPr bwMode="auto">
          <a:xfrm flipV="1">
            <a:off x="2195513" y="2451100"/>
            <a:ext cx="733425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1931" name="Line 78"/>
          <p:cNvSpPr>
            <a:spLocks noChangeShapeType="1"/>
          </p:cNvSpPr>
          <p:nvPr/>
        </p:nvSpPr>
        <p:spPr bwMode="auto">
          <a:xfrm flipV="1">
            <a:off x="3662363" y="2451100"/>
            <a:ext cx="666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1932" name="Line 79"/>
          <p:cNvSpPr>
            <a:spLocks noChangeShapeType="1"/>
          </p:cNvSpPr>
          <p:nvPr/>
        </p:nvSpPr>
        <p:spPr bwMode="auto">
          <a:xfrm>
            <a:off x="3509963" y="2613025"/>
            <a:ext cx="561975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1933" name="Line 80"/>
          <p:cNvSpPr>
            <a:spLocks noChangeShapeType="1"/>
          </p:cNvSpPr>
          <p:nvPr/>
        </p:nvSpPr>
        <p:spPr bwMode="auto">
          <a:xfrm>
            <a:off x="4767263" y="3489325"/>
            <a:ext cx="1038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1934" name="Line 81"/>
          <p:cNvSpPr>
            <a:spLocks noChangeShapeType="1"/>
          </p:cNvSpPr>
          <p:nvPr/>
        </p:nvSpPr>
        <p:spPr bwMode="auto">
          <a:xfrm>
            <a:off x="5053013" y="2565400"/>
            <a:ext cx="838200" cy="714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1935" name="Line 82"/>
          <p:cNvSpPr>
            <a:spLocks noChangeShapeType="1"/>
          </p:cNvSpPr>
          <p:nvPr/>
        </p:nvSpPr>
        <p:spPr bwMode="auto">
          <a:xfrm>
            <a:off x="6567488" y="3470275"/>
            <a:ext cx="701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1936" name="Text Box 84"/>
          <p:cNvSpPr txBox="1">
            <a:spLocks noChangeArrowheads="1"/>
          </p:cNvSpPr>
          <p:nvPr/>
        </p:nvSpPr>
        <p:spPr bwMode="auto">
          <a:xfrm>
            <a:off x="4152900" y="3648075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R2</a:t>
            </a:r>
          </a:p>
        </p:txBody>
      </p:sp>
      <p:sp>
        <p:nvSpPr>
          <p:cNvPr id="81937" name="Text Box 85"/>
          <p:cNvSpPr txBox="1">
            <a:spLocks noChangeArrowheads="1"/>
          </p:cNvSpPr>
          <p:nvPr/>
        </p:nvSpPr>
        <p:spPr bwMode="auto">
          <a:xfrm>
            <a:off x="6075363" y="226853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000000"/>
                </a:solidFill>
                <a:latin typeface="Arial" pitchFamily="34" charset="0"/>
              </a:rPr>
              <a:t>D</a:t>
            </a:r>
          </a:p>
        </p:txBody>
      </p:sp>
      <p:sp>
        <p:nvSpPr>
          <p:cNvPr id="81938" name="Text Box 86"/>
          <p:cNvSpPr txBox="1">
            <a:spLocks noChangeArrowheads="1"/>
          </p:cNvSpPr>
          <p:nvPr/>
        </p:nvSpPr>
        <p:spPr bwMode="auto">
          <a:xfrm>
            <a:off x="4538663" y="2646363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R3</a:t>
            </a:r>
          </a:p>
        </p:txBody>
      </p:sp>
      <p:sp>
        <p:nvSpPr>
          <p:cNvPr id="81939" name="Text Box 87"/>
          <p:cNvSpPr txBox="1">
            <a:spLocks noChangeArrowheads="1"/>
          </p:cNvSpPr>
          <p:nvPr/>
        </p:nvSpPr>
        <p:spPr bwMode="auto">
          <a:xfrm>
            <a:off x="2874963" y="2584450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R4</a:t>
            </a:r>
          </a:p>
        </p:txBody>
      </p:sp>
      <p:grpSp>
        <p:nvGrpSpPr>
          <p:cNvPr id="17" name="Group 88"/>
          <p:cNvGrpSpPr>
            <a:grpSpLocks/>
          </p:cNvGrpSpPr>
          <p:nvPr/>
        </p:nvGrpSpPr>
        <p:grpSpPr bwMode="auto">
          <a:xfrm>
            <a:off x="1423988" y="2449513"/>
            <a:ext cx="766762" cy="433387"/>
            <a:chOff x="589" y="1281"/>
            <a:chExt cx="483" cy="273"/>
          </a:xfrm>
        </p:grpSpPr>
        <p:sp>
          <p:nvSpPr>
            <p:cNvPr id="81984" name="Oval 89"/>
            <p:cNvSpPr>
              <a:spLocks noChangeArrowheads="1"/>
            </p:cNvSpPr>
            <p:nvPr/>
          </p:nvSpPr>
          <p:spPr bwMode="auto">
            <a:xfrm>
              <a:off x="593" y="1403"/>
              <a:ext cx="479" cy="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1985" name="Line 90"/>
            <p:cNvSpPr>
              <a:spLocks noChangeShapeType="1"/>
            </p:cNvSpPr>
            <p:nvPr/>
          </p:nvSpPr>
          <p:spPr bwMode="auto">
            <a:xfrm>
              <a:off x="591" y="1376"/>
              <a:ext cx="0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986" name="Line 91"/>
            <p:cNvSpPr>
              <a:spLocks noChangeShapeType="1"/>
            </p:cNvSpPr>
            <p:nvPr/>
          </p:nvSpPr>
          <p:spPr bwMode="auto">
            <a:xfrm>
              <a:off x="1068" y="1368"/>
              <a:ext cx="4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987" name="Rectangle 92"/>
            <p:cNvSpPr>
              <a:spLocks noChangeArrowheads="1"/>
            </p:cNvSpPr>
            <p:nvPr/>
          </p:nvSpPr>
          <p:spPr bwMode="auto">
            <a:xfrm>
              <a:off x="597" y="1390"/>
              <a:ext cx="471" cy="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988" name="Oval 93"/>
            <p:cNvSpPr>
              <a:spLocks noChangeArrowheads="1"/>
            </p:cNvSpPr>
            <p:nvPr/>
          </p:nvSpPr>
          <p:spPr bwMode="auto">
            <a:xfrm>
              <a:off x="589" y="1281"/>
              <a:ext cx="479" cy="1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8" name="Group 94"/>
            <p:cNvGrpSpPr>
              <a:grpSpLocks/>
            </p:cNvGrpSpPr>
            <p:nvPr/>
          </p:nvGrpSpPr>
          <p:grpSpPr bwMode="auto">
            <a:xfrm>
              <a:off x="704" y="1320"/>
              <a:ext cx="238" cy="103"/>
              <a:chOff x="2848" y="848"/>
              <a:chExt cx="140" cy="98"/>
            </a:xfrm>
          </p:grpSpPr>
          <p:sp>
            <p:nvSpPr>
              <p:cNvPr id="81994" name="Line 9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995" name="Line 9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996" name="Line 9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9" name="Group 98"/>
            <p:cNvGrpSpPr>
              <a:grpSpLocks/>
            </p:cNvGrpSpPr>
            <p:nvPr/>
          </p:nvGrpSpPr>
          <p:grpSpPr bwMode="auto">
            <a:xfrm flipV="1">
              <a:off x="704" y="1318"/>
              <a:ext cx="238" cy="103"/>
              <a:chOff x="2848" y="848"/>
              <a:chExt cx="140" cy="98"/>
            </a:xfrm>
          </p:grpSpPr>
          <p:sp>
            <p:nvSpPr>
              <p:cNvPr id="81991" name="Line 9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992" name="Line 10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993" name="Line 10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sp>
        <p:nvSpPr>
          <p:cNvPr id="81941" name="Text Box 102"/>
          <p:cNvSpPr txBox="1">
            <a:spLocks noChangeArrowheads="1"/>
          </p:cNvSpPr>
          <p:nvPr/>
        </p:nvSpPr>
        <p:spPr bwMode="auto">
          <a:xfrm>
            <a:off x="1616075" y="2882900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R5</a:t>
            </a:r>
          </a:p>
        </p:txBody>
      </p:sp>
      <p:sp>
        <p:nvSpPr>
          <p:cNvPr id="81942" name="Line 106"/>
          <p:cNvSpPr>
            <a:spLocks noChangeShapeType="1"/>
          </p:cNvSpPr>
          <p:nvPr/>
        </p:nvSpPr>
        <p:spPr bwMode="auto">
          <a:xfrm>
            <a:off x="5095875" y="2441575"/>
            <a:ext cx="968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1943" name="Text Box 108"/>
          <p:cNvSpPr txBox="1">
            <a:spLocks noChangeArrowheads="1"/>
          </p:cNvSpPr>
          <p:nvPr/>
        </p:nvSpPr>
        <p:spPr bwMode="auto">
          <a:xfrm>
            <a:off x="7229475" y="328771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000000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81944" name="Text Box 109"/>
          <p:cNvSpPr txBox="1">
            <a:spLocks noChangeArrowheads="1"/>
          </p:cNvSpPr>
          <p:nvPr/>
        </p:nvSpPr>
        <p:spPr bwMode="auto">
          <a:xfrm>
            <a:off x="1579563" y="1933575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R6</a:t>
            </a:r>
          </a:p>
        </p:txBody>
      </p:sp>
      <p:sp>
        <p:nvSpPr>
          <p:cNvPr id="81945" name="Rectangle 147"/>
          <p:cNvSpPr>
            <a:spLocks noGrp="1" noChangeArrowheads="1"/>
          </p:cNvSpPr>
          <p:nvPr>
            <p:ph type="title"/>
          </p:nvPr>
        </p:nvSpPr>
        <p:spPr>
          <a:xfrm>
            <a:off x="523875" y="1476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MPLS versus IP paths</a:t>
            </a:r>
          </a:p>
        </p:txBody>
      </p:sp>
      <p:sp>
        <p:nvSpPr>
          <p:cNvPr id="194585" name="Freeform 1"/>
          <p:cNvSpPr>
            <a:spLocks/>
          </p:cNvSpPr>
          <p:nvPr/>
        </p:nvSpPr>
        <p:spPr bwMode="auto">
          <a:xfrm>
            <a:off x="2205038" y="1644650"/>
            <a:ext cx="4927600" cy="1735138"/>
          </a:xfrm>
          <a:custGeom>
            <a:avLst/>
            <a:gdLst>
              <a:gd name="T0" fmla="*/ 0 w 4927600"/>
              <a:gd name="T1" fmla="*/ 0 h 1734711"/>
              <a:gd name="T2" fmla="*/ 1219200 w 4927600"/>
              <a:gd name="T3" fmla="*/ 732060 h 1734711"/>
              <a:gd name="T4" fmla="*/ 2739004 w 4927600"/>
              <a:gd name="T5" fmla="*/ 723661 h 1734711"/>
              <a:gd name="T6" fmla="*/ 4027115 w 4927600"/>
              <a:gd name="T7" fmla="*/ 1735992 h 1734711"/>
              <a:gd name="T8" fmla="*/ 4927600 w 4927600"/>
              <a:gd name="T9" fmla="*/ 1718309 h 17347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27600" h="1734711">
                <a:moveTo>
                  <a:pt x="0" y="0"/>
                </a:moveTo>
                <a:lnTo>
                  <a:pt x="1219200" y="731520"/>
                </a:lnTo>
                <a:lnTo>
                  <a:pt x="2739004" y="723127"/>
                </a:lnTo>
                <a:lnTo>
                  <a:pt x="4027115" y="1734711"/>
                </a:lnTo>
                <a:lnTo>
                  <a:pt x="4927600" y="1717040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94586" name="Freeform 149"/>
          <p:cNvSpPr>
            <a:spLocks/>
          </p:cNvSpPr>
          <p:nvPr/>
        </p:nvSpPr>
        <p:spPr bwMode="auto">
          <a:xfrm>
            <a:off x="2052638" y="2528888"/>
            <a:ext cx="5038725" cy="1036637"/>
          </a:xfrm>
          <a:custGeom>
            <a:avLst/>
            <a:gdLst>
              <a:gd name="T0" fmla="*/ 0 w 5039360"/>
              <a:gd name="T1" fmla="*/ 376265 h 1036320"/>
              <a:gd name="T2" fmla="*/ 1249209 w 5039360"/>
              <a:gd name="T3" fmla="*/ 0 h 1036320"/>
              <a:gd name="T4" fmla="*/ 2203886 w 5039360"/>
              <a:gd name="T5" fmla="*/ 1037271 h 1036320"/>
              <a:gd name="T6" fmla="*/ 5037455 w 5039360"/>
              <a:gd name="T7" fmla="*/ 1037271 h 10363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039360" h="1036320">
                <a:moveTo>
                  <a:pt x="0" y="375920"/>
                </a:moveTo>
                <a:lnTo>
                  <a:pt x="1249680" y="0"/>
                </a:lnTo>
                <a:lnTo>
                  <a:pt x="2204720" y="1036320"/>
                </a:lnTo>
                <a:lnTo>
                  <a:pt x="5039360" y="1036320"/>
                </a:lnTo>
              </a:path>
            </a:pathLst>
          </a:custGeom>
          <a:noFill/>
          <a:ln w="38100" cap="flat" cmpd="sng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20" name="Group 62"/>
          <p:cNvGrpSpPr>
            <a:grpSpLocks/>
          </p:cNvGrpSpPr>
          <p:nvPr/>
        </p:nvGrpSpPr>
        <p:grpSpPr bwMode="auto">
          <a:xfrm>
            <a:off x="6699250" y="4375150"/>
            <a:ext cx="766763" cy="433388"/>
            <a:chOff x="589" y="1281"/>
            <a:chExt cx="483" cy="273"/>
          </a:xfrm>
        </p:grpSpPr>
        <p:sp>
          <p:nvSpPr>
            <p:cNvPr id="81971" name="Oval 63"/>
            <p:cNvSpPr>
              <a:spLocks noChangeArrowheads="1"/>
            </p:cNvSpPr>
            <p:nvPr/>
          </p:nvSpPr>
          <p:spPr bwMode="auto">
            <a:xfrm>
              <a:off x="593" y="1403"/>
              <a:ext cx="479" cy="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1972" name="Line 64"/>
            <p:cNvSpPr>
              <a:spLocks noChangeShapeType="1"/>
            </p:cNvSpPr>
            <p:nvPr/>
          </p:nvSpPr>
          <p:spPr bwMode="auto">
            <a:xfrm>
              <a:off x="591" y="1376"/>
              <a:ext cx="0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973" name="Line 65"/>
            <p:cNvSpPr>
              <a:spLocks noChangeShapeType="1"/>
            </p:cNvSpPr>
            <p:nvPr/>
          </p:nvSpPr>
          <p:spPr bwMode="auto">
            <a:xfrm>
              <a:off x="1068" y="1368"/>
              <a:ext cx="4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974" name="Rectangle 66"/>
            <p:cNvSpPr>
              <a:spLocks noChangeArrowheads="1"/>
            </p:cNvSpPr>
            <p:nvPr/>
          </p:nvSpPr>
          <p:spPr bwMode="auto">
            <a:xfrm>
              <a:off x="597" y="1390"/>
              <a:ext cx="471" cy="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975" name="Oval 67"/>
            <p:cNvSpPr>
              <a:spLocks noChangeArrowheads="1"/>
            </p:cNvSpPr>
            <p:nvPr/>
          </p:nvSpPr>
          <p:spPr bwMode="auto">
            <a:xfrm>
              <a:off x="589" y="1281"/>
              <a:ext cx="479" cy="1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1" name="Group 68"/>
            <p:cNvGrpSpPr>
              <a:grpSpLocks/>
            </p:cNvGrpSpPr>
            <p:nvPr/>
          </p:nvGrpSpPr>
          <p:grpSpPr bwMode="auto">
            <a:xfrm>
              <a:off x="704" y="1320"/>
              <a:ext cx="238" cy="103"/>
              <a:chOff x="2848" y="848"/>
              <a:chExt cx="140" cy="98"/>
            </a:xfrm>
          </p:grpSpPr>
          <p:sp>
            <p:nvSpPr>
              <p:cNvPr id="81981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982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983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22" name="Group 72"/>
            <p:cNvGrpSpPr>
              <a:grpSpLocks/>
            </p:cNvGrpSpPr>
            <p:nvPr/>
          </p:nvGrpSpPr>
          <p:grpSpPr bwMode="auto">
            <a:xfrm flipV="1">
              <a:off x="704" y="1318"/>
              <a:ext cx="238" cy="103"/>
              <a:chOff x="2848" y="848"/>
              <a:chExt cx="140" cy="98"/>
            </a:xfrm>
          </p:grpSpPr>
          <p:sp>
            <p:nvSpPr>
              <p:cNvPr id="81978" name="Line 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979" name="Line 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980" name="Line 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sp>
        <p:nvSpPr>
          <p:cNvPr id="194588" name="TextBox 2"/>
          <p:cNvSpPr txBox="1">
            <a:spLocks noChangeArrowheads="1"/>
          </p:cNvSpPr>
          <p:nvPr/>
        </p:nvSpPr>
        <p:spPr bwMode="auto">
          <a:xfrm>
            <a:off x="7573963" y="4343400"/>
            <a:ext cx="9017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1800"/>
              </a:lnSpc>
            </a:pPr>
            <a:r>
              <a: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IP-only</a:t>
            </a:r>
          </a:p>
          <a:p>
            <a:pPr>
              <a:lnSpc>
                <a:spcPts val="1800"/>
              </a:lnSpc>
            </a:pPr>
            <a:r>
              <a: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router</a:t>
            </a:r>
          </a:p>
        </p:txBody>
      </p:sp>
      <p:sp>
        <p:nvSpPr>
          <p:cNvPr id="194589" name="Rectangle 3"/>
          <p:cNvSpPr txBox="1">
            <a:spLocks noChangeArrowheads="1"/>
          </p:cNvSpPr>
          <p:nvPr/>
        </p:nvSpPr>
        <p:spPr bwMode="auto">
          <a:xfrm>
            <a:off x="533400" y="4175125"/>
            <a:ext cx="619601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>
                <a:solidFill>
                  <a:srgbClr val="CC0000"/>
                </a:solidFill>
                <a:latin typeface="Gill Sans MT" pitchFamily="34" charset="0"/>
              </a:rPr>
              <a:t>IP routing: </a:t>
            </a: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path to destination determined by destination address alone</a:t>
            </a:r>
          </a:p>
        </p:txBody>
      </p:sp>
      <p:pic>
        <p:nvPicPr>
          <p:cNvPr id="194590" name="Picture 21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263" y="960438"/>
            <a:ext cx="5027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" name="Group 34"/>
          <p:cNvGrpSpPr>
            <a:grpSpLocks/>
          </p:cNvGrpSpPr>
          <p:nvPr/>
        </p:nvGrpSpPr>
        <p:grpSpPr bwMode="auto">
          <a:xfrm>
            <a:off x="6713538" y="5159375"/>
            <a:ext cx="766762" cy="433388"/>
            <a:chOff x="3600" y="219"/>
            <a:chExt cx="360" cy="175"/>
          </a:xfrm>
        </p:grpSpPr>
        <p:sp>
          <p:nvSpPr>
            <p:cNvPr id="81958" name="Oval 3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1959" name="Line 3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960" name="Line 3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1961" name="Rectangle 3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962" name="Oval 3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4" name="Group 4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1968" name="Line 4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969" name="Line 4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970" name="Line 4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25" name="Group 4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1965" name="Line 4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966" name="Line 4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1967" name="Line 4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sp>
        <p:nvSpPr>
          <p:cNvPr id="194592" name="TextBox 236"/>
          <p:cNvSpPr txBox="1">
            <a:spLocks noChangeArrowheads="1"/>
          </p:cNvSpPr>
          <p:nvPr/>
        </p:nvSpPr>
        <p:spPr bwMode="auto">
          <a:xfrm>
            <a:off x="7546975" y="5121275"/>
            <a:ext cx="132556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1800"/>
              </a:lnSpc>
            </a:pPr>
            <a:r>
              <a: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MPLS and </a:t>
            </a:r>
          </a:p>
          <a:p>
            <a:pPr>
              <a:lnSpc>
                <a:spcPts val="1800"/>
              </a:lnSpc>
            </a:pPr>
            <a:r>
              <a: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IP router</a:t>
            </a:r>
          </a:p>
        </p:txBody>
      </p:sp>
      <p:sp>
        <p:nvSpPr>
          <p:cNvPr id="194593" name="Rectangle 3"/>
          <p:cNvSpPr txBox="1">
            <a:spLocks noChangeArrowheads="1"/>
          </p:cNvSpPr>
          <p:nvPr/>
        </p:nvSpPr>
        <p:spPr bwMode="auto">
          <a:xfrm>
            <a:off x="496888" y="5078413"/>
            <a:ext cx="6196012" cy="15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>
                <a:solidFill>
                  <a:srgbClr val="CC0000"/>
                </a:solidFill>
                <a:latin typeface="Gill Sans MT" pitchFamily="34" charset="0"/>
              </a:rPr>
              <a:t>MPLS routing: </a:t>
            </a:r>
            <a:r>
              <a:rPr lang="en-US" sz="2800" i="0">
                <a:solidFill>
                  <a:srgbClr val="000000"/>
                </a:solidFill>
                <a:latin typeface="Gill Sans MT" pitchFamily="34" charset="0"/>
              </a:rPr>
              <a:t>path to destination can be based on source </a:t>
            </a: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and</a:t>
            </a:r>
            <a:r>
              <a:rPr lang="en-US" sz="2800" i="0">
                <a:solidFill>
                  <a:srgbClr val="000000"/>
                </a:solidFill>
                <a:latin typeface="Gill Sans MT" pitchFamily="34" charset="0"/>
              </a:rPr>
              <a:t> dest. address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400">
                <a:solidFill>
                  <a:srgbClr val="C00000"/>
                </a:solidFill>
                <a:latin typeface="Gill Sans MT" pitchFamily="34" charset="0"/>
              </a:rPr>
              <a:t>fast reroute: </a:t>
            </a:r>
            <a:r>
              <a:rPr lang="en-US" sz="2400" i="0">
                <a:solidFill>
                  <a:srgbClr val="000000"/>
                </a:solidFill>
                <a:latin typeface="Gill Sans MT" pitchFamily="34" charset="0"/>
              </a:rPr>
              <a:t>precompute backup routes in case of link failure</a:t>
            </a:r>
          </a:p>
        </p:txBody>
      </p:sp>
      <p:sp>
        <p:nvSpPr>
          <p:cNvPr id="194594" name="Oval 3"/>
          <p:cNvSpPr>
            <a:spLocks noChangeArrowheads="1"/>
          </p:cNvSpPr>
          <p:nvPr/>
        </p:nvSpPr>
        <p:spPr bwMode="auto">
          <a:xfrm rot="2263392">
            <a:off x="3568700" y="2000250"/>
            <a:ext cx="161925" cy="1144588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81956" name="Straight Connector 5"/>
          <p:cNvCxnSpPr>
            <a:cxnSpLocks noChangeShapeType="1"/>
            <a:stCxn id="194594" idx="0"/>
          </p:cNvCxnSpPr>
          <p:nvPr/>
        </p:nvCxnSpPr>
        <p:spPr bwMode="auto">
          <a:xfrm flipV="1">
            <a:off x="4000500" y="1749425"/>
            <a:ext cx="203200" cy="3698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94596" name="TextBox 6"/>
          <p:cNvSpPr txBox="1">
            <a:spLocks noChangeArrowheads="1"/>
          </p:cNvSpPr>
          <p:nvPr/>
        </p:nvSpPr>
        <p:spPr bwMode="auto">
          <a:xfrm>
            <a:off x="4135438" y="1331913"/>
            <a:ext cx="4749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entry router (R4)  can use </a:t>
            </a:r>
            <a:r>
              <a: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MPLS routes to A based, e.g., on source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B48B1266-901E-41E3-A059-07FB33CEF188}" type="slidenum">
              <a:rPr lang="en-US">
                <a:solidFill>
                  <a:srgbClr val="000000"/>
                </a:solidFill>
              </a:rPr>
              <a:pPr/>
              <a:t>27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MPLS signaling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875" y="1392238"/>
            <a:ext cx="8335963" cy="1350962"/>
          </a:xfrm>
        </p:spPr>
        <p:txBody>
          <a:bodyPr/>
          <a:lstStyle/>
          <a:p>
            <a:r>
              <a:rPr lang="en-US" smtClean="0"/>
              <a:t>modify OSPF, IS-IS link-state flooding protocols to carry info used by MPLS routing, </a:t>
            </a:r>
          </a:p>
          <a:p>
            <a:pPr lvl="1"/>
            <a:r>
              <a:rPr lang="en-US" smtClean="0"/>
              <a:t>e.g., link bandwidth, amount of </a:t>
            </a:r>
            <a:r>
              <a:rPr lang="ja-JP" altLang="en-US" smtClean="0"/>
              <a:t>“</a:t>
            </a:r>
            <a:r>
              <a:rPr lang="en-US" altLang="ja-JP" smtClean="0"/>
              <a:t>reserved</a:t>
            </a:r>
            <a:r>
              <a:rPr lang="ja-JP" altLang="en-US" smtClean="0"/>
              <a:t>”</a:t>
            </a:r>
            <a:r>
              <a:rPr lang="en-US" altLang="ja-JP" smtClean="0"/>
              <a:t> link bandwidth</a:t>
            </a:r>
            <a:endParaRPr lang="en-US" smtClean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015038" y="5581650"/>
            <a:ext cx="766762" cy="433388"/>
            <a:chOff x="3600" y="219"/>
            <a:chExt cx="360" cy="175"/>
          </a:xfrm>
        </p:grpSpPr>
        <p:sp>
          <p:nvSpPr>
            <p:cNvPr id="83046" name="Oval 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3047" name="Line 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3048" name="Line 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3049" name="Rectangle 1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3050" name="Oval 1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3056" name="Line 1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57" name="Line 1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58" name="Line 1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4" name="Group 1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3053" name="Line 1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54" name="Line 1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55" name="Line 1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189413" y="5576888"/>
            <a:ext cx="766762" cy="433387"/>
            <a:chOff x="3600" y="219"/>
            <a:chExt cx="360" cy="175"/>
          </a:xfrm>
        </p:grpSpPr>
        <p:sp>
          <p:nvSpPr>
            <p:cNvPr id="83033" name="Oval 2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3034" name="Line 2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3035" name="Line 2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3036" name="Rectangle 2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3037" name="Oval 2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3043" name="Line 2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44" name="Line 2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45" name="Line 2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7" name="Group 3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3040" name="Line 3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41" name="Line 3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42" name="Line 3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4543425" y="4559300"/>
            <a:ext cx="766763" cy="433388"/>
            <a:chOff x="3600" y="219"/>
            <a:chExt cx="360" cy="175"/>
          </a:xfrm>
        </p:grpSpPr>
        <p:sp>
          <p:nvSpPr>
            <p:cNvPr id="83020" name="Oval 3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3021" name="Line 3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3022" name="Line 3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3023" name="Rectangle 3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3024" name="Oval 3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9" name="Group 4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3030" name="Line 4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31" name="Line 4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32" name="Line 4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0" name="Group 4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3027" name="Line 4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28" name="Line 4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29" name="Line 4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1" name="Group 48"/>
          <p:cNvGrpSpPr>
            <a:grpSpLocks/>
          </p:cNvGrpSpPr>
          <p:nvPr/>
        </p:nvGrpSpPr>
        <p:grpSpPr bwMode="auto">
          <a:xfrm>
            <a:off x="3116263" y="4554538"/>
            <a:ext cx="766762" cy="433387"/>
            <a:chOff x="3600" y="219"/>
            <a:chExt cx="360" cy="175"/>
          </a:xfrm>
        </p:grpSpPr>
        <p:sp>
          <p:nvSpPr>
            <p:cNvPr id="83007" name="Oval 4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3008" name="Line 5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3009" name="Line 5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3010" name="Rectangle 5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3011" name="Oval 5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2" name="Group 5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3017" name="Line 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18" name="Line 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19" name="Line 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3" name="Group 5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3014" name="Line 5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15" name="Line 6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16" name="Line 6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4" name="Group 62"/>
          <p:cNvGrpSpPr>
            <a:grpSpLocks/>
          </p:cNvGrpSpPr>
          <p:nvPr/>
        </p:nvGrpSpPr>
        <p:grpSpPr bwMode="auto">
          <a:xfrm>
            <a:off x="1597025" y="3848100"/>
            <a:ext cx="766763" cy="433388"/>
            <a:chOff x="589" y="1281"/>
            <a:chExt cx="483" cy="273"/>
          </a:xfrm>
        </p:grpSpPr>
        <p:sp>
          <p:nvSpPr>
            <p:cNvPr id="82994" name="Oval 63"/>
            <p:cNvSpPr>
              <a:spLocks noChangeArrowheads="1"/>
            </p:cNvSpPr>
            <p:nvPr/>
          </p:nvSpPr>
          <p:spPr bwMode="auto">
            <a:xfrm>
              <a:off x="593" y="1403"/>
              <a:ext cx="479" cy="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995" name="Line 64"/>
            <p:cNvSpPr>
              <a:spLocks noChangeShapeType="1"/>
            </p:cNvSpPr>
            <p:nvPr/>
          </p:nvSpPr>
          <p:spPr bwMode="auto">
            <a:xfrm>
              <a:off x="591" y="1376"/>
              <a:ext cx="0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996" name="Line 65"/>
            <p:cNvSpPr>
              <a:spLocks noChangeShapeType="1"/>
            </p:cNvSpPr>
            <p:nvPr/>
          </p:nvSpPr>
          <p:spPr bwMode="auto">
            <a:xfrm>
              <a:off x="1068" y="1368"/>
              <a:ext cx="4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997" name="Rectangle 66"/>
            <p:cNvSpPr>
              <a:spLocks noChangeArrowheads="1"/>
            </p:cNvSpPr>
            <p:nvPr/>
          </p:nvSpPr>
          <p:spPr bwMode="auto">
            <a:xfrm>
              <a:off x="597" y="1390"/>
              <a:ext cx="471" cy="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998" name="Oval 67"/>
            <p:cNvSpPr>
              <a:spLocks noChangeArrowheads="1"/>
            </p:cNvSpPr>
            <p:nvPr/>
          </p:nvSpPr>
          <p:spPr bwMode="auto">
            <a:xfrm>
              <a:off x="589" y="1281"/>
              <a:ext cx="479" cy="1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5" name="Group 68"/>
            <p:cNvGrpSpPr>
              <a:grpSpLocks/>
            </p:cNvGrpSpPr>
            <p:nvPr/>
          </p:nvGrpSpPr>
          <p:grpSpPr bwMode="auto">
            <a:xfrm>
              <a:off x="704" y="1320"/>
              <a:ext cx="238" cy="103"/>
              <a:chOff x="2848" y="848"/>
              <a:chExt cx="140" cy="98"/>
            </a:xfrm>
          </p:grpSpPr>
          <p:sp>
            <p:nvSpPr>
              <p:cNvPr id="83004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05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06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6" name="Group 72"/>
            <p:cNvGrpSpPr>
              <a:grpSpLocks/>
            </p:cNvGrpSpPr>
            <p:nvPr/>
          </p:nvGrpSpPr>
          <p:grpSpPr bwMode="auto">
            <a:xfrm flipV="1">
              <a:off x="704" y="1318"/>
              <a:ext cx="238" cy="103"/>
              <a:chOff x="2848" y="848"/>
              <a:chExt cx="140" cy="98"/>
            </a:xfrm>
          </p:grpSpPr>
          <p:sp>
            <p:nvSpPr>
              <p:cNvPr id="83001" name="Line 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02" name="Line 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3003" name="Line 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sp>
        <p:nvSpPr>
          <p:cNvPr id="82955" name="Line 76"/>
          <p:cNvSpPr>
            <a:spLocks noChangeShapeType="1"/>
          </p:cNvSpPr>
          <p:nvPr/>
        </p:nvSpPr>
        <p:spPr bwMode="auto">
          <a:xfrm>
            <a:off x="2366963" y="4090988"/>
            <a:ext cx="7620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956" name="Line 77"/>
          <p:cNvSpPr>
            <a:spLocks noChangeShapeType="1"/>
          </p:cNvSpPr>
          <p:nvPr/>
        </p:nvSpPr>
        <p:spPr bwMode="auto">
          <a:xfrm flipV="1">
            <a:off x="2414588" y="4795838"/>
            <a:ext cx="733425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957" name="Line 78"/>
          <p:cNvSpPr>
            <a:spLocks noChangeShapeType="1"/>
          </p:cNvSpPr>
          <p:nvPr/>
        </p:nvSpPr>
        <p:spPr bwMode="auto">
          <a:xfrm flipV="1">
            <a:off x="3881438" y="4795838"/>
            <a:ext cx="666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958" name="Line 79"/>
          <p:cNvSpPr>
            <a:spLocks noChangeShapeType="1"/>
          </p:cNvSpPr>
          <p:nvPr/>
        </p:nvSpPr>
        <p:spPr bwMode="auto">
          <a:xfrm>
            <a:off x="3729038" y="4957763"/>
            <a:ext cx="561975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959" name="Line 80"/>
          <p:cNvSpPr>
            <a:spLocks noChangeShapeType="1"/>
          </p:cNvSpPr>
          <p:nvPr/>
        </p:nvSpPr>
        <p:spPr bwMode="auto">
          <a:xfrm>
            <a:off x="4986338" y="5834063"/>
            <a:ext cx="1038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960" name="Line 81"/>
          <p:cNvSpPr>
            <a:spLocks noChangeShapeType="1"/>
          </p:cNvSpPr>
          <p:nvPr/>
        </p:nvSpPr>
        <p:spPr bwMode="auto">
          <a:xfrm>
            <a:off x="5272088" y="4910138"/>
            <a:ext cx="838200" cy="714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961" name="Line 82"/>
          <p:cNvSpPr>
            <a:spLocks noChangeShapeType="1"/>
          </p:cNvSpPr>
          <p:nvPr/>
        </p:nvSpPr>
        <p:spPr bwMode="auto">
          <a:xfrm>
            <a:off x="6786563" y="5815013"/>
            <a:ext cx="701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962" name="Text Box 85"/>
          <p:cNvSpPr txBox="1">
            <a:spLocks noChangeArrowheads="1"/>
          </p:cNvSpPr>
          <p:nvPr/>
        </p:nvSpPr>
        <p:spPr bwMode="auto">
          <a:xfrm>
            <a:off x="6294438" y="461327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000000"/>
                </a:solidFill>
                <a:latin typeface="Arial" pitchFamily="34" charset="0"/>
              </a:rPr>
              <a:t>D</a:t>
            </a:r>
          </a:p>
        </p:txBody>
      </p:sp>
      <p:sp>
        <p:nvSpPr>
          <p:cNvPr id="82963" name="Text Box 87"/>
          <p:cNvSpPr txBox="1">
            <a:spLocks noChangeArrowheads="1"/>
          </p:cNvSpPr>
          <p:nvPr/>
        </p:nvSpPr>
        <p:spPr bwMode="auto">
          <a:xfrm>
            <a:off x="3094038" y="4929188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R4</a:t>
            </a:r>
          </a:p>
        </p:txBody>
      </p:sp>
      <p:grpSp>
        <p:nvGrpSpPr>
          <p:cNvPr id="17" name="Group 88"/>
          <p:cNvGrpSpPr>
            <a:grpSpLocks/>
          </p:cNvGrpSpPr>
          <p:nvPr/>
        </p:nvGrpSpPr>
        <p:grpSpPr bwMode="auto">
          <a:xfrm>
            <a:off x="1643063" y="4794250"/>
            <a:ext cx="766762" cy="433388"/>
            <a:chOff x="589" y="1281"/>
            <a:chExt cx="483" cy="273"/>
          </a:xfrm>
        </p:grpSpPr>
        <p:sp>
          <p:nvSpPr>
            <p:cNvPr id="82981" name="Oval 89"/>
            <p:cNvSpPr>
              <a:spLocks noChangeArrowheads="1"/>
            </p:cNvSpPr>
            <p:nvPr/>
          </p:nvSpPr>
          <p:spPr bwMode="auto">
            <a:xfrm>
              <a:off x="593" y="1403"/>
              <a:ext cx="479" cy="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982" name="Line 90"/>
            <p:cNvSpPr>
              <a:spLocks noChangeShapeType="1"/>
            </p:cNvSpPr>
            <p:nvPr/>
          </p:nvSpPr>
          <p:spPr bwMode="auto">
            <a:xfrm>
              <a:off x="591" y="1376"/>
              <a:ext cx="0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983" name="Line 91"/>
            <p:cNvSpPr>
              <a:spLocks noChangeShapeType="1"/>
            </p:cNvSpPr>
            <p:nvPr/>
          </p:nvSpPr>
          <p:spPr bwMode="auto">
            <a:xfrm>
              <a:off x="1068" y="1368"/>
              <a:ext cx="4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984" name="Rectangle 92"/>
            <p:cNvSpPr>
              <a:spLocks noChangeArrowheads="1"/>
            </p:cNvSpPr>
            <p:nvPr/>
          </p:nvSpPr>
          <p:spPr bwMode="auto">
            <a:xfrm>
              <a:off x="597" y="1390"/>
              <a:ext cx="471" cy="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985" name="Oval 93"/>
            <p:cNvSpPr>
              <a:spLocks noChangeArrowheads="1"/>
            </p:cNvSpPr>
            <p:nvPr/>
          </p:nvSpPr>
          <p:spPr bwMode="auto">
            <a:xfrm>
              <a:off x="589" y="1281"/>
              <a:ext cx="479" cy="1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8" name="Group 94"/>
            <p:cNvGrpSpPr>
              <a:grpSpLocks/>
            </p:cNvGrpSpPr>
            <p:nvPr/>
          </p:nvGrpSpPr>
          <p:grpSpPr bwMode="auto">
            <a:xfrm>
              <a:off x="704" y="1320"/>
              <a:ext cx="238" cy="103"/>
              <a:chOff x="2848" y="848"/>
              <a:chExt cx="140" cy="98"/>
            </a:xfrm>
          </p:grpSpPr>
          <p:sp>
            <p:nvSpPr>
              <p:cNvPr id="82991" name="Line 9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992" name="Line 9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993" name="Line 9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9" name="Group 98"/>
            <p:cNvGrpSpPr>
              <a:grpSpLocks/>
            </p:cNvGrpSpPr>
            <p:nvPr/>
          </p:nvGrpSpPr>
          <p:grpSpPr bwMode="auto">
            <a:xfrm flipV="1">
              <a:off x="704" y="1318"/>
              <a:ext cx="238" cy="103"/>
              <a:chOff x="2848" y="848"/>
              <a:chExt cx="140" cy="98"/>
            </a:xfrm>
          </p:grpSpPr>
          <p:sp>
            <p:nvSpPr>
              <p:cNvPr id="82988" name="Line 9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989" name="Line 10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2990" name="Line 10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sp>
        <p:nvSpPr>
          <p:cNvPr id="82965" name="Text Box 102"/>
          <p:cNvSpPr txBox="1">
            <a:spLocks noChangeArrowheads="1"/>
          </p:cNvSpPr>
          <p:nvPr/>
        </p:nvSpPr>
        <p:spPr bwMode="auto">
          <a:xfrm>
            <a:off x="1835150" y="5227638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R5</a:t>
            </a:r>
          </a:p>
        </p:txBody>
      </p:sp>
      <p:sp>
        <p:nvSpPr>
          <p:cNvPr id="82966" name="Line 106"/>
          <p:cNvSpPr>
            <a:spLocks noChangeShapeType="1"/>
          </p:cNvSpPr>
          <p:nvPr/>
        </p:nvSpPr>
        <p:spPr bwMode="auto">
          <a:xfrm>
            <a:off x="5314950" y="4786313"/>
            <a:ext cx="968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967" name="Text Box 108"/>
          <p:cNvSpPr txBox="1">
            <a:spLocks noChangeArrowheads="1"/>
          </p:cNvSpPr>
          <p:nvPr/>
        </p:nvSpPr>
        <p:spPr bwMode="auto">
          <a:xfrm>
            <a:off x="7448550" y="563245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000000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82968" name="Text Box 109"/>
          <p:cNvSpPr txBox="1">
            <a:spLocks noChangeArrowheads="1"/>
          </p:cNvSpPr>
          <p:nvPr/>
        </p:nvSpPr>
        <p:spPr bwMode="auto">
          <a:xfrm>
            <a:off x="1798638" y="4278313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R6</a:t>
            </a:r>
          </a:p>
        </p:txBody>
      </p:sp>
      <p:sp>
        <p:nvSpPr>
          <p:cNvPr id="115" name="Rectangle 3"/>
          <p:cNvSpPr txBox="1">
            <a:spLocks noChangeArrowheads="1"/>
          </p:cNvSpPr>
          <p:nvPr/>
        </p:nvSpPr>
        <p:spPr bwMode="auto">
          <a:xfrm>
            <a:off x="536575" y="2578100"/>
            <a:ext cx="8335963" cy="105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800" smtClean="0">
                <a:solidFill>
                  <a:srgbClr val="000000"/>
                </a:solidFill>
                <a:latin typeface="Gill Sans MT" charset="0"/>
              </a:rPr>
              <a:t>entry MPLS router uses RSVP-TE signaling protocol to set up MPLS forwarding at downstream routers</a:t>
            </a:r>
          </a:p>
        </p:txBody>
      </p:sp>
      <p:grpSp>
        <p:nvGrpSpPr>
          <p:cNvPr id="20" name="Group 93190"/>
          <p:cNvGrpSpPr>
            <a:grpSpLocks/>
          </p:cNvGrpSpPr>
          <p:nvPr/>
        </p:nvGrpSpPr>
        <p:grpSpPr bwMode="auto">
          <a:xfrm>
            <a:off x="2882900" y="4541838"/>
            <a:ext cx="3109913" cy="1601787"/>
            <a:chOff x="2882348" y="4542181"/>
            <a:chExt cx="3109821" cy="1601125"/>
          </a:xfrm>
        </p:grpSpPr>
        <p:sp>
          <p:nvSpPr>
            <p:cNvPr id="196640" name="Right Arrow 93183"/>
            <p:cNvSpPr>
              <a:spLocks noChangeArrowheads="1"/>
            </p:cNvSpPr>
            <p:nvPr/>
          </p:nvSpPr>
          <p:spPr bwMode="auto">
            <a:xfrm rot="10800000">
              <a:off x="3876263" y="4542181"/>
              <a:ext cx="606286" cy="159027"/>
            </a:xfrm>
            <a:prstGeom prst="rightArrow">
              <a:avLst>
                <a:gd name="adj1" fmla="val 50000"/>
                <a:gd name="adj2" fmla="val 50003"/>
              </a:avLst>
            </a:prstGeom>
            <a:gradFill rotWithShape="1">
              <a:gsLst>
                <a:gs pos="0">
                  <a:srgbClr val="8CADEA"/>
                </a:gs>
                <a:gs pos="50000">
                  <a:srgbClr val="BACCF0"/>
                </a:gs>
                <a:gs pos="100000">
                  <a:srgbClr val="DEE6F7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6641" name="Right Arrow 112"/>
            <p:cNvSpPr>
              <a:spLocks noChangeArrowheads="1"/>
            </p:cNvSpPr>
            <p:nvPr/>
          </p:nvSpPr>
          <p:spPr bwMode="auto">
            <a:xfrm rot="13936672" flipV="1">
              <a:off x="3501914" y="5294505"/>
              <a:ext cx="790370" cy="144998"/>
            </a:xfrm>
            <a:prstGeom prst="rightArrow">
              <a:avLst>
                <a:gd name="adj1" fmla="val 50000"/>
                <a:gd name="adj2" fmla="val 49992"/>
              </a:avLst>
            </a:prstGeom>
            <a:gradFill rotWithShape="1">
              <a:gsLst>
                <a:gs pos="0">
                  <a:srgbClr val="8CADEA"/>
                </a:gs>
                <a:gs pos="50000">
                  <a:srgbClr val="BACCF0"/>
                </a:gs>
                <a:gs pos="100000">
                  <a:srgbClr val="DEE6F7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6642" name="Right Arrow 113"/>
            <p:cNvSpPr>
              <a:spLocks noChangeArrowheads="1"/>
            </p:cNvSpPr>
            <p:nvPr/>
          </p:nvSpPr>
          <p:spPr bwMode="auto">
            <a:xfrm rot="11901416" flipV="1">
              <a:off x="3896874" y="5246831"/>
              <a:ext cx="2095295" cy="178650"/>
            </a:xfrm>
            <a:prstGeom prst="rightArrow">
              <a:avLst>
                <a:gd name="adj1" fmla="val 50000"/>
                <a:gd name="adj2" fmla="val 50009"/>
              </a:avLst>
            </a:prstGeom>
            <a:gradFill rotWithShape="1">
              <a:gsLst>
                <a:gs pos="0">
                  <a:srgbClr val="8CADEA"/>
                </a:gs>
                <a:gs pos="50000">
                  <a:srgbClr val="BACCF0"/>
                </a:gs>
                <a:gs pos="100000">
                  <a:srgbClr val="DEE6F7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6643" name="TextBox 93184"/>
            <p:cNvSpPr txBox="1">
              <a:spLocks noChangeArrowheads="1"/>
            </p:cNvSpPr>
            <p:nvPr/>
          </p:nvSpPr>
          <p:spPr bwMode="auto">
            <a:xfrm>
              <a:off x="2882348" y="5396948"/>
              <a:ext cx="1159292" cy="746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ts val="1700"/>
                </a:lnSpc>
              </a:pPr>
              <a:r>
                <a:rPr lang="en-US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modified </a:t>
              </a:r>
            </a:p>
            <a:p>
              <a:pPr>
                <a:lnSpc>
                  <a:spcPts val="1700"/>
                </a:lnSpc>
              </a:pPr>
              <a:r>
                <a:rPr lang="en-US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link state </a:t>
              </a:r>
            </a:p>
            <a:p>
              <a:pPr>
                <a:lnSpc>
                  <a:spcPts val="1700"/>
                </a:lnSpc>
              </a:pPr>
              <a:r>
                <a:rPr lang="en-US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flooding</a:t>
              </a:r>
            </a:p>
          </p:txBody>
        </p:sp>
      </p:grpSp>
      <p:grpSp>
        <p:nvGrpSpPr>
          <p:cNvPr id="21" name="Group 93191"/>
          <p:cNvGrpSpPr>
            <a:grpSpLocks/>
          </p:cNvGrpSpPr>
          <p:nvPr/>
        </p:nvGrpSpPr>
        <p:grpSpPr bwMode="auto">
          <a:xfrm>
            <a:off x="3887788" y="4187825"/>
            <a:ext cx="2166937" cy="1597025"/>
            <a:chOff x="6879226" y="3054627"/>
            <a:chExt cx="2167569" cy="1597693"/>
          </a:xfrm>
        </p:grpSpPr>
        <p:sp>
          <p:nvSpPr>
            <p:cNvPr id="196636" name="Right Arrow 119"/>
            <p:cNvSpPr>
              <a:spLocks noChangeArrowheads="1"/>
            </p:cNvSpPr>
            <p:nvPr/>
          </p:nvSpPr>
          <p:spPr bwMode="auto">
            <a:xfrm>
              <a:off x="6930889" y="3432312"/>
              <a:ext cx="606286" cy="159027"/>
            </a:xfrm>
            <a:prstGeom prst="rightArrow">
              <a:avLst>
                <a:gd name="adj1" fmla="val 50000"/>
                <a:gd name="adj2" fmla="val 50003"/>
              </a:avLst>
            </a:prstGeom>
            <a:gradFill rotWithShape="1">
              <a:gsLst>
                <a:gs pos="0">
                  <a:srgbClr val="EA8C8C"/>
                </a:gs>
                <a:gs pos="50000">
                  <a:srgbClr val="F0BABA"/>
                </a:gs>
                <a:gs pos="100000">
                  <a:srgbClr val="F7DEDE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6637" name="Right Arrow 120"/>
            <p:cNvSpPr>
              <a:spLocks noChangeArrowheads="1"/>
            </p:cNvSpPr>
            <p:nvPr/>
          </p:nvSpPr>
          <p:spPr bwMode="auto">
            <a:xfrm rot="3111092" flipV="1">
              <a:off x="6556540" y="4184636"/>
              <a:ext cx="790370" cy="144998"/>
            </a:xfrm>
            <a:prstGeom prst="rightArrow">
              <a:avLst>
                <a:gd name="adj1" fmla="val 50000"/>
                <a:gd name="adj2" fmla="val 49992"/>
              </a:avLst>
            </a:prstGeom>
            <a:gradFill rotWithShape="1">
              <a:gsLst>
                <a:gs pos="0">
                  <a:srgbClr val="EA8C8C"/>
                </a:gs>
                <a:gs pos="50000">
                  <a:srgbClr val="F0BABA"/>
                </a:gs>
                <a:gs pos="100000">
                  <a:srgbClr val="F7DEDE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6638" name="Right Arrow 121"/>
            <p:cNvSpPr>
              <a:spLocks noChangeArrowheads="1"/>
            </p:cNvSpPr>
            <p:nvPr/>
          </p:nvSpPr>
          <p:spPr bwMode="auto">
            <a:xfrm rot="1136798" flipV="1">
              <a:off x="6951500" y="4136962"/>
              <a:ext cx="2095295" cy="178650"/>
            </a:xfrm>
            <a:prstGeom prst="rightArrow">
              <a:avLst>
                <a:gd name="adj1" fmla="val 50000"/>
                <a:gd name="adj2" fmla="val 50009"/>
              </a:avLst>
            </a:prstGeom>
            <a:gradFill rotWithShape="1">
              <a:gsLst>
                <a:gs pos="0">
                  <a:srgbClr val="EA8C8C"/>
                </a:gs>
                <a:gs pos="50000">
                  <a:srgbClr val="F0BABA"/>
                </a:gs>
                <a:gs pos="100000">
                  <a:srgbClr val="F7DEDE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6639" name="TextBox 122"/>
            <p:cNvSpPr txBox="1">
              <a:spLocks noChangeArrowheads="1"/>
            </p:cNvSpPr>
            <p:nvPr/>
          </p:nvSpPr>
          <p:spPr bwMode="auto">
            <a:xfrm>
              <a:off x="7616687" y="3054627"/>
              <a:ext cx="1184940" cy="310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ts val="1700"/>
                </a:lnSpc>
              </a:pPr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RSVP-TE</a:t>
              </a:r>
            </a:p>
          </p:txBody>
        </p:sp>
      </p:grpSp>
      <p:pic>
        <p:nvPicPr>
          <p:cNvPr id="196635" name="Picture 24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713" y="10302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839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33A9C09C-A7C5-47CE-8F0D-79388DB02FC3}" type="slidenum">
              <a:rPr lang="en-US">
                <a:solidFill>
                  <a:srgbClr val="000000"/>
                </a:solidFill>
              </a:rPr>
              <a:pPr/>
              <a:t>28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98659" name="Freeform 2"/>
          <p:cNvSpPr>
            <a:spLocks/>
          </p:cNvSpPr>
          <p:nvPr/>
        </p:nvSpPr>
        <p:spPr bwMode="auto">
          <a:xfrm>
            <a:off x="1754188" y="5278438"/>
            <a:ext cx="2462212" cy="419100"/>
          </a:xfrm>
          <a:custGeom>
            <a:avLst/>
            <a:gdLst>
              <a:gd name="T0" fmla="*/ 2147483647 w 1551"/>
              <a:gd name="T1" fmla="*/ 2147483647 h 264"/>
              <a:gd name="T2" fmla="*/ 0 w 1551"/>
              <a:gd name="T3" fmla="*/ 2147483647 h 264"/>
              <a:gd name="T4" fmla="*/ 2147483647 w 1551"/>
              <a:gd name="T5" fmla="*/ 2147483647 h 264"/>
              <a:gd name="T6" fmla="*/ 2147483647 w 1551"/>
              <a:gd name="T7" fmla="*/ 0 h 264"/>
              <a:gd name="T8" fmla="*/ 2147483647 w 1551"/>
              <a:gd name="T9" fmla="*/ 2147483647 h 2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51" h="264">
                <a:moveTo>
                  <a:pt x="1263" y="8"/>
                </a:moveTo>
                <a:lnTo>
                  <a:pt x="0" y="264"/>
                </a:lnTo>
                <a:lnTo>
                  <a:pt x="1536" y="264"/>
                </a:lnTo>
                <a:lnTo>
                  <a:pt x="1551" y="0"/>
                </a:lnTo>
                <a:lnTo>
                  <a:pt x="1263" y="8"/>
                </a:lnTo>
                <a:close/>
              </a:path>
            </a:pathLst>
          </a:custGeom>
          <a:gradFill rotWithShape="1">
            <a:gsLst>
              <a:gs pos="0">
                <a:srgbClr val="969696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8660" name="Freeform 3"/>
          <p:cNvSpPr>
            <a:spLocks/>
          </p:cNvSpPr>
          <p:nvPr/>
        </p:nvSpPr>
        <p:spPr bwMode="auto">
          <a:xfrm>
            <a:off x="4492625" y="5326063"/>
            <a:ext cx="2447925" cy="577850"/>
          </a:xfrm>
          <a:custGeom>
            <a:avLst/>
            <a:gdLst>
              <a:gd name="T0" fmla="*/ 2147483647 w 1542"/>
              <a:gd name="T1" fmla="*/ 2147483647 h 364"/>
              <a:gd name="T2" fmla="*/ 0 w 1542"/>
              <a:gd name="T3" fmla="*/ 2147483647 h 364"/>
              <a:gd name="T4" fmla="*/ 2147483647 w 1542"/>
              <a:gd name="T5" fmla="*/ 2147483647 h 364"/>
              <a:gd name="T6" fmla="*/ 2147483647 w 1542"/>
              <a:gd name="T7" fmla="*/ 0 h 364"/>
              <a:gd name="T8" fmla="*/ 2147483647 w 1542"/>
              <a:gd name="T9" fmla="*/ 2147483647 h 3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42" h="364">
                <a:moveTo>
                  <a:pt x="839" y="8"/>
                </a:moveTo>
                <a:lnTo>
                  <a:pt x="0" y="364"/>
                </a:lnTo>
                <a:lnTo>
                  <a:pt x="1542" y="364"/>
                </a:lnTo>
                <a:lnTo>
                  <a:pt x="1127" y="0"/>
                </a:lnTo>
                <a:lnTo>
                  <a:pt x="839" y="8"/>
                </a:lnTo>
                <a:close/>
              </a:path>
            </a:pathLst>
          </a:custGeom>
          <a:gradFill rotWithShape="1">
            <a:gsLst>
              <a:gs pos="0">
                <a:srgbClr val="969696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8661" name="Freeform 4"/>
          <p:cNvSpPr>
            <a:spLocks/>
          </p:cNvSpPr>
          <p:nvPr/>
        </p:nvSpPr>
        <p:spPr bwMode="auto">
          <a:xfrm>
            <a:off x="1884363" y="3106738"/>
            <a:ext cx="2433637" cy="798512"/>
          </a:xfrm>
          <a:custGeom>
            <a:avLst/>
            <a:gdLst>
              <a:gd name="T0" fmla="*/ 2147483647 w 1533"/>
              <a:gd name="T1" fmla="*/ 2147483647 h 503"/>
              <a:gd name="T2" fmla="*/ 2147483647 w 1533"/>
              <a:gd name="T3" fmla="*/ 0 h 503"/>
              <a:gd name="T4" fmla="*/ 0 w 1533"/>
              <a:gd name="T5" fmla="*/ 0 h 503"/>
              <a:gd name="T6" fmla="*/ 2147483647 w 1533"/>
              <a:gd name="T7" fmla="*/ 2147483647 h 503"/>
              <a:gd name="T8" fmla="*/ 2147483647 w 1533"/>
              <a:gd name="T9" fmla="*/ 2147483647 h 5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33" h="503">
                <a:moveTo>
                  <a:pt x="808" y="503"/>
                </a:moveTo>
                <a:lnTo>
                  <a:pt x="1533" y="0"/>
                </a:lnTo>
                <a:lnTo>
                  <a:pt x="0" y="0"/>
                </a:lnTo>
                <a:lnTo>
                  <a:pt x="685" y="481"/>
                </a:lnTo>
                <a:lnTo>
                  <a:pt x="808" y="503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969696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8662" name="Freeform 5"/>
          <p:cNvSpPr>
            <a:spLocks/>
          </p:cNvSpPr>
          <p:nvPr/>
        </p:nvSpPr>
        <p:spPr bwMode="auto">
          <a:xfrm>
            <a:off x="4552950" y="3416300"/>
            <a:ext cx="2589213" cy="511175"/>
          </a:xfrm>
          <a:custGeom>
            <a:avLst/>
            <a:gdLst>
              <a:gd name="T0" fmla="*/ 2147483647 w 1631"/>
              <a:gd name="T1" fmla="*/ 2147483647 h 322"/>
              <a:gd name="T2" fmla="*/ 2147483647 w 1631"/>
              <a:gd name="T3" fmla="*/ 0 h 322"/>
              <a:gd name="T4" fmla="*/ 2147483647 w 1631"/>
              <a:gd name="T5" fmla="*/ 0 h 322"/>
              <a:gd name="T6" fmla="*/ 0 w 1631"/>
              <a:gd name="T7" fmla="*/ 2147483647 h 322"/>
              <a:gd name="T8" fmla="*/ 2147483647 w 1631"/>
              <a:gd name="T9" fmla="*/ 2147483647 h 3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31" h="322">
                <a:moveTo>
                  <a:pt x="123" y="322"/>
                </a:moveTo>
                <a:lnTo>
                  <a:pt x="1631" y="0"/>
                </a:lnTo>
                <a:lnTo>
                  <a:pt x="89" y="0"/>
                </a:lnTo>
                <a:lnTo>
                  <a:pt x="0" y="300"/>
                </a:lnTo>
                <a:lnTo>
                  <a:pt x="123" y="322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969696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583238" y="4924425"/>
            <a:ext cx="766762" cy="433388"/>
            <a:chOff x="3600" y="219"/>
            <a:chExt cx="360" cy="175"/>
          </a:xfrm>
        </p:grpSpPr>
        <p:sp>
          <p:nvSpPr>
            <p:cNvPr id="84105" name="Oval 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4106" name="Line 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107" name="Line 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108" name="Rectangle 1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4109" name="Oval 1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4115" name="Line 1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116" name="Line 1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117" name="Line 1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4" name="Group 1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4112" name="Line 1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113" name="Line 1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114" name="Line 1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3757613" y="4919663"/>
            <a:ext cx="766762" cy="433387"/>
            <a:chOff x="3600" y="219"/>
            <a:chExt cx="360" cy="175"/>
          </a:xfrm>
        </p:grpSpPr>
        <p:sp>
          <p:nvSpPr>
            <p:cNvPr id="84092" name="Oval 2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4093" name="Line 2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94" name="Line 2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95" name="Rectangle 2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4096" name="Oval 2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4102" name="Line 2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103" name="Line 2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104" name="Line 2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7" name="Group 3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4099" name="Line 3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100" name="Line 3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101" name="Line 3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4111625" y="3902075"/>
            <a:ext cx="766763" cy="433388"/>
            <a:chOff x="3600" y="219"/>
            <a:chExt cx="360" cy="175"/>
          </a:xfrm>
        </p:grpSpPr>
        <p:sp>
          <p:nvSpPr>
            <p:cNvPr id="84079" name="Oval 3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4080" name="Line 3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81" name="Line 3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82" name="Rectangle 3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4083" name="Oval 3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9" name="Group 4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4089" name="Line 4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90" name="Line 4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91" name="Line 4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0" name="Group 4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4086" name="Line 4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87" name="Line 4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88" name="Line 4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1" name="Group 48"/>
          <p:cNvGrpSpPr>
            <a:grpSpLocks/>
          </p:cNvGrpSpPr>
          <p:nvPr/>
        </p:nvGrpSpPr>
        <p:grpSpPr bwMode="auto">
          <a:xfrm>
            <a:off x="2684463" y="3897313"/>
            <a:ext cx="766762" cy="433387"/>
            <a:chOff x="3600" y="219"/>
            <a:chExt cx="360" cy="175"/>
          </a:xfrm>
        </p:grpSpPr>
        <p:sp>
          <p:nvSpPr>
            <p:cNvPr id="84066" name="Oval 4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4067" name="Line 5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68" name="Line 5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69" name="Rectangle 5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4070" name="Oval 5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2" name="Group 5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84076" name="Line 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77" name="Line 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78" name="Line 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3" name="Group 5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84073" name="Line 5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74" name="Line 6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75" name="Line 6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4" name="Group 62"/>
          <p:cNvGrpSpPr>
            <a:grpSpLocks/>
          </p:cNvGrpSpPr>
          <p:nvPr/>
        </p:nvGrpSpPr>
        <p:grpSpPr bwMode="auto">
          <a:xfrm>
            <a:off x="1165225" y="3190875"/>
            <a:ext cx="766763" cy="433388"/>
            <a:chOff x="589" y="1281"/>
            <a:chExt cx="483" cy="273"/>
          </a:xfrm>
        </p:grpSpPr>
        <p:sp>
          <p:nvSpPr>
            <p:cNvPr id="84053" name="Oval 63"/>
            <p:cNvSpPr>
              <a:spLocks noChangeArrowheads="1"/>
            </p:cNvSpPr>
            <p:nvPr/>
          </p:nvSpPr>
          <p:spPr bwMode="auto">
            <a:xfrm>
              <a:off x="593" y="1403"/>
              <a:ext cx="479" cy="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4054" name="Line 64"/>
            <p:cNvSpPr>
              <a:spLocks noChangeShapeType="1"/>
            </p:cNvSpPr>
            <p:nvPr/>
          </p:nvSpPr>
          <p:spPr bwMode="auto">
            <a:xfrm>
              <a:off x="591" y="1376"/>
              <a:ext cx="0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55" name="Line 65"/>
            <p:cNvSpPr>
              <a:spLocks noChangeShapeType="1"/>
            </p:cNvSpPr>
            <p:nvPr/>
          </p:nvSpPr>
          <p:spPr bwMode="auto">
            <a:xfrm>
              <a:off x="1068" y="1368"/>
              <a:ext cx="4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56" name="Rectangle 66"/>
            <p:cNvSpPr>
              <a:spLocks noChangeArrowheads="1"/>
            </p:cNvSpPr>
            <p:nvPr/>
          </p:nvSpPr>
          <p:spPr bwMode="auto">
            <a:xfrm>
              <a:off x="597" y="1390"/>
              <a:ext cx="471" cy="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4057" name="Oval 67"/>
            <p:cNvSpPr>
              <a:spLocks noChangeArrowheads="1"/>
            </p:cNvSpPr>
            <p:nvPr/>
          </p:nvSpPr>
          <p:spPr bwMode="auto">
            <a:xfrm>
              <a:off x="589" y="1281"/>
              <a:ext cx="479" cy="1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5" name="Group 68"/>
            <p:cNvGrpSpPr>
              <a:grpSpLocks/>
            </p:cNvGrpSpPr>
            <p:nvPr/>
          </p:nvGrpSpPr>
          <p:grpSpPr bwMode="auto">
            <a:xfrm>
              <a:off x="704" y="1320"/>
              <a:ext cx="238" cy="103"/>
              <a:chOff x="2848" y="848"/>
              <a:chExt cx="140" cy="98"/>
            </a:xfrm>
          </p:grpSpPr>
          <p:sp>
            <p:nvSpPr>
              <p:cNvPr id="84063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64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65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6" name="Group 72"/>
            <p:cNvGrpSpPr>
              <a:grpSpLocks/>
            </p:cNvGrpSpPr>
            <p:nvPr/>
          </p:nvGrpSpPr>
          <p:grpSpPr bwMode="auto">
            <a:xfrm flipV="1">
              <a:off x="704" y="1318"/>
              <a:ext cx="238" cy="103"/>
              <a:chOff x="2848" y="848"/>
              <a:chExt cx="140" cy="98"/>
            </a:xfrm>
          </p:grpSpPr>
          <p:sp>
            <p:nvSpPr>
              <p:cNvPr id="84060" name="Line 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61" name="Line 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62" name="Line 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sp>
        <p:nvSpPr>
          <p:cNvPr id="83981" name="Line 76"/>
          <p:cNvSpPr>
            <a:spLocks noChangeShapeType="1"/>
          </p:cNvSpPr>
          <p:nvPr/>
        </p:nvSpPr>
        <p:spPr bwMode="auto">
          <a:xfrm>
            <a:off x="1935163" y="3433763"/>
            <a:ext cx="7620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3982" name="Line 77"/>
          <p:cNvSpPr>
            <a:spLocks noChangeShapeType="1"/>
          </p:cNvSpPr>
          <p:nvPr/>
        </p:nvSpPr>
        <p:spPr bwMode="auto">
          <a:xfrm flipV="1">
            <a:off x="1982788" y="4138613"/>
            <a:ext cx="733425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3983" name="Line 78"/>
          <p:cNvSpPr>
            <a:spLocks noChangeShapeType="1"/>
          </p:cNvSpPr>
          <p:nvPr/>
        </p:nvSpPr>
        <p:spPr bwMode="auto">
          <a:xfrm flipV="1">
            <a:off x="3449638" y="4138613"/>
            <a:ext cx="666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3984" name="Line 79"/>
          <p:cNvSpPr>
            <a:spLocks noChangeShapeType="1"/>
          </p:cNvSpPr>
          <p:nvPr/>
        </p:nvSpPr>
        <p:spPr bwMode="auto">
          <a:xfrm>
            <a:off x="3297238" y="4300538"/>
            <a:ext cx="561975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3985" name="Line 80"/>
          <p:cNvSpPr>
            <a:spLocks noChangeShapeType="1"/>
          </p:cNvSpPr>
          <p:nvPr/>
        </p:nvSpPr>
        <p:spPr bwMode="auto">
          <a:xfrm>
            <a:off x="4554538" y="5176838"/>
            <a:ext cx="1038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3986" name="Line 81"/>
          <p:cNvSpPr>
            <a:spLocks noChangeShapeType="1"/>
          </p:cNvSpPr>
          <p:nvPr/>
        </p:nvSpPr>
        <p:spPr bwMode="auto">
          <a:xfrm>
            <a:off x="4840288" y="4252913"/>
            <a:ext cx="838200" cy="714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3987" name="Line 82"/>
          <p:cNvSpPr>
            <a:spLocks noChangeShapeType="1"/>
          </p:cNvSpPr>
          <p:nvPr/>
        </p:nvSpPr>
        <p:spPr bwMode="auto">
          <a:xfrm>
            <a:off x="6354763" y="5157788"/>
            <a:ext cx="701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3988" name="Text Box 83"/>
          <p:cNvSpPr txBox="1">
            <a:spLocks noChangeArrowheads="1"/>
          </p:cNvSpPr>
          <p:nvPr/>
        </p:nvSpPr>
        <p:spPr bwMode="auto">
          <a:xfrm>
            <a:off x="5803900" y="5357813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R1</a:t>
            </a:r>
          </a:p>
        </p:txBody>
      </p:sp>
      <p:sp>
        <p:nvSpPr>
          <p:cNvPr id="83989" name="Text Box 84"/>
          <p:cNvSpPr txBox="1">
            <a:spLocks noChangeArrowheads="1"/>
          </p:cNvSpPr>
          <p:nvPr/>
        </p:nvSpPr>
        <p:spPr bwMode="auto">
          <a:xfrm>
            <a:off x="3940175" y="5335588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R2</a:t>
            </a:r>
          </a:p>
        </p:txBody>
      </p:sp>
      <p:sp>
        <p:nvSpPr>
          <p:cNvPr id="83990" name="Text Box 85"/>
          <p:cNvSpPr txBox="1">
            <a:spLocks noChangeArrowheads="1"/>
          </p:cNvSpPr>
          <p:nvPr/>
        </p:nvSpPr>
        <p:spPr bwMode="auto">
          <a:xfrm>
            <a:off x="5862638" y="395605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000000"/>
                </a:solidFill>
                <a:latin typeface="Arial" pitchFamily="34" charset="0"/>
              </a:rPr>
              <a:t>D</a:t>
            </a:r>
          </a:p>
        </p:txBody>
      </p:sp>
      <p:sp>
        <p:nvSpPr>
          <p:cNvPr id="83991" name="Text Box 86"/>
          <p:cNvSpPr txBox="1">
            <a:spLocks noChangeArrowheads="1"/>
          </p:cNvSpPr>
          <p:nvPr/>
        </p:nvSpPr>
        <p:spPr bwMode="auto">
          <a:xfrm>
            <a:off x="4325938" y="4333875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R3</a:t>
            </a:r>
          </a:p>
        </p:txBody>
      </p:sp>
      <p:sp>
        <p:nvSpPr>
          <p:cNvPr id="83992" name="Text Box 87"/>
          <p:cNvSpPr txBox="1">
            <a:spLocks noChangeArrowheads="1"/>
          </p:cNvSpPr>
          <p:nvPr/>
        </p:nvSpPr>
        <p:spPr bwMode="auto">
          <a:xfrm>
            <a:off x="2851150" y="4351338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R4</a:t>
            </a:r>
          </a:p>
        </p:txBody>
      </p:sp>
      <p:grpSp>
        <p:nvGrpSpPr>
          <p:cNvPr id="17" name="Group 88"/>
          <p:cNvGrpSpPr>
            <a:grpSpLocks/>
          </p:cNvGrpSpPr>
          <p:nvPr/>
        </p:nvGrpSpPr>
        <p:grpSpPr bwMode="auto">
          <a:xfrm>
            <a:off x="1211263" y="4137025"/>
            <a:ext cx="766762" cy="433388"/>
            <a:chOff x="589" y="1281"/>
            <a:chExt cx="483" cy="273"/>
          </a:xfrm>
        </p:grpSpPr>
        <p:sp>
          <p:nvSpPr>
            <p:cNvPr id="84040" name="Oval 89"/>
            <p:cNvSpPr>
              <a:spLocks noChangeArrowheads="1"/>
            </p:cNvSpPr>
            <p:nvPr/>
          </p:nvSpPr>
          <p:spPr bwMode="auto">
            <a:xfrm>
              <a:off x="593" y="1403"/>
              <a:ext cx="479" cy="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4041" name="Line 90"/>
            <p:cNvSpPr>
              <a:spLocks noChangeShapeType="1"/>
            </p:cNvSpPr>
            <p:nvPr/>
          </p:nvSpPr>
          <p:spPr bwMode="auto">
            <a:xfrm>
              <a:off x="591" y="1376"/>
              <a:ext cx="0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42" name="Line 91"/>
            <p:cNvSpPr>
              <a:spLocks noChangeShapeType="1"/>
            </p:cNvSpPr>
            <p:nvPr/>
          </p:nvSpPr>
          <p:spPr bwMode="auto">
            <a:xfrm>
              <a:off x="1068" y="1368"/>
              <a:ext cx="4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43" name="Rectangle 92"/>
            <p:cNvSpPr>
              <a:spLocks noChangeArrowheads="1"/>
            </p:cNvSpPr>
            <p:nvPr/>
          </p:nvSpPr>
          <p:spPr bwMode="auto">
            <a:xfrm>
              <a:off x="597" y="1390"/>
              <a:ext cx="471" cy="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4044" name="Oval 93"/>
            <p:cNvSpPr>
              <a:spLocks noChangeArrowheads="1"/>
            </p:cNvSpPr>
            <p:nvPr/>
          </p:nvSpPr>
          <p:spPr bwMode="auto">
            <a:xfrm>
              <a:off x="589" y="1281"/>
              <a:ext cx="479" cy="17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8" name="Group 94"/>
            <p:cNvGrpSpPr>
              <a:grpSpLocks/>
            </p:cNvGrpSpPr>
            <p:nvPr/>
          </p:nvGrpSpPr>
          <p:grpSpPr bwMode="auto">
            <a:xfrm>
              <a:off x="704" y="1320"/>
              <a:ext cx="238" cy="103"/>
              <a:chOff x="2848" y="848"/>
              <a:chExt cx="140" cy="98"/>
            </a:xfrm>
          </p:grpSpPr>
          <p:sp>
            <p:nvSpPr>
              <p:cNvPr id="84050" name="Line 9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51" name="Line 9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52" name="Line 9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9" name="Group 98"/>
            <p:cNvGrpSpPr>
              <a:grpSpLocks/>
            </p:cNvGrpSpPr>
            <p:nvPr/>
          </p:nvGrpSpPr>
          <p:grpSpPr bwMode="auto">
            <a:xfrm flipV="1">
              <a:off x="704" y="1318"/>
              <a:ext cx="238" cy="103"/>
              <a:chOff x="2848" y="848"/>
              <a:chExt cx="140" cy="98"/>
            </a:xfrm>
          </p:grpSpPr>
          <p:sp>
            <p:nvSpPr>
              <p:cNvPr id="84047" name="Line 9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48" name="Line 10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84049" name="Line 10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sp>
        <p:nvSpPr>
          <p:cNvPr id="83994" name="Text Box 102"/>
          <p:cNvSpPr txBox="1">
            <a:spLocks noChangeArrowheads="1"/>
          </p:cNvSpPr>
          <p:nvPr/>
        </p:nvSpPr>
        <p:spPr bwMode="auto">
          <a:xfrm>
            <a:off x="1403350" y="4570413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R5</a:t>
            </a:r>
          </a:p>
        </p:txBody>
      </p:sp>
      <p:sp>
        <p:nvSpPr>
          <p:cNvPr id="83995" name="Text Box 103"/>
          <p:cNvSpPr txBox="1">
            <a:spLocks noChangeArrowheads="1"/>
          </p:cNvSpPr>
          <p:nvPr/>
        </p:nvSpPr>
        <p:spPr bwMode="auto">
          <a:xfrm>
            <a:off x="6283325" y="4897438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 i="0">
                <a:solidFill>
                  <a:srgbClr val="000000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83996" name="Text Box 104"/>
          <p:cNvSpPr txBox="1">
            <a:spLocks noChangeArrowheads="1"/>
          </p:cNvSpPr>
          <p:nvPr/>
        </p:nvSpPr>
        <p:spPr bwMode="auto">
          <a:xfrm>
            <a:off x="4924425" y="41640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 i="0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83997" name="Text Box 105"/>
          <p:cNvSpPr txBox="1">
            <a:spLocks noChangeArrowheads="1"/>
          </p:cNvSpPr>
          <p:nvPr/>
        </p:nvSpPr>
        <p:spPr bwMode="auto">
          <a:xfrm>
            <a:off x="4849813" y="38893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 i="0">
                <a:solidFill>
                  <a:srgbClr val="000000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83998" name="Line 106"/>
          <p:cNvSpPr>
            <a:spLocks noChangeShapeType="1"/>
          </p:cNvSpPr>
          <p:nvPr/>
        </p:nvSpPr>
        <p:spPr bwMode="auto">
          <a:xfrm>
            <a:off x="4883150" y="4129088"/>
            <a:ext cx="968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3999" name="Text Box 107"/>
          <p:cNvSpPr txBox="1">
            <a:spLocks noChangeArrowheads="1"/>
          </p:cNvSpPr>
          <p:nvPr/>
        </p:nvSpPr>
        <p:spPr bwMode="auto">
          <a:xfrm>
            <a:off x="3411538" y="38766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 i="0">
                <a:solidFill>
                  <a:srgbClr val="000000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84000" name="Text Box 108"/>
          <p:cNvSpPr txBox="1">
            <a:spLocks noChangeArrowheads="1"/>
          </p:cNvSpPr>
          <p:nvPr/>
        </p:nvSpPr>
        <p:spPr bwMode="auto">
          <a:xfrm>
            <a:off x="7016750" y="497522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0">
                <a:solidFill>
                  <a:srgbClr val="000000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84001" name="Text Box 109"/>
          <p:cNvSpPr txBox="1">
            <a:spLocks noChangeArrowheads="1"/>
          </p:cNvSpPr>
          <p:nvPr/>
        </p:nvSpPr>
        <p:spPr bwMode="auto">
          <a:xfrm>
            <a:off x="1366838" y="3621088"/>
            <a:ext cx="47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R6</a:t>
            </a:r>
          </a:p>
        </p:txBody>
      </p:sp>
      <p:grpSp>
        <p:nvGrpSpPr>
          <p:cNvPr id="20" name="Group 110"/>
          <p:cNvGrpSpPr>
            <a:grpSpLocks/>
          </p:cNvGrpSpPr>
          <p:nvPr/>
        </p:nvGrpSpPr>
        <p:grpSpPr bwMode="auto">
          <a:xfrm>
            <a:off x="4895850" y="5343525"/>
            <a:ext cx="2546350" cy="922338"/>
            <a:chOff x="679" y="3270"/>
            <a:chExt cx="1604" cy="581"/>
          </a:xfrm>
        </p:grpSpPr>
        <p:sp>
          <p:nvSpPr>
            <p:cNvPr id="84033" name="Rectangle 111"/>
            <p:cNvSpPr>
              <a:spLocks noChangeArrowheads="1"/>
            </p:cNvSpPr>
            <p:nvPr/>
          </p:nvSpPr>
          <p:spPr bwMode="auto">
            <a:xfrm>
              <a:off x="710" y="3296"/>
              <a:ext cx="1533" cy="5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4034" name="Text Box 112"/>
            <p:cNvSpPr txBox="1">
              <a:spLocks noChangeArrowheads="1"/>
            </p:cNvSpPr>
            <p:nvPr/>
          </p:nvSpPr>
          <p:spPr bwMode="auto">
            <a:xfrm>
              <a:off x="679" y="3270"/>
              <a:ext cx="160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i="0" smtClean="0">
                  <a:solidFill>
                    <a:srgbClr val="000000"/>
                  </a:solidFill>
                  <a:latin typeface="Arial" charset="0"/>
                </a:rPr>
                <a:t>  in         out                 out</a:t>
              </a:r>
            </a:p>
            <a:p>
              <a:pPr eaLnBrk="1" hangingPunct="1">
                <a:defRPr/>
              </a:pPr>
              <a:r>
                <a:rPr lang="en-US" sz="1400" i="0" smtClean="0">
                  <a:solidFill>
                    <a:srgbClr val="000000"/>
                  </a:solidFill>
                  <a:latin typeface="Arial" charset="0"/>
                </a:rPr>
                <a:t>label     label   dest    interface</a:t>
              </a:r>
            </a:p>
          </p:txBody>
        </p:sp>
        <p:sp>
          <p:nvSpPr>
            <p:cNvPr id="84035" name="Line 113"/>
            <p:cNvSpPr>
              <a:spLocks noChangeShapeType="1"/>
            </p:cNvSpPr>
            <p:nvPr/>
          </p:nvSpPr>
          <p:spPr bwMode="auto">
            <a:xfrm>
              <a:off x="719" y="3584"/>
              <a:ext cx="15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36" name="Text Box 114"/>
            <p:cNvSpPr txBox="1">
              <a:spLocks noChangeArrowheads="1"/>
            </p:cNvSpPr>
            <p:nvPr/>
          </p:nvSpPr>
          <p:spPr bwMode="auto">
            <a:xfrm>
              <a:off x="730" y="3588"/>
              <a:ext cx="15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i="0" smtClean="0">
                  <a:solidFill>
                    <a:srgbClr val="000000"/>
                  </a:solidFill>
                  <a:latin typeface="Arial" charset="0"/>
                </a:rPr>
                <a:t> 6        -      A       0</a:t>
              </a:r>
            </a:p>
          </p:txBody>
        </p:sp>
        <p:sp>
          <p:nvSpPr>
            <p:cNvPr id="84037" name="Line 115"/>
            <p:cNvSpPr>
              <a:spLocks noChangeShapeType="1"/>
            </p:cNvSpPr>
            <p:nvPr/>
          </p:nvSpPr>
          <p:spPr bwMode="auto">
            <a:xfrm>
              <a:off x="1042" y="3303"/>
              <a:ext cx="1" cy="5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38" name="Line 116"/>
            <p:cNvSpPr>
              <a:spLocks noChangeShapeType="1"/>
            </p:cNvSpPr>
            <p:nvPr/>
          </p:nvSpPr>
          <p:spPr bwMode="auto">
            <a:xfrm>
              <a:off x="1426" y="3306"/>
              <a:ext cx="1" cy="5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39" name="Line 117"/>
            <p:cNvSpPr>
              <a:spLocks noChangeShapeType="1"/>
            </p:cNvSpPr>
            <p:nvPr/>
          </p:nvSpPr>
          <p:spPr bwMode="auto">
            <a:xfrm>
              <a:off x="1750" y="3309"/>
              <a:ext cx="1" cy="5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21" name="Group 118"/>
          <p:cNvGrpSpPr>
            <a:grpSpLocks/>
          </p:cNvGrpSpPr>
          <p:nvPr/>
        </p:nvGrpSpPr>
        <p:grpSpPr bwMode="auto">
          <a:xfrm>
            <a:off x="4629150" y="2212975"/>
            <a:ext cx="2546350" cy="1239838"/>
            <a:chOff x="3494" y="291"/>
            <a:chExt cx="1604" cy="781"/>
          </a:xfrm>
        </p:grpSpPr>
        <p:sp>
          <p:nvSpPr>
            <p:cNvPr id="84025" name="Rectangle 119"/>
            <p:cNvSpPr>
              <a:spLocks noChangeArrowheads="1"/>
            </p:cNvSpPr>
            <p:nvPr/>
          </p:nvSpPr>
          <p:spPr bwMode="auto">
            <a:xfrm>
              <a:off x="3525" y="317"/>
              <a:ext cx="1533" cy="7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4026" name="Text Box 120"/>
            <p:cNvSpPr txBox="1">
              <a:spLocks noChangeArrowheads="1"/>
            </p:cNvSpPr>
            <p:nvPr/>
          </p:nvSpPr>
          <p:spPr bwMode="auto">
            <a:xfrm>
              <a:off x="3494" y="291"/>
              <a:ext cx="160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i="0" smtClean="0">
                  <a:solidFill>
                    <a:srgbClr val="000000"/>
                  </a:solidFill>
                  <a:latin typeface="Arial" charset="0"/>
                </a:rPr>
                <a:t>  in         out                 out</a:t>
              </a:r>
            </a:p>
            <a:p>
              <a:pPr eaLnBrk="1" hangingPunct="1">
                <a:defRPr/>
              </a:pPr>
              <a:r>
                <a:rPr lang="en-US" sz="1400" i="0" smtClean="0">
                  <a:solidFill>
                    <a:srgbClr val="000000"/>
                  </a:solidFill>
                  <a:latin typeface="Arial" charset="0"/>
                </a:rPr>
                <a:t>label     label   dest    interface</a:t>
              </a:r>
            </a:p>
          </p:txBody>
        </p:sp>
        <p:sp>
          <p:nvSpPr>
            <p:cNvPr id="84027" name="Line 121"/>
            <p:cNvSpPr>
              <a:spLocks noChangeShapeType="1"/>
            </p:cNvSpPr>
            <p:nvPr/>
          </p:nvSpPr>
          <p:spPr bwMode="auto">
            <a:xfrm>
              <a:off x="3534" y="605"/>
              <a:ext cx="15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28" name="Text Box 122"/>
            <p:cNvSpPr txBox="1">
              <a:spLocks noChangeArrowheads="1"/>
            </p:cNvSpPr>
            <p:nvPr/>
          </p:nvSpPr>
          <p:spPr bwMode="auto">
            <a:xfrm>
              <a:off x="3545" y="609"/>
              <a:ext cx="15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i="0" smtClean="0">
                  <a:solidFill>
                    <a:srgbClr val="000000"/>
                  </a:solidFill>
                  <a:latin typeface="Arial" charset="0"/>
                </a:rPr>
                <a:t>10      6      A       1</a:t>
              </a:r>
            </a:p>
          </p:txBody>
        </p:sp>
        <p:sp>
          <p:nvSpPr>
            <p:cNvPr id="84029" name="Line 123"/>
            <p:cNvSpPr>
              <a:spLocks noChangeShapeType="1"/>
            </p:cNvSpPr>
            <p:nvPr/>
          </p:nvSpPr>
          <p:spPr bwMode="auto">
            <a:xfrm>
              <a:off x="3857" y="324"/>
              <a:ext cx="1" cy="7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30" name="Text Box 124"/>
            <p:cNvSpPr txBox="1">
              <a:spLocks noChangeArrowheads="1"/>
            </p:cNvSpPr>
            <p:nvPr/>
          </p:nvSpPr>
          <p:spPr bwMode="auto">
            <a:xfrm>
              <a:off x="3540" y="830"/>
              <a:ext cx="15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i="0" smtClean="0">
                  <a:solidFill>
                    <a:srgbClr val="000000"/>
                  </a:solidFill>
                  <a:latin typeface="Arial" charset="0"/>
                </a:rPr>
                <a:t>12      9      D       0</a:t>
              </a:r>
            </a:p>
          </p:txBody>
        </p:sp>
        <p:sp>
          <p:nvSpPr>
            <p:cNvPr id="84031" name="Line 125"/>
            <p:cNvSpPr>
              <a:spLocks noChangeShapeType="1"/>
            </p:cNvSpPr>
            <p:nvPr/>
          </p:nvSpPr>
          <p:spPr bwMode="auto">
            <a:xfrm>
              <a:off x="4215" y="335"/>
              <a:ext cx="1" cy="7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32" name="Line 126"/>
            <p:cNvSpPr>
              <a:spLocks noChangeShapeType="1"/>
            </p:cNvSpPr>
            <p:nvPr/>
          </p:nvSpPr>
          <p:spPr bwMode="auto">
            <a:xfrm>
              <a:off x="4573" y="329"/>
              <a:ext cx="1" cy="7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84004" name="Rectangle 127"/>
          <p:cNvSpPr>
            <a:spLocks noChangeArrowheads="1"/>
          </p:cNvSpPr>
          <p:nvPr/>
        </p:nvSpPr>
        <p:spPr bwMode="auto">
          <a:xfrm>
            <a:off x="1843088" y="1651000"/>
            <a:ext cx="2433637" cy="1435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4005" name="Text Box 128"/>
          <p:cNvSpPr txBox="1">
            <a:spLocks noChangeArrowheads="1"/>
          </p:cNvSpPr>
          <p:nvPr/>
        </p:nvSpPr>
        <p:spPr bwMode="auto">
          <a:xfrm>
            <a:off x="1793875" y="1609725"/>
            <a:ext cx="25463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i="0" smtClean="0">
                <a:solidFill>
                  <a:srgbClr val="000000"/>
                </a:solidFill>
                <a:latin typeface="Arial" charset="0"/>
              </a:rPr>
              <a:t>  in         out                 out</a:t>
            </a:r>
          </a:p>
          <a:p>
            <a:pPr eaLnBrk="1" hangingPunct="1">
              <a:defRPr/>
            </a:pPr>
            <a:r>
              <a:rPr lang="en-US" sz="1400" i="0" smtClean="0">
                <a:solidFill>
                  <a:srgbClr val="000000"/>
                </a:solidFill>
                <a:latin typeface="Arial" charset="0"/>
              </a:rPr>
              <a:t>label     label   dest    interface</a:t>
            </a:r>
          </a:p>
        </p:txBody>
      </p:sp>
      <p:sp>
        <p:nvSpPr>
          <p:cNvPr id="84006" name="Line 129"/>
          <p:cNvSpPr>
            <a:spLocks noChangeShapeType="1"/>
          </p:cNvSpPr>
          <p:nvPr/>
        </p:nvSpPr>
        <p:spPr bwMode="auto">
          <a:xfrm>
            <a:off x="1857375" y="2108200"/>
            <a:ext cx="2392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4007" name="Text Box 130"/>
          <p:cNvSpPr txBox="1">
            <a:spLocks noChangeArrowheads="1"/>
          </p:cNvSpPr>
          <p:nvPr/>
        </p:nvSpPr>
        <p:spPr bwMode="auto">
          <a:xfrm>
            <a:off x="1874838" y="2114550"/>
            <a:ext cx="2381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        10      A       0</a:t>
            </a:r>
          </a:p>
        </p:txBody>
      </p:sp>
      <p:sp>
        <p:nvSpPr>
          <p:cNvPr id="84008" name="Line 131"/>
          <p:cNvSpPr>
            <a:spLocks noChangeShapeType="1"/>
          </p:cNvSpPr>
          <p:nvPr/>
        </p:nvSpPr>
        <p:spPr bwMode="auto">
          <a:xfrm>
            <a:off x="2370138" y="1662113"/>
            <a:ext cx="1587" cy="141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4009" name="Text Box 132"/>
          <p:cNvSpPr txBox="1">
            <a:spLocks noChangeArrowheads="1"/>
          </p:cNvSpPr>
          <p:nvPr/>
        </p:nvSpPr>
        <p:spPr bwMode="auto">
          <a:xfrm>
            <a:off x="1865313" y="2455863"/>
            <a:ext cx="2381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        12      D       0</a:t>
            </a:r>
          </a:p>
        </p:txBody>
      </p:sp>
      <p:sp>
        <p:nvSpPr>
          <p:cNvPr id="84010" name="Line 133"/>
          <p:cNvSpPr>
            <a:spLocks noChangeShapeType="1"/>
          </p:cNvSpPr>
          <p:nvPr/>
        </p:nvSpPr>
        <p:spPr bwMode="auto">
          <a:xfrm>
            <a:off x="2938463" y="1658938"/>
            <a:ext cx="1587" cy="142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4011" name="Line 134"/>
          <p:cNvSpPr>
            <a:spLocks noChangeShapeType="1"/>
          </p:cNvSpPr>
          <p:nvPr/>
        </p:nvSpPr>
        <p:spPr bwMode="auto">
          <a:xfrm>
            <a:off x="3506788" y="1670050"/>
            <a:ext cx="1587" cy="1401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4012" name="Text Box 135"/>
          <p:cNvSpPr txBox="1">
            <a:spLocks noChangeArrowheads="1"/>
          </p:cNvSpPr>
          <p:nvPr/>
        </p:nvSpPr>
        <p:spPr bwMode="auto">
          <a:xfrm>
            <a:off x="3335338" y="4198938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 i="0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grpSp>
        <p:nvGrpSpPr>
          <p:cNvPr id="22" name="Group 137"/>
          <p:cNvGrpSpPr>
            <a:grpSpLocks/>
          </p:cNvGrpSpPr>
          <p:nvPr/>
        </p:nvGrpSpPr>
        <p:grpSpPr bwMode="auto">
          <a:xfrm>
            <a:off x="1716088" y="5661025"/>
            <a:ext cx="2546350" cy="922338"/>
            <a:chOff x="679" y="3270"/>
            <a:chExt cx="1604" cy="581"/>
          </a:xfrm>
        </p:grpSpPr>
        <p:sp>
          <p:nvSpPr>
            <p:cNvPr id="84018" name="Rectangle 138"/>
            <p:cNvSpPr>
              <a:spLocks noChangeArrowheads="1"/>
            </p:cNvSpPr>
            <p:nvPr/>
          </p:nvSpPr>
          <p:spPr bwMode="auto">
            <a:xfrm>
              <a:off x="710" y="3296"/>
              <a:ext cx="1533" cy="5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4019" name="Text Box 139"/>
            <p:cNvSpPr txBox="1">
              <a:spLocks noChangeArrowheads="1"/>
            </p:cNvSpPr>
            <p:nvPr/>
          </p:nvSpPr>
          <p:spPr bwMode="auto">
            <a:xfrm>
              <a:off x="679" y="3270"/>
              <a:ext cx="160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i="0" smtClean="0">
                  <a:solidFill>
                    <a:srgbClr val="000000"/>
                  </a:solidFill>
                  <a:latin typeface="Arial" charset="0"/>
                </a:rPr>
                <a:t>  in         out                 out</a:t>
              </a:r>
            </a:p>
            <a:p>
              <a:pPr eaLnBrk="1" hangingPunct="1">
                <a:defRPr/>
              </a:pPr>
              <a:r>
                <a:rPr lang="en-US" sz="1400" i="0" smtClean="0">
                  <a:solidFill>
                    <a:srgbClr val="000000"/>
                  </a:solidFill>
                  <a:latin typeface="Arial" charset="0"/>
                </a:rPr>
                <a:t>label     label   dest    interface</a:t>
              </a:r>
            </a:p>
          </p:txBody>
        </p:sp>
        <p:sp>
          <p:nvSpPr>
            <p:cNvPr id="84020" name="Line 140"/>
            <p:cNvSpPr>
              <a:spLocks noChangeShapeType="1"/>
            </p:cNvSpPr>
            <p:nvPr/>
          </p:nvSpPr>
          <p:spPr bwMode="auto">
            <a:xfrm>
              <a:off x="719" y="3584"/>
              <a:ext cx="15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21" name="Text Box 141"/>
            <p:cNvSpPr txBox="1">
              <a:spLocks noChangeArrowheads="1"/>
            </p:cNvSpPr>
            <p:nvPr/>
          </p:nvSpPr>
          <p:spPr bwMode="auto">
            <a:xfrm>
              <a:off x="730" y="3588"/>
              <a:ext cx="15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i="0" smtClean="0">
                  <a:solidFill>
                    <a:srgbClr val="000000"/>
                  </a:solidFill>
                  <a:latin typeface="Arial" charset="0"/>
                </a:rPr>
                <a:t> 8        6      A       0</a:t>
              </a:r>
            </a:p>
          </p:txBody>
        </p:sp>
        <p:sp>
          <p:nvSpPr>
            <p:cNvPr id="84022" name="Line 142"/>
            <p:cNvSpPr>
              <a:spLocks noChangeShapeType="1"/>
            </p:cNvSpPr>
            <p:nvPr/>
          </p:nvSpPr>
          <p:spPr bwMode="auto">
            <a:xfrm>
              <a:off x="1042" y="3303"/>
              <a:ext cx="1" cy="5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23" name="Line 143"/>
            <p:cNvSpPr>
              <a:spLocks noChangeShapeType="1"/>
            </p:cNvSpPr>
            <p:nvPr/>
          </p:nvSpPr>
          <p:spPr bwMode="auto">
            <a:xfrm>
              <a:off x="1426" y="3306"/>
              <a:ext cx="1" cy="5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4024" name="Line 144"/>
            <p:cNvSpPr>
              <a:spLocks noChangeShapeType="1"/>
            </p:cNvSpPr>
            <p:nvPr/>
          </p:nvSpPr>
          <p:spPr bwMode="auto">
            <a:xfrm>
              <a:off x="1750" y="3309"/>
              <a:ext cx="1" cy="5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84014" name="Text Box 145"/>
          <p:cNvSpPr txBox="1">
            <a:spLocks noChangeArrowheads="1"/>
          </p:cNvSpPr>
          <p:nvPr/>
        </p:nvSpPr>
        <p:spPr bwMode="auto">
          <a:xfrm>
            <a:off x="4487863" y="49149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 i="0">
                <a:solidFill>
                  <a:srgbClr val="000000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84015" name="Text Box 146"/>
          <p:cNvSpPr txBox="1">
            <a:spLocks noChangeArrowheads="1"/>
          </p:cNvSpPr>
          <p:nvPr/>
        </p:nvSpPr>
        <p:spPr bwMode="auto">
          <a:xfrm>
            <a:off x="1847850" y="2757488"/>
            <a:ext cx="2381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0" smtClean="0">
                <a:solidFill>
                  <a:srgbClr val="000000"/>
                </a:solidFill>
                <a:latin typeface="Arial" charset="0"/>
              </a:rPr>
              <a:t>          8      A       1</a:t>
            </a:r>
          </a:p>
        </p:txBody>
      </p:sp>
      <p:sp>
        <p:nvSpPr>
          <p:cNvPr id="84016" name="Rectangle 1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MPLS forwarding tables</a:t>
            </a:r>
          </a:p>
        </p:txBody>
      </p:sp>
      <p:pic>
        <p:nvPicPr>
          <p:cNvPr id="198704" name="Picture 21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888" y="1020763"/>
            <a:ext cx="5027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61FEABF5-7AD9-402C-BE49-4E12F6D2B84D}" type="slidenum">
              <a:rPr lang="en-US"/>
              <a:pPr/>
              <a:t>3</a:t>
            </a:fld>
            <a:endParaRPr lang="en-US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5461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Ethernet switch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1071563"/>
            <a:ext cx="8001000" cy="4640262"/>
          </a:xfrm>
        </p:spPr>
        <p:txBody>
          <a:bodyPr/>
          <a:lstStyle/>
          <a:p>
            <a:r>
              <a:rPr lang="en-US" smtClean="0">
                <a:solidFill>
                  <a:srgbClr val="CC0000"/>
                </a:solidFill>
              </a:rPr>
              <a:t>link-layer device: takes an </a:t>
            </a:r>
            <a:r>
              <a:rPr lang="en-US" i="1" smtClean="0">
                <a:solidFill>
                  <a:srgbClr val="CC0000"/>
                </a:solidFill>
              </a:rPr>
              <a:t>active</a:t>
            </a:r>
            <a:r>
              <a:rPr lang="en-US" smtClean="0">
                <a:solidFill>
                  <a:srgbClr val="CC0000"/>
                </a:solidFill>
              </a:rPr>
              <a:t> role</a:t>
            </a:r>
          </a:p>
          <a:p>
            <a:pPr lvl="1"/>
            <a:r>
              <a:rPr lang="en-US" sz="2800" smtClean="0"/>
              <a:t>store, forward Ethernet frames</a:t>
            </a:r>
          </a:p>
          <a:p>
            <a:pPr lvl="1"/>
            <a:r>
              <a:rPr lang="en-US" sz="2800" smtClean="0"/>
              <a:t>examine incoming frame</a:t>
            </a:r>
            <a:r>
              <a:rPr lang="ja-JP" altLang="en-US" sz="2800" smtClean="0"/>
              <a:t>’</a:t>
            </a:r>
            <a:r>
              <a:rPr lang="en-US" altLang="ja-JP" sz="2800" smtClean="0"/>
              <a:t>s MAC address, </a:t>
            </a:r>
            <a:r>
              <a:rPr lang="en-US" altLang="ja-JP" sz="2800" smtClean="0">
                <a:solidFill>
                  <a:srgbClr val="CC0000"/>
                </a:solidFill>
              </a:rPr>
              <a:t>selectively</a:t>
            </a:r>
            <a:r>
              <a:rPr lang="en-US" altLang="ja-JP" sz="2800" smtClean="0"/>
              <a:t> forward  frame to one-or-more outgoing links when frame is to be forwarded on segment, uses CSMA/CD to access segment</a:t>
            </a:r>
          </a:p>
          <a:p>
            <a:r>
              <a:rPr lang="en-US" i="1" smtClean="0">
                <a:solidFill>
                  <a:srgbClr val="CC0000"/>
                </a:solidFill>
              </a:rPr>
              <a:t>transparent</a:t>
            </a:r>
          </a:p>
          <a:p>
            <a:pPr lvl="1"/>
            <a:r>
              <a:rPr lang="en-US" sz="2800" smtClean="0"/>
              <a:t>hosts are unaware of presence of switches</a:t>
            </a:r>
          </a:p>
          <a:p>
            <a:r>
              <a:rPr lang="en-US" i="1" smtClean="0">
                <a:solidFill>
                  <a:srgbClr val="CC0000"/>
                </a:solidFill>
              </a:rPr>
              <a:t>plug-and-play, self-learning</a:t>
            </a:r>
          </a:p>
          <a:p>
            <a:pPr lvl="1"/>
            <a:r>
              <a:rPr lang="en-US" sz="2800" smtClean="0"/>
              <a:t>switches do not need to be configured</a:t>
            </a:r>
          </a:p>
          <a:p>
            <a:endParaRPr lang="en-US" sz="2400" smtClean="0"/>
          </a:p>
        </p:txBody>
      </p:sp>
      <p:pic>
        <p:nvPicPr>
          <p:cNvPr id="160773" name="Picture 24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825" y="793750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FBF9240C-92A4-453C-AEC2-95D37A14FD18}" type="slidenum">
              <a:rPr lang="en-US"/>
              <a:pPr/>
              <a:t>4</a:t>
            </a:fld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288925" y="136525"/>
            <a:ext cx="8469313" cy="1143000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Switch: </a:t>
            </a:r>
            <a:r>
              <a:rPr lang="en-US" sz="3600" i="1">
                <a:ea typeface="ＭＳ Ｐゴシック" charset="0"/>
                <a:cs typeface="+mj-cs"/>
              </a:rPr>
              <a:t>multiple</a:t>
            </a:r>
            <a:r>
              <a:rPr lang="en-US" sz="3600">
                <a:ea typeface="ＭＳ Ｐゴシック" charset="0"/>
                <a:cs typeface="+mj-cs"/>
              </a:rPr>
              <a:t> simultaneous transmissions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393825"/>
            <a:ext cx="4503737" cy="4576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hosts have dedicated, direct connection to switch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switches buffer packets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Ethernet protocol used on </a:t>
            </a:r>
            <a:r>
              <a:rPr lang="en-US" sz="2400" i="1" smtClean="0"/>
              <a:t>each</a:t>
            </a:r>
            <a:r>
              <a:rPr lang="en-US" sz="2400" smtClean="0"/>
              <a:t> incoming link, but no collisions; full duplex</a:t>
            </a:r>
          </a:p>
          <a:p>
            <a:pPr lvl="1"/>
            <a:r>
              <a:rPr lang="en-US" smtClean="0"/>
              <a:t>each link is its own collision domain</a:t>
            </a:r>
          </a:p>
          <a:p>
            <a:pPr>
              <a:lnSpc>
                <a:spcPct val="90000"/>
              </a:lnSpc>
            </a:pPr>
            <a:r>
              <a:rPr lang="en-US" sz="2400" i="1" smtClean="0">
                <a:solidFill>
                  <a:srgbClr val="CC0000"/>
                </a:solidFill>
              </a:rPr>
              <a:t>switching:</a:t>
            </a:r>
            <a:r>
              <a:rPr lang="en-US" sz="2400" smtClean="0">
                <a:solidFill>
                  <a:srgbClr val="CC0000"/>
                </a:solidFill>
              </a:rPr>
              <a:t> </a:t>
            </a:r>
            <a:r>
              <a:rPr lang="en-US" sz="2400" smtClean="0"/>
              <a:t>A-to-A</a:t>
            </a:r>
            <a:r>
              <a:rPr lang="ja-JP" altLang="en-US" sz="2400" smtClean="0"/>
              <a:t>’</a:t>
            </a:r>
            <a:r>
              <a:rPr lang="en-US" altLang="ja-JP" sz="2400" smtClean="0"/>
              <a:t> and B-to-B</a:t>
            </a:r>
            <a:r>
              <a:rPr lang="ja-JP" altLang="en-US" sz="2400" smtClean="0"/>
              <a:t>’</a:t>
            </a:r>
            <a:r>
              <a:rPr lang="en-US" altLang="ja-JP" sz="2400" smtClean="0"/>
              <a:t> can transmit simultaneously, without collisions </a:t>
            </a:r>
            <a:endParaRPr lang="en-US" sz="2400" smtClean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106988" y="1425575"/>
            <a:ext cx="3660775" cy="4283075"/>
            <a:chOff x="5106576" y="1425893"/>
            <a:chExt cx="3661504" cy="4282976"/>
          </a:xfrm>
        </p:grpSpPr>
        <p:sp>
          <p:nvSpPr>
            <p:cNvPr id="62472" name="Text Box 34"/>
            <p:cNvSpPr txBox="1">
              <a:spLocks noChangeArrowheads="1"/>
            </p:cNvSpPr>
            <p:nvPr/>
          </p:nvSpPr>
          <p:spPr bwMode="auto">
            <a:xfrm>
              <a:off x="5827445" y="5062772"/>
              <a:ext cx="2710402" cy="646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switch with six interfaces</a:t>
              </a:r>
            </a:p>
            <a:p>
              <a:pPr algn="ctr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(</a:t>
              </a:r>
              <a:r>
                <a:rPr lang="en-US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1,2,3,4,5,6</a:t>
              </a:r>
              <a:r>
                <a:rPr lang="en-US" smtClean="0">
                  <a:latin typeface="Arial" charset="0"/>
                  <a:cs typeface="Arial" charset="0"/>
                </a:rPr>
                <a:t>)</a:t>
              </a:r>
              <a:r>
                <a:rPr lang="en-US" i="0" smtClean="0">
                  <a:latin typeface="Arial" charset="0"/>
                  <a:cs typeface="Arial" charset="0"/>
                </a:rPr>
                <a:t>  </a:t>
              </a:r>
            </a:p>
          </p:txBody>
        </p:sp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5106576" y="1425893"/>
              <a:ext cx="3661504" cy="3600334"/>
              <a:chOff x="731524" y="1819788"/>
              <a:chExt cx="3661504" cy="3600334"/>
            </a:xfrm>
          </p:grpSpPr>
          <p:sp>
            <p:nvSpPr>
              <p:cNvPr id="62474" name="Text Box 23"/>
              <p:cNvSpPr txBox="1">
                <a:spLocks noChangeArrowheads="1"/>
              </p:cNvSpPr>
              <p:nvPr/>
            </p:nvSpPr>
            <p:spPr bwMode="auto">
              <a:xfrm>
                <a:off x="2655957" y="1819788"/>
                <a:ext cx="350907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latin typeface="Arial" pitchFamily="34" charset="0"/>
                    <a:cs typeface="Arial" pitchFamily="34" charset="0"/>
                  </a:rPr>
                  <a:t>A</a:t>
                </a:r>
              </a:p>
            </p:txBody>
          </p:sp>
          <p:sp>
            <p:nvSpPr>
              <p:cNvPr id="62475" name="Text Box 24"/>
              <p:cNvSpPr txBox="1">
                <a:spLocks noChangeArrowheads="1"/>
              </p:cNvSpPr>
              <p:nvPr/>
            </p:nvSpPr>
            <p:spPr bwMode="auto">
              <a:xfrm>
                <a:off x="2371738" y="5050277"/>
                <a:ext cx="371549" cy="3698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latin typeface="Arial" pitchFamily="34" charset="0"/>
                    <a:cs typeface="Arial" pitchFamily="34" charset="0"/>
                  </a:rPr>
                  <a:t>A</a:t>
                </a:r>
                <a:r>
                  <a:rPr lang="ja-JP" altLang="en-US" i="0">
                    <a:latin typeface="Arial" pitchFamily="34" charset="0"/>
                    <a:cs typeface="Arial" pitchFamily="34" charset="0"/>
                  </a:rPr>
                  <a:t>’</a:t>
                </a:r>
                <a:endParaRPr lang="en-US" i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476" name="Text Box 25"/>
              <p:cNvSpPr txBox="1">
                <a:spLocks noChangeArrowheads="1"/>
              </p:cNvSpPr>
              <p:nvPr/>
            </p:nvSpPr>
            <p:spPr bwMode="auto">
              <a:xfrm>
                <a:off x="3988134" y="2419849"/>
                <a:ext cx="338205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  <p:sp>
            <p:nvSpPr>
              <p:cNvPr id="62477" name="Text Box 26"/>
              <p:cNvSpPr txBox="1">
                <a:spLocks noChangeArrowheads="1"/>
              </p:cNvSpPr>
              <p:nvPr/>
            </p:nvSpPr>
            <p:spPr bwMode="auto">
              <a:xfrm>
                <a:off x="995101" y="4188283"/>
                <a:ext cx="390603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ja-JP" altLang="en-US" i="0">
                    <a:latin typeface="Arial" pitchFamily="34" charset="0"/>
                    <a:cs typeface="Arial" pitchFamily="34" charset="0"/>
                  </a:rPr>
                  <a:t>’</a:t>
                </a:r>
                <a:endParaRPr lang="en-US" i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478" name="Text Box 27"/>
              <p:cNvSpPr txBox="1">
                <a:spLocks noChangeArrowheads="1"/>
              </p:cNvSpPr>
              <p:nvPr/>
            </p:nvSpPr>
            <p:spPr bwMode="auto">
              <a:xfrm>
                <a:off x="3740435" y="4188283"/>
                <a:ext cx="350908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latin typeface="Arial" pitchFamily="34" charset="0"/>
                    <a:cs typeface="Arial" pitchFamily="34" charset="0"/>
                  </a:rPr>
                  <a:t>C</a:t>
                </a:r>
              </a:p>
            </p:txBody>
          </p:sp>
          <p:sp>
            <p:nvSpPr>
              <p:cNvPr id="62479" name="Text Box 28"/>
              <p:cNvSpPr txBox="1">
                <a:spLocks noChangeArrowheads="1"/>
              </p:cNvSpPr>
              <p:nvPr/>
            </p:nvSpPr>
            <p:spPr bwMode="auto">
              <a:xfrm>
                <a:off x="1123714" y="2465886"/>
                <a:ext cx="403305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ja-JP" altLang="en-US" i="0">
                    <a:latin typeface="Arial" pitchFamily="34" charset="0"/>
                    <a:cs typeface="Arial" pitchFamily="34" charset="0"/>
                  </a:rPr>
                  <a:t>’</a:t>
                </a:r>
                <a:endParaRPr lang="en-US" i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480" name="Line 17"/>
              <p:cNvSpPr>
                <a:spLocks noChangeShapeType="1"/>
              </p:cNvSpPr>
              <p:nvPr/>
            </p:nvSpPr>
            <p:spPr bwMode="auto">
              <a:xfrm>
                <a:off x="1687389" y="3165957"/>
                <a:ext cx="720869" cy="29844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62481" name="Line 18"/>
              <p:cNvSpPr>
                <a:spLocks noChangeShapeType="1"/>
              </p:cNvSpPr>
              <p:nvPr/>
            </p:nvSpPr>
            <p:spPr bwMode="auto">
              <a:xfrm>
                <a:off x="2673423" y="2872277"/>
                <a:ext cx="0" cy="504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62482" name="Line 19"/>
              <p:cNvSpPr>
                <a:spLocks noChangeShapeType="1"/>
              </p:cNvSpPr>
              <p:nvPr/>
            </p:nvSpPr>
            <p:spPr bwMode="auto">
              <a:xfrm flipH="1">
                <a:off x="2863961" y="2996099"/>
                <a:ext cx="892353" cy="484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62483" name="Line 20"/>
              <p:cNvSpPr>
                <a:spLocks noChangeShapeType="1"/>
              </p:cNvSpPr>
              <p:nvPr/>
            </p:nvSpPr>
            <p:spPr bwMode="auto">
              <a:xfrm flipV="1">
                <a:off x="2673423" y="3605685"/>
                <a:ext cx="12703" cy="709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grpSp>
            <p:nvGrpSpPr>
              <p:cNvPr id="4" name="Group 45"/>
              <p:cNvGrpSpPr>
                <a:grpSpLocks/>
              </p:cNvGrpSpPr>
              <p:nvPr/>
            </p:nvGrpSpPr>
            <p:grpSpPr bwMode="auto">
              <a:xfrm>
                <a:off x="747936" y="2733042"/>
                <a:ext cx="914403" cy="690308"/>
                <a:chOff x="1046480" y="3962400"/>
                <a:chExt cx="1026163" cy="761428"/>
              </a:xfrm>
            </p:grpSpPr>
            <p:sp>
              <p:nvSpPr>
                <p:cNvPr id="80" name="Rectangle 48"/>
                <p:cNvSpPr>
                  <a:spLocks noChangeArrowheads="1"/>
                </p:cNvSpPr>
                <p:nvPr/>
              </p:nvSpPr>
              <p:spPr bwMode="auto">
                <a:xfrm rot="-5400000">
                  <a:off x="1893247" y="4299441"/>
                  <a:ext cx="110313" cy="247682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5" name="Group 49"/>
                <p:cNvGrpSpPr>
                  <a:grpSpLocks/>
                </p:cNvGrpSpPr>
                <p:nvPr/>
              </p:nvGrpSpPr>
              <p:grpSpPr bwMode="auto">
                <a:xfrm>
                  <a:off x="1046480" y="3962400"/>
                  <a:ext cx="936071" cy="761428"/>
                  <a:chOff x="-44" y="1473"/>
                  <a:chExt cx="981" cy="1105"/>
                </a:xfrm>
              </p:grpSpPr>
              <p:pic>
                <p:nvPicPr>
                  <p:cNvPr id="162871" name="Picture 50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62872" name="Freeform 51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296 w 356"/>
                      <a:gd name="T3" fmla="*/ 69 h 368"/>
                      <a:gd name="T4" fmla="*/ 1537 w 356"/>
                      <a:gd name="T5" fmla="*/ 1447 h 368"/>
                      <a:gd name="T6" fmla="*/ 339 w 356"/>
                      <a:gd name="T7" fmla="*/ 1810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" name="Group 46"/>
              <p:cNvGrpSpPr>
                <a:grpSpLocks/>
              </p:cNvGrpSpPr>
              <p:nvPr/>
            </p:nvGrpSpPr>
            <p:grpSpPr bwMode="auto">
              <a:xfrm>
                <a:off x="3539588" y="2669737"/>
                <a:ext cx="853440" cy="741680"/>
                <a:chOff x="7179310" y="4033520"/>
                <a:chExt cx="1009650" cy="855028"/>
              </a:xfrm>
            </p:grpSpPr>
            <p:grpSp>
              <p:nvGrpSpPr>
                <p:cNvPr id="7" name="Group 44"/>
                <p:cNvGrpSpPr>
                  <a:grpSpLocks/>
                </p:cNvGrpSpPr>
                <p:nvPr/>
              </p:nvGrpSpPr>
              <p:grpSpPr bwMode="auto">
                <a:xfrm>
                  <a:off x="7179310" y="4033520"/>
                  <a:ext cx="1009650" cy="855028"/>
                  <a:chOff x="-44" y="1473"/>
                  <a:chExt cx="981" cy="1105"/>
                </a:xfrm>
              </p:grpSpPr>
              <p:pic>
                <p:nvPicPr>
                  <p:cNvPr id="162867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62868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296 w 356"/>
                      <a:gd name="T3" fmla="*/ 69 h 368"/>
                      <a:gd name="T4" fmla="*/ 1537 w 356"/>
                      <a:gd name="T5" fmla="*/ 1447 h 368"/>
                      <a:gd name="T6" fmla="*/ 339 w 356"/>
                      <a:gd name="T7" fmla="*/ 1810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7" name="Rectangle 43"/>
                <p:cNvSpPr>
                  <a:spLocks noChangeArrowheads="1"/>
                </p:cNvSpPr>
                <p:nvPr/>
              </p:nvSpPr>
              <p:spPr bwMode="auto">
                <a:xfrm rot="-5400000">
                  <a:off x="7440190" y="4309334"/>
                  <a:ext cx="126274" cy="195358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8" name="Rectangle 43"/>
              <p:cNvSpPr>
                <a:spLocks noChangeArrowheads="1"/>
              </p:cNvSpPr>
              <p:nvPr/>
            </p:nvSpPr>
            <p:spPr bwMode="auto">
              <a:xfrm>
                <a:off x="2614674" y="2705593"/>
                <a:ext cx="109559" cy="165096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8" name="Group 44"/>
              <p:cNvGrpSpPr>
                <a:grpSpLocks/>
              </p:cNvGrpSpPr>
              <p:nvPr/>
            </p:nvGrpSpPr>
            <p:grpSpPr bwMode="auto">
              <a:xfrm>
                <a:off x="2233637" y="2138292"/>
                <a:ext cx="853440" cy="741680"/>
                <a:chOff x="-44" y="1473"/>
                <a:chExt cx="981" cy="1105"/>
              </a:xfrm>
            </p:grpSpPr>
            <p:pic>
              <p:nvPicPr>
                <p:cNvPr id="162863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2864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296 w 356"/>
                    <a:gd name="T3" fmla="*/ 69 h 368"/>
                    <a:gd name="T4" fmla="*/ 1537 w 356"/>
                    <a:gd name="T5" fmla="*/ 1447 h 368"/>
                    <a:gd name="T6" fmla="*/ 339 w 356"/>
                    <a:gd name="T7" fmla="*/ 1810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9"/>
              <p:cNvGrpSpPr>
                <a:grpSpLocks/>
              </p:cNvGrpSpPr>
              <p:nvPr/>
            </p:nvGrpSpPr>
            <p:grpSpPr bwMode="auto">
              <a:xfrm>
                <a:off x="2060917" y="4279843"/>
                <a:ext cx="853440" cy="835329"/>
                <a:chOff x="8077200" y="3320111"/>
                <a:chExt cx="853440" cy="835329"/>
              </a:xfrm>
            </p:grpSpPr>
            <p:sp>
              <p:nvSpPr>
                <p:cNvPr id="70" name="Rectangle 43"/>
                <p:cNvSpPr>
                  <a:spLocks noChangeArrowheads="1"/>
                </p:cNvSpPr>
                <p:nvPr/>
              </p:nvSpPr>
              <p:spPr bwMode="auto">
                <a:xfrm>
                  <a:off x="8630957" y="3320624"/>
                  <a:ext cx="111147" cy="165096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0" name="Group 44"/>
                <p:cNvGrpSpPr>
                  <a:grpSpLocks/>
                </p:cNvGrpSpPr>
                <p:nvPr/>
              </p:nvGrpSpPr>
              <p:grpSpPr bwMode="auto">
                <a:xfrm>
                  <a:off x="8077200" y="3413760"/>
                  <a:ext cx="853440" cy="741680"/>
                  <a:chOff x="-44" y="1473"/>
                  <a:chExt cx="981" cy="1105"/>
                </a:xfrm>
              </p:grpSpPr>
              <p:pic>
                <p:nvPicPr>
                  <p:cNvPr id="162861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62862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296 w 356"/>
                      <a:gd name="T3" fmla="*/ 69 h 368"/>
                      <a:gd name="T4" fmla="*/ 1537 w 356"/>
                      <a:gd name="T5" fmla="*/ 1447 h 368"/>
                      <a:gd name="T6" fmla="*/ 339 w 356"/>
                      <a:gd name="T7" fmla="*/ 1810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pic>
            <p:nvPicPr>
              <p:cNvPr id="62489" name="Picture 3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74913" y="3316766"/>
                <a:ext cx="603370" cy="3413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grpSp>
            <p:nvGrpSpPr>
              <p:cNvPr id="11" name="Group 51"/>
              <p:cNvGrpSpPr>
                <a:grpSpLocks/>
              </p:cNvGrpSpPr>
              <p:nvPr/>
            </p:nvGrpSpPr>
            <p:grpSpPr bwMode="auto">
              <a:xfrm>
                <a:off x="731524" y="3616962"/>
                <a:ext cx="914403" cy="690308"/>
                <a:chOff x="1046480" y="3962400"/>
                <a:chExt cx="1026163" cy="761428"/>
              </a:xfrm>
            </p:grpSpPr>
            <p:sp>
              <p:nvSpPr>
                <p:cNvPr id="66" name="Rectangle 48"/>
                <p:cNvSpPr>
                  <a:spLocks noChangeArrowheads="1"/>
                </p:cNvSpPr>
                <p:nvPr/>
              </p:nvSpPr>
              <p:spPr bwMode="auto">
                <a:xfrm rot="-5400000">
                  <a:off x="1893846" y="4299769"/>
                  <a:ext cx="110314" cy="247682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2" name="Group 49"/>
                <p:cNvGrpSpPr>
                  <a:grpSpLocks/>
                </p:cNvGrpSpPr>
                <p:nvPr/>
              </p:nvGrpSpPr>
              <p:grpSpPr bwMode="auto">
                <a:xfrm>
                  <a:off x="1046480" y="3962400"/>
                  <a:ext cx="936071" cy="761428"/>
                  <a:chOff x="-44" y="1473"/>
                  <a:chExt cx="981" cy="1105"/>
                </a:xfrm>
              </p:grpSpPr>
              <p:pic>
                <p:nvPicPr>
                  <p:cNvPr id="162857" name="Picture 50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62858" name="Freeform 51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296 w 356"/>
                      <a:gd name="T3" fmla="*/ 69 h 368"/>
                      <a:gd name="T4" fmla="*/ 1537 w 356"/>
                      <a:gd name="T5" fmla="*/ 1447 h 368"/>
                      <a:gd name="T6" fmla="*/ 339 w 356"/>
                      <a:gd name="T7" fmla="*/ 1810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" name="Group 52"/>
              <p:cNvGrpSpPr>
                <a:grpSpLocks/>
              </p:cNvGrpSpPr>
              <p:nvPr/>
            </p:nvGrpSpPr>
            <p:grpSpPr bwMode="auto">
              <a:xfrm>
                <a:off x="3410634" y="3567725"/>
                <a:ext cx="853440" cy="741680"/>
                <a:chOff x="7179310" y="4033520"/>
                <a:chExt cx="1009650" cy="855028"/>
              </a:xfrm>
            </p:grpSpPr>
            <p:grpSp>
              <p:nvGrpSpPr>
                <p:cNvPr id="14" name="Group 44"/>
                <p:cNvGrpSpPr>
                  <a:grpSpLocks/>
                </p:cNvGrpSpPr>
                <p:nvPr/>
              </p:nvGrpSpPr>
              <p:grpSpPr bwMode="auto">
                <a:xfrm>
                  <a:off x="7179310" y="4033520"/>
                  <a:ext cx="1009650" cy="855028"/>
                  <a:chOff x="-44" y="1473"/>
                  <a:chExt cx="981" cy="1105"/>
                </a:xfrm>
              </p:grpSpPr>
              <p:pic>
                <p:nvPicPr>
                  <p:cNvPr id="162853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62854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296 w 356"/>
                      <a:gd name="T3" fmla="*/ 69 h 368"/>
                      <a:gd name="T4" fmla="*/ 1537 w 356"/>
                      <a:gd name="T5" fmla="*/ 1447 h 368"/>
                      <a:gd name="T6" fmla="*/ 339 w 356"/>
                      <a:gd name="T7" fmla="*/ 1810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3" name="Rectangle 43"/>
                <p:cNvSpPr>
                  <a:spLocks noChangeArrowheads="1"/>
                </p:cNvSpPr>
                <p:nvPr/>
              </p:nvSpPr>
              <p:spPr bwMode="auto">
                <a:xfrm rot="-5400000">
                  <a:off x="7438739" y="4308075"/>
                  <a:ext cx="128105" cy="197237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2492" name="Line 17"/>
              <p:cNvSpPr>
                <a:spLocks noChangeShapeType="1"/>
              </p:cNvSpPr>
              <p:nvPr/>
            </p:nvSpPr>
            <p:spPr bwMode="auto">
              <a:xfrm flipV="1">
                <a:off x="1660396" y="3600922"/>
                <a:ext cx="744686" cy="4508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62493" name="Line 19"/>
              <p:cNvSpPr>
                <a:spLocks noChangeShapeType="1"/>
              </p:cNvSpPr>
              <p:nvPr/>
            </p:nvSpPr>
            <p:spPr bwMode="auto">
              <a:xfrm flipH="1" flipV="1">
                <a:off x="2968756" y="3545361"/>
                <a:ext cx="646242" cy="3381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62494" name="Text Box 35"/>
              <p:cNvSpPr txBox="1">
                <a:spLocks noChangeArrowheads="1"/>
              </p:cNvSpPr>
              <p:nvPr/>
            </p:nvSpPr>
            <p:spPr bwMode="auto">
              <a:xfrm>
                <a:off x="2401907" y="3026260"/>
                <a:ext cx="312799" cy="369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62495" name="Text Box 36"/>
              <p:cNvSpPr txBox="1">
                <a:spLocks noChangeArrowheads="1"/>
              </p:cNvSpPr>
              <p:nvPr/>
            </p:nvSpPr>
            <p:spPr bwMode="auto">
              <a:xfrm>
                <a:off x="2903656" y="3051660"/>
                <a:ext cx="323914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62496" name="Text Box 37"/>
              <p:cNvSpPr txBox="1">
                <a:spLocks noChangeArrowheads="1"/>
              </p:cNvSpPr>
              <p:nvPr/>
            </p:nvSpPr>
            <p:spPr bwMode="auto">
              <a:xfrm>
                <a:off x="3125951" y="3710457"/>
                <a:ext cx="322326" cy="366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62497" name="Text Box 38"/>
              <p:cNvSpPr txBox="1">
                <a:spLocks noChangeArrowheads="1"/>
              </p:cNvSpPr>
              <p:nvPr/>
            </p:nvSpPr>
            <p:spPr bwMode="auto">
              <a:xfrm>
                <a:off x="2640079" y="3654896"/>
                <a:ext cx="323914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62498" name="Text Box 39"/>
              <p:cNvSpPr txBox="1">
                <a:spLocks noChangeArrowheads="1"/>
              </p:cNvSpPr>
              <p:nvPr/>
            </p:nvSpPr>
            <p:spPr bwMode="auto">
              <a:xfrm>
                <a:off x="2070052" y="3704108"/>
                <a:ext cx="323914" cy="366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5</a:t>
                </a:r>
              </a:p>
            </p:txBody>
          </p:sp>
          <p:sp>
            <p:nvSpPr>
              <p:cNvPr id="62499" name="Text Box 40"/>
              <p:cNvSpPr txBox="1">
                <a:spLocks noChangeArrowheads="1"/>
              </p:cNvSpPr>
              <p:nvPr/>
            </p:nvSpPr>
            <p:spPr bwMode="auto">
              <a:xfrm>
                <a:off x="2039884" y="3080234"/>
                <a:ext cx="319151" cy="369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i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6</a:t>
                </a:r>
              </a:p>
            </p:txBody>
          </p:sp>
        </p:grpSp>
      </p:grpSp>
      <p:pic>
        <p:nvPicPr>
          <p:cNvPr id="162822" name="Picture 6" descr="underline_bas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288" y="962025"/>
            <a:ext cx="8228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Ethernet Switch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Link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5-</a:t>
            </a:r>
            <a:fld id="{463AF55C-6F80-4F96-9FDD-2D56B426CD2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 descr="800px-2550T-PWR-Fro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176" y="2027716"/>
            <a:ext cx="7950653" cy="162988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78675" y="3739487"/>
            <a:ext cx="59250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0" dirty="0" smtClean="0"/>
              <a:t>Avaya ERS 2550T-PWR 50-port network switch</a:t>
            </a:r>
            <a:endParaRPr lang="en-US" sz="2000" i="0" dirty="0"/>
          </a:p>
        </p:txBody>
      </p:sp>
      <p:sp>
        <p:nvSpPr>
          <p:cNvPr id="9" name="TextBox 8"/>
          <p:cNvSpPr txBox="1"/>
          <p:nvPr/>
        </p:nvSpPr>
        <p:spPr>
          <a:xfrm>
            <a:off x="1583126" y="5172501"/>
            <a:ext cx="6189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http://en.wikipedia.org/wiki/File:2550T-PWR-Front.jpg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9EDD56DF-7800-436D-BED0-D3D92948D419}" type="slidenum">
              <a:rPr lang="en-US"/>
              <a:pPr/>
              <a:t>6</a:t>
            </a:fld>
            <a:endParaRPr 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325" y="904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a typeface="ＭＳ Ｐゴシック" charset="0"/>
                <a:cs typeface="+mj-cs"/>
              </a:rPr>
              <a:t>Switch </a:t>
            </a:r>
            <a:r>
              <a:rPr lang="en-US" sz="3600" dirty="0" smtClean="0">
                <a:ea typeface="ＭＳ Ｐゴシック" charset="0"/>
                <a:cs typeface="+mj-cs"/>
              </a:rPr>
              <a:t>forwarding table</a:t>
            </a:r>
            <a:endParaRPr lang="en-US" sz="3600" dirty="0">
              <a:ea typeface="ＭＳ Ｐゴシック" charset="0"/>
              <a:cs typeface="+mj-cs"/>
            </a:endParaRP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663" y="1398588"/>
            <a:ext cx="4878387" cy="4805362"/>
          </a:xfrm>
        </p:spPr>
        <p:txBody>
          <a:bodyPr/>
          <a:lstStyle/>
          <a:p>
            <a:pPr marL="0" indent="0">
              <a:lnSpc>
                <a:spcPts val="3000"/>
              </a:lnSpc>
              <a:buFont typeface="Wingdings" pitchFamily="2" charset="2"/>
              <a:buNone/>
            </a:pPr>
            <a:r>
              <a:rPr lang="en-US" i="1" u="sng" smtClean="0">
                <a:solidFill>
                  <a:srgbClr val="CC0000"/>
                </a:solidFill>
              </a:rPr>
              <a:t>Q:</a:t>
            </a:r>
            <a:r>
              <a:rPr lang="en-US" smtClean="0">
                <a:solidFill>
                  <a:srgbClr val="CC0000"/>
                </a:solidFill>
              </a:rPr>
              <a:t> </a:t>
            </a:r>
            <a:r>
              <a:rPr lang="en-US" smtClean="0"/>
              <a:t>how does switch know A</a:t>
            </a:r>
            <a:r>
              <a:rPr lang="ja-JP" altLang="en-US" smtClean="0"/>
              <a:t>’</a:t>
            </a:r>
            <a:r>
              <a:rPr lang="en-US" altLang="ja-JP" smtClean="0"/>
              <a:t> reachable via interface 4, B</a:t>
            </a:r>
            <a:r>
              <a:rPr lang="ja-JP" altLang="en-US" smtClean="0"/>
              <a:t>’</a:t>
            </a:r>
            <a:r>
              <a:rPr lang="en-US" altLang="ja-JP" smtClean="0"/>
              <a:t> reachable via interface 5?</a:t>
            </a:r>
            <a:endParaRPr lang="en-US" smtClean="0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5106988" y="1425575"/>
            <a:ext cx="3660775" cy="4283075"/>
            <a:chOff x="5106576" y="1425893"/>
            <a:chExt cx="3661504" cy="4282976"/>
          </a:xfrm>
        </p:grpSpPr>
        <p:sp>
          <p:nvSpPr>
            <p:cNvPr id="63496" name="Text Box 34"/>
            <p:cNvSpPr txBox="1">
              <a:spLocks noChangeArrowheads="1"/>
            </p:cNvSpPr>
            <p:nvPr/>
          </p:nvSpPr>
          <p:spPr bwMode="auto">
            <a:xfrm>
              <a:off x="5827445" y="5062772"/>
              <a:ext cx="2710402" cy="646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switch with six interfaces</a:t>
              </a:r>
            </a:p>
            <a:p>
              <a:pPr algn="ctr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(</a:t>
              </a:r>
              <a:r>
                <a:rPr lang="en-US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1,2,3,4,5,6</a:t>
              </a:r>
              <a:r>
                <a:rPr lang="en-US" smtClean="0">
                  <a:latin typeface="Arial" charset="0"/>
                  <a:cs typeface="Arial" charset="0"/>
                </a:rPr>
                <a:t>)</a:t>
              </a:r>
              <a:r>
                <a:rPr lang="en-US" i="0" smtClean="0">
                  <a:latin typeface="Arial" charset="0"/>
                  <a:cs typeface="Arial" charset="0"/>
                </a:rPr>
                <a:t>  </a:t>
              </a:r>
            </a:p>
          </p:txBody>
        </p:sp>
        <p:grpSp>
          <p:nvGrpSpPr>
            <p:cNvPr id="3" name="Group 36"/>
            <p:cNvGrpSpPr>
              <a:grpSpLocks/>
            </p:cNvGrpSpPr>
            <p:nvPr/>
          </p:nvGrpSpPr>
          <p:grpSpPr bwMode="auto">
            <a:xfrm>
              <a:off x="5106576" y="1425893"/>
              <a:ext cx="3661504" cy="3600334"/>
              <a:chOff x="731524" y="1819788"/>
              <a:chExt cx="3661504" cy="3600334"/>
            </a:xfrm>
          </p:grpSpPr>
          <p:sp>
            <p:nvSpPr>
              <p:cNvPr id="63498" name="Text Box 23"/>
              <p:cNvSpPr txBox="1">
                <a:spLocks noChangeArrowheads="1"/>
              </p:cNvSpPr>
              <p:nvPr/>
            </p:nvSpPr>
            <p:spPr bwMode="auto">
              <a:xfrm>
                <a:off x="2655957" y="1819788"/>
                <a:ext cx="350907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latin typeface="Arial" pitchFamily="34" charset="0"/>
                    <a:cs typeface="Arial" pitchFamily="34" charset="0"/>
                  </a:rPr>
                  <a:t>A</a:t>
                </a:r>
              </a:p>
            </p:txBody>
          </p:sp>
          <p:sp>
            <p:nvSpPr>
              <p:cNvPr id="63499" name="Text Box 24"/>
              <p:cNvSpPr txBox="1">
                <a:spLocks noChangeArrowheads="1"/>
              </p:cNvSpPr>
              <p:nvPr/>
            </p:nvSpPr>
            <p:spPr bwMode="auto">
              <a:xfrm>
                <a:off x="2371738" y="5050277"/>
                <a:ext cx="371549" cy="3698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latin typeface="Arial" pitchFamily="34" charset="0"/>
                    <a:cs typeface="Arial" pitchFamily="34" charset="0"/>
                  </a:rPr>
                  <a:t>A</a:t>
                </a:r>
                <a:r>
                  <a:rPr lang="ja-JP" altLang="en-US" i="0">
                    <a:latin typeface="Arial" pitchFamily="34" charset="0"/>
                    <a:cs typeface="Arial" pitchFamily="34" charset="0"/>
                  </a:rPr>
                  <a:t>’</a:t>
                </a:r>
                <a:endParaRPr lang="en-US" i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500" name="Text Box 25"/>
              <p:cNvSpPr txBox="1">
                <a:spLocks noChangeArrowheads="1"/>
              </p:cNvSpPr>
              <p:nvPr/>
            </p:nvSpPr>
            <p:spPr bwMode="auto">
              <a:xfrm>
                <a:off x="3988134" y="2419849"/>
                <a:ext cx="338205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  <p:sp>
            <p:nvSpPr>
              <p:cNvPr id="63501" name="Text Box 26"/>
              <p:cNvSpPr txBox="1">
                <a:spLocks noChangeArrowheads="1"/>
              </p:cNvSpPr>
              <p:nvPr/>
            </p:nvSpPr>
            <p:spPr bwMode="auto">
              <a:xfrm>
                <a:off x="995101" y="4188283"/>
                <a:ext cx="390603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ja-JP" altLang="en-US" i="0">
                    <a:latin typeface="Arial" pitchFamily="34" charset="0"/>
                    <a:cs typeface="Arial" pitchFamily="34" charset="0"/>
                  </a:rPr>
                  <a:t>’</a:t>
                </a:r>
                <a:endParaRPr lang="en-US" i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502" name="Text Box 27"/>
              <p:cNvSpPr txBox="1">
                <a:spLocks noChangeArrowheads="1"/>
              </p:cNvSpPr>
              <p:nvPr/>
            </p:nvSpPr>
            <p:spPr bwMode="auto">
              <a:xfrm>
                <a:off x="3740435" y="4188283"/>
                <a:ext cx="350908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latin typeface="Arial" pitchFamily="34" charset="0"/>
                    <a:cs typeface="Arial" pitchFamily="34" charset="0"/>
                  </a:rPr>
                  <a:t>C</a:t>
                </a:r>
              </a:p>
            </p:txBody>
          </p:sp>
          <p:sp>
            <p:nvSpPr>
              <p:cNvPr id="63503" name="Text Box 28"/>
              <p:cNvSpPr txBox="1">
                <a:spLocks noChangeArrowheads="1"/>
              </p:cNvSpPr>
              <p:nvPr/>
            </p:nvSpPr>
            <p:spPr bwMode="auto">
              <a:xfrm>
                <a:off x="1123714" y="2465886"/>
                <a:ext cx="403305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ja-JP" altLang="en-US" i="0">
                    <a:latin typeface="Arial" pitchFamily="34" charset="0"/>
                    <a:cs typeface="Arial" pitchFamily="34" charset="0"/>
                  </a:rPr>
                  <a:t>’</a:t>
                </a:r>
                <a:endParaRPr lang="en-US" i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504" name="Line 17"/>
              <p:cNvSpPr>
                <a:spLocks noChangeShapeType="1"/>
              </p:cNvSpPr>
              <p:nvPr/>
            </p:nvSpPr>
            <p:spPr bwMode="auto">
              <a:xfrm>
                <a:off x="1687389" y="3165957"/>
                <a:ext cx="720869" cy="29844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63505" name="Line 18"/>
              <p:cNvSpPr>
                <a:spLocks noChangeShapeType="1"/>
              </p:cNvSpPr>
              <p:nvPr/>
            </p:nvSpPr>
            <p:spPr bwMode="auto">
              <a:xfrm>
                <a:off x="2673423" y="2872277"/>
                <a:ext cx="0" cy="504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63506" name="Line 19"/>
              <p:cNvSpPr>
                <a:spLocks noChangeShapeType="1"/>
              </p:cNvSpPr>
              <p:nvPr/>
            </p:nvSpPr>
            <p:spPr bwMode="auto">
              <a:xfrm flipH="1">
                <a:off x="2863961" y="2996099"/>
                <a:ext cx="892353" cy="484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63507" name="Line 20"/>
              <p:cNvSpPr>
                <a:spLocks noChangeShapeType="1"/>
              </p:cNvSpPr>
              <p:nvPr/>
            </p:nvSpPr>
            <p:spPr bwMode="auto">
              <a:xfrm flipV="1">
                <a:off x="2673423" y="3605685"/>
                <a:ext cx="12703" cy="709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grpSp>
            <p:nvGrpSpPr>
              <p:cNvPr id="4" name="Group 47"/>
              <p:cNvGrpSpPr>
                <a:grpSpLocks/>
              </p:cNvGrpSpPr>
              <p:nvPr/>
            </p:nvGrpSpPr>
            <p:grpSpPr bwMode="auto">
              <a:xfrm>
                <a:off x="747936" y="2733042"/>
                <a:ext cx="914403" cy="690308"/>
                <a:chOff x="1046480" y="3962400"/>
                <a:chExt cx="1026163" cy="761428"/>
              </a:xfrm>
            </p:grpSpPr>
            <p:sp>
              <p:nvSpPr>
                <p:cNvPr id="82" name="Rectangle 48"/>
                <p:cNvSpPr>
                  <a:spLocks noChangeArrowheads="1"/>
                </p:cNvSpPr>
                <p:nvPr/>
              </p:nvSpPr>
              <p:spPr bwMode="auto">
                <a:xfrm rot="-5400000">
                  <a:off x="1893247" y="4299441"/>
                  <a:ext cx="110313" cy="247682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5" name="Group 49"/>
                <p:cNvGrpSpPr>
                  <a:grpSpLocks/>
                </p:cNvGrpSpPr>
                <p:nvPr/>
              </p:nvGrpSpPr>
              <p:grpSpPr bwMode="auto">
                <a:xfrm>
                  <a:off x="1046480" y="3962400"/>
                  <a:ext cx="936071" cy="761428"/>
                  <a:chOff x="-44" y="1473"/>
                  <a:chExt cx="981" cy="1105"/>
                </a:xfrm>
              </p:grpSpPr>
              <p:pic>
                <p:nvPicPr>
                  <p:cNvPr id="164921" name="Picture 50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64922" name="Freeform 51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296 w 356"/>
                      <a:gd name="T3" fmla="*/ 69 h 368"/>
                      <a:gd name="T4" fmla="*/ 1537 w 356"/>
                      <a:gd name="T5" fmla="*/ 1447 h 368"/>
                      <a:gd name="T6" fmla="*/ 339 w 356"/>
                      <a:gd name="T7" fmla="*/ 1810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" name="Group 48"/>
              <p:cNvGrpSpPr>
                <a:grpSpLocks/>
              </p:cNvGrpSpPr>
              <p:nvPr/>
            </p:nvGrpSpPr>
            <p:grpSpPr bwMode="auto">
              <a:xfrm>
                <a:off x="3539588" y="2669737"/>
                <a:ext cx="853440" cy="741680"/>
                <a:chOff x="7179310" y="4033520"/>
                <a:chExt cx="1009650" cy="855028"/>
              </a:xfrm>
            </p:grpSpPr>
            <p:grpSp>
              <p:nvGrpSpPr>
                <p:cNvPr id="7" name="Group 44"/>
                <p:cNvGrpSpPr>
                  <a:grpSpLocks/>
                </p:cNvGrpSpPr>
                <p:nvPr/>
              </p:nvGrpSpPr>
              <p:grpSpPr bwMode="auto">
                <a:xfrm>
                  <a:off x="7179310" y="4033520"/>
                  <a:ext cx="1009650" cy="855028"/>
                  <a:chOff x="-44" y="1473"/>
                  <a:chExt cx="981" cy="1105"/>
                </a:xfrm>
              </p:grpSpPr>
              <p:pic>
                <p:nvPicPr>
                  <p:cNvPr id="164917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64918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296 w 356"/>
                      <a:gd name="T3" fmla="*/ 69 h 368"/>
                      <a:gd name="T4" fmla="*/ 1537 w 356"/>
                      <a:gd name="T5" fmla="*/ 1447 h 368"/>
                      <a:gd name="T6" fmla="*/ 339 w 356"/>
                      <a:gd name="T7" fmla="*/ 1810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9" name="Rectangle 43"/>
                <p:cNvSpPr>
                  <a:spLocks noChangeArrowheads="1"/>
                </p:cNvSpPr>
                <p:nvPr/>
              </p:nvSpPr>
              <p:spPr bwMode="auto">
                <a:xfrm rot="-5400000">
                  <a:off x="7440190" y="4309334"/>
                  <a:ext cx="126274" cy="195358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0" name="Rectangle 43"/>
              <p:cNvSpPr>
                <a:spLocks noChangeArrowheads="1"/>
              </p:cNvSpPr>
              <p:nvPr/>
            </p:nvSpPr>
            <p:spPr bwMode="auto">
              <a:xfrm>
                <a:off x="2614674" y="2705593"/>
                <a:ext cx="109559" cy="165096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8" name="Group 44"/>
              <p:cNvGrpSpPr>
                <a:grpSpLocks/>
              </p:cNvGrpSpPr>
              <p:nvPr/>
            </p:nvGrpSpPr>
            <p:grpSpPr bwMode="auto">
              <a:xfrm>
                <a:off x="2233637" y="2138292"/>
                <a:ext cx="853440" cy="741680"/>
                <a:chOff x="-44" y="1473"/>
                <a:chExt cx="981" cy="1105"/>
              </a:xfrm>
            </p:grpSpPr>
            <p:pic>
              <p:nvPicPr>
                <p:cNvPr id="164913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4914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296 w 356"/>
                    <a:gd name="T3" fmla="*/ 69 h 368"/>
                    <a:gd name="T4" fmla="*/ 1537 w 356"/>
                    <a:gd name="T5" fmla="*/ 1447 h 368"/>
                    <a:gd name="T6" fmla="*/ 339 w 356"/>
                    <a:gd name="T7" fmla="*/ 1810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51"/>
              <p:cNvGrpSpPr>
                <a:grpSpLocks/>
              </p:cNvGrpSpPr>
              <p:nvPr/>
            </p:nvGrpSpPr>
            <p:grpSpPr bwMode="auto">
              <a:xfrm>
                <a:off x="2060917" y="4279843"/>
                <a:ext cx="853440" cy="835329"/>
                <a:chOff x="8077200" y="3320111"/>
                <a:chExt cx="853440" cy="835329"/>
              </a:xfrm>
            </p:grpSpPr>
            <p:sp>
              <p:nvSpPr>
                <p:cNvPr id="72" name="Rectangle 43"/>
                <p:cNvSpPr>
                  <a:spLocks noChangeArrowheads="1"/>
                </p:cNvSpPr>
                <p:nvPr/>
              </p:nvSpPr>
              <p:spPr bwMode="auto">
                <a:xfrm>
                  <a:off x="8630957" y="3320624"/>
                  <a:ext cx="111147" cy="165096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0" name="Group 44"/>
                <p:cNvGrpSpPr>
                  <a:grpSpLocks/>
                </p:cNvGrpSpPr>
                <p:nvPr/>
              </p:nvGrpSpPr>
              <p:grpSpPr bwMode="auto">
                <a:xfrm>
                  <a:off x="8077200" y="3413760"/>
                  <a:ext cx="853440" cy="741680"/>
                  <a:chOff x="-44" y="1473"/>
                  <a:chExt cx="981" cy="1105"/>
                </a:xfrm>
              </p:grpSpPr>
              <p:pic>
                <p:nvPicPr>
                  <p:cNvPr id="164911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64912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296 w 356"/>
                      <a:gd name="T3" fmla="*/ 69 h 368"/>
                      <a:gd name="T4" fmla="*/ 1537 w 356"/>
                      <a:gd name="T5" fmla="*/ 1447 h 368"/>
                      <a:gd name="T6" fmla="*/ 339 w 356"/>
                      <a:gd name="T7" fmla="*/ 1810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pic>
            <p:nvPicPr>
              <p:cNvPr id="63513" name="Picture 3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74913" y="3316766"/>
                <a:ext cx="603370" cy="3413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grpSp>
            <p:nvGrpSpPr>
              <p:cNvPr id="11" name="Group 53"/>
              <p:cNvGrpSpPr>
                <a:grpSpLocks/>
              </p:cNvGrpSpPr>
              <p:nvPr/>
            </p:nvGrpSpPr>
            <p:grpSpPr bwMode="auto">
              <a:xfrm>
                <a:off x="731524" y="3616962"/>
                <a:ext cx="914403" cy="690308"/>
                <a:chOff x="1046480" y="3962400"/>
                <a:chExt cx="1026163" cy="761428"/>
              </a:xfrm>
            </p:grpSpPr>
            <p:sp>
              <p:nvSpPr>
                <p:cNvPr id="68" name="Rectangle 48"/>
                <p:cNvSpPr>
                  <a:spLocks noChangeArrowheads="1"/>
                </p:cNvSpPr>
                <p:nvPr/>
              </p:nvSpPr>
              <p:spPr bwMode="auto">
                <a:xfrm rot="-5400000">
                  <a:off x="1893846" y="4299769"/>
                  <a:ext cx="110314" cy="247682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2" name="Group 49"/>
                <p:cNvGrpSpPr>
                  <a:grpSpLocks/>
                </p:cNvGrpSpPr>
                <p:nvPr/>
              </p:nvGrpSpPr>
              <p:grpSpPr bwMode="auto">
                <a:xfrm>
                  <a:off x="1046480" y="3962400"/>
                  <a:ext cx="936071" cy="761428"/>
                  <a:chOff x="-44" y="1473"/>
                  <a:chExt cx="981" cy="1105"/>
                </a:xfrm>
              </p:grpSpPr>
              <p:pic>
                <p:nvPicPr>
                  <p:cNvPr id="164907" name="Picture 50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64908" name="Freeform 51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296 w 356"/>
                      <a:gd name="T3" fmla="*/ 69 h 368"/>
                      <a:gd name="T4" fmla="*/ 1537 w 356"/>
                      <a:gd name="T5" fmla="*/ 1447 h 368"/>
                      <a:gd name="T6" fmla="*/ 339 w 356"/>
                      <a:gd name="T7" fmla="*/ 1810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3" name="Group 54"/>
              <p:cNvGrpSpPr>
                <a:grpSpLocks/>
              </p:cNvGrpSpPr>
              <p:nvPr/>
            </p:nvGrpSpPr>
            <p:grpSpPr bwMode="auto">
              <a:xfrm>
                <a:off x="3410634" y="3567725"/>
                <a:ext cx="853440" cy="741680"/>
                <a:chOff x="7179310" y="4033520"/>
                <a:chExt cx="1009650" cy="855028"/>
              </a:xfrm>
            </p:grpSpPr>
            <p:grpSp>
              <p:nvGrpSpPr>
                <p:cNvPr id="14" name="Group 44"/>
                <p:cNvGrpSpPr>
                  <a:grpSpLocks/>
                </p:cNvGrpSpPr>
                <p:nvPr/>
              </p:nvGrpSpPr>
              <p:grpSpPr bwMode="auto">
                <a:xfrm>
                  <a:off x="7179310" y="4033520"/>
                  <a:ext cx="1009650" cy="855028"/>
                  <a:chOff x="-44" y="1473"/>
                  <a:chExt cx="981" cy="1105"/>
                </a:xfrm>
              </p:grpSpPr>
              <p:pic>
                <p:nvPicPr>
                  <p:cNvPr id="164903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64904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296 w 356"/>
                      <a:gd name="T3" fmla="*/ 69 h 368"/>
                      <a:gd name="T4" fmla="*/ 1537 w 356"/>
                      <a:gd name="T5" fmla="*/ 1447 h 368"/>
                      <a:gd name="T6" fmla="*/ 339 w 356"/>
                      <a:gd name="T7" fmla="*/ 1810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5" name="Rectangle 43"/>
                <p:cNvSpPr>
                  <a:spLocks noChangeArrowheads="1"/>
                </p:cNvSpPr>
                <p:nvPr/>
              </p:nvSpPr>
              <p:spPr bwMode="auto">
                <a:xfrm rot="-5400000">
                  <a:off x="7438739" y="4308075"/>
                  <a:ext cx="128105" cy="197237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3516" name="Line 17"/>
              <p:cNvSpPr>
                <a:spLocks noChangeShapeType="1"/>
              </p:cNvSpPr>
              <p:nvPr/>
            </p:nvSpPr>
            <p:spPr bwMode="auto">
              <a:xfrm flipV="1">
                <a:off x="1660396" y="3600922"/>
                <a:ext cx="744686" cy="4508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63517" name="Line 19"/>
              <p:cNvSpPr>
                <a:spLocks noChangeShapeType="1"/>
              </p:cNvSpPr>
              <p:nvPr/>
            </p:nvSpPr>
            <p:spPr bwMode="auto">
              <a:xfrm flipH="1" flipV="1">
                <a:off x="2968756" y="3545361"/>
                <a:ext cx="646242" cy="3381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63518" name="Text Box 35"/>
              <p:cNvSpPr txBox="1">
                <a:spLocks noChangeArrowheads="1"/>
              </p:cNvSpPr>
              <p:nvPr/>
            </p:nvSpPr>
            <p:spPr bwMode="auto">
              <a:xfrm>
                <a:off x="2401907" y="3026260"/>
                <a:ext cx="312799" cy="369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63519" name="Text Box 36"/>
              <p:cNvSpPr txBox="1">
                <a:spLocks noChangeArrowheads="1"/>
              </p:cNvSpPr>
              <p:nvPr/>
            </p:nvSpPr>
            <p:spPr bwMode="auto">
              <a:xfrm>
                <a:off x="2903656" y="3051660"/>
                <a:ext cx="323914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63520" name="Text Box 37"/>
              <p:cNvSpPr txBox="1">
                <a:spLocks noChangeArrowheads="1"/>
              </p:cNvSpPr>
              <p:nvPr/>
            </p:nvSpPr>
            <p:spPr bwMode="auto">
              <a:xfrm>
                <a:off x="3125951" y="3710457"/>
                <a:ext cx="322326" cy="366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63521" name="Text Box 38"/>
              <p:cNvSpPr txBox="1">
                <a:spLocks noChangeArrowheads="1"/>
              </p:cNvSpPr>
              <p:nvPr/>
            </p:nvSpPr>
            <p:spPr bwMode="auto">
              <a:xfrm>
                <a:off x="2640079" y="3654896"/>
                <a:ext cx="323914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63522" name="Text Box 39"/>
              <p:cNvSpPr txBox="1">
                <a:spLocks noChangeArrowheads="1"/>
              </p:cNvSpPr>
              <p:nvPr/>
            </p:nvSpPr>
            <p:spPr bwMode="auto">
              <a:xfrm>
                <a:off x="2070052" y="3704108"/>
                <a:ext cx="323914" cy="366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5</a:t>
                </a:r>
              </a:p>
            </p:txBody>
          </p:sp>
          <p:sp>
            <p:nvSpPr>
              <p:cNvPr id="63523" name="Text Box 40"/>
              <p:cNvSpPr txBox="1">
                <a:spLocks noChangeArrowheads="1"/>
              </p:cNvSpPr>
              <p:nvPr/>
            </p:nvSpPr>
            <p:spPr bwMode="auto">
              <a:xfrm>
                <a:off x="2039884" y="3080234"/>
                <a:ext cx="319151" cy="369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i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6</a:t>
                </a:r>
              </a:p>
            </p:txBody>
          </p:sp>
        </p:grpSp>
      </p:grpSp>
      <p:sp>
        <p:nvSpPr>
          <p:cNvPr id="58" name="Rectangle 3"/>
          <p:cNvSpPr txBox="1">
            <a:spLocks noChangeArrowheads="1"/>
          </p:cNvSpPr>
          <p:nvPr/>
        </p:nvSpPr>
        <p:spPr bwMode="auto">
          <a:xfrm>
            <a:off x="477838" y="2566988"/>
            <a:ext cx="4878387" cy="213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lnSpc>
                <a:spcPts val="3000"/>
              </a:lnSpc>
              <a:defRPr/>
            </a:pPr>
            <a:r>
              <a:rPr lang="en-US" u="sng" dirty="0" smtClean="0">
                <a:solidFill>
                  <a:srgbClr val="CC0000"/>
                </a:solidFill>
              </a:rPr>
              <a:t>A:</a:t>
            </a:r>
            <a:r>
              <a:rPr lang="en-US" dirty="0" smtClean="0">
                <a:solidFill>
                  <a:srgbClr val="CC0000"/>
                </a:solidFill>
              </a:rPr>
              <a:t>  </a:t>
            </a:r>
            <a:r>
              <a:rPr lang="en-US" dirty="0" smtClean="0"/>
              <a:t>each switch has a </a:t>
            </a:r>
            <a:r>
              <a:rPr lang="en-US" dirty="0" smtClean="0">
                <a:solidFill>
                  <a:srgbClr val="CC0000"/>
                </a:solidFill>
              </a:rPr>
              <a:t>switch table,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each entry: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 smtClean="0"/>
              <a:t>(MAC address of host, interface to reach host, time stamp)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 smtClean="0"/>
              <a:t>looks like a routing table!</a:t>
            </a:r>
          </a:p>
        </p:txBody>
      </p:sp>
      <p:pic>
        <p:nvPicPr>
          <p:cNvPr id="164871" name="Picture 22" descr="underline_base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5625" y="898525"/>
            <a:ext cx="4570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Rectangle 3"/>
          <p:cNvSpPr txBox="1">
            <a:spLocks noChangeArrowheads="1"/>
          </p:cNvSpPr>
          <p:nvPr/>
        </p:nvSpPr>
        <p:spPr bwMode="auto">
          <a:xfrm>
            <a:off x="536575" y="5043488"/>
            <a:ext cx="5040313" cy="147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ct val="75000"/>
              </a:lnSpc>
              <a:buFont typeface="Wingdings" charset="0"/>
              <a:buNone/>
              <a:defRPr/>
            </a:pPr>
            <a:r>
              <a:rPr lang="en-US" u="sng" dirty="0" smtClean="0">
                <a:solidFill>
                  <a:srgbClr val="CC0000"/>
                </a:solidFill>
              </a:rPr>
              <a:t>Q: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/>
              <a:t>how are entries created, maintained in switch table? 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 smtClean="0"/>
              <a:t>something like a routing protocol?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456113" y="1216025"/>
            <a:ext cx="3660775" cy="3600450"/>
            <a:chOff x="731524" y="1819788"/>
            <a:chExt cx="3661504" cy="3600334"/>
          </a:xfrm>
        </p:grpSpPr>
        <p:sp>
          <p:nvSpPr>
            <p:cNvPr id="65565" name="Text Box 23"/>
            <p:cNvSpPr txBox="1">
              <a:spLocks noChangeArrowheads="1"/>
            </p:cNvSpPr>
            <p:nvPr/>
          </p:nvSpPr>
          <p:spPr bwMode="auto">
            <a:xfrm>
              <a:off x="2655957" y="1819788"/>
              <a:ext cx="350907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65566" name="Text Box 24"/>
            <p:cNvSpPr txBox="1">
              <a:spLocks noChangeArrowheads="1"/>
            </p:cNvSpPr>
            <p:nvPr/>
          </p:nvSpPr>
          <p:spPr bwMode="auto">
            <a:xfrm>
              <a:off x="2371738" y="5050247"/>
              <a:ext cx="371549" cy="3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ja-JP" alt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567" name="Text Box 25"/>
            <p:cNvSpPr txBox="1">
              <a:spLocks noChangeArrowheads="1"/>
            </p:cNvSpPr>
            <p:nvPr/>
          </p:nvSpPr>
          <p:spPr bwMode="auto">
            <a:xfrm>
              <a:off x="3988134" y="2419844"/>
              <a:ext cx="3382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65568" name="Text Box 26"/>
            <p:cNvSpPr txBox="1">
              <a:spLocks noChangeArrowheads="1"/>
            </p:cNvSpPr>
            <p:nvPr/>
          </p:nvSpPr>
          <p:spPr bwMode="auto">
            <a:xfrm>
              <a:off x="995101" y="4188262"/>
              <a:ext cx="390603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B</a:t>
              </a:r>
              <a:r>
                <a:rPr lang="ja-JP" alt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569" name="Text Box 27"/>
            <p:cNvSpPr txBox="1">
              <a:spLocks noChangeArrowheads="1"/>
            </p:cNvSpPr>
            <p:nvPr/>
          </p:nvSpPr>
          <p:spPr bwMode="auto">
            <a:xfrm>
              <a:off x="3740435" y="4188262"/>
              <a:ext cx="350908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65570" name="Text Box 28"/>
            <p:cNvSpPr txBox="1">
              <a:spLocks noChangeArrowheads="1"/>
            </p:cNvSpPr>
            <p:nvPr/>
          </p:nvSpPr>
          <p:spPr bwMode="auto">
            <a:xfrm>
              <a:off x="1123714" y="2465880"/>
              <a:ext cx="4033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ja-JP" alt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571" name="Line 17"/>
            <p:cNvSpPr>
              <a:spLocks noChangeShapeType="1"/>
            </p:cNvSpPr>
            <p:nvPr/>
          </p:nvSpPr>
          <p:spPr bwMode="auto">
            <a:xfrm>
              <a:off x="1687389" y="3165945"/>
              <a:ext cx="720869" cy="298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5572" name="Line 18"/>
            <p:cNvSpPr>
              <a:spLocks noChangeShapeType="1"/>
            </p:cNvSpPr>
            <p:nvPr/>
          </p:nvSpPr>
          <p:spPr bwMode="auto">
            <a:xfrm>
              <a:off x="2673423" y="2872267"/>
              <a:ext cx="0" cy="5048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5573" name="Line 19"/>
            <p:cNvSpPr>
              <a:spLocks noChangeShapeType="1"/>
            </p:cNvSpPr>
            <p:nvPr/>
          </p:nvSpPr>
          <p:spPr bwMode="auto">
            <a:xfrm flipH="1">
              <a:off x="2863961" y="2996088"/>
              <a:ext cx="892353" cy="484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5574" name="Line 20"/>
            <p:cNvSpPr>
              <a:spLocks noChangeShapeType="1"/>
            </p:cNvSpPr>
            <p:nvPr/>
          </p:nvSpPr>
          <p:spPr bwMode="auto">
            <a:xfrm flipV="1">
              <a:off x="2673423" y="3605668"/>
              <a:ext cx="12703" cy="709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3" name="Group 47"/>
            <p:cNvGrpSpPr>
              <a:grpSpLocks/>
            </p:cNvGrpSpPr>
            <p:nvPr/>
          </p:nvGrpSpPr>
          <p:grpSpPr bwMode="auto">
            <a:xfrm>
              <a:off x="747936" y="2733042"/>
              <a:ext cx="914403" cy="690308"/>
              <a:chOff x="1046480" y="3962400"/>
              <a:chExt cx="1026163" cy="761428"/>
            </a:xfrm>
          </p:grpSpPr>
          <p:sp>
            <p:nvSpPr>
              <p:cNvPr id="100" name="Rectangle 48"/>
              <p:cNvSpPr>
                <a:spLocks noChangeArrowheads="1"/>
              </p:cNvSpPr>
              <p:nvPr/>
            </p:nvSpPr>
            <p:spPr bwMode="auto">
              <a:xfrm rot="-5400000">
                <a:off x="1893248" y="4299428"/>
                <a:ext cx="110312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66986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6987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296 w 356"/>
                    <a:gd name="T3" fmla="*/ 69 h 368"/>
                    <a:gd name="T4" fmla="*/ 1537 w 356"/>
                    <a:gd name="T5" fmla="*/ 1447 h 368"/>
                    <a:gd name="T6" fmla="*/ 339 w 356"/>
                    <a:gd name="T7" fmla="*/ 1810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" name="Group 48"/>
            <p:cNvGrpSpPr>
              <a:grpSpLocks/>
            </p:cNvGrpSpPr>
            <p:nvPr/>
          </p:nvGrpSpPr>
          <p:grpSpPr bwMode="auto">
            <a:xfrm>
              <a:off x="3539588" y="2669737"/>
              <a:ext cx="853440" cy="741680"/>
              <a:chOff x="7179310" y="4033520"/>
              <a:chExt cx="1009650" cy="855028"/>
            </a:xfrm>
          </p:grpSpPr>
          <p:grpSp>
            <p:nvGrpSpPr>
              <p:cNvPr id="6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66982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6983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296 w 356"/>
                    <a:gd name="T3" fmla="*/ 69 h 368"/>
                    <a:gd name="T4" fmla="*/ 1537 w 356"/>
                    <a:gd name="T5" fmla="*/ 1447 h 368"/>
                    <a:gd name="T6" fmla="*/ 339 w 356"/>
                    <a:gd name="T7" fmla="*/ 1810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97" name="Rectangle 43"/>
              <p:cNvSpPr>
                <a:spLocks noChangeArrowheads="1"/>
              </p:cNvSpPr>
              <p:nvPr/>
            </p:nvSpPr>
            <p:spPr bwMode="auto">
              <a:xfrm rot="-5400000">
                <a:off x="7440190" y="4309323"/>
                <a:ext cx="126273" cy="19535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8" name="Rectangle 43"/>
            <p:cNvSpPr>
              <a:spLocks noChangeArrowheads="1"/>
            </p:cNvSpPr>
            <p:nvPr/>
          </p:nvSpPr>
          <p:spPr bwMode="auto">
            <a:xfrm>
              <a:off x="2614674" y="2705584"/>
              <a:ext cx="109559" cy="165095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2233637" y="2138292"/>
              <a:ext cx="853440" cy="741680"/>
              <a:chOff x="-44" y="1473"/>
              <a:chExt cx="981" cy="1105"/>
            </a:xfrm>
          </p:grpSpPr>
          <p:pic>
            <p:nvPicPr>
              <p:cNvPr id="16697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697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8" name="Group 51"/>
            <p:cNvGrpSpPr>
              <a:grpSpLocks/>
            </p:cNvGrpSpPr>
            <p:nvPr/>
          </p:nvGrpSpPr>
          <p:grpSpPr bwMode="auto">
            <a:xfrm>
              <a:off x="2060917" y="4279843"/>
              <a:ext cx="853440" cy="835329"/>
              <a:chOff x="8077200" y="3320111"/>
              <a:chExt cx="853440" cy="835329"/>
            </a:xfrm>
          </p:grpSpPr>
          <p:sp>
            <p:nvSpPr>
              <p:cNvPr id="90" name="Rectangle 43"/>
              <p:cNvSpPr>
                <a:spLocks noChangeArrowheads="1"/>
              </p:cNvSpPr>
              <p:nvPr/>
            </p:nvSpPr>
            <p:spPr bwMode="auto">
              <a:xfrm>
                <a:off x="8630957" y="3320602"/>
                <a:ext cx="111147" cy="165095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" name="Group 44"/>
              <p:cNvGrpSpPr>
                <a:grpSpLocks/>
              </p:cNvGrpSpPr>
              <p:nvPr/>
            </p:nvGrpSpPr>
            <p:grpSpPr bwMode="auto">
              <a:xfrm>
                <a:off x="8077200" y="3413760"/>
                <a:ext cx="853440" cy="741680"/>
                <a:chOff x="-44" y="1473"/>
                <a:chExt cx="981" cy="1105"/>
              </a:xfrm>
            </p:grpSpPr>
            <p:pic>
              <p:nvPicPr>
                <p:cNvPr id="166976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6977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296 w 356"/>
                    <a:gd name="T3" fmla="*/ 69 h 368"/>
                    <a:gd name="T4" fmla="*/ 1537 w 356"/>
                    <a:gd name="T5" fmla="*/ 1447 h 368"/>
                    <a:gd name="T6" fmla="*/ 339 w 356"/>
                    <a:gd name="T7" fmla="*/ 1810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pic>
          <p:nvPicPr>
            <p:cNvPr id="65580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4913" y="3316753"/>
              <a:ext cx="603370" cy="341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0" name="Group 53"/>
            <p:cNvGrpSpPr>
              <a:grpSpLocks/>
            </p:cNvGrpSpPr>
            <p:nvPr/>
          </p:nvGrpSpPr>
          <p:grpSpPr bwMode="auto">
            <a:xfrm>
              <a:off x="731524" y="3616962"/>
              <a:ext cx="914403" cy="690308"/>
              <a:chOff x="1046480" y="3962400"/>
              <a:chExt cx="1026163" cy="761428"/>
            </a:xfrm>
          </p:grpSpPr>
          <p:sp>
            <p:nvSpPr>
              <p:cNvPr id="86" name="Rectangle 48"/>
              <p:cNvSpPr>
                <a:spLocks noChangeArrowheads="1"/>
              </p:cNvSpPr>
              <p:nvPr/>
            </p:nvSpPr>
            <p:spPr bwMode="auto">
              <a:xfrm rot="-5400000">
                <a:off x="1893846" y="4299747"/>
                <a:ext cx="110313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1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66972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6973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296 w 356"/>
                    <a:gd name="T3" fmla="*/ 69 h 368"/>
                    <a:gd name="T4" fmla="*/ 1537 w 356"/>
                    <a:gd name="T5" fmla="*/ 1447 h 368"/>
                    <a:gd name="T6" fmla="*/ 339 w 356"/>
                    <a:gd name="T7" fmla="*/ 1810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" name="Group 54"/>
            <p:cNvGrpSpPr>
              <a:grpSpLocks/>
            </p:cNvGrpSpPr>
            <p:nvPr/>
          </p:nvGrpSpPr>
          <p:grpSpPr bwMode="auto">
            <a:xfrm>
              <a:off x="3410634" y="3567725"/>
              <a:ext cx="853440" cy="741680"/>
              <a:chOff x="7179310" y="4033520"/>
              <a:chExt cx="1009650" cy="855028"/>
            </a:xfrm>
          </p:grpSpPr>
          <p:grpSp>
            <p:nvGrpSpPr>
              <p:cNvPr id="13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66968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6969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296 w 356"/>
                    <a:gd name="T3" fmla="*/ 69 h 368"/>
                    <a:gd name="T4" fmla="*/ 1537 w 356"/>
                    <a:gd name="T5" fmla="*/ 1447 h 368"/>
                    <a:gd name="T6" fmla="*/ 339 w 356"/>
                    <a:gd name="T7" fmla="*/ 1810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83" name="Rectangle 43"/>
              <p:cNvSpPr>
                <a:spLocks noChangeArrowheads="1"/>
              </p:cNvSpPr>
              <p:nvPr/>
            </p:nvSpPr>
            <p:spPr bwMode="auto">
              <a:xfrm rot="-5400000">
                <a:off x="7438739" y="4308053"/>
                <a:ext cx="128104" cy="197237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5583" name="Line 17"/>
            <p:cNvSpPr>
              <a:spLocks noChangeShapeType="1"/>
            </p:cNvSpPr>
            <p:nvPr/>
          </p:nvSpPr>
          <p:spPr bwMode="auto">
            <a:xfrm flipV="1">
              <a:off x="1660396" y="3600906"/>
              <a:ext cx="744686" cy="450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5584" name="Line 19"/>
            <p:cNvSpPr>
              <a:spLocks noChangeShapeType="1"/>
            </p:cNvSpPr>
            <p:nvPr/>
          </p:nvSpPr>
          <p:spPr bwMode="auto">
            <a:xfrm flipH="1" flipV="1">
              <a:off x="2968756" y="3545345"/>
              <a:ext cx="646242" cy="338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5585" name="Text Box 35"/>
            <p:cNvSpPr txBox="1">
              <a:spLocks noChangeArrowheads="1"/>
            </p:cNvSpPr>
            <p:nvPr/>
          </p:nvSpPr>
          <p:spPr bwMode="auto">
            <a:xfrm>
              <a:off x="2401907" y="3026249"/>
              <a:ext cx="312799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65586" name="Text Box 36"/>
            <p:cNvSpPr txBox="1">
              <a:spLocks noChangeArrowheads="1"/>
            </p:cNvSpPr>
            <p:nvPr/>
          </p:nvSpPr>
          <p:spPr bwMode="auto">
            <a:xfrm>
              <a:off x="2903656" y="3051648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65587" name="Text Box 37"/>
            <p:cNvSpPr txBox="1">
              <a:spLocks noChangeArrowheads="1"/>
            </p:cNvSpPr>
            <p:nvPr/>
          </p:nvSpPr>
          <p:spPr bwMode="auto">
            <a:xfrm>
              <a:off x="3125951" y="3710440"/>
              <a:ext cx="322326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65588" name="Text Box 38"/>
            <p:cNvSpPr txBox="1">
              <a:spLocks noChangeArrowheads="1"/>
            </p:cNvSpPr>
            <p:nvPr/>
          </p:nvSpPr>
          <p:spPr bwMode="auto">
            <a:xfrm>
              <a:off x="2640079" y="3654879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65589" name="Text Box 39"/>
            <p:cNvSpPr txBox="1">
              <a:spLocks noChangeArrowheads="1"/>
            </p:cNvSpPr>
            <p:nvPr/>
          </p:nvSpPr>
          <p:spPr bwMode="auto">
            <a:xfrm>
              <a:off x="2070052" y="3704090"/>
              <a:ext cx="323914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65590" name="Text Box 40"/>
            <p:cNvSpPr txBox="1">
              <a:spLocks noChangeArrowheads="1"/>
            </p:cNvSpPr>
            <p:nvPr/>
          </p:nvSpPr>
          <p:spPr bwMode="auto">
            <a:xfrm>
              <a:off x="2039884" y="3080222"/>
              <a:ext cx="319151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</p:grp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DD9B8D61-9DD7-4CCC-A1FD-1A1CC2E490C3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Switch: self-learning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339850"/>
            <a:ext cx="3935412" cy="4114800"/>
          </a:xfrm>
        </p:spPr>
        <p:txBody>
          <a:bodyPr/>
          <a:lstStyle/>
          <a:p>
            <a:r>
              <a:rPr lang="en-US" sz="2400" smtClean="0"/>
              <a:t>switch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400" i="1" smtClean="0">
                <a:solidFill>
                  <a:srgbClr val="CC0000"/>
                </a:solidFill>
              </a:rPr>
              <a:t>learns</a:t>
            </a:r>
            <a:r>
              <a:rPr lang="en-US" sz="2400" smtClean="0">
                <a:solidFill>
                  <a:srgbClr val="CC0000"/>
                </a:solidFill>
              </a:rPr>
              <a:t> </a:t>
            </a:r>
            <a:r>
              <a:rPr lang="en-US" sz="2400" smtClean="0"/>
              <a:t>which hosts can be reached through which interfaces</a:t>
            </a:r>
          </a:p>
          <a:p>
            <a:pPr lvl="1"/>
            <a:r>
              <a:rPr lang="en-US" smtClean="0"/>
              <a:t>when frame received, switch </a:t>
            </a:r>
            <a:r>
              <a:rPr lang="ja-JP" altLang="en-US" smtClean="0"/>
              <a:t>“</a:t>
            </a:r>
            <a:r>
              <a:rPr lang="en-US" altLang="ja-JP" smtClean="0"/>
              <a:t>learns</a:t>
            </a:r>
            <a:r>
              <a:rPr lang="ja-JP" altLang="en-US" smtClean="0"/>
              <a:t>”</a:t>
            </a:r>
            <a:r>
              <a:rPr lang="en-US" altLang="ja-JP" smtClean="0"/>
              <a:t>  location of sender: incoming LAN segment</a:t>
            </a:r>
          </a:p>
          <a:p>
            <a:pPr lvl="1"/>
            <a:r>
              <a:rPr lang="en-US" smtClean="0"/>
              <a:t>records sender/location pair in switch table</a:t>
            </a:r>
          </a:p>
        </p:txBody>
      </p:sp>
      <p:grpSp>
        <p:nvGrpSpPr>
          <p:cNvPr id="14" name="Group 36"/>
          <p:cNvGrpSpPr>
            <a:grpSpLocks/>
          </p:cNvGrpSpPr>
          <p:nvPr/>
        </p:nvGrpSpPr>
        <p:grpSpPr bwMode="auto">
          <a:xfrm>
            <a:off x="6778625" y="1223963"/>
            <a:ext cx="1428750" cy="369887"/>
            <a:chOff x="1750" y="3514"/>
            <a:chExt cx="900" cy="233"/>
          </a:xfrm>
        </p:grpSpPr>
        <p:sp>
          <p:nvSpPr>
            <p:cNvPr id="65561" name="Rectangle 32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562" name="Text Box 33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A A</a:t>
              </a:r>
              <a:r>
                <a:rPr lang="ja-JP" alt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i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563" name="Line 34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5564" name="Line 35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15" name="Group 41"/>
          <p:cNvGrpSpPr>
            <a:grpSpLocks/>
          </p:cNvGrpSpPr>
          <p:nvPr/>
        </p:nvGrpSpPr>
        <p:grpSpPr bwMode="auto">
          <a:xfrm>
            <a:off x="6994525" y="525463"/>
            <a:ext cx="1450975" cy="714375"/>
            <a:chOff x="4406" y="331"/>
            <a:chExt cx="914" cy="450"/>
          </a:xfrm>
        </p:grpSpPr>
        <p:sp>
          <p:nvSpPr>
            <p:cNvPr id="65557" name="Line 37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5558" name="Line 38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5559" name="Text Box 39"/>
            <p:cNvSpPr txBox="1">
              <a:spLocks noChangeArrowheads="1"/>
            </p:cNvSpPr>
            <p:nvPr/>
          </p:nvSpPr>
          <p:spPr bwMode="auto">
            <a:xfrm>
              <a:off x="4643" y="331"/>
              <a:ext cx="67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Source: A</a:t>
              </a:r>
            </a:p>
          </p:txBody>
        </p:sp>
        <p:sp>
          <p:nvSpPr>
            <p:cNvPr id="65560" name="Text Box 40"/>
            <p:cNvSpPr txBox="1">
              <a:spLocks noChangeArrowheads="1"/>
            </p:cNvSpPr>
            <p:nvPr/>
          </p:nvSpPr>
          <p:spPr bwMode="auto">
            <a:xfrm>
              <a:off x="4660" y="492"/>
              <a:ext cx="55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Dest: A</a:t>
              </a:r>
              <a:r>
                <a:rPr lang="ja-JP" altLang="en-US" sz="1600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sz="1600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3336925" y="4937125"/>
            <a:ext cx="3017838" cy="1444625"/>
            <a:chOff x="3441" y="3154"/>
            <a:chExt cx="1901" cy="910"/>
          </a:xfrm>
        </p:grpSpPr>
        <p:sp>
          <p:nvSpPr>
            <p:cNvPr id="65552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553" name="Text Box 42"/>
            <p:cNvSpPr txBox="1">
              <a:spLocks noChangeArrowheads="1"/>
            </p:cNvSpPr>
            <p:nvPr/>
          </p:nvSpPr>
          <p:spPr bwMode="auto">
            <a:xfrm>
              <a:off x="3441" y="3175"/>
              <a:ext cx="186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MAC addr   interface    TTL</a:t>
              </a:r>
            </a:p>
          </p:txBody>
        </p:sp>
        <p:sp>
          <p:nvSpPr>
            <p:cNvPr id="65554" name="Line 44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5555" name="Line 45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5556" name="Line 46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420912" name="Text Box 48"/>
          <p:cNvSpPr txBox="1">
            <a:spLocks noChangeArrowheads="1"/>
          </p:cNvSpPr>
          <p:nvPr/>
        </p:nvSpPr>
        <p:spPr bwMode="auto">
          <a:xfrm>
            <a:off x="6464300" y="5326063"/>
            <a:ext cx="17240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t>Switch table </a:t>
            </a:r>
          </a:p>
          <a:p>
            <a:pPr algn="ctr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t>(initially empty)</a:t>
            </a:r>
          </a:p>
        </p:txBody>
      </p:sp>
      <p:grpSp>
        <p:nvGrpSpPr>
          <p:cNvPr id="17" name="Group 53"/>
          <p:cNvGrpSpPr>
            <a:grpSpLocks/>
          </p:cNvGrpSpPr>
          <p:nvPr/>
        </p:nvGrpSpPr>
        <p:grpSpPr bwMode="auto">
          <a:xfrm>
            <a:off x="3771900" y="5370513"/>
            <a:ext cx="2471738" cy="376237"/>
            <a:chOff x="2376" y="3383"/>
            <a:chExt cx="1557" cy="237"/>
          </a:xfrm>
        </p:grpSpPr>
        <p:sp>
          <p:nvSpPr>
            <p:cNvPr id="65549" name="Text Box 49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65550" name="Text Box 50"/>
            <p:cNvSpPr txBox="1">
              <a:spLocks noChangeArrowheads="1"/>
            </p:cNvSpPr>
            <p:nvPr/>
          </p:nvSpPr>
          <p:spPr bwMode="auto">
            <a:xfrm>
              <a:off x="3133" y="3387"/>
              <a:ext cx="1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65551" name="Text Box 51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pic>
        <p:nvPicPr>
          <p:cNvPr id="166923" name="Picture 21" descr="underline_base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1800" y="898525"/>
            <a:ext cx="5027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00" y="1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9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9DA148F2-E1C5-498D-8E27-8562B92477BF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Switch: frame filtering/forwarding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0238" y="1370013"/>
            <a:ext cx="8201025" cy="509587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en-US" smtClean="0"/>
              <a:t>when  frame received at switch:</a:t>
            </a:r>
            <a:br>
              <a:rPr lang="en-US" smtClean="0"/>
            </a:br>
            <a:endParaRPr lang="en-US" smtClean="0"/>
          </a:p>
          <a:p>
            <a:pPr lvl="1">
              <a:buFont typeface="Wingdings" pitchFamily="2" charset="2"/>
              <a:buNone/>
            </a:pPr>
            <a:r>
              <a:rPr lang="en-US" smtClean="0"/>
              <a:t>1. record incoming link, MAC address of sending host</a:t>
            </a:r>
          </a:p>
          <a:p>
            <a:pPr lvl="1">
              <a:buFont typeface="Wingdings" pitchFamily="2" charset="2"/>
              <a:buNone/>
            </a:pPr>
            <a:r>
              <a:rPr lang="en-US" smtClean="0"/>
              <a:t>2. index switch table using MAC destination address</a:t>
            </a:r>
            <a:endParaRPr lang="en-US" b="1" smtClean="0">
              <a:solidFill>
                <a:schemeClr val="accent2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3. if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  <a:r>
              <a:rPr lang="en-US" smtClean="0"/>
              <a:t>entry found for destination</a:t>
            </a:r>
            <a:br>
              <a:rPr lang="en-US" smtClean="0"/>
            </a:br>
            <a:r>
              <a:rPr lang="en-US" smtClean="0"/>
              <a:t>  </a:t>
            </a:r>
            <a:r>
              <a:rPr lang="en-US" smtClean="0">
                <a:solidFill>
                  <a:srgbClr val="000099"/>
                </a:solidFill>
              </a:rPr>
              <a:t>then {</a:t>
            </a:r>
          </a:p>
          <a:p>
            <a:pPr lvl="1">
              <a:buFont typeface="Wingdings" pitchFamily="2" charset="2"/>
              <a:buNone/>
            </a:pPr>
            <a:r>
              <a:rPr lang="en-US" b="1" smtClean="0">
                <a:solidFill>
                  <a:srgbClr val="000099"/>
                </a:solidFill>
              </a:rPr>
              <a:t>     </a:t>
            </a:r>
            <a:r>
              <a:rPr lang="en-US" smtClean="0">
                <a:solidFill>
                  <a:srgbClr val="000099"/>
                </a:solidFill>
              </a:rPr>
              <a:t>if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  <a:r>
              <a:rPr lang="en-US" smtClean="0"/>
              <a:t>destination on segment from which frame arrived</a:t>
            </a:r>
            <a:br>
              <a:rPr lang="en-US" smtClean="0"/>
            </a:br>
            <a:r>
              <a:rPr lang="en-US" smtClean="0"/>
              <a:t>       </a:t>
            </a:r>
            <a:r>
              <a:rPr lang="en-US" smtClean="0">
                <a:solidFill>
                  <a:srgbClr val="000099"/>
                </a:solidFill>
              </a:rPr>
              <a:t>then</a:t>
            </a:r>
            <a:r>
              <a:rPr lang="en-US" smtClean="0"/>
              <a:t> drop frame</a:t>
            </a:r>
          </a:p>
          <a:p>
            <a:pPr lvl="1">
              <a:buFont typeface="Wingdings" pitchFamily="2" charset="2"/>
              <a:buNone/>
            </a:pPr>
            <a:r>
              <a:rPr lang="en-US" smtClean="0"/>
              <a:t>           </a:t>
            </a:r>
            <a:r>
              <a:rPr lang="en-US" smtClean="0">
                <a:solidFill>
                  <a:srgbClr val="000099"/>
                </a:solidFill>
              </a:rPr>
              <a:t>else</a:t>
            </a:r>
            <a:r>
              <a:rPr lang="en-US" smtClean="0"/>
              <a:t> forward frame on interface indicated by entry</a:t>
            </a:r>
          </a:p>
          <a:p>
            <a:pPr lvl="1">
              <a:buFont typeface="Wingdings" pitchFamily="2" charset="2"/>
              <a:buNone/>
            </a:pPr>
            <a:r>
              <a:rPr lang="en-US" smtClean="0"/>
              <a:t>     </a:t>
            </a:r>
            <a:r>
              <a:rPr lang="en-US" b="1" smtClean="0">
                <a:solidFill>
                  <a:schemeClr val="accent2"/>
                </a:solidFill>
              </a:rPr>
              <a:t>  </a:t>
            </a:r>
            <a:r>
              <a:rPr lang="en-US" smtClean="0">
                <a:solidFill>
                  <a:srgbClr val="000099"/>
                </a:solidFill>
              </a:rPr>
              <a:t>}</a:t>
            </a:r>
            <a:r>
              <a:rPr lang="en-US" b="1" smtClean="0">
                <a:solidFill>
                  <a:schemeClr val="accent2"/>
                </a:solidFill>
              </a:rPr>
              <a:t>   </a:t>
            </a:r>
            <a:endParaRPr lang="en-US" smtClean="0"/>
          </a:p>
          <a:p>
            <a:pPr lvl="1">
              <a:buFont typeface="Wingdings" pitchFamily="2" charset="2"/>
              <a:buNone/>
            </a:pPr>
            <a:r>
              <a:rPr lang="en-US" smtClean="0"/>
              <a:t>      </a:t>
            </a:r>
            <a:r>
              <a:rPr lang="en-US" smtClean="0">
                <a:solidFill>
                  <a:srgbClr val="000099"/>
                </a:solidFill>
              </a:rPr>
              <a:t>else</a:t>
            </a:r>
            <a:r>
              <a:rPr lang="en-US" smtClean="0"/>
              <a:t> flood  /* forward on all interfaces except arriving</a:t>
            </a:r>
          </a:p>
          <a:p>
            <a:pPr lvl="1">
              <a:buFont typeface="Wingdings" pitchFamily="2" charset="2"/>
              <a:buNone/>
            </a:pPr>
            <a:r>
              <a:rPr lang="en-US" smtClean="0"/>
              <a:t>                          interface */</a:t>
            </a:r>
          </a:p>
          <a:p>
            <a:pPr lvl="3">
              <a:buFontTx/>
              <a:buNone/>
            </a:pPr>
            <a:r>
              <a:rPr lang="en-US" sz="2400" smtClean="0">
                <a:latin typeface="Times New Roman" pitchFamily="18" charset="0"/>
              </a:rPr>
              <a:t>  </a:t>
            </a:r>
          </a:p>
        </p:txBody>
      </p:sp>
      <p:pic>
        <p:nvPicPr>
          <p:cNvPr id="168965" name="Picture 1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513" y="841375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456113" y="1216025"/>
            <a:ext cx="3660775" cy="3600450"/>
            <a:chOff x="731524" y="1819788"/>
            <a:chExt cx="3661504" cy="3600334"/>
          </a:xfrm>
        </p:grpSpPr>
        <p:sp>
          <p:nvSpPr>
            <p:cNvPr id="67650" name="Text Box 23"/>
            <p:cNvSpPr txBox="1">
              <a:spLocks noChangeArrowheads="1"/>
            </p:cNvSpPr>
            <p:nvPr/>
          </p:nvSpPr>
          <p:spPr bwMode="auto">
            <a:xfrm>
              <a:off x="2655957" y="1819788"/>
              <a:ext cx="350907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67651" name="Text Box 24"/>
            <p:cNvSpPr txBox="1">
              <a:spLocks noChangeArrowheads="1"/>
            </p:cNvSpPr>
            <p:nvPr/>
          </p:nvSpPr>
          <p:spPr bwMode="auto">
            <a:xfrm>
              <a:off x="2371738" y="5050247"/>
              <a:ext cx="371549" cy="3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ja-JP" alt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52" name="Text Box 25"/>
            <p:cNvSpPr txBox="1">
              <a:spLocks noChangeArrowheads="1"/>
            </p:cNvSpPr>
            <p:nvPr/>
          </p:nvSpPr>
          <p:spPr bwMode="auto">
            <a:xfrm>
              <a:off x="3988134" y="2419844"/>
              <a:ext cx="3382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67653" name="Text Box 26"/>
            <p:cNvSpPr txBox="1">
              <a:spLocks noChangeArrowheads="1"/>
            </p:cNvSpPr>
            <p:nvPr/>
          </p:nvSpPr>
          <p:spPr bwMode="auto">
            <a:xfrm>
              <a:off x="995101" y="4188262"/>
              <a:ext cx="390603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B</a:t>
              </a:r>
              <a:r>
                <a:rPr lang="ja-JP" alt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54" name="Text Box 27"/>
            <p:cNvSpPr txBox="1">
              <a:spLocks noChangeArrowheads="1"/>
            </p:cNvSpPr>
            <p:nvPr/>
          </p:nvSpPr>
          <p:spPr bwMode="auto">
            <a:xfrm>
              <a:off x="3740435" y="4188262"/>
              <a:ext cx="350908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67655" name="Text Box 28"/>
            <p:cNvSpPr txBox="1">
              <a:spLocks noChangeArrowheads="1"/>
            </p:cNvSpPr>
            <p:nvPr/>
          </p:nvSpPr>
          <p:spPr bwMode="auto">
            <a:xfrm>
              <a:off x="1123714" y="2465880"/>
              <a:ext cx="4033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ja-JP" altLang="en-US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56" name="Line 17"/>
            <p:cNvSpPr>
              <a:spLocks noChangeShapeType="1"/>
            </p:cNvSpPr>
            <p:nvPr/>
          </p:nvSpPr>
          <p:spPr bwMode="auto">
            <a:xfrm>
              <a:off x="1687389" y="3165945"/>
              <a:ext cx="720869" cy="298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57" name="Line 18"/>
            <p:cNvSpPr>
              <a:spLocks noChangeShapeType="1"/>
            </p:cNvSpPr>
            <p:nvPr/>
          </p:nvSpPr>
          <p:spPr bwMode="auto">
            <a:xfrm>
              <a:off x="2673423" y="2872267"/>
              <a:ext cx="0" cy="5048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58" name="Line 19"/>
            <p:cNvSpPr>
              <a:spLocks noChangeShapeType="1"/>
            </p:cNvSpPr>
            <p:nvPr/>
          </p:nvSpPr>
          <p:spPr bwMode="auto">
            <a:xfrm flipH="1">
              <a:off x="2863961" y="2996088"/>
              <a:ext cx="892353" cy="484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59" name="Line 20"/>
            <p:cNvSpPr>
              <a:spLocks noChangeShapeType="1"/>
            </p:cNvSpPr>
            <p:nvPr/>
          </p:nvSpPr>
          <p:spPr bwMode="auto">
            <a:xfrm flipV="1">
              <a:off x="2673423" y="3605668"/>
              <a:ext cx="12703" cy="709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3" name="Group 47"/>
            <p:cNvGrpSpPr>
              <a:grpSpLocks/>
            </p:cNvGrpSpPr>
            <p:nvPr/>
          </p:nvGrpSpPr>
          <p:grpSpPr bwMode="auto">
            <a:xfrm>
              <a:off x="747936" y="2733042"/>
              <a:ext cx="914403" cy="690308"/>
              <a:chOff x="1046480" y="3962400"/>
              <a:chExt cx="1026163" cy="761428"/>
            </a:xfrm>
          </p:grpSpPr>
          <p:sp>
            <p:nvSpPr>
              <p:cNvPr id="186" name="Rectangle 48"/>
              <p:cNvSpPr>
                <a:spLocks noChangeArrowheads="1"/>
              </p:cNvSpPr>
              <p:nvPr/>
            </p:nvSpPr>
            <p:spPr bwMode="auto">
              <a:xfrm rot="-5400000">
                <a:off x="1893248" y="4299428"/>
                <a:ext cx="110312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71119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71120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296 w 356"/>
                    <a:gd name="T3" fmla="*/ 69 h 368"/>
                    <a:gd name="T4" fmla="*/ 1537 w 356"/>
                    <a:gd name="T5" fmla="*/ 1447 h 368"/>
                    <a:gd name="T6" fmla="*/ 339 w 356"/>
                    <a:gd name="T7" fmla="*/ 1810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" name="Group 48"/>
            <p:cNvGrpSpPr>
              <a:grpSpLocks/>
            </p:cNvGrpSpPr>
            <p:nvPr/>
          </p:nvGrpSpPr>
          <p:grpSpPr bwMode="auto">
            <a:xfrm>
              <a:off x="3539588" y="2669737"/>
              <a:ext cx="853440" cy="741680"/>
              <a:chOff x="7179310" y="4033520"/>
              <a:chExt cx="1009650" cy="855028"/>
            </a:xfrm>
          </p:grpSpPr>
          <p:grpSp>
            <p:nvGrpSpPr>
              <p:cNvPr id="6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71115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71116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296 w 356"/>
                    <a:gd name="T3" fmla="*/ 69 h 368"/>
                    <a:gd name="T4" fmla="*/ 1537 w 356"/>
                    <a:gd name="T5" fmla="*/ 1447 h 368"/>
                    <a:gd name="T6" fmla="*/ 339 w 356"/>
                    <a:gd name="T7" fmla="*/ 1810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83" name="Rectangle 43"/>
              <p:cNvSpPr>
                <a:spLocks noChangeArrowheads="1"/>
              </p:cNvSpPr>
              <p:nvPr/>
            </p:nvSpPr>
            <p:spPr bwMode="auto">
              <a:xfrm rot="-5400000">
                <a:off x="7440190" y="4309323"/>
                <a:ext cx="126273" cy="19535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4" name="Rectangle 43"/>
            <p:cNvSpPr>
              <a:spLocks noChangeArrowheads="1"/>
            </p:cNvSpPr>
            <p:nvPr/>
          </p:nvSpPr>
          <p:spPr bwMode="auto">
            <a:xfrm>
              <a:off x="2614674" y="2705584"/>
              <a:ext cx="109559" cy="165095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2233637" y="2138292"/>
              <a:ext cx="853440" cy="741680"/>
              <a:chOff x="-44" y="1473"/>
              <a:chExt cx="981" cy="1105"/>
            </a:xfrm>
          </p:grpSpPr>
          <p:pic>
            <p:nvPicPr>
              <p:cNvPr id="171111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1112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8" name="Group 51"/>
            <p:cNvGrpSpPr>
              <a:grpSpLocks/>
            </p:cNvGrpSpPr>
            <p:nvPr/>
          </p:nvGrpSpPr>
          <p:grpSpPr bwMode="auto">
            <a:xfrm>
              <a:off x="2060917" y="4279843"/>
              <a:ext cx="853440" cy="835329"/>
              <a:chOff x="8077200" y="3320111"/>
              <a:chExt cx="853440" cy="835329"/>
            </a:xfrm>
          </p:grpSpPr>
          <p:sp>
            <p:nvSpPr>
              <p:cNvPr id="176" name="Rectangle 43"/>
              <p:cNvSpPr>
                <a:spLocks noChangeArrowheads="1"/>
              </p:cNvSpPr>
              <p:nvPr/>
            </p:nvSpPr>
            <p:spPr bwMode="auto">
              <a:xfrm>
                <a:off x="8630957" y="3320602"/>
                <a:ext cx="111147" cy="165095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" name="Group 44"/>
              <p:cNvGrpSpPr>
                <a:grpSpLocks/>
              </p:cNvGrpSpPr>
              <p:nvPr/>
            </p:nvGrpSpPr>
            <p:grpSpPr bwMode="auto">
              <a:xfrm>
                <a:off x="8077200" y="3413760"/>
                <a:ext cx="853440" cy="741680"/>
                <a:chOff x="-44" y="1473"/>
                <a:chExt cx="981" cy="1105"/>
              </a:xfrm>
            </p:grpSpPr>
            <p:pic>
              <p:nvPicPr>
                <p:cNvPr id="171109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71110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296 w 356"/>
                    <a:gd name="T3" fmla="*/ 69 h 368"/>
                    <a:gd name="T4" fmla="*/ 1537 w 356"/>
                    <a:gd name="T5" fmla="*/ 1447 h 368"/>
                    <a:gd name="T6" fmla="*/ 339 w 356"/>
                    <a:gd name="T7" fmla="*/ 1810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pic>
          <p:nvPicPr>
            <p:cNvPr id="67665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4913" y="3316753"/>
              <a:ext cx="603370" cy="341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0" name="Group 53"/>
            <p:cNvGrpSpPr>
              <a:grpSpLocks/>
            </p:cNvGrpSpPr>
            <p:nvPr/>
          </p:nvGrpSpPr>
          <p:grpSpPr bwMode="auto">
            <a:xfrm>
              <a:off x="731524" y="3616962"/>
              <a:ext cx="914403" cy="690308"/>
              <a:chOff x="1046480" y="3962400"/>
              <a:chExt cx="1026163" cy="761428"/>
            </a:xfrm>
          </p:grpSpPr>
          <p:sp>
            <p:nvSpPr>
              <p:cNvPr id="172" name="Rectangle 48"/>
              <p:cNvSpPr>
                <a:spLocks noChangeArrowheads="1"/>
              </p:cNvSpPr>
              <p:nvPr/>
            </p:nvSpPr>
            <p:spPr bwMode="auto">
              <a:xfrm rot="-5400000">
                <a:off x="1893846" y="4299747"/>
                <a:ext cx="110313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1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71105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71106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296 w 356"/>
                    <a:gd name="T3" fmla="*/ 69 h 368"/>
                    <a:gd name="T4" fmla="*/ 1537 w 356"/>
                    <a:gd name="T5" fmla="*/ 1447 h 368"/>
                    <a:gd name="T6" fmla="*/ 339 w 356"/>
                    <a:gd name="T7" fmla="*/ 1810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" name="Group 54"/>
            <p:cNvGrpSpPr>
              <a:grpSpLocks/>
            </p:cNvGrpSpPr>
            <p:nvPr/>
          </p:nvGrpSpPr>
          <p:grpSpPr bwMode="auto">
            <a:xfrm>
              <a:off x="3410634" y="3567725"/>
              <a:ext cx="853440" cy="741680"/>
              <a:chOff x="7179310" y="4033520"/>
              <a:chExt cx="1009650" cy="855028"/>
            </a:xfrm>
          </p:grpSpPr>
          <p:grpSp>
            <p:nvGrpSpPr>
              <p:cNvPr id="13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71101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71102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296 w 356"/>
                    <a:gd name="T3" fmla="*/ 69 h 368"/>
                    <a:gd name="T4" fmla="*/ 1537 w 356"/>
                    <a:gd name="T5" fmla="*/ 1447 h 368"/>
                    <a:gd name="T6" fmla="*/ 339 w 356"/>
                    <a:gd name="T7" fmla="*/ 1810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69" name="Rectangle 43"/>
              <p:cNvSpPr>
                <a:spLocks noChangeArrowheads="1"/>
              </p:cNvSpPr>
              <p:nvPr/>
            </p:nvSpPr>
            <p:spPr bwMode="auto">
              <a:xfrm rot="-5400000">
                <a:off x="7438739" y="4308053"/>
                <a:ext cx="128104" cy="197237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7668" name="Line 17"/>
            <p:cNvSpPr>
              <a:spLocks noChangeShapeType="1"/>
            </p:cNvSpPr>
            <p:nvPr/>
          </p:nvSpPr>
          <p:spPr bwMode="auto">
            <a:xfrm flipV="1">
              <a:off x="1660396" y="3600906"/>
              <a:ext cx="744686" cy="450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69" name="Line 19"/>
            <p:cNvSpPr>
              <a:spLocks noChangeShapeType="1"/>
            </p:cNvSpPr>
            <p:nvPr/>
          </p:nvSpPr>
          <p:spPr bwMode="auto">
            <a:xfrm flipH="1" flipV="1">
              <a:off x="2968756" y="3545345"/>
              <a:ext cx="646242" cy="338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70" name="Text Box 35"/>
            <p:cNvSpPr txBox="1">
              <a:spLocks noChangeArrowheads="1"/>
            </p:cNvSpPr>
            <p:nvPr/>
          </p:nvSpPr>
          <p:spPr bwMode="auto">
            <a:xfrm>
              <a:off x="2401907" y="3026249"/>
              <a:ext cx="312799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67671" name="Text Box 36"/>
            <p:cNvSpPr txBox="1">
              <a:spLocks noChangeArrowheads="1"/>
            </p:cNvSpPr>
            <p:nvPr/>
          </p:nvSpPr>
          <p:spPr bwMode="auto">
            <a:xfrm>
              <a:off x="2903656" y="3051648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67672" name="Text Box 37"/>
            <p:cNvSpPr txBox="1">
              <a:spLocks noChangeArrowheads="1"/>
            </p:cNvSpPr>
            <p:nvPr/>
          </p:nvSpPr>
          <p:spPr bwMode="auto">
            <a:xfrm>
              <a:off x="3125951" y="3710440"/>
              <a:ext cx="322326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67673" name="Text Box 38"/>
            <p:cNvSpPr txBox="1">
              <a:spLocks noChangeArrowheads="1"/>
            </p:cNvSpPr>
            <p:nvPr/>
          </p:nvSpPr>
          <p:spPr bwMode="auto">
            <a:xfrm>
              <a:off x="2640079" y="3654879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67674" name="Text Box 39"/>
            <p:cNvSpPr txBox="1">
              <a:spLocks noChangeArrowheads="1"/>
            </p:cNvSpPr>
            <p:nvPr/>
          </p:nvSpPr>
          <p:spPr bwMode="auto">
            <a:xfrm>
              <a:off x="2070052" y="3704090"/>
              <a:ext cx="323914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67675" name="Text Box 40"/>
            <p:cNvSpPr txBox="1">
              <a:spLocks noChangeArrowheads="1"/>
            </p:cNvSpPr>
            <p:nvPr/>
          </p:nvSpPr>
          <p:spPr bwMode="auto">
            <a:xfrm>
              <a:off x="2039884" y="3080222"/>
              <a:ext cx="319151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i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</p:grp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</a:rPr>
              <a:t>Link </a:t>
            </a:r>
            <a:r>
              <a:rPr lang="en-US" i="0" dirty="0">
                <a:solidFill>
                  <a:srgbClr val="000000"/>
                </a:solidFill>
                <a:latin typeface="Arial" charset="0"/>
              </a:rPr>
              <a:t>Layer</a:t>
            </a:r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5-</a:t>
            </a:r>
            <a:fld id="{D87EFB30-08B2-449D-A11A-B18D2DA13A73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>
          <a:xfrm>
            <a:off x="187325" y="141288"/>
            <a:ext cx="7508875" cy="1143000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Self-learning, forwarding: example</a:t>
            </a:r>
          </a:p>
        </p:txBody>
      </p:sp>
      <p:grpSp>
        <p:nvGrpSpPr>
          <p:cNvPr id="14" name="Group 32"/>
          <p:cNvGrpSpPr>
            <a:grpSpLocks/>
          </p:cNvGrpSpPr>
          <p:nvPr/>
        </p:nvGrpSpPr>
        <p:grpSpPr bwMode="auto">
          <a:xfrm>
            <a:off x="6778625" y="1223963"/>
            <a:ext cx="1428750" cy="369887"/>
            <a:chOff x="1750" y="3514"/>
            <a:chExt cx="900" cy="233"/>
          </a:xfrm>
        </p:grpSpPr>
        <p:sp>
          <p:nvSpPr>
            <p:cNvPr id="67646" name="Rectangle 33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47" name="Text Box 34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A A</a:t>
              </a:r>
              <a:r>
                <a:rPr lang="ja-JP" alt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i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48" name="Line 35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49" name="Line 36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15" name="Group 37"/>
          <p:cNvGrpSpPr>
            <a:grpSpLocks/>
          </p:cNvGrpSpPr>
          <p:nvPr/>
        </p:nvGrpSpPr>
        <p:grpSpPr bwMode="auto">
          <a:xfrm>
            <a:off x="6994525" y="525463"/>
            <a:ext cx="1450975" cy="714375"/>
            <a:chOff x="4406" y="331"/>
            <a:chExt cx="914" cy="450"/>
          </a:xfrm>
        </p:grpSpPr>
        <p:sp>
          <p:nvSpPr>
            <p:cNvPr id="67642" name="Line 38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43" name="Line 39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44" name="Text Box 40"/>
            <p:cNvSpPr txBox="1">
              <a:spLocks noChangeArrowheads="1"/>
            </p:cNvSpPr>
            <p:nvPr/>
          </p:nvSpPr>
          <p:spPr bwMode="auto">
            <a:xfrm>
              <a:off x="4643" y="331"/>
              <a:ext cx="67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Source: A</a:t>
              </a:r>
            </a:p>
          </p:txBody>
        </p:sp>
        <p:sp>
          <p:nvSpPr>
            <p:cNvPr id="67645" name="Text Box 41"/>
            <p:cNvSpPr txBox="1">
              <a:spLocks noChangeArrowheads="1"/>
            </p:cNvSpPr>
            <p:nvPr/>
          </p:nvSpPr>
          <p:spPr bwMode="auto">
            <a:xfrm>
              <a:off x="4660" y="492"/>
              <a:ext cx="55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Dest: A</a:t>
              </a:r>
              <a:r>
                <a:rPr lang="ja-JP" altLang="en-US" sz="1600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sz="1600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42"/>
          <p:cNvGrpSpPr>
            <a:grpSpLocks/>
          </p:cNvGrpSpPr>
          <p:nvPr/>
        </p:nvGrpSpPr>
        <p:grpSpPr bwMode="auto">
          <a:xfrm>
            <a:off x="3336925" y="4937125"/>
            <a:ext cx="3017838" cy="1444625"/>
            <a:chOff x="3441" y="3154"/>
            <a:chExt cx="1901" cy="910"/>
          </a:xfrm>
        </p:grpSpPr>
        <p:sp>
          <p:nvSpPr>
            <p:cNvPr id="67637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38" name="Text Box 44"/>
            <p:cNvSpPr txBox="1">
              <a:spLocks noChangeArrowheads="1"/>
            </p:cNvSpPr>
            <p:nvPr/>
          </p:nvSpPr>
          <p:spPr bwMode="auto">
            <a:xfrm>
              <a:off x="3441" y="3175"/>
              <a:ext cx="186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MAC addr   interface    TTL</a:t>
              </a:r>
            </a:p>
          </p:txBody>
        </p:sp>
        <p:sp>
          <p:nvSpPr>
            <p:cNvPr id="67639" name="Line 45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40" name="Line 46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41" name="Line 47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6437313" y="5326063"/>
            <a:ext cx="1778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switch table </a:t>
            </a:r>
          </a:p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(initially empty)</a:t>
            </a:r>
          </a:p>
        </p:txBody>
      </p:sp>
      <p:grpSp>
        <p:nvGrpSpPr>
          <p:cNvPr id="17" name="Group 49"/>
          <p:cNvGrpSpPr>
            <a:grpSpLocks/>
          </p:cNvGrpSpPr>
          <p:nvPr/>
        </p:nvGrpSpPr>
        <p:grpSpPr bwMode="auto">
          <a:xfrm>
            <a:off x="3771900" y="5370513"/>
            <a:ext cx="2471738" cy="376237"/>
            <a:chOff x="2376" y="3383"/>
            <a:chExt cx="1557" cy="237"/>
          </a:xfrm>
        </p:grpSpPr>
        <p:sp>
          <p:nvSpPr>
            <p:cNvPr id="67634" name="Text Box 50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67635" name="Text Box 51"/>
            <p:cNvSpPr txBox="1">
              <a:spLocks noChangeArrowheads="1"/>
            </p:cNvSpPr>
            <p:nvPr/>
          </p:nvSpPr>
          <p:spPr bwMode="auto">
            <a:xfrm>
              <a:off x="3133" y="3387"/>
              <a:ext cx="1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67636" name="Text Box 52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grpSp>
        <p:nvGrpSpPr>
          <p:cNvPr id="18" name="Group 59"/>
          <p:cNvGrpSpPr>
            <a:grpSpLocks/>
          </p:cNvGrpSpPr>
          <p:nvPr/>
        </p:nvGrpSpPr>
        <p:grpSpPr bwMode="auto">
          <a:xfrm>
            <a:off x="5799138" y="2881313"/>
            <a:ext cx="1428750" cy="369887"/>
            <a:chOff x="1750" y="3514"/>
            <a:chExt cx="900" cy="233"/>
          </a:xfrm>
        </p:grpSpPr>
        <p:sp>
          <p:nvSpPr>
            <p:cNvPr id="67630" name="Rectangle 6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31" name="Text Box 6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A A</a:t>
              </a:r>
              <a:r>
                <a:rPr lang="ja-JP" alt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i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32" name="Line 6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33" name="Line 6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19" name="Group 64"/>
          <p:cNvGrpSpPr>
            <a:grpSpLocks/>
          </p:cNvGrpSpPr>
          <p:nvPr/>
        </p:nvGrpSpPr>
        <p:grpSpPr bwMode="auto">
          <a:xfrm>
            <a:off x="5799138" y="2879725"/>
            <a:ext cx="1428750" cy="369888"/>
            <a:chOff x="1750" y="3514"/>
            <a:chExt cx="900" cy="233"/>
          </a:xfrm>
        </p:grpSpPr>
        <p:sp>
          <p:nvSpPr>
            <p:cNvPr id="67626" name="Rectangle 6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27" name="Text Box 66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A A</a:t>
              </a:r>
              <a:r>
                <a:rPr lang="ja-JP" alt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i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28" name="Line 6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29" name="Line 6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20" name="Group 69"/>
          <p:cNvGrpSpPr>
            <a:grpSpLocks/>
          </p:cNvGrpSpPr>
          <p:nvPr/>
        </p:nvGrpSpPr>
        <p:grpSpPr bwMode="auto">
          <a:xfrm>
            <a:off x="5799138" y="2882900"/>
            <a:ext cx="1428750" cy="369888"/>
            <a:chOff x="1750" y="3514"/>
            <a:chExt cx="900" cy="233"/>
          </a:xfrm>
        </p:grpSpPr>
        <p:sp>
          <p:nvSpPr>
            <p:cNvPr id="67622" name="Rectangle 7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23" name="Text Box 7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A A</a:t>
              </a:r>
              <a:r>
                <a:rPr lang="ja-JP" alt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i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24" name="Line 7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25" name="Line 7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21" name="Group 74"/>
          <p:cNvGrpSpPr>
            <a:grpSpLocks/>
          </p:cNvGrpSpPr>
          <p:nvPr/>
        </p:nvGrpSpPr>
        <p:grpSpPr bwMode="auto">
          <a:xfrm>
            <a:off x="5799138" y="2882900"/>
            <a:ext cx="1428750" cy="369888"/>
            <a:chOff x="1750" y="3514"/>
            <a:chExt cx="900" cy="233"/>
          </a:xfrm>
        </p:grpSpPr>
        <p:sp>
          <p:nvSpPr>
            <p:cNvPr id="67618" name="Rectangle 7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19" name="Text Box 76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A A</a:t>
              </a:r>
              <a:r>
                <a:rPr lang="ja-JP" alt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i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20" name="Line 7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21" name="Line 7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22" name="Group 79"/>
          <p:cNvGrpSpPr>
            <a:grpSpLocks/>
          </p:cNvGrpSpPr>
          <p:nvPr/>
        </p:nvGrpSpPr>
        <p:grpSpPr bwMode="auto">
          <a:xfrm>
            <a:off x="5795963" y="2879725"/>
            <a:ext cx="1428750" cy="369888"/>
            <a:chOff x="1750" y="3514"/>
            <a:chExt cx="900" cy="233"/>
          </a:xfrm>
        </p:grpSpPr>
        <p:sp>
          <p:nvSpPr>
            <p:cNvPr id="67614" name="Rectangle 8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15" name="Text Box 8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A A</a:t>
              </a:r>
              <a:r>
                <a:rPr lang="ja-JP" alt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 i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16" name="Line 8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17" name="Line 8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685140" name="Rectangle 84"/>
          <p:cNvSpPr>
            <a:spLocks noGrp="1" noChangeArrowheads="1"/>
          </p:cNvSpPr>
          <p:nvPr>
            <p:ph type="body" idx="1"/>
          </p:nvPr>
        </p:nvSpPr>
        <p:spPr>
          <a:xfrm>
            <a:off x="285750" y="1508125"/>
            <a:ext cx="4044950" cy="944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frame destination, A</a:t>
            </a:r>
            <a:r>
              <a:rPr lang="en-US" altLang="en-US" smtClean="0"/>
              <a:t>’</a:t>
            </a:r>
            <a:r>
              <a:rPr lang="en-US" smtClean="0"/>
              <a:t>, locaton unknown:</a:t>
            </a:r>
            <a:endParaRPr lang="en-US" i="1" smtClean="0"/>
          </a:p>
        </p:txBody>
      </p:sp>
      <p:sp>
        <p:nvSpPr>
          <p:cNvPr id="685142" name="Text Box 86"/>
          <p:cNvSpPr txBox="1">
            <a:spLocks noChangeArrowheads="1"/>
          </p:cNvSpPr>
          <p:nvPr/>
        </p:nvSpPr>
        <p:spPr bwMode="auto">
          <a:xfrm>
            <a:off x="3349625" y="1847850"/>
            <a:ext cx="8382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CC0000"/>
                </a:solidFill>
                <a:latin typeface="Gill Sans MT" charset="0"/>
              </a:rPr>
              <a:t>flood</a:t>
            </a:r>
          </a:p>
        </p:txBody>
      </p:sp>
      <p:grpSp>
        <p:nvGrpSpPr>
          <p:cNvPr id="23" name="Group 92"/>
          <p:cNvGrpSpPr>
            <a:grpSpLocks/>
          </p:cNvGrpSpPr>
          <p:nvPr/>
        </p:nvGrpSpPr>
        <p:grpSpPr bwMode="auto">
          <a:xfrm>
            <a:off x="6130925" y="3981450"/>
            <a:ext cx="1428750" cy="369888"/>
            <a:chOff x="730" y="2472"/>
            <a:chExt cx="900" cy="233"/>
          </a:xfrm>
        </p:grpSpPr>
        <p:sp>
          <p:nvSpPr>
            <p:cNvPr id="67610" name="Rectangle 88"/>
            <p:cNvSpPr>
              <a:spLocks noChangeArrowheads="1"/>
            </p:cNvSpPr>
            <p:nvPr/>
          </p:nvSpPr>
          <p:spPr bwMode="auto">
            <a:xfrm>
              <a:off x="751" y="2500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11" name="Text Box 89"/>
            <p:cNvSpPr txBox="1">
              <a:spLocks noChangeArrowheads="1"/>
            </p:cNvSpPr>
            <p:nvPr/>
          </p:nvSpPr>
          <p:spPr bwMode="auto">
            <a:xfrm>
              <a:off x="730" y="2472"/>
              <a:ext cx="3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ja-JP" altLang="en-US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i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A</a:t>
              </a:r>
              <a:endParaRPr lang="en-US" i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12" name="Line 90"/>
            <p:cNvSpPr>
              <a:spLocks noChangeShapeType="1"/>
            </p:cNvSpPr>
            <p:nvPr/>
          </p:nvSpPr>
          <p:spPr bwMode="auto">
            <a:xfrm>
              <a:off x="937" y="2493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67613" name="Line 91"/>
            <p:cNvSpPr>
              <a:spLocks noChangeShapeType="1"/>
            </p:cNvSpPr>
            <p:nvPr/>
          </p:nvSpPr>
          <p:spPr bwMode="auto">
            <a:xfrm>
              <a:off x="1096" y="2498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685149" name="Rectangle 93"/>
          <p:cNvSpPr>
            <a:spLocks noChangeArrowheads="1"/>
          </p:cNvSpPr>
          <p:nvPr/>
        </p:nvSpPr>
        <p:spPr bwMode="auto">
          <a:xfrm>
            <a:off x="300038" y="2425700"/>
            <a:ext cx="404495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 i="0">
                <a:solidFill>
                  <a:srgbClr val="000000"/>
                </a:solidFill>
                <a:latin typeface="Gill Sans MT" pitchFamily="34" charset="0"/>
              </a:rPr>
              <a:t>destination A location known:</a:t>
            </a:r>
            <a:endParaRPr lang="en-US" sz="2800">
              <a:solidFill>
                <a:srgbClr val="FF0000"/>
              </a:solidFill>
              <a:latin typeface="Gill Sans MT" pitchFamily="34" charset="0"/>
            </a:endParaRPr>
          </a:p>
        </p:txBody>
      </p:sp>
      <p:grpSp>
        <p:nvGrpSpPr>
          <p:cNvPr id="24" name="Group 94"/>
          <p:cNvGrpSpPr>
            <a:grpSpLocks/>
          </p:cNvGrpSpPr>
          <p:nvPr/>
        </p:nvGrpSpPr>
        <p:grpSpPr bwMode="auto">
          <a:xfrm>
            <a:off x="3768725" y="5656263"/>
            <a:ext cx="2471738" cy="374650"/>
            <a:chOff x="2376" y="3383"/>
            <a:chExt cx="1557" cy="236"/>
          </a:xfrm>
        </p:grpSpPr>
        <p:sp>
          <p:nvSpPr>
            <p:cNvPr id="67607" name="Text Box 95"/>
            <p:cNvSpPr txBox="1">
              <a:spLocks noChangeArrowheads="1"/>
            </p:cNvSpPr>
            <p:nvPr/>
          </p:nvSpPr>
          <p:spPr bwMode="auto">
            <a:xfrm>
              <a:off x="2376" y="3388"/>
              <a:ext cx="2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ja-JP" alt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08" name="Text Box 96"/>
            <p:cNvSpPr txBox="1">
              <a:spLocks noChangeArrowheads="1"/>
            </p:cNvSpPr>
            <p:nvPr/>
          </p:nvSpPr>
          <p:spPr bwMode="auto">
            <a:xfrm>
              <a:off x="3133" y="338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67609" name="Text Box 97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sp>
        <p:nvSpPr>
          <p:cNvPr id="685154" name="Rectangle 98"/>
          <p:cNvSpPr>
            <a:spLocks noChangeArrowheads="1"/>
          </p:cNvSpPr>
          <p:nvPr/>
        </p:nvSpPr>
        <p:spPr bwMode="auto">
          <a:xfrm>
            <a:off x="658813" y="2884488"/>
            <a:ext cx="3729037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ts val="3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            selectively send </a:t>
            </a:r>
          </a:p>
          <a:p>
            <a:pPr marL="342900" indent="-342900">
              <a:lnSpc>
                <a:spcPts val="3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on just one link</a:t>
            </a:r>
          </a:p>
        </p:txBody>
      </p:sp>
      <p:pic>
        <p:nvPicPr>
          <p:cNvPr id="171029" name="Picture 18" descr="underline_base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975" y="900113"/>
            <a:ext cx="6399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8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00" y="1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2963E-6 L -0.12118 -0.09814 " pathEditMode="relative" ptsTypes="AA">
                                      <p:cBhvr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-0.09532 0.1435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00" y="72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03489 0.1550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" y="780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16163 0.0666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00" y="330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11545 -0.1023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00" y="-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509 L -0.03767 -0.1701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0" y="-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11 -0.1588 L -0.03472 -0.32871 " pathEditMode="relative" ptsTypes="AA">
                                      <p:cBhvr>
                                        <p:cTn id="9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104" grpId="0"/>
      <p:bldP spid="685140" grpId="0" build="p"/>
      <p:bldP spid="685142" grpId="0"/>
      <p:bldP spid="685149" grpId="0" build="p"/>
      <p:bldP spid="685154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29363</TotalTime>
  <Words>1898</Words>
  <Application>Microsoft Office PowerPoint</Application>
  <PresentationFormat>On-screen Show (4:3)</PresentationFormat>
  <Paragraphs>556</Paragraphs>
  <Slides>28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PowerPoint Presentation</vt:lpstr>
      <vt:lpstr>Link layer, LANs: outline</vt:lpstr>
      <vt:lpstr>Ethernet switch</vt:lpstr>
      <vt:lpstr>Switch: multiple simultaneous transmissions</vt:lpstr>
      <vt:lpstr>Ethernet Switch Example</vt:lpstr>
      <vt:lpstr>Switch forwarding table</vt:lpstr>
      <vt:lpstr>Switch: self-learning</vt:lpstr>
      <vt:lpstr>Switch: frame filtering/forwarding</vt:lpstr>
      <vt:lpstr>Self-learning, forwarding: example</vt:lpstr>
      <vt:lpstr>Interconnecting switches</vt:lpstr>
      <vt:lpstr>Self-learning multi-switch example</vt:lpstr>
      <vt:lpstr>Institutional network</vt:lpstr>
      <vt:lpstr>Switches vs. routers</vt:lpstr>
      <vt:lpstr>VLANs: motivation</vt:lpstr>
      <vt:lpstr>VLANs: issues to address</vt:lpstr>
      <vt:lpstr>VLANs</vt:lpstr>
      <vt:lpstr>Port-based VLAN</vt:lpstr>
      <vt:lpstr>VLANS spanning multiple switches</vt:lpstr>
      <vt:lpstr>PowerPoint Presentation</vt:lpstr>
      <vt:lpstr>VLAN frame explained</vt:lpstr>
      <vt:lpstr>Another view</vt:lpstr>
      <vt:lpstr>Link layer, LANs: outline</vt:lpstr>
      <vt:lpstr>Multiprotocol label switching (MPLS)</vt:lpstr>
      <vt:lpstr>MPLS capable routers</vt:lpstr>
      <vt:lpstr>MPLS versus IP paths</vt:lpstr>
      <vt:lpstr>MPLS versus IP paths</vt:lpstr>
      <vt:lpstr>MPLS signaling</vt:lpstr>
      <vt:lpstr>MPLS forwarding tables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Edition, Chapter 5</dc:title>
  <dc:creator>Jim Kurose and Keith Ross</dc:creator>
  <cp:lastModifiedBy>Xiannong Meng</cp:lastModifiedBy>
  <cp:revision>343</cp:revision>
  <cp:lastPrinted>2011-11-07T02:22:15Z</cp:lastPrinted>
  <dcterms:created xsi:type="dcterms:W3CDTF">1999-10-08T19:08:27Z</dcterms:created>
  <dcterms:modified xsi:type="dcterms:W3CDTF">2016-04-06T14:38:35Z</dcterms:modified>
</cp:coreProperties>
</file>