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528" r:id="rId2"/>
    <p:sldId id="256" r:id="rId3"/>
    <p:sldId id="529" r:id="rId4"/>
    <p:sldId id="330" r:id="rId5"/>
    <p:sldId id="416" r:id="rId6"/>
    <p:sldId id="487" r:id="rId7"/>
    <p:sldId id="418" r:id="rId8"/>
    <p:sldId id="419" r:id="rId9"/>
    <p:sldId id="417" r:id="rId10"/>
    <p:sldId id="530" r:id="rId11"/>
    <p:sldId id="420" r:id="rId12"/>
    <p:sldId id="421" r:id="rId13"/>
    <p:sldId id="474" r:id="rId14"/>
    <p:sldId id="488" r:id="rId15"/>
    <p:sldId id="479" r:id="rId16"/>
    <p:sldId id="473" r:id="rId17"/>
    <p:sldId id="423" r:id="rId18"/>
    <p:sldId id="424" r:id="rId19"/>
    <p:sldId id="425" r:id="rId20"/>
    <p:sldId id="426" r:id="rId21"/>
    <p:sldId id="531" r:id="rId2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000099"/>
    <a:srgbClr val="FFFF00"/>
    <a:srgbClr val="DDDDDD"/>
    <a:srgbClr val="FFCCFF"/>
    <a:srgbClr val="FF99CC"/>
    <a:srgbClr val="FF33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638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09" tIns="47305" rIns="94609" bIns="47305" numCol="1" anchor="t" anchorCtr="0" compatLnSpc="1">
            <a:prstTxWarp prst="textNoShape">
              <a:avLst/>
            </a:prstTxWarp>
          </a:bodyPr>
          <a:lstStyle>
            <a:lvl1pPr defTabSz="944472">
              <a:defRPr sz="1200"/>
            </a:lvl1pPr>
          </a:lstStyle>
          <a:p>
            <a:endParaRPr lang="en-US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11626" y="0"/>
            <a:ext cx="31638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09" tIns="47305" rIns="94609" bIns="47305" numCol="1" anchor="t" anchorCtr="0" compatLnSpc="1">
            <a:prstTxWarp prst="textNoShape">
              <a:avLst/>
            </a:prstTxWarp>
          </a:bodyPr>
          <a:lstStyle>
            <a:lvl1pPr algn="r" defTabSz="944472">
              <a:defRPr sz="1200"/>
            </a:lvl1pPr>
          </a:lstStyle>
          <a:p>
            <a:endParaRPr lang="en-US"/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9714"/>
            <a:ext cx="3163888" cy="471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09" tIns="47305" rIns="94609" bIns="47305" numCol="1" anchor="b" anchorCtr="0" compatLnSpc="1">
            <a:prstTxWarp prst="textNoShape">
              <a:avLst/>
            </a:prstTxWarp>
          </a:bodyPr>
          <a:lstStyle>
            <a:lvl1pPr defTabSz="944472">
              <a:defRPr sz="1200"/>
            </a:lvl1pPr>
          </a:lstStyle>
          <a:p>
            <a:endParaRPr lang="en-US"/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11626" y="9129714"/>
            <a:ext cx="3163888" cy="471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09" tIns="47305" rIns="94609" bIns="47305" numCol="1" anchor="b" anchorCtr="0" compatLnSpc="1">
            <a:prstTxWarp prst="textNoShape">
              <a:avLst/>
            </a:prstTxWarp>
          </a:bodyPr>
          <a:lstStyle>
            <a:lvl1pPr algn="r" defTabSz="944472">
              <a:defRPr sz="1200"/>
            </a:lvl1pPr>
          </a:lstStyle>
          <a:p>
            <a:fld id="{82103E86-271D-4CA1-A344-1EE3FF1411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33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7" rIns="96636" bIns="48317" numCol="1" anchor="t" anchorCtr="0" compatLnSpc="1">
            <a:prstTxWarp prst="textNoShape">
              <a:avLst/>
            </a:prstTxWarp>
          </a:bodyPr>
          <a:lstStyle>
            <a:lvl1pPr defTabSz="96510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7" rIns="96636" bIns="48317" numCol="1" anchor="t" anchorCtr="0" compatLnSpc="1">
            <a:prstTxWarp prst="textNoShape">
              <a:avLst/>
            </a:prstTxWarp>
          </a:bodyPr>
          <a:lstStyle>
            <a:lvl1pPr algn="r" defTabSz="96510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60889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7" rIns="96636" bIns="483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7" rIns="96636" bIns="48317" numCol="1" anchor="b" anchorCtr="0" compatLnSpc="1">
            <a:prstTxWarp prst="textNoShape">
              <a:avLst/>
            </a:prstTxWarp>
          </a:bodyPr>
          <a:lstStyle>
            <a:lvl1pPr defTabSz="96510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7" rIns="96636" bIns="48317" numCol="1" anchor="b" anchorCtr="0" compatLnSpc="1">
            <a:prstTxWarp prst="textNoShape">
              <a:avLst/>
            </a:prstTxWarp>
          </a:bodyPr>
          <a:lstStyle>
            <a:lvl1pPr algn="r" defTabSz="965108">
              <a:defRPr sz="1200">
                <a:latin typeface="Times New Roman" pitchFamily="18" charset="0"/>
              </a:defRPr>
            </a:lvl1pPr>
          </a:lstStyle>
          <a:p>
            <a:fld id="{6697964B-9489-4A4A-9DAD-1DFD9B9CF7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67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C4129D5B-9C37-4B5C-9228-AFFC890E8D87}" type="slidenum">
              <a:rPr lang="en-US"/>
              <a:pPr/>
              <a:t>2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2BD69FB4-32C2-489D-812E-EB009089DB9C}" type="slidenum">
              <a:rPr lang="en-US"/>
              <a:pPr/>
              <a:t>11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4F7A8AB0-AC21-4B93-892D-99C3D282CEA8}" type="slidenum">
              <a:rPr lang="en-US"/>
              <a:pPr/>
              <a:t>12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D6DD9C92-84D3-4925-BAC8-C35F456A1E1E}" type="slidenum">
              <a:rPr lang="en-US"/>
              <a:pPr/>
              <a:t>13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CC78714F-FFDE-4951-958F-D587715D3284}" type="slidenum">
              <a:rPr lang="en-US"/>
              <a:pPr/>
              <a:t>14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7DABFC1B-EDFC-4DA5-84F1-040AA178CB89}" type="slidenum">
              <a:rPr lang="en-US"/>
              <a:pPr/>
              <a:t>15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DF631425-7B23-44E5-B66D-550AE5202925}" type="slidenum">
              <a:rPr lang="en-US"/>
              <a:pPr/>
              <a:t>16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5B3A69A3-C156-481A-AB3D-970B86F1444D}" type="slidenum">
              <a:rPr lang="en-US"/>
              <a:pPr/>
              <a:t>17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E1A7D563-2523-47CB-AC70-8A304D332F55}" type="slidenum">
              <a:rPr lang="en-US"/>
              <a:pPr/>
              <a:t>18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7F6C7736-83D5-467F-A4AA-9684E50BCB7C}" type="slidenum">
              <a:rPr lang="en-US"/>
              <a:pPr/>
              <a:t>19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445FE9F1-7940-473A-8818-48BB85C4FB99}" type="slidenum">
              <a:rPr lang="en-US"/>
              <a:pPr/>
              <a:t>20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C4129D5B-9C37-4B5C-9228-AFFC890E8D87}" type="slidenum">
              <a:rPr lang="en-US"/>
              <a:pPr/>
              <a:t>3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47900F26-4476-4817-BC0F-8F7FB3FE2FD7}" type="slidenum">
              <a:rPr lang="en-US"/>
              <a:pPr/>
              <a:t>4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FCB39F9F-ECE9-4EF6-8243-E1130CA48EE2}" type="slidenum">
              <a:rPr lang="en-US"/>
              <a:pPr/>
              <a:t>5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91E66F6C-3A60-49B4-A735-FAA98E997253}" type="slidenum">
              <a:rPr lang="en-US"/>
              <a:pPr/>
              <a:t>6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ADF98182-BBC6-48DA-999F-C43268F7C5C9}" type="slidenum">
              <a:rPr lang="en-US"/>
              <a:pPr/>
              <a:t>7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EC4FC6F3-F842-4B8B-BD6D-5A92084D5645}" type="slidenum">
              <a:rPr lang="en-US"/>
              <a:pPr/>
              <a:t>8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0B02A169-4EC1-4E35-8CD7-3197DC938A9B}" type="slidenum">
              <a:rPr lang="en-US"/>
              <a:pPr/>
              <a:t>9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0B02A169-4EC1-4E35-8CD7-3197DC938A9B}" type="slidenum">
              <a:rPr lang="en-US"/>
              <a:pPr/>
              <a:t>10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6B364F11-2E0A-4375-B8A8-86F0964668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8C0022A9-071C-4067-83E0-3986B3F880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061B6FC7-C8A4-483F-9D67-370569E176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654E6535-1D95-4E66-8594-D47E6CBAA0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602C744B-1C5B-4E90-8A36-066ACA7945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CC5EDFFC-9F89-4394-8A3D-9B0A61C77B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5729523B-3451-46A4-AD74-4B46B36B39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052B4435-32AE-4BFA-A265-B2C8676056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886D862C-E2C8-4FBD-ADD7-5349367143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2AA93773-ED31-4F9B-A767-25F30F51ED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9AD75806-B265-48A9-A415-90609BBD74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6-</a:t>
            </a:r>
            <a:fld id="{115F639B-445E-42F5-B3B9-9A5858E06F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6763" y="6400800"/>
            <a:ext cx="3862387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Wireless, Mobile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2925" y="6400800"/>
            <a:ext cx="67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r>
              <a:rPr lang="en-US"/>
              <a:t>6-</a:t>
            </a:r>
            <a:fld id="{28108F09-4331-4FF9-B38D-44814957500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000099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000099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000099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000099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itchFamily="2" charset="2"/>
        <a:buChar char="v"/>
        <a:defRPr sz="2800">
          <a:solidFill>
            <a:schemeClr val="tx1"/>
          </a:solidFill>
          <a:latin typeface="Gill Sans MT" pitchFamily="34" charset="0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Gill Sans MT" pitchFamily="34" charset="0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3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8.bin"/><Relationship Id="rId18" Type="http://schemas.openxmlformats.org/officeDocument/2006/relationships/image" Target="../media/image3.png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24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3.pn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6.bin"/><Relationship Id="rId5" Type="http://schemas.openxmlformats.org/officeDocument/2006/relationships/image" Target="../media/image32.wmf"/><Relationship Id="rId15" Type="http://schemas.openxmlformats.org/officeDocument/2006/relationships/oleObject" Target="../embeddings/oleObject10.bin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3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ffingtonpost.com/2012/10/11/cell-phones-world-subscribers-six-billion_n_1957173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hyperlink" Target="http://en.wikipedia.org/wiki/List_of_countries_by_number_of_mobile_phones_in_use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3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29" Type="http://schemas.openxmlformats.org/officeDocument/2006/relationships/image" Target="../media/image3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31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3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</a:pPr>
            <a:r>
              <a:rPr lang="en-US" sz="44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>Chapter 6</a:t>
            </a:r>
            <a:r>
              <a:rPr lang="en-US" sz="48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/>
            </a:r>
            <a:br>
              <a:rPr lang="en-US" sz="48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</a:br>
            <a:r>
              <a:rPr lang="en-US" sz="44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>Wireless and Mobile Networks</a:t>
            </a: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</a:pPr>
            <a:r>
              <a:rPr lang="en-US" sz="2800" i="1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  <a:t>Computer Networking: A Top Down Approach </a:t>
            </a:r>
            <a:r>
              <a:rPr lang="en-US" sz="2800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  <a:t/>
            </a:r>
            <a:br>
              <a:rPr lang="en-US" sz="2800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</a:br>
            <a:r>
              <a:rPr lang="en-US" sz="2000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  <a:t>6</a:t>
            </a:r>
            <a:r>
              <a:rPr lang="en-US" sz="2000" baseline="30000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  <a:t>th</a:t>
            </a:r>
            <a:r>
              <a:rPr lang="en-US" sz="2000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  <a:t> edition </a:t>
            </a:r>
            <a:br>
              <a:rPr lang="en-US" sz="2000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</a:br>
            <a:r>
              <a:rPr lang="en-US" sz="2000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  <a:t>Jim Kurose, Keith Ross</a:t>
            </a:r>
            <a:br>
              <a:rPr lang="en-US" sz="2000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</a:br>
            <a:r>
              <a:rPr lang="en-US" sz="2000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  <a:t>Addison-Wesley</a:t>
            </a:r>
            <a:br>
              <a:rPr lang="en-US" sz="2000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</a:br>
            <a:r>
              <a:rPr lang="en-US" sz="2000">
                <a:solidFill>
                  <a:srgbClr val="008000"/>
                </a:solidFill>
                <a:latin typeface="Gill Sans MT" pitchFamily="34" charset="0"/>
                <a:cs typeface="Arial" pitchFamily="34" charset="0"/>
              </a:rPr>
              <a:t>March 2012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369888" y="2766868"/>
            <a:ext cx="5378450" cy="146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A note on the use of these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ppt</a:t>
            </a:r>
            <a:r>
              <a:rPr lang="en-US" dirty="0">
                <a:latin typeface="Arial" pitchFamily="34" charset="0"/>
                <a:cs typeface="Arial" pitchFamily="34" charset="0"/>
              </a:rPr>
              <a:t> slides:</a:t>
            </a:r>
          </a:p>
          <a:p>
            <a:r>
              <a:rPr lang="en-US" sz="1200" dirty="0">
                <a:latin typeface="Arial" pitchFamily="34" charset="0"/>
                <a:cs typeface="Arial" pitchFamily="34" charset="0"/>
              </a:rPr>
              <a:t>We</a:t>
            </a:r>
            <a:r>
              <a:rPr lang="ja-JP" altLang="en-US" sz="1200" dirty="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dirty="0">
                <a:latin typeface="Arial" pitchFamily="34" charset="0"/>
                <a:cs typeface="Arial" pitchFamily="34" charset="0"/>
              </a:rPr>
              <a:t>re making these slides freely available to all (faculty, students, readers). They</a:t>
            </a:r>
            <a:r>
              <a:rPr lang="ja-JP" altLang="en-US" sz="1200" dirty="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dirty="0">
                <a:latin typeface="Arial" pitchFamily="34" charset="0"/>
                <a:cs typeface="Arial" pitchFamily="34" charset="0"/>
              </a:rPr>
              <a:t>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>
                <a:latin typeface="Arial" pitchFamily="34" charset="0"/>
                <a:cs typeface="Arial" pitchFamily="34" charset="0"/>
              </a:rPr>
              <a:t>lot</a:t>
            </a:r>
            <a:r>
              <a:rPr lang="en-US" altLang="ja-JP" sz="1200" dirty="0">
                <a:latin typeface="Arial" pitchFamily="34" charset="0"/>
                <a:cs typeface="Arial" pitchFamily="34" charset="0"/>
              </a:rPr>
              <a:t> of work on our part. In return for use, we only ask the following:</a:t>
            </a:r>
          </a:p>
          <a:p>
            <a:pPr>
              <a:lnSpc>
                <a:spcPct val="85000"/>
              </a:lnSpc>
            </a:pP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373063" y="3765405"/>
            <a:ext cx="537845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</a:pPr>
            <a:endParaRPr lang="en-US" sz="1400" dirty="0">
              <a:latin typeface="Gill Sans MT" pitchFamily="34" charset="0"/>
              <a:cs typeface="Arial" pitchFamily="34" charset="0"/>
            </a:endParaRPr>
          </a:p>
          <a:p>
            <a:pPr marL="173038" indent="-173038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If you use these slides (e.g., in a class) that you mention their source (after all, we</a:t>
            </a:r>
            <a:r>
              <a:rPr lang="ja-JP" altLang="en-US" sz="120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dirty="0">
                <a:latin typeface="Arial" pitchFamily="34" charset="0"/>
                <a:cs typeface="Arial" pitchFamily="34" charset="0"/>
              </a:rPr>
              <a:t>d like people to use our book!)</a:t>
            </a:r>
          </a:p>
          <a:p>
            <a:pPr marL="173038" indent="-173038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>
              <a:buClr>
                <a:schemeClr val="accent2"/>
              </a:buClr>
              <a:buFont typeface="Wingdings" pitchFamily="2" charset="2"/>
              <a:buChar char="q"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73038" indent="-173038">
              <a:lnSpc>
                <a:spcPct val="8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Thanks and enjoy!  JFK/KWR</a:t>
            </a:r>
          </a:p>
          <a:p>
            <a:pPr marL="173038" indent="-173038">
              <a:lnSpc>
                <a:spcPct val="85000"/>
              </a:lnSpc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173038" indent="-173038">
              <a:lnSpc>
                <a:spcPct val="85000"/>
              </a:lnSpc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    All material copyright 1996-2012</a:t>
            </a:r>
          </a:p>
          <a:p>
            <a:pPr marL="173038" indent="-173038">
              <a:lnSpc>
                <a:spcPct val="85000"/>
              </a:lnSpc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    J.F Kurose and K.W. Ross, All Rights Reserved</a:t>
            </a:r>
          </a:p>
        </p:txBody>
      </p:sp>
      <p:pic>
        <p:nvPicPr>
          <p:cNvPr id="8201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5440218"/>
            <a:ext cx="187325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6390" name="Picture 1" descr="6e_cove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>
                <a:latin typeface="Arial" charset="0"/>
              </a:rPr>
              <a:t>Wireless, Mobile Networks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7FF91EB0-3917-4373-A3A7-8E0B9ECC3592}" type="slidenum">
              <a:rPr lang="en-US"/>
              <a:pPr/>
              <a:t>1</a:t>
            </a:fld>
            <a:endParaRPr lang="en-US"/>
          </a:p>
        </p:txBody>
      </p:sp>
      <p:pic>
        <p:nvPicPr>
          <p:cNvPr id="16393" name="Picture 23" descr="underline_base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" y="2395538"/>
            <a:ext cx="41132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323388" y="5731733"/>
            <a:ext cx="5758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>
                <a:latin typeface="Arial" pitchFamily="34" charset="0"/>
                <a:cs typeface="Arial" pitchFamily="34" charset="0"/>
              </a:rPr>
              <a:t>The course notes are adapted for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Bucknell’s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CSCI 363</a:t>
            </a:r>
          </a:p>
          <a:p>
            <a:pPr algn="l"/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Xiannong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Meng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1800" dirty="0" smtClean="0">
                <a:latin typeface="Arial" pitchFamily="34" charset="0"/>
                <a:cs typeface="Arial" pitchFamily="34" charset="0"/>
              </a:rPr>
              <a:t>Spring 2016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>
                <a:latin typeface="Gill Sans MT" charset="0"/>
                <a:ea typeface="ＭＳ Ｐゴシック" charset="0"/>
              </a:rPr>
              <a:t>Acronym in wireless communication</a:t>
            </a:r>
            <a:endParaRPr lang="en-US" sz="3600" dirty="0">
              <a:latin typeface="Gill Sans MT" charset="0"/>
              <a:ea typeface="ＭＳ Ｐゴシック" charset="0"/>
            </a:endParaRPr>
          </a:p>
        </p:txBody>
      </p:sp>
      <p:sp>
        <p:nvSpPr>
          <p:cNvPr id="40" name="Content Placeholder 3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4G LTE: 4</a:t>
            </a:r>
            <a:r>
              <a:rPr lang="en-US" baseline="30000" dirty="0" smtClean="0"/>
              <a:t>th</a:t>
            </a:r>
            <a:r>
              <a:rPr lang="en-US" dirty="0" smtClean="0"/>
              <a:t> Generation Long Term Evolution</a:t>
            </a:r>
          </a:p>
          <a:p>
            <a:r>
              <a:rPr lang="en-US" dirty="0" smtClean="0"/>
              <a:t>UMTS: Universal Mobile Telecommunications System</a:t>
            </a:r>
          </a:p>
          <a:p>
            <a:r>
              <a:rPr lang="en-US" dirty="0" smtClean="0"/>
              <a:t>HSPDA: High-Speed Downlink Packet Access</a:t>
            </a:r>
          </a:p>
          <a:p>
            <a:r>
              <a:rPr lang="en-US" dirty="0" smtClean="0"/>
              <a:t>EVDO: Enhanced Voice-Data Optimized</a:t>
            </a:r>
          </a:p>
          <a:p>
            <a:r>
              <a:rPr lang="en-US" dirty="0" smtClean="0"/>
              <a:t>GSM: Global System for Mobile Communications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19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9F25F979-375B-4E92-BEA1-3D63B26BBBD6}" type="slidenum">
              <a:rPr lang="en-US"/>
              <a:pPr/>
              <a:t>10</a:t>
            </a:fld>
            <a:endParaRPr lang="en-US"/>
          </a:p>
        </p:txBody>
      </p:sp>
      <p:sp>
        <p:nvSpPr>
          <p:cNvPr id="8210" name="Text Box 124"/>
          <p:cNvSpPr txBox="1">
            <a:spLocks noChangeArrowheads="1"/>
          </p:cNvSpPr>
          <p:nvPr/>
        </p:nvSpPr>
        <p:spPr bwMode="auto">
          <a:xfrm>
            <a:off x="3948113" y="4845050"/>
            <a:ext cx="210661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smtClean="0">
                <a:solidFill>
                  <a:schemeClr val="bg1"/>
                </a:solidFill>
                <a:latin typeface="Arial" charset="0"/>
              </a:rPr>
              <a:t>2G: IS-95, CDMA, GSM</a:t>
            </a:r>
          </a:p>
        </p:txBody>
      </p:sp>
      <p:sp>
        <p:nvSpPr>
          <p:cNvPr id="8214" name="Text Box 130"/>
          <p:cNvSpPr txBox="1">
            <a:spLocks noChangeArrowheads="1"/>
          </p:cNvSpPr>
          <p:nvPr/>
        </p:nvSpPr>
        <p:spPr bwMode="auto">
          <a:xfrm>
            <a:off x="1422400" y="3711575"/>
            <a:ext cx="7254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smtClean="0">
                <a:solidFill>
                  <a:schemeClr val="bg1"/>
                </a:solidFill>
                <a:latin typeface="Arial" charset="0"/>
              </a:rPr>
              <a:t>802.15</a:t>
            </a:r>
          </a:p>
        </p:txBody>
      </p:sp>
      <p:sp>
        <p:nvSpPr>
          <p:cNvPr id="8222" name="Text Box 138"/>
          <p:cNvSpPr txBox="1">
            <a:spLocks noChangeArrowheads="1"/>
          </p:cNvSpPr>
          <p:nvPr/>
        </p:nvSpPr>
        <p:spPr bwMode="auto">
          <a:xfrm>
            <a:off x="2965450" y="3305175"/>
            <a:ext cx="42910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smtClean="0">
                <a:solidFill>
                  <a:schemeClr val="bg1"/>
                </a:solidFill>
                <a:latin typeface="Arial" charset="0"/>
              </a:rPr>
              <a:t>3G: UMTS/WCDMA-HSPDA, CDMA2000-1xEVDO</a:t>
            </a:r>
          </a:p>
        </p:txBody>
      </p:sp>
      <p:sp>
        <p:nvSpPr>
          <p:cNvPr id="8223" name="Text Box 140"/>
          <p:cNvSpPr txBox="1">
            <a:spLocks noChangeArrowheads="1"/>
          </p:cNvSpPr>
          <p:nvPr/>
        </p:nvSpPr>
        <p:spPr bwMode="auto">
          <a:xfrm>
            <a:off x="5013325" y="2922588"/>
            <a:ext cx="152586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4G: LTE WIMAX</a:t>
            </a:r>
          </a:p>
        </p:txBody>
      </p:sp>
      <p:sp>
        <p:nvSpPr>
          <p:cNvPr id="8225" name="Text Box 142"/>
          <p:cNvSpPr txBox="1">
            <a:spLocks noChangeArrowheads="1"/>
          </p:cNvSpPr>
          <p:nvPr/>
        </p:nvSpPr>
        <p:spPr bwMode="auto">
          <a:xfrm>
            <a:off x="4164013" y="2514600"/>
            <a:ext cx="2178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smtClean="0">
                <a:solidFill>
                  <a:schemeClr val="bg1"/>
                </a:solidFill>
                <a:latin typeface="Arial" charset="0"/>
              </a:rPr>
              <a:t>802.11a,g point-to-point</a:t>
            </a:r>
          </a:p>
        </p:txBody>
      </p:sp>
      <p:sp>
        <p:nvSpPr>
          <p:cNvPr id="8226" name="Line 143"/>
          <p:cNvSpPr>
            <a:spLocks noChangeShapeType="1"/>
          </p:cNvSpPr>
          <p:nvPr/>
        </p:nvSpPr>
        <p:spPr bwMode="auto">
          <a:xfrm flipH="1">
            <a:off x="7900988" y="2700338"/>
            <a:ext cx="25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pic>
        <p:nvPicPr>
          <p:cNvPr id="29734" name="Picture 6" descr="underline_ba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963" y="1033463"/>
            <a:ext cx="8228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5"/>
          <p:cNvSpPr>
            <a:spLocks noChangeArrowheads="1"/>
          </p:cNvSpPr>
          <p:nvPr/>
        </p:nvSpPr>
        <p:spPr bwMode="auto">
          <a:xfrm>
            <a:off x="4816475" y="4378325"/>
            <a:ext cx="2152650" cy="2093913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Oval 11"/>
          <p:cNvSpPr>
            <a:spLocks noChangeArrowheads="1"/>
          </p:cNvSpPr>
          <p:nvPr/>
        </p:nvSpPr>
        <p:spPr bwMode="auto">
          <a:xfrm>
            <a:off x="650875" y="1290638"/>
            <a:ext cx="2252663" cy="2286000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Line 22"/>
          <p:cNvSpPr>
            <a:spLocks noChangeShapeType="1"/>
          </p:cNvSpPr>
          <p:nvPr/>
        </p:nvSpPr>
        <p:spPr bwMode="auto">
          <a:xfrm>
            <a:off x="1798638" y="2447925"/>
            <a:ext cx="1277937" cy="655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22" name="Oval 23"/>
          <p:cNvSpPr>
            <a:spLocks noChangeArrowheads="1"/>
          </p:cNvSpPr>
          <p:nvPr/>
        </p:nvSpPr>
        <p:spPr bwMode="auto">
          <a:xfrm>
            <a:off x="1524000" y="4033838"/>
            <a:ext cx="1038225" cy="100488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Line 34"/>
          <p:cNvSpPr>
            <a:spLocks noChangeShapeType="1"/>
          </p:cNvSpPr>
          <p:nvPr/>
        </p:nvSpPr>
        <p:spPr bwMode="auto">
          <a:xfrm flipV="1">
            <a:off x="2197100" y="3636963"/>
            <a:ext cx="1257300" cy="809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24" name="Oval 38"/>
          <p:cNvSpPr>
            <a:spLocks noChangeArrowheads="1"/>
          </p:cNvSpPr>
          <p:nvPr/>
        </p:nvSpPr>
        <p:spPr bwMode="auto">
          <a:xfrm>
            <a:off x="3108325" y="4440238"/>
            <a:ext cx="2278063" cy="205263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Line 59"/>
          <p:cNvSpPr>
            <a:spLocks noChangeShapeType="1"/>
          </p:cNvSpPr>
          <p:nvPr/>
        </p:nvSpPr>
        <p:spPr bwMode="auto">
          <a:xfrm>
            <a:off x="5360988" y="54244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26" name="Line 60"/>
          <p:cNvSpPr>
            <a:spLocks noChangeShapeType="1"/>
          </p:cNvSpPr>
          <p:nvPr/>
        </p:nvSpPr>
        <p:spPr bwMode="auto">
          <a:xfrm flipH="1">
            <a:off x="4873625" y="5327650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27" name="Line 61"/>
          <p:cNvSpPr>
            <a:spLocks noChangeShapeType="1"/>
          </p:cNvSpPr>
          <p:nvPr/>
        </p:nvSpPr>
        <p:spPr bwMode="auto">
          <a:xfrm flipH="1">
            <a:off x="4887913" y="5403850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28" name="Line 62"/>
          <p:cNvSpPr>
            <a:spLocks noChangeShapeType="1"/>
          </p:cNvSpPr>
          <p:nvPr/>
        </p:nvSpPr>
        <p:spPr bwMode="auto">
          <a:xfrm flipH="1">
            <a:off x="4830763" y="5470525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29" name="Line 63"/>
          <p:cNvSpPr>
            <a:spLocks noChangeShapeType="1"/>
          </p:cNvSpPr>
          <p:nvPr/>
        </p:nvSpPr>
        <p:spPr bwMode="auto">
          <a:xfrm flipH="1" flipV="1">
            <a:off x="4867275" y="4105275"/>
            <a:ext cx="949325" cy="1293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30" name="Line 64"/>
          <p:cNvSpPr>
            <a:spLocks noChangeShapeType="1"/>
          </p:cNvSpPr>
          <p:nvPr/>
        </p:nvSpPr>
        <p:spPr bwMode="auto">
          <a:xfrm flipV="1">
            <a:off x="4308475" y="4144963"/>
            <a:ext cx="50800" cy="111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31757" name="Group 356"/>
          <p:cNvGrpSpPr>
            <a:grpSpLocks/>
          </p:cNvGrpSpPr>
          <p:nvPr/>
        </p:nvGrpSpPr>
        <p:grpSpPr bwMode="auto">
          <a:xfrm>
            <a:off x="6442075" y="4867275"/>
            <a:ext cx="331788" cy="368300"/>
            <a:chOff x="313" y="1497"/>
            <a:chExt cx="1152" cy="1014"/>
          </a:xfrm>
        </p:grpSpPr>
        <p:pic>
          <p:nvPicPr>
            <p:cNvPr id="31874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75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1758" name="Group 361"/>
          <p:cNvGrpSpPr>
            <a:grpSpLocks/>
          </p:cNvGrpSpPr>
          <p:nvPr/>
        </p:nvGrpSpPr>
        <p:grpSpPr bwMode="auto">
          <a:xfrm>
            <a:off x="2071688" y="4195763"/>
            <a:ext cx="396875" cy="388937"/>
            <a:chOff x="2967" y="478"/>
            <a:chExt cx="788" cy="625"/>
          </a:xfrm>
        </p:grpSpPr>
        <p:pic>
          <p:nvPicPr>
            <p:cNvPr id="31872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73" name="Picture 360" descr="antenna_radiation_stylized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1759" name="Group 92"/>
          <p:cNvGrpSpPr>
            <a:grpSpLocks/>
          </p:cNvGrpSpPr>
          <p:nvPr/>
        </p:nvGrpSpPr>
        <p:grpSpPr bwMode="auto">
          <a:xfrm>
            <a:off x="5668963" y="4957763"/>
            <a:ext cx="458787" cy="620712"/>
            <a:chOff x="5955030" y="3031808"/>
            <a:chExt cx="914400" cy="1398587"/>
          </a:xfrm>
        </p:grpSpPr>
        <p:grpSp>
          <p:nvGrpSpPr>
            <p:cNvPr id="31855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31857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58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59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60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61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62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63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64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65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66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67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68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69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70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71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31856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1760" name="Group 403"/>
          <p:cNvGrpSpPr>
            <a:grpSpLocks/>
          </p:cNvGrpSpPr>
          <p:nvPr/>
        </p:nvGrpSpPr>
        <p:grpSpPr bwMode="auto">
          <a:xfrm>
            <a:off x="3403600" y="5354638"/>
            <a:ext cx="527050" cy="392112"/>
            <a:chOff x="2751" y="1851"/>
            <a:chExt cx="462" cy="478"/>
          </a:xfrm>
        </p:grpSpPr>
        <p:pic>
          <p:nvPicPr>
            <p:cNvPr id="31853" name="Picture 364" descr="iphone_stylized_small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54" name="Picture 402" descr="antenna_radiation_stylized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1761" name="Group 113"/>
          <p:cNvGrpSpPr>
            <a:grpSpLocks/>
          </p:cNvGrpSpPr>
          <p:nvPr/>
        </p:nvGrpSpPr>
        <p:grpSpPr bwMode="auto">
          <a:xfrm>
            <a:off x="4094163" y="4987925"/>
            <a:ext cx="458787" cy="620713"/>
            <a:chOff x="5955030" y="3031808"/>
            <a:chExt cx="914400" cy="1398587"/>
          </a:xfrm>
        </p:grpSpPr>
        <p:grpSp>
          <p:nvGrpSpPr>
            <p:cNvPr id="31836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31838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39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40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41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42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43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44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45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46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47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48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49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50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51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52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31837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1762" name="Group 356"/>
          <p:cNvGrpSpPr>
            <a:grpSpLocks/>
          </p:cNvGrpSpPr>
          <p:nvPr/>
        </p:nvGrpSpPr>
        <p:grpSpPr bwMode="auto">
          <a:xfrm>
            <a:off x="5781675" y="5791200"/>
            <a:ext cx="361950" cy="338138"/>
            <a:chOff x="313" y="1497"/>
            <a:chExt cx="1152" cy="1014"/>
          </a:xfrm>
        </p:grpSpPr>
        <p:pic>
          <p:nvPicPr>
            <p:cNvPr id="31834" name="Picture 354" descr="laptop_stylized_small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35" name="Picture 355" descr="antenna_stylized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1763" name="Group 356"/>
          <p:cNvGrpSpPr>
            <a:grpSpLocks/>
          </p:cNvGrpSpPr>
          <p:nvPr/>
        </p:nvGrpSpPr>
        <p:grpSpPr bwMode="auto">
          <a:xfrm>
            <a:off x="4551363" y="5811838"/>
            <a:ext cx="376237" cy="347662"/>
            <a:chOff x="313" y="1497"/>
            <a:chExt cx="1152" cy="1014"/>
          </a:xfrm>
        </p:grpSpPr>
        <p:pic>
          <p:nvPicPr>
            <p:cNvPr id="31832" name="Picture 354" descr="laptop_stylized_small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33" name="Picture 355" descr="antenna_stylized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1764" name="Group 356"/>
          <p:cNvGrpSpPr>
            <a:grpSpLocks/>
          </p:cNvGrpSpPr>
          <p:nvPr/>
        </p:nvGrpSpPr>
        <p:grpSpPr bwMode="auto">
          <a:xfrm>
            <a:off x="3830638" y="5832475"/>
            <a:ext cx="382587" cy="436563"/>
            <a:chOff x="313" y="1497"/>
            <a:chExt cx="1152" cy="1014"/>
          </a:xfrm>
        </p:grpSpPr>
        <p:pic>
          <p:nvPicPr>
            <p:cNvPr id="31830" name="Picture 354" descr="laptop_stylized_small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31" name="Picture 355" descr="antenna_stylized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1765" name="Group 403"/>
          <p:cNvGrpSpPr>
            <a:grpSpLocks/>
          </p:cNvGrpSpPr>
          <p:nvPr/>
        </p:nvGrpSpPr>
        <p:grpSpPr bwMode="auto">
          <a:xfrm>
            <a:off x="3729038" y="4673600"/>
            <a:ext cx="485775" cy="403225"/>
            <a:chOff x="2751" y="1851"/>
            <a:chExt cx="462" cy="478"/>
          </a:xfrm>
        </p:grpSpPr>
        <p:pic>
          <p:nvPicPr>
            <p:cNvPr id="31828" name="Picture 364" descr="iphone_stylized_small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29" name="Picture 402" descr="antenna_radiation_stylized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1766" name="Group 403"/>
          <p:cNvGrpSpPr>
            <a:grpSpLocks/>
          </p:cNvGrpSpPr>
          <p:nvPr/>
        </p:nvGrpSpPr>
        <p:grpSpPr bwMode="auto">
          <a:xfrm>
            <a:off x="6289675" y="5334000"/>
            <a:ext cx="525463" cy="392113"/>
            <a:chOff x="2751" y="1851"/>
            <a:chExt cx="462" cy="478"/>
          </a:xfrm>
        </p:grpSpPr>
        <p:pic>
          <p:nvPicPr>
            <p:cNvPr id="31826" name="Picture 364" descr="iphone_stylized_small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27" name="Picture 402" descr="antenna_radiation_stylized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1767" name="Group 356"/>
          <p:cNvGrpSpPr>
            <a:grpSpLocks/>
          </p:cNvGrpSpPr>
          <p:nvPr/>
        </p:nvGrpSpPr>
        <p:grpSpPr bwMode="auto">
          <a:xfrm>
            <a:off x="4987925" y="5191125"/>
            <a:ext cx="376238" cy="349250"/>
            <a:chOff x="313" y="1497"/>
            <a:chExt cx="1152" cy="1014"/>
          </a:xfrm>
        </p:grpSpPr>
        <p:pic>
          <p:nvPicPr>
            <p:cNvPr id="31824" name="Picture 354" descr="laptop_stylized_small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25" name="Picture 355" descr="antenna_stylized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1768" name="Group 356"/>
          <p:cNvGrpSpPr>
            <a:grpSpLocks/>
          </p:cNvGrpSpPr>
          <p:nvPr/>
        </p:nvGrpSpPr>
        <p:grpSpPr bwMode="auto">
          <a:xfrm>
            <a:off x="1909763" y="4643438"/>
            <a:ext cx="282575" cy="344487"/>
            <a:chOff x="313" y="1497"/>
            <a:chExt cx="1152" cy="1014"/>
          </a:xfrm>
        </p:grpSpPr>
        <p:pic>
          <p:nvPicPr>
            <p:cNvPr id="31822" name="Picture 354" descr="laptop_stylized_small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23" name="Picture 355" descr="antenna_stylized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1769" name="Group 403"/>
          <p:cNvGrpSpPr>
            <a:grpSpLocks/>
          </p:cNvGrpSpPr>
          <p:nvPr/>
        </p:nvGrpSpPr>
        <p:grpSpPr bwMode="auto">
          <a:xfrm>
            <a:off x="1616075" y="4308475"/>
            <a:ext cx="444500" cy="381000"/>
            <a:chOff x="2751" y="1851"/>
            <a:chExt cx="462" cy="478"/>
          </a:xfrm>
        </p:grpSpPr>
        <p:pic>
          <p:nvPicPr>
            <p:cNvPr id="31820" name="Picture 364" descr="iphone_stylized_small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21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1770" name="Group 155"/>
          <p:cNvGrpSpPr>
            <a:grpSpLocks/>
          </p:cNvGrpSpPr>
          <p:nvPr/>
        </p:nvGrpSpPr>
        <p:grpSpPr bwMode="auto">
          <a:xfrm>
            <a:off x="1574800" y="1971675"/>
            <a:ext cx="458788" cy="619125"/>
            <a:chOff x="5955030" y="3031808"/>
            <a:chExt cx="914400" cy="1398587"/>
          </a:xfrm>
        </p:grpSpPr>
        <p:grpSp>
          <p:nvGrpSpPr>
            <p:cNvPr id="31803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31805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06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07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08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09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10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11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12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13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14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15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16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17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18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819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31804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1771" name="Group 356"/>
          <p:cNvGrpSpPr>
            <a:grpSpLocks/>
          </p:cNvGrpSpPr>
          <p:nvPr/>
        </p:nvGrpSpPr>
        <p:grpSpPr bwMode="auto">
          <a:xfrm>
            <a:off x="2112963" y="2103438"/>
            <a:ext cx="465137" cy="481012"/>
            <a:chOff x="313" y="1497"/>
            <a:chExt cx="1152" cy="1014"/>
          </a:xfrm>
        </p:grpSpPr>
        <p:pic>
          <p:nvPicPr>
            <p:cNvPr id="31801" name="Picture 354" descr="laptop_stylized_small"/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02" name="Picture 355" descr="antenna_stylized"/>
            <p:cNvPicPr>
              <a:picLocks noChangeAspect="1" noChangeArrowheads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1772" name="Group 356"/>
          <p:cNvGrpSpPr>
            <a:grpSpLocks/>
          </p:cNvGrpSpPr>
          <p:nvPr/>
        </p:nvGrpSpPr>
        <p:grpSpPr bwMode="auto">
          <a:xfrm>
            <a:off x="2005013" y="2901950"/>
            <a:ext cx="333375" cy="368300"/>
            <a:chOff x="313" y="1497"/>
            <a:chExt cx="1152" cy="1014"/>
          </a:xfrm>
        </p:grpSpPr>
        <p:pic>
          <p:nvPicPr>
            <p:cNvPr id="31799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800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1773" name="Group 356"/>
          <p:cNvGrpSpPr>
            <a:grpSpLocks/>
          </p:cNvGrpSpPr>
          <p:nvPr/>
        </p:nvGrpSpPr>
        <p:grpSpPr bwMode="auto">
          <a:xfrm>
            <a:off x="1482725" y="2987675"/>
            <a:ext cx="282575" cy="344488"/>
            <a:chOff x="313" y="1497"/>
            <a:chExt cx="1152" cy="1014"/>
          </a:xfrm>
        </p:grpSpPr>
        <p:pic>
          <p:nvPicPr>
            <p:cNvPr id="31797" name="Picture 354" descr="laptop_stylized_small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798" name="Picture 355" descr="antenna_stylized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1774" name="Group 403"/>
          <p:cNvGrpSpPr>
            <a:grpSpLocks/>
          </p:cNvGrpSpPr>
          <p:nvPr/>
        </p:nvGrpSpPr>
        <p:grpSpPr bwMode="auto">
          <a:xfrm>
            <a:off x="1189038" y="2651125"/>
            <a:ext cx="444500" cy="382588"/>
            <a:chOff x="2751" y="1851"/>
            <a:chExt cx="462" cy="478"/>
          </a:xfrm>
        </p:grpSpPr>
        <p:pic>
          <p:nvPicPr>
            <p:cNvPr id="31795" name="Picture 364" descr="iphone_stylized_small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796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1775" name="Group 356"/>
          <p:cNvGrpSpPr>
            <a:grpSpLocks/>
          </p:cNvGrpSpPr>
          <p:nvPr/>
        </p:nvGrpSpPr>
        <p:grpSpPr bwMode="auto">
          <a:xfrm>
            <a:off x="1565275" y="1401763"/>
            <a:ext cx="446088" cy="385762"/>
            <a:chOff x="313" y="1497"/>
            <a:chExt cx="1152" cy="1014"/>
          </a:xfrm>
        </p:grpSpPr>
        <p:pic>
          <p:nvPicPr>
            <p:cNvPr id="31793" name="Picture 354" descr="laptop_stylized_small"/>
            <p:cNvPicPr>
              <a:picLocks noChangeAspect="1" noChangeArrowheads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794" name="Picture 355" descr="antenna_stylized"/>
            <p:cNvPicPr>
              <a:picLocks noChangeAspect="1" noChangeArrowheads="1"/>
            </p:cNvPicPr>
            <p:nvPr/>
          </p:nvPicPr>
          <p:blipFill>
            <a:blip r:embed="rId25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1776" name="Group 403"/>
          <p:cNvGrpSpPr>
            <a:grpSpLocks/>
          </p:cNvGrpSpPr>
          <p:nvPr/>
        </p:nvGrpSpPr>
        <p:grpSpPr bwMode="auto">
          <a:xfrm>
            <a:off x="762000" y="2530475"/>
            <a:ext cx="446088" cy="381000"/>
            <a:chOff x="2751" y="1851"/>
            <a:chExt cx="462" cy="478"/>
          </a:xfrm>
        </p:grpSpPr>
        <p:pic>
          <p:nvPicPr>
            <p:cNvPr id="31791" name="Picture 364" descr="iphone_stylized_small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792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25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9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90168C13-A190-45D2-865B-6A204C1C1B6C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31779" name="Group 87"/>
          <p:cNvGrpSpPr>
            <a:grpSpLocks/>
          </p:cNvGrpSpPr>
          <p:nvPr/>
        </p:nvGrpSpPr>
        <p:grpSpPr bwMode="auto">
          <a:xfrm>
            <a:off x="4597400" y="1362075"/>
            <a:ext cx="4233863" cy="4064000"/>
            <a:chOff x="2896" y="858"/>
            <a:chExt cx="2667" cy="2560"/>
          </a:xfrm>
        </p:grpSpPr>
        <p:sp>
          <p:nvSpPr>
            <p:cNvPr id="9256" name="Rectangle 63"/>
            <p:cNvSpPr>
              <a:spLocks noChangeArrowheads="1"/>
            </p:cNvSpPr>
            <p:nvPr/>
          </p:nvSpPr>
          <p:spPr bwMode="auto">
            <a:xfrm>
              <a:off x="3455" y="981"/>
              <a:ext cx="2108" cy="1464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7" name="Rectangle 64"/>
            <p:cNvSpPr>
              <a:spLocks noChangeArrowheads="1"/>
            </p:cNvSpPr>
            <p:nvPr/>
          </p:nvSpPr>
          <p:spPr bwMode="auto">
            <a:xfrm>
              <a:off x="3489" y="884"/>
              <a:ext cx="1719" cy="1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8" name="Rectangle 65"/>
            <p:cNvSpPr>
              <a:spLocks noChangeArrowheads="1"/>
            </p:cNvSpPr>
            <p:nvPr/>
          </p:nvSpPr>
          <p:spPr bwMode="auto">
            <a:xfrm>
              <a:off x="3488" y="858"/>
              <a:ext cx="1984" cy="1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buClr>
                  <a:srgbClr val="000099"/>
                </a:buClr>
                <a:buSzPct val="75000"/>
                <a:buFont typeface="Wingdings" charset="0"/>
                <a:buNone/>
                <a:defRPr/>
              </a:pPr>
              <a:r>
                <a:rPr lang="en-US" sz="2400">
                  <a:latin typeface="Comic Sans MS" charset="0"/>
                  <a:ea typeface="ＭＳ Ｐゴシック" charset="0"/>
                </a:rPr>
                <a:t> </a:t>
              </a:r>
              <a:r>
                <a:rPr lang="en-US" sz="2400">
                  <a:latin typeface="Gill Sans MT" charset="0"/>
                  <a:ea typeface="ＭＳ Ｐゴシック" charset="0"/>
                </a:rPr>
                <a:t>infrastructure mode</a:t>
              </a:r>
            </a:p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en-US" sz="2000">
                  <a:latin typeface="Gill Sans MT" charset="0"/>
                  <a:ea typeface="ＭＳ Ｐゴシック" charset="0"/>
                </a:rPr>
                <a:t>base station connects mobiles into wired network</a:t>
              </a:r>
            </a:p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buClr>
                  <a:srgbClr val="000099"/>
                </a:buClr>
                <a:buSzPct val="75000"/>
                <a:buFont typeface="Wingdings" charset="0"/>
                <a:buChar char="v"/>
                <a:defRPr/>
              </a:pPr>
              <a:r>
                <a:rPr lang="en-US" sz="2000">
                  <a:latin typeface="Gill Sans MT" charset="0"/>
                  <a:ea typeface="ＭＳ Ｐゴシック" charset="0"/>
                </a:rPr>
                <a:t>handoff: mobile changes base station providing connection into wired network</a:t>
              </a:r>
            </a:p>
          </p:txBody>
        </p:sp>
        <p:sp>
          <p:nvSpPr>
            <p:cNvPr id="9259" name="Line 84"/>
            <p:cNvSpPr>
              <a:spLocks noChangeShapeType="1"/>
            </p:cNvSpPr>
            <p:nvPr/>
          </p:nvSpPr>
          <p:spPr bwMode="auto">
            <a:xfrm flipH="1">
              <a:off x="3314" y="2446"/>
              <a:ext cx="1072" cy="88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9260" name="Line 85"/>
            <p:cNvSpPr>
              <a:spLocks noChangeShapeType="1"/>
            </p:cNvSpPr>
            <p:nvPr/>
          </p:nvSpPr>
          <p:spPr bwMode="auto">
            <a:xfrm flipH="1">
              <a:off x="3747" y="2445"/>
              <a:ext cx="637" cy="90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9261" name="Line 86"/>
            <p:cNvSpPr>
              <a:spLocks noChangeShapeType="1"/>
            </p:cNvSpPr>
            <p:nvPr/>
          </p:nvSpPr>
          <p:spPr bwMode="auto">
            <a:xfrm flipH="1">
              <a:off x="2896" y="2453"/>
              <a:ext cx="1470" cy="96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9254" name="Rectangle 4"/>
          <p:cNvSpPr>
            <a:spLocks noGrp="1" noChangeArrowheads="1"/>
          </p:cNvSpPr>
          <p:nvPr>
            <p:ph type="title"/>
          </p:nvPr>
        </p:nvSpPr>
        <p:spPr>
          <a:xfrm>
            <a:off x="461963" y="193675"/>
            <a:ext cx="7772400" cy="954088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ea typeface="ＭＳ Ｐゴシック" charset="0"/>
              </a:rPr>
              <a:t>Elements of a wireless network</a:t>
            </a:r>
          </a:p>
        </p:txBody>
      </p:sp>
      <p:pic>
        <p:nvPicPr>
          <p:cNvPr id="31781" name="Picture 16" descr="underline_base"/>
          <p:cNvPicPr>
            <a:picLocks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550863" y="881063"/>
            <a:ext cx="7313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1782" name="Group 6"/>
          <p:cNvGrpSpPr>
            <a:grpSpLocks/>
          </p:cNvGrpSpPr>
          <p:nvPr/>
        </p:nvGrpSpPr>
        <p:grpSpPr bwMode="auto">
          <a:xfrm>
            <a:off x="3038475" y="2557463"/>
            <a:ext cx="2362200" cy="1762125"/>
            <a:chOff x="3839" y="1737"/>
            <a:chExt cx="1488" cy="1110"/>
          </a:xfrm>
        </p:grpSpPr>
        <p:sp>
          <p:nvSpPr>
            <p:cNvPr id="31783" name="Freeform 7"/>
            <p:cNvSpPr>
              <a:spLocks/>
            </p:cNvSpPr>
            <p:nvPr/>
          </p:nvSpPr>
          <p:spPr bwMode="auto">
            <a:xfrm>
              <a:off x="3839" y="1737"/>
              <a:ext cx="1488" cy="1110"/>
            </a:xfrm>
            <a:custGeom>
              <a:avLst/>
              <a:gdLst>
                <a:gd name="T0" fmla="*/ 3 w 2135"/>
                <a:gd name="T1" fmla="*/ 58 h 1662"/>
                <a:gd name="T2" fmla="*/ 12 w 2135"/>
                <a:gd name="T3" fmla="*/ 7 h 1662"/>
                <a:gd name="T4" fmla="*/ 75 w 2135"/>
                <a:gd name="T5" fmla="*/ 17 h 1662"/>
                <a:gd name="T6" fmla="*/ 139 w 2135"/>
                <a:gd name="T7" fmla="*/ 9 h 1662"/>
                <a:gd name="T8" fmla="*/ 229 w 2135"/>
                <a:gd name="T9" fmla="*/ 36 h 1662"/>
                <a:gd name="T10" fmla="*/ 231 w 2135"/>
                <a:gd name="T11" fmla="*/ 102 h 1662"/>
                <a:gd name="T12" fmla="*/ 181 w 2135"/>
                <a:gd name="T13" fmla="*/ 142 h 1662"/>
                <a:gd name="T14" fmla="*/ 93 w 2135"/>
                <a:gd name="T15" fmla="*/ 134 h 1662"/>
                <a:gd name="T16" fmla="*/ 57 w 2135"/>
                <a:gd name="T17" fmla="*/ 112 h 1662"/>
                <a:gd name="T18" fmla="*/ 21 w 2135"/>
                <a:gd name="T19" fmla="*/ 95 h 1662"/>
                <a:gd name="T20" fmla="*/ 3 w 2135"/>
                <a:gd name="T21" fmla="*/ 58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8" name="Text Box 8"/>
            <p:cNvSpPr txBox="1">
              <a:spLocks noChangeArrowheads="1"/>
            </p:cNvSpPr>
            <p:nvPr/>
          </p:nvSpPr>
          <p:spPr bwMode="auto">
            <a:xfrm>
              <a:off x="4146" y="2030"/>
              <a:ext cx="965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network </a:t>
              </a:r>
            </a:p>
            <a:p>
              <a:pPr algn="ctr" eaLnBrk="1" hangingPunct="1"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infrastructure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B47ABA3A-B68D-4C31-B6D1-5BA25F123D5E}" type="slidenum">
              <a:rPr lang="en-US"/>
              <a:pPr/>
              <a:t>12</a:t>
            </a:fld>
            <a:endParaRPr lang="en-US"/>
          </a:p>
        </p:txBody>
      </p:sp>
      <p:sp>
        <p:nvSpPr>
          <p:cNvPr id="10244" name="Rectangle 64"/>
          <p:cNvSpPr>
            <a:spLocks noChangeArrowheads="1"/>
          </p:cNvSpPr>
          <p:nvPr/>
        </p:nvSpPr>
        <p:spPr bwMode="auto">
          <a:xfrm>
            <a:off x="5484813" y="1557338"/>
            <a:ext cx="3346450" cy="345122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240"/>
          <p:cNvSpPr>
            <a:spLocks noChangeArrowheads="1"/>
          </p:cNvSpPr>
          <p:nvPr/>
        </p:nvSpPr>
        <p:spPr bwMode="auto">
          <a:xfrm>
            <a:off x="5562600" y="1384300"/>
            <a:ext cx="1752600" cy="317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0592" name="Group 208"/>
          <p:cNvGrpSpPr>
            <a:grpSpLocks/>
          </p:cNvGrpSpPr>
          <p:nvPr/>
        </p:nvGrpSpPr>
        <p:grpSpPr bwMode="auto">
          <a:xfrm>
            <a:off x="876300" y="1717675"/>
            <a:ext cx="1755775" cy="1625600"/>
            <a:chOff x="1824" y="1076"/>
            <a:chExt cx="1106" cy="1024"/>
          </a:xfrm>
        </p:grpSpPr>
        <p:sp>
          <p:nvSpPr>
            <p:cNvPr id="10291" name="Oval 209"/>
            <p:cNvSpPr>
              <a:spLocks noChangeArrowheads="1"/>
            </p:cNvSpPr>
            <p:nvPr/>
          </p:nvSpPr>
          <p:spPr bwMode="auto">
            <a:xfrm>
              <a:off x="1824" y="1076"/>
              <a:ext cx="1106" cy="1024"/>
            </a:xfrm>
            <a:prstGeom prst="ellipse">
              <a:avLst/>
            </a:prstGeom>
            <a:gradFill rotWithShape="1">
              <a:gsLst>
                <a:gs pos="0">
                  <a:srgbClr val="66CCFF"/>
                </a:gs>
                <a:gs pos="100000">
                  <a:srgbClr val="CCFFFF">
                    <a:alpha val="50998"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33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3843" name="Group 210"/>
            <p:cNvGrpSpPr>
              <a:grpSpLocks/>
            </p:cNvGrpSpPr>
            <p:nvPr/>
          </p:nvGrpSpPr>
          <p:grpSpPr bwMode="auto">
            <a:xfrm>
              <a:off x="2204" y="1436"/>
              <a:ext cx="252" cy="288"/>
              <a:chOff x="2870" y="1518"/>
              <a:chExt cx="292" cy="320"/>
            </a:xfrm>
          </p:grpSpPr>
          <p:graphicFrame>
            <p:nvGraphicFramePr>
              <p:cNvPr id="33844" name="Object 211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886" name="Clip" r:id="rId4" imgW="826829" imgH="840406" progId="">
                      <p:embed/>
                    </p:oleObj>
                  </mc:Choice>
                  <mc:Fallback>
                    <p:oleObj name="Clip" r:id="rId4" imgW="826829" imgH="840406" progId="">
                      <p:embed/>
                      <p:pic>
                        <p:nvPicPr>
                          <p:cNvPr id="0" name="Object 2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3845" name="Object 212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887" name="Clip" r:id="rId6" imgW="1268295" imgH="1199426" progId="">
                      <p:embed/>
                    </p:oleObj>
                  </mc:Choice>
                  <mc:Fallback>
                    <p:oleObj name="Clip" r:id="rId6" imgW="1268295" imgH="1199426" progId="">
                      <p:embed/>
                      <p:pic>
                        <p:nvPicPr>
                          <p:cNvPr id="0" name="Object 2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10247" name="Rectangle 66"/>
          <p:cNvSpPr>
            <a:spLocks noChangeArrowheads="1"/>
          </p:cNvSpPr>
          <p:nvPr/>
        </p:nvSpPr>
        <p:spPr bwMode="auto">
          <a:xfrm>
            <a:off x="5537200" y="1362075"/>
            <a:ext cx="3149600" cy="257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sz="2400">
                <a:latin typeface="Gill Sans MT" charset="0"/>
                <a:ea typeface="ＭＳ Ｐゴシック" charset="0"/>
              </a:rPr>
              <a:t>ad hoc mode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400">
                <a:latin typeface="Gill Sans MT" charset="0"/>
                <a:ea typeface="ＭＳ Ｐゴシック" charset="0"/>
              </a:rPr>
              <a:t>no base stations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400">
                <a:latin typeface="Gill Sans MT" charset="0"/>
                <a:ea typeface="ＭＳ Ｐゴシック" charset="0"/>
              </a:rPr>
              <a:t>nodes can only transmit to other nodes within link coverage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400">
                <a:latin typeface="Gill Sans MT" charset="0"/>
                <a:ea typeface="ＭＳ Ｐゴシック" charset="0"/>
              </a:rPr>
              <a:t>nodes organize themselves into a network: route among themselves</a:t>
            </a:r>
          </a:p>
        </p:txBody>
      </p:sp>
      <p:grpSp>
        <p:nvGrpSpPr>
          <p:cNvPr id="400521" name="Group 137"/>
          <p:cNvGrpSpPr>
            <a:grpSpLocks/>
          </p:cNvGrpSpPr>
          <p:nvPr/>
        </p:nvGrpSpPr>
        <p:grpSpPr bwMode="auto">
          <a:xfrm>
            <a:off x="2181225" y="3041650"/>
            <a:ext cx="1755775" cy="1625600"/>
            <a:chOff x="1824" y="1076"/>
            <a:chExt cx="1106" cy="1024"/>
          </a:xfrm>
        </p:grpSpPr>
        <p:sp>
          <p:nvSpPr>
            <p:cNvPr id="10287" name="Oval 138"/>
            <p:cNvSpPr>
              <a:spLocks noChangeArrowheads="1"/>
            </p:cNvSpPr>
            <p:nvPr/>
          </p:nvSpPr>
          <p:spPr bwMode="auto">
            <a:xfrm>
              <a:off x="1824" y="1076"/>
              <a:ext cx="1106" cy="1024"/>
            </a:xfrm>
            <a:prstGeom prst="ellipse">
              <a:avLst/>
            </a:prstGeom>
            <a:gradFill rotWithShape="1">
              <a:gsLst>
                <a:gs pos="0">
                  <a:srgbClr val="66CCFF"/>
                </a:gs>
                <a:gs pos="100000">
                  <a:srgbClr val="CCFFFF">
                    <a:alpha val="50998"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33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3839" name="Group 139"/>
            <p:cNvGrpSpPr>
              <a:grpSpLocks/>
            </p:cNvGrpSpPr>
            <p:nvPr/>
          </p:nvGrpSpPr>
          <p:grpSpPr bwMode="auto">
            <a:xfrm>
              <a:off x="2204" y="1436"/>
              <a:ext cx="252" cy="288"/>
              <a:chOff x="2870" y="1518"/>
              <a:chExt cx="292" cy="320"/>
            </a:xfrm>
          </p:grpSpPr>
          <p:graphicFrame>
            <p:nvGraphicFramePr>
              <p:cNvPr id="33840" name="Object 140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888" name="Clip" r:id="rId8" imgW="826829" imgH="840406" progId="">
                      <p:embed/>
                    </p:oleObj>
                  </mc:Choice>
                  <mc:Fallback>
                    <p:oleObj name="Clip" r:id="rId8" imgW="826829" imgH="840406" progId="">
                      <p:embed/>
                      <p:pic>
                        <p:nvPicPr>
                          <p:cNvPr id="0" name="Object 14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3841" name="Object 141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889" name="Clip" r:id="rId9" imgW="1268295" imgH="1199426" progId="">
                      <p:embed/>
                    </p:oleObj>
                  </mc:Choice>
                  <mc:Fallback>
                    <p:oleObj name="Clip" r:id="rId9" imgW="1268295" imgH="1199426" progId="">
                      <p:embed/>
                      <p:pic>
                        <p:nvPicPr>
                          <p:cNvPr id="0" name="Object 14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400582" name="Group 198"/>
          <p:cNvGrpSpPr>
            <a:grpSpLocks/>
          </p:cNvGrpSpPr>
          <p:nvPr/>
        </p:nvGrpSpPr>
        <p:grpSpPr bwMode="auto">
          <a:xfrm>
            <a:off x="1933575" y="4765675"/>
            <a:ext cx="1755775" cy="1625600"/>
            <a:chOff x="1824" y="1076"/>
            <a:chExt cx="1106" cy="1024"/>
          </a:xfrm>
        </p:grpSpPr>
        <p:sp>
          <p:nvSpPr>
            <p:cNvPr id="10283" name="Oval 199"/>
            <p:cNvSpPr>
              <a:spLocks noChangeArrowheads="1"/>
            </p:cNvSpPr>
            <p:nvPr/>
          </p:nvSpPr>
          <p:spPr bwMode="auto">
            <a:xfrm>
              <a:off x="1824" y="1076"/>
              <a:ext cx="1106" cy="1024"/>
            </a:xfrm>
            <a:prstGeom prst="ellipse">
              <a:avLst/>
            </a:prstGeom>
            <a:gradFill rotWithShape="1">
              <a:gsLst>
                <a:gs pos="0">
                  <a:srgbClr val="66CCFF"/>
                </a:gs>
                <a:gs pos="100000">
                  <a:srgbClr val="CCFFFF">
                    <a:alpha val="50998"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33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3835" name="Group 200"/>
            <p:cNvGrpSpPr>
              <a:grpSpLocks/>
            </p:cNvGrpSpPr>
            <p:nvPr/>
          </p:nvGrpSpPr>
          <p:grpSpPr bwMode="auto">
            <a:xfrm>
              <a:off x="2204" y="1436"/>
              <a:ext cx="252" cy="288"/>
              <a:chOff x="2870" y="1518"/>
              <a:chExt cx="292" cy="320"/>
            </a:xfrm>
          </p:grpSpPr>
          <p:graphicFrame>
            <p:nvGraphicFramePr>
              <p:cNvPr id="33836" name="Object 201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890" name="Clip" r:id="rId10" imgW="826829" imgH="840406" progId="">
                      <p:embed/>
                    </p:oleObj>
                  </mc:Choice>
                  <mc:Fallback>
                    <p:oleObj name="Clip" r:id="rId10" imgW="826829" imgH="840406" progId="">
                      <p:embed/>
                      <p:pic>
                        <p:nvPicPr>
                          <p:cNvPr id="0" name="Object 20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3837" name="Object 202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891" name="Clip" r:id="rId11" imgW="1268295" imgH="1199426" progId="">
                      <p:embed/>
                    </p:oleObj>
                  </mc:Choice>
                  <mc:Fallback>
                    <p:oleObj name="Clip" r:id="rId11" imgW="1268295" imgH="1199426" progId="">
                      <p:embed/>
                      <p:pic>
                        <p:nvPicPr>
                          <p:cNvPr id="0" name="Object 20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400587" name="Group 203"/>
          <p:cNvGrpSpPr>
            <a:grpSpLocks/>
          </p:cNvGrpSpPr>
          <p:nvPr/>
        </p:nvGrpSpPr>
        <p:grpSpPr bwMode="auto">
          <a:xfrm>
            <a:off x="1047750" y="2317750"/>
            <a:ext cx="1755775" cy="1625600"/>
            <a:chOff x="1824" y="1076"/>
            <a:chExt cx="1106" cy="1024"/>
          </a:xfrm>
        </p:grpSpPr>
        <p:sp>
          <p:nvSpPr>
            <p:cNvPr id="10279" name="Oval 204"/>
            <p:cNvSpPr>
              <a:spLocks noChangeArrowheads="1"/>
            </p:cNvSpPr>
            <p:nvPr/>
          </p:nvSpPr>
          <p:spPr bwMode="auto">
            <a:xfrm>
              <a:off x="1824" y="1076"/>
              <a:ext cx="1106" cy="1024"/>
            </a:xfrm>
            <a:prstGeom prst="ellipse">
              <a:avLst/>
            </a:prstGeom>
            <a:gradFill rotWithShape="1">
              <a:gsLst>
                <a:gs pos="0">
                  <a:srgbClr val="66CCFF"/>
                </a:gs>
                <a:gs pos="100000">
                  <a:srgbClr val="CCFFFF">
                    <a:alpha val="50998"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33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3831" name="Group 205"/>
            <p:cNvGrpSpPr>
              <a:grpSpLocks/>
            </p:cNvGrpSpPr>
            <p:nvPr/>
          </p:nvGrpSpPr>
          <p:grpSpPr bwMode="auto">
            <a:xfrm>
              <a:off x="2204" y="1436"/>
              <a:ext cx="252" cy="288"/>
              <a:chOff x="2870" y="1518"/>
              <a:chExt cx="292" cy="320"/>
            </a:xfrm>
          </p:grpSpPr>
          <p:graphicFrame>
            <p:nvGraphicFramePr>
              <p:cNvPr id="33832" name="Object 206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892" name="Clip" r:id="rId12" imgW="826829" imgH="840406" progId="">
                      <p:embed/>
                    </p:oleObj>
                  </mc:Choice>
                  <mc:Fallback>
                    <p:oleObj name="Clip" r:id="rId12" imgW="826829" imgH="840406" progId="">
                      <p:embed/>
                      <p:pic>
                        <p:nvPicPr>
                          <p:cNvPr id="0" name="Object 20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3833" name="Object 207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893" name="Clip" r:id="rId13" imgW="1268295" imgH="1199426" progId="">
                      <p:embed/>
                    </p:oleObj>
                  </mc:Choice>
                  <mc:Fallback>
                    <p:oleObj name="Clip" r:id="rId13" imgW="1268295" imgH="1199426" progId="">
                      <p:embed/>
                      <p:pic>
                        <p:nvPicPr>
                          <p:cNvPr id="0" name="Object 20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400496" name="Group 112"/>
          <p:cNvGrpSpPr>
            <a:grpSpLocks/>
          </p:cNvGrpSpPr>
          <p:nvPr/>
        </p:nvGrpSpPr>
        <p:grpSpPr bwMode="auto">
          <a:xfrm>
            <a:off x="1620838" y="2741613"/>
            <a:ext cx="1755775" cy="1625600"/>
            <a:chOff x="1824" y="1076"/>
            <a:chExt cx="1106" cy="1024"/>
          </a:xfrm>
        </p:grpSpPr>
        <p:sp>
          <p:nvSpPr>
            <p:cNvPr id="10275" name="Oval 113"/>
            <p:cNvSpPr>
              <a:spLocks noChangeArrowheads="1"/>
            </p:cNvSpPr>
            <p:nvPr/>
          </p:nvSpPr>
          <p:spPr bwMode="auto">
            <a:xfrm>
              <a:off x="1824" y="1076"/>
              <a:ext cx="1106" cy="1024"/>
            </a:xfrm>
            <a:prstGeom prst="ellipse">
              <a:avLst/>
            </a:prstGeom>
            <a:gradFill rotWithShape="1">
              <a:gsLst>
                <a:gs pos="0">
                  <a:srgbClr val="CCECFF"/>
                </a:gs>
                <a:gs pos="100000">
                  <a:srgbClr val="CCFFFF">
                    <a:alpha val="50998"/>
                  </a:srgbClr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33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3827" name="Group 114"/>
            <p:cNvGrpSpPr>
              <a:grpSpLocks/>
            </p:cNvGrpSpPr>
            <p:nvPr/>
          </p:nvGrpSpPr>
          <p:grpSpPr bwMode="auto">
            <a:xfrm>
              <a:off x="2204" y="1436"/>
              <a:ext cx="252" cy="288"/>
              <a:chOff x="2870" y="1518"/>
              <a:chExt cx="292" cy="320"/>
            </a:xfrm>
          </p:grpSpPr>
          <p:graphicFrame>
            <p:nvGraphicFramePr>
              <p:cNvPr id="33828" name="Object 115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894" name="Clip" r:id="rId14" imgW="826829" imgH="840406" progId="">
                      <p:embed/>
                    </p:oleObj>
                  </mc:Choice>
                  <mc:Fallback>
                    <p:oleObj name="Clip" r:id="rId14" imgW="826829" imgH="840406" progId="">
                      <p:embed/>
                      <p:pic>
                        <p:nvPicPr>
                          <p:cNvPr id="0" name="Object 11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3829" name="Object 116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895" name="Clip" r:id="rId15" imgW="1268295" imgH="1199426" progId="">
                      <p:embed/>
                    </p:oleObj>
                  </mc:Choice>
                  <mc:Fallback>
                    <p:oleObj name="Clip" r:id="rId15" imgW="1268295" imgH="1199426" progId="">
                      <p:embed/>
                      <p:pic>
                        <p:nvPicPr>
                          <p:cNvPr id="0" name="Object 1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10252" name="Rectangle 65"/>
          <p:cNvSpPr>
            <a:spLocks noChangeArrowheads="1"/>
          </p:cNvSpPr>
          <p:nvPr/>
        </p:nvSpPr>
        <p:spPr bwMode="auto">
          <a:xfrm>
            <a:off x="2693988" y="1468438"/>
            <a:ext cx="1728787" cy="238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Oval 214"/>
          <p:cNvSpPr>
            <a:spLocks noChangeArrowheads="1"/>
          </p:cNvSpPr>
          <p:nvPr/>
        </p:nvSpPr>
        <p:spPr bwMode="auto">
          <a:xfrm>
            <a:off x="879475" y="1730375"/>
            <a:ext cx="1755775" cy="1625600"/>
          </a:xfrm>
          <a:prstGeom prst="ellipse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3333CC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Oval 219"/>
          <p:cNvSpPr>
            <a:spLocks noChangeArrowheads="1"/>
          </p:cNvSpPr>
          <p:nvPr/>
        </p:nvSpPr>
        <p:spPr bwMode="auto">
          <a:xfrm>
            <a:off x="2184400" y="3054350"/>
            <a:ext cx="1755775" cy="1625600"/>
          </a:xfrm>
          <a:prstGeom prst="ellipse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3333CC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Oval 229"/>
          <p:cNvSpPr>
            <a:spLocks noChangeArrowheads="1"/>
          </p:cNvSpPr>
          <p:nvPr/>
        </p:nvSpPr>
        <p:spPr bwMode="auto">
          <a:xfrm>
            <a:off x="1050925" y="2330450"/>
            <a:ext cx="1755775" cy="1625600"/>
          </a:xfrm>
          <a:prstGeom prst="ellipse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3333CC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Oval 234"/>
          <p:cNvSpPr>
            <a:spLocks noChangeArrowheads="1"/>
          </p:cNvSpPr>
          <p:nvPr/>
        </p:nvSpPr>
        <p:spPr bwMode="auto">
          <a:xfrm>
            <a:off x="1624013" y="2754313"/>
            <a:ext cx="1755775" cy="1625600"/>
          </a:xfrm>
          <a:prstGeom prst="ellipse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3333CC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Oval 224"/>
          <p:cNvSpPr>
            <a:spLocks noChangeArrowheads="1"/>
          </p:cNvSpPr>
          <p:nvPr/>
        </p:nvSpPr>
        <p:spPr bwMode="auto">
          <a:xfrm>
            <a:off x="1936750" y="4778375"/>
            <a:ext cx="1755775" cy="1625600"/>
          </a:xfrm>
          <a:prstGeom prst="ellipse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3333CC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3809" name="Group 356"/>
          <p:cNvGrpSpPr>
            <a:grpSpLocks/>
          </p:cNvGrpSpPr>
          <p:nvPr/>
        </p:nvGrpSpPr>
        <p:grpSpPr bwMode="auto">
          <a:xfrm>
            <a:off x="1554163" y="2184400"/>
            <a:ext cx="465137" cy="481013"/>
            <a:chOff x="313" y="1497"/>
            <a:chExt cx="1152" cy="1014"/>
          </a:xfrm>
        </p:grpSpPr>
        <p:pic>
          <p:nvPicPr>
            <p:cNvPr id="33824" name="Picture 354" descr="laptop_stylized_small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25" name="Picture 355" descr="antenna_stylized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3810" name="Group 356"/>
          <p:cNvGrpSpPr>
            <a:grpSpLocks/>
          </p:cNvGrpSpPr>
          <p:nvPr/>
        </p:nvGrpSpPr>
        <p:grpSpPr bwMode="auto">
          <a:xfrm>
            <a:off x="2530475" y="5273675"/>
            <a:ext cx="463550" cy="479425"/>
            <a:chOff x="313" y="1497"/>
            <a:chExt cx="1152" cy="1014"/>
          </a:xfrm>
        </p:grpSpPr>
        <p:pic>
          <p:nvPicPr>
            <p:cNvPr id="33822" name="Picture 354" descr="laptop_stylized_small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23" name="Picture 355" descr="antenna_stylized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3811" name="Group 356"/>
          <p:cNvGrpSpPr>
            <a:grpSpLocks/>
          </p:cNvGrpSpPr>
          <p:nvPr/>
        </p:nvGrpSpPr>
        <p:grpSpPr bwMode="auto">
          <a:xfrm>
            <a:off x="2814638" y="3576638"/>
            <a:ext cx="465137" cy="481012"/>
            <a:chOff x="313" y="1497"/>
            <a:chExt cx="1152" cy="1014"/>
          </a:xfrm>
        </p:grpSpPr>
        <p:pic>
          <p:nvPicPr>
            <p:cNvPr id="33820" name="Picture 354" descr="laptop_stylized_small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21" name="Picture 355" descr="antenna_stylized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3812" name="Group 356"/>
          <p:cNvGrpSpPr>
            <a:grpSpLocks/>
          </p:cNvGrpSpPr>
          <p:nvPr/>
        </p:nvGrpSpPr>
        <p:grpSpPr bwMode="auto">
          <a:xfrm>
            <a:off x="1655763" y="2936875"/>
            <a:ext cx="465137" cy="479425"/>
            <a:chOff x="313" y="1497"/>
            <a:chExt cx="1152" cy="1014"/>
          </a:xfrm>
        </p:grpSpPr>
        <p:pic>
          <p:nvPicPr>
            <p:cNvPr id="33818" name="Picture 354" descr="laptop_stylized_small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19" name="Picture 355" descr="antenna_stylized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3813" name="Group 356"/>
          <p:cNvGrpSpPr>
            <a:grpSpLocks/>
          </p:cNvGrpSpPr>
          <p:nvPr/>
        </p:nvGrpSpPr>
        <p:grpSpPr bwMode="auto">
          <a:xfrm>
            <a:off x="2295525" y="3260725"/>
            <a:ext cx="465138" cy="481013"/>
            <a:chOff x="313" y="1497"/>
            <a:chExt cx="1152" cy="1014"/>
          </a:xfrm>
        </p:grpSpPr>
        <p:pic>
          <p:nvPicPr>
            <p:cNvPr id="33816" name="Picture 354" descr="laptop_stylized_small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817" name="Picture 355" descr="antenna_stylized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63" name="Rectangle 4"/>
          <p:cNvSpPr>
            <a:spLocks noGrp="1" noChangeArrowheads="1"/>
          </p:cNvSpPr>
          <p:nvPr>
            <p:ph type="title"/>
          </p:nvPr>
        </p:nvSpPr>
        <p:spPr>
          <a:xfrm>
            <a:off x="461963" y="193675"/>
            <a:ext cx="7772400" cy="954088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ea typeface="ＭＳ Ｐゴシック" charset="0"/>
              </a:rPr>
              <a:t>Elements of a wireless network</a:t>
            </a:r>
          </a:p>
        </p:txBody>
      </p:sp>
      <p:pic>
        <p:nvPicPr>
          <p:cNvPr id="33815" name="Picture 16" descr="underline_base"/>
          <p:cNvPicPr>
            <a:picLocks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50863" y="881063"/>
            <a:ext cx="7313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00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0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00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D2774E3C-778D-4570-B1AA-9708332AB0A4}" type="slidenum">
              <a:rPr lang="en-US"/>
              <a:pPr/>
              <a:t>13</a:t>
            </a:fld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ea typeface="ＭＳ Ｐゴシック" charset="0"/>
              </a:rPr>
              <a:t>Wireless network taxonomy</a:t>
            </a: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2879725" y="1584325"/>
            <a:ext cx="14335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>
                <a:solidFill>
                  <a:srgbClr val="000099"/>
                </a:solidFill>
                <a:latin typeface="Gill Sans MT" charset="0"/>
              </a:rPr>
              <a:t>single hop</a:t>
            </a:r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5575300" y="1577975"/>
            <a:ext cx="18589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>
                <a:solidFill>
                  <a:srgbClr val="000099"/>
                </a:solidFill>
                <a:latin typeface="Gill Sans MT" charset="0"/>
              </a:rPr>
              <a:t>multiple hops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74688" y="2425700"/>
            <a:ext cx="174942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200" smtClean="0">
                <a:solidFill>
                  <a:srgbClr val="000099"/>
                </a:solidFill>
                <a:latin typeface="Gill Sans MT" charset="0"/>
              </a:rPr>
              <a:t>infrastructure</a:t>
            </a:r>
          </a:p>
          <a:p>
            <a:pPr algn="ctr">
              <a:defRPr/>
            </a:pPr>
            <a:r>
              <a:rPr lang="en-US" sz="2200" smtClean="0">
                <a:solidFill>
                  <a:srgbClr val="000099"/>
                </a:solidFill>
                <a:latin typeface="Gill Sans MT" charset="0"/>
              </a:rPr>
              <a:t>(e.g., APs)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722313" y="4121150"/>
            <a:ext cx="174942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200" smtClean="0">
                <a:solidFill>
                  <a:srgbClr val="000099"/>
                </a:solidFill>
                <a:latin typeface="Gill Sans MT" charset="0"/>
              </a:rPr>
              <a:t>no</a:t>
            </a:r>
          </a:p>
          <a:p>
            <a:pPr algn="ctr">
              <a:defRPr/>
            </a:pPr>
            <a:r>
              <a:rPr lang="en-US" sz="2200" smtClean="0">
                <a:solidFill>
                  <a:srgbClr val="000099"/>
                </a:solidFill>
                <a:latin typeface="Gill Sans MT" charset="0"/>
              </a:rPr>
              <a:t>infrastructure</a:t>
            </a:r>
          </a:p>
        </p:txBody>
      </p:sp>
      <p:sp>
        <p:nvSpPr>
          <p:cNvPr id="11273" name="Text Box 14"/>
          <p:cNvSpPr txBox="1">
            <a:spLocks noChangeArrowheads="1"/>
          </p:cNvSpPr>
          <p:nvPr/>
        </p:nvSpPr>
        <p:spPr bwMode="auto">
          <a:xfrm>
            <a:off x="2792413" y="2179638"/>
            <a:ext cx="1966912" cy="147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mtClean="0">
                <a:latin typeface="Gill Sans MT" charset="0"/>
              </a:rPr>
              <a:t>host connects to </a:t>
            </a:r>
          </a:p>
          <a:p>
            <a:pPr algn="ctr">
              <a:defRPr/>
            </a:pPr>
            <a:r>
              <a:rPr lang="en-US" smtClean="0">
                <a:latin typeface="Gill Sans MT" charset="0"/>
              </a:rPr>
              <a:t>base station (WiFi,</a:t>
            </a:r>
          </a:p>
          <a:p>
            <a:pPr algn="ctr">
              <a:defRPr/>
            </a:pPr>
            <a:r>
              <a:rPr lang="en-US" smtClean="0">
                <a:latin typeface="Gill Sans MT" charset="0"/>
              </a:rPr>
              <a:t>WiMAX, cellular) </a:t>
            </a:r>
          </a:p>
          <a:p>
            <a:pPr algn="ctr">
              <a:defRPr/>
            </a:pPr>
            <a:r>
              <a:rPr lang="en-US" smtClean="0">
                <a:latin typeface="Gill Sans MT" charset="0"/>
              </a:rPr>
              <a:t>which connects to </a:t>
            </a:r>
          </a:p>
          <a:p>
            <a:pPr algn="ctr">
              <a:defRPr/>
            </a:pPr>
            <a:r>
              <a:rPr lang="en-US" smtClean="0">
                <a:latin typeface="Gill Sans MT" charset="0"/>
              </a:rPr>
              <a:t>larger Internet</a:t>
            </a:r>
          </a:p>
        </p:txBody>
      </p:sp>
      <p:sp>
        <p:nvSpPr>
          <p:cNvPr id="11274" name="Text Box 15"/>
          <p:cNvSpPr txBox="1">
            <a:spLocks noChangeArrowheads="1"/>
          </p:cNvSpPr>
          <p:nvPr/>
        </p:nvSpPr>
        <p:spPr bwMode="auto">
          <a:xfrm>
            <a:off x="2722563" y="4121150"/>
            <a:ext cx="216217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mtClean="0">
                <a:latin typeface="Gill Sans MT" charset="0"/>
              </a:rPr>
              <a:t>no base station, no</a:t>
            </a:r>
          </a:p>
          <a:p>
            <a:pPr algn="ctr">
              <a:defRPr/>
            </a:pPr>
            <a:r>
              <a:rPr lang="en-US" smtClean="0">
                <a:latin typeface="Gill Sans MT" charset="0"/>
              </a:rPr>
              <a:t>connection to larger </a:t>
            </a:r>
          </a:p>
          <a:p>
            <a:pPr algn="ctr">
              <a:defRPr/>
            </a:pPr>
            <a:r>
              <a:rPr lang="en-US" smtClean="0">
                <a:latin typeface="Gill Sans MT" charset="0"/>
              </a:rPr>
              <a:t>Internet (Bluetooth, </a:t>
            </a:r>
          </a:p>
          <a:p>
            <a:pPr algn="ctr">
              <a:defRPr/>
            </a:pPr>
            <a:r>
              <a:rPr lang="en-US" smtClean="0">
                <a:latin typeface="Gill Sans MT" charset="0"/>
              </a:rPr>
              <a:t>ad hoc nets)</a:t>
            </a:r>
          </a:p>
        </p:txBody>
      </p:sp>
      <p:sp>
        <p:nvSpPr>
          <p:cNvPr id="11275" name="Text Box 16"/>
          <p:cNvSpPr txBox="1">
            <a:spLocks noChangeArrowheads="1"/>
          </p:cNvSpPr>
          <p:nvPr/>
        </p:nvSpPr>
        <p:spPr bwMode="auto">
          <a:xfrm>
            <a:off x="5480050" y="2133600"/>
            <a:ext cx="2127250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mtClean="0">
                <a:latin typeface="Gill Sans MT" charset="0"/>
              </a:rPr>
              <a:t>host may have to</a:t>
            </a:r>
          </a:p>
          <a:p>
            <a:pPr algn="ctr">
              <a:defRPr/>
            </a:pPr>
            <a:r>
              <a:rPr lang="en-US" smtClean="0">
                <a:latin typeface="Gill Sans MT" charset="0"/>
              </a:rPr>
              <a:t>relay through several</a:t>
            </a:r>
          </a:p>
          <a:p>
            <a:pPr algn="ctr">
              <a:defRPr/>
            </a:pPr>
            <a:r>
              <a:rPr lang="en-US" smtClean="0">
                <a:latin typeface="Gill Sans MT" charset="0"/>
              </a:rPr>
              <a:t>wireless nodes to </a:t>
            </a:r>
          </a:p>
          <a:p>
            <a:pPr algn="ctr">
              <a:defRPr/>
            </a:pPr>
            <a:r>
              <a:rPr lang="en-US" smtClean="0">
                <a:latin typeface="Gill Sans MT" charset="0"/>
              </a:rPr>
              <a:t>connect to larger </a:t>
            </a:r>
          </a:p>
          <a:p>
            <a:pPr algn="ctr">
              <a:defRPr/>
            </a:pPr>
            <a:r>
              <a:rPr lang="en-US" smtClean="0">
                <a:latin typeface="Gill Sans MT" charset="0"/>
              </a:rPr>
              <a:t>Internet: </a:t>
            </a:r>
            <a:r>
              <a:rPr lang="en-US" i="1" smtClean="0">
                <a:latin typeface="Gill Sans MT" charset="0"/>
              </a:rPr>
              <a:t>mesh net</a:t>
            </a:r>
          </a:p>
        </p:txBody>
      </p:sp>
      <p:sp>
        <p:nvSpPr>
          <p:cNvPr id="11276" name="Text Box 17"/>
          <p:cNvSpPr txBox="1">
            <a:spLocks noChangeArrowheads="1"/>
          </p:cNvSpPr>
          <p:nvPr/>
        </p:nvSpPr>
        <p:spPr bwMode="auto">
          <a:xfrm>
            <a:off x="5487988" y="3716338"/>
            <a:ext cx="2170112" cy="175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Gill Sans MT" pitchFamily="34" charset="0"/>
              </a:rPr>
              <a:t>no base station, no</a:t>
            </a:r>
          </a:p>
          <a:p>
            <a:pPr algn="ctr"/>
            <a:r>
              <a:rPr lang="en-US">
                <a:latin typeface="Gill Sans MT" pitchFamily="34" charset="0"/>
              </a:rPr>
              <a:t>connection to larger </a:t>
            </a:r>
          </a:p>
          <a:p>
            <a:pPr algn="ctr"/>
            <a:r>
              <a:rPr lang="en-US">
                <a:latin typeface="Gill Sans MT" pitchFamily="34" charset="0"/>
              </a:rPr>
              <a:t>Internet. May have to</a:t>
            </a:r>
          </a:p>
          <a:p>
            <a:pPr algn="ctr"/>
            <a:r>
              <a:rPr lang="en-US">
                <a:latin typeface="Gill Sans MT" pitchFamily="34" charset="0"/>
              </a:rPr>
              <a:t>relay to reach other </a:t>
            </a:r>
          </a:p>
          <a:p>
            <a:pPr algn="ctr"/>
            <a:r>
              <a:rPr lang="en-US">
                <a:latin typeface="Gill Sans MT" pitchFamily="34" charset="0"/>
              </a:rPr>
              <a:t>a given wireless node</a:t>
            </a:r>
          </a:p>
          <a:p>
            <a:pPr algn="ctr"/>
            <a:r>
              <a:rPr lang="en-US">
                <a:latin typeface="Gill Sans MT" pitchFamily="34" charset="0"/>
              </a:rPr>
              <a:t>MANET, VANET</a:t>
            </a:r>
            <a:endParaRPr lang="en-US" i="1">
              <a:latin typeface="Gill Sans MT" pitchFamily="34" charset="0"/>
            </a:endParaRPr>
          </a:p>
        </p:txBody>
      </p:sp>
      <p:sp>
        <p:nvSpPr>
          <p:cNvPr id="11277" name="Rectangle 19"/>
          <p:cNvSpPr>
            <a:spLocks noChangeArrowheads="1"/>
          </p:cNvSpPr>
          <p:nvPr/>
        </p:nvSpPr>
        <p:spPr bwMode="auto">
          <a:xfrm>
            <a:off x="701675" y="1606550"/>
            <a:ext cx="7232650" cy="3849688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11278" name="Line 20"/>
          <p:cNvSpPr>
            <a:spLocks noChangeShapeType="1"/>
          </p:cNvSpPr>
          <p:nvPr/>
        </p:nvSpPr>
        <p:spPr bwMode="auto">
          <a:xfrm>
            <a:off x="701675" y="2052638"/>
            <a:ext cx="723265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1279" name="Line 21"/>
          <p:cNvSpPr>
            <a:spLocks noChangeShapeType="1"/>
          </p:cNvSpPr>
          <p:nvPr/>
        </p:nvSpPr>
        <p:spPr bwMode="auto">
          <a:xfrm>
            <a:off x="2425700" y="1604963"/>
            <a:ext cx="0" cy="3851275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1280" name="Line 22"/>
          <p:cNvSpPr>
            <a:spLocks noChangeShapeType="1"/>
          </p:cNvSpPr>
          <p:nvPr/>
        </p:nvSpPr>
        <p:spPr bwMode="auto">
          <a:xfrm>
            <a:off x="5037138" y="1604963"/>
            <a:ext cx="0" cy="3851275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pic>
        <p:nvPicPr>
          <p:cNvPr id="35856" name="Picture 17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300" y="1020763"/>
            <a:ext cx="6856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122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22AA6056-7FE0-4B16-9293-6910377A9807}" type="slidenum">
              <a:rPr lang="en-US"/>
              <a:pPr/>
              <a:t>14</a:t>
            </a:fld>
            <a:endParaRPr 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82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ea typeface="ＭＳ Ｐゴシック" charset="0"/>
              </a:rPr>
              <a:t>Chapter 6 outline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19238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6.1</a:t>
            </a:r>
            <a:r>
              <a:rPr lang="en-US" sz="2400" smtClean="0"/>
              <a:t> Introduction 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u="sng" smtClean="0">
                <a:solidFill>
                  <a:srgbClr val="000099"/>
                </a:solidFill>
              </a:rPr>
              <a:t>Wireless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C00000"/>
                </a:solidFill>
              </a:rPr>
              <a:t>6.2 Wireless links, characteristics</a:t>
            </a:r>
          </a:p>
          <a:p>
            <a:pPr lvl="1"/>
            <a:r>
              <a:rPr lang="en-US" sz="2000" smtClean="0">
                <a:solidFill>
                  <a:srgbClr val="C00000"/>
                </a:solidFill>
              </a:rPr>
              <a:t>CDMA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6.3 </a:t>
            </a:r>
            <a:r>
              <a:rPr lang="en-US" sz="2400" smtClean="0"/>
              <a:t>IEEE 802.11 wireless LANs (</a:t>
            </a:r>
            <a:r>
              <a:rPr lang="ja-JP" altLang="en-US" sz="2400" smtClean="0"/>
              <a:t>“</a:t>
            </a:r>
            <a:r>
              <a:rPr lang="en-US" altLang="ja-JP" sz="2400" smtClean="0"/>
              <a:t>Wi-Fi</a:t>
            </a:r>
            <a:r>
              <a:rPr lang="ja-JP" altLang="en-US" sz="2400" smtClean="0"/>
              <a:t>”</a:t>
            </a:r>
            <a:r>
              <a:rPr lang="en-US" altLang="ja-JP" sz="2400" smtClean="0"/>
              <a:t>)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6.4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  <a:r>
              <a:rPr lang="en-US" sz="2400" smtClean="0"/>
              <a:t>Cellular Internet Access</a:t>
            </a:r>
          </a:p>
          <a:p>
            <a:pPr lvl="1"/>
            <a:r>
              <a:rPr lang="en-US" sz="2000" smtClean="0"/>
              <a:t>architecture</a:t>
            </a:r>
          </a:p>
          <a:p>
            <a:pPr lvl="1"/>
            <a:r>
              <a:rPr lang="en-US" sz="2000" smtClean="0"/>
              <a:t>standards (e.g., GSM)</a:t>
            </a:r>
          </a:p>
        </p:txBody>
      </p:sp>
      <p:sp>
        <p:nvSpPr>
          <p:cNvPr id="307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519238"/>
            <a:ext cx="405447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u="sng" smtClean="0">
                <a:solidFill>
                  <a:srgbClr val="000099"/>
                </a:solidFill>
              </a:rPr>
              <a:t>Mobility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6.5</a:t>
            </a:r>
            <a:r>
              <a:rPr lang="en-US" sz="2400" smtClean="0"/>
              <a:t> Principles: addressing and routing to mobile users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6.6</a:t>
            </a:r>
            <a:r>
              <a:rPr lang="en-US" sz="2400" smtClean="0"/>
              <a:t> Mobile IP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6.7</a:t>
            </a:r>
            <a:r>
              <a:rPr lang="en-US" sz="2400" smtClean="0"/>
              <a:t> Handling mobility in cellular networks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6.8</a:t>
            </a:r>
            <a:r>
              <a:rPr lang="en-US" sz="2400" smtClean="0"/>
              <a:t> Mobility and higher-layer protocols</a:t>
            </a:r>
          </a:p>
          <a:p>
            <a:endParaRPr lang="en-US" sz="2400" smtClean="0"/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6.9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  <a:r>
              <a:rPr lang="en-US" sz="2400" smtClean="0"/>
              <a:t>Summary</a:t>
            </a:r>
          </a:p>
        </p:txBody>
      </p:sp>
      <p:pic>
        <p:nvPicPr>
          <p:cNvPr id="37894" name="Picture 23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" y="1017588"/>
            <a:ext cx="41132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3C8323E0-C36F-4785-83A4-CDF46E385238}" type="slidenum">
              <a:rPr lang="en-US"/>
              <a:pPr/>
              <a:t>15</a:t>
            </a:fld>
            <a:endParaRPr lang="en-US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3652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>
                <a:latin typeface="Gill Sans MT" charset="0"/>
                <a:ea typeface="ＭＳ Ｐゴシック" charset="0"/>
              </a:rPr>
              <a:t>Wireless Link Characteristics (1)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14450"/>
            <a:ext cx="8213725" cy="51974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i="1" dirty="0" smtClean="0">
                <a:solidFill>
                  <a:srgbClr val="C00000"/>
                </a:solidFill>
              </a:rPr>
              <a:t>important </a:t>
            </a:r>
            <a:r>
              <a:rPr lang="en-US" dirty="0" smtClean="0"/>
              <a:t>differences from wired link ….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600" i="1" dirty="0" smtClean="0">
                <a:solidFill>
                  <a:srgbClr val="C00000"/>
                </a:solidFill>
              </a:rPr>
              <a:t>decreased signal strength: </a:t>
            </a:r>
            <a:r>
              <a:rPr lang="en-US" sz="2600" dirty="0" smtClean="0"/>
              <a:t>radio signal attenuates as it propagates through matter (path loss)</a:t>
            </a:r>
          </a:p>
          <a:p>
            <a:pPr lvl="1">
              <a:lnSpc>
                <a:spcPct val="80000"/>
              </a:lnSpc>
            </a:pPr>
            <a:r>
              <a:rPr lang="en-US" sz="2600" i="1" dirty="0" smtClean="0">
                <a:solidFill>
                  <a:srgbClr val="C00000"/>
                </a:solidFill>
              </a:rPr>
              <a:t>interference from other sources: </a:t>
            </a:r>
            <a:r>
              <a:rPr lang="en-US" sz="2600" dirty="0" smtClean="0"/>
              <a:t>standardized wireless network frequencies (e.g., 2.4 GHz) shared by other devices (e.g., phone); devices (motors) interfere as well</a:t>
            </a:r>
          </a:p>
          <a:p>
            <a:pPr lvl="1">
              <a:lnSpc>
                <a:spcPct val="80000"/>
              </a:lnSpc>
            </a:pPr>
            <a:r>
              <a:rPr lang="en-US" sz="2600" i="1" dirty="0" smtClean="0">
                <a:solidFill>
                  <a:srgbClr val="C00000"/>
                </a:solidFill>
              </a:rPr>
              <a:t>multipath propagation: </a:t>
            </a:r>
            <a:r>
              <a:rPr lang="en-US" sz="2600" dirty="0" smtClean="0"/>
              <a:t>radio signal reflects off </a:t>
            </a:r>
            <a:r>
              <a:rPr lang="en-US" sz="2600" dirty="0" smtClean="0"/>
              <a:t>objects, </a:t>
            </a:r>
            <a:r>
              <a:rPr lang="en-US" sz="2600" dirty="0" smtClean="0"/>
              <a:t>arriving at destination at slightly different times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6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600" dirty="0" smtClean="0"/>
              <a:t>…. make communication across (even a point to point) wireless link much more </a:t>
            </a:r>
            <a:r>
              <a:rPr lang="ja-JP" altLang="en-US" sz="2600" dirty="0" smtClean="0"/>
              <a:t>“</a:t>
            </a:r>
            <a:r>
              <a:rPr lang="en-US" altLang="ja-JP" sz="2600" dirty="0" smtClean="0"/>
              <a:t>difficult</a:t>
            </a:r>
            <a:r>
              <a:rPr lang="ja-JP" altLang="en-US" sz="2600" dirty="0" smtClean="0"/>
              <a:t>”</a:t>
            </a:r>
            <a:r>
              <a:rPr lang="en-US" altLang="ja-JP" sz="26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</p:txBody>
      </p:sp>
      <p:pic>
        <p:nvPicPr>
          <p:cNvPr id="39941" name="Picture 18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" y="895350"/>
            <a:ext cx="6399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AE680991-9142-4CBC-B647-F307B1096194}" type="slidenum">
              <a:rPr lang="en-US"/>
              <a:pPr/>
              <a:t>16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3652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>
                <a:latin typeface="Gill Sans MT" charset="0"/>
                <a:ea typeface="ＭＳ Ｐゴシック" charset="0"/>
              </a:rPr>
              <a:t>Wireless Link Characteristics (2)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73175"/>
            <a:ext cx="4276725" cy="5197475"/>
          </a:xfrm>
        </p:spPr>
        <p:txBody>
          <a:bodyPr/>
          <a:lstStyle/>
          <a:p>
            <a:r>
              <a:rPr lang="en-US" sz="2400" smtClean="0"/>
              <a:t>SNR: signal-to-noise ratio</a:t>
            </a:r>
          </a:p>
          <a:p>
            <a:pPr lvl="1"/>
            <a:r>
              <a:rPr lang="en-US" sz="2200" smtClean="0"/>
              <a:t>larger SNR – easier to extract signal from noise (a </a:t>
            </a:r>
            <a:r>
              <a:rPr lang="ja-JP" altLang="en-US" sz="2200" smtClean="0"/>
              <a:t>“</a:t>
            </a:r>
            <a:r>
              <a:rPr lang="en-US" altLang="ja-JP" sz="2200" smtClean="0"/>
              <a:t>good thing</a:t>
            </a:r>
            <a:r>
              <a:rPr lang="ja-JP" altLang="en-US" sz="2200" smtClean="0"/>
              <a:t>”</a:t>
            </a:r>
            <a:r>
              <a:rPr lang="en-US" altLang="ja-JP" sz="2200" smtClean="0"/>
              <a:t>)</a:t>
            </a:r>
          </a:p>
          <a:p>
            <a:r>
              <a:rPr lang="en-US" sz="2400" i="1" smtClean="0">
                <a:solidFill>
                  <a:srgbClr val="C00000"/>
                </a:solidFill>
              </a:rPr>
              <a:t>SNR versus BER tradeoffs</a:t>
            </a:r>
          </a:p>
          <a:p>
            <a:pPr lvl="1"/>
            <a:r>
              <a:rPr lang="en-US" sz="2000" i="1" smtClean="0">
                <a:solidFill>
                  <a:srgbClr val="000099"/>
                </a:solidFill>
              </a:rPr>
              <a:t>given physical layer:</a:t>
            </a:r>
            <a:r>
              <a:rPr lang="en-US" sz="2000" smtClean="0"/>
              <a:t> increase power -&gt; increase SNR-&gt;decrease BER</a:t>
            </a:r>
          </a:p>
          <a:p>
            <a:pPr lvl="1"/>
            <a:r>
              <a:rPr lang="en-US" sz="2000" i="1" smtClean="0">
                <a:solidFill>
                  <a:srgbClr val="000099"/>
                </a:solidFill>
              </a:rPr>
              <a:t>given SNR:</a:t>
            </a:r>
            <a:r>
              <a:rPr lang="en-US" sz="2000" smtClean="0"/>
              <a:t> choose physical layer that meets BER requirement, giving highest thruput</a:t>
            </a:r>
          </a:p>
          <a:p>
            <a:pPr lvl="2"/>
            <a:r>
              <a:rPr lang="en-US" smtClean="0">
                <a:latin typeface="Gill Sans MT" pitchFamily="34" charset="0"/>
              </a:rPr>
              <a:t>SNR may change with mobility: dynamically adapt physical layer (modulation technique, rate) </a:t>
            </a:r>
          </a:p>
          <a:p>
            <a:pPr lvl="1"/>
            <a:endParaRPr lang="en-US" sz="2000" smtClean="0"/>
          </a:p>
        </p:txBody>
      </p:sp>
      <p:sp>
        <p:nvSpPr>
          <p:cNvPr id="41989" name="Freeform 4"/>
          <p:cNvSpPr>
            <a:spLocks/>
          </p:cNvSpPr>
          <p:nvPr/>
        </p:nvSpPr>
        <p:spPr bwMode="auto">
          <a:xfrm>
            <a:off x="5483225" y="1781175"/>
            <a:ext cx="609600" cy="2527300"/>
          </a:xfrm>
          <a:custGeom>
            <a:avLst/>
            <a:gdLst>
              <a:gd name="T0" fmla="*/ 0 w 384"/>
              <a:gd name="T1" fmla="*/ 0 h 1592"/>
              <a:gd name="T2" fmla="*/ 2147483647 w 384"/>
              <a:gd name="T3" fmla="*/ 2147483647 h 1592"/>
              <a:gd name="T4" fmla="*/ 2147483647 w 384"/>
              <a:gd name="T5" fmla="*/ 2147483647 h 1592"/>
              <a:gd name="T6" fmla="*/ 2147483647 w 384"/>
              <a:gd name="T7" fmla="*/ 2147483647 h 15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84" h="1592">
                <a:moveTo>
                  <a:pt x="0" y="0"/>
                </a:moveTo>
                <a:cubicBezTo>
                  <a:pt x="66" y="110"/>
                  <a:pt x="133" y="220"/>
                  <a:pt x="184" y="384"/>
                </a:cubicBezTo>
                <a:cubicBezTo>
                  <a:pt x="235" y="548"/>
                  <a:pt x="271" y="783"/>
                  <a:pt x="304" y="984"/>
                </a:cubicBezTo>
                <a:cubicBezTo>
                  <a:pt x="337" y="1185"/>
                  <a:pt x="371" y="1492"/>
                  <a:pt x="384" y="1592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990" name="Freeform 5"/>
          <p:cNvSpPr>
            <a:spLocks/>
          </p:cNvSpPr>
          <p:nvPr/>
        </p:nvSpPr>
        <p:spPr bwMode="auto">
          <a:xfrm>
            <a:off x="6130925" y="1450975"/>
            <a:ext cx="685800" cy="2857500"/>
          </a:xfrm>
          <a:custGeom>
            <a:avLst/>
            <a:gdLst>
              <a:gd name="T0" fmla="*/ 0 w 432"/>
              <a:gd name="T1" fmla="*/ 0 h 1800"/>
              <a:gd name="T2" fmla="*/ 2147483647 w 432"/>
              <a:gd name="T3" fmla="*/ 2147483647 h 1800"/>
              <a:gd name="T4" fmla="*/ 2147483647 w 432"/>
              <a:gd name="T5" fmla="*/ 2147483647 h 1800"/>
              <a:gd name="T6" fmla="*/ 2147483647 w 432"/>
              <a:gd name="T7" fmla="*/ 2147483647 h 1800"/>
              <a:gd name="T8" fmla="*/ 2147483647 w 432"/>
              <a:gd name="T9" fmla="*/ 2147483647 h 18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2" h="1800">
                <a:moveTo>
                  <a:pt x="0" y="0"/>
                </a:moveTo>
                <a:cubicBezTo>
                  <a:pt x="62" y="98"/>
                  <a:pt x="125" y="196"/>
                  <a:pt x="168" y="296"/>
                </a:cubicBezTo>
                <a:cubicBezTo>
                  <a:pt x="211" y="396"/>
                  <a:pt x="224" y="451"/>
                  <a:pt x="256" y="600"/>
                </a:cubicBezTo>
                <a:cubicBezTo>
                  <a:pt x="288" y="749"/>
                  <a:pt x="331" y="992"/>
                  <a:pt x="360" y="1192"/>
                </a:cubicBezTo>
                <a:cubicBezTo>
                  <a:pt x="389" y="1392"/>
                  <a:pt x="410" y="1596"/>
                  <a:pt x="432" y="180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991" name="Freeform 6"/>
          <p:cNvSpPr>
            <a:spLocks/>
          </p:cNvSpPr>
          <p:nvPr/>
        </p:nvSpPr>
        <p:spPr bwMode="auto">
          <a:xfrm>
            <a:off x="7045325" y="1450975"/>
            <a:ext cx="647700" cy="2844800"/>
          </a:xfrm>
          <a:custGeom>
            <a:avLst/>
            <a:gdLst>
              <a:gd name="T0" fmla="*/ 0 w 408"/>
              <a:gd name="T1" fmla="*/ 0 h 1792"/>
              <a:gd name="T2" fmla="*/ 2147483647 w 408"/>
              <a:gd name="T3" fmla="*/ 2147483647 h 1792"/>
              <a:gd name="T4" fmla="*/ 2147483647 w 408"/>
              <a:gd name="T5" fmla="*/ 2147483647 h 1792"/>
              <a:gd name="T6" fmla="*/ 2147483647 w 408"/>
              <a:gd name="T7" fmla="*/ 2147483647 h 1792"/>
              <a:gd name="T8" fmla="*/ 2147483647 w 408"/>
              <a:gd name="T9" fmla="*/ 2147483647 h 1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8" h="1792">
                <a:moveTo>
                  <a:pt x="0" y="0"/>
                </a:moveTo>
                <a:cubicBezTo>
                  <a:pt x="56" y="98"/>
                  <a:pt x="113" y="197"/>
                  <a:pt x="152" y="296"/>
                </a:cubicBezTo>
                <a:cubicBezTo>
                  <a:pt x="191" y="395"/>
                  <a:pt x="200" y="443"/>
                  <a:pt x="232" y="592"/>
                </a:cubicBezTo>
                <a:cubicBezTo>
                  <a:pt x="264" y="741"/>
                  <a:pt x="315" y="992"/>
                  <a:pt x="344" y="1192"/>
                </a:cubicBezTo>
                <a:cubicBezTo>
                  <a:pt x="373" y="1392"/>
                  <a:pt x="397" y="1691"/>
                  <a:pt x="408" y="1792"/>
                </a:cubicBezTo>
              </a:path>
            </a:pathLst>
          </a:custGeom>
          <a:noFill/>
          <a:ln w="28575" cap="flat" cmpd="sng">
            <a:solidFill>
              <a:srgbClr val="0099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5" name="Rectangle 7"/>
          <p:cNvSpPr>
            <a:spLocks noChangeArrowheads="1"/>
          </p:cNvSpPr>
          <p:nvPr/>
        </p:nvSpPr>
        <p:spPr bwMode="auto">
          <a:xfrm>
            <a:off x="5475288" y="1438275"/>
            <a:ext cx="2862262" cy="2878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8"/>
          <p:cNvSpPr>
            <a:spLocks noChangeShapeType="1"/>
          </p:cNvSpPr>
          <p:nvPr/>
        </p:nvSpPr>
        <p:spPr bwMode="auto">
          <a:xfrm>
            <a:off x="5475288" y="1931988"/>
            <a:ext cx="284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347" name="Line 9"/>
          <p:cNvSpPr>
            <a:spLocks noChangeShapeType="1"/>
          </p:cNvSpPr>
          <p:nvPr/>
        </p:nvSpPr>
        <p:spPr bwMode="auto">
          <a:xfrm>
            <a:off x="5484813" y="2398713"/>
            <a:ext cx="284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348" name="Line 10"/>
          <p:cNvSpPr>
            <a:spLocks noChangeShapeType="1"/>
          </p:cNvSpPr>
          <p:nvPr/>
        </p:nvSpPr>
        <p:spPr bwMode="auto">
          <a:xfrm>
            <a:off x="5494338" y="2879725"/>
            <a:ext cx="284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349" name="Line 11"/>
          <p:cNvSpPr>
            <a:spLocks noChangeShapeType="1"/>
          </p:cNvSpPr>
          <p:nvPr/>
        </p:nvSpPr>
        <p:spPr bwMode="auto">
          <a:xfrm>
            <a:off x="5503863" y="3346450"/>
            <a:ext cx="284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350" name="Line 12"/>
          <p:cNvSpPr>
            <a:spLocks noChangeShapeType="1"/>
          </p:cNvSpPr>
          <p:nvPr/>
        </p:nvSpPr>
        <p:spPr bwMode="auto">
          <a:xfrm>
            <a:off x="5513388" y="3827463"/>
            <a:ext cx="2847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351" name="Line 13"/>
          <p:cNvSpPr>
            <a:spLocks noChangeShapeType="1"/>
          </p:cNvSpPr>
          <p:nvPr/>
        </p:nvSpPr>
        <p:spPr bwMode="auto">
          <a:xfrm>
            <a:off x="6224588" y="1438275"/>
            <a:ext cx="0" cy="2878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352" name="Line 14"/>
          <p:cNvSpPr>
            <a:spLocks noChangeShapeType="1"/>
          </p:cNvSpPr>
          <p:nvPr/>
        </p:nvSpPr>
        <p:spPr bwMode="auto">
          <a:xfrm>
            <a:off x="6931025" y="1455738"/>
            <a:ext cx="0" cy="2878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353" name="Line 15"/>
          <p:cNvSpPr>
            <a:spLocks noChangeShapeType="1"/>
          </p:cNvSpPr>
          <p:nvPr/>
        </p:nvSpPr>
        <p:spPr bwMode="auto">
          <a:xfrm>
            <a:off x="7637463" y="1444625"/>
            <a:ext cx="0" cy="2878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354" name="Text Box 16"/>
          <p:cNvSpPr txBox="1">
            <a:spLocks noChangeArrowheads="1"/>
          </p:cNvSpPr>
          <p:nvPr/>
        </p:nvSpPr>
        <p:spPr bwMode="auto">
          <a:xfrm>
            <a:off x="6037263" y="429418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pitchFamily="34" charset="0"/>
              </a:rPr>
              <a:t>10</a:t>
            </a:r>
            <a:endParaRPr lang="en-US" sz="1200" baseline="30000">
              <a:latin typeface="Arial" pitchFamily="34" charset="0"/>
            </a:endParaRPr>
          </a:p>
        </p:txBody>
      </p:sp>
      <p:sp>
        <p:nvSpPr>
          <p:cNvPr id="14355" name="Text Box 17"/>
          <p:cNvSpPr txBox="1">
            <a:spLocks noChangeArrowheads="1"/>
          </p:cNvSpPr>
          <p:nvPr/>
        </p:nvSpPr>
        <p:spPr bwMode="auto">
          <a:xfrm>
            <a:off x="6745288" y="4295775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pitchFamily="34" charset="0"/>
              </a:rPr>
              <a:t>20</a:t>
            </a:r>
            <a:endParaRPr lang="en-US" sz="1200" baseline="30000">
              <a:latin typeface="Arial" pitchFamily="34" charset="0"/>
            </a:endParaRPr>
          </a:p>
        </p:txBody>
      </p:sp>
      <p:sp>
        <p:nvSpPr>
          <p:cNvPr id="14356" name="Text Box 18"/>
          <p:cNvSpPr txBox="1">
            <a:spLocks noChangeArrowheads="1"/>
          </p:cNvSpPr>
          <p:nvPr/>
        </p:nvSpPr>
        <p:spPr bwMode="auto">
          <a:xfrm>
            <a:off x="7435850" y="429895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pitchFamily="34" charset="0"/>
              </a:rPr>
              <a:t>30</a:t>
            </a:r>
            <a:endParaRPr lang="en-US" sz="1200" baseline="30000">
              <a:latin typeface="Arial" pitchFamily="34" charset="0"/>
            </a:endParaRPr>
          </a:p>
        </p:txBody>
      </p:sp>
      <p:sp>
        <p:nvSpPr>
          <p:cNvPr id="14357" name="Text Box 19"/>
          <p:cNvSpPr txBox="1">
            <a:spLocks noChangeArrowheads="1"/>
          </p:cNvSpPr>
          <p:nvPr/>
        </p:nvSpPr>
        <p:spPr bwMode="auto">
          <a:xfrm>
            <a:off x="8158163" y="4302125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pitchFamily="34" charset="0"/>
              </a:rPr>
              <a:t>40</a:t>
            </a:r>
            <a:endParaRPr lang="en-US" sz="1200" baseline="30000">
              <a:latin typeface="Arial" pitchFamily="34" charset="0"/>
            </a:endParaRPr>
          </a:p>
        </p:txBody>
      </p:sp>
      <p:sp>
        <p:nvSpPr>
          <p:cNvPr id="14358" name="Line 20"/>
          <p:cNvSpPr>
            <a:spLocks noChangeShapeType="1"/>
          </p:cNvSpPr>
          <p:nvPr/>
        </p:nvSpPr>
        <p:spPr bwMode="auto">
          <a:xfrm>
            <a:off x="5780088" y="5965825"/>
            <a:ext cx="431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359" name="Line 21"/>
          <p:cNvSpPr>
            <a:spLocks noChangeShapeType="1"/>
          </p:cNvSpPr>
          <p:nvPr/>
        </p:nvSpPr>
        <p:spPr bwMode="auto">
          <a:xfrm>
            <a:off x="5780088" y="5572125"/>
            <a:ext cx="431800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360" name="Line 22"/>
          <p:cNvSpPr>
            <a:spLocks noChangeShapeType="1"/>
          </p:cNvSpPr>
          <p:nvPr/>
        </p:nvSpPr>
        <p:spPr bwMode="auto">
          <a:xfrm>
            <a:off x="5792788" y="5153025"/>
            <a:ext cx="393700" cy="0"/>
          </a:xfrm>
          <a:prstGeom prst="line">
            <a:avLst/>
          </a:prstGeom>
          <a:noFill/>
          <a:ln w="28575">
            <a:solidFill>
              <a:srgbClr val="00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4361" name="Text Box 23"/>
          <p:cNvSpPr txBox="1">
            <a:spLocks noChangeArrowheads="1"/>
          </p:cNvSpPr>
          <p:nvPr/>
        </p:nvSpPr>
        <p:spPr bwMode="auto">
          <a:xfrm>
            <a:off x="6191250" y="5019675"/>
            <a:ext cx="163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QAM256 (8 Mbps)</a:t>
            </a:r>
          </a:p>
        </p:txBody>
      </p:sp>
      <p:sp>
        <p:nvSpPr>
          <p:cNvPr id="14362" name="Text Box 24"/>
          <p:cNvSpPr txBox="1">
            <a:spLocks noChangeArrowheads="1"/>
          </p:cNvSpPr>
          <p:nvPr/>
        </p:nvSpPr>
        <p:spPr bwMode="auto">
          <a:xfrm>
            <a:off x="6178550" y="5411788"/>
            <a:ext cx="153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QAM16 (4 Mbps)</a:t>
            </a:r>
          </a:p>
        </p:txBody>
      </p:sp>
      <p:sp>
        <p:nvSpPr>
          <p:cNvPr id="14363" name="Text Box 25"/>
          <p:cNvSpPr txBox="1">
            <a:spLocks noChangeArrowheads="1"/>
          </p:cNvSpPr>
          <p:nvPr/>
        </p:nvSpPr>
        <p:spPr bwMode="auto">
          <a:xfrm>
            <a:off x="6194425" y="5818188"/>
            <a:ext cx="14081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BPSK (1 Mbps)</a:t>
            </a:r>
          </a:p>
        </p:txBody>
      </p:sp>
      <p:sp>
        <p:nvSpPr>
          <p:cNvPr id="14364" name="Text Box 26"/>
          <p:cNvSpPr txBox="1">
            <a:spLocks noChangeArrowheads="1"/>
          </p:cNvSpPr>
          <p:nvPr/>
        </p:nvSpPr>
        <p:spPr bwMode="auto">
          <a:xfrm>
            <a:off x="6445250" y="4494213"/>
            <a:ext cx="895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latin typeface="Arial" charset="0"/>
              </a:rPr>
              <a:t>SNR(dB)</a:t>
            </a:r>
          </a:p>
        </p:txBody>
      </p:sp>
      <p:sp>
        <p:nvSpPr>
          <p:cNvPr id="14365" name="Text Box 27"/>
          <p:cNvSpPr txBox="1">
            <a:spLocks noChangeArrowheads="1"/>
          </p:cNvSpPr>
          <p:nvPr/>
        </p:nvSpPr>
        <p:spPr bwMode="auto">
          <a:xfrm rot="-5400000">
            <a:off x="4636294" y="2767806"/>
            <a:ext cx="48418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smtClean="0">
                <a:latin typeface="Gill Sans MT" charset="0"/>
              </a:rPr>
              <a:t>BER</a:t>
            </a:r>
          </a:p>
        </p:txBody>
      </p:sp>
      <p:sp>
        <p:nvSpPr>
          <p:cNvPr id="14366" name="Text Box 28"/>
          <p:cNvSpPr txBox="1">
            <a:spLocks noChangeArrowheads="1"/>
          </p:cNvSpPr>
          <p:nvPr/>
        </p:nvSpPr>
        <p:spPr bwMode="auto">
          <a:xfrm>
            <a:off x="4960938" y="1301750"/>
            <a:ext cx="4429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-1</a:t>
            </a:r>
          </a:p>
        </p:txBody>
      </p:sp>
      <p:sp>
        <p:nvSpPr>
          <p:cNvPr id="14367" name="Text Box 29"/>
          <p:cNvSpPr txBox="1">
            <a:spLocks noChangeArrowheads="1"/>
          </p:cNvSpPr>
          <p:nvPr/>
        </p:nvSpPr>
        <p:spPr bwMode="auto">
          <a:xfrm>
            <a:off x="4979988" y="1782763"/>
            <a:ext cx="4429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-2</a:t>
            </a:r>
          </a:p>
        </p:txBody>
      </p:sp>
      <p:sp>
        <p:nvSpPr>
          <p:cNvPr id="14368" name="Text Box 30"/>
          <p:cNvSpPr txBox="1">
            <a:spLocks noChangeArrowheads="1"/>
          </p:cNvSpPr>
          <p:nvPr/>
        </p:nvSpPr>
        <p:spPr bwMode="auto">
          <a:xfrm>
            <a:off x="4970463" y="2249488"/>
            <a:ext cx="4429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-3</a:t>
            </a:r>
          </a:p>
        </p:txBody>
      </p:sp>
      <p:sp>
        <p:nvSpPr>
          <p:cNvPr id="14369" name="Text Box 31"/>
          <p:cNvSpPr txBox="1">
            <a:spLocks noChangeArrowheads="1"/>
          </p:cNvSpPr>
          <p:nvPr/>
        </p:nvSpPr>
        <p:spPr bwMode="auto">
          <a:xfrm>
            <a:off x="4979988" y="3182938"/>
            <a:ext cx="4429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-5</a:t>
            </a:r>
          </a:p>
        </p:txBody>
      </p:sp>
      <p:sp>
        <p:nvSpPr>
          <p:cNvPr id="14370" name="Text Box 32"/>
          <p:cNvSpPr txBox="1">
            <a:spLocks noChangeArrowheads="1"/>
          </p:cNvSpPr>
          <p:nvPr/>
        </p:nvSpPr>
        <p:spPr bwMode="auto">
          <a:xfrm>
            <a:off x="4984750" y="3663950"/>
            <a:ext cx="4429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-6</a:t>
            </a:r>
          </a:p>
        </p:txBody>
      </p:sp>
      <p:sp>
        <p:nvSpPr>
          <p:cNvPr id="14371" name="Text Box 33"/>
          <p:cNvSpPr txBox="1">
            <a:spLocks noChangeArrowheads="1"/>
          </p:cNvSpPr>
          <p:nvPr/>
        </p:nvSpPr>
        <p:spPr bwMode="auto">
          <a:xfrm>
            <a:off x="4975225" y="4159250"/>
            <a:ext cx="4429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-7</a:t>
            </a:r>
          </a:p>
        </p:txBody>
      </p:sp>
      <p:sp>
        <p:nvSpPr>
          <p:cNvPr id="14372" name="Text Box 34"/>
          <p:cNvSpPr txBox="1">
            <a:spLocks noChangeArrowheads="1"/>
          </p:cNvSpPr>
          <p:nvPr/>
        </p:nvSpPr>
        <p:spPr bwMode="auto">
          <a:xfrm>
            <a:off x="4962525" y="2738438"/>
            <a:ext cx="4429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10</a:t>
            </a:r>
            <a:r>
              <a:rPr lang="en-US" sz="1200" baseline="30000" smtClean="0">
                <a:latin typeface="Arial" charset="0"/>
              </a:rPr>
              <a:t>-4</a:t>
            </a:r>
          </a:p>
        </p:txBody>
      </p:sp>
      <p:pic>
        <p:nvPicPr>
          <p:cNvPr id="42020" name="Picture 18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" y="895350"/>
            <a:ext cx="6399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3" name="Group 356"/>
          <p:cNvGrpSpPr>
            <a:grpSpLocks/>
          </p:cNvGrpSpPr>
          <p:nvPr/>
        </p:nvGrpSpPr>
        <p:grpSpPr bwMode="auto">
          <a:xfrm>
            <a:off x="2163763" y="2570163"/>
            <a:ext cx="627062" cy="642937"/>
            <a:chOff x="313" y="1497"/>
            <a:chExt cx="1152" cy="1014"/>
          </a:xfrm>
        </p:grpSpPr>
        <p:pic>
          <p:nvPicPr>
            <p:cNvPr id="44075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076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69ABF67C-BC82-4C7D-B3D1-39E99FD123B7}" type="slidenum">
              <a:rPr lang="en-US"/>
              <a:pPr/>
              <a:t>17</a:t>
            </a:fld>
            <a:endParaRPr lang="en-US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458788" y="1301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>
                <a:latin typeface="Gill Sans MT" charset="0"/>
                <a:ea typeface="ＭＳ Ｐゴシック" charset="0"/>
              </a:rPr>
              <a:t>Wireless network characteristics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50" y="1150938"/>
            <a:ext cx="7772400" cy="11176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400">
                <a:latin typeface="Gill Sans MT" charset="0"/>
                <a:ea typeface="ＭＳ Ｐゴシック" charset="0"/>
              </a:rPr>
              <a:t>Multiple wireless senders and receivers create additional problems (beyond multiple access):</a:t>
            </a:r>
          </a:p>
        </p:txBody>
      </p:sp>
      <p:sp>
        <p:nvSpPr>
          <p:cNvPr id="44038" name="Freeform 7"/>
          <p:cNvSpPr>
            <a:spLocks/>
          </p:cNvSpPr>
          <p:nvPr/>
        </p:nvSpPr>
        <p:spPr bwMode="auto">
          <a:xfrm>
            <a:off x="698500" y="2413000"/>
            <a:ext cx="2020888" cy="1085850"/>
          </a:xfrm>
          <a:custGeom>
            <a:avLst/>
            <a:gdLst>
              <a:gd name="T0" fmla="*/ 2147483647 w 1273"/>
              <a:gd name="T1" fmla="*/ 2147483647 h 684"/>
              <a:gd name="T2" fmla="*/ 2147483647 w 1273"/>
              <a:gd name="T3" fmla="*/ 0 h 684"/>
              <a:gd name="T4" fmla="*/ 2147483647 w 1273"/>
              <a:gd name="T5" fmla="*/ 2147483647 h 684"/>
              <a:gd name="T6" fmla="*/ 2147483647 w 1273"/>
              <a:gd name="T7" fmla="*/ 2147483647 h 684"/>
              <a:gd name="T8" fmla="*/ 2147483647 w 1273"/>
              <a:gd name="T9" fmla="*/ 2147483647 h 684"/>
              <a:gd name="T10" fmla="*/ 2147483647 w 1273"/>
              <a:gd name="T11" fmla="*/ 2147483647 h 684"/>
              <a:gd name="T12" fmla="*/ 2147483647 w 1273"/>
              <a:gd name="T13" fmla="*/ 2147483647 h 684"/>
              <a:gd name="T14" fmla="*/ 2147483647 w 1273"/>
              <a:gd name="T15" fmla="*/ 2147483647 h 684"/>
              <a:gd name="T16" fmla="*/ 2147483647 w 1273"/>
              <a:gd name="T17" fmla="*/ 2147483647 h 684"/>
              <a:gd name="T18" fmla="*/ 0 w 1273"/>
              <a:gd name="T19" fmla="*/ 2147483647 h 68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73" h="684">
                <a:moveTo>
                  <a:pt x="9" y="675"/>
                </a:moveTo>
                <a:lnTo>
                  <a:pt x="316" y="0"/>
                </a:lnTo>
                <a:lnTo>
                  <a:pt x="461" y="228"/>
                </a:lnTo>
                <a:lnTo>
                  <a:pt x="510" y="119"/>
                </a:lnTo>
                <a:lnTo>
                  <a:pt x="631" y="467"/>
                </a:lnTo>
                <a:lnTo>
                  <a:pt x="667" y="391"/>
                </a:lnTo>
                <a:lnTo>
                  <a:pt x="739" y="464"/>
                </a:lnTo>
                <a:lnTo>
                  <a:pt x="1058" y="57"/>
                </a:lnTo>
                <a:lnTo>
                  <a:pt x="1273" y="684"/>
                </a:lnTo>
                <a:lnTo>
                  <a:pt x="0" y="674"/>
                </a:lnTo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00CC66"/>
              </a:gs>
            </a:gsLst>
            <a:lin ang="5400000" scaled="1"/>
          </a:gra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368" name="Line 26"/>
          <p:cNvSpPr>
            <a:spLocks noChangeShapeType="1"/>
          </p:cNvSpPr>
          <p:nvPr/>
        </p:nvSpPr>
        <p:spPr bwMode="auto">
          <a:xfrm flipV="1">
            <a:off x="1971675" y="3627438"/>
            <a:ext cx="998538" cy="1698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5369" name="Line 27"/>
          <p:cNvSpPr>
            <a:spLocks noChangeShapeType="1"/>
          </p:cNvSpPr>
          <p:nvPr/>
        </p:nvSpPr>
        <p:spPr bwMode="auto">
          <a:xfrm>
            <a:off x="2644775" y="3148013"/>
            <a:ext cx="407988" cy="322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5370" name="Text Box 28"/>
          <p:cNvSpPr txBox="1">
            <a:spLocks noChangeArrowheads="1"/>
          </p:cNvSpPr>
          <p:nvPr/>
        </p:nvSpPr>
        <p:spPr bwMode="auto">
          <a:xfrm>
            <a:off x="1090613" y="3519488"/>
            <a:ext cx="3508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15371" name="Text Box 29"/>
          <p:cNvSpPr txBox="1">
            <a:spLocks noChangeArrowheads="1"/>
          </p:cNvSpPr>
          <p:nvPr/>
        </p:nvSpPr>
        <p:spPr bwMode="auto">
          <a:xfrm>
            <a:off x="3563938" y="3292475"/>
            <a:ext cx="3381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15372" name="Text Box 30"/>
          <p:cNvSpPr txBox="1">
            <a:spLocks noChangeArrowheads="1"/>
          </p:cNvSpPr>
          <p:nvPr/>
        </p:nvSpPr>
        <p:spPr bwMode="auto">
          <a:xfrm>
            <a:off x="2741613" y="2587625"/>
            <a:ext cx="3508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C</a:t>
            </a:r>
          </a:p>
        </p:txBody>
      </p:sp>
      <p:sp>
        <p:nvSpPr>
          <p:cNvPr id="15373" name="Rectangle 32"/>
          <p:cNvSpPr>
            <a:spLocks noChangeArrowheads="1"/>
          </p:cNvSpPr>
          <p:nvPr/>
        </p:nvSpPr>
        <p:spPr bwMode="auto">
          <a:xfrm>
            <a:off x="471488" y="4175125"/>
            <a:ext cx="4148137" cy="224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None/>
            </a:pPr>
            <a:r>
              <a:rPr lang="en-US" sz="2400" i="1">
                <a:solidFill>
                  <a:srgbClr val="C00000"/>
                </a:solidFill>
                <a:latin typeface="Gill Sans MT" pitchFamily="34" charset="0"/>
              </a:rPr>
              <a:t>Hidden terminal problem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200">
                <a:latin typeface="Gill Sans MT" pitchFamily="34" charset="0"/>
              </a:rPr>
              <a:t>B, A hear each other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200">
                <a:latin typeface="Gill Sans MT" pitchFamily="34" charset="0"/>
              </a:rPr>
              <a:t>B, C hear each other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200">
                <a:latin typeface="Gill Sans MT" pitchFamily="34" charset="0"/>
              </a:rPr>
              <a:t>A, C can not hear each other means A, C unaware of their interference at B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endParaRPr lang="en-US" sz="2000"/>
          </a:p>
        </p:txBody>
      </p:sp>
      <p:sp>
        <p:nvSpPr>
          <p:cNvPr id="13335" name="Text Box 47"/>
          <p:cNvSpPr txBox="1">
            <a:spLocks noChangeArrowheads="1"/>
          </p:cNvSpPr>
          <p:nvPr/>
        </p:nvSpPr>
        <p:spPr bwMode="auto">
          <a:xfrm>
            <a:off x="4943475" y="2292350"/>
            <a:ext cx="350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13336" name="Text Box 48"/>
          <p:cNvSpPr txBox="1">
            <a:spLocks noChangeArrowheads="1"/>
          </p:cNvSpPr>
          <p:nvPr/>
        </p:nvSpPr>
        <p:spPr bwMode="auto">
          <a:xfrm>
            <a:off x="6853238" y="2289175"/>
            <a:ext cx="328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13337" name="Text Box 49"/>
          <p:cNvSpPr txBox="1">
            <a:spLocks noChangeArrowheads="1"/>
          </p:cNvSpPr>
          <p:nvPr/>
        </p:nvSpPr>
        <p:spPr bwMode="auto">
          <a:xfrm>
            <a:off x="8034338" y="2332038"/>
            <a:ext cx="35083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  <a:cs typeface="Arial" pitchFamily="34" charset="0"/>
              </a:rPr>
              <a:t>C</a:t>
            </a:r>
          </a:p>
        </p:txBody>
      </p:sp>
      <p:sp>
        <p:nvSpPr>
          <p:cNvPr id="13323" name="Text Box 55"/>
          <p:cNvSpPr txBox="1">
            <a:spLocks noChangeArrowheads="1"/>
          </p:cNvSpPr>
          <p:nvPr/>
        </p:nvSpPr>
        <p:spPr bwMode="auto">
          <a:xfrm>
            <a:off x="5016500" y="3119438"/>
            <a:ext cx="9366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ja-JP" altLang="en-US" sz="14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4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 signal</a:t>
            </a:r>
          </a:p>
          <a:p>
            <a:r>
              <a:rPr lang="en-US" sz="14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strength</a:t>
            </a:r>
          </a:p>
        </p:txBody>
      </p:sp>
      <p:sp>
        <p:nvSpPr>
          <p:cNvPr id="13324" name="Line 60"/>
          <p:cNvSpPr>
            <a:spLocks noChangeShapeType="1"/>
          </p:cNvSpPr>
          <p:nvPr/>
        </p:nvSpPr>
        <p:spPr bwMode="auto">
          <a:xfrm>
            <a:off x="5078413" y="4148138"/>
            <a:ext cx="3263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3325" name="Line 61"/>
          <p:cNvSpPr>
            <a:spLocks noChangeShapeType="1"/>
          </p:cNvSpPr>
          <p:nvPr/>
        </p:nvSpPr>
        <p:spPr bwMode="auto">
          <a:xfrm>
            <a:off x="5024438" y="2968625"/>
            <a:ext cx="0" cy="1138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3326" name="Freeform 62"/>
          <p:cNvSpPr>
            <a:spLocks/>
          </p:cNvSpPr>
          <p:nvPr/>
        </p:nvSpPr>
        <p:spPr bwMode="auto">
          <a:xfrm>
            <a:off x="5106988" y="3024188"/>
            <a:ext cx="2995612" cy="1081087"/>
          </a:xfrm>
          <a:custGeom>
            <a:avLst/>
            <a:gdLst>
              <a:gd name="T0" fmla="*/ 0 w 1887"/>
              <a:gd name="T1" fmla="*/ 0 h 681"/>
              <a:gd name="T2" fmla="*/ 2147483647 w 1887"/>
              <a:gd name="T3" fmla="*/ 2147483647 h 681"/>
              <a:gd name="T4" fmla="*/ 2147483647 w 1887"/>
              <a:gd name="T5" fmla="*/ 2147483647 h 681"/>
              <a:gd name="T6" fmla="*/ 2147483647 w 1887"/>
              <a:gd name="T7" fmla="*/ 2147483647 h 68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87" h="681">
                <a:moveTo>
                  <a:pt x="0" y="0"/>
                </a:moveTo>
                <a:cubicBezTo>
                  <a:pt x="161" y="25"/>
                  <a:pt x="737" y="52"/>
                  <a:pt x="966" y="151"/>
                </a:cubicBezTo>
                <a:cubicBezTo>
                  <a:pt x="1195" y="250"/>
                  <a:pt x="1220" y="507"/>
                  <a:pt x="1373" y="594"/>
                </a:cubicBezTo>
                <a:cubicBezTo>
                  <a:pt x="1526" y="681"/>
                  <a:pt x="1780" y="657"/>
                  <a:pt x="1887" y="673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3327" name="Text Box 63"/>
          <p:cNvSpPr txBox="1">
            <a:spLocks noChangeArrowheads="1"/>
          </p:cNvSpPr>
          <p:nvPr/>
        </p:nvSpPr>
        <p:spPr bwMode="auto">
          <a:xfrm>
            <a:off x="6362700" y="4111625"/>
            <a:ext cx="5937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>
                <a:latin typeface="Arial" charset="0"/>
                <a:cs typeface="Arial" charset="0"/>
              </a:rPr>
              <a:t>space</a:t>
            </a:r>
          </a:p>
        </p:txBody>
      </p:sp>
      <p:sp>
        <p:nvSpPr>
          <p:cNvPr id="13328" name="Freeform 65"/>
          <p:cNvSpPr>
            <a:spLocks/>
          </p:cNvSpPr>
          <p:nvPr/>
        </p:nvSpPr>
        <p:spPr bwMode="auto">
          <a:xfrm flipH="1">
            <a:off x="5202238" y="2994025"/>
            <a:ext cx="2995612" cy="1081088"/>
          </a:xfrm>
          <a:custGeom>
            <a:avLst/>
            <a:gdLst>
              <a:gd name="T0" fmla="*/ 0 w 1887"/>
              <a:gd name="T1" fmla="*/ 0 h 681"/>
              <a:gd name="T2" fmla="*/ 2147483647 w 1887"/>
              <a:gd name="T3" fmla="*/ 2147483647 h 681"/>
              <a:gd name="T4" fmla="*/ 2147483647 w 1887"/>
              <a:gd name="T5" fmla="*/ 2147483647 h 681"/>
              <a:gd name="T6" fmla="*/ 2147483647 w 1887"/>
              <a:gd name="T7" fmla="*/ 2147483647 h 68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87" h="681">
                <a:moveTo>
                  <a:pt x="0" y="0"/>
                </a:moveTo>
                <a:cubicBezTo>
                  <a:pt x="161" y="25"/>
                  <a:pt x="737" y="52"/>
                  <a:pt x="966" y="151"/>
                </a:cubicBezTo>
                <a:cubicBezTo>
                  <a:pt x="1195" y="250"/>
                  <a:pt x="1220" y="507"/>
                  <a:pt x="1373" y="594"/>
                </a:cubicBezTo>
                <a:cubicBezTo>
                  <a:pt x="1526" y="681"/>
                  <a:pt x="1780" y="657"/>
                  <a:pt x="1887" y="673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3329" name="Text Box 66"/>
          <p:cNvSpPr txBox="1">
            <a:spLocks noChangeArrowheads="1"/>
          </p:cNvSpPr>
          <p:nvPr/>
        </p:nvSpPr>
        <p:spPr bwMode="auto">
          <a:xfrm>
            <a:off x="7643813" y="3048000"/>
            <a:ext cx="9588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ja-JP" altLang="en-US" sz="140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40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 signal</a:t>
            </a:r>
          </a:p>
          <a:p>
            <a:r>
              <a:rPr lang="en-US" sz="140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strength</a:t>
            </a:r>
          </a:p>
        </p:txBody>
      </p:sp>
      <p:sp>
        <p:nvSpPr>
          <p:cNvPr id="13330" name="Line 67"/>
          <p:cNvSpPr>
            <a:spLocks noChangeShapeType="1"/>
          </p:cNvSpPr>
          <p:nvPr/>
        </p:nvSpPr>
        <p:spPr bwMode="auto">
          <a:xfrm flipH="1">
            <a:off x="5403850" y="2855913"/>
            <a:ext cx="26988" cy="12636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3331" name="Line 68"/>
          <p:cNvSpPr>
            <a:spLocks noChangeShapeType="1"/>
          </p:cNvSpPr>
          <p:nvPr/>
        </p:nvSpPr>
        <p:spPr bwMode="auto">
          <a:xfrm>
            <a:off x="6624638" y="2924175"/>
            <a:ext cx="0" cy="12080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3332" name="Line 69"/>
          <p:cNvSpPr>
            <a:spLocks noChangeShapeType="1"/>
          </p:cNvSpPr>
          <p:nvPr/>
        </p:nvSpPr>
        <p:spPr bwMode="auto">
          <a:xfrm>
            <a:off x="7705725" y="2908300"/>
            <a:ext cx="0" cy="11811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3321" name="Rectangle 70"/>
          <p:cNvSpPr>
            <a:spLocks noChangeArrowheads="1"/>
          </p:cNvSpPr>
          <p:nvPr/>
        </p:nvSpPr>
        <p:spPr bwMode="auto">
          <a:xfrm>
            <a:off x="4995863" y="4432300"/>
            <a:ext cx="4148137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sz="2400" i="1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Signal attenuation: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200">
                <a:latin typeface="Gill Sans MT" charset="0"/>
                <a:ea typeface="ＭＳ Ｐゴシック" charset="0"/>
              </a:rPr>
              <a:t>B, A hear each other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200">
                <a:latin typeface="Gill Sans MT" charset="0"/>
                <a:ea typeface="ＭＳ Ｐゴシック" charset="0"/>
              </a:rPr>
              <a:t>B, C hear each other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200">
                <a:latin typeface="Gill Sans MT" charset="0"/>
                <a:ea typeface="ＭＳ Ｐゴシック" charset="0"/>
              </a:rPr>
              <a:t>A, C can not hear each other interfering at B</a:t>
            </a:r>
          </a:p>
        </p:txBody>
      </p:sp>
      <p:grpSp>
        <p:nvGrpSpPr>
          <p:cNvPr id="44059" name="Group 356"/>
          <p:cNvGrpSpPr>
            <a:grpSpLocks/>
          </p:cNvGrpSpPr>
          <p:nvPr/>
        </p:nvGrpSpPr>
        <p:grpSpPr bwMode="auto">
          <a:xfrm>
            <a:off x="2925763" y="3119438"/>
            <a:ext cx="627062" cy="642937"/>
            <a:chOff x="313" y="1497"/>
            <a:chExt cx="1152" cy="1014"/>
          </a:xfrm>
        </p:grpSpPr>
        <p:pic>
          <p:nvPicPr>
            <p:cNvPr id="44073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074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4060" name="Group 356"/>
          <p:cNvGrpSpPr>
            <a:grpSpLocks/>
          </p:cNvGrpSpPr>
          <p:nvPr/>
        </p:nvGrpSpPr>
        <p:grpSpPr bwMode="auto">
          <a:xfrm>
            <a:off x="1401763" y="3260725"/>
            <a:ext cx="627062" cy="644525"/>
            <a:chOff x="313" y="1497"/>
            <a:chExt cx="1152" cy="1014"/>
          </a:xfrm>
        </p:grpSpPr>
        <p:pic>
          <p:nvPicPr>
            <p:cNvPr id="44071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072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0" name="Group 356"/>
          <p:cNvGrpSpPr>
            <a:grpSpLocks/>
          </p:cNvGrpSpPr>
          <p:nvPr/>
        </p:nvGrpSpPr>
        <p:grpSpPr bwMode="auto">
          <a:xfrm>
            <a:off x="5130800" y="2154238"/>
            <a:ext cx="627063" cy="642937"/>
            <a:chOff x="313" y="1497"/>
            <a:chExt cx="1152" cy="1014"/>
          </a:xfrm>
        </p:grpSpPr>
        <p:pic>
          <p:nvPicPr>
            <p:cNvPr id="44069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070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3" name="Group 356"/>
          <p:cNvGrpSpPr>
            <a:grpSpLocks/>
          </p:cNvGrpSpPr>
          <p:nvPr/>
        </p:nvGrpSpPr>
        <p:grpSpPr bwMode="auto">
          <a:xfrm>
            <a:off x="6319838" y="2193925"/>
            <a:ext cx="627062" cy="644525"/>
            <a:chOff x="313" y="1497"/>
            <a:chExt cx="1152" cy="1014"/>
          </a:xfrm>
        </p:grpSpPr>
        <p:pic>
          <p:nvPicPr>
            <p:cNvPr id="44067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068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6" name="Group 356"/>
          <p:cNvGrpSpPr>
            <a:grpSpLocks/>
          </p:cNvGrpSpPr>
          <p:nvPr/>
        </p:nvGrpSpPr>
        <p:grpSpPr bwMode="auto">
          <a:xfrm>
            <a:off x="7396163" y="2124075"/>
            <a:ext cx="627062" cy="642938"/>
            <a:chOff x="313" y="1497"/>
            <a:chExt cx="1152" cy="1014"/>
          </a:xfrm>
        </p:grpSpPr>
        <p:pic>
          <p:nvPicPr>
            <p:cNvPr id="44065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066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4064" name="Picture 18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788" y="895350"/>
            <a:ext cx="6399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5" grpId="0"/>
      <p:bldP spid="13336" grpId="0"/>
      <p:bldP spid="13337" grpId="0"/>
      <p:bldP spid="13323" grpId="0"/>
      <p:bldP spid="13326" grpId="0" animBg="1"/>
      <p:bldP spid="13327" grpId="0"/>
      <p:bldP spid="13328" grpId="0" animBg="1"/>
      <p:bldP spid="13329" grpId="0"/>
      <p:bldP spid="133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20888291-060B-4D22-BF1C-55463F994E4C}" type="slidenum">
              <a:rPr lang="en-US"/>
              <a:pPr/>
              <a:t>18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84163" y="114300"/>
            <a:ext cx="8364537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Gill Sans MT" charset="0"/>
                <a:ea typeface="ＭＳ Ｐゴシック" charset="0"/>
              </a:rPr>
              <a:t>Code Division Multiple Access (CDMA)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2125" y="1265238"/>
            <a:ext cx="7934325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unique </a:t>
            </a:r>
            <a:r>
              <a:rPr lang="ja-JP" altLang="en-US" smtClean="0"/>
              <a:t>“</a:t>
            </a:r>
            <a:r>
              <a:rPr lang="en-US" altLang="ja-JP" dirty="0" smtClean="0"/>
              <a:t>code</a:t>
            </a:r>
            <a:r>
              <a:rPr lang="ja-JP" altLang="en-US" smtClean="0"/>
              <a:t>”</a:t>
            </a:r>
            <a:r>
              <a:rPr lang="en-US" altLang="ja-JP" dirty="0" smtClean="0"/>
              <a:t> assigned to each user; i.e., code set partitioning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all users share same frequency, but each user has own </a:t>
            </a:r>
            <a:r>
              <a:rPr lang="ja-JP" altLang="en-US" smtClean="0"/>
              <a:t>“</a:t>
            </a:r>
            <a:r>
              <a:rPr lang="en-US" altLang="ja-JP" dirty="0" smtClean="0"/>
              <a:t>chipping</a:t>
            </a:r>
            <a:r>
              <a:rPr lang="ja-JP" altLang="en-US" smtClean="0"/>
              <a:t>”</a:t>
            </a:r>
            <a:r>
              <a:rPr lang="en-US" altLang="ja-JP" dirty="0" smtClean="0"/>
              <a:t> sequence (i.e., code) to encode data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allows multiple users to </a:t>
            </a:r>
            <a:r>
              <a:rPr lang="ja-JP" altLang="en-US" smtClean="0"/>
              <a:t>“</a:t>
            </a:r>
            <a:r>
              <a:rPr lang="en-US" altLang="ja-JP" dirty="0" smtClean="0"/>
              <a:t>coexist</a:t>
            </a:r>
            <a:r>
              <a:rPr lang="ja-JP" altLang="en-US" smtClean="0"/>
              <a:t>”</a:t>
            </a:r>
            <a:r>
              <a:rPr lang="en-US" altLang="ja-JP" dirty="0" smtClean="0"/>
              <a:t> and transmit simultaneously with minimal interference (if codes are </a:t>
            </a:r>
            <a:r>
              <a:rPr lang="ja-JP" altLang="en-US" smtClean="0"/>
              <a:t>“</a:t>
            </a:r>
            <a:r>
              <a:rPr lang="en-US" altLang="ja-JP" dirty="0" smtClean="0"/>
              <a:t>orthogonal</a:t>
            </a:r>
            <a:r>
              <a:rPr lang="ja-JP" altLang="en-US" smtClean="0"/>
              <a:t>”</a:t>
            </a:r>
            <a:r>
              <a:rPr lang="en-US" altLang="ja-JP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n-US" i="1" dirty="0" smtClean="0">
                <a:solidFill>
                  <a:srgbClr val="C00000"/>
                </a:solidFill>
              </a:rPr>
              <a:t>encoded signal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= (original data) • (chipping sequence)</a:t>
            </a:r>
          </a:p>
          <a:p>
            <a:pPr>
              <a:lnSpc>
                <a:spcPct val="80000"/>
              </a:lnSpc>
            </a:pPr>
            <a:r>
              <a:rPr lang="en-US" i="1" dirty="0" smtClean="0">
                <a:solidFill>
                  <a:srgbClr val="C00000"/>
                </a:solidFill>
              </a:rPr>
              <a:t>decoding: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(encoded signal) • (chipping sequence)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Note: operator • means inner product</a:t>
            </a:r>
          </a:p>
        </p:txBody>
      </p:sp>
      <p:pic>
        <p:nvPicPr>
          <p:cNvPr id="46085" name="Picture 1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75" y="876300"/>
            <a:ext cx="7769225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763664DB-10C6-4058-9692-6597BF6C6C40}" type="slidenum">
              <a:rPr lang="en-US"/>
              <a:pPr/>
              <a:t>19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20675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ea typeface="ＭＳ Ｐゴシック" charset="0"/>
              </a:rPr>
              <a:t>CDMA encode/decode</a:t>
            </a:r>
          </a:p>
        </p:txBody>
      </p:sp>
      <p:sp>
        <p:nvSpPr>
          <p:cNvPr id="17413" name="Line 6"/>
          <p:cNvSpPr>
            <a:spLocks noChangeShapeType="1"/>
          </p:cNvSpPr>
          <p:nvPr/>
        </p:nvSpPr>
        <p:spPr bwMode="auto">
          <a:xfrm>
            <a:off x="3219450" y="1552575"/>
            <a:ext cx="0" cy="1624013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7414" name="Line 9"/>
          <p:cNvSpPr>
            <a:spLocks noChangeShapeType="1"/>
          </p:cNvSpPr>
          <p:nvPr/>
        </p:nvSpPr>
        <p:spPr bwMode="auto">
          <a:xfrm>
            <a:off x="4276725" y="1528763"/>
            <a:ext cx="0" cy="1624012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7415" name="Text Box 10"/>
          <p:cNvSpPr txBox="1">
            <a:spLocks noChangeArrowheads="1"/>
          </p:cNvSpPr>
          <p:nvPr/>
        </p:nvSpPr>
        <p:spPr bwMode="auto">
          <a:xfrm>
            <a:off x="2389188" y="2960688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smtClean="0">
                <a:latin typeface="Arial" charset="0"/>
                <a:cs typeface="Arial" charset="0"/>
              </a:rPr>
              <a:t>slot 1</a:t>
            </a:r>
          </a:p>
        </p:txBody>
      </p:sp>
      <p:sp>
        <p:nvSpPr>
          <p:cNvPr id="17416" name="Text Box 11"/>
          <p:cNvSpPr txBox="1">
            <a:spLocks noChangeArrowheads="1"/>
          </p:cNvSpPr>
          <p:nvPr/>
        </p:nvSpPr>
        <p:spPr bwMode="auto">
          <a:xfrm>
            <a:off x="3408363" y="2965450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smtClean="0">
                <a:latin typeface="Arial" charset="0"/>
                <a:cs typeface="Arial" charset="0"/>
              </a:rPr>
              <a:t>slot 0</a:t>
            </a:r>
          </a:p>
        </p:txBody>
      </p:sp>
      <p:grpSp>
        <p:nvGrpSpPr>
          <p:cNvPr id="404630" name="Group 150"/>
          <p:cNvGrpSpPr>
            <a:grpSpLocks/>
          </p:cNvGrpSpPr>
          <p:nvPr/>
        </p:nvGrpSpPr>
        <p:grpSpPr bwMode="auto">
          <a:xfrm>
            <a:off x="2084388" y="1462088"/>
            <a:ext cx="1254125" cy="1624012"/>
            <a:chOff x="1313" y="921"/>
            <a:chExt cx="790" cy="1023"/>
          </a:xfrm>
        </p:grpSpPr>
        <p:sp>
          <p:nvSpPr>
            <p:cNvPr id="17669" name="Line 5"/>
            <p:cNvSpPr>
              <a:spLocks noChangeShapeType="1"/>
            </p:cNvSpPr>
            <p:nvPr/>
          </p:nvSpPr>
          <p:spPr bwMode="auto">
            <a:xfrm>
              <a:off x="1350" y="921"/>
              <a:ext cx="0" cy="1023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17670" name="Rectangle 12"/>
            <p:cNvSpPr>
              <a:spLocks noChangeArrowheads="1"/>
            </p:cNvSpPr>
            <p:nvPr/>
          </p:nvSpPr>
          <p:spPr bwMode="auto">
            <a:xfrm>
              <a:off x="1350" y="1218"/>
              <a:ext cx="678" cy="13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71" name="Text Box 15"/>
            <p:cNvSpPr txBox="1">
              <a:spLocks noChangeArrowheads="1"/>
            </p:cNvSpPr>
            <p:nvPr/>
          </p:nvSpPr>
          <p:spPr bwMode="auto">
            <a:xfrm>
              <a:off x="1436" y="1194"/>
              <a:ext cx="40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smtClean="0">
                  <a:latin typeface="Arial" charset="0"/>
                  <a:cs typeface="Arial" charset="0"/>
                </a:rPr>
                <a:t>d</a:t>
              </a:r>
              <a:r>
                <a:rPr lang="en-US" sz="1200" baseline="-25000" smtClean="0">
                  <a:latin typeface="Arial" charset="0"/>
                  <a:cs typeface="Arial" charset="0"/>
                </a:rPr>
                <a:t>1</a:t>
              </a:r>
              <a:r>
                <a:rPr lang="en-US" sz="1200" smtClean="0">
                  <a:latin typeface="Arial" charset="0"/>
                  <a:cs typeface="Arial" charset="0"/>
                </a:rPr>
                <a:t> = -1</a:t>
              </a:r>
            </a:p>
          </p:txBody>
        </p:sp>
        <p:grpSp>
          <p:nvGrpSpPr>
            <p:cNvPr id="48391" name="Group 44"/>
            <p:cNvGrpSpPr>
              <a:grpSpLocks/>
            </p:cNvGrpSpPr>
            <p:nvPr/>
          </p:nvGrpSpPr>
          <p:grpSpPr bwMode="auto">
            <a:xfrm>
              <a:off x="1313" y="1534"/>
              <a:ext cx="790" cy="307"/>
              <a:chOff x="1313" y="1534"/>
              <a:chExt cx="790" cy="307"/>
            </a:xfrm>
          </p:grpSpPr>
          <p:sp>
            <p:nvSpPr>
              <p:cNvPr id="17673" name="Text Box 17"/>
              <p:cNvSpPr txBox="1">
                <a:spLocks noChangeArrowheads="1"/>
              </p:cNvSpPr>
              <p:nvPr/>
            </p:nvSpPr>
            <p:spPr bwMode="auto">
              <a:xfrm>
                <a:off x="1313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grpSp>
            <p:nvGrpSpPr>
              <p:cNvPr id="48393" name="Group 22"/>
              <p:cNvGrpSpPr>
                <a:grpSpLocks/>
              </p:cNvGrpSpPr>
              <p:nvPr/>
            </p:nvGrpSpPr>
            <p:grpSpPr bwMode="auto">
              <a:xfrm>
                <a:off x="1353" y="1539"/>
                <a:ext cx="258" cy="147"/>
                <a:chOff x="1353" y="1539"/>
                <a:chExt cx="258" cy="144"/>
              </a:xfrm>
            </p:grpSpPr>
            <p:sp>
              <p:nvSpPr>
                <p:cNvPr id="17696" name="Rectangle 18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97" name="Line 20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  <p:sp>
              <p:nvSpPr>
                <p:cNvPr id="17698" name="Line 21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48394" name="Group 23"/>
              <p:cNvGrpSpPr>
                <a:grpSpLocks/>
              </p:cNvGrpSpPr>
              <p:nvPr/>
            </p:nvGrpSpPr>
            <p:grpSpPr bwMode="auto">
              <a:xfrm>
                <a:off x="1773" y="1686"/>
                <a:ext cx="258" cy="144"/>
                <a:chOff x="1353" y="1539"/>
                <a:chExt cx="258" cy="144"/>
              </a:xfrm>
            </p:grpSpPr>
            <p:sp>
              <p:nvSpPr>
                <p:cNvPr id="17693" name="Rectangle 24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94" name="Line 25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  <p:sp>
              <p:nvSpPr>
                <p:cNvPr id="17695" name="Line 26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7676" name="Rectangle 27"/>
              <p:cNvSpPr>
                <a:spLocks noChangeArrowheads="1"/>
              </p:cNvSpPr>
              <p:nvPr/>
            </p:nvSpPr>
            <p:spPr bwMode="auto">
              <a:xfrm>
                <a:off x="1611" y="1686"/>
                <a:ext cx="81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77" name="Rectangle 28"/>
              <p:cNvSpPr>
                <a:spLocks noChangeArrowheads="1"/>
              </p:cNvSpPr>
              <p:nvPr/>
            </p:nvSpPr>
            <p:spPr bwMode="auto">
              <a:xfrm>
                <a:off x="1692" y="1536"/>
                <a:ext cx="81" cy="1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78" name="Text Box 29"/>
              <p:cNvSpPr txBox="1">
                <a:spLocks noChangeArrowheads="1"/>
              </p:cNvSpPr>
              <p:nvPr/>
            </p:nvSpPr>
            <p:spPr bwMode="auto">
              <a:xfrm>
                <a:off x="1391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7679" name="Text Box 30"/>
              <p:cNvSpPr txBox="1">
                <a:spLocks noChangeArrowheads="1"/>
              </p:cNvSpPr>
              <p:nvPr/>
            </p:nvSpPr>
            <p:spPr bwMode="auto">
              <a:xfrm>
                <a:off x="1478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7680" name="Text Box 31"/>
              <p:cNvSpPr txBox="1">
                <a:spLocks noChangeArrowheads="1"/>
              </p:cNvSpPr>
              <p:nvPr/>
            </p:nvSpPr>
            <p:spPr bwMode="auto">
              <a:xfrm>
                <a:off x="1652" y="1540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grpSp>
            <p:nvGrpSpPr>
              <p:cNvPr id="48400" name="Group 34"/>
              <p:cNvGrpSpPr>
                <a:grpSpLocks/>
              </p:cNvGrpSpPr>
              <p:nvPr/>
            </p:nvGrpSpPr>
            <p:grpSpPr bwMode="auto">
              <a:xfrm>
                <a:off x="1565" y="1684"/>
                <a:ext cx="211" cy="157"/>
                <a:chOff x="857" y="1909"/>
                <a:chExt cx="211" cy="157"/>
              </a:xfrm>
            </p:grpSpPr>
            <p:sp>
              <p:nvSpPr>
                <p:cNvPr id="17691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17692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-</a:t>
                  </a:r>
                </a:p>
              </p:txBody>
            </p:sp>
          </p:grpSp>
          <p:grpSp>
            <p:nvGrpSpPr>
              <p:cNvPr id="48401" name="Group 35"/>
              <p:cNvGrpSpPr>
                <a:grpSpLocks/>
              </p:cNvGrpSpPr>
              <p:nvPr/>
            </p:nvGrpSpPr>
            <p:grpSpPr bwMode="auto">
              <a:xfrm>
                <a:off x="1730" y="1684"/>
                <a:ext cx="211" cy="157"/>
                <a:chOff x="857" y="1909"/>
                <a:chExt cx="211" cy="157"/>
              </a:xfrm>
            </p:grpSpPr>
            <p:sp>
              <p:nvSpPr>
                <p:cNvPr id="17689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17690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-</a:t>
                  </a:r>
                </a:p>
              </p:txBody>
            </p:sp>
          </p:grpSp>
          <p:grpSp>
            <p:nvGrpSpPr>
              <p:cNvPr id="48402" name="Group 38"/>
              <p:cNvGrpSpPr>
                <a:grpSpLocks/>
              </p:cNvGrpSpPr>
              <p:nvPr/>
            </p:nvGrpSpPr>
            <p:grpSpPr bwMode="auto">
              <a:xfrm>
                <a:off x="1808" y="1684"/>
                <a:ext cx="211" cy="157"/>
                <a:chOff x="857" y="1909"/>
                <a:chExt cx="211" cy="157"/>
              </a:xfrm>
            </p:grpSpPr>
            <p:sp>
              <p:nvSpPr>
                <p:cNvPr id="17687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17688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-</a:t>
                  </a:r>
                </a:p>
              </p:txBody>
            </p:sp>
          </p:grpSp>
          <p:grpSp>
            <p:nvGrpSpPr>
              <p:cNvPr id="48403" name="Group 41"/>
              <p:cNvGrpSpPr>
                <a:grpSpLocks/>
              </p:cNvGrpSpPr>
              <p:nvPr/>
            </p:nvGrpSpPr>
            <p:grpSpPr bwMode="auto">
              <a:xfrm>
                <a:off x="1892" y="1681"/>
                <a:ext cx="211" cy="157"/>
                <a:chOff x="857" y="1909"/>
                <a:chExt cx="211" cy="157"/>
              </a:xfrm>
            </p:grpSpPr>
            <p:sp>
              <p:nvSpPr>
                <p:cNvPr id="17685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17686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-</a:t>
                  </a:r>
                </a:p>
              </p:txBody>
            </p:sp>
          </p:grpSp>
        </p:grpSp>
      </p:grpSp>
      <p:sp>
        <p:nvSpPr>
          <p:cNvPr id="17418" name="Oval 74"/>
          <p:cNvSpPr>
            <a:spLocks noChangeArrowheads="1"/>
          </p:cNvSpPr>
          <p:nvPr/>
        </p:nvSpPr>
        <p:spPr bwMode="auto">
          <a:xfrm>
            <a:off x="4672013" y="1855788"/>
            <a:ext cx="419100" cy="4238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Text Box 75"/>
          <p:cNvSpPr txBox="1">
            <a:spLocks noChangeArrowheads="1"/>
          </p:cNvSpPr>
          <p:nvPr/>
        </p:nvSpPr>
        <p:spPr bwMode="auto">
          <a:xfrm>
            <a:off x="4298950" y="1444625"/>
            <a:ext cx="1182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Z</a:t>
            </a:r>
            <a:r>
              <a:rPr lang="en-US" baseline="-25000" smtClean="0">
                <a:latin typeface="Arial" charset="0"/>
                <a:cs typeface="Arial" charset="0"/>
              </a:rPr>
              <a:t>i,m</a:t>
            </a:r>
            <a:r>
              <a:rPr lang="en-US" smtClean="0">
                <a:latin typeface="Arial" charset="0"/>
                <a:cs typeface="Arial" charset="0"/>
              </a:rPr>
              <a:t>= d</a:t>
            </a:r>
            <a:r>
              <a:rPr lang="en-US" baseline="-25000" smtClean="0">
                <a:latin typeface="Arial" charset="0"/>
                <a:cs typeface="Arial" charset="0"/>
              </a:rPr>
              <a:t>i</a:t>
            </a:r>
            <a:r>
              <a:rPr lang="en-US" sz="2400" baseline="30000" smtClean="0">
                <a:latin typeface="Arial" charset="0"/>
                <a:cs typeface="Arial" charset="0"/>
              </a:rPr>
              <a:t>.</a:t>
            </a:r>
            <a:r>
              <a:rPr lang="en-US" smtClean="0">
                <a:latin typeface="Arial" charset="0"/>
                <a:cs typeface="Arial" charset="0"/>
              </a:rPr>
              <a:t>c</a:t>
            </a:r>
            <a:r>
              <a:rPr lang="en-US" baseline="-25000" smtClean="0"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17420" name="Line 72"/>
          <p:cNvSpPr>
            <a:spLocks noChangeShapeType="1"/>
          </p:cNvSpPr>
          <p:nvPr/>
        </p:nvSpPr>
        <p:spPr bwMode="auto">
          <a:xfrm>
            <a:off x="4319588" y="1985963"/>
            <a:ext cx="319087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7421" name="Line 73"/>
          <p:cNvSpPr>
            <a:spLocks noChangeShapeType="1"/>
          </p:cNvSpPr>
          <p:nvPr/>
        </p:nvSpPr>
        <p:spPr bwMode="auto">
          <a:xfrm flipV="1">
            <a:off x="4333875" y="2251075"/>
            <a:ext cx="403225" cy="430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404629" name="Group 149"/>
          <p:cNvGrpSpPr>
            <a:grpSpLocks/>
          </p:cNvGrpSpPr>
          <p:nvPr/>
        </p:nvGrpSpPr>
        <p:grpSpPr bwMode="auto">
          <a:xfrm>
            <a:off x="3141663" y="1695450"/>
            <a:ext cx="1254125" cy="1236663"/>
            <a:chOff x="1979" y="1068"/>
            <a:chExt cx="790" cy="779"/>
          </a:xfrm>
        </p:grpSpPr>
        <p:sp>
          <p:nvSpPr>
            <p:cNvPr id="17640" name="Rectangle 13"/>
            <p:cNvSpPr>
              <a:spLocks noChangeArrowheads="1"/>
            </p:cNvSpPr>
            <p:nvPr/>
          </p:nvSpPr>
          <p:spPr bwMode="auto">
            <a:xfrm>
              <a:off x="2028" y="1092"/>
              <a:ext cx="669" cy="13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41" name="Text Box 16"/>
            <p:cNvSpPr txBox="1">
              <a:spLocks noChangeArrowheads="1"/>
            </p:cNvSpPr>
            <p:nvPr/>
          </p:nvSpPr>
          <p:spPr bwMode="auto">
            <a:xfrm>
              <a:off x="2186" y="1068"/>
              <a:ext cx="36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smtClean="0">
                  <a:latin typeface="Arial" charset="0"/>
                  <a:cs typeface="Arial" charset="0"/>
                </a:rPr>
                <a:t>d</a:t>
              </a:r>
              <a:r>
                <a:rPr lang="en-US" sz="1200" baseline="-25000" smtClean="0">
                  <a:latin typeface="Arial" charset="0"/>
                  <a:cs typeface="Arial" charset="0"/>
                </a:rPr>
                <a:t>0</a:t>
              </a:r>
              <a:r>
                <a:rPr lang="en-US" sz="1200" smtClean="0">
                  <a:latin typeface="Arial" charset="0"/>
                  <a:cs typeface="Arial" charset="0"/>
                </a:rPr>
                <a:t> = 1</a:t>
              </a:r>
            </a:p>
          </p:txBody>
        </p:sp>
        <p:grpSp>
          <p:nvGrpSpPr>
            <p:cNvPr id="48361" name="Group 45"/>
            <p:cNvGrpSpPr>
              <a:grpSpLocks/>
            </p:cNvGrpSpPr>
            <p:nvPr/>
          </p:nvGrpSpPr>
          <p:grpSpPr bwMode="auto">
            <a:xfrm>
              <a:off x="1979" y="1540"/>
              <a:ext cx="790" cy="307"/>
              <a:chOff x="1313" y="1534"/>
              <a:chExt cx="790" cy="307"/>
            </a:xfrm>
          </p:grpSpPr>
          <p:sp>
            <p:nvSpPr>
              <p:cNvPr id="17643" name="Text Box 46"/>
              <p:cNvSpPr txBox="1">
                <a:spLocks noChangeArrowheads="1"/>
              </p:cNvSpPr>
              <p:nvPr/>
            </p:nvSpPr>
            <p:spPr bwMode="auto">
              <a:xfrm>
                <a:off x="1313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grpSp>
            <p:nvGrpSpPr>
              <p:cNvPr id="48363" name="Group 47"/>
              <p:cNvGrpSpPr>
                <a:grpSpLocks/>
              </p:cNvGrpSpPr>
              <p:nvPr/>
            </p:nvGrpSpPr>
            <p:grpSpPr bwMode="auto">
              <a:xfrm>
                <a:off x="1353" y="1539"/>
                <a:ext cx="258" cy="147"/>
                <a:chOff x="1353" y="1539"/>
                <a:chExt cx="258" cy="144"/>
              </a:xfrm>
            </p:grpSpPr>
            <p:sp>
              <p:nvSpPr>
                <p:cNvPr id="17666" name="Rectangle 48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67" name="Line 49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  <p:sp>
              <p:nvSpPr>
                <p:cNvPr id="17668" name="Line 50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48364" name="Group 51"/>
              <p:cNvGrpSpPr>
                <a:grpSpLocks/>
              </p:cNvGrpSpPr>
              <p:nvPr/>
            </p:nvGrpSpPr>
            <p:grpSpPr bwMode="auto">
              <a:xfrm>
                <a:off x="1773" y="1686"/>
                <a:ext cx="258" cy="144"/>
                <a:chOff x="1353" y="1539"/>
                <a:chExt cx="258" cy="144"/>
              </a:xfrm>
            </p:grpSpPr>
            <p:sp>
              <p:nvSpPr>
                <p:cNvPr id="17663" name="Rectangle 52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64" name="Line 53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  <p:sp>
              <p:nvSpPr>
                <p:cNvPr id="17665" name="Line 54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7646" name="Rectangle 55"/>
              <p:cNvSpPr>
                <a:spLocks noChangeArrowheads="1"/>
              </p:cNvSpPr>
              <p:nvPr/>
            </p:nvSpPr>
            <p:spPr bwMode="auto">
              <a:xfrm>
                <a:off x="1611" y="1686"/>
                <a:ext cx="81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47" name="Rectangle 56"/>
              <p:cNvSpPr>
                <a:spLocks noChangeArrowheads="1"/>
              </p:cNvSpPr>
              <p:nvPr/>
            </p:nvSpPr>
            <p:spPr bwMode="auto">
              <a:xfrm>
                <a:off x="1692" y="1536"/>
                <a:ext cx="81" cy="1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48" name="Text Box 57"/>
              <p:cNvSpPr txBox="1">
                <a:spLocks noChangeArrowheads="1"/>
              </p:cNvSpPr>
              <p:nvPr/>
            </p:nvSpPr>
            <p:spPr bwMode="auto">
              <a:xfrm>
                <a:off x="1391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7649" name="Text Box 58"/>
              <p:cNvSpPr txBox="1">
                <a:spLocks noChangeArrowheads="1"/>
              </p:cNvSpPr>
              <p:nvPr/>
            </p:nvSpPr>
            <p:spPr bwMode="auto">
              <a:xfrm>
                <a:off x="1478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7650" name="Text Box 59"/>
              <p:cNvSpPr txBox="1">
                <a:spLocks noChangeArrowheads="1"/>
              </p:cNvSpPr>
              <p:nvPr/>
            </p:nvSpPr>
            <p:spPr bwMode="auto">
              <a:xfrm>
                <a:off x="1652" y="1540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grpSp>
            <p:nvGrpSpPr>
              <p:cNvPr id="48370" name="Group 60"/>
              <p:cNvGrpSpPr>
                <a:grpSpLocks/>
              </p:cNvGrpSpPr>
              <p:nvPr/>
            </p:nvGrpSpPr>
            <p:grpSpPr bwMode="auto">
              <a:xfrm>
                <a:off x="1565" y="1684"/>
                <a:ext cx="211" cy="157"/>
                <a:chOff x="857" y="1909"/>
                <a:chExt cx="211" cy="157"/>
              </a:xfrm>
            </p:grpSpPr>
            <p:sp>
              <p:nvSpPr>
                <p:cNvPr id="17661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17662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-</a:t>
                  </a:r>
                </a:p>
              </p:txBody>
            </p:sp>
          </p:grpSp>
          <p:grpSp>
            <p:nvGrpSpPr>
              <p:cNvPr id="48371" name="Group 63"/>
              <p:cNvGrpSpPr>
                <a:grpSpLocks/>
              </p:cNvGrpSpPr>
              <p:nvPr/>
            </p:nvGrpSpPr>
            <p:grpSpPr bwMode="auto">
              <a:xfrm>
                <a:off x="1730" y="1684"/>
                <a:ext cx="211" cy="157"/>
                <a:chOff x="857" y="1909"/>
                <a:chExt cx="211" cy="157"/>
              </a:xfrm>
            </p:grpSpPr>
            <p:sp>
              <p:nvSpPr>
                <p:cNvPr id="17659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17660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-</a:t>
                  </a:r>
                </a:p>
              </p:txBody>
            </p:sp>
          </p:grpSp>
          <p:grpSp>
            <p:nvGrpSpPr>
              <p:cNvPr id="48372" name="Group 66"/>
              <p:cNvGrpSpPr>
                <a:grpSpLocks/>
              </p:cNvGrpSpPr>
              <p:nvPr/>
            </p:nvGrpSpPr>
            <p:grpSpPr bwMode="auto">
              <a:xfrm>
                <a:off x="1808" y="1684"/>
                <a:ext cx="211" cy="157"/>
                <a:chOff x="857" y="1909"/>
                <a:chExt cx="211" cy="157"/>
              </a:xfrm>
            </p:grpSpPr>
            <p:sp>
              <p:nvSpPr>
                <p:cNvPr id="17657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17658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-</a:t>
                  </a:r>
                </a:p>
              </p:txBody>
            </p:sp>
          </p:grpSp>
          <p:grpSp>
            <p:nvGrpSpPr>
              <p:cNvPr id="48373" name="Group 69"/>
              <p:cNvGrpSpPr>
                <a:grpSpLocks/>
              </p:cNvGrpSpPr>
              <p:nvPr/>
            </p:nvGrpSpPr>
            <p:grpSpPr bwMode="auto">
              <a:xfrm>
                <a:off x="1892" y="1681"/>
                <a:ext cx="211" cy="157"/>
                <a:chOff x="857" y="1909"/>
                <a:chExt cx="211" cy="157"/>
              </a:xfrm>
            </p:grpSpPr>
            <p:sp>
              <p:nvSpPr>
                <p:cNvPr id="17655" name="Text Box 70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17656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-</a:t>
                  </a:r>
                </a:p>
              </p:txBody>
            </p:sp>
          </p:grpSp>
        </p:grpSp>
      </p:grpSp>
      <p:grpSp>
        <p:nvGrpSpPr>
          <p:cNvPr id="404556" name="Group 76"/>
          <p:cNvGrpSpPr>
            <a:grpSpLocks/>
          </p:cNvGrpSpPr>
          <p:nvPr/>
        </p:nvGrpSpPr>
        <p:grpSpPr bwMode="auto">
          <a:xfrm>
            <a:off x="6461125" y="1830388"/>
            <a:ext cx="1254125" cy="487362"/>
            <a:chOff x="1313" y="1534"/>
            <a:chExt cx="790" cy="307"/>
          </a:xfrm>
        </p:grpSpPr>
        <p:sp>
          <p:nvSpPr>
            <p:cNvPr id="17614" name="Text Box 77"/>
            <p:cNvSpPr txBox="1">
              <a:spLocks noChangeArrowheads="1"/>
            </p:cNvSpPr>
            <p:nvPr/>
          </p:nvSpPr>
          <p:spPr bwMode="auto">
            <a:xfrm>
              <a:off x="1313" y="1534"/>
              <a:ext cx="19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00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grpSp>
          <p:nvGrpSpPr>
            <p:cNvPr id="48334" name="Group 78"/>
            <p:cNvGrpSpPr>
              <a:grpSpLocks/>
            </p:cNvGrpSpPr>
            <p:nvPr/>
          </p:nvGrpSpPr>
          <p:grpSpPr bwMode="auto">
            <a:xfrm>
              <a:off x="1353" y="1539"/>
              <a:ext cx="258" cy="147"/>
              <a:chOff x="1353" y="1539"/>
              <a:chExt cx="258" cy="144"/>
            </a:xfrm>
          </p:grpSpPr>
          <p:sp>
            <p:nvSpPr>
              <p:cNvPr id="17637" name="Rectangle 79"/>
              <p:cNvSpPr>
                <a:spLocks noChangeArrowheads="1"/>
              </p:cNvSpPr>
              <p:nvPr/>
            </p:nvSpPr>
            <p:spPr bwMode="auto">
              <a:xfrm>
                <a:off x="1353" y="1539"/>
                <a:ext cx="258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38" name="Line 80"/>
              <p:cNvSpPr>
                <a:spLocks noChangeShapeType="1"/>
              </p:cNvSpPr>
              <p:nvPr/>
            </p:nvSpPr>
            <p:spPr bwMode="auto">
              <a:xfrm>
                <a:off x="1521" y="1542"/>
                <a:ext cx="0" cy="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17639" name="Line 81"/>
              <p:cNvSpPr>
                <a:spLocks noChangeShapeType="1"/>
              </p:cNvSpPr>
              <p:nvPr/>
            </p:nvSpPr>
            <p:spPr bwMode="auto">
              <a:xfrm>
                <a:off x="1437" y="1545"/>
                <a:ext cx="0" cy="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grpSp>
          <p:nvGrpSpPr>
            <p:cNvPr id="48335" name="Group 82"/>
            <p:cNvGrpSpPr>
              <a:grpSpLocks/>
            </p:cNvGrpSpPr>
            <p:nvPr/>
          </p:nvGrpSpPr>
          <p:grpSpPr bwMode="auto">
            <a:xfrm>
              <a:off x="1773" y="1686"/>
              <a:ext cx="258" cy="144"/>
              <a:chOff x="1353" y="1539"/>
              <a:chExt cx="258" cy="144"/>
            </a:xfrm>
          </p:grpSpPr>
          <p:sp>
            <p:nvSpPr>
              <p:cNvPr id="17634" name="Rectangle 83"/>
              <p:cNvSpPr>
                <a:spLocks noChangeArrowheads="1"/>
              </p:cNvSpPr>
              <p:nvPr/>
            </p:nvSpPr>
            <p:spPr bwMode="auto">
              <a:xfrm>
                <a:off x="1353" y="1539"/>
                <a:ext cx="258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35" name="Line 84"/>
              <p:cNvSpPr>
                <a:spLocks noChangeShapeType="1"/>
              </p:cNvSpPr>
              <p:nvPr/>
            </p:nvSpPr>
            <p:spPr bwMode="auto">
              <a:xfrm>
                <a:off x="1521" y="1542"/>
                <a:ext cx="0" cy="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  <p:sp>
            <p:nvSpPr>
              <p:cNvPr id="17636" name="Line 85"/>
              <p:cNvSpPr>
                <a:spLocks noChangeShapeType="1"/>
              </p:cNvSpPr>
              <p:nvPr/>
            </p:nvSpPr>
            <p:spPr bwMode="auto">
              <a:xfrm>
                <a:off x="1437" y="1545"/>
                <a:ext cx="0" cy="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Comic Sans MS" charset="0"/>
                  <a:ea typeface="ＭＳ Ｐゴシック" charset="0"/>
                </a:endParaRPr>
              </a:p>
            </p:txBody>
          </p:sp>
        </p:grpSp>
        <p:sp>
          <p:nvSpPr>
            <p:cNvPr id="17617" name="Rectangle 86"/>
            <p:cNvSpPr>
              <a:spLocks noChangeArrowheads="1"/>
            </p:cNvSpPr>
            <p:nvPr/>
          </p:nvSpPr>
          <p:spPr bwMode="auto">
            <a:xfrm>
              <a:off x="1611" y="1686"/>
              <a:ext cx="81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18" name="Rectangle 87"/>
            <p:cNvSpPr>
              <a:spLocks noChangeArrowheads="1"/>
            </p:cNvSpPr>
            <p:nvPr/>
          </p:nvSpPr>
          <p:spPr bwMode="auto">
            <a:xfrm>
              <a:off x="1692" y="1536"/>
              <a:ext cx="81" cy="1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19" name="Text Box 88"/>
            <p:cNvSpPr txBox="1">
              <a:spLocks noChangeArrowheads="1"/>
            </p:cNvSpPr>
            <p:nvPr/>
          </p:nvSpPr>
          <p:spPr bwMode="auto">
            <a:xfrm>
              <a:off x="1391" y="1534"/>
              <a:ext cx="19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00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7620" name="Text Box 89"/>
            <p:cNvSpPr txBox="1">
              <a:spLocks noChangeArrowheads="1"/>
            </p:cNvSpPr>
            <p:nvPr/>
          </p:nvSpPr>
          <p:spPr bwMode="auto">
            <a:xfrm>
              <a:off x="1478" y="1534"/>
              <a:ext cx="19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00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7621" name="Text Box 90"/>
            <p:cNvSpPr txBox="1">
              <a:spLocks noChangeArrowheads="1"/>
            </p:cNvSpPr>
            <p:nvPr/>
          </p:nvSpPr>
          <p:spPr bwMode="auto">
            <a:xfrm>
              <a:off x="1652" y="1540"/>
              <a:ext cx="19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00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grpSp>
          <p:nvGrpSpPr>
            <p:cNvPr id="48341" name="Group 91"/>
            <p:cNvGrpSpPr>
              <a:grpSpLocks/>
            </p:cNvGrpSpPr>
            <p:nvPr/>
          </p:nvGrpSpPr>
          <p:grpSpPr bwMode="auto">
            <a:xfrm>
              <a:off x="1565" y="1684"/>
              <a:ext cx="211" cy="157"/>
              <a:chOff x="857" y="1909"/>
              <a:chExt cx="211" cy="157"/>
            </a:xfrm>
          </p:grpSpPr>
          <p:sp>
            <p:nvSpPr>
              <p:cNvPr id="17632" name="Text Box 92"/>
              <p:cNvSpPr txBox="1">
                <a:spLocks noChangeArrowheads="1"/>
              </p:cNvSpPr>
              <p:nvPr/>
            </p:nvSpPr>
            <p:spPr bwMode="auto">
              <a:xfrm>
                <a:off x="872" y="191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7633" name="Text Box 93"/>
              <p:cNvSpPr txBox="1">
                <a:spLocks noChangeArrowheads="1"/>
              </p:cNvSpPr>
              <p:nvPr/>
            </p:nvSpPr>
            <p:spPr bwMode="auto">
              <a:xfrm>
                <a:off x="857" y="1909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-</a:t>
                </a:r>
              </a:p>
            </p:txBody>
          </p:sp>
        </p:grpSp>
        <p:grpSp>
          <p:nvGrpSpPr>
            <p:cNvPr id="48342" name="Group 94"/>
            <p:cNvGrpSpPr>
              <a:grpSpLocks/>
            </p:cNvGrpSpPr>
            <p:nvPr/>
          </p:nvGrpSpPr>
          <p:grpSpPr bwMode="auto">
            <a:xfrm>
              <a:off x="1730" y="1684"/>
              <a:ext cx="211" cy="157"/>
              <a:chOff x="857" y="1909"/>
              <a:chExt cx="211" cy="157"/>
            </a:xfrm>
          </p:grpSpPr>
          <p:sp>
            <p:nvSpPr>
              <p:cNvPr id="17630" name="Text Box 95"/>
              <p:cNvSpPr txBox="1">
                <a:spLocks noChangeArrowheads="1"/>
              </p:cNvSpPr>
              <p:nvPr/>
            </p:nvSpPr>
            <p:spPr bwMode="auto">
              <a:xfrm>
                <a:off x="872" y="191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7631" name="Text Box 96"/>
              <p:cNvSpPr txBox="1">
                <a:spLocks noChangeArrowheads="1"/>
              </p:cNvSpPr>
              <p:nvPr/>
            </p:nvSpPr>
            <p:spPr bwMode="auto">
              <a:xfrm>
                <a:off x="857" y="1909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-</a:t>
                </a:r>
              </a:p>
            </p:txBody>
          </p:sp>
        </p:grpSp>
        <p:grpSp>
          <p:nvGrpSpPr>
            <p:cNvPr id="48343" name="Group 97"/>
            <p:cNvGrpSpPr>
              <a:grpSpLocks/>
            </p:cNvGrpSpPr>
            <p:nvPr/>
          </p:nvGrpSpPr>
          <p:grpSpPr bwMode="auto">
            <a:xfrm>
              <a:off x="1808" y="1684"/>
              <a:ext cx="211" cy="157"/>
              <a:chOff x="857" y="1909"/>
              <a:chExt cx="211" cy="157"/>
            </a:xfrm>
          </p:grpSpPr>
          <p:sp>
            <p:nvSpPr>
              <p:cNvPr id="17628" name="Text Box 98"/>
              <p:cNvSpPr txBox="1">
                <a:spLocks noChangeArrowheads="1"/>
              </p:cNvSpPr>
              <p:nvPr/>
            </p:nvSpPr>
            <p:spPr bwMode="auto">
              <a:xfrm>
                <a:off x="872" y="191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7629" name="Text Box 99"/>
              <p:cNvSpPr txBox="1">
                <a:spLocks noChangeArrowheads="1"/>
              </p:cNvSpPr>
              <p:nvPr/>
            </p:nvSpPr>
            <p:spPr bwMode="auto">
              <a:xfrm>
                <a:off x="857" y="1909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-</a:t>
                </a:r>
              </a:p>
            </p:txBody>
          </p:sp>
        </p:grpSp>
        <p:grpSp>
          <p:nvGrpSpPr>
            <p:cNvPr id="48344" name="Group 100"/>
            <p:cNvGrpSpPr>
              <a:grpSpLocks/>
            </p:cNvGrpSpPr>
            <p:nvPr/>
          </p:nvGrpSpPr>
          <p:grpSpPr bwMode="auto">
            <a:xfrm>
              <a:off x="1892" y="1681"/>
              <a:ext cx="211" cy="157"/>
              <a:chOff x="857" y="1909"/>
              <a:chExt cx="211" cy="157"/>
            </a:xfrm>
          </p:grpSpPr>
          <p:sp>
            <p:nvSpPr>
              <p:cNvPr id="17626" name="Text Box 101"/>
              <p:cNvSpPr txBox="1">
                <a:spLocks noChangeArrowheads="1"/>
              </p:cNvSpPr>
              <p:nvPr/>
            </p:nvSpPr>
            <p:spPr bwMode="auto">
              <a:xfrm>
                <a:off x="872" y="191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7627" name="Text Box 102"/>
              <p:cNvSpPr txBox="1">
                <a:spLocks noChangeArrowheads="1"/>
              </p:cNvSpPr>
              <p:nvPr/>
            </p:nvSpPr>
            <p:spPr bwMode="auto">
              <a:xfrm>
                <a:off x="857" y="1909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-</a:t>
                </a:r>
              </a:p>
            </p:txBody>
          </p:sp>
        </p:grpSp>
      </p:grpSp>
      <p:grpSp>
        <p:nvGrpSpPr>
          <p:cNvPr id="404616" name="Group 136"/>
          <p:cNvGrpSpPr>
            <a:grpSpLocks/>
          </p:cNvGrpSpPr>
          <p:nvPr/>
        </p:nvGrpSpPr>
        <p:grpSpPr bwMode="auto">
          <a:xfrm>
            <a:off x="5360988" y="1830388"/>
            <a:ext cx="1249362" cy="487362"/>
            <a:chOff x="4928" y="1534"/>
            <a:chExt cx="787" cy="307"/>
          </a:xfrm>
        </p:grpSpPr>
        <p:grpSp>
          <p:nvGrpSpPr>
            <p:cNvPr id="48302" name="Group 134"/>
            <p:cNvGrpSpPr>
              <a:grpSpLocks/>
            </p:cNvGrpSpPr>
            <p:nvPr/>
          </p:nvGrpSpPr>
          <p:grpSpPr bwMode="auto">
            <a:xfrm>
              <a:off x="5354" y="1534"/>
              <a:ext cx="361" cy="154"/>
              <a:chOff x="5009" y="1132"/>
              <a:chExt cx="361" cy="154"/>
            </a:xfrm>
          </p:grpSpPr>
          <p:sp>
            <p:nvSpPr>
              <p:cNvPr id="17607" name="Text Box 104"/>
              <p:cNvSpPr txBox="1">
                <a:spLocks noChangeArrowheads="1"/>
              </p:cNvSpPr>
              <p:nvPr/>
            </p:nvSpPr>
            <p:spPr bwMode="auto">
              <a:xfrm>
                <a:off x="5009" y="113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grpSp>
            <p:nvGrpSpPr>
              <p:cNvPr id="48327" name="Group 105"/>
              <p:cNvGrpSpPr>
                <a:grpSpLocks/>
              </p:cNvGrpSpPr>
              <p:nvPr/>
            </p:nvGrpSpPr>
            <p:grpSpPr bwMode="auto">
              <a:xfrm>
                <a:off x="5049" y="1137"/>
                <a:ext cx="258" cy="147"/>
                <a:chOff x="1353" y="1539"/>
                <a:chExt cx="258" cy="144"/>
              </a:xfrm>
            </p:grpSpPr>
            <p:sp>
              <p:nvSpPr>
                <p:cNvPr id="17611" name="Rectangle 106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12" name="Line 107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  <p:sp>
              <p:nvSpPr>
                <p:cNvPr id="17613" name="Line 108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7609" name="Text Box 115"/>
              <p:cNvSpPr txBox="1">
                <a:spLocks noChangeArrowheads="1"/>
              </p:cNvSpPr>
              <p:nvPr/>
            </p:nvSpPr>
            <p:spPr bwMode="auto">
              <a:xfrm>
                <a:off x="5087" y="113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7610" name="Text Box 116"/>
              <p:cNvSpPr txBox="1">
                <a:spLocks noChangeArrowheads="1"/>
              </p:cNvSpPr>
              <p:nvPr/>
            </p:nvSpPr>
            <p:spPr bwMode="auto">
              <a:xfrm>
                <a:off x="5174" y="1132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</p:grpSp>
        <p:grpSp>
          <p:nvGrpSpPr>
            <p:cNvPr id="48303" name="Group 135"/>
            <p:cNvGrpSpPr>
              <a:grpSpLocks/>
            </p:cNvGrpSpPr>
            <p:nvPr/>
          </p:nvGrpSpPr>
          <p:grpSpPr bwMode="auto">
            <a:xfrm>
              <a:off x="4928" y="1536"/>
              <a:ext cx="550" cy="305"/>
              <a:chOff x="5114" y="1518"/>
              <a:chExt cx="550" cy="305"/>
            </a:xfrm>
          </p:grpSpPr>
          <p:grpSp>
            <p:nvGrpSpPr>
              <p:cNvPr id="48304" name="Group 133"/>
              <p:cNvGrpSpPr>
                <a:grpSpLocks/>
              </p:cNvGrpSpPr>
              <p:nvPr/>
            </p:nvGrpSpPr>
            <p:grpSpPr bwMode="auto">
              <a:xfrm>
                <a:off x="5375" y="1518"/>
                <a:ext cx="196" cy="158"/>
                <a:chOff x="5378" y="1518"/>
                <a:chExt cx="196" cy="158"/>
              </a:xfrm>
            </p:grpSpPr>
            <p:sp>
              <p:nvSpPr>
                <p:cNvPr id="17605" name="Rectangle 114"/>
                <p:cNvSpPr>
                  <a:spLocks noChangeArrowheads="1"/>
                </p:cNvSpPr>
                <p:nvPr/>
              </p:nvSpPr>
              <p:spPr bwMode="auto">
                <a:xfrm>
                  <a:off x="5418" y="1518"/>
                  <a:ext cx="81" cy="15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606" name="Text Box 117"/>
                <p:cNvSpPr txBox="1">
                  <a:spLocks noChangeArrowheads="1"/>
                </p:cNvSpPr>
                <p:nvPr/>
              </p:nvSpPr>
              <p:spPr bwMode="auto">
                <a:xfrm>
                  <a:off x="5378" y="152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</p:grpSp>
          <p:grpSp>
            <p:nvGrpSpPr>
              <p:cNvPr id="48305" name="Group 132"/>
              <p:cNvGrpSpPr>
                <a:grpSpLocks/>
              </p:cNvGrpSpPr>
              <p:nvPr/>
            </p:nvGrpSpPr>
            <p:grpSpPr bwMode="auto">
              <a:xfrm>
                <a:off x="5453" y="1666"/>
                <a:ext cx="211" cy="157"/>
                <a:chOff x="5261" y="1282"/>
                <a:chExt cx="211" cy="157"/>
              </a:xfrm>
            </p:grpSpPr>
            <p:sp>
              <p:nvSpPr>
                <p:cNvPr id="17601" name="Rectangle 113"/>
                <p:cNvSpPr>
                  <a:spLocks noChangeArrowheads="1"/>
                </p:cNvSpPr>
                <p:nvPr/>
              </p:nvSpPr>
              <p:spPr bwMode="auto">
                <a:xfrm>
                  <a:off x="5307" y="1284"/>
                  <a:ext cx="81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8321" name="Group 118"/>
                <p:cNvGrpSpPr>
                  <a:grpSpLocks/>
                </p:cNvGrpSpPr>
                <p:nvPr/>
              </p:nvGrpSpPr>
              <p:grpSpPr bwMode="auto">
                <a:xfrm>
                  <a:off x="5261" y="1282"/>
                  <a:ext cx="211" cy="157"/>
                  <a:chOff x="857" y="1909"/>
                  <a:chExt cx="211" cy="157"/>
                </a:xfrm>
              </p:grpSpPr>
              <p:sp>
                <p:nvSpPr>
                  <p:cNvPr id="17603" name="Text Box 1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72" y="1912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en-US" sz="1000">
                        <a:latin typeface="Arial" pitchFamily="34" charset="0"/>
                        <a:cs typeface="Arial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17604" name="Text Box 1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57" y="1909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en-US" sz="1000">
                        <a:latin typeface="Arial" pitchFamily="34" charset="0"/>
                        <a:cs typeface="Arial" pitchFamily="34" charset="0"/>
                      </a:rPr>
                      <a:t>-</a:t>
                    </a:r>
                  </a:p>
                </p:txBody>
              </p:sp>
            </p:grpSp>
          </p:grpSp>
          <p:grpSp>
            <p:nvGrpSpPr>
              <p:cNvPr id="48306" name="Group 131"/>
              <p:cNvGrpSpPr>
                <a:grpSpLocks/>
              </p:cNvGrpSpPr>
              <p:nvPr/>
            </p:nvGrpSpPr>
            <p:grpSpPr bwMode="auto">
              <a:xfrm>
                <a:off x="5114" y="1663"/>
                <a:ext cx="373" cy="160"/>
                <a:chOff x="5426" y="1279"/>
                <a:chExt cx="373" cy="160"/>
              </a:xfrm>
            </p:grpSpPr>
            <p:grpSp>
              <p:nvGrpSpPr>
                <p:cNvPr id="48307" name="Group 109"/>
                <p:cNvGrpSpPr>
                  <a:grpSpLocks/>
                </p:cNvGrpSpPr>
                <p:nvPr/>
              </p:nvGrpSpPr>
              <p:grpSpPr bwMode="auto">
                <a:xfrm>
                  <a:off x="5469" y="1284"/>
                  <a:ext cx="258" cy="144"/>
                  <a:chOff x="1353" y="1539"/>
                  <a:chExt cx="258" cy="144"/>
                </a:xfrm>
              </p:grpSpPr>
              <p:sp>
                <p:nvSpPr>
                  <p:cNvPr id="17598" name="Rectangle 110"/>
                  <p:cNvSpPr>
                    <a:spLocks noChangeArrowheads="1"/>
                  </p:cNvSpPr>
                  <p:nvPr/>
                </p:nvSpPr>
                <p:spPr bwMode="auto">
                  <a:xfrm>
                    <a:off x="1353" y="1539"/>
                    <a:ext cx="258" cy="144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599" name="Line 111"/>
                  <p:cNvSpPr>
                    <a:spLocks noChangeShapeType="1"/>
                  </p:cNvSpPr>
                  <p:nvPr/>
                </p:nvSpPr>
                <p:spPr bwMode="auto">
                  <a:xfrm>
                    <a:off x="1521" y="1542"/>
                    <a:ext cx="0" cy="13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>
                      <a:latin typeface="Comic Sans MS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7600" name="Line 112"/>
                  <p:cNvSpPr>
                    <a:spLocks noChangeShapeType="1"/>
                  </p:cNvSpPr>
                  <p:nvPr/>
                </p:nvSpPr>
                <p:spPr bwMode="auto">
                  <a:xfrm>
                    <a:off x="1437" y="1545"/>
                    <a:ext cx="0" cy="13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>
                      <a:latin typeface="Comic Sans MS" charset="0"/>
                      <a:ea typeface="ＭＳ Ｐゴシック" charset="0"/>
                    </a:endParaRPr>
                  </a:p>
                </p:txBody>
              </p:sp>
            </p:grpSp>
            <p:grpSp>
              <p:nvGrpSpPr>
                <p:cNvPr id="48308" name="Group 121"/>
                <p:cNvGrpSpPr>
                  <a:grpSpLocks/>
                </p:cNvGrpSpPr>
                <p:nvPr/>
              </p:nvGrpSpPr>
              <p:grpSpPr bwMode="auto">
                <a:xfrm>
                  <a:off x="5426" y="1282"/>
                  <a:ext cx="211" cy="157"/>
                  <a:chOff x="857" y="1909"/>
                  <a:chExt cx="211" cy="157"/>
                </a:xfrm>
              </p:grpSpPr>
              <p:sp>
                <p:nvSpPr>
                  <p:cNvPr id="17596" name="Text Box 1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72" y="1912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en-US" sz="1000">
                        <a:latin typeface="Arial" pitchFamily="34" charset="0"/>
                        <a:cs typeface="Arial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17597" name="Text Box 1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57" y="1909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en-US" sz="1000">
                        <a:latin typeface="Arial" pitchFamily="34" charset="0"/>
                        <a:cs typeface="Arial" pitchFamily="34" charset="0"/>
                      </a:rPr>
                      <a:t>-</a:t>
                    </a:r>
                  </a:p>
                </p:txBody>
              </p:sp>
            </p:grpSp>
            <p:grpSp>
              <p:nvGrpSpPr>
                <p:cNvPr id="48309" name="Group 124"/>
                <p:cNvGrpSpPr>
                  <a:grpSpLocks/>
                </p:cNvGrpSpPr>
                <p:nvPr/>
              </p:nvGrpSpPr>
              <p:grpSpPr bwMode="auto">
                <a:xfrm>
                  <a:off x="5504" y="1282"/>
                  <a:ext cx="211" cy="157"/>
                  <a:chOff x="857" y="1909"/>
                  <a:chExt cx="211" cy="157"/>
                </a:xfrm>
              </p:grpSpPr>
              <p:sp>
                <p:nvSpPr>
                  <p:cNvPr id="17594" name="Text Box 1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72" y="1912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en-US" sz="1000">
                        <a:latin typeface="Arial" pitchFamily="34" charset="0"/>
                        <a:cs typeface="Arial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17595" name="Text Box 1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57" y="1909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en-US" sz="1000">
                        <a:latin typeface="Arial" pitchFamily="34" charset="0"/>
                        <a:cs typeface="Arial" pitchFamily="34" charset="0"/>
                      </a:rPr>
                      <a:t>-</a:t>
                    </a:r>
                  </a:p>
                </p:txBody>
              </p:sp>
            </p:grpSp>
            <p:grpSp>
              <p:nvGrpSpPr>
                <p:cNvPr id="48310" name="Group 127"/>
                <p:cNvGrpSpPr>
                  <a:grpSpLocks/>
                </p:cNvGrpSpPr>
                <p:nvPr/>
              </p:nvGrpSpPr>
              <p:grpSpPr bwMode="auto">
                <a:xfrm>
                  <a:off x="5588" y="1279"/>
                  <a:ext cx="211" cy="157"/>
                  <a:chOff x="857" y="1909"/>
                  <a:chExt cx="211" cy="157"/>
                </a:xfrm>
              </p:grpSpPr>
              <p:sp>
                <p:nvSpPr>
                  <p:cNvPr id="17592" name="Text Box 1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72" y="1912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en-US" sz="1000">
                        <a:latin typeface="Arial" pitchFamily="34" charset="0"/>
                        <a:cs typeface="Arial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17593" name="Text Box 1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57" y="1909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en-US" sz="1000">
                        <a:latin typeface="Arial" pitchFamily="34" charset="0"/>
                        <a:cs typeface="Arial" pitchFamily="34" charset="0"/>
                      </a:rPr>
                      <a:t>-</a:t>
                    </a:r>
                  </a:p>
                </p:txBody>
              </p:sp>
            </p:grpSp>
          </p:grpSp>
        </p:grpSp>
      </p:grpSp>
      <p:sp>
        <p:nvSpPr>
          <p:cNvPr id="17425" name="Text Box 137"/>
          <p:cNvSpPr txBox="1">
            <a:spLocks noChangeArrowheads="1"/>
          </p:cNvSpPr>
          <p:nvPr/>
        </p:nvSpPr>
        <p:spPr bwMode="auto">
          <a:xfrm>
            <a:off x="6556375" y="2308225"/>
            <a:ext cx="89376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smtClean="0">
                <a:latin typeface="Arial" charset="0"/>
                <a:cs typeface="Arial" charset="0"/>
              </a:rPr>
              <a:t>slot 0</a:t>
            </a:r>
          </a:p>
          <a:p>
            <a:pPr algn="ctr">
              <a:defRPr/>
            </a:pPr>
            <a:r>
              <a:rPr lang="en-US" sz="1600" smtClean="0">
                <a:latin typeface="Arial" charset="0"/>
                <a:cs typeface="Arial" charset="0"/>
              </a:rPr>
              <a:t>channel</a:t>
            </a:r>
          </a:p>
          <a:p>
            <a:pPr algn="ctr">
              <a:defRPr/>
            </a:pPr>
            <a:r>
              <a:rPr lang="en-US" sz="1600" smtClean="0">
                <a:latin typeface="Arial" charset="0"/>
                <a:cs typeface="Arial" charset="0"/>
              </a:rPr>
              <a:t>output</a:t>
            </a:r>
          </a:p>
        </p:txBody>
      </p:sp>
      <p:sp>
        <p:nvSpPr>
          <p:cNvPr id="17426" name="Text Box 138"/>
          <p:cNvSpPr txBox="1">
            <a:spLocks noChangeArrowheads="1"/>
          </p:cNvSpPr>
          <p:nvPr/>
        </p:nvSpPr>
        <p:spPr bwMode="auto">
          <a:xfrm>
            <a:off x="5513388" y="2327275"/>
            <a:ext cx="8937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smtClean="0">
                <a:latin typeface="Arial" charset="0"/>
                <a:cs typeface="Arial" charset="0"/>
              </a:rPr>
              <a:t>slot 1</a:t>
            </a:r>
          </a:p>
          <a:p>
            <a:pPr algn="ctr">
              <a:defRPr/>
            </a:pPr>
            <a:r>
              <a:rPr lang="en-US" sz="1600" smtClean="0">
                <a:latin typeface="Arial" charset="0"/>
                <a:cs typeface="Arial" charset="0"/>
              </a:rPr>
              <a:t>channel</a:t>
            </a:r>
          </a:p>
          <a:p>
            <a:pPr algn="ctr">
              <a:defRPr/>
            </a:pPr>
            <a:r>
              <a:rPr lang="en-US" sz="1600" smtClean="0">
                <a:latin typeface="Arial" charset="0"/>
                <a:cs typeface="Arial" charset="0"/>
              </a:rPr>
              <a:t>output</a:t>
            </a:r>
          </a:p>
        </p:txBody>
      </p:sp>
      <p:sp>
        <p:nvSpPr>
          <p:cNvPr id="17427" name="Line 139"/>
          <p:cNvSpPr>
            <a:spLocks noChangeShapeType="1"/>
          </p:cNvSpPr>
          <p:nvPr/>
        </p:nvSpPr>
        <p:spPr bwMode="auto">
          <a:xfrm flipH="1">
            <a:off x="5438775" y="1666875"/>
            <a:ext cx="9525" cy="947738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7428" name="Line 140"/>
          <p:cNvSpPr>
            <a:spLocks noChangeShapeType="1"/>
          </p:cNvSpPr>
          <p:nvPr/>
        </p:nvSpPr>
        <p:spPr bwMode="auto">
          <a:xfrm flipH="1">
            <a:off x="6510338" y="1647825"/>
            <a:ext cx="9525" cy="947738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7429" name="Line 141"/>
          <p:cNvSpPr>
            <a:spLocks noChangeShapeType="1"/>
          </p:cNvSpPr>
          <p:nvPr/>
        </p:nvSpPr>
        <p:spPr bwMode="auto">
          <a:xfrm flipH="1">
            <a:off x="7624763" y="1657350"/>
            <a:ext cx="9525" cy="947738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7430" name="Text Box 142"/>
          <p:cNvSpPr txBox="1">
            <a:spLocks noChangeArrowheads="1"/>
          </p:cNvSpPr>
          <p:nvPr/>
        </p:nvSpPr>
        <p:spPr bwMode="auto">
          <a:xfrm>
            <a:off x="5418138" y="1184275"/>
            <a:ext cx="2427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000" smtClean="0">
                <a:latin typeface="Arial" charset="0"/>
                <a:cs typeface="Arial" charset="0"/>
              </a:rPr>
              <a:t>channel output Z</a:t>
            </a:r>
            <a:r>
              <a:rPr lang="en-US" sz="2000" baseline="-25000" smtClean="0">
                <a:latin typeface="Arial" charset="0"/>
                <a:cs typeface="Arial" charset="0"/>
              </a:rPr>
              <a:t>i,m</a:t>
            </a:r>
          </a:p>
        </p:txBody>
      </p:sp>
      <p:sp>
        <p:nvSpPr>
          <p:cNvPr id="17431" name="Text Box 143"/>
          <p:cNvSpPr txBox="1">
            <a:spLocks noChangeArrowheads="1"/>
          </p:cNvSpPr>
          <p:nvPr/>
        </p:nvSpPr>
        <p:spPr bwMode="auto">
          <a:xfrm>
            <a:off x="315913" y="2103438"/>
            <a:ext cx="992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solidFill>
                  <a:srgbClr val="C00000"/>
                </a:solidFill>
                <a:latin typeface="Arial" charset="0"/>
                <a:cs typeface="Arial" charset="0"/>
              </a:rPr>
              <a:t>sender</a:t>
            </a:r>
          </a:p>
        </p:txBody>
      </p:sp>
      <p:sp>
        <p:nvSpPr>
          <p:cNvPr id="17432" name="Text Box 144"/>
          <p:cNvSpPr txBox="1">
            <a:spLocks noChangeArrowheads="1"/>
          </p:cNvSpPr>
          <p:nvPr/>
        </p:nvSpPr>
        <p:spPr bwMode="auto">
          <a:xfrm>
            <a:off x="1485900" y="245427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code</a:t>
            </a:r>
          </a:p>
        </p:txBody>
      </p:sp>
      <p:sp>
        <p:nvSpPr>
          <p:cNvPr id="17433" name="Text Box 145"/>
          <p:cNvSpPr txBox="1">
            <a:spLocks noChangeArrowheads="1"/>
          </p:cNvSpPr>
          <p:nvPr/>
        </p:nvSpPr>
        <p:spPr bwMode="auto">
          <a:xfrm>
            <a:off x="1525588" y="1679575"/>
            <a:ext cx="628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data</a:t>
            </a:r>
          </a:p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bits</a:t>
            </a:r>
          </a:p>
        </p:txBody>
      </p:sp>
      <p:sp>
        <p:nvSpPr>
          <p:cNvPr id="17434" name="Line 146"/>
          <p:cNvSpPr>
            <a:spLocks noChangeShapeType="1"/>
          </p:cNvSpPr>
          <p:nvPr/>
        </p:nvSpPr>
        <p:spPr bwMode="auto">
          <a:xfrm>
            <a:off x="5132388" y="2054225"/>
            <a:ext cx="319087" cy="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7435" name="Line 151"/>
          <p:cNvSpPr>
            <a:spLocks noChangeShapeType="1"/>
          </p:cNvSpPr>
          <p:nvPr/>
        </p:nvSpPr>
        <p:spPr bwMode="auto">
          <a:xfrm>
            <a:off x="4033838" y="4167188"/>
            <a:ext cx="0" cy="1624012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7436" name="Line 152"/>
          <p:cNvSpPr>
            <a:spLocks noChangeShapeType="1"/>
          </p:cNvSpPr>
          <p:nvPr/>
        </p:nvSpPr>
        <p:spPr bwMode="auto">
          <a:xfrm>
            <a:off x="5110163" y="4143375"/>
            <a:ext cx="0" cy="1624013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7437" name="Text Box 153"/>
          <p:cNvSpPr txBox="1">
            <a:spLocks noChangeArrowheads="1"/>
          </p:cNvSpPr>
          <p:nvPr/>
        </p:nvSpPr>
        <p:spPr bwMode="auto">
          <a:xfrm>
            <a:off x="3222625" y="5575300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smtClean="0">
                <a:latin typeface="Arial" charset="0"/>
                <a:cs typeface="Arial" charset="0"/>
              </a:rPr>
              <a:t>slot 1</a:t>
            </a:r>
          </a:p>
        </p:txBody>
      </p:sp>
      <p:sp>
        <p:nvSpPr>
          <p:cNvPr id="17438" name="Text Box 154"/>
          <p:cNvSpPr txBox="1">
            <a:spLocks noChangeArrowheads="1"/>
          </p:cNvSpPr>
          <p:nvPr/>
        </p:nvSpPr>
        <p:spPr bwMode="auto">
          <a:xfrm>
            <a:off x="4241800" y="5580063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smtClean="0">
                <a:latin typeface="Arial" charset="0"/>
                <a:cs typeface="Arial" charset="0"/>
              </a:rPr>
              <a:t>slot 0</a:t>
            </a:r>
          </a:p>
        </p:txBody>
      </p:sp>
      <p:sp>
        <p:nvSpPr>
          <p:cNvPr id="17439" name="Line 156"/>
          <p:cNvSpPr>
            <a:spLocks noChangeShapeType="1"/>
          </p:cNvSpPr>
          <p:nvPr/>
        </p:nvSpPr>
        <p:spPr bwMode="auto">
          <a:xfrm>
            <a:off x="2957513" y="4206875"/>
            <a:ext cx="0" cy="1624013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404778" name="Group 298"/>
          <p:cNvGrpSpPr>
            <a:grpSpLocks/>
          </p:cNvGrpSpPr>
          <p:nvPr/>
        </p:nvGrpSpPr>
        <p:grpSpPr bwMode="auto">
          <a:xfrm>
            <a:off x="6289675" y="4638675"/>
            <a:ext cx="1076325" cy="274638"/>
            <a:chOff x="3962" y="2922"/>
            <a:chExt cx="678" cy="173"/>
          </a:xfrm>
        </p:grpSpPr>
        <p:sp>
          <p:nvSpPr>
            <p:cNvPr id="17581" name="Rectangle 157"/>
            <p:cNvSpPr>
              <a:spLocks noChangeArrowheads="1"/>
            </p:cNvSpPr>
            <p:nvPr/>
          </p:nvSpPr>
          <p:spPr bwMode="auto">
            <a:xfrm>
              <a:off x="3962" y="2946"/>
              <a:ext cx="678" cy="13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82" name="Text Box 158"/>
            <p:cNvSpPr txBox="1">
              <a:spLocks noChangeArrowheads="1"/>
            </p:cNvSpPr>
            <p:nvPr/>
          </p:nvSpPr>
          <p:spPr bwMode="auto">
            <a:xfrm>
              <a:off x="4048" y="2922"/>
              <a:ext cx="40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smtClean="0">
                  <a:latin typeface="Arial" charset="0"/>
                  <a:cs typeface="Arial" charset="0"/>
                </a:rPr>
                <a:t>d</a:t>
              </a:r>
              <a:r>
                <a:rPr lang="en-US" sz="1200" baseline="-25000" smtClean="0">
                  <a:latin typeface="Arial" charset="0"/>
                  <a:cs typeface="Arial" charset="0"/>
                </a:rPr>
                <a:t>1</a:t>
              </a:r>
              <a:r>
                <a:rPr lang="en-US" sz="1200" smtClean="0">
                  <a:latin typeface="Arial" charset="0"/>
                  <a:cs typeface="Arial" charset="0"/>
                </a:rPr>
                <a:t> = -1</a:t>
              </a:r>
            </a:p>
          </p:txBody>
        </p:sp>
      </p:grpSp>
      <p:sp>
        <p:nvSpPr>
          <p:cNvPr id="17441" name="Oval 186"/>
          <p:cNvSpPr>
            <a:spLocks noChangeArrowheads="1"/>
          </p:cNvSpPr>
          <p:nvPr/>
        </p:nvSpPr>
        <p:spPr bwMode="auto">
          <a:xfrm>
            <a:off x="5505450" y="4470400"/>
            <a:ext cx="419100" cy="4238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2" name="Line 188"/>
          <p:cNvSpPr>
            <a:spLocks noChangeShapeType="1"/>
          </p:cNvSpPr>
          <p:nvPr/>
        </p:nvSpPr>
        <p:spPr bwMode="auto">
          <a:xfrm>
            <a:off x="5153025" y="4600575"/>
            <a:ext cx="319088" cy="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7443" name="Line 189"/>
          <p:cNvSpPr>
            <a:spLocks noChangeShapeType="1"/>
          </p:cNvSpPr>
          <p:nvPr/>
        </p:nvSpPr>
        <p:spPr bwMode="auto">
          <a:xfrm flipV="1">
            <a:off x="5167313" y="4865688"/>
            <a:ext cx="403225" cy="430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404776" name="Group 296"/>
          <p:cNvGrpSpPr>
            <a:grpSpLocks/>
          </p:cNvGrpSpPr>
          <p:nvPr/>
        </p:nvGrpSpPr>
        <p:grpSpPr bwMode="auto">
          <a:xfrm>
            <a:off x="7366000" y="4438650"/>
            <a:ext cx="1062038" cy="274638"/>
            <a:chOff x="4640" y="2796"/>
            <a:chExt cx="669" cy="173"/>
          </a:xfrm>
        </p:grpSpPr>
        <p:sp>
          <p:nvSpPr>
            <p:cNvPr id="17579" name="Rectangle 191"/>
            <p:cNvSpPr>
              <a:spLocks noChangeArrowheads="1"/>
            </p:cNvSpPr>
            <p:nvPr/>
          </p:nvSpPr>
          <p:spPr bwMode="auto">
            <a:xfrm>
              <a:off x="4640" y="2820"/>
              <a:ext cx="669" cy="13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80" name="Text Box 192"/>
            <p:cNvSpPr txBox="1">
              <a:spLocks noChangeArrowheads="1"/>
            </p:cNvSpPr>
            <p:nvPr/>
          </p:nvSpPr>
          <p:spPr bwMode="auto">
            <a:xfrm>
              <a:off x="4798" y="2796"/>
              <a:ext cx="36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smtClean="0">
                  <a:latin typeface="Arial" charset="0"/>
                  <a:cs typeface="Arial" charset="0"/>
                </a:rPr>
                <a:t>d</a:t>
              </a:r>
              <a:r>
                <a:rPr lang="en-US" sz="1200" baseline="-25000" smtClean="0">
                  <a:latin typeface="Arial" charset="0"/>
                  <a:cs typeface="Arial" charset="0"/>
                </a:rPr>
                <a:t>0</a:t>
              </a:r>
              <a:r>
                <a:rPr lang="en-US" sz="1200" smtClean="0">
                  <a:latin typeface="Arial" charset="0"/>
                  <a:cs typeface="Arial" charset="0"/>
                </a:rPr>
                <a:t> = 1</a:t>
              </a:r>
            </a:p>
          </p:txBody>
        </p:sp>
      </p:grpSp>
      <p:grpSp>
        <p:nvGrpSpPr>
          <p:cNvPr id="404775" name="Group 295"/>
          <p:cNvGrpSpPr>
            <a:grpSpLocks/>
          </p:cNvGrpSpPr>
          <p:nvPr/>
        </p:nvGrpSpPr>
        <p:grpSpPr bwMode="auto">
          <a:xfrm>
            <a:off x="3965575" y="4362450"/>
            <a:ext cx="1263650" cy="1184275"/>
            <a:chOff x="2498" y="2748"/>
            <a:chExt cx="796" cy="746"/>
          </a:xfrm>
        </p:grpSpPr>
        <p:grpSp>
          <p:nvGrpSpPr>
            <p:cNvPr id="48244" name="Group 193"/>
            <p:cNvGrpSpPr>
              <a:grpSpLocks/>
            </p:cNvGrpSpPr>
            <p:nvPr/>
          </p:nvGrpSpPr>
          <p:grpSpPr bwMode="auto">
            <a:xfrm>
              <a:off x="2504" y="3187"/>
              <a:ext cx="790" cy="307"/>
              <a:chOff x="1313" y="1534"/>
              <a:chExt cx="790" cy="307"/>
            </a:xfrm>
          </p:grpSpPr>
          <p:sp>
            <p:nvSpPr>
              <p:cNvPr id="17553" name="Text Box 194"/>
              <p:cNvSpPr txBox="1">
                <a:spLocks noChangeArrowheads="1"/>
              </p:cNvSpPr>
              <p:nvPr/>
            </p:nvSpPr>
            <p:spPr bwMode="auto">
              <a:xfrm>
                <a:off x="1313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grpSp>
            <p:nvGrpSpPr>
              <p:cNvPr id="48273" name="Group 195"/>
              <p:cNvGrpSpPr>
                <a:grpSpLocks/>
              </p:cNvGrpSpPr>
              <p:nvPr/>
            </p:nvGrpSpPr>
            <p:grpSpPr bwMode="auto">
              <a:xfrm>
                <a:off x="1353" y="1539"/>
                <a:ext cx="258" cy="147"/>
                <a:chOff x="1353" y="1539"/>
                <a:chExt cx="258" cy="144"/>
              </a:xfrm>
            </p:grpSpPr>
            <p:sp>
              <p:nvSpPr>
                <p:cNvPr id="17576" name="Rectangle 196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77" name="Line 197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  <p:sp>
              <p:nvSpPr>
                <p:cNvPr id="17578" name="Line 198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48274" name="Group 199"/>
              <p:cNvGrpSpPr>
                <a:grpSpLocks/>
              </p:cNvGrpSpPr>
              <p:nvPr/>
            </p:nvGrpSpPr>
            <p:grpSpPr bwMode="auto">
              <a:xfrm>
                <a:off x="1773" y="1686"/>
                <a:ext cx="258" cy="144"/>
                <a:chOff x="1353" y="1539"/>
                <a:chExt cx="258" cy="144"/>
              </a:xfrm>
            </p:grpSpPr>
            <p:sp>
              <p:nvSpPr>
                <p:cNvPr id="17573" name="Rectangle 200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74" name="Line 201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  <p:sp>
              <p:nvSpPr>
                <p:cNvPr id="17575" name="Line 202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7556" name="Rectangle 203"/>
              <p:cNvSpPr>
                <a:spLocks noChangeArrowheads="1"/>
              </p:cNvSpPr>
              <p:nvPr/>
            </p:nvSpPr>
            <p:spPr bwMode="auto">
              <a:xfrm>
                <a:off x="1611" y="1686"/>
                <a:ext cx="81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57" name="Rectangle 204"/>
              <p:cNvSpPr>
                <a:spLocks noChangeArrowheads="1"/>
              </p:cNvSpPr>
              <p:nvPr/>
            </p:nvSpPr>
            <p:spPr bwMode="auto">
              <a:xfrm>
                <a:off x="1692" y="1536"/>
                <a:ext cx="81" cy="1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58" name="Text Box 205"/>
              <p:cNvSpPr txBox="1">
                <a:spLocks noChangeArrowheads="1"/>
              </p:cNvSpPr>
              <p:nvPr/>
            </p:nvSpPr>
            <p:spPr bwMode="auto">
              <a:xfrm>
                <a:off x="1391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7559" name="Text Box 206"/>
              <p:cNvSpPr txBox="1">
                <a:spLocks noChangeArrowheads="1"/>
              </p:cNvSpPr>
              <p:nvPr/>
            </p:nvSpPr>
            <p:spPr bwMode="auto">
              <a:xfrm>
                <a:off x="1478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7560" name="Text Box 207"/>
              <p:cNvSpPr txBox="1">
                <a:spLocks noChangeArrowheads="1"/>
              </p:cNvSpPr>
              <p:nvPr/>
            </p:nvSpPr>
            <p:spPr bwMode="auto">
              <a:xfrm>
                <a:off x="1652" y="1540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grpSp>
            <p:nvGrpSpPr>
              <p:cNvPr id="48280" name="Group 208"/>
              <p:cNvGrpSpPr>
                <a:grpSpLocks/>
              </p:cNvGrpSpPr>
              <p:nvPr/>
            </p:nvGrpSpPr>
            <p:grpSpPr bwMode="auto">
              <a:xfrm>
                <a:off x="1565" y="1684"/>
                <a:ext cx="211" cy="157"/>
                <a:chOff x="857" y="1909"/>
                <a:chExt cx="211" cy="157"/>
              </a:xfrm>
            </p:grpSpPr>
            <p:sp>
              <p:nvSpPr>
                <p:cNvPr id="17571" name="Text Box 209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17572" name="Text Box 210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-</a:t>
                  </a:r>
                </a:p>
              </p:txBody>
            </p:sp>
          </p:grpSp>
          <p:grpSp>
            <p:nvGrpSpPr>
              <p:cNvPr id="48281" name="Group 211"/>
              <p:cNvGrpSpPr>
                <a:grpSpLocks/>
              </p:cNvGrpSpPr>
              <p:nvPr/>
            </p:nvGrpSpPr>
            <p:grpSpPr bwMode="auto">
              <a:xfrm>
                <a:off x="1730" y="1684"/>
                <a:ext cx="211" cy="157"/>
                <a:chOff x="857" y="1909"/>
                <a:chExt cx="211" cy="157"/>
              </a:xfrm>
            </p:grpSpPr>
            <p:sp>
              <p:nvSpPr>
                <p:cNvPr id="17569" name="Text Box 212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17570" name="Text Box 213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-</a:t>
                  </a:r>
                </a:p>
              </p:txBody>
            </p:sp>
          </p:grpSp>
          <p:grpSp>
            <p:nvGrpSpPr>
              <p:cNvPr id="48282" name="Group 214"/>
              <p:cNvGrpSpPr>
                <a:grpSpLocks/>
              </p:cNvGrpSpPr>
              <p:nvPr/>
            </p:nvGrpSpPr>
            <p:grpSpPr bwMode="auto">
              <a:xfrm>
                <a:off x="1808" y="1684"/>
                <a:ext cx="211" cy="157"/>
                <a:chOff x="857" y="1909"/>
                <a:chExt cx="211" cy="157"/>
              </a:xfrm>
            </p:grpSpPr>
            <p:sp>
              <p:nvSpPr>
                <p:cNvPr id="17567" name="Text Box 215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17568" name="Text Box 216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-</a:t>
                  </a:r>
                </a:p>
              </p:txBody>
            </p:sp>
          </p:grpSp>
          <p:grpSp>
            <p:nvGrpSpPr>
              <p:cNvPr id="48283" name="Group 217"/>
              <p:cNvGrpSpPr>
                <a:grpSpLocks/>
              </p:cNvGrpSpPr>
              <p:nvPr/>
            </p:nvGrpSpPr>
            <p:grpSpPr bwMode="auto">
              <a:xfrm>
                <a:off x="1892" y="1681"/>
                <a:ext cx="211" cy="157"/>
                <a:chOff x="857" y="1909"/>
                <a:chExt cx="211" cy="157"/>
              </a:xfrm>
            </p:grpSpPr>
            <p:sp>
              <p:nvSpPr>
                <p:cNvPr id="17565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17566" name="Text Box 219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-</a:t>
                  </a:r>
                </a:p>
              </p:txBody>
            </p:sp>
          </p:grpSp>
        </p:grpSp>
        <p:grpSp>
          <p:nvGrpSpPr>
            <p:cNvPr id="48245" name="Group 220"/>
            <p:cNvGrpSpPr>
              <a:grpSpLocks/>
            </p:cNvGrpSpPr>
            <p:nvPr/>
          </p:nvGrpSpPr>
          <p:grpSpPr bwMode="auto">
            <a:xfrm>
              <a:off x="2498" y="2748"/>
              <a:ext cx="790" cy="307"/>
              <a:chOff x="1313" y="1534"/>
              <a:chExt cx="790" cy="307"/>
            </a:xfrm>
          </p:grpSpPr>
          <p:sp>
            <p:nvSpPr>
              <p:cNvPr id="17527" name="Text Box 221"/>
              <p:cNvSpPr txBox="1">
                <a:spLocks noChangeArrowheads="1"/>
              </p:cNvSpPr>
              <p:nvPr/>
            </p:nvSpPr>
            <p:spPr bwMode="auto">
              <a:xfrm>
                <a:off x="1313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grpSp>
            <p:nvGrpSpPr>
              <p:cNvPr id="48247" name="Group 222"/>
              <p:cNvGrpSpPr>
                <a:grpSpLocks/>
              </p:cNvGrpSpPr>
              <p:nvPr/>
            </p:nvGrpSpPr>
            <p:grpSpPr bwMode="auto">
              <a:xfrm>
                <a:off x="1353" y="1539"/>
                <a:ext cx="258" cy="147"/>
                <a:chOff x="1353" y="1539"/>
                <a:chExt cx="258" cy="144"/>
              </a:xfrm>
            </p:grpSpPr>
            <p:sp>
              <p:nvSpPr>
                <p:cNvPr id="17550" name="Rectangle 223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51" name="Line 224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  <p:sp>
              <p:nvSpPr>
                <p:cNvPr id="17552" name="Line 225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48248" name="Group 226"/>
              <p:cNvGrpSpPr>
                <a:grpSpLocks/>
              </p:cNvGrpSpPr>
              <p:nvPr/>
            </p:nvGrpSpPr>
            <p:grpSpPr bwMode="auto">
              <a:xfrm>
                <a:off x="1773" y="1686"/>
                <a:ext cx="258" cy="144"/>
                <a:chOff x="1353" y="1539"/>
                <a:chExt cx="258" cy="144"/>
              </a:xfrm>
            </p:grpSpPr>
            <p:sp>
              <p:nvSpPr>
                <p:cNvPr id="17547" name="Rectangle 227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48" name="Line 228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  <p:sp>
              <p:nvSpPr>
                <p:cNvPr id="17549" name="Line 229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7530" name="Rectangle 230"/>
              <p:cNvSpPr>
                <a:spLocks noChangeArrowheads="1"/>
              </p:cNvSpPr>
              <p:nvPr/>
            </p:nvSpPr>
            <p:spPr bwMode="auto">
              <a:xfrm>
                <a:off x="1611" y="1686"/>
                <a:ext cx="81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31" name="Rectangle 231"/>
              <p:cNvSpPr>
                <a:spLocks noChangeArrowheads="1"/>
              </p:cNvSpPr>
              <p:nvPr/>
            </p:nvSpPr>
            <p:spPr bwMode="auto">
              <a:xfrm>
                <a:off x="1692" y="1536"/>
                <a:ext cx="81" cy="1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32" name="Text Box 232"/>
              <p:cNvSpPr txBox="1">
                <a:spLocks noChangeArrowheads="1"/>
              </p:cNvSpPr>
              <p:nvPr/>
            </p:nvSpPr>
            <p:spPr bwMode="auto">
              <a:xfrm>
                <a:off x="1391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7533" name="Text Box 233"/>
              <p:cNvSpPr txBox="1">
                <a:spLocks noChangeArrowheads="1"/>
              </p:cNvSpPr>
              <p:nvPr/>
            </p:nvSpPr>
            <p:spPr bwMode="auto">
              <a:xfrm>
                <a:off x="1478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7534" name="Text Box 234"/>
              <p:cNvSpPr txBox="1">
                <a:spLocks noChangeArrowheads="1"/>
              </p:cNvSpPr>
              <p:nvPr/>
            </p:nvSpPr>
            <p:spPr bwMode="auto">
              <a:xfrm>
                <a:off x="1652" y="1540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grpSp>
            <p:nvGrpSpPr>
              <p:cNvPr id="48254" name="Group 235"/>
              <p:cNvGrpSpPr>
                <a:grpSpLocks/>
              </p:cNvGrpSpPr>
              <p:nvPr/>
            </p:nvGrpSpPr>
            <p:grpSpPr bwMode="auto">
              <a:xfrm>
                <a:off x="1565" y="1684"/>
                <a:ext cx="211" cy="157"/>
                <a:chOff x="857" y="1909"/>
                <a:chExt cx="211" cy="157"/>
              </a:xfrm>
            </p:grpSpPr>
            <p:sp>
              <p:nvSpPr>
                <p:cNvPr id="17545" name="Text Box 236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17546" name="Text Box 237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-</a:t>
                  </a:r>
                </a:p>
              </p:txBody>
            </p:sp>
          </p:grpSp>
          <p:grpSp>
            <p:nvGrpSpPr>
              <p:cNvPr id="48255" name="Group 238"/>
              <p:cNvGrpSpPr>
                <a:grpSpLocks/>
              </p:cNvGrpSpPr>
              <p:nvPr/>
            </p:nvGrpSpPr>
            <p:grpSpPr bwMode="auto">
              <a:xfrm>
                <a:off x="1730" y="1684"/>
                <a:ext cx="211" cy="157"/>
                <a:chOff x="857" y="1909"/>
                <a:chExt cx="211" cy="157"/>
              </a:xfrm>
            </p:grpSpPr>
            <p:sp>
              <p:nvSpPr>
                <p:cNvPr id="17543" name="Text Box 239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17544" name="Text Box 240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-</a:t>
                  </a:r>
                </a:p>
              </p:txBody>
            </p:sp>
          </p:grpSp>
          <p:grpSp>
            <p:nvGrpSpPr>
              <p:cNvPr id="48256" name="Group 241"/>
              <p:cNvGrpSpPr>
                <a:grpSpLocks/>
              </p:cNvGrpSpPr>
              <p:nvPr/>
            </p:nvGrpSpPr>
            <p:grpSpPr bwMode="auto">
              <a:xfrm>
                <a:off x="1808" y="1684"/>
                <a:ext cx="211" cy="157"/>
                <a:chOff x="857" y="1909"/>
                <a:chExt cx="211" cy="157"/>
              </a:xfrm>
            </p:grpSpPr>
            <p:sp>
              <p:nvSpPr>
                <p:cNvPr id="17541" name="Text Box 242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17542" name="Text Box 243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-</a:t>
                  </a:r>
                </a:p>
              </p:txBody>
            </p:sp>
          </p:grpSp>
          <p:grpSp>
            <p:nvGrpSpPr>
              <p:cNvPr id="48257" name="Group 244"/>
              <p:cNvGrpSpPr>
                <a:grpSpLocks/>
              </p:cNvGrpSpPr>
              <p:nvPr/>
            </p:nvGrpSpPr>
            <p:grpSpPr bwMode="auto">
              <a:xfrm>
                <a:off x="1892" y="1681"/>
                <a:ext cx="211" cy="157"/>
                <a:chOff x="857" y="1909"/>
                <a:chExt cx="211" cy="157"/>
              </a:xfrm>
            </p:grpSpPr>
            <p:sp>
              <p:nvSpPr>
                <p:cNvPr id="17539" name="Text Box 245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17540" name="Text Box 246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-</a:t>
                  </a:r>
                </a:p>
              </p:txBody>
            </p:sp>
          </p:grpSp>
        </p:grpSp>
      </p:grpSp>
      <p:grpSp>
        <p:nvGrpSpPr>
          <p:cNvPr id="404777" name="Group 297"/>
          <p:cNvGrpSpPr>
            <a:grpSpLocks/>
          </p:cNvGrpSpPr>
          <p:nvPr/>
        </p:nvGrpSpPr>
        <p:grpSpPr bwMode="auto">
          <a:xfrm>
            <a:off x="2874963" y="4362450"/>
            <a:ext cx="1277937" cy="1174750"/>
            <a:chOff x="1811" y="2748"/>
            <a:chExt cx="805" cy="740"/>
          </a:xfrm>
        </p:grpSpPr>
        <p:grpSp>
          <p:nvGrpSpPr>
            <p:cNvPr id="48185" name="Group 159"/>
            <p:cNvGrpSpPr>
              <a:grpSpLocks/>
            </p:cNvGrpSpPr>
            <p:nvPr/>
          </p:nvGrpSpPr>
          <p:grpSpPr bwMode="auto">
            <a:xfrm>
              <a:off x="1826" y="3181"/>
              <a:ext cx="790" cy="307"/>
              <a:chOff x="1313" y="1534"/>
              <a:chExt cx="790" cy="307"/>
            </a:xfrm>
          </p:grpSpPr>
          <p:sp>
            <p:nvSpPr>
              <p:cNvPr id="17499" name="Text Box 160"/>
              <p:cNvSpPr txBox="1">
                <a:spLocks noChangeArrowheads="1"/>
              </p:cNvSpPr>
              <p:nvPr/>
            </p:nvSpPr>
            <p:spPr bwMode="auto">
              <a:xfrm>
                <a:off x="1313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grpSp>
            <p:nvGrpSpPr>
              <p:cNvPr id="48219" name="Group 161"/>
              <p:cNvGrpSpPr>
                <a:grpSpLocks/>
              </p:cNvGrpSpPr>
              <p:nvPr/>
            </p:nvGrpSpPr>
            <p:grpSpPr bwMode="auto">
              <a:xfrm>
                <a:off x="1353" y="1539"/>
                <a:ext cx="258" cy="147"/>
                <a:chOff x="1353" y="1539"/>
                <a:chExt cx="258" cy="144"/>
              </a:xfrm>
            </p:grpSpPr>
            <p:sp>
              <p:nvSpPr>
                <p:cNvPr id="17522" name="Rectangle 162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23" name="Line 163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  <p:sp>
              <p:nvSpPr>
                <p:cNvPr id="17524" name="Line 164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48220" name="Group 165"/>
              <p:cNvGrpSpPr>
                <a:grpSpLocks/>
              </p:cNvGrpSpPr>
              <p:nvPr/>
            </p:nvGrpSpPr>
            <p:grpSpPr bwMode="auto">
              <a:xfrm>
                <a:off x="1773" y="1686"/>
                <a:ext cx="258" cy="144"/>
                <a:chOff x="1353" y="1539"/>
                <a:chExt cx="258" cy="144"/>
              </a:xfrm>
            </p:grpSpPr>
            <p:sp>
              <p:nvSpPr>
                <p:cNvPr id="17519" name="Rectangle 166"/>
                <p:cNvSpPr>
                  <a:spLocks noChangeArrowheads="1"/>
                </p:cNvSpPr>
                <p:nvPr/>
              </p:nvSpPr>
              <p:spPr bwMode="auto">
                <a:xfrm>
                  <a:off x="1353" y="1539"/>
                  <a:ext cx="258" cy="14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20" name="Line 167"/>
                <p:cNvSpPr>
                  <a:spLocks noChangeShapeType="1"/>
                </p:cNvSpPr>
                <p:nvPr/>
              </p:nvSpPr>
              <p:spPr bwMode="auto">
                <a:xfrm>
                  <a:off x="1521" y="1542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  <p:sp>
              <p:nvSpPr>
                <p:cNvPr id="17521" name="Line 168"/>
                <p:cNvSpPr>
                  <a:spLocks noChangeShapeType="1"/>
                </p:cNvSpPr>
                <p:nvPr/>
              </p:nvSpPr>
              <p:spPr bwMode="auto">
                <a:xfrm>
                  <a:off x="1437" y="1545"/>
                  <a:ext cx="0" cy="13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latin typeface="Comic Sans MS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7502" name="Rectangle 169"/>
              <p:cNvSpPr>
                <a:spLocks noChangeArrowheads="1"/>
              </p:cNvSpPr>
              <p:nvPr/>
            </p:nvSpPr>
            <p:spPr bwMode="auto">
              <a:xfrm>
                <a:off x="1611" y="1686"/>
                <a:ext cx="81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03" name="Rectangle 170"/>
              <p:cNvSpPr>
                <a:spLocks noChangeArrowheads="1"/>
              </p:cNvSpPr>
              <p:nvPr/>
            </p:nvSpPr>
            <p:spPr bwMode="auto">
              <a:xfrm>
                <a:off x="1692" y="1536"/>
                <a:ext cx="81" cy="1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04" name="Text Box 171"/>
              <p:cNvSpPr txBox="1">
                <a:spLocks noChangeArrowheads="1"/>
              </p:cNvSpPr>
              <p:nvPr/>
            </p:nvSpPr>
            <p:spPr bwMode="auto">
              <a:xfrm>
                <a:off x="1391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7505" name="Text Box 172"/>
              <p:cNvSpPr txBox="1">
                <a:spLocks noChangeArrowheads="1"/>
              </p:cNvSpPr>
              <p:nvPr/>
            </p:nvSpPr>
            <p:spPr bwMode="auto">
              <a:xfrm>
                <a:off x="1478" y="1534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17506" name="Text Box 173"/>
              <p:cNvSpPr txBox="1">
                <a:spLocks noChangeArrowheads="1"/>
              </p:cNvSpPr>
              <p:nvPr/>
            </p:nvSpPr>
            <p:spPr bwMode="auto">
              <a:xfrm>
                <a:off x="1652" y="1540"/>
                <a:ext cx="1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000">
                    <a:latin typeface="Arial" pitchFamily="34" charset="0"/>
                    <a:cs typeface="Arial" pitchFamily="34" charset="0"/>
                  </a:rPr>
                  <a:t>1</a:t>
                </a:r>
              </a:p>
            </p:txBody>
          </p:sp>
          <p:grpSp>
            <p:nvGrpSpPr>
              <p:cNvPr id="48226" name="Group 174"/>
              <p:cNvGrpSpPr>
                <a:grpSpLocks/>
              </p:cNvGrpSpPr>
              <p:nvPr/>
            </p:nvGrpSpPr>
            <p:grpSpPr bwMode="auto">
              <a:xfrm>
                <a:off x="1565" y="1684"/>
                <a:ext cx="211" cy="157"/>
                <a:chOff x="857" y="1909"/>
                <a:chExt cx="211" cy="157"/>
              </a:xfrm>
            </p:grpSpPr>
            <p:sp>
              <p:nvSpPr>
                <p:cNvPr id="17517" name="Text Box 175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17518" name="Text Box 176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-</a:t>
                  </a:r>
                </a:p>
              </p:txBody>
            </p:sp>
          </p:grpSp>
          <p:grpSp>
            <p:nvGrpSpPr>
              <p:cNvPr id="48227" name="Group 177"/>
              <p:cNvGrpSpPr>
                <a:grpSpLocks/>
              </p:cNvGrpSpPr>
              <p:nvPr/>
            </p:nvGrpSpPr>
            <p:grpSpPr bwMode="auto">
              <a:xfrm>
                <a:off x="1730" y="1684"/>
                <a:ext cx="211" cy="157"/>
                <a:chOff x="857" y="1909"/>
                <a:chExt cx="211" cy="157"/>
              </a:xfrm>
            </p:grpSpPr>
            <p:sp>
              <p:nvSpPr>
                <p:cNvPr id="17515" name="Text Box 178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17516" name="Text Box 179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-</a:t>
                  </a:r>
                </a:p>
              </p:txBody>
            </p:sp>
          </p:grpSp>
          <p:grpSp>
            <p:nvGrpSpPr>
              <p:cNvPr id="48228" name="Group 180"/>
              <p:cNvGrpSpPr>
                <a:grpSpLocks/>
              </p:cNvGrpSpPr>
              <p:nvPr/>
            </p:nvGrpSpPr>
            <p:grpSpPr bwMode="auto">
              <a:xfrm>
                <a:off x="1808" y="1684"/>
                <a:ext cx="211" cy="157"/>
                <a:chOff x="857" y="1909"/>
                <a:chExt cx="211" cy="157"/>
              </a:xfrm>
            </p:grpSpPr>
            <p:sp>
              <p:nvSpPr>
                <p:cNvPr id="17513" name="Text Box 181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17514" name="Text Box 182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-</a:t>
                  </a:r>
                </a:p>
              </p:txBody>
            </p:sp>
          </p:grpSp>
          <p:grpSp>
            <p:nvGrpSpPr>
              <p:cNvPr id="48229" name="Group 183"/>
              <p:cNvGrpSpPr>
                <a:grpSpLocks/>
              </p:cNvGrpSpPr>
              <p:nvPr/>
            </p:nvGrpSpPr>
            <p:grpSpPr bwMode="auto">
              <a:xfrm>
                <a:off x="1892" y="1681"/>
                <a:ext cx="211" cy="157"/>
                <a:chOff x="857" y="1909"/>
                <a:chExt cx="211" cy="157"/>
              </a:xfrm>
            </p:grpSpPr>
            <p:sp>
              <p:nvSpPr>
                <p:cNvPr id="17511" name="Text Box 184"/>
                <p:cNvSpPr txBox="1">
                  <a:spLocks noChangeArrowheads="1"/>
                </p:cNvSpPr>
                <p:nvPr/>
              </p:nvSpPr>
              <p:spPr bwMode="auto">
                <a:xfrm>
                  <a:off x="872" y="191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17512" name="Text Box 185"/>
                <p:cNvSpPr txBox="1">
                  <a:spLocks noChangeArrowheads="1"/>
                </p:cNvSpPr>
                <p:nvPr/>
              </p:nvSpPr>
              <p:spPr bwMode="auto">
                <a:xfrm>
                  <a:off x="857" y="1909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-</a:t>
                  </a:r>
                </a:p>
              </p:txBody>
            </p:sp>
          </p:grpSp>
        </p:grpSp>
        <p:grpSp>
          <p:nvGrpSpPr>
            <p:cNvPr id="48186" name="Group 247"/>
            <p:cNvGrpSpPr>
              <a:grpSpLocks/>
            </p:cNvGrpSpPr>
            <p:nvPr/>
          </p:nvGrpSpPr>
          <p:grpSpPr bwMode="auto">
            <a:xfrm>
              <a:off x="1811" y="2748"/>
              <a:ext cx="787" cy="307"/>
              <a:chOff x="4928" y="1534"/>
              <a:chExt cx="787" cy="307"/>
            </a:xfrm>
          </p:grpSpPr>
          <p:grpSp>
            <p:nvGrpSpPr>
              <p:cNvPr id="48187" name="Group 248"/>
              <p:cNvGrpSpPr>
                <a:grpSpLocks/>
              </p:cNvGrpSpPr>
              <p:nvPr/>
            </p:nvGrpSpPr>
            <p:grpSpPr bwMode="auto">
              <a:xfrm>
                <a:off x="5354" y="1534"/>
                <a:ext cx="361" cy="154"/>
                <a:chOff x="5009" y="1132"/>
                <a:chExt cx="361" cy="154"/>
              </a:xfrm>
            </p:grpSpPr>
            <p:sp>
              <p:nvSpPr>
                <p:cNvPr id="17492" name="Text Box 249"/>
                <p:cNvSpPr txBox="1">
                  <a:spLocks noChangeArrowheads="1"/>
                </p:cNvSpPr>
                <p:nvPr/>
              </p:nvSpPr>
              <p:spPr bwMode="auto">
                <a:xfrm>
                  <a:off x="5009" y="113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grpSp>
              <p:nvGrpSpPr>
                <p:cNvPr id="48212" name="Group 250"/>
                <p:cNvGrpSpPr>
                  <a:grpSpLocks/>
                </p:cNvGrpSpPr>
                <p:nvPr/>
              </p:nvGrpSpPr>
              <p:grpSpPr bwMode="auto">
                <a:xfrm>
                  <a:off x="5049" y="1137"/>
                  <a:ext cx="258" cy="147"/>
                  <a:chOff x="1353" y="1539"/>
                  <a:chExt cx="258" cy="144"/>
                </a:xfrm>
              </p:grpSpPr>
              <p:sp>
                <p:nvSpPr>
                  <p:cNvPr id="17496" name="Rectangle 251"/>
                  <p:cNvSpPr>
                    <a:spLocks noChangeArrowheads="1"/>
                  </p:cNvSpPr>
                  <p:nvPr/>
                </p:nvSpPr>
                <p:spPr bwMode="auto">
                  <a:xfrm>
                    <a:off x="1353" y="1539"/>
                    <a:ext cx="258" cy="144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497" name="Line 252"/>
                  <p:cNvSpPr>
                    <a:spLocks noChangeShapeType="1"/>
                  </p:cNvSpPr>
                  <p:nvPr/>
                </p:nvSpPr>
                <p:spPr bwMode="auto">
                  <a:xfrm>
                    <a:off x="1521" y="1542"/>
                    <a:ext cx="0" cy="13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>
                      <a:latin typeface="Comic Sans MS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17498" name="Line 253"/>
                  <p:cNvSpPr>
                    <a:spLocks noChangeShapeType="1"/>
                  </p:cNvSpPr>
                  <p:nvPr/>
                </p:nvSpPr>
                <p:spPr bwMode="auto">
                  <a:xfrm>
                    <a:off x="1437" y="1545"/>
                    <a:ext cx="0" cy="13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>
                      <a:defRPr/>
                    </a:pPr>
                    <a:endParaRPr lang="en-US">
                      <a:latin typeface="Comic Sans MS" charset="0"/>
                      <a:ea typeface="ＭＳ Ｐゴシック" charset="0"/>
                    </a:endParaRPr>
                  </a:p>
                </p:txBody>
              </p:sp>
            </p:grpSp>
            <p:sp>
              <p:nvSpPr>
                <p:cNvPr id="17494" name="Text Box 254"/>
                <p:cNvSpPr txBox="1">
                  <a:spLocks noChangeArrowheads="1"/>
                </p:cNvSpPr>
                <p:nvPr/>
              </p:nvSpPr>
              <p:spPr bwMode="auto">
                <a:xfrm>
                  <a:off x="5087" y="113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  <p:sp>
              <p:nvSpPr>
                <p:cNvPr id="17495" name="Text Box 255"/>
                <p:cNvSpPr txBox="1">
                  <a:spLocks noChangeArrowheads="1"/>
                </p:cNvSpPr>
                <p:nvPr/>
              </p:nvSpPr>
              <p:spPr bwMode="auto">
                <a:xfrm>
                  <a:off x="5174" y="1132"/>
                  <a:ext cx="196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1</a:t>
                  </a:r>
                </a:p>
              </p:txBody>
            </p:sp>
          </p:grpSp>
          <p:grpSp>
            <p:nvGrpSpPr>
              <p:cNvPr id="48188" name="Group 256"/>
              <p:cNvGrpSpPr>
                <a:grpSpLocks/>
              </p:cNvGrpSpPr>
              <p:nvPr/>
            </p:nvGrpSpPr>
            <p:grpSpPr bwMode="auto">
              <a:xfrm>
                <a:off x="4928" y="1536"/>
                <a:ext cx="550" cy="305"/>
                <a:chOff x="5114" y="1518"/>
                <a:chExt cx="550" cy="305"/>
              </a:xfrm>
            </p:grpSpPr>
            <p:grpSp>
              <p:nvGrpSpPr>
                <p:cNvPr id="48189" name="Group 257"/>
                <p:cNvGrpSpPr>
                  <a:grpSpLocks/>
                </p:cNvGrpSpPr>
                <p:nvPr/>
              </p:nvGrpSpPr>
              <p:grpSpPr bwMode="auto">
                <a:xfrm>
                  <a:off x="5375" y="1518"/>
                  <a:ext cx="196" cy="158"/>
                  <a:chOff x="5378" y="1518"/>
                  <a:chExt cx="196" cy="158"/>
                </a:xfrm>
              </p:grpSpPr>
              <p:sp>
                <p:nvSpPr>
                  <p:cNvPr id="17490" name="Rectangle 258"/>
                  <p:cNvSpPr>
                    <a:spLocks noChangeArrowheads="1"/>
                  </p:cNvSpPr>
                  <p:nvPr/>
                </p:nvSpPr>
                <p:spPr bwMode="auto">
                  <a:xfrm>
                    <a:off x="5418" y="1518"/>
                    <a:ext cx="81" cy="150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491" name="Text Box 2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78" y="1522"/>
                    <a:ext cx="196" cy="15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r>
                      <a:rPr lang="en-US" sz="1000">
                        <a:latin typeface="Arial" pitchFamily="34" charset="0"/>
                        <a:cs typeface="Arial" pitchFamily="34" charset="0"/>
                      </a:rPr>
                      <a:t>1</a:t>
                    </a:r>
                  </a:p>
                </p:txBody>
              </p:sp>
            </p:grpSp>
            <p:grpSp>
              <p:nvGrpSpPr>
                <p:cNvPr id="48190" name="Group 260"/>
                <p:cNvGrpSpPr>
                  <a:grpSpLocks/>
                </p:cNvGrpSpPr>
                <p:nvPr/>
              </p:nvGrpSpPr>
              <p:grpSpPr bwMode="auto">
                <a:xfrm>
                  <a:off x="5453" y="1666"/>
                  <a:ext cx="211" cy="157"/>
                  <a:chOff x="5261" y="1282"/>
                  <a:chExt cx="211" cy="157"/>
                </a:xfrm>
              </p:grpSpPr>
              <p:sp>
                <p:nvSpPr>
                  <p:cNvPr id="17486" name="Rectangle 261"/>
                  <p:cNvSpPr>
                    <a:spLocks noChangeArrowheads="1"/>
                  </p:cNvSpPr>
                  <p:nvPr/>
                </p:nvSpPr>
                <p:spPr bwMode="auto">
                  <a:xfrm>
                    <a:off x="5307" y="1284"/>
                    <a:ext cx="81" cy="144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48206" name="Group 262"/>
                  <p:cNvGrpSpPr>
                    <a:grpSpLocks/>
                  </p:cNvGrpSpPr>
                  <p:nvPr/>
                </p:nvGrpSpPr>
                <p:grpSpPr bwMode="auto">
                  <a:xfrm>
                    <a:off x="5261" y="1282"/>
                    <a:ext cx="211" cy="157"/>
                    <a:chOff x="857" y="1909"/>
                    <a:chExt cx="211" cy="157"/>
                  </a:xfrm>
                </p:grpSpPr>
                <p:sp>
                  <p:nvSpPr>
                    <p:cNvPr id="17488" name="Text Box 2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72" y="1912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00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17489" name="Text Box 26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57" y="1909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00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p:txBody>
                </p:sp>
              </p:grpSp>
            </p:grpSp>
            <p:grpSp>
              <p:nvGrpSpPr>
                <p:cNvPr id="48191" name="Group 265"/>
                <p:cNvGrpSpPr>
                  <a:grpSpLocks/>
                </p:cNvGrpSpPr>
                <p:nvPr/>
              </p:nvGrpSpPr>
              <p:grpSpPr bwMode="auto">
                <a:xfrm>
                  <a:off x="5114" y="1663"/>
                  <a:ext cx="373" cy="160"/>
                  <a:chOff x="5426" y="1279"/>
                  <a:chExt cx="373" cy="160"/>
                </a:xfrm>
              </p:grpSpPr>
              <p:grpSp>
                <p:nvGrpSpPr>
                  <p:cNvPr id="48192" name="Group 266"/>
                  <p:cNvGrpSpPr>
                    <a:grpSpLocks/>
                  </p:cNvGrpSpPr>
                  <p:nvPr/>
                </p:nvGrpSpPr>
                <p:grpSpPr bwMode="auto">
                  <a:xfrm>
                    <a:off x="5469" y="1284"/>
                    <a:ext cx="258" cy="144"/>
                    <a:chOff x="1353" y="1539"/>
                    <a:chExt cx="258" cy="144"/>
                  </a:xfrm>
                </p:grpSpPr>
                <p:sp>
                  <p:nvSpPr>
                    <p:cNvPr id="17483" name="Rectangle 2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53" y="1539"/>
                      <a:ext cx="258" cy="144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484" name="Line 26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21" y="1542"/>
                      <a:ext cx="0" cy="13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pPr>
                        <a:defRPr/>
                      </a:pPr>
                      <a:endParaRPr lang="en-US">
                        <a:latin typeface="Comic Sans MS" charset="0"/>
                        <a:ea typeface="ＭＳ Ｐゴシック" charset="0"/>
                      </a:endParaRPr>
                    </a:p>
                  </p:txBody>
                </p:sp>
                <p:sp>
                  <p:nvSpPr>
                    <p:cNvPr id="17485" name="Line 26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37" y="1545"/>
                      <a:ext cx="0" cy="13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pPr>
                        <a:defRPr/>
                      </a:pPr>
                      <a:endParaRPr lang="en-US">
                        <a:latin typeface="Comic Sans MS" charset="0"/>
                        <a:ea typeface="ＭＳ Ｐゴシック" charset="0"/>
                      </a:endParaRPr>
                    </a:p>
                  </p:txBody>
                </p:sp>
              </p:grpSp>
              <p:grpSp>
                <p:nvGrpSpPr>
                  <p:cNvPr id="48193" name="Group 270"/>
                  <p:cNvGrpSpPr>
                    <a:grpSpLocks/>
                  </p:cNvGrpSpPr>
                  <p:nvPr/>
                </p:nvGrpSpPr>
                <p:grpSpPr bwMode="auto">
                  <a:xfrm>
                    <a:off x="5426" y="1282"/>
                    <a:ext cx="211" cy="157"/>
                    <a:chOff x="857" y="1909"/>
                    <a:chExt cx="211" cy="157"/>
                  </a:xfrm>
                </p:grpSpPr>
                <p:sp>
                  <p:nvSpPr>
                    <p:cNvPr id="17481" name="Text Box 27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72" y="1912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00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17482" name="Text Box 27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57" y="1909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00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p:txBody>
                </p:sp>
              </p:grpSp>
              <p:grpSp>
                <p:nvGrpSpPr>
                  <p:cNvPr id="48194" name="Group 273"/>
                  <p:cNvGrpSpPr>
                    <a:grpSpLocks/>
                  </p:cNvGrpSpPr>
                  <p:nvPr/>
                </p:nvGrpSpPr>
                <p:grpSpPr bwMode="auto">
                  <a:xfrm>
                    <a:off x="5504" y="1282"/>
                    <a:ext cx="211" cy="157"/>
                    <a:chOff x="857" y="1909"/>
                    <a:chExt cx="211" cy="157"/>
                  </a:xfrm>
                </p:grpSpPr>
                <p:sp>
                  <p:nvSpPr>
                    <p:cNvPr id="17479" name="Text Box 27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72" y="1912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00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17480" name="Text Box 27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57" y="1909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00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p:txBody>
                </p:sp>
              </p:grpSp>
              <p:grpSp>
                <p:nvGrpSpPr>
                  <p:cNvPr id="48195" name="Group 276"/>
                  <p:cNvGrpSpPr>
                    <a:grpSpLocks/>
                  </p:cNvGrpSpPr>
                  <p:nvPr/>
                </p:nvGrpSpPr>
                <p:grpSpPr bwMode="auto">
                  <a:xfrm>
                    <a:off x="5588" y="1279"/>
                    <a:ext cx="211" cy="157"/>
                    <a:chOff x="857" y="1909"/>
                    <a:chExt cx="211" cy="157"/>
                  </a:xfrm>
                </p:grpSpPr>
                <p:sp>
                  <p:nvSpPr>
                    <p:cNvPr id="17477" name="Text Box 27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72" y="1912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00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p:txBody>
                </p:sp>
                <p:sp>
                  <p:nvSpPr>
                    <p:cNvPr id="17478" name="Text Box 27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57" y="1909"/>
                      <a:ext cx="196" cy="1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r>
                        <a:rPr lang="en-US" sz="100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p:txBody>
                </p:sp>
              </p:grpSp>
            </p:grpSp>
          </p:grpSp>
        </p:grpSp>
      </p:grpSp>
      <p:sp>
        <p:nvSpPr>
          <p:cNvPr id="17447" name="Text Box 279"/>
          <p:cNvSpPr txBox="1">
            <a:spLocks noChangeArrowheads="1"/>
          </p:cNvSpPr>
          <p:nvPr/>
        </p:nvSpPr>
        <p:spPr bwMode="auto">
          <a:xfrm>
            <a:off x="7389813" y="4922838"/>
            <a:ext cx="8937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smtClean="0">
                <a:latin typeface="Arial" charset="0"/>
                <a:cs typeface="Arial" charset="0"/>
              </a:rPr>
              <a:t>slot 0</a:t>
            </a:r>
          </a:p>
          <a:p>
            <a:pPr algn="ctr">
              <a:defRPr/>
            </a:pPr>
            <a:r>
              <a:rPr lang="en-US" sz="1600" smtClean="0">
                <a:latin typeface="Arial" charset="0"/>
                <a:cs typeface="Arial" charset="0"/>
              </a:rPr>
              <a:t>channel</a:t>
            </a:r>
          </a:p>
          <a:p>
            <a:pPr algn="ctr">
              <a:defRPr/>
            </a:pPr>
            <a:r>
              <a:rPr lang="en-US" sz="1600" smtClean="0">
                <a:latin typeface="Arial" charset="0"/>
                <a:cs typeface="Arial" charset="0"/>
              </a:rPr>
              <a:t>output</a:t>
            </a:r>
          </a:p>
        </p:txBody>
      </p:sp>
      <p:sp>
        <p:nvSpPr>
          <p:cNvPr id="17448" name="Text Box 280"/>
          <p:cNvSpPr txBox="1">
            <a:spLocks noChangeArrowheads="1"/>
          </p:cNvSpPr>
          <p:nvPr/>
        </p:nvSpPr>
        <p:spPr bwMode="auto">
          <a:xfrm>
            <a:off x="6346825" y="4941888"/>
            <a:ext cx="89376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smtClean="0">
                <a:latin typeface="Arial" charset="0"/>
                <a:cs typeface="Arial" charset="0"/>
              </a:rPr>
              <a:t>slot 1</a:t>
            </a:r>
          </a:p>
          <a:p>
            <a:pPr algn="ctr">
              <a:defRPr/>
            </a:pPr>
            <a:r>
              <a:rPr lang="en-US" sz="1600" smtClean="0">
                <a:latin typeface="Arial" charset="0"/>
                <a:cs typeface="Arial" charset="0"/>
              </a:rPr>
              <a:t>channel</a:t>
            </a:r>
          </a:p>
          <a:p>
            <a:pPr algn="ctr">
              <a:defRPr/>
            </a:pPr>
            <a:r>
              <a:rPr lang="en-US" sz="1600" smtClean="0">
                <a:latin typeface="Arial" charset="0"/>
                <a:cs typeface="Arial" charset="0"/>
              </a:rPr>
              <a:t>output</a:t>
            </a:r>
          </a:p>
        </p:txBody>
      </p:sp>
      <p:sp>
        <p:nvSpPr>
          <p:cNvPr id="17449" name="Line 281"/>
          <p:cNvSpPr>
            <a:spLocks noChangeShapeType="1"/>
          </p:cNvSpPr>
          <p:nvPr/>
        </p:nvSpPr>
        <p:spPr bwMode="auto">
          <a:xfrm flipH="1">
            <a:off x="6272213" y="4281488"/>
            <a:ext cx="9525" cy="947737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7450" name="Line 282"/>
          <p:cNvSpPr>
            <a:spLocks noChangeShapeType="1"/>
          </p:cNvSpPr>
          <p:nvPr/>
        </p:nvSpPr>
        <p:spPr bwMode="auto">
          <a:xfrm flipH="1">
            <a:off x="7343775" y="4262438"/>
            <a:ext cx="9525" cy="947737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7451" name="Line 283"/>
          <p:cNvSpPr>
            <a:spLocks noChangeShapeType="1"/>
          </p:cNvSpPr>
          <p:nvPr/>
        </p:nvSpPr>
        <p:spPr bwMode="auto">
          <a:xfrm flipH="1">
            <a:off x="8458200" y="4271963"/>
            <a:ext cx="9525" cy="947737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7452" name="Text Box 285"/>
          <p:cNvSpPr txBox="1">
            <a:spLocks noChangeArrowheads="1"/>
          </p:cNvSpPr>
          <p:nvPr/>
        </p:nvSpPr>
        <p:spPr bwMode="auto">
          <a:xfrm>
            <a:off x="1233488" y="5446713"/>
            <a:ext cx="10969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solidFill>
                  <a:srgbClr val="C00000"/>
                </a:solidFill>
                <a:latin typeface="Arial" charset="0"/>
                <a:cs typeface="Arial" charset="0"/>
              </a:rPr>
              <a:t>receiver</a:t>
            </a:r>
          </a:p>
        </p:txBody>
      </p:sp>
      <p:sp>
        <p:nvSpPr>
          <p:cNvPr id="17453" name="Text Box 286"/>
          <p:cNvSpPr txBox="1">
            <a:spLocks noChangeArrowheads="1"/>
          </p:cNvSpPr>
          <p:nvPr/>
        </p:nvSpPr>
        <p:spPr bwMode="auto">
          <a:xfrm>
            <a:off x="2319338" y="5068888"/>
            <a:ext cx="679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code</a:t>
            </a:r>
          </a:p>
        </p:txBody>
      </p:sp>
      <p:sp>
        <p:nvSpPr>
          <p:cNvPr id="17454" name="Text Box 287"/>
          <p:cNvSpPr txBox="1">
            <a:spLocks noChangeArrowheads="1"/>
          </p:cNvSpPr>
          <p:nvPr/>
        </p:nvSpPr>
        <p:spPr bwMode="auto">
          <a:xfrm>
            <a:off x="1341438" y="4303713"/>
            <a:ext cx="1047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received</a:t>
            </a:r>
          </a:p>
          <a:p>
            <a:pPr>
              <a:defRPr/>
            </a:pPr>
            <a:r>
              <a:rPr lang="en-US" smtClean="0">
                <a:latin typeface="Arial" charset="0"/>
                <a:cs typeface="Arial" charset="0"/>
              </a:rPr>
              <a:t>input</a:t>
            </a:r>
          </a:p>
        </p:txBody>
      </p:sp>
      <p:sp>
        <p:nvSpPr>
          <p:cNvPr id="17455" name="Line 288"/>
          <p:cNvSpPr>
            <a:spLocks noChangeShapeType="1"/>
          </p:cNvSpPr>
          <p:nvPr/>
        </p:nvSpPr>
        <p:spPr bwMode="auto">
          <a:xfrm>
            <a:off x="5965825" y="4668838"/>
            <a:ext cx="319088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48175" name="Group 294"/>
          <p:cNvGrpSpPr>
            <a:grpSpLocks/>
          </p:cNvGrpSpPr>
          <p:nvPr/>
        </p:nvGrpSpPr>
        <p:grpSpPr bwMode="auto">
          <a:xfrm>
            <a:off x="5003800" y="3530600"/>
            <a:ext cx="1517650" cy="977900"/>
            <a:chOff x="4239" y="2007"/>
            <a:chExt cx="956" cy="616"/>
          </a:xfrm>
        </p:grpSpPr>
        <p:sp>
          <p:nvSpPr>
            <p:cNvPr id="17461" name="Text Box 187"/>
            <p:cNvSpPr txBox="1">
              <a:spLocks noChangeArrowheads="1"/>
            </p:cNvSpPr>
            <p:nvPr/>
          </p:nvSpPr>
          <p:spPr bwMode="auto">
            <a:xfrm>
              <a:off x="4239" y="2047"/>
              <a:ext cx="95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D</a:t>
              </a:r>
              <a:r>
                <a:rPr lang="en-US" baseline="-25000" smtClean="0">
                  <a:latin typeface="Arial" charset="0"/>
                  <a:cs typeface="Arial" charset="0"/>
                </a:rPr>
                <a:t>i </a:t>
              </a:r>
              <a:r>
                <a:rPr lang="en-US" smtClean="0">
                  <a:latin typeface="Arial" charset="0"/>
                  <a:cs typeface="Arial" charset="0"/>
                </a:rPr>
                <a:t>= </a:t>
              </a:r>
              <a:r>
                <a:rPr lang="en-US" sz="2800" smtClean="0">
                  <a:latin typeface="Symbol" charset="0"/>
                  <a:cs typeface="Arial" charset="0"/>
                </a:rPr>
                <a:t>S</a:t>
              </a:r>
              <a:r>
                <a:rPr lang="en-US" baseline="-25000" smtClean="0">
                  <a:latin typeface="Arial" charset="0"/>
                  <a:cs typeface="Arial" charset="0"/>
                </a:rPr>
                <a:t> </a:t>
              </a:r>
              <a:r>
                <a:rPr lang="en-US" smtClean="0">
                  <a:latin typeface="Arial" charset="0"/>
                  <a:cs typeface="Arial" charset="0"/>
                </a:rPr>
                <a:t>Z</a:t>
              </a:r>
              <a:r>
                <a:rPr lang="en-US" baseline="-25000" smtClean="0">
                  <a:latin typeface="Arial" charset="0"/>
                  <a:cs typeface="Arial" charset="0"/>
                </a:rPr>
                <a:t>i,m</a:t>
              </a:r>
              <a:r>
                <a:rPr lang="en-US" sz="2400" baseline="30000" smtClean="0">
                  <a:latin typeface="Arial" charset="0"/>
                  <a:cs typeface="Arial" charset="0"/>
                </a:rPr>
                <a:t>.</a:t>
              </a:r>
              <a:r>
                <a:rPr lang="en-US" smtClean="0">
                  <a:latin typeface="Arial" charset="0"/>
                  <a:cs typeface="Arial" charset="0"/>
                </a:rPr>
                <a:t>c</a:t>
              </a:r>
              <a:r>
                <a:rPr lang="en-US" baseline="-25000" smtClean="0">
                  <a:latin typeface="Arial" charset="0"/>
                  <a:cs typeface="Arial" charset="0"/>
                </a:rPr>
                <a:t>m</a:t>
              </a:r>
            </a:p>
          </p:txBody>
        </p:sp>
        <p:sp>
          <p:nvSpPr>
            <p:cNvPr id="17462" name="Text Box 289"/>
            <p:cNvSpPr txBox="1">
              <a:spLocks noChangeArrowheads="1"/>
            </p:cNvSpPr>
            <p:nvPr/>
          </p:nvSpPr>
          <p:spPr bwMode="auto">
            <a:xfrm>
              <a:off x="4498" y="2258"/>
              <a:ext cx="30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smtClean="0">
                  <a:latin typeface="Arial" charset="0"/>
                </a:rPr>
                <a:t>m=1</a:t>
              </a:r>
            </a:p>
          </p:txBody>
        </p:sp>
        <p:sp>
          <p:nvSpPr>
            <p:cNvPr id="17463" name="Text Box 290"/>
            <p:cNvSpPr txBox="1">
              <a:spLocks noChangeArrowheads="1"/>
            </p:cNvSpPr>
            <p:nvPr/>
          </p:nvSpPr>
          <p:spPr bwMode="auto">
            <a:xfrm>
              <a:off x="4541" y="2007"/>
              <a:ext cx="19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Arial" pitchFamily="34" charset="0"/>
                </a:rPr>
                <a:t>M</a:t>
              </a:r>
            </a:p>
          </p:txBody>
        </p:sp>
        <p:sp>
          <p:nvSpPr>
            <p:cNvPr id="17464" name="Text Box 291"/>
            <p:cNvSpPr txBox="1">
              <a:spLocks noChangeArrowheads="1"/>
            </p:cNvSpPr>
            <p:nvPr/>
          </p:nvSpPr>
          <p:spPr bwMode="auto">
            <a:xfrm>
              <a:off x="4718" y="2392"/>
              <a:ext cx="2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</a:rPr>
                <a:t>M</a:t>
              </a:r>
            </a:p>
          </p:txBody>
        </p:sp>
        <p:sp>
          <p:nvSpPr>
            <p:cNvPr id="17465" name="Line 293"/>
            <p:cNvSpPr>
              <a:spLocks noChangeShapeType="1"/>
            </p:cNvSpPr>
            <p:nvPr/>
          </p:nvSpPr>
          <p:spPr bwMode="auto">
            <a:xfrm>
              <a:off x="4561" y="2410"/>
              <a:ext cx="55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404780" name="Freeform 300"/>
          <p:cNvSpPr>
            <a:spLocks/>
          </p:cNvSpPr>
          <p:nvPr/>
        </p:nvSpPr>
        <p:spPr bwMode="auto">
          <a:xfrm>
            <a:off x="7745413" y="2060575"/>
            <a:ext cx="341312" cy="1376363"/>
          </a:xfrm>
          <a:custGeom>
            <a:avLst/>
            <a:gdLst>
              <a:gd name="T0" fmla="*/ 0 w 215"/>
              <a:gd name="T1" fmla="*/ 0 h 819"/>
              <a:gd name="T2" fmla="*/ 2147483647 w 215"/>
              <a:gd name="T3" fmla="*/ 0 h 819"/>
              <a:gd name="T4" fmla="*/ 2147483647 w 215"/>
              <a:gd name="T5" fmla="*/ 2147483647 h 8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" h="819">
                <a:moveTo>
                  <a:pt x="0" y="0"/>
                </a:moveTo>
                <a:lnTo>
                  <a:pt x="215" y="0"/>
                </a:lnTo>
                <a:lnTo>
                  <a:pt x="215" y="819"/>
                </a:lnTo>
              </a:path>
            </a:pathLst>
          </a:custGeom>
          <a:noFill/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04782" name="Line 302"/>
          <p:cNvSpPr>
            <a:spLocks noChangeShapeType="1"/>
          </p:cNvSpPr>
          <p:nvPr/>
        </p:nvSpPr>
        <p:spPr bwMode="auto">
          <a:xfrm flipH="1">
            <a:off x="2522538" y="3436938"/>
            <a:ext cx="5553075" cy="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04783" name="Freeform 303"/>
          <p:cNvSpPr>
            <a:spLocks/>
          </p:cNvSpPr>
          <p:nvPr/>
        </p:nvSpPr>
        <p:spPr bwMode="auto">
          <a:xfrm>
            <a:off x="2522538" y="3436938"/>
            <a:ext cx="396875" cy="1157287"/>
          </a:xfrm>
          <a:custGeom>
            <a:avLst/>
            <a:gdLst>
              <a:gd name="T0" fmla="*/ 0 w 250"/>
              <a:gd name="T1" fmla="*/ 0 h 729"/>
              <a:gd name="T2" fmla="*/ 0 w 250"/>
              <a:gd name="T3" fmla="*/ 2147483647 h 729"/>
              <a:gd name="T4" fmla="*/ 2147483647 w 250"/>
              <a:gd name="T5" fmla="*/ 2147483647 h 72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0" h="729">
                <a:moveTo>
                  <a:pt x="0" y="0"/>
                </a:moveTo>
                <a:lnTo>
                  <a:pt x="0" y="729"/>
                </a:lnTo>
                <a:lnTo>
                  <a:pt x="250" y="729"/>
                </a:lnTo>
              </a:path>
            </a:pathLst>
          </a:custGeom>
          <a:noFill/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pic>
        <p:nvPicPr>
          <p:cNvPr id="48179" name="Picture 20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513" y="811213"/>
            <a:ext cx="54848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40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404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2000"/>
                                        <p:tgtEl>
                                          <p:spTgt spid="40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40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404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1000"/>
                                        <p:tgtEl>
                                          <p:spTgt spid="404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04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2000"/>
                                        <p:tgtEl>
                                          <p:spTgt spid="404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2000"/>
                                        <p:tgtEl>
                                          <p:spTgt spid="404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2000"/>
                                        <p:tgtEl>
                                          <p:spTgt spid="404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2000"/>
                                        <p:tgtEl>
                                          <p:spTgt spid="404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780" grpId="0" animBg="1"/>
      <p:bldP spid="40478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>
                <a:latin typeface="Arial" charset="0"/>
              </a:rPr>
              <a:t>Wireless, Mobile Networks</a:t>
            </a:r>
          </a:p>
        </p:txBody>
      </p:sp>
      <p:sp>
        <p:nvSpPr>
          <p:cNvPr id="20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0C24E47D-1EDA-4891-B830-92D709F53A82}" type="slidenum">
              <a:rPr lang="en-US"/>
              <a:pPr/>
              <a:t>2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255588"/>
            <a:ext cx="8736012" cy="1143000"/>
          </a:xfrm>
        </p:spPr>
        <p:txBody>
          <a:bodyPr/>
          <a:lstStyle/>
          <a:p>
            <a:pPr>
              <a:defRPr/>
            </a:pPr>
            <a:r>
              <a:rPr lang="en-US" sz="4000">
                <a:latin typeface="Gill Sans MT" charset="0"/>
                <a:ea typeface="ＭＳ Ｐゴシック" charset="0"/>
              </a:rPr>
              <a:t>Ch. 6: Wireless and Mobile Networks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7305675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u="sng" dirty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Background:</a:t>
            </a:r>
            <a:r>
              <a:rPr lang="en-US" sz="2400" i="1" dirty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 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 dirty="0" smtClean="0">
                <a:latin typeface="Gill Sans MT" charset="0"/>
                <a:ea typeface="ＭＳ Ｐゴシック" charset="0"/>
              </a:rPr>
              <a:t>Number </a:t>
            </a:r>
            <a:r>
              <a:rPr lang="en-US" sz="2400" dirty="0" smtClean="0">
                <a:latin typeface="Gill Sans MT" charset="0"/>
                <a:ea typeface="ＭＳ Ｐゴシック" charset="0"/>
              </a:rPr>
              <a:t>of wireless </a:t>
            </a:r>
            <a:r>
              <a:rPr lang="en-US" sz="2400" dirty="0">
                <a:latin typeface="Gill Sans MT" charset="0"/>
                <a:ea typeface="ＭＳ Ｐゴシック" charset="0"/>
              </a:rPr>
              <a:t>(mobile) phone subscribers now exceeds </a:t>
            </a:r>
            <a:r>
              <a:rPr lang="en-US" sz="2400" dirty="0" smtClean="0">
                <a:latin typeface="Gill Sans MT" charset="0"/>
                <a:ea typeface="ＭＳ Ｐゴシック" charset="0"/>
              </a:rPr>
              <a:t>number </a:t>
            </a:r>
            <a:r>
              <a:rPr lang="en-US" sz="2400" dirty="0">
                <a:latin typeface="Gill Sans MT" charset="0"/>
                <a:ea typeface="ＭＳ Ｐゴシック" charset="0"/>
              </a:rPr>
              <a:t>wired phone </a:t>
            </a:r>
            <a:r>
              <a:rPr lang="en-US" sz="2400" dirty="0" smtClean="0">
                <a:latin typeface="Gill Sans MT" charset="0"/>
                <a:ea typeface="ＭＳ Ｐゴシック" charset="0"/>
              </a:rPr>
              <a:t>subscribers (5-to-1)!</a:t>
            </a:r>
          </a:p>
          <a:p>
            <a:pPr lvl="1">
              <a:buFont typeface="Wingdings" charset="0"/>
              <a:buChar char="v"/>
              <a:defRPr/>
            </a:pPr>
            <a:r>
              <a:rPr lang="en-US" sz="2000" dirty="0" smtClean="0">
                <a:latin typeface="Gill Sans MT" charset="0"/>
                <a:ea typeface="ＭＳ Ｐゴシック" charset="0"/>
              </a:rPr>
              <a:t>World has about 6 billion cell phone subscribers (2011 statistics) (</a:t>
            </a:r>
            <a:r>
              <a:rPr lang="en-US" sz="2000" dirty="0" smtClean="0">
                <a:latin typeface="Gill Sans MT" charset="0"/>
                <a:ea typeface="ＭＳ Ｐゴシック" charset="0"/>
                <a:hlinkClick r:id="rId3"/>
              </a:rPr>
              <a:t>http://www.huffingtonpost.com/2012/10/11/cell-phones-world-subscribers-six-billion_n_1957173.html</a:t>
            </a:r>
            <a:r>
              <a:rPr lang="en-US" sz="2000" dirty="0" smtClean="0">
                <a:latin typeface="Gill Sans MT" charset="0"/>
                <a:ea typeface="ＭＳ Ｐゴシック" charset="0"/>
              </a:rPr>
              <a:t>)</a:t>
            </a:r>
          </a:p>
          <a:p>
            <a:pPr lvl="1">
              <a:buFont typeface="Wingdings" charset="0"/>
              <a:buChar char="v"/>
              <a:defRPr/>
            </a:pPr>
            <a:r>
              <a:rPr lang="en-US" sz="2000" dirty="0" smtClean="0">
                <a:latin typeface="Gill Sans MT" charset="0"/>
                <a:ea typeface="ＭＳ Ｐゴシック" charset="0"/>
              </a:rPr>
              <a:t>China has about 1.2 billion mobile phones (2014), India 1.1 billions (2016), U.S. 327 millions  (2014) (</a:t>
            </a:r>
            <a:r>
              <a:rPr lang="en-US" sz="2000" dirty="0" smtClean="0">
                <a:latin typeface="Gill Sans MT" charset="0"/>
                <a:ea typeface="ＭＳ Ｐゴシック" charset="0"/>
                <a:hlinkClick r:id="rId4"/>
              </a:rPr>
              <a:t>http://en.wikipedia.org/wiki/List_of_countries_by_number_of_mobile_phones_in_use</a:t>
            </a:r>
            <a:r>
              <a:rPr lang="en-US" sz="2000" dirty="0" smtClean="0">
                <a:latin typeface="Gill Sans MT" charset="0"/>
                <a:ea typeface="ＭＳ Ｐゴシック" charset="0"/>
              </a:rPr>
              <a:t>)</a:t>
            </a:r>
            <a:endParaRPr lang="en-US" sz="2000" dirty="0">
              <a:latin typeface="Gill Sans MT" charset="0"/>
              <a:ea typeface="ＭＳ Ｐゴシック" charset="0"/>
            </a:endParaRPr>
          </a:p>
          <a:p>
            <a:pPr>
              <a:buFont typeface="Wingdings" charset="0"/>
              <a:buChar char="v"/>
              <a:defRPr/>
            </a:pPr>
            <a:r>
              <a:rPr lang="en-US" sz="2000" dirty="0" smtClean="0">
                <a:latin typeface="Gill Sans MT" charset="0"/>
                <a:ea typeface="ＭＳ Ｐゴシック" charset="0"/>
              </a:rPr>
              <a:t>Though not all are digital/network ready, they potentially will be.</a:t>
            </a:r>
            <a:endParaRPr lang="en-US" sz="2000" dirty="0">
              <a:latin typeface="Gill Sans MT" charset="0"/>
              <a:ea typeface="ＭＳ Ｐゴシック" charset="0"/>
            </a:endParaRPr>
          </a:p>
        </p:txBody>
      </p:sp>
      <p:pic>
        <p:nvPicPr>
          <p:cNvPr id="17413" name="Picture 15" descr="underline_base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6550" y="1038225"/>
            <a:ext cx="7769225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E72BB878-6DC2-407C-8B23-07B20BC66728}" type="slidenum">
              <a:rPr lang="en-US"/>
              <a:pPr/>
              <a:t>20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330200" y="111125"/>
            <a:ext cx="7772400" cy="1036638"/>
          </a:xfrm>
        </p:spPr>
        <p:txBody>
          <a:bodyPr/>
          <a:lstStyle/>
          <a:p>
            <a:r>
              <a:rPr lang="en-US" sz="3600" smtClean="0"/>
              <a:t>CDMA: two-sender interference</a:t>
            </a:r>
            <a:endParaRPr lang="en-US" smtClean="0"/>
          </a:p>
        </p:txBody>
      </p:sp>
      <p:pic>
        <p:nvPicPr>
          <p:cNvPr id="50180" name="Picture 3" descr="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1450" y="1181100"/>
            <a:ext cx="5026025" cy="532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1" name="Picture 18" descr="underline_base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4188" y="825500"/>
            <a:ext cx="6399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2" name="TextBox 1"/>
          <p:cNvSpPr txBox="1">
            <a:spLocks noChangeArrowheads="1"/>
          </p:cNvSpPr>
          <p:nvPr/>
        </p:nvSpPr>
        <p:spPr bwMode="auto">
          <a:xfrm>
            <a:off x="6488113" y="4802188"/>
            <a:ext cx="2486025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000099"/>
                </a:solidFill>
                <a:latin typeface="Gill Sans MT" pitchFamily="34" charset="0"/>
              </a:rPr>
              <a:t>using same code as sender 1, receiver recovers sender 1</a:t>
            </a:r>
            <a:r>
              <a:rPr lang="en-US" altLang="en-US" i="1">
                <a:solidFill>
                  <a:srgbClr val="000099"/>
                </a:solidFill>
                <a:latin typeface="Gill Sans MT" pitchFamily="34" charset="0"/>
              </a:rPr>
              <a:t>’</a:t>
            </a:r>
            <a:r>
              <a:rPr lang="en-US" i="1">
                <a:solidFill>
                  <a:srgbClr val="000099"/>
                </a:solidFill>
                <a:latin typeface="Gill Sans MT" pitchFamily="34" charset="0"/>
              </a:rPr>
              <a:t>s original data from summed channel data!</a:t>
            </a:r>
          </a:p>
        </p:txBody>
      </p:sp>
      <p:sp>
        <p:nvSpPr>
          <p:cNvPr id="50183" name="TextBox 7"/>
          <p:cNvSpPr txBox="1">
            <a:spLocks noChangeArrowheads="1"/>
          </p:cNvSpPr>
          <p:nvPr/>
        </p:nvSpPr>
        <p:spPr bwMode="auto">
          <a:xfrm>
            <a:off x="417513" y="1773238"/>
            <a:ext cx="2486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000099"/>
                </a:solidFill>
                <a:latin typeface="Gill Sans MT" pitchFamily="34" charset="0"/>
              </a:rPr>
              <a:t>Sender 1</a:t>
            </a:r>
          </a:p>
        </p:txBody>
      </p:sp>
      <p:sp>
        <p:nvSpPr>
          <p:cNvPr id="50184" name="TextBox 8"/>
          <p:cNvSpPr txBox="1">
            <a:spLocks noChangeArrowheads="1"/>
          </p:cNvSpPr>
          <p:nvPr/>
        </p:nvSpPr>
        <p:spPr bwMode="auto">
          <a:xfrm>
            <a:off x="423863" y="2840038"/>
            <a:ext cx="2486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000099"/>
                </a:solidFill>
                <a:latin typeface="Gill Sans MT" pitchFamily="34" charset="0"/>
              </a:rPr>
              <a:t>Sender 2</a:t>
            </a:r>
          </a:p>
        </p:txBody>
      </p:sp>
      <p:sp>
        <p:nvSpPr>
          <p:cNvPr id="50185" name="TextBox 9"/>
          <p:cNvSpPr txBox="1">
            <a:spLocks noChangeArrowheads="1"/>
          </p:cNvSpPr>
          <p:nvPr/>
        </p:nvSpPr>
        <p:spPr bwMode="auto">
          <a:xfrm>
            <a:off x="6399213" y="1076325"/>
            <a:ext cx="2484437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solidFill>
                  <a:srgbClr val="000099"/>
                </a:solidFill>
                <a:latin typeface="Gill Sans MT" pitchFamily="34" charset="0"/>
              </a:rPr>
              <a:t>channel sums together transmissions by sender 1 and 2</a:t>
            </a:r>
          </a:p>
        </p:txBody>
      </p:sp>
      <p:cxnSp>
        <p:nvCxnSpPr>
          <p:cNvPr id="50186" name="Straight Connector 3"/>
          <p:cNvCxnSpPr>
            <a:cxnSpLocks noChangeShapeType="1"/>
          </p:cNvCxnSpPr>
          <p:nvPr/>
        </p:nvCxnSpPr>
        <p:spPr bwMode="auto">
          <a:xfrm flipH="1">
            <a:off x="6015038" y="1316038"/>
            <a:ext cx="438150" cy="646112"/>
          </a:xfrm>
          <a:prstGeom prst="line">
            <a:avLst/>
          </a:prstGeom>
          <a:noFill/>
          <a:ln w="25400">
            <a:solidFill>
              <a:srgbClr val="000099"/>
            </a:solidFill>
            <a:round/>
            <a:headEnd/>
            <a:tailEnd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and make sure you understand that the chipping codes used in the example are orthogonal [1,1,1,-1,1,-1,-1,-1], [1,-1,1,1,1,-1,1,1]</a:t>
            </a:r>
          </a:p>
          <a:p>
            <a:r>
              <a:rPr lang="en-US" dirty="0" smtClean="0"/>
              <a:t>What are the data bits 1 and -1 sent if the chipping code is [1,-1,1,-1,1,-1,1,-1]?</a:t>
            </a:r>
          </a:p>
          <a:p>
            <a:r>
              <a:rPr lang="en-US" dirty="0" smtClean="0"/>
              <a:t>Can you recover the same data bits using the </a:t>
            </a:r>
            <a:r>
              <a:rPr lang="en-US" smtClean="0"/>
              <a:t>given chipping code?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Wireless, Mobile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6-</a:t>
            </a:r>
            <a:fld id="{886D862C-E2C8-4FBD-ADD7-53493671439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06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>
                <a:latin typeface="Arial" charset="0"/>
              </a:rPr>
              <a:t>Wireless, Mobile Networks</a:t>
            </a:r>
          </a:p>
        </p:txBody>
      </p:sp>
      <p:sp>
        <p:nvSpPr>
          <p:cNvPr id="20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0C24E47D-1EDA-4891-B830-92D709F53A82}" type="slidenum">
              <a:rPr lang="en-US"/>
              <a:pPr/>
              <a:t>3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255588"/>
            <a:ext cx="8736012" cy="1143000"/>
          </a:xfrm>
        </p:spPr>
        <p:txBody>
          <a:bodyPr/>
          <a:lstStyle/>
          <a:p>
            <a:pPr>
              <a:defRPr/>
            </a:pPr>
            <a:r>
              <a:rPr lang="en-US" sz="4000">
                <a:latin typeface="Gill Sans MT" charset="0"/>
                <a:ea typeface="ＭＳ Ｐゴシック" charset="0"/>
              </a:rPr>
              <a:t>Ch. 6: Wireless and Mobile Networks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7305675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u="sng" dirty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Background:</a:t>
            </a:r>
            <a:r>
              <a:rPr lang="en-US" sz="2400" i="1" dirty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 </a:t>
            </a:r>
          </a:p>
          <a:p>
            <a:pPr>
              <a:buFont typeface="Wingdings" charset="0"/>
              <a:buChar char="v"/>
              <a:defRPr/>
            </a:pPr>
            <a:r>
              <a:rPr lang="en-US" dirty="0" smtClean="0">
                <a:latin typeface="Gill Sans MT" charset="0"/>
                <a:ea typeface="ＭＳ Ｐゴシック" charset="0"/>
              </a:rPr>
              <a:t># </a:t>
            </a:r>
            <a:r>
              <a:rPr lang="en-US" dirty="0">
                <a:latin typeface="Gill Sans MT" charset="0"/>
                <a:ea typeface="ＭＳ Ｐゴシック" charset="0"/>
              </a:rPr>
              <a:t>wireless Internet-connected </a:t>
            </a:r>
            <a:r>
              <a:rPr lang="en-US" dirty="0" smtClean="0">
                <a:latin typeface="Gill Sans MT" charset="0"/>
                <a:ea typeface="ＭＳ Ｐゴシック" charset="0"/>
              </a:rPr>
              <a:t>devices</a:t>
            </a:r>
            <a:endParaRPr lang="en-US" dirty="0">
              <a:latin typeface="Gill Sans MT" charset="0"/>
              <a:ea typeface="ＭＳ Ｐゴシック" charset="0"/>
            </a:endParaRP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latin typeface="Gill Sans MT" charset="0"/>
                <a:ea typeface="ＭＳ Ｐゴシック" charset="0"/>
              </a:rPr>
              <a:t>laptops, Internet-enabled phones promise anytime untethered Internet access</a:t>
            </a:r>
          </a:p>
          <a:p>
            <a:pPr>
              <a:buFont typeface="Wingdings" charset="0"/>
              <a:buChar char="v"/>
              <a:defRPr/>
            </a:pPr>
            <a:r>
              <a:rPr lang="en-US" dirty="0">
                <a:latin typeface="Gill Sans MT" charset="0"/>
                <a:ea typeface="ＭＳ Ｐゴシック" charset="0"/>
              </a:rPr>
              <a:t>two important (but different) challenges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i="1" dirty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wireless:</a:t>
            </a:r>
            <a:r>
              <a:rPr lang="en-US" dirty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 </a:t>
            </a:r>
            <a:r>
              <a:rPr lang="en-US" dirty="0">
                <a:latin typeface="Gill Sans MT" charset="0"/>
                <a:ea typeface="ＭＳ Ｐゴシック" charset="0"/>
              </a:rPr>
              <a:t>communication over wireless link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i="1" dirty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mobility:</a:t>
            </a:r>
            <a:r>
              <a:rPr lang="en-US" dirty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 </a:t>
            </a:r>
            <a:r>
              <a:rPr lang="en-US" dirty="0">
                <a:latin typeface="Gill Sans MT" charset="0"/>
                <a:ea typeface="ＭＳ Ｐゴシック" charset="0"/>
              </a:rPr>
              <a:t>handling the mobile user who changes point of attachment to network</a:t>
            </a:r>
          </a:p>
        </p:txBody>
      </p:sp>
      <p:pic>
        <p:nvPicPr>
          <p:cNvPr id="17413" name="Picture 1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550" y="1038225"/>
            <a:ext cx="7769225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30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BF4BB7B5-3919-4236-ABD8-837D4DE98BB3}" type="slidenum">
              <a:rPr lang="en-US"/>
              <a:pPr/>
              <a:t>4</a:t>
            </a:fld>
            <a:endParaRPr lang="en-US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82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ea typeface="ＭＳ Ｐゴシック" charset="0"/>
              </a:rPr>
              <a:t>Chapter 6 outline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19238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dirty="0" smtClean="0">
                <a:solidFill>
                  <a:srgbClr val="C00000"/>
                </a:solidFill>
              </a:rPr>
              <a:t>6.1 Introduction 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u="sng" dirty="0" smtClean="0">
                <a:solidFill>
                  <a:srgbClr val="000099"/>
                </a:solidFill>
              </a:rPr>
              <a:t>Wireless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solidFill>
                  <a:srgbClr val="000099"/>
                </a:solidFill>
              </a:rPr>
              <a:t>6.2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/>
              <a:t>Wireless links, characteristics</a:t>
            </a:r>
          </a:p>
          <a:p>
            <a:pPr lvl="1"/>
            <a:r>
              <a:rPr lang="en-US" sz="2000" dirty="0" smtClean="0"/>
              <a:t>CDMA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solidFill>
                  <a:srgbClr val="000099"/>
                </a:solidFill>
              </a:rPr>
              <a:t>6.3 </a:t>
            </a:r>
            <a:r>
              <a:rPr lang="en-US" sz="2400" dirty="0" smtClean="0"/>
              <a:t>IEEE 802.11 wireless LANs (</a:t>
            </a:r>
            <a:r>
              <a:rPr lang="ja-JP" altLang="en-US" sz="2400" smtClean="0"/>
              <a:t>“</a:t>
            </a:r>
            <a:r>
              <a:rPr lang="en-US" altLang="ja-JP" sz="2400" dirty="0" smtClean="0"/>
              <a:t>Wi-Fi</a:t>
            </a:r>
            <a:r>
              <a:rPr lang="ja-JP" altLang="en-US" sz="2400" smtClean="0"/>
              <a:t>”</a:t>
            </a:r>
            <a:r>
              <a:rPr lang="en-US" altLang="ja-JP" sz="2400" dirty="0" smtClean="0"/>
              <a:t>)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solidFill>
                  <a:srgbClr val="000099"/>
                </a:solidFill>
              </a:rPr>
              <a:t>6.4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Cellular Internet Access</a:t>
            </a:r>
          </a:p>
          <a:p>
            <a:pPr lvl="1"/>
            <a:r>
              <a:rPr lang="en-US" sz="2000" dirty="0" smtClean="0"/>
              <a:t>architecture</a:t>
            </a:r>
          </a:p>
          <a:p>
            <a:pPr lvl="1"/>
            <a:r>
              <a:rPr lang="en-US" sz="2000" dirty="0" smtClean="0"/>
              <a:t>standards (e.g., GSM, 4G LTE)</a:t>
            </a:r>
          </a:p>
        </p:txBody>
      </p:sp>
      <p:sp>
        <p:nvSpPr>
          <p:cNvPr id="307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519238"/>
            <a:ext cx="405447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u="sng" smtClean="0">
                <a:solidFill>
                  <a:srgbClr val="000099"/>
                </a:solidFill>
              </a:rPr>
              <a:t>Mobility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6.5</a:t>
            </a:r>
            <a:r>
              <a:rPr lang="en-US" sz="2400" smtClean="0"/>
              <a:t> Principles: addressing and routing to mobile users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6.6</a:t>
            </a:r>
            <a:r>
              <a:rPr lang="en-US" sz="2400" smtClean="0"/>
              <a:t> Mobile IP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6.7</a:t>
            </a:r>
            <a:r>
              <a:rPr lang="en-US" sz="2400" smtClean="0"/>
              <a:t> Handling mobility in cellular networks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6.8</a:t>
            </a:r>
            <a:r>
              <a:rPr lang="en-US" sz="2400" smtClean="0"/>
              <a:t> Mobility and higher-layer protocols</a:t>
            </a:r>
          </a:p>
          <a:p>
            <a:endParaRPr lang="en-US" sz="2400" smtClean="0"/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000099"/>
                </a:solidFill>
              </a:rPr>
              <a:t>6.9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  <a:r>
              <a:rPr lang="en-US" sz="2400" smtClean="0"/>
              <a:t>Summary</a:t>
            </a:r>
          </a:p>
        </p:txBody>
      </p:sp>
      <p:pic>
        <p:nvPicPr>
          <p:cNvPr id="19462" name="Picture 23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" y="1017588"/>
            <a:ext cx="41132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C2B44F33-131A-4C9F-A0BA-BFB6997F02B2}" type="slidenum">
              <a:rPr lang="en-US"/>
              <a:pPr/>
              <a:t>5</a:t>
            </a:fld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461963" y="193675"/>
            <a:ext cx="7772400" cy="954088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ea typeface="ＭＳ Ｐゴシック" charset="0"/>
              </a:rPr>
              <a:t>Elements of a wireless network</a:t>
            </a:r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4816475" y="4378325"/>
            <a:ext cx="2152650" cy="2093913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Oval 11"/>
          <p:cNvSpPr>
            <a:spLocks noChangeArrowheads="1"/>
          </p:cNvSpPr>
          <p:nvPr/>
        </p:nvSpPr>
        <p:spPr bwMode="auto">
          <a:xfrm>
            <a:off x="650875" y="1290638"/>
            <a:ext cx="2252663" cy="2286000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Line 22"/>
          <p:cNvSpPr>
            <a:spLocks noChangeShapeType="1"/>
          </p:cNvSpPr>
          <p:nvPr/>
        </p:nvSpPr>
        <p:spPr bwMode="auto">
          <a:xfrm>
            <a:off x="1798638" y="2447925"/>
            <a:ext cx="1277937" cy="655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05" name="Oval 23"/>
          <p:cNvSpPr>
            <a:spLocks noChangeArrowheads="1"/>
          </p:cNvSpPr>
          <p:nvPr/>
        </p:nvSpPr>
        <p:spPr bwMode="auto">
          <a:xfrm>
            <a:off x="1524000" y="4033838"/>
            <a:ext cx="1038225" cy="100488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Oval 38"/>
          <p:cNvSpPr>
            <a:spLocks noChangeArrowheads="1"/>
          </p:cNvSpPr>
          <p:nvPr/>
        </p:nvSpPr>
        <p:spPr bwMode="auto">
          <a:xfrm>
            <a:off x="3108325" y="4440238"/>
            <a:ext cx="2278063" cy="205263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59"/>
          <p:cNvSpPr>
            <a:spLocks noChangeShapeType="1"/>
          </p:cNvSpPr>
          <p:nvPr/>
        </p:nvSpPr>
        <p:spPr bwMode="auto">
          <a:xfrm>
            <a:off x="5360988" y="54244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09" name="Line 60"/>
          <p:cNvSpPr>
            <a:spLocks noChangeShapeType="1"/>
          </p:cNvSpPr>
          <p:nvPr/>
        </p:nvSpPr>
        <p:spPr bwMode="auto">
          <a:xfrm flipH="1">
            <a:off x="4873625" y="5327650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10" name="Line 61"/>
          <p:cNvSpPr>
            <a:spLocks noChangeShapeType="1"/>
          </p:cNvSpPr>
          <p:nvPr/>
        </p:nvSpPr>
        <p:spPr bwMode="auto">
          <a:xfrm flipH="1">
            <a:off x="4887913" y="5403850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11" name="Line 62"/>
          <p:cNvSpPr>
            <a:spLocks noChangeShapeType="1"/>
          </p:cNvSpPr>
          <p:nvPr/>
        </p:nvSpPr>
        <p:spPr bwMode="auto">
          <a:xfrm flipH="1">
            <a:off x="4830763" y="5470525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13" name="Line 64"/>
          <p:cNvSpPr>
            <a:spLocks noChangeShapeType="1"/>
          </p:cNvSpPr>
          <p:nvPr/>
        </p:nvSpPr>
        <p:spPr bwMode="auto">
          <a:xfrm flipV="1">
            <a:off x="4308475" y="4144963"/>
            <a:ext cx="50800" cy="111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21518" name="Group 356"/>
          <p:cNvGrpSpPr>
            <a:grpSpLocks/>
          </p:cNvGrpSpPr>
          <p:nvPr/>
        </p:nvGrpSpPr>
        <p:grpSpPr bwMode="auto">
          <a:xfrm>
            <a:off x="6442075" y="4867275"/>
            <a:ext cx="331788" cy="368300"/>
            <a:chOff x="313" y="1497"/>
            <a:chExt cx="1152" cy="1014"/>
          </a:xfrm>
        </p:grpSpPr>
        <p:pic>
          <p:nvPicPr>
            <p:cNvPr id="21627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628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19" name="Group 361"/>
          <p:cNvGrpSpPr>
            <a:grpSpLocks/>
          </p:cNvGrpSpPr>
          <p:nvPr/>
        </p:nvGrpSpPr>
        <p:grpSpPr bwMode="auto">
          <a:xfrm>
            <a:off x="2071688" y="4195763"/>
            <a:ext cx="396875" cy="388937"/>
            <a:chOff x="2967" y="478"/>
            <a:chExt cx="788" cy="625"/>
          </a:xfrm>
        </p:grpSpPr>
        <p:pic>
          <p:nvPicPr>
            <p:cNvPr id="21625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626" name="Picture 360" descr="antenna_radiation_stylized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20" name="Group 1"/>
          <p:cNvGrpSpPr>
            <a:grpSpLocks/>
          </p:cNvGrpSpPr>
          <p:nvPr/>
        </p:nvGrpSpPr>
        <p:grpSpPr bwMode="auto">
          <a:xfrm>
            <a:off x="5668963" y="4957763"/>
            <a:ext cx="458787" cy="620712"/>
            <a:chOff x="5955030" y="3031808"/>
            <a:chExt cx="914400" cy="1398587"/>
          </a:xfrm>
        </p:grpSpPr>
        <p:grpSp>
          <p:nvGrpSpPr>
            <p:cNvPr id="21608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21610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611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612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613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614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615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616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617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618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619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620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621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622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623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624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21609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21" name="Group 403"/>
          <p:cNvGrpSpPr>
            <a:grpSpLocks/>
          </p:cNvGrpSpPr>
          <p:nvPr/>
        </p:nvGrpSpPr>
        <p:grpSpPr bwMode="auto">
          <a:xfrm>
            <a:off x="3403600" y="5354638"/>
            <a:ext cx="527050" cy="392112"/>
            <a:chOff x="2751" y="1851"/>
            <a:chExt cx="462" cy="478"/>
          </a:xfrm>
        </p:grpSpPr>
        <p:pic>
          <p:nvPicPr>
            <p:cNvPr id="21606" name="Picture 364" descr="iphone_stylized_small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607" name="Picture 402" descr="antenna_radiation_stylized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22" name="Group 100"/>
          <p:cNvGrpSpPr>
            <a:grpSpLocks/>
          </p:cNvGrpSpPr>
          <p:nvPr/>
        </p:nvGrpSpPr>
        <p:grpSpPr bwMode="auto">
          <a:xfrm>
            <a:off x="4094163" y="4987925"/>
            <a:ext cx="458787" cy="620713"/>
            <a:chOff x="5955030" y="3031808"/>
            <a:chExt cx="914400" cy="1398587"/>
          </a:xfrm>
        </p:grpSpPr>
        <p:grpSp>
          <p:nvGrpSpPr>
            <p:cNvPr id="21589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21591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92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93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94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95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96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97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98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99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600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601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602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603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604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605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21590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23" name="Group 356"/>
          <p:cNvGrpSpPr>
            <a:grpSpLocks/>
          </p:cNvGrpSpPr>
          <p:nvPr/>
        </p:nvGrpSpPr>
        <p:grpSpPr bwMode="auto">
          <a:xfrm>
            <a:off x="5781675" y="5791200"/>
            <a:ext cx="361950" cy="338138"/>
            <a:chOff x="313" y="1497"/>
            <a:chExt cx="1152" cy="1014"/>
          </a:xfrm>
        </p:grpSpPr>
        <p:pic>
          <p:nvPicPr>
            <p:cNvPr id="21587" name="Picture 354" descr="laptop_stylized_small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88" name="Picture 355" descr="antenna_stylized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24" name="Group 356"/>
          <p:cNvGrpSpPr>
            <a:grpSpLocks/>
          </p:cNvGrpSpPr>
          <p:nvPr/>
        </p:nvGrpSpPr>
        <p:grpSpPr bwMode="auto">
          <a:xfrm>
            <a:off x="4551363" y="5811838"/>
            <a:ext cx="376237" cy="347662"/>
            <a:chOff x="313" y="1497"/>
            <a:chExt cx="1152" cy="1014"/>
          </a:xfrm>
        </p:grpSpPr>
        <p:pic>
          <p:nvPicPr>
            <p:cNvPr id="21585" name="Picture 354" descr="laptop_stylized_small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86" name="Picture 355" descr="antenna_stylized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25" name="Group 356"/>
          <p:cNvGrpSpPr>
            <a:grpSpLocks/>
          </p:cNvGrpSpPr>
          <p:nvPr/>
        </p:nvGrpSpPr>
        <p:grpSpPr bwMode="auto">
          <a:xfrm>
            <a:off x="3830638" y="5832475"/>
            <a:ext cx="382587" cy="436563"/>
            <a:chOff x="313" y="1497"/>
            <a:chExt cx="1152" cy="1014"/>
          </a:xfrm>
        </p:grpSpPr>
        <p:pic>
          <p:nvPicPr>
            <p:cNvPr id="21583" name="Picture 354" descr="laptop_stylized_small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84" name="Picture 355" descr="antenna_stylized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26" name="Group 403"/>
          <p:cNvGrpSpPr>
            <a:grpSpLocks/>
          </p:cNvGrpSpPr>
          <p:nvPr/>
        </p:nvGrpSpPr>
        <p:grpSpPr bwMode="auto">
          <a:xfrm>
            <a:off x="3729038" y="4673600"/>
            <a:ext cx="485775" cy="403225"/>
            <a:chOff x="2751" y="1851"/>
            <a:chExt cx="462" cy="478"/>
          </a:xfrm>
        </p:grpSpPr>
        <p:pic>
          <p:nvPicPr>
            <p:cNvPr id="21581" name="Picture 364" descr="iphone_stylized_small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82" name="Picture 402" descr="antenna_radiation_stylized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27" name="Group 403"/>
          <p:cNvGrpSpPr>
            <a:grpSpLocks/>
          </p:cNvGrpSpPr>
          <p:nvPr/>
        </p:nvGrpSpPr>
        <p:grpSpPr bwMode="auto">
          <a:xfrm>
            <a:off x="6289675" y="5334000"/>
            <a:ext cx="525463" cy="392113"/>
            <a:chOff x="2751" y="1851"/>
            <a:chExt cx="462" cy="478"/>
          </a:xfrm>
        </p:grpSpPr>
        <p:pic>
          <p:nvPicPr>
            <p:cNvPr id="21579" name="Picture 364" descr="iphone_stylized_small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80" name="Picture 402" descr="antenna_radiation_stylized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28" name="Group 356"/>
          <p:cNvGrpSpPr>
            <a:grpSpLocks/>
          </p:cNvGrpSpPr>
          <p:nvPr/>
        </p:nvGrpSpPr>
        <p:grpSpPr bwMode="auto">
          <a:xfrm>
            <a:off x="4987925" y="5191125"/>
            <a:ext cx="376238" cy="349250"/>
            <a:chOff x="313" y="1497"/>
            <a:chExt cx="1152" cy="1014"/>
          </a:xfrm>
        </p:grpSpPr>
        <p:pic>
          <p:nvPicPr>
            <p:cNvPr id="21577" name="Picture 354" descr="laptop_stylized_small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78" name="Picture 355" descr="antenna_stylized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29" name="Group 356"/>
          <p:cNvGrpSpPr>
            <a:grpSpLocks/>
          </p:cNvGrpSpPr>
          <p:nvPr/>
        </p:nvGrpSpPr>
        <p:grpSpPr bwMode="auto">
          <a:xfrm>
            <a:off x="1909763" y="4643438"/>
            <a:ext cx="282575" cy="344487"/>
            <a:chOff x="313" y="1497"/>
            <a:chExt cx="1152" cy="1014"/>
          </a:xfrm>
        </p:grpSpPr>
        <p:pic>
          <p:nvPicPr>
            <p:cNvPr id="21575" name="Picture 354" descr="laptop_stylized_small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76" name="Picture 355" descr="antenna_stylized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30" name="Group 403"/>
          <p:cNvGrpSpPr>
            <a:grpSpLocks/>
          </p:cNvGrpSpPr>
          <p:nvPr/>
        </p:nvGrpSpPr>
        <p:grpSpPr bwMode="auto">
          <a:xfrm>
            <a:off x="1616075" y="4308475"/>
            <a:ext cx="444500" cy="381000"/>
            <a:chOff x="2751" y="1851"/>
            <a:chExt cx="462" cy="478"/>
          </a:xfrm>
        </p:grpSpPr>
        <p:pic>
          <p:nvPicPr>
            <p:cNvPr id="21573" name="Picture 364" descr="iphone_stylized_small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74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31" name="Group 142"/>
          <p:cNvGrpSpPr>
            <a:grpSpLocks/>
          </p:cNvGrpSpPr>
          <p:nvPr/>
        </p:nvGrpSpPr>
        <p:grpSpPr bwMode="auto">
          <a:xfrm>
            <a:off x="1574800" y="1971675"/>
            <a:ext cx="458788" cy="619125"/>
            <a:chOff x="5955030" y="3031808"/>
            <a:chExt cx="914400" cy="1398587"/>
          </a:xfrm>
        </p:grpSpPr>
        <p:grpSp>
          <p:nvGrpSpPr>
            <p:cNvPr id="21556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21558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59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60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61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62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63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64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65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66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67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68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69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70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71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572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21557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32" name="Group 356"/>
          <p:cNvGrpSpPr>
            <a:grpSpLocks/>
          </p:cNvGrpSpPr>
          <p:nvPr/>
        </p:nvGrpSpPr>
        <p:grpSpPr bwMode="auto">
          <a:xfrm>
            <a:off x="2112963" y="2103438"/>
            <a:ext cx="465137" cy="481012"/>
            <a:chOff x="313" y="1497"/>
            <a:chExt cx="1152" cy="1014"/>
          </a:xfrm>
        </p:grpSpPr>
        <p:pic>
          <p:nvPicPr>
            <p:cNvPr id="21554" name="Picture 354" descr="laptop_stylized_small"/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55" name="Picture 355" descr="antenna_stylized"/>
            <p:cNvPicPr>
              <a:picLocks noChangeAspect="1" noChangeArrowheads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33" name="Group 356"/>
          <p:cNvGrpSpPr>
            <a:grpSpLocks/>
          </p:cNvGrpSpPr>
          <p:nvPr/>
        </p:nvGrpSpPr>
        <p:grpSpPr bwMode="auto">
          <a:xfrm>
            <a:off x="2005013" y="2901950"/>
            <a:ext cx="333375" cy="368300"/>
            <a:chOff x="313" y="1497"/>
            <a:chExt cx="1152" cy="1014"/>
          </a:xfrm>
        </p:grpSpPr>
        <p:pic>
          <p:nvPicPr>
            <p:cNvPr id="21552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53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34" name="Group 356"/>
          <p:cNvGrpSpPr>
            <a:grpSpLocks/>
          </p:cNvGrpSpPr>
          <p:nvPr/>
        </p:nvGrpSpPr>
        <p:grpSpPr bwMode="auto">
          <a:xfrm>
            <a:off x="1482725" y="2987675"/>
            <a:ext cx="282575" cy="344488"/>
            <a:chOff x="313" y="1497"/>
            <a:chExt cx="1152" cy="1014"/>
          </a:xfrm>
        </p:grpSpPr>
        <p:pic>
          <p:nvPicPr>
            <p:cNvPr id="21550" name="Picture 354" descr="laptop_stylized_small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51" name="Picture 355" descr="antenna_stylized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35" name="Group 403"/>
          <p:cNvGrpSpPr>
            <a:grpSpLocks/>
          </p:cNvGrpSpPr>
          <p:nvPr/>
        </p:nvGrpSpPr>
        <p:grpSpPr bwMode="auto">
          <a:xfrm>
            <a:off x="1189038" y="2651125"/>
            <a:ext cx="444500" cy="382588"/>
            <a:chOff x="2751" y="1851"/>
            <a:chExt cx="462" cy="478"/>
          </a:xfrm>
        </p:grpSpPr>
        <p:pic>
          <p:nvPicPr>
            <p:cNvPr id="21548" name="Picture 364" descr="iphone_stylized_small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49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36" name="Group 356"/>
          <p:cNvGrpSpPr>
            <a:grpSpLocks/>
          </p:cNvGrpSpPr>
          <p:nvPr/>
        </p:nvGrpSpPr>
        <p:grpSpPr bwMode="auto">
          <a:xfrm>
            <a:off x="1565275" y="1401763"/>
            <a:ext cx="446088" cy="385762"/>
            <a:chOff x="313" y="1497"/>
            <a:chExt cx="1152" cy="1014"/>
          </a:xfrm>
        </p:grpSpPr>
        <p:pic>
          <p:nvPicPr>
            <p:cNvPr id="21546" name="Picture 354" descr="laptop_stylized_small"/>
            <p:cNvPicPr>
              <a:picLocks noChangeAspect="1" noChangeArrowheads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47" name="Picture 355" descr="antenna_stylized"/>
            <p:cNvPicPr>
              <a:picLocks noChangeAspect="1" noChangeArrowheads="1"/>
            </p:cNvPicPr>
            <p:nvPr/>
          </p:nvPicPr>
          <p:blipFill>
            <a:blip r:embed="rId25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1537" name="Group 403"/>
          <p:cNvGrpSpPr>
            <a:grpSpLocks/>
          </p:cNvGrpSpPr>
          <p:nvPr/>
        </p:nvGrpSpPr>
        <p:grpSpPr bwMode="auto">
          <a:xfrm>
            <a:off x="762000" y="2530475"/>
            <a:ext cx="446088" cy="381000"/>
            <a:chOff x="2751" y="1851"/>
            <a:chExt cx="462" cy="478"/>
          </a:xfrm>
        </p:grpSpPr>
        <p:pic>
          <p:nvPicPr>
            <p:cNvPr id="21544" name="Picture 364" descr="iphone_stylized_small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545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1538" name="Picture 16" descr="underline_base"/>
          <p:cNvPicPr>
            <a:picLocks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550863" y="881063"/>
            <a:ext cx="7313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" name="Line 63"/>
          <p:cNvSpPr>
            <a:spLocks noChangeShapeType="1"/>
          </p:cNvSpPr>
          <p:nvPr/>
        </p:nvSpPr>
        <p:spPr bwMode="auto">
          <a:xfrm flipH="1" flipV="1">
            <a:off x="4867275" y="4105275"/>
            <a:ext cx="949325" cy="1293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130" name="Line 34"/>
          <p:cNvSpPr>
            <a:spLocks noChangeShapeType="1"/>
          </p:cNvSpPr>
          <p:nvPr/>
        </p:nvSpPr>
        <p:spPr bwMode="auto">
          <a:xfrm flipV="1">
            <a:off x="2197100" y="3636963"/>
            <a:ext cx="1257300" cy="809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21541" name="Group 6"/>
          <p:cNvGrpSpPr>
            <a:grpSpLocks/>
          </p:cNvGrpSpPr>
          <p:nvPr/>
        </p:nvGrpSpPr>
        <p:grpSpPr bwMode="auto">
          <a:xfrm>
            <a:off x="3038475" y="2557463"/>
            <a:ext cx="2362200" cy="1762125"/>
            <a:chOff x="3839" y="1737"/>
            <a:chExt cx="1488" cy="1110"/>
          </a:xfrm>
        </p:grpSpPr>
        <p:sp>
          <p:nvSpPr>
            <p:cNvPr id="21542" name="Freeform 7"/>
            <p:cNvSpPr>
              <a:spLocks/>
            </p:cNvSpPr>
            <p:nvPr/>
          </p:nvSpPr>
          <p:spPr bwMode="auto">
            <a:xfrm>
              <a:off x="3839" y="1737"/>
              <a:ext cx="1488" cy="1110"/>
            </a:xfrm>
            <a:custGeom>
              <a:avLst/>
              <a:gdLst>
                <a:gd name="T0" fmla="*/ 3 w 2135"/>
                <a:gd name="T1" fmla="*/ 58 h 1662"/>
                <a:gd name="T2" fmla="*/ 12 w 2135"/>
                <a:gd name="T3" fmla="*/ 7 h 1662"/>
                <a:gd name="T4" fmla="*/ 75 w 2135"/>
                <a:gd name="T5" fmla="*/ 17 h 1662"/>
                <a:gd name="T6" fmla="*/ 139 w 2135"/>
                <a:gd name="T7" fmla="*/ 9 h 1662"/>
                <a:gd name="T8" fmla="*/ 229 w 2135"/>
                <a:gd name="T9" fmla="*/ 36 h 1662"/>
                <a:gd name="T10" fmla="*/ 231 w 2135"/>
                <a:gd name="T11" fmla="*/ 102 h 1662"/>
                <a:gd name="T12" fmla="*/ 181 w 2135"/>
                <a:gd name="T13" fmla="*/ 142 h 1662"/>
                <a:gd name="T14" fmla="*/ 93 w 2135"/>
                <a:gd name="T15" fmla="*/ 134 h 1662"/>
                <a:gd name="T16" fmla="*/ 57 w 2135"/>
                <a:gd name="T17" fmla="*/ 112 h 1662"/>
                <a:gd name="T18" fmla="*/ 21 w 2135"/>
                <a:gd name="T19" fmla="*/ 95 h 1662"/>
                <a:gd name="T20" fmla="*/ 3 w 2135"/>
                <a:gd name="T21" fmla="*/ 58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Text Box 8"/>
            <p:cNvSpPr txBox="1">
              <a:spLocks noChangeArrowheads="1"/>
            </p:cNvSpPr>
            <p:nvPr/>
          </p:nvSpPr>
          <p:spPr bwMode="auto">
            <a:xfrm>
              <a:off x="4146" y="2030"/>
              <a:ext cx="965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dirty="0" smtClean="0">
                  <a:latin typeface="Arial" charset="0"/>
                  <a:cs typeface="Arial" charset="0"/>
                </a:rPr>
                <a:t>network </a:t>
              </a:r>
            </a:p>
            <a:p>
              <a:pPr algn="ctr" eaLnBrk="1" hangingPunct="1">
                <a:defRPr/>
              </a:pPr>
              <a:r>
                <a:rPr lang="en-US" dirty="0" smtClean="0">
                  <a:latin typeface="Arial" charset="0"/>
                  <a:cs typeface="Arial" charset="0"/>
                </a:rPr>
                <a:t>infrastructure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5"/>
          <p:cNvSpPr>
            <a:spLocks noChangeArrowheads="1"/>
          </p:cNvSpPr>
          <p:nvPr/>
        </p:nvSpPr>
        <p:spPr bwMode="auto">
          <a:xfrm>
            <a:off x="4816475" y="4378325"/>
            <a:ext cx="2152650" cy="2093913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Oval 11"/>
          <p:cNvSpPr>
            <a:spLocks noChangeArrowheads="1"/>
          </p:cNvSpPr>
          <p:nvPr/>
        </p:nvSpPr>
        <p:spPr bwMode="auto">
          <a:xfrm>
            <a:off x="650875" y="1290638"/>
            <a:ext cx="2252663" cy="2286000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Line 22"/>
          <p:cNvSpPr>
            <a:spLocks noChangeShapeType="1"/>
          </p:cNvSpPr>
          <p:nvPr/>
        </p:nvSpPr>
        <p:spPr bwMode="auto">
          <a:xfrm>
            <a:off x="1798638" y="2447925"/>
            <a:ext cx="1277937" cy="655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126" name="Oval 23"/>
          <p:cNvSpPr>
            <a:spLocks noChangeArrowheads="1"/>
          </p:cNvSpPr>
          <p:nvPr/>
        </p:nvSpPr>
        <p:spPr bwMode="auto">
          <a:xfrm>
            <a:off x="1524000" y="4033838"/>
            <a:ext cx="1038225" cy="100488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Line 34"/>
          <p:cNvSpPr>
            <a:spLocks noChangeShapeType="1"/>
          </p:cNvSpPr>
          <p:nvPr/>
        </p:nvSpPr>
        <p:spPr bwMode="auto">
          <a:xfrm flipV="1">
            <a:off x="2197100" y="3636963"/>
            <a:ext cx="1257300" cy="809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128" name="Oval 38"/>
          <p:cNvSpPr>
            <a:spLocks noChangeArrowheads="1"/>
          </p:cNvSpPr>
          <p:nvPr/>
        </p:nvSpPr>
        <p:spPr bwMode="auto">
          <a:xfrm>
            <a:off x="3108325" y="4440238"/>
            <a:ext cx="2278063" cy="205263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Line 59"/>
          <p:cNvSpPr>
            <a:spLocks noChangeShapeType="1"/>
          </p:cNvSpPr>
          <p:nvPr/>
        </p:nvSpPr>
        <p:spPr bwMode="auto">
          <a:xfrm>
            <a:off x="5360988" y="54244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130" name="Line 60"/>
          <p:cNvSpPr>
            <a:spLocks noChangeShapeType="1"/>
          </p:cNvSpPr>
          <p:nvPr/>
        </p:nvSpPr>
        <p:spPr bwMode="auto">
          <a:xfrm flipH="1">
            <a:off x="4873625" y="5327650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131" name="Line 61"/>
          <p:cNvSpPr>
            <a:spLocks noChangeShapeType="1"/>
          </p:cNvSpPr>
          <p:nvPr/>
        </p:nvSpPr>
        <p:spPr bwMode="auto">
          <a:xfrm flipH="1">
            <a:off x="4887913" y="5403850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132" name="Line 62"/>
          <p:cNvSpPr>
            <a:spLocks noChangeShapeType="1"/>
          </p:cNvSpPr>
          <p:nvPr/>
        </p:nvSpPr>
        <p:spPr bwMode="auto">
          <a:xfrm flipH="1">
            <a:off x="4830763" y="5470525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133" name="Line 63"/>
          <p:cNvSpPr>
            <a:spLocks noChangeShapeType="1"/>
          </p:cNvSpPr>
          <p:nvPr/>
        </p:nvSpPr>
        <p:spPr bwMode="auto">
          <a:xfrm flipH="1" flipV="1">
            <a:off x="4867275" y="4105275"/>
            <a:ext cx="949325" cy="1293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134" name="Line 64"/>
          <p:cNvSpPr>
            <a:spLocks noChangeShapeType="1"/>
          </p:cNvSpPr>
          <p:nvPr/>
        </p:nvSpPr>
        <p:spPr bwMode="auto">
          <a:xfrm flipV="1">
            <a:off x="4308475" y="4144963"/>
            <a:ext cx="50800" cy="111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23565" name="Group 356"/>
          <p:cNvGrpSpPr>
            <a:grpSpLocks/>
          </p:cNvGrpSpPr>
          <p:nvPr/>
        </p:nvGrpSpPr>
        <p:grpSpPr bwMode="auto">
          <a:xfrm>
            <a:off x="6442075" y="4867275"/>
            <a:ext cx="331788" cy="368300"/>
            <a:chOff x="313" y="1497"/>
            <a:chExt cx="1152" cy="1014"/>
          </a:xfrm>
        </p:grpSpPr>
        <p:pic>
          <p:nvPicPr>
            <p:cNvPr id="23686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687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66" name="Group 361"/>
          <p:cNvGrpSpPr>
            <a:grpSpLocks/>
          </p:cNvGrpSpPr>
          <p:nvPr/>
        </p:nvGrpSpPr>
        <p:grpSpPr bwMode="auto">
          <a:xfrm>
            <a:off x="2071688" y="4195763"/>
            <a:ext cx="396875" cy="388937"/>
            <a:chOff x="2967" y="478"/>
            <a:chExt cx="788" cy="625"/>
          </a:xfrm>
        </p:grpSpPr>
        <p:pic>
          <p:nvPicPr>
            <p:cNvPr id="23684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685" name="Picture 360" descr="antenna_radiation_stylized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67" name="Group 89"/>
          <p:cNvGrpSpPr>
            <a:grpSpLocks/>
          </p:cNvGrpSpPr>
          <p:nvPr/>
        </p:nvGrpSpPr>
        <p:grpSpPr bwMode="auto">
          <a:xfrm>
            <a:off x="5668963" y="4957763"/>
            <a:ext cx="458787" cy="620712"/>
            <a:chOff x="5955030" y="3031808"/>
            <a:chExt cx="914400" cy="1398587"/>
          </a:xfrm>
        </p:grpSpPr>
        <p:grpSp>
          <p:nvGrpSpPr>
            <p:cNvPr id="23667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23669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70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71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72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73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74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75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76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77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78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79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80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81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82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83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23668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68" name="Group 403"/>
          <p:cNvGrpSpPr>
            <a:grpSpLocks/>
          </p:cNvGrpSpPr>
          <p:nvPr/>
        </p:nvGrpSpPr>
        <p:grpSpPr bwMode="auto">
          <a:xfrm>
            <a:off x="3403600" y="5354638"/>
            <a:ext cx="527050" cy="392112"/>
            <a:chOff x="2751" y="1851"/>
            <a:chExt cx="462" cy="478"/>
          </a:xfrm>
        </p:grpSpPr>
        <p:pic>
          <p:nvPicPr>
            <p:cNvPr id="23665" name="Picture 364" descr="iphone_stylized_small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666" name="Picture 402" descr="antenna_radiation_stylized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69" name="Group 91"/>
          <p:cNvGrpSpPr>
            <a:grpSpLocks/>
          </p:cNvGrpSpPr>
          <p:nvPr/>
        </p:nvGrpSpPr>
        <p:grpSpPr bwMode="auto">
          <a:xfrm>
            <a:off x="4094163" y="4987925"/>
            <a:ext cx="458787" cy="620713"/>
            <a:chOff x="5955030" y="3031808"/>
            <a:chExt cx="914400" cy="1398587"/>
          </a:xfrm>
        </p:grpSpPr>
        <p:grpSp>
          <p:nvGrpSpPr>
            <p:cNvPr id="23648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23650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51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52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53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54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55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56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57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58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59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60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61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62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63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64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23649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70" name="Group 356"/>
          <p:cNvGrpSpPr>
            <a:grpSpLocks/>
          </p:cNvGrpSpPr>
          <p:nvPr/>
        </p:nvGrpSpPr>
        <p:grpSpPr bwMode="auto">
          <a:xfrm>
            <a:off x="5781675" y="5791200"/>
            <a:ext cx="361950" cy="338138"/>
            <a:chOff x="313" y="1497"/>
            <a:chExt cx="1152" cy="1014"/>
          </a:xfrm>
        </p:grpSpPr>
        <p:pic>
          <p:nvPicPr>
            <p:cNvPr id="23646" name="Picture 354" descr="laptop_stylized_small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647" name="Picture 355" descr="antenna_stylized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71" name="Group 356"/>
          <p:cNvGrpSpPr>
            <a:grpSpLocks/>
          </p:cNvGrpSpPr>
          <p:nvPr/>
        </p:nvGrpSpPr>
        <p:grpSpPr bwMode="auto">
          <a:xfrm>
            <a:off x="4551363" y="5811838"/>
            <a:ext cx="376237" cy="347662"/>
            <a:chOff x="313" y="1497"/>
            <a:chExt cx="1152" cy="1014"/>
          </a:xfrm>
        </p:grpSpPr>
        <p:pic>
          <p:nvPicPr>
            <p:cNvPr id="23644" name="Picture 354" descr="laptop_stylized_small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645" name="Picture 355" descr="antenna_stylized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72" name="Group 356"/>
          <p:cNvGrpSpPr>
            <a:grpSpLocks/>
          </p:cNvGrpSpPr>
          <p:nvPr/>
        </p:nvGrpSpPr>
        <p:grpSpPr bwMode="auto">
          <a:xfrm>
            <a:off x="3830638" y="5832475"/>
            <a:ext cx="382587" cy="436563"/>
            <a:chOff x="313" y="1497"/>
            <a:chExt cx="1152" cy="1014"/>
          </a:xfrm>
        </p:grpSpPr>
        <p:pic>
          <p:nvPicPr>
            <p:cNvPr id="23642" name="Picture 354" descr="laptop_stylized_small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643" name="Picture 355" descr="antenna_stylized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73" name="Group 403"/>
          <p:cNvGrpSpPr>
            <a:grpSpLocks/>
          </p:cNvGrpSpPr>
          <p:nvPr/>
        </p:nvGrpSpPr>
        <p:grpSpPr bwMode="auto">
          <a:xfrm>
            <a:off x="3729038" y="4673600"/>
            <a:ext cx="485775" cy="403225"/>
            <a:chOff x="2751" y="1851"/>
            <a:chExt cx="462" cy="478"/>
          </a:xfrm>
        </p:grpSpPr>
        <p:pic>
          <p:nvPicPr>
            <p:cNvPr id="23640" name="Picture 364" descr="iphone_stylized_small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641" name="Picture 402" descr="antenna_radiation_stylized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74" name="Group 403"/>
          <p:cNvGrpSpPr>
            <a:grpSpLocks/>
          </p:cNvGrpSpPr>
          <p:nvPr/>
        </p:nvGrpSpPr>
        <p:grpSpPr bwMode="auto">
          <a:xfrm>
            <a:off x="6289675" y="5334000"/>
            <a:ext cx="525463" cy="392113"/>
            <a:chOff x="2751" y="1851"/>
            <a:chExt cx="462" cy="478"/>
          </a:xfrm>
        </p:grpSpPr>
        <p:pic>
          <p:nvPicPr>
            <p:cNvPr id="23638" name="Picture 364" descr="iphone_stylized_small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639" name="Picture 402" descr="antenna_radiation_stylized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75" name="Group 356"/>
          <p:cNvGrpSpPr>
            <a:grpSpLocks/>
          </p:cNvGrpSpPr>
          <p:nvPr/>
        </p:nvGrpSpPr>
        <p:grpSpPr bwMode="auto">
          <a:xfrm>
            <a:off x="4987925" y="5191125"/>
            <a:ext cx="376238" cy="349250"/>
            <a:chOff x="313" y="1497"/>
            <a:chExt cx="1152" cy="1014"/>
          </a:xfrm>
        </p:grpSpPr>
        <p:pic>
          <p:nvPicPr>
            <p:cNvPr id="23636" name="Picture 354" descr="laptop_stylized_small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637" name="Picture 355" descr="antenna_stylized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76" name="Group 356"/>
          <p:cNvGrpSpPr>
            <a:grpSpLocks/>
          </p:cNvGrpSpPr>
          <p:nvPr/>
        </p:nvGrpSpPr>
        <p:grpSpPr bwMode="auto">
          <a:xfrm>
            <a:off x="1909763" y="4643438"/>
            <a:ext cx="282575" cy="344487"/>
            <a:chOff x="313" y="1497"/>
            <a:chExt cx="1152" cy="1014"/>
          </a:xfrm>
        </p:grpSpPr>
        <p:pic>
          <p:nvPicPr>
            <p:cNvPr id="23634" name="Picture 354" descr="laptop_stylized_small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635" name="Picture 355" descr="antenna_stylized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77" name="Group 403"/>
          <p:cNvGrpSpPr>
            <a:grpSpLocks/>
          </p:cNvGrpSpPr>
          <p:nvPr/>
        </p:nvGrpSpPr>
        <p:grpSpPr bwMode="auto">
          <a:xfrm>
            <a:off x="1616075" y="4308475"/>
            <a:ext cx="444500" cy="381000"/>
            <a:chOff x="2751" y="1851"/>
            <a:chExt cx="462" cy="478"/>
          </a:xfrm>
        </p:grpSpPr>
        <p:pic>
          <p:nvPicPr>
            <p:cNvPr id="23632" name="Picture 364" descr="iphone_stylized_small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633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78" name="Group 100"/>
          <p:cNvGrpSpPr>
            <a:grpSpLocks/>
          </p:cNvGrpSpPr>
          <p:nvPr/>
        </p:nvGrpSpPr>
        <p:grpSpPr bwMode="auto">
          <a:xfrm>
            <a:off x="1574800" y="1971675"/>
            <a:ext cx="458788" cy="619125"/>
            <a:chOff x="5955030" y="3031808"/>
            <a:chExt cx="914400" cy="1398587"/>
          </a:xfrm>
        </p:grpSpPr>
        <p:grpSp>
          <p:nvGrpSpPr>
            <p:cNvPr id="23615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23617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18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19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20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21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22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23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24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25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26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27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28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29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30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631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23616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79" name="Group 356"/>
          <p:cNvGrpSpPr>
            <a:grpSpLocks/>
          </p:cNvGrpSpPr>
          <p:nvPr/>
        </p:nvGrpSpPr>
        <p:grpSpPr bwMode="auto">
          <a:xfrm>
            <a:off x="2112963" y="2103438"/>
            <a:ext cx="465137" cy="481012"/>
            <a:chOff x="313" y="1497"/>
            <a:chExt cx="1152" cy="1014"/>
          </a:xfrm>
        </p:grpSpPr>
        <p:pic>
          <p:nvPicPr>
            <p:cNvPr id="23613" name="Picture 354" descr="laptop_stylized_small"/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614" name="Picture 355" descr="antenna_stylized"/>
            <p:cNvPicPr>
              <a:picLocks noChangeAspect="1" noChangeArrowheads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80" name="Group 356"/>
          <p:cNvGrpSpPr>
            <a:grpSpLocks/>
          </p:cNvGrpSpPr>
          <p:nvPr/>
        </p:nvGrpSpPr>
        <p:grpSpPr bwMode="auto">
          <a:xfrm>
            <a:off x="2005013" y="2901950"/>
            <a:ext cx="333375" cy="368300"/>
            <a:chOff x="313" y="1497"/>
            <a:chExt cx="1152" cy="1014"/>
          </a:xfrm>
        </p:grpSpPr>
        <p:pic>
          <p:nvPicPr>
            <p:cNvPr id="23611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612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81" name="Group 356"/>
          <p:cNvGrpSpPr>
            <a:grpSpLocks/>
          </p:cNvGrpSpPr>
          <p:nvPr/>
        </p:nvGrpSpPr>
        <p:grpSpPr bwMode="auto">
          <a:xfrm>
            <a:off x="1482725" y="2987675"/>
            <a:ext cx="282575" cy="344488"/>
            <a:chOff x="313" y="1497"/>
            <a:chExt cx="1152" cy="1014"/>
          </a:xfrm>
        </p:grpSpPr>
        <p:pic>
          <p:nvPicPr>
            <p:cNvPr id="23609" name="Picture 354" descr="laptop_stylized_small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610" name="Picture 355" descr="antenna_stylized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82" name="Group 403"/>
          <p:cNvGrpSpPr>
            <a:grpSpLocks/>
          </p:cNvGrpSpPr>
          <p:nvPr/>
        </p:nvGrpSpPr>
        <p:grpSpPr bwMode="auto">
          <a:xfrm>
            <a:off x="1189038" y="2651125"/>
            <a:ext cx="444500" cy="382588"/>
            <a:chOff x="2751" y="1851"/>
            <a:chExt cx="462" cy="478"/>
          </a:xfrm>
        </p:grpSpPr>
        <p:pic>
          <p:nvPicPr>
            <p:cNvPr id="23607" name="Picture 364" descr="iphone_stylized_small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608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83" name="Group 356"/>
          <p:cNvGrpSpPr>
            <a:grpSpLocks/>
          </p:cNvGrpSpPr>
          <p:nvPr/>
        </p:nvGrpSpPr>
        <p:grpSpPr bwMode="auto">
          <a:xfrm>
            <a:off x="1565275" y="1401763"/>
            <a:ext cx="446088" cy="385762"/>
            <a:chOff x="313" y="1497"/>
            <a:chExt cx="1152" cy="1014"/>
          </a:xfrm>
        </p:grpSpPr>
        <p:pic>
          <p:nvPicPr>
            <p:cNvPr id="23605" name="Picture 354" descr="laptop_stylized_small"/>
            <p:cNvPicPr>
              <a:picLocks noChangeAspect="1" noChangeArrowheads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606" name="Picture 355" descr="antenna_stylized"/>
            <p:cNvPicPr>
              <a:picLocks noChangeAspect="1" noChangeArrowheads="1"/>
            </p:cNvPicPr>
            <p:nvPr/>
          </p:nvPicPr>
          <p:blipFill>
            <a:blip r:embed="rId25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84" name="Group 403"/>
          <p:cNvGrpSpPr>
            <a:grpSpLocks/>
          </p:cNvGrpSpPr>
          <p:nvPr/>
        </p:nvGrpSpPr>
        <p:grpSpPr bwMode="auto">
          <a:xfrm>
            <a:off x="762000" y="2530475"/>
            <a:ext cx="446088" cy="381000"/>
            <a:chOff x="2751" y="1851"/>
            <a:chExt cx="462" cy="478"/>
          </a:xfrm>
        </p:grpSpPr>
        <p:pic>
          <p:nvPicPr>
            <p:cNvPr id="23603" name="Picture 364" descr="iphone_stylized_small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604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55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5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736589E1-3FA8-4C24-949D-47CB9870B602}" type="slidenum">
              <a:rPr lang="en-US"/>
              <a:pPr/>
              <a:t>6</a:t>
            </a:fld>
            <a:endParaRPr lang="en-US"/>
          </a:p>
        </p:txBody>
      </p:sp>
      <p:sp>
        <p:nvSpPr>
          <p:cNvPr id="5157" name="Rectangle 84"/>
          <p:cNvSpPr>
            <a:spLocks noChangeArrowheads="1"/>
          </p:cNvSpPr>
          <p:nvPr/>
        </p:nvSpPr>
        <p:spPr bwMode="auto">
          <a:xfrm>
            <a:off x="5500688" y="1785938"/>
            <a:ext cx="3376612" cy="2068512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8" name="Rectangle 85"/>
          <p:cNvSpPr>
            <a:spLocks noChangeArrowheads="1"/>
          </p:cNvSpPr>
          <p:nvPr/>
        </p:nvSpPr>
        <p:spPr bwMode="auto">
          <a:xfrm>
            <a:off x="5584825" y="1631950"/>
            <a:ext cx="1912938" cy="2809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9" name="Rectangle 83"/>
          <p:cNvSpPr>
            <a:spLocks noChangeArrowheads="1"/>
          </p:cNvSpPr>
          <p:nvPr/>
        </p:nvSpPr>
        <p:spPr bwMode="auto">
          <a:xfrm>
            <a:off x="5573713" y="1560513"/>
            <a:ext cx="3308350" cy="2579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sz="2400">
                <a:latin typeface="Gill Sans MT" charset="0"/>
                <a:ea typeface="ＭＳ Ｐゴシック" charset="0"/>
              </a:rPr>
              <a:t>wireless hosts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000">
                <a:latin typeface="Gill Sans MT" charset="0"/>
                <a:ea typeface="ＭＳ Ｐゴシック" charset="0"/>
              </a:rPr>
              <a:t>laptop, smartphone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000">
                <a:latin typeface="Gill Sans MT" charset="0"/>
                <a:ea typeface="ＭＳ Ｐゴシック" charset="0"/>
              </a:rPr>
              <a:t>run applications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000">
                <a:latin typeface="Gill Sans MT" charset="0"/>
                <a:ea typeface="ＭＳ Ｐゴシック" charset="0"/>
              </a:rPr>
              <a:t>may be stationary (non-mobile) or mobile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>
                <a:latin typeface="Gill Sans MT" charset="0"/>
                <a:ea typeface="ＭＳ Ｐゴシック" charset="0"/>
              </a:rPr>
              <a:t>wireless does </a:t>
            </a:r>
            <a:r>
              <a:rPr lang="en-US" i="1">
                <a:latin typeface="Gill Sans MT" charset="0"/>
                <a:ea typeface="ＭＳ Ｐゴシック" charset="0"/>
              </a:rPr>
              <a:t>not</a:t>
            </a:r>
            <a:r>
              <a:rPr lang="en-US">
                <a:latin typeface="Gill Sans MT" charset="0"/>
                <a:ea typeface="ＭＳ Ｐゴシック" charset="0"/>
              </a:rPr>
              <a:t> always mean mobility</a:t>
            </a:r>
          </a:p>
        </p:txBody>
      </p:sp>
      <p:sp>
        <p:nvSpPr>
          <p:cNvPr id="5160" name="Line 86"/>
          <p:cNvSpPr>
            <a:spLocks noChangeShapeType="1"/>
          </p:cNvSpPr>
          <p:nvPr/>
        </p:nvSpPr>
        <p:spPr bwMode="auto">
          <a:xfrm flipH="1">
            <a:off x="6189663" y="3911600"/>
            <a:ext cx="957262" cy="18843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5161" name="Line 87"/>
          <p:cNvSpPr>
            <a:spLocks noChangeShapeType="1"/>
          </p:cNvSpPr>
          <p:nvPr/>
        </p:nvSpPr>
        <p:spPr bwMode="auto">
          <a:xfrm flipH="1">
            <a:off x="5257800" y="3895725"/>
            <a:ext cx="1885950" cy="13636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23592" name="Group 356"/>
          <p:cNvGrpSpPr>
            <a:grpSpLocks/>
          </p:cNvGrpSpPr>
          <p:nvPr/>
        </p:nvGrpSpPr>
        <p:grpSpPr bwMode="auto">
          <a:xfrm>
            <a:off x="7985125" y="1209675"/>
            <a:ext cx="762000" cy="771525"/>
            <a:chOff x="313" y="1497"/>
            <a:chExt cx="1152" cy="1014"/>
          </a:xfrm>
        </p:grpSpPr>
        <p:pic>
          <p:nvPicPr>
            <p:cNvPr id="23601" name="Picture 354" descr="laptop_stylized_small"/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602" name="Picture 355" descr="antenna_stylized"/>
            <p:cNvPicPr>
              <a:picLocks noChangeAspect="1" noChangeArrowheads="1"/>
            </p:cNvPicPr>
            <p:nvPr/>
          </p:nvPicPr>
          <p:blipFill>
            <a:blip r:embed="rId27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593" name="Group 403"/>
          <p:cNvGrpSpPr>
            <a:grpSpLocks/>
          </p:cNvGrpSpPr>
          <p:nvPr/>
        </p:nvGrpSpPr>
        <p:grpSpPr bwMode="auto">
          <a:xfrm>
            <a:off x="7416800" y="1371600"/>
            <a:ext cx="598488" cy="514350"/>
            <a:chOff x="2751" y="1851"/>
            <a:chExt cx="462" cy="478"/>
          </a:xfrm>
        </p:grpSpPr>
        <p:pic>
          <p:nvPicPr>
            <p:cNvPr id="23599" name="Picture 364" descr="iphone_stylized_small"/>
            <p:cNvPicPr>
              <a:picLocks noChangeAspect="1" noChangeArrowheads="1"/>
            </p:cNvPicPr>
            <p:nvPr/>
          </p:nvPicPr>
          <p:blipFill>
            <a:blip r:embed="rId28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600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9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64" name="Rectangle 4"/>
          <p:cNvSpPr>
            <a:spLocks noGrp="1" noChangeArrowheads="1"/>
          </p:cNvSpPr>
          <p:nvPr>
            <p:ph type="title"/>
          </p:nvPr>
        </p:nvSpPr>
        <p:spPr>
          <a:xfrm>
            <a:off x="461963" y="193675"/>
            <a:ext cx="7772400" cy="954088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ea typeface="ＭＳ Ｐゴシック" charset="0"/>
              </a:rPr>
              <a:t>Elements of a wireless network</a:t>
            </a:r>
          </a:p>
        </p:txBody>
      </p:sp>
      <p:pic>
        <p:nvPicPr>
          <p:cNvPr id="23595" name="Picture 16" descr="underline_base"/>
          <p:cNvPicPr>
            <a:picLocks noChangeArrowheads="1"/>
          </p:cNvPicPr>
          <p:nvPr/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550863" y="881063"/>
            <a:ext cx="7313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3596" name="Group 6"/>
          <p:cNvGrpSpPr>
            <a:grpSpLocks/>
          </p:cNvGrpSpPr>
          <p:nvPr/>
        </p:nvGrpSpPr>
        <p:grpSpPr bwMode="auto">
          <a:xfrm>
            <a:off x="3038475" y="2557463"/>
            <a:ext cx="2362200" cy="1762125"/>
            <a:chOff x="3839" y="1737"/>
            <a:chExt cx="1488" cy="1110"/>
          </a:xfrm>
        </p:grpSpPr>
        <p:sp>
          <p:nvSpPr>
            <p:cNvPr id="23597" name="Freeform 7"/>
            <p:cNvSpPr>
              <a:spLocks/>
            </p:cNvSpPr>
            <p:nvPr/>
          </p:nvSpPr>
          <p:spPr bwMode="auto">
            <a:xfrm>
              <a:off x="3839" y="1737"/>
              <a:ext cx="1488" cy="1110"/>
            </a:xfrm>
            <a:custGeom>
              <a:avLst/>
              <a:gdLst>
                <a:gd name="T0" fmla="*/ 3 w 2135"/>
                <a:gd name="T1" fmla="*/ 58 h 1662"/>
                <a:gd name="T2" fmla="*/ 12 w 2135"/>
                <a:gd name="T3" fmla="*/ 7 h 1662"/>
                <a:gd name="T4" fmla="*/ 75 w 2135"/>
                <a:gd name="T5" fmla="*/ 17 h 1662"/>
                <a:gd name="T6" fmla="*/ 139 w 2135"/>
                <a:gd name="T7" fmla="*/ 9 h 1662"/>
                <a:gd name="T8" fmla="*/ 229 w 2135"/>
                <a:gd name="T9" fmla="*/ 36 h 1662"/>
                <a:gd name="T10" fmla="*/ 231 w 2135"/>
                <a:gd name="T11" fmla="*/ 102 h 1662"/>
                <a:gd name="T12" fmla="*/ 181 w 2135"/>
                <a:gd name="T13" fmla="*/ 142 h 1662"/>
                <a:gd name="T14" fmla="*/ 93 w 2135"/>
                <a:gd name="T15" fmla="*/ 134 h 1662"/>
                <a:gd name="T16" fmla="*/ 57 w 2135"/>
                <a:gd name="T17" fmla="*/ 112 h 1662"/>
                <a:gd name="T18" fmla="*/ 21 w 2135"/>
                <a:gd name="T19" fmla="*/ 95 h 1662"/>
                <a:gd name="T20" fmla="*/ 3 w 2135"/>
                <a:gd name="T21" fmla="*/ 58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6" name="Text Box 8"/>
            <p:cNvSpPr txBox="1">
              <a:spLocks noChangeArrowheads="1"/>
            </p:cNvSpPr>
            <p:nvPr/>
          </p:nvSpPr>
          <p:spPr bwMode="auto">
            <a:xfrm>
              <a:off x="4146" y="2030"/>
              <a:ext cx="965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dirty="0" smtClean="0">
                  <a:latin typeface="Arial" charset="0"/>
                  <a:cs typeface="Arial" charset="0"/>
                </a:rPr>
                <a:t>network </a:t>
              </a:r>
            </a:p>
            <a:p>
              <a:pPr algn="ctr" eaLnBrk="1" hangingPunct="1">
                <a:defRPr/>
              </a:pPr>
              <a:r>
                <a:rPr lang="en-US" dirty="0" smtClean="0">
                  <a:latin typeface="Arial" charset="0"/>
                  <a:cs typeface="Arial" charset="0"/>
                </a:rPr>
                <a:t>infrastructure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5"/>
          <p:cNvSpPr>
            <a:spLocks noChangeArrowheads="1"/>
          </p:cNvSpPr>
          <p:nvPr/>
        </p:nvSpPr>
        <p:spPr bwMode="auto">
          <a:xfrm>
            <a:off x="4816475" y="4378325"/>
            <a:ext cx="2152650" cy="2093913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Oval 11"/>
          <p:cNvSpPr>
            <a:spLocks noChangeArrowheads="1"/>
          </p:cNvSpPr>
          <p:nvPr/>
        </p:nvSpPr>
        <p:spPr bwMode="auto">
          <a:xfrm>
            <a:off x="650875" y="1290638"/>
            <a:ext cx="2252663" cy="2286000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22"/>
          <p:cNvSpPr>
            <a:spLocks noChangeShapeType="1"/>
          </p:cNvSpPr>
          <p:nvPr/>
        </p:nvSpPr>
        <p:spPr bwMode="auto">
          <a:xfrm>
            <a:off x="1798638" y="2447925"/>
            <a:ext cx="1277937" cy="655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6150" name="Oval 23"/>
          <p:cNvSpPr>
            <a:spLocks noChangeArrowheads="1"/>
          </p:cNvSpPr>
          <p:nvPr/>
        </p:nvSpPr>
        <p:spPr bwMode="auto">
          <a:xfrm>
            <a:off x="1524000" y="4033838"/>
            <a:ext cx="1038225" cy="100488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34"/>
          <p:cNvSpPr>
            <a:spLocks noChangeShapeType="1"/>
          </p:cNvSpPr>
          <p:nvPr/>
        </p:nvSpPr>
        <p:spPr bwMode="auto">
          <a:xfrm flipV="1">
            <a:off x="2197100" y="3636963"/>
            <a:ext cx="1257300" cy="809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6152" name="Oval 38"/>
          <p:cNvSpPr>
            <a:spLocks noChangeArrowheads="1"/>
          </p:cNvSpPr>
          <p:nvPr/>
        </p:nvSpPr>
        <p:spPr bwMode="auto">
          <a:xfrm>
            <a:off x="3108325" y="4440238"/>
            <a:ext cx="2278063" cy="205263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59"/>
          <p:cNvSpPr>
            <a:spLocks noChangeShapeType="1"/>
          </p:cNvSpPr>
          <p:nvPr/>
        </p:nvSpPr>
        <p:spPr bwMode="auto">
          <a:xfrm>
            <a:off x="5360988" y="54244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6154" name="Line 60"/>
          <p:cNvSpPr>
            <a:spLocks noChangeShapeType="1"/>
          </p:cNvSpPr>
          <p:nvPr/>
        </p:nvSpPr>
        <p:spPr bwMode="auto">
          <a:xfrm flipH="1">
            <a:off x="4873625" y="5327650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6155" name="Line 61"/>
          <p:cNvSpPr>
            <a:spLocks noChangeShapeType="1"/>
          </p:cNvSpPr>
          <p:nvPr/>
        </p:nvSpPr>
        <p:spPr bwMode="auto">
          <a:xfrm flipH="1">
            <a:off x="4887913" y="5403850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6156" name="Line 62"/>
          <p:cNvSpPr>
            <a:spLocks noChangeShapeType="1"/>
          </p:cNvSpPr>
          <p:nvPr/>
        </p:nvSpPr>
        <p:spPr bwMode="auto">
          <a:xfrm flipH="1">
            <a:off x="4830763" y="5470525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6157" name="Line 63"/>
          <p:cNvSpPr>
            <a:spLocks noChangeShapeType="1"/>
          </p:cNvSpPr>
          <p:nvPr/>
        </p:nvSpPr>
        <p:spPr bwMode="auto">
          <a:xfrm flipH="1" flipV="1">
            <a:off x="4867275" y="4105275"/>
            <a:ext cx="949325" cy="1293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6158" name="Line 64"/>
          <p:cNvSpPr>
            <a:spLocks noChangeShapeType="1"/>
          </p:cNvSpPr>
          <p:nvPr/>
        </p:nvSpPr>
        <p:spPr bwMode="auto">
          <a:xfrm flipV="1">
            <a:off x="4308475" y="4144963"/>
            <a:ext cx="50800" cy="111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25613" name="Group 356"/>
          <p:cNvGrpSpPr>
            <a:grpSpLocks/>
          </p:cNvGrpSpPr>
          <p:nvPr/>
        </p:nvGrpSpPr>
        <p:grpSpPr bwMode="auto">
          <a:xfrm>
            <a:off x="6442075" y="4867275"/>
            <a:ext cx="331788" cy="368300"/>
            <a:chOff x="313" y="1497"/>
            <a:chExt cx="1152" cy="1014"/>
          </a:xfrm>
        </p:grpSpPr>
        <p:pic>
          <p:nvPicPr>
            <p:cNvPr id="25748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749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14" name="Group 361"/>
          <p:cNvGrpSpPr>
            <a:grpSpLocks/>
          </p:cNvGrpSpPr>
          <p:nvPr/>
        </p:nvGrpSpPr>
        <p:grpSpPr bwMode="auto">
          <a:xfrm>
            <a:off x="2071688" y="4195763"/>
            <a:ext cx="396875" cy="388937"/>
            <a:chOff x="2967" y="478"/>
            <a:chExt cx="788" cy="625"/>
          </a:xfrm>
        </p:grpSpPr>
        <p:pic>
          <p:nvPicPr>
            <p:cNvPr id="25746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747" name="Picture 360" descr="antenna_radiation_stylized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15" name="Group 91"/>
          <p:cNvGrpSpPr>
            <a:grpSpLocks/>
          </p:cNvGrpSpPr>
          <p:nvPr/>
        </p:nvGrpSpPr>
        <p:grpSpPr bwMode="auto">
          <a:xfrm>
            <a:off x="5668963" y="4957763"/>
            <a:ext cx="458787" cy="620712"/>
            <a:chOff x="5955030" y="3031808"/>
            <a:chExt cx="914400" cy="1398587"/>
          </a:xfrm>
        </p:grpSpPr>
        <p:grpSp>
          <p:nvGrpSpPr>
            <p:cNvPr id="25729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25731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32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33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34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35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36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37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38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39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40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41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42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43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44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45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25730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16" name="Group 403"/>
          <p:cNvGrpSpPr>
            <a:grpSpLocks/>
          </p:cNvGrpSpPr>
          <p:nvPr/>
        </p:nvGrpSpPr>
        <p:grpSpPr bwMode="auto">
          <a:xfrm>
            <a:off x="3403600" y="5354638"/>
            <a:ext cx="527050" cy="392112"/>
            <a:chOff x="2751" y="1851"/>
            <a:chExt cx="462" cy="478"/>
          </a:xfrm>
        </p:grpSpPr>
        <p:pic>
          <p:nvPicPr>
            <p:cNvPr id="25727" name="Picture 364" descr="iphone_stylized_small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728" name="Picture 402" descr="antenna_radiation_stylized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17" name="Group 112"/>
          <p:cNvGrpSpPr>
            <a:grpSpLocks/>
          </p:cNvGrpSpPr>
          <p:nvPr/>
        </p:nvGrpSpPr>
        <p:grpSpPr bwMode="auto">
          <a:xfrm>
            <a:off x="4094163" y="4987925"/>
            <a:ext cx="458787" cy="620713"/>
            <a:chOff x="5955030" y="3031808"/>
            <a:chExt cx="914400" cy="1398587"/>
          </a:xfrm>
        </p:grpSpPr>
        <p:grpSp>
          <p:nvGrpSpPr>
            <p:cNvPr id="25710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25712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13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14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15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16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17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18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19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20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21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22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23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24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25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726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25711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18" name="Group 356"/>
          <p:cNvGrpSpPr>
            <a:grpSpLocks/>
          </p:cNvGrpSpPr>
          <p:nvPr/>
        </p:nvGrpSpPr>
        <p:grpSpPr bwMode="auto">
          <a:xfrm>
            <a:off x="5781675" y="5791200"/>
            <a:ext cx="361950" cy="338138"/>
            <a:chOff x="313" y="1497"/>
            <a:chExt cx="1152" cy="1014"/>
          </a:xfrm>
        </p:grpSpPr>
        <p:pic>
          <p:nvPicPr>
            <p:cNvPr id="25708" name="Picture 354" descr="laptop_stylized_small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709" name="Picture 355" descr="antenna_stylized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19" name="Group 356"/>
          <p:cNvGrpSpPr>
            <a:grpSpLocks/>
          </p:cNvGrpSpPr>
          <p:nvPr/>
        </p:nvGrpSpPr>
        <p:grpSpPr bwMode="auto">
          <a:xfrm>
            <a:off x="4551363" y="5811838"/>
            <a:ext cx="376237" cy="347662"/>
            <a:chOff x="313" y="1497"/>
            <a:chExt cx="1152" cy="1014"/>
          </a:xfrm>
        </p:grpSpPr>
        <p:pic>
          <p:nvPicPr>
            <p:cNvPr id="25706" name="Picture 354" descr="laptop_stylized_small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707" name="Picture 355" descr="antenna_stylized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20" name="Group 356"/>
          <p:cNvGrpSpPr>
            <a:grpSpLocks/>
          </p:cNvGrpSpPr>
          <p:nvPr/>
        </p:nvGrpSpPr>
        <p:grpSpPr bwMode="auto">
          <a:xfrm>
            <a:off x="3830638" y="5832475"/>
            <a:ext cx="382587" cy="436563"/>
            <a:chOff x="313" y="1497"/>
            <a:chExt cx="1152" cy="1014"/>
          </a:xfrm>
        </p:grpSpPr>
        <p:pic>
          <p:nvPicPr>
            <p:cNvPr id="25704" name="Picture 354" descr="laptop_stylized_small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705" name="Picture 355" descr="antenna_stylized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21" name="Group 403"/>
          <p:cNvGrpSpPr>
            <a:grpSpLocks/>
          </p:cNvGrpSpPr>
          <p:nvPr/>
        </p:nvGrpSpPr>
        <p:grpSpPr bwMode="auto">
          <a:xfrm>
            <a:off x="3729038" y="4673600"/>
            <a:ext cx="485775" cy="403225"/>
            <a:chOff x="2751" y="1851"/>
            <a:chExt cx="462" cy="478"/>
          </a:xfrm>
        </p:grpSpPr>
        <p:pic>
          <p:nvPicPr>
            <p:cNvPr id="25702" name="Picture 364" descr="iphone_stylized_small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703" name="Picture 402" descr="antenna_radiation_stylized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22" name="Group 403"/>
          <p:cNvGrpSpPr>
            <a:grpSpLocks/>
          </p:cNvGrpSpPr>
          <p:nvPr/>
        </p:nvGrpSpPr>
        <p:grpSpPr bwMode="auto">
          <a:xfrm>
            <a:off x="6289675" y="5334000"/>
            <a:ext cx="525463" cy="392113"/>
            <a:chOff x="2751" y="1851"/>
            <a:chExt cx="462" cy="478"/>
          </a:xfrm>
        </p:grpSpPr>
        <p:pic>
          <p:nvPicPr>
            <p:cNvPr id="25700" name="Picture 364" descr="iphone_stylized_small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701" name="Picture 402" descr="antenna_radiation_stylized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23" name="Group 356"/>
          <p:cNvGrpSpPr>
            <a:grpSpLocks/>
          </p:cNvGrpSpPr>
          <p:nvPr/>
        </p:nvGrpSpPr>
        <p:grpSpPr bwMode="auto">
          <a:xfrm>
            <a:off x="4987925" y="5191125"/>
            <a:ext cx="376238" cy="349250"/>
            <a:chOff x="313" y="1497"/>
            <a:chExt cx="1152" cy="1014"/>
          </a:xfrm>
        </p:grpSpPr>
        <p:pic>
          <p:nvPicPr>
            <p:cNvPr id="25698" name="Picture 354" descr="laptop_stylized_small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99" name="Picture 355" descr="antenna_stylized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24" name="Group 356"/>
          <p:cNvGrpSpPr>
            <a:grpSpLocks/>
          </p:cNvGrpSpPr>
          <p:nvPr/>
        </p:nvGrpSpPr>
        <p:grpSpPr bwMode="auto">
          <a:xfrm>
            <a:off x="1909763" y="4643438"/>
            <a:ext cx="282575" cy="344487"/>
            <a:chOff x="313" y="1497"/>
            <a:chExt cx="1152" cy="1014"/>
          </a:xfrm>
        </p:grpSpPr>
        <p:pic>
          <p:nvPicPr>
            <p:cNvPr id="25696" name="Picture 354" descr="laptop_stylized_small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97" name="Picture 355" descr="antenna_stylized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25" name="Group 403"/>
          <p:cNvGrpSpPr>
            <a:grpSpLocks/>
          </p:cNvGrpSpPr>
          <p:nvPr/>
        </p:nvGrpSpPr>
        <p:grpSpPr bwMode="auto">
          <a:xfrm>
            <a:off x="1616075" y="4308475"/>
            <a:ext cx="444500" cy="381000"/>
            <a:chOff x="2751" y="1851"/>
            <a:chExt cx="462" cy="478"/>
          </a:xfrm>
        </p:grpSpPr>
        <p:pic>
          <p:nvPicPr>
            <p:cNvPr id="25694" name="Picture 364" descr="iphone_stylized_small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95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26" name="Group 154"/>
          <p:cNvGrpSpPr>
            <a:grpSpLocks/>
          </p:cNvGrpSpPr>
          <p:nvPr/>
        </p:nvGrpSpPr>
        <p:grpSpPr bwMode="auto">
          <a:xfrm>
            <a:off x="1574800" y="1971675"/>
            <a:ext cx="458788" cy="619125"/>
            <a:chOff x="5955030" y="3031808"/>
            <a:chExt cx="914400" cy="1398587"/>
          </a:xfrm>
        </p:grpSpPr>
        <p:grpSp>
          <p:nvGrpSpPr>
            <p:cNvPr id="25677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25679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80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81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82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83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84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85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86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87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88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89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90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91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92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93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25678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27" name="Group 356"/>
          <p:cNvGrpSpPr>
            <a:grpSpLocks/>
          </p:cNvGrpSpPr>
          <p:nvPr/>
        </p:nvGrpSpPr>
        <p:grpSpPr bwMode="auto">
          <a:xfrm>
            <a:off x="2112963" y="2103438"/>
            <a:ext cx="465137" cy="481012"/>
            <a:chOff x="313" y="1497"/>
            <a:chExt cx="1152" cy="1014"/>
          </a:xfrm>
        </p:grpSpPr>
        <p:pic>
          <p:nvPicPr>
            <p:cNvPr id="25675" name="Picture 354" descr="laptop_stylized_small"/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76" name="Picture 355" descr="antenna_stylized"/>
            <p:cNvPicPr>
              <a:picLocks noChangeAspect="1" noChangeArrowheads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28" name="Group 356"/>
          <p:cNvGrpSpPr>
            <a:grpSpLocks/>
          </p:cNvGrpSpPr>
          <p:nvPr/>
        </p:nvGrpSpPr>
        <p:grpSpPr bwMode="auto">
          <a:xfrm>
            <a:off x="2005013" y="2901950"/>
            <a:ext cx="333375" cy="368300"/>
            <a:chOff x="313" y="1497"/>
            <a:chExt cx="1152" cy="1014"/>
          </a:xfrm>
        </p:grpSpPr>
        <p:pic>
          <p:nvPicPr>
            <p:cNvPr id="25673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74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29" name="Group 356"/>
          <p:cNvGrpSpPr>
            <a:grpSpLocks/>
          </p:cNvGrpSpPr>
          <p:nvPr/>
        </p:nvGrpSpPr>
        <p:grpSpPr bwMode="auto">
          <a:xfrm>
            <a:off x="1482725" y="2987675"/>
            <a:ext cx="282575" cy="344488"/>
            <a:chOff x="313" y="1497"/>
            <a:chExt cx="1152" cy="1014"/>
          </a:xfrm>
        </p:grpSpPr>
        <p:pic>
          <p:nvPicPr>
            <p:cNvPr id="25671" name="Picture 354" descr="laptop_stylized_small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72" name="Picture 355" descr="antenna_stylized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30" name="Group 403"/>
          <p:cNvGrpSpPr>
            <a:grpSpLocks/>
          </p:cNvGrpSpPr>
          <p:nvPr/>
        </p:nvGrpSpPr>
        <p:grpSpPr bwMode="auto">
          <a:xfrm>
            <a:off x="1189038" y="2651125"/>
            <a:ext cx="444500" cy="382588"/>
            <a:chOff x="2751" y="1851"/>
            <a:chExt cx="462" cy="478"/>
          </a:xfrm>
        </p:grpSpPr>
        <p:pic>
          <p:nvPicPr>
            <p:cNvPr id="25669" name="Picture 364" descr="iphone_stylized_small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70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31" name="Group 356"/>
          <p:cNvGrpSpPr>
            <a:grpSpLocks/>
          </p:cNvGrpSpPr>
          <p:nvPr/>
        </p:nvGrpSpPr>
        <p:grpSpPr bwMode="auto">
          <a:xfrm>
            <a:off x="1565275" y="1401763"/>
            <a:ext cx="446088" cy="385762"/>
            <a:chOff x="313" y="1497"/>
            <a:chExt cx="1152" cy="1014"/>
          </a:xfrm>
        </p:grpSpPr>
        <p:pic>
          <p:nvPicPr>
            <p:cNvPr id="25667" name="Picture 354" descr="laptop_stylized_small"/>
            <p:cNvPicPr>
              <a:picLocks noChangeAspect="1" noChangeArrowheads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68" name="Picture 355" descr="antenna_stylized"/>
            <p:cNvPicPr>
              <a:picLocks noChangeAspect="1" noChangeArrowheads="1"/>
            </p:cNvPicPr>
            <p:nvPr/>
          </p:nvPicPr>
          <p:blipFill>
            <a:blip r:embed="rId25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32" name="Group 403"/>
          <p:cNvGrpSpPr>
            <a:grpSpLocks/>
          </p:cNvGrpSpPr>
          <p:nvPr/>
        </p:nvGrpSpPr>
        <p:grpSpPr bwMode="auto">
          <a:xfrm>
            <a:off x="762000" y="2530475"/>
            <a:ext cx="446088" cy="381000"/>
            <a:chOff x="2751" y="1851"/>
            <a:chExt cx="462" cy="478"/>
          </a:xfrm>
        </p:grpSpPr>
        <p:pic>
          <p:nvPicPr>
            <p:cNvPr id="25665" name="Picture 364" descr="iphone_stylized_small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66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79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6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56634900-DD70-4436-B9F3-C4752975674F}" type="slidenum">
              <a:rPr lang="en-US"/>
              <a:pPr/>
              <a:t>7</a:t>
            </a:fld>
            <a:endParaRPr lang="en-US"/>
          </a:p>
        </p:txBody>
      </p:sp>
      <p:sp>
        <p:nvSpPr>
          <p:cNvPr id="6181" name="Rectangle 64"/>
          <p:cNvSpPr>
            <a:spLocks noChangeArrowheads="1"/>
          </p:cNvSpPr>
          <p:nvPr/>
        </p:nvSpPr>
        <p:spPr bwMode="auto">
          <a:xfrm>
            <a:off x="5484813" y="1557338"/>
            <a:ext cx="3346450" cy="2954337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Rectangle 65"/>
          <p:cNvSpPr>
            <a:spLocks noChangeArrowheads="1"/>
          </p:cNvSpPr>
          <p:nvPr/>
        </p:nvSpPr>
        <p:spPr bwMode="auto">
          <a:xfrm>
            <a:off x="5538788" y="1403350"/>
            <a:ext cx="1912937" cy="2809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3" name="Rectangle 66"/>
          <p:cNvSpPr>
            <a:spLocks noChangeArrowheads="1"/>
          </p:cNvSpPr>
          <p:nvPr/>
        </p:nvSpPr>
        <p:spPr bwMode="auto">
          <a:xfrm>
            <a:off x="5537200" y="1362075"/>
            <a:ext cx="3149600" cy="257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None/>
            </a:pPr>
            <a:r>
              <a:rPr lang="en-US" sz="2400">
                <a:latin typeface="Gill Sans MT" pitchFamily="34" charset="0"/>
              </a:rPr>
              <a:t> base station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000">
                <a:latin typeface="Gill Sans MT" pitchFamily="34" charset="0"/>
              </a:rPr>
              <a:t>typically connected to wired network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000">
                <a:latin typeface="Gill Sans MT" pitchFamily="34" charset="0"/>
              </a:rPr>
              <a:t>relay - responsible for sending packets between wired network and wireless host(s) in its </a:t>
            </a:r>
            <a:r>
              <a:rPr lang="ja-JP" altLang="en-US" sz="2000">
                <a:latin typeface="Gill Sans MT" pitchFamily="34" charset="0"/>
              </a:rPr>
              <a:t>“</a:t>
            </a:r>
            <a:r>
              <a:rPr lang="en-US" altLang="ja-JP" sz="2000">
                <a:latin typeface="Gill Sans MT" pitchFamily="34" charset="0"/>
              </a:rPr>
              <a:t>area</a:t>
            </a:r>
            <a:r>
              <a:rPr lang="ja-JP" altLang="en-US" sz="2000">
                <a:latin typeface="Gill Sans MT" pitchFamily="34" charset="0"/>
              </a:rPr>
              <a:t>”</a:t>
            </a:r>
            <a:endParaRPr lang="en-US" altLang="ja-JP" sz="2000">
              <a:latin typeface="Gill Sans MT" pitchFamily="34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Font typeface="Wingdings" pitchFamily="2" charset="2"/>
              <a:buChar char="§"/>
            </a:pPr>
            <a:r>
              <a:rPr lang="en-US" sz="2000">
                <a:latin typeface="Gill Sans MT" pitchFamily="34" charset="0"/>
              </a:rPr>
              <a:t>e.g., cell towers,  802.11 access points </a:t>
            </a:r>
          </a:p>
        </p:txBody>
      </p:sp>
      <p:sp>
        <p:nvSpPr>
          <p:cNvPr id="6184" name="Line 75"/>
          <p:cNvSpPr>
            <a:spLocks noChangeShapeType="1"/>
          </p:cNvSpPr>
          <p:nvPr/>
        </p:nvSpPr>
        <p:spPr bwMode="auto">
          <a:xfrm flipH="1">
            <a:off x="6019800" y="4530725"/>
            <a:ext cx="309563" cy="863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25639" name="Group 190"/>
          <p:cNvGrpSpPr>
            <a:grpSpLocks/>
          </p:cNvGrpSpPr>
          <p:nvPr/>
        </p:nvGrpSpPr>
        <p:grpSpPr bwMode="auto">
          <a:xfrm>
            <a:off x="8188325" y="1087438"/>
            <a:ext cx="458788" cy="620712"/>
            <a:chOff x="5955030" y="3031808"/>
            <a:chExt cx="914400" cy="1398587"/>
          </a:xfrm>
        </p:grpSpPr>
        <p:grpSp>
          <p:nvGrpSpPr>
            <p:cNvPr id="25648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25650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51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52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53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54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55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56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57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58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59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60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61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62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63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664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25649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5640" name="Group 361"/>
          <p:cNvGrpSpPr>
            <a:grpSpLocks/>
          </p:cNvGrpSpPr>
          <p:nvPr/>
        </p:nvGrpSpPr>
        <p:grpSpPr bwMode="auto">
          <a:xfrm>
            <a:off x="7578725" y="1228725"/>
            <a:ext cx="590550" cy="501650"/>
            <a:chOff x="2967" y="478"/>
            <a:chExt cx="788" cy="625"/>
          </a:xfrm>
        </p:grpSpPr>
        <p:pic>
          <p:nvPicPr>
            <p:cNvPr id="25646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47" name="Picture 360" descr="antenna_radiation_stylized"/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87" name="Rectangle 4"/>
          <p:cNvSpPr>
            <a:spLocks noGrp="1" noChangeArrowheads="1"/>
          </p:cNvSpPr>
          <p:nvPr>
            <p:ph type="title"/>
          </p:nvPr>
        </p:nvSpPr>
        <p:spPr>
          <a:xfrm>
            <a:off x="461963" y="193675"/>
            <a:ext cx="7772400" cy="954088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ea typeface="ＭＳ Ｐゴシック" charset="0"/>
              </a:rPr>
              <a:t>Elements of a wireless network</a:t>
            </a:r>
          </a:p>
        </p:txBody>
      </p:sp>
      <p:pic>
        <p:nvPicPr>
          <p:cNvPr id="25642" name="Picture 16" descr="underline_base"/>
          <p:cNvPicPr>
            <a:picLocks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550863" y="881063"/>
            <a:ext cx="7313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5643" name="Group 6"/>
          <p:cNvGrpSpPr>
            <a:grpSpLocks/>
          </p:cNvGrpSpPr>
          <p:nvPr/>
        </p:nvGrpSpPr>
        <p:grpSpPr bwMode="auto">
          <a:xfrm>
            <a:off x="3038475" y="2557463"/>
            <a:ext cx="2362200" cy="1762125"/>
            <a:chOff x="3839" y="1737"/>
            <a:chExt cx="1488" cy="1110"/>
          </a:xfrm>
        </p:grpSpPr>
        <p:sp>
          <p:nvSpPr>
            <p:cNvPr id="25644" name="Freeform 7"/>
            <p:cNvSpPr>
              <a:spLocks/>
            </p:cNvSpPr>
            <p:nvPr/>
          </p:nvSpPr>
          <p:spPr bwMode="auto">
            <a:xfrm>
              <a:off x="3839" y="1737"/>
              <a:ext cx="1488" cy="1110"/>
            </a:xfrm>
            <a:custGeom>
              <a:avLst/>
              <a:gdLst>
                <a:gd name="T0" fmla="*/ 3 w 2135"/>
                <a:gd name="T1" fmla="*/ 58 h 1662"/>
                <a:gd name="T2" fmla="*/ 12 w 2135"/>
                <a:gd name="T3" fmla="*/ 7 h 1662"/>
                <a:gd name="T4" fmla="*/ 75 w 2135"/>
                <a:gd name="T5" fmla="*/ 17 h 1662"/>
                <a:gd name="T6" fmla="*/ 139 w 2135"/>
                <a:gd name="T7" fmla="*/ 9 h 1662"/>
                <a:gd name="T8" fmla="*/ 229 w 2135"/>
                <a:gd name="T9" fmla="*/ 36 h 1662"/>
                <a:gd name="T10" fmla="*/ 231 w 2135"/>
                <a:gd name="T11" fmla="*/ 102 h 1662"/>
                <a:gd name="T12" fmla="*/ 181 w 2135"/>
                <a:gd name="T13" fmla="*/ 142 h 1662"/>
                <a:gd name="T14" fmla="*/ 93 w 2135"/>
                <a:gd name="T15" fmla="*/ 134 h 1662"/>
                <a:gd name="T16" fmla="*/ 57 w 2135"/>
                <a:gd name="T17" fmla="*/ 112 h 1662"/>
                <a:gd name="T18" fmla="*/ 21 w 2135"/>
                <a:gd name="T19" fmla="*/ 95 h 1662"/>
                <a:gd name="T20" fmla="*/ 3 w 2135"/>
                <a:gd name="T21" fmla="*/ 58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4" name="Text Box 8"/>
            <p:cNvSpPr txBox="1">
              <a:spLocks noChangeArrowheads="1"/>
            </p:cNvSpPr>
            <p:nvPr/>
          </p:nvSpPr>
          <p:spPr bwMode="auto">
            <a:xfrm>
              <a:off x="4146" y="2030"/>
              <a:ext cx="965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network </a:t>
              </a:r>
            </a:p>
            <a:p>
              <a:pPr algn="ctr" eaLnBrk="1" hangingPunct="1">
                <a:defRPr/>
              </a:pPr>
              <a:r>
                <a:rPr lang="en-US" smtClean="0">
                  <a:latin typeface="Arial" charset="0"/>
                  <a:cs typeface="Arial" charset="0"/>
                </a:rPr>
                <a:t>infrastructure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5"/>
          <p:cNvSpPr>
            <a:spLocks noChangeArrowheads="1"/>
          </p:cNvSpPr>
          <p:nvPr/>
        </p:nvSpPr>
        <p:spPr bwMode="auto">
          <a:xfrm>
            <a:off x="4816475" y="4378325"/>
            <a:ext cx="2152650" cy="2093913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Oval 11"/>
          <p:cNvSpPr>
            <a:spLocks noChangeArrowheads="1"/>
          </p:cNvSpPr>
          <p:nvPr/>
        </p:nvSpPr>
        <p:spPr bwMode="auto">
          <a:xfrm>
            <a:off x="650875" y="1290638"/>
            <a:ext cx="2252663" cy="2286000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22"/>
          <p:cNvSpPr>
            <a:spLocks noChangeShapeType="1"/>
          </p:cNvSpPr>
          <p:nvPr/>
        </p:nvSpPr>
        <p:spPr bwMode="auto">
          <a:xfrm>
            <a:off x="1798638" y="2447925"/>
            <a:ext cx="1277937" cy="655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174" name="Oval 23"/>
          <p:cNvSpPr>
            <a:spLocks noChangeArrowheads="1"/>
          </p:cNvSpPr>
          <p:nvPr/>
        </p:nvSpPr>
        <p:spPr bwMode="auto">
          <a:xfrm>
            <a:off x="1524000" y="4033838"/>
            <a:ext cx="1038225" cy="100488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Line 34"/>
          <p:cNvSpPr>
            <a:spLocks noChangeShapeType="1"/>
          </p:cNvSpPr>
          <p:nvPr/>
        </p:nvSpPr>
        <p:spPr bwMode="auto">
          <a:xfrm flipV="1">
            <a:off x="2197100" y="3636963"/>
            <a:ext cx="1257300" cy="809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176" name="Oval 38"/>
          <p:cNvSpPr>
            <a:spLocks noChangeArrowheads="1"/>
          </p:cNvSpPr>
          <p:nvPr/>
        </p:nvSpPr>
        <p:spPr bwMode="auto">
          <a:xfrm>
            <a:off x="3108325" y="4440238"/>
            <a:ext cx="2278063" cy="2052637"/>
          </a:xfrm>
          <a:prstGeom prst="ellipse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Line 59"/>
          <p:cNvSpPr>
            <a:spLocks noChangeShapeType="1"/>
          </p:cNvSpPr>
          <p:nvPr/>
        </p:nvSpPr>
        <p:spPr bwMode="auto">
          <a:xfrm>
            <a:off x="5360988" y="542448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178" name="Line 60"/>
          <p:cNvSpPr>
            <a:spLocks noChangeShapeType="1"/>
          </p:cNvSpPr>
          <p:nvPr/>
        </p:nvSpPr>
        <p:spPr bwMode="auto">
          <a:xfrm flipH="1">
            <a:off x="4873625" y="5327650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179" name="Line 61"/>
          <p:cNvSpPr>
            <a:spLocks noChangeShapeType="1"/>
          </p:cNvSpPr>
          <p:nvPr/>
        </p:nvSpPr>
        <p:spPr bwMode="auto">
          <a:xfrm flipH="1">
            <a:off x="4887913" y="5403850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180" name="Line 62"/>
          <p:cNvSpPr>
            <a:spLocks noChangeShapeType="1"/>
          </p:cNvSpPr>
          <p:nvPr/>
        </p:nvSpPr>
        <p:spPr bwMode="auto">
          <a:xfrm flipH="1">
            <a:off x="4830763" y="5470525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181" name="Line 63"/>
          <p:cNvSpPr>
            <a:spLocks noChangeShapeType="1"/>
          </p:cNvSpPr>
          <p:nvPr/>
        </p:nvSpPr>
        <p:spPr bwMode="auto">
          <a:xfrm flipH="1" flipV="1">
            <a:off x="4867275" y="4105275"/>
            <a:ext cx="949325" cy="1293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7182" name="Line 64"/>
          <p:cNvSpPr>
            <a:spLocks noChangeShapeType="1"/>
          </p:cNvSpPr>
          <p:nvPr/>
        </p:nvSpPr>
        <p:spPr bwMode="auto">
          <a:xfrm flipV="1">
            <a:off x="4308475" y="4144963"/>
            <a:ext cx="50800" cy="111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27661" name="Group 356"/>
          <p:cNvGrpSpPr>
            <a:grpSpLocks/>
          </p:cNvGrpSpPr>
          <p:nvPr/>
        </p:nvGrpSpPr>
        <p:grpSpPr bwMode="auto">
          <a:xfrm>
            <a:off x="6442075" y="4867275"/>
            <a:ext cx="331788" cy="368300"/>
            <a:chOff x="313" y="1497"/>
            <a:chExt cx="1152" cy="1014"/>
          </a:xfrm>
        </p:grpSpPr>
        <p:pic>
          <p:nvPicPr>
            <p:cNvPr id="27792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793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662" name="Group 361"/>
          <p:cNvGrpSpPr>
            <a:grpSpLocks/>
          </p:cNvGrpSpPr>
          <p:nvPr/>
        </p:nvGrpSpPr>
        <p:grpSpPr bwMode="auto">
          <a:xfrm>
            <a:off x="2071688" y="4195763"/>
            <a:ext cx="396875" cy="388937"/>
            <a:chOff x="2967" y="478"/>
            <a:chExt cx="788" cy="625"/>
          </a:xfrm>
        </p:grpSpPr>
        <p:pic>
          <p:nvPicPr>
            <p:cNvPr id="27790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791" name="Picture 360" descr="antenna_radiation_stylized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663" name="Group 108"/>
          <p:cNvGrpSpPr>
            <a:grpSpLocks/>
          </p:cNvGrpSpPr>
          <p:nvPr/>
        </p:nvGrpSpPr>
        <p:grpSpPr bwMode="auto">
          <a:xfrm>
            <a:off x="5668963" y="4957763"/>
            <a:ext cx="458787" cy="620712"/>
            <a:chOff x="5955030" y="3031808"/>
            <a:chExt cx="914400" cy="1398587"/>
          </a:xfrm>
        </p:grpSpPr>
        <p:grpSp>
          <p:nvGrpSpPr>
            <p:cNvPr id="27773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27775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76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77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78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79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80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81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82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83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84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85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86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87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88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89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27774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664" name="Group 403"/>
          <p:cNvGrpSpPr>
            <a:grpSpLocks/>
          </p:cNvGrpSpPr>
          <p:nvPr/>
        </p:nvGrpSpPr>
        <p:grpSpPr bwMode="auto">
          <a:xfrm>
            <a:off x="3403600" y="5354638"/>
            <a:ext cx="527050" cy="392112"/>
            <a:chOff x="2751" y="1851"/>
            <a:chExt cx="462" cy="478"/>
          </a:xfrm>
        </p:grpSpPr>
        <p:pic>
          <p:nvPicPr>
            <p:cNvPr id="27771" name="Picture 364" descr="iphone_stylized_small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772" name="Picture 402" descr="antenna_radiation_stylized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665" name="Group 129"/>
          <p:cNvGrpSpPr>
            <a:grpSpLocks/>
          </p:cNvGrpSpPr>
          <p:nvPr/>
        </p:nvGrpSpPr>
        <p:grpSpPr bwMode="auto">
          <a:xfrm>
            <a:off x="4094163" y="4987925"/>
            <a:ext cx="458787" cy="620713"/>
            <a:chOff x="5955030" y="3031808"/>
            <a:chExt cx="914400" cy="1398587"/>
          </a:xfrm>
        </p:grpSpPr>
        <p:grpSp>
          <p:nvGrpSpPr>
            <p:cNvPr id="27754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27756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57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58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59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60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61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62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63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64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65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66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67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68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69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70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27755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666" name="Group 356"/>
          <p:cNvGrpSpPr>
            <a:grpSpLocks/>
          </p:cNvGrpSpPr>
          <p:nvPr/>
        </p:nvGrpSpPr>
        <p:grpSpPr bwMode="auto">
          <a:xfrm>
            <a:off x="5781675" y="5791200"/>
            <a:ext cx="361950" cy="338138"/>
            <a:chOff x="313" y="1497"/>
            <a:chExt cx="1152" cy="1014"/>
          </a:xfrm>
        </p:grpSpPr>
        <p:pic>
          <p:nvPicPr>
            <p:cNvPr id="27752" name="Picture 354" descr="laptop_stylized_small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753" name="Picture 355" descr="antenna_stylized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667" name="Group 356"/>
          <p:cNvGrpSpPr>
            <a:grpSpLocks/>
          </p:cNvGrpSpPr>
          <p:nvPr/>
        </p:nvGrpSpPr>
        <p:grpSpPr bwMode="auto">
          <a:xfrm>
            <a:off x="4551363" y="5811838"/>
            <a:ext cx="376237" cy="347662"/>
            <a:chOff x="313" y="1497"/>
            <a:chExt cx="1152" cy="1014"/>
          </a:xfrm>
        </p:grpSpPr>
        <p:pic>
          <p:nvPicPr>
            <p:cNvPr id="27750" name="Picture 354" descr="laptop_stylized_small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751" name="Picture 355" descr="antenna_stylized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668" name="Group 356"/>
          <p:cNvGrpSpPr>
            <a:grpSpLocks/>
          </p:cNvGrpSpPr>
          <p:nvPr/>
        </p:nvGrpSpPr>
        <p:grpSpPr bwMode="auto">
          <a:xfrm>
            <a:off x="3830638" y="5832475"/>
            <a:ext cx="382587" cy="436563"/>
            <a:chOff x="313" y="1497"/>
            <a:chExt cx="1152" cy="1014"/>
          </a:xfrm>
        </p:grpSpPr>
        <p:pic>
          <p:nvPicPr>
            <p:cNvPr id="27748" name="Picture 354" descr="laptop_stylized_small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749" name="Picture 355" descr="antenna_stylized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669" name="Group 403"/>
          <p:cNvGrpSpPr>
            <a:grpSpLocks/>
          </p:cNvGrpSpPr>
          <p:nvPr/>
        </p:nvGrpSpPr>
        <p:grpSpPr bwMode="auto">
          <a:xfrm>
            <a:off x="3729038" y="4673600"/>
            <a:ext cx="485775" cy="403225"/>
            <a:chOff x="2751" y="1851"/>
            <a:chExt cx="462" cy="478"/>
          </a:xfrm>
        </p:grpSpPr>
        <p:pic>
          <p:nvPicPr>
            <p:cNvPr id="27746" name="Picture 364" descr="iphone_stylized_small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747" name="Picture 402" descr="antenna_radiation_stylized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670" name="Group 403"/>
          <p:cNvGrpSpPr>
            <a:grpSpLocks/>
          </p:cNvGrpSpPr>
          <p:nvPr/>
        </p:nvGrpSpPr>
        <p:grpSpPr bwMode="auto">
          <a:xfrm>
            <a:off x="6289675" y="5334000"/>
            <a:ext cx="525463" cy="392113"/>
            <a:chOff x="2751" y="1851"/>
            <a:chExt cx="462" cy="478"/>
          </a:xfrm>
        </p:grpSpPr>
        <p:pic>
          <p:nvPicPr>
            <p:cNvPr id="27744" name="Picture 364" descr="iphone_stylized_small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745" name="Picture 402" descr="antenna_radiation_stylized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671" name="Group 356"/>
          <p:cNvGrpSpPr>
            <a:grpSpLocks/>
          </p:cNvGrpSpPr>
          <p:nvPr/>
        </p:nvGrpSpPr>
        <p:grpSpPr bwMode="auto">
          <a:xfrm>
            <a:off x="4987925" y="5191125"/>
            <a:ext cx="376238" cy="349250"/>
            <a:chOff x="313" y="1497"/>
            <a:chExt cx="1152" cy="1014"/>
          </a:xfrm>
        </p:grpSpPr>
        <p:pic>
          <p:nvPicPr>
            <p:cNvPr id="27742" name="Picture 354" descr="laptop_stylized_small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743" name="Picture 355" descr="antenna_stylized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672" name="Group 356"/>
          <p:cNvGrpSpPr>
            <a:grpSpLocks/>
          </p:cNvGrpSpPr>
          <p:nvPr/>
        </p:nvGrpSpPr>
        <p:grpSpPr bwMode="auto">
          <a:xfrm>
            <a:off x="1909763" y="4643438"/>
            <a:ext cx="282575" cy="344487"/>
            <a:chOff x="313" y="1497"/>
            <a:chExt cx="1152" cy="1014"/>
          </a:xfrm>
        </p:grpSpPr>
        <p:pic>
          <p:nvPicPr>
            <p:cNvPr id="27740" name="Picture 354" descr="laptop_stylized_small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741" name="Picture 355" descr="antenna_stylized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673" name="Group 403"/>
          <p:cNvGrpSpPr>
            <a:grpSpLocks/>
          </p:cNvGrpSpPr>
          <p:nvPr/>
        </p:nvGrpSpPr>
        <p:grpSpPr bwMode="auto">
          <a:xfrm>
            <a:off x="1616075" y="4308475"/>
            <a:ext cx="444500" cy="381000"/>
            <a:chOff x="2751" y="1851"/>
            <a:chExt cx="462" cy="478"/>
          </a:xfrm>
        </p:grpSpPr>
        <p:pic>
          <p:nvPicPr>
            <p:cNvPr id="27738" name="Picture 364" descr="iphone_stylized_small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739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674" name="Group 171"/>
          <p:cNvGrpSpPr>
            <a:grpSpLocks/>
          </p:cNvGrpSpPr>
          <p:nvPr/>
        </p:nvGrpSpPr>
        <p:grpSpPr bwMode="auto">
          <a:xfrm>
            <a:off x="1574800" y="1971675"/>
            <a:ext cx="458788" cy="619125"/>
            <a:chOff x="5955030" y="3031808"/>
            <a:chExt cx="914400" cy="1398587"/>
          </a:xfrm>
        </p:grpSpPr>
        <p:grpSp>
          <p:nvGrpSpPr>
            <p:cNvPr id="27721" name="Group 398"/>
            <p:cNvGrpSpPr>
              <a:grpSpLocks/>
            </p:cNvGrpSpPr>
            <p:nvPr/>
          </p:nvGrpSpPr>
          <p:grpSpPr bwMode="auto">
            <a:xfrm>
              <a:off x="6097905" y="3403283"/>
              <a:ext cx="596900" cy="1027112"/>
              <a:chOff x="3130" y="3288"/>
              <a:chExt cx="410" cy="742"/>
            </a:xfrm>
          </p:grpSpPr>
          <p:sp>
            <p:nvSpPr>
              <p:cNvPr id="27723" name="Line 270"/>
              <p:cNvSpPr>
                <a:spLocks noChangeShapeType="1"/>
              </p:cNvSpPr>
              <p:nvPr/>
            </p:nvSpPr>
            <p:spPr bwMode="auto">
              <a:xfrm flipH="1">
                <a:off x="3130" y="3288"/>
                <a:ext cx="205" cy="6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24" name="Line 271"/>
              <p:cNvSpPr>
                <a:spLocks noChangeShapeType="1"/>
              </p:cNvSpPr>
              <p:nvPr/>
            </p:nvSpPr>
            <p:spPr bwMode="auto">
              <a:xfrm>
                <a:off x="3335" y="3288"/>
                <a:ext cx="205" cy="6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25" name="Line 272"/>
              <p:cNvSpPr>
                <a:spLocks noChangeShapeType="1"/>
              </p:cNvSpPr>
              <p:nvPr/>
            </p:nvSpPr>
            <p:spPr bwMode="auto">
              <a:xfrm>
                <a:off x="3130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26" name="Line 273"/>
              <p:cNvSpPr>
                <a:spLocks noChangeShapeType="1"/>
              </p:cNvSpPr>
              <p:nvPr/>
            </p:nvSpPr>
            <p:spPr bwMode="auto">
              <a:xfrm flipH="1">
                <a:off x="3335" y="3957"/>
                <a:ext cx="205" cy="7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27" name="Line 274"/>
              <p:cNvSpPr>
                <a:spLocks noChangeShapeType="1"/>
              </p:cNvSpPr>
              <p:nvPr/>
            </p:nvSpPr>
            <p:spPr bwMode="auto">
              <a:xfrm>
                <a:off x="3335" y="3303"/>
                <a:ext cx="0" cy="7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28" name="Line 275"/>
              <p:cNvSpPr>
                <a:spLocks noChangeShapeType="1"/>
              </p:cNvSpPr>
              <p:nvPr/>
            </p:nvSpPr>
            <p:spPr bwMode="auto">
              <a:xfrm flipV="1">
                <a:off x="3130" y="3888"/>
                <a:ext cx="205" cy="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29" name="Line 276"/>
              <p:cNvSpPr>
                <a:spLocks noChangeShapeType="1"/>
              </p:cNvSpPr>
              <p:nvPr/>
            </p:nvSpPr>
            <p:spPr bwMode="auto">
              <a:xfrm flipH="1" flipV="1">
                <a:off x="3335" y="3888"/>
                <a:ext cx="205" cy="6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30" name="Line 277"/>
              <p:cNvSpPr>
                <a:spLocks noChangeShapeType="1"/>
              </p:cNvSpPr>
              <p:nvPr/>
            </p:nvSpPr>
            <p:spPr bwMode="auto">
              <a:xfrm>
                <a:off x="3217" y="3668"/>
                <a:ext cx="118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31" name="Line 278"/>
              <p:cNvSpPr>
                <a:spLocks noChangeShapeType="1"/>
              </p:cNvSpPr>
              <p:nvPr/>
            </p:nvSpPr>
            <p:spPr bwMode="auto">
              <a:xfrm flipV="1">
                <a:off x="3335" y="3668"/>
                <a:ext cx="124" cy="5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32" name="Line 279"/>
              <p:cNvSpPr>
                <a:spLocks noChangeShapeType="1"/>
              </p:cNvSpPr>
              <p:nvPr/>
            </p:nvSpPr>
            <p:spPr bwMode="auto">
              <a:xfrm>
                <a:off x="3178" y="3766"/>
                <a:ext cx="152" cy="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33" name="Line 280"/>
              <p:cNvSpPr>
                <a:spLocks noChangeShapeType="1"/>
              </p:cNvSpPr>
              <p:nvPr/>
            </p:nvSpPr>
            <p:spPr bwMode="auto">
              <a:xfrm flipV="1">
                <a:off x="3335" y="3781"/>
                <a:ext cx="153" cy="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34" name="Line 281"/>
              <p:cNvSpPr>
                <a:spLocks noChangeShapeType="1"/>
              </p:cNvSpPr>
              <p:nvPr/>
            </p:nvSpPr>
            <p:spPr bwMode="auto">
              <a:xfrm flipV="1">
                <a:off x="3335" y="3567"/>
                <a:ext cx="78" cy="27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35" name="Line 282"/>
              <p:cNvSpPr>
                <a:spLocks noChangeShapeType="1"/>
              </p:cNvSpPr>
              <p:nvPr/>
            </p:nvSpPr>
            <p:spPr bwMode="auto">
              <a:xfrm flipV="1">
                <a:off x="3335" y="3428"/>
                <a:ext cx="49" cy="2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36" name="Line 283"/>
              <p:cNvSpPr>
                <a:spLocks noChangeShapeType="1"/>
              </p:cNvSpPr>
              <p:nvPr/>
            </p:nvSpPr>
            <p:spPr bwMode="auto">
              <a:xfrm>
                <a:off x="3247" y="3558"/>
                <a:ext cx="9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737" name="Line 284"/>
              <p:cNvSpPr>
                <a:spLocks noChangeShapeType="1"/>
              </p:cNvSpPr>
              <p:nvPr/>
            </p:nvSpPr>
            <p:spPr bwMode="auto">
              <a:xfrm>
                <a:off x="3289" y="3422"/>
                <a:ext cx="55" cy="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pic>
          <p:nvPicPr>
            <p:cNvPr id="27722" name="Picture 399" descr="cell_tower_radiation copy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955030" y="3031808"/>
              <a:ext cx="914400" cy="736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675" name="Group 356"/>
          <p:cNvGrpSpPr>
            <a:grpSpLocks/>
          </p:cNvGrpSpPr>
          <p:nvPr/>
        </p:nvGrpSpPr>
        <p:grpSpPr bwMode="auto">
          <a:xfrm>
            <a:off x="2112963" y="2103438"/>
            <a:ext cx="465137" cy="481012"/>
            <a:chOff x="313" y="1497"/>
            <a:chExt cx="1152" cy="1014"/>
          </a:xfrm>
        </p:grpSpPr>
        <p:pic>
          <p:nvPicPr>
            <p:cNvPr id="27719" name="Picture 354" descr="laptop_stylized_small"/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720" name="Picture 355" descr="antenna_stylized"/>
            <p:cNvPicPr>
              <a:picLocks noChangeAspect="1" noChangeArrowheads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676" name="Group 356"/>
          <p:cNvGrpSpPr>
            <a:grpSpLocks/>
          </p:cNvGrpSpPr>
          <p:nvPr/>
        </p:nvGrpSpPr>
        <p:grpSpPr bwMode="auto">
          <a:xfrm>
            <a:off x="2005013" y="2901950"/>
            <a:ext cx="333375" cy="368300"/>
            <a:chOff x="313" y="1497"/>
            <a:chExt cx="1152" cy="1014"/>
          </a:xfrm>
        </p:grpSpPr>
        <p:pic>
          <p:nvPicPr>
            <p:cNvPr id="27717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718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677" name="Group 356"/>
          <p:cNvGrpSpPr>
            <a:grpSpLocks/>
          </p:cNvGrpSpPr>
          <p:nvPr/>
        </p:nvGrpSpPr>
        <p:grpSpPr bwMode="auto">
          <a:xfrm>
            <a:off x="1482725" y="2987675"/>
            <a:ext cx="282575" cy="344488"/>
            <a:chOff x="313" y="1497"/>
            <a:chExt cx="1152" cy="1014"/>
          </a:xfrm>
        </p:grpSpPr>
        <p:pic>
          <p:nvPicPr>
            <p:cNvPr id="27715" name="Picture 354" descr="laptop_stylized_small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716" name="Picture 355" descr="antenna_stylized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678" name="Group 403"/>
          <p:cNvGrpSpPr>
            <a:grpSpLocks/>
          </p:cNvGrpSpPr>
          <p:nvPr/>
        </p:nvGrpSpPr>
        <p:grpSpPr bwMode="auto">
          <a:xfrm>
            <a:off x="1189038" y="2651125"/>
            <a:ext cx="444500" cy="382588"/>
            <a:chOff x="2751" y="1851"/>
            <a:chExt cx="462" cy="478"/>
          </a:xfrm>
        </p:grpSpPr>
        <p:pic>
          <p:nvPicPr>
            <p:cNvPr id="27713" name="Picture 364" descr="iphone_stylized_small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714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679" name="Group 356"/>
          <p:cNvGrpSpPr>
            <a:grpSpLocks/>
          </p:cNvGrpSpPr>
          <p:nvPr/>
        </p:nvGrpSpPr>
        <p:grpSpPr bwMode="auto">
          <a:xfrm>
            <a:off x="1565275" y="1401763"/>
            <a:ext cx="446088" cy="385762"/>
            <a:chOff x="313" y="1497"/>
            <a:chExt cx="1152" cy="1014"/>
          </a:xfrm>
        </p:grpSpPr>
        <p:pic>
          <p:nvPicPr>
            <p:cNvPr id="27711" name="Picture 354" descr="laptop_stylized_small"/>
            <p:cNvPicPr>
              <a:picLocks noChangeAspect="1" noChangeArrowheads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712" name="Picture 355" descr="antenna_stylized"/>
            <p:cNvPicPr>
              <a:picLocks noChangeAspect="1" noChangeArrowheads="1"/>
            </p:cNvPicPr>
            <p:nvPr/>
          </p:nvPicPr>
          <p:blipFill>
            <a:blip r:embed="rId25" cstate="print"/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680" name="Group 403"/>
          <p:cNvGrpSpPr>
            <a:grpSpLocks/>
          </p:cNvGrpSpPr>
          <p:nvPr/>
        </p:nvGrpSpPr>
        <p:grpSpPr bwMode="auto">
          <a:xfrm>
            <a:off x="762000" y="2530475"/>
            <a:ext cx="446088" cy="381000"/>
            <a:chOff x="2751" y="1851"/>
            <a:chExt cx="462" cy="478"/>
          </a:xfrm>
        </p:grpSpPr>
        <p:pic>
          <p:nvPicPr>
            <p:cNvPr id="27709" name="Picture 364" descr="iphone_stylized_small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710" name="Picture 402" descr="antenna_radiation_stylized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20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7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F17AEB71-13C4-4351-AA5D-7F45FA744CB9}" type="slidenum">
              <a:rPr lang="en-US"/>
              <a:pPr/>
              <a:t>8</a:t>
            </a:fld>
            <a:endParaRPr lang="en-US"/>
          </a:p>
        </p:txBody>
      </p:sp>
      <p:sp>
        <p:nvSpPr>
          <p:cNvPr id="7205" name="Rectangle 64"/>
          <p:cNvSpPr>
            <a:spLocks noChangeArrowheads="1"/>
          </p:cNvSpPr>
          <p:nvPr/>
        </p:nvSpPr>
        <p:spPr bwMode="auto">
          <a:xfrm>
            <a:off x="5484813" y="1557338"/>
            <a:ext cx="3346450" cy="2820987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06" name="Rectangle 65"/>
          <p:cNvSpPr>
            <a:spLocks noChangeArrowheads="1"/>
          </p:cNvSpPr>
          <p:nvPr/>
        </p:nvSpPr>
        <p:spPr bwMode="auto">
          <a:xfrm>
            <a:off x="5538788" y="1403350"/>
            <a:ext cx="1912937" cy="2809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Rectangle 66"/>
          <p:cNvSpPr>
            <a:spLocks noChangeArrowheads="1"/>
          </p:cNvSpPr>
          <p:nvPr/>
        </p:nvSpPr>
        <p:spPr bwMode="auto">
          <a:xfrm>
            <a:off x="5537200" y="1362075"/>
            <a:ext cx="3149600" cy="257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sz="2000">
                <a:latin typeface="Comic Sans MS" charset="0"/>
                <a:ea typeface="ＭＳ Ｐゴシック" charset="0"/>
              </a:rPr>
              <a:t> </a:t>
            </a:r>
            <a:r>
              <a:rPr lang="en-US" sz="2400">
                <a:latin typeface="Gill Sans MT" charset="0"/>
                <a:ea typeface="ＭＳ Ｐゴシック" charset="0"/>
              </a:rPr>
              <a:t>wireless link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000">
                <a:latin typeface="Gill Sans MT" charset="0"/>
                <a:ea typeface="ＭＳ Ｐゴシック" charset="0"/>
              </a:rPr>
              <a:t>typically used to connect mobile(s) to base station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000">
                <a:latin typeface="Gill Sans MT" charset="0"/>
                <a:ea typeface="ＭＳ Ｐゴシック" charset="0"/>
              </a:rPr>
              <a:t>also used as backbone link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000">
                <a:latin typeface="Gill Sans MT" charset="0"/>
                <a:ea typeface="ＭＳ Ｐゴシック" charset="0"/>
              </a:rPr>
              <a:t>multiple access protocol coordinates link access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r>
              <a:rPr lang="en-US" sz="2000">
                <a:latin typeface="Gill Sans MT" charset="0"/>
                <a:ea typeface="ＭＳ Ｐゴシック" charset="0"/>
              </a:rPr>
              <a:t>various data rates, transmission distance</a:t>
            </a:r>
          </a:p>
        </p:txBody>
      </p:sp>
      <p:sp>
        <p:nvSpPr>
          <p:cNvPr id="7208" name="Line 68"/>
          <p:cNvSpPr>
            <a:spLocks noChangeShapeType="1"/>
          </p:cNvSpPr>
          <p:nvPr/>
        </p:nvSpPr>
        <p:spPr bwMode="auto">
          <a:xfrm flipH="1">
            <a:off x="6207125" y="4378325"/>
            <a:ext cx="106363" cy="5492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27687" name="AutoShape 72"/>
          <p:cNvSpPr>
            <a:spLocks noChangeAspect="1" noChangeArrowheads="1" noTextEdit="1"/>
          </p:cNvSpPr>
          <p:nvPr/>
        </p:nvSpPr>
        <p:spPr bwMode="auto">
          <a:xfrm>
            <a:off x="7800975" y="1430338"/>
            <a:ext cx="735013" cy="2206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7688" name="Group 137"/>
          <p:cNvGrpSpPr>
            <a:grpSpLocks/>
          </p:cNvGrpSpPr>
          <p:nvPr/>
        </p:nvGrpSpPr>
        <p:grpSpPr bwMode="auto">
          <a:xfrm>
            <a:off x="7815263" y="1347788"/>
            <a:ext cx="722312" cy="303212"/>
            <a:chOff x="4750" y="264"/>
            <a:chExt cx="455" cy="191"/>
          </a:xfrm>
        </p:grpSpPr>
        <p:sp>
          <p:nvSpPr>
            <p:cNvPr id="27694" name="Freeform 89"/>
            <p:cNvSpPr>
              <a:spLocks/>
            </p:cNvSpPr>
            <p:nvPr/>
          </p:nvSpPr>
          <p:spPr bwMode="auto">
            <a:xfrm>
              <a:off x="4872" y="298"/>
              <a:ext cx="82" cy="104"/>
            </a:xfrm>
            <a:custGeom>
              <a:avLst/>
              <a:gdLst>
                <a:gd name="T0" fmla="*/ 0 w 247"/>
                <a:gd name="T1" fmla="*/ 0 h 209"/>
                <a:gd name="T2" fmla="*/ 0 w 247"/>
                <a:gd name="T3" fmla="*/ 0 h 209"/>
                <a:gd name="T4" fmla="*/ 0 w 247"/>
                <a:gd name="T5" fmla="*/ 0 h 209"/>
                <a:gd name="T6" fmla="*/ 0 w 247"/>
                <a:gd name="T7" fmla="*/ 0 h 209"/>
                <a:gd name="T8" fmla="*/ 0 w 247"/>
                <a:gd name="T9" fmla="*/ 1 h 209"/>
                <a:gd name="T10" fmla="*/ 0 w 247"/>
                <a:gd name="T11" fmla="*/ 1 h 209"/>
                <a:gd name="T12" fmla="*/ 0 w 247"/>
                <a:gd name="T13" fmla="*/ 1 h 209"/>
                <a:gd name="T14" fmla="*/ 0 w 247"/>
                <a:gd name="T15" fmla="*/ 1 h 209"/>
                <a:gd name="T16" fmla="*/ 0 w 247"/>
                <a:gd name="T17" fmla="*/ 2 h 209"/>
                <a:gd name="T18" fmla="*/ 0 w 247"/>
                <a:gd name="T19" fmla="*/ 2 h 209"/>
                <a:gd name="T20" fmla="*/ 0 w 247"/>
                <a:gd name="T21" fmla="*/ 2 h 209"/>
                <a:gd name="T22" fmla="*/ 0 w 247"/>
                <a:gd name="T23" fmla="*/ 2 h 209"/>
                <a:gd name="T24" fmla="*/ 0 w 247"/>
                <a:gd name="T25" fmla="*/ 3 h 209"/>
                <a:gd name="T26" fmla="*/ 0 w 247"/>
                <a:gd name="T27" fmla="*/ 3 h 209"/>
                <a:gd name="T28" fmla="*/ 0 w 247"/>
                <a:gd name="T29" fmla="*/ 3 h 209"/>
                <a:gd name="T30" fmla="*/ 0 w 247"/>
                <a:gd name="T31" fmla="*/ 3 h 209"/>
                <a:gd name="T32" fmla="*/ 0 w 247"/>
                <a:gd name="T33" fmla="*/ 3 h 209"/>
                <a:gd name="T34" fmla="*/ 0 w 247"/>
                <a:gd name="T35" fmla="*/ 3 h 209"/>
                <a:gd name="T36" fmla="*/ 0 w 247"/>
                <a:gd name="T37" fmla="*/ 3 h 209"/>
                <a:gd name="T38" fmla="*/ 0 w 247"/>
                <a:gd name="T39" fmla="*/ 3 h 209"/>
                <a:gd name="T40" fmla="*/ 0 w 247"/>
                <a:gd name="T41" fmla="*/ 3 h 209"/>
                <a:gd name="T42" fmla="*/ 0 w 247"/>
                <a:gd name="T43" fmla="*/ 2 h 209"/>
                <a:gd name="T44" fmla="*/ 0 w 247"/>
                <a:gd name="T45" fmla="*/ 2 h 209"/>
                <a:gd name="T46" fmla="*/ 0 w 247"/>
                <a:gd name="T47" fmla="*/ 2 h 209"/>
                <a:gd name="T48" fmla="*/ 0 w 247"/>
                <a:gd name="T49" fmla="*/ 2 h 209"/>
                <a:gd name="T50" fmla="*/ 0 w 247"/>
                <a:gd name="T51" fmla="*/ 2 h 209"/>
                <a:gd name="T52" fmla="*/ 0 w 247"/>
                <a:gd name="T53" fmla="*/ 2 h 209"/>
                <a:gd name="T54" fmla="*/ 0 w 247"/>
                <a:gd name="T55" fmla="*/ 2 h 209"/>
                <a:gd name="T56" fmla="*/ 0 w 247"/>
                <a:gd name="T57" fmla="*/ 2 h 209"/>
                <a:gd name="T58" fmla="*/ 0 w 247"/>
                <a:gd name="T59" fmla="*/ 2 h 209"/>
                <a:gd name="T60" fmla="*/ 0 w 247"/>
                <a:gd name="T61" fmla="*/ 2 h 209"/>
                <a:gd name="T62" fmla="*/ 0 w 247"/>
                <a:gd name="T63" fmla="*/ 2 h 209"/>
                <a:gd name="T64" fmla="*/ 0 w 247"/>
                <a:gd name="T65" fmla="*/ 2 h 209"/>
                <a:gd name="T66" fmla="*/ 0 w 247"/>
                <a:gd name="T67" fmla="*/ 1 h 209"/>
                <a:gd name="T68" fmla="*/ 0 w 247"/>
                <a:gd name="T69" fmla="*/ 1 h 209"/>
                <a:gd name="T70" fmla="*/ 0 w 247"/>
                <a:gd name="T71" fmla="*/ 1 h 209"/>
                <a:gd name="T72" fmla="*/ 0 w 247"/>
                <a:gd name="T73" fmla="*/ 0 h 209"/>
                <a:gd name="T74" fmla="*/ 0 w 247"/>
                <a:gd name="T75" fmla="*/ 0 h 209"/>
                <a:gd name="T76" fmla="*/ 0 w 247"/>
                <a:gd name="T77" fmla="*/ 0 h 209"/>
                <a:gd name="T78" fmla="*/ 0 w 247"/>
                <a:gd name="T79" fmla="*/ 0 h 209"/>
                <a:gd name="T80" fmla="*/ 0 w 247"/>
                <a:gd name="T81" fmla="*/ 0 h 209"/>
                <a:gd name="T82" fmla="*/ 0 w 247"/>
                <a:gd name="T83" fmla="*/ 0 h 209"/>
                <a:gd name="T84" fmla="*/ 0 w 247"/>
                <a:gd name="T85" fmla="*/ 0 h 209"/>
                <a:gd name="T86" fmla="*/ 0 w 247"/>
                <a:gd name="T87" fmla="*/ 0 h 209"/>
                <a:gd name="T88" fmla="*/ 0 w 247"/>
                <a:gd name="T89" fmla="*/ 0 h 209"/>
                <a:gd name="T90" fmla="*/ 0 w 247"/>
                <a:gd name="T91" fmla="*/ 0 h 209"/>
                <a:gd name="T92" fmla="*/ 0 w 247"/>
                <a:gd name="T93" fmla="*/ 0 h 209"/>
                <a:gd name="T94" fmla="*/ 0 w 247"/>
                <a:gd name="T95" fmla="*/ 0 h 209"/>
                <a:gd name="T96" fmla="*/ 0 w 247"/>
                <a:gd name="T97" fmla="*/ 0 h 20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47" h="209">
                  <a:moveTo>
                    <a:pt x="87" y="27"/>
                  </a:moveTo>
                  <a:lnTo>
                    <a:pt x="68" y="35"/>
                  </a:lnTo>
                  <a:lnTo>
                    <a:pt x="52" y="46"/>
                  </a:lnTo>
                  <a:lnTo>
                    <a:pt x="37" y="57"/>
                  </a:lnTo>
                  <a:lnTo>
                    <a:pt x="24" y="69"/>
                  </a:lnTo>
                  <a:lnTo>
                    <a:pt x="14" y="83"/>
                  </a:lnTo>
                  <a:lnTo>
                    <a:pt x="7" y="97"/>
                  </a:lnTo>
                  <a:lnTo>
                    <a:pt x="2" y="113"/>
                  </a:lnTo>
                  <a:lnTo>
                    <a:pt x="0" y="128"/>
                  </a:lnTo>
                  <a:lnTo>
                    <a:pt x="2" y="150"/>
                  </a:lnTo>
                  <a:lnTo>
                    <a:pt x="14" y="167"/>
                  </a:lnTo>
                  <a:lnTo>
                    <a:pt x="32" y="183"/>
                  </a:lnTo>
                  <a:lnTo>
                    <a:pt x="55" y="194"/>
                  </a:lnTo>
                  <a:lnTo>
                    <a:pt x="81" y="203"/>
                  </a:lnTo>
                  <a:lnTo>
                    <a:pt x="109" y="208"/>
                  </a:lnTo>
                  <a:lnTo>
                    <a:pt x="138" y="209"/>
                  </a:lnTo>
                  <a:lnTo>
                    <a:pt x="165" y="206"/>
                  </a:lnTo>
                  <a:lnTo>
                    <a:pt x="171" y="206"/>
                  </a:lnTo>
                  <a:lnTo>
                    <a:pt x="177" y="203"/>
                  </a:lnTo>
                  <a:lnTo>
                    <a:pt x="181" y="200"/>
                  </a:lnTo>
                  <a:lnTo>
                    <a:pt x="183" y="196"/>
                  </a:lnTo>
                  <a:lnTo>
                    <a:pt x="180" y="191"/>
                  </a:lnTo>
                  <a:lnTo>
                    <a:pt x="174" y="187"/>
                  </a:lnTo>
                  <a:lnTo>
                    <a:pt x="167" y="183"/>
                  </a:lnTo>
                  <a:lnTo>
                    <a:pt x="159" y="181"/>
                  </a:lnTo>
                  <a:lnTo>
                    <a:pt x="145" y="178"/>
                  </a:lnTo>
                  <a:lnTo>
                    <a:pt x="130" y="176"/>
                  </a:lnTo>
                  <a:lnTo>
                    <a:pt x="116" y="174"/>
                  </a:lnTo>
                  <a:lnTo>
                    <a:pt x="103" y="171"/>
                  </a:lnTo>
                  <a:lnTo>
                    <a:pt x="90" y="168"/>
                  </a:lnTo>
                  <a:lnTo>
                    <a:pt x="77" y="164"/>
                  </a:lnTo>
                  <a:lnTo>
                    <a:pt x="65" y="159"/>
                  </a:lnTo>
                  <a:lnTo>
                    <a:pt x="53" y="151"/>
                  </a:lnTo>
                  <a:lnTo>
                    <a:pt x="49" y="116"/>
                  </a:lnTo>
                  <a:lnTo>
                    <a:pt x="61" y="87"/>
                  </a:lnTo>
                  <a:lnTo>
                    <a:pt x="84" y="64"/>
                  </a:lnTo>
                  <a:lnTo>
                    <a:pt x="116" y="46"/>
                  </a:lnTo>
                  <a:lnTo>
                    <a:pt x="151" y="31"/>
                  </a:lnTo>
                  <a:lnTo>
                    <a:pt x="187" y="20"/>
                  </a:lnTo>
                  <a:lnTo>
                    <a:pt x="220" y="12"/>
                  </a:lnTo>
                  <a:lnTo>
                    <a:pt x="247" y="5"/>
                  </a:lnTo>
                  <a:lnTo>
                    <a:pt x="231" y="1"/>
                  </a:lnTo>
                  <a:lnTo>
                    <a:pt x="213" y="0"/>
                  </a:lnTo>
                  <a:lnTo>
                    <a:pt x="193" y="2"/>
                  </a:lnTo>
                  <a:lnTo>
                    <a:pt x="171" y="5"/>
                  </a:lnTo>
                  <a:lnTo>
                    <a:pt x="149" y="10"/>
                  </a:lnTo>
                  <a:lnTo>
                    <a:pt x="127" y="15"/>
                  </a:lnTo>
                  <a:lnTo>
                    <a:pt x="106" y="21"/>
                  </a:lnTo>
                  <a:lnTo>
                    <a:pt x="87" y="27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5" name="Freeform 90"/>
            <p:cNvSpPr>
              <a:spLocks/>
            </p:cNvSpPr>
            <p:nvPr/>
          </p:nvSpPr>
          <p:spPr bwMode="auto">
            <a:xfrm>
              <a:off x="5012" y="297"/>
              <a:ext cx="53" cy="81"/>
            </a:xfrm>
            <a:custGeom>
              <a:avLst/>
              <a:gdLst>
                <a:gd name="T0" fmla="*/ 0 w 158"/>
                <a:gd name="T1" fmla="*/ 1 h 162"/>
                <a:gd name="T2" fmla="*/ 0 w 158"/>
                <a:gd name="T3" fmla="*/ 2 h 162"/>
                <a:gd name="T4" fmla="*/ 0 w 158"/>
                <a:gd name="T5" fmla="*/ 2 h 162"/>
                <a:gd name="T6" fmla="*/ 0 w 158"/>
                <a:gd name="T7" fmla="*/ 2 h 162"/>
                <a:gd name="T8" fmla="*/ 0 w 158"/>
                <a:gd name="T9" fmla="*/ 2 h 162"/>
                <a:gd name="T10" fmla="*/ 0 w 158"/>
                <a:gd name="T11" fmla="*/ 2 h 162"/>
                <a:gd name="T12" fmla="*/ 0 w 158"/>
                <a:gd name="T13" fmla="*/ 3 h 162"/>
                <a:gd name="T14" fmla="*/ 0 w 158"/>
                <a:gd name="T15" fmla="*/ 3 h 162"/>
                <a:gd name="T16" fmla="*/ 0 w 158"/>
                <a:gd name="T17" fmla="*/ 3 h 162"/>
                <a:gd name="T18" fmla="*/ 0 w 158"/>
                <a:gd name="T19" fmla="*/ 3 h 162"/>
                <a:gd name="T20" fmla="*/ 0 w 158"/>
                <a:gd name="T21" fmla="*/ 3 h 162"/>
                <a:gd name="T22" fmla="*/ 0 w 158"/>
                <a:gd name="T23" fmla="*/ 3 h 162"/>
                <a:gd name="T24" fmla="*/ 0 w 158"/>
                <a:gd name="T25" fmla="*/ 3 h 162"/>
                <a:gd name="T26" fmla="*/ 0 w 158"/>
                <a:gd name="T27" fmla="*/ 3 h 162"/>
                <a:gd name="T28" fmla="*/ 0 w 158"/>
                <a:gd name="T29" fmla="*/ 3 h 162"/>
                <a:gd name="T30" fmla="*/ 0 w 158"/>
                <a:gd name="T31" fmla="*/ 3 h 162"/>
                <a:gd name="T32" fmla="*/ 0 w 158"/>
                <a:gd name="T33" fmla="*/ 3 h 162"/>
                <a:gd name="T34" fmla="*/ 0 w 158"/>
                <a:gd name="T35" fmla="*/ 3 h 162"/>
                <a:gd name="T36" fmla="*/ 0 w 158"/>
                <a:gd name="T37" fmla="*/ 3 h 162"/>
                <a:gd name="T38" fmla="*/ 0 w 158"/>
                <a:gd name="T39" fmla="*/ 3 h 162"/>
                <a:gd name="T40" fmla="*/ 0 w 158"/>
                <a:gd name="T41" fmla="*/ 2 h 162"/>
                <a:gd name="T42" fmla="*/ 0 w 158"/>
                <a:gd name="T43" fmla="*/ 2 h 162"/>
                <a:gd name="T44" fmla="*/ 0 w 158"/>
                <a:gd name="T45" fmla="*/ 2 h 162"/>
                <a:gd name="T46" fmla="*/ 0 w 158"/>
                <a:gd name="T47" fmla="*/ 2 h 162"/>
                <a:gd name="T48" fmla="*/ 0 w 158"/>
                <a:gd name="T49" fmla="*/ 1 h 162"/>
                <a:gd name="T50" fmla="*/ 0 w 158"/>
                <a:gd name="T51" fmla="*/ 1 h 162"/>
                <a:gd name="T52" fmla="*/ 0 w 158"/>
                <a:gd name="T53" fmla="*/ 1 h 162"/>
                <a:gd name="T54" fmla="*/ 0 w 158"/>
                <a:gd name="T55" fmla="*/ 1 h 162"/>
                <a:gd name="T56" fmla="*/ 0 w 158"/>
                <a:gd name="T57" fmla="*/ 1 h 162"/>
                <a:gd name="T58" fmla="*/ 0 w 158"/>
                <a:gd name="T59" fmla="*/ 1 h 162"/>
                <a:gd name="T60" fmla="*/ 0 w 158"/>
                <a:gd name="T61" fmla="*/ 0 h 162"/>
                <a:gd name="T62" fmla="*/ 0 w 158"/>
                <a:gd name="T63" fmla="*/ 0 h 162"/>
                <a:gd name="T64" fmla="*/ 0 w 158"/>
                <a:gd name="T65" fmla="*/ 1 h 162"/>
                <a:gd name="T66" fmla="*/ 0 w 158"/>
                <a:gd name="T67" fmla="*/ 1 h 162"/>
                <a:gd name="T68" fmla="*/ 0 w 158"/>
                <a:gd name="T69" fmla="*/ 1 h 162"/>
                <a:gd name="T70" fmla="*/ 0 w 158"/>
                <a:gd name="T71" fmla="*/ 1 h 162"/>
                <a:gd name="T72" fmla="*/ 0 w 158"/>
                <a:gd name="T73" fmla="*/ 1 h 162"/>
                <a:gd name="T74" fmla="*/ 0 w 158"/>
                <a:gd name="T75" fmla="*/ 1 h 162"/>
                <a:gd name="T76" fmla="*/ 0 w 158"/>
                <a:gd name="T77" fmla="*/ 1 h 162"/>
                <a:gd name="T78" fmla="*/ 0 w 158"/>
                <a:gd name="T79" fmla="*/ 1 h 162"/>
                <a:gd name="T80" fmla="*/ 0 w 158"/>
                <a:gd name="T81" fmla="*/ 1 h 16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58" h="162">
                  <a:moveTo>
                    <a:pt x="134" y="53"/>
                  </a:moveTo>
                  <a:lnTo>
                    <a:pt x="140" y="69"/>
                  </a:lnTo>
                  <a:lnTo>
                    <a:pt x="138" y="85"/>
                  </a:lnTo>
                  <a:lnTo>
                    <a:pt x="128" y="97"/>
                  </a:lnTo>
                  <a:lnTo>
                    <a:pt x="113" y="109"/>
                  </a:lnTo>
                  <a:lnTo>
                    <a:pt x="96" y="119"/>
                  </a:lnTo>
                  <a:lnTo>
                    <a:pt x="76" y="129"/>
                  </a:lnTo>
                  <a:lnTo>
                    <a:pt x="55" y="138"/>
                  </a:lnTo>
                  <a:lnTo>
                    <a:pt x="38" y="148"/>
                  </a:lnTo>
                  <a:lnTo>
                    <a:pt x="35" y="151"/>
                  </a:lnTo>
                  <a:lnTo>
                    <a:pt x="33" y="153"/>
                  </a:lnTo>
                  <a:lnTo>
                    <a:pt x="33" y="156"/>
                  </a:lnTo>
                  <a:lnTo>
                    <a:pt x="35" y="159"/>
                  </a:lnTo>
                  <a:lnTo>
                    <a:pt x="39" y="161"/>
                  </a:lnTo>
                  <a:lnTo>
                    <a:pt x="44" y="162"/>
                  </a:lnTo>
                  <a:lnTo>
                    <a:pt x="46" y="162"/>
                  </a:lnTo>
                  <a:lnTo>
                    <a:pt x="51" y="161"/>
                  </a:lnTo>
                  <a:lnTo>
                    <a:pt x="74" y="152"/>
                  </a:lnTo>
                  <a:lnTo>
                    <a:pt x="96" y="142"/>
                  </a:lnTo>
                  <a:lnTo>
                    <a:pt x="116" y="130"/>
                  </a:lnTo>
                  <a:lnTo>
                    <a:pt x="135" y="117"/>
                  </a:lnTo>
                  <a:lnTo>
                    <a:pt x="148" y="102"/>
                  </a:lnTo>
                  <a:lnTo>
                    <a:pt x="157" y="86"/>
                  </a:lnTo>
                  <a:lnTo>
                    <a:pt x="158" y="68"/>
                  </a:lnTo>
                  <a:lnTo>
                    <a:pt x="153" y="50"/>
                  </a:lnTo>
                  <a:lnTo>
                    <a:pt x="140" y="35"/>
                  </a:lnTo>
                  <a:lnTo>
                    <a:pt x="121" y="23"/>
                  </a:lnTo>
                  <a:lnTo>
                    <a:pt x="97" y="14"/>
                  </a:lnTo>
                  <a:lnTo>
                    <a:pt x="71" y="6"/>
                  </a:lnTo>
                  <a:lnTo>
                    <a:pt x="45" y="2"/>
                  </a:lnTo>
                  <a:lnTo>
                    <a:pt x="23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17" y="9"/>
                  </a:lnTo>
                  <a:lnTo>
                    <a:pt x="36" y="13"/>
                  </a:lnTo>
                  <a:lnTo>
                    <a:pt x="57" y="17"/>
                  </a:lnTo>
                  <a:lnTo>
                    <a:pt x="76" y="21"/>
                  </a:lnTo>
                  <a:lnTo>
                    <a:pt x="94" y="26"/>
                  </a:lnTo>
                  <a:lnTo>
                    <a:pt x="110" y="33"/>
                  </a:lnTo>
                  <a:lnTo>
                    <a:pt x="124" y="42"/>
                  </a:lnTo>
                  <a:lnTo>
                    <a:pt x="134" y="53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6" name="Freeform 91"/>
            <p:cNvSpPr>
              <a:spLocks/>
            </p:cNvSpPr>
            <p:nvPr/>
          </p:nvSpPr>
          <p:spPr bwMode="auto">
            <a:xfrm>
              <a:off x="4820" y="278"/>
              <a:ext cx="133" cy="169"/>
            </a:xfrm>
            <a:custGeom>
              <a:avLst/>
              <a:gdLst>
                <a:gd name="T0" fmla="*/ 0 w 400"/>
                <a:gd name="T1" fmla="*/ 0 h 339"/>
                <a:gd name="T2" fmla="*/ 0 w 400"/>
                <a:gd name="T3" fmla="*/ 1 h 339"/>
                <a:gd name="T4" fmla="*/ 0 w 400"/>
                <a:gd name="T5" fmla="*/ 2 h 339"/>
                <a:gd name="T6" fmla="*/ 0 w 400"/>
                <a:gd name="T7" fmla="*/ 3 h 339"/>
                <a:gd name="T8" fmla="*/ 0 w 400"/>
                <a:gd name="T9" fmla="*/ 3 h 339"/>
                <a:gd name="T10" fmla="*/ 0 w 400"/>
                <a:gd name="T11" fmla="*/ 3 h 339"/>
                <a:gd name="T12" fmla="*/ 0 w 400"/>
                <a:gd name="T13" fmla="*/ 4 h 339"/>
                <a:gd name="T14" fmla="*/ 0 w 400"/>
                <a:gd name="T15" fmla="*/ 4 h 339"/>
                <a:gd name="T16" fmla="*/ 0 w 400"/>
                <a:gd name="T17" fmla="*/ 4 h 339"/>
                <a:gd name="T18" fmla="*/ 0 w 400"/>
                <a:gd name="T19" fmla="*/ 4 h 339"/>
                <a:gd name="T20" fmla="*/ 0 w 400"/>
                <a:gd name="T21" fmla="*/ 4 h 339"/>
                <a:gd name="T22" fmla="*/ 0 w 400"/>
                <a:gd name="T23" fmla="*/ 5 h 339"/>
                <a:gd name="T24" fmla="*/ 0 w 400"/>
                <a:gd name="T25" fmla="*/ 5 h 339"/>
                <a:gd name="T26" fmla="*/ 0 w 400"/>
                <a:gd name="T27" fmla="*/ 5 h 339"/>
                <a:gd name="T28" fmla="*/ 0 w 400"/>
                <a:gd name="T29" fmla="*/ 5 h 339"/>
                <a:gd name="T30" fmla="*/ 0 w 400"/>
                <a:gd name="T31" fmla="*/ 5 h 339"/>
                <a:gd name="T32" fmla="*/ 1 w 400"/>
                <a:gd name="T33" fmla="*/ 5 h 339"/>
                <a:gd name="T34" fmla="*/ 1 w 400"/>
                <a:gd name="T35" fmla="*/ 5 h 339"/>
                <a:gd name="T36" fmla="*/ 1 w 400"/>
                <a:gd name="T37" fmla="*/ 5 h 339"/>
                <a:gd name="T38" fmla="*/ 1 w 400"/>
                <a:gd name="T39" fmla="*/ 4 h 339"/>
                <a:gd name="T40" fmla="*/ 0 w 400"/>
                <a:gd name="T41" fmla="*/ 4 h 339"/>
                <a:gd name="T42" fmla="*/ 0 w 400"/>
                <a:gd name="T43" fmla="*/ 4 h 339"/>
                <a:gd name="T44" fmla="*/ 0 w 400"/>
                <a:gd name="T45" fmla="*/ 4 h 339"/>
                <a:gd name="T46" fmla="*/ 0 w 400"/>
                <a:gd name="T47" fmla="*/ 4 h 339"/>
                <a:gd name="T48" fmla="*/ 0 w 400"/>
                <a:gd name="T49" fmla="*/ 4 h 339"/>
                <a:gd name="T50" fmla="*/ 0 w 400"/>
                <a:gd name="T51" fmla="*/ 4 h 339"/>
                <a:gd name="T52" fmla="*/ 0 w 400"/>
                <a:gd name="T53" fmla="*/ 4 h 339"/>
                <a:gd name="T54" fmla="*/ 0 w 400"/>
                <a:gd name="T55" fmla="*/ 4 h 339"/>
                <a:gd name="T56" fmla="*/ 0 w 400"/>
                <a:gd name="T57" fmla="*/ 3 h 339"/>
                <a:gd name="T58" fmla="*/ 0 w 400"/>
                <a:gd name="T59" fmla="*/ 3 h 339"/>
                <a:gd name="T60" fmla="*/ 0 w 400"/>
                <a:gd name="T61" fmla="*/ 3 h 339"/>
                <a:gd name="T62" fmla="*/ 0 w 400"/>
                <a:gd name="T63" fmla="*/ 2 h 339"/>
                <a:gd name="T64" fmla="*/ 0 w 400"/>
                <a:gd name="T65" fmla="*/ 2 h 339"/>
                <a:gd name="T66" fmla="*/ 0 w 400"/>
                <a:gd name="T67" fmla="*/ 1 h 339"/>
                <a:gd name="T68" fmla="*/ 0 w 400"/>
                <a:gd name="T69" fmla="*/ 1 h 339"/>
                <a:gd name="T70" fmla="*/ 0 w 400"/>
                <a:gd name="T71" fmla="*/ 1 h 339"/>
                <a:gd name="T72" fmla="*/ 0 w 400"/>
                <a:gd name="T73" fmla="*/ 0 h 339"/>
                <a:gd name="T74" fmla="*/ 0 w 400"/>
                <a:gd name="T75" fmla="*/ 0 h 339"/>
                <a:gd name="T76" fmla="*/ 0 w 400"/>
                <a:gd name="T77" fmla="*/ 0 h 339"/>
                <a:gd name="T78" fmla="*/ 0 w 400"/>
                <a:gd name="T79" fmla="*/ 0 h 339"/>
                <a:gd name="T80" fmla="*/ 0 w 400"/>
                <a:gd name="T81" fmla="*/ 0 h 339"/>
                <a:gd name="T82" fmla="*/ 0 w 400"/>
                <a:gd name="T83" fmla="*/ 0 h 339"/>
                <a:gd name="T84" fmla="*/ 0 w 400"/>
                <a:gd name="T85" fmla="*/ 0 h 339"/>
                <a:gd name="T86" fmla="*/ 0 w 400"/>
                <a:gd name="T87" fmla="*/ 0 h 33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400" h="339">
                  <a:moveTo>
                    <a:pt x="156" y="44"/>
                  </a:moveTo>
                  <a:lnTo>
                    <a:pt x="125" y="63"/>
                  </a:lnTo>
                  <a:lnTo>
                    <a:pt x="95" y="82"/>
                  </a:lnTo>
                  <a:lnTo>
                    <a:pt x="67" y="103"/>
                  </a:lnTo>
                  <a:lnTo>
                    <a:pt x="42" y="126"/>
                  </a:lnTo>
                  <a:lnTo>
                    <a:pt x="22" y="150"/>
                  </a:lnTo>
                  <a:lnTo>
                    <a:pt x="7" y="175"/>
                  </a:lnTo>
                  <a:lnTo>
                    <a:pt x="0" y="203"/>
                  </a:lnTo>
                  <a:lnTo>
                    <a:pt x="2" y="232"/>
                  </a:lnTo>
                  <a:lnTo>
                    <a:pt x="4" y="239"/>
                  </a:lnTo>
                  <a:lnTo>
                    <a:pt x="7" y="248"/>
                  </a:lnTo>
                  <a:lnTo>
                    <a:pt x="12" y="254"/>
                  </a:lnTo>
                  <a:lnTo>
                    <a:pt x="18" y="261"/>
                  </a:lnTo>
                  <a:lnTo>
                    <a:pt x="25" y="267"/>
                  </a:lnTo>
                  <a:lnTo>
                    <a:pt x="33" y="273"/>
                  </a:lnTo>
                  <a:lnTo>
                    <a:pt x="41" y="278"/>
                  </a:lnTo>
                  <a:lnTo>
                    <a:pt x="51" y="283"/>
                  </a:lnTo>
                  <a:lnTo>
                    <a:pt x="70" y="291"/>
                  </a:lnTo>
                  <a:lnTo>
                    <a:pt x="89" y="298"/>
                  </a:lnTo>
                  <a:lnTo>
                    <a:pt x="108" y="304"/>
                  </a:lnTo>
                  <a:lnTo>
                    <a:pt x="128" y="309"/>
                  </a:lnTo>
                  <a:lnTo>
                    <a:pt x="148" y="315"/>
                  </a:lnTo>
                  <a:lnTo>
                    <a:pt x="169" y="319"/>
                  </a:lnTo>
                  <a:lnTo>
                    <a:pt x="189" y="323"/>
                  </a:lnTo>
                  <a:lnTo>
                    <a:pt x="209" y="326"/>
                  </a:lnTo>
                  <a:lnTo>
                    <a:pt x="231" y="329"/>
                  </a:lnTo>
                  <a:lnTo>
                    <a:pt x="251" y="331"/>
                  </a:lnTo>
                  <a:lnTo>
                    <a:pt x="273" y="333"/>
                  </a:lnTo>
                  <a:lnTo>
                    <a:pt x="295" y="335"/>
                  </a:lnTo>
                  <a:lnTo>
                    <a:pt x="315" y="336"/>
                  </a:lnTo>
                  <a:lnTo>
                    <a:pt x="337" y="337"/>
                  </a:lnTo>
                  <a:lnTo>
                    <a:pt x="359" y="338"/>
                  </a:lnTo>
                  <a:lnTo>
                    <a:pt x="379" y="339"/>
                  </a:lnTo>
                  <a:lnTo>
                    <a:pt x="387" y="339"/>
                  </a:lnTo>
                  <a:lnTo>
                    <a:pt x="392" y="337"/>
                  </a:lnTo>
                  <a:lnTo>
                    <a:pt x="397" y="333"/>
                  </a:lnTo>
                  <a:lnTo>
                    <a:pt x="400" y="329"/>
                  </a:lnTo>
                  <a:lnTo>
                    <a:pt x="400" y="324"/>
                  </a:lnTo>
                  <a:lnTo>
                    <a:pt x="397" y="320"/>
                  </a:lnTo>
                  <a:lnTo>
                    <a:pt x="391" y="317"/>
                  </a:lnTo>
                  <a:lnTo>
                    <a:pt x="384" y="315"/>
                  </a:lnTo>
                  <a:lnTo>
                    <a:pt x="365" y="311"/>
                  </a:lnTo>
                  <a:lnTo>
                    <a:pt x="346" y="309"/>
                  </a:lnTo>
                  <a:lnTo>
                    <a:pt x="327" y="306"/>
                  </a:lnTo>
                  <a:lnTo>
                    <a:pt x="307" y="304"/>
                  </a:lnTo>
                  <a:lnTo>
                    <a:pt x="288" y="302"/>
                  </a:lnTo>
                  <a:lnTo>
                    <a:pt x="269" y="300"/>
                  </a:lnTo>
                  <a:lnTo>
                    <a:pt x="249" y="298"/>
                  </a:lnTo>
                  <a:lnTo>
                    <a:pt x="230" y="295"/>
                  </a:lnTo>
                  <a:lnTo>
                    <a:pt x="211" y="293"/>
                  </a:lnTo>
                  <a:lnTo>
                    <a:pt x="192" y="290"/>
                  </a:lnTo>
                  <a:lnTo>
                    <a:pt x="173" y="286"/>
                  </a:lnTo>
                  <a:lnTo>
                    <a:pt x="154" y="283"/>
                  </a:lnTo>
                  <a:lnTo>
                    <a:pt x="137" y="277"/>
                  </a:lnTo>
                  <a:lnTo>
                    <a:pt x="118" y="272"/>
                  </a:lnTo>
                  <a:lnTo>
                    <a:pt x="100" y="267"/>
                  </a:lnTo>
                  <a:lnTo>
                    <a:pt x="83" y="260"/>
                  </a:lnTo>
                  <a:lnTo>
                    <a:pt x="68" y="253"/>
                  </a:lnTo>
                  <a:lnTo>
                    <a:pt x="57" y="243"/>
                  </a:lnTo>
                  <a:lnTo>
                    <a:pt x="48" y="233"/>
                  </a:lnTo>
                  <a:lnTo>
                    <a:pt x="44" y="221"/>
                  </a:lnTo>
                  <a:lnTo>
                    <a:pt x="42" y="208"/>
                  </a:lnTo>
                  <a:lnTo>
                    <a:pt x="44" y="194"/>
                  </a:lnTo>
                  <a:lnTo>
                    <a:pt x="48" y="180"/>
                  </a:lnTo>
                  <a:lnTo>
                    <a:pt x="54" y="168"/>
                  </a:lnTo>
                  <a:lnTo>
                    <a:pt x="64" y="153"/>
                  </a:lnTo>
                  <a:lnTo>
                    <a:pt x="76" y="137"/>
                  </a:lnTo>
                  <a:lnTo>
                    <a:pt x="89" y="124"/>
                  </a:lnTo>
                  <a:lnTo>
                    <a:pt x="103" y="111"/>
                  </a:lnTo>
                  <a:lnTo>
                    <a:pt x="118" y="99"/>
                  </a:lnTo>
                  <a:lnTo>
                    <a:pt x="134" y="87"/>
                  </a:lnTo>
                  <a:lnTo>
                    <a:pt x="153" y="74"/>
                  </a:lnTo>
                  <a:lnTo>
                    <a:pt x="172" y="62"/>
                  </a:lnTo>
                  <a:lnTo>
                    <a:pt x="190" y="52"/>
                  </a:lnTo>
                  <a:lnTo>
                    <a:pt x="215" y="42"/>
                  </a:lnTo>
                  <a:lnTo>
                    <a:pt x="243" y="34"/>
                  </a:lnTo>
                  <a:lnTo>
                    <a:pt x="270" y="26"/>
                  </a:lnTo>
                  <a:lnTo>
                    <a:pt x="295" y="19"/>
                  </a:lnTo>
                  <a:lnTo>
                    <a:pt x="315" y="13"/>
                  </a:lnTo>
                  <a:lnTo>
                    <a:pt x="328" y="6"/>
                  </a:lnTo>
                  <a:lnTo>
                    <a:pt x="333" y="2"/>
                  </a:lnTo>
                  <a:lnTo>
                    <a:pt x="318" y="0"/>
                  </a:lnTo>
                  <a:lnTo>
                    <a:pt x="298" y="1"/>
                  </a:lnTo>
                  <a:lnTo>
                    <a:pt x="275" y="4"/>
                  </a:lnTo>
                  <a:lnTo>
                    <a:pt x="250" y="9"/>
                  </a:lnTo>
                  <a:lnTo>
                    <a:pt x="224" y="17"/>
                  </a:lnTo>
                  <a:lnTo>
                    <a:pt x="199" y="25"/>
                  </a:lnTo>
                  <a:lnTo>
                    <a:pt x="176" y="34"/>
                  </a:lnTo>
                  <a:lnTo>
                    <a:pt x="156" y="44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7" name="Freeform 92"/>
            <p:cNvSpPr>
              <a:spLocks/>
            </p:cNvSpPr>
            <p:nvPr/>
          </p:nvSpPr>
          <p:spPr bwMode="auto">
            <a:xfrm>
              <a:off x="5007" y="272"/>
              <a:ext cx="117" cy="113"/>
            </a:xfrm>
            <a:custGeom>
              <a:avLst/>
              <a:gdLst>
                <a:gd name="T0" fmla="*/ 0 w 351"/>
                <a:gd name="T1" fmla="*/ 2 h 226"/>
                <a:gd name="T2" fmla="*/ 0 w 351"/>
                <a:gd name="T3" fmla="*/ 2 h 226"/>
                <a:gd name="T4" fmla="*/ 0 w 351"/>
                <a:gd name="T5" fmla="*/ 2 h 226"/>
                <a:gd name="T6" fmla="*/ 0 w 351"/>
                <a:gd name="T7" fmla="*/ 2 h 226"/>
                <a:gd name="T8" fmla="*/ 0 w 351"/>
                <a:gd name="T9" fmla="*/ 2 h 226"/>
                <a:gd name="T10" fmla="*/ 0 w 351"/>
                <a:gd name="T11" fmla="*/ 3 h 226"/>
                <a:gd name="T12" fmla="*/ 0 w 351"/>
                <a:gd name="T13" fmla="*/ 3 h 226"/>
                <a:gd name="T14" fmla="*/ 0 w 351"/>
                <a:gd name="T15" fmla="*/ 3 h 226"/>
                <a:gd name="T16" fmla="*/ 0 w 351"/>
                <a:gd name="T17" fmla="*/ 3 h 226"/>
                <a:gd name="T18" fmla="*/ 0 w 351"/>
                <a:gd name="T19" fmla="*/ 3 h 226"/>
                <a:gd name="T20" fmla="*/ 0 w 351"/>
                <a:gd name="T21" fmla="*/ 3 h 226"/>
                <a:gd name="T22" fmla="*/ 0 w 351"/>
                <a:gd name="T23" fmla="*/ 4 h 226"/>
                <a:gd name="T24" fmla="*/ 0 w 351"/>
                <a:gd name="T25" fmla="*/ 4 h 226"/>
                <a:gd name="T26" fmla="*/ 0 w 351"/>
                <a:gd name="T27" fmla="*/ 4 h 226"/>
                <a:gd name="T28" fmla="*/ 0 w 351"/>
                <a:gd name="T29" fmla="*/ 4 h 226"/>
                <a:gd name="T30" fmla="*/ 0 w 351"/>
                <a:gd name="T31" fmla="*/ 4 h 226"/>
                <a:gd name="T32" fmla="*/ 0 w 351"/>
                <a:gd name="T33" fmla="*/ 4 h 226"/>
                <a:gd name="T34" fmla="*/ 0 w 351"/>
                <a:gd name="T35" fmla="*/ 4 h 226"/>
                <a:gd name="T36" fmla="*/ 0 w 351"/>
                <a:gd name="T37" fmla="*/ 4 h 226"/>
                <a:gd name="T38" fmla="*/ 0 w 351"/>
                <a:gd name="T39" fmla="*/ 4 h 226"/>
                <a:gd name="T40" fmla="*/ 0 w 351"/>
                <a:gd name="T41" fmla="*/ 4 h 226"/>
                <a:gd name="T42" fmla="*/ 0 w 351"/>
                <a:gd name="T43" fmla="*/ 4 h 226"/>
                <a:gd name="T44" fmla="*/ 0 w 351"/>
                <a:gd name="T45" fmla="*/ 3 h 226"/>
                <a:gd name="T46" fmla="*/ 0 w 351"/>
                <a:gd name="T47" fmla="*/ 3 h 226"/>
                <a:gd name="T48" fmla="*/ 0 w 351"/>
                <a:gd name="T49" fmla="*/ 3 h 226"/>
                <a:gd name="T50" fmla="*/ 0 w 351"/>
                <a:gd name="T51" fmla="*/ 2 h 226"/>
                <a:gd name="T52" fmla="*/ 0 w 351"/>
                <a:gd name="T53" fmla="*/ 2 h 226"/>
                <a:gd name="T54" fmla="*/ 0 w 351"/>
                <a:gd name="T55" fmla="*/ 2 h 226"/>
                <a:gd name="T56" fmla="*/ 0 w 351"/>
                <a:gd name="T57" fmla="*/ 1 h 226"/>
                <a:gd name="T58" fmla="*/ 0 w 351"/>
                <a:gd name="T59" fmla="*/ 1 h 226"/>
                <a:gd name="T60" fmla="*/ 0 w 351"/>
                <a:gd name="T61" fmla="*/ 1 h 226"/>
                <a:gd name="T62" fmla="*/ 0 w 351"/>
                <a:gd name="T63" fmla="*/ 1 h 226"/>
                <a:gd name="T64" fmla="*/ 0 w 351"/>
                <a:gd name="T65" fmla="*/ 1 h 226"/>
                <a:gd name="T66" fmla="*/ 0 w 351"/>
                <a:gd name="T67" fmla="*/ 1 h 226"/>
                <a:gd name="T68" fmla="*/ 0 w 351"/>
                <a:gd name="T69" fmla="*/ 1 h 226"/>
                <a:gd name="T70" fmla="*/ 0 w 351"/>
                <a:gd name="T71" fmla="*/ 1 h 226"/>
                <a:gd name="T72" fmla="*/ 0 w 351"/>
                <a:gd name="T73" fmla="*/ 1 h 226"/>
                <a:gd name="T74" fmla="*/ 0 w 351"/>
                <a:gd name="T75" fmla="*/ 1 h 226"/>
                <a:gd name="T76" fmla="*/ 0 w 351"/>
                <a:gd name="T77" fmla="*/ 1 h 226"/>
                <a:gd name="T78" fmla="*/ 0 w 351"/>
                <a:gd name="T79" fmla="*/ 0 h 226"/>
                <a:gd name="T80" fmla="*/ 0 w 351"/>
                <a:gd name="T81" fmla="*/ 0 h 226"/>
                <a:gd name="T82" fmla="*/ 0 w 351"/>
                <a:gd name="T83" fmla="*/ 0 h 226"/>
                <a:gd name="T84" fmla="*/ 0 w 351"/>
                <a:gd name="T85" fmla="*/ 0 h 226"/>
                <a:gd name="T86" fmla="*/ 0 w 351"/>
                <a:gd name="T87" fmla="*/ 1 h 226"/>
                <a:gd name="T88" fmla="*/ 0 w 351"/>
                <a:gd name="T89" fmla="*/ 1 h 226"/>
                <a:gd name="T90" fmla="*/ 0 w 351"/>
                <a:gd name="T91" fmla="*/ 1 h 226"/>
                <a:gd name="T92" fmla="*/ 0 w 351"/>
                <a:gd name="T93" fmla="*/ 1 h 226"/>
                <a:gd name="T94" fmla="*/ 0 w 351"/>
                <a:gd name="T95" fmla="*/ 1 h 226"/>
                <a:gd name="T96" fmla="*/ 0 w 351"/>
                <a:gd name="T97" fmla="*/ 1 h 226"/>
                <a:gd name="T98" fmla="*/ 0 w 351"/>
                <a:gd name="T99" fmla="*/ 1 h 226"/>
                <a:gd name="T100" fmla="*/ 0 w 351"/>
                <a:gd name="T101" fmla="*/ 1 h 226"/>
                <a:gd name="T102" fmla="*/ 0 w 351"/>
                <a:gd name="T103" fmla="*/ 1 h 226"/>
                <a:gd name="T104" fmla="*/ 0 w 351"/>
                <a:gd name="T105" fmla="*/ 1 h 226"/>
                <a:gd name="T106" fmla="*/ 0 w 351"/>
                <a:gd name="T107" fmla="*/ 1 h 226"/>
                <a:gd name="T108" fmla="*/ 0 w 351"/>
                <a:gd name="T109" fmla="*/ 1 h 226"/>
                <a:gd name="T110" fmla="*/ 0 w 351"/>
                <a:gd name="T111" fmla="*/ 1 h 226"/>
                <a:gd name="T112" fmla="*/ 0 w 351"/>
                <a:gd name="T113" fmla="*/ 1 h 226"/>
                <a:gd name="T114" fmla="*/ 0 w 351"/>
                <a:gd name="T115" fmla="*/ 1 h 226"/>
                <a:gd name="T116" fmla="*/ 0 w 351"/>
                <a:gd name="T117" fmla="*/ 1 h 226"/>
                <a:gd name="T118" fmla="*/ 0 w 351"/>
                <a:gd name="T119" fmla="*/ 1 h 226"/>
                <a:gd name="T120" fmla="*/ 0 w 351"/>
                <a:gd name="T121" fmla="*/ 2 h 22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51" h="226">
                  <a:moveTo>
                    <a:pt x="291" y="69"/>
                  </a:moveTo>
                  <a:lnTo>
                    <a:pt x="307" y="81"/>
                  </a:lnTo>
                  <a:lnTo>
                    <a:pt x="317" y="96"/>
                  </a:lnTo>
                  <a:lnTo>
                    <a:pt x="322" y="111"/>
                  </a:lnTo>
                  <a:lnTo>
                    <a:pt x="322" y="128"/>
                  </a:lnTo>
                  <a:lnTo>
                    <a:pt x="319" y="141"/>
                  </a:lnTo>
                  <a:lnTo>
                    <a:pt x="313" y="152"/>
                  </a:lnTo>
                  <a:lnTo>
                    <a:pt x="303" y="164"/>
                  </a:lnTo>
                  <a:lnTo>
                    <a:pt x="293" y="173"/>
                  </a:lnTo>
                  <a:lnTo>
                    <a:pt x="279" y="183"/>
                  </a:lnTo>
                  <a:lnTo>
                    <a:pt x="266" y="192"/>
                  </a:lnTo>
                  <a:lnTo>
                    <a:pt x="253" y="201"/>
                  </a:lnTo>
                  <a:lnTo>
                    <a:pt x="240" y="210"/>
                  </a:lnTo>
                  <a:lnTo>
                    <a:pt x="237" y="213"/>
                  </a:lnTo>
                  <a:lnTo>
                    <a:pt x="237" y="216"/>
                  </a:lnTo>
                  <a:lnTo>
                    <a:pt x="237" y="219"/>
                  </a:lnTo>
                  <a:lnTo>
                    <a:pt x="240" y="222"/>
                  </a:lnTo>
                  <a:lnTo>
                    <a:pt x="245" y="225"/>
                  </a:lnTo>
                  <a:lnTo>
                    <a:pt x="250" y="226"/>
                  </a:lnTo>
                  <a:lnTo>
                    <a:pt x="255" y="225"/>
                  </a:lnTo>
                  <a:lnTo>
                    <a:pt x="259" y="222"/>
                  </a:lnTo>
                  <a:lnTo>
                    <a:pt x="288" y="209"/>
                  </a:lnTo>
                  <a:lnTo>
                    <a:pt x="313" y="192"/>
                  </a:lnTo>
                  <a:lnTo>
                    <a:pt x="332" y="172"/>
                  </a:lnTo>
                  <a:lnTo>
                    <a:pt x="345" y="149"/>
                  </a:lnTo>
                  <a:lnTo>
                    <a:pt x="351" y="127"/>
                  </a:lnTo>
                  <a:lnTo>
                    <a:pt x="348" y="103"/>
                  </a:lnTo>
                  <a:lnTo>
                    <a:pt x="336" y="81"/>
                  </a:lnTo>
                  <a:lnTo>
                    <a:pt x="313" y="62"/>
                  </a:lnTo>
                  <a:lnTo>
                    <a:pt x="295" y="51"/>
                  </a:lnTo>
                  <a:lnTo>
                    <a:pt x="275" y="43"/>
                  </a:lnTo>
                  <a:lnTo>
                    <a:pt x="253" y="35"/>
                  </a:lnTo>
                  <a:lnTo>
                    <a:pt x="229" y="28"/>
                  </a:lnTo>
                  <a:lnTo>
                    <a:pt x="204" y="20"/>
                  </a:lnTo>
                  <a:lnTo>
                    <a:pt x="179" y="15"/>
                  </a:lnTo>
                  <a:lnTo>
                    <a:pt x="153" y="11"/>
                  </a:lnTo>
                  <a:lnTo>
                    <a:pt x="128" y="7"/>
                  </a:lnTo>
                  <a:lnTo>
                    <a:pt x="104" y="4"/>
                  </a:lnTo>
                  <a:lnTo>
                    <a:pt x="82" y="2"/>
                  </a:lnTo>
                  <a:lnTo>
                    <a:pt x="60" y="0"/>
                  </a:lnTo>
                  <a:lnTo>
                    <a:pt x="43" y="0"/>
                  </a:lnTo>
                  <a:lnTo>
                    <a:pt x="27" y="0"/>
                  </a:lnTo>
                  <a:lnTo>
                    <a:pt x="14" y="0"/>
                  </a:lnTo>
                  <a:lnTo>
                    <a:pt x="5" y="2"/>
                  </a:lnTo>
                  <a:lnTo>
                    <a:pt x="0" y="4"/>
                  </a:lnTo>
                  <a:lnTo>
                    <a:pt x="15" y="6"/>
                  </a:lnTo>
                  <a:lnTo>
                    <a:pt x="30" y="7"/>
                  </a:lnTo>
                  <a:lnTo>
                    <a:pt x="47" y="9"/>
                  </a:lnTo>
                  <a:lnTo>
                    <a:pt x="64" y="11"/>
                  </a:lnTo>
                  <a:lnTo>
                    <a:pt x="82" y="14"/>
                  </a:lnTo>
                  <a:lnTo>
                    <a:pt x="102" y="16"/>
                  </a:lnTo>
                  <a:lnTo>
                    <a:pt x="121" y="19"/>
                  </a:lnTo>
                  <a:lnTo>
                    <a:pt x="141" y="23"/>
                  </a:lnTo>
                  <a:lnTo>
                    <a:pt x="160" y="27"/>
                  </a:lnTo>
                  <a:lnTo>
                    <a:pt x="181" y="31"/>
                  </a:lnTo>
                  <a:lnTo>
                    <a:pt x="201" y="35"/>
                  </a:lnTo>
                  <a:lnTo>
                    <a:pt x="220" y="40"/>
                  </a:lnTo>
                  <a:lnTo>
                    <a:pt x="239" y="46"/>
                  </a:lnTo>
                  <a:lnTo>
                    <a:pt x="258" y="53"/>
                  </a:lnTo>
                  <a:lnTo>
                    <a:pt x="275" y="61"/>
                  </a:lnTo>
                  <a:lnTo>
                    <a:pt x="291" y="69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8" name="Freeform 93"/>
            <p:cNvSpPr>
              <a:spLocks/>
            </p:cNvSpPr>
            <p:nvPr/>
          </p:nvSpPr>
          <p:spPr bwMode="auto">
            <a:xfrm>
              <a:off x="4769" y="324"/>
              <a:ext cx="48" cy="107"/>
            </a:xfrm>
            <a:custGeom>
              <a:avLst/>
              <a:gdLst>
                <a:gd name="T0" fmla="*/ 0 w 142"/>
                <a:gd name="T1" fmla="*/ 2 h 213"/>
                <a:gd name="T2" fmla="*/ 0 w 142"/>
                <a:gd name="T3" fmla="*/ 3 h 213"/>
                <a:gd name="T4" fmla="*/ 0 w 142"/>
                <a:gd name="T5" fmla="*/ 3 h 213"/>
                <a:gd name="T6" fmla="*/ 0 w 142"/>
                <a:gd name="T7" fmla="*/ 3 h 213"/>
                <a:gd name="T8" fmla="*/ 0 w 142"/>
                <a:gd name="T9" fmla="*/ 3 h 213"/>
                <a:gd name="T10" fmla="*/ 0 w 142"/>
                <a:gd name="T11" fmla="*/ 3 h 213"/>
                <a:gd name="T12" fmla="*/ 0 w 142"/>
                <a:gd name="T13" fmla="*/ 4 h 213"/>
                <a:gd name="T14" fmla="*/ 0 w 142"/>
                <a:gd name="T15" fmla="*/ 4 h 213"/>
                <a:gd name="T16" fmla="*/ 0 w 142"/>
                <a:gd name="T17" fmla="*/ 4 h 213"/>
                <a:gd name="T18" fmla="*/ 0 w 142"/>
                <a:gd name="T19" fmla="*/ 4 h 213"/>
                <a:gd name="T20" fmla="*/ 0 w 142"/>
                <a:gd name="T21" fmla="*/ 4 h 213"/>
                <a:gd name="T22" fmla="*/ 0 w 142"/>
                <a:gd name="T23" fmla="*/ 4 h 213"/>
                <a:gd name="T24" fmla="*/ 0 w 142"/>
                <a:gd name="T25" fmla="*/ 4 h 213"/>
                <a:gd name="T26" fmla="*/ 0 w 142"/>
                <a:gd name="T27" fmla="*/ 4 h 213"/>
                <a:gd name="T28" fmla="*/ 0 w 142"/>
                <a:gd name="T29" fmla="*/ 4 h 213"/>
                <a:gd name="T30" fmla="*/ 0 w 142"/>
                <a:gd name="T31" fmla="*/ 3 h 213"/>
                <a:gd name="T32" fmla="*/ 0 w 142"/>
                <a:gd name="T33" fmla="*/ 3 h 213"/>
                <a:gd name="T34" fmla="*/ 0 w 142"/>
                <a:gd name="T35" fmla="*/ 3 h 213"/>
                <a:gd name="T36" fmla="*/ 0 w 142"/>
                <a:gd name="T37" fmla="*/ 3 h 213"/>
                <a:gd name="T38" fmla="*/ 0 w 142"/>
                <a:gd name="T39" fmla="*/ 3 h 213"/>
                <a:gd name="T40" fmla="*/ 0 w 142"/>
                <a:gd name="T41" fmla="*/ 3 h 213"/>
                <a:gd name="T42" fmla="*/ 0 w 142"/>
                <a:gd name="T43" fmla="*/ 3 h 213"/>
                <a:gd name="T44" fmla="*/ 0 w 142"/>
                <a:gd name="T45" fmla="*/ 2 h 213"/>
                <a:gd name="T46" fmla="*/ 0 w 142"/>
                <a:gd name="T47" fmla="*/ 2 h 213"/>
                <a:gd name="T48" fmla="*/ 0 w 142"/>
                <a:gd name="T49" fmla="*/ 2 h 213"/>
                <a:gd name="T50" fmla="*/ 0 w 142"/>
                <a:gd name="T51" fmla="*/ 2 h 213"/>
                <a:gd name="T52" fmla="*/ 0 w 142"/>
                <a:gd name="T53" fmla="*/ 1 h 213"/>
                <a:gd name="T54" fmla="*/ 0 w 142"/>
                <a:gd name="T55" fmla="*/ 1 h 213"/>
                <a:gd name="T56" fmla="*/ 0 w 142"/>
                <a:gd name="T57" fmla="*/ 1 h 213"/>
                <a:gd name="T58" fmla="*/ 0 w 142"/>
                <a:gd name="T59" fmla="*/ 1 h 213"/>
                <a:gd name="T60" fmla="*/ 0 w 142"/>
                <a:gd name="T61" fmla="*/ 1 h 213"/>
                <a:gd name="T62" fmla="*/ 0 w 142"/>
                <a:gd name="T63" fmla="*/ 1 h 213"/>
                <a:gd name="T64" fmla="*/ 0 w 142"/>
                <a:gd name="T65" fmla="*/ 1 h 213"/>
                <a:gd name="T66" fmla="*/ 0 w 142"/>
                <a:gd name="T67" fmla="*/ 0 h 213"/>
                <a:gd name="T68" fmla="*/ 0 w 142"/>
                <a:gd name="T69" fmla="*/ 1 h 213"/>
                <a:gd name="T70" fmla="*/ 0 w 142"/>
                <a:gd name="T71" fmla="*/ 1 h 213"/>
                <a:gd name="T72" fmla="*/ 0 w 142"/>
                <a:gd name="T73" fmla="*/ 1 h 213"/>
                <a:gd name="T74" fmla="*/ 0 w 142"/>
                <a:gd name="T75" fmla="*/ 1 h 213"/>
                <a:gd name="T76" fmla="*/ 0 w 142"/>
                <a:gd name="T77" fmla="*/ 2 h 213"/>
                <a:gd name="T78" fmla="*/ 0 w 142"/>
                <a:gd name="T79" fmla="*/ 2 h 213"/>
                <a:gd name="T80" fmla="*/ 0 w 142"/>
                <a:gd name="T81" fmla="*/ 2 h 21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42" h="213">
                  <a:moveTo>
                    <a:pt x="0" y="116"/>
                  </a:moveTo>
                  <a:lnTo>
                    <a:pt x="0" y="134"/>
                  </a:lnTo>
                  <a:lnTo>
                    <a:pt x="6" y="150"/>
                  </a:lnTo>
                  <a:lnTo>
                    <a:pt x="16" y="166"/>
                  </a:lnTo>
                  <a:lnTo>
                    <a:pt x="30" y="179"/>
                  </a:lnTo>
                  <a:lnTo>
                    <a:pt x="48" y="191"/>
                  </a:lnTo>
                  <a:lnTo>
                    <a:pt x="68" y="201"/>
                  </a:lnTo>
                  <a:lnTo>
                    <a:pt x="91" y="208"/>
                  </a:lnTo>
                  <a:lnTo>
                    <a:pt x="115" y="212"/>
                  </a:lnTo>
                  <a:lnTo>
                    <a:pt x="122" y="213"/>
                  </a:lnTo>
                  <a:lnTo>
                    <a:pt x="129" y="211"/>
                  </a:lnTo>
                  <a:lnTo>
                    <a:pt x="135" y="208"/>
                  </a:lnTo>
                  <a:lnTo>
                    <a:pt x="138" y="204"/>
                  </a:lnTo>
                  <a:lnTo>
                    <a:pt x="138" y="199"/>
                  </a:lnTo>
                  <a:lnTo>
                    <a:pt x="137" y="194"/>
                  </a:lnTo>
                  <a:lnTo>
                    <a:pt x="132" y="190"/>
                  </a:lnTo>
                  <a:lnTo>
                    <a:pt x="125" y="188"/>
                  </a:lnTo>
                  <a:lnTo>
                    <a:pt x="102" y="181"/>
                  </a:lnTo>
                  <a:lnTo>
                    <a:pt x="80" y="173"/>
                  </a:lnTo>
                  <a:lnTo>
                    <a:pt x="62" y="162"/>
                  </a:lnTo>
                  <a:lnTo>
                    <a:pt x="49" y="149"/>
                  </a:lnTo>
                  <a:lnTo>
                    <a:pt x="41" y="134"/>
                  </a:lnTo>
                  <a:lnTo>
                    <a:pt x="36" y="117"/>
                  </a:lnTo>
                  <a:lnTo>
                    <a:pt x="36" y="100"/>
                  </a:lnTo>
                  <a:lnTo>
                    <a:pt x="44" y="81"/>
                  </a:lnTo>
                  <a:lnTo>
                    <a:pt x="52" y="68"/>
                  </a:lnTo>
                  <a:lnTo>
                    <a:pt x="64" y="56"/>
                  </a:lnTo>
                  <a:lnTo>
                    <a:pt x="77" y="44"/>
                  </a:lnTo>
                  <a:lnTo>
                    <a:pt x="91" y="34"/>
                  </a:lnTo>
                  <a:lnTo>
                    <a:pt x="105" y="25"/>
                  </a:lnTo>
                  <a:lnTo>
                    <a:pt x="119" y="16"/>
                  </a:lnTo>
                  <a:lnTo>
                    <a:pt x="132" y="8"/>
                  </a:lnTo>
                  <a:lnTo>
                    <a:pt x="142" y="1"/>
                  </a:lnTo>
                  <a:lnTo>
                    <a:pt x="132" y="0"/>
                  </a:lnTo>
                  <a:lnTo>
                    <a:pt x="116" y="5"/>
                  </a:lnTo>
                  <a:lnTo>
                    <a:pt x="94" y="16"/>
                  </a:lnTo>
                  <a:lnTo>
                    <a:pt x="70" y="32"/>
                  </a:lnTo>
                  <a:lnTo>
                    <a:pt x="46" y="51"/>
                  </a:lnTo>
                  <a:lnTo>
                    <a:pt x="25" y="72"/>
                  </a:lnTo>
                  <a:lnTo>
                    <a:pt x="9" y="95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9" name="Freeform 94"/>
            <p:cNvSpPr>
              <a:spLocks/>
            </p:cNvSpPr>
            <p:nvPr/>
          </p:nvSpPr>
          <p:spPr bwMode="auto">
            <a:xfrm>
              <a:off x="5104" y="264"/>
              <a:ext cx="101" cy="139"/>
            </a:xfrm>
            <a:custGeom>
              <a:avLst/>
              <a:gdLst>
                <a:gd name="T0" fmla="*/ 0 w 305"/>
                <a:gd name="T1" fmla="*/ 1 h 279"/>
                <a:gd name="T2" fmla="*/ 0 w 305"/>
                <a:gd name="T3" fmla="*/ 2 h 279"/>
                <a:gd name="T4" fmla="*/ 0 w 305"/>
                <a:gd name="T5" fmla="*/ 2 h 279"/>
                <a:gd name="T6" fmla="*/ 0 w 305"/>
                <a:gd name="T7" fmla="*/ 2 h 279"/>
                <a:gd name="T8" fmla="*/ 0 w 305"/>
                <a:gd name="T9" fmla="*/ 2 h 279"/>
                <a:gd name="T10" fmla="*/ 0 w 305"/>
                <a:gd name="T11" fmla="*/ 3 h 279"/>
                <a:gd name="T12" fmla="*/ 0 w 305"/>
                <a:gd name="T13" fmla="*/ 3 h 279"/>
                <a:gd name="T14" fmla="*/ 0 w 305"/>
                <a:gd name="T15" fmla="*/ 3 h 279"/>
                <a:gd name="T16" fmla="*/ 0 w 305"/>
                <a:gd name="T17" fmla="*/ 3 h 279"/>
                <a:gd name="T18" fmla="*/ 0 w 305"/>
                <a:gd name="T19" fmla="*/ 4 h 279"/>
                <a:gd name="T20" fmla="*/ 0 w 305"/>
                <a:gd name="T21" fmla="*/ 4 h 279"/>
                <a:gd name="T22" fmla="*/ 0 w 305"/>
                <a:gd name="T23" fmla="*/ 4 h 279"/>
                <a:gd name="T24" fmla="*/ 0 w 305"/>
                <a:gd name="T25" fmla="*/ 4 h 279"/>
                <a:gd name="T26" fmla="*/ 0 w 305"/>
                <a:gd name="T27" fmla="*/ 4 h 279"/>
                <a:gd name="T28" fmla="*/ 0 w 305"/>
                <a:gd name="T29" fmla="*/ 4 h 279"/>
                <a:gd name="T30" fmla="*/ 0 w 305"/>
                <a:gd name="T31" fmla="*/ 3 h 279"/>
                <a:gd name="T32" fmla="*/ 0 w 305"/>
                <a:gd name="T33" fmla="*/ 3 h 279"/>
                <a:gd name="T34" fmla="*/ 0 w 305"/>
                <a:gd name="T35" fmla="*/ 3 h 279"/>
                <a:gd name="T36" fmla="*/ 0 w 305"/>
                <a:gd name="T37" fmla="*/ 2 h 279"/>
                <a:gd name="T38" fmla="*/ 0 w 305"/>
                <a:gd name="T39" fmla="*/ 2 h 279"/>
                <a:gd name="T40" fmla="*/ 0 w 305"/>
                <a:gd name="T41" fmla="*/ 1 h 279"/>
                <a:gd name="T42" fmla="*/ 0 w 305"/>
                <a:gd name="T43" fmla="*/ 1 h 279"/>
                <a:gd name="T44" fmla="*/ 0 w 305"/>
                <a:gd name="T45" fmla="*/ 1 h 279"/>
                <a:gd name="T46" fmla="*/ 0 w 305"/>
                <a:gd name="T47" fmla="*/ 0 h 279"/>
                <a:gd name="T48" fmla="*/ 0 w 305"/>
                <a:gd name="T49" fmla="*/ 0 h 279"/>
                <a:gd name="T50" fmla="*/ 0 w 305"/>
                <a:gd name="T51" fmla="*/ 0 h 279"/>
                <a:gd name="T52" fmla="*/ 0 w 305"/>
                <a:gd name="T53" fmla="*/ 0 h 279"/>
                <a:gd name="T54" fmla="*/ 0 w 305"/>
                <a:gd name="T55" fmla="*/ 0 h 279"/>
                <a:gd name="T56" fmla="*/ 0 w 305"/>
                <a:gd name="T57" fmla="*/ 0 h 279"/>
                <a:gd name="T58" fmla="*/ 0 w 305"/>
                <a:gd name="T59" fmla="*/ 0 h 279"/>
                <a:gd name="T60" fmla="*/ 0 w 305"/>
                <a:gd name="T61" fmla="*/ 0 h 279"/>
                <a:gd name="T62" fmla="*/ 0 w 305"/>
                <a:gd name="T63" fmla="*/ 0 h 279"/>
                <a:gd name="T64" fmla="*/ 0 w 305"/>
                <a:gd name="T65" fmla="*/ 0 h 279"/>
                <a:gd name="T66" fmla="*/ 0 w 305"/>
                <a:gd name="T67" fmla="*/ 0 h 279"/>
                <a:gd name="T68" fmla="*/ 0 w 305"/>
                <a:gd name="T69" fmla="*/ 0 h 279"/>
                <a:gd name="T70" fmla="*/ 0 w 305"/>
                <a:gd name="T71" fmla="*/ 0 h 279"/>
                <a:gd name="T72" fmla="*/ 0 w 305"/>
                <a:gd name="T73" fmla="*/ 1 h 279"/>
                <a:gd name="T74" fmla="*/ 0 w 305"/>
                <a:gd name="T75" fmla="*/ 1 h 27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05" h="279">
                  <a:moveTo>
                    <a:pt x="247" y="104"/>
                  </a:moveTo>
                  <a:lnTo>
                    <a:pt x="257" y="112"/>
                  </a:lnTo>
                  <a:lnTo>
                    <a:pt x="266" y="120"/>
                  </a:lnTo>
                  <a:lnTo>
                    <a:pt x="271" y="129"/>
                  </a:lnTo>
                  <a:lnTo>
                    <a:pt x="277" y="138"/>
                  </a:lnTo>
                  <a:lnTo>
                    <a:pt x="279" y="148"/>
                  </a:lnTo>
                  <a:lnTo>
                    <a:pt x="279" y="158"/>
                  </a:lnTo>
                  <a:lnTo>
                    <a:pt x="274" y="168"/>
                  </a:lnTo>
                  <a:lnTo>
                    <a:pt x="268" y="178"/>
                  </a:lnTo>
                  <a:lnTo>
                    <a:pt x="258" y="188"/>
                  </a:lnTo>
                  <a:lnTo>
                    <a:pt x="247" y="197"/>
                  </a:lnTo>
                  <a:lnTo>
                    <a:pt x="234" y="205"/>
                  </a:lnTo>
                  <a:lnTo>
                    <a:pt x="219" y="214"/>
                  </a:lnTo>
                  <a:lnTo>
                    <a:pt x="206" y="221"/>
                  </a:lnTo>
                  <a:lnTo>
                    <a:pt x="191" y="229"/>
                  </a:lnTo>
                  <a:lnTo>
                    <a:pt x="177" y="237"/>
                  </a:lnTo>
                  <a:lnTo>
                    <a:pt x="164" y="247"/>
                  </a:lnTo>
                  <a:lnTo>
                    <a:pt x="160" y="250"/>
                  </a:lnTo>
                  <a:lnTo>
                    <a:pt x="157" y="254"/>
                  </a:lnTo>
                  <a:lnTo>
                    <a:pt x="154" y="258"/>
                  </a:lnTo>
                  <a:lnTo>
                    <a:pt x="151" y="262"/>
                  </a:lnTo>
                  <a:lnTo>
                    <a:pt x="149" y="266"/>
                  </a:lnTo>
                  <a:lnTo>
                    <a:pt x="149" y="270"/>
                  </a:lnTo>
                  <a:lnTo>
                    <a:pt x="151" y="275"/>
                  </a:lnTo>
                  <a:lnTo>
                    <a:pt x="155" y="278"/>
                  </a:lnTo>
                  <a:lnTo>
                    <a:pt x="161" y="279"/>
                  </a:lnTo>
                  <a:lnTo>
                    <a:pt x="167" y="279"/>
                  </a:lnTo>
                  <a:lnTo>
                    <a:pt x="173" y="278"/>
                  </a:lnTo>
                  <a:lnTo>
                    <a:pt x="177" y="275"/>
                  </a:lnTo>
                  <a:lnTo>
                    <a:pt x="191" y="263"/>
                  </a:lnTo>
                  <a:lnTo>
                    <a:pt x="207" y="252"/>
                  </a:lnTo>
                  <a:lnTo>
                    <a:pt x="223" y="242"/>
                  </a:lnTo>
                  <a:lnTo>
                    <a:pt x="241" y="231"/>
                  </a:lnTo>
                  <a:lnTo>
                    <a:pt x="257" y="221"/>
                  </a:lnTo>
                  <a:lnTo>
                    <a:pt x="271" y="210"/>
                  </a:lnTo>
                  <a:lnTo>
                    <a:pt x="286" y="197"/>
                  </a:lnTo>
                  <a:lnTo>
                    <a:pt x="296" y="184"/>
                  </a:lnTo>
                  <a:lnTo>
                    <a:pt x="303" y="168"/>
                  </a:lnTo>
                  <a:lnTo>
                    <a:pt x="305" y="153"/>
                  </a:lnTo>
                  <a:lnTo>
                    <a:pt x="300" y="137"/>
                  </a:lnTo>
                  <a:lnTo>
                    <a:pt x="293" y="123"/>
                  </a:lnTo>
                  <a:lnTo>
                    <a:pt x="282" y="109"/>
                  </a:lnTo>
                  <a:lnTo>
                    <a:pt x="267" y="96"/>
                  </a:lnTo>
                  <a:lnTo>
                    <a:pt x="250" y="85"/>
                  </a:lnTo>
                  <a:lnTo>
                    <a:pt x="232" y="75"/>
                  </a:lnTo>
                  <a:lnTo>
                    <a:pt x="219" y="67"/>
                  </a:lnTo>
                  <a:lnTo>
                    <a:pt x="205" y="61"/>
                  </a:lnTo>
                  <a:lnTo>
                    <a:pt x="189" y="54"/>
                  </a:lnTo>
                  <a:lnTo>
                    <a:pt x="173" y="47"/>
                  </a:lnTo>
                  <a:lnTo>
                    <a:pt x="157" y="40"/>
                  </a:lnTo>
                  <a:lnTo>
                    <a:pt x="139" y="32"/>
                  </a:lnTo>
                  <a:lnTo>
                    <a:pt x="122" y="26"/>
                  </a:lnTo>
                  <a:lnTo>
                    <a:pt x="106" y="20"/>
                  </a:lnTo>
                  <a:lnTo>
                    <a:pt x="90" y="15"/>
                  </a:lnTo>
                  <a:lnTo>
                    <a:pt x="74" y="10"/>
                  </a:lnTo>
                  <a:lnTo>
                    <a:pt x="58" y="7"/>
                  </a:lnTo>
                  <a:lnTo>
                    <a:pt x="43" y="3"/>
                  </a:lnTo>
                  <a:lnTo>
                    <a:pt x="30" y="1"/>
                  </a:lnTo>
                  <a:lnTo>
                    <a:pt x="19" y="0"/>
                  </a:lnTo>
                  <a:lnTo>
                    <a:pt x="8" y="1"/>
                  </a:lnTo>
                  <a:lnTo>
                    <a:pt x="0" y="3"/>
                  </a:lnTo>
                  <a:lnTo>
                    <a:pt x="10" y="6"/>
                  </a:lnTo>
                  <a:lnTo>
                    <a:pt x="21" y="9"/>
                  </a:lnTo>
                  <a:lnTo>
                    <a:pt x="35" y="13"/>
                  </a:lnTo>
                  <a:lnTo>
                    <a:pt x="48" y="17"/>
                  </a:lnTo>
                  <a:lnTo>
                    <a:pt x="64" y="22"/>
                  </a:lnTo>
                  <a:lnTo>
                    <a:pt x="80" y="27"/>
                  </a:lnTo>
                  <a:lnTo>
                    <a:pt x="97" y="33"/>
                  </a:lnTo>
                  <a:lnTo>
                    <a:pt x="114" y="40"/>
                  </a:lnTo>
                  <a:lnTo>
                    <a:pt x="132" y="47"/>
                  </a:lnTo>
                  <a:lnTo>
                    <a:pt x="149" y="54"/>
                  </a:lnTo>
                  <a:lnTo>
                    <a:pt x="167" y="62"/>
                  </a:lnTo>
                  <a:lnTo>
                    <a:pt x="184" y="70"/>
                  </a:lnTo>
                  <a:lnTo>
                    <a:pt x="202" y="79"/>
                  </a:lnTo>
                  <a:lnTo>
                    <a:pt x="218" y="87"/>
                  </a:lnTo>
                  <a:lnTo>
                    <a:pt x="232" y="95"/>
                  </a:lnTo>
                  <a:lnTo>
                    <a:pt x="247" y="104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0" name="Freeform 99"/>
            <p:cNvSpPr>
              <a:spLocks/>
            </p:cNvSpPr>
            <p:nvPr/>
          </p:nvSpPr>
          <p:spPr bwMode="auto">
            <a:xfrm>
              <a:off x="4976" y="382"/>
              <a:ext cx="18" cy="42"/>
            </a:xfrm>
            <a:custGeom>
              <a:avLst/>
              <a:gdLst>
                <a:gd name="T0" fmla="*/ 0 w 54"/>
                <a:gd name="T1" fmla="*/ 0 h 85"/>
                <a:gd name="T2" fmla="*/ 0 w 54"/>
                <a:gd name="T3" fmla="*/ 0 h 85"/>
                <a:gd name="T4" fmla="*/ 0 w 54"/>
                <a:gd name="T5" fmla="*/ 0 h 85"/>
                <a:gd name="T6" fmla="*/ 0 w 54"/>
                <a:gd name="T7" fmla="*/ 0 h 85"/>
                <a:gd name="T8" fmla="*/ 0 w 54"/>
                <a:gd name="T9" fmla="*/ 0 h 85"/>
                <a:gd name="T10" fmla="*/ 0 w 54"/>
                <a:gd name="T11" fmla="*/ 0 h 85"/>
                <a:gd name="T12" fmla="*/ 0 w 54"/>
                <a:gd name="T13" fmla="*/ 0 h 85"/>
                <a:gd name="T14" fmla="*/ 0 w 54"/>
                <a:gd name="T15" fmla="*/ 0 h 85"/>
                <a:gd name="T16" fmla="*/ 0 w 54"/>
                <a:gd name="T17" fmla="*/ 0 h 85"/>
                <a:gd name="T18" fmla="*/ 0 w 54"/>
                <a:gd name="T19" fmla="*/ 0 h 85"/>
                <a:gd name="T20" fmla="*/ 0 w 54"/>
                <a:gd name="T21" fmla="*/ 0 h 85"/>
                <a:gd name="T22" fmla="*/ 0 w 54"/>
                <a:gd name="T23" fmla="*/ 0 h 85"/>
                <a:gd name="T24" fmla="*/ 0 w 54"/>
                <a:gd name="T25" fmla="*/ 0 h 85"/>
                <a:gd name="T26" fmla="*/ 0 w 54"/>
                <a:gd name="T27" fmla="*/ 1 h 85"/>
                <a:gd name="T28" fmla="*/ 0 w 54"/>
                <a:gd name="T29" fmla="*/ 1 h 85"/>
                <a:gd name="T30" fmla="*/ 0 w 54"/>
                <a:gd name="T31" fmla="*/ 1 h 85"/>
                <a:gd name="T32" fmla="*/ 0 w 54"/>
                <a:gd name="T33" fmla="*/ 1 h 85"/>
                <a:gd name="T34" fmla="*/ 0 w 54"/>
                <a:gd name="T35" fmla="*/ 1 h 85"/>
                <a:gd name="T36" fmla="*/ 0 w 54"/>
                <a:gd name="T37" fmla="*/ 0 h 85"/>
                <a:gd name="T38" fmla="*/ 0 w 54"/>
                <a:gd name="T39" fmla="*/ 0 h 85"/>
                <a:gd name="T40" fmla="*/ 0 w 54"/>
                <a:gd name="T41" fmla="*/ 0 h 8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54" h="85">
                  <a:moveTo>
                    <a:pt x="28" y="10"/>
                  </a:moveTo>
                  <a:lnTo>
                    <a:pt x="27" y="6"/>
                  </a:lnTo>
                  <a:lnTo>
                    <a:pt x="22" y="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8" y="1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22"/>
                  </a:lnTo>
                  <a:lnTo>
                    <a:pt x="5" y="34"/>
                  </a:lnTo>
                  <a:lnTo>
                    <a:pt x="11" y="47"/>
                  </a:lnTo>
                  <a:lnTo>
                    <a:pt x="18" y="59"/>
                  </a:lnTo>
                  <a:lnTo>
                    <a:pt x="27" y="70"/>
                  </a:lnTo>
                  <a:lnTo>
                    <a:pt x="35" y="79"/>
                  </a:lnTo>
                  <a:lnTo>
                    <a:pt x="46" y="84"/>
                  </a:lnTo>
                  <a:lnTo>
                    <a:pt x="53" y="85"/>
                  </a:lnTo>
                  <a:lnTo>
                    <a:pt x="54" y="68"/>
                  </a:lnTo>
                  <a:lnTo>
                    <a:pt x="47" y="49"/>
                  </a:lnTo>
                  <a:lnTo>
                    <a:pt x="38" y="29"/>
                  </a:lnTo>
                  <a:lnTo>
                    <a:pt x="28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1" name="Freeform 100"/>
            <p:cNvSpPr>
              <a:spLocks/>
            </p:cNvSpPr>
            <p:nvPr/>
          </p:nvSpPr>
          <p:spPr bwMode="auto">
            <a:xfrm>
              <a:off x="4962" y="351"/>
              <a:ext cx="15" cy="24"/>
            </a:xfrm>
            <a:custGeom>
              <a:avLst/>
              <a:gdLst>
                <a:gd name="T0" fmla="*/ 0 w 46"/>
                <a:gd name="T1" fmla="*/ 1 h 48"/>
                <a:gd name="T2" fmla="*/ 0 w 46"/>
                <a:gd name="T3" fmla="*/ 1 h 48"/>
                <a:gd name="T4" fmla="*/ 0 w 46"/>
                <a:gd name="T5" fmla="*/ 1 h 48"/>
                <a:gd name="T6" fmla="*/ 0 w 46"/>
                <a:gd name="T7" fmla="*/ 1 h 48"/>
                <a:gd name="T8" fmla="*/ 0 w 46"/>
                <a:gd name="T9" fmla="*/ 1 h 48"/>
                <a:gd name="T10" fmla="*/ 0 w 46"/>
                <a:gd name="T11" fmla="*/ 1 h 48"/>
                <a:gd name="T12" fmla="*/ 0 w 46"/>
                <a:gd name="T13" fmla="*/ 1 h 48"/>
                <a:gd name="T14" fmla="*/ 0 w 46"/>
                <a:gd name="T15" fmla="*/ 0 h 48"/>
                <a:gd name="T16" fmla="*/ 0 w 46"/>
                <a:gd name="T17" fmla="*/ 0 h 48"/>
                <a:gd name="T18" fmla="*/ 0 w 46"/>
                <a:gd name="T19" fmla="*/ 1 h 48"/>
                <a:gd name="T20" fmla="*/ 0 w 46"/>
                <a:gd name="T21" fmla="*/ 1 h 48"/>
                <a:gd name="T22" fmla="*/ 0 w 46"/>
                <a:gd name="T23" fmla="*/ 1 h 48"/>
                <a:gd name="T24" fmla="*/ 0 w 46"/>
                <a:gd name="T25" fmla="*/ 1 h 48"/>
                <a:gd name="T26" fmla="*/ 0 w 46"/>
                <a:gd name="T27" fmla="*/ 1 h 48"/>
                <a:gd name="T28" fmla="*/ 0 w 46"/>
                <a:gd name="T29" fmla="*/ 1 h 48"/>
                <a:gd name="T30" fmla="*/ 0 w 46"/>
                <a:gd name="T31" fmla="*/ 1 h 48"/>
                <a:gd name="T32" fmla="*/ 0 w 46"/>
                <a:gd name="T33" fmla="*/ 1 h 48"/>
                <a:gd name="T34" fmla="*/ 0 w 46"/>
                <a:gd name="T35" fmla="*/ 1 h 48"/>
                <a:gd name="T36" fmla="*/ 0 w 46"/>
                <a:gd name="T37" fmla="*/ 1 h 48"/>
                <a:gd name="T38" fmla="*/ 0 w 46"/>
                <a:gd name="T39" fmla="*/ 1 h 48"/>
                <a:gd name="T40" fmla="*/ 0 w 46"/>
                <a:gd name="T41" fmla="*/ 1 h 48"/>
                <a:gd name="T42" fmla="*/ 0 w 46"/>
                <a:gd name="T43" fmla="*/ 1 h 48"/>
                <a:gd name="T44" fmla="*/ 0 w 46"/>
                <a:gd name="T45" fmla="*/ 1 h 48"/>
                <a:gd name="T46" fmla="*/ 0 w 46"/>
                <a:gd name="T47" fmla="*/ 1 h 48"/>
                <a:gd name="T48" fmla="*/ 0 w 46"/>
                <a:gd name="T49" fmla="*/ 1 h 4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6" h="48">
                  <a:moveTo>
                    <a:pt x="25" y="6"/>
                  </a:moveTo>
                  <a:lnTo>
                    <a:pt x="25" y="7"/>
                  </a:lnTo>
                  <a:lnTo>
                    <a:pt x="23" y="4"/>
                  </a:lnTo>
                  <a:lnTo>
                    <a:pt x="19" y="1"/>
                  </a:lnTo>
                  <a:lnTo>
                    <a:pt x="14" y="0"/>
                  </a:lnTo>
                  <a:lnTo>
                    <a:pt x="9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1" y="15"/>
                  </a:lnTo>
                  <a:lnTo>
                    <a:pt x="4" y="21"/>
                  </a:lnTo>
                  <a:lnTo>
                    <a:pt x="10" y="28"/>
                  </a:lnTo>
                  <a:lnTo>
                    <a:pt x="17" y="35"/>
                  </a:lnTo>
                  <a:lnTo>
                    <a:pt x="25" y="41"/>
                  </a:lnTo>
                  <a:lnTo>
                    <a:pt x="33" y="45"/>
                  </a:lnTo>
                  <a:lnTo>
                    <a:pt x="41" y="48"/>
                  </a:lnTo>
                  <a:lnTo>
                    <a:pt x="46" y="48"/>
                  </a:lnTo>
                  <a:lnTo>
                    <a:pt x="45" y="38"/>
                  </a:lnTo>
                  <a:lnTo>
                    <a:pt x="39" y="25"/>
                  </a:lnTo>
                  <a:lnTo>
                    <a:pt x="30" y="14"/>
                  </a:lnTo>
                  <a:lnTo>
                    <a:pt x="2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2" name="Freeform 101"/>
            <p:cNvSpPr>
              <a:spLocks/>
            </p:cNvSpPr>
            <p:nvPr/>
          </p:nvSpPr>
          <p:spPr bwMode="auto">
            <a:xfrm>
              <a:off x="4949" y="331"/>
              <a:ext cx="21" cy="16"/>
            </a:xfrm>
            <a:custGeom>
              <a:avLst/>
              <a:gdLst>
                <a:gd name="T0" fmla="*/ 0 w 64"/>
                <a:gd name="T1" fmla="*/ 1 h 32"/>
                <a:gd name="T2" fmla="*/ 0 w 64"/>
                <a:gd name="T3" fmla="*/ 1 h 32"/>
                <a:gd name="T4" fmla="*/ 0 w 64"/>
                <a:gd name="T5" fmla="*/ 1 h 32"/>
                <a:gd name="T6" fmla="*/ 0 w 64"/>
                <a:gd name="T7" fmla="*/ 1 h 32"/>
                <a:gd name="T8" fmla="*/ 0 w 64"/>
                <a:gd name="T9" fmla="*/ 1 h 32"/>
                <a:gd name="T10" fmla="*/ 0 w 64"/>
                <a:gd name="T11" fmla="*/ 1 h 32"/>
                <a:gd name="T12" fmla="*/ 0 w 64"/>
                <a:gd name="T13" fmla="*/ 1 h 32"/>
                <a:gd name="T14" fmla="*/ 0 w 64"/>
                <a:gd name="T15" fmla="*/ 0 h 32"/>
                <a:gd name="T16" fmla="*/ 0 w 64"/>
                <a:gd name="T17" fmla="*/ 0 h 32"/>
                <a:gd name="T18" fmla="*/ 0 w 64"/>
                <a:gd name="T19" fmla="*/ 0 h 32"/>
                <a:gd name="T20" fmla="*/ 0 w 64"/>
                <a:gd name="T21" fmla="*/ 1 h 32"/>
                <a:gd name="T22" fmla="*/ 0 w 64"/>
                <a:gd name="T23" fmla="*/ 1 h 32"/>
                <a:gd name="T24" fmla="*/ 0 w 64"/>
                <a:gd name="T25" fmla="*/ 1 h 32"/>
                <a:gd name="T26" fmla="*/ 0 w 64"/>
                <a:gd name="T27" fmla="*/ 1 h 32"/>
                <a:gd name="T28" fmla="*/ 0 w 64"/>
                <a:gd name="T29" fmla="*/ 1 h 32"/>
                <a:gd name="T30" fmla="*/ 0 w 64"/>
                <a:gd name="T31" fmla="*/ 1 h 32"/>
                <a:gd name="T32" fmla="*/ 0 w 64"/>
                <a:gd name="T33" fmla="*/ 1 h 32"/>
                <a:gd name="T34" fmla="*/ 0 w 64"/>
                <a:gd name="T35" fmla="*/ 1 h 32"/>
                <a:gd name="T36" fmla="*/ 0 w 64"/>
                <a:gd name="T37" fmla="*/ 1 h 32"/>
                <a:gd name="T38" fmla="*/ 0 w 64"/>
                <a:gd name="T39" fmla="*/ 1 h 32"/>
                <a:gd name="T40" fmla="*/ 0 w 64"/>
                <a:gd name="T41" fmla="*/ 1 h 32"/>
                <a:gd name="T42" fmla="*/ 0 w 64"/>
                <a:gd name="T43" fmla="*/ 1 h 32"/>
                <a:gd name="T44" fmla="*/ 0 w 64"/>
                <a:gd name="T45" fmla="*/ 1 h 32"/>
                <a:gd name="T46" fmla="*/ 0 w 64"/>
                <a:gd name="T47" fmla="*/ 1 h 32"/>
                <a:gd name="T48" fmla="*/ 0 w 64"/>
                <a:gd name="T49" fmla="*/ 1 h 3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4" h="32">
                  <a:moveTo>
                    <a:pt x="50" y="24"/>
                  </a:moveTo>
                  <a:lnTo>
                    <a:pt x="56" y="22"/>
                  </a:lnTo>
                  <a:lnTo>
                    <a:pt x="62" y="19"/>
                  </a:lnTo>
                  <a:lnTo>
                    <a:pt x="64" y="15"/>
                  </a:lnTo>
                  <a:lnTo>
                    <a:pt x="64" y="11"/>
                  </a:lnTo>
                  <a:lnTo>
                    <a:pt x="61" y="6"/>
                  </a:lnTo>
                  <a:lnTo>
                    <a:pt x="56" y="2"/>
                  </a:lnTo>
                  <a:lnTo>
                    <a:pt x="50" y="0"/>
                  </a:lnTo>
                  <a:lnTo>
                    <a:pt x="43" y="0"/>
                  </a:lnTo>
                  <a:lnTo>
                    <a:pt x="40" y="0"/>
                  </a:lnTo>
                  <a:lnTo>
                    <a:pt x="35" y="1"/>
                  </a:lnTo>
                  <a:lnTo>
                    <a:pt x="26" y="3"/>
                  </a:lnTo>
                  <a:lnTo>
                    <a:pt x="16" y="8"/>
                  </a:lnTo>
                  <a:lnTo>
                    <a:pt x="7" y="14"/>
                  </a:lnTo>
                  <a:lnTo>
                    <a:pt x="3" y="20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4" y="30"/>
                  </a:lnTo>
                  <a:lnTo>
                    <a:pt x="10" y="32"/>
                  </a:lnTo>
                  <a:lnTo>
                    <a:pt x="16" y="32"/>
                  </a:lnTo>
                  <a:lnTo>
                    <a:pt x="21" y="32"/>
                  </a:lnTo>
                  <a:lnTo>
                    <a:pt x="29" y="30"/>
                  </a:lnTo>
                  <a:lnTo>
                    <a:pt x="36" y="29"/>
                  </a:lnTo>
                  <a:lnTo>
                    <a:pt x="43" y="27"/>
                  </a:lnTo>
                  <a:lnTo>
                    <a:pt x="50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3" name="Freeform 130"/>
            <p:cNvSpPr>
              <a:spLocks/>
            </p:cNvSpPr>
            <p:nvPr/>
          </p:nvSpPr>
          <p:spPr bwMode="auto">
            <a:xfrm>
              <a:off x="4849" y="304"/>
              <a:ext cx="82" cy="106"/>
            </a:xfrm>
            <a:custGeom>
              <a:avLst/>
              <a:gdLst>
                <a:gd name="T0" fmla="*/ 0 w 246"/>
                <a:gd name="T1" fmla="*/ 1 h 211"/>
                <a:gd name="T2" fmla="*/ 0 w 246"/>
                <a:gd name="T3" fmla="*/ 1 h 211"/>
                <a:gd name="T4" fmla="*/ 0 w 246"/>
                <a:gd name="T5" fmla="*/ 1 h 211"/>
                <a:gd name="T6" fmla="*/ 0 w 246"/>
                <a:gd name="T7" fmla="*/ 1 h 211"/>
                <a:gd name="T8" fmla="*/ 0 w 246"/>
                <a:gd name="T9" fmla="*/ 2 h 211"/>
                <a:gd name="T10" fmla="*/ 0 w 246"/>
                <a:gd name="T11" fmla="*/ 2 h 211"/>
                <a:gd name="T12" fmla="*/ 0 w 246"/>
                <a:gd name="T13" fmla="*/ 2 h 211"/>
                <a:gd name="T14" fmla="*/ 0 w 246"/>
                <a:gd name="T15" fmla="*/ 2 h 211"/>
                <a:gd name="T16" fmla="*/ 0 w 246"/>
                <a:gd name="T17" fmla="*/ 3 h 211"/>
                <a:gd name="T18" fmla="*/ 0 w 246"/>
                <a:gd name="T19" fmla="*/ 3 h 211"/>
                <a:gd name="T20" fmla="*/ 0 w 246"/>
                <a:gd name="T21" fmla="*/ 3 h 211"/>
                <a:gd name="T22" fmla="*/ 0 w 246"/>
                <a:gd name="T23" fmla="*/ 3 h 211"/>
                <a:gd name="T24" fmla="*/ 0 w 246"/>
                <a:gd name="T25" fmla="*/ 4 h 211"/>
                <a:gd name="T26" fmla="*/ 0 w 246"/>
                <a:gd name="T27" fmla="*/ 4 h 211"/>
                <a:gd name="T28" fmla="*/ 0 w 246"/>
                <a:gd name="T29" fmla="*/ 4 h 211"/>
                <a:gd name="T30" fmla="*/ 0 w 246"/>
                <a:gd name="T31" fmla="*/ 4 h 211"/>
                <a:gd name="T32" fmla="*/ 0 w 246"/>
                <a:gd name="T33" fmla="*/ 4 h 211"/>
                <a:gd name="T34" fmla="*/ 0 w 246"/>
                <a:gd name="T35" fmla="*/ 4 h 211"/>
                <a:gd name="T36" fmla="*/ 0 w 246"/>
                <a:gd name="T37" fmla="*/ 4 h 211"/>
                <a:gd name="T38" fmla="*/ 0 w 246"/>
                <a:gd name="T39" fmla="*/ 4 h 211"/>
                <a:gd name="T40" fmla="*/ 0 w 246"/>
                <a:gd name="T41" fmla="*/ 4 h 211"/>
                <a:gd name="T42" fmla="*/ 0 w 246"/>
                <a:gd name="T43" fmla="*/ 4 h 211"/>
                <a:gd name="T44" fmla="*/ 0 w 246"/>
                <a:gd name="T45" fmla="*/ 4 h 211"/>
                <a:gd name="T46" fmla="*/ 0 w 246"/>
                <a:gd name="T47" fmla="*/ 4 h 211"/>
                <a:gd name="T48" fmla="*/ 0 w 246"/>
                <a:gd name="T49" fmla="*/ 4 h 211"/>
                <a:gd name="T50" fmla="*/ 0 w 246"/>
                <a:gd name="T51" fmla="*/ 4 h 211"/>
                <a:gd name="T52" fmla="*/ 0 w 246"/>
                <a:gd name="T53" fmla="*/ 4 h 211"/>
                <a:gd name="T54" fmla="*/ 0 w 246"/>
                <a:gd name="T55" fmla="*/ 4 h 211"/>
                <a:gd name="T56" fmla="*/ 0 w 246"/>
                <a:gd name="T57" fmla="*/ 4 h 211"/>
                <a:gd name="T58" fmla="*/ 0 w 246"/>
                <a:gd name="T59" fmla="*/ 4 h 211"/>
                <a:gd name="T60" fmla="*/ 0 w 246"/>
                <a:gd name="T61" fmla="*/ 4 h 211"/>
                <a:gd name="T62" fmla="*/ 0 w 246"/>
                <a:gd name="T63" fmla="*/ 3 h 211"/>
                <a:gd name="T64" fmla="*/ 0 w 246"/>
                <a:gd name="T65" fmla="*/ 3 h 211"/>
                <a:gd name="T66" fmla="*/ 0 w 246"/>
                <a:gd name="T67" fmla="*/ 3 h 211"/>
                <a:gd name="T68" fmla="*/ 0 w 246"/>
                <a:gd name="T69" fmla="*/ 3 h 211"/>
                <a:gd name="T70" fmla="*/ 0 w 246"/>
                <a:gd name="T71" fmla="*/ 3 h 211"/>
                <a:gd name="T72" fmla="*/ 0 w 246"/>
                <a:gd name="T73" fmla="*/ 3 h 211"/>
                <a:gd name="T74" fmla="*/ 0 w 246"/>
                <a:gd name="T75" fmla="*/ 3 h 211"/>
                <a:gd name="T76" fmla="*/ 0 w 246"/>
                <a:gd name="T77" fmla="*/ 2 h 211"/>
                <a:gd name="T78" fmla="*/ 0 w 246"/>
                <a:gd name="T79" fmla="*/ 2 h 211"/>
                <a:gd name="T80" fmla="*/ 0 w 246"/>
                <a:gd name="T81" fmla="*/ 2 h 211"/>
                <a:gd name="T82" fmla="*/ 0 w 246"/>
                <a:gd name="T83" fmla="*/ 2 h 211"/>
                <a:gd name="T84" fmla="*/ 0 w 246"/>
                <a:gd name="T85" fmla="*/ 2 h 211"/>
                <a:gd name="T86" fmla="*/ 0 w 246"/>
                <a:gd name="T87" fmla="*/ 1 h 211"/>
                <a:gd name="T88" fmla="*/ 0 w 246"/>
                <a:gd name="T89" fmla="*/ 1 h 211"/>
                <a:gd name="T90" fmla="*/ 0 w 246"/>
                <a:gd name="T91" fmla="*/ 1 h 211"/>
                <a:gd name="T92" fmla="*/ 0 w 246"/>
                <a:gd name="T93" fmla="*/ 1 h 211"/>
                <a:gd name="T94" fmla="*/ 0 w 246"/>
                <a:gd name="T95" fmla="*/ 1 h 211"/>
                <a:gd name="T96" fmla="*/ 0 w 246"/>
                <a:gd name="T97" fmla="*/ 1 h 211"/>
                <a:gd name="T98" fmla="*/ 0 w 246"/>
                <a:gd name="T99" fmla="*/ 1 h 211"/>
                <a:gd name="T100" fmla="*/ 0 w 246"/>
                <a:gd name="T101" fmla="*/ 1 h 211"/>
                <a:gd name="T102" fmla="*/ 0 w 246"/>
                <a:gd name="T103" fmla="*/ 1 h 211"/>
                <a:gd name="T104" fmla="*/ 0 w 246"/>
                <a:gd name="T105" fmla="*/ 1 h 211"/>
                <a:gd name="T106" fmla="*/ 0 w 246"/>
                <a:gd name="T107" fmla="*/ 1 h 211"/>
                <a:gd name="T108" fmla="*/ 0 w 246"/>
                <a:gd name="T109" fmla="*/ 0 h 211"/>
                <a:gd name="T110" fmla="*/ 0 w 246"/>
                <a:gd name="T111" fmla="*/ 1 h 211"/>
                <a:gd name="T112" fmla="*/ 0 w 246"/>
                <a:gd name="T113" fmla="*/ 1 h 211"/>
                <a:gd name="T114" fmla="*/ 0 w 246"/>
                <a:gd name="T115" fmla="*/ 1 h 211"/>
                <a:gd name="T116" fmla="*/ 0 w 246"/>
                <a:gd name="T117" fmla="*/ 1 h 211"/>
                <a:gd name="T118" fmla="*/ 0 w 246"/>
                <a:gd name="T119" fmla="*/ 1 h 211"/>
                <a:gd name="T120" fmla="*/ 0 w 246"/>
                <a:gd name="T121" fmla="*/ 1 h 21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46" h="211">
                  <a:moveTo>
                    <a:pt x="90" y="32"/>
                  </a:moveTo>
                  <a:lnTo>
                    <a:pt x="73" y="41"/>
                  </a:lnTo>
                  <a:lnTo>
                    <a:pt x="57" y="51"/>
                  </a:lnTo>
                  <a:lnTo>
                    <a:pt x="41" y="64"/>
                  </a:lnTo>
                  <a:lnTo>
                    <a:pt x="28" y="76"/>
                  </a:lnTo>
                  <a:lnTo>
                    <a:pt x="18" y="89"/>
                  </a:lnTo>
                  <a:lnTo>
                    <a:pt x="9" y="103"/>
                  </a:lnTo>
                  <a:lnTo>
                    <a:pt x="3" y="116"/>
                  </a:lnTo>
                  <a:lnTo>
                    <a:pt x="0" y="131"/>
                  </a:lnTo>
                  <a:lnTo>
                    <a:pt x="3" y="152"/>
                  </a:lnTo>
                  <a:lnTo>
                    <a:pt x="15" y="170"/>
                  </a:lnTo>
                  <a:lnTo>
                    <a:pt x="32" y="185"/>
                  </a:lnTo>
                  <a:lnTo>
                    <a:pt x="54" y="197"/>
                  </a:lnTo>
                  <a:lnTo>
                    <a:pt x="80" y="205"/>
                  </a:lnTo>
                  <a:lnTo>
                    <a:pt x="109" y="210"/>
                  </a:lnTo>
                  <a:lnTo>
                    <a:pt x="137" y="211"/>
                  </a:lnTo>
                  <a:lnTo>
                    <a:pt x="164" y="208"/>
                  </a:lnTo>
                  <a:lnTo>
                    <a:pt x="170" y="208"/>
                  </a:lnTo>
                  <a:lnTo>
                    <a:pt x="176" y="206"/>
                  </a:lnTo>
                  <a:lnTo>
                    <a:pt x="180" y="202"/>
                  </a:lnTo>
                  <a:lnTo>
                    <a:pt x="182" y="198"/>
                  </a:lnTo>
                  <a:lnTo>
                    <a:pt x="180" y="196"/>
                  </a:lnTo>
                  <a:lnTo>
                    <a:pt x="176" y="196"/>
                  </a:lnTo>
                  <a:lnTo>
                    <a:pt x="170" y="195"/>
                  </a:lnTo>
                  <a:lnTo>
                    <a:pt x="163" y="195"/>
                  </a:lnTo>
                  <a:lnTo>
                    <a:pt x="154" y="195"/>
                  </a:lnTo>
                  <a:lnTo>
                    <a:pt x="147" y="195"/>
                  </a:lnTo>
                  <a:lnTo>
                    <a:pt x="140" y="195"/>
                  </a:lnTo>
                  <a:lnTo>
                    <a:pt x="135" y="195"/>
                  </a:lnTo>
                  <a:lnTo>
                    <a:pt x="121" y="194"/>
                  </a:lnTo>
                  <a:lnTo>
                    <a:pt x="108" y="193"/>
                  </a:lnTo>
                  <a:lnTo>
                    <a:pt x="93" y="191"/>
                  </a:lnTo>
                  <a:lnTo>
                    <a:pt x="79" y="188"/>
                  </a:lnTo>
                  <a:lnTo>
                    <a:pt x="64" y="185"/>
                  </a:lnTo>
                  <a:lnTo>
                    <a:pt x="50" y="178"/>
                  </a:lnTo>
                  <a:lnTo>
                    <a:pt x="37" y="169"/>
                  </a:lnTo>
                  <a:lnTo>
                    <a:pt x="22" y="155"/>
                  </a:lnTo>
                  <a:lnTo>
                    <a:pt x="19" y="140"/>
                  </a:lnTo>
                  <a:lnTo>
                    <a:pt x="21" y="126"/>
                  </a:lnTo>
                  <a:lnTo>
                    <a:pt x="26" y="111"/>
                  </a:lnTo>
                  <a:lnTo>
                    <a:pt x="35" y="98"/>
                  </a:lnTo>
                  <a:lnTo>
                    <a:pt x="48" y="85"/>
                  </a:lnTo>
                  <a:lnTo>
                    <a:pt x="63" y="73"/>
                  </a:lnTo>
                  <a:lnTo>
                    <a:pt x="79" y="63"/>
                  </a:lnTo>
                  <a:lnTo>
                    <a:pt x="98" y="52"/>
                  </a:lnTo>
                  <a:lnTo>
                    <a:pt x="117" y="43"/>
                  </a:lnTo>
                  <a:lnTo>
                    <a:pt x="137" y="35"/>
                  </a:lnTo>
                  <a:lnTo>
                    <a:pt x="157" y="28"/>
                  </a:lnTo>
                  <a:lnTo>
                    <a:pt x="176" y="21"/>
                  </a:lnTo>
                  <a:lnTo>
                    <a:pt x="196" y="16"/>
                  </a:lnTo>
                  <a:lnTo>
                    <a:pt x="214" y="11"/>
                  </a:lnTo>
                  <a:lnTo>
                    <a:pt x="231" y="8"/>
                  </a:lnTo>
                  <a:lnTo>
                    <a:pt x="246" y="6"/>
                  </a:lnTo>
                  <a:lnTo>
                    <a:pt x="236" y="2"/>
                  </a:lnTo>
                  <a:lnTo>
                    <a:pt x="220" y="0"/>
                  </a:lnTo>
                  <a:lnTo>
                    <a:pt x="201" y="2"/>
                  </a:lnTo>
                  <a:lnTo>
                    <a:pt x="179" y="5"/>
                  </a:lnTo>
                  <a:lnTo>
                    <a:pt x="154" y="10"/>
                  </a:lnTo>
                  <a:lnTo>
                    <a:pt x="131" y="16"/>
                  </a:lnTo>
                  <a:lnTo>
                    <a:pt x="109" y="24"/>
                  </a:lnTo>
                  <a:lnTo>
                    <a:pt x="90" y="3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4" name="Freeform 131"/>
            <p:cNvSpPr>
              <a:spLocks/>
            </p:cNvSpPr>
            <p:nvPr/>
          </p:nvSpPr>
          <p:spPr bwMode="auto">
            <a:xfrm>
              <a:off x="4989" y="303"/>
              <a:ext cx="53" cy="82"/>
            </a:xfrm>
            <a:custGeom>
              <a:avLst/>
              <a:gdLst>
                <a:gd name="T0" fmla="*/ 0 w 158"/>
                <a:gd name="T1" fmla="*/ 1 h 164"/>
                <a:gd name="T2" fmla="*/ 0 w 158"/>
                <a:gd name="T3" fmla="*/ 2 h 164"/>
                <a:gd name="T4" fmla="*/ 0 w 158"/>
                <a:gd name="T5" fmla="*/ 2 h 164"/>
                <a:gd name="T6" fmla="*/ 0 w 158"/>
                <a:gd name="T7" fmla="*/ 2 h 164"/>
                <a:gd name="T8" fmla="*/ 0 w 158"/>
                <a:gd name="T9" fmla="*/ 2 h 164"/>
                <a:gd name="T10" fmla="*/ 0 w 158"/>
                <a:gd name="T11" fmla="*/ 2 h 164"/>
                <a:gd name="T12" fmla="*/ 0 w 158"/>
                <a:gd name="T13" fmla="*/ 3 h 164"/>
                <a:gd name="T14" fmla="*/ 0 w 158"/>
                <a:gd name="T15" fmla="*/ 3 h 164"/>
                <a:gd name="T16" fmla="*/ 0 w 158"/>
                <a:gd name="T17" fmla="*/ 3 h 164"/>
                <a:gd name="T18" fmla="*/ 0 w 158"/>
                <a:gd name="T19" fmla="*/ 3 h 164"/>
                <a:gd name="T20" fmla="*/ 0 w 158"/>
                <a:gd name="T21" fmla="*/ 3 h 164"/>
                <a:gd name="T22" fmla="*/ 0 w 158"/>
                <a:gd name="T23" fmla="*/ 3 h 164"/>
                <a:gd name="T24" fmla="*/ 0 w 158"/>
                <a:gd name="T25" fmla="*/ 3 h 164"/>
                <a:gd name="T26" fmla="*/ 0 w 158"/>
                <a:gd name="T27" fmla="*/ 3 h 164"/>
                <a:gd name="T28" fmla="*/ 0 w 158"/>
                <a:gd name="T29" fmla="*/ 3 h 164"/>
                <a:gd name="T30" fmla="*/ 0 w 158"/>
                <a:gd name="T31" fmla="*/ 3 h 164"/>
                <a:gd name="T32" fmla="*/ 0 w 158"/>
                <a:gd name="T33" fmla="*/ 3 h 164"/>
                <a:gd name="T34" fmla="*/ 0 w 158"/>
                <a:gd name="T35" fmla="*/ 3 h 164"/>
                <a:gd name="T36" fmla="*/ 0 w 158"/>
                <a:gd name="T37" fmla="*/ 3 h 164"/>
                <a:gd name="T38" fmla="*/ 0 w 158"/>
                <a:gd name="T39" fmla="*/ 3 h 164"/>
                <a:gd name="T40" fmla="*/ 0 w 158"/>
                <a:gd name="T41" fmla="*/ 2 h 164"/>
                <a:gd name="T42" fmla="*/ 0 w 158"/>
                <a:gd name="T43" fmla="*/ 2 h 164"/>
                <a:gd name="T44" fmla="*/ 0 w 158"/>
                <a:gd name="T45" fmla="*/ 2 h 164"/>
                <a:gd name="T46" fmla="*/ 0 w 158"/>
                <a:gd name="T47" fmla="*/ 2 h 164"/>
                <a:gd name="T48" fmla="*/ 0 w 158"/>
                <a:gd name="T49" fmla="*/ 1 h 164"/>
                <a:gd name="T50" fmla="*/ 0 w 158"/>
                <a:gd name="T51" fmla="*/ 1 h 164"/>
                <a:gd name="T52" fmla="*/ 0 w 158"/>
                <a:gd name="T53" fmla="*/ 1 h 164"/>
                <a:gd name="T54" fmla="*/ 0 w 158"/>
                <a:gd name="T55" fmla="*/ 1 h 164"/>
                <a:gd name="T56" fmla="*/ 0 w 158"/>
                <a:gd name="T57" fmla="*/ 1 h 164"/>
                <a:gd name="T58" fmla="*/ 0 w 158"/>
                <a:gd name="T59" fmla="*/ 1 h 164"/>
                <a:gd name="T60" fmla="*/ 0 w 158"/>
                <a:gd name="T61" fmla="*/ 0 h 164"/>
                <a:gd name="T62" fmla="*/ 0 w 158"/>
                <a:gd name="T63" fmla="*/ 1 h 164"/>
                <a:gd name="T64" fmla="*/ 0 w 158"/>
                <a:gd name="T65" fmla="*/ 1 h 164"/>
                <a:gd name="T66" fmla="*/ 0 w 158"/>
                <a:gd name="T67" fmla="*/ 1 h 164"/>
                <a:gd name="T68" fmla="*/ 0 w 158"/>
                <a:gd name="T69" fmla="*/ 1 h 164"/>
                <a:gd name="T70" fmla="*/ 0 w 158"/>
                <a:gd name="T71" fmla="*/ 1 h 164"/>
                <a:gd name="T72" fmla="*/ 0 w 158"/>
                <a:gd name="T73" fmla="*/ 1 h 164"/>
                <a:gd name="T74" fmla="*/ 0 w 158"/>
                <a:gd name="T75" fmla="*/ 1 h 164"/>
                <a:gd name="T76" fmla="*/ 0 w 158"/>
                <a:gd name="T77" fmla="*/ 1 h 164"/>
                <a:gd name="T78" fmla="*/ 0 w 158"/>
                <a:gd name="T79" fmla="*/ 1 h 164"/>
                <a:gd name="T80" fmla="*/ 0 w 158"/>
                <a:gd name="T81" fmla="*/ 1 h 16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58" h="164">
                  <a:moveTo>
                    <a:pt x="133" y="54"/>
                  </a:moveTo>
                  <a:lnTo>
                    <a:pt x="138" y="72"/>
                  </a:lnTo>
                  <a:lnTo>
                    <a:pt x="135" y="86"/>
                  </a:lnTo>
                  <a:lnTo>
                    <a:pt x="125" y="99"/>
                  </a:lnTo>
                  <a:lnTo>
                    <a:pt x="110" y="110"/>
                  </a:lnTo>
                  <a:lnTo>
                    <a:pt x="93" y="120"/>
                  </a:lnTo>
                  <a:lnTo>
                    <a:pt x="74" y="130"/>
                  </a:lnTo>
                  <a:lnTo>
                    <a:pt x="53" y="140"/>
                  </a:lnTo>
                  <a:lnTo>
                    <a:pt x="36" y="149"/>
                  </a:lnTo>
                  <a:lnTo>
                    <a:pt x="33" y="152"/>
                  </a:lnTo>
                  <a:lnTo>
                    <a:pt x="32" y="154"/>
                  </a:lnTo>
                  <a:lnTo>
                    <a:pt x="32" y="157"/>
                  </a:lnTo>
                  <a:lnTo>
                    <a:pt x="35" y="160"/>
                  </a:lnTo>
                  <a:lnTo>
                    <a:pt x="37" y="163"/>
                  </a:lnTo>
                  <a:lnTo>
                    <a:pt x="42" y="164"/>
                  </a:lnTo>
                  <a:lnTo>
                    <a:pt x="46" y="164"/>
                  </a:lnTo>
                  <a:lnTo>
                    <a:pt x="51" y="163"/>
                  </a:lnTo>
                  <a:lnTo>
                    <a:pt x="72" y="153"/>
                  </a:lnTo>
                  <a:lnTo>
                    <a:pt x="94" y="143"/>
                  </a:lnTo>
                  <a:lnTo>
                    <a:pt x="114" y="132"/>
                  </a:lnTo>
                  <a:lnTo>
                    <a:pt x="133" y="118"/>
                  </a:lnTo>
                  <a:lnTo>
                    <a:pt x="146" y="104"/>
                  </a:lnTo>
                  <a:lnTo>
                    <a:pt x="155" y="87"/>
                  </a:lnTo>
                  <a:lnTo>
                    <a:pt x="158" y="70"/>
                  </a:lnTo>
                  <a:lnTo>
                    <a:pt x="152" y="51"/>
                  </a:lnTo>
                  <a:lnTo>
                    <a:pt x="139" y="37"/>
                  </a:lnTo>
                  <a:lnTo>
                    <a:pt x="122" y="24"/>
                  </a:lnTo>
                  <a:lnTo>
                    <a:pt x="99" y="14"/>
                  </a:lnTo>
                  <a:lnTo>
                    <a:pt x="75" y="7"/>
                  </a:lnTo>
                  <a:lnTo>
                    <a:pt x="51" y="2"/>
                  </a:lnTo>
                  <a:lnTo>
                    <a:pt x="29" y="0"/>
                  </a:lnTo>
                  <a:lnTo>
                    <a:pt x="11" y="1"/>
                  </a:lnTo>
                  <a:lnTo>
                    <a:pt x="0" y="5"/>
                  </a:lnTo>
                  <a:lnTo>
                    <a:pt x="20" y="9"/>
                  </a:lnTo>
                  <a:lnTo>
                    <a:pt x="40" y="12"/>
                  </a:lnTo>
                  <a:lnTo>
                    <a:pt x="59" y="15"/>
                  </a:lnTo>
                  <a:lnTo>
                    <a:pt x="78" y="19"/>
                  </a:lnTo>
                  <a:lnTo>
                    <a:pt x="96" y="24"/>
                  </a:lnTo>
                  <a:lnTo>
                    <a:pt x="112" y="32"/>
                  </a:lnTo>
                  <a:lnTo>
                    <a:pt x="125" y="41"/>
                  </a:lnTo>
                  <a:lnTo>
                    <a:pt x="133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5" name="Freeform 132"/>
            <p:cNvSpPr>
              <a:spLocks/>
            </p:cNvSpPr>
            <p:nvPr/>
          </p:nvSpPr>
          <p:spPr bwMode="auto">
            <a:xfrm>
              <a:off x="4796" y="285"/>
              <a:ext cx="134" cy="170"/>
            </a:xfrm>
            <a:custGeom>
              <a:avLst/>
              <a:gdLst>
                <a:gd name="T0" fmla="*/ 0 w 400"/>
                <a:gd name="T1" fmla="*/ 1 h 340"/>
                <a:gd name="T2" fmla="*/ 0 w 400"/>
                <a:gd name="T3" fmla="*/ 2 h 340"/>
                <a:gd name="T4" fmla="*/ 0 w 400"/>
                <a:gd name="T5" fmla="*/ 3 h 340"/>
                <a:gd name="T6" fmla="*/ 0 w 400"/>
                <a:gd name="T7" fmla="*/ 4 h 340"/>
                <a:gd name="T8" fmla="*/ 0 w 400"/>
                <a:gd name="T9" fmla="*/ 4 h 340"/>
                <a:gd name="T10" fmla="*/ 0 w 400"/>
                <a:gd name="T11" fmla="*/ 4 h 340"/>
                <a:gd name="T12" fmla="*/ 0 w 400"/>
                <a:gd name="T13" fmla="*/ 5 h 340"/>
                <a:gd name="T14" fmla="*/ 0 w 400"/>
                <a:gd name="T15" fmla="*/ 5 h 340"/>
                <a:gd name="T16" fmla="*/ 0 w 400"/>
                <a:gd name="T17" fmla="*/ 5 h 340"/>
                <a:gd name="T18" fmla="*/ 0 w 400"/>
                <a:gd name="T19" fmla="*/ 5 h 340"/>
                <a:gd name="T20" fmla="*/ 0 w 400"/>
                <a:gd name="T21" fmla="*/ 5 h 340"/>
                <a:gd name="T22" fmla="*/ 0 w 400"/>
                <a:gd name="T23" fmla="*/ 6 h 340"/>
                <a:gd name="T24" fmla="*/ 0 w 400"/>
                <a:gd name="T25" fmla="*/ 6 h 340"/>
                <a:gd name="T26" fmla="*/ 0 w 400"/>
                <a:gd name="T27" fmla="*/ 6 h 340"/>
                <a:gd name="T28" fmla="*/ 0 w 400"/>
                <a:gd name="T29" fmla="*/ 6 h 340"/>
                <a:gd name="T30" fmla="*/ 0 w 400"/>
                <a:gd name="T31" fmla="*/ 6 h 340"/>
                <a:gd name="T32" fmla="*/ 1 w 400"/>
                <a:gd name="T33" fmla="*/ 6 h 340"/>
                <a:gd name="T34" fmla="*/ 1 w 400"/>
                <a:gd name="T35" fmla="*/ 6 h 340"/>
                <a:gd name="T36" fmla="*/ 1 w 400"/>
                <a:gd name="T37" fmla="*/ 6 h 340"/>
                <a:gd name="T38" fmla="*/ 1 w 400"/>
                <a:gd name="T39" fmla="*/ 5 h 340"/>
                <a:gd name="T40" fmla="*/ 1 w 400"/>
                <a:gd name="T41" fmla="*/ 5 h 340"/>
                <a:gd name="T42" fmla="*/ 0 w 400"/>
                <a:gd name="T43" fmla="*/ 5 h 340"/>
                <a:gd name="T44" fmla="*/ 0 w 400"/>
                <a:gd name="T45" fmla="*/ 5 h 340"/>
                <a:gd name="T46" fmla="*/ 0 w 400"/>
                <a:gd name="T47" fmla="*/ 5 h 340"/>
                <a:gd name="T48" fmla="*/ 0 w 400"/>
                <a:gd name="T49" fmla="*/ 5 h 340"/>
                <a:gd name="T50" fmla="*/ 0 w 400"/>
                <a:gd name="T51" fmla="*/ 5 h 340"/>
                <a:gd name="T52" fmla="*/ 0 w 400"/>
                <a:gd name="T53" fmla="*/ 5 h 340"/>
                <a:gd name="T54" fmla="*/ 0 w 400"/>
                <a:gd name="T55" fmla="*/ 5 h 340"/>
                <a:gd name="T56" fmla="*/ 0 w 400"/>
                <a:gd name="T57" fmla="*/ 5 h 340"/>
                <a:gd name="T58" fmla="*/ 0 w 400"/>
                <a:gd name="T59" fmla="*/ 4 h 340"/>
                <a:gd name="T60" fmla="*/ 0 w 400"/>
                <a:gd name="T61" fmla="*/ 4 h 340"/>
                <a:gd name="T62" fmla="*/ 0 w 400"/>
                <a:gd name="T63" fmla="*/ 3 h 340"/>
                <a:gd name="T64" fmla="*/ 0 w 400"/>
                <a:gd name="T65" fmla="*/ 3 h 340"/>
                <a:gd name="T66" fmla="*/ 0 w 400"/>
                <a:gd name="T67" fmla="*/ 2 h 340"/>
                <a:gd name="T68" fmla="*/ 0 w 400"/>
                <a:gd name="T69" fmla="*/ 2 h 340"/>
                <a:gd name="T70" fmla="*/ 0 w 400"/>
                <a:gd name="T71" fmla="*/ 2 h 340"/>
                <a:gd name="T72" fmla="*/ 0 w 400"/>
                <a:gd name="T73" fmla="*/ 1 h 340"/>
                <a:gd name="T74" fmla="*/ 0 w 400"/>
                <a:gd name="T75" fmla="*/ 1 h 340"/>
                <a:gd name="T76" fmla="*/ 0 w 400"/>
                <a:gd name="T77" fmla="*/ 1 h 340"/>
                <a:gd name="T78" fmla="*/ 0 w 400"/>
                <a:gd name="T79" fmla="*/ 1 h 340"/>
                <a:gd name="T80" fmla="*/ 0 w 400"/>
                <a:gd name="T81" fmla="*/ 0 h 340"/>
                <a:gd name="T82" fmla="*/ 0 w 400"/>
                <a:gd name="T83" fmla="*/ 1 h 340"/>
                <a:gd name="T84" fmla="*/ 0 w 400"/>
                <a:gd name="T85" fmla="*/ 1 h 340"/>
                <a:gd name="T86" fmla="*/ 0 w 400"/>
                <a:gd name="T87" fmla="*/ 1 h 34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400" h="340">
                  <a:moveTo>
                    <a:pt x="156" y="45"/>
                  </a:moveTo>
                  <a:lnTo>
                    <a:pt x="125" y="62"/>
                  </a:lnTo>
                  <a:lnTo>
                    <a:pt x="95" y="82"/>
                  </a:lnTo>
                  <a:lnTo>
                    <a:pt x="67" y="103"/>
                  </a:lnTo>
                  <a:lnTo>
                    <a:pt x="42" y="125"/>
                  </a:lnTo>
                  <a:lnTo>
                    <a:pt x="22" y="150"/>
                  </a:lnTo>
                  <a:lnTo>
                    <a:pt x="8" y="176"/>
                  </a:lnTo>
                  <a:lnTo>
                    <a:pt x="0" y="204"/>
                  </a:lnTo>
                  <a:lnTo>
                    <a:pt x="2" y="233"/>
                  </a:lnTo>
                  <a:lnTo>
                    <a:pt x="5" y="240"/>
                  </a:lnTo>
                  <a:lnTo>
                    <a:pt x="9" y="248"/>
                  </a:lnTo>
                  <a:lnTo>
                    <a:pt x="13" y="254"/>
                  </a:lnTo>
                  <a:lnTo>
                    <a:pt x="19" y="261"/>
                  </a:lnTo>
                  <a:lnTo>
                    <a:pt x="26" y="268"/>
                  </a:lnTo>
                  <a:lnTo>
                    <a:pt x="34" y="274"/>
                  </a:lnTo>
                  <a:lnTo>
                    <a:pt x="42" y="279"/>
                  </a:lnTo>
                  <a:lnTo>
                    <a:pt x="51" y="283"/>
                  </a:lnTo>
                  <a:lnTo>
                    <a:pt x="70" y="291"/>
                  </a:lnTo>
                  <a:lnTo>
                    <a:pt x="89" y="298"/>
                  </a:lnTo>
                  <a:lnTo>
                    <a:pt x="108" y="305"/>
                  </a:lnTo>
                  <a:lnTo>
                    <a:pt x="128" y="310"/>
                  </a:lnTo>
                  <a:lnTo>
                    <a:pt x="149" y="315"/>
                  </a:lnTo>
                  <a:lnTo>
                    <a:pt x="169" y="319"/>
                  </a:lnTo>
                  <a:lnTo>
                    <a:pt x="189" y="323"/>
                  </a:lnTo>
                  <a:lnTo>
                    <a:pt x="210" y="326"/>
                  </a:lnTo>
                  <a:lnTo>
                    <a:pt x="231" y="329"/>
                  </a:lnTo>
                  <a:lnTo>
                    <a:pt x="253" y="331"/>
                  </a:lnTo>
                  <a:lnTo>
                    <a:pt x="274" y="334"/>
                  </a:lnTo>
                  <a:lnTo>
                    <a:pt x="295" y="336"/>
                  </a:lnTo>
                  <a:lnTo>
                    <a:pt x="317" y="337"/>
                  </a:lnTo>
                  <a:lnTo>
                    <a:pt x="339" y="338"/>
                  </a:lnTo>
                  <a:lnTo>
                    <a:pt x="359" y="339"/>
                  </a:lnTo>
                  <a:lnTo>
                    <a:pt x="381" y="340"/>
                  </a:lnTo>
                  <a:lnTo>
                    <a:pt x="387" y="340"/>
                  </a:lnTo>
                  <a:lnTo>
                    <a:pt x="393" y="337"/>
                  </a:lnTo>
                  <a:lnTo>
                    <a:pt x="397" y="334"/>
                  </a:lnTo>
                  <a:lnTo>
                    <a:pt x="400" y="328"/>
                  </a:lnTo>
                  <a:lnTo>
                    <a:pt x="400" y="323"/>
                  </a:lnTo>
                  <a:lnTo>
                    <a:pt x="397" y="319"/>
                  </a:lnTo>
                  <a:lnTo>
                    <a:pt x="391" y="316"/>
                  </a:lnTo>
                  <a:lnTo>
                    <a:pt x="385" y="315"/>
                  </a:lnTo>
                  <a:lnTo>
                    <a:pt x="365" y="315"/>
                  </a:lnTo>
                  <a:lnTo>
                    <a:pt x="346" y="315"/>
                  </a:lnTo>
                  <a:lnTo>
                    <a:pt x="326" y="314"/>
                  </a:lnTo>
                  <a:lnTo>
                    <a:pt x="307" y="313"/>
                  </a:lnTo>
                  <a:lnTo>
                    <a:pt x="287" y="312"/>
                  </a:lnTo>
                  <a:lnTo>
                    <a:pt x="266" y="310"/>
                  </a:lnTo>
                  <a:lnTo>
                    <a:pt x="247" y="308"/>
                  </a:lnTo>
                  <a:lnTo>
                    <a:pt x="227" y="306"/>
                  </a:lnTo>
                  <a:lnTo>
                    <a:pt x="208" y="303"/>
                  </a:lnTo>
                  <a:lnTo>
                    <a:pt x="188" y="300"/>
                  </a:lnTo>
                  <a:lnTo>
                    <a:pt x="169" y="295"/>
                  </a:lnTo>
                  <a:lnTo>
                    <a:pt x="150" y="291"/>
                  </a:lnTo>
                  <a:lnTo>
                    <a:pt x="131" y="287"/>
                  </a:lnTo>
                  <a:lnTo>
                    <a:pt x="114" y="281"/>
                  </a:lnTo>
                  <a:lnTo>
                    <a:pt x="95" y="275"/>
                  </a:lnTo>
                  <a:lnTo>
                    <a:pt x="77" y="269"/>
                  </a:lnTo>
                  <a:lnTo>
                    <a:pt x="63" y="261"/>
                  </a:lnTo>
                  <a:lnTo>
                    <a:pt x="51" y="251"/>
                  </a:lnTo>
                  <a:lnTo>
                    <a:pt x="44" y="241"/>
                  </a:lnTo>
                  <a:lnTo>
                    <a:pt x="38" y="228"/>
                  </a:lnTo>
                  <a:lnTo>
                    <a:pt x="38" y="214"/>
                  </a:lnTo>
                  <a:lnTo>
                    <a:pt x="41" y="195"/>
                  </a:lnTo>
                  <a:lnTo>
                    <a:pt x="47" y="177"/>
                  </a:lnTo>
                  <a:lnTo>
                    <a:pt x="53" y="163"/>
                  </a:lnTo>
                  <a:lnTo>
                    <a:pt x="63" y="148"/>
                  </a:lnTo>
                  <a:lnTo>
                    <a:pt x="74" y="135"/>
                  </a:lnTo>
                  <a:lnTo>
                    <a:pt x="85" y="122"/>
                  </a:lnTo>
                  <a:lnTo>
                    <a:pt x="98" y="111"/>
                  </a:lnTo>
                  <a:lnTo>
                    <a:pt x="111" y="100"/>
                  </a:lnTo>
                  <a:lnTo>
                    <a:pt x="125" y="89"/>
                  </a:lnTo>
                  <a:lnTo>
                    <a:pt x="141" y="79"/>
                  </a:lnTo>
                  <a:lnTo>
                    <a:pt x="160" y="68"/>
                  </a:lnTo>
                  <a:lnTo>
                    <a:pt x="179" y="57"/>
                  </a:lnTo>
                  <a:lnTo>
                    <a:pt x="201" y="47"/>
                  </a:lnTo>
                  <a:lnTo>
                    <a:pt x="224" y="37"/>
                  </a:lnTo>
                  <a:lnTo>
                    <a:pt x="249" y="27"/>
                  </a:lnTo>
                  <a:lnTo>
                    <a:pt x="272" y="19"/>
                  </a:lnTo>
                  <a:lnTo>
                    <a:pt x="294" y="12"/>
                  </a:lnTo>
                  <a:lnTo>
                    <a:pt x="314" y="6"/>
                  </a:lnTo>
                  <a:lnTo>
                    <a:pt x="332" y="1"/>
                  </a:lnTo>
                  <a:lnTo>
                    <a:pt x="316" y="0"/>
                  </a:lnTo>
                  <a:lnTo>
                    <a:pt x="295" y="1"/>
                  </a:lnTo>
                  <a:lnTo>
                    <a:pt x="274" y="5"/>
                  </a:lnTo>
                  <a:lnTo>
                    <a:pt x="249" y="10"/>
                  </a:lnTo>
                  <a:lnTo>
                    <a:pt x="224" y="17"/>
                  </a:lnTo>
                  <a:lnTo>
                    <a:pt x="199" y="25"/>
                  </a:lnTo>
                  <a:lnTo>
                    <a:pt x="176" y="35"/>
                  </a:lnTo>
                  <a:lnTo>
                    <a:pt x="156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6" name="Freeform 133"/>
            <p:cNvSpPr>
              <a:spLocks/>
            </p:cNvSpPr>
            <p:nvPr/>
          </p:nvSpPr>
          <p:spPr bwMode="auto">
            <a:xfrm>
              <a:off x="4984" y="279"/>
              <a:ext cx="117" cy="114"/>
            </a:xfrm>
            <a:custGeom>
              <a:avLst/>
              <a:gdLst>
                <a:gd name="T0" fmla="*/ 0 w 349"/>
                <a:gd name="T1" fmla="*/ 2 h 227"/>
                <a:gd name="T2" fmla="*/ 0 w 349"/>
                <a:gd name="T3" fmla="*/ 2 h 227"/>
                <a:gd name="T4" fmla="*/ 0 w 349"/>
                <a:gd name="T5" fmla="*/ 2 h 227"/>
                <a:gd name="T6" fmla="*/ 0 w 349"/>
                <a:gd name="T7" fmla="*/ 2 h 227"/>
                <a:gd name="T8" fmla="*/ 0 w 349"/>
                <a:gd name="T9" fmla="*/ 3 h 227"/>
                <a:gd name="T10" fmla="*/ 0 w 349"/>
                <a:gd name="T11" fmla="*/ 3 h 227"/>
                <a:gd name="T12" fmla="*/ 0 w 349"/>
                <a:gd name="T13" fmla="*/ 3 h 227"/>
                <a:gd name="T14" fmla="*/ 0 w 349"/>
                <a:gd name="T15" fmla="*/ 3 h 227"/>
                <a:gd name="T16" fmla="*/ 0 w 349"/>
                <a:gd name="T17" fmla="*/ 3 h 227"/>
                <a:gd name="T18" fmla="*/ 0 w 349"/>
                <a:gd name="T19" fmla="*/ 3 h 227"/>
                <a:gd name="T20" fmla="*/ 0 w 349"/>
                <a:gd name="T21" fmla="*/ 4 h 227"/>
                <a:gd name="T22" fmla="*/ 0 w 349"/>
                <a:gd name="T23" fmla="*/ 4 h 227"/>
                <a:gd name="T24" fmla="*/ 0 w 349"/>
                <a:gd name="T25" fmla="*/ 4 h 227"/>
                <a:gd name="T26" fmla="*/ 0 w 349"/>
                <a:gd name="T27" fmla="*/ 4 h 227"/>
                <a:gd name="T28" fmla="*/ 0 w 349"/>
                <a:gd name="T29" fmla="*/ 4 h 227"/>
                <a:gd name="T30" fmla="*/ 0 w 349"/>
                <a:gd name="T31" fmla="*/ 4 h 227"/>
                <a:gd name="T32" fmla="*/ 0 w 349"/>
                <a:gd name="T33" fmla="*/ 4 h 227"/>
                <a:gd name="T34" fmla="*/ 0 w 349"/>
                <a:gd name="T35" fmla="*/ 4 h 227"/>
                <a:gd name="T36" fmla="*/ 0 w 349"/>
                <a:gd name="T37" fmla="*/ 4 h 227"/>
                <a:gd name="T38" fmla="*/ 0 w 349"/>
                <a:gd name="T39" fmla="*/ 4 h 227"/>
                <a:gd name="T40" fmla="*/ 0 w 349"/>
                <a:gd name="T41" fmla="*/ 4 h 227"/>
                <a:gd name="T42" fmla="*/ 0 w 349"/>
                <a:gd name="T43" fmla="*/ 4 h 227"/>
                <a:gd name="T44" fmla="*/ 0 w 349"/>
                <a:gd name="T45" fmla="*/ 4 h 227"/>
                <a:gd name="T46" fmla="*/ 0 w 349"/>
                <a:gd name="T47" fmla="*/ 3 h 227"/>
                <a:gd name="T48" fmla="*/ 0 w 349"/>
                <a:gd name="T49" fmla="*/ 3 h 227"/>
                <a:gd name="T50" fmla="*/ 0 w 349"/>
                <a:gd name="T51" fmla="*/ 2 h 227"/>
                <a:gd name="T52" fmla="*/ 0 w 349"/>
                <a:gd name="T53" fmla="*/ 2 h 227"/>
                <a:gd name="T54" fmla="*/ 0 w 349"/>
                <a:gd name="T55" fmla="*/ 2 h 227"/>
                <a:gd name="T56" fmla="*/ 0 w 349"/>
                <a:gd name="T57" fmla="*/ 1 h 227"/>
                <a:gd name="T58" fmla="*/ 0 w 349"/>
                <a:gd name="T59" fmla="*/ 1 h 227"/>
                <a:gd name="T60" fmla="*/ 0 w 349"/>
                <a:gd name="T61" fmla="*/ 1 h 227"/>
                <a:gd name="T62" fmla="*/ 0 w 349"/>
                <a:gd name="T63" fmla="*/ 1 h 227"/>
                <a:gd name="T64" fmla="*/ 0 w 349"/>
                <a:gd name="T65" fmla="*/ 1 h 227"/>
                <a:gd name="T66" fmla="*/ 0 w 349"/>
                <a:gd name="T67" fmla="*/ 1 h 227"/>
                <a:gd name="T68" fmla="*/ 0 w 349"/>
                <a:gd name="T69" fmla="*/ 1 h 227"/>
                <a:gd name="T70" fmla="*/ 0 w 349"/>
                <a:gd name="T71" fmla="*/ 1 h 227"/>
                <a:gd name="T72" fmla="*/ 0 w 349"/>
                <a:gd name="T73" fmla="*/ 1 h 227"/>
                <a:gd name="T74" fmla="*/ 0 w 349"/>
                <a:gd name="T75" fmla="*/ 1 h 227"/>
                <a:gd name="T76" fmla="*/ 0 w 349"/>
                <a:gd name="T77" fmla="*/ 1 h 227"/>
                <a:gd name="T78" fmla="*/ 0 w 349"/>
                <a:gd name="T79" fmla="*/ 0 h 227"/>
                <a:gd name="T80" fmla="*/ 0 w 349"/>
                <a:gd name="T81" fmla="*/ 0 h 227"/>
                <a:gd name="T82" fmla="*/ 0 w 349"/>
                <a:gd name="T83" fmla="*/ 0 h 227"/>
                <a:gd name="T84" fmla="*/ 0 w 349"/>
                <a:gd name="T85" fmla="*/ 1 h 227"/>
                <a:gd name="T86" fmla="*/ 0 w 349"/>
                <a:gd name="T87" fmla="*/ 1 h 227"/>
                <a:gd name="T88" fmla="*/ 0 w 349"/>
                <a:gd name="T89" fmla="*/ 1 h 227"/>
                <a:gd name="T90" fmla="*/ 0 w 349"/>
                <a:gd name="T91" fmla="*/ 1 h 227"/>
                <a:gd name="T92" fmla="*/ 0 w 349"/>
                <a:gd name="T93" fmla="*/ 1 h 227"/>
                <a:gd name="T94" fmla="*/ 0 w 349"/>
                <a:gd name="T95" fmla="*/ 1 h 227"/>
                <a:gd name="T96" fmla="*/ 0 w 349"/>
                <a:gd name="T97" fmla="*/ 1 h 227"/>
                <a:gd name="T98" fmla="*/ 0 w 349"/>
                <a:gd name="T99" fmla="*/ 1 h 227"/>
                <a:gd name="T100" fmla="*/ 0 w 349"/>
                <a:gd name="T101" fmla="*/ 1 h 227"/>
                <a:gd name="T102" fmla="*/ 0 w 349"/>
                <a:gd name="T103" fmla="*/ 1 h 227"/>
                <a:gd name="T104" fmla="*/ 0 w 349"/>
                <a:gd name="T105" fmla="*/ 1 h 227"/>
                <a:gd name="T106" fmla="*/ 0 w 349"/>
                <a:gd name="T107" fmla="*/ 1 h 227"/>
                <a:gd name="T108" fmla="*/ 0 w 349"/>
                <a:gd name="T109" fmla="*/ 1 h 227"/>
                <a:gd name="T110" fmla="*/ 0 w 349"/>
                <a:gd name="T111" fmla="*/ 1 h 227"/>
                <a:gd name="T112" fmla="*/ 0 w 349"/>
                <a:gd name="T113" fmla="*/ 1 h 227"/>
                <a:gd name="T114" fmla="*/ 0 w 349"/>
                <a:gd name="T115" fmla="*/ 1 h 227"/>
                <a:gd name="T116" fmla="*/ 0 w 349"/>
                <a:gd name="T117" fmla="*/ 1 h 227"/>
                <a:gd name="T118" fmla="*/ 0 w 349"/>
                <a:gd name="T119" fmla="*/ 1 h 227"/>
                <a:gd name="T120" fmla="*/ 0 w 349"/>
                <a:gd name="T121" fmla="*/ 2 h 22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49" h="227">
                  <a:moveTo>
                    <a:pt x="291" y="70"/>
                  </a:moveTo>
                  <a:lnTo>
                    <a:pt x="307" y="83"/>
                  </a:lnTo>
                  <a:lnTo>
                    <a:pt x="316" y="97"/>
                  </a:lnTo>
                  <a:lnTo>
                    <a:pt x="321" y="113"/>
                  </a:lnTo>
                  <a:lnTo>
                    <a:pt x="321" y="129"/>
                  </a:lnTo>
                  <a:lnTo>
                    <a:pt x="318" y="142"/>
                  </a:lnTo>
                  <a:lnTo>
                    <a:pt x="313" y="154"/>
                  </a:lnTo>
                  <a:lnTo>
                    <a:pt x="302" y="165"/>
                  </a:lnTo>
                  <a:lnTo>
                    <a:pt x="292" y="174"/>
                  </a:lnTo>
                  <a:lnTo>
                    <a:pt x="279" y="185"/>
                  </a:lnTo>
                  <a:lnTo>
                    <a:pt x="266" y="193"/>
                  </a:lnTo>
                  <a:lnTo>
                    <a:pt x="253" y="202"/>
                  </a:lnTo>
                  <a:lnTo>
                    <a:pt x="240" y="212"/>
                  </a:lnTo>
                  <a:lnTo>
                    <a:pt x="237" y="215"/>
                  </a:lnTo>
                  <a:lnTo>
                    <a:pt x="236" y="218"/>
                  </a:lnTo>
                  <a:lnTo>
                    <a:pt x="237" y="221"/>
                  </a:lnTo>
                  <a:lnTo>
                    <a:pt x="240" y="224"/>
                  </a:lnTo>
                  <a:lnTo>
                    <a:pt x="244" y="226"/>
                  </a:lnTo>
                  <a:lnTo>
                    <a:pt x="249" y="227"/>
                  </a:lnTo>
                  <a:lnTo>
                    <a:pt x="254" y="226"/>
                  </a:lnTo>
                  <a:lnTo>
                    <a:pt x="259" y="224"/>
                  </a:lnTo>
                  <a:lnTo>
                    <a:pt x="288" y="211"/>
                  </a:lnTo>
                  <a:lnTo>
                    <a:pt x="311" y="193"/>
                  </a:lnTo>
                  <a:lnTo>
                    <a:pt x="331" y="172"/>
                  </a:lnTo>
                  <a:lnTo>
                    <a:pt x="345" y="151"/>
                  </a:lnTo>
                  <a:lnTo>
                    <a:pt x="349" y="127"/>
                  </a:lnTo>
                  <a:lnTo>
                    <a:pt x="346" y="104"/>
                  </a:lnTo>
                  <a:lnTo>
                    <a:pt x="334" y="83"/>
                  </a:lnTo>
                  <a:lnTo>
                    <a:pt x="311" y="63"/>
                  </a:lnTo>
                  <a:lnTo>
                    <a:pt x="294" y="53"/>
                  </a:lnTo>
                  <a:lnTo>
                    <a:pt x="273" y="44"/>
                  </a:lnTo>
                  <a:lnTo>
                    <a:pt x="250" y="35"/>
                  </a:lnTo>
                  <a:lnTo>
                    <a:pt x="227" y="28"/>
                  </a:lnTo>
                  <a:lnTo>
                    <a:pt x="202" y="22"/>
                  </a:lnTo>
                  <a:lnTo>
                    <a:pt x="176" y="17"/>
                  </a:lnTo>
                  <a:lnTo>
                    <a:pt x="151" y="12"/>
                  </a:lnTo>
                  <a:lnTo>
                    <a:pt x="125" y="7"/>
                  </a:lnTo>
                  <a:lnTo>
                    <a:pt x="102" y="4"/>
                  </a:lnTo>
                  <a:lnTo>
                    <a:pt x="79" y="2"/>
                  </a:lnTo>
                  <a:lnTo>
                    <a:pt x="58" y="0"/>
                  </a:lnTo>
                  <a:lnTo>
                    <a:pt x="39" y="0"/>
                  </a:lnTo>
                  <a:lnTo>
                    <a:pt x="23" y="0"/>
                  </a:lnTo>
                  <a:lnTo>
                    <a:pt x="12" y="1"/>
                  </a:lnTo>
                  <a:lnTo>
                    <a:pt x="5" y="3"/>
                  </a:lnTo>
                  <a:lnTo>
                    <a:pt x="0" y="5"/>
                  </a:lnTo>
                  <a:lnTo>
                    <a:pt x="15" y="7"/>
                  </a:lnTo>
                  <a:lnTo>
                    <a:pt x="31" y="9"/>
                  </a:lnTo>
                  <a:lnTo>
                    <a:pt x="47" y="11"/>
                  </a:lnTo>
                  <a:lnTo>
                    <a:pt x="64" y="13"/>
                  </a:lnTo>
                  <a:lnTo>
                    <a:pt x="83" y="15"/>
                  </a:lnTo>
                  <a:lnTo>
                    <a:pt x="102" y="17"/>
                  </a:lnTo>
                  <a:lnTo>
                    <a:pt x="121" y="20"/>
                  </a:lnTo>
                  <a:lnTo>
                    <a:pt x="141" y="23"/>
                  </a:lnTo>
                  <a:lnTo>
                    <a:pt x="160" y="27"/>
                  </a:lnTo>
                  <a:lnTo>
                    <a:pt x="180" y="31"/>
                  </a:lnTo>
                  <a:lnTo>
                    <a:pt x="201" y="36"/>
                  </a:lnTo>
                  <a:lnTo>
                    <a:pt x="220" y="41"/>
                  </a:lnTo>
                  <a:lnTo>
                    <a:pt x="238" y="48"/>
                  </a:lnTo>
                  <a:lnTo>
                    <a:pt x="257" y="54"/>
                  </a:lnTo>
                  <a:lnTo>
                    <a:pt x="275" y="62"/>
                  </a:lnTo>
                  <a:lnTo>
                    <a:pt x="291" y="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7" name="Freeform 134"/>
            <p:cNvSpPr>
              <a:spLocks/>
            </p:cNvSpPr>
            <p:nvPr/>
          </p:nvSpPr>
          <p:spPr bwMode="auto">
            <a:xfrm>
              <a:off x="4750" y="340"/>
              <a:ext cx="48" cy="107"/>
            </a:xfrm>
            <a:custGeom>
              <a:avLst/>
              <a:gdLst>
                <a:gd name="T0" fmla="*/ 0 w 143"/>
                <a:gd name="T1" fmla="*/ 2 h 212"/>
                <a:gd name="T2" fmla="*/ 0 w 143"/>
                <a:gd name="T3" fmla="*/ 3 h 212"/>
                <a:gd name="T4" fmla="*/ 0 w 143"/>
                <a:gd name="T5" fmla="*/ 3 h 212"/>
                <a:gd name="T6" fmla="*/ 0 w 143"/>
                <a:gd name="T7" fmla="*/ 3 h 212"/>
                <a:gd name="T8" fmla="*/ 0 w 143"/>
                <a:gd name="T9" fmla="*/ 3 h 212"/>
                <a:gd name="T10" fmla="*/ 0 w 143"/>
                <a:gd name="T11" fmla="*/ 3 h 212"/>
                <a:gd name="T12" fmla="*/ 0 w 143"/>
                <a:gd name="T13" fmla="*/ 4 h 212"/>
                <a:gd name="T14" fmla="*/ 0 w 143"/>
                <a:gd name="T15" fmla="*/ 4 h 212"/>
                <a:gd name="T16" fmla="*/ 0 w 143"/>
                <a:gd name="T17" fmla="*/ 4 h 212"/>
                <a:gd name="T18" fmla="*/ 0 w 143"/>
                <a:gd name="T19" fmla="*/ 4 h 212"/>
                <a:gd name="T20" fmla="*/ 0 w 143"/>
                <a:gd name="T21" fmla="*/ 4 h 212"/>
                <a:gd name="T22" fmla="*/ 0 w 143"/>
                <a:gd name="T23" fmla="*/ 4 h 212"/>
                <a:gd name="T24" fmla="*/ 0 w 143"/>
                <a:gd name="T25" fmla="*/ 4 h 212"/>
                <a:gd name="T26" fmla="*/ 0 w 143"/>
                <a:gd name="T27" fmla="*/ 4 h 212"/>
                <a:gd name="T28" fmla="*/ 0 w 143"/>
                <a:gd name="T29" fmla="*/ 4 h 212"/>
                <a:gd name="T30" fmla="*/ 0 w 143"/>
                <a:gd name="T31" fmla="*/ 3 h 212"/>
                <a:gd name="T32" fmla="*/ 0 w 143"/>
                <a:gd name="T33" fmla="*/ 3 h 212"/>
                <a:gd name="T34" fmla="*/ 0 w 143"/>
                <a:gd name="T35" fmla="*/ 3 h 212"/>
                <a:gd name="T36" fmla="*/ 0 w 143"/>
                <a:gd name="T37" fmla="*/ 3 h 212"/>
                <a:gd name="T38" fmla="*/ 0 w 143"/>
                <a:gd name="T39" fmla="*/ 3 h 212"/>
                <a:gd name="T40" fmla="*/ 0 w 143"/>
                <a:gd name="T41" fmla="*/ 3 h 212"/>
                <a:gd name="T42" fmla="*/ 0 w 143"/>
                <a:gd name="T43" fmla="*/ 3 h 212"/>
                <a:gd name="T44" fmla="*/ 0 w 143"/>
                <a:gd name="T45" fmla="*/ 2 h 212"/>
                <a:gd name="T46" fmla="*/ 0 w 143"/>
                <a:gd name="T47" fmla="*/ 2 h 212"/>
                <a:gd name="T48" fmla="*/ 0 w 143"/>
                <a:gd name="T49" fmla="*/ 2 h 212"/>
                <a:gd name="T50" fmla="*/ 0 w 143"/>
                <a:gd name="T51" fmla="*/ 2 h 212"/>
                <a:gd name="T52" fmla="*/ 0 w 143"/>
                <a:gd name="T53" fmla="*/ 1 h 212"/>
                <a:gd name="T54" fmla="*/ 0 w 143"/>
                <a:gd name="T55" fmla="*/ 1 h 212"/>
                <a:gd name="T56" fmla="*/ 0 w 143"/>
                <a:gd name="T57" fmla="*/ 1 h 212"/>
                <a:gd name="T58" fmla="*/ 0 w 143"/>
                <a:gd name="T59" fmla="*/ 1 h 212"/>
                <a:gd name="T60" fmla="*/ 0 w 143"/>
                <a:gd name="T61" fmla="*/ 1 h 212"/>
                <a:gd name="T62" fmla="*/ 0 w 143"/>
                <a:gd name="T63" fmla="*/ 1 h 212"/>
                <a:gd name="T64" fmla="*/ 0 w 143"/>
                <a:gd name="T65" fmla="*/ 0 h 212"/>
                <a:gd name="T66" fmla="*/ 0 w 143"/>
                <a:gd name="T67" fmla="*/ 1 h 212"/>
                <a:gd name="T68" fmla="*/ 0 w 143"/>
                <a:gd name="T69" fmla="*/ 1 h 212"/>
                <a:gd name="T70" fmla="*/ 0 w 143"/>
                <a:gd name="T71" fmla="*/ 1 h 212"/>
                <a:gd name="T72" fmla="*/ 0 w 143"/>
                <a:gd name="T73" fmla="*/ 1 h 212"/>
                <a:gd name="T74" fmla="*/ 0 w 143"/>
                <a:gd name="T75" fmla="*/ 1 h 212"/>
                <a:gd name="T76" fmla="*/ 0 w 143"/>
                <a:gd name="T77" fmla="*/ 2 h 212"/>
                <a:gd name="T78" fmla="*/ 0 w 143"/>
                <a:gd name="T79" fmla="*/ 2 h 212"/>
                <a:gd name="T80" fmla="*/ 0 w 143"/>
                <a:gd name="T81" fmla="*/ 2 h 21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43" h="212">
                  <a:moveTo>
                    <a:pt x="0" y="115"/>
                  </a:moveTo>
                  <a:lnTo>
                    <a:pt x="0" y="133"/>
                  </a:lnTo>
                  <a:lnTo>
                    <a:pt x="6" y="149"/>
                  </a:lnTo>
                  <a:lnTo>
                    <a:pt x="16" y="165"/>
                  </a:lnTo>
                  <a:lnTo>
                    <a:pt x="31" y="178"/>
                  </a:lnTo>
                  <a:lnTo>
                    <a:pt x="48" y="190"/>
                  </a:lnTo>
                  <a:lnTo>
                    <a:pt x="69" y="200"/>
                  </a:lnTo>
                  <a:lnTo>
                    <a:pt x="92" y="207"/>
                  </a:lnTo>
                  <a:lnTo>
                    <a:pt x="115" y="211"/>
                  </a:lnTo>
                  <a:lnTo>
                    <a:pt x="122" y="212"/>
                  </a:lnTo>
                  <a:lnTo>
                    <a:pt x="130" y="210"/>
                  </a:lnTo>
                  <a:lnTo>
                    <a:pt x="135" y="207"/>
                  </a:lnTo>
                  <a:lnTo>
                    <a:pt x="138" y="203"/>
                  </a:lnTo>
                  <a:lnTo>
                    <a:pt x="138" y="198"/>
                  </a:lnTo>
                  <a:lnTo>
                    <a:pt x="137" y="193"/>
                  </a:lnTo>
                  <a:lnTo>
                    <a:pt x="133" y="189"/>
                  </a:lnTo>
                  <a:lnTo>
                    <a:pt x="125" y="186"/>
                  </a:lnTo>
                  <a:lnTo>
                    <a:pt x="102" y="180"/>
                  </a:lnTo>
                  <a:lnTo>
                    <a:pt x="80" y="172"/>
                  </a:lnTo>
                  <a:lnTo>
                    <a:pt x="63" y="161"/>
                  </a:lnTo>
                  <a:lnTo>
                    <a:pt x="50" y="148"/>
                  </a:lnTo>
                  <a:lnTo>
                    <a:pt x="41" y="133"/>
                  </a:lnTo>
                  <a:lnTo>
                    <a:pt x="37" y="116"/>
                  </a:lnTo>
                  <a:lnTo>
                    <a:pt x="37" y="99"/>
                  </a:lnTo>
                  <a:lnTo>
                    <a:pt x="44" y="80"/>
                  </a:lnTo>
                  <a:lnTo>
                    <a:pt x="54" y="67"/>
                  </a:lnTo>
                  <a:lnTo>
                    <a:pt x="70" y="54"/>
                  </a:lnTo>
                  <a:lnTo>
                    <a:pt x="87" y="41"/>
                  </a:lnTo>
                  <a:lnTo>
                    <a:pt x="106" y="30"/>
                  </a:lnTo>
                  <a:lnTo>
                    <a:pt x="122" y="21"/>
                  </a:lnTo>
                  <a:lnTo>
                    <a:pt x="135" y="11"/>
                  </a:lnTo>
                  <a:lnTo>
                    <a:pt x="143" y="5"/>
                  </a:lnTo>
                  <a:lnTo>
                    <a:pt x="143" y="0"/>
                  </a:lnTo>
                  <a:lnTo>
                    <a:pt x="127" y="4"/>
                  </a:lnTo>
                  <a:lnTo>
                    <a:pt x="106" y="11"/>
                  </a:lnTo>
                  <a:lnTo>
                    <a:pt x="85" y="24"/>
                  </a:lnTo>
                  <a:lnTo>
                    <a:pt x="61" y="38"/>
                  </a:lnTo>
                  <a:lnTo>
                    <a:pt x="40" y="55"/>
                  </a:lnTo>
                  <a:lnTo>
                    <a:pt x="22" y="74"/>
                  </a:lnTo>
                  <a:lnTo>
                    <a:pt x="8" y="9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8" name="Freeform 135"/>
            <p:cNvSpPr>
              <a:spLocks/>
            </p:cNvSpPr>
            <p:nvPr/>
          </p:nvSpPr>
          <p:spPr bwMode="auto">
            <a:xfrm>
              <a:off x="5081" y="272"/>
              <a:ext cx="101" cy="139"/>
            </a:xfrm>
            <a:custGeom>
              <a:avLst/>
              <a:gdLst>
                <a:gd name="T0" fmla="*/ 0 w 304"/>
                <a:gd name="T1" fmla="*/ 2 h 278"/>
                <a:gd name="T2" fmla="*/ 0 w 304"/>
                <a:gd name="T3" fmla="*/ 3 h 278"/>
                <a:gd name="T4" fmla="*/ 0 w 304"/>
                <a:gd name="T5" fmla="*/ 3 h 278"/>
                <a:gd name="T6" fmla="*/ 0 w 304"/>
                <a:gd name="T7" fmla="*/ 3 h 278"/>
                <a:gd name="T8" fmla="*/ 0 w 304"/>
                <a:gd name="T9" fmla="*/ 3 h 278"/>
                <a:gd name="T10" fmla="*/ 0 w 304"/>
                <a:gd name="T11" fmla="*/ 4 h 278"/>
                <a:gd name="T12" fmla="*/ 0 w 304"/>
                <a:gd name="T13" fmla="*/ 4 h 278"/>
                <a:gd name="T14" fmla="*/ 0 w 304"/>
                <a:gd name="T15" fmla="*/ 4 h 278"/>
                <a:gd name="T16" fmla="*/ 0 w 304"/>
                <a:gd name="T17" fmla="*/ 4 h 278"/>
                <a:gd name="T18" fmla="*/ 0 w 304"/>
                <a:gd name="T19" fmla="*/ 5 h 278"/>
                <a:gd name="T20" fmla="*/ 0 w 304"/>
                <a:gd name="T21" fmla="*/ 5 h 278"/>
                <a:gd name="T22" fmla="*/ 0 w 304"/>
                <a:gd name="T23" fmla="*/ 5 h 278"/>
                <a:gd name="T24" fmla="*/ 0 w 304"/>
                <a:gd name="T25" fmla="*/ 5 h 278"/>
                <a:gd name="T26" fmla="*/ 0 w 304"/>
                <a:gd name="T27" fmla="*/ 5 h 278"/>
                <a:gd name="T28" fmla="*/ 0 w 304"/>
                <a:gd name="T29" fmla="*/ 5 h 278"/>
                <a:gd name="T30" fmla="*/ 0 w 304"/>
                <a:gd name="T31" fmla="*/ 4 h 278"/>
                <a:gd name="T32" fmla="*/ 0 w 304"/>
                <a:gd name="T33" fmla="*/ 4 h 278"/>
                <a:gd name="T34" fmla="*/ 0 w 304"/>
                <a:gd name="T35" fmla="*/ 4 h 278"/>
                <a:gd name="T36" fmla="*/ 0 w 304"/>
                <a:gd name="T37" fmla="*/ 3 h 278"/>
                <a:gd name="T38" fmla="*/ 0 w 304"/>
                <a:gd name="T39" fmla="*/ 3 h 278"/>
                <a:gd name="T40" fmla="*/ 0 w 304"/>
                <a:gd name="T41" fmla="*/ 2 h 278"/>
                <a:gd name="T42" fmla="*/ 0 w 304"/>
                <a:gd name="T43" fmla="*/ 2 h 278"/>
                <a:gd name="T44" fmla="*/ 0 w 304"/>
                <a:gd name="T45" fmla="*/ 2 h 278"/>
                <a:gd name="T46" fmla="*/ 0 w 304"/>
                <a:gd name="T47" fmla="*/ 1 h 278"/>
                <a:gd name="T48" fmla="*/ 0 w 304"/>
                <a:gd name="T49" fmla="*/ 1 h 278"/>
                <a:gd name="T50" fmla="*/ 0 w 304"/>
                <a:gd name="T51" fmla="*/ 1 h 278"/>
                <a:gd name="T52" fmla="*/ 0 w 304"/>
                <a:gd name="T53" fmla="*/ 1 h 278"/>
                <a:gd name="T54" fmla="*/ 0 w 304"/>
                <a:gd name="T55" fmla="*/ 1 h 278"/>
                <a:gd name="T56" fmla="*/ 0 w 304"/>
                <a:gd name="T57" fmla="*/ 1 h 278"/>
                <a:gd name="T58" fmla="*/ 0 w 304"/>
                <a:gd name="T59" fmla="*/ 0 h 278"/>
                <a:gd name="T60" fmla="*/ 0 w 304"/>
                <a:gd name="T61" fmla="*/ 1 h 278"/>
                <a:gd name="T62" fmla="*/ 0 w 304"/>
                <a:gd name="T63" fmla="*/ 1 h 278"/>
                <a:gd name="T64" fmla="*/ 0 w 304"/>
                <a:gd name="T65" fmla="*/ 1 h 278"/>
                <a:gd name="T66" fmla="*/ 0 w 304"/>
                <a:gd name="T67" fmla="*/ 1 h 278"/>
                <a:gd name="T68" fmla="*/ 0 w 304"/>
                <a:gd name="T69" fmla="*/ 1 h 278"/>
                <a:gd name="T70" fmla="*/ 0 w 304"/>
                <a:gd name="T71" fmla="*/ 1 h 278"/>
                <a:gd name="T72" fmla="*/ 0 w 304"/>
                <a:gd name="T73" fmla="*/ 2 h 278"/>
                <a:gd name="T74" fmla="*/ 0 w 304"/>
                <a:gd name="T75" fmla="*/ 2 h 27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04" h="278">
                  <a:moveTo>
                    <a:pt x="247" y="104"/>
                  </a:moveTo>
                  <a:lnTo>
                    <a:pt x="258" y="111"/>
                  </a:lnTo>
                  <a:lnTo>
                    <a:pt x="265" y="119"/>
                  </a:lnTo>
                  <a:lnTo>
                    <a:pt x="272" y="129"/>
                  </a:lnTo>
                  <a:lnTo>
                    <a:pt x="276" y="138"/>
                  </a:lnTo>
                  <a:lnTo>
                    <a:pt x="279" y="147"/>
                  </a:lnTo>
                  <a:lnTo>
                    <a:pt x="278" y="158"/>
                  </a:lnTo>
                  <a:lnTo>
                    <a:pt x="275" y="168"/>
                  </a:lnTo>
                  <a:lnTo>
                    <a:pt x="268" y="177"/>
                  </a:lnTo>
                  <a:lnTo>
                    <a:pt x="258" y="187"/>
                  </a:lnTo>
                  <a:lnTo>
                    <a:pt x="246" y="197"/>
                  </a:lnTo>
                  <a:lnTo>
                    <a:pt x="233" y="205"/>
                  </a:lnTo>
                  <a:lnTo>
                    <a:pt x="220" y="213"/>
                  </a:lnTo>
                  <a:lnTo>
                    <a:pt x="205" y="220"/>
                  </a:lnTo>
                  <a:lnTo>
                    <a:pt x="191" y="229"/>
                  </a:lnTo>
                  <a:lnTo>
                    <a:pt x="176" y="237"/>
                  </a:lnTo>
                  <a:lnTo>
                    <a:pt x="163" y="246"/>
                  </a:lnTo>
                  <a:lnTo>
                    <a:pt x="159" y="249"/>
                  </a:lnTo>
                  <a:lnTo>
                    <a:pt x="156" y="253"/>
                  </a:lnTo>
                  <a:lnTo>
                    <a:pt x="153" y="258"/>
                  </a:lnTo>
                  <a:lnTo>
                    <a:pt x="150" y="262"/>
                  </a:lnTo>
                  <a:lnTo>
                    <a:pt x="149" y="266"/>
                  </a:lnTo>
                  <a:lnTo>
                    <a:pt x="149" y="270"/>
                  </a:lnTo>
                  <a:lnTo>
                    <a:pt x="151" y="274"/>
                  </a:lnTo>
                  <a:lnTo>
                    <a:pt x="156" y="277"/>
                  </a:lnTo>
                  <a:lnTo>
                    <a:pt x="162" y="278"/>
                  </a:lnTo>
                  <a:lnTo>
                    <a:pt x="167" y="278"/>
                  </a:lnTo>
                  <a:lnTo>
                    <a:pt x="172" y="277"/>
                  </a:lnTo>
                  <a:lnTo>
                    <a:pt x="176" y="274"/>
                  </a:lnTo>
                  <a:lnTo>
                    <a:pt x="191" y="262"/>
                  </a:lnTo>
                  <a:lnTo>
                    <a:pt x="207" y="251"/>
                  </a:lnTo>
                  <a:lnTo>
                    <a:pt x="223" y="241"/>
                  </a:lnTo>
                  <a:lnTo>
                    <a:pt x="240" y="231"/>
                  </a:lnTo>
                  <a:lnTo>
                    <a:pt x="256" y="220"/>
                  </a:lnTo>
                  <a:lnTo>
                    <a:pt x="272" y="209"/>
                  </a:lnTo>
                  <a:lnTo>
                    <a:pt x="285" y="197"/>
                  </a:lnTo>
                  <a:lnTo>
                    <a:pt x="295" y="183"/>
                  </a:lnTo>
                  <a:lnTo>
                    <a:pt x="303" y="167"/>
                  </a:lnTo>
                  <a:lnTo>
                    <a:pt x="304" y="151"/>
                  </a:lnTo>
                  <a:lnTo>
                    <a:pt x="301" y="136"/>
                  </a:lnTo>
                  <a:lnTo>
                    <a:pt x="294" y="120"/>
                  </a:lnTo>
                  <a:lnTo>
                    <a:pt x="282" y="107"/>
                  </a:lnTo>
                  <a:lnTo>
                    <a:pt x="269" y="94"/>
                  </a:lnTo>
                  <a:lnTo>
                    <a:pt x="252" y="83"/>
                  </a:lnTo>
                  <a:lnTo>
                    <a:pt x="233" y="74"/>
                  </a:lnTo>
                  <a:lnTo>
                    <a:pt x="218" y="68"/>
                  </a:lnTo>
                  <a:lnTo>
                    <a:pt x="202" y="62"/>
                  </a:lnTo>
                  <a:lnTo>
                    <a:pt x="186" y="54"/>
                  </a:lnTo>
                  <a:lnTo>
                    <a:pt x="169" y="48"/>
                  </a:lnTo>
                  <a:lnTo>
                    <a:pt x="151" y="41"/>
                  </a:lnTo>
                  <a:lnTo>
                    <a:pt x="133" y="35"/>
                  </a:lnTo>
                  <a:lnTo>
                    <a:pt x="115" y="28"/>
                  </a:lnTo>
                  <a:lnTo>
                    <a:pt x="98" y="21"/>
                  </a:lnTo>
                  <a:lnTo>
                    <a:pt x="82" y="16"/>
                  </a:lnTo>
                  <a:lnTo>
                    <a:pt x="66" y="11"/>
                  </a:lnTo>
                  <a:lnTo>
                    <a:pt x="50" y="7"/>
                  </a:lnTo>
                  <a:lnTo>
                    <a:pt x="37" y="4"/>
                  </a:lnTo>
                  <a:lnTo>
                    <a:pt x="25" y="1"/>
                  </a:lnTo>
                  <a:lnTo>
                    <a:pt x="15" y="0"/>
                  </a:lnTo>
                  <a:lnTo>
                    <a:pt x="6" y="0"/>
                  </a:lnTo>
                  <a:lnTo>
                    <a:pt x="0" y="2"/>
                  </a:lnTo>
                  <a:lnTo>
                    <a:pt x="13" y="7"/>
                  </a:lnTo>
                  <a:lnTo>
                    <a:pt x="28" y="12"/>
                  </a:lnTo>
                  <a:lnTo>
                    <a:pt x="44" y="17"/>
                  </a:lnTo>
                  <a:lnTo>
                    <a:pt x="58" y="23"/>
                  </a:lnTo>
                  <a:lnTo>
                    <a:pt x="74" y="28"/>
                  </a:lnTo>
                  <a:lnTo>
                    <a:pt x="90" y="33"/>
                  </a:lnTo>
                  <a:lnTo>
                    <a:pt x="106" y="39"/>
                  </a:lnTo>
                  <a:lnTo>
                    <a:pt x="122" y="45"/>
                  </a:lnTo>
                  <a:lnTo>
                    <a:pt x="140" y="51"/>
                  </a:lnTo>
                  <a:lnTo>
                    <a:pt x="156" y="58"/>
                  </a:lnTo>
                  <a:lnTo>
                    <a:pt x="172" y="64"/>
                  </a:lnTo>
                  <a:lnTo>
                    <a:pt x="188" y="71"/>
                  </a:lnTo>
                  <a:lnTo>
                    <a:pt x="204" y="79"/>
                  </a:lnTo>
                  <a:lnTo>
                    <a:pt x="218" y="86"/>
                  </a:lnTo>
                  <a:lnTo>
                    <a:pt x="233" y="95"/>
                  </a:lnTo>
                  <a:lnTo>
                    <a:pt x="247" y="1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11" name="Rectangle 4"/>
          <p:cNvSpPr>
            <a:spLocks noGrp="1" noChangeArrowheads="1"/>
          </p:cNvSpPr>
          <p:nvPr>
            <p:ph type="title"/>
          </p:nvPr>
        </p:nvSpPr>
        <p:spPr>
          <a:xfrm>
            <a:off x="461963" y="193675"/>
            <a:ext cx="7772400" cy="954088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ea typeface="ＭＳ Ｐゴシック" charset="0"/>
              </a:rPr>
              <a:t>Elements of a wireless network</a:t>
            </a:r>
          </a:p>
        </p:txBody>
      </p:sp>
      <p:pic>
        <p:nvPicPr>
          <p:cNvPr id="27690" name="Picture 16" descr="underline_base"/>
          <p:cNvPicPr>
            <a:picLocks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550863" y="881063"/>
            <a:ext cx="73136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7691" name="Group 6"/>
          <p:cNvGrpSpPr>
            <a:grpSpLocks/>
          </p:cNvGrpSpPr>
          <p:nvPr/>
        </p:nvGrpSpPr>
        <p:grpSpPr bwMode="auto">
          <a:xfrm>
            <a:off x="3038475" y="2557463"/>
            <a:ext cx="2362200" cy="1762125"/>
            <a:chOff x="3839" y="1737"/>
            <a:chExt cx="1488" cy="1110"/>
          </a:xfrm>
        </p:grpSpPr>
        <p:sp>
          <p:nvSpPr>
            <p:cNvPr id="27692" name="Freeform 7"/>
            <p:cNvSpPr>
              <a:spLocks/>
            </p:cNvSpPr>
            <p:nvPr/>
          </p:nvSpPr>
          <p:spPr bwMode="auto">
            <a:xfrm>
              <a:off x="3839" y="1737"/>
              <a:ext cx="1488" cy="1110"/>
            </a:xfrm>
            <a:custGeom>
              <a:avLst/>
              <a:gdLst>
                <a:gd name="T0" fmla="*/ 3 w 2135"/>
                <a:gd name="T1" fmla="*/ 58 h 1662"/>
                <a:gd name="T2" fmla="*/ 12 w 2135"/>
                <a:gd name="T3" fmla="*/ 7 h 1662"/>
                <a:gd name="T4" fmla="*/ 75 w 2135"/>
                <a:gd name="T5" fmla="*/ 17 h 1662"/>
                <a:gd name="T6" fmla="*/ 139 w 2135"/>
                <a:gd name="T7" fmla="*/ 9 h 1662"/>
                <a:gd name="T8" fmla="*/ 229 w 2135"/>
                <a:gd name="T9" fmla="*/ 36 h 1662"/>
                <a:gd name="T10" fmla="*/ 231 w 2135"/>
                <a:gd name="T11" fmla="*/ 102 h 1662"/>
                <a:gd name="T12" fmla="*/ 181 w 2135"/>
                <a:gd name="T13" fmla="*/ 142 h 1662"/>
                <a:gd name="T14" fmla="*/ 93 w 2135"/>
                <a:gd name="T15" fmla="*/ 134 h 1662"/>
                <a:gd name="T16" fmla="*/ 57 w 2135"/>
                <a:gd name="T17" fmla="*/ 112 h 1662"/>
                <a:gd name="T18" fmla="*/ 21 w 2135"/>
                <a:gd name="T19" fmla="*/ 95 h 1662"/>
                <a:gd name="T20" fmla="*/ 3 w 2135"/>
                <a:gd name="T21" fmla="*/ 58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14" name="Text Box 8"/>
            <p:cNvSpPr txBox="1">
              <a:spLocks noChangeArrowheads="1"/>
            </p:cNvSpPr>
            <p:nvPr/>
          </p:nvSpPr>
          <p:spPr bwMode="auto">
            <a:xfrm>
              <a:off x="4146" y="2030"/>
              <a:ext cx="965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dirty="0" smtClean="0">
                  <a:latin typeface="Arial" charset="0"/>
                  <a:cs typeface="Arial" charset="0"/>
                </a:rPr>
                <a:t>network </a:t>
              </a:r>
            </a:p>
            <a:p>
              <a:pPr algn="ctr" eaLnBrk="1" hangingPunct="1">
                <a:defRPr/>
              </a:pPr>
              <a:r>
                <a:rPr lang="en-US" dirty="0" smtClean="0">
                  <a:latin typeface="Arial" charset="0"/>
                  <a:cs typeface="Arial" charset="0"/>
                </a:rPr>
                <a:t>infrastructure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latin typeface="Arial" charset="0"/>
              </a:rPr>
              <a:t>Wireless, Mobile Networks</a:t>
            </a: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6-</a:t>
            </a:r>
            <a:fld id="{9F25F979-375B-4E92-BEA1-3D63B26BBBD6}" type="slidenum">
              <a:rPr lang="en-US"/>
              <a:pPr/>
              <a:t>9</a:t>
            </a:fld>
            <a:endParaRPr 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228600"/>
            <a:ext cx="8664575" cy="1143000"/>
          </a:xfrm>
        </p:spPr>
        <p:txBody>
          <a:bodyPr/>
          <a:lstStyle/>
          <a:p>
            <a:pPr>
              <a:defRPr/>
            </a:pPr>
            <a:r>
              <a:rPr lang="en-US" sz="4000">
                <a:latin typeface="Gill Sans MT" charset="0"/>
                <a:ea typeface="ＭＳ Ｐゴシック" charset="0"/>
              </a:rPr>
              <a:t>Characteristics of selected wireless links</a:t>
            </a:r>
          </a:p>
        </p:txBody>
      </p:sp>
      <p:sp>
        <p:nvSpPr>
          <p:cNvPr id="7176" name="Rectangle 111"/>
          <p:cNvSpPr>
            <a:spLocks noChangeArrowheads="1"/>
          </p:cNvSpPr>
          <p:nvPr/>
        </p:nvSpPr>
        <p:spPr bwMode="auto">
          <a:xfrm>
            <a:off x="1327150" y="1955800"/>
            <a:ext cx="6567488" cy="34671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Line 112"/>
          <p:cNvSpPr>
            <a:spLocks noChangeShapeType="1"/>
          </p:cNvSpPr>
          <p:nvPr/>
        </p:nvSpPr>
        <p:spPr bwMode="auto">
          <a:xfrm>
            <a:off x="1327150" y="5422900"/>
            <a:ext cx="6626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199" name="Text Box 113"/>
          <p:cNvSpPr txBox="1">
            <a:spLocks noChangeArrowheads="1"/>
          </p:cNvSpPr>
          <p:nvPr/>
        </p:nvSpPr>
        <p:spPr bwMode="auto">
          <a:xfrm>
            <a:off x="1704975" y="5413375"/>
            <a:ext cx="831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latin typeface="Arial" charset="0"/>
              </a:rPr>
              <a:t>Indoor</a:t>
            </a:r>
          </a:p>
          <a:p>
            <a:pPr algn="ctr" eaLnBrk="1" hangingPunct="1">
              <a:defRPr/>
            </a:pPr>
            <a:r>
              <a:rPr lang="en-US" sz="1400" smtClean="0">
                <a:latin typeface="Arial" charset="0"/>
              </a:rPr>
              <a:t>10-30m</a:t>
            </a:r>
          </a:p>
        </p:txBody>
      </p:sp>
      <p:sp>
        <p:nvSpPr>
          <p:cNvPr id="8200" name="Text Box 114"/>
          <p:cNvSpPr txBox="1">
            <a:spLocks noChangeArrowheads="1"/>
          </p:cNvSpPr>
          <p:nvPr/>
        </p:nvSpPr>
        <p:spPr bwMode="auto">
          <a:xfrm>
            <a:off x="3217863" y="5416550"/>
            <a:ext cx="1009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latin typeface="Arial" charset="0"/>
              </a:rPr>
              <a:t>Outdoor</a:t>
            </a:r>
          </a:p>
          <a:p>
            <a:pPr algn="ctr" eaLnBrk="1" hangingPunct="1">
              <a:defRPr/>
            </a:pPr>
            <a:r>
              <a:rPr lang="en-US" sz="1400" smtClean="0">
                <a:latin typeface="Arial" charset="0"/>
              </a:rPr>
              <a:t>50-200m</a:t>
            </a:r>
          </a:p>
        </p:txBody>
      </p:sp>
      <p:sp>
        <p:nvSpPr>
          <p:cNvPr id="8201" name="Text Box 115"/>
          <p:cNvSpPr txBox="1">
            <a:spLocks noChangeArrowheads="1"/>
          </p:cNvSpPr>
          <p:nvPr/>
        </p:nvSpPr>
        <p:spPr bwMode="auto">
          <a:xfrm>
            <a:off x="4695825" y="5421313"/>
            <a:ext cx="123825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Arial" pitchFamily="34" charset="0"/>
              </a:rPr>
              <a:t>Mid-range</a:t>
            </a:r>
          </a:p>
          <a:p>
            <a:pPr algn="ctr" eaLnBrk="1" hangingPunct="1"/>
            <a:r>
              <a:rPr lang="en-US">
                <a:latin typeface="Arial" pitchFamily="34" charset="0"/>
              </a:rPr>
              <a:t>outdoor</a:t>
            </a:r>
          </a:p>
          <a:p>
            <a:pPr algn="ctr" eaLnBrk="1" hangingPunct="1"/>
            <a:r>
              <a:rPr lang="en-US" sz="1400">
                <a:latin typeface="Arial" pitchFamily="34" charset="0"/>
              </a:rPr>
              <a:t>200m – 4 Km</a:t>
            </a:r>
          </a:p>
        </p:txBody>
      </p:sp>
      <p:sp>
        <p:nvSpPr>
          <p:cNvPr id="8202" name="Text Box 116"/>
          <p:cNvSpPr txBox="1">
            <a:spLocks noChangeArrowheads="1"/>
          </p:cNvSpPr>
          <p:nvPr/>
        </p:nvSpPr>
        <p:spPr bwMode="auto">
          <a:xfrm>
            <a:off x="6200775" y="5421313"/>
            <a:ext cx="135255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Arial" pitchFamily="34" charset="0"/>
              </a:rPr>
              <a:t>Long-range</a:t>
            </a:r>
          </a:p>
          <a:p>
            <a:pPr algn="ctr" eaLnBrk="1" hangingPunct="1"/>
            <a:r>
              <a:rPr lang="en-US">
                <a:latin typeface="Arial" pitchFamily="34" charset="0"/>
              </a:rPr>
              <a:t>outdoor</a:t>
            </a:r>
          </a:p>
          <a:p>
            <a:pPr algn="ctr" eaLnBrk="1" hangingPunct="1"/>
            <a:r>
              <a:rPr lang="en-US" sz="1400">
                <a:latin typeface="Arial" pitchFamily="34" charset="0"/>
              </a:rPr>
              <a:t>5Km – 20 Km</a:t>
            </a:r>
          </a:p>
        </p:txBody>
      </p:sp>
      <p:sp>
        <p:nvSpPr>
          <p:cNvPr id="8203" name="Text Box 117"/>
          <p:cNvSpPr txBox="1">
            <a:spLocks noChangeArrowheads="1"/>
          </p:cNvSpPr>
          <p:nvPr/>
        </p:nvSpPr>
        <p:spPr bwMode="auto">
          <a:xfrm>
            <a:off x="679450" y="48006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Arial" pitchFamily="34" charset="0"/>
              </a:rPr>
              <a:t>.056</a:t>
            </a:r>
            <a:endParaRPr lang="en-US" sz="1400">
              <a:latin typeface="Arial" pitchFamily="34" charset="0"/>
            </a:endParaRPr>
          </a:p>
        </p:txBody>
      </p:sp>
      <p:sp>
        <p:nvSpPr>
          <p:cNvPr id="8204" name="Text Box 118"/>
          <p:cNvSpPr txBox="1">
            <a:spLocks noChangeArrowheads="1"/>
          </p:cNvSpPr>
          <p:nvPr/>
        </p:nvSpPr>
        <p:spPr bwMode="auto">
          <a:xfrm>
            <a:off x="682625" y="43688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Arial" pitchFamily="34" charset="0"/>
              </a:rPr>
              <a:t>.384</a:t>
            </a:r>
            <a:endParaRPr lang="en-US" sz="1400">
              <a:latin typeface="Arial" pitchFamily="34" charset="0"/>
            </a:endParaRPr>
          </a:p>
        </p:txBody>
      </p:sp>
      <p:sp>
        <p:nvSpPr>
          <p:cNvPr id="8205" name="Text Box 119"/>
          <p:cNvSpPr txBox="1">
            <a:spLocks noChangeArrowheads="1"/>
          </p:cNvSpPr>
          <p:nvPr/>
        </p:nvSpPr>
        <p:spPr bwMode="auto">
          <a:xfrm>
            <a:off x="923925" y="36782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Arial" pitchFamily="34" charset="0"/>
              </a:rPr>
              <a:t>1</a:t>
            </a:r>
            <a:endParaRPr lang="en-US" sz="1400">
              <a:latin typeface="Arial" pitchFamily="34" charset="0"/>
            </a:endParaRPr>
          </a:p>
        </p:txBody>
      </p:sp>
      <p:sp>
        <p:nvSpPr>
          <p:cNvPr id="8206" name="Text Box 120"/>
          <p:cNvSpPr txBox="1">
            <a:spLocks noChangeArrowheads="1"/>
          </p:cNvSpPr>
          <p:nvPr/>
        </p:nvSpPr>
        <p:spPr bwMode="auto">
          <a:xfrm>
            <a:off x="922338" y="32464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Arial" pitchFamily="34" charset="0"/>
              </a:rPr>
              <a:t>4</a:t>
            </a:r>
            <a:endParaRPr lang="en-US" sz="1400">
              <a:latin typeface="Arial" pitchFamily="34" charset="0"/>
            </a:endParaRPr>
          </a:p>
        </p:txBody>
      </p:sp>
      <p:sp>
        <p:nvSpPr>
          <p:cNvPr id="8207" name="Text Box 121"/>
          <p:cNvSpPr txBox="1">
            <a:spLocks noChangeArrowheads="1"/>
          </p:cNvSpPr>
          <p:nvPr/>
        </p:nvSpPr>
        <p:spPr bwMode="auto">
          <a:xfrm>
            <a:off x="625475" y="285115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Arial" pitchFamily="34" charset="0"/>
              </a:rPr>
              <a:t>5-11</a:t>
            </a:r>
            <a:endParaRPr lang="en-US" sz="1400">
              <a:latin typeface="Arial" pitchFamily="34" charset="0"/>
            </a:endParaRPr>
          </a:p>
        </p:txBody>
      </p:sp>
      <p:sp>
        <p:nvSpPr>
          <p:cNvPr id="8208" name="Text Box 122"/>
          <p:cNvSpPr txBox="1">
            <a:spLocks noChangeArrowheads="1"/>
          </p:cNvSpPr>
          <p:nvPr/>
        </p:nvSpPr>
        <p:spPr bwMode="auto">
          <a:xfrm>
            <a:off x="814388" y="24352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Arial" pitchFamily="34" charset="0"/>
              </a:rPr>
              <a:t>54</a:t>
            </a:r>
            <a:endParaRPr lang="en-US" sz="1400">
              <a:latin typeface="Arial" pitchFamily="34" charset="0"/>
            </a:endParaRPr>
          </a:p>
        </p:txBody>
      </p:sp>
      <p:sp>
        <p:nvSpPr>
          <p:cNvPr id="8209" name="Rectangle 123"/>
          <p:cNvSpPr>
            <a:spLocks noChangeArrowheads="1"/>
          </p:cNvSpPr>
          <p:nvPr/>
        </p:nvSpPr>
        <p:spPr bwMode="auto">
          <a:xfrm>
            <a:off x="2662238" y="4852988"/>
            <a:ext cx="4676775" cy="284162"/>
          </a:xfrm>
          <a:prstGeom prst="rect">
            <a:avLst/>
          </a:prstGeom>
          <a:solidFill>
            <a:srgbClr val="33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Text Box 124"/>
          <p:cNvSpPr txBox="1">
            <a:spLocks noChangeArrowheads="1"/>
          </p:cNvSpPr>
          <p:nvPr/>
        </p:nvSpPr>
        <p:spPr bwMode="auto">
          <a:xfrm>
            <a:off x="3948113" y="4845050"/>
            <a:ext cx="210661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smtClean="0">
                <a:solidFill>
                  <a:schemeClr val="bg1"/>
                </a:solidFill>
                <a:latin typeface="Arial" charset="0"/>
              </a:rPr>
              <a:t>2G: IS-95, CDMA, GSM</a:t>
            </a:r>
          </a:p>
        </p:txBody>
      </p:sp>
      <p:sp>
        <p:nvSpPr>
          <p:cNvPr id="8211" name="Rectangle 126"/>
          <p:cNvSpPr>
            <a:spLocks noChangeArrowheads="1"/>
          </p:cNvSpPr>
          <p:nvPr/>
        </p:nvSpPr>
        <p:spPr bwMode="auto">
          <a:xfrm>
            <a:off x="2651125" y="4435475"/>
            <a:ext cx="4676775" cy="284163"/>
          </a:xfrm>
          <a:prstGeom prst="rect">
            <a:avLst/>
          </a:prstGeom>
          <a:solidFill>
            <a:srgbClr val="3333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Text Box 127"/>
          <p:cNvSpPr txBox="1">
            <a:spLocks noChangeArrowheads="1"/>
          </p:cNvSpPr>
          <p:nvPr/>
        </p:nvSpPr>
        <p:spPr bwMode="auto">
          <a:xfrm>
            <a:off x="3681413" y="4413250"/>
            <a:ext cx="298291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smtClean="0">
                <a:solidFill>
                  <a:schemeClr val="bg1"/>
                </a:solidFill>
                <a:latin typeface="Arial" charset="0"/>
              </a:rPr>
              <a:t>2.5G: UMTS/WCDMA, CDMA2000</a:t>
            </a:r>
          </a:p>
        </p:txBody>
      </p:sp>
      <p:sp>
        <p:nvSpPr>
          <p:cNvPr id="8213" name="Rectangle 129"/>
          <p:cNvSpPr>
            <a:spLocks noChangeArrowheads="1"/>
          </p:cNvSpPr>
          <p:nvPr/>
        </p:nvSpPr>
        <p:spPr bwMode="auto">
          <a:xfrm>
            <a:off x="1339850" y="3703638"/>
            <a:ext cx="928688" cy="284162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Text Box 130"/>
          <p:cNvSpPr txBox="1">
            <a:spLocks noChangeArrowheads="1"/>
          </p:cNvSpPr>
          <p:nvPr/>
        </p:nvSpPr>
        <p:spPr bwMode="auto">
          <a:xfrm>
            <a:off x="1422400" y="3711575"/>
            <a:ext cx="7254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smtClean="0">
                <a:solidFill>
                  <a:schemeClr val="bg1"/>
                </a:solidFill>
                <a:latin typeface="Arial" charset="0"/>
              </a:rPr>
              <a:t>802.15</a:t>
            </a:r>
          </a:p>
        </p:txBody>
      </p:sp>
      <p:sp>
        <p:nvSpPr>
          <p:cNvPr id="8215" name="Rectangle 131"/>
          <p:cNvSpPr>
            <a:spLocks noChangeArrowheads="1"/>
          </p:cNvSpPr>
          <p:nvPr/>
        </p:nvSpPr>
        <p:spPr bwMode="auto">
          <a:xfrm>
            <a:off x="1354138" y="2865438"/>
            <a:ext cx="1724025" cy="315912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Text Box 132"/>
          <p:cNvSpPr txBox="1">
            <a:spLocks noChangeArrowheads="1"/>
          </p:cNvSpPr>
          <p:nvPr/>
        </p:nvSpPr>
        <p:spPr bwMode="auto">
          <a:xfrm>
            <a:off x="1724025" y="2890838"/>
            <a:ext cx="833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smtClean="0">
                <a:solidFill>
                  <a:schemeClr val="bg1"/>
                </a:solidFill>
                <a:latin typeface="Arial" charset="0"/>
              </a:rPr>
              <a:t>802.11b</a:t>
            </a:r>
          </a:p>
        </p:txBody>
      </p:sp>
      <p:sp>
        <p:nvSpPr>
          <p:cNvPr id="8217" name="Rectangle 133"/>
          <p:cNvSpPr>
            <a:spLocks noChangeArrowheads="1"/>
          </p:cNvSpPr>
          <p:nvPr/>
        </p:nvSpPr>
        <p:spPr bwMode="auto">
          <a:xfrm>
            <a:off x="1357313" y="2432050"/>
            <a:ext cx="1724025" cy="315913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8" name="Text Box 134"/>
          <p:cNvSpPr txBox="1">
            <a:spLocks noChangeArrowheads="1"/>
          </p:cNvSpPr>
          <p:nvPr/>
        </p:nvSpPr>
        <p:spPr bwMode="auto">
          <a:xfrm>
            <a:off x="1727200" y="2457450"/>
            <a:ext cx="9810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smtClean="0">
                <a:solidFill>
                  <a:schemeClr val="bg1"/>
                </a:solidFill>
                <a:latin typeface="Arial" charset="0"/>
              </a:rPr>
              <a:t>802.11a,g</a:t>
            </a:r>
          </a:p>
        </p:txBody>
      </p:sp>
      <p:sp>
        <p:nvSpPr>
          <p:cNvPr id="8219" name="Line 135"/>
          <p:cNvSpPr>
            <a:spLocks noChangeShapeType="1"/>
          </p:cNvSpPr>
          <p:nvPr/>
        </p:nvSpPr>
        <p:spPr bwMode="auto">
          <a:xfrm flipV="1">
            <a:off x="1328738" y="2395538"/>
            <a:ext cx="0" cy="302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20" name="Rectangle 136"/>
          <p:cNvSpPr>
            <a:spLocks noChangeArrowheads="1"/>
          </p:cNvSpPr>
          <p:nvPr/>
        </p:nvSpPr>
        <p:spPr bwMode="auto">
          <a:xfrm>
            <a:off x="2717800" y="2744788"/>
            <a:ext cx="5078413" cy="596900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1" name="Rectangle 137"/>
          <p:cNvSpPr>
            <a:spLocks noChangeArrowheads="1"/>
          </p:cNvSpPr>
          <p:nvPr/>
        </p:nvSpPr>
        <p:spPr bwMode="auto">
          <a:xfrm>
            <a:off x="2654300" y="3297238"/>
            <a:ext cx="4676775" cy="284162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2" name="Text Box 138"/>
          <p:cNvSpPr txBox="1">
            <a:spLocks noChangeArrowheads="1"/>
          </p:cNvSpPr>
          <p:nvPr/>
        </p:nvSpPr>
        <p:spPr bwMode="auto">
          <a:xfrm>
            <a:off x="2965450" y="3305175"/>
            <a:ext cx="42910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smtClean="0">
                <a:solidFill>
                  <a:schemeClr val="bg1"/>
                </a:solidFill>
                <a:latin typeface="Arial" charset="0"/>
              </a:rPr>
              <a:t>3G: UMTS/WCDMA-HSPDA, CDMA2000-1xEVDO</a:t>
            </a:r>
          </a:p>
        </p:txBody>
      </p:sp>
      <p:sp>
        <p:nvSpPr>
          <p:cNvPr id="8223" name="Text Box 140"/>
          <p:cNvSpPr txBox="1">
            <a:spLocks noChangeArrowheads="1"/>
          </p:cNvSpPr>
          <p:nvPr/>
        </p:nvSpPr>
        <p:spPr bwMode="auto">
          <a:xfrm>
            <a:off x="5013325" y="2922588"/>
            <a:ext cx="152586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4G: LTE WIMAX</a:t>
            </a:r>
          </a:p>
        </p:txBody>
      </p:sp>
      <p:sp>
        <p:nvSpPr>
          <p:cNvPr id="8224" name="Rectangle 141"/>
          <p:cNvSpPr>
            <a:spLocks noChangeArrowheads="1"/>
          </p:cNvSpPr>
          <p:nvPr/>
        </p:nvSpPr>
        <p:spPr bwMode="auto">
          <a:xfrm>
            <a:off x="3133725" y="2536825"/>
            <a:ext cx="4062413" cy="284163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Text Box 142"/>
          <p:cNvSpPr txBox="1">
            <a:spLocks noChangeArrowheads="1"/>
          </p:cNvSpPr>
          <p:nvPr/>
        </p:nvSpPr>
        <p:spPr bwMode="auto">
          <a:xfrm>
            <a:off x="4164013" y="2514600"/>
            <a:ext cx="2178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smtClean="0">
                <a:solidFill>
                  <a:schemeClr val="bg1"/>
                </a:solidFill>
                <a:latin typeface="Arial" charset="0"/>
              </a:rPr>
              <a:t>802.11a,g point-to-point</a:t>
            </a:r>
          </a:p>
        </p:txBody>
      </p:sp>
      <p:sp>
        <p:nvSpPr>
          <p:cNvPr id="8226" name="Line 143"/>
          <p:cNvSpPr>
            <a:spLocks noChangeShapeType="1"/>
          </p:cNvSpPr>
          <p:nvPr/>
        </p:nvSpPr>
        <p:spPr bwMode="auto">
          <a:xfrm flipH="1">
            <a:off x="7900988" y="2700338"/>
            <a:ext cx="25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27" name="Text Box 144"/>
          <p:cNvSpPr txBox="1">
            <a:spLocks noChangeArrowheads="1"/>
          </p:cNvSpPr>
          <p:nvPr/>
        </p:nvSpPr>
        <p:spPr bwMode="auto">
          <a:xfrm>
            <a:off x="714375" y="2022475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/>
            <a:r>
              <a:rPr lang="en-US">
                <a:latin typeface="Arial" pitchFamily="34" charset="0"/>
              </a:rPr>
              <a:t>200</a:t>
            </a:r>
            <a:endParaRPr lang="en-US" sz="1400">
              <a:latin typeface="Arial" pitchFamily="34" charset="0"/>
            </a:endParaRPr>
          </a:p>
        </p:txBody>
      </p:sp>
      <p:sp>
        <p:nvSpPr>
          <p:cNvPr id="8228" name="Rectangle 145"/>
          <p:cNvSpPr>
            <a:spLocks noChangeArrowheads="1"/>
          </p:cNvSpPr>
          <p:nvPr/>
        </p:nvSpPr>
        <p:spPr bwMode="auto">
          <a:xfrm>
            <a:off x="1344613" y="2036763"/>
            <a:ext cx="1522412" cy="315912"/>
          </a:xfrm>
          <a:prstGeom prst="rect">
            <a:avLst/>
          </a:prstGeom>
          <a:solidFill>
            <a:srgbClr val="3333CC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9" name="Text Box 146"/>
          <p:cNvSpPr txBox="1">
            <a:spLocks noChangeArrowheads="1"/>
          </p:cNvSpPr>
          <p:nvPr/>
        </p:nvSpPr>
        <p:spPr bwMode="auto">
          <a:xfrm>
            <a:off x="1714500" y="2036763"/>
            <a:ext cx="833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400" b="1" smtClean="0">
                <a:solidFill>
                  <a:schemeClr val="bg1"/>
                </a:solidFill>
                <a:latin typeface="Arial" charset="0"/>
              </a:rPr>
              <a:t>802.11n</a:t>
            </a:r>
          </a:p>
        </p:txBody>
      </p:sp>
      <p:sp>
        <p:nvSpPr>
          <p:cNvPr id="8230" name="Text Box 147"/>
          <p:cNvSpPr txBox="1">
            <a:spLocks noChangeArrowheads="1"/>
          </p:cNvSpPr>
          <p:nvPr/>
        </p:nvSpPr>
        <p:spPr bwMode="auto">
          <a:xfrm rot="-5400000">
            <a:off x="-446881" y="3417094"/>
            <a:ext cx="189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latin typeface="Arial" charset="0"/>
              </a:rPr>
              <a:t>Data rate (Mbps)</a:t>
            </a:r>
          </a:p>
        </p:txBody>
      </p:sp>
      <p:pic>
        <p:nvPicPr>
          <p:cNvPr id="29734" name="Picture 6" descr="underline_ba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963" y="1033463"/>
            <a:ext cx="8228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9980</TotalTime>
  <Words>1594</Words>
  <Application>Microsoft Office PowerPoint</Application>
  <PresentationFormat>On-screen Show (4:3)</PresentationFormat>
  <Paragraphs>423</Paragraphs>
  <Slides>21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Default Design</vt:lpstr>
      <vt:lpstr>Clip</vt:lpstr>
      <vt:lpstr>PowerPoint Presentation</vt:lpstr>
      <vt:lpstr>Ch. 6: Wireless and Mobile Networks</vt:lpstr>
      <vt:lpstr>Ch. 6: Wireless and Mobile Networks</vt:lpstr>
      <vt:lpstr>Chapter 6 outline</vt:lpstr>
      <vt:lpstr>Elements of a wireless network</vt:lpstr>
      <vt:lpstr>Elements of a wireless network</vt:lpstr>
      <vt:lpstr>Elements of a wireless network</vt:lpstr>
      <vt:lpstr>Elements of a wireless network</vt:lpstr>
      <vt:lpstr>Characteristics of selected wireless links</vt:lpstr>
      <vt:lpstr>Acronym in wireless communication</vt:lpstr>
      <vt:lpstr>Elements of a wireless network</vt:lpstr>
      <vt:lpstr>Elements of a wireless network</vt:lpstr>
      <vt:lpstr>Wireless network taxonomy</vt:lpstr>
      <vt:lpstr>Chapter 6 outline</vt:lpstr>
      <vt:lpstr>Wireless Link Characteristics (1)</vt:lpstr>
      <vt:lpstr>Wireless Link Characteristics (2)</vt:lpstr>
      <vt:lpstr>Wireless network characteristics</vt:lpstr>
      <vt:lpstr>Code Division Multiple Access (CDMA)</vt:lpstr>
      <vt:lpstr>CDMA encode/decode</vt:lpstr>
      <vt:lpstr>CDMA: two-sender interference</vt:lpstr>
      <vt:lpstr>Exercises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 slides, Computer Networking, 6th edition</dc:title>
  <dc:creator>Jim Kurose and Keith Ross</dc:creator>
  <cp:lastModifiedBy>Xiannong Meng</cp:lastModifiedBy>
  <cp:revision>277</cp:revision>
  <cp:lastPrinted>2011-11-16T01:40:55Z</cp:lastPrinted>
  <dcterms:created xsi:type="dcterms:W3CDTF">1999-10-08T19:08:27Z</dcterms:created>
  <dcterms:modified xsi:type="dcterms:W3CDTF">2016-04-07T15:45:03Z</dcterms:modified>
</cp:coreProperties>
</file>