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29" r:id="rId2"/>
    <p:sldId id="489" r:id="rId3"/>
    <p:sldId id="530" r:id="rId4"/>
    <p:sldId id="533" r:id="rId5"/>
    <p:sldId id="373" r:id="rId6"/>
    <p:sldId id="428" r:id="rId7"/>
    <p:sldId id="429" r:id="rId8"/>
    <p:sldId id="475" r:id="rId9"/>
    <p:sldId id="376" r:id="rId10"/>
    <p:sldId id="377" r:id="rId11"/>
    <p:sldId id="531" r:id="rId12"/>
    <p:sldId id="378" r:id="rId13"/>
    <p:sldId id="379" r:id="rId14"/>
    <p:sldId id="430" r:id="rId15"/>
    <p:sldId id="431" r:id="rId16"/>
    <p:sldId id="434" r:id="rId17"/>
    <p:sldId id="432" r:id="rId18"/>
    <p:sldId id="476" r:id="rId19"/>
    <p:sldId id="480" r:id="rId20"/>
    <p:sldId id="433" r:id="rId21"/>
    <p:sldId id="532" r:id="rId2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000099"/>
    <a:srgbClr val="FFFF00"/>
    <a:srgbClr val="DDDDDD"/>
    <a:srgbClr val="FFCCFF"/>
    <a:srgbClr val="FF99CC"/>
    <a:srgbClr val="FF33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09" tIns="47305" rIns="94609" bIns="47305" numCol="1" anchor="t" anchorCtr="0" compatLnSpc="1">
            <a:prstTxWarp prst="textNoShape">
              <a:avLst/>
            </a:prstTxWarp>
          </a:bodyPr>
          <a:lstStyle>
            <a:lvl1pPr defTabSz="944472">
              <a:defRPr sz="1200"/>
            </a:lvl1pPr>
          </a:lstStyle>
          <a:p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1626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09" tIns="47305" rIns="94609" bIns="47305" numCol="1" anchor="t" anchorCtr="0" compatLnSpc="1">
            <a:prstTxWarp prst="textNoShape">
              <a:avLst/>
            </a:prstTxWarp>
          </a:bodyPr>
          <a:lstStyle>
            <a:lvl1pPr algn="r" defTabSz="944472">
              <a:defRPr sz="1200"/>
            </a:lvl1pPr>
          </a:lstStyle>
          <a:p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9714"/>
            <a:ext cx="3163888" cy="47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09" tIns="47305" rIns="94609" bIns="47305" numCol="1" anchor="b" anchorCtr="0" compatLnSpc="1">
            <a:prstTxWarp prst="textNoShape">
              <a:avLst/>
            </a:prstTxWarp>
          </a:bodyPr>
          <a:lstStyle>
            <a:lvl1pPr defTabSz="944472">
              <a:defRPr sz="1200"/>
            </a:lvl1pPr>
          </a:lstStyle>
          <a:p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1626" y="9129714"/>
            <a:ext cx="3163888" cy="47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09" tIns="47305" rIns="94609" bIns="47305" numCol="1" anchor="b" anchorCtr="0" compatLnSpc="1">
            <a:prstTxWarp prst="textNoShape">
              <a:avLst/>
            </a:prstTxWarp>
          </a:bodyPr>
          <a:lstStyle>
            <a:lvl1pPr algn="r" defTabSz="944472">
              <a:defRPr sz="1200"/>
            </a:lvl1pPr>
          </a:lstStyle>
          <a:p>
            <a:fld id="{82103E86-271D-4CA1-A344-1EE3FF1411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20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t" anchorCtr="0" compatLnSpc="1">
            <a:prstTxWarp prst="textNoShape">
              <a:avLst/>
            </a:prstTxWarp>
          </a:bodyPr>
          <a:lstStyle>
            <a:lvl1pPr defTabSz="96510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t" anchorCtr="0" compatLnSpc="1">
            <a:prstTxWarp prst="textNoShape">
              <a:avLst/>
            </a:prstTxWarp>
          </a:bodyPr>
          <a:lstStyle>
            <a:lvl1pPr algn="r" defTabSz="96510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9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b" anchorCtr="0" compatLnSpc="1">
            <a:prstTxWarp prst="textNoShape">
              <a:avLst/>
            </a:prstTxWarp>
          </a:bodyPr>
          <a:lstStyle>
            <a:lvl1pPr defTabSz="96510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b" anchorCtr="0" compatLnSpc="1">
            <a:prstTxWarp prst="textNoShape">
              <a:avLst/>
            </a:prstTxWarp>
          </a:bodyPr>
          <a:lstStyle>
            <a:lvl1pPr algn="r" defTabSz="965108">
              <a:defRPr sz="1200">
                <a:latin typeface="Times New Roman" pitchFamily="18" charset="0"/>
              </a:defRPr>
            </a:lvl1pPr>
          </a:lstStyle>
          <a:p>
            <a:fld id="{6697964B-9489-4A4A-9DAD-1DFD9B9CF7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43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792A7632-5B2A-4DB7-962F-12962BB7A04C}" type="slidenum">
              <a:rPr lang="en-US"/>
              <a:pPr/>
              <a:t>2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98D1358A-03F4-40E9-BD89-F3FE4C05BA13}" type="slidenum">
              <a:rPr lang="en-US"/>
              <a:pPr/>
              <a:t>14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535119D4-75C9-4CF6-B279-A3D6CB8B15BD}" type="slidenum">
              <a:rPr lang="en-US"/>
              <a:pPr/>
              <a:t>15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F2CE4174-5366-4753-84E3-61428FA171C9}" type="slidenum">
              <a:rPr lang="en-US"/>
              <a:pPr/>
              <a:t>16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E8912765-CF8B-4F7E-A581-854AE71F3FF0}" type="slidenum">
              <a:rPr lang="en-US"/>
              <a:pPr/>
              <a:t>17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33559C84-E93A-466E-ADA9-9D66BD2EB09B}" type="slidenum">
              <a:rPr lang="en-US"/>
              <a:pPr/>
              <a:t>18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9AEA1DFB-307B-4422-B4C0-6EC7042B2073}" type="slidenum">
              <a:rPr lang="en-US"/>
              <a:pPr/>
              <a:t>19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36A4C15-B836-4876-8F20-75BCDCC26147}" type="slidenum">
              <a:rPr lang="en-US"/>
              <a:pPr/>
              <a:t>20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A05C7AB-B1C9-458A-86FD-042172DBCAA3}" type="slidenum">
              <a:rPr lang="en-US"/>
              <a:pPr/>
              <a:t>5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618EC856-73C7-4131-AAAD-C60A7BD314DA}" type="slidenum">
              <a:rPr lang="en-US"/>
              <a:pPr/>
              <a:t>6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BDDF032F-595E-4A4E-85C8-F6246F78A459}" type="slidenum">
              <a:rPr lang="en-US"/>
              <a:pPr/>
              <a:t>7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C4D808D9-155B-4C7B-9D80-30B5FC1492B3}" type="slidenum">
              <a:rPr lang="en-US"/>
              <a:pPr/>
              <a:t>8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526D416A-20E5-4822-97E8-DDA2CD9DB89C}" type="slidenum">
              <a:rPr lang="en-US"/>
              <a:pPr/>
              <a:t>9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D28A017-D731-4A7F-B580-7BB04CA2FF6E}" type="slidenum">
              <a:rPr lang="en-US"/>
              <a:pPr/>
              <a:t>10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5164F6A-8EC1-4D45-9483-E74FE13BB354}" type="slidenum">
              <a:rPr lang="en-US"/>
              <a:pPr/>
              <a:t>12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1CDF94A1-1CDF-4005-98E6-8F1B901A1242}" type="slidenum">
              <a:rPr lang="en-US"/>
              <a:pPr/>
              <a:t>13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6B364F11-2E0A-4375-B8A8-86F0964668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8C0022A9-071C-4067-83E0-3986B3F880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061B6FC7-C8A4-483F-9D67-370569E176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654E6535-1D95-4E66-8594-D47E6CBAA0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602C744B-1C5B-4E90-8A36-066ACA7945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CC5EDFFC-9F89-4394-8A3D-9B0A61C77B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5729523B-3451-46A4-AD74-4B46B36B3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052B4435-32AE-4BFA-A265-B2C8676056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886D862C-E2C8-4FBD-ADD7-5349367143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2AA93773-ED31-4F9B-A767-25F30F51ED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9AD75806-B265-48A9-A415-90609BBD74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115F639B-445E-42F5-B3B9-9A5858E06F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6763" y="6400800"/>
            <a:ext cx="3862387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r>
              <a:rPr lang="en-US"/>
              <a:t>6-</a:t>
            </a:r>
            <a:fld id="{28108F09-4331-4FF9-B38D-4481495750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4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reference_desk/faq/answer.php.id=72&amp;cat=light" TargetMode="External"/><Relationship Id="rId2" Type="http://schemas.openxmlformats.org/officeDocument/2006/relationships/hyperlink" Target="https://en.wikipedia.org/wiki/Electromagnetic_spectru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Chapter 6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Wireless and Mobile Networks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6</a:t>
            </a:r>
            <a:r>
              <a:rPr lang="en-US" sz="2000" baseline="30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th</a:t>
            </a:r>
            <a: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 edition </a:t>
            </a:r>
            <a:b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Jim Kurose, Keith Ross</a:t>
            </a:r>
            <a:b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Addison-Wesley</a:t>
            </a:r>
            <a:b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March 2012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69888" y="2766868"/>
            <a:ext cx="5378450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A note on the use of these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ppt</a:t>
            </a:r>
            <a:r>
              <a:rPr lang="en-US" dirty="0">
                <a:latin typeface="Arial" pitchFamily="34" charset="0"/>
                <a:cs typeface="Arial" pitchFamily="34" charset="0"/>
              </a:rPr>
              <a:t> slides: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We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re making these slides freely available to all (faculty, students, readers). They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latin typeface="Arial" pitchFamily="34" charset="0"/>
                <a:cs typeface="Arial" pitchFamily="34" charset="0"/>
              </a:rPr>
              <a:t>lot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73063" y="3765405"/>
            <a:ext cx="53784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</a:pPr>
            <a:endParaRPr lang="en-US" sz="1400" dirty="0">
              <a:latin typeface="Gill Sans MT" pitchFamily="34" charset="0"/>
              <a:cs typeface="Arial" pitchFamily="34" charset="0"/>
            </a:endParaRP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If you use these slides (e.g., in a class) that you mention their source (after all, we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d like people to use our book!)</a:t>
            </a: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buClr>
                <a:schemeClr val="accent2"/>
              </a:buClr>
              <a:buFont typeface="Wingdings" pitchFamily="2" charset="2"/>
              <a:buChar char="q"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    J.F Kurose and K.W. Ross, All Rights Reserved</a:t>
            </a: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440218"/>
            <a:ext cx="187325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6390" name="Picture 1" descr="6e_cov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 charset="0"/>
              </a:rPr>
              <a:t>Wireless, Mobile Networks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7FF91EB0-3917-4373-A3A7-8E0B9ECC3592}" type="slidenum">
              <a:rPr lang="en-US"/>
              <a:pPr/>
              <a:t>1</a:t>
            </a:fld>
            <a:endParaRPr lang="en-US"/>
          </a:p>
        </p:txBody>
      </p:sp>
      <p:pic>
        <p:nvPicPr>
          <p:cNvPr id="16393" name="Picture 23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2395538"/>
            <a:ext cx="4113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23388" y="5731733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The course notes are adapted for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Bucknell’s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CSCI 363</a:t>
            </a:r>
          </a:p>
          <a:p>
            <a:pPr algn="l"/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Xiannong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Meng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Spring 2016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3B0F68D1-D158-4318-B6F5-4581F2478E26}" type="slidenum">
              <a:rPr lang="en-US"/>
              <a:pPr/>
              <a:t>10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57163"/>
            <a:ext cx="8220075" cy="950912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ea typeface="ＭＳ Ｐゴシック" charset="0"/>
              </a:rPr>
              <a:t>IEEE 802.11 MAC Protocol: CSMA/CA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1222375"/>
            <a:ext cx="5630863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802.11 sender</a:t>
            </a:r>
            <a:endParaRPr lang="en-US" sz="20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18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if sense channel idle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DIFS(distributed inter-frame space)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8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transmit entire frame (no CD)</a:t>
            </a:r>
          </a:p>
          <a:p>
            <a:pPr>
              <a:buFont typeface="Wingdings" pitchFamily="2" charset="2"/>
              <a:buNone/>
            </a:pPr>
            <a:r>
              <a:rPr lang="en-US" sz="18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 if sense channel busy then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start random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backoff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time</a:t>
            </a:r>
          </a:p>
          <a:p>
            <a:pPr lvl="1"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timer counts down while channel idle</a:t>
            </a:r>
          </a:p>
          <a:p>
            <a:pPr lvl="1"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transmit when timer expires</a:t>
            </a:r>
          </a:p>
          <a:p>
            <a:pPr lvl="1"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if no ACK, increase random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backoff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interval, repeat 2</a:t>
            </a:r>
          </a:p>
          <a:p>
            <a:pPr>
              <a:buFont typeface="Wingdings" pitchFamily="2" charset="2"/>
              <a:buNone/>
            </a:pPr>
            <a:r>
              <a:rPr lang="en-US" sz="2000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802.11 receiver</a:t>
            </a:r>
            <a:endParaRPr lang="en-US" sz="20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8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if frame received OK</a:t>
            </a:r>
          </a:p>
          <a:p>
            <a:pPr>
              <a:buFont typeface="Wingdings" pitchFamily="2" charset="2"/>
              <a:buNone/>
            </a:pPr>
            <a:r>
              <a:rPr lang="en-US" sz="1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return ACK after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SIFS(short inter-frame space)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(ACK needed due to hidden terminal problem)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6" name="Line 5"/>
          <p:cNvSpPr>
            <a:spLocks noChangeShapeType="1"/>
          </p:cNvSpPr>
          <p:nvPr/>
        </p:nvSpPr>
        <p:spPr bwMode="auto">
          <a:xfrm>
            <a:off x="6432550" y="2270125"/>
            <a:ext cx="0" cy="333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>
            <a:off x="8351838" y="2257425"/>
            <a:ext cx="0" cy="333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6022975" y="1912938"/>
            <a:ext cx="828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7861300" y="1922463"/>
            <a:ext cx="9144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>
                <a:latin typeface="Arial" charset="0"/>
                <a:cs typeface="Arial" charset="0"/>
              </a:rPr>
              <a:t>receiver</a:t>
            </a:r>
          </a:p>
        </p:txBody>
      </p:sp>
      <p:grpSp>
        <p:nvGrpSpPr>
          <p:cNvPr id="354327" name="Group 23"/>
          <p:cNvGrpSpPr>
            <a:grpSpLocks/>
          </p:cNvGrpSpPr>
          <p:nvPr/>
        </p:nvGrpSpPr>
        <p:grpSpPr bwMode="auto">
          <a:xfrm>
            <a:off x="5737225" y="2566988"/>
            <a:ext cx="2616200" cy="1690687"/>
            <a:chOff x="3614" y="1617"/>
            <a:chExt cx="1648" cy="1065"/>
          </a:xfrm>
        </p:grpSpPr>
        <p:grpSp>
          <p:nvGrpSpPr>
            <p:cNvPr id="64529" name="Group 22"/>
            <p:cNvGrpSpPr>
              <a:grpSpLocks/>
            </p:cNvGrpSpPr>
            <p:nvPr/>
          </p:nvGrpSpPr>
          <p:grpSpPr bwMode="auto">
            <a:xfrm>
              <a:off x="3614" y="1617"/>
              <a:ext cx="424" cy="194"/>
              <a:chOff x="3614" y="1617"/>
              <a:chExt cx="424" cy="194"/>
            </a:xfrm>
          </p:grpSpPr>
          <p:sp>
            <p:nvSpPr>
              <p:cNvPr id="25622" name="AutoShape 11"/>
              <p:cNvSpPr>
                <a:spLocks/>
              </p:cNvSpPr>
              <p:nvPr/>
            </p:nvSpPr>
            <p:spPr bwMode="auto">
              <a:xfrm>
                <a:off x="3984" y="1620"/>
                <a:ext cx="54" cy="162"/>
              </a:xfrm>
              <a:prstGeom prst="leftBrace">
                <a:avLst>
                  <a:gd name="adj1" fmla="val 2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23" name="Text Box 12"/>
              <p:cNvSpPr txBox="1">
                <a:spLocks noChangeArrowheads="1"/>
              </p:cNvSpPr>
              <p:nvPr/>
            </p:nvSpPr>
            <p:spPr bwMode="auto">
              <a:xfrm>
                <a:off x="3614" y="1617"/>
                <a:ext cx="374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smtClean="0">
                    <a:latin typeface="Arial" charset="0"/>
                    <a:cs typeface="Arial" charset="0"/>
                  </a:rPr>
                  <a:t>DIFS</a:t>
                </a:r>
              </a:p>
            </p:txBody>
          </p:sp>
        </p:grpSp>
        <p:grpSp>
          <p:nvGrpSpPr>
            <p:cNvPr id="64530" name="Group 20"/>
            <p:cNvGrpSpPr>
              <a:grpSpLocks/>
            </p:cNvGrpSpPr>
            <p:nvPr/>
          </p:nvGrpSpPr>
          <p:grpSpPr bwMode="auto">
            <a:xfrm>
              <a:off x="4050" y="1782"/>
              <a:ext cx="1212" cy="900"/>
              <a:chOff x="4050" y="1782"/>
              <a:chExt cx="1212" cy="900"/>
            </a:xfrm>
          </p:grpSpPr>
          <p:sp>
            <p:nvSpPr>
              <p:cNvPr id="64531" name="Freeform 13"/>
              <p:cNvSpPr>
                <a:spLocks/>
              </p:cNvSpPr>
              <p:nvPr/>
            </p:nvSpPr>
            <p:spPr bwMode="auto">
              <a:xfrm>
                <a:off x="4050" y="1782"/>
                <a:ext cx="1212" cy="900"/>
              </a:xfrm>
              <a:custGeom>
                <a:avLst/>
                <a:gdLst>
                  <a:gd name="T0" fmla="*/ 6 w 1212"/>
                  <a:gd name="T1" fmla="*/ 0 h 900"/>
                  <a:gd name="T2" fmla="*/ 1212 w 1212"/>
                  <a:gd name="T3" fmla="*/ 228 h 900"/>
                  <a:gd name="T4" fmla="*/ 1212 w 1212"/>
                  <a:gd name="T5" fmla="*/ 900 h 900"/>
                  <a:gd name="T6" fmla="*/ 0 w 1212"/>
                  <a:gd name="T7" fmla="*/ 660 h 900"/>
                  <a:gd name="T8" fmla="*/ 6 w 1212"/>
                  <a:gd name="T9" fmla="*/ 0 h 9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2" h="900">
                    <a:moveTo>
                      <a:pt x="6" y="0"/>
                    </a:moveTo>
                    <a:lnTo>
                      <a:pt x="1212" y="228"/>
                    </a:lnTo>
                    <a:lnTo>
                      <a:pt x="1212" y="900"/>
                    </a:lnTo>
                    <a:lnTo>
                      <a:pt x="0" y="66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21" name="Text Box 18"/>
              <p:cNvSpPr txBox="1">
                <a:spLocks noChangeArrowheads="1"/>
              </p:cNvSpPr>
              <p:nvPr/>
            </p:nvSpPr>
            <p:spPr bwMode="auto">
              <a:xfrm>
                <a:off x="4394" y="2108"/>
                <a:ext cx="399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data</a:t>
                </a:r>
              </a:p>
            </p:txBody>
          </p:sp>
        </p:grpSp>
      </p:grpSp>
      <p:grpSp>
        <p:nvGrpSpPr>
          <p:cNvPr id="354328" name="Group 24"/>
          <p:cNvGrpSpPr>
            <a:grpSpLocks/>
          </p:cNvGrpSpPr>
          <p:nvPr/>
        </p:nvGrpSpPr>
        <p:grpSpPr bwMode="auto">
          <a:xfrm>
            <a:off x="6419850" y="4267200"/>
            <a:ext cx="2511425" cy="923925"/>
            <a:chOff x="4044" y="2688"/>
            <a:chExt cx="1582" cy="582"/>
          </a:xfrm>
        </p:grpSpPr>
        <p:sp>
          <p:nvSpPr>
            <p:cNvPr id="25613" name="Text Box 14"/>
            <p:cNvSpPr txBox="1">
              <a:spLocks noChangeArrowheads="1"/>
            </p:cNvSpPr>
            <p:nvPr/>
          </p:nvSpPr>
          <p:spPr bwMode="auto">
            <a:xfrm>
              <a:off x="5258" y="2697"/>
              <a:ext cx="36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SIFS</a:t>
              </a:r>
            </a:p>
          </p:txBody>
        </p:sp>
        <p:sp>
          <p:nvSpPr>
            <p:cNvPr id="25614" name="AutoShape 15"/>
            <p:cNvSpPr>
              <a:spLocks/>
            </p:cNvSpPr>
            <p:nvPr/>
          </p:nvSpPr>
          <p:spPr bwMode="auto">
            <a:xfrm flipH="1">
              <a:off x="5262" y="2688"/>
              <a:ext cx="54" cy="162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4526" name="Group 21"/>
            <p:cNvGrpSpPr>
              <a:grpSpLocks/>
            </p:cNvGrpSpPr>
            <p:nvPr/>
          </p:nvGrpSpPr>
          <p:grpSpPr bwMode="auto">
            <a:xfrm>
              <a:off x="4044" y="2856"/>
              <a:ext cx="1212" cy="414"/>
              <a:chOff x="4044" y="2856"/>
              <a:chExt cx="1212" cy="414"/>
            </a:xfrm>
          </p:grpSpPr>
          <p:sp>
            <p:nvSpPr>
              <p:cNvPr id="64527" name="Freeform 17"/>
              <p:cNvSpPr>
                <a:spLocks/>
              </p:cNvSpPr>
              <p:nvPr/>
            </p:nvSpPr>
            <p:spPr bwMode="auto">
              <a:xfrm flipV="1">
                <a:off x="4044" y="2856"/>
                <a:ext cx="1212" cy="414"/>
              </a:xfrm>
              <a:custGeom>
                <a:avLst/>
                <a:gdLst>
                  <a:gd name="T0" fmla="*/ 0 w 1212"/>
                  <a:gd name="T1" fmla="*/ 0 h 414"/>
                  <a:gd name="T2" fmla="*/ 1212 w 1212"/>
                  <a:gd name="T3" fmla="*/ 246 h 414"/>
                  <a:gd name="T4" fmla="*/ 1212 w 1212"/>
                  <a:gd name="T5" fmla="*/ 414 h 414"/>
                  <a:gd name="T6" fmla="*/ 6 w 1212"/>
                  <a:gd name="T7" fmla="*/ 174 h 414"/>
                  <a:gd name="T8" fmla="*/ 0 w 1212"/>
                  <a:gd name="T9" fmla="*/ 0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2" h="414">
                    <a:moveTo>
                      <a:pt x="0" y="0"/>
                    </a:moveTo>
                    <a:lnTo>
                      <a:pt x="1212" y="246"/>
                    </a:lnTo>
                    <a:lnTo>
                      <a:pt x="1212" y="414"/>
                    </a:lnTo>
                    <a:lnTo>
                      <a:pt x="6" y="1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17" name="Text Box 19"/>
              <p:cNvSpPr txBox="1">
                <a:spLocks noChangeArrowheads="1"/>
              </p:cNvSpPr>
              <p:nvPr/>
            </p:nvSpPr>
            <p:spPr bwMode="auto">
              <a:xfrm>
                <a:off x="4436" y="2954"/>
                <a:ext cx="41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ACK</a:t>
                </a:r>
              </a:p>
            </p:txBody>
          </p:sp>
        </p:grpSp>
      </p:grpSp>
      <p:pic>
        <p:nvPicPr>
          <p:cNvPr id="64523" name="Picture 6" descr="underline_b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" y="849313"/>
            <a:ext cx="8228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complete sender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4519"/>
            <a:ext cx="7772400" cy="4648200"/>
          </a:xfrm>
        </p:spPr>
        <p:txBody>
          <a:bodyPr/>
          <a:lstStyle/>
          <a:p>
            <a:r>
              <a:rPr lang="en-US" dirty="0" smtClean="0"/>
              <a:t>When a station has a frame to transmit: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If initially the state senses the channel idle, it transmits its frame after a short period of time known as </a:t>
            </a:r>
            <a:r>
              <a:rPr lang="en-US" sz="2000" i="1" dirty="0" smtClean="0"/>
              <a:t>Distributed Inter-frame Space </a:t>
            </a:r>
            <a:r>
              <a:rPr lang="en-US" sz="2000" dirty="0" smtClean="0"/>
              <a:t>(DIFS).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Otherwise (sensing other transmission is on-going) the station chooses a random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value using binary exponential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and counts down this value when the channel is sensed idle. While the channel is sensed busy, the counter value remains frozen.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When the counter reaches zero, the station transmits the entire frame and then waits for an acknowledgment.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If an </a:t>
            </a:r>
            <a:r>
              <a:rPr lang="en-US" sz="2000" dirty="0" err="1" smtClean="0"/>
              <a:t>ack</a:t>
            </a:r>
            <a:r>
              <a:rPr lang="en-US" sz="2000" dirty="0" smtClean="0"/>
              <a:t> is received, the transmitting station knows that its frame has been received correctly. Continue Step 2 if more frames to send. If no </a:t>
            </a:r>
            <a:r>
              <a:rPr lang="en-US" sz="2000" dirty="0" err="1" smtClean="0"/>
              <a:t>ack</a:t>
            </a:r>
            <a:r>
              <a:rPr lang="en-US" sz="2000" dirty="0" smtClean="0"/>
              <a:t> is received, Continue Step 2 to resend the previous frame.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6-</a:t>
            </a:r>
            <a:fld id="{602C744B-1C5B-4E90-8A36-066ACA7945F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CFF40154-29D6-435D-83CF-6AFCB1387AFB}" type="slidenum">
              <a:rPr lang="en-US"/>
              <a:pPr/>
              <a:t>12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212725"/>
            <a:ext cx="8370887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ea typeface="ＭＳ Ｐゴシック" charset="0"/>
              </a:rPr>
              <a:t>Collision avoidance mechanism</a:t>
            </a:r>
            <a:endParaRPr lang="en-US" dirty="0">
              <a:latin typeface="Gill Sans MT" charset="0"/>
              <a:ea typeface="ＭＳ Ｐゴシック" charset="0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1439863"/>
            <a:ext cx="7772400" cy="36115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idea:</a:t>
            </a:r>
            <a:r>
              <a:rPr lang="en-US" sz="2400" dirty="0" smtClean="0">
                <a:solidFill>
                  <a:srgbClr val="C00000"/>
                </a:solidFill>
              </a:rPr>
              <a:t>  </a:t>
            </a:r>
            <a:r>
              <a:rPr lang="en-US" sz="2400" dirty="0" smtClean="0"/>
              <a:t>allow sender to </a:t>
            </a:r>
            <a:r>
              <a:rPr lang="ja-JP" altLang="en-US" sz="2400" smtClean="0"/>
              <a:t>“</a:t>
            </a:r>
            <a:r>
              <a:rPr lang="en-US" altLang="ja-JP" sz="2400" dirty="0" smtClean="0"/>
              <a:t>reserve</a:t>
            </a:r>
            <a:r>
              <a:rPr lang="ja-JP" altLang="en-US" sz="2400" smtClean="0"/>
              <a:t>”</a:t>
            </a:r>
            <a:r>
              <a:rPr lang="en-US" altLang="ja-JP" sz="2400" dirty="0" smtClean="0"/>
              <a:t> channel rather than random access of data frames: avoid  collisions of long  data frames</a:t>
            </a:r>
          </a:p>
          <a:p>
            <a:r>
              <a:rPr lang="en-US" sz="2400" dirty="0" smtClean="0"/>
              <a:t>sender first transmits </a:t>
            </a:r>
            <a:r>
              <a:rPr lang="en-US" sz="2400" i="1" dirty="0" smtClean="0"/>
              <a:t>small</a:t>
            </a:r>
            <a:r>
              <a:rPr lang="en-US" sz="2400" dirty="0" smtClean="0"/>
              <a:t> request-to-send (RTS) packets to base station (BS) using CSMA</a:t>
            </a:r>
          </a:p>
          <a:p>
            <a:pPr lvl="1"/>
            <a:r>
              <a:rPr lang="en-US" sz="2000" dirty="0" smtClean="0"/>
              <a:t>RTSs may still collide with each other (but they</a:t>
            </a:r>
            <a:r>
              <a:rPr lang="ja-JP" altLang="en-US" sz="2000" smtClean="0"/>
              <a:t>’</a:t>
            </a:r>
            <a:r>
              <a:rPr lang="en-US" altLang="ja-JP" sz="2000" dirty="0" smtClean="0"/>
              <a:t>re short)</a:t>
            </a:r>
          </a:p>
          <a:p>
            <a:r>
              <a:rPr lang="en-US" sz="2400" dirty="0" smtClean="0"/>
              <a:t>BS broadcasts clear-to-send CTS in response to RTS</a:t>
            </a:r>
          </a:p>
          <a:p>
            <a:r>
              <a:rPr lang="en-US" sz="2400" dirty="0" smtClean="0"/>
              <a:t>CTS heard by all nodes</a:t>
            </a:r>
          </a:p>
          <a:p>
            <a:pPr lvl="1">
              <a:lnSpc>
                <a:spcPts val="2000"/>
              </a:lnSpc>
            </a:pPr>
            <a:r>
              <a:rPr lang="en-US" sz="2000" dirty="0" smtClean="0"/>
              <a:t>sender transmits data frame</a:t>
            </a:r>
          </a:p>
          <a:p>
            <a:pPr lvl="1">
              <a:lnSpc>
                <a:spcPts val="2000"/>
              </a:lnSpc>
            </a:pPr>
            <a:r>
              <a:rPr lang="en-US" sz="2000" dirty="0" smtClean="0"/>
              <a:t>other stations defer transmissions </a:t>
            </a:r>
          </a:p>
          <a:p>
            <a:pPr lvl="1"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1857375" y="5203825"/>
            <a:ext cx="53562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i="1" dirty="0" smtClean="0">
                <a:solidFill>
                  <a:srgbClr val="000099"/>
                </a:solidFill>
                <a:latin typeface="Gill Sans MT" charset="0"/>
                <a:cs typeface="Arial" charset="0"/>
              </a:rPr>
              <a:t>avoid data frame collisions completely </a:t>
            </a:r>
          </a:p>
          <a:p>
            <a:pPr algn="ctr">
              <a:defRPr/>
            </a:pPr>
            <a:r>
              <a:rPr lang="en-US" sz="2800" i="1" dirty="0" smtClean="0">
                <a:solidFill>
                  <a:srgbClr val="000099"/>
                </a:solidFill>
                <a:latin typeface="Gill Sans MT" charset="0"/>
                <a:cs typeface="Arial" charset="0"/>
              </a:rPr>
              <a:t>using small reservation packets!</a:t>
            </a: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1630363" y="5246688"/>
            <a:ext cx="5853112" cy="9144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6567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988" y="1008063"/>
            <a:ext cx="6399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A10F8AE4-11DB-4D40-8295-45658E0B4F13}" type="slidenum">
              <a:rPr lang="en-US"/>
              <a:pPr/>
              <a:t>13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115888"/>
            <a:ext cx="7772400" cy="941387"/>
          </a:xfrm>
        </p:spPr>
        <p:txBody>
          <a:bodyPr/>
          <a:lstStyle/>
          <a:p>
            <a:pPr>
              <a:defRPr/>
            </a:pPr>
            <a:r>
              <a:rPr lang="en-US" sz="3200">
                <a:latin typeface="Gill Sans MT" charset="0"/>
                <a:ea typeface="ＭＳ Ｐゴシック" charset="0"/>
              </a:rPr>
              <a:t>Collision Avoidance: RTS-CTS exchange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3246438" y="74612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sz="3200">
              <a:latin typeface="Times New Roman" pitchFamily="18" charset="0"/>
            </a:endParaRPr>
          </a:p>
        </p:txBody>
      </p:sp>
      <p:sp>
        <p:nvSpPr>
          <p:cNvPr id="27654" name="Text Box 15"/>
          <p:cNvSpPr txBox="1">
            <a:spLocks noChangeArrowheads="1"/>
          </p:cNvSpPr>
          <p:nvPr/>
        </p:nvSpPr>
        <p:spPr bwMode="auto">
          <a:xfrm>
            <a:off x="4767263" y="1393825"/>
            <a:ext cx="4921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AP</a:t>
            </a:r>
          </a:p>
        </p:txBody>
      </p:sp>
      <p:sp>
        <p:nvSpPr>
          <p:cNvPr id="27655" name="Text Box 41"/>
          <p:cNvSpPr txBox="1">
            <a:spLocks noChangeArrowheads="1"/>
          </p:cNvSpPr>
          <p:nvPr/>
        </p:nvSpPr>
        <p:spPr bwMode="auto">
          <a:xfrm>
            <a:off x="2073275" y="1243013"/>
            <a:ext cx="350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27656" name="Text Box 42"/>
          <p:cNvSpPr txBox="1">
            <a:spLocks noChangeArrowheads="1"/>
          </p:cNvSpPr>
          <p:nvPr/>
        </p:nvSpPr>
        <p:spPr bwMode="auto">
          <a:xfrm>
            <a:off x="7670800" y="1241425"/>
            <a:ext cx="3381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27657" name="Line 45"/>
          <p:cNvSpPr>
            <a:spLocks noChangeShapeType="1"/>
          </p:cNvSpPr>
          <p:nvPr/>
        </p:nvSpPr>
        <p:spPr bwMode="auto">
          <a:xfrm>
            <a:off x="758825" y="1743075"/>
            <a:ext cx="41275" cy="3938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7658" name="Text Box 46"/>
          <p:cNvSpPr txBox="1">
            <a:spLocks noChangeArrowheads="1"/>
          </p:cNvSpPr>
          <p:nvPr/>
        </p:nvSpPr>
        <p:spPr bwMode="auto">
          <a:xfrm>
            <a:off x="188913" y="5378450"/>
            <a:ext cx="6207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time</a:t>
            </a:r>
          </a:p>
        </p:txBody>
      </p:sp>
      <p:sp>
        <p:nvSpPr>
          <p:cNvPr id="27659" name="Line 44"/>
          <p:cNvSpPr>
            <a:spLocks noChangeShapeType="1"/>
          </p:cNvSpPr>
          <p:nvPr/>
        </p:nvSpPr>
        <p:spPr bwMode="auto">
          <a:xfrm>
            <a:off x="744538" y="1728788"/>
            <a:ext cx="783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356422" name="Group 70"/>
          <p:cNvGrpSpPr>
            <a:grpSpLocks/>
          </p:cNvGrpSpPr>
          <p:nvPr/>
        </p:nvGrpSpPr>
        <p:grpSpPr bwMode="auto">
          <a:xfrm>
            <a:off x="1801813" y="1857375"/>
            <a:ext cx="6611937" cy="855663"/>
            <a:chOff x="1135" y="1170"/>
            <a:chExt cx="4165" cy="539"/>
          </a:xfrm>
        </p:grpSpPr>
        <p:grpSp>
          <p:nvGrpSpPr>
            <p:cNvPr id="68650" name="Group 9"/>
            <p:cNvGrpSpPr>
              <a:grpSpLocks/>
            </p:cNvGrpSpPr>
            <p:nvPr/>
          </p:nvGrpSpPr>
          <p:grpSpPr bwMode="auto">
            <a:xfrm>
              <a:off x="1135" y="1194"/>
              <a:ext cx="4163" cy="515"/>
              <a:chOff x="594" y="1184"/>
              <a:chExt cx="4163" cy="515"/>
            </a:xfrm>
          </p:grpSpPr>
          <p:sp>
            <p:nvSpPr>
              <p:cNvPr id="68653" name="Freeform 7"/>
              <p:cNvSpPr>
                <a:spLocks/>
              </p:cNvSpPr>
              <p:nvPr/>
            </p:nvSpPr>
            <p:spPr bwMode="auto">
              <a:xfrm>
                <a:off x="594" y="1238"/>
                <a:ext cx="3642" cy="461"/>
              </a:xfrm>
              <a:custGeom>
                <a:avLst/>
                <a:gdLst>
                  <a:gd name="T0" fmla="*/ 1 w 2996"/>
                  <a:gd name="T1" fmla="*/ 0 h 461"/>
                  <a:gd name="T2" fmla="*/ 9668 w 2996"/>
                  <a:gd name="T3" fmla="*/ 298 h 461"/>
                  <a:gd name="T4" fmla="*/ 9668 w 2996"/>
                  <a:gd name="T5" fmla="*/ 461 h 461"/>
                  <a:gd name="T6" fmla="*/ 0 w 2996"/>
                  <a:gd name="T7" fmla="*/ 160 h 461"/>
                  <a:gd name="T8" fmla="*/ 1 w 2996"/>
                  <a:gd name="T9" fmla="*/ 0 h 4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96" h="461">
                    <a:moveTo>
                      <a:pt x="1" y="0"/>
                    </a:moveTo>
                    <a:lnTo>
                      <a:pt x="2996" y="298"/>
                    </a:lnTo>
                    <a:lnTo>
                      <a:pt x="2996" y="461"/>
                    </a:lnTo>
                    <a:lnTo>
                      <a:pt x="0" y="160"/>
                    </a:lnTo>
                    <a:lnTo>
                      <a:pt x="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654" name="Freeform 8"/>
              <p:cNvSpPr>
                <a:spLocks/>
              </p:cNvSpPr>
              <p:nvPr/>
            </p:nvSpPr>
            <p:spPr bwMode="auto">
              <a:xfrm flipH="1">
                <a:off x="1115" y="1184"/>
                <a:ext cx="3642" cy="461"/>
              </a:xfrm>
              <a:custGeom>
                <a:avLst/>
                <a:gdLst>
                  <a:gd name="T0" fmla="*/ 1 w 2996"/>
                  <a:gd name="T1" fmla="*/ 0 h 461"/>
                  <a:gd name="T2" fmla="*/ 9668 w 2996"/>
                  <a:gd name="T3" fmla="*/ 298 h 461"/>
                  <a:gd name="T4" fmla="*/ 9668 w 2996"/>
                  <a:gd name="T5" fmla="*/ 461 h 461"/>
                  <a:gd name="T6" fmla="*/ 0 w 2996"/>
                  <a:gd name="T7" fmla="*/ 160 h 461"/>
                  <a:gd name="T8" fmla="*/ 1 w 2996"/>
                  <a:gd name="T9" fmla="*/ 0 h 4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96" h="461">
                    <a:moveTo>
                      <a:pt x="1" y="0"/>
                    </a:moveTo>
                    <a:lnTo>
                      <a:pt x="2996" y="298"/>
                    </a:lnTo>
                    <a:lnTo>
                      <a:pt x="2996" y="461"/>
                    </a:lnTo>
                    <a:lnTo>
                      <a:pt x="0" y="160"/>
                    </a:lnTo>
                    <a:lnTo>
                      <a:pt x="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rgbClr val="FFFFFF">
                      <a:alpha val="6000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7691" name="Text Box 51"/>
            <p:cNvSpPr txBox="1">
              <a:spLocks noChangeArrowheads="1"/>
            </p:cNvSpPr>
            <p:nvPr/>
          </p:nvSpPr>
          <p:spPr bwMode="auto">
            <a:xfrm rot="356404">
              <a:off x="1544" y="1279"/>
              <a:ext cx="6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RTS(A)</a:t>
              </a:r>
            </a:p>
          </p:txBody>
        </p:sp>
        <p:sp>
          <p:nvSpPr>
            <p:cNvPr id="27692" name="Text Box 52"/>
            <p:cNvSpPr txBox="1">
              <a:spLocks noChangeArrowheads="1"/>
            </p:cNvSpPr>
            <p:nvPr/>
          </p:nvSpPr>
          <p:spPr bwMode="auto">
            <a:xfrm rot="-354180">
              <a:off x="4699" y="1170"/>
              <a:ext cx="6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RTS(B)</a:t>
              </a:r>
            </a:p>
          </p:txBody>
        </p:sp>
      </p:grpSp>
      <p:grpSp>
        <p:nvGrpSpPr>
          <p:cNvPr id="356420" name="Group 68"/>
          <p:cNvGrpSpPr>
            <a:grpSpLocks/>
          </p:cNvGrpSpPr>
          <p:nvPr/>
        </p:nvGrpSpPr>
        <p:grpSpPr bwMode="auto">
          <a:xfrm>
            <a:off x="1800225" y="2693988"/>
            <a:ext cx="6472238" cy="1174750"/>
            <a:chOff x="1134" y="1697"/>
            <a:chExt cx="4077" cy="740"/>
          </a:xfrm>
        </p:grpSpPr>
        <p:sp>
          <p:nvSpPr>
            <p:cNvPr id="68644" name="Freeform 48"/>
            <p:cNvSpPr>
              <a:spLocks/>
            </p:cNvSpPr>
            <p:nvPr/>
          </p:nvSpPr>
          <p:spPr bwMode="auto">
            <a:xfrm>
              <a:off x="1134" y="1697"/>
              <a:ext cx="3642" cy="461"/>
            </a:xfrm>
            <a:custGeom>
              <a:avLst/>
              <a:gdLst>
                <a:gd name="T0" fmla="*/ 1 w 2996"/>
                <a:gd name="T1" fmla="*/ 0 h 461"/>
                <a:gd name="T2" fmla="*/ 9668 w 2996"/>
                <a:gd name="T3" fmla="*/ 298 h 461"/>
                <a:gd name="T4" fmla="*/ 9668 w 2996"/>
                <a:gd name="T5" fmla="*/ 461 h 461"/>
                <a:gd name="T6" fmla="*/ 0 w 2996"/>
                <a:gd name="T7" fmla="*/ 160 h 461"/>
                <a:gd name="T8" fmla="*/ 1 w 2996"/>
                <a:gd name="T9" fmla="*/ 0 h 4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96" h="461">
                  <a:moveTo>
                    <a:pt x="1" y="0"/>
                  </a:moveTo>
                  <a:lnTo>
                    <a:pt x="2996" y="298"/>
                  </a:lnTo>
                  <a:lnTo>
                    <a:pt x="2996" y="461"/>
                  </a:lnTo>
                  <a:lnTo>
                    <a:pt x="0" y="160"/>
                  </a:lnTo>
                  <a:lnTo>
                    <a:pt x="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685" name="Text Box 54"/>
            <p:cNvSpPr txBox="1">
              <a:spLocks noChangeArrowheads="1"/>
            </p:cNvSpPr>
            <p:nvPr/>
          </p:nvSpPr>
          <p:spPr bwMode="auto">
            <a:xfrm rot="356404">
              <a:off x="1551" y="1738"/>
              <a:ext cx="6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RTS(A)</a:t>
              </a:r>
            </a:p>
          </p:txBody>
        </p:sp>
        <p:sp>
          <p:nvSpPr>
            <p:cNvPr id="68646" name="Freeform 56"/>
            <p:cNvSpPr>
              <a:spLocks/>
            </p:cNvSpPr>
            <p:nvPr/>
          </p:nvSpPr>
          <p:spPr bwMode="auto">
            <a:xfrm>
              <a:off x="2951" y="2082"/>
              <a:ext cx="2260" cy="355"/>
            </a:xfrm>
            <a:custGeom>
              <a:avLst/>
              <a:gdLst>
                <a:gd name="T0" fmla="*/ 0 w 2260"/>
                <a:gd name="T1" fmla="*/ 0 h 355"/>
                <a:gd name="T2" fmla="*/ 2260 w 2260"/>
                <a:gd name="T3" fmla="*/ 186 h 355"/>
                <a:gd name="T4" fmla="*/ 2260 w 2260"/>
                <a:gd name="T5" fmla="*/ 355 h 355"/>
                <a:gd name="T6" fmla="*/ 0 w 2260"/>
                <a:gd name="T7" fmla="*/ 151 h 355"/>
                <a:gd name="T8" fmla="*/ 0 w 2260"/>
                <a:gd name="T9" fmla="*/ 0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60" h="355">
                  <a:moveTo>
                    <a:pt x="0" y="0"/>
                  </a:moveTo>
                  <a:lnTo>
                    <a:pt x="2260" y="186"/>
                  </a:lnTo>
                  <a:lnTo>
                    <a:pt x="2260" y="355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647" name="Freeform 57"/>
            <p:cNvSpPr>
              <a:spLocks/>
            </p:cNvSpPr>
            <p:nvPr/>
          </p:nvSpPr>
          <p:spPr bwMode="auto">
            <a:xfrm>
              <a:off x="1134" y="2081"/>
              <a:ext cx="1860" cy="347"/>
            </a:xfrm>
            <a:custGeom>
              <a:avLst/>
              <a:gdLst>
                <a:gd name="T0" fmla="*/ 1860 w 1860"/>
                <a:gd name="T1" fmla="*/ 0 h 347"/>
                <a:gd name="T2" fmla="*/ 0 w 1860"/>
                <a:gd name="T3" fmla="*/ 179 h 347"/>
                <a:gd name="T4" fmla="*/ 0 w 1860"/>
                <a:gd name="T5" fmla="*/ 347 h 347"/>
                <a:gd name="T6" fmla="*/ 1860 w 1860"/>
                <a:gd name="T7" fmla="*/ 151 h 347"/>
                <a:gd name="T8" fmla="*/ 1860 w 1860"/>
                <a:gd name="T9" fmla="*/ 0 h 3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60" h="347">
                  <a:moveTo>
                    <a:pt x="1860" y="0"/>
                  </a:moveTo>
                  <a:lnTo>
                    <a:pt x="0" y="179"/>
                  </a:lnTo>
                  <a:lnTo>
                    <a:pt x="0" y="347"/>
                  </a:lnTo>
                  <a:lnTo>
                    <a:pt x="1860" y="151"/>
                  </a:lnTo>
                  <a:lnTo>
                    <a:pt x="1860" y="0"/>
                  </a:lnTo>
                  <a:close/>
                </a:path>
              </a:pathLst>
            </a:custGeom>
            <a:solidFill>
              <a:srgbClr val="FF99CC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688" name="Text Box 58"/>
            <p:cNvSpPr txBox="1">
              <a:spLocks noChangeArrowheads="1"/>
            </p:cNvSpPr>
            <p:nvPr/>
          </p:nvSpPr>
          <p:spPr bwMode="auto">
            <a:xfrm rot="-379204">
              <a:off x="1584" y="2157"/>
              <a:ext cx="6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CTS(A)</a:t>
              </a:r>
            </a:p>
          </p:txBody>
        </p:sp>
        <p:sp>
          <p:nvSpPr>
            <p:cNvPr id="27689" name="Text Box 59"/>
            <p:cNvSpPr txBox="1">
              <a:spLocks noChangeArrowheads="1"/>
            </p:cNvSpPr>
            <p:nvPr/>
          </p:nvSpPr>
          <p:spPr bwMode="auto">
            <a:xfrm rot="276164">
              <a:off x="3816" y="2147"/>
              <a:ext cx="6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CTS(A)</a:t>
              </a:r>
            </a:p>
          </p:txBody>
        </p:sp>
      </p:grpSp>
      <p:grpSp>
        <p:nvGrpSpPr>
          <p:cNvPr id="356421" name="Group 69"/>
          <p:cNvGrpSpPr>
            <a:grpSpLocks/>
          </p:cNvGrpSpPr>
          <p:nvPr/>
        </p:nvGrpSpPr>
        <p:grpSpPr bwMode="auto">
          <a:xfrm>
            <a:off x="1825625" y="3956050"/>
            <a:ext cx="6472238" cy="2174875"/>
            <a:chOff x="1150" y="2492"/>
            <a:chExt cx="4077" cy="1370"/>
          </a:xfrm>
        </p:grpSpPr>
        <p:sp>
          <p:nvSpPr>
            <p:cNvPr id="68638" name="Freeform 60"/>
            <p:cNvSpPr>
              <a:spLocks/>
            </p:cNvSpPr>
            <p:nvPr/>
          </p:nvSpPr>
          <p:spPr bwMode="auto">
            <a:xfrm>
              <a:off x="1150" y="2492"/>
              <a:ext cx="3652" cy="1134"/>
            </a:xfrm>
            <a:custGeom>
              <a:avLst/>
              <a:gdLst>
                <a:gd name="T0" fmla="*/ 0 w 3652"/>
                <a:gd name="T1" fmla="*/ 0 h 1134"/>
                <a:gd name="T2" fmla="*/ 3652 w 3652"/>
                <a:gd name="T3" fmla="*/ 318 h 1134"/>
                <a:gd name="T4" fmla="*/ 3652 w 3652"/>
                <a:gd name="T5" fmla="*/ 1134 h 1134"/>
                <a:gd name="T6" fmla="*/ 1 w 3652"/>
                <a:gd name="T7" fmla="*/ 787 h 1134"/>
                <a:gd name="T8" fmla="*/ 0 w 3652"/>
                <a:gd name="T9" fmla="*/ 0 h 1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52" h="1134">
                  <a:moveTo>
                    <a:pt x="0" y="0"/>
                  </a:moveTo>
                  <a:lnTo>
                    <a:pt x="3652" y="318"/>
                  </a:lnTo>
                  <a:lnTo>
                    <a:pt x="3652" y="1134"/>
                  </a:lnTo>
                  <a:lnTo>
                    <a:pt x="1" y="78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679" name="Text Box 61"/>
            <p:cNvSpPr txBox="1">
              <a:spLocks noChangeArrowheads="1"/>
            </p:cNvSpPr>
            <p:nvPr/>
          </p:nvSpPr>
          <p:spPr bwMode="auto">
            <a:xfrm>
              <a:off x="1594" y="2814"/>
              <a:ext cx="11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DATA (A)</a:t>
              </a:r>
            </a:p>
          </p:txBody>
        </p:sp>
        <p:sp>
          <p:nvSpPr>
            <p:cNvPr id="68640" name="Freeform 62"/>
            <p:cNvSpPr>
              <a:spLocks/>
            </p:cNvSpPr>
            <p:nvPr/>
          </p:nvSpPr>
          <p:spPr bwMode="auto">
            <a:xfrm>
              <a:off x="2967" y="3507"/>
              <a:ext cx="2260" cy="355"/>
            </a:xfrm>
            <a:custGeom>
              <a:avLst/>
              <a:gdLst>
                <a:gd name="T0" fmla="*/ 0 w 2260"/>
                <a:gd name="T1" fmla="*/ 0 h 355"/>
                <a:gd name="T2" fmla="*/ 2260 w 2260"/>
                <a:gd name="T3" fmla="*/ 186 h 355"/>
                <a:gd name="T4" fmla="*/ 2260 w 2260"/>
                <a:gd name="T5" fmla="*/ 355 h 355"/>
                <a:gd name="T6" fmla="*/ 0 w 2260"/>
                <a:gd name="T7" fmla="*/ 151 h 355"/>
                <a:gd name="T8" fmla="*/ 0 w 2260"/>
                <a:gd name="T9" fmla="*/ 0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60" h="355">
                  <a:moveTo>
                    <a:pt x="0" y="0"/>
                  </a:moveTo>
                  <a:lnTo>
                    <a:pt x="2260" y="186"/>
                  </a:lnTo>
                  <a:lnTo>
                    <a:pt x="2260" y="355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641" name="Freeform 63"/>
            <p:cNvSpPr>
              <a:spLocks/>
            </p:cNvSpPr>
            <p:nvPr/>
          </p:nvSpPr>
          <p:spPr bwMode="auto">
            <a:xfrm>
              <a:off x="1150" y="3506"/>
              <a:ext cx="1860" cy="347"/>
            </a:xfrm>
            <a:custGeom>
              <a:avLst/>
              <a:gdLst>
                <a:gd name="T0" fmla="*/ 1860 w 1860"/>
                <a:gd name="T1" fmla="*/ 0 h 347"/>
                <a:gd name="T2" fmla="*/ 0 w 1860"/>
                <a:gd name="T3" fmla="*/ 179 h 347"/>
                <a:gd name="T4" fmla="*/ 0 w 1860"/>
                <a:gd name="T5" fmla="*/ 347 h 347"/>
                <a:gd name="T6" fmla="*/ 1860 w 1860"/>
                <a:gd name="T7" fmla="*/ 151 h 347"/>
                <a:gd name="T8" fmla="*/ 1860 w 1860"/>
                <a:gd name="T9" fmla="*/ 0 h 3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60" h="347">
                  <a:moveTo>
                    <a:pt x="1860" y="0"/>
                  </a:moveTo>
                  <a:lnTo>
                    <a:pt x="0" y="179"/>
                  </a:lnTo>
                  <a:lnTo>
                    <a:pt x="0" y="347"/>
                  </a:lnTo>
                  <a:lnTo>
                    <a:pt x="1860" y="151"/>
                  </a:lnTo>
                  <a:lnTo>
                    <a:pt x="1860" y="0"/>
                  </a:lnTo>
                  <a:close/>
                </a:path>
              </a:pathLst>
            </a:custGeom>
            <a:solidFill>
              <a:srgbClr val="FF99CC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682" name="Text Box 64"/>
            <p:cNvSpPr txBox="1">
              <a:spLocks noChangeArrowheads="1"/>
            </p:cNvSpPr>
            <p:nvPr/>
          </p:nvSpPr>
          <p:spPr bwMode="auto">
            <a:xfrm rot="-379204">
              <a:off x="1600" y="3582"/>
              <a:ext cx="6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ACK(A)</a:t>
              </a:r>
            </a:p>
          </p:txBody>
        </p:sp>
        <p:sp>
          <p:nvSpPr>
            <p:cNvPr id="27683" name="Text Box 65"/>
            <p:cNvSpPr txBox="1">
              <a:spLocks noChangeArrowheads="1"/>
            </p:cNvSpPr>
            <p:nvPr/>
          </p:nvSpPr>
          <p:spPr bwMode="auto">
            <a:xfrm rot="276164">
              <a:off x="3832" y="3572"/>
              <a:ext cx="6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ACK(A)</a:t>
              </a:r>
            </a:p>
          </p:txBody>
        </p:sp>
      </p:grpSp>
      <p:grpSp>
        <p:nvGrpSpPr>
          <p:cNvPr id="356418" name="Group 66"/>
          <p:cNvGrpSpPr>
            <a:grpSpLocks/>
          </p:cNvGrpSpPr>
          <p:nvPr/>
        </p:nvGrpSpPr>
        <p:grpSpPr bwMode="auto">
          <a:xfrm>
            <a:off x="4418013" y="2046288"/>
            <a:ext cx="3109912" cy="715962"/>
            <a:chOff x="2596" y="1330"/>
            <a:chExt cx="1959" cy="451"/>
          </a:xfrm>
        </p:grpSpPr>
        <p:sp>
          <p:nvSpPr>
            <p:cNvPr id="27676" name="AutoShape 10"/>
            <p:cNvSpPr>
              <a:spLocks noChangeArrowheads="1"/>
            </p:cNvSpPr>
            <p:nvPr/>
          </p:nvSpPr>
          <p:spPr bwMode="auto">
            <a:xfrm>
              <a:off x="2596" y="1330"/>
              <a:ext cx="683" cy="293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77" name="Text Box 11"/>
            <p:cNvSpPr txBox="1">
              <a:spLocks noChangeArrowheads="1"/>
            </p:cNvSpPr>
            <p:nvPr/>
          </p:nvSpPr>
          <p:spPr bwMode="auto">
            <a:xfrm>
              <a:off x="2778" y="1550"/>
              <a:ext cx="17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reservation collision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8015288" y="3671888"/>
            <a:ext cx="711200" cy="2424112"/>
            <a:chOff x="8015288" y="3671888"/>
            <a:chExt cx="711200" cy="2424112"/>
          </a:xfrm>
        </p:grpSpPr>
        <p:sp>
          <p:nvSpPr>
            <p:cNvPr id="27664" name="Line 71"/>
            <p:cNvSpPr>
              <a:spLocks noChangeShapeType="1"/>
            </p:cNvSpPr>
            <p:nvPr/>
          </p:nvSpPr>
          <p:spPr bwMode="auto">
            <a:xfrm>
              <a:off x="8428038" y="3671888"/>
              <a:ext cx="0" cy="24241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7665" name="Text Box 72"/>
            <p:cNvSpPr txBox="1">
              <a:spLocks noChangeArrowheads="1"/>
            </p:cNvSpPr>
            <p:nvPr/>
          </p:nvSpPr>
          <p:spPr bwMode="auto">
            <a:xfrm>
              <a:off x="8015288" y="4689475"/>
              <a:ext cx="711200" cy="369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defer</a:t>
              </a:r>
            </a:p>
          </p:txBody>
        </p:sp>
      </p:grpSp>
      <p:grpSp>
        <p:nvGrpSpPr>
          <p:cNvPr id="68624" name="Group 361"/>
          <p:cNvGrpSpPr>
            <a:grpSpLocks/>
          </p:cNvGrpSpPr>
          <p:nvPr/>
        </p:nvGrpSpPr>
        <p:grpSpPr bwMode="auto">
          <a:xfrm>
            <a:off x="4327525" y="1117600"/>
            <a:ext cx="650875" cy="561975"/>
            <a:chOff x="2967" y="478"/>
            <a:chExt cx="788" cy="625"/>
          </a:xfrm>
        </p:grpSpPr>
        <p:pic>
          <p:nvPicPr>
            <p:cNvPr id="68632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33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25" name="Group 356"/>
          <p:cNvGrpSpPr>
            <a:grpSpLocks/>
          </p:cNvGrpSpPr>
          <p:nvPr/>
        </p:nvGrpSpPr>
        <p:grpSpPr bwMode="auto">
          <a:xfrm>
            <a:off x="1514475" y="1057275"/>
            <a:ext cx="609600" cy="598488"/>
            <a:chOff x="313" y="1497"/>
            <a:chExt cx="1152" cy="1014"/>
          </a:xfrm>
        </p:grpSpPr>
        <p:pic>
          <p:nvPicPr>
            <p:cNvPr id="68630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31" name="Picture 355" descr="antenna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26" name="Group 356"/>
          <p:cNvGrpSpPr>
            <a:grpSpLocks/>
          </p:cNvGrpSpPr>
          <p:nvPr/>
        </p:nvGrpSpPr>
        <p:grpSpPr bwMode="auto">
          <a:xfrm>
            <a:off x="7966075" y="1087438"/>
            <a:ext cx="609600" cy="598487"/>
            <a:chOff x="313" y="1497"/>
            <a:chExt cx="1152" cy="1014"/>
          </a:xfrm>
        </p:grpSpPr>
        <p:pic>
          <p:nvPicPr>
            <p:cNvPr id="68628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9" name="Picture 355" descr="antenna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8627" name="Picture 17" descr="underline_base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0550" y="746125"/>
            <a:ext cx="6856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5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5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5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7BF0722B-A972-4EE9-A42D-DDEA0497A0A6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70659" name="Group 2"/>
          <p:cNvGrpSpPr>
            <a:grpSpLocks/>
          </p:cNvGrpSpPr>
          <p:nvPr/>
        </p:nvGrpSpPr>
        <p:grpSpPr bwMode="auto">
          <a:xfrm>
            <a:off x="288925" y="1812925"/>
            <a:ext cx="8077200" cy="985838"/>
            <a:chOff x="240" y="887"/>
            <a:chExt cx="5088" cy="621"/>
          </a:xfrm>
        </p:grpSpPr>
        <p:sp>
          <p:nvSpPr>
            <p:cNvPr id="28687" name="Rectangle 3"/>
            <p:cNvSpPr>
              <a:spLocks noChangeArrowheads="1"/>
            </p:cNvSpPr>
            <p:nvPr/>
          </p:nvSpPr>
          <p:spPr bwMode="auto">
            <a:xfrm>
              <a:off x="24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frame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control</a:t>
              </a:r>
            </a:p>
          </p:txBody>
        </p:sp>
        <p:sp>
          <p:nvSpPr>
            <p:cNvPr id="28688" name="Rectangle 4"/>
            <p:cNvSpPr>
              <a:spLocks noChangeArrowheads="1"/>
            </p:cNvSpPr>
            <p:nvPr/>
          </p:nvSpPr>
          <p:spPr bwMode="auto">
            <a:xfrm>
              <a:off x="76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duration</a:t>
              </a:r>
            </a:p>
          </p:txBody>
        </p:sp>
        <p:sp>
          <p:nvSpPr>
            <p:cNvPr id="28689" name="Rectangle 5"/>
            <p:cNvSpPr>
              <a:spLocks noChangeArrowheads="1"/>
            </p:cNvSpPr>
            <p:nvPr/>
          </p:nvSpPr>
          <p:spPr bwMode="auto">
            <a:xfrm>
              <a:off x="1296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28690" name="Rectangle 6"/>
            <p:cNvSpPr>
              <a:spLocks noChangeArrowheads="1"/>
            </p:cNvSpPr>
            <p:nvPr/>
          </p:nvSpPr>
          <p:spPr bwMode="auto">
            <a:xfrm>
              <a:off x="1824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28691" name="Rectangle 7"/>
            <p:cNvSpPr>
              <a:spLocks noChangeArrowheads="1"/>
            </p:cNvSpPr>
            <p:nvPr/>
          </p:nvSpPr>
          <p:spPr bwMode="auto">
            <a:xfrm>
              <a:off x="340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4</a:t>
              </a:r>
            </a:p>
          </p:txBody>
        </p:sp>
        <p:sp>
          <p:nvSpPr>
            <p:cNvPr id="28692" name="Rectangle 8"/>
            <p:cNvSpPr>
              <a:spLocks noChangeArrowheads="1"/>
            </p:cNvSpPr>
            <p:nvPr/>
          </p:nvSpPr>
          <p:spPr bwMode="auto">
            <a:xfrm>
              <a:off x="2352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28693" name="Rectangle 9"/>
            <p:cNvSpPr>
              <a:spLocks noChangeArrowheads="1"/>
            </p:cNvSpPr>
            <p:nvPr/>
          </p:nvSpPr>
          <p:spPr bwMode="auto">
            <a:xfrm>
              <a:off x="288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600">
                <a:latin typeface="Arial" pitchFamily="34" charset="0"/>
              </a:endParaRPr>
            </a:p>
          </p:txBody>
        </p:sp>
        <p:sp>
          <p:nvSpPr>
            <p:cNvPr id="28694" name="Rectangle 10"/>
            <p:cNvSpPr>
              <a:spLocks noChangeArrowheads="1"/>
            </p:cNvSpPr>
            <p:nvPr/>
          </p:nvSpPr>
          <p:spPr bwMode="auto">
            <a:xfrm>
              <a:off x="3936" y="1104"/>
              <a:ext cx="864" cy="38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payload</a:t>
              </a:r>
            </a:p>
          </p:txBody>
        </p:sp>
        <p:sp>
          <p:nvSpPr>
            <p:cNvPr id="28695" name="Rectangle 11"/>
            <p:cNvSpPr>
              <a:spLocks noChangeArrowheads="1"/>
            </p:cNvSpPr>
            <p:nvPr/>
          </p:nvSpPr>
          <p:spPr bwMode="auto">
            <a:xfrm>
              <a:off x="480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CRC</a:t>
              </a:r>
            </a:p>
          </p:txBody>
        </p:sp>
        <p:sp>
          <p:nvSpPr>
            <p:cNvPr id="28696" name="Text Box 12"/>
            <p:cNvSpPr txBox="1">
              <a:spLocks noChangeArrowheads="1"/>
            </p:cNvSpPr>
            <p:nvPr/>
          </p:nvSpPr>
          <p:spPr bwMode="auto">
            <a:xfrm>
              <a:off x="48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2</a:t>
              </a:r>
            </a:p>
          </p:txBody>
        </p:sp>
        <p:sp>
          <p:nvSpPr>
            <p:cNvPr id="28697" name="Text Box 13"/>
            <p:cNvSpPr txBox="1">
              <a:spLocks noChangeArrowheads="1"/>
            </p:cNvSpPr>
            <p:nvPr/>
          </p:nvSpPr>
          <p:spPr bwMode="auto">
            <a:xfrm>
              <a:off x="96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2</a:t>
              </a:r>
            </a:p>
          </p:txBody>
        </p:sp>
        <p:sp>
          <p:nvSpPr>
            <p:cNvPr id="28698" name="Text Box 14"/>
            <p:cNvSpPr txBox="1">
              <a:spLocks noChangeArrowheads="1"/>
            </p:cNvSpPr>
            <p:nvPr/>
          </p:nvSpPr>
          <p:spPr bwMode="auto">
            <a:xfrm>
              <a:off x="153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6</a:t>
              </a:r>
            </a:p>
          </p:txBody>
        </p:sp>
        <p:sp>
          <p:nvSpPr>
            <p:cNvPr id="28699" name="Text Box 15"/>
            <p:cNvSpPr txBox="1">
              <a:spLocks noChangeArrowheads="1"/>
            </p:cNvSpPr>
            <p:nvPr/>
          </p:nvSpPr>
          <p:spPr bwMode="auto">
            <a:xfrm>
              <a:off x="201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6</a:t>
              </a:r>
            </a:p>
          </p:txBody>
        </p:sp>
        <p:sp>
          <p:nvSpPr>
            <p:cNvPr id="28700" name="Text Box 16"/>
            <p:cNvSpPr txBox="1">
              <a:spLocks noChangeArrowheads="1"/>
            </p:cNvSpPr>
            <p:nvPr/>
          </p:nvSpPr>
          <p:spPr bwMode="auto">
            <a:xfrm>
              <a:off x="2544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6</a:t>
              </a:r>
            </a:p>
          </p:txBody>
        </p:sp>
        <p:sp>
          <p:nvSpPr>
            <p:cNvPr id="28701" name="Text Box 17"/>
            <p:cNvSpPr txBox="1">
              <a:spLocks noChangeArrowheads="1"/>
            </p:cNvSpPr>
            <p:nvPr/>
          </p:nvSpPr>
          <p:spPr bwMode="auto">
            <a:xfrm>
              <a:off x="3072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2</a:t>
              </a:r>
            </a:p>
          </p:txBody>
        </p:sp>
        <p:sp>
          <p:nvSpPr>
            <p:cNvPr id="28702" name="Text Box 18"/>
            <p:cNvSpPr txBox="1">
              <a:spLocks noChangeArrowheads="1"/>
            </p:cNvSpPr>
            <p:nvPr/>
          </p:nvSpPr>
          <p:spPr bwMode="auto">
            <a:xfrm>
              <a:off x="3638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6</a:t>
              </a:r>
            </a:p>
          </p:txBody>
        </p:sp>
        <p:sp>
          <p:nvSpPr>
            <p:cNvPr id="28703" name="Text Box 19"/>
            <p:cNvSpPr txBox="1">
              <a:spLocks noChangeArrowheads="1"/>
            </p:cNvSpPr>
            <p:nvPr/>
          </p:nvSpPr>
          <p:spPr bwMode="auto">
            <a:xfrm>
              <a:off x="4032" y="912"/>
              <a:ext cx="6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0 - 2312</a:t>
              </a:r>
            </a:p>
          </p:txBody>
        </p:sp>
        <p:sp>
          <p:nvSpPr>
            <p:cNvPr id="28704" name="Text Box 20"/>
            <p:cNvSpPr txBox="1">
              <a:spLocks noChangeArrowheads="1"/>
            </p:cNvSpPr>
            <p:nvPr/>
          </p:nvSpPr>
          <p:spPr bwMode="auto">
            <a:xfrm>
              <a:off x="4982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4</a:t>
              </a:r>
            </a:p>
          </p:txBody>
        </p:sp>
        <p:sp>
          <p:nvSpPr>
            <p:cNvPr id="28705" name="Text Box 21"/>
            <p:cNvSpPr txBox="1">
              <a:spLocks noChangeArrowheads="1"/>
            </p:cNvSpPr>
            <p:nvPr/>
          </p:nvSpPr>
          <p:spPr bwMode="auto">
            <a:xfrm>
              <a:off x="2918" y="1142"/>
              <a:ext cx="5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600" smtClean="0">
                  <a:latin typeface="Arial" charset="0"/>
                </a:rPr>
                <a:t>seq</a:t>
              </a:r>
            </a:p>
            <a:p>
              <a:pPr algn="ctr" eaLnBrk="1" hangingPunct="1">
                <a:defRPr/>
              </a:pPr>
              <a:r>
                <a:rPr lang="en-US" sz="1600" smtClean="0">
                  <a:latin typeface="Arial" charset="0"/>
                </a:rPr>
                <a:t>control</a:t>
              </a:r>
            </a:p>
          </p:txBody>
        </p:sp>
      </p:grpSp>
      <p:sp>
        <p:nvSpPr>
          <p:cNvPr id="28677" name="Rectangle 49"/>
          <p:cNvSpPr>
            <a:spLocks noGrp="1" noChangeArrowheads="1"/>
          </p:cNvSpPr>
          <p:nvPr>
            <p:ph type="title"/>
          </p:nvPr>
        </p:nvSpPr>
        <p:spPr>
          <a:xfrm>
            <a:off x="533400" y="157163"/>
            <a:ext cx="6405563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802.11 frame: addressing</a:t>
            </a:r>
          </a:p>
        </p:txBody>
      </p:sp>
      <p:sp>
        <p:nvSpPr>
          <p:cNvPr id="28678" name="Text Box 52"/>
          <p:cNvSpPr txBox="1">
            <a:spLocks noChangeArrowheads="1"/>
          </p:cNvSpPr>
          <p:nvPr/>
        </p:nvSpPr>
        <p:spPr bwMode="auto">
          <a:xfrm>
            <a:off x="823913" y="4719638"/>
            <a:ext cx="27352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C00000"/>
                </a:solidFill>
                <a:latin typeface="Gill Sans MT" charset="0"/>
              </a:rPr>
              <a:t>Address 2: </a:t>
            </a:r>
            <a:r>
              <a:rPr lang="en-US" sz="2000" smtClean="0">
                <a:latin typeface="Gill Sans MT" charset="0"/>
              </a:rPr>
              <a:t>MAC address</a:t>
            </a:r>
          </a:p>
          <a:p>
            <a:pPr>
              <a:defRPr/>
            </a:pPr>
            <a:r>
              <a:rPr lang="en-US" sz="2000" smtClean="0">
                <a:latin typeface="Gill Sans MT" charset="0"/>
              </a:rPr>
              <a:t>of wireless host or AP </a:t>
            </a:r>
          </a:p>
          <a:p>
            <a:pPr>
              <a:defRPr/>
            </a:pPr>
            <a:r>
              <a:rPr lang="en-US" sz="2000" smtClean="0">
                <a:latin typeface="Gill Sans MT" charset="0"/>
              </a:rPr>
              <a:t>transmitting this frame</a:t>
            </a:r>
          </a:p>
        </p:txBody>
      </p:sp>
      <p:sp>
        <p:nvSpPr>
          <p:cNvPr id="28679" name="Line 53"/>
          <p:cNvSpPr>
            <a:spLocks noChangeShapeType="1"/>
          </p:cNvSpPr>
          <p:nvPr/>
        </p:nvSpPr>
        <p:spPr bwMode="auto">
          <a:xfrm flipV="1">
            <a:off x="974725" y="2835275"/>
            <a:ext cx="1235075" cy="73025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8680" name="Line 54"/>
          <p:cNvSpPr>
            <a:spLocks noChangeShapeType="1"/>
          </p:cNvSpPr>
          <p:nvPr/>
        </p:nvSpPr>
        <p:spPr bwMode="auto">
          <a:xfrm flipH="1" flipV="1">
            <a:off x="3186113" y="2849563"/>
            <a:ext cx="44450" cy="187325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8681" name="Text Box 55"/>
          <p:cNvSpPr txBox="1">
            <a:spLocks noChangeArrowheads="1"/>
          </p:cNvSpPr>
          <p:nvPr/>
        </p:nvSpPr>
        <p:spPr bwMode="auto">
          <a:xfrm>
            <a:off x="274638" y="3486150"/>
            <a:ext cx="27352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C00000"/>
                </a:solidFill>
                <a:latin typeface="Gill Sans MT" charset="0"/>
              </a:rPr>
              <a:t>Address 1: </a:t>
            </a:r>
            <a:r>
              <a:rPr lang="en-US" sz="2000" smtClean="0">
                <a:latin typeface="Gill Sans MT" charset="0"/>
              </a:rPr>
              <a:t>MAC address</a:t>
            </a:r>
          </a:p>
          <a:p>
            <a:pPr>
              <a:defRPr/>
            </a:pPr>
            <a:r>
              <a:rPr lang="en-US" sz="2000" smtClean="0">
                <a:latin typeface="Gill Sans MT" charset="0"/>
              </a:rPr>
              <a:t>of wireless host or AP </a:t>
            </a:r>
          </a:p>
          <a:p>
            <a:pPr>
              <a:defRPr/>
            </a:pPr>
            <a:r>
              <a:rPr lang="en-US" sz="2000" smtClean="0">
                <a:latin typeface="Gill Sans MT" charset="0"/>
              </a:rPr>
              <a:t>to receive this frame</a:t>
            </a:r>
          </a:p>
        </p:txBody>
      </p:sp>
      <p:sp>
        <p:nvSpPr>
          <p:cNvPr id="28682" name="Line 56"/>
          <p:cNvSpPr>
            <a:spLocks noChangeShapeType="1"/>
          </p:cNvSpPr>
          <p:nvPr/>
        </p:nvSpPr>
        <p:spPr bwMode="auto">
          <a:xfrm flipH="1" flipV="1">
            <a:off x="3978275" y="2879725"/>
            <a:ext cx="609600" cy="8366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8683" name="Text Box 57"/>
          <p:cNvSpPr txBox="1">
            <a:spLocks noChangeArrowheads="1"/>
          </p:cNvSpPr>
          <p:nvPr/>
        </p:nvSpPr>
        <p:spPr bwMode="auto">
          <a:xfrm>
            <a:off x="3598863" y="3851275"/>
            <a:ext cx="30495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C00000"/>
                </a:solidFill>
                <a:latin typeface="Gill Sans MT" charset="0"/>
              </a:rPr>
              <a:t>Address 3: </a:t>
            </a:r>
            <a:r>
              <a:rPr lang="en-US" sz="2000" smtClean="0">
                <a:latin typeface="Gill Sans MT" charset="0"/>
              </a:rPr>
              <a:t>MAC address</a:t>
            </a:r>
          </a:p>
          <a:p>
            <a:pPr>
              <a:defRPr/>
            </a:pPr>
            <a:r>
              <a:rPr lang="en-US" sz="2000" smtClean="0">
                <a:latin typeface="Gill Sans MT" charset="0"/>
              </a:rPr>
              <a:t>of router interface to which AP is attached</a:t>
            </a:r>
          </a:p>
        </p:txBody>
      </p:sp>
      <p:sp>
        <p:nvSpPr>
          <p:cNvPr id="28684" name="Text Box 58"/>
          <p:cNvSpPr txBox="1">
            <a:spLocks noChangeArrowheads="1"/>
          </p:cNvSpPr>
          <p:nvPr/>
        </p:nvSpPr>
        <p:spPr bwMode="auto">
          <a:xfrm>
            <a:off x="5838825" y="3071813"/>
            <a:ext cx="2606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C00000"/>
                </a:solidFill>
                <a:latin typeface="Gill Sans MT" charset="0"/>
              </a:rPr>
              <a:t>Address 4: </a:t>
            </a:r>
            <a:r>
              <a:rPr lang="en-US" sz="2000" smtClean="0">
                <a:latin typeface="Gill Sans MT" charset="0"/>
              </a:rPr>
              <a:t>used only in ad hoc mode</a:t>
            </a:r>
          </a:p>
        </p:txBody>
      </p:sp>
      <p:sp>
        <p:nvSpPr>
          <p:cNvPr id="28685" name="Line 59"/>
          <p:cNvSpPr>
            <a:spLocks noChangeShapeType="1"/>
          </p:cNvSpPr>
          <p:nvPr/>
        </p:nvSpPr>
        <p:spPr bwMode="auto">
          <a:xfrm flipH="1" flipV="1">
            <a:off x="5594350" y="2833688"/>
            <a:ext cx="290513" cy="37941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70669" name="Picture 1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900" y="960438"/>
            <a:ext cx="5942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4BE40C19-706B-48A2-BE39-2EBF4C13CCA3}" type="slidenum">
              <a:rPr lang="en-US"/>
              <a:pPr/>
              <a:t>15</a:t>
            </a:fld>
            <a:endParaRPr lang="en-US"/>
          </a:p>
        </p:txBody>
      </p:sp>
      <p:sp>
        <p:nvSpPr>
          <p:cNvPr id="29700" name="Oval 3"/>
          <p:cNvSpPr>
            <a:spLocks noChangeArrowheads="1"/>
          </p:cNvSpPr>
          <p:nvPr/>
        </p:nvSpPr>
        <p:spPr bwMode="auto">
          <a:xfrm>
            <a:off x="1601788" y="1216025"/>
            <a:ext cx="2454275" cy="23749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Line 23"/>
          <p:cNvSpPr>
            <a:spLocks noChangeShapeType="1"/>
          </p:cNvSpPr>
          <p:nvPr/>
        </p:nvSpPr>
        <p:spPr bwMode="auto">
          <a:xfrm>
            <a:off x="3581400" y="272891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9702" name="Line 25"/>
          <p:cNvSpPr>
            <a:spLocks noChangeShapeType="1"/>
          </p:cNvSpPr>
          <p:nvPr/>
        </p:nvSpPr>
        <p:spPr bwMode="auto">
          <a:xfrm flipV="1">
            <a:off x="5257800" y="2271713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2710" name="Group 26"/>
          <p:cNvGrpSpPr>
            <a:grpSpLocks/>
          </p:cNvGrpSpPr>
          <p:nvPr/>
        </p:nvGrpSpPr>
        <p:grpSpPr bwMode="auto">
          <a:xfrm>
            <a:off x="6019800" y="1433513"/>
            <a:ext cx="2362200" cy="1762125"/>
            <a:chOff x="3744" y="1392"/>
            <a:chExt cx="1488" cy="1110"/>
          </a:xfrm>
        </p:grpSpPr>
        <p:sp>
          <p:nvSpPr>
            <p:cNvPr id="72798" name="Freeform 27"/>
            <p:cNvSpPr>
              <a:spLocks/>
            </p:cNvSpPr>
            <p:nvPr/>
          </p:nvSpPr>
          <p:spPr bwMode="auto">
            <a:xfrm>
              <a:off x="3744" y="1392"/>
              <a:ext cx="1488" cy="1110"/>
            </a:xfrm>
            <a:custGeom>
              <a:avLst/>
              <a:gdLst>
                <a:gd name="T0" fmla="*/ 3 w 2135"/>
                <a:gd name="T1" fmla="*/ 58 h 1662"/>
                <a:gd name="T2" fmla="*/ 12 w 2135"/>
                <a:gd name="T3" fmla="*/ 7 h 1662"/>
                <a:gd name="T4" fmla="*/ 75 w 2135"/>
                <a:gd name="T5" fmla="*/ 17 h 1662"/>
                <a:gd name="T6" fmla="*/ 139 w 2135"/>
                <a:gd name="T7" fmla="*/ 9 h 1662"/>
                <a:gd name="T8" fmla="*/ 229 w 2135"/>
                <a:gd name="T9" fmla="*/ 36 h 1662"/>
                <a:gd name="T10" fmla="*/ 231 w 2135"/>
                <a:gd name="T11" fmla="*/ 102 h 1662"/>
                <a:gd name="T12" fmla="*/ 181 w 2135"/>
                <a:gd name="T13" fmla="*/ 142 h 1662"/>
                <a:gd name="T14" fmla="*/ 93 w 2135"/>
                <a:gd name="T15" fmla="*/ 134 h 1662"/>
                <a:gd name="T16" fmla="*/ 57 w 2135"/>
                <a:gd name="T17" fmla="*/ 112 h 1662"/>
                <a:gd name="T18" fmla="*/ 21 w 2135"/>
                <a:gd name="T19" fmla="*/ 95 h 1662"/>
                <a:gd name="T20" fmla="*/ 3 w 2135"/>
                <a:gd name="T21" fmla="*/ 5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2" name="Text Box 28"/>
            <p:cNvSpPr txBox="1">
              <a:spLocks noChangeArrowheads="1"/>
            </p:cNvSpPr>
            <p:nvPr/>
          </p:nvSpPr>
          <p:spPr bwMode="auto">
            <a:xfrm>
              <a:off x="4128" y="1776"/>
              <a:ext cx="60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Internet</a:t>
              </a:r>
            </a:p>
          </p:txBody>
        </p:sp>
      </p:grpSp>
      <p:grpSp>
        <p:nvGrpSpPr>
          <p:cNvPr id="72711" name="Group 161"/>
          <p:cNvGrpSpPr>
            <a:grpSpLocks/>
          </p:cNvGrpSpPr>
          <p:nvPr/>
        </p:nvGrpSpPr>
        <p:grpSpPr bwMode="auto">
          <a:xfrm>
            <a:off x="4699000" y="2284413"/>
            <a:ext cx="787400" cy="525462"/>
            <a:chOff x="2960" y="1439"/>
            <a:chExt cx="496" cy="331"/>
          </a:xfrm>
        </p:grpSpPr>
        <p:grpSp>
          <p:nvGrpSpPr>
            <p:cNvPr id="72783" name="Group 4"/>
            <p:cNvGrpSpPr>
              <a:grpSpLocks/>
            </p:cNvGrpSpPr>
            <p:nvPr/>
          </p:nvGrpSpPr>
          <p:grpSpPr bwMode="auto">
            <a:xfrm>
              <a:off x="3024" y="1623"/>
              <a:ext cx="315" cy="147"/>
              <a:chOff x="3600" y="219"/>
              <a:chExt cx="360" cy="175"/>
            </a:xfrm>
          </p:grpSpPr>
          <p:sp>
            <p:nvSpPr>
              <p:cNvPr id="29778" name="Oval 5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79" name="Line 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9780" name="Line 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9781" name="Rectangle 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3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82" name="Oval 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2790" name="Group 1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9788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29789" name="Line 12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29790" name="Line 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72791" name="Group 1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9785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7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29786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29787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29777" name="Text Box 29"/>
            <p:cNvSpPr txBox="1">
              <a:spLocks noChangeArrowheads="1"/>
            </p:cNvSpPr>
            <p:nvPr/>
          </p:nvSpPr>
          <p:spPr bwMode="auto">
            <a:xfrm>
              <a:off x="2960" y="1439"/>
              <a:ext cx="4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router</a:t>
              </a:r>
            </a:p>
          </p:txBody>
        </p:sp>
      </p:grpSp>
      <p:sp>
        <p:nvSpPr>
          <p:cNvPr id="29705" name="Text Box 90"/>
          <p:cNvSpPr txBox="1">
            <a:spLocks noChangeArrowheads="1"/>
          </p:cNvSpPr>
          <p:nvPr/>
        </p:nvSpPr>
        <p:spPr bwMode="auto">
          <a:xfrm>
            <a:off x="1727200" y="2347913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29706" name="Text Box 93"/>
          <p:cNvSpPr txBox="1">
            <a:spLocks noChangeArrowheads="1"/>
          </p:cNvSpPr>
          <p:nvPr/>
        </p:nvSpPr>
        <p:spPr bwMode="auto">
          <a:xfrm>
            <a:off x="4327525" y="2376488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R1</a:t>
            </a:r>
          </a:p>
        </p:txBody>
      </p:sp>
      <p:grpSp>
        <p:nvGrpSpPr>
          <p:cNvPr id="411805" name="Group 157"/>
          <p:cNvGrpSpPr>
            <a:grpSpLocks/>
          </p:cNvGrpSpPr>
          <p:nvPr/>
        </p:nvGrpSpPr>
        <p:grpSpPr bwMode="auto">
          <a:xfrm>
            <a:off x="349250" y="2392363"/>
            <a:ext cx="5356225" cy="3916362"/>
            <a:chOff x="268" y="1180"/>
            <a:chExt cx="3374" cy="2467"/>
          </a:xfrm>
        </p:grpSpPr>
        <p:sp>
          <p:nvSpPr>
            <p:cNvPr id="29747" name="Line 94"/>
            <p:cNvSpPr>
              <a:spLocks noChangeShapeType="1"/>
            </p:cNvSpPr>
            <p:nvPr/>
          </p:nvSpPr>
          <p:spPr bwMode="auto">
            <a:xfrm>
              <a:off x="1612" y="1180"/>
              <a:ext cx="566" cy="21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48" name="Rectangle 98"/>
            <p:cNvSpPr>
              <a:spLocks noChangeArrowheads="1"/>
            </p:cNvSpPr>
            <p:nvPr/>
          </p:nvSpPr>
          <p:spPr bwMode="auto">
            <a:xfrm>
              <a:off x="358" y="2897"/>
              <a:ext cx="3280" cy="2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56" name="Freeform 95"/>
            <p:cNvSpPr>
              <a:spLocks/>
            </p:cNvSpPr>
            <p:nvPr/>
          </p:nvSpPr>
          <p:spPr bwMode="auto">
            <a:xfrm>
              <a:off x="268" y="1426"/>
              <a:ext cx="3374" cy="1668"/>
            </a:xfrm>
            <a:custGeom>
              <a:avLst/>
              <a:gdLst>
                <a:gd name="T0" fmla="*/ 1397 w 3374"/>
                <a:gd name="T1" fmla="*/ 0 h 1668"/>
                <a:gd name="T2" fmla="*/ 104 w 3374"/>
                <a:gd name="T3" fmla="*/ 1445 h 1668"/>
                <a:gd name="T4" fmla="*/ 1294 w 3374"/>
                <a:gd name="T5" fmla="*/ 1418 h 1668"/>
                <a:gd name="T6" fmla="*/ 3374 w 3374"/>
                <a:gd name="T7" fmla="*/ 1445 h 1668"/>
                <a:gd name="T8" fmla="*/ 1585 w 3374"/>
                <a:gd name="T9" fmla="*/ 75 h 1668"/>
                <a:gd name="T10" fmla="*/ 1397 w 3374"/>
                <a:gd name="T11" fmla="*/ 0 h 16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4" h="1668">
                  <a:moveTo>
                    <a:pt x="1397" y="0"/>
                  </a:moveTo>
                  <a:cubicBezTo>
                    <a:pt x="1255" y="557"/>
                    <a:pt x="999" y="1064"/>
                    <a:pt x="104" y="1445"/>
                  </a:cubicBezTo>
                  <a:cubicBezTo>
                    <a:pt x="0" y="1641"/>
                    <a:pt x="719" y="1436"/>
                    <a:pt x="1294" y="1418"/>
                  </a:cubicBezTo>
                  <a:cubicBezTo>
                    <a:pt x="1839" y="1418"/>
                    <a:pt x="3326" y="1668"/>
                    <a:pt x="3374" y="1445"/>
                  </a:cubicBezTo>
                  <a:cubicBezTo>
                    <a:pt x="1983" y="1002"/>
                    <a:pt x="1929" y="582"/>
                    <a:pt x="1585" y="75"/>
                  </a:cubicBezTo>
                  <a:cubicBezTo>
                    <a:pt x="1491" y="25"/>
                    <a:pt x="1529" y="67"/>
                    <a:pt x="1397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bg1">
                    <a:alpha val="17998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95" name="Rectangle 96"/>
            <p:cNvSpPr>
              <a:spLocks noChangeArrowheads="1"/>
            </p:cNvSpPr>
            <p:nvPr/>
          </p:nvSpPr>
          <p:spPr bwMode="auto">
            <a:xfrm rot="1284652">
              <a:off x="1621" y="1314"/>
              <a:ext cx="355" cy="115"/>
            </a:xfrm>
            <a:prstGeom prst="rect">
              <a:avLst/>
            </a:prstGeom>
            <a:solidFill>
              <a:srgbClr val="262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751" name="Text Box 97"/>
            <p:cNvSpPr txBox="1">
              <a:spLocks noChangeArrowheads="1"/>
            </p:cNvSpPr>
            <p:nvPr/>
          </p:nvSpPr>
          <p:spPr bwMode="auto">
            <a:xfrm>
              <a:off x="540" y="2923"/>
              <a:ext cx="29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AP MAC addr  H1 MAC addr R1 MAC addr</a:t>
              </a:r>
            </a:p>
          </p:txBody>
        </p:sp>
        <p:sp>
          <p:nvSpPr>
            <p:cNvPr id="29752" name="Line 99"/>
            <p:cNvSpPr>
              <a:spLocks noChangeShapeType="1"/>
            </p:cNvSpPr>
            <p:nvPr/>
          </p:nvSpPr>
          <p:spPr bwMode="auto">
            <a:xfrm>
              <a:off x="56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53" name="Line 100"/>
            <p:cNvSpPr>
              <a:spLocks noChangeShapeType="1"/>
            </p:cNvSpPr>
            <p:nvPr/>
          </p:nvSpPr>
          <p:spPr bwMode="auto">
            <a:xfrm>
              <a:off x="152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54" name="Line 101"/>
            <p:cNvSpPr>
              <a:spLocks noChangeShapeType="1"/>
            </p:cNvSpPr>
            <p:nvPr/>
          </p:nvSpPr>
          <p:spPr bwMode="auto">
            <a:xfrm>
              <a:off x="248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72762" name="Group 106"/>
            <p:cNvGrpSpPr>
              <a:grpSpLocks/>
            </p:cNvGrpSpPr>
            <p:nvPr/>
          </p:nvGrpSpPr>
          <p:grpSpPr bwMode="auto">
            <a:xfrm>
              <a:off x="396" y="3107"/>
              <a:ext cx="120" cy="114"/>
              <a:chOff x="1300" y="3186"/>
              <a:chExt cx="120" cy="114"/>
            </a:xfrm>
          </p:grpSpPr>
          <p:sp>
            <p:nvSpPr>
              <p:cNvPr id="29773" name="Rectangle 105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81" name="Freeform 103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2782" name="Freeform 104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763" name="Group 107"/>
            <p:cNvGrpSpPr>
              <a:grpSpLocks/>
            </p:cNvGrpSpPr>
            <p:nvPr/>
          </p:nvGrpSpPr>
          <p:grpSpPr bwMode="auto">
            <a:xfrm>
              <a:off x="412" y="2839"/>
              <a:ext cx="120" cy="114"/>
              <a:chOff x="1300" y="3186"/>
              <a:chExt cx="120" cy="114"/>
            </a:xfrm>
          </p:grpSpPr>
          <p:sp>
            <p:nvSpPr>
              <p:cNvPr id="29770" name="Rectangle 108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78" name="Freeform 109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2779" name="Freeform 110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764" name="Group 111"/>
            <p:cNvGrpSpPr>
              <a:grpSpLocks/>
            </p:cNvGrpSpPr>
            <p:nvPr/>
          </p:nvGrpSpPr>
          <p:grpSpPr bwMode="auto">
            <a:xfrm>
              <a:off x="3456" y="2851"/>
              <a:ext cx="120" cy="114"/>
              <a:chOff x="1300" y="3186"/>
              <a:chExt cx="120" cy="114"/>
            </a:xfrm>
          </p:grpSpPr>
          <p:sp>
            <p:nvSpPr>
              <p:cNvPr id="29767" name="Rectangle 112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75" name="Freeform 113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2776" name="Freeform 114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9758" name="Line 115"/>
            <p:cNvSpPr>
              <a:spLocks noChangeShapeType="1"/>
            </p:cNvSpPr>
            <p:nvPr/>
          </p:nvSpPr>
          <p:spPr bwMode="auto">
            <a:xfrm>
              <a:off x="3404" y="2903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72766" name="Group 116"/>
            <p:cNvGrpSpPr>
              <a:grpSpLocks/>
            </p:cNvGrpSpPr>
            <p:nvPr/>
          </p:nvGrpSpPr>
          <p:grpSpPr bwMode="auto">
            <a:xfrm>
              <a:off x="3462" y="3103"/>
              <a:ext cx="120" cy="114"/>
              <a:chOff x="1300" y="3186"/>
              <a:chExt cx="120" cy="114"/>
            </a:xfrm>
          </p:grpSpPr>
          <p:sp>
            <p:nvSpPr>
              <p:cNvPr id="29764" name="Rectangle 117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72" name="Freeform 118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2773" name="Freeform 119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9760" name="Text Box 120"/>
            <p:cNvSpPr txBox="1">
              <a:spLocks noChangeArrowheads="1"/>
            </p:cNvSpPr>
            <p:nvPr/>
          </p:nvSpPr>
          <p:spPr bwMode="auto">
            <a:xfrm>
              <a:off x="523" y="3182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address 1</a:t>
              </a:r>
            </a:p>
          </p:txBody>
        </p:sp>
        <p:sp>
          <p:nvSpPr>
            <p:cNvPr id="29761" name="Text Box 121"/>
            <p:cNvSpPr txBox="1">
              <a:spLocks noChangeArrowheads="1"/>
            </p:cNvSpPr>
            <p:nvPr/>
          </p:nvSpPr>
          <p:spPr bwMode="auto">
            <a:xfrm>
              <a:off x="1500" y="3180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address 2</a:t>
              </a:r>
            </a:p>
          </p:txBody>
        </p:sp>
        <p:sp>
          <p:nvSpPr>
            <p:cNvPr id="29762" name="Text Box 122"/>
            <p:cNvSpPr txBox="1">
              <a:spLocks noChangeArrowheads="1"/>
            </p:cNvSpPr>
            <p:nvPr/>
          </p:nvSpPr>
          <p:spPr bwMode="auto">
            <a:xfrm>
              <a:off x="2480" y="3171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address 3</a:t>
              </a:r>
            </a:p>
          </p:txBody>
        </p:sp>
        <p:sp>
          <p:nvSpPr>
            <p:cNvPr id="29763" name="Text Box 123"/>
            <p:cNvSpPr txBox="1">
              <a:spLocks noChangeArrowheads="1"/>
            </p:cNvSpPr>
            <p:nvPr/>
          </p:nvSpPr>
          <p:spPr bwMode="auto">
            <a:xfrm>
              <a:off x="2619" y="3414"/>
              <a:ext cx="9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802.</a:t>
              </a:r>
              <a:r>
                <a:rPr lang="en-US" b="1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11</a:t>
              </a:r>
              <a:r>
                <a:rPr lang="en-US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mtClean="0">
                  <a:latin typeface="Arial" charset="0"/>
                  <a:cs typeface="Arial" charset="0"/>
                </a:rPr>
                <a:t>frame</a:t>
              </a:r>
            </a:p>
          </p:txBody>
        </p:sp>
      </p:grpSp>
      <p:grpSp>
        <p:nvGrpSpPr>
          <p:cNvPr id="411808" name="Group 160"/>
          <p:cNvGrpSpPr>
            <a:grpSpLocks/>
          </p:cNvGrpSpPr>
          <p:nvPr/>
        </p:nvGrpSpPr>
        <p:grpSpPr bwMode="auto">
          <a:xfrm>
            <a:off x="3811588" y="2811463"/>
            <a:ext cx="4186237" cy="2155825"/>
            <a:chOff x="2401" y="1771"/>
            <a:chExt cx="2637" cy="1358"/>
          </a:xfrm>
        </p:grpSpPr>
        <p:sp>
          <p:nvSpPr>
            <p:cNvPr id="72727" name="Freeform 130"/>
            <p:cNvSpPr>
              <a:spLocks/>
            </p:cNvSpPr>
            <p:nvPr/>
          </p:nvSpPr>
          <p:spPr bwMode="auto">
            <a:xfrm>
              <a:off x="2592" y="2002"/>
              <a:ext cx="2419" cy="441"/>
            </a:xfrm>
            <a:custGeom>
              <a:avLst/>
              <a:gdLst>
                <a:gd name="T0" fmla="*/ 54 w 2419"/>
                <a:gd name="T1" fmla="*/ 9 h 441"/>
                <a:gd name="T2" fmla="*/ 0 w 2419"/>
                <a:gd name="T3" fmla="*/ 437 h 441"/>
                <a:gd name="T4" fmla="*/ 2419 w 2419"/>
                <a:gd name="T5" fmla="*/ 369 h 441"/>
                <a:gd name="T6" fmla="*/ 336 w 2419"/>
                <a:gd name="T7" fmla="*/ 5 h 441"/>
                <a:gd name="T8" fmla="*/ 54 w 2419"/>
                <a:gd name="T9" fmla="*/ 9 h 4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19" h="441">
                  <a:moveTo>
                    <a:pt x="54" y="9"/>
                  </a:moveTo>
                  <a:cubicBezTo>
                    <a:pt x="45" y="275"/>
                    <a:pt x="38" y="312"/>
                    <a:pt x="0" y="437"/>
                  </a:cubicBezTo>
                  <a:cubicBezTo>
                    <a:pt x="499" y="418"/>
                    <a:pt x="2363" y="441"/>
                    <a:pt x="2419" y="369"/>
                  </a:cubicBezTo>
                  <a:cubicBezTo>
                    <a:pt x="921" y="148"/>
                    <a:pt x="719" y="337"/>
                    <a:pt x="336" y="5"/>
                  </a:cubicBezTo>
                  <a:cubicBezTo>
                    <a:pt x="205" y="9"/>
                    <a:pt x="231" y="0"/>
                    <a:pt x="54" y="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bg1">
                    <a:alpha val="17998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Line 127"/>
            <p:cNvSpPr>
              <a:spLocks noChangeShapeType="1"/>
            </p:cNvSpPr>
            <p:nvPr/>
          </p:nvSpPr>
          <p:spPr bwMode="auto">
            <a:xfrm>
              <a:off x="2401" y="1771"/>
              <a:ext cx="60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22" name="Rectangle 129"/>
            <p:cNvSpPr>
              <a:spLocks noChangeArrowheads="1"/>
            </p:cNvSpPr>
            <p:nvPr/>
          </p:nvSpPr>
          <p:spPr bwMode="auto">
            <a:xfrm>
              <a:off x="2620" y="2398"/>
              <a:ext cx="2385" cy="2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68" name="Rectangle 131"/>
            <p:cNvSpPr>
              <a:spLocks noChangeArrowheads="1"/>
            </p:cNvSpPr>
            <p:nvPr/>
          </p:nvSpPr>
          <p:spPr bwMode="auto">
            <a:xfrm>
              <a:off x="2563" y="1848"/>
              <a:ext cx="355" cy="115"/>
            </a:xfrm>
            <a:prstGeom prst="rect">
              <a:avLst/>
            </a:prstGeom>
            <a:solidFill>
              <a:srgbClr val="262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724" name="Text Box 132"/>
            <p:cNvSpPr txBox="1">
              <a:spLocks noChangeArrowheads="1"/>
            </p:cNvSpPr>
            <p:nvPr/>
          </p:nvSpPr>
          <p:spPr bwMode="auto">
            <a:xfrm>
              <a:off x="2802" y="2424"/>
              <a:ext cx="20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R1 MAC addr  H1 MAC addr </a:t>
              </a:r>
            </a:p>
          </p:txBody>
        </p:sp>
        <p:sp>
          <p:nvSpPr>
            <p:cNvPr id="29725" name="Line 133"/>
            <p:cNvSpPr>
              <a:spLocks noChangeShapeType="1"/>
            </p:cNvSpPr>
            <p:nvPr/>
          </p:nvSpPr>
          <p:spPr bwMode="auto">
            <a:xfrm>
              <a:off x="282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26" name="Line 134"/>
            <p:cNvSpPr>
              <a:spLocks noChangeShapeType="1"/>
            </p:cNvSpPr>
            <p:nvPr/>
          </p:nvSpPr>
          <p:spPr bwMode="auto">
            <a:xfrm>
              <a:off x="378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27" name="Line 135"/>
            <p:cNvSpPr>
              <a:spLocks noChangeShapeType="1"/>
            </p:cNvSpPr>
            <p:nvPr/>
          </p:nvSpPr>
          <p:spPr bwMode="auto">
            <a:xfrm>
              <a:off x="474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72735" name="Group 136"/>
            <p:cNvGrpSpPr>
              <a:grpSpLocks/>
            </p:cNvGrpSpPr>
            <p:nvPr/>
          </p:nvGrpSpPr>
          <p:grpSpPr bwMode="auto">
            <a:xfrm>
              <a:off x="2658" y="2608"/>
              <a:ext cx="120" cy="114"/>
              <a:chOff x="1300" y="3186"/>
              <a:chExt cx="120" cy="114"/>
            </a:xfrm>
          </p:grpSpPr>
          <p:sp>
            <p:nvSpPr>
              <p:cNvPr id="29744" name="Rectangle 137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52" name="Freeform 138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2753" name="Freeform 139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736" name="Group 140"/>
            <p:cNvGrpSpPr>
              <a:grpSpLocks/>
            </p:cNvGrpSpPr>
            <p:nvPr/>
          </p:nvGrpSpPr>
          <p:grpSpPr bwMode="auto">
            <a:xfrm>
              <a:off x="2674" y="2340"/>
              <a:ext cx="120" cy="114"/>
              <a:chOff x="1300" y="3186"/>
              <a:chExt cx="120" cy="114"/>
            </a:xfrm>
          </p:grpSpPr>
          <p:sp>
            <p:nvSpPr>
              <p:cNvPr id="29741" name="Rectangle 141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49" name="Freeform 142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2750" name="Freeform 143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737" name="Group 144"/>
            <p:cNvGrpSpPr>
              <a:grpSpLocks/>
            </p:cNvGrpSpPr>
            <p:nvPr/>
          </p:nvGrpSpPr>
          <p:grpSpPr bwMode="auto">
            <a:xfrm>
              <a:off x="4814" y="2352"/>
              <a:ext cx="120" cy="114"/>
              <a:chOff x="1300" y="3186"/>
              <a:chExt cx="120" cy="114"/>
            </a:xfrm>
          </p:grpSpPr>
          <p:sp>
            <p:nvSpPr>
              <p:cNvPr id="29738" name="Rectangle 145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46" name="Freeform 146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2747" name="Freeform 147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738" name="Group 149"/>
            <p:cNvGrpSpPr>
              <a:grpSpLocks/>
            </p:cNvGrpSpPr>
            <p:nvPr/>
          </p:nvGrpSpPr>
          <p:grpSpPr bwMode="auto">
            <a:xfrm>
              <a:off x="4820" y="2604"/>
              <a:ext cx="120" cy="114"/>
              <a:chOff x="1300" y="3186"/>
              <a:chExt cx="120" cy="114"/>
            </a:xfrm>
          </p:grpSpPr>
          <p:sp>
            <p:nvSpPr>
              <p:cNvPr id="29735" name="Rectangle 150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43" name="Freeform 151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2744" name="Freeform 152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9732" name="Text Box 153"/>
            <p:cNvSpPr txBox="1">
              <a:spLocks noChangeArrowheads="1"/>
            </p:cNvSpPr>
            <p:nvPr/>
          </p:nvSpPr>
          <p:spPr bwMode="auto">
            <a:xfrm>
              <a:off x="2785" y="2683"/>
              <a:ext cx="81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dest. address </a:t>
              </a:r>
            </a:p>
          </p:txBody>
        </p:sp>
        <p:sp>
          <p:nvSpPr>
            <p:cNvPr id="29733" name="Text Box 154"/>
            <p:cNvSpPr txBox="1">
              <a:spLocks noChangeArrowheads="1"/>
            </p:cNvSpPr>
            <p:nvPr/>
          </p:nvSpPr>
          <p:spPr bwMode="auto">
            <a:xfrm>
              <a:off x="3762" y="2681"/>
              <a:ext cx="91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source address </a:t>
              </a:r>
            </a:p>
          </p:txBody>
        </p:sp>
        <p:sp>
          <p:nvSpPr>
            <p:cNvPr id="29734" name="Text Box 156"/>
            <p:cNvSpPr txBox="1">
              <a:spLocks noChangeArrowheads="1"/>
            </p:cNvSpPr>
            <p:nvPr/>
          </p:nvSpPr>
          <p:spPr bwMode="auto">
            <a:xfrm>
              <a:off x="4146" y="2896"/>
              <a:ext cx="89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802.</a:t>
              </a:r>
              <a:r>
                <a:rPr lang="en-US" b="1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3</a:t>
              </a:r>
              <a:r>
                <a:rPr lang="en-US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mtClean="0">
                  <a:latin typeface="Arial" charset="0"/>
                  <a:cs typeface="Arial" charset="0"/>
                </a:rPr>
                <a:t>frame</a:t>
              </a:r>
            </a:p>
          </p:txBody>
        </p:sp>
      </p:grpSp>
      <p:grpSp>
        <p:nvGrpSpPr>
          <p:cNvPr id="72716" name="Group 361"/>
          <p:cNvGrpSpPr>
            <a:grpSpLocks/>
          </p:cNvGrpSpPr>
          <p:nvPr/>
        </p:nvGrpSpPr>
        <p:grpSpPr bwMode="auto">
          <a:xfrm>
            <a:off x="3311525" y="2235200"/>
            <a:ext cx="762000" cy="663575"/>
            <a:chOff x="2967" y="478"/>
            <a:chExt cx="788" cy="625"/>
          </a:xfrm>
        </p:grpSpPr>
        <p:pic>
          <p:nvPicPr>
            <p:cNvPr id="72725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726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2717" name="Group 356"/>
          <p:cNvGrpSpPr>
            <a:grpSpLocks/>
          </p:cNvGrpSpPr>
          <p:nvPr/>
        </p:nvGrpSpPr>
        <p:grpSpPr bwMode="auto">
          <a:xfrm>
            <a:off x="1909763" y="1798638"/>
            <a:ext cx="609600" cy="598487"/>
            <a:chOff x="313" y="1497"/>
            <a:chExt cx="1152" cy="1014"/>
          </a:xfrm>
        </p:grpSpPr>
        <p:pic>
          <p:nvPicPr>
            <p:cNvPr id="72723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724" name="Picture 355" descr="antenna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2718" name="Group 356"/>
          <p:cNvGrpSpPr>
            <a:grpSpLocks/>
          </p:cNvGrpSpPr>
          <p:nvPr/>
        </p:nvGrpSpPr>
        <p:grpSpPr bwMode="auto">
          <a:xfrm>
            <a:off x="2874963" y="1493838"/>
            <a:ext cx="609600" cy="598487"/>
            <a:chOff x="313" y="1497"/>
            <a:chExt cx="1152" cy="1014"/>
          </a:xfrm>
        </p:grpSpPr>
        <p:pic>
          <p:nvPicPr>
            <p:cNvPr id="72721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722" name="Picture 355" descr="antenna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2719" name="Rectangle 49"/>
          <p:cNvSpPr txBox="1">
            <a:spLocks noChangeArrowheads="1"/>
          </p:cNvSpPr>
          <p:nvPr/>
        </p:nvSpPr>
        <p:spPr bwMode="auto">
          <a:xfrm>
            <a:off x="533400" y="157163"/>
            <a:ext cx="64055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802.11 frame: addressing</a:t>
            </a:r>
          </a:p>
        </p:txBody>
      </p:sp>
      <p:pic>
        <p:nvPicPr>
          <p:cNvPr id="72720" name="Picture 19" descr="underline_base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6900" y="960438"/>
            <a:ext cx="5942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1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815799B0-ECD3-4135-980C-82083A6AC95E}" type="slidenum">
              <a:rPr lang="en-US"/>
              <a:pPr/>
              <a:t>16</a:t>
            </a:fld>
            <a:endParaRPr lang="en-US"/>
          </a:p>
        </p:txBody>
      </p:sp>
      <p:grpSp>
        <p:nvGrpSpPr>
          <p:cNvPr id="74755" name="Group 2"/>
          <p:cNvGrpSpPr>
            <a:grpSpLocks/>
          </p:cNvGrpSpPr>
          <p:nvPr/>
        </p:nvGrpSpPr>
        <p:grpSpPr bwMode="auto">
          <a:xfrm>
            <a:off x="519113" y="2179638"/>
            <a:ext cx="8077200" cy="985837"/>
            <a:chOff x="240" y="887"/>
            <a:chExt cx="5088" cy="621"/>
          </a:xfrm>
        </p:grpSpPr>
        <p:sp>
          <p:nvSpPr>
            <p:cNvPr id="30757" name="Rectangle 3"/>
            <p:cNvSpPr>
              <a:spLocks noChangeArrowheads="1"/>
            </p:cNvSpPr>
            <p:nvPr/>
          </p:nvSpPr>
          <p:spPr bwMode="auto">
            <a:xfrm>
              <a:off x="24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frame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control</a:t>
              </a:r>
            </a:p>
          </p:txBody>
        </p:sp>
        <p:sp>
          <p:nvSpPr>
            <p:cNvPr id="30758" name="Rectangle 4"/>
            <p:cNvSpPr>
              <a:spLocks noChangeArrowheads="1"/>
            </p:cNvSpPr>
            <p:nvPr/>
          </p:nvSpPr>
          <p:spPr bwMode="auto">
            <a:xfrm>
              <a:off x="76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duration</a:t>
              </a:r>
            </a:p>
          </p:txBody>
        </p:sp>
        <p:sp>
          <p:nvSpPr>
            <p:cNvPr id="30759" name="Rectangle 5"/>
            <p:cNvSpPr>
              <a:spLocks noChangeArrowheads="1"/>
            </p:cNvSpPr>
            <p:nvPr/>
          </p:nvSpPr>
          <p:spPr bwMode="auto">
            <a:xfrm>
              <a:off x="1296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30760" name="Rectangle 6"/>
            <p:cNvSpPr>
              <a:spLocks noChangeArrowheads="1"/>
            </p:cNvSpPr>
            <p:nvPr/>
          </p:nvSpPr>
          <p:spPr bwMode="auto">
            <a:xfrm>
              <a:off x="1824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30761" name="Rectangle 7"/>
            <p:cNvSpPr>
              <a:spLocks noChangeArrowheads="1"/>
            </p:cNvSpPr>
            <p:nvPr/>
          </p:nvSpPr>
          <p:spPr bwMode="auto">
            <a:xfrm>
              <a:off x="340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4</a:t>
              </a:r>
            </a:p>
          </p:txBody>
        </p:sp>
        <p:sp>
          <p:nvSpPr>
            <p:cNvPr id="30762" name="Rectangle 8"/>
            <p:cNvSpPr>
              <a:spLocks noChangeArrowheads="1"/>
            </p:cNvSpPr>
            <p:nvPr/>
          </p:nvSpPr>
          <p:spPr bwMode="auto">
            <a:xfrm>
              <a:off x="2352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30763" name="Rectangle 9"/>
            <p:cNvSpPr>
              <a:spLocks noChangeArrowheads="1"/>
            </p:cNvSpPr>
            <p:nvPr/>
          </p:nvSpPr>
          <p:spPr bwMode="auto">
            <a:xfrm>
              <a:off x="288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600">
                <a:latin typeface="Arial" pitchFamily="34" charset="0"/>
              </a:endParaRPr>
            </a:p>
          </p:txBody>
        </p:sp>
        <p:sp>
          <p:nvSpPr>
            <p:cNvPr id="30764" name="Rectangle 10"/>
            <p:cNvSpPr>
              <a:spLocks noChangeArrowheads="1"/>
            </p:cNvSpPr>
            <p:nvPr/>
          </p:nvSpPr>
          <p:spPr bwMode="auto">
            <a:xfrm>
              <a:off x="3936" y="1104"/>
              <a:ext cx="864" cy="38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 dirty="0">
                  <a:latin typeface="Arial" charset="0"/>
                  <a:ea typeface="ＭＳ Ｐゴシック" charset="0"/>
                </a:rPr>
                <a:t>payload</a:t>
              </a:r>
            </a:p>
          </p:txBody>
        </p:sp>
        <p:sp>
          <p:nvSpPr>
            <p:cNvPr id="30765" name="Rectangle 11"/>
            <p:cNvSpPr>
              <a:spLocks noChangeArrowheads="1"/>
            </p:cNvSpPr>
            <p:nvPr/>
          </p:nvSpPr>
          <p:spPr bwMode="auto">
            <a:xfrm>
              <a:off x="480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CRC</a:t>
              </a:r>
            </a:p>
          </p:txBody>
        </p:sp>
        <p:sp>
          <p:nvSpPr>
            <p:cNvPr id="30766" name="Text Box 12"/>
            <p:cNvSpPr txBox="1">
              <a:spLocks noChangeArrowheads="1"/>
            </p:cNvSpPr>
            <p:nvPr/>
          </p:nvSpPr>
          <p:spPr bwMode="auto">
            <a:xfrm>
              <a:off x="48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2</a:t>
              </a:r>
            </a:p>
          </p:txBody>
        </p:sp>
        <p:sp>
          <p:nvSpPr>
            <p:cNvPr id="30767" name="Text Box 13"/>
            <p:cNvSpPr txBox="1">
              <a:spLocks noChangeArrowheads="1"/>
            </p:cNvSpPr>
            <p:nvPr/>
          </p:nvSpPr>
          <p:spPr bwMode="auto">
            <a:xfrm>
              <a:off x="96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2</a:t>
              </a:r>
            </a:p>
          </p:txBody>
        </p:sp>
        <p:sp>
          <p:nvSpPr>
            <p:cNvPr id="30768" name="Text Box 14"/>
            <p:cNvSpPr txBox="1">
              <a:spLocks noChangeArrowheads="1"/>
            </p:cNvSpPr>
            <p:nvPr/>
          </p:nvSpPr>
          <p:spPr bwMode="auto">
            <a:xfrm>
              <a:off x="153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6</a:t>
              </a:r>
            </a:p>
          </p:txBody>
        </p:sp>
        <p:sp>
          <p:nvSpPr>
            <p:cNvPr id="30769" name="Text Box 15"/>
            <p:cNvSpPr txBox="1">
              <a:spLocks noChangeArrowheads="1"/>
            </p:cNvSpPr>
            <p:nvPr/>
          </p:nvSpPr>
          <p:spPr bwMode="auto">
            <a:xfrm>
              <a:off x="201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6</a:t>
              </a:r>
            </a:p>
          </p:txBody>
        </p:sp>
        <p:sp>
          <p:nvSpPr>
            <p:cNvPr id="30770" name="Text Box 16"/>
            <p:cNvSpPr txBox="1">
              <a:spLocks noChangeArrowheads="1"/>
            </p:cNvSpPr>
            <p:nvPr/>
          </p:nvSpPr>
          <p:spPr bwMode="auto">
            <a:xfrm>
              <a:off x="2544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6</a:t>
              </a:r>
            </a:p>
          </p:txBody>
        </p:sp>
        <p:sp>
          <p:nvSpPr>
            <p:cNvPr id="30771" name="Text Box 17"/>
            <p:cNvSpPr txBox="1">
              <a:spLocks noChangeArrowheads="1"/>
            </p:cNvSpPr>
            <p:nvPr/>
          </p:nvSpPr>
          <p:spPr bwMode="auto">
            <a:xfrm>
              <a:off x="3072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2</a:t>
              </a:r>
            </a:p>
          </p:txBody>
        </p:sp>
        <p:sp>
          <p:nvSpPr>
            <p:cNvPr id="30772" name="Text Box 18"/>
            <p:cNvSpPr txBox="1">
              <a:spLocks noChangeArrowheads="1"/>
            </p:cNvSpPr>
            <p:nvPr/>
          </p:nvSpPr>
          <p:spPr bwMode="auto">
            <a:xfrm>
              <a:off x="3638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6</a:t>
              </a:r>
            </a:p>
          </p:txBody>
        </p:sp>
        <p:sp>
          <p:nvSpPr>
            <p:cNvPr id="30773" name="Text Box 19"/>
            <p:cNvSpPr txBox="1">
              <a:spLocks noChangeArrowheads="1"/>
            </p:cNvSpPr>
            <p:nvPr/>
          </p:nvSpPr>
          <p:spPr bwMode="auto">
            <a:xfrm>
              <a:off x="4032" y="912"/>
              <a:ext cx="6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0 - 2312</a:t>
              </a:r>
            </a:p>
          </p:txBody>
        </p:sp>
        <p:sp>
          <p:nvSpPr>
            <p:cNvPr id="30774" name="Text Box 20"/>
            <p:cNvSpPr txBox="1">
              <a:spLocks noChangeArrowheads="1"/>
            </p:cNvSpPr>
            <p:nvPr/>
          </p:nvSpPr>
          <p:spPr bwMode="auto">
            <a:xfrm>
              <a:off x="4982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4</a:t>
              </a:r>
            </a:p>
          </p:txBody>
        </p:sp>
        <p:sp>
          <p:nvSpPr>
            <p:cNvPr id="30775" name="Text Box 21"/>
            <p:cNvSpPr txBox="1">
              <a:spLocks noChangeArrowheads="1"/>
            </p:cNvSpPr>
            <p:nvPr/>
          </p:nvSpPr>
          <p:spPr bwMode="auto">
            <a:xfrm>
              <a:off x="2918" y="1142"/>
              <a:ext cx="5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600" smtClean="0">
                  <a:latin typeface="Arial" charset="0"/>
                </a:rPr>
                <a:t>seq</a:t>
              </a:r>
            </a:p>
            <a:p>
              <a:pPr algn="ctr" eaLnBrk="1" hangingPunct="1">
                <a:defRPr/>
              </a:pPr>
              <a:r>
                <a:rPr lang="en-US" sz="1600" smtClean="0">
                  <a:latin typeface="Arial" charset="0"/>
                </a:rPr>
                <a:t>control</a:t>
              </a:r>
            </a:p>
          </p:txBody>
        </p:sp>
      </p:grpSp>
      <p:grpSp>
        <p:nvGrpSpPr>
          <p:cNvPr id="74756" name="Group 23"/>
          <p:cNvGrpSpPr>
            <a:grpSpLocks/>
          </p:cNvGrpSpPr>
          <p:nvPr/>
        </p:nvGrpSpPr>
        <p:grpSpPr bwMode="auto">
          <a:xfrm>
            <a:off x="442913" y="3856038"/>
            <a:ext cx="8534400" cy="954087"/>
            <a:chOff x="240" y="1991"/>
            <a:chExt cx="5376" cy="601"/>
          </a:xfrm>
        </p:grpSpPr>
        <p:sp>
          <p:nvSpPr>
            <p:cNvPr id="30735" name="Rectangle 24"/>
            <p:cNvSpPr>
              <a:spLocks noChangeArrowheads="1"/>
            </p:cNvSpPr>
            <p:nvPr/>
          </p:nvSpPr>
          <p:spPr bwMode="auto">
            <a:xfrm>
              <a:off x="864" y="2208"/>
              <a:ext cx="62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Type</a:t>
              </a:r>
            </a:p>
          </p:txBody>
        </p:sp>
        <p:sp>
          <p:nvSpPr>
            <p:cNvPr id="30736" name="Rectangle 25"/>
            <p:cNvSpPr>
              <a:spLocks noChangeArrowheads="1"/>
            </p:cNvSpPr>
            <p:nvPr/>
          </p:nvSpPr>
          <p:spPr bwMode="auto">
            <a:xfrm>
              <a:off x="2592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From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AP</a:t>
              </a:r>
            </a:p>
          </p:txBody>
        </p:sp>
        <p:sp>
          <p:nvSpPr>
            <p:cNvPr id="30737" name="Rectangle 26"/>
            <p:cNvSpPr>
              <a:spLocks noChangeArrowheads="1"/>
            </p:cNvSpPr>
            <p:nvPr/>
          </p:nvSpPr>
          <p:spPr bwMode="auto">
            <a:xfrm>
              <a:off x="1488" y="2208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Subtype</a:t>
              </a:r>
            </a:p>
          </p:txBody>
        </p:sp>
        <p:sp>
          <p:nvSpPr>
            <p:cNvPr id="30738" name="Rectangle 27"/>
            <p:cNvSpPr>
              <a:spLocks noChangeArrowheads="1"/>
            </p:cNvSpPr>
            <p:nvPr/>
          </p:nvSpPr>
          <p:spPr bwMode="auto">
            <a:xfrm>
              <a:off x="2160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To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AP</a:t>
              </a:r>
            </a:p>
          </p:txBody>
        </p:sp>
        <p:sp>
          <p:nvSpPr>
            <p:cNvPr id="30739" name="Rectangle 28"/>
            <p:cNvSpPr>
              <a:spLocks noChangeArrowheads="1"/>
            </p:cNvSpPr>
            <p:nvPr/>
          </p:nvSpPr>
          <p:spPr bwMode="auto">
            <a:xfrm>
              <a:off x="3024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More 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frag</a:t>
              </a:r>
            </a:p>
          </p:txBody>
        </p:sp>
        <p:sp>
          <p:nvSpPr>
            <p:cNvPr id="30740" name="Rectangle 29"/>
            <p:cNvSpPr>
              <a:spLocks noChangeArrowheads="1"/>
            </p:cNvSpPr>
            <p:nvPr/>
          </p:nvSpPr>
          <p:spPr bwMode="auto">
            <a:xfrm>
              <a:off x="4752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WEP</a:t>
              </a:r>
            </a:p>
          </p:txBody>
        </p:sp>
        <p:sp>
          <p:nvSpPr>
            <p:cNvPr id="30741" name="Rectangle 30"/>
            <p:cNvSpPr>
              <a:spLocks noChangeArrowheads="1"/>
            </p:cNvSpPr>
            <p:nvPr/>
          </p:nvSpPr>
          <p:spPr bwMode="auto">
            <a:xfrm>
              <a:off x="4320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More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data</a:t>
              </a:r>
            </a:p>
          </p:txBody>
        </p:sp>
        <p:sp>
          <p:nvSpPr>
            <p:cNvPr id="30742" name="Rectangle 31"/>
            <p:cNvSpPr>
              <a:spLocks noChangeArrowheads="1"/>
            </p:cNvSpPr>
            <p:nvPr/>
          </p:nvSpPr>
          <p:spPr bwMode="auto">
            <a:xfrm>
              <a:off x="3888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Power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mgt</a:t>
              </a:r>
            </a:p>
          </p:txBody>
        </p:sp>
        <p:sp>
          <p:nvSpPr>
            <p:cNvPr id="30743" name="Rectangle 32"/>
            <p:cNvSpPr>
              <a:spLocks noChangeArrowheads="1"/>
            </p:cNvSpPr>
            <p:nvPr/>
          </p:nvSpPr>
          <p:spPr bwMode="auto">
            <a:xfrm>
              <a:off x="3456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Retry</a:t>
              </a:r>
            </a:p>
          </p:txBody>
        </p:sp>
        <p:sp>
          <p:nvSpPr>
            <p:cNvPr id="30744" name="Rectangle 33"/>
            <p:cNvSpPr>
              <a:spLocks noChangeArrowheads="1"/>
            </p:cNvSpPr>
            <p:nvPr/>
          </p:nvSpPr>
          <p:spPr bwMode="auto">
            <a:xfrm>
              <a:off x="5184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Rsvd</a:t>
              </a:r>
            </a:p>
          </p:txBody>
        </p:sp>
        <p:sp>
          <p:nvSpPr>
            <p:cNvPr id="30745" name="Rectangle 34"/>
            <p:cNvSpPr>
              <a:spLocks noChangeArrowheads="1"/>
            </p:cNvSpPr>
            <p:nvPr/>
          </p:nvSpPr>
          <p:spPr bwMode="auto">
            <a:xfrm>
              <a:off x="240" y="2208"/>
              <a:ext cx="62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Protocol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version</a:t>
              </a:r>
            </a:p>
          </p:txBody>
        </p:sp>
        <p:sp>
          <p:nvSpPr>
            <p:cNvPr id="30746" name="Text Box 35"/>
            <p:cNvSpPr txBox="1">
              <a:spLocks noChangeArrowheads="1"/>
            </p:cNvSpPr>
            <p:nvPr/>
          </p:nvSpPr>
          <p:spPr bwMode="auto">
            <a:xfrm>
              <a:off x="518" y="199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2</a:t>
              </a:r>
            </a:p>
          </p:txBody>
        </p:sp>
        <p:sp>
          <p:nvSpPr>
            <p:cNvPr id="30747" name="Text Box 36"/>
            <p:cNvSpPr txBox="1">
              <a:spLocks noChangeArrowheads="1"/>
            </p:cNvSpPr>
            <p:nvPr/>
          </p:nvSpPr>
          <p:spPr bwMode="auto">
            <a:xfrm>
              <a:off x="110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2</a:t>
              </a:r>
            </a:p>
          </p:txBody>
        </p:sp>
        <p:sp>
          <p:nvSpPr>
            <p:cNvPr id="30748" name="Text Box 37"/>
            <p:cNvSpPr txBox="1">
              <a:spLocks noChangeArrowheads="1"/>
            </p:cNvSpPr>
            <p:nvPr/>
          </p:nvSpPr>
          <p:spPr bwMode="auto">
            <a:xfrm>
              <a:off x="1728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4</a:t>
              </a:r>
            </a:p>
          </p:txBody>
        </p:sp>
        <p:sp>
          <p:nvSpPr>
            <p:cNvPr id="30749" name="Text Box 38"/>
            <p:cNvSpPr txBox="1">
              <a:spLocks noChangeArrowheads="1"/>
            </p:cNvSpPr>
            <p:nvPr/>
          </p:nvSpPr>
          <p:spPr bwMode="auto">
            <a:xfrm>
              <a:off x="230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1</a:t>
              </a:r>
            </a:p>
          </p:txBody>
        </p:sp>
        <p:sp>
          <p:nvSpPr>
            <p:cNvPr id="30750" name="Text Box 39"/>
            <p:cNvSpPr txBox="1">
              <a:spLocks noChangeArrowheads="1"/>
            </p:cNvSpPr>
            <p:nvPr/>
          </p:nvSpPr>
          <p:spPr bwMode="auto">
            <a:xfrm>
              <a:off x="2688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1</a:t>
              </a:r>
            </a:p>
          </p:txBody>
        </p:sp>
        <p:sp>
          <p:nvSpPr>
            <p:cNvPr id="30751" name="Text Box 40"/>
            <p:cNvSpPr txBox="1">
              <a:spLocks noChangeArrowheads="1"/>
            </p:cNvSpPr>
            <p:nvPr/>
          </p:nvSpPr>
          <p:spPr bwMode="auto">
            <a:xfrm>
              <a:off x="3120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1</a:t>
              </a:r>
            </a:p>
          </p:txBody>
        </p:sp>
        <p:sp>
          <p:nvSpPr>
            <p:cNvPr id="30752" name="Text Box 41"/>
            <p:cNvSpPr txBox="1">
              <a:spLocks noChangeArrowheads="1"/>
            </p:cNvSpPr>
            <p:nvPr/>
          </p:nvSpPr>
          <p:spPr bwMode="auto">
            <a:xfrm>
              <a:off x="446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1</a:t>
              </a:r>
            </a:p>
          </p:txBody>
        </p:sp>
        <p:sp>
          <p:nvSpPr>
            <p:cNvPr id="30753" name="Text Box 42"/>
            <p:cNvSpPr txBox="1">
              <a:spLocks noChangeArrowheads="1"/>
            </p:cNvSpPr>
            <p:nvPr/>
          </p:nvSpPr>
          <p:spPr bwMode="auto">
            <a:xfrm>
              <a:off x="4896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1</a:t>
              </a:r>
            </a:p>
          </p:txBody>
        </p:sp>
        <p:sp>
          <p:nvSpPr>
            <p:cNvPr id="30754" name="Text Box 43"/>
            <p:cNvSpPr txBox="1">
              <a:spLocks noChangeArrowheads="1"/>
            </p:cNvSpPr>
            <p:nvPr/>
          </p:nvSpPr>
          <p:spPr bwMode="auto">
            <a:xfrm>
              <a:off x="5280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1</a:t>
              </a:r>
            </a:p>
          </p:txBody>
        </p:sp>
        <p:sp>
          <p:nvSpPr>
            <p:cNvPr id="30755" name="Text Box 44"/>
            <p:cNvSpPr txBox="1">
              <a:spLocks noChangeArrowheads="1"/>
            </p:cNvSpPr>
            <p:nvPr/>
          </p:nvSpPr>
          <p:spPr bwMode="auto">
            <a:xfrm>
              <a:off x="3600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1</a:t>
              </a:r>
            </a:p>
          </p:txBody>
        </p:sp>
        <p:sp>
          <p:nvSpPr>
            <p:cNvPr id="30756" name="Text Box 45"/>
            <p:cNvSpPr txBox="1">
              <a:spLocks noChangeArrowheads="1"/>
            </p:cNvSpPr>
            <p:nvPr/>
          </p:nvSpPr>
          <p:spPr bwMode="auto">
            <a:xfrm>
              <a:off x="398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pitchFamily="34" charset="0"/>
                </a:rPr>
                <a:t>1</a:t>
              </a:r>
            </a:p>
          </p:txBody>
        </p:sp>
      </p:grpSp>
      <p:sp>
        <p:nvSpPr>
          <p:cNvPr id="74757" name="Freeform 47"/>
          <p:cNvSpPr>
            <a:spLocks/>
          </p:cNvSpPr>
          <p:nvPr/>
        </p:nvSpPr>
        <p:spPr bwMode="auto">
          <a:xfrm>
            <a:off x="430213" y="3144838"/>
            <a:ext cx="8713787" cy="1066800"/>
          </a:xfrm>
          <a:custGeom>
            <a:avLst/>
            <a:gdLst>
              <a:gd name="T0" fmla="*/ 2147483647 w 5489"/>
              <a:gd name="T1" fmla="*/ 0 h 672"/>
              <a:gd name="T2" fmla="*/ 0 w 5489"/>
              <a:gd name="T3" fmla="*/ 2147483647 h 672"/>
              <a:gd name="T4" fmla="*/ 2147483647 w 5489"/>
              <a:gd name="T5" fmla="*/ 2147483647 h 672"/>
              <a:gd name="T6" fmla="*/ 2147483647 w 5489"/>
              <a:gd name="T7" fmla="*/ 0 h 672"/>
              <a:gd name="T8" fmla="*/ 2147483647 w 5489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89" h="672">
                <a:moveTo>
                  <a:pt x="64" y="0"/>
                </a:moveTo>
                <a:lnTo>
                  <a:pt x="0" y="664"/>
                </a:lnTo>
                <a:lnTo>
                  <a:pt x="5392" y="672"/>
                </a:lnTo>
                <a:cubicBezTo>
                  <a:pt x="5489" y="561"/>
                  <a:pt x="976" y="408"/>
                  <a:pt x="584" y="0"/>
                </a:cubicBezTo>
                <a:cubicBezTo>
                  <a:pt x="152" y="0"/>
                  <a:pt x="172" y="0"/>
                  <a:pt x="64" y="0"/>
                </a:cubicBez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bg1">
                  <a:alpha val="17998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7" name="Text Box 49"/>
          <p:cNvSpPr txBox="1">
            <a:spLocks noChangeArrowheads="1"/>
          </p:cNvSpPr>
          <p:nvPr/>
        </p:nvSpPr>
        <p:spPr bwMode="auto">
          <a:xfrm>
            <a:off x="2132013" y="1335088"/>
            <a:ext cx="31813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duration of reserved </a:t>
            </a:r>
          </a:p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transmission time (RTS/CTS)</a:t>
            </a:r>
          </a:p>
        </p:txBody>
      </p:sp>
      <p:sp>
        <p:nvSpPr>
          <p:cNvPr id="30728" name="Line 50"/>
          <p:cNvSpPr>
            <a:spLocks noChangeShapeType="1"/>
          </p:cNvSpPr>
          <p:nvPr/>
        </p:nvSpPr>
        <p:spPr bwMode="auto">
          <a:xfrm flipH="1">
            <a:off x="1905000" y="1554163"/>
            <a:ext cx="258763" cy="639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0729" name="Text Box 51"/>
          <p:cNvSpPr txBox="1">
            <a:spLocks noChangeArrowheads="1"/>
          </p:cNvSpPr>
          <p:nvPr/>
        </p:nvSpPr>
        <p:spPr bwMode="auto">
          <a:xfrm>
            <a:off x="5926138" y="1196975"/>
            <a:ext cx="14033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frame seq #</a:t>
            </a:r>
          </a:p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(for RDT)</a:t>
            </a:r>
          </a:p>
        </p:txBody>
      </p:sp>
      <p:sp>
        <p:nvSpPr>
          <p:cNvPr id="30730" name="Line 52"/>
          <p:cNvSpPr>
            <a:spLocks noChangeShapeType="1"/>
          </p:cNvSpPr>
          <p:nvPr/>
        </p:nvSpPr>
        <p:spPr bwMode="auto">
          <a:xfrm flipH="1">
            <a:off x="5410200" y="1493838"/>
            <a:ext cx="487363" cy="912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0731" name="Line 53"/>
          <p:cNvSpPr>
            <a:spLocks noChangeShapeType="1"/>
          </p:cNvSpPr>
          <p:nvPr/>
        </p:nvSpPr>
        <p:spPr bwMode="auto">
          <a:xfrm flipH="1" flipV="1">
            <a:off x="2012950" y="4908550"/>
            <a:ext cx="258763" cy="639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0732" name="Text Box 54"/>
          <p:cNvSpPr txBox="1">
            <a:spLocks noChangeArrowheads="1"/>
          </p:cNvSpPr>
          <p:nvPr/>
        </p:nvSpPr>
        <p:spPr bwMode="auto">
          <a:xfrm>
            <a:off x="2192338" y="5480050"/>
            <a:ext cx="25796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frame type</a:t>
            </a:r>
          </a:p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(RTS, CTS, ACK, data)</a:t>
            </a:r>
          </a:p>
        </p:txBody>
      </p:sp>
      <p:sp>
        <p:nvSpPr>
          <p:cNvPr id="74764" name="Rectangle 49"/>
          <p:cNvSpPr txBox="1"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802.11 frame: more</a:t>
            </a:r>
          </a:p>
        </p:txBody>
      </p:sp>
      <p:pic>
        <p:nvPicPr>
          <p:cNvPr id="74765" name="Picture 2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862013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A96AA2B3-8160-4E6C-BC77-496B36CF47B9}" type="slidenum">
              <a:rPr lang="en-US"/>
              <a:pPr/>
              <a:t>17</a:t>
            </a:fld>
            <a:endParaRPr lang="en-US"/>
          </a:p>
        </p:txBody>
      </p:sp>
      <p:sp>
        <p:nvSpPr>
          <p:cNvPr id="31748" name="Rectangle 74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0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802.11: mobility within same subnet</a:t>
            </a:r>
          </a:p>
        </p:txBody>
      </p:sp>
      <p:sp>
        <p:nvSpPr>
          <p:cNvPr id="31749" name="Rectangle 94"/>
          <p:cNvSpPr>
            <a:spLocks noGrp="1" noChangeArrowheads="1"/>
          </p:cNvSpPr>
          <p:nvPr>
            <p:ph type="body" sz="half" idx="1"/>
          </p:nvPr>
        </p:nvSpPr>
        <p:spPr>
          <a:xfrm>
            <a:off x="452438" y="1325563"/>
            <a:ext cx="3643312" cy="4648200"/>
          </a:xfrm>
        </p:spPr>
        <p:txBody>
          <a:bodyPr/>
          <a:lstStyle/>
          <a:p>
            <a:pPr>
              <a:lnSpc>
                <a:spcPts val="3000"/>
              </a:lnSpc>
              <a:tabLst>
                <a:tab pos="746125" algn="l"/>
              </a:tabLst>
            </a:pPr>
            <a:r>
              <a:rPr lang="en-US" smtClean="0"/>
              <a:t>H1 remains in same IP subnet: IP address can remain same</a:t>
            </a:r>
          </a:p>
          <a:p>
            <a:pPr>
              <a:lnSpc>
                <a:spcPts val="3000"/>
              </a:lnSpc>
              <a:tabLst>
                <a:tab pos="746125" algn="l"/>
              </a:tabLst>
            </a:pPr>
            <a:r>
              <a:rPr lang="en-US" smtClean="0"/>
              <a:t>switch: which AP is associated with H1?</a:t>
            </a:r>
          </a:p>
          <a:p>
            <a:pPr marL="685800" lvl="1" indent="-228600">
              <a:lnSpc>
                <a:spcPts val="2600"/>
              </a:lnSpc>
              <a:tabLst>
                <a:tab pos="746125" algn="l"/>
              </a:tabLst>
            </a:pPr>
            <a:r>
              <a:rPr lang="en-US" smtClean="0"/>
              <a:t>self-learning (Ch. 5): switch will see frame from H1 and </a:t>
            </a:r>
            <a:r>
              <a:rPr lang="ja-JP" altLang="en-US" smtClean="0"/>
              <a:t>“</a:t>
            </a:r>
            <a:r>
              <a:rPr lang="en-US" altLang="ja-JP" smtClean="0"/>
              <a:t>remember</a:t>
            </a:r>
            <a:r>
              <a:rPr lang="ja-JP" altLang="en-US" smtClean="0"/>
              <a:t>”</a:t>
            </a:r>
            <a:r>
              <a:rPr lang="en-US" altLang="ja-JP" smtClean="0"/>
              <a:t> which switch port can be used to reach H1</a:t>
            </a:r>
            <a:endParaRPr lang="en-US" smtClean="0"/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6380163" y="3179763"/>
            <a:ext cx="2154237" cy="2093912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Oval 38"/>
          <p:cNvSpPr>
            <a:spLocks noChangeArrowheads="1"/>
          </p:cNvSpPr>
          <p:nvPr/>
        </p:nvSpPr>
        <p:spPr bwMode="auto">
          <a:xfrm>
            <a:off x="4673600" y="3241675"/>
            <a:ext cx="2278063" cy="205105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Line 59"/>
          <p:cNvSpPr>
            <a:spLocks noChangeShapeType="1"/>
          </p:cNvSpPr>
          <p:nvPr/>
        </p:nvSpPr>
        <p:spPr bwMode="auto">
          <a:xfrm>
            <a:off x="6792913" y="4225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53" name="Line 60"/>
          <p:cNvSpPr>
            <a:spLocks noChangeShapeType="1"/>
          </p:cNvSpPr>
          <p:nvPr/>
        </p:nvSpPr>
        <p:spPr bwMode="auto">
          <a:xfrm flipH="1">
            <a:off x="6305550" y="4129088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54" name="Line 61"/>
          <p:cNvSpPr>
            <a:spLocks noChangeShapeType="1"/>
          </p:cNvSpPr>
          <p:nvPr/>
        </p:nvSpPr>
        <p:spPr bwMode="auto">
          <a:xfrm flipH="1">
            <a:off x="6319838" y="4205288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55" name="Line 62"/>
          <p:cNvSpPr>
            <a:spLocks noChangeShapeType="1"/>
          </p:cNvSpPr>
          <p:nvPr/>
        </p:nvSpPr>
        <p:spPr bwMode="auto">
          <a:xfrm flipH="1">
            <a:off x="6262688" y="4271963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6811" name="Group 356"/>
          <p:cNvGrpSpPr>
            <a:grpSpLocks/>
          </p:cNvGrpSpPr>
          <p:nvPr/>
        </p:nvGrpSpPr>
        <p:grpSpPr bwMode="auto">
          <a:xfrm>
            <a:off x="8005763" y="3667125"/>
            <a:ext cx="333375" cy="369888"/>
            <a:chOff x="313" y="1497"/>
            <a:chExt cx="1152" cy="1014"/>
          </a:xfrm>
        </p:grpSpPr>
        <p:pic>
          <p:nvPicPr>
            <p:cNvPr id="76856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857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6812" name="Group 403"/>
          <p:cNvGrpSpPr>
            <a:grpSpLocks/>
          </p:cNvGrpSpPr>
          <p:nvPr/>
        </p:nvGrpSpPr>
        <p:grpSpPr bwMode="auto">
          <a:xfrm>
            <a:off x="4968875" y="4156075"/>
            <a:ext cx="525463" cy="392113"/>
            <a:chOff x="2751" y="1851"/>
            <a:chExt cx="462" cy="478"/>
          </a:xfrm>
        </p:grpSpPr>
        <p:pic>
          <p:nvPicPr>
            <p:cNvPr id="76854" name="Picture 364" descr="iphone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855" name="Picture 402" descr="antenna_radiation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6813" name="Group 356"/>
          <p:cNvGrpSpPr>
            <a:grpSpLocks/>
          </p:cNvGrpSpPr>
          <p:nvPr/>
        </p:nvGrpSpPr>
        <p:grpSpPr bwMode="auto">
          <a:xfrm>
            <a:off x="7345363" y="4592638"/>
            <a:ext cx="363537" cy="338137"/>
            <a:chOff x="313" y="1497"/>
            <a:chExt cx="1152" cy="1014"/>
          </a:xfrm>
        </p:grpSpPr>
        <p:pic>
          <p:nvPicPr>
            <p:cNvPr id="76852" name="Picture 354" descr="laptop_stylized_small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853" name="Picture 355" descr="antenna_stylized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6814" name="Group 356"/>
          <p:cNvGrpSpPr>
            <a:grpSpLocks/>
          </p:cNvGrpSpPr>
          <p:nvPr/>
        </p:nvGrpSpPr>
        <p:grpSpPr bwMode="auto">
          <a:xfrm>
            <a:off x="6116638" y="4613275"/>
            <a:ext cx="376237" cy="347663"/>
            <a:chOff x="313" y="1497"/>
            <a:chExt cx="1152" cy="1014"/>
          </a:xfrm>
        </p:grpSpPr>
        <p:pic>
          <p:nvPicPr>
            <p:cNvPr id="76850" name="Picture 354" descr="laptop_stylized_small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851" name="Picture 355" descr="antenna_stylized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6815" name="Group 356"/>
          <p:cNvGrpSpPr>
            <a:grpSpLocks/>
          </p:cNvGrpSpPr>
          <p:nvPr/>
        </p:nvGrpSpPr>
        <p:grpSpPr bwMode="auto">
          <a:xfrm>
            <a:off x="5394325" y="4632325"/>
            <a:ext cx="384175" cy="438150"/>
            <a:chOff x="313" y="1497"/>
            <a:chExt cx="1152" cy="1014"/>
          </a:xfrm>
        </p:grpSpPr>
        <p:pic>
          <p:nvPicPr>
            <p:cNvPr id="76848" name="Picture 354" descr="laptop_stylized_small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849" name="Picture 355" descr="antenna_stylized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6816" name="Group 403"/>
          <p:cNvGrpSpPr>
            <a:grpSpLocks/>
          </p:cNvGrpSpPr>
          <p:nvPr/>
        </p:nvGrpSpPr>
        <p:grpSpPr bwMode="auto">
          <a:xfrm>
            <a:off x="5292725" y="3475038"/>
            <a:ext cx="487363" cy="401637"/>
            <a:chOff x="2751" y="1851"/>
            <a:chExt cx="462" cy="478"/>
          </a:xfrm>
        </p:grpSpPr>
        <p:pic>
          <p:nvPicPr>
            <p:cNvPr id="76846" name="Picture 364" descr="iphone_stylized_small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84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6817" name="Group 403"/>
          <p:cNvGrpSpPr>
            <a:grpSpLocks/>
          </p:cNvGrpSpPr>
          <p:nvPr/>
        </p:nvGrpSpPr>
        <p:grpSpPr bwMode="auto">
          <a:xfrm>
            <a:off x="7853363" y="4135438"/>
            <a:ext cx="527050" cy="392112"/>
            <a:chOff x="2751" y="1851"/>
            <a:chExt cx="462" cy="478"/>
          </a:xfrm>
        </p:grpSpPr>
        <p:pic>
          <p:nvPicPr>
            <p:cNvPr id="76844" name="Picture 364" descr="iphone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845" name="Picture 402" descr="antenna_radiation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6818" name="Group 356"/>
          <p:cNvGrpSpPr>
            <a:grpSpLocks/>
          </p:cNvGrpSpPr>
          <p:nvPr/>
        </p:nvGrpSpPr>
        <p:grpSpPr bwMode="auto">
          <a:xfrm>
            <a:off x="6421438" y="3992563"/>
            <a:ext cx="376237" cy="349250"/>
            <a:chOff x="313" y="1497"/>
            <a:chExt cx="1152" cy="1014"/>
          </a:xfrm>
        </p:grpSpPr>
        <p:pic>
          <p:nvPicPr>
            <p:cNvPr id="76842" name="Picture 354" descr="laptop_stylized_small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843" name="Picture 355" descr="antenna_stylized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6819" name="Group 361"/>
          <p:cNvGrpSpPr>
            <a:grpSpLocks/>
          </p:cNvGrpSpPr>
          <p:nvPr/>
        </p:nvGrpSpPr>
        <p:grpSpPr bwMode="auto">
          <a:xfrm>
            <a:off x="5516563" y="3810000"/>
            <a:ext cx="762000" cy="663575"/>
            <a:chOff x="2967" y="478"/>
            <a:chExt cx="788" cy="625"/>
          </a:xfrm>
        </p:grpSpPr>
        <p:pic>
          <p:nvPicPr>
            <p:cNvPr id="76840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841" name="Picture 360" descr="antenna_radiation_stylized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6820" name="Group 361"/>
          <p:cNvGrpSpPr>
            <a:grpSpLocks/>
          </p:cNvGrpSpPr>
          <p:nvPr/>
        </p:nvGrpSpPr>
        <p:grpSpPr bwMode="auto">
          <a:xfrm>
            <a:off x="7153275" y="3830638"/>
            <a:ext cx="762000" cy="661987"/>
            <a:chOff x="2967" y="478"/>
            <a:chExt cx="788" cy="625"/>
          </a:xfrm>
        </p:grpSpPr>
        <p:pic>
          <p:nvPicPr>
            <p:cNvPr id="76838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839" name="Picture 360" descr="antenna_radiation_stylized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766" name="Text Box 18"/>
          <p:cNvSpPr txBox="1">
            <a:spLocks noChangeArrowheads="1"/>
          </p:cNvSpPr>
          <p:nvPr/>
        </p:nvSpPr>
        <p:spPr bwMode="auto">
          <a:xfrm>
            <a:off x="5719763" y="4894263"/>
            <a:ext cx="4460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31767" name="Text Box 20"/>
          <p:cNvSpPr txBox="1">
            <a:spLocks noChangeArrowheads="1"/>
          </p:cNvSpPr>
          <p:nvPr/>
        </p:nvSpPr>
        <p:spPr bwMode="auto">
          <a:xfrm>
            <a:off x="7721600" y="4887913"/>
            <a:ext cx="766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BBS 2</a:t>
            </a:r>
          </a:p>
        </p:txBody>
      </p:sp>
      <p:sp>
        <p:nvSpPr>
          <p:cNvPr id="31768" name="Text Box 20"/>
          <p:cNvSpPr txBox="1">
            <a:spLocks noChangeArrowheads="1"/>
          </p:cNvSpPr>
          <p:nvPr/>
        </p:nvSpPr>
        <p:spPr bwMode="auto">
          <a:xfrm>
            <a:off x="4613275" y="4989513"/>
            <a:ext cx="766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BBS 1</a:t>
            </a:r>
          </a:p>
        </p:txBody>
      </p:sp>
      <p:sp>
        <p:nvSpPr>
          <p:cNvPr id="31769" name="Line 13"/>
          <p:cNvSpPr>
            <a:spLocks noChangeShapeType="1"/>
          </p:cNvSpPr>
          <p:nvPr/>
        </p:nvSpPr>
        <p:spPr bwMode="auto">
          <a:xfrm flipV="1">
            <a:off x="6524625" y="1941513"/>
            <a:ext cx="14288" cy="773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70" name="Line 13"/>
          <p:cNvSpPr>
            <a:spLocks noChangeShapeType="1"/>
          </p:cNvSpPr>
          <p:nvPr/>
        </p:nvSpPr>
        <p:spPr bwMode="auto">
          <a:xfrm flipH="1" flipV="1">
            <a:off x="6630988" y="2997200"/>
            <a:ext cx="744537" cy="116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71" name="Line 13"/>
          <p:cNvSpPr>
            <a:spLocks noChangeShapeType="1"/>
          </p:cNvSpPr>
          <p:nvPr/>
        </p:nvSpPr>
        <p:spPr bwMode="auto">
          <a:xfrm flipV="1">
            <a:off x="5784850" y="3017838"/>
            <a:ext cx="657225" cy="1138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6827" name="Group 332"/>
          <p:cNvGrpSpPr>
            <a:grpSpLocks/>
          </p:cNvGrpSpPr>
          <p:nvPr/>
        </p:nvGrpSpPr>
        <p:grpSpPr bwMode="auto">
          <a:xfrm>
            <a:off x="6075363" y="1689100"/>
            <a:ext cx="881062" cy="454025"/>
            <a:chOff x="2356" y="1300"/>
            <a:chExt cx="555" cy="194"/>
          </a:xfrm>
        </p:grpSpPr>
        <p:sp>
          <p:nvSpPr>
            <p:cNvPr id="7683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683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683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6833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76836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37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79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1780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pic>
        <p:nvPicPr>
          <p:cNvPr id="31773" name="Picture 3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2619375"/>
            <a:ext cx="70326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6829" name="Picture 16" descr="underline_base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19100" y="890588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327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7051DCE9-76D8-44EB-9F76-16B3C4C773CE}" type="slidenum">
              <a:rPr lang="en-US"/>
              <a:pPr/>
              <a:t>18</a:t>
            </a:fld>
            <a:endParaRPr lang="en-US"/>
          </a:p>
        </p:txBody>
      </p:sp>
      <p:sp>
        <p:nvSpPr>
          <p:cNvPr id="32772" name="Rectangle 73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4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802.11: advanced capabilities</a:t>
            </a:r>
          </a:p>
        </p:txBody>
      </p:sp>
      <p:sp>
        <p:nvSpPr>
          <p:cNvPr id="32773" name="Rectangle 90"/>
          <p:cNvSpPr>
            <a:spLocks noGrp="1" noChangeArrowheads="1"/>
          </p:cNvSpPr>
          <p:nvPr>
            <p:ph type="body" sz="half" idx="1"/>
          </p:nvPr>
        </p:nvSpPr>
        <p:spPr>
          <a:xfrm>
            <a:off x="509588" y="1365250"/>
            <a:ext cx="3748087" cy="4648200"/>
          </a:xfrm>
        </p:spPr>
        <p:txBody>
          <a:bodyPr/>
          <a:lstStyle/>
          <a:p>
            <a:pPr>
              <a:buFont typeface="Wingdings" charset="0"/>
              <a:buNone/>
              <a:tabLst>
                <a:tab pos="746125" algn="l"/>
              </a:tabLst>
              <a:defRPr/>
            </a:pPr>
            <a:r>
              <a:rPr lang="en-US" i="1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Rate adaptation</a:t>
            </a:r>
          </a:p>
          <a:p>
            <a:pPr>
              <a:buFont typeface="Wingdings" charset="0"/>
              <a:buChar char="v"/>
              <a:tabLst>
                <a:tab pos="746125" algn="l"/>
              </a:tabLst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base station, mobile dynamically change transmission rate (physical layer modulation technique) as mobile moves, SNR varies </a:t>
            </a:r>
          </a:p>
        </p:txBody>
      </p:sp>
      <p:sp>
        <p:nvSpPr>
          <p:cNvPr id="32774" name="Line 140"/>
          <p:cNvSpPr>
            <a:spLocks noChangeShapeType="1"/>
          </p:cNvSpPr>
          <p:nvPr/>
        </p:nvSpPr>
        <p:spPr bwMode="auto">
          <a:xfrm>
            <a:off x="1997075" y="5237163"/>
            <a:ext cx="29686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75" name="Line 141"/>
          <p:cNvSpPr>
            <a:spLocks noChangeShapeType="1"/>
          </p:cNvSpPr>
          <p:nvPr/>
        </p:nvSpPr>
        <p:spPr bwMode="auto">
          <a:xfrm>
            <a:off x="1997075" y="5064125"/>
            <a:ext cx="296863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76" name="Line 142"/>
          <p:cNvSpPr>
            <a:spLocks noChangeShapeType="1"/>
          </p:cNvSpPr>
          <p:nvPr/>
        </p:nvSpPr>
        <p:spPr bwMode="auto">
          <a:xfrm>
            <a:off x="2006600" y="4894263"/>
            <a:ext cx="269875" cy="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77" name="Text Box 143"/>
          <p:cNvSpPr txBox="1">
            <a:spLocks noChangeArrowheads="1"/>
          </p:cNvSpPr>
          <p:nvPr/>
        </p:nvSpPr>
        <p:spPr bwMode="auto">
          <a:xfrm>
            <a:off x="2279650" y="4768850"/>
            <a:ext cx="12176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latin typeface="Arial" charset="0"/>
              </a:rPr>
              <a:t>QAM256 (8 Mbps)</a:t>
            </a:r>
          </a:p>
        </p:txBody>
      </p:sp>
      <p:sp>
        <p:nvSpPr>
          <p:cNvPr id="32778" name="Text Box 144"/>
          <p:cNvSpPr txBox="1">
            <a:spLocks noChangeArrowheads="1"/>
          </p:cNvSpPr>
          <p:nvPr/>
        </p:nvSpPr>
        <p:spPr bwMode="auto">
          <a:xfrm>
            <a:off x="2271713" y="4922838"/>
            <a:ext cx="11477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latin typeface="Arial" charset="0"/>
              </a:rPr>
              <a:t>QAM16 (4 Mbps)</a:t>
            </a:r>
          </a:p>
        </p:txBody>
      </p:sp>
      <p:sp>
        <p:nvSpPr>
          <p:cNvPr id="32779" name="Text Box 145"/>
          <p:cNvSpPr txBox="1">
            <a:spLocks noChangeArrowheads="1"/>
          </p:cNvSpPr>
          <p:nvPr/>
        </p:nvSpPr>
        <p:spPr bwMode="auto">
          <a:xfrm>
            <a:off x="2281238" y="5103813"/>
            <a:ext cx="1055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latin typeface="Arial" charset="0"/>
              </a:rPr>
              <a:t>BPSK (1 Mbps)</a:t>
            </a:r>
          </a:p>
        </p:txBody>
      </p:sp>
      <p:sp>
        <p:nvSpPr>
          <p:cNvPr id="78859" name="Freeform 124"/>
          <p:cNvSpPr>
            <a:spLocks/>
          </p:cNvSpPr>
          <p:nvPr/>
        </p:nvSpPr>
        <p:spPr bwMode="auto">
          <a:xfrm>
            <a:off x="5357813" y="1806575"/>
            <a:ext cx="631825" cy="1687513"/>
          </a:xfrm>
          <a:custGeom>
            <a:avLst/>
            <a:gdLst>
              <a:gd name="T0" fmla="*/ 0 w 384"/>
              <a:gd name="T1" fmla="*/ 0 h 1592"/>
              <a:gd name="T2" fmla="*/ 2147483647 w 384"/>
              <a:gd name="T3" fmla="*/ 2147483647 h 1592"/>
              <a:gd name="T4" fmla="*/ 2147483647 w 384"/>
              <a:gd name="T5" fmla="*/ 2147483647 h 1592"/>
              <a:gd name="T6" fmla="*/ 2147483647 w 384"/>
              <a:gd name="T7" fmla="*/ 2147483647 h 15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592">
                <a:moveTo>
                  <a:pt x="0" y="0"/>
                </a:moveTo>
                <a:cubicBezTo>
                  <a:pt x="66" y="110"/>
                  <a:pt x="133" y="220"/>
                  <a:pt x="184" y="384"/>
                </a:cubicBezTo>
                <a:cubicBezTo>
                  <a:pt x="235" y="548"/>
                  <a:pt x="271" y="783"/>
                  <a:pt x="304" y="984"/>
                </a:cubicBezTo>
                <a:cubicBezTo>
                  <a:pt x="337" y="1185"/>
                  <a:pt x="371" y="1492"/>
                  <a:pt x="384" y="1592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0" name="Freeform 125"/>
          <p:cNvSpPr>
            <a:spLocks/>
          </p:cNvSpPr>
          <p:nvPr/>
        </p:nvSpPr>
        <p:spPr bwMode="auto">
          <a:xfrm>
            <a:off x="5765800" y="1652588"/>
            <a:ext cx="604838" cy="1879600"/>
          </a:xfrm>
          <a:custGeom>
            <a:avLst/>
            <a:gdLst>
              <a:gd name="T0" fmla="*/ 0 w 432"/>
              <a:gd name="T1" fmla="*/ 0 h 1800"/>
              <a:gd name="T2" fmla="*/ 2147483647 w 432"/>
              <a:gd name="T3" fmla="*/ 2147483647 h 1800"/>
              <a:gd name="T4" fmla="*/ 2147483647 w 432"/>
              <a:gd name="T5" fmla="*/ 2147483647 h 1800"/>
              <a:gd name="T6" fmla="*/ 2147483647 w 432"/>
              <a:gd name="T7" fmla="*/ 2147483647 h 1800"/>
              <a:gd name="T8" fmla="*/ 2147483647 w 432"/>
              <a:gd name="T9" fmla="*/ 2147483647 h 18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2" h="1800">
                <a:moveTo>
                  <a:pt x="0" y="0"/>
                </a:moveTo>
                <a:cubicBezTo>
                  <a:pt x="62" y="98"/>
                  <a:pt x="125" y="196"/>
                  <a:pt x="168" y="296"/>
                </a:cubicBezTo>
                <a:cubicBezTo>
                  <a:pt x="211" y="396"/>
                  <a:pt x="224" y="451"/>
                  <a:pt x="256" y="600"/>
                </a:cubicBezTo>
                <a:cubicBezTo>
                  <a:pt x="288" y="749"/>
                  <a:pt x="331" y="992"/>
                  <a:pt x="360" y="1192"/>
                </a:cubicBezTo>
                <a:cubicBezTo>
                  <a:pt x="389" y="1392"/>
                  <a:pt x="410" y="1596"/>
                  <a:pt x="432" y="18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1" name="Freeform 126"/>
          <p:cNvSpPr>
            <a:spLocks/>
          </p:cNvSpPr>
          <p:nvPr/>
        </p:nvSpPr>
        <p:spPr bwMode="auto">
          <a:xfrm>
            <a:off x="6203950" y="1652588"/>
            <a:ext cx="571500" cy="1889125"/>
          </a:xfrm>
          <a:custGeom>
            <a:avLst/>
            <a:gdLst>
              <a:gd name="T0" fmla="*/ 0 w 408"/>
              <a:gd name="T1" fmla="*/ 0 h 1792"/>
              <a:gd name="T2" fmla="*/ 2147483647 w 408"/>
              <a:gd name="T3" fmla="*/ 2147483647 h 1792"/>
              <a:gd name="T4" fmla="*/ 2147483647 w 408"/>
              <a:gd name="T5" fmla="*/ 2147483647 h 1792"/>
              <a:gd name="T6" fmla="*/ 2147483647 w 408"/>
              <a:gd name="T7" fmla="*/ 2147483647 h 1792"/>
              <a:gd name="T8" fmla="*/ 2147483647 w 408"/>
              <a:gd name="T9" fmla="*/ 2147483647 h 1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1792">
                <a:moveTo>
                  <a:pt x="0" y="0"/>
                </a:moveTo>
                <a:cubicBezTo>
                  <a:pt x="56" y="98"/>
                  <a:pt x="113" y="197"/>
                  <a:pt x="152" y="296"/>
                </a:cubicBezTo>
                <a:cubicBezTo>
                  <a:pt x="191" y="395"/>
                  <a:pt x="200" y="443"/>
                  <a:pt x="232" y="592"/>
                </a:cubicBezTo>
                <a:cubicBezTo>
                  <a:pt x="264" y="741"/>
                  <a:pt x="315" y="992"/>
                  <a:pt x="344" y="1192"/>
                </a:cubicBezTo>
                <a:cubicBezTo>
                  <a:pt x="373" y="1392"/>
                  <a:pt x="397" y="1691"/>
                  <a:pt x="408" y="1792"/>
                </a:cubicBezTo>
              </a:path>
            </a:pathLst>
          </a:custGeom>
          <a:noFill/>
          <a:ln w="28575" cap="flat" cmpd="sng">
            <a:solidFill>
              <a:srgbClr val="0099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3" name="Rectangle 127"/>
          <p:cNvSpPr>
            <a:spLocks noChangeArrowheads="1"/>
          </p:cNvSpPr>
          <p:nvPr/>
        </p:nvSpPr>
        <p:spPr bwMode="auto">
          <a:xfrm>
            <a:off x="5343525" y="1644650"/>
            <a:ext cx="1847850" cy="1911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28"/>
          <p:cNvSpPr>
            <a:spLocks noChangeShapeType="1"/>
          </p:cNvSpPr>
          <p:nvPr/>
        </p:nvSpPr>
        <p:spPr bwMode="auto">
          <a:xfrm>
            <a:off x="5343525" y="1973263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85" name="Line 129"/>
          <p:cNvSpPr>
            <a:spLocks noChangeShapeType="1"/>
          </p:cNvSpPr>
          <p:nvPr/>
        </p:nvSpPr>
        <p:spPr bwMode="auto">
          <a:xfrm>
            <a:off x="5349875" y="2282825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86" name="Line 130"/>
          <p:cNvSpPr>
            <a:spLocks noChangeShapeType="1"/>
          </p:cNvSpPr>
          <p:nvPr/>
        </p:nvSpPr>
        <p:spPr bwMode="auto">
          <a:xfrm>
            <a:off x="5354638" y="2601913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87" name="Line 131"/>
          <p:cNvSpPr>
            <a:spLocks noChangeShapeType="1"/>
          </p:cNvSpPr>
          <p:nvPr/>
        </p:nvSpPr>
        <p:spPr bwMode="auto">
          <a:xfrm>
            <a:off x="5360988" y="2911475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88" name="Line 132"/>
          <p:cNvSpPr>
            <a:spLocks noChangeShapeType="1"/>
          </p:cNvSpPr>
          <p:nvPr/>
        </p:nvSpPr>
        <p:spPr bwMode="auto">
          <a:xfrm>
            <a:off x="5367338" y="3232150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89" name="Line 133"/>
          <p:cNvSpPr>
            <a:spLocks noChangeShapeType="1"/>
          </p:cNvSpPr>
          <p:nvPr/>
        </p:nvSpPr>
        <p:spPr bwMode="auto">
          <a:xfrm>
            <a:off x="5826125" y="1644650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90" name="Line 134"/>
          <p:cNvSpPr>
            <a:spLocks noChangeShapeType="1"/>
          </p:cNvSpPr>
          <p:nvPr/>
        </p:nvSpPr>
        <p:spPr bwMode="auto">
          <a:xfrm>
            <a:off x="6283325" y="1655763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91" name="Line 135"/>
          <p:cNvSpPr>
            <a:spLocks noChangeShapeType="1"/>
          </p:cNvSpPr>
          <p:nvPr/>
        </p:nvSpPr>
        <p:spPr bwMode="auto">
          <a:xfrm>
            <a:off x="6738938" y="1649413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92" name="Text Box 136"/>
          <p:cNvSpPr txBox="1">
            <a:spLocks noChangeArrowheads="1"/>
          </p:cNvSpPr>
          <p:nvPr/>
        </p:nvSpPr>
        <p:spPr bwMode="auto">
          <a:xfrm>
            <a:off x="5707063" y="35417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pitchFamily="34" charset="0"/>
              </a:rPr>
              <a:t>10</a:t>
            </a:r>
            <a:endParaRPr lang="en-US" sz="1200" baseline="30000">
              <a:latin typeface="Arial" pitchFamily="34" charset="0"/>
            </a:endParaRPr>
          </a:p>
        </p:txBody>
      </p:sp>
      <p:sp>
        <p:nvSpPr>
          <p:cNvPr id="32793" name="Text Box 137"/>
          <p:cNvSpPr txBox="1">
            <a:spLocks noChangeArrowheads="1"/>
          </p:cNvSpPr>
          <p:nvPr/>
        </p:nvSpPr>
        <p:spPr bwMode="auto">
          <a:xfrm>
            <a:off x="6162675" y="35417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pitchFamily="34" charset="0"/>
              </a:rPr>
              <a:t>20</a:t>
            </a:r>
            <a:endParaRPr lang="en-US" sz="1200" baseline="30000">
              <a:latin typeface="Arial" pitchFamily="34" charset="0"/>
            </a:endParaRPr>
          </a:p>
        </p:txBody>
      </p:sp>
      <p:sp>
        <p:nvSpPr>
          <p:cNvPr id="32794" name="Text Box 138"/>
          <p:cNvSpPr txBox="1">
            <a:spLocks noChangeArrowheads="1"/>
          </p:cNvSpPr>
          <p:nvPr/>
        </p:nvSpPr>
        <p:spPr bwMode="auto">
          <a:xfrm>
            <a:off x="6608763" y="35433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pitchFamily="34" charset="0"/>
              </a:rPr>
              <a:t>30</a:t>
            </a:r>
            <a:endParaRPr lang="en-US" sz="1200" baseline="30000">
              <a:latin typeface="Arial" pitchFamily="34" charset="0"/>
            </a:endParaRPr>
          </a:p>
        </p:txBody>
      </p:sp>
      <p:sp>
        <p:nvSpPr>
          <p:cNvPr id="32795" name="Text Box 139"/>
          <p:cNvSpPr txBox="1">
            <a:spLocks noChangeArrowheads="1"/>
          </p:cNvSpPr>
          <p:nvPr/>
        </p:nvSpPr>
        <p:spPr bwMode="auto">
          <a:xfrm>
            <a:off x="7075488" y="35464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pitchFamily="34" charset="0"/>
              </a:rPr>
              <a:t>40</a:t>
            </a:r>
            <a:endParaRPr lang="en-US" sz="1200" baseline="30000">
              <a:latin typeface="Arial" pitchFamily="34" charset="0"/>
            </a:endParaRPr>
          </a:p>
        </p:txBody>
      </p:sp>
      <p:sp>
        <p:nvSpPr>
          <p:cNvPr id="32796" name="Text Box 146"/>
          <p:cNvSpPr txBox="1">
            <a:spLocks noChangeArrowheads="1"/>
          </p:cNvSpPr>
          <p:nvPr/>
        </p:nvSpPr>
        <p:spPr bwMode="auto">
          <a:xfrm>
            <a:off x="5970588" y="3675063"/>
            <a:ext cx="895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SNR(dB)</a:t>
            </a:r>
          </a:p>
        </p:txBody>
      </p:sp>
      <p:sp>
        <p:nvSpPr>
          <p:cNvPr id="32797" name="Text Box 147"/>
          <p:cNvSpPr txBox="1">
            <a:spLocks noChangeArrowheads="1"/>
          </p:cNvSpPr>
          <p:nvPr/>
        </p:nvSpPr>
        <p:spPr bwMode="auto">
          <a:xfrm rot="-5400000">
            <a:off x="4641057" y="2382044"/>
            <a:ext cx="550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BER</a:t>
            </a:r>
          </a:p>
        </p:txBody>
      </p:sp>
      <p:sp>
        <p:nvSpPr>
          <p:cNvPr id="32798" name="Text Box 148"/>
          <p:cNvSpPr txBox="1">
            <a:spLocks noChangeArrowheads="1"/>
          </p:cNvSpPr>
          <p:nvPr/>
        </p:nvSpPr>
        <p:spPr bwMode="auto">
          <a:xfrm>
            <a:off x="4973638" y="148748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-1</a:t>
            </a:r>
          </a:p>
        </p:txBody>
      </p:sp>
      <p:sp>
        <p:nvSpPr>
          <p:cNvPr id="32799" name="Text Box 149"/>
          <p:cNvSpPr txBox="1">
            <a:spLocks noChangeArrowheads="1"/>
          </p:cNvSpPr>
          <p:nvPr/>
        </p:nvSpPr>
        <p:spPr bwMode="auto">
          <a:xfrm>
            <a:off x="4986338" y="1806575"/>
            <a:ext cx="4429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-2</a:t>
            </a:r>
          </a:p>
        </p:txBody>
      </p:sp>
      <p:sp>
        <p:nvSpPr>
          <p:cNvPr id="32800" name="Text Box 150"/>
          <p:cNvSpPr txBox="1">
            <a:spLocks noChangeArrowheads="1"/>
          </p:cNvSpPr>
          <p:nvPr/>
        </p:nvSpPr>
        <p:spPr bwMode="auto">
          <a:xfrm>
            <a:off x="4978400" y="211772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-3</a:t>
            </a:r>
          </a:p>
        </p:txBody>
      </p:sp>
      <p:sp>
        <p:nvSpPr>
          <p:cNvPr id="32801" name="Text Box 151"/>
          <p:cNvSpPr txBox="1">
            <a:spLocks noChangeArrowheads="1"/>
          </p:cNvSpPr>
          <p:nvPr/>
        </p:nvSpPr>
        <p:spPr bwMode="auto">
          <a:xfrm>
            <a:off x="4986338" y="273843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-5</a:t>
            </a:r>
          </a:p>
        </p:txBody>
      </p:sp>
      <p:sp>
        <p:nvSpPr>
          <p:cNvPr id="32802" name="Text Box 152"/>
          <p:cNvSpPr txBox="1">
            <a:spLocks noChangeArrowheads="1"/>
          </p:cNvSpPr>
          <p:nvPr/>
        </p:nvSpPr>
        <p:spPr bwMode="auto">
          <a:xfrm>
            <a:off x="4987925" y="305752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-6</a:t>
            </a:r>
          </a:p>
        </p:txBody>
      </p:sp>
      <p:sp>
        <p:nvSpPr>
          <p:cNvPr id="32803" name="Text Box 153"/>
          <p:cNvSpPr txBox="1">
            <a:spLocks noChangeArrowheads="1"/>
          </p:cNvSpPr>
          <p:nvPr/>
        </p:nvSpPr>
        <p:spPr bwMode="auto">
          <a:xfrm>
            <a:off x="4981575" y="3386138"/>
            <a:ext cx="4429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-7</a:t>
            </a:r>
          </a:p>
        </p:txBody>
      </p:sp>
      <p:sp>
        <p:nvSpPr>
          <p:cNvPr id="32804" name="Text Box 154"/>
          <p:cNvSpPr txBox="1">
            <a:spLocks noChangeArrowheads="1"/>
          </p:cNvSpPr>
          <p:nvPr/>
        </p:nvSpPr>
        <p:spPr bwMode="auto">
          <a:xfrm>
            <a:off x="4975225" y="244157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-4</a:t>
            </a:r>
          </a:p>
        </p:txBody>
      </p:sp>
      <p:sp>
        <p:nvSpPr>
          <p:cNvPr id="536734" name="Oval 158"/>
          <p:cNvSpPr>
            <a:spLocks noChangeArrowheads="1"/>
          </p:cNvSpPr>
          <p:nvPr/>
        </p:nvSpPr>
        <p:spPr bwMode="auto">
          <a:xfrm>
            <a:off x="6667500" y="3176588"/>
            <a:ext cx="152400" cy="1619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6" name="Oval 159"/>
          <p:cNvSpPr>
            <a:spLocks noChangeArrowheads="1"/>
          </p:cNvSpPr>
          <p:nvPr/>
        </p:nvSpPr>
        <p:spPr bwMode="auto">
          <a:xfrm>
            <a:off x="2065338" y="5330825"/>
            <a:ext cx="152400" cy="1619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7" name="Text Box 160"/>
          <p:cNvSpPr txBox="1">
            <a:spLocks noChangeArrowheads="1"/>
          </p:cNvSpPr>
          <p:nvPr/>
        </p:nvSpPr>
        <p:spPr bwMode="auto">
          <a:xfrm>
            <a:off x="2290763" y="5294313"/>
            <a:ext cx="10175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latin typeface="Arial" charset="0"/>
              </a:rPr>
              <a:t>operating point</a:t>
            </a:r>
          </a:p>
        </p:txBody>
      </p:sp>
      <p:sp>
        <p:nvSpPr>
          <p:cNvPr id="536737" name="Text Box 161"/>
          <p:cNvSpPr txBox="1">
            <a:spLocks noChangeArrowheads="1"/>
          </p:cNvSpPr>
          <p:nvPr/>
        </p:nvSpPr>
        <p:spPr bwMode="auto">
          <a:xfrm>
            <a:off x="4983163" y="4121150"/>
            <a:ext cx="32035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1. SNR decreases, BER increase as node moves away from base station</a:t>
            </a:r>
          </a:p>
        </p:txBody>
      </p:sp>
      <p:sp>
        <p:nvSpPr>
          <p:cNvPr id="536738" name="Text Box 162"/>
          <p:cNvSpPr txBox="1">
            <a:spLocks noChangeArrowheads="1"/>
          </p:cNvSpPr>
          <p:nvPr/>
        </p:nvSpPr>
        <p:spPr bwMode="auto">
          <a:xfrm>
            <a:off x="4994275" y="5059363"/>
            <a:ext cx="32035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2. When BER becomes too high, switch to lower transmission rate but with lower BER</a:t>
            </a:r>
          </a:p>
        </p:txBody>
      </p:sp>
      <p:pic>
        <p:nvPicPr>
          <p:cNvPr id="78889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388" y="9271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3.33333E-6 C -0.00138 -0.0162 -0.00277 -0.03217 -0.0052 -0.04792 C -0.00763 -0.06366 -0.01145 -0.08032 -0.01423 -0.09421 C -0.01701 -0.1081 -0.01909 -0.11829 -0.02187 -0.13171 C -0.02465 -0.14514 -0.02847 -0.16505 -0.0309 -0.17454 C -0.03333 -0.18403 -0.03368 -0.18264 -0.03593 -0.18819 C -0.03819 -0.19375 -0.04166 -0.20116 -0.04496 -0.20856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96 -0.20857 C -0.04496 -0.20857 -0.04444 -0.09329 -0.04374 0.02222 " pathEditMode="relative" ptsTypes="aA">
                                      <p:cBhvr>
                                        <p:cTn id="12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75 0.02222 C -0.04583 0.00856 -0.04791 -0.00486 -0.05017 -0.02223 C -0.05243 -0.03959 -0.05468 -0.06227 -0.05781 -0.08195 C -0.06093 -0.10162 -0.06753 -0.13033 -0.06944 -0.14005 " pathEditMode="relative" ptsTypes="aaaA">
                                      <p:cBhvr>
                                        <p:cTn id="17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734" grpId="0" animBg="1"/>
      <p:bldP spid="536734" grpId="1" animBg="1"/>
      <p:bldP spid="536734" grpId="2" animBg="1"/>
      <p:bldP spid="536737" grpId="0"/>
      <p:bldP spid="5367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577A0A55-44DE-4DF8-8F00-D099939DBBFB}" type="slidenum">
              <a:rPr lang="en-US"/>
              <a:pPr/>
              <a:t>19</a:t>
            </a:fld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61963" y="1266825"/>
            <a:ext cx="73279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  <a:tabLst>
                <a:tab pos="746125" algn="l"/>
              </a:tabLst>
            </a:pP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power management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tabLst>
                <a:tab pos="746125" algn="l"/>
              </a:tabLst>
            </a:pPr>
            <a:r>
              <a:rPr lang="en-US" sz="2800">
                <a:latin typeface="Gill Sans MT" pitchFamily="34" charset="0"/>
              </a:rPr>
              <a:t>node-to-AP: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I am going to sleep until next beacon frame</a:t>
            </a:r>
            <a:r>
              <a:rPr lang="ja-JP" altLang="en-US" sz="2800">
                <a:latin typeface="Gill Sans MT" pitchFamily="34" charset="0"/>
              </a:rPr>
              <a:t>”</a:t>
            </a:r>
            <a:endParaRPr lang="en-US" altLang="ja-JP" sz="2800">
              <a:latin typeface="Gill Sans MT" pitchFamily="34" charset="0"/>
            </a:endParaRPr>
          </a:p>
          <a:p>
            <a:pPr marL="685800" lvl="1" indent="-2286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tabLst>
                <a:tab pos="746125" algn="l"/>
              </a:tabLst>
            </a:pPr>
            <a:r>
              <a:rPr lang="en-US" sz="2400">
                <a:latin typeface="Gill Sans MT" pitchFamily="34" charset="0"/>
              </a:rPr>
              <a:t>AP knows not to transmit frames to this node</a:t>
            </a:r>
          </a:p>
          <a:p>
            <a:pPr marL="685800" lvl="1" indent="-2286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tabLst>
                <a:tab pos="746125" algn="l"/>
              </a:tabLst>
            </a:pPr>
            <a:r>
              <a:rPr lang="en-US" sz="2400">
                <a:latin typeface="Gill Sans MT" pitchFamily="34" charset="0"/>
              </a:rPr>
              <a:t>node wakes up before next beacon frame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tabLst>
                <a:tab pos="746125" algn="l"/>
              </a:tabLst>
            </a:pPr>
            <a:r>
              <a:rPr lang="en-US" sz="2800">
                <a:latin typeface="Gill Sans MT" pitchFamily="34" charset="0"/>
              </a:rPr>
              <a:t>beacon frame: contains list of mobiles with AP-to-mobile frames waiting to be sent</a:t>
            </a:r>
          </a:p>
          <a:p>
            <a:pPr marL="685800" lvl="1" indent="-2286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tabLst>
                <a:tab pos="746125" algn="l"/>
              </a:tabLst>
            </a:pPr>
            <a:r>
              <a:rPr lang="en-US" sz="2400">
                <a:latin typeface="Gill Sans MT" pitchFamily="34" charset="0"/>
              </a:rPr>
              <a:t>node will stay awake if AP-to-mobile frames to be sent; otherwise sleep again until next beacon frame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  <a:tabLst>
                <a:tab pos="746125" algn="l"/>
              </a:tabLst>
            </a:pPr>
            <a:endParaRPr lang="en-US" sz="2400"/>
          </a:p>
        </p:txBody>
      </p:sp>
      <p:sp>
        <p:nvSpPr>
          <p:cNvPr id="33797" name="Rectangle 73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4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802.11: advanced capabilities</a:t>
            </a:r>
          </a:p>
        </p:txBody>
      </p:sp>
      <p:pic>
        <p:nvPicPr>
          <p:cNvPr id="80901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388" y="9271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194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B4D47A91-405D-4D7F-AEAE-78F9010C7968}" type="slidenum">
              <a:rPr lang="en-US"/>
              <a:pPr/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82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Chapter 6 outline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19238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6.1</a:t>
            </a:r>
            <a:r>
              <a:rPr lang="en-US" sz="2400" smtClean="0"/>
              <a:t> Introduction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u="sng" smtClean="0">
                <a:solidFill>
                  <a:srgbClr val="000099"/>
                </a:solidFill>
              </a:rPr>
              <a:t>Wireless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6.2</a:t>
            </a:r>
            <a:r>
              <a:rPr lang="en-US" sz="2400" smtClean="0">
                <a:solidFill>
                  <a:srgbClr val="0000FF"/>
                </a:solidFill>
              </a:rPr>
              <a:t> </a:t>
            </a:r>
            <a:r>
              <a:rPr lang="en-US" sz="2400" smtClean="0"/>
              <a:t>Wireless links, characteristics</a:t>
            </a:r>
          </a:p>
          <a:p>
            <a:pPr lvl="1"/>
            <a:r>
              <a:rPr lang="en-US" sz="2000" smtClean="0"/>
              <a:t>CDMA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00000"/>
                </a:solidFill>
              </a:rPr>
              <a:t>6.3 IEEE 802.11 wireless LANs (</a:t>
            </a:r>
            <a:r>
              <a:rPr lang="ja-JP" altLang="en-US" sz="2400" smtClean="0">
                <a:solidFill>
                  <a:srgbClr val="C00000"/>
                </a:solidFill>
              </a:rPr>
              <a:t>“</a:t>
            </a:r>
            <a:r>
              <a:rPr lang="en-US" altLang="ja-JP" sz="2400" smtClean="0">
                <a:solidFill>
                  <a:srgbClr val="C00000"/>
                </a:solidFill>
              </a:rPr>
              <a:t>Wi-Fi</a:t>
            </a:r>
            <a:r>
              <a:rPr lang="ja-JP" altLang="en-US" sz="2400" smtClean="0">
                <a:solidFill>
                  <a:srgbClr val="C00000"/>
                </a:solidFill>
              </a:rPr>
              <a:t>”</a:t>
            </a:r>
            <a:r>
              <a:rPr lang="en-US" altLang="ja-JP" sz="2400" smtClean="0">
                <a:solidFill>
                  <a:srgbClr val="C00000"/>
                </a:solidFill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6.4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Cellular Internet Access</a:t>
            </a:r>
          </a:p>
          <a:p>
            <a:pPr lvl="1"/>
            <a:r>
              <a:rPr lang="en-US" sz="2000" smtClean="0"/>
              <a:t>architecture</a:t>
            </a:r>
          </a:p>
          <a:p>
            <a:pPr lvl="1"/>
            <a:r>
              <a:rPr lang="en-US" sz="2000" smtClean="0"/>
              <a:t>standards (e.g., GSM)</a:t>
            </a: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19238"/>
            <a:ext cx="405447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>
                <a:solidFill>
                  <a:srgbClr val="000099"/>
                </a:solidFill>
              </a:rPr>
              <a:t>Mobility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6.5</a:t>
            </a:r>
            <a:r>
              <a:rPr lang="en-US" sz="2400" smtClean="0"/>
              <a:t> Principles: addressing and routing to mobile users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6.6</a:t>
            </a:r>
            <a:r>
              <a:rPr lang="en-US" sz="2400" smtClean="0"/>
              <a:t> Mobile IP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6.7</a:t>
            </a:r>
            <a:r>
              <a:rPr lang="en-US" sz="2400" smtClean="0"/>
              <a:t> Handling mobility in cellular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6.8</a:t>
            </a:r>
            <a:r>
              <a:rPr lang="en-US" sz="2400" smtClean="0"/>
              <a:t> Mobility and higher-layer protocols</a:t>
            </a:r>
          </a:p>
          <a:p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6.9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Summary</a:t>
            </a:r>
          </a:p>
        </p:txBody>
      </p:sp>
      <p:pic>
        <p:nvPicPr>
          <p:cNvPr id="52230" name="Picture 2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1017588"/>
            <a:ext cx="4113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8C3AC28C-0A46-48E6-8CD2-E0BF41B50B19}" type="slidenum">
              <a:rPr lang="en-US"/>
              <a:pPr/>
              <a:t>20</a:t>
            </a:fld>
            <a:endParaRPr lang="en-US"/>
          </a:p>
        </p:txBody>
      </p:sp>
      <p:sp>
        <p:nvSpPr>
          <p:cNvPr id="34820" name="Oval 2"/>
          <p:cNvSpPr>
            <a:spLocks noChangeArrowheads="1"/>
          </p:cNvSpPr>
          <p:nvPr/>
        </p:nvSpPr>
        <p:spPr bwMode="auto">
          <a:xfrm>
            <a:off x="5029200" y="1292225"/>
            <a:ext cx="3479800" cy="3416300"/>
          </a:xfrm>
          <a:prstGeom prst="ellipse">
            <a:avLst/>
          </a:prstGeom>
          <a:solidFill>
            <a:schemeClr val="accent1">
              <a:alpha val="4901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1600">
              <a:latin typeface="Arial" pitchFamily="34" charset="0"/>
            </a:endParaRPr>
          </a:p>
        </p:txBody>
      </p:sp>
      <p:grpSp>
        <p:nvGrpSpPr>
          <p:cNvPr id="82948" name="Group 4"/>
          <p:cNvGrpSpPr>
            <a:grpSpLocks/>
          </p:cNvGrpSpPr>
          <p:nvPr/>
        </p:nvGrpSpPr>
        <p:grpSpPr bwMode="auto">
          <a:xfrm>
            <a:off x="6626225" y="2863850"/>
            <a:ext cx="333375" cy="336550"/>
            <a:chOff x="1334" y="2718"/>
            <a:chExt cx="210" cy="212"/>
          </a:xfrm>
        </p:grpSpPr>
        <p:sp>
          <p:nvSpPr>
            <p:cNvPr id="34860" name="Oval 5"/>
            <p:cNvSpPr>
              <a:spLocks noChangeArrowheads="1"/>
            </p:cNvSpPr>
            <p:nvPr/>
          </p:nvSpPr>
          <p:spPr bwMode="auto">
            <a:xfrm>
              <a:off x="1352" y="2728"/>
              <a:ext cx="192" cy="1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1" name="Text Box 6"/>
            <p:cNvSpPr txBox="1">
              <a:spLocks noChangeArrowheads="1"/>
            </p:cNvSpPr>
            <p:nvPr/>
          </p:nvSpPr>
          <p:spPr bwMode="auto">
            <a:xfrm>
              <a:off x="1334" y="2718"/>
              <a:ext cx="1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1600" b="1">
                  <a:solidFill>
                    <a:schemeClr val="bg1"/>
                  </a:solidFill>
                  <a:latin typeface="Arial" pitchFamily="34" charset="0"/>
                </a:rPr>
                <a:t>M</a:t>
              </a:r>
            </a:p>
          </p:txBody>
        </p:sp>
      </p:grpSp>
      <p:sp>
        <p:nvSpPr>
          <p:cNvPr id="34822" name="Line 7"/>
          <p:cNvSpPr>
            <a:spLocks noChangeShapeType="1"/>
          </p:cNvSpPr>
          <p:nvPr/>
        </p:nvSpPr>
        <p:spPr bwMode="auto">
          <a:xfrm>
            <a:off x="6972300" y="3019425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4823" name="Line 8"/>
          <p:cNvSpPr>
            <a:spLocks noChangeShapeType="1"/>
          </p:cNvSpPr>
          <p:nvPr/>
        </p:nvSpPr>
        <p:spPr bwMode="auto">
          <a:xfrm>
            <a:off x="5029200" y="3019425"/>
            <a:ext cx="15875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7591425" y="2736850"/>
            <a:ext cx="10191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</a:rPr>
              <a:t>radius of</a:t>
            </a:r>
          </a:p>
          <a:p>
            <a:pPr eaLnBrk="1" hangingPunct="1">
              <a:defRPr/>
            </a:pPr>
            <a:r>
              <a:rPr lang="en-US" sz="1600" smtClean="0">
                <a:latin typeface="Arial" charset="0"/>
              </a:rPr>
              <a:t>coverage</a:t>
            </a:r>
          </a:p>
        </p:txBody>
      </p:sp>
      <p:grpSp>
        <p:nvGrpSpPr>
          <p:cNvPr id="82952" name="Group 10"/>
          <p:cNvGrpSpPr>
            <a:grpSpLocks/>
          </p:cNvGrpSpPr>
          <p:nvPr/>
        </p:nvGrpSpPr>
        <p:grpSpPr bwMode="auto">
          <a:xfrm>
            <a:off x="6067425" y="2228850"/>
            <a:ext cx="320675" cy="336550"/>
            <a:chOff x="4166" y="3398"/>
            <a:chExt cx="202" cy="212"/>
          </a:xfrm>
        </p:grpSpPr>
        <p:sp>
          <p:nvSpPr>
            <p:cNvPr id="34858" name="Oval 11"/>
            <p:cNvSpPr>
              <a:spLocks noChangeArrowheads="1"/>
            </p:cNvSpPr>
            <p:nvPr/>
          </p:nvSpPr>
          <p:spPr bwMode="auto">
            <a:xfrm>
              <a:off x="4176" y="3408"/>
              <a:ext cx="192" cy="18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9" name="Text Box 12"/>
            <p:cNvSpPr txBox="1">
              <a:spLocks noChangeArrowheads="1"/>
            </p:cNvSpPr>
            <p:nvPr/>
          </p:nvSpPr>
          <p:spPr bwMode="auto">
            <a:xfrm>
              <a:off x="4166" y="3398"/>
              <a:ext cx="1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1600" b="1">
                  <a:solidFill>
                    <a:schemeClr val="bg1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82953" name="Group 13"/>
          <p:cNvGrpSpPr>
            <a:grpSpLocks/>
          </p:cNvGrpSpPr>
          <p:nvPr/>
        </p:nvGrpSpPr>
        <p:grpSpPr bwMode="auto">
          <a:xfrm>
            <a:off x="6981825" y="3524250"/>
            <a:ext cx="320675" cy="336550"/>
            <a:chOff x="4166" y="3398"/>
            <a:chExt cx="202" cy="212"/>
          </a:xfrm>
        </p:grpSpPr>
        <p:sp>
          <p:nvSpPr>
            <p:cNvPr id="34856" name="Oval 14"/>
            <p:cNvSpPr>
              <a:spLocks noChangeArrowheads="1"/>
            </p:cNvSpPr>
            <p:nvPr/>
          </p:nvSpPr>
          <p:spPr bwMode="auto">
            <a:xfrm>
              <a:off x="4176" y="3408"/>
              <a:ext cx="192" cy="18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7" name="Text Box 15"/>
            <p:cNvSpPr txBox="1">
              <a:spLocks noChangeArrowheads="1"/>
            </p:cNvSpPr>
            <p:nvPr/>
          </p:nvSpPr>
          <p:spPr bwMode="auto">
            <a:xfrm>
              <a:off x="4166" y="3398"/>
              <a:ext cx="1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1600" b="1">
                  <a:solidFill>
                    <a:schemeClr val="bg1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82954" name="Group 16"/>
          <p:cNvGrpSpPr>
            <a:grpSpLocks/>
          </p:cNvGrpSpPr>
          <p:nvPr/>
        </p:nvGrpSpPr>
        <p:grpSpPr bwMode="auto">
          <a:xfrm>
            <a:off x="5775325" y="3587750"/>
            <a:ext cx="320675" cy="336550"/>
            <a:chOff x="4166" y="3398"/>
            <a:chExt cx="202" cy="212"/>
          </a:xfrm>
        </p:grpSpPr>
        <p:sp>
          <p:nvSpPr>
            <p:cNvPr id="34854" name="Oval 17"/>
            <p:cNvSpPr>
              <a:spLocks noChangeArrowheads="1"/>
            </p:cNvSpPr>
            <p:nvPr/>
          </p:nvSpPr>
          <p:spPr bwMode="auto">
            <a:xfrm>
              <a:off x="4176" y="3408"/>
              <a:ext cx="192" cy="18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5" name="Text Box 18"/>
            <p:cNvSpPr txBox="1">
              <a:spLocks noChangeArrowheads="1"/>
            </p:cNvSpPr>
            <p:nvPr/>
          </p:nvSpPr>
          <p:spPr bwMode="auto">
            <a:xfrm>
              <a:off x="4166" y="3398"/>
              <a:ext cx="1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1600" b="1">
                  <a:solidFill>
                    <a:schemeClr val="bg1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82955" name="Group 19"/>
          <p:cNvGrpSpPr>
            <a:grpSpLocks/>
          </p:cNvGrpSpPr>
          <p:nvPr/>
        </p:nvGrpSpPr>
        <p:grpSpPr bwMode="auto">
          <a:xfrm>
            <a:off x="7131050" y="2127250"/>
            <a:ext cx="306388" cy="336550"/>
            <a:chOff x="4784" y="2710"/>
            <a:chExt cx="193" cy="212"/>
          </a:xfrm>
        </p:grpSpPr>
        <p:sp>
          <p:nvSpPr>
            <p:cNvPr id="34852" name="Oval 20"/>
            <p:cNvSpPr>
              <a:spLocks noChangeArrowheads="1"/>
            </p:cNvSpPr>
            <p:nvPr/>
          </p:nvSpPr>
          <p:spPr bwMode="auto">
            <a:xfrm>
              <a:off x="4784" y="2720"/>
              <a:ext cx="192" cy="184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600" b="1"/>
            </a:p>
          </p:txBody>
        </p:sp>
        <p:sp>
          <p:nvSpPr>
            <p:cNvPr id="34853" name="Text Box 21"/>
            <p:cNvSpPr txBox="1">
              <a:spLocks noChangeArrowheads="1"/>
            </p:cNvSpPr>
            <p:nvPr/>
          </p:nvSpPr>
          <p:spPr bwMode="auto">
            <a:xfrm>
              <a:off x="4786" y="2710"/>
              <a:ext cx="1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1600" b="1">
                  <a:solidFill>
                    <a:srgbClr val="969696"/>
                  </a:solidFill>
                  <a:latin typeface="Arial" pitchFamily="34" charset="0"/>
                </a:rPr>
                <a:t>P</a:t>
              </a:r>
            </a:p>
          </p:txBody>
        </p:sp>
      </p:grpSp>
      <p:grpSp>
        <p:nvGrpSpPr>
          <p:cNvPr id="82956" name="Group 22"/>
          <p:cNvGrpSpPr>
            <a:grpSpLocks/>
          </p:cNvGrpSpPr>
          <p:nvPr/>
        </p:nvGrpSpPr>
        <p:grpSpPr bwMode="auto">
          <a:xfrm>
            <a:off x="6584950" y="3676650"/>
            <a:ext cx="306388" cy="336550"/>
            <a:chOff x="4784" y="2710"/>
            <a:chExt cx="193" cy="212"/>
          </a:xfrm>
        </p:grpSpPr>
        <p:sp>
          <p:nvSpPr>
            <p:cNvPr id="34850" name="Oval 23"/>
            <p:cNvSpPr>
              <a:spLocks noChangeArrowheads="1"/>
            </p:cNvSpPr>
            <p:nvPr/>
          </p:nvSpPr>
          <p:spPr bwMode="auto">
            <a:xfrm>
              <a:off x="4784" y="2720"/>
              <a:ext cx="192" cy="184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600" b="1"/>
            </a:p>
          </p:txBody>
        </p:sp>
        <p:sp>
          <p:nvSpPr>
            <p:cNvPr id="34851" name="Text Box 24"/>
            <p:cNvSpPr txBox="1">
              <a:spLocks noChangeArrowheads="1"/>
            </p:cNvSpPr>
            <p:nvPr/>
          </p:nvSpPr>
          <p:spPr bwMode="auto">
            <a:xfrm>
              <a:off x="4786" y="2710"/>
              <a:ext cx="1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1600" b="1">
                  <a:solidFill>
                    <a:srgbClr val="969696"/>
                  </a:solidFill>
                  <a:latin typeface="Arial" pitchFamily="34" charset="0"/>
                </a:rPr>
                <a:t>P</a:t>
              </a:r>
            </a:p>
          </p:txBody>
        </p:sp>
      </p:grpSp>
      <p:grpSp>
        <p:nvGrpSpPr>
          <p:cNvPr id="82957" name="Group 25"/>
          <p:cNvGrpSpPr>
            <a:grpSpLocks/>
          </p:cNvGrpSpPr>
          <p:nvPr/>
        </p:nvGrpSpPr>
        <p:grpSpPr bwMode="auto">
          <a:xfrm>
            <a:off x="6305550" y="2635250"/>
            <a:ext cx="306388" cy="336550"/>
            <a:chOff x="4784" y="2710"/>
            <a:chExt cx="193" cy="212"/>
          </a:xfrm>
        </p:grpSpPr>
        <p:sp>
          <p:nvSpPr>
            <p:cNvPr id="34848" name="Oval 26"/>
            <p:cNvSpPr>
              <a:spLocks noChangeArrowheads="1"/>
            </p:cNvSpPr>
            <p:nvPr/>
          </p:nvSpPr>
          <p:spPr bwMode="auto">
            <a:xfrm>
              <a:off x="4784" y="2720"/>
              <a:ext cx="192" cy="184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600" b="1"/>
            </a:p>
          </p:txBody>
        </p:sp>
        <p:sp>
          <p:nvSpPr>
            <p:cNvPr id="34849" name="Text Box 27"/>
            <p:cNvSpPr txBox="1">
              <a:spLocks noChangeArrowheads="1"/>
            </p:cNvSpPr>
            <p:nvPr/>
          </p:nvSpPr>
          <p:spPr bwMode="auto">
            <a:xfrm>
              <a:off x="4786" y="2710"/>
              <a:ext cx="1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1600" b="1">
                  <a:solidFill>
                    <a:srgbClr val="969696"/>
                  </a:solidFill>
                  <a:latin typeface="Arial" pitchFamily="34" charset="0"/>
                </a:rPr>
                <a:t>P</a:t>
              </a:r>
            </a:p>
          </p:txBody>
        </p:sp>
      </p:grpSp>
      <p:grpSp>
        <p:nvGrpSpPr>
          <p:cNvPr id="82958" name="Group 28"/>
          <p:cNvGrpSpPr>
            <a:grpSpLocks/>
          </p:cNvGrpSpPr>
          <p:nvPr/>
        </p:nvGrpSpPr>
        <p:grpSpPr bwMode="auto">
          <a:xfrm>
            <a:off x="7626350" y="3498850"/>
            <a:ext cx="306388" cy="336550"/>
            <a:chOff x="4784" y="2710"/>
            <a:chExt cx="193" cy="212"/>
          </a:xfrm>
        </p:grpSpPr>
        <p:sp>
          <p:nvSpPr>
            <p:cNvPr id="34846" name="Oval 29"/>
            <p:cNvSpPr>
              <a:spLocks noChangeArrowheads="1"/>
            </p:cNvSpPr>
            <p:nvPr/>
          </p:nvSpPr>
          <p:spPr bwMode="auto">
            <a:xfrm>
              <a:off x="4784" y="2720"/>
              <a:ext cx="192" cy="184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600" b="1"/>
            </a:p>
          </p:txBody>
        </p:sp>
        <p:sp>
          <p:nvSpPr>
            <p:cNvPr id="34847" name="Text Box 30"/>
            <p:cNvSpPr txBox="1">
              <a:spLocks noChangeArrowheads="1"/>
            </p:cNvSpPr>
            <p:nvPr/>
          </p:nvSpPr>
          <p:spPr bwMode="auto">
            <a:xfrm>
              <a:off x="4786" y="2710"/>
              <a:ext cx="1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1600" b="1">
                  <a:solidFill>
                    <a:srgbClr val="969696"/>
                  </a:solidFill>
                  <a:latin typeface="Arial" pitchFamily="34" charset="0"/>
                </a:rPr>
                <a:t>P</a:t>
              </a:r>
            </a:p>
          </p:txBody>
        </p:sp>
      </p:grpSp>
      <p:grpSp>
        <p:nvGrpSpPr>
          <p:cNvPr id="82959" name="Group 31"/>
          <p:cNvGrpSpPr>
            <a:grpSpLocks/>
          </p:cNvGrpSpPr>
          <p:nvPr/>
        </p:nvGrpSpPr>
        <p:grpSpPr bwMode="auto">
          <a:xfrm>
            <a:off x="5699125" y="4741863"/>
            <a:ext cx="2927350" cy="1330325"/>
            <a:chOff x="4270" y="2809"/>
            <a:chExt cx="1844" cy="838"/>
          </a:xfrm>
        </p:grpSpPr>
        <p:grpSp>
          <p:nvGrpSpPr>
            <p:cNvPr id="82963" name="Group 32"/>
            <p:cNvGrpSpPr>
              <a:grpSpLocks/>
            </p:cNvGrpSpPr>
            <p:nvPr/>
          </p:nvGrpSpPr>
          <p:grpSpPr bwMode="auto">
            <a:xfrm>
              <a:off x="4270" y="2878"/>
              <a:ext cx="210" cy="212"/>
              <a:chOff x="1334" y="2718"/>
              <a:chExt cx="210" cy="212"/>
            </a:xfrm>
          </p:grpSpPr>
          <p:sp>
            <p:nvSpPr>
              <p:cNvPr id="34844" name="Oval 33"/>
              <p:cNvSpPr>
                <a:spLocks noChangeArrowheads="1"/>
              </p:cNvSpPr>
              <p:nvPr/>
            </p:nvSpPr>
            <p:spPr bwMode="auto">
              <a:xfrm>
                <a:off x="1352" y="2728"/>
                <a:ext cx="192" cy="184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5" name="Text Box 34"/>
              <p:cNvSpPr txBox="1">
                <a:spLocks noChangeArrowheads="1"/>
              </p:cNvSpPr>
              <p:nvPr/>
            </p:nvSpPr>
            <p:spPr bwMode="auto">
              <a:xfrm>
                <a:off x="1334" y="2718"/>
                <a:ext cx="19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chemeClr val="bg1"/>
                    </a:solidFill>
                    <a:latin typeface="Arial" pitchFamily="34" charset="0"/>
                  </a:rPr>
                  <a:t>M</a:t>
                </a:r>
              </a:p>
            </p:txBody>
          </p:sp>
        </p:grpSp>
        <p:grpSp>
          <p:nvGrpSpPr>
            <p:cNvPr id="82964" name="Group 35"/>
            <p:cNvGrpSpPr>
              <a:grpSpLocks/>
            </p:cNvGrpSpPr>
            <p:nvPr/>
          </p:nvGrpSpPr>
          <p:grpSpPr bwMode="auto">
            <a:xfrm>
              <a:off x="4294" y="3166"/>
              <a:ext cx="202" cy="212"/>
              <a:chOff x="4166" y="3398"/>
              <a:chExt cx="202" cy="212"/>
            </a:xfrm>
          </p:grpSpPr>
          <p:sp>
            <p:nvSpPr>
              <p:cNvPr id="34842" name="Oval 36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192" cy="18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3" name="Text Box 37"/>
              <p:cNvSpPr txBox="1">
                <a:spLocks noChangeArrowheads="1"/>
              </p:cNvSpPr>
              <p:nvPr/>
            </p:nvSpPr>
            <p:spPr bwMode="auto">
              <a:xfrm>
                <a:off x="4166" y="3398"/>
                <a:ext cx="19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2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chemeClr val="bg1"/>
                    </a:solidFill>
                    <a:latin typeface="Arial" pitchFamily="34" charset="0"/>
                  </a:rPr>
                  <a:t>S</a:t>
                </a:r>
              </a:p>
            </p:txBody>
          </p:sp>
        </p:grpSp>
        <p:sp>
          <p:nvSpPr>
            <p:cNvPr id="34838" name="Text Box 38"/>
            <p:cNvSpPr txBox="1">
              <a:spLocks noChangeArrowheads="1"/>
            </p:cNvSpPr>
            <p:nvPr/>
          </p:nvSpPr>
          <p:spPr bwMode="auto">
            <a:xfrm>
              <a:off x="4462" y="2809"/>
              <a:ext cx="1652" cy="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defRPr/>
              </a:pPr>
              <a:r>
                <a:rPr lang="en-US" smtClean="0">
                  <a:latin typeface="Arial" charset="0"/>
                </a:rPr>
                <a:t>Master device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smtClean="0">
                  <a:latin typeface="Arial" charset="0"/>
                </a:rPr>
                <a:t>Slave device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smtClean="0">
                  <a:latin typeface="Arial" charset="0"/>
                </a:rPr>
                <a:t>Parked device (inactive)</a:t>
              </a:r>
            </a:p>
          </p:txBody>
        </p:sp>
        <p:grpSp>
          <p:nvGrpSpPr>
            <p:cNvPr id="82966" name="Group 39"/>
            <p:cNvGrpSpPr>
              <a:grpSpLocks/>
            </p:cNvGrpSpPr>
            <p:nvPr/>
          </p:nvGrpSpPr>
          <p:grpSpPr bwMode="auto">
            <a:xfrm>
              <a:off x="4292" y="3398"/>
              <a:ext cx="193" cy="212"/>
              <a:chOff x="4784" y="2710"/>
              <a:chExt cx="193" cy="212"/>
            </a:xfrm>
          </p:grpSpPr>
          <p:sp>
            <p:nvSpPr>
              <p:cNvPr id="34840" name="Oval 40"/>
              <p:cNvSpPr>
                <a:spLocks noChangeArrowheads="1"/>
              </p:cNvSpPr>
              <p:nvPr/>
            </p:nvSpPr>
            <p:spPr bwMode="auto">
              <a:xfrm>
                <a:off x="4784" y="2720"/>
                <a:ext cx="192" cy="184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 b="1"/>
              </a:p>
            </p:txBody>
          </p:sp>
          <p:sp>
            <p:nvSpPr>
              <p:cNvPr id="34841" name="Text Box 41"/>
              <p:cNvSpPr txBox="1">
                <a:spLocks noChangeArrowheads="1"/>
              </p:cNvSpPr>
              <p:nvPr/>
            </p:nvSpPr>
            <p:spPr bwMode="auto">
              <a:xfrm>
                <a:off x="4786" y="2710"/>
                <a:ext cx="19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969696"/>
                    </a:solidFill>
                    <a:latin typeface="Arial" pitchFamily="34" charset="0"/>
                  </a:rPr>
                  <a:t>P</a:t>
                </a:r>
              </a:p>
            </p:txBody>
          </p:sp>
        </p:grpSp>
      </p:grpSp>
      <p:sp>
        <p:nvSpPr>
          <p:cNvPr id="34833" name="Rectangle 42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0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802.15: personal area network</a:t>
            </a:r>
          </a:p>
        </p:txBody>
      </p:sp>
      <p:sp>
        <p:nvSpPr>
          <p:cNvPr id="34834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473075" y="1339850"/>
            <a:ext cx="4465638" cy="5518150"/>
          </a:xfrm>
        </p:spPr>
        <p:txBody>
          <a:bodyPr/>
          <a:lstStyle/>
          <a:p>
            <a:r>
              <a:rPr lang="en-US" sz="2400" smtClean="0"/>
              <a:t>less than 10 m diameter</a:t>
            </a:r>
          </a:p>
          <a:p>
            <a:r>
              <a:rPr lang="en-US" sz="2400" smtClean="0"/>
              <a:t>replacement for cables (mouse, keyboard, headphones)</a:t>
            </a:r>
          </a:p>
          <a:p>
            <a:r>
              <a:rPr lang="en-US" sz="2400" smtClean="0"/>
              <a:t>ad hoc: no infrastructure</a:t>
            </a:r>
          </a:p>
          <a:p>
            <a:r>
              <a:rPr lang="en-US" sz="2400" smtClean="0"/>
              <a:t>master/slaves:</a:t>
            </a:r>
          </a:p>
          <a:p>
            <a:pPr lvl="1">
              <a:lnSpc>
                <a:spcPts val="2100"/>
              </a:lnSpc>
            </a:pPr>
            <a:r>
              <a:rPr lang="en-US" sz="2000" smtClean="0"/>
              <a:t>slaves request permission to send (to master)</a:t>
            </a:r>
          </a:p>
          <a:p>
            <a:pPr lvl="1">
              <a:lnSpc>
                <a:spcPts val="2100"/>
              </a:lnSpc>
            </a:pPr>
            <a:r>
              <a:rPr lang="en-US" sz="2000" smtClean="0"/>
              <a:t>master grants requests</a:t>
            </a:r>
          </a:p>
          <a:p>
            <a:r>
              <a:rPr lang="en-US" sz="2400" smtClean="0"/>
              <a:t>802.15: evolved from Bluetooth specification</a:t>
            </a:r>
          </a:p>
          <a:p>
            <a:pPr lvl="1">
              <a:lnSpc>
                <a:spcPts val="2100"/>
              </a:lnSpc>
            </a:pPr>
            <a:r>
              <a:rPr lang="en-US" sz="2000" smtClean="0"/>
              <a:t>2.4-2.5 GHz radio band</a:t>
            </a:r>
          </a:p>
          <a:p>
            <a:pPr lvl="1">
              <a:lnSpc>
                <a:spcPts val="2100"/>
              </a:lnSpc>
            </a:pPr>
            <a:r>
              <a:rPr lang="en-US" sz="2000" smtClean="0"/>
              <a:t>up to 721 kbps</a:t>
            </a:r>
          </a:p>
          <a:p>
            <a:endParaRPr lang="en-US" sz="2000" smtClean="0"/>
          </a:p>
        </p:txBody>
      </p:sp>
      <p:pic>
        <p:nvPicPr>
          <p:cNvPr id="82962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113" y="8763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PAN: Bluetooth and </a:t>
            </a:r>
            <a:r>
              <a:rPr lang="en-US" dirty="0" err="1" smtClean="0"/>
              <a:t>Zigbee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32576"/>
            <a:ext cx="7772400" cy="4648200"/>
          </a:xfrm>
        </p:spPr>
        <p:txBody>
          <a:bodyPr/>
          <a:lstStyle/>
          <a:p>
            <a:r>
              <a:rPr lang="en-US" sz="2400" dirty="0" smtClean="0"/>
              <a:t>Bluetooth:</a:t>
            </a:r>
          </a:p>
          <a:p>
            <a:pPr lvl="1"/>
            <a:r>
              <a:rPr lang="en-US" sz="2000" dirty="0" smtClean="0"/>
              <a:t>Operating up to 4 M bps</a:t>
            </a:r>
          </a:p>
          <a:p>
            <a:pPr lvl="1"/>
            <a:r>
              <a:rPr lang="en-US" sz="2000" dirty="0" smtClean="0"/>
              <a:t>Small area (a few meters)</a:t>
            </a:r>
          </a:p>
          <a:p>
            <a:pPr lvl="1"/>
            <a:r>
              <a:rPr lang="en-US" sz="2000" dirty="0" smtClean="0"/>
              <a:t>Small number of devices (up to eight)</a:t>
            </a:r>
          </a:p>
          <a:p>
            <a:pPr lvl="1"/>
            <a:r>
              <a:rPr lang="en-US" sz="2000" dirty="0" smtClean="0"/>
              <a:t>Master/slave mode: the master node can transmit every odd-numbered time slot, and the slave node can transmit only when polled by the master</a:t>
            </a:r>
          </a:p>
          <a:p>
            <a:r>
              <a:rPr lang="en-US" sz="2400" dirty="0" err="1" smtClean="0"/>
              <a:t>Zigbee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Low power, low duty cycle, low cost devices</a:t>
            </a:r>
          </a:p>
          <a:p>
            <a:pPr lvl="1"/>
            <a:r>
              <a:rPr lang="en-US" sz="2000" dirty="0" smtClean="0"/>
              <a:t>Channel rates 20, 40, 100, and 250 K bps</a:t>
            </a:r>
          </a:p>
          <a:p>
            <a:pPr lvl="1"/>
            <a:r>
              <a:rPr lang="en-US" sz="2000" dirty="0" smtClean="0"/>
              <a:t>Work with devices such as temperature sensors, security devices, and other wall-mounted devices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6-</a:t>
            </a:r>
            <a:fld id="{602C744B-1C5B-4E90-8A36-066ACA7945F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WiFi</a:t>
            </a:r>
            <a:r>
              <a:rPr lang="en-US" dirty="0" smtClean="0"/>
              <a:t>: name and history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388331"/>
            <a:ext cx="7772400" cy="4648200"/>
          </a:xfrm>
        </p:spPr>
        <p:txBody>
          <a:bodyPr/>
          <a:lstStyle/>
          <a:p>
            <a:r>
              <a:rPr lang="en-US" sz="2400" dirty="0" err="1" smtClean="0"/>
              <a:t>WiFi</a:t>
            </a:r>
            <a:r>
              <a:rPr lang="en-US" sz="2400" dirty="0" smtClean="0"/>
              <a:t>: any wireless network that runs IEEE 802.11 family protocol (CSMA/CA, details coming)</a:t>
            </a:r>
          </a:p>
          <a:p>
            <a:r>
              <a:rPr lang="en-US" sz="2400" dirty="0" smtClean="0"/>
              <a:t>Developed mid-1980s to early 1990s</a:t>
            </a:r>
          </a:p>
          <a:p>
            <a:r>
              <a:rPr lang="en-US" sz="2400" dirty="0" smtClean="0"/>
              <a:t>NCR and AT&amp;T developed an early protocol (</a:t>
            </a:r>
            <a:r>
              <a:rPr lang="en-US" sz="2400" dirty="0" err="1" smtClean="0"/>
              <a:t>WaveLAN</a:t>
            </a:r>
            <a:r>
              <a:rPr lang="en-US" sz="2400" dirty="0" smtClean="0"/>
              <a:t>) for their cashier register products</a:t>
            </a:r>
          </a:p>
          <a:p>
            <a:r>
              <a:rPr lang="en-US" sz="2400" dirty="0" err="1" smtClean="0"/>
              <a:t>WiFi</a:t>
            </a:r>
            <a:r>
              <a:rPr lang="en-US" sz="2400" dirty="0" smtClean="0"/>
              <a:t> Alliance is the organization that oversees the name, protocols, and products under </a:t>
            </a:r>
            <a:r>
              <a:rPr lang="en-US" sz="2400" dirty="0" err="1" smtClean="0"/>
              <a:t>WiFi</a:t>
            </a:r>
            <a:endParaRPr lang="en-US" sz="2400" dirty="0" smtClean="0"/>
          </a:p>
          <a:p>
            <a:r>
              <a:rPr lang="en-US" sz="2400" dirty="0" err="1" smtClean="0"/>
              <a:t>WiFi</a:t>
            </a:r>
            <a:r>
              <a:rPr lang="en-US" sz="2400" dirty="0" smtClean="0"/>
              <a:t> Alliance was evolved from Wireless Ethernet Compatibility Alliance, whose members include  3Com, </a:t>
            </a:r>
            <a:r>
              <a:rPr lang="en-US" sz="2400" dirty="0" err="1" smtClean="0"/>
              <a:t>Aironet</a:t>
            </a:r>
            <a:r>
              <a:rPr lang="en-US" sz="2400" dirty="0" smtClean="0"/>
              <a:t> (now Cisco), Harris Semiconductor (now </a:t>
            </a:r>
            <a:r>
              <a:rPr lang="en-US" sz="2400" dirty="0" err="1" smtClean="0"/>
              <a:t>Intersil</a:t>
            </a:r>
            <a:r>
              <a:rPr lang="en-US" sz="2400" dirty="0" smtClean="0"/>
              <a:t>), Lucent (now Alcatel-Lucent), Symbol Technologies (now Motorola), and Nokia.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6-</a:t>
            </a:r>
            <a:fld id="{5729523B-3451-46A4-AD74-4B46B36B39D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Electromagnetic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946" y="1301097"/>
            <a:ext cx="7772400" cy="4648200"/>
          </a:xfrm>
        </p:spPr>
        <p:txBody>
          <a:bodyPr/>
          <a:lstStyle/>
          <a:p>
            <a:r>
              <a:rPr lang="en-US" dirty="0" smtClean="0"/>
              <a:t>The wave length and frequency determines the characteristics of the wave,</a:t>
            </a:r>
          </a:p>
          <a:p>
            <a:pPr lvl="1"/>
            <a:r>
              <a:rPr lang="en-US" dirty="0" smtClean="0"/>
              <a:t>E.g., 20 Hz to 20 K Hz frequency (17 m to 17 mm wave length) are audible to humans, 430 T Hz to 770 T Hz frequency (770 to 390 nm wave length) are visible to humans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en.wikipedia.org/wiki/Electromagnetic_spectrum</a:t>
            </a:r>
            <a:endParaRPr lang="en-US" dirty="0" smtClean="0"/>
          </a:p>
          <a:p>
            <a:r>
              <a:rPr lang="en-US" dirty="0" smtClean="0"/>
              <a:t>Relation between frequency and wavelength is f * v = c, where c is the speed of light</a:t>
            </a:r>
          </a:p>
          <a:p>
            <a:pPr lvl="1"/>
            <a:r>
              <a:rPr lang="en-US" dirty="0">
                <a:hlinkClick r:id="rId3"/>
              </a:rPr>
              <a:t>http://hubblesite.org/reference_desk/faq/answer.php.id=72&amp;cat=light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6-</a:t>
            </a:r>
            <a:fld id="{602C744B-1C5B-4E90-8A36-066ACA7945F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1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204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5B4971B1-422C-43DB-8280-B8C4E7ED138D}" type="slidenum">
              <a:rPr lang="en-US"/>
              <a:pPr/>
              <a:t>5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IEEE 802.11 Wireless LAN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3525" y="1489075"/>
            <a:ext cx="4665663" cy="3300413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C00000"/>
                </a:solidFill>
                <a:ea typeface="+mn-ea"/>
              </a:rPr>
              <a:t>802.11b</a:t>
            </a:r>
          </a:p>
          <a:p>
            <a:pPr>
              <a:defRPr/>
            </a:pPr>
            <a:r>
              <a:rPr lang="en-US" sz="2400" dirty="0" smtClean="0">
                <a:ea typeface="+mn-ea"/>
              </a:rPr>
              <a:t>2.4-5 GHz unlicensed spectrum</a:t>
            </a:r>
          </a:p>
          <a:p>
            <a:pPr>
              <a:defRPr/>
            </a:pPr>
            <a:r>
              <a:rPr lang="en-US" sz="2400" dirty="0" smtClean="0">
                <a:ea typeface="+mn-ea"/>
              </a:rPr>
              <a:t>up to 11 Mbps</a:t>
            </a:r>
          </a:p>
          <a:p>
            <a:pPr>
              <a:defRPr/>
            </a:pPr>
            <a:r>
              <a:rPr lang="en-US" sz="2400" dirty="0" smtClean="0">
                <a:ea typeface="+mn-ea"/>
              </a:rPr>
              <a:t>direct sequence spread spectrum (DSSS) in physical layer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all hosts use same chipping code</a:t>
            </a:r>
          </a:p>
        </p:txBody>
      </p:sp>
      <p:sp>
        <p:nvSpPr>
          <p:cNvPr id="2048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29188" y="1398588"/>
            <a:ext cx="4044950" cy="351948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40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802.11a</a:t>
            </a:r>
            <a:r>
              <a:rPr lang="en-US" sz="2400">
                <a:latin typeface="Gill Sans MT" charset="0"/>
                <a:ea typeface="ＭＳ Ｐゴシック" charset="0"/>
              </a:rPr>
              <a:t> 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en-US">
                <a:latin typeface="Gill Sans MT" charset="0"/>
                <a:ea typeface="ＭＳ Ｐゴシック" charset="0"/>
              </a:rPr>
              <a:t>5-6 GHz range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en-US">
                <a:latin typeface="Gill Sans MT" charset="0"/>
                <a:ea typeface="ＭＳ Ｐゴシック" charset="0"/>
              </a:rPr>
              <a:t>up to 54 Mbps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240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802.11g</a:t>
            </a:r>
            <a:r>
              <a:rPr lang="en-US" sz="2400">
                <a:solidFill>
                  <a:srgbClr val="FF0000"/>
                </a:solidFill>
                <a:latin typeface="Gill Sans MT" charset="0"/>
                <a:ea typeface="ＭＳ Ｐゴシック" charset="0"/>
              </a:rPr>
              <a:t> 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en-US">
                <a:latin typeface="Gill Sans MT" charset="0"/>
                <a:ea typeface="ＭＳ Ｐゴシック" charset="0"/>
              </a:rPr>
              <a:t>2.4-5 GHz range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en-US">
                <a:latin typeface="Gill Sans MT" charset="0"/>
                <a:ea typeface="ＭＳ Ｐゴシック" charset="0"/>
              </a:rPr>
              <a:t>up to 54 Mbps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240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802.11n: </a:t>
            </a:r>
            <a:r>
              <a:rPr lang="en-US" sz="2400">
                <a:latin typeface="Gill Sans MT" charset="0"/>
                <a:ea typeface="ＭＳ Ｐゴシック" charset="0"/>
              </a:rPr>
              <a:t>multiple antennae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en-US">
                <a:latin typeface="Gill Sans MT" charset="0"/>
                <a:ea typeface="ＭＳ Ｐゴシック" charset="0"/>
              </a:rPr>
              <a:t>2.4-5 GHz range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en-US">
                <a:latin typeface="Gill Sans MT" charset="0"/>
                <a:ea typeface="ＭＳ Ｐゴシック" charset="0"/>
              </a:rPr>
              <a:t>up to 200 Mbps</a:t>
            </a: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782638" y="5456238"/>
            <a:ext cx="7383462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all use CSMA/CA for multiple access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all have base-station and ad-hoc network versions</a:t>
            </a:r>
          </a:p>
        </p:txBody>
      </p:sp>
      <p:sp>
        <p:nvSpPr>
          <p:cNvPr id="20488" name="Line 6"/>
          <p:cNvSpPr>
            <a:spLocks noChangeShapeType="1"/>
          </p:cNvSpPr>
          <p:nvPr/>
        </p:nvSpPr>
        <p:spPr bwMode="auto">
          <a:xfrm>
            <a:off x="1712913" y="5180013"/>
            <a:ext cx="5264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54280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" y="10287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928C42E6-706E-4383-83CE-B9AC5821E2FE}" type="slidenum">
              <a:rPr lang="en-US"/>
              <a:pPr/>
              <a:t>6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1476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802.11 LAN architecture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4984750" y="1390650"/>
            <a:ext cx="3965575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wireless host communicates with base station</a:t>
            </a:r>
          </a:p>
          <a:p>
            <a:pPr marL="742950" lvl="1" indent="-28575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000">
                <a:solidFill>
                  <a:srgbClr val="C00000"/>
                </a:solidFill>
                <a:latin typeface="Gill Sans MT" pitchFamily="34" charset="0"/>
              </a:rPr>
              <a:t>base station = access point (AP)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solidFill>
                  <a:srgbClr val="C00000"/>
                </a:solidFill>
                <a:latin typeface="Gill Sans MT" pitchFamily="34" charset="0"/>
              </a:rPr>
              <a:t>Basic Service Set (BSS) </a:t>
            </a:r>
            <a:r>
              <a:rPr lang="en-US" sz="2400">
                <a:latin typeface="Gill Sans MT" pitchFamily="34" charset="0"/>
              </a:rPr>
              <a:t>(aka 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>
                <a:latin typeface="Gill Sans MT" pitchFamily="34" charset="0"/>
              </a:rPr>
              <a:t>cell</a:t>
            </a:r>
            <a:r>
              <a:rPr lang="ja-JP" altLang="en-US" sz="2400">
                <a:latin typeface="Gill Sans MT" pitchFamily="34" charset="0"/>
              </a:rPr>
              <a:t>”</a:t>
            </a:r>
            <a:r>
              <a:rPr lang="en-US" altLang="ja-JP" sz="2400">
                <a:latin typeface="Gill Sans MT" pitchFamily="34" charset="0"/>
              </a:rPr>
              <a:t>) in infrastructure mode contains:</a:t>
            </a:r>
          </a:p>
          <a:p>
            <a:pPr marL="742950" lvl="1" indent="-285750">
              <a:lnSpc>
                <a:spcPts val="2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000">
                <a:latin typeface="Gill Sans MT" pitchFamily="34" charset="0"/>
              </a:rPr>
              <a:t>wireless hosts</a:t>
            </a:r>
          </a:p>
          <a:p>
            <a:pPr marL="742950" lvl="1" indent="-285750">
              <a:lnSpc>
                <a:spcPts val="2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000">
                <a:latin typeface="Gill Sans MT" pitchFamily="34" charset="0"/>
              </a:rPr>
              <a:t>access point (AP): base station</a:t>
            </a:r>
          </a:p>
          <a:p>
            <a:pPr marL="742950" lvl="1" indent="-285750">
              <a:lnSpc>
                <a:spcPts val="2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000">
                <a:latin typeface="Gill Sans MT" pitchFamily="34" charset="0"/>
              </a:rPr>
              <a:t>ad hoc mode: hosts only</a:t>
            </a:r>
          </a:p>
        </p:txBody>
      </p:sp>
      <p:grpSp>
        <p:nvGrpSpPr>
          <p:cNvPr id="56325" name="Group 7"/>
          <p:cNvGrpSpPr>
            <a:grpSpLocks/>
          </p:cNvGrpSpPr>
          <p:nvPr/>
        </p:nvGrpSpPr>
        <p:grpSpPr bwMode="auto">
          <a:xfrm>
            <a:off x="3013075" y="3606800"/>
            <a:ext cx="417513" cy="192088"/>
            <a:chOff x="3600" y="219"/>
            <a:chExt cx="360" cy="175"/>
          </a:xfrm>
        </p:grpSpPr>
        <p:sp>
          <p:nvSpPr>
            <p:cNvPr id="21556" name="Oval 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7" name="Line 9"/>
            <p:cNvSpPr>
              <a:spLocks noChangeShapeType="1"/>
            </p:cNvSpPr>
            <p:nvPr/>
          </p:nvSpPr>
          <p:spPr bwMode="auto">
            <a:xfrm>
              <a:off x="3603" y="288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1558" name="Line 10"/>
            <p:cNvSpPr>
              <a:spLocks noChangeShapeType="1"/>
            </p:cNvSpPr>
            <p:nvPr/>
          </p:nvSpPr>
          <p:spPr bwMode="auto">
            <a:xfrm>
              <a:off x="3960" y="288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1559" name="Rectangle 11"/>
            <p:cNvSpPr>
              <a:spLocks noChangeArrowheads="1"/>
            </p:cNvSpPr>
            <p:nvPr/>
          </p:nvSpPr>
          <p:spPr bwMode="auto">
            <a:xfrm>
              <a:off x="3603" y="288"/>
              <a:ext cx="355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60" name="Oval 1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6376" name="Group 1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566" name="Line 14"/>
              <p:cNvSpPr>
                <a:spLocks noChangeShapeType="1"/>
              </p:cNvSpPr>
              <p:nvPr/>
            </p:nvSpPr>
            <p:spPr bwMode="auto">
              <a:xfrm flipV="1">
                <a:off x="2848" y="847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1567" name="Line 15"/>
              <p:cNvSpPr>
                <a:spLocks noChangeShapeType="1"/>
              </p:cNvSpPr>
              <p:nvPr/>
            </p:nvSpPr>
            <p:spPr bwMode="auto">
              <a:xfrm>
                <a:off x="2943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1568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56377" name="Group 1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563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1564" name="Line 19"/>
              <p:cNvSpPr>
                <a:spLocks noChangeShapeType="1"/>
              </p:cNvSpPr>
              <p:nvPr/>
            </p:nvSpPr>
            <p:spPr bwMode="auto">
              <a:xfrm>
                <a:off x="2943" y="945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1565" name="Line 20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21511" name="Text Box 24"/>
          <p:cNvSpPr txBox="1">
            <a:spLocks noChangeArrowheads="1"/>
          </p:cNvSpPr>
          <p:nvPr/>
        </p:nvSpPr>
        <p:spPr bwMode="auto">
          <a:xfrm>
            <a:off x="917575" y="4652963"/>
            <a:ext cx="10541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BSS 1</a:t>
            </a:r>
          </a:p>
        </p:txBody>
      </p:sp>
      <p:sp>
        <p:nvSpPr>
          <p:cNvPr id="21512" name="Text Box 27"/>
          <p:cNvSpPr txBox="1">
            <a:spLocks noChangeArrowheads="1"/>
          </p:cNvSpPr>
          <p:nvPr/>
        </p:nvSpPr>
        <p:spPr bwMode="auto">
          <a:xfrm>
            <a:off x="3211513" y="6086475"/>
            <a:ext cx="854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BSS 2</a:t>
            </a:r>
          </a:p>
        </p:txBody>
      </p:sp>
      <p:sp>
        <p:nvSpPr>
          <p:cNvPr id="21513" name="Line 28"/>
          <p:cNvSpPr>
            <a:spLocks noChangeShapeType="1"/>
          </p:cNvSpPr>
          <p:nvPr/>
        </p:nvSpPr>
        <p:spPr bwMode="auto">
          <a:xfrm flipV="1">
            <a:off x="3176588" y="2684463"/>
            <a:ext cx="214312" cy="908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56329" name="Group 29"/>
          <p:cNvGrpSpPr>
            <a:grpSpLocks/>
          </p:cNvGrpSpPr>
          <p:nvPr/>
        </p:nvGrpSpPr>
        <p:grpSpPr bwMode="auto">
          <a:xfrm>
            <a:off x="2447925" y="1503363"/>
            <a:ext cx="1978025" cy="1444625"/>
            <a:chOff x="3744" y="1392"/>
            <a:chExt cx="1488" cy="1110"/>
          </a:xfrm>
        </p:grpSpPr>
        <p:sp>
          <p:nvSpPr>
            <p:cNvPr id="56369" name="Freeform 30"/>
            <p:cNvSpPr>
              <a:spLocks/>
            </p:cNvSpPr>
            <p:nvPr/>
          </p:nvSpPr>
          <p:spPr bwMode="auto">
            <a:xfrm>
              <a:off x="3744" y="1392"/>
              <a:ext cx="1488" cy="1110"/>
            </a:xfrm>
            <a:custGeom>
              <a:avLst/>
              <a:gdLst>
                <a:gd name="T0" fmla="*/ 3 w 2135"/>
                <a:gd name="T1" fmla="*/ 58 h 1662"/>
                <a:gd name="T2" fmla="*/ 12 w 2135"/>
                <a:gd name="T3" fmla="*/ 7 h 1662"/>
                <a:gd name="T4" fmla="*/ 75 w 2135"/>
                <a:gd name="T5" fmla="*/ 17 h 1662"/>
                <a:gd name="T6" fmla="*/ 139 w 2135"/>
                <a:gd name="T7" fmla="*/ 9 h 1662"/>
                <a:gd name="T8" fmla="*/ 229 w 2135"/>
                <a:gd name="T9" fmla="*/ 36 h 1662"/>
                <a:gd name="T10" fmla="*/ 231 w 2135"/>
                <a:gd name="T11" fmla="*/ 102 h 1662"/>
                <a:gd name="T12" fmla="*/ 181 w 2135"/>
                <a:gd name="T13" fmla="*/ 142 h 1662"/>
                <a:gd name="T14" fmla="*/ 93 w 2135"/>
                <a:gd name="T15" fmla="*/ 134 h 1662"/>
                <a:gd name="T16" fmla="*/ 57 w 2135"/>
                <a:gd name="T17" fmla="*/ 112 h 1662"/>
                <a:gd name="T18" fmla="*/ 21 w 2135"/>
                <a:gd name="T19" fmla="*/ 95 h 1662"/>
                <a:gd name="T20" fmla="*/ 3 w 2135"/>
                <a:gd name="T21" fmla="*/ 5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" name="Text Box 31"/>
            <p:cNvSpPr txBox="1">
              <a:spLocks noChangeArrowheads="1"/>
            </p:cNvSpPr>
            <p:nvPr/>
          </p:nvSpPr>
          <p:spPr bwMode="auto">
            <a:xfrm>
              <a:off x="4129" y="1776"/>
              <a:ext cx="727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Internet</a:t>
              </a:r>
            </a:p>
          </p:txBody>
        </p:sp>
      </p:grpSp>
      <p:sp>
        <p:nvSpPr>
          <p:cNvPr id="21515" name="Text Box 32"/>
          <p:cNvSpPr txBox="1">
            <a:spLocks noChangeArrowheads="1"/>
          </p:cNvSpPr>
          <p:nvPr/>
        </p:nvSpPr>
        <p:spPr bwMode="auto">
          <a:xfrm>
            <a:off x="3348038" y="3408363"/>
            <a:ext cx="1390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hub, switch</a:t>
            </a:r>
          </a:p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or router</a:t>
            </a:r>
          </a:p>
        </p:txBody>
      </p:sp>
      <p:sp>
        <p:nvSpPr>
          <p:cNvPr id="21516" name="Oval 23"/>
          <p:cNvSpPr>
            <a:spLocks noChangeArrowheads="1"/>
          </p:cNvSpPr>
          <p:nvPr/>
        </p:nvSpPr>
        <p:spPr bwMode="auto">
          <a:xfrm>
            <a:off x="487363" y="2874963"/>
            <a:ext cx="1960562" cy="1798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332" name="Group 361"/>
          <p:cNvGrpSpPr>
            <a:grpSpLocks/>
          </p:cNvGrpSpPr>
          <p:nvPr/>
        </p:nvGrpSpPr>
        <p:grpSpPr bwMode="auto">
          <a:xfrm>
            <a:off x="1554163" y="3302000"/>
            <a:ext cx="639762" cy="581025"/>
            <a:chOff x="2967" y="478"/>
            <a:chExt cx="788" cy="625"/>
          </a:xfrm>
        </p:grpSpPr>
        <p:pic>
          <p:nvPicPr>
            <p:cNvPr id="56367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68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6333" name="Group 356"/>
          <p:cNvGrpSpPr>
            <a:grpSpLocks/>
          </p:cNvGrpSpPr>
          <p:nvPr/>
        </p:nvGrpSpPr>
        <p:grpSpPr bwMode="auto">
          <a:xfrm>
            <a:off x="1798638" y="3860800"/>
            <a:ext cx="436562" cy="498475"/>
            <a:chOff x="313" y="1497"/>
            <a:chExt cx="1152" cy="1014"/>
          </a:xfrm>
        </p:grpSpPr>
        <p:pic>
          <p:nvPicPr>
            <p:cNvPr id="56365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66" name="Picture 355" descr="antenna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6334" name="Group 403"/>
          <p:cNvGrpSpPr>
            <a:grpSpLocks/>
          </p:cNvGrpSpPr>
          <p:nvPr/>
        </p:nvGrpSpPr>
        <p:grpSpPr bwMode="auto">
          <a:xfrm>
            <a:off x="1127125" y="3068638"/>
            <a:ext cx="446088" cy="382587"/>
            <a:chOff x="2751" y="1851"/>
            <a:chExt cx="462" cy="478"/>
          </a:xfrm>
        </p:grpSpPr>
        <p:pic>
          <p:nvPicPr>
            <p:cNvPr id="56363" name="Picture 364" descr="iphone_stylized_small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6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6335" name="Group 356"/>
          <p:cNvGrpSpPr>
            <a:grpSpLocks/>
          </p:cNvGrpSpPr>
          <p:nvPr/>
        </p:nvGrpSpPr>
        <p:grpSpPr bwMode="auto">
          <a:xfrm>
            <a:off x="1147763" y="3738563"/>
            <a:ext cx="436562" cy="498475"/>
            <a:chOff x="313" y="1497"/>
            <a:chExt cx="1152" cy="1014"/>
          </a:xfrm>
        </p:grpSpPr>
        <p:pic>
          <p:nvPicPr>
            <p:cNvPr id="56361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62" name="Picture 355" descr="antenna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6336" name="Group 356"/>
          <p:cNvGrpSpPr>
            <a:grpSpLocks/>
          </p:cNvGrpSpPr>
          <p:nvPr/>
        </p:nvGrpSpPr>
        <p:grpSpPr bwMode="auto">
          <a:xfrm>
            <a:off x="720725" y="3352800"/>
            <a:ext cx="438150" cy="498475"/>
            <a:chOff x="313" y="1497"/>
            <a:chExt cx="1152" cy="1014"/>
          </a:xfrm>
        </p:grpSpPr>
        <p:pic>
          <p:nvPicPr>
            <p:cNvPr id="56359" name="Picture 354" descr="laptop_stylized_small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60" name="Picture 355" descr="antenna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22" name="Line 26"/>
          <p:cNvSpPr>
            <a:spLocks noChangeShapeType="1"/>
          </p:cNvSpPr>
          <p:nvPr/>
        </p:nvSpPr>
        <p:spPr bwMode="auto">
          <a:xfrm>
            <a:off x="1990725" y="3732213"/>
            <a:ext cx="1022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23" name="Oval 23"/>
          <p:cNvSpPr>
            <a:spLocks noChangeArrowheads="1"/>
          </p:cNvSpPr>
          <p:nvPr/>
        </p:nvSpPr>
        <p:spPr bwMode="auto">
          <a:xfrm>
            <a:off x="2682875" y="4195763"/>
            <a:ext cx="1960563" cy="1798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339" name="Group 361"/>
          <p:cNvGrpSpPr>
            <a:grpSpLocks/>
          </p:cNvGrpSpPr>
          <p:nvPr/>
        </p:nvGrpSpPr>
        <p:grpSpPr bwMode="auto">
          <a:xfrm>
            <a:off x="3749675" y="4622800"/>
            <a:ext cx="639763" cy="581025"/>
            <a:chOff x="2967" y="478"/>
            <a:chExt cx="788" cy="625"/>
          </a:xfrm>
        </p:grpSpPr>
        <p:pic>
          <p:nvPicPr>
            <p:cNvPr id="56357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58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6340" name="Group 356"/>
          <p:cNvGrpSpPr>
            <a:grpSpLocks/>
          </p:cNvGrpSpPr>
          <p:nvPr/>
        </p:nvGrpSpPr>
        <p:grpSpPr bwMode="auto">
          <a:xfrm>
            <a:off x="3992563" y="5181600"/>
            <a:ext cx="436562" cy="498475"/>
            <a:chOff x="313" y="1497"/>
            <a:chExt cx="1152" cy="1014"/>
          </a:xfrm>
        </p:grpSpPr>
        <p:pic>
          <p:nvPicPr>
            <p:cNvPr id="56355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56" name="Picture 355" descr="antenna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6341" name="Group 403"/>
          <p:cNvGrpSpPr>
            <a:grpSpLocks/>
          </p:cNvGrpSpPr>
          <p:nvPr/>
        </p:nvGrpSpPr>
        <p:grpSpPr bwMode="auto">
          <a:xfrm>
            <a:off x="3535363" y="5172075"/>
            <a:ext cx="569912" cy="544513"/>
            <a:chOff x="2751" y="1851"/>
            <a:chExt cx="462" cy="478"/>
          </a:xfrm>
        </p:grpSpPr>
        <p:pic>
          <p:nvPicPr>
            <p:cNvPr id="56353" name="Picture 364" descr="iphone_stylized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5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6342" name="Group 356"/>
          <p:cNvGrpSpPr>
            <a:grpSpLocks/>
          </p:cNvGrpSpPr>
          <p:nvPr/>
        </p:nvGrpSpPr>
        <p:grpSpPr bwMode="auto">
          <a:xfrm>
            <a:off x="3078163" y="5191125"/>
            <a:ext cx="436562" cy="498475"/>
            <a:chOff x="313" y="1497"/>
            <a:chExt cx="1152" cy="1014"/>
          </a:xfrm>
        </p:grpSpPr>
        <p:pic>
          <p:nvPicPr>
            <p:cNvPr id="56351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52" name="Picture 355" descr="antenna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6343" name="Group 356"/>
          <p:cNvGrpSpPr>
            <a:grpSpLocks/>
          </p:cNvGrpSpPr>
          <p:nvPr/>
        </p:nvGrpSpPr>
        <p:grpSpPr bwMode="auto">
          <a:xfrm>
            <a:off x="3027363" y="4602163"/>
            <a:ext cx="436562" cy="498475"/>
            <a:chOff x="313" y="1497"/>
            <a:chExt cx="1152" cy="1014"/>
          </a:xfrm>
        </p:grpSpPr>
        <p:pic>
          <p:nvPicPr>
            <p:cNvPr id="56349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50" name="Picture 355" descr="antenna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203575" y="3794125"/>
            <a:ext cx="738188" cy="109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56345" name="Group 403"/>
          <p:cNvGrpSpPr>
            <a:grpSpLocks/>
          </p:cNvGrpSpPr>
          <p:nvPr/>
        </p:nvGrpSpPr>
        <p:grpSpPr bwMode="auto">
          <a:xfrm>
            <a:off x="3322638" y="4246563"/>
            <a:ext cx="568325" cy="544512"/>
            <a:chOff x="2751" y="1851"/>
            <a:chExt cx="462" cy="478"/>
          </a:xfrm>
        </p:grpSpPr>
        <p:pic>
          <p:nvPicPr>
            <p:cNvPr id="56347" name="Picture 364" descr="iphone_stylized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48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6346" name="Picture 19" descr="underline_base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6425" y="969963"/>
            <a:ext cx="5942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346525FD-C8EA-4C9D-B771-804CB9663621}" type="slidenum">
              <a:rPr lang="en-US"/>
              <a:pPr/>
              <a:t>7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802.11: Channels, association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10633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802.11b: 2.4GHz-2.485GHz spectrum divided into 11 channels at different frequencies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AP admin chooses frequency for AP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interference possible: channel can be same as that chosen by neighboring AP!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host: must </a:t>
            </a:r>
            <a:r>
              <a:rPr lang="en-US" i="1" dirty="0" smtClean="0">
                <a:solidFill>
                  <a:srgbClr val="C00000"/>
                </a:solidFill>
              </a:rPr>
              <a:t>associate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with an AP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scans channels, listening for </a:t>
            </a:r>
            <a:r>
              <a:rPr lang="en-US" i="1" dirty="0" smtClean="0"/>
              <a:t>beacon frames</a:t>
            </a:r>
            <a:r>
              <a:rPr lang="en-US" dirty="0" smtClean="0"/>
              <a:t> containing AP</a:t>
            </a:r>
            <a:r>
              <a:rPr lang="ja-JP" altLang="en-US" smtClean="0"/>
              <a:t>’</a:t>
            </a:r>
            <a:r>
              <a:rPr lang="en-US" altLang="ja-JP" dirty="0" smtClean="0"/>
              <a:t>s name (SSID, Service Set </a:t>
            </a:r>
            <a:r>
              <a:rPr lang="en-US" altLang="ja-JP" dirty="0" err="1" smtClean="0"/>
              <a:t>IDentifier</a:t>
            </a:r>
            <a:r>
              <a:rPr lang="en-US" altLang="ja-JP" dirty="0" smtClean="0"/>
              <a:t>) and MAC address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selects AP to associate with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may perform authentication [Chapter 8]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will typically run DHCP to get IP address in AP</a:t>
            </a:r>
            <a:r>
              <a:rPr lang="ja-JP" altLang="en-US" smtClean="0"/>
              <a:t>’</a:t>
            </a:r>
            <a:r>
              <a:rPr lang="en-US" altLang="ja-JP" dirty="0" smtClean="0"/>
              <a:t>s subnet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58373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031875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20842E05-2F1F-4CF6-99BB-E5E3A2075AAE}" type="slidenum">
              <a:rPr lang="en-US"/>
              <a:pPr/>
              <a:t>8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7163"/>
            <a:ext cx="8112125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802.11: passive/active scanning</a:t>
            </a:r>
          </a:p>
        </p:txBody>
      </p:sp>
      <p:sp>
        <p:nvSpPr>
          <p:cNvPr id="23557" name="Oval 80"/>
          <p:cNvSpPr>
            <a:spLocks noChangeArrowheads="1"/>
          </p:cNvSpPr>
          <p:nvPr/>
        </p:nvSpPr>
        <p:spPr bwMode="auto">
          <a:xfrm>
            <a:off x="2208213" y="1484313"/>
            <a:ext cx="2335212" cy="2224087"/>
          </a:xfrm>
          <a:prstGeom prst="ellipse">
            <a:avLst/>
          </a:prstGeom>
          <a:solidFill>
            <a:srgbClr val="00CCFF">
              <a:alpha val="4901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1600"/>
          </a:p>
        </p:txBody>
      </p:sp>
      <p:sp>
        <p:nvSpPr>
          <p:cNvPr id="23558" name="Oval 81"/>
          <p:cNvSpPr>
            <a:spLocks noChangeArrowheads="1"/>
          </p:cNvSpPr>
          <p:nvPr/>
        </p:nvSpPr>
        <p:spPr bwMode="auto">
          <a:xfrm>
            <a:off x="352425" y="1419225"/>
            <a:ext cx="2335213" cy="2224088"/>
          </a:xfrm>
          <a:prstGeom prst="ellipse">
            <a:avLst/>
          </a:prstGeom>
          <a:solidFill>
            <a:srgbClr val="00CCFF">
              <a:alpha val="4901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1600">
              <a:latin typeface="Arial" pitchFamily="34" charset="0"/>
            </a:endParaRPr>
          </a:p>
        </p:txBody>
      </p:sp>
      <p:sp>
        <p:nvSpPr>
          <p:cNvPr id="23559" name="Text Box 82"/>
          <p:cNvSpPr txBox="1">
            <a:spLocks noChangeArrowheads="1"/>
          </p:cNvSpPr>
          <p:nvPr/>
        </p:nvSpPr>
        <p:spPr bwMode="auto">
          <a:xfrm>
            <a:off x="3578225" y="2536825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AP 2</a:t>
            </a:r>
          </a:p>
        </p:txBody>
      </p:sp>
      <p:sp>
        <p:nvSpPr>
          <p:cNvPr id="23560" name="Text Box 83"/>
          <p:cNvSpPr txBox="1">
            <a:spLocks noChangeArrowheads="1"/>
          </p:cNvSpPr>
          <p:nvPr/>
        </p:nvSpPr>
        <p:spPr bwMode="auto">
          <a:xfrm>
            <a:off x="1839913" y="21907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en-US" sz="1600">
              <a:latin typeface="Arial" pitchFamily="34" charset="0"/>
            </a:endParaRPr>
          </a:p>
        </p:txBody>
      </p:sp>
      <p:sp>
        <p:nvSpPr>
          <p:cNvPr id="23561" name="Text Box 84"/>
          <p:cNvSpPr txBox="1">
            <a:spLocks noChangeArrowheads="1"/>
          </p:cNvSpPr>
          <p:nvPr/>
        </p:nvSpPr>
        <p:spPr bwMode="auto">
          <a:xfrm>
            <a:off x="846138" y="2547938"/>
            <a:ext cx="62388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AP 1</a:t>
            </a:r>
          </a:p>
        </p:txBody>
      </p:sp>
      <p:sp>
        <p:nvSpPr>
          <p:cNvPr id="23562" name="Text Box 85"/>
          <p:cNvSpPr txBox="1">
            <a:spLocks noChangeArrowheads="1"/>
          </p:cNvSpPr>
          <p:nvPr/>
        </p:nvSpPr>
        <p:spPr bwMode="auto">
          <a:xfrm>
            <a:off x="2205038" y="3206750"/>
            <a:ext cx="44608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23563" name="Text Box 87"/>
          <p:cNvSpPr txBox="1">
            <a:spLocks noChangeArrowheads="1"/>
          </p:cNvSpPr>
          <p:nvPr/>
        </p:nvSpPr>
        <p:spPr bwMode="auto">
          <a:xfrm>
            <a:off x="2995613" y="1541463"/>
            <a:ext cx="766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BBS 2</a:t>
            </a:r>
          </a:p>
        </p:txBody>
      </p:sp>
      <p:sp>
        <p:nvSpPr>
          <p:cNvPr id="23564" name="Text Box 88"/>
          <p:cNvSpPr txBox="1">
            <a:spLocks noChangeArrowheads="1"/>
          </p:cNvSpPr>
          <p:nvPr/>
        </p:nvSpPr>
        <p:spPr bwMode="auto">
          <a:xfrm>
            <a:off x="1179513" y="1490663"/>
            <a:ext cx="7651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BBS 1</a:t>
            </a:r>
          </a:p>
        </p:txBody>
      </p:sp>
      <p:sp>
        <p:nvSpPr>
          <p:cNvPr id="23565" name="Line 130"/>
          <p:cNvSpPr>
            <a:spLocks noChangeShapeType="1"/>
          </p:cNvSpPr>
          <p:nvPr/>
        </p:nvSpPr>
        <p:spPr bwMode="auto">
          <a:xfrm>
            <a:off x="1701800" y="2571750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3566" name="Line 131"/>
          <p:cNvSpPr>
            <a:spLocks noChangeShapeType="1"/>
          </p:cNvSpPr>
          <p:nvPr/>
        </p:nvSpPr>
        <p:spPr bwMode="auto">
          <a:xfrm flipH="1">
            <a:off x="2589213" y="2587625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3567" name="Line 132"/>
          <p:cNvSpPr>
            <a:spLocks noChangeShapeType="1"/>
          </p:cNvSpPr>
          <p:nvPr/>
        </p:nvSpPr>
        <p:spPr bwMode="auto">
          <a:xfrm flipH="1">
            <a:off x="2787650" y="2919413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3568" name="Line 133"/>
          <p:cNvSpPr>
            <a:spLocks noChangeShapeType="1"/>
          </p:cNvSpPr>
          <p:nvPr/>
        </p:nvSpPr>
        <p:spPr bwMode="auto">
          <a:xfrm flipV="1">
            <a:off x="2743200" y="2740025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0432" name="Group 134"/>
          <p:cNvGrpSpPr>
            <a:grpSpLocks/>
          </p:cNvGrpSpPr>
          <p:nvPr/>
        </p:nvGrpSpPr>
        <p:grpSpPr bwMode="auto">
          <a:xfrm>
            <a:off x="2898775" y="2489200"/>
            <a:ext cx="282575" cy="304800"/>
            <a:chOff x="1255" y="3461"/>
            <a:chExt cx="178" cy="192"/>
          </a:xfrm>
        </p:grpSpPr>
        <p:sp>
          <p:nvSpPr>
            <p:cNvPr id="23631" name="Oval 135"/>
            <p:cNvSpPr>
              <a:spLocks noChangeArrowheads="1"/>
            </p:cNvSpPr>
            <p:nvPr/>
          </p:nvSpPr>
          <p:spPr bwMode="auto">
            <a:xfrm>
              <a:off x="1274" y="349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2" name="Text Box 136"/>
            <p:cNvSpPr txBox="1">
              <a:spLocks noChangeArrowheads="1"/>
            </p:cNvSpPr>
            <p:nvPr/>
          </p:nvSpPr>
          <p:spPr bwMode="auto">
            <a:xfrm>
              <a:off x="1255" y="3461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b="1">
                  <a:latin typeface="Arial" pitchFamily="34" charset="0"/>
                </a:rPr>
                <a:t>1</a:t>
              </a:r>
            </a:p>
          </p:txBody>
        </p:sp>
      </p:grpSp>
      <p:grpSp>
        <p:nvGrpSpPr>
          <p:cNvPr id="60433" name="Group 137"/>
          <p:cNvGrpSpPr>
            <a:grpSpLocks/>
          </p:cNvGrpSpPr>
          <p:nvPr/>
        </p:nvGrpSpPr>
        <p:grpSpPr bwMode="auto">
          <a:xfrm>
            <a:off x="2811463" y="2746375"/>
            <a:ext cx="282575" cy="304800"/>
            <a:chOff x="1851" y="2490"/>
            <a:chExt cx="178" cy="192"/>
          </a:xfrm>
        </p:grpSpPr>
        <p:sp>
          <p:nvSpPr>
            <p:cNvPr id="23629" name="Oval 138"/>
            <p:cNvSpPr>
              <a:spLocks noChangeArrowheads="1"/>
            </p:cNvSpPr>
            <p:nvPr/>
          </p:nvSpPr>
          <p:spPr bwMode="auto">
            <a:xfrm>
              <a:off x="1861" y="251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0" name="Text Box 139"/>
            <p:cNvSpPr txBox="1">
              <a:spLocks noChangeArrowheads="1"/>
            </p:cNvSpPr>
            <p:nvPr/>
          </p:nvSpPr>
          <p:spPr bwMode="auto">
            <a:xfrm>
              <a:off x="1851" y="2490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b="1">
                  <a:latin typeface="Arial" pitchFamily="34" charset="0"/>
                </a:rPr>
                <a:t>2</a:t>
              </a:r>
            </a:p>
          </p:txBody>
        </p:sp>
      </p:grpSp>
      <p:grpSp>
        <p:nvGrpSpPr>
          <p:cNvPr id="60434" name="Group 140"/>
          <p:cNvGrpSpPr>
            <a:grpSpLocks/>
          </p:cNvGrpSpPr>
          <p:nvPr/>
        </p:nvGrpSpPr>
        <p:grpSpPr bwMode="auto">
          <a:xfrm>
            <a:off x="3097213" y="2852738"/>
            <a:ext cx="282575" cy="304800"/>
            <a:chOff x="1851" y="2490"/>
            <a:chExt cx="178" cy="192"/>
          </a:xfrm>
        </p:grpSpPr>
        <p:sp>
          <p:nvSpPr>
            <p:cNvPr id="23627" name="Oval 141"/>
            <p:cNvSpPr>
              <a:spLocks noChangeArrowheads="1"/>
            </p:cNvSpPr>
            <p:nvPr/>
          </p:nvSpPr>
          <p:spPr bwMode="auto">
            <a:xfrm>
              <a:off x="1861" y="251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8" name="Text Box 142"/>
            <p:cNvSpPr txBox="1">
              <a:spLocks noChangeArrowheads="1"/>
            </p:cNvSpPr>
            <p:nvPr/>
          </p:nvSpPr>
          <p:spPr bwMode="auto">
            <a:xfrm>
              <a:off x="1851" y="2490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b="1">
                  <a:latin typeface="Arial" pitchFamily="34" charset="0"/>
                </a:rPr>
                <a:t>3</a:t>
              </a:r>
            </a:p>
          </p:txBody>
        </p:sp>
      </p:grpSp>
      <p:grpSp>
        <p:nvGrpSpPr>
          <p:cNvPr id="60435" name="Group 143"/>
          <p:cNvGrpSpPr>
            <a:grpSpLocks/>
          </p:cNvGrpSpPr>
          <p:nvPr/>
        </p:nvGrpSpPr>
        <p:grpSpPr bwMode="auto">
          <a:xfrm>
            <a:off x="1731963" y="2462213"/>
            <a:ext cx="282575" cy="304800"/>
            <a:chOff x="1255" y="3461"/>
            <a:chExt cx="178" cy="192"/>
          </a:xfrm>
        </p:grpSpPr>
        <p:sp>
          <p:nvSpPr>
            <p:cNvPr id="23625" name="Oval 144"/>
            <p:cNvSpPr>
              <a:spLocks noChangeArrowheads="1"/>
            </p:cNvSpPr>
            <p:nvPr/>
          </p:nvSpPr>
          <p:spPr bwMode="auto">
            <a:xfrm>
              <a:off x="1274" y="349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6" name="Text Box 145"/>
            <p:cNvSpPr txBox="1">
              <a:spLocks noChangeArrowheads="1"/>
            </p:cNvSpPr>
            <p:nvPr/>
          </p:nvSpPr>
          <p:spPr bwMode="auto">
            <a:xfrm>
              <a:off x="1255" y="3461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b="1">
                  <a:latin typeface="Arial" pitchFamily="34" charset="0"/>
                </a:rPr>
                <a:t>1</a:t>
              </a:r>
            </a:p>
          </p:txBody>
        </p:sp>
      </p:grpSp>
      <p:sp>
        <p:nvSpPr>
          <p:cNvPr id="23573" name="Text Box 146"/>
          <p:cNvSpPr txBox="1">
            <a:spLocks noChangeArrowheads="1"/>
          </p:cNvSpPr>
          <p:nvPr/>
        </p:nvSpPr>
        <p:spPr bwMode="auto">
          <a:xfrm>
            <a:off x="265113" y="3703638"/>
            <a:ext cx="4116387" cy="184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400" i="1" u="sng" smtClean="0">
                <a:solidFill>
                  <a:srgbClr val="C00000"/>
                </a:solidFill>
                <a:latin typeface="Gill Sans MT" charset="0"/>
              </a:rPr>
              <a:t>passive scanning:</a:t>
            </a:r>
            <a:r>
              <a:rPr lang="en-US" sz="2400" u="sng" smtClean="0">
                <a:solidFill>
                  <a:srgbClr val="C00000"/>
                </a:solidFill>
                <a:latin typeface="Gill Sans MT" charset="0"/>
              </a:rPr>
              <a:t> </a:t>
            </a:r>
          </a:p>
          <a:p>
            <a:pPr eaLnBrk="1" hangingPunct="1">
              <a:buFontTx/>
              <a:buAutoNum type="arabicParenBoth"/>
              <a:defRPr/>
            </a:pPr>
            <a:r>
              <a:rPr lang="en-US" smtClean="0">
                <a:latin typeface="Gill Sans MT" charset="0"/>
              </a:rPr>
              <a:t>beacon frames sent from APs</a:t>
            </a:r>
          </a:p>
          <a:p>
            <a:pPr eaLnBrk="1" hangingPunct="1">
              <a:buFontTx/>
              <a:buAutoNum type="arabicParenBoth"/>
              <a:defRPr/>
            </a:pPr>
            <a:r>
              <a:rPr lang="en-US" smtClean="0">
                <a:latin typeface="Gill Sans MT" charset="0"/>
              </a:rPr>
              <a:t>association Request frame sent: H1 to selected AP </a:t>
            </a:r>
          </a:p>
          <a:p>
            <a:pPr eaLnBrk="1" hangingPunct="1">
              <a:buFontTx/>
              <a:buAutoNum type="arabicParenBoth"/>
              <a:defRPr/>
            </a:pPr>
            <a:r>
              <a:rPr lang="en-US" smtClean="0">
                <a:latin typeface="Gill Sans MT" charset="0"/>
              </a:rPr>
              <a:t>association Response frame sent from  selected AP to H1</a:t>
            </a:r>
          </a:p>
        </p:txBody>
      </p:sp>
      <p:grpSp>
        <p:nvGrpSpPr>
          <p:cNvPr id="60437" name="Group 361"/>
          <p:cNvGrpSpPr>
            <a:grpSpLocks/>
          </p:cNvGrpSpPr>
          <p:nvPr/>
        </p:nvGrpSpPr>
        <p:grpSpPr bwMode="auto">
          <a:xfrm>
            <a:off x="1260475" y="2092325"/>
            <a:ext cx="649288" cy="561975"/>
            <a:chOff x="2967" y="478"/>
            <a:chExt cx="788" cy="625"/>
          </a:xfrm>
        </p:grpSpPr>
        <p:pic>
          <p:nvPicPr>
            <p:cNvPr id="60486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487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0438" name="Group 361"/>
          <p:cNvGrpSpPr>
            <a:grpSpLocks/>
          </p:cNvGrpSpPr>
          <p:nvPr/>
        </p:nvGrpSpPr>
        <p:grpSpPr bwMode="auto">
          <a:xfrm>
            <a:off x="3170238" y="2112963"/>
            <a:ext cx="649287" cy="561975"/>
            <a:chOff x="2967" y="478"/>
            <a:chExt cx="788" cy="625"/>
          </a:xfrm>
        </p:grpSpPr>
        <p:pic>
          <p:nvPicPr>
            <p:cNvPr id="60484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485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0439" name="Group 356"/>
          <p:cNvGrpSpPr>
            <a:grpSpLocks/>
          </p:cNvGrpSpPr>
          <p:nvPr/>
        </p:nvGrpSpPr>
        <p:grpSpPr bwMode="auto">
          <a:xfrm>
            <a:off x="2205038" y="2519363"/>
            <a:ext cx="436562" cy="498475"/>
            <a:chOff x="313" y="1497"/>
            <a:chExt cx="1152" cy="1014"/>
          </a:xfrm>
        </p:grpSpPr>
        <p:pic>
          <p:nvPicPr>
            <p:cNvPr id="60482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483" name="Picture 355" descr="antenna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618038" y="1390650"/>
            <a:ext cx="4297362" cy="4976813"/>
            <a:chOff x="4618038" y="1390650"/>
            <a:chExt cx="4297362" cy="4976356"/>
          </a:xfrm>
        </p:grpSpPr>
        <p:sp>
          <p:nvSpPr>
            <p:cNvPr id="23579" name="Oval 6"/>
            <p:cNvSpPr>
              <a:spLocks noChangeArrowheads="1"/>
            </p:cNvSpPr>
            <p:nvPr/>
          </p:nvSpPr>
          <p:spPr bwMode="auto">
            <a:xfrm>
              <a:off x="6580188" y="1455732"/>
              <a:ext cx="2335212" cy="2223883"/>
            </a:xfrm>
            <a:prstGeom prst="ellipse">
              <a:avLst/>
            </a:prstGeom>
            <a:solidFill>
              <a:srgbClr val="00CCFF">
                <a:alpha val="4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600"/>
            </a:p>
          </p:txBody>
        </p:sp>
        <p:sp>
          <p:nvSpPr>
            <p:cNvPr id="23580" name="Oval 7"/>
            <p:cNvSpPr>
              <a:spLocks noChangeArrowheads="1"/>
            </p:cNvSpPr>
            <p:nvPr/>
          </p:nvSpPr>
          <p:spPr bwMode="auto">
            <a:xfrm>
              <a:off x="4724400" y="1390650"/>
              <a:ext cx="2335213" cy="2223884"/>
            </a:xfrm>
            <a:prstGeom prst="ellipse">
              <a:avLst/>
            </a:prstGeom>
            <a:solidFill>
              <a:srgbClr val="00CCFF">
                <a:alpha val="4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600">
                <a:latin typeface="Arial" pitchFamily="34" charset="0"/>
              </a:endParaRPr>
            </a:p>
          </p:txBody>
        </p:sp>
        <p:sp>
          <p:nvSpPr>
            <p:cNvPr id="23581" name="Text Box 8"/>
            <p:cNvSpPr txBox="1">
              <a:spLocks noChangeArrowheads="1"/>
            </p:cNvSpPr>
            <p:nvPr/>
          </p:nvSpPr>
          <p:spPr bwMode="auto">
            <a:xfrm>
              <a:off x="7961313" y="2406557"/>
              <a:ext cx="623887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AP 2</a:t>
              </a:r>
            </a:p>
          </p:txBody>
        </p:sp>
        <p:sp>
          <p:nvSpPr>
            <p:cNvPr id="23582" name="Text Box 9"/>
            <p:cNvSpPr txBox="1">
              <a:spLocks noChangeArrowheads="1"/>
            </p:cNvSpPr>
            <p:nvPr/>
          </p:nvSpPr>
          <p:spPr bwMode="auto">
            <a:xfrm>
              <a:off x="6211888" y="2162104"/>
              <a:ext cx="184150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endParaRPr lang="en-US" sz="1600">
                <a:latin typeface="Arial" pitchFamily="34" charset="0"/>
              </a:endParaRPr>
            </a:p>
          </p:txBody>
        </p:sp>
        <p:sp>
          <p:nvSpPr>
            <p:cNvPr id="23583" name="Text Box 10"/>
            <p:cNvSpPr txBox="1">
              <a:spLocks noChangeArrowheads="1"/>
            </p:cNvSpPr>
            <p:nvPr/>
          </p:nvSpPr>
          <p:spPr bwMode="auto">
            <a:xfrm>
              <a:off x="5289550" y="2590690"/>
              <a:ext cx="623888" cy="338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AP 1</a:t>
              </a:r>
            </a:p>
          </p:txBody>
        </p:sp>
        <p:sp>
          <p:nvSpPr>
            <p:cNvPr id="23584" name="Text Box 11"/>
            <p:cNvSpPr txBox="1">
              <a:spLocks noChangeArrowheads="1"/>
            </p:cNvSpPr>
            <p:nvPr/>
          </p:nvSpPr>
          <p:spPr bwMode="auto">
            <a:xfrm>
              <a:off x="6577013" y="3178011"/>
              <a:ext cx="446087" cy="338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H1</a:t>
              </a:r>
            </a:p>
          </p:txBody>
        </p:sp>
        <p:sp>
          <p:nvSpPr>
            <p:cNvPr id="23585" name="Text Box 12"/>
            <p:cNvSpPr txBox="1">
              <a:spLocks noChangeArrowheads="1"/>
            </p:cNvSpPr>
            <p:nvPr/>
          </p:nvSpPr>
          <p:spPr bwMode="auto">
            <a:xfrm>
              <a:off x="8218488" y="2981179"/>
              <a:ext cx="184150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endParaRPr lang="en-US" sz="1600">
                <a:latin typeface="Arial" pitchFamily="34" charset="0"/>
              </a:endParaRPr>
            </a:p>
          </p:txBody>
        </p:sp>
        <p:sp>
          <p:nvSpPr>
            <p:cNvPr id="23586" name="Text Box 13"/>
            <p:cNvSpPr txBox="1">
              <a:spLocks noChangeArrowheads="1"/>
            </p:cNvSpPr>
            <p:nvPr/>
          </p:nvSpPr>
          <p:spPr bwMode="auto">
            <a:xfrm>
              <a:off x="7367588" y="1512877"/>
              <a:ext cx="766762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BBS 2</a:t>
              </a:r>
            </a:p>
          </p:txBody>
        </p:sp>
        <p:sp>
          <p:nvSpPr>
            <p:cNvPr id="23587" name="Text Box 14"/>
            <p:cNvSpPr txBox="1">
              <a:spLocks noChangeArrowheads="1"/>
            </p:cNvSpPr>
            <p:nvPr/>
          </p:nvSpPr>
          <p:spPr bwMode="auto">
            <a:xfrm>
              <a:off x="5551488" y="1462081"/>
              <a:ext cx="765175" cy="338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BBS 1</a:t>
              </a:r>
            </a:p>
          </p:txBody>
        </p:sp>
        <p:sp>
          <p:nvSpPr>
            <p:cNvPr id="60451" name="Freeform 56"/>
            <p:cNvSpPr>
              <a:spLocks/>
            </p:cNvSpPr>
            <p:nvPr/>
          </p:nvSpPr>
          <p:spPr bwMode="auto">
            <a:xfrm>
              <a:off x="6837363" y="2466975"/>
              <a:ext cx="869950" cy="225425"/>
            </a:xfrm>
            <a:custGeom>
              <a:avLst/>
              <a:gdLst>
                <a:gd name="T0" fmla="*/ 0 w 548"/>
                <a:gd name="T1" fmla="*/ 2147483647 h 142"/>
                <a:gd name="T2" fmla="*/ 0 w 548"/>
                <a:gd name="T3" fmla="*/ 0 h 142"/>
                <a:gd name="T4" fmla="*/ 2147483647 w 548"/>
                <a:gd name="T5" fmla="*/ 0 h 1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8" h="142">
                  <a:moveTo>
                    <a:pt x="0" y="142"/>
                  </a:moveTo>
                  <a:lnTo>
                    <a:pt x="0" y="0"/>
                  </a:lnTo>
                  <a:lnTo>
                    <a:pt x="54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89" name="Line 57"/>
            <p:cNvSpPr>
              <a:spLocks noChangeShapeType="1"/>
            </p:cNvSpPr>
            <p:nvPr/>
          </p:nvSpPr>
          <p:spPr bwMode="auto">
            <a:xfrm flipH="1">
              <a:off x="6011863" y="2466876"/>
              <a:ext cx="823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590" name="Line 58"/>
            <p:cNvSpPr>
              <a:spLocks noChangeShapeType="1"/>
            </p:cNvSpPr>
            <p:nvPr/>
          </p:nvSpPr>
          <p:spPr bwMode="auto">
            <a:xfrm>
              <a:off x="6073775" y="2543069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591" name="Line 59"/>
            <p:cNvSpPr>
              <a:spLocks noChangeShapeType="1"/>
            </p:cNvSpPr>
            <p:nvPr/>
          </p:nvSpPr>
          <p:spPr bwMode="auto">
            <a:xfrm flipH="1">
              <a:off x="6961188" y="2558943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592" name="Line 60"/>
            <p:cNvSpPr>
              <a:spLocks noChangeShapeType="1"/>
            </p:cNvSpPr>
            <p:nvPr/>
          </p:nvSpPr>
          <p:spPr bwMode="auto">
            <a:xfrm flipH="1">
              <a:off x="7159625" y="2890700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593" name="Line 61"/>
            <p:cNvSpPr>
              <a:spLocks noChangeShapeType="1"/>
            </p:cNvSpPr>
            <p:nvPr/>
          </p:nvSpPr>
          <p:spPr bwMode="auto">
            <a:xfrm flipV="1">
              <a:off x="7115175" y="2711329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60457" name="Group 62"/>
            <p:cNvGrpSpPr>
              <a:grpSpLocks/>
            </p:cNvGrpSpPr>
            <p:nvPr/>
          </p:nvGrpSpPr>
          <p:grpSpPr bwMode="auto">
            <a:xfrm>
              <a:off x="6686550" y="2295525"/>
              <a:ext cx="282575" cy="304800"/>
              <a:chOff x="1255" y="3461"/>
              <a:chExt cx="178" cy="192"/>
            </a:xfrm>
          </p:grpSpPr>
          <p:sp>
            <p:nvSpPr>
              <p:cNvPr id="23617" name="Oval 63"/>
              <p:cNvSpPr>
                <a:spLocks noChangeArrowheads="1"/>
              </p:cNvSpPr>
              <p:nvPr/>
            </p:nvSpPr>
            <p:spPr bwMode="auto">
              <a:xfrm>
                <a:off x="1274" y="349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8" name="Text Box 64"/>
              <p:cNvSpPr txBox="1">
                <a:spLocks noChangeArrowheads="1"/>
              </p:cNvSpPr>
              <p:nvPr/>
            </p:nvSpPr>
            <p:spPr bwMode="auto">
              <a:xfrm>
                <a:off x="1255" y="3461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400" b="1">
                    <a:latin typeface="Arial" pitchFamily="34" charset="0"/>
                  </a:rPr>
                  <a:t>1</a:t>
                </a:r>
              </a:p>
            </p:txBody>
          </p:sp>
        </p:grpSp>
        <p:grpSp>
          <p:nvGrpSpPr>
            <p:cNvPr id="60458" name="Group 65"/>
            <p:cNvGrpSpPr>
              <a:grpSpLocks/>
            </p:cNvGrpSpPr>
            <p:nvPr/>
          </p:nvGrpSpPr>
          <p:grpSpPr bwMode="auto">
            <a:xfrm>
              <a:off x="7258050" y="2492375"/>
              <a:ext cx="282575" cy="304800"/>
              <a:chOff x="1851" y="2490"/>
              <a:chExt cx="178" cy="192"/>
            </a:xfrm>
          </p:grpSpPr>
          <p:sp>
            <p:nvSpPr>
              <p:cNvPr id="23615" name="Oval 66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6" name="Text Box 67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400" b="1">
                    <a:latin typeface="Arial" pitchFamily="34" charset="0"/>
                  </a:rPr>
                  <a:t>2</a:t>
                </a:r>
              </a:p>
            </p:txBody>
          </p:sp>
        </p:grpSp>
        <p:grpSp>
          <p:nvGrpSpPr>
            <p:cNvPr id="60459" name="Group 68"/>
            <p:cNvGrpSpPr>
              <a:grpSpLocks/>
            </p:cNvGrpSpPr>
            <p:nvPr/>
          </p:nvGrpSpPr>
          <p:grpSpPr bwMode="auto">
            <a:xfrm>
              <a:off x="6180138" y="2509838"/>
              <a:ext cx="282575" cy="304800"/>
              <a:chOff x="1851" y="2490"/>
              <a:chExt cx="178" cy="192"/>
            </a:xfrm>
          </p:grpSpPr>
          <p:sp>
            <p:nvSpPr>
              <p:cNvPr id="23613" name="Oval 69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4" name="Text Box 70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400" b="1">
                    <a:latin typeface="Arial" pitchFamily="34" charset="0"/>
                  </a:rPr>
                  <a:t>2</a:t>
                </a:r>
              </a:p>
            </p:txBody>
          </p:sp>
        </p:grpSp>
        <p:grpSp>
          <p:nvGrpSpPr>
            <p:cNvPr id="60460" name="Group 71"/>
            <p:cNvGrpSpPr>
              <a:grpSpLocks/>
            </p:cNvGrpSpPr>
            <p:nvPr/>
          </p:nvGrpSpPr>
          <p:grpSpPr bwMode="auto">
            <a:xfrm>
              <a:off x="7200900" y="2735263"/>
              <a:ext cx="282575" cy="304800"/>
              <a:chOff x="1851" y="2490"/>
              <a:chExt cx="178" cy="192"/>
            </a:xfrm>
          </p:grpSpPr>
          <p:sp>
            <p:nvSpPr>
              <p:cNvPr id="23611" name="Oval 72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2" name="Text Box 73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400" b="1">
                    <a:latin typeface="Arial" pitchFamily="34" charset="0"/>
                  </a:rPr>
                  <a:t>3</a:t>
                </a:r>
              </a:p>
            </p:txBody>
          </p:sp>
        </p:grpSp>
        <p:grpSp>
          <p:nvGrpSpPr>
            <p:cNvPr id="60461" name="Group 74"/>
            <p:cNvGrpSpPr>
              <a:grpSpLocks/>
            </p:cNvGrpSpPr>
            <p:nvPr/>
          </p:nvGrpSpPr>
          <p:grpSpPr bwMode="auto">
            <a:xfrm>
              <a:off x="7489825" y="2827338"/>
              <a:ext cx="282575" cy="304800"/>
              <a:chOff x="1851" y="2490"/>
              <a:chExt cx="178" cy="192"/>
            </a:xfrm>
          </p:grpSpPr>
          <p:sp>
            <p:nvSpPr>
              <p:cNvPr id="23609" name="Oval 75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0" name="Text Box 76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400" b="1">
                    <a:latin typeface="Arial" pitchFamily="34" charset="0"/>
                  </a:rPr>
                  <a:t>4</a:t>
                </a:r>
              </a:p>
            </p:txBody>
          </p:sp>
        </p:grpSp>
        <p:sp>
          <p:nvSpPr>
            <p:cNvPr id="23599" name="Text Box 77"/>
            <p:cNvSpPr txBox="1">
              <a:spLocks noChangeArrowheads="1"/>
            </p:cNvSpPr>
            <p:nvPr/>
          </p:nvSpPr>
          <p:spPr bwMode="auto">
            <a:xfrm>
              <a:off x="4618038" y="3689139"/>
              <a:ext cx="3962400" cy="2677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2400" i="1" u="sng" smtClean="0">
                  <a:solidFill>
                    <a:srgbClr val="C00000"/>
                  </a:solidFill>
                  <a:latin typeface="Gill Sans MT" charset="0"/>
                </a:rPr>
                <a:t>active  scanning</a:t>
              </a:r>
              <a:r>
                <a:rPr lang="en-US" sz="2400" smtClean="0">
                  <a:solidFill>
                    <a:srgbClr val="C00000"/>
                  </a:solidFill>
                  <a:latin typeface="Gill Sans MT" charset="0"/>
                </a:rPr>
                <a:t>: </a:t>
              </a: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smtClean="0">
                  <a:latin typeface="Arial" charset="0"/>
                </a:rPr>
                <a:t>Probe Request frame broadcast from H1</a:t>
              </a: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smtClean="0">
                  <a:latin typeface="Arial" charset="0"/>
                </a:rPr>
                <a:t>Probe Response frames sent from APs</a:t>
              </a: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smtClean="0">
                  <a:latin typeface="Arial" charset="0"/>
                </a:rPr>
                <a:t>Association Request frame sent: H1 to selected AP </a:t>
              </a: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smtClean="0">
                  <a:latin typeface="Arial" charset="0"/>
                </a:rPr>
                <a:t>Association Response frame sent from selected AP to H1</a:t>
              </a:r>
            </a:p>
          </p:txBody>
        </p:sp>
        <p:grpSp>
          <p:nvGrpSpPr>
            <p:cNvPr id="60463" name="Group 361"/>
            <p:cNvGrpSpPr>
              <a:grpSpLocks/>
            </p:cNvGrpSpPr>
            <p:nvPr/>
          </p:nvGrpSpPr>
          <p:grpSpPr bwMode="auto">
            <a:xfrm>
              <a:off x="5557520" y="2062480"/>
              <a:ext cx="650240" cy="561340"/>
              <a:chOff x="2967" y="478"/>
              <a:chExt cx="788" cy="625"/>
            </a:xfrm>
          </p:grpSpPr>
          <p:pic>
            <p:nvPicPr>
              <p:cNvPr id="60470" name="Picture 358" descr="access_point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0471" name="Picture 360" descr="antenna_radiation_stylized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0464" name="Group 361"/>
            <p:cNvGrpSpPr>
              <a:grpSpLocks/>
            </p:cNvGrpSpPr>
            <p:nvPr/>
          </p:nvGrpSpPr>
          <p:grpSpPr bwMode="auto">
            <a:xfrm>
              <a:off x="7599680" y="2001520"/>
              <a:ext cx="650240" cy="561340"/>
              <a:chOff x="2967" y="478"/>
              <a:chExt cx="788" cy="625"/>
            </a:xfrm>
          </p:grpSpPr>
          <p:pic>
            <p:nvPicPr>
              <p:cNvPr id="60468" name="Picture 358" descr="access_point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0469" name="Picture 360" descr="antenna_radiation_stylized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0465" name="Group 356"/>
            <p:cNvGrpSpPr>
              <a:grpSpLocks/>
            </p:cNvGrpSpPr>
            <p:nvPr/>
          </p:nvGrpSpPr>
          <p:grpSpPr bwMode="auto">
            <a:xfrm>
              <a:off x="6532880" y="2590799"/>
              <a:ext cx="436880" cy="497841"/>
              <a:chOff x="313" y="1497"/>
              <a:chExt cx="1152" cy="1014"/>
            </a:xfrm>
          </p:grpSpPr>
          <p:pic>
            <p:nvPicPr>
              <p:cNvPr id="60466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0467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60441" name="Picture 17" descr="underline_base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188" y="1031875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0638" y="6400800"/>
            <a:ext cx="2068512" cy="3222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ECEABA93-D6BC-4C39-8BC7-D5DF90543654}" type="slidenum">
              <a:rPr lang="en-US"/>
              <a:pPr/>
              <a:t>9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IEEE 802.11: multiple access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60463"/>
            <a:ext cx="8188325" cy="4648200"/>
          </a:xfrm>
        </p:spPr>
        <p:txBody>
          <a:bodyPr/>
          <a:lstStyle/>
          <a:p>
            <a:r>
              <a:rPr lang="en-US" sz="2400" dirty="0" smtClean="0"/>
              <a:t>avoid collisions: 2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nodes </a:t>
            </a:r>
            <a:r>
              <a:rPr lang="en-US" sz="2400" dirty="0" smtClean="0">
                <a:sym typeface="Symbol" pitchFamily="18" charset="2"/>
              </a:rPr>
              <a:t>transmitting at same time</a:t>
            </a:r>
          </a:p>
          <a:p>
            <a:r>
              <a:rPr lang="en-US" sz="2400" dirty="0" smtClean="0">
                <a:sym typeface="Symbol" pitchFamily="18" charset="2"/>
              </a:rPr>
              <a:t>802.11: CSMA - sense before transmitting</a:t>
            </a:r>
          </a:p>
          <a:p>
            <a:pPr lvl="1"/>
            <a:r>
              <a:rPr lang="en-US" sz="2000" dirty="0" smtClean="0"/>
              <a:t>don</a:t>
            </a:r>
            <a:r>
              <a:rPr lang="ja-JP" altLang="en-US" sz="2000" smtClean="0"/>
              <a:t>’</a:t>
            </a:r>
            <a:r>
              <a:rPr lang="en-US" altLang="ja-JP" sz="2000" dirty="0" smtClean="0"/>
              <a:t>t collide with ongoing transmission by other node</a:t>
            </a:r>
          </a:p>
          <a:p>
            <a:r>
              <a:rPr lang="en-US" sz="2400" dirty="0" smtClean="0"/>
              <a:t>802.11: </a:t>
            </a:r>
            <a:r>
              <a:rPr lang="en-US" sz="2400" i="1" dirty="0" smtClean="0"/>
              <a:t>no</a:t>
            </a:r>
            <a:r>
              <a:rPr lang="en-US" sz="2400" dirty="0" smtClean="0"/>
              <a:t> collision detection!</a:t>
            </a:r>
          </a:p>
          <a:p>
            <a:pPr lvl="1"/>
            <a:r>
              <a:rPr lang="en-US" sz="2000" dirty="0" smtClean="0"/>
              <a:t>difficult to receive (sense collisions) when transmitting due to weak received signals (fading)</a:t>
            </a:r>
          </a:p>
          <a:p>
            <a:pPr lvl="1"/>
            <a:r>
              <a:rPr lang="en-US" sz="2000" dirty="0" smtClean="0"/>
              <a:t>can</a:t>
            </a:r>
            <a:r>
              <a:rPr lang="ja-JP" altLang="en-US" sz="2000" smtClean="0"/>
              <a:t>’</a:t>
            </a:r>
            <a:r>
              <a:rPr lang="en-US" altLang="ja-JP" sz="2000" dirty="0" smtClean="0"/>
              <a:t>t sense all collisions in any case: hidden terminal, fading</a:t>
            </a:r>
          </a:p>
          <a:p>
            <a:pPr lvl="1"/>
            <a:r>
              <a:rPr lang="en-US" sz="2000" dirty="0" smtClean="0"/>
              <a:t>goal: </a:t>
            </a:r>
            <a:r>
              <a:rPr lang="en-US" sz="2000" i="1" dirty="0" smtClean="0">
                <a:solidFill>
                  <a:srgbClr val="C00000"/>
                </a:solidFill>
              </a:rPr>
              <a:t>avoid collisions</a:t>
            </a:r>
            <a:r>
              <a:rPr lang="en-US" sz="2000" i="1" dirty="0" smtClean="0">
                <a:solidFill>
                  <a:srgbClr val="FF0000"/>
                </a:solidFill>
              </a:rPr>
              <a:t>:</a:t>
            </a:r>
            <a:r>
              <a:rPr lang="en-US" sz="2000" dirty="0" smtClean="0"/>
              <a:t> CSMA/CA (collision avoidance)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63" name="Text Box 63"/>
          <p:cNvSpPr txBox="1">
            <a:spLocks noChangeArrowheads="1"/>
          </p:cNvSpPr>
          <p:nvPr/>
        </p:nvSpPr>
        <p:spPr bwMode="auto">
          <a:xfrm>
            <a:off x="5824538" y="6032500"/>
            <a:ext cx="5937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charset="0"/>
                <a:cs typeface="Arial" charset="0"/>
              </a:rPr>
              <a:t>space</a:t>
            </a:r>
          </a:p>
        </p:txBody>
      </p:sp>
      <p:grpSp>
        <p:nvGrpSpPr>
          <p:cNvPr id="62470" name="Group 1"/>
          <p:cNvGrpSpPr>
            <a:grpSpLocks/>
          </p:cNvGrpSpPr>
          <p:nvPr/>
        </p:nvGrpSpPr>
        <p:grpSpPr bwMode="auto">
          <a:xfrm>
            <a:off x="1371600" y="4664075"/>
            <a:ext cx="2273300" cy="1028700"/>
            <a:chOff x="576580" y="4516120"/>
            <a:chExt cx="3170330" cy="1491615"/>
          </a:xfrm>
        </p:grpSpPr>
        <p:grpSp>
          <p:nvGrpSpPr>
            <p:cNvPr id="62494" name="Group 356"/>
            <p:cNvGrpSpPr>
              <a:grpSpLocks/>
            </p:cNvGrpSpPr>
            <p:nvPr/>
          </p:nvGrpSpPr>
          <p:grpSpPr bwMode="auto">
            <a:xfrm>
              <a:off x="2042160" y="4673600"/>
              <a:ext cx="627380" cy="643255"/>
              <a:chOff x="313" y="1497"/>
              <a:chExt cx="1152" cy="1014"/>
            </a:xfrm>
          </p:grpSpPr>
          <p:pic>
            <p:nvPicPr>
              <p:cNvPr id="62507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508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2495" name="Freeform 7"/>
            <p:cNvSpPr>
              <a:spLocks/>
            </p:cNvSpPr>
            <p:nvPr/>
          </p:nvSpPr>
          <p:spPr bwMode="auto">
            <a:xfrm>
              <a:off x="576580" y="4516120"/>
              <a:ext cx="2020888" cy="1085850"/>
            </a:xfrm>
            <a:custGeom>
              <a:avLst/>
              <a:gdLst>
                <a:gd name="T0" fmla="*/ 2147483647 w 1273"/>
                <a:gd name="T1" fmla="*/ 2147483647 h 684"/>
                <a:gd name="T2" fmla="*/ 2147483647 w 1273"/>
                <a:gd name="T3" fmla="*/ 0 h 684"/>
                <a:gd name="T4" fmla="*/ 2147483647 w 1273"/>
                <a:gd name="T5" fmla="*/ 2147483647 h 684"/>
                <a:gd name="T6" fmla="*/ 2147483647 w 1273"/>
                <a:gd name="T7" fmla="*/ 2147483647 h 684"/>
                <a:gd name="T8" fmla="*/ 2147483647 w 1273"/>
                <a:gd name="T9" fmla="*/ 2147483647 h 684"/>
                <a:gd name="T10" fmla="*/ 2147483647 w 1273"/>
                <a:gd name="T11" fmla="*/ 2147483647 h 684"/>
                <a:gd name="T12" fmla="*/ 2147483647 w 1273"/>
                <a:gd name="T13" fmla="*/ 2147483647 h 684"/>
                <a:gd name="T14" fmla="*/ 2147483647 w 1273"/>
                <a:gd name="T15" fmla="*/ 2147483647 h 684"/>
                <a:gd name="T16" fmla="*/ 2147483647 w 1273"/>
                <a:gd name="T17" fmla="*/ 2147483647 h 684"/>
                <a:gd name="T18" fmla="*/ 0 w 1273"/>
                <a:gd name="T19" fmla="*/ 2147483647 h 6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73" h="684">
                  <a:moveTo>
                    <a:pt x="9" y="675"/>
                  </a:moveTo>
                  <a:lnTo>
                    <a:pt x="316" y="0"/>
                  </a:lnTo>
                  <a:lnTo>
                    <a:pt x="461" y="228"/>
                  </a:lnTo>
                  <a:lnTo>
                    <a:pt x="510" y="119"/>
                  </a:lnTo>
                  <a:lnTo>
                    <a:pt x="631" y="467"/>
                  </a:lnTo>
                  <a:lnTo>
                    <a:pt x="667" y="391"/>
                  </a:lnTo>
                  <a:lnTo>
                    <a:pt x="739" y="464"/>
                  </a:lnTo>
                  <a:lnTo>
                    <a:pt x="1058" y="57"/>
                  </a:lnTo>
                  <a:lnTo>
                    <a:pt x="1273" y="684"/>
                  </a:lnTo>
                  <a:lnTo>
                    <a:pt x="0" y="674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00CC66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609" name="Line 26"/>
            <p:cNvSpPr>
              <a:spLocks noChangeShapeType="1"/>
            </p:cNvSpPr>
            <p:nvPr/>
          </p:nvSpPr>
          <p:spPr bwMode="auto">
            <a:xfrm flipV="1">
              <a:off x="1849583" y="5731510"/>
              <a:ext cx="998476" cy="16803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4610" name="Line 27"/>
            <p:cNvSpPr>
              <a:spLocks noChangeShapeType="1"/>
            </p:cNvSpPr>
            <p:nvPr/>
          </p:nvSpPr>
          <p:spPr bwMode="auto">
            <a:xfrm>
              <a:off x="2522614" y="5250419"/>
              <a:ext cx="407361" cy="3222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4611" name="Text Box 28"/>
            <p:cNvSpPr txBox="1">
              <a:spLocks noChangeArrowheads="1"/>
            </p:cNvSpPr>
            <p:nvPr/>
          </p:nvSpPr>
          <p:spPr bwMode="auto">
            <a:xfrm>
              <a:off x="968444" y="5623323"/>
              <a:ext cx="305521" cy="3061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24612" name="Text Box 29"/>
            <p:cNvSpPr txBox="1">
              <a:spLocks noChangeArrowheads="1"/>
            </p:cNvSpPr>
            <p:nvPr/>
          </p:nvSpPr>
          <p:spPr bwMode="auto">
            <a:xfrm>
              <a:off x="3441389" y="5395436"/>
              <a:ext cx="305521" cy="308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24613" name="Text Box 30"/>
            <p:cNvSpPr txBox="1">
              <a:spLocks noChangeArrowheads="1"/>
            </p:cNvSpPr>
            <p:nvPr/>
          </p:nvSpPr>
          <p:spPr bwMode="auto">
            <a:xfrm>
              <a:off x="2620027" y="4691063"/>
              <a:ext cx="314376" cy="308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grpSp>
          <p:nvGrpSpPr>
            <p:cNvPr id="62501" name="Group 356"/>
            <p:cNvGrpSpPr>
              <a:grpSpLocks/>
            </p:cNvGrpSpPr>
            <p:nvPr/>
          </p:nvGrpSpPr>
          <p:grpSpPr bwMode="auto">
            <a:xfrm>
              <a:off x="2804160" y="5222240"/>
              <a:ext cx="627380" cy="643255"/>
              <a:chOff x="313" y="1497"/>
              <a:chExt cx="1152" cy="1014"/>
            </a:xfrm>
          </p:grpSpPr>
          <p:pic>
            <p:nvPicPr>
              <p:cNvPr id="62505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506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2502" name="Group 356"/>
            <p:cNvGrpSpPr>
              <a:grpSpLocks/>
            </p:cNvGrpSpPr>
            <p:nvPr/>
          </p:nvGrpSpPr>
          <p:grpSpPr bwMode="auto">
            <a:xfrm>
              <a:off x="1280160" y="5364480"/>
              <a:ext cx="627380" cy="643255"/>
              <a:chOff x="313" y="1497"/>
              <a:chExt cx="1152" cy="1014"/>
            </a:xfrm>
          </p:grpSpPr>
          <p:pic>
            <p:nvPicPr>
              <p:cNvPr id="62503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504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62471" name="Group 2"/>
          <p:cNvGrpSpPr>
            <a:grpSpLocks/>
          </p:cNvGrpSpPr>
          <p:nvPr/>
        </p:nvGrpSpPr>
        <p:grpSpPr bwMode="auto">
          <a:xfrm>
            <a:off x="4724400" y="4460875"/>
            <a:ext cx="2809875" cy="1536700"/>
            <a:chOff x="4821555" y="4226560"/>
            <a:chExt cx="3545890" cy="2024698"/>
          </a:xfrm>
        </p:grpSpPr>
        <p:sp>
          <p:nvSpPr>
            <p:cNvPr id="24586" name="Text Box 47"/>
            <p:cNvSpPr txBox="1">
              <a:spLocks noChangeArrowheads="1"/>
            </p:cNvSpPr>
            <p:nvPr/>
          </p:nvSpPr>
          <p:spPr bwMode="auto">
            <a:xfrm>
              <a:off x="4821555" y="4395983"/>
              <a:ext cx="304506" cy="307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24587" name="Text Box 48"/>
            <p:cNvSpPr txBox="1">
              <a:spLocks noChangeArrowheads="1"/>
            </p:cNvSpPr>
            <p:nvPr/>
          </p:nvSpPr>
          <p:spPr bwMode="auto">
            <a:xfrm>
              <a:off x="6730727" y="4391799"/>
              <a:ext cx="328546" cy="307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24588" name="Text Box 49"/>
            <p:cNvSpPr txBox="1">
              <a:spLocks noChangeArrowheads="1"/>
            </p:cNvSpPr>
            <p:nvPr/>
          </p:nvSpPr>
          <p:spPr bwMode="auto">
            <a:xfrm>
              <a:off x="7912690" y="4435723"/>
              <a:ext cx="314522" cy="3074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24589" name="Text Box 55"/>
            <p:cNvSpPr txBox="1">
              <a:spLocks noChangeArrowheads="1"/>
            </p:cNvSpPr>
            <p:nvPr/>
          </p:nvSpPr>
          <p:spPr bwMode="auto">
            <a:xfrm>
              <a:off x="4893675" y="5222176"/>
              <a:ext cx="827375" cy="462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ja-JP" altLang="en-US" sz="12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2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 signal</a:t>
              </a:r>
            </a:p>
            <a:p>
              <a:r>
                <a:rPr lang="en-US" sz="12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strength</a:t>
              </a:r>
            </a:p>
          </p:txBody>
        </p:sp>
        <p:sp>
          <p:nvSpPr>
            <p:cNvPr id="24590" name="Line 60"/>
            <p:cNvSpPr>
              <a:spLocks noChangeShapeType="1"/>
            </p:cNvSpPr>
            <p:nvPr/>
          </p:nvSpPr>
          <p:spPr bwMode="auto">
            <a:xfrm>
              <a:off x="4955779" y="6251258"/>
              <a:ext cx="32654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4591" name="Line 61"/>
            <p:cNvSpPr>
              <a:spLocks noChangeShapeType="1"/>
            </p:cNvSpPr>
            <p:nvPr/>
          </p:nvSpPr>
          <p:spPr bwMode="auto">
            <a:xfrm>
              <a:off x="4901688" y="5071579"/>
              <a:ext cx="0" cy="11378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2479" name="Freeform 62"/>
            <p:cNvSpPr>
              <a:spLocks/>
            </p:cNvSpPr>
            <p:nvPr/>
          </p:nvSpPr>
          <p:spPr bwMode="auto">
            <a:xfrm>
              <a:off x="4985068" y="5127308"/>
              <a:ext cx="2995613" cy="1081088"/>
            </a:xfrm>
            <a:custGeom>
              <a:avLst/>
              <a:gdLst>
                <a:gd name="T0" fmla="*/ 0 w 1887"/>
                <a:gd name="T1" fmla="*/ 0 h 681"/>
                <a:gd name="T2" fmla="*/ 2147483647 w 1887"/>
                <a:gd name="T3" fmla="*/ 2147483647 h 681"/>
                <a:gd name="T4" fmla="*/ 2147483647 w 1887"/>
                <a:gd name="T5" fmla="*/ 2147483647 h 681"/>
                <a:gd name="T6" fmla="*/ 2147483647 w 1887"/>
                <a:gd name="T7" fmla="*/ 2147483647 h 6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87" h="681">
                  <a:moveTo>
                    <a:pt x="0" y="0"/>
                  </a:moveTo>
                  <a:cubicBezTo>
                    <a:pt x="161" y="25"/>
                    <a:pt x="737" y="52"/>
                    <a:pt x="966" y="151"/>
                  </a:cubicBezTo>
                  <a:cubicBezTo>
                    <a:pt x="1195" y="250"/>
                    <a:pt x="1220" y="507"/>
                    <a:pt x="1373" y="594"/>
                  </a:cubicBezTo>
                  <a:cubicBezTo>
                    <a:pt x="1526" y="681"/>
                    <a:pt x="1780" y="657"/>
                    <a:pt x="1887" y="673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480" name="Freeform 65"/>
            <p:cNvSpPr>
              <a:spLocks/>
            </p:cNvSpPr>
            <p:nvPr/>
          </p:nvSpPr>
          <p:spPr bwMode="auto">
            <a:xfrm flipH="1">
              <a:off x="5080318" y="5097145"/>
              <a:ext cx="2995613" cy="1081088"/>
            </a:xfrm>
            <a:custGeom>
              <a:avLst/>
              <a:gdLst>
                <a:gd name="T0" fmla="*/ 0 w 1887"/>
                <a:gd name="T1" fmla="*/ 0 h 681"/>
                <a:gd name="T2" fmla="*/ 2147483647 w 1887"/>
                <a:gd name="T3" fmla="*/ 2147483647 h 681"/>
                <a:gd name="T4" fmla="*/ 2147483647 w 1887"/>
                <a:gd name="T5" fmla="*/ 2147483647 h 681"/>
                <a:gd name="T6" fmla="*/ 2147483647 w 1887"/>
                <a:gd name="T7" fmla="*/ 2147483647 h 6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87" h="681">
                  <a:moveTo>
                    <a:pt x="0" y="0"/>
                  </a:moveTo>
                  <a:cubicBezTo>
                    <a:pt x="161" y="25"/>
                    <a:pt x="737" y="52"/>
                    <a:pt x="966" y="151"/>
                  </a:cubicBezTo>
                  <a:cubicBezTo>
                    <a:pt x="1195" y="250"/>
                    <a:pt x="1220" y="507"/>
                    <a:pt x="1373" y="594"/>
                  </a:cubicBezTo>
                  <a:cubicBezTo>
                    <a:pt x="1526" y="681"/>
                    <a:pt x="1780" y="657"/>
                    <a:pt x="1887" y="673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594" name="Text Box 66"/>
            <p:cNvSpPr txBox="1">
              <a:spLocks noChangeArrowheads="1"/>
            </p:cNvSpPr>
            <p:nvPr/>
          </p:nvSpPr>
          <p:spPr bwMode="auto">
            <a:xfrm>
              <a:off x="7522041" y="5151061"/>
              <a:ext cx="845404" cy="462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ja-JP" altLang="en-US" sz="120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20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s signal</a:t>
              </a:r>
            </a:p>
            <a:p>
              <a:r>
                <a:rPr lang="en-US" sz="120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strength</a:t>
              </a:r>
            </a:p>
          </p:txBody>
        </p:sp>
        <p:sp>
          <p:nvSpPr>
            <p:cNvPr id="24595" name="Line 67"/>
            <p:cNvSpPr>
              <a:spLocks noChangeShapeType="1"/>
            </p:cNvSpPr>
            <p:nvPr/>
          </p:nvSpPr>
          <p:spPr bwMode="auto">
            <a:xfrm flipH="1">
              <a:off x="5282320" y="4958631"/>
              <a:ext cx="26044" cy="12633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4596" name="Line 68"/>
            <p:cNvSpPr>
              <a:spLocks noChangeShapeType="1"/>
            </p:cNvSpPr>
            <p:nvPr/>
          </p:nvSpPr>
          <p:spPr bwMode="auto">
            <a:xfrm>
              <a:off x="6502348" y="5027655"/>
              <a:ext cx="0" cy="12068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4597" name="Line 69"/>
            <p:cNvSpPr>
              <a:spLocks noChangeShapeType="1"/>
            </p:cNvSpPr>
            <p:nvPr/>
          </p:nvSpPr>
          <p:spPr bwMode="auto">
            <a:xfrm>
              <a:off x="7584145" y="5010922"/>
              <a:ext cx="0" cy="1181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62485" name="Group 356"/>
            <p:cNvGrpSpPr>
              <a:grpSpLocks/>
            </p:cNvGrpSpPr>
            <p:nvPr/>
          </p:nvGrpSpPr>
          <p:grpSpPr bwMode="auto">
            <a:xfrm>
              <a:off x="5008880" y="4257040"/>
              <a:ext cx="627380" cy="643255"/>
              <a:chOff x="313" y="1497"/>
              <a:chExt cx="1152" cy="1014"/>
            </a:xfrm>
          </p:grpSpPr>
          <p:pic>
            <p:nvPicPr>
              <p:cNvPr id="62492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493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2486" name="Group 356"/>
            <p:cNvGrpSpPr>
              <a:grpSpLocks/>
            </p:cNvGrpSpPr>
            <p:nvPr/>
          </p:nvGrpSpPr>
          <p:grpSpPr bwMode="auto">
            <a:xfrm>
              <a:off x="6197600" y="4297680"/>
              <a:ext cx="627380" cy="643255"/>
              <a:chOff x="313" y="1497"/>
              <a:chExt cx="1152" cy="1014"/>
            </a:xfrm>
          </p:grpSpPr>
          <p:pic>
            <p:nvPicPr>
              <p:cNvPr id="62490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491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2487" name="Group 356"/>
            <p:cNvGrpSpPr>
              <a:grpSpLocks/>
            </p:cNvGrpSpPr>
            <p:nvPr/>
          </p:nvGrpSpPr>
          <p:grpSpPr bwMode="auto">
            <a:xfrm>
              <a:off x="7274560" y="4226560"/>
              <a:ext cx="627380" cy="643255"/>
              <a:chOff x="313" y="1497"/>
              <a:chExt cx="1152" cy="1014"/>
            </a:xfrm>
          </p:grpSpPr>
          <p:pic>
            <p:nvPicPr>
              <p:cNvPr id="62488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489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62472" name="Picture 18" descr="underline_base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5625" y="814388"/>
            <a:ext cx="6399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10078</TotalTime>
  <Words>1888</Words>
  <Application>Microsoft Office PowerPoint</Application>
  <PresentationFormat>On-screen Show (4:3)</PresentationFormat>
  <Paragraphs>415</Paragraphs>
  <Slides>21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PowerPoint Presentation</vt:lpstr>
      <vt:lpstr>Chapter 6 outline</vt:lpstr>
      <vt:lpstr>WiFi: name and history</vt:lpstr>
      <vt:lpstr>Electromagnetic spectrum</vt:lpstr>
      <vt:lpstr>IEEE 802.11 Wireless LAN</vt:lpstr>
      <vt:lpstr>802.11 LAN architecture</vt:lpstr>
      <vt:lpstr>802.11: Channels, association</vt:lpstr>
      <vt:lpstr>802.11: passive/active scanning</vt:lpstr>
      <vt:lpstr>IEEE 802.11: multiple access</vt:lpstr>
      <vt:lpstr>IEEE 802.11 MAC Protocol: CSMA/CA</vt:lpstr>
      <vt:lpstr>The complete sender protocol</vt:lpstr>
      <vt:lpstr>Collision avoidance mechanism</vt:lpstr>
      <vt:lpstr>Collision Avoidance: RTS-CTS exchange</vt:lpstr>
      <vt:lpstr>802.11 frame: addressing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PAN: Bluetooth and Zigbee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slides, Computer Networking, 6th edition</dc:title>
  <dc:creator>Jim Kurose and Keith Ross</dc:creator>
  <cp:lastModifiedBy>Xiannong Meng</cp:lastModifiedBy>
  <cp:revision>279</cp:revision>
  <cp:lastPrinted>2011-11-16T01:40:55Z</cp:lastPrinted>
  <dcterms:created xsi:type="dcterms:W3CDTF">1999-10-08T19:08:27Z</dcterms:created>
  <dcterms:modified xsi:type="dcterms:W3CDTF">2016-04-11T14:48:42Z</dcterms:modified>
</cp:coreProperties>
</file>